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notesSlides/notesSlide28.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9.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0.xml" ContentType="application/vnd.openxmlformats-officedocument.presentationml.notesSlide+xml"/>
  <Override PartName="/ppt/charts/chart15.xml" ContentType="application/vnd.openxmlformats-officedocument.drawingml.chart+xml"/>
  <Override PartName="/ppt/theme/themeOverride7.xml" ContentType="application/vnd.openxmlformats-officedocument.themeOverride+xml"/>
  <Override PartName="/ppt/notesSlides/notesSlide41.xml" ContentType="application/vnd.openxmlformats-officedocument.presentationml.notesSlide+xml"/>
  <Override PartName="/ppt/charts/chart16.xml" ContentType="application/vnd.openxmlformats-officedocument.drawingml.chart+xml"/>
  <Override PartName="/ppt/theme/themeOverride8.xml" ContentType="application/vnd.openxmlformats-officedocument.themeOverride+xml"/>
  <Override PartName="/ppt/notesSlides/notesSlide42.xml" ContentType="application/vnd.openxmlformats-officedocument.presentationml.notesSlide+xml"/>
  <Override PartName="/ppt/charts/chart17.xml" ContentType="application/vnd.openxmlformats-officedocument.drawingml.chart+xml"/>
  <Override PartName="/ppt/theme/themeOverride9.xml" ContentType="application/vnd.openxmlformats-officedocument.themeOverride+xml"/>
  <Override PartName="/ppt/tags/tag11.xml" ContentType="application/vnd.openxmlformats-officedocument.presentationml.tags+xml"/>
  <Override PartName="/ppt/notesSlides/notesSlide43.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4.xml" ContentType="application/vnd.openxmlformats-officedocument.presentationml.notesSlide+xml"/>
  <Override PartName="/ppt/charts/chart19.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0.xml" ContentType="application/vnd.openxmlformats-officedocument.drawingml.chart+xml"/>
  <Override PartName="/ppt/notesSlides/notesSlide47.xml" ContentType="application/vnd.openxmlformats-officedocument.presentationml.notesSlid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2.xml" ContentType="application/vnd.openxmlformats-officedocument.drawingml.chart+xml"/>
  <Override PartName="/ppt/theme/themeOverride10.xml" ContentType="application/vnd.openxmlformats-officedocument.themeOverride+xml"/>
  <Override PartName="/ppt/notesSlides/notesSlide55.xml" ContentType="application/vnd.openxmlformats-officedocument.presentationml.notesSlide+xml"/>
  <Override PartName="/ppt/charts/chart23.xml" ContentType="application/vnd.openxmlformats-officedocument.drawingml.chart+xml"/>
  <Override PartName="/ppt/theme/themeOverride11.xml" ContentType="application/vnd.openxmlformats-officedocument.themeOverride+xml"/>
  <Override PartName="/ppt/notesSlides/notesSlide56.xml" ContentType="application/vnd.openxmlformats-officedocument.presentationml.notesSlide+xml"/>
  <Override PartName="/ppt/charts/chart24.xml" ContentType="application/vnd.openxmlformats-officedocument.drawingml.chart+xml"/>
  <Override PartName="/ppt/theme/themeOverride12.xml" ContentType="application/vnd.openxmlformats-officedocument.themeOverride+xml"/>
  <Override PartName="/ppt/notesSlides/notesSlide57.xml" ContentType="application/vnd.openxmlformats-officedocument.presentationml.notesSlide+xml"/>
  <Override PartName="/ppt/charts/chart25.xml" ContentType="application/vnd.openxmlformats-officedocument.drawingml.chart+xml"/>
  <Override PartName="/ppt/theme/themeOverride13.xml" ContentType="application/vnd.openxmlformats-officedocument.themeOverride+xml"/>
  <Override PartName="/ppt/notesSlides/notesSlide58.xml" ContentType="application/vnd.openxmlformats-officedocument.presentationml.notesSlide+xml"/>
  <Override PartName="/ppt/charts/chart26.xml" ContentType="application/vnd.openxmlformats-officedocument.drawingml.chart+xml"/>
  <Override PartName="/ppt/theme/themeOverride1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5.xml" ContentType="application/vnd.openxmlformats-officedocument.presentationml.notesSlide+xml"/>
  <Override PartName="/ppt/charts/chart2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6.xml" ContentType="application/vnd.openxmlformats-officedocument.presentationml.notesSlide+xml"/>
  <Override PartName="/ppt/charts/chart3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7.xml" ContentType="application/vnd.openxmlformats-officedocument.presentationml.notesSlide+xml"/>
  <Override PartName="/ppt/charts/chart3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8.xml" ContentType="application/vnd.openxmlformats-officedocument.presentationml.notesSlide+xml"/>
  <Override PartName="/ppt/charts/chart3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9.xml" ContentType="application/vnd.openxmlformats-officedocument.presentationml.notesSlide+xml"/>
  <Override PartName="/ppt/charts/chart3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0.xml" ContentType="application/vnd.openxmlformats-officedocument.presentationml.notesSlide+xml"/>
  <Override PartName="/ppt/charts/chart3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71.xml" ContentType="application/vnd.openxmlformats-officedocument.presentationml.notesSlide+xml"/>
  <Override PartName="/ppt/charts/chart38.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9.xml" ContentType="application/vnd.openxmlformats-officedocument.presentationml.notesSlide+xml"/>
  <Override PartName="/ppt/charts/chart39.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40.xml" ContentType="application/vnd.openxmlformats-officedocument.drawingml.chart+xml"/>
  <Override PartName="/ppt/theme/themeOverride16.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41.xml" ContentType="application/vnd.openxmlformats-officedocument.drawingml.chart+xml"/>
  <Override PartName="/ppt/theme/themeOverride1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42.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4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4.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45.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46.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0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286" r:id="rId4"/>
    <p:sldMasterId id="2147485323" r:id="rId5"/>
    <p:sldMasterId id="2147485346" r:id="rId6"/>
  </p:sldMasterIdLst>
  <p:notesMasterIdLst>
    <p:notesMasterId r:id="rId108"/>
  </p:notesMasterIdLst>
  <p:handoutMasterIdLst>
    <p:handoutMasterId r:id="rId109"/>
  </p:handoutMasterIdLst>
  <p:sldIdLst>
    <p:sldId id="293" r:id="rId7"/>
    <p:sldId id="297" r:id="rId8"/>
    <p:sldId id="283" r:id="rId9"/>
    <p:sldId id="2147483638" r:id="rId10"/>
    <p:sldId id="273" r:id="rId11"/>
    <p:sldId id="289" r:id="rId12"/>
    <p:sldId id="270" r:id="rId13"/>
    <p:sldId id="315" r:id="rId14"/>
    <p:sldId id="284" r:id="rId15"/>
    <p:sldId id="309" r:id="rId16"/>
    <p:sldId id="259" r:id="rId17"/>
    <p:sldId id="290" r:id="rId18"/>
    <p:sldId id="278" r:id="rId19"/>
    <p:sldId id="308" r:id="rId20"/>
    <p:sldId id="2147483627" r:id="rId21"/>
    <p:sldId id="300" r:id="rId22"/>
    <p:sldId id="2147483639" r:id="rId23"/>
    <p:sldId id="2147483643" r:id="rId24"/>
    <p:sldId id="295" r:id="rId25"/>
    <p:sldId id="317" r:id="rId26"/>
    <p:sldId id="294" r:id="rId27"/>
    <p:sldId id="2147483644" r:id="rId28"/>
    <p:sldId id="13350" r:id="rId29"/>
    <p:sldId id="346" r:id="rId30"/>
    <p:sldId id="347" r:id="rId31"/>
    <p:sldId id="323" r:id="rId32"/>
    <p:sldId id="2147479105" r:id="rId33"/>
    <p:sldId id="13446" r:id="rId34"/>
    <p:sldId id="322" r:id="rId35"/>
    <p:sldId id="324" r:id="rId36"/>
    <p:sldId id="13347" r:id="rId37"/>
    <p:sldId id="353" r:id="rId38"/>
    <p:sldId id="258" r:id="rId39"/>
    <p:sldId id="316" r:id="rId40"/>
    <p:sldId id="348" r:id="rId41"/>
    <p:sldId id="336" r:id="rId42"/>
    <p:sldId id="281" r:id="rId43"/>
    <p:sldId id="280" r:id="rId44"/>
    <p:sldId id="349" r:id="rId45"/>
    <p:sldId id="282" r:id="rId46"/>
    <p:sldId id="339" r:id="rId47"/>
    <p:sldId id="265" r:id="rId48"/>
    <p:sldId id="285" r:id="rId49"/>
    <p:sldId id="266" r:id="rId50"/>
    <p:sldId id="267" r:id="rId51"/>
    <p:sldId id="326" r:id="rId52"/>
    <p:sldId id="327" r:id="rId53"/>
    <p:sldId id="269" r:id="rId54"/>
    <p:sldId id="302" r:id="rId55"/>
    <p:sldId id="306" r:id="rId56"/>
    <p:sldId id="261" r:id="rId57"/>
    <p:sldId id="351" r:id="rId58"/>
    <p:sldId id="260" r:id="rId59"/>
    <p:sldId id="320" r:id="rId60"/>
    <p:sldId id="296" r:id="rId61"/>
    <p:sldId id="331" r:id="rId62"/>
    <p:sldId id="312" r:id="rId63"/>
    <p:sldId id="313" r:id="rId64"/>
    <p:sldId id="299" r:id="rId65"/>
    <p:sldId id="318" r:id="rId66"/>
    <p:sldId id="301" r:id="rId67"/>
    <p:sldId id="287" r:id="rId68"/>
    <p:sldId id="332" r:id="rId69"/>
    <p:sldId id="256" r:id="rId70"/>
    <p:sldId id="305" r:id="rId71"/>
    <p:sldId id="338" r:id="rId72"/>
    <p:sldId id="271" r:id="rId73"/>
    <p:sldId id="2147483647" r:id="rId74"/>
    <p:sldId id="343" r:id="rId75"/>
    <p:sldId id="344" r:id="rId76"/>
    <p:sldId id="337" r:id="rId77"/>
    <p:sldId id="286" r:id="rId78"/>
    <p:sldId id="272" r:id="rId79"/>
    <p:sldId id="291" r:id="rId80"/>
    <p:sldId id="319" r:id="rId81"/>
    <p:sldId id="257" r:id="rId82"/>
    <p:sldId id="277" r:id="rId83"/>
    <p:sldId id="2147483577" r:id="rId84"/>
    <p:sldId id="263" r:id="rId85"/>
    <p:sldId id="307" r:id="rId86"/>
    <p:sldId id="310" r:id="rId87"/>
    <p:sldId id="341" r:id="rId88"/>
    <p:sldId id="342" r:id="rId89"/>
    <p:sldId id="262" r:id="rId90"/>
    <p:sldId id="330" r:id="rId91"/>
    <p:sldId id="292" r:id="rId92"/>
    <p:sldId id="288" r:id="rId93"/>
    <p:sldId id="13383" r:id="rId94"/>
    <p:sldId id="276" r:id="rId95"/>
    <p:sldId id="274" r:id="rId96"/>
    <p:sldId id="275" r:id="rId97"/>
    <p:sldId id="2147483641" r:id="rId98"/>
    <p:sldId id="350" r:id="rId99"/>
    <p:sldId id="340" r:id="rId100"/>
    <p:sldId id="268" r:id="rId101"/>
    <p:sldId id="325" r:id="rId102"/>
    <p:sldId id="314" r:id="rId103"/>
    <p:sldId id="304" r:id="rId104"/>
    <p:sldId id="329" r:id="rId105"/>
    <p:sldId id="13372" r:id="rId106"/>
    <p:sldId id="321" r:id="rId107"/>
  </p:sldIdLst>
  <p:sldSz cx="12192000" cy="6858000"/>
  <p:notesSz cx="7023100" cy="9309100"/>
  <p:defaultTex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p:defaultTextStyle>
  <p:extLst>
    <p:ext uri="{521415D9-36F7-43E2-AB2F-B90AF26B5E84}">
      <p14:sectionLst xmlns:p14="http://schemas.microsoft.com/office/powerpoint/2010/main">
        <p14:section name="Default Section" id="{42BFF00F-E045-4C63-91FF-B5C32C29E02B}">
          <p14:sldIdLst>
            <p14:sldId id="293"/>
            <p14:sldId id="297"/>
            <p14:sldId id="283"/>
          </p14:sldIdLst>
        </p14:section>
        <p14:section name="Introduction" id="{5C62F8CA-31CD-433A-A826-AFE2BB161A58}">
          <p14:sldIdLst>
            <p14:sldId id="2147483638"/>
            <p14:sldId id="273"/>
            <p14:sldId id="289"/>
            <p14:sldId id="270"/>
            <p14:sldId id="315"/>
            <p14:sldId id="284"/>
            <p14:sldId id="309"/>
            <p14:sldId id="259"/>
            <p14:sldId id="290"/>
            <p14:sldId id="278"/>
            <p14:sldId id="308"/>
            <p14:sldId id="2147483627"/>
            <p14:sldId id="300"/>
            <p14:sldId id="2147483639"/>
            <p14:sldId id="2147483643"/>
            <p14:sldId id="295"/>
            <p14:sldId id="317"/>
            <p14:sldId id="294"/>
            <p14:sldId id="2147483644"/>
            <p14:sldId id="13350"/>
            <p14:sldId id="346"/>
            <p14:sldId id="347"/>
            <p14:sldId id="323"/>
            <p14:sldId id="2147479105"/>
            <p14:sldId id="13446"/>
            <p14:sldId id="322"/>
            <p14:sldId id="324"/>
            <p14:sldId id="13347"/>
            <p14:sldId id="353"/>
          </p14:sldIdLst>
        </p14:section>
        <p14:section name="GN" id="{6EF70E4A-AAD2-44F1-A814-BEFBE929C9EC}">
          <p14:sldIdLst>
            <p14:sldId id="258"/>
            <p14:sldId id="316"/>
            <p14:sldId id="348"/>
            <p14:sldId id="336"/>
            <p14:sldId id="281"/>
            <p14:sldId id="280"/>
            <p14:sldId id="349"/>
            <p14:sldId id="282"/>
            <p14:sldId id="339"/>
            <p14:sldId id="265"/>
            <p14:sldId id="285"/>
            <p14:sldId id="266"/>
            <p14:sldId id="267"/>
            <p14:sldId id="326"/>
            <p14:sldId id="327"/>
            <p14:sldId id="269"/>
            <p14:sldId id="302"/>
          </p14:sldIdLst>
        </p14:section>
        <p14:section name="INFINITY" id="{6D5C8A46-8DBE-466A-B2A7-FAA7DA245ECF}">
          <p14:sldIdLst>
            <p14:sldId id="306"/>
            <p14:sldId id="261"/>
            <p14:sldId id="351"/>
            <p14:sldId id="260"/>
            <p14:sldId id="320"/>
            <p14:sldId id="296"/>
            <p14:sldId id="331"/>
            <p14:sldId id="312"/>
            <p14:sldId id="313"/>
            <p14:sldId id="299"/>
            <p14:sldId id="318"/>
            <p14:sldId id="301"/>
            <p14:sldId id="287"/>
            <p14:sldId id="332"/>
            <p14:sldId id="256"/>
            <p14:sldId id="305"/>
            <p14:sldId id="338"/>
            <p14:sldId id="271"/>
            <p14:sldId id="2147483647"/>
            <p14:sldId id="343"/>
            <p14:sldId id="344"/>
            <p14:sldId id="337"/>
            <p14:sldId id="286"/>
            <p14:sldId id="272"/>
          </p14:sldIdLst>
        </p14:section>
        <p14:section name="Interpretation" id="{F0E81596-54FA-444D-97FB-CA92E3943FD0}">
          <p14:sldIdLst>
            <p14:sldId id="291"/>
            <p14:sldId id="319"/>
            <p14:sldId id="257"/>
            <p14:sldId id="277"/>
            <p14:sldId id="2147483577"/>
            <p14:sldId id="263"/>
            <p14:sldId id="307"/>
            <p14:sldId id="310"/>
            <p14:sldId id="341"/>
            <p14:sldId id="342"/>
            <p14:sldId id="262"/>
            <p14:sldId id="330"/>
            <p14:sldId id="292"/>
            <p14:sldId id="288"/>
            <p14:sldId id="13383"/>
          </p14:sldIdLst>
        </p14:section>
        <p14:section name="Back up" id="{C43FE884-A75F-4B93-9D45-1BBD28494476}">
          <p14:sldIdLst>
            <p14:sldId id="276"/>
            <p14:sldId id="274"/>
            <p14:sldId id="275"/>
          </p14:sldIdLst>
        </p14:section>
        <p14:section name="Primary back up" id="{C7CB19DC-2005-4393-8339-55A335B895FA}">
          <p14:sldIdLst>
            <p14:sldId id="2147483641"/>
            <p14:sldId id="350"/>
          </p14:sldIdLst>
        </p14:section>
        <p14:section name="GN back up" id="{63753A83-2792-47C0-AE59-B9BB5542CB9D}">
          <p14:sldIdLst>
            <p14:sldId id="340"/>
            <p14:sldId id="268"/>
            <p14:sldId id="325"/>
          </p14:sldIdLst>
        </p14:section>
        <p14:section name="INFINITY back up" id="{A1098A93-9038-488F-A5FD-99A59E1C936C}">
          <p14:sldIdLst>
            <p14:sldId id="314"/>
            <p14:sldId id="304"/>
          </p14:sldIdLst>
        </p14:section>
        <p14:section name="Clinical implications" id="{0002784F-F16C-4C6B-95C4-597807162424}">
          <p14:sldIdLst>
            <p14:sldId id="329"/>
            <p14:sldId id="13372"/>
            <p14:sldId id="321"/>
          </p14:sldIdLst>
        </p14:section>
      </p14:sectionLst>
    </p:ext>
    <p:ext uri="{EFAFB233-063F-42B5-8137-9DF3F51BA10A}">
      <p15:sldGuideLst xmlns:p15="http://schemas.microsoft.com/office/powerpoint/2012/main">
        <p15:guide id="9" pos="6199" userDrawn="1">
          <p15:clr>
            <a:srgbClr val="A4A3A4"/>
          </p15:clr>
        </p15:guide>
        <p15:guide id="10" pos="960" userDrawn="1">
          <p15:clr>
            <a:srgbClr val="A4A3A4"/>
          </p15:clr>
        </p15:guide>
        <p15:guide id="11" orient="horz" pos="73" userDrawn="1">
          <p15:clr>
            <a:srgbClr val="A4A3A4"/>
          </p15:clr>
        </p15:guide>
        <p15:guide id="12" orient="horz" pos="2908" userDrawn="1">
          <p15:clr>
            <a:srgbClr val="A4A3A4"/>
          </p15:clr>
        </p15:guide>
        <p15:guide id="13" pos="4407" userDrawn="1">
          <p15:clr>
            <a:srgbClr val="A4A3A4"/>
          </p15:clr>
        </p15:guide>
        <p15:guide id="14" orient="horz" pos="1139" userDrawn="1">
          <p15:clr>
            <a:srgbClr val="A4A3A4"/>
          </p15:clr>
        </p15:guide>
        <p15:guide id="15" pos="6811" userDrawn="1">
          <p15:clr>
            <a:srgbClr val="A4A3A4"/>
          </p15:clr>
        </p15:guide>
        <p15:guide id="16" orient="horz" pos="2614"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711002-812A-B07D-BE2C-68FF2DD78CF1}" name="Steve Brunn (Omnicom)" initials="SB" userId="S::sbrunn@omc.com::69aa1cdb-131e-48cf-8cc7-f5656645f102" providerId="AD"/>
  <p188:author id="{62421019-0DB5-2677-8B64-9119F44BD1A7}" name="Kate Crawford" initials="KC" userId="Kate Crawford" providerId="None"/>
  <p188:author id="{32CA7D21-7333-9E2E-95D2-EA5891F0EC20}" name="Ines Neves" initials="IN" userId="Ines Neves" providerId="None"/>
  <p188:author id="{6AE2CC2A-0B6D-3AF5-EFA4-79BD7D0D03F5}" name="Connie Lam (Omnicom)" initials="" userId="S::clam@omc.com::e97ecb3d-2d07-4b20-a34d-d65916490a4e" providerId="AD"/>
  <p188:author id="{C59E002C-7FBB-4302-2208-0F0B2944E050}" name="Tuttle, Katherine R" initials="KT" userId="S::Katherine.Tuttle@providence.org::574523be-6ddf-4431-8283-d5080dd40530" providerId="AD"/>
  <p188:author id="{0330E330-E81F-C343-D1EE-1154CAC96BE3}" name="Kaity McCafferty (Omnicom)" initials="KM" userId="S::kaity.mccafferty@omc.com::ba565df8-fed9-42aa-89b3-c117da4d5b4c" providerId="AD"/>
  <p188:author id="{EAD35655-B128-F154-6C7C-BC1A22FB2167}" name="Anna Sanniti (Omnicom)" initials="AS" userId="S::anna.sanniti@omc.com::bd2f9a3f-2ceb-4084-b451-1e6cc8a6542a" providerId="AD"/>
  <p188:author id="{6B31A85E-8BA9-7D4A-E8E2-A591EE85D465}" name="Sri Venkitachalam" initials="SV" userId="Sri Venkitachalam" providerId="None"/>
  <p188:author id="{B3C0916B-755D-241B-911C-9EF26554AD9B}" name="Brendon Neuen" initials="BN" userId="S::bneuen@georgeinstitute.org.au::05be3030-4741-490f-93c8-bf32bd59cd74" providerId="AD"/>
  <p188:author id="{4E60D384-B8C4-3BEB-CC5F-79D93A82BB85}" name="Farah Dalwai" initials="FD" userId="Farah Dalwai" providerId="None"/>
  <p188:author id="{D49A88A9-49E0-9564-BB7C-1365D4007984}" name="Ines Neves (OHMC)" initials="IN(" userId="Ines Neves (OHMC)" providerId="None"/>
  <p188:author id="{D28677C2-A5DA-F591-88F2-5252046BEC82}" name="Medical Writer " initials="MW" userId="Medical Writer " providerId="None"/>
  <p188:author id="{52DABEC2-EAFC-A472-236A-F3ADC35042D1}" name="Ines Neves (Omnicom)" initials="" userId="S::ines.neves@omc.com::fd465010-754b-46cd-86e7-9aa6f49b2aa4" providerId="AD"/>
  <p188:author id="{F893BBCB-085E-F015-AB35-E1C8EEEA7C7E}" name="Data checker (AT)" initials="AT" userId="Data checker (AT)" providerId="None"/>
  <p188:author id="{F4D821E4-0DCC-9ECC-6C3A-76AFF2798979}" name="  Medical Writer  " initials="MW" userId="  Medical Writer  " providerId="None"/>
  <p188:author id="{FFE47EE6-A2F0-13A5-8EE8-3661DB1849A6}" name="Medical Writer" initials="MW" userId="Medical Writer" providerId="None"/>
  <p188:author id="{BFD283F4-CBAA-29FF-2259-BBE3230AAAB5}" name="India Rodgers (Omnicom)" initials="IR" userId="S::india.rodgers@omc.com::80b7f61f-6e9a-4854-9044-480d433f3e68" providerId="AD"/>
  <p188:author id="{940208FB-5BF1-8BEA-538E-50EFCB906F90}" name="Aoife Tracey" initials="AT" userId="Aoife Trace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en Ho" initials="TH" lastIdx="28" clrIdx="0">
    <p:extLst>
      <p:ext uri="{19B8F6BF-5375-455C-9EA6-DF929625EA0E}">
        <p15:presenceInfo xmlns:p15="http://schemas.microsoft.com/office/powerpoint/2012/main" userId="S::tho@hcg-int.com::8cd72ada-6b4e-442d-b446-c41896435104" providerId="AD"/>
      </p:ext>
    </p:extLst>
  </p:cmAuthor>
  <p:cmAuthor id="2" name="Daniel Cragg (HCG)" initials="DC(" lastIdx="9" clrIdx="1">
    <p:extLst>
      <p:ext uri="{19B8F6BF-5375-455C-9EA6-DF929625EA0E}">
        <p15:presenceInfo xmlns:p15="http://schemas.microsoft.com/office/powerpoint/2012/main" userId="S::dcragg@hcg-int.com::e7df7796-dcdf-4fb4-8bae-47e6bb915c0c" providerId="AD"/>
      </p:ext>
    </p:extLst>
  </p:cmAuthor>
  <p:cmAuthor id="3" name="Amber Siddiqui (HCG)" initials="AS(" lastIdx="2" clrIdx="2">
    <p:extLst>
      <p:ext uri="{19B8F6BF-5375-455C-9EA6-DF929625EA0E}">
        <p15:presenceInfo xmlns:p15="http://schemas.microsoft.com/office/powerpoint/2012/main" userId="S::asiddiqui@hcg-int.com::03d7d61c-4748-4f70-a70d-74937f0a535e" providerId="AD"/>
      </p:ext>
    </p:extLst>
  </p:cmAuthor>
  <p:cmAuthor id="4" name="Eleanor Joy (HCG)" initials="EJ(" lastIdx="28" clrIdx="3">
    <p:extLst>
      <p:ext uri="{19B8F6BF-5375-455C-9EA6-DF929625EA0E}">
        <p15:presenceInfo xmlns:p15="http://schemas.microsoft.com/office/powerpoint/2012/main" userId="S::ejoy@hcg-int.com::096b4da2-b9a5-4984-9561-10fa631bce06" providerId="AD"/>
      </p:ext>
    </p:extLst>
  </p:cmAuthor>
  <p:cmAuthor id="5" name="HCG Editor" initials="HCG" lastIdx="8" clrIdx="4">
    <p:extLst>
      <p:ext uri="{19B8F6BF-5375-455C-9EA6-DF929625EA0E}">
        <p15:presenceInfo xmlns:p15="http://schemas.microsoft.com/office/powerpoint/2012/main" userId="HCG Editor" providerId="None"/>
      </p:ext>
    </p:extLst>
  </p:cmAuthor>
  <p:cmAuthor id="6" name="Medical Writer" initials="MW" lastIdx="335" clrIdx="5">
    <p:extLst>
      <p:ext uri="{19B8F6BF-5375-455C-9EA6-DF929625EA0E}">
        <p15:presenceInfo xmlns:p15="http://schemas.microsoft.com/office/powerpoint/2012/main" userId="Medical Writer" providerId="None"/>
      </p:ext>
    </p:extLst>
  </p:cmAuthor>
  <p:cmAuthor id="7" name="Data checker (AT)" initials="AT" lastIdx="17" clrIdx="6">
    <p:extLst>
      <p:ext uri="{19B8F6BF-5375-455C-9EA6-DF929625EA0E}">
        <p15:presenceInfo xmlns:p15="http://schemas.microsoft.com/office/powerpoint/2012/main" userId="Data checker (AT)" providerId="None"/>
      </p:ext>
    </p:extLst>
  </p:cmAuthor>
  <p:cmAuthor id="8" name="Kate Crawford" initials="KC" lastIdx="30" clrIdx="7">
    <p:extLst>
      <p:ext uri="{19B8F6BF-5375-455C-9EA6-DF929625EA0E}">
        <p15:presenceInfo xmlns:p15="http://schemas.microsoft.com/office/powerpoint/2012/main" userId="Kate Crawford" providerId="None"/>
      </p:ext>
    </p:extLst>
  </p:cmAuthor>
  <p:cmAuthor id="9" name="Anna Sanniti (Omnicom)" initials="AS" lastIdx="1" clrIdx="8">
    <p:extLst>
      <p:ext uri="{19B8F6BF-5375-455C-9EA6-DF929625EA0E}">
        <p15:presenceInfo xmlns:p15="http://schemas.microsoft.com/office/powerpoint/2012/main" userId="S::anna.sanniti@omc.com::bd2f9a3f-2ceb-4084-b451-1e6cc8a6542a" providerId="AD"/>
      </p:ext>
    </p:extLst>
  </p:cmAuthor>
  <p:cmAuthor id="10" name="  Medical Writer  " initials="MW" lastIdx="56" clrIdx="9">
    <p:extLst>
      <p:ext uri="{19B8F6BF-5375-455C-9EA6-DF929625EA0E}">
        <p15:presenceInfo xmlns:p15="http://schemas.microsoft.com/office/powerpoint/2012/main" userId="  Medical Writer  " providerId="None"/>
      </p:ext>
    </p:extLst>
  </p:cmAuthor>
  <p:cmAuthor id="11" name="Authors" initials="A" lastIdx="2" clrIdx="10">
    <p:extLst>
      <p:ext uri="{19B8F6BF-5375-455C-9EA6-DF929625EA0E}">
        <p15:presenceInfo xmlns:p15="http://schemas.microsoft.com/office/powerpoint/2012/main" userId="Authors" providerId="None"/>
      </p:ext>
    </p:extLst>
  </p:cmAuthor>
  <p:cmAuthor id="12" name="Ines Neves" initials="IN" lastIdx="14" clrIdx="11">
    <p:extLst>
      <p:ext uri="{19B8F6BF-5375-455C-9EA6-DF929625EA0E}">
        <p15:presenceInfo xmlns:p15="http://schemas.microsoft.com/office/powerpoint/2012/main" userId="Ines Neves" providerId="None"/>
      </p:ext>
    </p:extLst>
  </p:cmAuthor>
  <p:cmAuthor id="13" name="Kaity McCafferty (Omnicom)" initials="KM" lastIdx="2" clrIdx="12">
    <p:extLst>
      <p:ext uri="{19B8F6BF-5375-455C-9EA6-DF929625EA0E}">
        <p15:presenceInfo xmlns:p15="http://schemas.microsoft.com/office/powerpoint/2012/main" userId="S::kaity.mccafferty@omc.com::ba565df8-fed9-42aa-89b3-c117da4d5b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45C"/>
    <a:srgbClr val="F2A947"/>
    <a:srgbClr val="FDDF7F"/>
    <a:srgbClr val="B7CC7B"/>
    <a:srgbClr val="FDEDCC"/>
    <a:srgbClr val="FF0000"/>
    <a:srgbClr val="F6E8F5"/>
    <a:srgbClr val="E8E7EB"/>
    <a:srgbClr val="669B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pos="6199"/>
        <p:guide pos="960"/>
        <p:guide orient="horz" pos="73"/>
        <p:guide orient="horz" pos="2908"/>
        <p:guide pos="4407"/>
        <p:guide orient="horz" pos="1139"/>
        <p:guide pos="6811"/>
        <p:guide orient="horz" pos="2614"/>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handoutMaster" Target="handoutMasters/handout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commentAuthors" Target="commentAuthors.xml"/><Relationship Id="rId115" Type="http://schemas.microsoft.com/office/2018/10/relationships/authors" Targe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7.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2.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3.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4.xml"/><Relationship Id="rId1" Type="http://schemas.microsoft.com/office/2011/relationships/chartStyle" Target="style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5.xml"/><Relationship Id="rId1" Type="http://schemas.microsoft.com/office/2011/relationships/chartStyle" Target="style1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7.xml"/><Relationship Id="rId1" Type="http://schemas.microsoft.com/office/2011/relationships/chartStyle" Target="style1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8.xml"/><Relationship Id="rId1" Type="http://schemas.microsoft.com/office/2011/relationships/chartStyle" Target="style1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19.xml"/><Relationship Id="rId1" Type="http://schemas.microsoft.com/office/2011/relationships/chartStyle" Target="style1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0.xml"/><Relationship Id="rId1" Type="http://schemas.microsoft.com/office/2011/relationships/chartStyle" Target="style20.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1.xml"/><Relationship Id="rId1" Type="http://schemas.microsoft.com/office/2011/relationships/chartStyle" Target="style2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2.xml"/><Relationship Id="rId1" Type="http://schemas.microsoft.com/office/2011/relationships/chartStyle" Target="style2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3.xml"/><Relationship Id="rId1" Type="http://schemas.microsoft.com/office/2011/relationships/chartStyle" Target="style2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4.xml"/><Relationship Id="rId1" Type="http://schemas.microsoft.com/office/2011/relationships/chartStyle" Target="style24.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5.xml"/><Relationship Id="rId1" Type="http://schemas.microsoft.com/office/2011/relationships/chartStyle" Target="style25.xm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16.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17.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7.xml"/><Relationship Id="rId1" Type="http://schemas.microsoft.com/office/2011/relationships/chartStyle" Target="style27.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8.xml"/><Relationship Id="rId1" Type="http://schemas.microsoft.com/office/2011/relationships/chartStyle" Target="style28.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9.xml"/><Relationship Id="rId1" Type="http://schemas.microsoft.com/office/2011/relationships/chartStyle" Target="style29.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0.xml"/><Relationship Id="rId1" Type="http://schemas.microsoft.com/office/2011/relationships/chartStyle" Target="style30.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1.xml"/><Relationship Id="rId1" Type="http://schemas.microsoft.com/office/2011/relationships/chartStyle" Target="style3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2038373419092"/>
          <c:y val="4.8779605607684164E-2"/>
          <c:w val="0.82103655242735218"/>
          <c:h val="0.84093403111193443"/>
        </c:manualLayout>
      </c:layout>
      <c:scatterChart>
        <c:scatterStyle val="lineMarker"/>
        <c:varyColors val="0"/>
        <c:ser>
          <c:idx val="1"/>
          <c:order val="0"/>
          <c:tx>
            <c:strRef>
              <c:f>eGFR!$B$4:$B$19</c:f>
              <c:strCache>
                <c:ptCount val="16"/>
                <c:pt idx="0">
                  <c:v>0</c:v>
                </c:pt>
                <c:pt idx="1">
                  <c:v>1.2</c:v>
                </c:pt>
                <c:pt idx="2">
                  <c:v>3.2</c:v>
                </c:pt>
                <c:pt idx="3">
                  <c:v>6.2</c:v>
                </c:pt>
                <c:pt idx="4">
                  <c:v>9.2</c:v>
                </c:pt>
                <c:pt idx="5">
                  <c:v>12.2</c:v>
                </c:pt>
                <c:pt idx="6">
                  <c:v>16.2</c:v>
                </c:pt>
                <c:pt idx="7">
                  <c:v>20.2</c:v>
                </c:pt>
                <c:pt idx="8">
                  <c:v>24.2</c:v>
                </c:pt>
                <c:pt idx="9">
                  <c:v>28.2</c:v>
                </c:pt>
                <c:pt idx="10">
                  <c:v>32.2</c:v>
                </c:pt>
                <c:pt idx="11">
                  <c:v>36.2</c:v>
                </c:pt>
                <c:pt idx="12">
                  <c:v>40.2</c:v>
                </c:pt>
                <c:pt idx="13">
                  <c:v>44.2</c:v>
                </c:pt>
                <c:pt idx="14">
                  <c:v>48.2</c:v>
                </c:pt>
                <c:pt idx="15">
                  <c:v>52.2</c:v>
                </c:pt>
              </c:strCache>
            </c:strRef>
          </c:tx>
          <c:spPr>
            <a:ln w="28575">
              <a:solidFill>
                <a:srgbClr val="53585A"/>
              </a:solidFill>
            </a:ln>
          </c:spPr>
          <c:marker>
            <c:symbol val="square"/>
            <c:size val="5"/>
            <c:spPr>
              <a:solidFill>
                <a:srgbClr val="53585A">
                  <a:alpha val="95000"/>
                </a:srgbClr>
              </a:solidFill>
              <a:ln w="15875">
                <a:solidFill>
                  <a:srgbClr val="53585A"/>
                </a:solidFill>
              </a:ln>
              <a:effectLst/>
            </c:spPr>
          </c:marker>
          <c:dPt>
            <c:idx val="11"/>
            <c:marker>
              <c:spPr>
                <a:solidFill>
                  <a:srgbClr val="53585A">
                    <a:alpha val="95000"/>
                  </a:srgbClr>
                </a:solidFill>
                <a:ln w="15875">
                  <a:solidFill>
                    <a:srgbClr val="53585A"/>
                  </a:solidFill>
                  <a:prstDash val="dash"/>
                </a:ln>
                <a:effectLst/>
              </c:spPr>
            </c:marker>
            <c:bubble3D val="0"/>
            <c:spPr>
              <a:ln w="28575">
                <a:solidFill>
                  <a:srgbClr val="53585A"/>
                </a:solidFill>
                <a:prstDash val="solid"/>
              </a:ln>
            </c:spPr>
            <c:extLst>
              <c:ext xmlns:c16="http://schemas.microsoft.com/office/drawing/2014/chart" uri="{C3380CC4-5D6E-409C-BE32-E72D297353CC}">
                <c16:uniqueId val="{0000000A-0A95-42D1-B9CD-558D535E6A3C}"/>
              </c:ext>
            </c:extLst>
          </c:dPt>
          <c:dPt>
            <c:idx val="12"/>
            <c:bubble3D val="0"/>
            <c:spPr>
              <a:ln w="28575">
                <a:solidFill>
                  <a:srgbClr val="53585A"/>
                </a:solidFill>
                <a:prstDash val="solid"/>
              </a:ln>
            </c:spPr>
            <c:extLst>
              <c:ext xmlns:c16="http://schemas.microsoft.com/office/drawing/2014/chart" uri="{C3380CC4-5D6E-409C-BE32-E72D297353CC}">
                <c16:uniqueId val="{0000000C-0A95-42D1-B9CD-558D535E6A3C}"/>
              </c:ext>
            </c:extLst>
          </c:dPt>
          <c:dPt>
            <c:idx val="13"/>
            <c:bubble3D val="0"/>
            <c:spPr>
              <a:ln w="28575">
                <a:solidFill>
                  <a:srgbClr val="53585A"/>
                </a:solidFill>
                <a:prstDash val="solid"/>
              </a:ln>
            </c:spPr>
            <c:extLst>
              <c:ext xmlns:c16="http://schemas.microsoft.com/office/drawing/2014/chart" uri="{C3380CC4-5D6E-409C-BE32-E72D297353CC}">
                <c16:uniqueId val="{0000000E-0A95-42D1-B9CD-558D535E6A3C}"/>
              </c:ext>
            </c:extLst>
          </c:dPt>
          <c:dPt>
            <c:idx val="14"/>
            <c:bubble3D val="0"/>
            <c:spPr>
              <a:ln w="28575">
                <a:noFill/>
                <a:prstDash val="dash"/>
              </a:ln>
            </c:spPr>
            <c:extLst>
              <c:ext xmlns:c16="http://schemas.microsoft.com/office/drawing/2014/chart" uri="{C3380CC4-5D6E-409C-BE32-E72D297353CC}">
                <c16:uniqueId val="{00000010-0A95-42D1-B9CD-558D535E6A3C}"/>
              </c:ext>
            </c:extLst>
          </c:dPt>
          <c:dPt>
            <c:idx val="15"/>
            <c:marker>
              <c:spPr>
                <a:solidFill>
                  <a:srgbClr val="53585A">
                    <a:alpha val="95000"/>
                  </a:srgbClr>
                </a:solidFill>
                <a:ln w="15875">
                  <a:solidFill>
                    <a:srgbClr val="53585A"/>
                  </a:solidFill>
                  <a:prstDash val="sysDash"/>
                </a:ln>
                <a:effectLst/>
              </c:spPr>
            </c:marker>
            <c:bubble3D val="0"/>
            <c:spPr>
              <a:ln w="28575">
                <a:solidFill>
                  <a:srgbClr val="53585A"/>
                </a:solidFill>
                <a:prstDash val="sysDash"/>
              </a:ln>
            </c:spPr>
            <c:extLst>
              <c:ext xmlns:c16="http://schemas.microsoft.com/office/drawing/2014/chart" uri="{C3380CC4-5D6E-409C-BE32-E72D297353CC}">
                <c16:uniqueId val="{00000011-7D56-410A-9DC1-A07530402561}"/>
              </c:ext>
            </c:extLst>
          </c:dPt>
          <c:errBars>
            <c:errDir val="y"/>
            <c:errBarType val="both"/>
            <c:errValType val="cust"/>
            <c:noEndCap val="0"/>
            <c:plus>
              <c:numRef>
                <c:f>eGFR!$L$4:$L$19</c:f>
                <c:numCache>
                  <c:formatCode>General</c:formatCode>
                  <c:ptCount val="16"/>
                  <c:pt idx="0">
                    <c:v>0</c:v>
                  </c:pt>
                  <c:pt idx="1">
                    <c:v>0.36799999999999999</c:v>
                  </c:pt>
                  <c:pt idx="2">
                    <c:v>0.46500000000000002</c:v>
                  </c:pt>
                  <c:pt idx="3">
                    <c:v>0.49900000000000011</c:v>
                  </c:pt>
                  <c:pt idx="4">
                    <c:v>0.52499999999999991</c:v>
                  </c:pt>
                  <c:pt idx="5">
                    <c:v>0.53699999999999992</c:v>
                  </c:pt>
                  <c:pt idx="6">
                    <c:v>0.60899999999999999</c:v>
                  </c:pt>
                  <c:pt idx="7">
                    <c:v>0.64599999999999991</c:v>
                  </c:pt>
                  <c:pt idx="8">
                    <c:v>0.69099999999999984</c:v>
                  </c:pt>
                  <c:pt idx="9">
                    <c:v>0.72199999999999953</c:v>
                  </c:pt>
                  <c:pt idx="10">
                    <c:v>0.74099999999999966</c:v>
                  </c:pt>
                  <c:pt idx="11">
                    <c:v>0.83099999999999952</c:v>
                  </c:pt>
                  <c:pt idx="12">
                    <c:v>0.86399999999999899</c:v>
                  </c:pt>
                  <c:pt idx="13">
                    <c:v>0.99600000000000044</c:v>
                  </c:pt>
                  <c:pt idx="14">
                    <c:v>0.9789999999999992</c:v>
                  </c:pt>
                  <c:pt idx="15">
                    <c:v>0.83000000000000007</c:v>
                  </c:pt>
                </c:numCache>
              </c:numRef>
            </c:plus>
            <c:minus>
              <c:numRef>
                <c:f>eGFR!$K$4:$K$19</c:f>
                <c:numCache>
                  <c:formatCode>General</c:formatCode>
                  <c:ptCount val="16"/>
                  <c:pt idx="0">
                    <c:v>0</c:v>
                  </c:pt>
                  <c:pt idx="1">
                    <c:v>0.36899999999999999</c:v>
                  </c:pt>
                  <c:pt idx="2">
                    <c:v>0.46400000000000008</c:v>
                  </c:pt>
                  <c:pt idx="3">
                    <c:v>0.49899999999999989</c:v>
                  </c:pt>
                  <c:pt idx="4">
                    <c:v>0.52400000000000002</c:v>
                  </c:pt>
                  <c:pt idx="5">
                    <c:v>0.53699999999999992</c:v>
                  </c:pt>
                  <c:pt idx="6">
                    <c:v>0.60899999999999999</c:v>
                  </c:pt>
                  <c:pt idx="7">
                    <c:v>0.64500000000000046</c:v>
                  </c:pt>
                  <c:pt idx="8">
                    <c:v>0.69099999999999984</c:v>
                  </c:pt>
                  <c:pt idx="9">
                    <c:v>0.72100000000000009</c:v>
                  </c:pt>
                  <c:pt idx="10">
                    <c:v>0.74099999999999966</c:v>
                  </c:pt>
                  <c:pt idx="11">
                    <c:v>0.83200000000000074</c:v>
                  </c:pt>
                  <c:pt idx="12">
                    <c:v>0.86400000000000077</c:v>
                  </c:pt>
                  <c:pt idx="13">
                    <c:v>0.99600000000000044</c:v>
                  </c:pt>
                  <c:pt idx="14">
                    <c:v>0.98000000000000043</c:v>
                  </c:pt>
                  <c:pt idx="15">
                    <c:v>0.83000000000000007</c:v>
                  </c:pt>
                </c:numCache>
              </c:numRef>
            </c:minus>
            <c:spPr>
              <a:noFill/>
              <a:ln w="19050" cap="flat" cmpd="sng" algn="ctr">
                <a:solidFill>
                  <a:srgbClr val="53585A"/>
                </a:solidFill>
                <a:round/>
              </a:ln>
              <a:effectLst/>
            </c:spPr>
          </c:errBars>
          <c:xVal>
            <c:numRef>
              <c:f>eGFR!$B$4:$B$19</c:f>
              <c:numCache>
                <c:formatCode>General</c:formatCode>
                <c:ptCount val="16"/>
                <c:pt idx="0">
                  <c:v>0</c:v>
                </c:pt>
                <c:pt idx="1">
                  <c:v>1.2</c:v>
                </c:pt>
                <c:pt idx="2">
                  <c:v>3.2</c:v>
                </c:pt>
                <c:pt idx="3">
                  <c:v>6.2</c:v>
                </c:pt>
                <c:pt idx="4">
                  <c:v>9.1999999999999993</c:v>
                </c:pt>
                <c:pt idx="5">
                  <c:v>12.2</c:v>
                </c:pt>
                <c:pt idx="6">
                  <c:v>16.2</c:v>
                </c:pt>
                <c:pt idx="7">
                  <c:v>20.2</c:v>
                </c:pt>
                <c:pt idx="8">
                  <c:v>24.2</c:v>
                </c:pt>
                <c:pt idx="9">
                  <c:v>28.2</c:v>
                </c:pt>
                <c:pt idx="10">
                  <c:v>32.200000000000003</c:v>
                </c:pt>
                <c:pt idx="11">
                  <c:v>36.200000000000003</c:v>
                </c:pt>
                <c:pt idx="12">
                  <c:v>40.200000000000003</c:v>
                </c:pt>
                <c:pt idx="13">
                  <c:v>44.2</c:v>
                </c:pt>
                <c:pt idx="14">
                  <c:v>48.2</c:v>
                </c:pt>
                <c:pt idx="15">
                  <c:v>52.2</c:v>
                </c:pt>
              </c:numCache>
            </c:numRef>
          </c:xVal>
          <c:yVal>
            <c:numRef>
              <c:f>eGFR!$D$4:$D$19</c:f>
              <c:numCache>
                <c:formatCode>General</c:formatCode>
                <c:ptCount val="16"/>
                <c:pt idx="0">
                  <c:v>0</c:v>
                </c:pt>
                <c:pt idx="1">
                  <c:v>5.3999999999999999E-2</c:v>
                </c:pt>
                <c:pt idx="2">
                  <c:v>-0.88</c:v>
                </c:pt>
                <c:pt idx="3">
                  <c:v>-1.4630000000000001</c:v>
                </c:pt>
                <c:pt idx="4">
                  <c:v>-2.64</c:v>
                </c:pt>
                <c:pt idx="5">
                  <c:v>-3.55</c:v>
                </c:pt>
                <c:pt idx="6">
                  <c:v>-5.0910000000000002</c:v>
                </c:pt>
                <c:pt idx="7">
                  <c:v>-6.3819999999999997</c:v>
                </c:pt>
                <c:pt idx="8">
                  <c:v>-7.88</c:v>
                </c:pt>
                <c:pt idx="9">
                  <c:v>-9.423</c:v>
                </c:pt>
                <c:pt idx="10">
                  <c:v>-10.478</c:v>
                </c:pt>
                <c:pt idx="11">
                  <c:v>-11.792999999999999</c:v>
                </c:pt>
                <c:pt idx="12">
                  <c:v>-12.808999999999999</c:v>
                </c:pt>
                <c:pt idx="13">
                  <c:v>-13.92</c:v>
                </c:pt>
                <c:pt idx="14">
                  <c:v>-10.061</c:v>
                </c:pt>
                <c:pt idx="15">
                  <c:v>-10.538</c:v>
                </c:pt>
              </c:numCache>
            </c:numRef>
          </c:yVal>
          <c:smooth val="0"/>
          <c:extLst>
            <c:ext xmlns:c16="http://schemas.microsoft.com/office/drawing/2014/chart" uri="{C3380CC4-5D6E-409C-BE32-E72D297353CC}">
              <c16:uniqueId val="{00000011-0A95-42D1-B9CD-558D535E6A3C}"/>
            </c:ext>
          </c:extLst>
        </c:ser>
        <c:ser>
          <c:idx val="0"/>
          <c:order val="1"/>
          <c:tx>
            <c:strRef>
              <c:f>eGFR!$B$4:$B$19</c:f>
              <c:strCache>
                <c:ptCount val="16"/>
                <c:pt idx="0">
                  <c:v>0</c:v>
                </c:pt>
                <c:pt idx="1">
                  <c:v>1.2</c:v>
                </c:pt>
                <c:pt idx="2">
                  <c:v>3.2</c:v>
                </c:pt>
                <c:pt idx="3">
                  <c:v>6.2</c:v>
                </c:pt>
                <c:pt idx="4">
                  <c:v>9.2</c:v>
                </c:pt>
                <c:pt idx="5">
                  <c:v>12.2</c:v>
                </c:pt>
                <c:pt idx="6">
                  <c:v>16.2</c:v>
                </c:pt>
                <c:pt idx="7">
                  <c:v>20.2</c:v>
                </c:pt>
                <c:pt idx="8">
                  <c:v>24.2</c:v>
                </c:pt>
                <c:pt idx="9">
                  <c:v>28.2</c:v>
                </c:pt>
                <c:pt idx="10">
                  <c:v>32.2</c:v>
                </c:pt>
                <c:pt idx="11">
                  <c:v>36.2</c:v>
                </c:pt>
                <c:pt idx="12">
                  <c:v>40.2</c:v>
                </c:pt>
                <c:pt idx="13">
                  <c:v>44.2</c:v>
                </c:pt>
                <c:pt idx="14">
                  <c:v>48.2</c:v>
                </c:pt>
                <c:pt idx="15">
                  <c:v>52.2</c:v>
                </c:pt>
              </c:strCache>
            </c:strRef>
          </c:tx>
          <c:spPr>
            <a:ln w="28575">
              <a:solidFill>
                <a:srgbClr val="669BD2"/>
              </a:solidFill>
              <a:prstDash val="solid"/>
            </a:ln>
            <a:effectLst/>
          </c:spPr>
          <c:marker>
            <c:symbol val="square"/>
            <c:size val="5"/>
            <c:spPr>
              <a:solidFill>
                <a:srgbClr val="669BD2"/>
              </a:solidFill>
              <a:ln w="15875">
                <a:solidFill>
                  <a:srgbClr val="669BD2"/>
                </a:solidFill>
                <a:prstDash val="solid"/>
              </a:ln>
              <a:effectLst/>
            </c:spPr>
          </c:marker>
          <c:dPt>
            <c:idx val="11"/>
            <c:marker>
              <c:spPr>
                <a:solidFill>
                  <a:srgbClr val="669BD2"/>
                </a:solidFill>
                <a:ln w="15875" cmpd="sng">
                  <a:solidFill>
                    <a:srgbClr val="669BD2"/>
                  </a:solidFill>
                  <a:prstDash val="dash"/>
                </a:ln>
                <a:effectLst/>
              </c:spPr>
            </c:marker>
            <c:bubble3D val="0"/>
            <c:extLst>
              <c:ext xmlns:c16="http://schemas.microsoft.com/office/drawing/2014/chart" uri="{C3380CC4-5D6E-409C-BE32-E72D297353CC}">
                <c16:uniqueId val="{00000001-0A95-42D1-B9CD-558D535E6A3C}"/>
              </c:ext>
            </c:extLst>
          </c:dPt>
          <c:dPt>
            <c:idx val="12"/>
            <c:bubble3D val="0"/>
            <c:extLst>
              <c:ext xmlns:c16="http://schemas.microsoft.com/office/drawing/2014/chart" uri="{C3380CC4-5D6E-409C-BE32-E72D297353CC}">
                <c16:uniqueId val="{00000003-0A95-42D1-B9CD-558D535E6A3C}"/>
              </c:ext>
            </c:extLst>
          </c:dPt>
          <c:dPt>
            <c:idx val="13"/>
            <c:bubble3D val="0"/>
            <c:extLst>
              <c:ext xmlns:c16="http://schemas.microsoft.com/office/drawing/2014/chart" uri="{C3380CC4-5D6E-409C-BE32-E72D297353CC}">
                <c16:uniqueId val="{00000005-0A95-42D1-B9CD-558D535E6A3C}"/>
              </c:ext>
            </c:extLst>
          </c:dPt>
          <c:dPt>
            <c:idx val="14"/>
            <c:bubble3D val="0"/>
            <c:spPr>
              <a:ln w="28575">
                <a:noFill/>
                <a:prstDash val="dash"/>
              </a:ln>
              <a:effectLst/>
            </c:spPr>
            <c:extLst>
              <c:ext xmlns:c16="http://schemas.microsoft.com/office/drawing/2014/chart" uri="{C3380CC4-5D6E-409C-BE32-E72D297353CC}">
                <c16:uniqueId val="{00000007-0A95-42D1-B9CD-558D535E6A3C}"/>
              </c:ext>
            </c:extLst>
          </c:dPt>
          <c:dPt>
            <c:idx val="15"/>
            <c:marker>
              <c:spPr>
                <a:solidFill>
                  <a:srgbClr val="669BD2"/>
                </a:solidFill>
                <a:ln w="15875">
                  <a:solidFill>
                    <a:srgbClr val="669BD2"/>
                  </a:solidFill>
                  <a:prstDash val="sysDash"/>
                </a:ln>
                <a:effectLst/>
              </c:spPr>
            </c:marker>
            <c:bubble3D val="0"/>
            <c:spPr>
              <a:ln w="28575">
                <a:solidFill>
                  <a:srgbClr val="669BD2"/>
                </a:solidFill>
                <a:prstDash val="sysDash"/>
              </a:ln>
              <a:effectLst/>
            </c:spPr>
            <c:extLst>
              <c:ext xmlns:c16="http://schemas.microsoft.com/office/drawing/2014/chart" uri="{C3380CC4-5D6E-409C-BE32-E72D297353CC}">
                <c16:uniqueId val="{00000010-7D56-410A-9DC1-A07530402561}"/>
              </c:ext>
            </c:extLst>
          </c:dPt>
          <c:errBars>
            <c:errDir val="y"/>
            <c:errBarType val="both"/>
            <c:errValType val="cust"/>
            <c:noEndCap val="0"/>
            <c:plus>
              <c:numRef>
                <c:f>eGFR!$H$4:$H$19</c:f>
                <c:numCache>
                  <c:formatCode>General</c:formatCode>
                  <c:ptCount val="16"/>
                  <c:pt idx="0">
                    <c:v>0</c:v>
                  </c:pt>
                  <c:pt idx="1">
                    <c:v>0.379</c:v>
                  </c:pt>
                  <c:pt idx="2">
                    <c:v>0.40700000000000003</c:v>
                  </c:pt>
                  <c:pt idx="3">
                    <c:v>0.47900000000000009</c:v>
                  </c:pt>
                  <c:pt idx="4">
                    <c:v>0.49000000000000021</c:v>
                  </c:pt>
                  <c:pt idx="5">
                    <c:v>0.53200000000000003</c:v>
                  </c:pt>
                  <c:pt idx="6">
                    <c:v>0.6120000000000001</c:v>
                  </c:pt>
                  <c:pt idx="7">
                    <c:v>0.63100000000000023</c:v>
                  </c:pt>
                  <c:pt idx="8">
                    <c:v>0.65399999999999991</c:v>
                  </c:pt>
                  <c:pt idx="9">
                    <c:v>0.68800000000000061</c:v>
                  </c:pt>
                  <c:pt idx="10">
                    <c:v>0.71600000000000108</c:v>
                  </c:pt>
                  <c:pt idx="11">
                    <c:v>0.78700000000000081</c:v>
                  </c:pt>
                  <c:pt idx="12">
                    <c:v>0.86700000000000088</c:v>
                  </c:pt>
                  <c:pt idx="13">
                    <c:v>1.1650000000000009</c:v>
                  </c:pt>
                  <c:pt idx="14">
                    <c:v>0.98000000000000043</c:v>
                  </c:pt>
                  <c:pt idx="15">
                    <c:v>0.8279999999999994</c:v>
                  </c:pt>
                </c:numCache>
              </c:numRef>
            </c:plus>
            <c:minus>
              <c:numRef>
                <c:f>eGFR!$G$4:$G$19</c:f>
                <c:numCache>
                  <c:formatCode>General</c:formatCode>
                  <c:ptCount val="16"/>
                  <c:pt idx="0">
                    <c:v>0</c:v>
                  </c:pt>
                  <c:pt idx="1">
                    <c:v>0.37900000000000023</c:v>
                  </c:pt>
                  <c:pt idx="2">
                    <c:v>0.40799999999999992</c:v>
                  </c:pt>
                  <c:pt idx="3">
                    <c:v>0.47900000000000009</c:v>
                  </c:pt>
                  <c:pt idx="4">
                    <c:v>0.49099999999999966</c:v>
                  </c:pt>
                  <c:pt idx="5">
                    <c:v>0.53300000000000036</c:v>
                  </c:pt>
                  <c:pt idx="6">
                    <c:v>0.61299999999999955</c:v>
                  </c:pt>
                  <c:pt idx="7">
                    <c:v>0.63100000000000023</c:v>
                  </c:pt>
                  <c:pt idx="8">
                    <c:v>0.65499999999999936</c:v>
                  </c:pt>
                  <c:pt idx="9">
                    <c:v>0.68799999999999883</c:v>
                  </c:pt>
                  <c:pt idx="10">
                    <c:v>0.7159999999999993</c:v>
                  </c:pt>
                  <c:pt idx="11">
                    <c:v>0.78800000000000026</c:v>
                  </c:pt>
                  <c:pt idx="12">
                    <c:v>0.86800000000000033</c:v>
                  </c:pt>
                  <c:pt idx="13">
                    <c:v>1.1649999999999991</c:v>
                  </c:pt>
                  <c:pt idx="14">
                    <c:v>0.98000000000000043</c:v>
                  </c:pt>
                  <c:pt idx="15">
                    <c:v>0.82800000000000118</c:v>
                  </c:pt>
                </c:numCache>
              </c:numRef>
            </c:minus>
            <c:spPr>
              <a:noFill/>
              <a:ln w="19050" cap="flat" cmpd="sng" algn="ctr">
                <a:solidFill>
                  <a:srgbClr val="669BD2"/>
                </a:solidFill>
                <a:round/>
              </a:ln>
              <a:effectLst/>
            </c:spPr>
          </c:errBars>
          <c:xVal>
            <c:numRef>
              <c:f>eGFR!$A$4:$A$19</c:f>
              <c:numCache>
                <c:formatCode>General</c:formatCode>
                <c:ptCount val="16"/>
                <c:pt idx="0">
                  <c:v>0</c:v>
                </c:pt>
                <c:pt idx="1">
                  <c:v>0.8</c:v>
                </c:pt>
                <c:pt idx="2">
                  <c:v>2.8</c:v>
                </c:pt>
                <c:pt idx="3">
                  <c:v>5.8</c:v>
                </c:pt>
                <c:pt idx="4">
                  <c:v>8.8000000000000007</c:v>
                </c:pt>
                <c:pt idx="5">
                  <c:v>11.8</c:v>
                </c:pt>
                <c:pt idx="6">
                  <c:v>15.8</c:v>
                </c:pt>
                <c:pt idx="7">
                  <c:v>19.8</c:v>
                </c:pt>
                <c:pt idx="8">
                  <c:v>23.8</c:v>
                </c:pt>
                <c:pt idx="9">
                  <c:v>27.8</c:v>
                </c:pt>
                <c:pt idx="10">
                  <c:v>31.8</c:v>
                </c:pt>
                <c:pt idx="11">
                  <c:v>35.799999999999997</c:v>
                </c:pt>
                <c:pt idx="12">
                  <c:v>39.799999999999997</c:v>
                </c:pt>
                <c:pt idx="13">
                  <c:v>43.8</c:v>
                </c:pt>
                <c:pt idx="14">
                  <c:v>47.8</c:v>
                </c:pt>
                <c:pt idx="15">
                  <c:v>51.8</c:v>
                </c:pt>
              </c:numCache>
            </c:numRef>
          </c:xVal>
          <c:yVal>
            <c:numRef>
              <c:f>eGFR!$C$4:$C$19</c:f>
              <c:numCache>
                <c:formatCode>General</c:formatCode>
                <c:ptCount val="16"/>
                <c:pt idx="0">
                  <c:v>0</c:v>
                </c:pt>
                <c:pt idx="1">
                  <c:v>-1.7929999999999999</c:v>
                </c:pt>
                <c:pt idx="2">
                  <c:v>-2.8690000000000002</c:v>
                </c:pt>
                <c:pt idx="3">
                  <c:v>-3.1890000000000001</c:v>
                </c:pt>
                <c:pt idx="4">
                  <c:v>-3.4580000000000002</c:v>
                </c:pt>
                <c:pt idx="5">
                  <c:v>-4.2549999999999999</c:v>
                </c:pt>
                <c:pt idx="6">
                  <c:v>-5.4550000000000001</c:v>
                </c:pt>
                <c:pt idx="7">
                  <c:v>-6.0529999999999999</c:v>
                </c:pt>
                <c:pt idx="8">
                  <c:v>-7.1550000000000002</c:v>
                </c:pt>
                <c:pt idx="9">
                  <c:v>-8.3710000000000004</c:v>
                </c:pt>
                <c:pt idx="10">
                  <c:v>-9.2590000000000003</c:v>
                </c:pt>
                <c:pt idx="11">
                  <c:v>-10.32</c:v>
                </c:pt>
                <c:pt idx="12">
                  <c:v>-11.528</c:v>
                </c:pt>
                <c:pt idx="13">
                  <c:v>-11.695</c:v>
                </c:pt>
                <c:pt idx="14">
                  <c:v>-9.4809999999999999</c:v>
                </c:pt>
                <c:pt idx="15">
                  <c:v>-8.2959999999999994</c:v>
                </c:pt>
              </c:numCache>
            </c:numRef>
          </c:yVal>
          <c:smooth val="0"/>
          <c:extLst>
            <c:ext xmlns:c16="http://schemas.microsoft.com/office/drawing/2014/chart" uri="{C3380CC4-5D6E-409C-BE32-E72D297353CC}">
              <c16:uniqueId val="{00000008-0A95-42D1-B9CD-558D535E6A3C}"/>
            </c:ext>
          </c:extLst>
        </c:ser>
        <c:dLbls>
          <c:showLegendKey val="0"/>
          <c:showVal val="0"/>
          <c:showCatName val="0"/>
          <c:showSerName val="0"/>
          <c:showPercent val="0"/>
          <c:showBubbleSize val="0"/>
        </c:dLbls>
        <c:axId val="1799474640"/>
        <c:axId val="1468566832"/>
      </c:scatterChart>
      <c:valAx>
        <c:axId val="1799474640"/>
        <c:scaling>
          <c:orientation val="minMax"/>
          <c:max val="52.5"/>
          <c:min val="0"/>
        </c:scaling>
        <c:delete val="0"/>
        <c:axPos val="b"/>
        <c:numFmt formatCode="General" sourceLinked="0"/>
        <c:majorTickMark val="out"/>
        <c:minorTickMark val="none"/>
        <c:tickLblPos val="low"/>
        <c:spPr>
          <a:noFill/>
          <a:ln w="12700" cap="flat" cmpd="sng" algn="ctr">
            <a:solidFill>
              <a:srgbClr val="53585A"/>
            </a:solidFill>
            <a:round/>
          </a:ln>
          <a:effectLst/>
        </c:spPr>
        <c:txPr>
          <a:bodyPr rot="-60000000" vert="horz"/>
          <a:lstStyle/>
          <a:p>
            <a:pPr>
              <a:defRPr sz="1100">
                <a:solidFill>
                  <a:schemeClr val="tx1"/>
                </a:solidFill>
              </a:defRPr>
            </a:pPr>
            <a:endParaRPr lang="en-US"/>
          </a:p>
        </c:txPr>
        <c:crossAx val="1468566832"/>
        <c:crossesAt val="-22"/>
        <c:crossBetween val="midCat"/>
        <c:majorUnit val="4"/>
      </c:valAx>
      <c:valAx>
        <c:axId val="1468566832"/>
        <c:scaling>
          <c:orientation val="minMax"/>
          <c:min val="-22"/>
        </c:scaling>
        <c:delete val="0"/>
        <c:axPos val="l"/>
        <c:numFmt formatCode="#,##0.0" sourceLinked="0"/>
        <c:majorTickMark val="out"/>
        <c:minorTickMark val="none"/>
        <c:tickLblPos val="nextTo"/>
        <c:spPr>
          <a:noFill/>
          <a:ln w="12700">
            <a:solidFill>
              <a:srgbClr val="53585A"/>
            </a:solidFill>
          </a:ln>
          <a:effectLst/>
        </c:spPr>
        <c:txPr>
          <a:bodyPr rot="-60000000" vert="horz"/>
          <a:lstStyle/>
          <a:p>
            <a:pPr>
              <a:defRPr sz="1100">
                <a:solidFill>
                  <a:schemeClr val="tx1"/>
                </a:solidFill>
              </a:defRPr>
            </a:pPr>
            <a:endParaRPr lang="en-US"/>
          </a:p>
        </c:txPr>
        <c:crossAx val="1799474640"/>
        <c:crossesAt val="-22"/>
        <c:crossBetween val="midCat"/>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90825408869009E-2"/>
          <c:y val="9.5991902033849622E-2"/>
          <c:w val="0.85073328219430888"/>
          <c:h val="0.81914252173523638"/>
        </c:manualLayout>
      </c:layout>
      <c:ofPieChart>
        <c:ofPieType val="bar"/>
        <c:varyColors val="1"/>
        <c:ser>
          <c:idx val="0"/>
          <c:order val="0"/>
          <c:tx>
            <c:strRef>
              <c:f>Sheet1!$B$1</c:f>
              <c:strCache>
                <c:ptCount val="1"/>
                <c:pt idx="0">
                  <c:v>CKD aetiology</c:v>
                </c:pt>
              </c:strCache>
            </c:strRef>
          </c:tx>
          <c:spPr>
            <a:ln w="28575">
              <a:solidFill>
                <a:schemeClr val="bg1"/>
              </a:solidFill>
            </a:ln>
          </c:spPr>
          <c:dPt>
            <c:idx val="0"/>
            <c:bubble3D val="0"/>
            <c:spPr>
              <a:solidFill>
                <a:schemeClr val="accent5"/>
              </a:solidFill>
              <a:ln w="28575">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186-49F9-ADDC-78DA90BC3198}"/>
              </c:ext>
            </c:extLst>
          </c:dPt>
          <c:dPt>
            <c:idx val="1"/>
            <c:bubble3D val="0"/>
            <c:spPr>
              <a:solidFill>
                <a:schemeClr val="accent1"/>
              </a:solidFill>
              <a:ln w="28575">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186-49F9-ADDC-78DA90BC3198}"/>
              </c:ext>
            </c:extLst>
          </c:dPt>
          <c:dPt>
            <c:idx val="2"/>
            <c:bubble3D val="0"/>
            <c:spPr>
              <a:solidFill>
                <a:schemeClr val="tx2"/>
              </a:solidFill>
              <a:ln w="28575">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186-49F9-ADDC-78DA90BC3198}"/>
              </c:ext>
            </c:extLst>
          </c:dPt>
          <c:dPt>
            <c:idx val="3"/>
            <c:bubble3D val="0"/>
            <c:spPr>
              <a:solidFill>
                <a:schemeClr val="bg2">
                  <a:lumMod val="20000"/>
                  <a:lumOff val="80000"/>
                </a:schemeClr>
              </a:solidFill>
              <a:ln w="28575">
                <a:solidFill>
                  <a:schemeClr val="bg2">
                    <a:lumMod val="50000"/>
                  </a:schemeClr>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186-49F9-ADDC-78DA90BC3198}"/>
              </c:ext>
            </c:extLst>
          </c:dPt>
          <c:dPt>
            <c:idx val="4"/>
            <c:bubble3D val="0"/>
            <c:spPr>
              <a:solidFill>
                <a:schemeClr val="bg2">
                  <a:lumMod val="40000"/>
                  <a:lumOff val="60000"/>
                </a:schemeClr>
              </a:solidFill>
              <a:ln w="28575">
                <a:solidFill>
                  <a:schemeClr val="bg2">
                    <a:lumMod val="50000"/>
                  </a:schemeClr>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186-49F9-ADDC-78DA90BC3198}"/>
              </c:ext>
            </c:extLst>
          </c:dPt>
          <c:dPt>
            <c:idx val="5"/>
            <c:bubble3D val="0"/>
            <c:spPr>
              <a:solidFill>
                <a:schemeClr val="bg2">
                  <a:lumMod val="60000"/>
                  <a:lumOff val="40000"/>
                </a:schemeClr>
              </a:solidFill>
              <a:ln w="28575">
                <a:solidFill>
                  <a:schemeClr val="bg2">
                    <a:lumMod val="50000"/>
                  </a:schemeClr>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186-49F9-ADDC-78DA90BC3198}"/>
              </c:ext>
            </c:extLst>
          </c:dPt>
          <c:dPt>
            <c:idx val="6"/>
            <c:bubble3D val="0"/>
            <c:spPr>
              <a:solidFill>
                <a:schemeClr val="bg2">
                  <a:lumMod val="75000"/>
                </a:schemeClr>
              </a:solidFill>
              <a:ln w="28575">
                <a:solidFill>
                  <a:schemeClr val="bg2">
                    <a:lumMod val="50000"/>
                  </a:schemeClr>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186-49F9-ADDC-78DA90BC3198}"/>
              </c:ext>
            </c:extLst>
          </c:dPt>
          <c:dPt>
            <c:idx val="7"/>
            <c:bubble3D val="0"/>
            <c:spPr>
              <a:solidFill>
                <a:schemeClr val="bg2">
                  <a:lumMod val="50000"/>
                </a:schemeClr>
              </a:solidFill>
              <a:ln w="28575">
                <a:solidFill>
                  <a:schemeClr val="bg2">
                    <a:lumMod val="50000"/>
                  </a:schemeClr>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186-49F9-ADDC-78DA90BC3198}"/>
              </c:ext>
            </c:extLst>
          </c:dPt>
          <c:dPt>
            <c:idx val="8"/>
            <c:bubble3D val="0"/>
            <c:explosion val="10"/>
            <c:spPr>
              <a:solidFill>
                <a:schemeClr val="bg2">
                  <a:lumMod val="75000"/>
                </a:schemeClr>
              </a:solidFill>
              <a:ln w="28575">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186-49F9-ADDC-78DA90BC3198}"/>
              </c:ext>
            </c:extLst>
          </c:dPt>
          <c:dLbls>
            <c:dLbl>
              <c:idx val="0"/>
              <c:layout>
                <c:manualLayout>
                  <c:x val="8.3511468760031501E-2"/>
                  <c:y val="-0.1424144788053452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EF39C6BC-9845-42B6-93A7-3804F49D0A93}" type="PERCENTAGE">
                      <a:rPr lang="en-US" smtClean="0"/>
                      <a:pPr>
                        <a:defRPr sz="1400">
                          <a:solidFill>
                            <a:schemeClr val="bg1"/>
                          </a:solidFill>
                        </a:defRPr>
                      </a:pPr>
                      <a:t>[PERCENTAGE]</a:t>
                    </a:fld>
                    <a:r>
                      <a:rPr lang="en-US"/>
                      <a:t> </a:t>
                    </a:r>
                    <a:br>
                      <a:rPr lang="en-US"/>
                    </a:br>
                    <a:r>
                      <a:rPr lang="en-US"/>
                      <a:t>(n=459)</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86-49F9-ADDC-78DA90BC3198}"/>
                </c:ext>
              </c:extLst>
            </c:dLbl>
            <c:dLbl>
              <c:idx val="1"/>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CA17D97D-B95D-46AB-87DC-3EB92BF4E4B4}" type="PERCENTAGE">
                      <a:rPr lang="en-US" smtClean="0"/>
                      <a:pPr>
                        <a:defRPr sz="1400">
                          <a:solidFill>
                            <a:schemeClr val="bg1"/>
                          </a:solidFill>
                        </a:defRPr>
                      </a:pPr>
                      <a:t>[PERCENTAGE]</a:t>
                    </a:fld>
                    <a:r>
                      <a:rPr lang="en-US"/>
                      <a:t> </a:t>
                    </a:r>
                    <a:br>
                      <a:rPr lang="en-US"/>
                    </a:br>
                    <a:r>
                      <a:rPr lang="en-US"/>
                      <a:t>(n=169)</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86-49F9-ADDC-78DA90BC3198}"/>
                </c:ext>
              </c:extLst>
            </c:dLbl>
            <c:dLbl>
              <c:idx val="2"/>
              <c:layout>
                <c:manualLayout>
                  <c:x val="0.10855873414238601"/>
                  <c:y val="-1.5225357435148764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7463309C-4F2F-4376-A466-5D669B88E118}" type="PERCENTAGE">
                      <a:rPr lang="en-US" sz="1400" smtClean="0">
                        <a:solidFill>
                          <a:schemeClr val="tx1"/>
                        </a:solidFill>
                      </a:rPr>
                      <a:pPr>
                        <a:defRPr sz="1400">
                          <a:solidFill>
                            <a:schemeClr val="bg1"/>
                          </a:solidFill>
                        </a:defRPr>
                      </a:pPr>
                      <a:t>[PERCENTAGE]</a:t>
                    </a:fld>
                    <a:r>
                      <a:rPr lang="en-US" sz="1400">
                        <a:solidFill>
                          <a:schemeClr val="tx1"/>
                        </a:solidFill>
                      </a:rPr>
                      <a:t> (n=53)</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186-49F9-ADDC-78DA90BC3198}"/>
                </c:ext>
              </c:extLst>
            </c:dLbl>
            <c:dLbl>
              <c:idx val="3"/>
              <c:layout>
                <c:manualLayout>
                  <c:x val="2.3163685178159747E-2"/>
                  <c:y val="-6.3506456489743152E-2"/>
                </c:manualLayout>
              </c:layout>
              <c:tx>
                <c:rich>
                  <a:bodyPr rot="0" spcFirstLastPara="1" vertOverflow="ellipsis" vert="horz" wrap="square" lIns="38100" tIns="19050" rIns="38100" bIns="19050" anchor="ctr" anchorCtr="0">
                    <a:spAutoFit/>
                  </a:bodyPr>
                  <a:lstStyle/>
                  <a:p>
                    <a:pPr algn="ctr">
                      <a:defRPr sz="1400" b="1" i="0" u="none" strike="noStrike" kern="1200" spc="0" baseline="0">
                        <a:solidFill>
                          <a:schemeClr val="bg2">
                            <a:lumMod val="75000"/>
                          </a:schemeClr>
                        </a:solidFill>
                        <a:latin typeface="+mn-lt"/>
                        <a:ea typeface="+mn-ea"/>
                        <a:cs typeface="+mn-cs"/>
                      </a:defRPr>
                    </a:pPr>
                    <a:fld id="{D18328EE-8078-4F81-AD0C-6158CB21160F}" type="PERCENTAGE">
                      <a:rPr lang="en-US" smtClean="0">
                        <a:solidFill>
                          <a:schemeClr val="bg2">
                            <a:lumMod val="75000"/>
                          </a:schemeClr>
                        </a:solidFill>
                      </a:rPr>
                      <a:pPr algn="ctr">
                        <a:defRPr sz="1400">
                          <a:solidFill>
                            <a:schemeClr val="bg2">
                              <a:lumMod val="75000"/>
                            </a:schemeClr>
                          </a:solidFill>
                        </a:defRPr>
                      </a:pPr>
                      <a:t>[PERCENTAGE]</a:t>
                    </a:fld>
                    <a:r>
                      <a:rPr lang="en-US">
                        <a:solidFill>
                          <a:schemeClr val="bg2">
                            <a:lumMod val="75000"/>
                          </a:schemeClr>
                        </a:solidFill>
                      </a:rPr>
                      <a:t> </a:t>
                    </a:r>
                    <a:br>
                      <a:rPr lang="en-US">
                        <a:solidFill>
                          <a:schemeClr val="bg2">
                            <a:lumMod val="75000"/>
                          </a:schemeClr>
                        </a:solidFill>
                      </a:rPr>
                    </a:br>
                    <a:r>
                      <a:rPr lang="en-US">
                        <a:solidFill>
                          <a:schemeClr val="bg2">
                            <a:lumMod val="75000"/>
                          </a:schemeClr>
                        </a:solidFill>
                      </a:rPr>
                      <a:t>(n=416)</a:t>
                    </a:r>
                  </a:p>
                </c:rich>
              </c:tx>
              <c:numFmt formatCode="0.0%" sourceLinked="0"/>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spc="0" baseline="0">
                      <a:solidFill>
                        <a:schemeClr val="bg2">
                          <a:lumMod val="7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186-49F9-ADDC-78DA90BC3198}"/>
                </c:ext>
              </c:extLst>
            </c:dLbl>
            <c:dLbl>
              <c:idx val="4"/>
              <c:layout>
                <c:manualLayout>
                  <c:x val="2.5369750433222579E-2"/>
                  <c:y val="-0.14213349785799656"/>
                </c:manualLayout>
              </c:layout>
              <c:tx>
                <c:rich>
                  <a:bodyPr rot="0" spcFirstLastPara="1" vertOverflow="ellipsis" vert="horz" wrap="square" lIns="38100" tIns="19050" rIns="38100" bIns="19050" anchor="ctr" anchorCtr="0">
                    <a:spAutoFit/>
                  </a:bodyPr>
                  <a:lstStyle/>
                  <a:p>
                    <a:pPr algn="ctr">
                      <a:defRPr sz="1400" b="1" i="0" u="none" strike="noStrike" kern="1200" spc="0" baseline="0">
                        <a:solidFill>
                          <a:schemeClr val="bg2">
                            <a:lumMod val="75000"/>
                          </a:schemeClr>
                        </a:solidFill>
                        <a:latin typeface="+mn-lt"/>
                        <a:ea typeface="+mn-ea"/>
                        <a:cs typeface="+mn-cs"/>
                      </a:defRPr>
                    </a:pPr>
                    <a:fld id="{E7F098E9-0939-4D3B-BF30-96F61A8E0FAA}" type="PERCENTAGE">
                      <a:rPr lang="en-US" smtClean="0">
                        <a:solidFill>
                          <a:schemeClr val="bg2">
                            <a:lumMod val="75000"/>
                          </a:schemeClr>
                        </a:solidFill>
                      </a:rPr>
                      <a:pPr algn="ctr">
                        <a:defRPr sz="1400">
                          <a:solidFill>
                            <a:schemeClr val="bg2">
                              <a:lumMod val="75000"/>
                            </a:schemeClr>
                          </a:solidFill>
                        </a:defRPr>
                      </a:pPr>
                      <a:t>[PERCENTAGE]</a:t>
                    </a:fld>
                    <a:r>
                      <a:rPr lang="en-US">
                        <a:solidFill>
                          <a:schemeClr val="bg2">
                            <a:lumMod val="75000"/>
                          </a:schemeClr>
                        </a:solidFill>
                      </a:rPr>
                      <a:t> </a:t>
                    </a:r>
                    <a:br>
                      <a:rPr lang="en-US">
                        <a:solidFill>
                          <a:schemeClr val="bg2">
                            <a:lumMod val="75000"/>
                          </a:schemeClr>
                        </a:solidFill>
                      </a:rPr>
                    </a:br>
                    <a:r>
                      <a:rPr lang="en-US">
                        <a:solidFill>
                          <a:schemeClr val="bg2">
                            <a:lumMod val="75000"/>
                          </a:schemeClr>
                        </a:solidFill>
                      </a:rPr>
                      <a:t>(n=215)</a:t>
                    </a:r>
                  </a:p>
                </c:rich>
              </c:tx>
              <c:numFmt formatCode="0.0%" sourceLinked="0"/>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spc="0" baseline="0">
                      <a:solidFill>
                        <a:schemeClr val="bg2">
                          <a:lumMod val="7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186-49F9-ADDC-78DA90BC3198}"/>
                </c:ext>
              </c:extLst>
            </c:dLbl>
            <c:dLbl>
              <c:idx val="5"/>
              <c:layout>
                <c:manualLayout>
                  <c:x val="2.3163685178159747E-2"/>
                  <c:y val="-0.12701291297948625"/>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2">
                            <a:lumMod val="75000"/>
                          </a:schemeClr>
                        </a:solidFill>
                        <a:latin typeface="+mn-lt"/>
                        <a:ea typeface="+mn-ea"/>
                        <a:cs typeface="+mn-cs"/>
                      </a:defRPr>
                    </a:pPr>
                    <a:fld id="{1D36C9CB-2CFE-443D-8C65-21344E7E0889}" type="PERCENTAGE">
                      <a:rPr lang="en-US" smtClean="0">
                        <a:solidFill>
                          <a:schemeClr val="bg2">
                            <a:lumMod val="75000"/>
                          </a:schemeClr>
                        </a:solidFill>
                      </a:rPr>
                      <a:pPr>
                        <a:defRPr sz="1400">
                          <a:solidFill>
                            <a:schemeClr val="bg2">
                              <a:lumMod val="75000"/>
                            </a:schemeClr>
                          </a:solidFill>
                        </a:defRPr>
                      </a:pPr>
                      <a:t>[PERCENTAGE]</a:t>
                    </a:fld>
                    <a:r>
                      <a:rPr lang="en-US">
                        <a:solidFill>
                          <a:schemeClr val="bg2">
                            <a:lumMod val="75000"/>
                          </a:schemeClr>
                        </a:solidFill>
                      </a:rPr>
                      <a:t> </a:t>
                    </a:r>
                    <a:br>
                      <a:rPr lang="en-US">
                        <a:solidFill>
                          <a:schemeClr val="bg2">
                            <a:lumMod val="75000"/>
                          </a:schemeClr>
                        </a:solidFill>
                      </a:rPr>
                    </a:br>
                    <a:r>
                      <a:rPr lang="en-US">
                        <a:solidFill>
                          <a:schemeClr val="bg2">
                            <a:lumMod val="75000"/>
                          </a:schemeClr>
                        </a:solidFill>
                      </a:rPr>
                      <a:t>(n=90)</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2">
                          <a:lumMod val="7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186-49F9-ADDC-78DA90BC3198}"/>
                </c:ext>
              </c:extLst>
            </c:dLbl>
            <c:dLbl>
              <c:idx val="6"/>
              <c:layout>
                <c:manualLayout>
                  <c:x val="2.3163685178159747E-2"/>
                  <c:y val="-1.8144701854212322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2">
                            <a:lumMod val="75000"/>
                          </a:schemeClr>
                        </a:solidFill>
                        <a:latin typeface="+mn-lt"/>
                        <a:ea typeface="+mn-ea"/>
                        <a:cs typeface="+mn-cs"/>
                      </a:defRPr>
                    </a:pPr>
                    <a:fld id="{7586B826-01F1-4034-8344-83561F347FE4}" type="PERCENTAGE">
                      <a:rPr lang="en-US" smtClean="0">
                        <a:solidFill>
                          <a:schemeClr val="bg2">
                            <a:lumMod val="75000"/>
                          </a:schemeClr>
                        </a:solidFill>
                      </a:rPr>
                      <a:pPr>
                        <a:defRPr sz="1400">
                          <a:solidFill>
                            <a:schemeClr val="bg2">
                              <a:lumMod val="75000"/>
                            </a:schemeClr>
                          </a:solidFill>
                        </a:defRPr>
                      </a:pPr>
                      <a:t>[PERCENTAGE]</a:t>
                    </a:fld>
                    <a:r>
                      <a:rPr lang="en-US">
                        <a:solidFill>
                          <a:schemeClr val="bg2">
                            <a:lumMod val="75000"/>
                          </a:schemeClr>
                        </a:solidFill>
                      </a:rPr>
                      <a:t> </a:t>
                    </a:r>
                    <a:br>
                      <a:rPr lang="en-US">
                        <a:solidFill>
                          <a:schemeClr val="bg2">
                            <a:lumMod val="75000"/>
                          </a:schemeClr>
                        </a:solidFill>
                      </a:rPr>
                    </a:br>
                    <a:r>
                      <a:rPr lang="en-US">
                        <a:solidFill>
                          <a:schemeClr val="bg2">
                            <a:lumMod val="75000"/>
                          </a:schemeClr>
                        </a:solidFill>
                      </a:rPr>
                      <a:t>(n=26)</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2">
                          <a:lumMod val="7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186-49F9-ADDC-78DA90BC3198}"/>
                </c:ext>
              </c:extLst>
            </c:dLbl>
            <c:dLbl>
              <c:idx val="7"/>
              <c:layout>
                <c:manualLayout>
                  <c:x val="2.4266717805691163E-2"/>
                  <c:y val="6.3506456489743124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2">
                            <a:lumMod val="75000"/>
                          </a:schemeClr>
                        </a:solidFill>
                        <a:latin typeface="+mn-lt"/>
                        <a:ea typeface="+mn-ea"/>
                        <a:cs typeface="+mn-cs"/>
                      </a:defRPr>
                    </a:pPr>
                    <a:fld id="{38CD0F36-34C2-48CC-AFC0-45FE70AA8A30}" type="PERCENTAGE">
                      <a:rPr lang="en-US" smtClean="0">
                        <a:solidFill>
                          <a:schemeClr val="bg2">
                            <a:lumMod val="75000"/>
                          </a:schemeClr>
                        </a:solidFill>
                      </a:rPr>
                      <a:pPr>
                        <a:defRPr sz="1400">
                          <a:solidFill>
                            <a:schemeClr val="bg2">
                              <a:lumMod val="75000"/>
                            </a:schemeClr>
                          </a:solidFill>
                        </a:defRPr>
                      </a:pPr>
                      <a:t>[PERCENTAGE]</a:t>
                    </a:fld>
                    <a:r>
                      <a:rPr lang="en-US">
                        <a:solidFill>
                          <a:schemeClr val="bg2">
                            <a:lumMod val="75000"/>
                          </a:schemeClr>
                        </a:solidFill>
                      </a:rPr>
                      <a:t> </a:t>
                    </a:r>
                    <a:br>
                      <a:rPr lang="en-US">
                        <a:solidFill>
                          <a:schemeClr val="bg2">
                            <a:lumMod val="75000"/>
                          </a:schemeClr>
                        </a:solidFill>
                      </a:rPr>
                    </a:br>
                    <a:r>
                      <a:rPr lang="en-US">
                        <a:solidFill>
                          <a:schemeClr val="bg2">
                            <a:lumMod val="75000"/>
                          </a:schemeClr>
                        </a:solidFill>
                      </a:rPr>
                      <a:t>(n=156)</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2">
                          <a:lumMod val="7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186-49F9-ADDC-78DA90BC3198}"/>
                </c:ext>
              </c:extLst>
            </c:dLbl>
            <c:dLbl>
              <c:idx val="8"/>
              <c:layout>
                <c:manualLayout>
                  <c:x val="-0.10440707566769084"/>
                  <c:y val="-1.610973306095643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797D15FA-6292-444E-94E7-1861411673BB}" type="PERCENTAGE">
                      <a:rPr lang="en-US" smtClean="0"/>
                      <a:pPr>
                        <a:defRPr sz="1400">
                          <a:solidFill>
                            <a:schemeClr val="bg1"/>
                          </a:solidFill>
                        </a:defRPr>
                      </a:pPr>
                      <a:t>[PERCENTAGE]</a:t>
                    </a:fld>
                    <a:r>
                      <a:rPr lang="en-US"/>
                      <a:t> </a:t>
                    </a:r>
                    <a:br>
                      <a:rPr lang="en-US"/>
                    </a:br>
                    <a:r>
                      <a:rPr lang="en-US"/>
                      <a:t>(n=903)</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186-49F9-ADDC-78DA90BC319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Hypertension</c:v>
                </c:pt>
                <c:pt idx="1">
                  <c:v>Unknown</c:v>
                </c:pt>
                <c:pt idx="2">
                  <c:v>Other</c:v>
                </c:pt>
                <c:pt idx="3">
                  <c:v>IgA nephropathy</c:v>
                </c:pt>
                <c:pt idx="4">
                  <c:v>FSGS</c:v>
                </c:pt>
                <c:pt idx="5">
                  <c:v>Membranous nephropathy</c:v>
                </c:pt>
                <c:pt idx="6">
                  <c:v>MPGN</c:v>
                </c:pt>
                <c:pt idx="7">
                  <c:v>Other GN</c:v>
                </c:pt>
              </c:strCache>
            </c:strRef>
          </c:cat>
          <c:val>
            <c:numRef>
              <c:f>Sheet1!$B$2:$B$9</c:f>
              <c:numCache>
                <c:formatCode>General</c:formatCode>
                <c:ptCount val="8"/>
                <c:pt idx="0">
                  <c:v>29</c:v>
                </c:pt>
                <c:pt idx="1">
                  <c:v>10.7</c:v>
                </c:pt>
                <c:pt idx="2">
                  <c:v>3.3</c:v>
                </c:pt>
                <c:pt idx="3">
                  <c:v>26.3</c:v>
                </c:pt>
                <c:pt idx="4">
                  <c:v>13.6</c:v>
                </c:pt>
                <c:pt idx="5">
                  <c:v>5.7</c:v>
                </c:pt>
                <c:pt idx="6">
                  <c:v>1.6</c:v>
                </c:pt>
                <c:pt idx="7">
                  <c:v>9.8000000000000007</c:v>
                </c:pt>
              </c:numCache>
            </c:numRef>
          </c:val>
          <c:extLst>
            <c:ext xmlns:c16="http://schemas.microsoft.com/office/drawing/2014/chart" uri="{C3380CC4-5D6E-409C-BE32-E72D297353CC}">
              <c16:uniqueId val="{00000012-8186-49F9-ADDC-78DA90BC3198}"/>
            </c:ext>
          </c:extLst>
        </c:ser>
        <c:dLbls>
          <c:dLblPos val="outEnd"/>
          <c:showLegendKey val="0"/>
          <c:showVal val="0"/>
          <c:showCatName val="1"/>
          <c:showSerName val="0"/>
          <c:showPercent val="0"/>
          <c:showBubbleSize val="0"/>
          <c:showLeaderLines val="1"/>
        </c:dLbls>
        <c:gapWidth val="235"/>
        <c:splitType val="cust"/>
        <c:custSplit>
          <c:secondPiePt val="3"/>
          <c:secondPiePt val="4"/>
          <c:secondPiePt val="5"/>
          <c:secondPiePt val="6"/>
          <c:secondPiePt val="7"/>
        </c:custSplit>
        <c:secondPieSize val="97"/>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3767372226041"/>
          <c:y val="0.18411914263926527"/>
          <c:w val="0.86382123724287707"/>
          <c:h val="0.64072126087836467"/>
        </c:manualLayout>
      </c:layout>
      <c:barChart>
        <c:barDir val="col"/>
        <c:grouping val="clustered"/>
        <c:varyColors val="0"/>
        <c:ser>
          <c:idx val="0"/>
          <c:order val="0"/>
          <c:tx>
            <c:strRef>
              <c:f>Sheet1!$B$1</c:f>
              <c:strCache>
                <c:ptCount val="1"/>
                <c:pt idx="0">
                  <c:v>Finerenone (n=446)</c:v>
                </c:pt>
              </c:strCache>
            </c:strRef>
          </c:tx>
          <c:spPr>
            <a:solidFill>
              <a:schemeClr val="accent1"/>
            </a:solidFill>
            <a:ln>
              <a:noFill/>
            </a:ln>
            <a:effectLst/>
          </c:spPr>
          <c:invertIfNegative val="0"/>
          <c:dPt>
            <c:idx val="1"/>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1-7B52-4DA3-B563-81F6E2A445ED}"/>
              </c:ext>
            </c:extLst>
          </c:dPt>
          <c:dPt>
            <c:idx val="2"/>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3-7B52-4DA3-B563-81F6E2A445ED}"/>
              </c:ext>
            </c:extLst>
          </c:dPt>
          <c:dLbls>
            <c:dLbl>
              <c:idx val="0"/>
              <c:layout>
                <c:manualLayout>
                  <c:x val="4.5425370140759419E-3"/>
                  <c:y val="-5.78321696012951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52-4DA3-B563-81F6E2A445ED}"/>
                </c:ext>
              </c:extLst>
            </c:dLbl>
            <c:dLbl>
              <c:idx val="1"/>
              <c:layout>
                <c:manualLayout>
                  <c:x val="-8.654383121363492E-3"/>
                  <c:y val="-8.1902701882210077E-2"/>
                </c:manualLayout>
              </c:layout>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B52-4DA3-B563-81F6E2A445ED}"/>
                </c:ext>
              </c:extLst>
            </c:dLbl>
            <c:dLbl>
              <c:idx val="2"/>
              <c:layout>
                <c:manualLayout>
                  <c:x val="-2.1635957803410118E-3"/>
                  <c:y val="-4.7936399514268369E-2"/>
                </c:manualLayout>
              </c:layout>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B52-4DA3-B563-81F6E2A445E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Sheet1!$H$2:$H$4</c:f>
                <c:numCache>
                  <c:formatCode>General</c:formatCode>
                  <c:ptCount val="3"/>
                  <c:pt idx="0">
                    <c:v>0.35200000000000031</c:v>
                  </c:pt>
                  <c:pt idx="1">
                    <c:v>-1.4650000000000001</c:v>
                  </c:pt>
                  <c:pt idx="2">
                    <c:v>-2.6709999999999998</c:v>
                  </c:pt>
                </c:numCache>
              </c:numRef>
            </c:plus>
            <c:minus>
              <c:numRef>
                <c:f>Sheet1!$G$2:$G$4</c:f>
                <c:numCache>
                  <c:formatCode>General</c:formatCode>
                  <c:ptCount val="3"/>
                  <c:pt idx="0">
                    <c:v>0.35099999999999998</c:v>
                  </c:pt>
                  <c:pt idx="1">
                    <c:v>2.5609999999999999</c:v>
                  </c:pt>
                  <c:pt idx="2">
                    <c:v>3.3820000000000001</c:v>
                  </c:pt>
                </c:numCache>
              </c:numRef>
            </c:minus>
            <c:spPr>
              <a:noFill/>
              <a:ln w="19050" cap="flat" cmpd="sng" algn="ctr">
                <a:solidFill>
                  <a:srgbClr val="53585A"/>
                </a:solidFill>
                <a:round/>
              </a:ln>
              <a:effectLst/>
            </c:spPr>
          </c:errBars>
          <c:cat>
            <c:strRef>
              <c:f>Sheet1!$A$2:$A$4</c:f>
              <c:strCache>
                <c:ptCount val="1"/>
                <c:pt idx="0">
                  <c:v>Total</c:v>
                </c:pt>
              </c:strCache>
            </c:strRef>
          </c:cat>
          <c:val>
            <c:numRef>
              <c:f>Sheet1!$B$2:$B$4</c:f>
              <c:numCache>
                <c:formatCode>General</c:formatCode>
                <c:ptCount val="3"/>
                <c:pt idx="0" formatCode="0.0">
                  <c:v>-3.4980000000000002</c:v>
                </c:pt>
              </c:numCache>
            </c:numRef>
          </c:val>
          <c:extLst>
            <c:ext xmlns:c16="http://schemas.microsoft.com/office/drawing/2014/chart" uri="{C3380CC4-5D6E-409C-BE32-E72D297353CC}">
              <c16:uniqueId val="{00000005-7B52-4DA3-B563-81F6E2A445ED}"/>
            </c:ext>
          </c:extLst>
        </c:ser>
        <c:ser>
          <c:idx val="1"/>
          <c:order val="1"/>
          <c:tx>
            <c:strRef>
              <c:f>Sheet1!$C$1</c:f>
              <c:strCache>
                <c:ptCount val="1"/>
                <c:pt idx="0">
                  <c:v>Placebo (n=457)</c:v>
                </c:pt>
              </c:strCache>
            </c:strRef>
          </c:tx>
          <c:spPr>
            <a:solidFill>
              <a:schemeClr val="tx1"/>
            </a:solidFill>
            <a:ln>
              <a:noFill/>
            </a:ln>
            <a:effectLst/>
          </c:spPr>
          <c:invertIfNegative val="0"/>
          <c:dPt>
            <c:idx val="1"/>
            <c:invertIfNegative val="0"/>
            <c:bubble3D val="0"/>
            <c:spPr>
              <a:solidFill>
                <a:srgbClr val="B9BDBE"/>
              </a:solidFill>
              <a:ln>
                <a:solidFill>
                  <a:schemeClr val="tx1"/>
                </a:solidFill>
              </a:ln>
              <a:effectLst/>
            </c:spPr>
            <c:extLst>
              <c:ext xmlns:c16="http://schemas.microsoft.com/office/drawing/2014/chart" uri="{C3380CC4-5D6E-409C-BE32-E72D297353CC}">
                <c16:uniqueId val="{00000007-7B52-4DA3-B563-81F6E2A445ED}"/>
              </c:ext>
            </c:extLst>
          </c:dPt>
          <c:dPt>
            <c:idx val="2"/>
            <c:invertIfNegative val="0"/>
            <c:bubble3D val="0"/>
            <c:spPr>
              <a:solidFill>
                <a:srgbClr val="B9BDBE"/>
              </a:solidFill>
              <a:ln>
                <a:solidFill>
                  <a:schemeClr val="tx1"/>
                </a:solidFill>
              </a:ln>
              <a:effectLst/>
            </c:spPr>
            <c:extLst>
              <c:ext xmlns:c16="http://schemas.microsoft.com/office/drawing/2014/chart" uri="{C3380CC4-5D6E-409C-BE32-E72D297353CC}">
                <c16:uniqueId val="{00000009-7B52-4DA3-B563-81F6E2A445ED}"/>
              </c:ext>
            </c:extLst>
          </c:dPt>
          <c:dLbls>
            <c:dLbl>
              <c:idx val="0"/>
              <c:layout>
                <c:manualLayout>
                  <c:x val="0"/>
                  <c:y val="-5.14063448694595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B52-4DA3-B563-81F6E2A445ED}"/>
                </c:ext>
              </c:extLst>
            </c:dLbl>
            <c:dLbl>
              <c:idx val="1"/>
              <c:layout>
                <c:manualLayout>
                  <c:x val="-9.5095997211516866E-4"/>
                  <c:y val="-8.1902701882210022E-2"/>
                </c:manualLayout>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B52-4DA3-B563-81F6E2A445ED}"/>
                </c:ext>
              </c:extLst>
            </c:dLbl>
            <c:dLbl>
              <c:idx val="2"/>
              <c:layout>
                <c:manualLayout>
                  <c:x val="-9.5095997211516866E-4"/>
                  <c:y val="-3.8991347905282331E-2"/>
                </c:manualLayout>
              </c:layout>
              <c:tx>
                <c:rich>
                  <a:bodyPr/>
                  <a:lstStyle/>
                  <a:p>
                    <a:r>
                      <a:rPr lang="en-US"/>
                      <a:t>-4.3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B52-4DA3-B563-81F6E2A445E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Sheet1!$L$2:$L$4</c:f>
                <c:numCache>
                  <c:formatCode>General</c:formatCode>
                  <c:ptCount val="3"/>
                  <c:pt idx="0">
                    <c:v>0.36700000000000044</c:v>
                  </c:pt>
                  <c:pt idx="1">
                    <c:v>-0.434</c:v>
                  </c:pt>
                  <c:pt idx="2">
                    <c:v>-3.89</c:v>
                  </c:pt>
                </c:numCache>
              </c:numRef>
            </c:plus>
            <c:minus>
              <c:numRef>
                <c:f>Sheet1!$K$2:$K$4</c:f>
                <c:numCache>
                  <c:formatCode>General</c:formatCode>
                  <c:ptCount val="3"/>
                  <c:pt idx="0">
                    <c:v>0.36699999999999999</c:v>
                  </c:pt>
                  <c:pt idx="1">
                    <c:v>1.5760000000000001</c:v>
                  </c:pt>
                  <c:pt idx="2">
                    <c:v>4.6059999999999999</c:v>
                  </c:pt>
                </c:numCache>
              </c:numRef>
            </c:minus>
            <c:spPr>
              <a:noFill/>
              <a:ln w="19050" cap="flat" cmpd="sng" algn="ctr">
                <a:solidFill>
                  <a:srgbClr val="53585A"/>
                </a:solidFill>
                <a:round/>
              </a:ln>
              <a:effectLst/>
            </c:spPr>
          </c:errBars>
          <c:cat>
            <c:strRef>
              <c:f>Sheet1!$A$2:$A$4</c:f>
              <c:strCache>
                <c:ptCount val="1"/>
                <c:pt idx="0">
                  <c:v>Total</c:v>
                </c:pt>
              </c:strCache>
            </c:strRef>
          </c:cat>
          <c:val>
            <c:numRef>
              <c:f>Sheet1!$C$2:$C$4</c:f>
              <c:numCache>
                <c:formatCode>General</c:formatCode>
                <c:ptCount val="3"/>
                <c:pt idx="0" formatCode="0.0">
                  <c:v>-4.2270000000000003</c:v>
                </c:pt>
              </c:numCache>
            </c:numRef>
          </c:val>
          <c:extLst>
            <c:ext xmlns:c16="http://schemas.microsoft.com/office/drawing/2014/chart" uri="{C3380CC4-5D6E-409C-BE32-E72D297353CC}">
              <c16:uniqueId val="{0000000B-7B52-4DA3-B563-81F6E2A445ED}"/>
            </c:ext>
          </c:extLst>
        </c:ser>
        <c:dLbls>
          <c:dLblPos val="outEnd"/>
          <c:showLegendKey val="0"/>
          <c:showVal val="1"/>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100"/>
        <c:noMultiLvlLbl val="0"/>
      </c:catAx>
      <c:valAx>
        <c:axId val="1994683696"/>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r>
                  <a:rPr lang="en-GB" sz="1200" b="1" i="0" u="none" strike="noStrike" kern="1200" baseline="0" noProof="0">
                    <a:solidFill>
                      <a:srgbClr val="53585A"/>
                    </a:solidFill>
                    <a:latin typeface="Arial" panose="020B0604020202020204" pitchFamily="34" charset="0"/>
                    <a:cs typeface="Arial" panose="020B0604020202020204" pitchFamily="34" charset="0"/>
                  </a:rPr>
                  <a:t>eGFR slope (mL/min/1.73 m</a:t>
                </a:r>
                <a:r>
                  <a:rPr lang="en-GB" sz="1200" b="1" i="0" u="none" strike="noStrike" kern="1200" baseline="30000" noProof="0">
                    <a:solidFill>
                      <a:srgbClr val="53585A"/>
                    </a:solidFill>
                    <a:latin typeface="Arial" panose="020B0604020202020204" pitchFamily="34" charset="0"/>
                    <a:cs typeface="Arial" panose="020B0604020202020204" pitchFamily="34" charset="0"/>
                  </a:rPr>
                  <a:t>2</a:t>
                </a:r>
                <a:r>
                  <a:rPr lang="en-GB" sz="1200" b="1" i="0" u="none" strike="noStrike" kern="1200" baseline="0" noProof="0">
                    <a:solidFill>
                      <a:srgbClr val="53585A"/>
                    </a:solidFill>
                    <a:latin typeface="Arial" panose="020B0604020202020204" pitchFamily="34" charset="0"/>
                    <a:cs typeface="Arial" panose="020B0604020202020204" pitchFamily="34" charset="0"/>
                  </a:rPr>
                  <a:t>)</a:t>
                </a:r>
              </a:p>
            </c:rich>
          </c:tx>
          <c:layout>
            <c:manualLayout>
              <c:xMode val="edge"/>
              <c:yMode val="edge"/>
              <c:x val="6.5653967056591607E-3"/>
              <c:y val="0.22277423598461846"/>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05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3767372226041"/>
          <c:y val="0.18411914263926527"/>
          <c:w val="0.86382123724287707"/>
          <c:h val="0.64072126087836467"/>
        </c:manualLayout>
      </c:layout>
      <c:barChart>
        <c:barDir val="col"/>
        <c:grouping val="clustered"/>
        <c:varyColors val="0"/>
        <c:ser>
          <c:idx val="0"/>
          <c:order val="0"/>
          <c:tx>
            <c:strRef>
              <c:f>Sheet1!$B$1</c:f>
              <c:strCache>
                <c:ptCount val="1"/>
                <c:pt idx="0">
                  <c:v>Finerenone (n=446)</c:v>
                </c:pt>
              </c:strCache>
            </c:strRef>
          </c:tx>
          <c:spPr>
            <a:solidFill>
              <a:schemeClr val="accent1"/>
            </a:solidFill>
            <a:ln>
              <a:noFill/>
            </a:ln>
            <a:effectLst/>
          </c:spPr>
          <c:invertIfNegative val="0"/>
          <c:dPt>
            <c:idx val="1"/>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1-FA9A-4F40-A170-706294884691}"/>
              </c:ext>
            </c:extLst>
          </c:dPt>
          <c:dPt>
            <c:idx val="2"/>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3-FA9A-4F40-A170-706294884691}"/>
              </c:ext>
            </c:extLst>
          </c:dPt>
          <c:dLbls>
            <c:dLbl>
              <c:idx val="0"/>
              <c:layout>
                <c:manualLayout>
                  <c:x val="4.5425370140759419E-3"/>
                  <c:y val="-5.78321696012951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9A-4F40-A170-706294884691}"/>
                </c:ext>
              </c:extLst>
            </c:dLbl>
            <c:dLbl>
              <c:idx val="1"/>
              <c:layout>
                <c:manualLayout>
                  <c:x val="-8.654383121363492E-3"/>
                  <c:y val="-8.1902701882210077E-2"/>
                </c:manualLayout>
              </c:layout>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A9A-4F40-A170-706294884691}"/>
                </c:ext>
              </c:extLst>
            </c:dLbl>
            <c:dLbl>
              <c:idx val="2"/>
              <c:layout>
                <c:manualLayout>
                  <c:x val="-2.1635957803410118E-3"/>
                  <c:y val="-4.7936399514268369E-2"/>
                </c:manualLayout>
              </c:layout>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A9A-4F40-A170-7062948846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Sheet1!$H$2:$H$4</c:f>
                <c:numCache>
                  <c:formatCode>General</c:formatCode>
                  <c:ptCount val="3"/>
                  <c:pt idx="0">
                    <c:v>-3.1459999999999999</c:v>
                  </c:pt>
                  <c:pt idx="1">
                    <c:v>-1.4650000000000001</c:v>
                  </c:pt>
                  <c:pt idx="2">
                    <c:v>-2.6709999999999998</c:v>
                  </c:pt>
                </c:numCache>
              </c:numRef>
            </c:plus>
            <c:minus>
              <c:numRef>
                <c:f>Sheet1!$G$2:$G$4</c:f>
                <c:numCache>
                  <c:formatCode>General</c:formatCode>
                  <c:ptCount val="3"/>
                  <c:pt idx="0">
                    <c:v>3.8490000000000002</c:v>
                  </c:pt>
                  <c:pt idx="1">
                    <c:v>2.5609999999999999</c:v>
                  </c:pt>
                  <c:pt idx="2">
                    <c:v>3.3820000000000001</c:v>
                  </c:pt>
                </c:numCache>
              </c:numRef>
            </c:minus>
            <c:spPr>
              <a:noFill/>
              <a:ln w="19050" cap="flat" cmpd="sng" algn="ctr">
                <a:solidFill>
                  <a:srgbClr val="53585A"/>
                </a:solidFill>
                <a:round/>
              </a:ln>
              <a:effectLst/>
            </c:spPr>
          </c:errBars>
          <c:cat>
            <c:strRef>
              <c:f>Sheet1!$A$2:$A$4</c:f>
              <c:strCache>
                <c:ptCount val="1"/>
                <c:pt idx="0">
                  <c:v>Total</c:v>
                </c:pt>
              </c:strCache>
            </c:strRef>
          </c:cat>
          <c:val>
            <c:numRef>
              <c:f>Sheet1!$B$2:$B$4</c:f>
              <c:numCache>
                <c:formatCode>General</c:formatCode>
                <c:ptCount val="3"/>
              </c:numCache>
            </c:numRef>
          </c:val>
          <c:extLst>
            <c:ext xmlns:c16="http://schemas.microsoft.com/office/drawing/2014/chart" uri="{C3380CC4-5D6E-409C-BE32-E72D297353CC}">
              <c16:uniqueId val="{00000005-FA9A-4F40-A170-706294884691}"/>
            </c:ext>
          </c:extLst>
        </c:ser>
        <c:ser>
          <c:idx val="1"/>
          <c:order val="1"/>
          <c:tx>
            <c:strRef>
              <c:f>Sheet1!$C$1</c:f>
              <c:strCache>
                <c:ptCount val="1"/>
                <c:pt idx="0">
                  <c:v>Placebo (n=457)</c:v>
                </c:pt>
              </c:strCache>
            </c:strRef>
          </c:tx>
          <c:spPr>
            <a:solidFill>
              <a:schemeClr val="tx1"/>
            </a:solidFill>
            <a:ln>
              <a:noFill/>
            </a:ln>
            <a:effectLst/>
          </c:spPr>
          <c:invertIfNegative val="0"/>
          <c:dPt>
            <c:idx val="1"/>
            <c:invertIfNegative val="0"/>
            <c:bubble3D val="0"/>
            <c:spPr>
              <a:solidFill>
                <a:srgbClr val="B9BDBE"/>
              </a:solidFill>
              <a:ln>
                <a:solidFill>
                  <a:schemeClr val="tx1"/>
                </a:solidFill>
              </a:ln>
              <a:effectLst/>
            </c:spPr>
            <c:extLst>
              <c:ext xmlns:c16="http://schemas.microsoft.com/office/drawing/2014/chart" uri="{C3380CC4-5D6E-409C-BE32-E72D297353CC}">
                <c16:uniqueId val="{00000007-FA9A-4F40-A170-706294884691}"/>
              </c:ext>
            </c:extLst>
          </c:dPt>
          <c:dPt>
            <c:idx val="2"/>
            <c:invertIfNegative val="0"/>
            <c:bubble3D val="0"/>
            <c:spPr>
              <a:solidFill>
                <a:srgbClr val="B9BDBE"/>
              </a:solidFill>
              <a:ln>
                <a:solidFill>
                  <a:schemeClr val="tx1"/>
                </a:solidFill>
              </a:ln>
              <a:effectLst/>
            </c:spPr>
            <c:extLst>
              <c:ext xmlns:c16="http://schemas.microsoft.com/office/drawing/2014/chart" uri="{C3380CC4-5D6E-409C-BE32-E72D297353CC}">
                <c16:uniqueId val="{00000009-FA9A-4F40-A170-706294884691}"/>
              </c:ext>
            </c:extLst>
          </c:dPt>
          <c:dLbls>
            <c:dLbl>
              <c:idx val="0"/>
              <c:layout>
                <c:manualLayout>
                  <c:x val="0"/>
                  <c:y val="-5.14063448694595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9A-4F40-A170-706294884691}"/>
                </c:ext>
              </c:extLst>
            </c:dLbl>
            <c:dLbl>
              <c:idx val="1"/>
              <c:layout>
                <c:manualLayout>
                  <c:x val="-9.5095997211516866E-4"/>
                  <c:y val="-8.1902701882210022E-2"/>
                </c:manualLayout>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A9A-4F40-A170-706294884691}"/>
                </c:ext>
              </c:extLst>
            </c:dLbl>
            <c:dLbl>
              <c:idx val="2"/>
              <c:layout>
                <c:manualLayout>
                  <c:x val="-9.5095997211516866E-4"/>
                  <c:y val="-3.8991347905282331E-2"/>
                </c:manualLayout>
              </c:layout>
              <c:tx>
                <c:rich>
                  <a:bodyPr/>
                  <a:lstStyle/>
                  <a:p>
                    <a:r>
                      <a:rPr lang="en-US"/>
                      <a:t>-4.3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A9A-4F40-A170-7062948846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Sheet1!$L$2:$L$4</c:f>
                <c:numCache>
                  <c:formatCode>General</c:formatCode>
                  <c:ptCount val="3"/>
                  <c:pt idx="0">
                    <c:v>0.36700000000000044</c:v>
                  </c:pt>
                  <c:pt idx="1">
                    <c:v>-0.434</c:v>
                  </c:pt>
                  <c:pt idx="2">
                    <c:v>-3.89</c:v>
                  </c:pt>
                </c:numCache>
              </c:numRef>
            </c:plus>
            <c:minus>
              <c:numRef>
                <c:f>Sheet1!$K$2:$K$4</c:f>
                <c:numCache>
                  <c:formatCode>General</c:formatCode>
                  <c:ptCount val="3"/>
                  <c:pt idx="0">
                    <c:v>0.36699999999999999</c:v>
                  </c:pt>
                  <c:pt idx="1">
                    <c:v>1.5760000000000001</c:v>
                  </c:pt>
                  <c:pt idx="2">
                    <c:v>4.6059999999999999</c:v>
                  </c:pt>
                </c:numCache>
              </c:numRef>
            </c:minus>
            <c:spPr>
              <a:noFill/>
              <a:ln w="19050" cap="flat" cmpd="sng" algn="ctr">
                <a:solidFill>
                  <a:srgbClr val="53585A"/>
                </a:solidFill>
                <a:round/>
              </a:ln>
              <a:effectLst/>
            </c:spPr>
          </c:errBars>
          <c:cat>
            <c:strRef>
              <c:f>Sheet1!$A$2:$A$4</c:f>
              <c:strCache>
                <c:ptCount val="1"/>
                <c:pt idx="0">
                  <c:v>Total</c:v>
                </c:pt>
              </c:strCache>
            </c:strRef>
          </c:cat>
          <c:val>
            <c:numRef>
              <c:f>Sheet1!$C$2:$C$4</c:f>
              <c:numCache>
                <c:formatCode>General</c:formatCode>
                <c:ptCount val="3"/>
                <c:pt idx="0" formatCode="0.0">
                  <c:v>-4.2270000000000003</c:v>
                </c:pt>
              </c:numCache>
            </c:numRef>
          </c:val>
          <c:extLst>
            <c:ext xmlns:c16="http://schemas.microsoft.com/office/drawing/2014/chart" uri="{C3380CC4-5D6E-409C-BE32-E72D297353CC}">
              <c16:uniqueId val="{0000000B-FA9A-4F40-A170-706294884691}"/>
            </c:ext>
          </c:extLst>
        </c:ser>
        <c:dLbls>
          <c:dLblPos val="outEnd"/>
          <c:showLegendKey val="0"/>
          <c:showVal val="1"/>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100"/>
        <c:noMultiLvlLbl val="0"/>
      </c:catAx>
      <c:valAx>
        <c:axId val="1994683696"/>
        <c:scaling>
          <c:orientation val="minMax"/>
          <c:min val="-5"/>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r>
                  <a:rPr lang="en-GB" sz="1200" b="1" i="0" u="none" strike="noStrike" kern="1200" baseline="0" noProof="0">
                    <a:solidFill>
                      <a:srgbClr val="53585A"/>
                    </a:solidFill>
                    <a:latin typeface="Arial" panose="020B0604020202020204" pitchFamily="34" charset="0"/>
                    <a:cs typeface="Arial" panose="020B0604020202020204" pitchFamily="34" charset="0"/>
                  </a:rPr>
                  <a:t>eGFR slope (mL/min/1.73 m</a:t>
                </a:r>
                <a:r>
                  <a:rPr lang="en-GB" sz="1200" b="1" i="0" u="none" strike="noStrike" kern="1200" baseline="30000" noProof="0">
                    <a:solidFill>
                      <a:srgbClr val="53585A"/>
                    </a:solidFill>
                    <a:latin typeface="Arial" panose="020B0604020202020204" pitchFamily="34" charset="0"/>
                    <a:cs typeface="Arial" panose="020B0604020202020204" pitchFamily="34" charset="0"/>
                  </a:rPr>
                  <a:t>2</a:t>
                </a:r>
                <a:r>
                  <a:rPr lang="en-GB" sz="1200" b="1" i="0" u="none" strike="noStrike" kern="1200" baseline="0" noProof="0">
                    <a:solidFill>
                      <a:srgbClr val="53585A"/>
                    </a:solidFill>
                    <a:latin typeface="Arial" panose="020B0604020202020204" pitchFamily="34" charset="0"/>
                    <a:cs typeface="Arial" panose="020B0604020202020204" pitchFamily="34" charset="0"/>
                  </a:rPr>
                  <a:t>)</a:t>
                </a:r>
              </a:p>
            </c:rich>
          </c:tx>
          <c:layout>
            <c:manualLayout>
              <c:xMode val="edge"/>
              <c:yMode val="edge"/>
              <c:x val="4.2941281986211789E-3"/>
              <c:y val="0.22277423598461846"/>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05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3767372226041"/>
          <c:y val="0.18411914263926527"/>
          <c:w val="0.86382123724287707"/>
          <c:h val="0.64072126087836467"/>
        </c:manualLayout>
      </c:layout>
      <c:barChart>
        <c:barDir val="col"/>
        <c:grouping val="clustered"/>
        <c:varyColors val="0"/>
        <c:ser>
          <c:idx val="0"/>
          <c:order val="0"/>
          <c:tx>
            <c:strRef>
              <c:f>Sheet1!$B$1</c:f>
              <c:strCache>
                <c:ptCount val="1"/>
                <c:pt idx="0">
                  <c:v>Finerenone (n=446)</c:v>
                </c:pt>
              </c:strCache>
            </c:strRef>
          </c:tx>
          <c:spPr>
            <a:solidFill>
              <a:schemeClr val="accent1"/>
            </a:solidFill>
            <a:ln>
              <a:noFill/>
            </a:ln>
            <a:effectLst/>
          </c:spPr>
          <c:invertIfNegative val="0"/>
          <c:dPt>
            <c:idx val="1"/>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1-D314-4EBB-8EE8-82E51135A319}"/>
              </c:ext>
            </c:extLst>
          </c:dPt>
          <c:dPt>
            <c:idx val="2"/>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3-D314-4EBB-8EE8-82E51135A319}"/>
              </c:ext>
            </c:extLst>
          </c:dPt>
          <c:dLbls>
            <c:dLbl>
              <c:idx val="0"/>
              <c:layout>
                <c:manualLayout>
                  <c:x val="4.5425370140759419E-3"/>
                  <c:y val="-5.78321696012951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14-4EBB-8EE8-82E51135A319}"/>
                </c:ext>
              </c:extLst>
            </c:dLbl>
            <c:dLbl>
              <c:idx val="1"/>
              <c:layout>
                <c:manualLayout>
                  <c:x val="-8.654383121363492E-3"/>
                  <c:y val="-8.1902701882210077E-2"/>
                </c:manualLayout>
              </c:layout>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314-4EBB-8EE8-82E51135A319}"/>
                </c:ext>
              </c:extLst>
            </c:dLbl>
            <c:dLbl>
              <c:idx val="2"/>
              <c:layout>
                <c:manualLayout>
                  <c:x val="-2.1635957803410118E-3"/>
                  <c:y val="-4.7936399514268369E-2"/>
                </c:manualLayout>
              </c:layout>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314-4EBB-8EE8-82E51135A31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Sheet1!$H$2:$H$4</c:f>
                <c:numCache>
                  <c:formatCode>General</c:formatCode>
                  <c:ptCount val="3"/>
                  <c:pt idx="0">
                    <c:v>0.35200000000000031</c:v>
                  </c:pt>
                  <c:pt idx="1">
                    <c:v>-1.4650000000000001</c:v>
                  </c:pt>
                  <c:pt idx="2">
                    <c:v>-2.6709999999999998</c:v>
                  </c:pt>
                </c:numCache>
              </c:numRef>
            </c:plus>
            <c:minus>
              <c:numRef>
                <c:f>Sheet1!$G$2:$G$4</c:f>
                <c:numCache>
                  <c:formatCode>General</c:formatCode>
                  <c:ptCount val="3"/>
                  <c:pt idx="0">
                    <c:v>0.35099999999999998</c:v>
                  </c:pt>
                  <c:pt idx="1">
                    <c:v>2.5609999999999999</c:v>
                  </c:pt>
                  <c:pt idx="2">
                    <c:v>3.3820000000000001</c:v>
                  </c:pt>
                </c:numCache>
              </c:numRef>
            </c:minus>
            <c:spPr>
              <a:noFill/>
              <a:ln w="19050" cap="flat" cmpd="sng" algn="ctr">
                <a:solidFill>
                  <a:srgbClr val="53585A"/>
                </a:solidFill>
                <a:round/>
              </a:ln>
              <a:effectLst/>
            </c:spPr>
          </c:errBars>
          <c:cat>
            <c:strRef>
              <c:f>Sheet1!$A$2:$A$4</c:f>
              <c:strCache>
                <c:ptCount val="1"/>
                <c:pt idx="0">
                  <c:v>Total</c:v>
                </c:pt>
              </c:strCache>
            </c:strRef>
          </c:cat>
          <c:val>
            <c:numRef>
              <c:f>Sheet1!$B$2:$B$4</c:f>
              <c:numCache>
                <c:formatCode>General</c:formatCode>
                <c:ptCount val="3"/>
                <c:pt idx="0" formatCode="0.0">
                  <c:v>-3.4980000000000002</c:v>
                </c:pt>
              </c:numCache>
            </c:numRef>
          </c:val>
          <c:extLst>
            <c:ext xmlns:c16="http://schemas.microsoft.com/office/drawing/2014/chart" uri="{C3380CC4-5D6E-409C-BE32-E72D297353CC}">
              <c16:uniqueId val="{00000005-D314-4EBB-8EE8-82E51135A319}"/>
            </c:ext>
          </c:extLst>
        </c:ser>
        <c:ser>
          <c:idx val="1"/>
          <c:order val="1"/>
          <c:tx>
            <c:strRef>
              <c:f>Sheet1!$C$1</c:f>
              <c:strCache>
                <c:ptCount val="1"/>
                <c:pt idx="0">
                  <c:v>Placebo (n=457)</c:v>
                </c:pt>
              </c:strCache>
            </c:strRef>
          </c:tx>
          <c:spPr>
            <a:solidFill>
              <a:schemeClr val="tx1"/>
            </a:solidFill>
            <a:ln>
              <a:noFill/>
            </a:ln>
            <a:effectLst/>
          </c:spPr>
          <c:invertIfNegative val="0"/>
          <c:dPt>
            <c:idx val="1"/>
            <c:invertIfNegative val="0"/>
            <c:bubble3D val="0"/>
            <c:spPr>
              <a:solidFill>
                <a:srgbClr val="B9BDBE"/>
              </a:solidFill>
              <a:ln>
                <a:solidFill>
                  <a:schemeClr val="tx1"/>
                </a:solidFill>
              </a:ln>
              <a:effectLst/>
            </c:spPr>
            <c:extLst>
              <c:ext xmlns:c16="http://schemas.microsoft.com/office/drawing/2014/chart" uri="{C3380CC4-5D6E-409C-BE32-E72D297353CC}">
                <c16:uniqueId val="{00000007-D314-4EBB-8EE8-82E51135A319}"/>
              </c:ext>
            </c:extLst>
          </c:dPt>
          <c:dPt>
            <c:idx val="2"/>
            <c:invertIfNegative val="0"/>
            <c:bubble3D val="0"/>
            <c:spPr>
              <a:solidFill>
                <a:srgbClr val="B9BDBE"/>
              </a:solidFill>
              <a:ln>
                <a:solidFill>
                  <a:schemeClr val="tx1"/>
                </a:solidFill>
              </a:ln>
              <a:effectLst/>
            </c:spPr>
            <c:extLst>
              <c:ext xmlns:c16="http://schemas.microsoft.com/office/drawing/2014/chart" uri="{C3380CC4-5D6E-409C-BE32-E72D297353CC}">
                <c16:uniqueId val="{00000009-D314-4EBB-8EE8-82E51135A319}"/>
              </c:ext>
            </c:extLst>
          </c:dPt>
          <c:dLbls>
            <c:dLbl>
              <c:idx val="0"/>
              <c:layout>
                <c:manualLayout>
                  <c:x val="0"/>
                  <c:y val="-5.14063448694595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14-4EBB-8EE8-82E51135A319}"/>
                </c:ext>
              </c:extLst>
            </c:dLbl>
            <c:dLbl>
              <c:idx val="1"/>
              <c:layout>
                <c:manualLayout>
                  <c:x val="-9.5095997211516866E-4"/>
                  <c:y val="-8.1902701882210022E-2"/>
                </c:manualLayout>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314-4EBB-8EE8-82E51135A319}"/>
                </c:ext>
              </c:extLst>
            </c:dLbl>
            <c:dLbl>
              <c:idx val="2"/>
              <c:layout>
                <c:manualLayout>
                  <c:x val="-9.5095997211516866E-4"/>
                  <c:y val="-3.8991347905282331E-2"/>
                </c:manualLayout>
              </c:layout>
              <c:tx>
                <c:rich>
                  <a:bodyPr/>
                  <a:lstStyle/>
                  <a:p>
                    <a:r>
                      <a:rPr lang="en-US"/>
                      <a:t>-4.3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314-4EBB-8EE8-82E51135A31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Sheet1!$L$2:$L$4</c:f>
                <c:numCache>
                  <c:formatCode>General</c:formatCode>
                  <c:ptCount val="3"/>
                  <c:pt idx="0">
                    <c:v>0.36700000000000044</c:v>
                  </c:pt>
                  <c:pt idx="1">
                    <c:v>-0.434</c:v>
                  </c:pt>
                  <c:pt idx="2">
                    <c:v>-3.89</c:v>
                  </c:pt>
                </c:numCache>
              </c:numRef>
            </c:plus>
            <c:minus>
              <c:numRef>
                <c:f>Sheet1!$K$2:$K$4</c:f>
                <c:numCache>
                  <c:formatCode>General</c:formatCode>
                  <c:ptCount val="3"/>
                  <c:pt idx="0">
                    <c:v>0.36699999999999999</c:v>
                  </c:pt>
                  <c:pt idx="1">
                    <c:v>1.5760000000000001</c:v>
                  </c:pt>
                  <c:pt idx="2">
                    <c:v>4.6059999999999999</c:v>
                  </c:pt>
                </c:numCache>
              </c:numRef>
            </c:minus>
            <c:spPr>
              <a:noFill/>
              <a:ln w="19050" cap="flat" cmpd="sng" algn="ctr">
                <a:solidFill>
                  <a:srgbClr val="53585A"/>
                </a:solidFill>
                <a:round/>
              </a:ln>
              <a:effectLst/>
            </c:spPr>
          </c:errBars>
          <c:cat>
            <c:strRef>
              <c:f>Sheet1!$A$2:$A$4</c:f>
              <c:strCache>
                <c:ptCount val="1"/>
                <c:pt idx="0">
                  <c:v>Total</c:v>
                </c:pt>
              </c:strCache>
            </c:strRef>
          </c:cat>
          <c:val>
            <c:numRef>
              <c:f>Sheet1!$C$2:$C$4</c:f>
              <c:numCache>
                <c:formatCode>General</c:formatCode>
                <c:ptCount val="3"/>
                <c:pt idx="0" formatCode="0.0">
                  <c:v>-4.2270000000000003</c:v>
                </c:pt>
              </c:numCache>
            </c:numRef>
          </c:val>
          <c:extLst>
            <c:ext xmlns:c16="http://schemas.microsoft.com/office/drawing/2014/chart" uri="{C3380CC4-5D6E-409C-BE32-E72D297353CC}">
              <c16:uniqueId val="{0000000B-D314-4EBB-8EE8-82E51135A319}"/>
            </c:ext>
          </c:extLst>
        </c:ser>
        <c:dLbls>
          <c:dLblPos val="outEnd"/>
          <c:showLegendKey val="0"/>
          <c:showVal val="1"/>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100"/>
        <c:noMultiLvlLbl val="0"/>
      </c:catAx>
      <c:valAx>
        <c:axId val="1994683696"/>
        <c:scaling>
          <c:orientation val="minMax"/>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05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3767372226041"/>
          <c:y val="0.18411914263926527"/>
          <c:w val="0.86382123724287707"/>
          <c:h val="0.64072126087836467"/>
        </c:manualLayout>
      </c:layout>
      <c:barChart>
        <c:barDir val="col"/>
        <c:grouping val="clustered"/>
        <c:varyColors val="0"/>
        <c:ser>
          <c:idx val="0"/>
          <c:order val="0"/>
          <c:tx>
            <c:strRef>
              <c:f>Sheet1!$B$1</c:f>
              <c:strCache>
                <c:ptCount val="1"/>
                <c:pt idx="0">
                  <c:v>Finerenone (n=446)</c:v>
                </c:pt>
              </c:strCache>
            </c:strRef>
          </c:tx>
          <c:spPr>
            <a:solidFill>
              <a:schemeClr val="accent1"/>
            </a:solidFill>
            <a:ln>
              <a:noFill/>
            </a:ln>
            <a:effectLst/>
          </c:spPr>
          <c:invertIfNegative val="0"/>
          <c:dPt>
            <c:idx val="1"/>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1-E660-4CAD-A625-968AC22F5E15}"/>
              </c:ext>
            </c:extLst>
          </c:dPt>
          <c:dPt>
            <c:idx val="2"/>
            <c:invertIfNegative val="0"/>
            <c:bubble3D val="0"/>
            <c:spPr>
              <a:solidFill>
                <a:srgbClr val="C2D7ED"/>
              </a:solidFill>
              <a:ln>
                <a:solidFill>
                  <a:schemeClr val="accent1"/>
                </a:solidFill>
              </a:ln>
              <a:effectLst/>
            </c:spPr>
            <c:extLst>
              <c:ext xmlns:c16="http://schemas.microsoft.com/office/drawing/2014/chart" uri="{C3380CC4-5D6E-409C-BE32-E72D297353CC}">
                <c16:uniqueId val="{00000002-E660-4CAD-A625-968AC22F5E15}"/>
              </c:ext>
            </c:extLst>
          </c:dPt>
          <c:dLbls>
            <c:dLbl>
              <c:idx val="0"/>
              <c:layout>
                <c:manualLayout>
                  <c:x val="4.5425370140759419E-3"/>
                  <c:y val="-5.78321696012951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60-4CAD-A625-968AC22F5E15}"/>
                </c:ext>
              </c:extLst>
            </c:dLbl>
            <c:dLbl>
              <c:idx val="1"/>
              <c:layout>
                <c:manualLayout>
                  <c:x val="-8.654383121363492E-3"/>
                  <c:y val="-8.1902701882210077E-2"/>
                </c:manualLayout>
              </c:layout>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660-4CAD-A625-968AC22F5E15}"/>
                </c:ext>
              </c:extLst>
            </c:dLbl>
            <c:dLbl>
              <c:idx val="2"/>
              <c:layout>
                <c:manualLayout>
                  <c:x val="-2.1635957803410118E-3"/>
                  <c:y val="-4.7936399514268369E-2"/>
                </c:manualLayout>
              </c:layout>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660-4CAD-A625-968AC22F5E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Sheet1!$H$2:$H$4</c:f>
                <c:numCache>
                  <c:formatCode>General</c:formatCode>
                  <c:ptCount val="3"/>
                  <c:pt idx="0">
                    <c:v>0.35200000000000031</c:v>
                  </c:pt>
                  <c:pt idx="1">
                    <c:v>0.54799999999999982</c:v>
                  </c:pt>
                  <c:pt idx="2">
                    <c:v>0.35600000000000032</c:v>
                  </c:pt>
                </c:numCache>
              </c:numRef>
            </c:plus>
            <c:minus>
              <c:numRef>
                <c:f>Sheet1!$G$2:$G$4</c:f>
                <c:numCache>
                  <c:formatCode>General</c:formatCode>
                  <c:ptCount val="3"/>
                  <c:pt idx="0">
                    <c:v>0.35099999999999998</c:v>
                  </c:pt>
                  <c:pt idx="1">
                    <c:v>0.54800000000000004</c:v>
                  </c:pt>
                  <c:pt idx="2">
                    <c:v>0.35499999999999998</c:v>
                  </c:pt>
                </c:numCache>
              </c:numRef>
            </c:minus>
            <c:spPr>
              <a:noFill/>
              <a:ln w="19050" cap="flat" cmpd="sng" algn="ctr">
                <a:solidFill>
                  <a:srgbClr val="53585A"/>
                </a:solidFill>
                <a:round/>
              </a:ln>
              <a:effectLst/>
            </c:spPr>
          </c:errBars>
          <c:cat>
            <c:strRef>
              <c:f>Sheet1!$A$2:$A$4</c:f>
              <c:strCache>
                <c:ptCount val="3"/>
                <c:pt idx="0">
                  <c:v>Total</c:v>
                </c:pt>
                <c:pt idx="1">
                  <c:v>Acute</c:v>
                </c:pt>
                <c:pt idx="2">
                  <c:v>Chronic</c:v>
                </c:pt>
              </c:strCache>
            </c:strRef>
          </c:cat>
          <c:val>
            <c:numRef>
              <c:f>Sheet1!$B$2:$B$4</c:f>
              <c:numCache>
                <c:formatCode>0.0</c:formatCode>
                <c:ptCount val="3"/>
                <c:pt idx="0">
                  <c:v>-3.4980000000000002</c:v>
                </c:pt>
                <c:pt idx="1">
                  <c:v>-2.0129999999999999</c:v>
                </c:pt>
                <c:pt idx="2">
                  <c:v>-3.0270000000000001</c:v>
                </c:pt>
              </c:numCache>
            </c:numRef>
          </c:val>
          <c:extLst>
            <c:ext xmlns:c16="http://schemas.microsoft.com/office/drawing/2014/chart" uri="{C3380CC4-5D6E-409C-BE32-E72D297353CC}">
              <c16:uniqueId val="{00000003-E660-4CAD-A625-968AC22F5E15}"/>
            </c:ext>
          </c:extLst>
        </c:ser>
        <c:ser>
          <c:idx val="1"/>
          <c:order val="1"/>
          <c:tx>
            <c:strRef>
              <c:f>Sheet1!$C$1</c:f>
              <c:strCache>
                <c:ptCount val="1"/>
                <c:pt idx="0">
                  <c:v>Placebo (n=457)</c:v>
                </c:pt>
              </c:strCache>
            </c:strRef>
          </c:tx>
          <c:spPr>
            <a:solidFill>
              <a:schemeClr val="tx1"/>
            </a:solidFill>
            <a:ln>
              <a:noFill/>
            </a:ln>
            <a:effectLst/>
          </c:spPr>
          <c:invertIfNegative val="0"/>
          <c:dPt>
            <c:idx val="1"/>
            <c:invertIfNegative val="0"/>
            <c:bubble3D val="0"/>
            <c:spPr>
              <a:solidFill>
                <a:srgbClr val="B9BDBE"/>
              </a:solidFill>
              <a:ln>
                <a:solidFill>
                  <a:schemeClr val="tx1"/>
                </a:solidFill>
              </a:ln>
              <a:effectLst/>
            </c:spPr>
            <c:extLst>
              <c:ext xmlns:c16="http://schemas.microsoft.com/office/drawing/2014/chart" uri="{C3380CC4-5D6E-409C-BE32-E72D297353CC}">
                <c16:uniqueId val="{00000005-E660-4CAD-A625-968AC22F5E15}"/>
              </c:ext>
            </c:extLst>
          </c:dPt>
          <c:dPt>
            <c:idx val="2"/>
            <c:invertIfNegative val="0"/>
            <c:bubble3D val="0"/>
            <c:spPr>
              <a:solidFill>
                <a:srgbClr val="B9BDBE"/>
              </a:solidFill>
              <a:ln>
                <a:solidFill>
                  <a:schemeClr val="tx1"/>
                </a:solidFill>
              </a:ln>
              <a:effectLst/>
            </c:spPr>
            <c:extLst>
              <c:ext xmlns:c16="http://schemas.microsoft.com/office/drawing/2014/chart" uri="{C3380CC4-5D6E-409C-BE32-E72D297353CC}">
                <c16:uniqueId val="{00000006-E660-4CAD-A625-968AC22F5E15}"/>
              </c:ext>
            </c:extLst>
          </c:dPt>
          <c:dLbls>
            <c:dLbl>
              <c:idx val="0"/>
              <c:layout>
                <c:manualLayout>
                  <c:x val="0"/>
                  <c:y val="-5.14063448694595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60-4CAD-A625-968AC22F5E15}"/>
                </c:ext>
              </c:extLst>
            </c:dLbl>
            <c:dLbl>
              <c:idx val="1"/>
              <c:layout>
                <c:manualLayout>
                  <c:x val="-9.5095997211516866E-4"/>
                  <c:y val="-8.1902701882210022E-2"/>
                </c:manualLayout>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660-4CAD-A625-968AC22F5E15}"/>
                </c:ext>
              </c:extLst>
            </c:dLbl>
            <c:dLbl>
              <c:idx val="2"/>
              <c:layout>
                <c:manualLayout>
                  <c:x val="-9.5095997211516866E-4"/>
                  <c:y val="-3.8991347905282331E-2"/>
                </c:manualLayout>
              </c:layout>
              <c:tx>
                <c:rich>
                  <a:bodyPr/>
                  <a:lstStyle/>
                  <a:p>
                    <a:r>
                      <a:rPr lang="en-US"/>
                      <a:t>-4.3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660-4CAD-A625-968AC22F5E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Sheet1!$L$2:$L$4</c:f>
                <c:numCache>
                  <c:formatCode>General</c:formatCode>
                  <c:ptCount val="3"/>
                  <c:pt idx="0">
                    <c:v>0.36700000000000044</c:v>
                  </c:pt>
                  <c:pt idx="1">
                    <c:v>0.56600000000000006</c:v>
                  </c:pt>
                  <c:pt idx="2">
                    <c:v>0.3580000000000001</c:v>
                  </c:pt>
                </c:numCache>
              </c:numRef>
            </c:plus>
            <c:minus>
              <c:numRef>
                <c:f>Sheet1!$K$2:$K$4</c:f>
                <c:numCache>
                  <c:formatCode>General</c:formatCode>
                  <c:ptCount val="3"/>
                  <c:pt idx="0">
                    <c:v>0.36699999999999999</c:v>
                  </c:pt>
                  <c:pt idx="1">
                    <c:v>0.57600000000000007</c:v>
                  </c:pt>
                  <c:pt idx="2">
                    <c:v>0.35799999999999965</c:v>
                  </c:pt>
                </c:numCache>
              </c:numRef>
            </c:minus>
            <c:spPr>
              <a:noFill/>
              <a:ln w="19050" cap="flat" cmpd="sng" algn="ctr">
                <a:solidFill>
                  <a:srgbClr val="53585A"/>
                </a:solidFill>
                <a:round/>
              </a:ln>
              <a:effectLst/>
            </c:spPr>
          </c:errBars>
          <c:cat>
            <c:strRef>
              <c:f>Sheet1!$A$2:$A$4</c:f>
              <c:strCache>
                <c:ptCount val="3"/>
                <c:pt idx="0">
                  <c:v>Total</c:v>
                </c:pt>
                <c:pt idx="1">
                  <c:v>Acute</c:v>
                </c:pt>
                <c:pt idx="2">
                  <c:v>Chronic</c:v>
                </c:pt>
              </c:strCache>
            </c:strRef>
          </c:cat>
          <c:val>
            <c:numRef>
              <c:f>Sheet1!$C$2:$C$4</c:f>
              <c:numCache>
                <c:formatCode>0.0</c:formatCode>
                <c:ptCount val="3"/>
                <c:pt idx="0">
                  <c:v>-4.2270000000000003</c:v>
                </c:pt>
                <c:pt idx="1">
                  <c:v>-1</c:v>
                </c:pt>
                <c:pt idx="2">
                  <c:v>-4.2480000000000002</c:v>
                </c:pt>
              </c:numCache>
            </c:numRef>
          </c:val>
          <c:extLst>
            <c:ext xmlns:c16="http://schemas.microsoft.com/office/drawing/2014/chart" uri="{C3380CC4-5D6E-409C-BE32-E72D297353CC}">
              <c16:uniqueId val="{00000007-E660-4CAD-A625-968AC22F5E15}"/>
            </c:ext>
          </c:extLst>
        </c:ser>
        <c:dLbls>
          <c:dLblPos val="outEnd"/>
          <c:showLegendKey val="0"/>
          <c:showVal val="1"/>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100"/>
        <c:noMultiLvlLbl val="0"/>
      </c:catAx>
      <c:valAx>
        <c:axId val="1994683696"/>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r>
                  <a:rPr lang="en-GB" sz="1200" b="1" i="0" u="none" strike="noStrike" kern="1200" baseline="0" noProof="0">
                    <a:solidFill>
                      <a:srgbClr val="53585A"/>
                    </a:solidFill>
                    <a:latin typeface="Arial" panose="020B0604020202020204" pitchFamily="34" charset="0"/>
                    <a:cs typeface="Arial" panose="020B0604020202020204" pitchFamily="34" charset="0"/>
                  </a:rPr>
                  <a:t>eGFR slope (mL/min/1.73 m</a:t>
                </a:r>
                <a:r>
                  <a:rPr lang="en-GB" sz="1200" b="1" i="0" u="none" strike="noStrike" kern="1200" baseline="30000" noProof="0">
                    <a:solidFill>
                      <a:srgbClr val="53585A"/>
                    </a:solidFill>
                    <a:latin typeface="Arial" panose="020B0604020202020204" pitchFamily="34" charset="0"/>
                    <a:cs typeface="Arial" panose="020B0604020202020204" pitchFamily="34" charset="0"/>
                  </a:rPr>
                  <a:t>2</a:t>
                </a:r>
                <a:r>
                  <a:rPr lang="en-GB" sz="1200" b="1" i="0" u="none" strike="noStrike" kern="1200" baseline="0" noProof="0">
                    <a:solidFill>
                      <a:srgbClr val="53585A"/>
                    </a:solidFill>
                    <a:latin typeface="Arial" panose="020B0604020202020204" pitchFamily="34" charset="0"/>
                    <a:cs typeface="Arial" panose="020B0604020202020204" pitchFamily="34" charset="0"/>
                  </a:rPr>
                  <a:t>)</a:t>
                </a:r>
              </a:p>
            </c:rich>
          </c:tx>
          <c:layout>
            <c:manualLayout>
              <c:xMode val="edge"/>
              <c:yMode val="edge"/>
              <c:x val="2.0228596915831975E-3"/>
              <c:y val="0.21956132361870068"/>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05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3426769356700714"/>
          <c:h val="0.91002061209445428"/>
        </c:manualLayout>
      </c:layout>
      <c:scatterChart>
        <c:scatterStyle val="lineMarker"/>
        <c:varyColors val="0"/>
        <c:ser>
          <c:idx val="0"/>
          <c:order val="0"/>
          <c:tx>
            <c:strRef>
              <c:f>Sheet1!$A$3:$A$11</c:f>
              <c:strCache>
                <c:ptCount val="9"/>
                <c:pt idx="0">
                  <c:v>Overall</c:v>
                </c:pt>
                <c:pt idx="1">
                  <c:v>GN subgroup</c:v>
                </c:pt>
                <c:pt idx="2">
                  <c:v>IgAN</c:v>
                </c:pt>
                <c:pt idx="3">
                  <c:v>FSGS</c:v>
                </c:pt>
                <c:pt idx="4">
                  <c:v>Other chronic GNs</c:v>
                </c:pt>
                <c:pt idx="5">
                  <c:v>MN</c:v>
                </c:pt>
                <c:pt idx="6">
                  <c:v>MesPGN</c:v>
                </c:pt>
              </c:strCache>
            </c:strRef>
          </c:tx>
          <c:spPr>
            <a:ln w="28575">
              <a:noFill/>
            </a:ln>
          </c:spPr>
          <c:marker>
            <c:symbol val="diamond"/>
            <c:size val="10"/>
            <c:spPr>
              <a:solidFill>
                <a:srgbClr val="53585A">
                  <a:lumMod val="75000"/>
                </a:srgbClr>
              </a:solidFill>
              <a:ln>
                <a:noFill/>
              </a:ln>
            </c:spPr>
          </c:marker>
          <c:errBars>
            <c:errDir val="y"/>
            <c:errBarType val="plus"/>
            <c:errValType val="percentage"/>
            <c:noEndCap val="1"/>
            <c:val val="5"/>
            <c:spPr>
              <a:ln>
                <a:noFill/>
              </a:ln>
            </c:spPr>
          </c:errBars>
          <c:errBars>
            <c:errDir val="x"/>
            <c:errBarType val="both"/>
            <c:errValType val="cust"/>
            <c:noEndCap val="0"/>
            <c:plus>
              <c:numRef>
                <c:f>Sheet1!$G$3:$G$13</c:f>
                <c:numCache>
                  <c:formatCode>General</c:formatCode>
                  <c:ptCount val="11"/>
                  <c:pt idx="0">
                    <c:v>0.49800000000000011</c:v>
                  </c:pt>
                  <c:pt idx="1">
                    <c:v>0</c:v>
                  </c:pt>
                  <c:pt idx="2">
                    <c:v>0.75200000000000011</c:v>
                  </c:pt>
                  <c:pt idx="3">
                    <c:v>1.044</c:v>
                  </c:pt>
                  <c:pt idx="4">
                    <c:v>1.228</c:v>
                  </c:pt>
                  <c:pt idx="5">
                    <c:v>1.6130000000000002</c:v>
                  </c:pt>
                  <c:pt idx="6">
                    <c:v>3.1829999999999998</c:v>
                  </c:pt>
                </c:numCache>
              </c:numRef>
            </c:plus>
            <c:minus>
              <c:numRef>
                <c:f>Sheet1!$F$3:$F$13</c:f>
                <c:numCache>
                  <c:formatCode>General</c:formatCode>
                  <c:ptCount val="11"/>
                  <c:pt idx="0">
                    <c:v>0.51800000000000002</c:v>
                  </c:pt>
                  <c:pt idx="1">
                    <c:v>0</c:v>
                  </c:pt>
                  <c:pt idx="2">
                    <c:v>0.752</c:v>
                  </c:pt>
                  <c:pt idx="3">
                    <c:v>1.0450000000000002</c:v>
                  </c:pt>
                  <c:pt idx="4">
                    <c:v>1.2289999999999999</c:v>
                  </c:pt>
                  <c:pt idx="5">
                    <c:v>1.615</c:v>
                  </c:pt>
                  <c:pt idx="6">
                    <c:v>3.1830000000000003</c:v>
                  </c:pt>
                </c:numCache>
              </c:numRef>
            </c:minus>
            <c:spPr>
              <a:ln w="12700">
                <a:solidFill>
                  <a:schemeClr val="tx1"/>
                </a:solidFill>
              </a:ln>
            </c:spPr>
          </c:errBars>
          <c:xVal>
            <c:numRef>
              <c:f>Sheet1!$C$3:$C$13</c:f>
              <c:numCache>
                <c:formatCode>General</c:formatCode>
                <c:ptCount val="11"/>
                <c:pt idx="0">
                  <c:v>0.73899999999999999</c:v>
                </c:pt>
                <c:pt idx="2">
                  <c:v>0.61199999999999999</c:v>
                </c:pt>
                <c:pt idx="3">
                  <c:v>1.3380000000000001</c:v>
                </c:pt>
                <c:pt idx="4">
                  <c:v>5.7000000000000002E-2</c:v>
                </c:pt>
                <c:pt idx="5">
                  <c:v>1.373</c:v>
                </c:pt>
                <c:pt idx="6">
                  <c:v>0.28899999999999998</c:v>
                </c:pt>
              </c:numCache>
            </c:numRef>
          </c:xVal>
          <c:yVal>
            <c:numRef>
              <c:f>Sheet1!$B$3:$B$13</c:f>
              <c:numCache>
                <c:formatCode>General</c:formatCode>
                <c:ptCount val="11"/>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0-5666-4973-8539-CD67CA077856}"/>
            </c:ext>
          </c:extLst>
        </c:ser>
        <c:dLbls>
          <c:showLegendKey val="0"/>
          <c:showVal val="0"/>
          <c:showCatName val="0"/>
          <c:showSerName val="0"/>
          <c:showPercent val="0"/>
          <c:showBubbleSize val="0"/>
        </c:dLbls>
        <c:axId val="42321024"/>
        <c:axId val="42322560"/>
      </c:scatterChart>
      <c:valAx>
        <c:axId val="42321024"/>
        <c:scaling>
          <c:orientation val="minMax"/>
          <c:max val="3.5"/>
          <c:min val="-3.5"/>
        </c:scaling>
        <c:delete val="0"/>
        <c:axPos val="b"/>
        <c:numFmt formatCode="#,##0.0" sourceLinked="0"/>
        <c:majorTickMark val="out"/>
        <c:minorTickMark val="none"/>
        <c:tickLblPos val="nextTo"/>
        <c:spPr>
          <a:ln w="12700">
            <a:solidFill>
              <a:schemeClr val="tx1"/>
            </a:solidFill>
          </a:ln>
        </c:spPr>
        <c:txPr>
          <a:bodyPr/>
          <a:lstStyle/>
          <a:p>
            <a:pPr>
              <a:defRPr sz="1200">
                <a:solidFill>
                  <a:schemeClr val="tx1"/>
                </a:solidFill>
              </a:defRPr>
            </a:pPr>
            <a:endParaRPr lang="en-US"/>
          </a:p>
        </c:txPr>
        <c:crossAx val="42322560"/>
        <c:crosses val="autoZero"/>
        <c:crossBetween val="midCat"/>
        <c:majorUnit val="1"/>
        <c:minorUnit val="0.5"/>
      </c:valAx>
      <c:valAx>
        <c:axId val="42322560"/>
        <c:scaling>
          <c:orientation val="minMax"/>
          <c:max val="7.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3426769356700714"/>
          <c:h val="0.91002061209445428"/>
        </c:manualLayout>
      </c:layout>
      <c:scatterChart>
        <c:scatterStyle val="lineMarker"/>
        <c:varyColors val="0"/>
        <c:ser>
          <c:idx val="0"/>
          <c:order val="0"/>
          <c:tx>
            <c:strRef>
              <c:f>Sheet1!$A$3:$A$11</c:f>
              <c:strCache>
                <c:ptCount val="9"/>
                <c:pt idx="0">
                  <c:v>Overall</c:v>
                </c:pt>
                <c:pt idx="1">
                  <c:v>GN subgroup</c:v>
                </c:pt>
                <c:pt idx="2">
                  <c:v>IgAN</c:v>
                </c:pt>
                <c:pt idx="3">
                  <c:v>FSGS</c:v>
                </c:pt>
                <c:pt idx="4">
                  <c:v>Other chronic GNs</c:v>
                </c:pt>
                <c:pt idx="5">
                  <c:v>MN</c:v>
                </c:pt>
                <c:pt idx="6">
                  <c:v>MesPGN</c:v>
                </c:pt>
              </c:strCache>
            </c:strRef>
          </c:tx>
          <c:spPr>
            <a:ln w="28575">
              <a:noFill/>
            </a:ln>
          </c:spPr>
          <c:marker>
            <c:symbol val="diamond"/>
            <c:size val="10"/>
            <c:spPr>
              <a:solidFill>
                <a:srgbClr val="53585A">
                  <a:lumMod val="75000"/>
                </a:srgbClr>
              </a:solidFill>
              <a:ln>
                <a:noFill/>
              </a:ln>
            </c:spPr>
          </c:marker>
          <c:errBars>
            <c:errDir val="y"/>
            <c:errBarType val="plus"/>
            <c:errValType val="percentage"/>
            <c:noEndCap val="1"/>
            <c:val val="5"/>
            <c:spPr>
              <a:ln>
                <a:noFill/>
              </a:ln>
            </c:spPr>
          </c:errBars>
          <c:errBars>
            <c:errDir val="x"/>
            <c:errBarType val="both"/>
            <c:errValType val="cust"/>
            <c:noEndCap val="0"/>
            <c:plus>
              <c:numRef>
                <c:f>Sheet1!$G$3:$G$13</c:f>
                <c:numCache>
                  <c:formatCode>General</c:formatCode>
                  <c:ptCount val="11"/>
                  <c:pt idx="0">
                    <c:v>0.57500000000000007</c:v>
                  </c:pt>
                  <c:pt idx="1">
                    <c:v>0</c:v>
                  </c:pt>
                  <c:pt idx="2">
                    <c:v>0.78700000000000003</c:v>
                  </c:pt>
                  <c:pt idx="3">
                    <c:v>1.2000000000000002</c:v>
                  </c:pt>
                  <c:pt idx="4">
                    <c:v>2.0289999999999999</c:v>
                  </c:pt>
                  <c:pt idx="5">
                    <c:v>1.768</c:v>
                  </c:pt>
                  <c:pt idx="6">
                    <c:v>3.2869999999999999</c:v>
                  </c:pt>
                </c:numCache>
              </c:numRef>
            </c:plus>
            <c:minus>
              <c:numRef>
                <c:f>Sheet1!$F$3:$F$13</c:f>
                <c:numCache>
                  <c:formatCode>General</c:formatCode>
                  <c:ptCount val="11"/>
                  <c:pt idx="0">
                    <c:v>0.57600000000000007</c:v>
                  </c:pt>
                  <c:pt idx="1">
                    <c:v>0</c:v>
                  </c:pt>
                  <c:pt idx="2">
                    <c:v>0.78600000000000003</c:v>
                  </c:pt>
                  <c:pt idx="3">
                    <c:v>1.2</c:v>
                  </c:pt>
                  <c:pt idx="4">
                    <c:v>2.028</c:v>
                  </c:pt>
                  <c:pt idx="5">
                    <c:v>1.7669999999999999</c:v>
                  </c:pt>
                  <c:pt idx="6">
                    <c:v>3.2869999999999999</c:v>
                  </c:pt>
                </c:numCache>
              </c:numRef>
            </c:minus>
            <c:spPr>
              <a:ln w="12700">
                <a:solidFill>
                  <a:schemeClr val="tx1"/>
                </a:solidFill>
              </a:ln>
            </c:spPr>
          </c:errBars>
          <c:xVal>
            <c:numRef>
              <c:f>Sheet1!$C$3:$C$13</c:f>
              <c:numCache>
                <c:formatCode>General</c:formatCode>
                <c:ptCount val="11"/>
                <c:pt idx="0">
                  <c:v>0.89</c:v>
                </c:pt>
                <c:pt idx="2">
                  <c:v>0.66400000000000003</c:v>
                </c:pt>
                <c:pt idx="3">
                  <c:v>1.355</c:v>
                </c:pt>
                <c:pt idx="4">
                  <c:v>0.97299999999999998</c:v>
                </c:pt>
                <c:pt idx="5">
                  <c:v>1.26</c:v>
                </c:pt>
                <c:pt idx="6">
                  <c:v>0.122</c:v>
                </c:pt>
              </c:numCache>
            </c:numRef>
          </c:xVal>
          <c:yVal>
            <c:numRef>
              <c:f>Sheet1!$B$3:$B$13</c:f>
              <c:numCache>
                <c:formatCode>General</c:formatCode>
                <c:ptCount val="11"/>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0-7031-4517-9BE2-915C4F102D40}"/>
            </c:ext>
          </c:extLst>
        </c:ser>
        <c:dLbls>
          <c:showLegendKey val="0"/>
          <c:showVal val="0"/>
          <c:showCatName val="0"/>
          <c:showSerName val="0"/>
          <c:showPercent val="0"/>
          <c:showBubbleSize val="0"/>
        </c:dLbls>
        <c:axId val="42321024"/>
        <c:axId val="42322560"/>
      </c:scatterChart>
      <c:valAx>
        <c:axId val="42321024"/>
        <c:scaling>
          <c:orientation val="minMax"/>
          <c:max val="3.5"/>
          <c:min val="-3.5"/>
        </c:scaling>
        <c:delete val="0"/>
        <c:axPos val="b"/>
        <c:numFmt formatCode="#,##0.0" sourceLinked="0"/>
        <c:majorTickMark val="out"/>
        <c:minorTickMark val="none"/>
        <c:tickLblPos val="nextTo"/>
        <c:spPr>
          <a:ln w="12700">
            <a:solidFill>
              <a:schemeClr val="tx1"/>
            </a:solidFill>
          </a:ln>
        </c:spPr>
        <c:txPr>
          <a:bodyPr/>
          <a:lstStyle/>
          <a:p>
            <a:pPr>
              <a:defRPr sz="1200">
                <a:solidFill>
                  <a:schemeClr val="tx1"/>
                </a:solidFill>
              </a:defRPr>
            </a:pPr>
            <a:endParaRPr lang="en-US"/>
          </a:p>
        </c:txPr>
        <c:crossAx val="42322560"/>
        <c:crosses val="autoZero"/>
        <c:crossBetween val="midCat"/>
        <c:majorUnit val="1"/>
        <c:minorUnit val="0.5"/>
      </c:valAx>
      <c:valAx>
        <c:axId val="42322560"/>
        <c:scaling>
          <c:orientation val="minMax"/>
          <c:max val="7.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3426769356700714"/>
          <c:h val="0.91002061209445428"/>
        </c:manualLayout>
      </c:layout>
      <c:scatterChart>
        <c:scatterStyle val="lineMarker"/>
        <c:varyColors val="0"/>
        <c:ser>
          <c:idx val="0"/>
          <c:order val="0"/>
          <c:tx>
            <c:strRef>
              <c:f>Sheet1!$A$3:$A$11</c:f>
              <c:strCache>
                <c:ptCount val="9"/>
                <c:pt idx="0">
                  <c:v>Overall</c:v>
                </c:pt>
                <c:pt idx="1">
                  <c:v>GN subgroup</c:v>
                </c:pt>
                <c:pt idx="2">
                  <c:v>IgAN</c:v>
                </c:pt>
                <c:pt idx="3">
                  <c:v>FSGS</c:v>
                </c:pt>
                <c:pt idx="4">
                  <c:v>Other chronic GNs</c:v>
                </c:pt>
                <c:pt idx="5">
                  <c:v>MN</c:v>
                </c:pt>
                <c:pt idx="6">
                  <c:v>MesPGN</c:v>
                </c:pt>
              </c:strCache>
            </c:strRef>
          </c:tx>
          <c:spPr>
            <a:ln w="28575">
              <a:noFill/>
            </a:ln>
          </c:spPr>
          <c:marker>
            <c:symbol val="diamond"/>
            <c:size val="10"/>
            <c:spPr>
              <a:solidFill>
                <a:srgbClr val="53585A">
                  <a:lumMod val="75000"/>
                </a:srgbClr>
              </a:solidFill>
              <a:ln>
                <a:noFill/>
              </a:ln>
            </c:spPr>
          </c:marker>
          <c:errBars>
            <c:errDir val="y"/>
            <c:errBarType val="plus"/>
            <c:errValType val="percentage"/>
            <c:noEndCap val="1"/>
            <c:val val="5"/>
            <c:spPr>
              <a:ln>
                <a:noFill/>
              </a:ln>
            </c:spPr>
          </c:errBars>
          <c:errBars>
            <c:errDir val="x"/>
            <c:errBarType val="both"/>
            <c:errValType val="cust"/>
            <c:noEndCap val="0"/>
            <c:plus>
              <c:numRef>
                <c:f>Sheet1!$G$3:$G$13</c:f>
                <c:numCache>
                  <c:formatCode>General</c:formatCode>
                  <c:ptCount val="11"/>
                  <c:pt idx="0">
                    <c:v>0.504</c:v>
                  </c:pt>
                  <c:pt idx="1">
                    <c:v>0</c:v>
                  </c:pt>
                  <c:pt idx="2">
                    <c:v>0.7410000000000001</c:v>
                  </c:pt>
                  <c:pt idx="3">
                    <c:v>1.0399999999999998</c:v>
                  </c:pt>
                  <c:pt idx="4">
                    <c:v>1.222</c:v>
                  </c:pt>
                  <c:pt idx="5">
                    <c:v>1.5910000000000002</c:v>
                  </c:pt>
                  <c:pt idx="6">
                    <c:v>3.157</c:v>
                  </c:pt>
                </c:numCache>
              </c:numRef>
            </c:plus>
            <c:minus>
              <c:numRef>
                <c:f>Sheet1!$F$3:$F$13</c:f>
                <c:numCache>
                  <c:formatCode>General</c:formatCode>
                  <c:ptCount val="11"/>
                  <c:pt idx="0">
                    <c:v>0.504</c:v>
                  </c:pt>
                  <c:pt idx="1">
                    <c:v>0</c:v>
                  </c:pt>
                  <c:pt idx="2">
                    <c:v>0.74199999999999999</c:v>
                  </c:pt>
                  <c:pt idx="3">
                    <c:v>1.04</c:v>
                  </c:pt>
                  <c:pt idx="4">
                    <c:v>1.2229999999999999</c:v>
                  </c:pt>
                  <c:pt idx="5">
                    <c:v>1.5899999999999999</c:v>
                  </c:pt>
                  <c:pt idx="6">
                    <c:v>3.157</c:v>
                  </c:pt>
                </c:numCache>
              </c:numRef>
            </c:minus>
            <c:spPr>
              <a:ln w="12700">
                <a:solidFill>
                  <a:schemeClr val="tx1"/>
                </a:solidFill>
              </a:ln>
            </c:spPr>
          </c:errBars>
          <c:xVal>
            <c:numRef>
              <c:f>Sheet1!$C$3:$C$13</c:f>
              <c:numCache>
                <c:formatCode>General</c:formatCode>
                <c:ptCount val="11"/>
                <c:pt idx="0">
                  <c:v>1.222</c:v>
                </c:pt>
                <c:pt idx="2">
                  <c:v>1.1679999999999999</c:v>
                </c:pt>
                <c:pt idx="3">
                  <c:v>1.873</c:v>
                </c:pt>
                <c:pt idx="4">
                  <c:v>0.69699999999999995</c:v>
                </c:pt>
                <c:pt idx="5">
                  <c:v>1.319</c:v>
                </c:pt>
                <c:pt idx="6">
                  <c:v>0.29899999999999999</c:v>
                </c:pt>
              </c:numCache>
            </c:numRef>
          </c:xVal>
          <c:yVal>
            <c:numRef>
              <c:f>Sheet1!$B$3:$B$13</c:f>
              <c:numCache>
                <c:formatCode>General</c:formatCode>
                <c:ptCount val="11"/>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0-289E-417D-B869-1266E309E32E}"/>
            </c:ext>
          </c:extLst>
        </c:ser>
        <c:dLbls>
          <c:showLegendKey val="0"/>
          <c:showVal val="0"/>
          <c:showCatName val="0"/>
          <c:showSerName val="0"/>
          <c:showPercent val="0"/>
          <c:showBubbleSize val="0"/>
        </c:dLbls>
        <c:axId val="42321024"/>
        <c:axId val="42322560"/>
      </c:scatterChart>
      <c:valAx>
        <c:axId val="42321024"/>
        <c:scaling>
          <c:orientation val="minMax"/>
          <c:max val="3.5"/>
          <c:min val="-3.5"/>
        </c:scaling>
        <c:delete val="0"/>
        <c:axPos val="b"/>
        <c:numFmt formatCode="#,##0.0" sourceLinked="0"/>
        <c:majorTickMark val="out"/>
        <c:minorTickMark val="none"/>
        <c:tickLblPos val="nextTo"/>
        <c:spPr>
          <a:ln w="12700">
            <a:solidFill>
              <a:schemeClr val="tx1"/>
            </a:solidFill>
          </a:ln>
        </c:spPr>
        <c:txPr>
          <a:bodyPr/>
          <a:lstStyle/>
          <a:p>
            <a:pPr>
              <a:defRPr sz="1200">
                <a:solidFill>
                  <a:schemeClr val="tx1"/>
                </a:solidFill>
              </a:defRPr>
            </a:pPr>
            <a:endParaRPr lang="en-US"/>
          </a:p>
        </c:txPr>
        <c:crossAx val="42322560"/>
        <c:crosses val="autoZero"/>
        <c:crossBetween val="midCat"/>
        <c:majorUnit val="1"/>
        <c:minorUnit val="0.5"/>
      </c:valAx>
      <c:valAx>
        <c:axId val="42322560"/>
        <c:scaling>
          <c:orientation val="minMax"/>
          <c:max val="7.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32942892263476"/>
          <c:y val="0.16330796185408783"/>
          <c:w val="0.7657376002822176"/>
          <c:h val="0.62267604390678455"/>
        </c:manualLayout>
      </c:layout>
      <c:barChart>
        <c:barDir val="col"/>
        <c:grouping val="clustered"/>
        <c:varyColors val="0"/>
        <c:ser>
          <c:idx val="0"/>
          <c:order val="0"/>
          <c:tx>
            <c:strRef>
              <c:f>Sheet1!$B$1</c:f>
              <c:strCache>
                <c:ptCount val="1"/>
                <c:pt idx="0">
                  <c:v>Finerenone (n=446)</c:v>
                </c:pt>
              </c:strCache>
            </c:strRef>
          </c:tx>
          <c:spPr>
            <a:solidFill>
              <a:srgbClr val="669BD2"/>
            </a:solidFill>
            <a:ln>
              <a:noFill/>
            </a:ln>
            <a:effectLst/>
          </c:spPr>
          <c:invertIfNegative val="0"/>
          <c:dLbls>
            <c:dLbl>
              <c:idx val="0"/>
              <c:layout>
                <c:manualLayout>
                  <c:x val="5.3167219297621006E-3"/>
                  <c:y val="-4.23943264706074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5E-4FA4-BB6B-5016712F6F5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Sheet1!$H$2:$H$4</c:f>
                <c:numCache>
                  <c:formatCode>General</c:formatCode>
                  <c:ptCount val="3"/>
                  <c:pt idx="0">
                    <c:v>5</c:v>
                  </c:pt>
                </c:numCache>
              </c:numRef>
            </c:plus>
            <c:minus>
              <c:numRef>
                <c:f>Sheet1!$G$2:$G$4</c:f>
                <c:numCache>
                  <c:formatCode>General</c:formatCode>
                  <c:ptCount val="3"/>
                  <c:pt idx="0">
                    <c:v>4</c:v>
                  </c:pt>
                </c:numCache>
              </c:numRef>
            </c:minus>
            <c:spPr>
              <a:noFill/>
              <a:ln w="19050" cap="flat" cmpd="sng" algn="ctr">
                <a:solidFill>
                  <a:srgbClr val="53585A"/>
                </a:solidFill>
                <a:round/>
              </a:ln>
              <a:effectLst/>
            </c:spPr>
          </c:errBars>
          <c:cat>
            <c:strRef>
              <c:f>Sheet1!$A$2</c:f>
              <c:strCache>
                <c:ptCount val="1"/>
                <c:pt idx="0">
                  <c:v>Change from baseline to Month 12 </c:v>
                </c:pt>
              </c:strCache>
            </c:strRef>
          </c:cat>
          <c:val>
            <c:numRef>
              <c:f>Sheet1!$B$2</c:f>
              <c:numCache>
                <c:formatCode>0</c:formatCode>
                <c:ptCount val="1"/>
                <c:pt idx="0">
                  <c:v>-42</c:v>
                </c:pt>
              </c:numCache>
            </c:numRef>
          </c:val>
          <c:extLst>
            <c:ext xmlns:c16="http://schemas.microsoft.com/office/drawing/2014/chart" uri="{C3380CC4-5D6E-409C-BE32-E72D297353CC}">
              <c16:uniqueId val="{00000003-C05E-4FA4-BB6B-5016712F6F5A}"/>
            </c:ext>
          </c:extLst>
        </c:ser>
        <c:ser>
          <c:idx val="1"/>
          <c:order val="1"/>
          <c:tx>
            <c:strRef>
              <c:f>Sheet1!$C$1</c:f>
              <c:strCache>
                <c:ptCount val="1"/>
                <c:pt idx="0">
                  <c:v>Placebo (n=457)</c:v>
                </c:pt>
              </c:strCache>
            </c:strRef>
          </c:tx>
          <c:spPr>
            <a:solidFill>
              <a:schemeClr val="tx1"/>
            </a:solidFill>
            <a:ln>
              <a:noFill/>
            </a:ln>
            <a:effectLst/>
          </c:spPr>
          <c:invertIfNegative val="0"/>
          <c:dLbls>
            <c:dLbl>
              <c:idx val="0"/>
              <c:layout>
                <c:manualLayout>
                  <c:x val="2.1637191754099857E-3"/>
                  <c:y val="0.130072751055870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5E-4FA4-BB6B-5016712F6F5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Sheet1!$L$2:$L$4</c:f>
                <c:numCache>
                  <c:formatCode>General</c:formatCode>
                  <c:ptCount val="3"/>
                  <c:pt idx="0">
                    <c:v>7</c:v>
                  </c:pt>
                </c:numCache>
              </c:numRef>
            </c:plus>
            <c:minus>
              <c:numRef>
                <c:f>Sheet1!$K$2:$K$4</c:f>
                <c:numCache>
                  <c:formatCode>General</c:formatCode>
                  <c:ptCount val="3"/>
                  <c:pt idx="0">
                    <c:v>6</c:v>
                  </c:pt>
                </c:numCache>
              </c:numRef>
            </c:minus>
            <c:spPr>
              <a:noFill/>
              <a:ln w="19050" cap="flat" cmpd="sng" algn="ctr">
                <a:solidFill>
                  <a:srgbClr val="53585A"/>
                </a:solidFill>
                <a:round/>
              </a:ln>
              <a:effectLst/>
            </c:spPr>
          </c:errBars>
          <c:cat>
            <c:strRef>
              <c:f>Sheet1!$A$2</c:f>
              <c:strCache>
                <c:ptCount val="1"/>
                <c:pt idx="0">
                  <c:v>Change from baseline to Month 12 </c:v>
                </c:pt>
              </c:strCache>
            </c:strRef>
          </c:cat>
          <c:val>
            <c:numRef>
              <c:f>Sheet1!$C$2</c:f>
              <c:numCache>
                <c:formatCode>0</c:formatCode>
                <c:ptCount val="1"/>
                <c:pt idx="0">
                  <c:v>0</c:v>
                </c:pt>
              </c:numCache>
            </c:numRef>
          </c:val>
          <c:extLst>
            <c:ext xmlns:c16="http://schemas.microsoft.com/office/drawing/2014/chart" uri="{C3380CC4-5D6E-409C-BE32-E72D297353CC}">
              <c16:uniqueId val="{00000007-C05E-4FA4-BB6B-5016712F6F5A}"/>
            </c:ext>
          </c:extLst>
        </c:ser>
        <c:dLbls>
          <c:dLblPos val="outEnd"/>
          <c:showLegendKey val="0"/>
          <c:showVal val="1"/>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100"/>
        <c:noMultiLvlLbl val="0"/>
      </c:catAx>
      <c:valAx>
        <c:axId val="1994683696"/>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r>
                  <a:rPr lang="en-GB" sz="1200" b="1" i="0" u="none" strike="noStrike" kern="1200" baseline="0" noProof="0">
                    <a:solidFill>
                      <a:srgbClr val="53585A"/>
                    </a:solidFill>
                    <a:latin typeface="Arial" panose="020B0604020202020204" pitchFamily="34" charset="0"/>
                    <a:cs typeface="Arial" panose="020B0604020202020204" pitchFamily="34" charset="0"/>
                  </a:rPr>
                  <a:t>UACR change (%)</a:t>
                </a:r>
              </a:p>
            </c:rich>
          </c:tx>
          <c:layout>
            <c:manualLayout>
              <c:xMode val="edge"/>
              <c:yMode val="edge"/>
              <c:x val="1.6543171491623404E-2"/>
              <c:y val="0.34428289605613777"/>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050" b="0" i="0" u="none" strike="noStrike" kern="1200" baseline="0">
                <a:solidFill>
                  <a:srgbClr val="53585A"/>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74324436406212E-2"/>
          <c:y val="4.5149989854124863E-2"/>
          <c:w val="0.88954606769771305"/>
          <c:h val="0.82949067706806756"/>
        </c:manualLayout>
      </c:layout>
      <c:scatterChart>
        <c:scatterStyle val="lineMarker"/>
        <c:varyColors val="0"/>
        <c:ser>
          <c:idx val="0"/>
          <c:order val="0"/>
          <c:tx>
            <c:strRef>
              <c:f>Sheet1!$A$3:$A$35</c:f>
              <c:strCache>
                <c:ptCount val="33"/>
                <c:pt idx="0">
                  <c:v>Overall</c:v>
                </c:pt>
                <c:pt idx="1">
                  <c:v>GN subgroup</c:v>
                </c:pt>
                <c:pt idx="2">
                  <c:v>IgAN</c:v>
                </c:pt>
                <c:pt idx="3">
                  <c:v>FSGS</c:v>
                </c:pt>
                <c:pt idx="4">
                  <c:v>Other chronic GNs</c:v>
                </c:pt>
                <c:pt idx="5">
                  <c:v>MN</c:v>
                </c:pt>
                <c:pt idx="6">
                  <c:v>MesPGN</c:v>
                </c:pt>
              </c:strCache>
            </c:strRef>
          </c:tx>
          <c:spPr>
            <a:ln w="28575">
              <a:noFill/>
            </a:ln>
          </c:spPr>
          <c:marker>
            <c:symbol val="diamond"/>
            <c:size val="8"/>
            <c:spPr>
              <a:solidFill>
                <a:schemeClr val="accent3"/>
              </a:solidFill>
              <a:ln w="9525">
                <a:solidFill>
                  <a:schemeClr val="accent3"/>
                </a:solidFill>
              </a:ln>
            </c:spPr>
          </c:marker>
          <c:errBars>
            <c:errDir val="y"/>
            <c:errBarType val="plus"/>
            <c:errValType val="percentage"/>
            <c:noEndCap val="1"/>
            <c:val val="5"/>
            <c:spPr>
              <a:ln>
                <a:noFill/>
              </a:ln>
            </c:spPr>
          </c:errBars>
          <c:errBars>
            <c:errDir val="x"/>
            <c:errBarType val="both"/>
            <c:errValType val="cust"/>
            <c:noEndCap val="0"/>
            <c:plus>
              <c:numRef>
                <c:f>Sheet1!$G$3:$G$35</c:f>
                <c:numCache>
                  <c:formatCode>General</c:formatCode>
                  <c:ptCount val="33"/>
                  <c:pt idx="0">
                    <c:v>7</c:v>
                  </c:pt>
                  <c:pt idx="1">
                    <c:v>0</c:v>
                  </c:pt>
                  <c:pt idx="2">
                    <c:v>9</c:v>
                  </c:pt>
                  <c:pt idx="3">
                    <c:v>15</c:v>
                  </c:pt>
                  <c:pt idx="4">
                    <c:v>23</c:v>
                  </c:pt>
                  <c:pt idx="5">
                    <c:v>20</c:v>
                  </c:pt>
                  <c:pt idx="6">
                    <c:v>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8">
                    <c:v>0</c:v>
                  </c:pt>
                  <c:pt idx="29">
                    <c:v>0</c:v>
                  </c:pt>
                  <c:pt idx="30">
                    <c:v>0</c:v>
                  </c:pt>
                  <c:pt idx="31">
                    <c:v>0</c:v>
                  </c:pt>
                  <c:pt idx="32">
                    <c:v>0</c:v>
                  </c:pt>
                </c:numCache>
              </c:numRef>
            </c:plus>
            <c:minus>
              <c:numRef>
                <c:f>Sheet1!$F$3:$F$35</c:f>
                <c:numCache>
                  <c:formatCode>General</c:formatCode>
                  <c:ptCount val="33"/>
                  <c:pt idx="0">
                    <c:v>6</c:v>
                  </c:pt>
                  <c:pt idx="1">
                    <c:v>0</c:v>
                  </c:pt>
                  <c:pt idx="2">
                    <c:v>8</c:v>
                  </c:pt>
                  <c:pt idx="3">
                    <c:v>12</c:v>
                  </c:pt>
                  <c:pt idx="4">
                    <c:v>17</c:v>
                  </c:pt>
                  <c:pt idx="5">
                    <c:v>15</c:v>
                  </c:pt>
                  <c:pt idx="6">
                    <c:v>47</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8">
                    <c:v>0</c:v>
                  </c:pt>
                  <c:pt idx="29">
                    <c:v>0</c:v>
                  </c:pt>
                  <c:pt idx="30">
                    <c:v>0</c:v>
                  </c:pt>
                  <c:pt idx="31">
                    <c:v>0</c:v>
                  </c:pt>
                  <c:pt idx="32">
                    <c:v>0</c:v>
                  </c:pt>
                </c:numCache>
              </c:numRef>
            </c:minus>
            <c:spPr>
              <a:ln w="12700">
                <a:solidFill>
                  <a:schemeClr val="tx1"/>
                </a:solidFill>
              </a:ln>
            </c:spPr>
          </c:errBars>
          <c:xVal>
            <c:numRef>
              <c:f>Sheet1!$C$3:$C$35</c:f>
              <c:numCache>
                <c:formatCode>General</c:formatCode>
                <c:ptCount val="33"/>
                <c:pt idx="0">
                  <c:v>-42</c:v>
                </c:pt>
                <c:pt idx="2">
                  <c:v>-47</c:v>
                </c:pt>
                <c:pt idx="3">
                  <c:v>-40</c:v>
                </c:pt>
                <c:pt idx="4">
                  <c:v>-27</c:v>
                </c:pt>
                <c:pt idx="5">
                  <c:v>-49</c:v>
                </c:pt>
                <c:pt idx="6">
                  <c:v>-7</c:v>
                </c:pt>
              </c:numCache>
            </c:numRef>
          </c:xVal>
          <c:yVal>
            <c:numRef>
              <c:f>Sheet1!$B$3:$B$35</c:f>
              <c:numCache>
                <c:formatCode>General</c:formatCode>
                <c:ptCount val="33"/>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0-FC1D-414E-99FE-00EEEEBC8F3A}"/>
            </c:ext>
          </c:extLst>
        </c:ser>
        <c:dLbls>
          <c:showLegendKey val="0"/>
          <c:showVal val="0"/>
          <c:showCatName val="0"/>
          <c:showSerName val="0"/>
          <c:showPercent val="0"/>
          <c:showBubbleSize val="0"/>
        </c:dLbls>
        <c:axId val="42321024"/>
        <c:axId val="42322560"/>
      </c:scatterChart>
      <c:valAx>
        <c:axId val="42321024"/>
        <c:scaling>
          <c:orientation val="minMax"/>
          <c:max val="100"/>
          <c:min val="-80"/>
        </c:scaling>
        <c:delete val="0"/>
        <c:axPos val="b"/>
        <c:numFmt formatCode="#,##0.0" sourceLinked="0"/>
        <c:majorTickMark val="out"/>
        <c:minorTickMark val="out"/>
        <c:tickLblPos val="nextTo"/>
        <c:spPr>
          <a:ln w="12700">
            <a:solidFill>
              <a:schemeClr val="tx1"/>
            </a:solidFill>
          </a:ln>
        </c:spPr>
        <c:txPr>
          <a:bodyPr/>
          <a:lstStyle/>
          <a:p>
            <a:pPr>
              <a:defRPr sz="1200" b="0">
                <a:solidFill>
                  <a:schemeClr val="tx1"/>
                </a:solidFill>
                <a:latin typeface="Arial" panose="020B0604020202020204" pitchFamily="34" charset="0"/>
                <a:cs typeface="Arial" panose="020B0604020202020204" pitchFamily="34" charset="0"/>
              </a:defRPr>
            </a:pPr>
            <a:endParaRPr lang="en-US"/>
          </a:p>
        </c:txPr>
        <c:crossAx val="42322560"/>
        <c:crossesAt val="0"/>
        <c:crossBetween val="midCat"/>
        <c:majorUnit val="40"/>
        <c:minorUnit val="10"/>
      </c:valAx>
      <c:valAx>
        <c:axId val="42322560"/>
        <c:scaling>
          <c:orientation val="minMax"/>
          <c:max val="7.5"/>
          <c:min val="0.5"/>
        </c:scaling>
        <c:delete val="0"/>
        <c:axPos val="l"/>
        <c:numFmt formatCode="General" sourceLinked="1"/>
        <c:majorTickMark val="none"/>
        <c:minorTickMark val="none"/>
        <c:tickLblPos val="none"/>
        <c:spPr>
          <a:ln w="12700">
            <a:solidFill>
              <a:schemeClr val="tx1"/>
            </a:solidFill>
            <a:prstDash val="solid"/>
          </a:ln>
        </c:spPr>
        <c:crossAx val="42321024"/>
        <c:crossesAt val="0"/>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67494926459239"/>
          <c:y val="0.18411914263926527"/>
          <c:w val="0.81988381545146627"/>
          <c:h val="0.75638610025808772"/>
        </c:manualLayout>
      </c:layout>
      <c:barChart>
        <c:barDir val="col"/>
        <c:grouping val="clustered"/>
        <c:varyColors val="0"/>
        <c:ser>
          <c:idx val="0"/>
          <c:order val="0"/>
          <c:tx>
            <c:strRef>
              <c:f>Sheet1!$B$1</c:f>
              <c:strCache>
                <c:ptCount val="1"/>
                <c:pt idx="0">
                  <c:v>Finerenone</c:v>
                </c:pt>
              </c:strCache>
            </c:strRef>
          </c:tx>
          <c:spPr>
            <a:solidFill>
              <a:srgbClr val="669BD2"/>
            </a:solidFill>
            <a:ln w="38100">
              <a:solidFill>
                <a:srgbClr val="669BD2"/>
              </a:solidFill>
            </a:ln>
            <a:effectLst/>
          </c:spPr>
          <c:invertIfNegative val="0"/>
          <c:dPt>
            <c:idx val="1"/>
            <c:invertIfNegative val="0"/>
            <c:bubble3D val="0"/>
            <c:spPr>
              <a:solidFill>
                <a:srgbClr val="669BD2">
                  <a:lumMod val="40000"/>
                  <a:lumOff val="60000"/>
                </a:srgbClr>
              </a:solidFill>
              <a:ln w="38100">
                <a:solidFill>
                  <a:srgbClr val="669BD2"/>
                </a:solidFill>
              </a:ln>
              <a:effectLst/>
            </c:spPr>
            <c:extLst>
              <c:ext xmlns:c16="http://schemas.microsoft.com/office/drawing/2014/chart" uri="{C3380CC4-5D6E-409C-BE32-E72D297353CC}">
                <c16:uniqueId val="{00000001-69BE-453C-BB82-532396871495}"/>
              </c:ext>
            </c:extLst>
          </c:dPt>
          <c:dPt>
            <c:idx val="2"/>
            <c:invertIfNegative val="0"/>
            <c:bubble3D val="0"/>
            <c:spPr>
              <a:solidFill>
                <a:srgbClr val="669BD2">
                  <a:lumMod val="40000"/>
                  <a:lumOff val="60000"/>
                </a:srgbClr>
              </a:solidFill>
              <a:ln w="38100">
                <a:solidFill>
                  <a:srgbClr val="669BD2"/>
                </a:solidFill>
              </a:ln>
              <a:effectLst/>
            </c:spPr>
            <c:extLst>
              <c:ext xmlns:c16="http://schemas.microsoft.com/office/drawing/2014/chart" uri="{C3380CC4-5D6E-409C-BE32-E72D297353CC}">
                <c16:uniqueId val="{00000002-69BE-453C-BB82-532396871495}"/>
              </c:ext>
            </c:extLst>
          </c:dPt>
          <c:dLbls>
            <c:dLbl>
              <c:idx val="0"/>
              <c:layout>
                <c:manualLayout>
                  <c:x val="-1.2126339268237268E-3"/>
                  <c:y val="-5.0149128842490849E-2"/>
                </c:manualLayout>
              </c:layout>
              <c:tx>
                <c:rich>
                  <a:bodyPr/>
                  <a:lstStyle/>
                  <a:p>
                    <a:r>
                      <a:rPr lang="en-US"/>
                      <a:t>-3.3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9BE-453C-BB82-532396871495}"/>
                </c:ext>
              </c:extLst>
            </c:dLbl>
            <c:dLbl>
              <c:idx val="1"/>
              <c:layout>
                <c:manualLayout>
                  <c:x val="-2.4252678536475867E-3"/>
                  <c:y val="-6.3049557893967212E-2"/>
                </c:manualLayout>
              </c:layout>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9BE-453C-BB82-532396871495}"/>
                </c:ext>
              </c:extLst>
            </c:dLbl>
            <c:dLbl>
              <c:idx val="2"/>
              <c:layout>
                <c:manualLayout>
                  <c:x val="-2.2217936097057435E-3"/>
                  <c:y val="-4.709298612651569E-2"/>
                </c:manualLayout>
              </c:layout>
              <c:tx>
                <c:rich>
                  <a:bodyPr/>
                  <a:lstStyle/>
                  <a:p>
                    <a:r>
                      <a:rPr lang="en-US"/>
                      <a:t>-2.9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9BE-453C-BB82-532396871495}"/>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Sheet1!$H$2:$H$4</c:f>
                <c:numCache>
                  <c:formatCode>General</c:formatCode>
                  <c:ptCount val="3"/>
                  <c:pt idx="0">
                    <c:v>0.25199999999999978</c:v>
                  </c:pt>
                  <c:pt idx="1">
                    <c:v>0.40699999999999981</c:v>
                  </c:pt>
                  <c:pt idx="2">
                    <c:v>0.25800000000000001</c:v>
                  </c:pt>
                </c:numCache>
              </c:numRef>
            </c:plus>
            <c:minus>
              <c:numRef>
                <c:f>Sheet1!$G$2:$G$4</c:f>
                <c:numCache>
                  <c:formatCode>General</c:formatCode>
                  <c:ptCount val="3"/>
                  <c:pt idx="0">
                    <c:v>0.25200000000000022</c:v>
                  </c:pt>
                  <c:pt idx="1">
                    <c:v>0.40724999999999989</c:v>
                  </c:pt>
                  <c:pt idx="2">
                    <c:v>0.25800000000000001</c:v>
                  </c:pt>
                </c:numCache>
              </c:numRef>
            </c:minus>
            <c:spPr>
              <a:noFill/>
              <a:ln w="19050" cap="flat" cmpd="sng" algn="ctr">
                <a:solidFill>
                  <a:srgbClr val="669BD2"/>
                </a:solidFill>
                <a:round/>
              </a:ln>
              <a:effectLst/>
            </c:spPr>
          </c:errBars>
          <c:cat>
            <c:strRef>
              <c:f>Sheet1!$A$2:$A$4</c:f>
              <c:strCache>
                <c:ptCount val="3"/>
                <c:pt idx="0">
                  <c:v>Total</c:v>
                </c:pt>
                <c:pt idx="1">
                  <c:v>Acute</c:v>
                </c:pt>
                <c:pt idx="2">
                  <c:v>Chronic</c:v>
                </c:pt>
              </c:strCache>
            </c:strRef>
          </c:cat>
          <c:val>
            <c:numRef>
              <c:f>Sheet1!$B$2:$B$4</c:f>
              <c:numCache>
                <c:formatCode>0.0</c:formatCode>
                <c:ptCount val="3"/>
                <c:pt idx="0">
                  <c:v>-3.34</c:v>
                </c:pt>
                <c:pt idx="1">
                  <c:v>-1.9977499999999999</c:v>
                </c:pt>
                <c:pt idx="2">
                  <c:v>-2.859</c:v>
                </c:pt>
              </c:numCache>
            </c:numRef>
          </c:val>
          <c:extLst>
            <c:ext xmlns:c16="http://schemas.microsoft.com/office/drawing/2014/chart" uri="{C3380CC4-5D6E-409C-BE32-E72D297353CC}">
              <c16:uniqueId val="{00000003-69BE-453C-BB82-532396871495}"/>
            </c:ext>
          </c:extLst>
        </c:ser>
        <c:ser>
          <c:idx val="1"/>
          <c:order val="1"/>
          <c:tx>
            <c:strRef>
              <c:f>Sheet1!$C$1</c:f>
              <c:strCache>
                <c:ptCount val="1"/>
                <c:pt idx="0">
                  <c:v>Placebo</c:v>
                </c:pt>
              </c:strCache>
            </c:strRef>
          </c:tx>
          <c:spPr>
            <a:solidFill>
              <a:srgbClr val="53585A"/>
            </a:solidFill>
            <a:ln w="38100">
              <a:solidFill>
                <a:srgbClr val="53585A"/>
              </a:solidFill>
            </a:ln>
            <a:effectLst/>
          </c:spPr>
          <c:invertIfNegative val="0"/>
          <c:dPt>
            <c:idx val="1"/>
            <c:invertIfNegative val="0"/>
            <c:bubble3D val="0"/>
            <c:spPr>
              <a:solidFill>
                <a:srgbClr val="53585A">
                  <a:lumMod val="40000"/>
                  <a:lumOff val="60000"/>
                </a:srgbClr>
              </a:solidFill>
              <a:ln w="38100">
                <a:solidFill>
                  <a:srgbClr val="000000">
                    <a:lumMod val="65000"/>
                    <a:lumOff val="35000"/>
                  </a:srgbClr>
                </a:solidFill>
              </a:ln>
              <a:effectLst/>
            </c:spPr>
            <c:extLst>
              <c:ext xmlns:c16="http://schemas.microsoft.com/office/drawing/2014/chart" uri="{C3380CC4-5D6E-409C-BE32-E72D297353CC}">
                <c16:uniqueId val="{00000005-69BE-453C-BB82-532396871495}"/>
              </c:ext>
            </c:extLst>
          </c:dPt>
          <c:dPt>
            <c:idx val="2"/>
            <c:invertIfNegative val="0"/>
            <c:bubble3D val="0"/>
            <c:spPr>
              <a:solidFill>
                <a:srgbClr val="53585A">
                  <a:lumMod val="40000"/>
                  <a:lumOff val="60000"/>
                </a:srgbClr>
              </a:solidFill>
              <a:ln w="38100">
                <a:solidFill>
                  <a:srgbClr val="53585A"/>
                </a:solidFill>
              </a:ln>
              <a:effectLst/>
            </c:spPr>
            <c:extLst>
              <c:ext xmlns:c16="http://schemas.microsoft.com/office/drawing/2014/chart" uri="{C3380CC4-5D6E-409C-BE32-E72D297353CC}">
                <c16:uniqueId val="{00000006-69BE-453C-BB82-532396871495}"/>
              </c:ext>
            </c:extLst>
          </c:dPt>
          <c:dLbls>
            <c:dLbl>
              <c:idx val="0"/>
              <c:delete val="1"/>
              <c:extLst>
                <c:ext xmlns:c15="http://schemas.microsoft.com/office/drawing/2012/chart" uri="{CE6537A1-D6FC-4f65-9D91-7224C49458BB}"/>
                <c:ext xmlns:c16="http://schemas.microsoft.com/office/drawing/2014/chart" uri="{C3380CC4-5D6E-409C-BE32-E72D297353CC}">
                  <c16:uniqueId val="{00000004-69BE-453C-BB82-532396871495}"/>
                </c:ext>
              </c:extLst>
            </c:dLbl>
            <c:dLbl>
              <c:idx val="1"/>
              <c:layout>
                <c:manualLayout>
                  <c:x val="-1.2126339268237489E-3"/>
                  <c:y val="-6.5915918728222195E-2"/>
                </c:manualLayout>
              </c:layout>
              <c:tx>
                <c:rich>
                  <a:bodyPr/>
                  <a:lstStyle/>
                  <a:p>
                    <a:r>
                      <a:rPr lang="en-US"/>
                      <a:t>-0.8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9BE-453C-BB82-532396871495}"/>
                </c:ext>
              </c:extLst>
            </c:dLbl>
            <c:dLbl>
              <c:idx val="2"/>
              <c:layout>
                <c:manualLayout>
                  <c:x val="-1.7785092138512939E-16"/>
                  <c:y val="-5.4451829364199102E-2"/>
                </c:manualLayout>
              </c:layout>
              <c:tx>
                <c:rich>
                  <a:bodyPr/>
                  <a:lstStyle/>
                  <a:p>
                    <a:r>
                      <a:rPr lang="en-US"/>
                      <a:t>-4.1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9BE-453C-BB82-532396871495}"/>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Sheet1!$L$2:$L$4</c:f>
                <c:numCache>
                  <c:formatCode>General</c:formatCode>
                  <c:ptCount val="3"/>
                  <c:pt idx="0">
                    <c:v>0.26600000000000001</c:v>
                  </c:pt>
                  <c:pt idx="1">
                    <c:v>0.41399999999999998</c:v>
                  </c:pt>
                  <c:pt idx="2">
                    <c:v>0.27</c:v>
                  </c:pt>
                </c:numCache>
              </c:numRef>
            </c:plus>
            <c:minus>
              <c:numRef>
                <c:f>Sheet1!$K$2:$K$4</c:f>
                <c:numCache>
                  <c:formatCode>General</c:formatCode>
                  <c:ptCount val="3"/>
                  <c:pt idx="0">
                    <c:v>0.26600000000000001</c:v>
                  </c:pt>
                  <c:pt idx="1">
                    <c:v>0.41374999999999995</c:v>
                  </c:pt>
                  <c:pt idx="2">
                    <c:v>0.26999999999999957</c:v>
                  </c:pt>
                </c:numCache>
              </c:numRef>
            </c:minus>
            <c:spPr>
              <a:noFill/>
              <a:ln w="19050" cap="flat" cmpd="sng" algn="ctr">
                <a:solidFill>
                  <a:srgbClr val="53585A"/>
                </a:solidFill>
                <a:round/>
              </a:ln>
              <a:effectLst/>
            </c:spPr>
          </c:errBars>
          <c:cat>
            <c:strRef>
              <c:f>Sheet1!$A$2:$A$4</c:f>
              <c:strCache>
                <c:ptCount val="3"/>
                <c:pt idx="0">
                  <c:v>Total</c:v>
                </c:pt>
                <c:pt idx="1">
                  <c:v>Acute</c:v>
                </c:pt>
                <c:pt idx="2">
                  <c:v>Chronic</c:v>
                </c:pt>
              </c:strCache>
            </c:strRef>
          </c:cat>
          <c:val>
            <c:numRef>
              <c:f>Sheet1!$C$2:$C$4</c:f>
              <c:numCache>
                <c:formatCode>0.0</c:formatCode>
                <c:ptCount val="3"/>
                <c:pt idx="0">
                  <c:v>-4.024</c:v>
                </c:pt>
                <c:pt idx="1">
                  <c:v>-0.83199999999999996</c:v>
                </c:pt>
                <c:pt idx="2">
                  <c:v>-4.0960000000000001</c:v>
                </c:pt>
              </c:numCache>
            </c:numRef>
          </c:val>
          <c:extLst>
            <c:ext xmlns:c16="http://schemas.microsoft.com/office/drawing/2014/chart" uri="{C3380CC4-5D6E-409C-BE32-E72D297353CC}">
              <c16:uniqueId val="{00000007-69BE-453C-BB82-532396871495}"/>
            </c:ext>
          </c:extLst>
        </c:ser>
        <c:dLbls>
          <c:showLegendKey val="0"/>
          <c:showVal val="0"/>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500"/>
        <c:noMultiLvlLbl val="0"/>
      </c:catAx>
      <c:valAx>
        <c:axId val="1994683696"/>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05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i="0" u="none" strike="noStrike" kern="1200" baseline="0" noProof="0">
                    <a:solidFill>
                      <a:schemeClr val="tx1"/>
                    </a:solidFill>
                    <a:latin typeface="Arial" panose="020B0604020202020204" pitchFamily="34" charset="0"/>
                    <a:cs typeface="Arial" panose="020B0604020202020204" pitchFamily="34" charset="0"/>
                  </a:rPr>
                  <a:t>eGFR slope </a:t>
                </a:r>
                <a:br>
                  <a:rPr lang="en-GB" sz="1200" b="1" i="0" u="none" strike="noStrike" kern="1200" baseline="0" noProof="0">
                    <a:solidFill>
                      <a:schemeClr val="tx1"/>
                    </a:solidFill>
                    <a:latin typeface="Arial" panose="020B0604020202020204" pitchFamily="34" charset="0"/>
                    <a:cs typeface="Arial" panose="020B0604020202020204" pitchFamily="34" charset="0"/>
                  </a:rPr>
                </a:br>
                <a:r>
                  <a:rPr lang="en-GB" sz="1200" b="1" i="0" u="none" strike="noStrike" kern="1200" baseline="0" noProof="0">
                    <a:solidFill>
                      <a:schemeClr val="tx1"/>
                    </a:solidFill>
                    <a:latin typeface="Arial" panose="020B0604020202020204" pitchFamily="34" charset="0"/>
                    <a:cs typeface="Arial" panose="020B0604020202020204" pitchFamily="34" charset="0"/>
                  </a:rPr>
                  <a:t>(mL/min/1.73 m</a:t>
                </a:r>
                <a:r>
                  <a:rPr lang="en-GB" sz="1200" b="1" i="0" u="none" strike="noStrike" kern="1200" baseline="30000" noProof="0">
                    <a:solidFill>
                      <a:schemeClr val="tx1"/>
                    </a:solidFill>
                    <a:latin typeface="Arial" panose="020B0604020202020204" pitchFamily="34" charset="0"/>
                    <a:cs typeface="Arial" panose="020B0604020202020204" pitchFamily="34" charset="0"/>
                  </a:rPr>
                  <a:t>2</a:t>
                </a:r>
                <a:r>
                  <a:rPr lang="en-GB" sz="1200" b="1" i="0" u="none" strike="noStrike" kern="1200" baseline="0" noProof="0">
                    <a:solidFill>
                      <a:schemeClr val="tx1"/>
                    </a:solidFill>
                    <a:latin typeface="Arial" panose="020B0604020202020204" pitchFamily="34" charset="0"/>
                    <a:cs typeface="Arial" panose="020B0604020202020204" pitchFamily="34" charset="0"/>
                  </a:rPr>
                  <a:t>/year)</a:t>
                </a:r>
              </a:p>
            </c:rich>
          </c:tx>
          <c:layout>
            <c:manualLayout>
              <c:xMode val="edge"/>
              <c:yMode val="edge"/>
              <c:x val="6.3995553447000822E-2"/>
              <c:y val="0.31149242674167577"/>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74324436406212E-2"/>
          <c:y val="4.4355827848397034E-2"/>
          <c:w val="0.88954606769771305"/>
          <c:h val="0.82182445085158873"/>
        </c:manualLayout>
      </c:layout>
      <c:scatterChart>
        <c:scatterStyle val="lineMarker"/>
        <c:varyColors val="0"/>
        <c:ser>
          <c:idx val="0"/>
          <c:order val="0"/>
          <c:tx>
            <c:strRef>
              <c:f>Sheet1!$A$3:$A$35</c:f>
              <c:strCache>
                <c:ptCount val="33"/>
                <c:pt idx="0">
                  <c:v>Overall</c:v>
                </c:pt>
                <c:pt idx="1">
                  <c:v>GN subgroup</c:v>
                </c:pt>
                <c:pt idx="2">
                  <c:v>IgAN</c:v>
                </c:pt>
                <c:pt idx="3">
                  <c:v>FSGS</c:v>
                </c:pt>
                <c:pt idx="4">
                  <c:v>Other chronic GNs</c:v>
                </c:pt>
                <c:pt idx="5">
                  <c:v>MN</c:v>
                </c:pt>
                <c:pt idx="6">
                  <c:v>MesPGN</c:v>
                </c:pt>
              </c:strCache>
            </c:strRef>
          </c:tx>
          <c:spPr>
            <a:ln w="28575">
              <a:noFill/>
            </a:ln>
          </c:spPr>
          <c:marker>
            <c:symbol val="diamond"/>
            <c:size val="8"/>
            <c:spPr>
              <a:solidFill>
                <a:schemeClr val="tx1">
                  <a:lumMod val="75000"/>
                </a:schemeClr>
              </a:solidFill>
              <a:ln w="9525">
                <a:solidFill>
                  <a:schemeClr val="accent3"/>
                </a:solidFill>
              </a:ln>
            </c:spPr>
          </c:marker>
          <c:errBars>
            <c:errDir val="y"/>
            <c:errBarType val="plus"/>
            <c:errValType val="percentage"/>
            <c:noEndCap val="1"/>
            <c:val val="5"/>
            <c:spPr>
              <a:ln>
                <a:noFill/>
              </a:ln>
            </c:spPr>
          </c:errBars>
          <c:errBars>
            <c:errDir val="x"/>
            <c:errBarType val="both"/>
            <c:errValType val="cust"/>
            <c:noEndCap val="0"/>
            <c:plus>
              <c:numRef>
                <c:f>Sheet1!$G$3:$G$35</c:f>
                <c:numCache>
                  <c:formatCode>General</c:formatCode>
                  <c:ptCount val="33"/>
                  <c:pt idx="0">
                    <c:v>0.22999999999999998</c:v>
                  </c:pt>
                  <c:pt idx="1">
                    <c:v>0</c:v>
                  </c:pt>
                  <c:pt idx="2">
                    <c:v>0.39</c:v>
                  </c:pt>
                  <c:pt idx="3">
                    <c:v>0.43000000000000005</c:v>
                  </c:pt>
                  <c:pt idx="4">
                    <c:v>0.78</c:v>
                  </c:pt>
                  <c:pt idx="5">
                    <c:v>1.3199999999999998</c:v>
                  </c:pt>
                  <c:pt idx="6">
                    <c:v>5.23</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8">
                    <c:v>0</c:v>
                  </c:pt>
                  <c:pt idx="29">
                    <c:v>0</c:v>
                  </c:pt>
                  <c:pt idx="30">
                    <c:v>0</c:v>
                  </c:pt>
                  <c:pt idx="31">
                    <c:v>0</c:v>
                  </c:pt>
                  <c:pt idx="32">
                    <c:v>0</c:v>
                  </c:pt>
                </c:numCache>
              </c:numRef>
            </c:plus>
            <c:minus>
              <c:numRef>
                <c:f>Sheet1!$F$3:$F$35</c:f>
                <c:numCache>
                  <c:formatCode>General</c:formatCode>
                  <c:ptCount val="33"/>
                  <c:pt idx="0">
                    <c:v>0.17000000000000004</c:v>
                  </c:pt>
                  <c:pt idx="1">
                    <c:v>0</c:v>
                  </c:pt>
                  <c:pt idx="2">
                    <c:v>0.2599999999999999</c:v>
                  </c:pt>
                  <c:pt idx="3">
                    <c:v>0.25</c:v>
                  </c:pt>
                  <c:pt idx="4">
                    <c:v>0.39</c:v>
                  </c:pt>
                  <c:pt idx="5">
                    <c:v>0.49</c:v>
                  </c:pt>
                  <c:pt idx="6">
                    <c:v>0.54</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8">
                    <c:v>0</c:v>
                  </c:pt>
                  <c:pt idx="29">
                    <c:v>0</c:v>
                  </c:pt>
                  <c:pt idx="30">
                    <c:v>0</c:v>
                  </c:pt>
                  <c:pt idx="31">
                    <c:v>0</c:v>
                  </c:pt>
                  <c:pt idx="32">
                    <c:v>0</c:v>
                  </c:pt>
                </c:numCache>
              </c:numRef>
            </c:minus>
            <c:spPr>
              <a:ln w="12700">
                <a:solidFill>
                  <a:schemeClr val="tx1"/>
                </a:solidFill>
              </a:ln>
            </c:spPr>
          </c:errBars>
          <c:xVal>
            <c:numRef>
              <c:f>Sheet1!$C$3:$C$35</c:f>
              <c:numCache>
                <c:formatCode>General</c:formatCode>
                <c:ptCount val="33"/>
                <c:pt idx="0">
                  <c:v>0.74</c:v>
                </c:pt>
                <c:pt idx="2">
                  <c:v>0.82</c:v>
                </c:pt>
                <c:pt idx="3">
                  <c:v>0.6</c:v>
                </c:pt>
                <c:pt idx="4">
                  <c:v>0.77</c:v>
                </c:pt>
                <c:pt idx="5">
                  <c:v>0.77</c:v>
                </c:pt>
                <c:pt idx="6">
                  <c:v>0.6</c:v>
                </c:pt>
              </c:numCache>
            </c:numRef>
          </c:xVal>
          <c:yVal>
            <c:numRef>
              <c:f>Sheet1!$B$3:$B$35</c:f>
              <c:numCache>
                <c:formatCode>General</c:formatCode>
                <c:ptCount val="33"/>
                <c:pt idx="0">
                  <c:v>7</c:v>
                </c:pt>
                <c:pt idx="1">
                  <c:v>6</c:v>
                </c:pt>
                <c:pt idx="2">
                  <c:v>5</c:v>
                </c:pt>
                <c:pt idx="3">
                  <c:v>4</c:v>
                </c:pt>
                <c:pt idx="4">
                  <c:v>3</c:v>
                </c:pt>
                <c:pt idx="5">
                  <c:v>2</c:v>
                </c:pt>
                <c:pt idx="6">
                  <c:v>1</c:v>
                </c:pt>
                <c:pt idx="7">
                  <c:v>1</c:v>
                </c:pt>
                <c:pt idx="8">
                  <c:v>19</c:v>
                </c:pt>
                <c:pt idx="9">
                  <c:v>18</c:v>
                </c:pt>
                <c:pt idx="10">
                  <c:v>17</c:v>
                </c:pt>
                <c:pt idx="11">
                  <c:v>16</c:v>
                </c:pt>
                <c:pt idx="12">
                  <c:v>15</c:v>
                </c:pt>
                <c:pt idx="13">
                  <c:v>14</c:v>
                </c:pt>
                <c:pt idx="14">
                  <c:v>13</c:v>
                </c:pt>
                <c:pt idx="15">
                  <c:v>12</c:v>
                </c:pt>
                <c:pt idx="16">
                  <c:v>11</c:v>
                </c:pt>
                <c:pt idx="17">
                  <c:v>10</c:v>
                </c:pt>
                <c:pt idx="18">
                  <c:v>9</c:v>
                </c:pt>
                <c:pt idx="19">
                  <c:v>8</c:v>
                </c:pt>
                <c:pt idx="20">
                  <c:v>7</c:v>
                </c:pt>
                <c:pt idx="21">
                  <c:v>6</c:v>
                </c:pt>
                <c:pt idx="22">
                  <c:v>5</c:v>
                </c:pt>
                <c:pt idx="23">
                  <c:v>4</c:v>
                </c:pt>
                <c:pt idx="24">
                  <c:v>3</c:v>
                </c:pt>
                <c:pt idx="25">
                  <c:v>2</c:v>
                </c:pt>
                <c:pt idx="26">
                  <c:v>1</c:v>
                </c:pt>
              </c:numCache>
            </c:numRef>
          </c:yVal>
          <c:smooth val="0"/>
          <c:extLst>
            <c:ext xmlns:c16="http://schemas.microsoft.com/office/drawing/2014/chart" uri="{C3380CC4-5D6E-409C-BE32-E72D297353CC}">
              <c16:uniqueId val="{00000000-49A0-4D18-B9E6-C9E419593AED}"/>
            </c:ext>
          </c:extLst>
        </c:ser>
        <c:dLbls>
          <c:showLegendKey val="0"/>
          <c:showVal val="0"/>
          <c:showCatName val="0"/>
          <c:showSerName val="0"/>
          <c:showPercent val="0"/>
          <c:showBubbleSize val="0"/>
        </c:dLbls>
        <c:axId val="42321024"/>
        <c:axId val="42322560"/>
      </c:scatterChart>
      <c:valAx>
        <c:axId val="42321024"/>
        <c:scaling>
          <c:logBase val="2"/>
          <c:orientation val="minMax"/>
        </c:scaling>
        <c:delete val="0"/>
        <c:axPos val="b"/>
        <c:numFmt formatCode="#,##0.0" sourceLinked="0"/>
        <c:majorTickMark val="out"/>
        <c:minorTickMark val="out"/>
        <c:tickLblPos val="nextTo"/>
        <c:spPr>
          <a:ln w="12700">
            <a:solidFill>
              <a:schemeClr val="tx1"/>
            </a:solidFill>
          </a:ln>
        </c:spPr>
        <c:txPr>
          <a:bodyPr/>
          <a:lstStyle/>
          <a:p>
            <a:pPr>
              <a:defRPr sz="1200" b="0">
                <a:solidFill>
                  <a:schemeClr val="tx1"/>
                </a:solidFill>
                <a:latin typeface="Arial" panose="020B0604020202020204" pitchFamily="34" charset="0"/>
                <a:cs typeface="Arial" panose="020B0604020202020204" pitchFamily="34" charset="0"/>
              </a:defRPr>
            </a:pPr>
            <a:endParaRPr lang="en-US"/>
          </a:p>
        </c:txPr>
        <c:crossAx val="42322560"/>
        <c:crosses val="autoZero"/>
        <c:crossBetween val="midCat"/>
      </c:valAx>
      <c:valAx>
        <c:axId val="42322560"/>
        <c:scaling>
          <c:orientation val="minMax"/>
          <c:max val="7.5"/>
          <c:min val="0.5"/>
        </c:scaling>
        <c:delete val="0"/>
        <c:axPos val="l"/>
        <c:numFmt formatCode="General" sourceLinked="1"/>
        <c:majorTickMark val="none"/>
        <c:minorTickMark val="none"/>
        <c:tickLblPos val="none"/>
        <c:spPr>
          <a:ln w="12700">
            <a:solidFill>
              <a:schemeClr val="tx1"/>
            </a:solidFill>
            <a:prstDash val="solid"/>
          </a:ln>
        </c:spPr>
        <c:crossAx val="42321024"/>
        <c:crossesAt val="1"/>
        <c:crossBetween val="midCat"/>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Sheet1!$B$2:$B$13</c:f>
              <c:strCache>
                <c:ptCount val="12"/>
                <c:pt idx="0">
                  <c:v>Any</c:v>
                </c:pt>
                <c:pt idx="1">
                  <c:v>Drug-related</c:v>
                </c:pt>
                <c:pt idx="2">
                  <c:v>Leading to permanent discontinuation</c:v>
                </c:pt>
                <c:pt idx="3">
                  <c:v>Any</c:v>
                </c:pt>
                <c:pt idx="4">
                  <c:v>Drug-related</c:v>
                </c:pt>
                <c:pt idx="5">
                  <c:v>Leading to permanent discontinuation</c:v>
                </c:pt>
                <c:pt idx="6">
                  <c:v>Leading to death </c:v>
                </c:pt>
                <c:pt idx="7">
                  <c:v>Any</c:v>
                </c:pt>
                <c:pt idx="8">
                  <c:v>Drug-related</c:v>
                </c:pt>
                <c:pt idx="9">
                  <c:v>Leading to permanent discontinuation</c:v>
                </c:pt>
                <c:pt idx="10">
                  <c:v>Serious</c:v>
                </c:pt>
                <c:pt idx="11">
                  <c:v>Leading to death </c:v>
                </c:pt>
              </c:strCache>
            </c:strRef>
          </c:cat>
          <c:val>
            <c:numRef>
              <c:f>Sheet1!$C$2:$C$13</c:f>
              <c:numCache>
                <c:formatCode>General</c:formatCode>
                <c:ptCount val="12"/>
                <c:pt idx="0">
                  <c:v>68.599999999999994</c:v>
                </c:pt>
                <c:pt idx="1">
                  <c:v>26.2</c:v>
                </c:pt>
                <c:pt idx="2">
                  <c:v>2.7</c:v>
                </c:pt>
                <c:pt idx="3">
                  <c:v>19.5</c:v>
                </c:pt>
                <c:pt idx="4">
                  <c:v>0.9</c:v>
                </c:pt>
                <c:pt idx="5">
                  <c:v>0.2</c:v>
                </c:pt>
                <c:pt idx="6">
                  <c:v>0.4</c:v>
                </c:pt>
                <c:pt idx="7">
                  <c:v>16.399999999999999</c:v>
                </c:pt>
                <c:pt idx="8">
                  <c:v>12.1</c:v>
                </c:pt>
                <c:pt idx="9">
                  <c:v>1.8</c:v>
                </c:pt>
                <c:pt idx="10">
                  <c:v>0.9</c:v>
                </c:pt>
                <c:pt idx="11">
                  <c:v>0</c:v>
                </c:pt>
              </c:numCache>
            </c:numRef>
          </c:val>
          <c:extLst>
            <c:ext xmlns:c16="http://schemas.microsoft.com/office/drawing/2014/chart" uri="{C3380CC4-5D6E-409C-BE32-E72D297353CC}">
              <c16:uniqueId val="{00000001-FACA-4F1A-B042-70EB6319EAF6}"/>
            </c:ext>
          </c:extLst>
        </c:ser>
        <c:ser>
          <c:idx val="1"/>
          <c:order val="1"/>
          <c:tx>
            <c:strRef>
              <c:f>Sheet1!$D$1</c:f>
              <c:strCache>
                <c:ptCount val="1"/>
                <c:pt idx="0">
                  <c:v>Placebo (n=xxx)</c:v>
                </c:pt>
              </c:strCache>
            </c:strRef>
          </c:tx>
          <c:spPr>
            <a:solidFill>
              <a:srgbClr val="5358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Any</c:v>
                </c:pt>
                <c:pt idx="1">
                  <c:v>Drug-related</c:v>
                </c:pt>
                <c:pt idx="2">
                  <c:v>Leading to permanent discontinuation</c:v>
                </c:pt>
                <c:pt idx="3">
                  <c:v>Any</c:v>
                </c:pt>
                <c:pt idx="4">
                  <c:v>Drug-related</c:v>
                </c:pt>
                <c:pt idx="5">
                  <c:v>Leading to permanent discontinuation</c:v>
                </c:pt>
                <c:pt idx="6">
                  <c:v>Leading to death </c:v>
                </c:pt>
                <c:pt idx="7">
                  <c:v>Any</c:v>
                </c:pt>
                <c:pt idx="8">
                  <c:v>Drug-related</c:v>
                </c:pt>
                <c:pt idx="9">
                  <c:v>Leading to permanent discontinuation</c:v>
                </c:pt>
                <c:pt idx="10">
                  <c:v>Serious</c:v>
                </c:pt>
                <c:pt idx="11">
                  <c:v>Leading to death </c:v>
                </c:pt>
              </c:strCache>
            </c:strRef>
          </c:cat>
          <c:val>
            <c:numRef>
              <c:f>Sheet1!$D$2:$D$13</c:f>
              <c:numCache>
                <c:formatCode>General</c:formatCode>
                <c:ptCount val="12"/>
                <c:pt idx="0">
                  <c:v>65.599999999999994</c:v>
                </c:pt>
                <c:pt idx="1">
                  <c:v>18.8</c:v>
                </c:pt>
                <c:pt idx="2">
                  <c:v>3.9</c:v>
                </c:pt>
                <c:pt idx="3">
                  <c:v>21.4</c:v>
                </c:pt>
                <c:pt idx="4">
                  <c:v>0.9</c:v>
                </c:pt>
                <c:pt idx="5">
                  <c:v>1.1000000000000001</c:v>
                </c:pt>
                <c:pt idx="6">
                  <c:v>0.2</c:v>
                </c:pt>
                <c:pt idx="7">
                  <c:v>15.3</c:v>
                </c:pt>
                <c:pt idx="8">
                  <c:v>10.7</c:v>
                </c:pt>
                <c:pt idx="9">
                  <c:v>0.4</c:v>
                </c:pt>
                <c:pt idx="10">
                  <c:v>0.9</c:v>
                </c:pt>
                <c:pt idx="11">
                  <c:v>0</c:v>
                </c:pt>
              </c:numCache>
            </c:numRef>
          </c:val>
          <c:extLst>
            <c:ext xmlns:c16="http://schemas.microsoft.com/office/drawing/2014/chart" uri="{C3380CC4-5D6E-409C-BE32-E72D297353CC}">
              <c16:uniqueId val="{00000002-FACA-4F1A-B042-70EB6319EAF6}"/>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898294146707872"/>
          <c:h val="0.91002061209445428"/>
        </c:manualLayout>
      </c:layout>
      <c:scatterChart>
        <c:scatterStyle val="lineMarker"/>
        <c:varyColors val="0"/>
        <c:ser>
          <c:idx val="0"/>
          <c:order val="0"/>
          <c:tx>
            <c:strRef>
              <c:f>Sheet1!$A$3:$A$9</c:f>
              <c:strCache>
                <c:ptCount val="7"/>
                <c:pt idx="0">
                  <c:v>Overall</c:v>
                </c:pt>
                <c:pt idx="1">
                  <c:v>Diabetes</c:v>
                </c:pt>
                <c:pt idx="2">
                  <c:v>No diabetes</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Sheet1!$G$3:$G$11</c:f>
                <c:numCache>
                  <c:formatCode>General</c:formatCode>
                  <c:ptCount val="9"/>
                  <c:pt idx="0">
                    <c:v>9.9999999999999978E-2</c:v>
                  </c:pt>
                  <c:pt idx="1">
                    <c:v>0.10999999999999999</c:v>
                  </c:pt>
                  <c:pt idx="2">
                    <c:v>0.22999999999999998</c:v>
                  </c:pt>
                  <c:pt idx="3">
                    <c:v>0</c:v>
                  </c:pt>
                  <c:pt idx="4">
                    <c:v>0</c:v>
                  </c:pt>
                  <c:pt idx="5">
                    <c:v>0</c:v>
                  </c:pt>
                  <c:pt idx="6">
                    <c:v>0</c:v>
                  </c:pt>
                  <c:pt idx="7">
                    <c:v>0</c:v>
                  </c:pt>
                  <c:pt idx="8">
                    <c:v>0</c:v>
                  </c:pt>
                </c:numCache>
              </c:numRef>
            </c:plus>
            <c:minus>
              <c:numRef>
                <c:f>Sheet1!$F$3:$F$11</c:f>
                <c:numCache>
                  <c:formatCode>General</c:formatCode>
                  <c:ptCount val="9"/>
                  <c:pt idx="0">
                    <c:v>7.999999999999996E-2</c:v>
                  </c:pt>
                  <c:pt idx="1">
                    <c:v>9.9999999999999978E-2</c:v>
                  </c:pt>
                  <c:pt idx="2">
                    <c:v>0.18000000000000005</c:v>
                  </c:pt>
                  <c:pt idx="3">
                    <c:v>0</c:v>
                  </c:pt>
                  <c:pt idx="4">
                    <c:v>0</c:v>
                  </c:pt>
                  <c:pt idx="5">
                    <c:v>0</c:v>
                  </c:pt>
                  <c:pt idx="6">
                    <c:v>0</c:v>
                  </c:pt>
                  <c:pt idx="7">
                    <c:v>0</c:v>
                  </c:pt>
                  <c:pt idx="8">
                    <c:v>0</c:v>
                  </c:pt>
                </c:numCache>
              </c:numRef>
            </c:minus>
            <c:spPr>
              <a:ln w="12700">
                <a:solidFill>
                  <a:schemeClr val="tx1"/>
                </a:solidFill>
              </a:ln>
            </c:spPr>
          </c:errBars>
          <c:xVal>
            <c:numRef>
              <c:f>Sheet1!$C$3:$C$11</c:f>
              <c:numCache>
                <c:formatCode>General</c:formatCode>
                <c:ptCount val="9"/>
                <c:pt idx="0">
                  <c:v>0.76</c:v>
                </c:pt>
                <c:pt idx="1">
                  <c:v>0.76</c:v>
                </c:pt>
                <c:pt idx="2">
                  <c:v>0.78</c:v>
                </c:pt>
              </c:numCache>
            </c:numRef>
          </c:xVal>
          <c:yVal>
            <c:numRef>
              <c:f>Sheet1!$B$3:$B$11</c:f>
              <c:numCache>
                <c:formatCode>General</c:formatCode>
                <c:ptCount val="9"/>
                <c:pt idx="0">
                  <c:v>3</c:v>
                </c:pt>
                <c:pt idx="1">
                  <c:v>2</c:v>
                </c:pt>
                <c:pt idx="2">
                  <c:v>1</c:v>
                </c:pt>
              </c:numCache>
            </c:numRef>
          </c:yVal>
          <c:smooth val="0"/>
          <c:extLst>
            <c:ext xmlns:c16="http://schemas.microsoft.com/office/drawing/2014/chart" uri="{C3380CC4-5D6E-409C-BE32-E72D297353CC}">
              <c16:uniqueId val="{00000000-7793-45CF-A120-19D553BDEB15}"/>
            </c:ext>
          </c:extLst>
        </c:ser>
        <c:dLbls>
          <c:showLegendKey val="0"/>
          <c:showVal val="0"/>
          <c:showCatName val="0"/>
          <c:showSerName val="0"/>
          <c:showPercent val="0"/>
          <c:showBubbleSize val="0"/>
        </c:dLbls>
        <c:axId val="42321024"/>
        <c:axId val="42322560"/>
      </c:scatterChart>
      <c:valAx>
        <c:axId val="42321024"/>
        <c:scaling>
          <c:logBase val="4"/>
          <c:orientation val="minMax"/>
        </c:scaling>
        <c:delete val="0"/>
        <c:axPos val="b"/>
        <c:numFmt formatCode="#,##0.0" sourceLinked="0"/>
        <c:majorTickMark val="out"/>
        <c:minorTickMark val="none"/>
        <c:tickLblPos val="nextTo"/>
        <c:spPr>
          <a:ln w="12700">
            <a:solidFill>
              <a:schemeClr val="tx1"/>
            </a:solidFill>
          </a:ln>
        </c:spPr>
        <c:txPr>
          <a:bodyPr/>
          <a:lstStyle/>
          <a:p>
            <a:pPr>
              <a:defRPr sz="1000">
                <a:solidFill>
                  <a:schemeClr val="tx1"/>
                </a:solidFill>
              </a:defRPr>
            </a:pPr>
            <a:endParaRPr lang="en-US"/>
          </a:p>
        </c:txPr>
        <c:crossAx val="42322560"/>
        <c:crosses val="autoZero"/>
        <c:crossBetween val="midCat"/>
        <c:majorUnit val="4"/>
        <c:minorUnit val="4"/>
      </c:valAx>
      <c:valAx>
        <c:axId val="42322560"/>
        <c:scaling>
          <c:orientation val="minMax"/>
          <c:max val="3.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927070382119259"/>
          <c:h val="0.91002061209445428"/>
        </c:manualLayout>
      </c:layout>
      <c:scatterChart>
        <c:scatterStyle val="lineMarker"/>
        <c:varyColors val="0"/>
        <c:ser>
          <c:idx val="0"/>
          <c:order val="0"/>
          <c:tx>
            <c:strRef>
              <c:f>Sheet1!$A$3:$A$9</c:f>
              <c:strCache>
                <c:ptCount val="7"/>
                <c:pt idx="0">
                  <c:v>Overall</c:v>
                </c:pt>
                <c:pt idx="1">
                  <c:v>Diabetes</c:v>
                </c:pt>
                <c:pt idx="2">
                  <c:v>No diabetes</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Sheet1!$G$3:$G$11</c:f>
                <c:numCache>
                  <c:formatCode>General</c:formatCode>
                  <c:ptCount val="9"/>
                  <c:pt idx="0">
                    <c:v>0.14000000000000001</c:v>
                  </c:pt>
                  <c:pt idx="1">
                    <c:v>0.16000000000000003</c:v>
                  </c:pt>
                  <c:pt idx="2">
                    <c:v>0.28999999999999992</c:v>
                  </c:pt>
                  <c:pt idx="3">
                    <c:v>0</c:v>
                  </c:pt>
                  <c:pt idx="4">
                    <c:v>0</c:v>
                  </c:pt>
                  <c:pt idx="5">
                    <c:v>0</c:v>
                  </c:pt>
                  <c:pt idx="6">
                    <c:v>0</c:v>
                  </c:pt>
                  <c:pt idx="7">
                    <c:v>0</c:v>
                  </c:pt>
                  <c:pt idx="8">
                    <c:v>0</c:v>
                  </c:pt>
                </c:numCache>
              </c:numRef>
            </c:plus>
            <c:minus>
              <c:numRef>
                <c:f>Sheet1!$F$3:$F$11</c:f>
                <c:numCache>
                  <c:formatCode>General</c:formatCode>
                  <c:ptCount val="9"/>
                  <c:pt idx="0">
                    <c:v>0.10999999999999999</c:v>
                  </c:pt>
                  <c:pt idx="1">
                    <c:v>0.13</c:v>
                  </c:pt>
                  <c:pt idx="2">
                    <c:v>0.20999999999999996</c:v>
                  </c:pt>
                  <c:pt idx="3">
                    <c:v>0</c:v>
                  </c:pt>
                  <c:pt idx="4">
                    <c:v>0</c:v>
                  </c:pt>
                  <c:pt idx="5">
                    <c:v>0</c:v>
                  </c:pt>
                  <c:pt idx="6">
                    <c:v>0</c:v>
                  </c:pt>
                  <c:pt idx="7">
                    <c:v>0</c:v>
                  </c:pt>
                  <c:pt idx="8">
                    <c:v>0</c:v>
                  </c:pt>
                </c:numCache>
              </c:numRef>
            </c:minus>
            <c:spPr>
              <a:ln w="12700">
                <a:solidFill>
                  <a:schemeClr val="tx1"/>
                </a:solidFill>
              </a:ln>
            </c:spPr>
          </c:errBars>
          <c:xVal>
            <c:numRef>
              <c:f>Sheet1!$C$3:$C$11</c:f>
              <c:numCache>
                <c:formatCode>General</c:formatCode>
                <c:ptCount val="9"/>
                <c:pt idx="0">
                  <c:v>0.85</c:v>
                </c:pt>
                <c:pt idx="1">
                  <c:v>0.84</c:v>
                </c:pt>
                <c:pt idx="2">
                  <c:v>0.88</c:v>
                </c:pt>
              </c:numCache>
            </c:numRef>
          </c:xVal>
          <c:yVal>
            <c:numRef>
              <c:f>Sheet1!$B$3:$B$11</c:f>
              <c:numCache>
                <c:formatCode>General</c:formatCode>
                <c:ptCount val="9"/>
                <c:pt idx="0">
                  <c:v>3</c:v>
                </c:pt>
                <c:pt idx="1">
                  <c:v>2</c:v>
                </c:pt>
                <c:pt idx="2">
                  <c:v>1</c:v>
                </c:pt>
              </c:numCache>
            </c:numRef>
          </c:yVal>
          <c:smooth val="0"/>
          <c:extLst>
            <c:ext xmlns:c16="http://schemas.microsoft.com/office/drawing/2014/chart" uri="{C3380CC4-5D6E-409C-BE32-E72D297353CC}">
              <c16:uniqueId val="{00000000-609C-4914-A1E6-A2F06623616F}"/>
            </c:ext>
          </c:extLst>
        </c:ser>
        <c:dLbls>
          <c:showLegendKey val="0"/>
          <c:showVal val="0"/>
          <c:showCatName val="0"/>
          <c:showSerName val="0"/>
          <c:showPercent val="0"/>
          <c:showBubbleSize val="0"/>
        </c:dLbls>
        <c:axId val="42321024"/>
        <c:axId val="42322560"/>
      </c:scatterChart>
      <c:valAx>
        <c:axId val="42321024"/>
        <c:scaling>
          <c:logBase val="4"/>
          <c:orientation val="minMax"/>
        </c:scaling>
        <c:delete val="0"/>
        <c:axPos val="b"/>
        <c:numFmt formatCode="#,##0.0" sourceLinked="0"/>
        <c:majorTickMark val="out"/>
        <c:minorTickMark val="none"/>
        <c:tickLblPos val="nextTo"/>
        <c:spPr>
          <a:ln w="12700">
            <a:solidFill>
              <a:schemeClr val="tx1"/>
            </a:solidFill>
          </a:ln>
        </c:spPr>
        <c:txPr>
          <a:bodyPr/>
          <a:lstStyle/>
          <a:p>
            <a:pPr>
              <a:defRPr sz="1000">
                <a:solidFill>
                  <a:schemeClr val="tx1"/>
                </a:solidFill>
              </a:defRPr>
            </a:pPr>
            <a:endParaRPr lang="en-US"/>
          </a:p>
        </c:txPr>
        <c:crossAx val="42322560"/>
        <c:crosses val="autoZero"/>
        <c:crossBetween val="midCat"/>
        <c:majorUnit val="4"/>
        <c:minorUnit val="4"/>
      </c:valAx>
      <c:valAx>
        <c:axId val="42322560"/>
        <c:scaling>
          <c:orientation val="minMax"/>
          <c:max val="3.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898294146707872"/>
          <c:h val="0.91002061209445428"/>
        </c:manualLayout>
      </c:layout>
      <c:scatterChart>
        <c:scatterStyle val="lineMarker"/>
        <c:varyColors val="0"/>
        <c:ser>
          <c:idx val="0"/>
          <c:order val="0"/>
          <c:tx>
            <c:strRef>
              <c:f>Sheet1!$A$3:$A$9</c:f>
              <c:strCache>
                <c:ptCount val="7"/>
                <c:pt idx="0">
                  <c:v>Overall</c:v>
                </c:pt>
                <c:pt idx="1">
                  <c:v>Diabetes</c:v>
                </c:pt>
                <c:pt idx="2">
                  <c:v>No diabetes</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Sheet1!$G$3:$G$11</c:f>
                <c:numCache>
                  <c:formatCode>General</c:formatCode>
                  <c:ptCount val="9"/>
                  <c:pt idx="0">
                    <c:v>7.999999999999996E-2</c:v>
                  </c:pt>
                  <c:pt idx="1">
                    <c:v>7.999999999999996E-2</c:v>
                  </c:pt>
                  <c:pt idx="2">
                    <c:v>0.21999999999999997</c:v>
                  </c:pt>
                  <c:pt idx="3">
                    <c:v>0</c:v>
                  </c:pt>
                  <c:pt idx="4">
                    <c:v>0</c:v>
                  </c:pt>
                  <c:pt idx="5">
                    <c:v>0</c:v>
                  </c:pt>
                  <c:pt idx="6">
                    <c:v>0</c:v>
                  </c:pt>
                  <c:pt idx="7">
                    <c:v>0</c:v>
                  </c:pt>
                  <c:pt idx="8">
                    <c:v>0</c:v>
                  </c:pt>
                </c:numCache>
              </c:numRef>
            </c:plus>
            <c:minus>
              <c:numRef>
                <c:f>Sheet1!$F$3:$F$11</c:f>
                <c:numCache>
                  <c:formatCode>General</c:formatCode>
                  <c:ptCount val="9"/>
                  <c:pt idx="0">
                    <c:v>7.0000000000000062E-2</c:v>
                  </c:pt>
                  <c:pt idx="1">
                    <c:v>7.0000000000000062E-2</c:v>
                  </c:pt>
                  <c:pt idx="2">
                    <c:v>0.17000000000000004</c:v>
                  </c:pt>
                  <c:pt idx="3">
                    <c:v>0</c:v>
                  </c:pt>
                  <c:pt idx="4">
                    <c:v>0</c:v>
                  </c:pt>
                  <c:pt idx="5">
                    <c:v>0</c:v>
                  </c:pt>
                  <c:pt idx="6">
                    <c:v>0</c:v>
                  </c:pt>
                  <c:pt idx="7">
                    <c:v>0</c:v>
                  </c:pt>
                  <c:pt idx="8">
                    <c:v>0</c:v>
                  </c:pt>
                </c:numCache>
              </c:numRef>
            </c:minus>
            <c:spPr>
              <a:ln w="12700">
                <a:solidFill>
                  <a:schemeClr val="tx1"/>
                </a:solidFill>
              </a:ln>
            </c:spPr>
          </c:errBars>
          <c:xVal>
            <c:numRef>
              <c:f>Sheet1!$C$3:$C$11</c:f>
              <c:numCache>
                <c:formatCode>General</c:formatCode>
                <c:ptCount val="9"/>
                <c:pt idx="0">
                  <c:v>0.77</c:v>
                </c:pt>
                <c:pt idx="1">
                  <c:v>0.77</c:v>
                </c:pt>
                <c:pt idx="2">
                  <c:v>0.77</c:v>
                </c:pt>
              </c:numCache>
            </c:numRef>
          </c:xVal>
          <c:yVal>
            <c:numRef>
              <c:f>Sheet1!$B$3:$B$11</c:f>
              <c:numCache>
                <c:formatCode>General</c:formatCode>
                <c:ptCount val="9"/>
                <c:pt idx="0">
                  <c:v>3</c:v>
                </c:pt>
                <c:pt idx="1">
                  <c:v>2</c:v>
                </c:pt>
                <c:pt idx="2">
                  <c:v>1</c:v>
                </c:pt>
              </c:numCache>
            </c:numRef>
          </c:yVal>
          <c:smooth val="0"/>
          <c:extLst>
            <c:ext xmlns:c16="http://schemas.microsoft.com/office/drawing/2014/chart" uri="{C3380CC4-5D6E-409C-BE32-E72D297353CC}">
              <c16:uniqueId val="{00000000-6DA0-4E4B-B1A1-4F51D9A20B22}"/>
            </c:ext>
          </c:extLst>
        </c:ser>
        <c:dLbls>
          <c:showLegendKey val="0"/>
          <c:showVal val="0"/>
          <c:showCatName val="0"/>
          <c:showSerName val="0"/>
          <c:showPercent val="0"/>
          <c:showBubbleSize val="0"/>
        </c:dLbls>
        <c:axId val="42321024"/>
        <c:axId val="42322560"/>
      </c:scatterChart>
      <c:valAx>
        <c:axId val="42321024"/>
        <c:scaling>
          <c:logBase val="4"/>
          <c:orientation val="minMax"/>
          <c:max val="4"/>
        </c:scaling>
        <c:delete val="0"/>
        <c:axPos val="b"/>
        <c:numFmt formatCode="#,##0.0" sourceLinked="0"/>
        <c:majorTickMark val="out"/>
        <c:minorTickMark val="none"/>
        <c:tickLblPos val="nextTo"/>
        <c:spPr>
          <a:ln w="12700">
            <a:solidFill>
              <a:schemeClr val="tx1"/>
            </a:solidFill>
          </a:ln>
        </c:spPr>
        <c:txPr>
          <a:bodyPr/>
          <a:lstStyle/>
          <a:p>
            <a:pPr>
              <a:defRPr sz="1000">
                <a:solidFill>
                  <a:schemeClr val="tx1"/>
                </a:solidFill>
              </a:defRPr>
            </a:pPr>
            <a:endParaRPr lang="en-US"/>
          </a:p>
        </c:txPr>
        <c:crossAx val="42322560"/>
        <c:crosses val="autoZero"/>
        <c:crossBetween val="midCat"/>
        <c:majorUnit val="4"/>
        <c:minorUnit val="4"/>
      </c:valAx>
      <c:valAx>
        <c:axId val="42322560"/>
        <c:scaling>
          <c:orientation val="minMax"/>
          <c:max val="3.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898294146707872"/>
          <c:h val="0.91002061209445428"/>
        </c:manualLayout>
      </c:layout>
      <c:scatterChart>
        <c:scatterStyle val="lineMarker"/>
        <c:varyColors val="0"/>
        <c:ser>
          <c:idx val="0"/>
          <c:order val="0"/>
          <c:tx>
            <c:strRef>
              <c:f>Sheet1!$A$3:$A$9</c:f>
              <c:strCache>
                <c:ptCount val="7"/>
                <c:pt idx="0">
                  <c:v>Overall</c:v>
                </c:pt>
                <c:pt idx="1">
                  <c:v>Diabetes</c:v>
                </c:pt>
                <c:pt idx="2">
                  <c:v>No diabetes</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Sheet1!$G$3:$G$11</c:f>
                <c:numCache>
                  <c:formatCode>General</c:formatCode>
                  <c:ptCount val="9"/>
                  <c:pt idx="0">
                    <c:v>0.10999999999999999</c:v>
                  </c:pt>
                  <c:pt idx="1">
                    <c:v>0.10999999999999999</c:v>
                  </c:pt>
                  <c:pt idx="2">
                    <c:v>0.73000000000000009</c:v>
                  </c:pt>
                  <c:pt idx="3">
                    <c:v>0</c:v>
                  </c:pt>
                  <c:pt idx="4">
                    <c:v>0</c:v>
                  </c:pt>
                  <c:pt idx="5">
                    <c:v>0</c:v>
                  </c:pt>
                  <c:pt idx="6">
                    <c:v>0</c:v>
                  </c:pt>
                  <c:pt idx="7">
                    <c:v>0</c:v>
                  </c:pt>
                  <c:pt idx="8">
                    <c:v>0</c:v>
                  </c:pt>
                </c:numCache>
              </c:numRef>
            </c:plus>
            <c:minus>
              <c:numRef>
                <c:f>Sheet1!$F$3:$F$11</c:f>
                <c:numCache>
                  <c:formatCode>General</c:formatCode>
                  <c:ptCount val="9"/>
                  <c:pt idx="0">
                    <c:v>0.10000000000000009</c:v>
                  </c:pt>
                  <c:pt idx="1">
                    <c:v>0.10000000000000009</c:v>
                  </c:pt>
                  <c:pt idx="2">
                    <c:v>0.32999999999999996</c:v>
                  </c:pt>
                  <c:pt idx="3">
                    <c:v>0</c:v>
                  </c:pt>
                  <c:pt idx="4">
                    <c:v>0</c:v>
                  </c:pt>
                  <c:pt idx="5">
                    <c:v>0</c:v>
                  </c:pt>
                  <c:pt idx="6">
                    <c:v>0</c:v>
                  </c:pt>
                  <c:pt idx="7">
                    <c:v>0</c:v>
                  </c:pt>
                  <c:pt idx="8">
                    <c:v>0</c:v>
                  </c:pt>
                </c:numCache>
              </c:numRef>
            </c:minus>
            <c:spPr>
              <a:ln w="12700">
                <a:solidFill>
                  <a:schemeClr val="tx1"/>
                </a:solidFill>
              </a:ln>
            </c:spPr>
          </c:errBars>
          <c:xVal>
            <c:numRef>
              <c:f>Sheet1!$C$3:$C$11</c:f>
              <c:numCache>
                <c:formatCode>General</c:formatCode>
                <c:ptCount val="9"/>
                <c:pt idx="0">
                  <c:v>0.8</c:v>
                </c:pt>
                <c:pt idx="1">
                  <c:v>0.81</c:v>
                </c:pt>
                <c:pt idx="2">
                  <c:v>0.6</c:v>
                </c:pt>
              </c:numCache>
            </c:numRef>
          </c:xVal>
          <c:yVal>
            <c:numRef>
              <c:f>Sheet1!$B$3:$B$11</c:f>
              <c:numCache>
                <c:formatCode>General</c:formatCode>
                <c:ptCount val="9"/>
                <c:pt idx="0">
                  <c:v>3</c:v>
                </c:pt>
                <c:pt idx="1">
                  <c:v>2</c:v>
                </c:pt>
                <c:pt idx="2">
                  <c:v>1</c:v>
                </c:pt>
              </c:numCache>
            </c:numRef>
          </c:yVal>
          <c:smooth val="0"/>
          <c:extLst>
            <c:ext xmlns:c16="http://schemas.microsoft.com/office/drawing/2014/chart" uri="{C3380CC4-5D6E-409C-BE32-E72D297353CC}">
              <c16:uniqueId val="{00000000-88BC-4446-AB76-E3141E7B75E7}"/>
            </c:ext>
          </c:extLst>
        </c:ser>
        <c:dLbls>
          <c:showLegendKey val="0"/>
          <c:showVal val="0"/>
          <c:showCatName val="0"/>
          <c:showSerName val="0"/>
          <c:showPercent val="0"/>
          <c:showBubbleSize val="0"/>
        </c:dLbls>
        <c:axId val="42321024"/>
        <c:axId val="42322560"/>
      </c:scatterChart>
      <c:valAx>
        <c:axId val="42321024"/>
        <c:scaling>
          <c:logBase val="4"/>
          <c:orientation val="minMax"/>
          <c:max val="4"/>
        </c:scaling>
        <c:delete val="0"/>
        <c:axPos val="b"/>
        <c:numFmt formatCode="#,##0.0" sourceLinked="0"/>
        <c:majorTickMark val="out"/>
        <c:minorTickMark val="none"/>
        <c:tickLblPos val="nextTo"/>
        <c:spPr>
          <a:ln w="12700">
            <a:solidFill>
              <a:schemeClr val="tx1"/>
            </a:solidFill>
          </a:ln>
        </c:spPr>
        <c:txPr>
          <a:bodyPr/>
          <a:lstStyle/>
          <a:p>
            <a:pPr>
              <a:defRPr sz="1000">
                <a:solidFill>
                  <a:schemeClr val="tx1"/>
                </a:solidFill>
              </a:defRPr>
            </a:pPr>
            <a:endParaRPr lang="en-US"/>
          </a:p>
        </c:txPr>
        <c:crossAx val="42322560"/>
        <c:crosses val="autoZero"/>
        <c:crossBetween val="midCat"/>
        <c:majorUnit val="4"/>
        <c:minorUnit val="4"/>
      </c:valAx>
      <c:valAx>
        <c:axId val="42322560"/>
        <c:scaling>
          <c:orientation val="minMax"/>
          <c:max val="3.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898294146707872"/>
          <c:h val="0.91002061209445428"/>
        </c:manualLayout>
      </c:layout>
      <c:scatterChart>
        <c:scatterStyle val="lineMarker"/>
        <c:varyColors val="0"/>
        <c:ser>
          <c:idx val="0"/>
          <c:order val="0"/>
          <c:tx>
            <c:strRef>
              <c:f>Sheet1!$A$3:$A$9</c:f>
              <c:strCache>
                <c:ptCount val="7"/>
                <c:pt idx="0">
                  <c:v>Overall</c:v>
                </c:pt>
                <c:pt idx="1">
                  <c:v>Diabetes</c:v>
                </c:pt>
                <c:pt idx="2">
                  <c:v>No diabetes</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Sheet1!$G$3:$G$11</c:f>
                <c:numCache>
                  <c:formatCode>General</c:formatCode>
                  <c:ptCount val="9"/>
                  <c:pt idx="0">
                    <c:v>0.10999999999999999</c:v>
                  </c:pt>
                  <c:pt idx="1">
                    <c:v>0.10999999999999999</c:v>
                  </c:pt>
                  <c:pt idx="2">
                    <c:v>0.5099999999999999</c:v>
                  </c:pt>
                  <c:pt idx="3">
                    <c:v>0</c:v>
                  </c:pt>
                  <c:pt idx="4">
                    <c:v>0</c:v>
                  </c:pt>
                  <c:pt idx="5">
                    <c:v>0</c:v>
                  </c:pt>
                  <c:pt idx="6">
                    <c:v>0</c:v>
                  </c:pt>
                  <c:pt idx="7">
                    <c:v>0</c:v>
                  </c:pt>
                  <c:pt idx="8">
                    <c:v>0</c:v>
                  </c:pt>
                </c:numCache>
              </c:numRef>
            </c:plus>
            <c:minus>
              <c:numRef>
                <c:f>Sheet1!$F$3:$F$11</c:f>
                <c:numCache>
                  <c:formatCode>General</c:formatCode>
                  <c:ptCount val="9"/>
                  <c:pt idx="0">
                    <c:v>8.9999999999999969E-2</c:v>
                  </c:pt>
                  <c:pt idx="1">
                    <c:v>9.9999999999999978E-2</c:v>
                  </c:pt>
                  <c:pt idx="2">
                    <c:v>0.28000000000000003</c:v>
                  </c:pt>
                  <c:pt idx="3">
                    <c:v>0</c:v>
                  </c:pt>
                  <c:pt idx="4">
                    <c:v>0</c:v>
                  </c:pt>
                  <c:pt idx="5">
                    <c:v>0</c:v>
                  </c:pt>
                  <c:pt idx="6">
                    <c:v>0</c:v>
                  </c:pt>
                  <c:pt idx="7">
                    <c:v>0</c:v>
                  </c:pt>
                  <c:pt idx="8">
                    <c:v>0</c:v>
                  </c:pt>
                </c:numCache>
              </c:numRef>
            </c:minus>
            <c:spPr>
              <a:ln w="12700">
                <a:solidFill>
                  <a:schemeClr val="tx1"/>
                </a:solidFill>
              </a:ln>
            </c:spPr>
          </c:errBars>
          <c:xVal>
            <c:numRef>
              <c:f>Sheet1!$C$3:$C$11</c:f>
              <c:numCache>
                <c:formatCode>General</c:formatCode>
                <c:ptCount val="9"/>
                <c:pt idx="0">
                  <c:v>0.88</c:v>
                </c:pt>
                <c:pt idx="1">
                  <c:v>0.89</c:v>
                </c:pt>
                <c:pt idx="2">
                  <c:v>0.63</c:v>
                </c:pt>
              </c:numCache>
            </c:numRef>
          </c:xVal>
          <c:yVal>
            <c:numRef>
              <c:f>Sheet1!$B$3:$B$11</c:f>
              <c:numCache>
                <c:formatCode>General</c:formatCode>
                <c:ptCount val="9"/>
                <c:pt idx="0">
                  <c:v>3</c:v>
                </c:pt>
                <c:pt idx="1">
                  <c:v>2</c:v>
                </c:pt>
                <c:pt idx="2">
                  <c:v>1</c:v>
                </c:pt>
              </c:numCache>
            </c:numRef>
          </c:yVal>
          <c:smooth val="0"/>
          <c:extLst>
            <c:ext xmlns:c16="http://schemas.microsoft.com/office/drawing/2014/chart" uri="{C3380CC4-5D6E-409C-BE32-E72D297353CC}">
              <c16:uniqueId val="{00000000-4C40-41B1-8BB5-2597EB877EB5}"/>
            </c:ext>
          </c:extLst>
        </c:ser>
        <c:dLbls>
          <c:showLegendKey val="0"/>
          <c:showVal val="0"/>
          <c:showCatName val="0"/>
          <c:showSerName val="0"/>
          <c:showPercent val="0"/>
          <c:showBubbleSize val="0"/>
        </c:dLbls>
        <c:axId val="42321024"/>
        <c:axId val="42322560"/>
      </c:scatterChart>
      <c:valAx>
        <c:axId val="42321024"/>
        <c:scaling>
          <c:logBase val="4"/>
          <c:orientation val="minMax"/>
          <c:max val="4"/>
        </c:scaling>
        <c:delete val="0"/>
        <c:axPos val="b"/>
        <c:numFmt formatCode="#,##0.0" sourceLinked="0"/>
        <c:majorTickMark val="out"/>
        <c:minorTickMark val="none"/>
        <c:tickLblPos val="nextTo"/>
        <c:spPr>
          <a:ln w="12700">
            <a:solidFill>
              <a:schemeClr val="tx1"/>
            </a:solidFill>
          </a:ln>
        </c:spPr>
        <c:txPr>
          <a:bodyPr/>
          <a:lstStyle/>
          <a:p>
            <a:pPr>
              <a:defRPr sz="1000">
                <a:solidFill>
                  <a:schemeClr val="tx1"/>
                </a:solidFill>
              </a:defRPr>
            </a:pPr>
            <a:endParaRPr lang="en-US"/>
          </a:p>
        </c:txPr>
        <c:crossAx val="42322560"/>
        <c:crosses val="autoZero"/>
        <c:crossBetween val="midCat"/>
        <c:majorUnit val="4"/>
        <c:minorUnit val="4"/>
      </c:valAx>
      <c:valAx>
        <c:axId val="42322560"/>
        <c:scaling>
          <c:orientation val="minMax"/>
          <c:max val="3.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95879430462736E-2"/>
          <c:y val="0.15979876925841083"/>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A40-4D6D-AE3E-2D1F000F6AC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17</c:v>
                </c:pt>
                <c:pt idx="1">
                  <c:v>1.5</c:v>
                </c:pt>
                <c:pt idx="2">
                  <c:v>1</c:v>
                </c:pt>
                <c:pt idx="3">
                  <c:v>0.9</c:v>
                </c:pt>
                <c:pt idx="4">
                  <c:v>0</c:v>
                </c:pt>
              </c:numCache>
            </c:numRef>
          </c:val>
          <c:extLst>
            <c:ext xmlns:c16="http://schemas.microsoft.com/office/drawing/2014/chart" uri="{C3380CC4-5D6E-409C-BE32-E72D297353CC}">
              <c16:uniqueId val="{00000001-0A40-4D6D-AE3E-2D1F000F6AC9}"/>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13.3</c:v>
                </c:pt>
                <c:pt idx="1">
                  <c:v>0.1</c:v>
                </c:pt>
                <c:pt idx="2">
                  <c:v>0.6</c:v>
                </c:pt>
                <c:pt idx="3">
                  <c:v>0.6</c:v>
                </c:pt>
                <c:pt idx="4">
                  <c:v>0</c:v>
                </c:pt>
              </c:numCache>
            </c:numRef>
          </c:val>
          <c:extLst>
            <c:ext xmlns:c16="http://schemas.microsoft.com/office/drawing/2014/chart" uri="{C3380CC4-5D6E-409C-BE32-E72D297353CC}">
              <c16:uniqueId val="{00000002-0A40-4D6D-AE3E-2D1F000F6AC9}"/>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10F-4509-80E5-6BBC24985BD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14</c:v>
                </c:pt>
                <c:pt idx="1">
                  <c:v>1.7</c:v>
                </c:pt>
                <c:pt idx="2">
                  <c:v>1.1000000000000001</c:v>
                </c:pt>
                <c:pt idx="3">
                  <c:v>0.9</c:v>
                </c:pt>
                <c:pt idx="4">
                  <c:v>0</c:v>
                </c:pt>
              </c:numCache>
            </c:numRef>
          </c:val>
          <c:extLst>
            <c:ext xmlns:c16="http://schemas.microsoft.com/office/drawing/2014/chart" uri="{C3380CC4-5D6E-409C-BE32-E72D297353CC}">
              <c16:uniqueId val="{00000001-110F-4509-80E5-6BBC24985BD8}"/>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6.9</c:v>
                </c:pt>
                <c:pt idx="1">
                  <c:v>0.6</c:v>
                </c:pt>
                <c:pt idx="2">
                  <c:v>0.2</c:v>
                </c:pt>
                <c:pt idx="3">
                  <c:v>0.2</c:v>
                </c:pt>
                <c:pt idx="4">
                  <c:v>0</c:v>
                </c:pt>
              </c:numCache>
            </c:numRef>
          </c:val>
          <c:extLst>
            <c:ext xmlns:c16="http://schemas.microsoft.com/office/drawing/2014/chart" uri="{C3380CC4-5D6E-409C-BE32-E72D297353CC}">
              <c16:uniqueId val="{00000002-110F-4509-80E5-6BBC24985BD8}"/>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95879430462736E-2"/>
          <c:y val="0.15979876925841083"/>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ED9-4C79-AC13-41251B18F51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17</c:v>
                </c:pt>
                <c:pt idx="1">
                  <c:v>1.5</c:v>
                </c:pt>
                <c:pt idx="2">
                  <c:v>1</c:v>
                </c:pt>
                <c:pt idx="3">
                  <c:v>0.9</c:v>
                </c:pt>
                <c:pt idx="4">
                  <c:v>0</c:v>
                </c:pt>
              </c:numCache>
            </c:numRef>
          </c:val>
          <c:extLst>
            <c:ext xmlns:c16="http://schemas.microsoft.com/office/drawing/2014/chart" uri="{C3380CC4-5D6E-409C-BE32-E72D297353CC}">
              <c16:uniqueId val="{00000001-BED9-4C79-AC13-41251B18F51F}"/>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13.3</c:v>
                </c:pt>
                <c:pt idx="1">
                  <c:v>0.1</c:v>
                </c:pt>
                <c:pt idx="2">
                  <c:v>0.6</c:v>
                </c:pt>
                <c:pt idx="3">
                  <c:v>0.6</c:v>
                </c:pt>
                <c:pt idx="4">
                  <c:v>0</c:v>
                </c:pt>
              </c:numCache>
            </c:numRef>
          </c:val>
          <c:extLst>
            <c:ext xmlns:c16="http://schemas.microsoft.com/office/drawing/2014/chart" uri="{C3380CC4-5D6E-409C-BE32-E72D297353CC}">
              <c16:uniqueId val="{00000002-BED9-4C79-AC13-41251B18F51F}"/>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898294146707872"/>
          <c:h val="0.92455335725868371"/>
        </c:manualLayout>
      </c:layout>
      <c:scatterChart>
        <c:scatterStyle val="lineMarker"/>
        <c:varyColors val="0"/>
        <c:ser>
          <c:idx val="0"/>
          <c:order val="0"/>
          <c:tx>
            <c:strRef>
              <c:f>Sheet1!$A$3:$A$11</c:f>
              <c:strCache>
                <c:ptCount val="9"/>
                <c:pt idx="0">
                  <c:v>Overall</c:v>
                </c:pt>
                <c:pt idx="1">
                  <c:v>Hypertension/ischemic nephropathy</c:v>
                </c:pt>
                <c:pt idx="2">
                  <c:v>Chronic glomerulonephritis</c:v>
                </c:pt>
                <c:pt idx="3">
                  <c:v>Other/unknown</c:v>
                </c:pt>
                <c:pt idx="4">
                  <c:v>eGFR &lt;45</c:v>
                </c:pt>
                <c:pt idx="5">
                  <c:v>eGFR 45-&lt;60</c:v>
                </c:pt>
                <c:pt idx="6">
                  <c:v>eGFR &gt;=60</c:v>
                </c:pt>
                <c:pt idx="7">
                  <c:v>UACR &lt;=1000</c:v>
                </c:pt>
                <c:pt idx="8">
                  <c:v>UACR &gt;1000</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Sheet1!$G$3:$G$13</c:f>
                <c:numCache>
                  <c:formatCode>General</c:formatCode>
                  <c:ptCount val="11"/>
                  <c:pt idx="0">
                    <c:v>0.36599999999999999</c:v>
                  </c:pt>
                  <c:pt idx="1">
                    <c:v>0.68200000000000005</c:v>
                  </c:pt>
                  <c:pt idx="2">
                    <c:v>0.48399999999999999</c:v>
                  </c:pt>
                  <c:pt idx="3">
                    <c:v>0.98299999999999987</c:v>
                  </c:pt>
                  <c:pt idx="4">
                    <c:v>0.50400000000000011</c:v>
                  </c:pt>
                  <c:pt idx="5">
                    <c:v>0.70300000000000007</c:v>
                  </c:pt>
                  <c:pt idx="6">
                    <c:v>0.81700000000000017</c:v>
                  </c:pt>
                  <c:pt idx="7">
                    <c:v>0.46299999999999997</c:v>
                  </c:pt>
                  <c:pt idx="8">
                    <c:v>0.59699999999999998</c:v>
                  </c:pt>
                  <c:pt idx="9">
                    <c:v>0.89300000000000013</c:v>
                  </c:pt>
                  <c:pt idx="10">
                    <c:v>0.40199999999999991</c:v>
                  </c:pt>
                </c:numCache>
              </c:numRef>
            </c:plus>
            <c:minus>
              <c:numRef>
                <c:f>Sheet1!$F$3:$F$13</c:f>
                <c:numCache>
                  <c:formatCode>General</c:formatCode>
                  <c:ptCount val="11"/>
                  <c:pt idx="0">
                    <c:v>0.36700000000000005</c:v>
                  </c:pt>
                  <c:pt idx="1">
                    <c:v>0.68300000000000005</c:v>
                  </c:pt>
                  <c:pt idx="2">
                    <c:v>0.48399999999999999</c:v>
                  </c:pt>
                  <c:pt idx="3">
                    <c:v>0.9830000000000001</c:v>
                  </c:pt>
                  <c:pt idx="4">
                    <c:v>0.504</c:v>
                  </c:pt>
                  <c:pt idx="5">
                    <c:v>0.70199999999999996</c:v>
                  </c:pt>
                  <c:pt idx="6">
                    <c:v>0.81600000000000006</c:v>
                  </c:pt>
                  <c:pt idx="7">
                    <c:v>0.46300000000000002</c:v>
                  </c:pt>
                  <c:pt idx="8">
                    <c:v>0.59699999999999998</c:v>
                  </c:pt>
                  <c:pt idx="9">
                    <c:v>0.89300000000000002</c:v>
                  </c:pt>
                  <c:pt idx="10">
                    <c:v>0.40100000000000002</c:v>
                  </c:pt>
                </c:numCache>
              </c:numRef>
            </c:minus>
            <c:spPr>
              <a:ln w="12700">
                <a:solidFill>
                  <a:schemeClr val="tx1"/>
                </a:solidFill>
              </a:ln>
            </c:spPr>
          </c:errBars>
          <c:xVal>
            <c:numRef>
              <c:f>Sheet1!$C$3:$C$13</c:f>
              <c:numCache>
                <c:formatCode>General</c:formatCode>
                <c:ptCount val="11"/>
                <c:pt idx="0">
                  <c:v>0.68400000000000005</c:v>
                </c:pt>
                <c:pt idx="1">
                  <c:v>0.68400000000000005</c:v>
                </c:pt>
                <c:pt idx="2">
                  <c:v>0.73199999999999998</c:v>
                </c:pt>
                <c:pt idx="3">
                  <c:v>0.45300000000000001</c:v>
                </c:pt>
                <c:pt idx="4">
                  <c:v>0.61199999999999999</c:v>
                </c:pt>
                <c:pt idx="5">
                  <c:v>1.0449999999999999</c:v>
                </c:pt>
                <c:pt idx="6">
                  <c:v>0.41399999999999998</c:v>
                </c:pt>
                <c:pt idx="7">
                  <c:v>0.40200000000000002</c:v>
                </c:pt>
                <c:pt idx="8">
                  <c:v>1.149</c:v>
                </c:pt>
                <c:pt idx="9">
                  <c:v>0.83799999999999997</c:v>
                </c:pt>
                <c:pt idx="10">
                  <c:v>0.65300000000000002</c:v>
                </c:pt>
              </c:numCache>
            </c:numRef>
          </c:xVal>
          <c:yVal>
            <c:numRef>
              <c:f>Sheet1!$B$3:$B$13</c:f>
              <c:numCache>
                <c:formatCode>General</c:formatCode>
                <c:ptCount val="11"/>
                <c:pt idx="0">
                  <c:v>9.1999999999999993</c:v>
                </c:pt>
                <c:pt idx="1">
                  <c:v>8</c:v>
                </c:pt>
                <c:pt idx="2">
                  <c:v>7.4</c:v>
                </c:pt>
                <c:pt idx="3">
                  <c:v>6.8</c:v>
                </c:pt>
                <c:pt idx="4">
                  <c:v>5.6</c:v>
                </c:pt>
                <c:pt idx="5">
                  <c:v>5</c:v>
                </c:pt>
                <c:pt idx="6">
                  <c:v>4.4000000000000004</c:v>
                </c:pt>
                <c:pt idx="7">
                  <c:v>3.2</c:v>
                </c:pt>
                <c:pt idx="8">
                  <c:v>2.6</c:v>
                </c:pt>
                <c:pt idx="9">
                  <c:v>1.4</c:v>
                </c:pt>
                <c:pt idx="10">
                  <c:v>0.8</c:v>
                </c:pt>
              </c:numCache>
            </c:numRef>
          </c:yVal>
          <c:smooth val="0"/>
          <c:extLst>
            <c:ext xmlns:c16="http://schemas.microsoft.com/office/drawing/2014/chart" uri="{C3380CC4-5D6E-409C-BE32-E72D297353CC}">
              <c16:uniqueId val="{00000000-E3CE-4EEF-995F-9D97CB76C0D3}"/>
            </c:ext>
          </c:extLst>
        </c:ser>
        <c:dLbls>
          <c:showLegendKey val="0"/>
          <c:showVal val="0"/>
          <c:showCatName val="0"/>
          <c:showSerName val="0"/>
          <c:showPercent val="0"/>
          <c:showBubbleSize val="0"/>
        </c:dLbls>
        <c:axId val="42321024"/>
        <c:axId val="42322560"/>
      </c:scatterChart>
      <c:valAx>
        <c:axId val="42321024"/>
        <c:scaling>
          <c:orientation val="minMax"/>
          <c:max val="3.5"/>
          <c:min val="-3.5"/>
        </c:scaling>
        <c:delete val="0"/>
        <c:axPos val="b"/>
        <c:numFmt formatCode="#,##0.0" sourceLinked="0"/>
        <c:majorTickMark val="out"/>
        <c:minorTickMark val="none"/>
        <c:tickLblPos val="nextTo"/>
        <c:spPr>
          <a:ln w="12700">
            <a:solidFill>
              <a:schemeClr val="tx1"/>
            </a:solidFill>
          </a:ln>
        </c:spPr>
        <c:txPr>
          <a:bodyPr/>
          <a:lstStyle/>
          <a:p>
            <a:pPr>
              <a:defRPr sz="1100">
                <a:solidFill>
                  <a:schemeClr val="tx1"/>
                </a:solidFill>
              </a:defRPr>
            </a:pPr>
            <a:endParaRPr lang="en-US"/>
          </a:p>
        </c:txPr>
        <c:crossAx val="42322560"/>
        <c:crosses val="autoZero"/>
        <c:crossBetween val="midCat"/>
        <c:majorUnit val="1"/>
        <c:minorUnit val="0.5"/>
      </c:valAx>
      <c:valAx>
        <c:axId val="42322560"/>
        <c:scaling>
          <c:orientation val="minMax"/>
          <c:max val="9.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E4-4152-B3AD-E88452E421D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14</c:v>
                </c:pt>
                <c:pt idx="1">
                  <c:v>1.7</c:v>
                </c:pt>
                <c:pt idx="2">
                  <c:v>1.1000000000000001</c:v>
                </c:pt>
                <c:pt idx="3">
                  <c:v>0.9</c:v>
                </c:pt>
                <c:pt idx="4">
                  <c:v>0</c:v>
                </c:pt>
              </c:numCache>
            </c:numRef>
          </c:val>
          <c:extLst>
            <c:ext xmlns:c16="http://schemas.microsoft.com/office/drawing/2014/chart" uri="{C3380CC4-5D6E-409C-BE32-E72D297353CC}">
              <c16:uniqueId val="{00000001-08E4-4152-B3AD-E88452E421D9}"/>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6.9</c:v>
                </c:pt>
                <c:pt idx="1">
                  <c:v>0.6</c:v>
                </c:pt>
                <c:pt idx="2">
                  <c:v>0.2</c:v>
                </c:pt>
                <c:pt idx="3">
                  <c:v>0.2</c:v>
                </c:pt>
                <c:pt idx="4">
                  <c:v>0</c:v>
                </c:pt>
              </c:numCache>
            </c:numRef>
          </c:val>
          <c:extLst>
            <c:ext xmlns:c16="http://schemas.microsoft.com/office/drawing/2014/chart" uri="{C3380CC4-5D6E-409C-BE32-E72D297353CC}">
              <c16:uniqueId val="{00000002-08E4-4152-B3AD-E88452E421D9}"/>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95879430462736E-2"/>
          <c:y val="0.15979876925841083"/>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ED9-4C79-AC13-41251B18F51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17</c:v>
                </c:pt>
                <c:pt idx="1">
                  <c:v>1.5</c:v>
                </c:pt>
                <c:pt idx="2">
                  <c:v>1</c:v>
                </c:pt>
                <c:pt idx="3">
                  <c:v>0.9</c:v>
                </c:pt>
                <c:pt idx="4">
                  <c:v>0</c:v>
                </c:pt>
              </c:numCache>
            </c:numRef>
          </c:val>
          <c:extLst>
            <c:ext xmlns:c16="http://schemas.microsoft.com/office/drawing/2014/chart" uri="{C3380CC4-5D6E-409C-BE32-E72D297353CC}">
              <c16:uniqueId val="{00000001-BED9-4C79-AC13-41251B18F51F}"/>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13.3</c:v>
                </c:pt>
                <c:pt idx="1">
                  <c:v>0.1</c:v>
                </c:pt>
                <c:pt idx="2">
                  <c:v>0.6</c:v>
                </c:pt>
                <c:pt idx="3">
                  <c:v>0.6</c:v>
                </c:pt>
                <c:pt idx="4">
                  <c:v>0</c:v>
                </c:pt>
              </c:numCache>
            </c:numRef>
          </c:val>
          <c:extLst>
            <c:ext xmlns:c16="http://schemas.microsoft.com/office/drawing/2014/chart" uri="{C3380CC4-5D6E-409C-BE32-E72D297353CC}">
              <c16:uniqueId val="{00000002-BED9-4C79-AC13-41251B18F51F}"/>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E4-4152-B3AD-E88452E421D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14</c:v>
                </c:pt>
                <c:pt idx="1">
                  <c:v>1.7</c:v>
                </c:pt>
                <c:pt idx="2">
                  <c:v>1.1000000000000001</c:v>
                </c:pt>
                <c:pt idx="3">
                  <c:v>0.9</c:v>
                </c:pt>
                <c:pt idx="4">
                  <c:v>0</c:v>
                </c:pt>
              </c:numCache>
            </c:numRef>
          </c:val>
          <c:extLst>
            <c:ext xmlns:c16="http://schemas.microsoft.com/office/drawing/2014/chart" uri="{C3380CC4-5D6E-409C-BE32-E72D297353CC}">
              <c16:uniqueId val="{00000001-08E4-4152-B3AD-E88452E421D9}"/>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6.9</c:v>
                </c:pt>
                <c:pt idx="1">
                  <c:v>0.6</c:v>
                </c:pt>
                <c:pt idx="2">
                  <c:v>0.2</c:v>
                </c:pt>
                <c:pt idx="3">
                  <c:v>0.2</c:v>
                </c:pt>
                <c:pt idx="4">
                  <c:v>0</c:v>
                </c:pt>
              </c:numCache>
            </c:numRef>
          </c:val>
          <c:extLst>
            <c:ext xmlns:c16="http://schemas.microsoft.com/office/drawing/2014/chart" uri="{C3380CC4-5D6E-409C-BE32-E72D297353CC}">
              <c16:uniqueId val="{00000002-08E4-4152-B3AD-E88452E421D9}"/>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95879430462736E-2"/>
          <c:y val="0.15979876925841083"/>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ED9-4C79-AC13-41251B18F51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17</c:v>
                </c:pt>
                <c:pt idx="1">
                  <c:v>1.5</c:v>
                </c:pt>
                <c:pt idx="2">
                  <c:v>1</c:v>
                </c:pt>
                <c:pt idx="3">
                  <c:v>0.9</c:v>
                </c:pt>
                <c:pt idx="4">
                  <c:v>0</c:v>
                </c:pt>
              </c:numCache>
            </c:numRef>
          </c:val>
          <c:extLst>
            <c:ext xmlns:c16="http://schemas.microsoft.com/office/drawing/2014/chart" uri="{C3380CC4-5D6E-409C-BE32-E72D297353CC}">
              <c16:uniqueId val="{00000001-BED9-4C79-AC13-41251B18F51F}"/>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13.3</c:v>
                </c:pt>
                <c:pt idx="1">
                  <c:v>0.1</c:v>
                </c:pt>
                <c:pt idx="2">
                  <c:v>0.6</c:v>
                </c:pt>
                <c:pt idx="3">
                  <c:v>0.6</c:v>
                </c:pt>
                <c:pt idx="4">
                  <c:v>0</c:v>
                </c:pt>
              </c:numCache>
            </c:numRef>
          </c:val>
          <c:extLst>
            <c:ext xmlns:c16="http://schemas.microsoft.com/office/drawing/2014/chart" uri="{C3380CC4-5D6E-409C-BE32-E72D297353CC}">
              <c16:uniqueId val="{00000002-BED9-4C79-AC13-41251B18F51F}"/>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E4-4152-B3AD-E88452E421D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14</c:v>
                </c:pt>
                <c:pt idx="1">
                  <c:v>1.7</c:v>
                </c:pt>
                <c:pt idx="2">
                  <c:v>1.1000000000000001</c:v>
                </c:pt>
                <c:pt idx="3">
                  <c:v>0.9</c:v>
                </c:pt>
                <c:pt idx="4">
                  <c:v>0</c:v>
                </c:pt>
              </c:numCache>
            </c:numRef>
          </c:val>
          <c:extLst>
            <c:ext xmlns:c16="http://schemas.microsoft.com/office/drawing/2014/chart" uri="{C3380CC4-5D6E-409C-BE32-E72D297353CC}">
              <c16:uniqueId val="{00000001-08E4-4152-B3AD-E88452E421D9}"/>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6.9</c:v>
                </c:pt>
                <c:pt idx="1">
                  <c:v>0.6</c:v>
                </c:pt>
                <c:pt idx="2">
                  <c:v>0.2</c:v>
                </c:pt>
                <c:pt idx="3">
                  <c:v>0.2</c:v>
                </c:pt>
                <c:pt idx="4">
                  <c:v>0</c:v>
                </c:pt>
              </c:numCache>
            </c:numRef>
          </c:val>
          <c:extLst>
            <c:ext xmlns:c16="http://schemas.microsoft.com/office/drawing/2014/chart" uri="{C3380CC4-5D6E-409C-BE32-E72D297353CC}">
              <c16:uniqueId val="{00000002-08E4-4152-B3AD-E88452E421D9}"/>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Sheet1!$B$2:$B$11</c:f>
              <c:strCache>
                <c:ptCount val="4"/>
                <c:pt idx="0">
                  <c:v>Any</c:v>
                </c:pt>
                <c:pt idx="1">
                  <c:v>Leading to permanent discontinuation</c:v>
                </c:pt>
                <c:pt idx="2">
                  <c:v>Any</c:v>
                </c:pt>
                <c:pt idx="3">
                  <c:v>Leading to permanent discontinuation</c:v>
                </c:pt>
              </c:strCache>
            </c:strRef>
          </c:cat>
          <c:val>
            <c:numRef>
              <c:f>Sheet1!$C$2:$C$11</c:f>
              <c:numCache>
                <c:formatCode>General</c:formatCode>
                <c:ptCount val="10"/>
                <c:pt idx="0">
                  <c:v>84.1</c:v>
                </c:pt>
                <c:pt idx="1">
                  <c:v>5.9</c:v>
                </c:pt>
                <c:pt idx="2">
                  <c:v>30.5</c:v>
                </c:pt>
                <c:pt idx="3">
                  <c:v>2</c:v>
                </c:pt>
              </c:numCache>
            </c:numRef>
          </c:val>
          <c:extLst>
            <c:ext xmlns:c16="http://schemas.microsoft.com/office/drawing/2014/chart" uri="{C3380CC4-5D6E-409C-BE32-E72D297353CC}">
              <c16:uniqueId val="{00000000-D413-4C1D-9131-D3D7087BB9E6}"/>
            </c:ext>
          </c:extLst>
        </c:ser>
        <c:ser>
          <c:idx val="1"/>
          <c:order val="1"/>
          <c:tx>
            <c:strRef>
              <c:f>Sheet1!$D$1</c:f>
              <c:strCache>
                <c:ptCount val="1"/>
                <c:pt idx="0">
                  <c:v>Placebo (n=xxx)</c:v>
                </c:pt>
              </c:strCache>
            </c:strRef>
          </c:tx>
          <c:spPr>
            <a:solidFill>
              <a:srgbClr val="5358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4"/>
                <c:pt idx="0">
                  <c:v>Any</c:v>
                </c:pt>
                <c:pt idx="1">
                  <c:v>Leading to permanent discontinuation</c:v>
                </c:pt>
                <c:pt idx="2">
                  <c:v>Any</c:v>
                </c:pt>
                <c:pt idx="3">
                  <c:v>Leading to permanent discontinuation</c:v>
                </c:pt>
              </c:strCache>
            </c:strRef>
          </c:cat>
          <c:val>
            <c:numRef>
              <c:f>Sheet1!$D$2:$D$11</c:f>
              <c:numCache>
                <c:formatCode>General</c:formatCode>
                <c:ptCount val="10"/>
                <c:pt idx="0">
                  <c:v>84.1</c:v>
                </c:pt>
                <c:pt idx="1">
                  <c:v>5.0999999999999996</c:v>
                </c:pt>
                <c:pt idx="2">
                  <c:v>32.299999999999997</c:v>
                </c:pt>
                <c:pt idx="3">
                  <c:v>2.2000000000000002</c:v>
                </c:pt>
              </c:numCache>
            </c:numRef>
          </c:val>
          <c:extLst>
            <c:ext xmlns:c16="http://schemas.microsoft.com/office/drawing/2014/chart" uri="{C3380CC4-5D6E-409C-BE32-E72D297353CC}">
              <c16:uniqueId val="{00000001-D413-4C1D-9131-D3D7087BB9E6}"/>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Sheet1!$B$2:$B$11</c:f>
              <c:strCache>
                <c:ptCount val="5"/>
                <c:pt idx="0">
                  <c:v>Any</c:v>
                </c:pt>
                <c:pt idx="1">
                  <c:v>Leading to permanent discontinuation</c:v>
                </c:pt>
                <c:pt idx="2">
                  <c:v>Any</c:v>
                </c:pt>
                <c:pt idx="3">
                  <c:v>Leading to permanent discontinuation</c:v>
                </c:pt>
                <c:pt idx="4">
                  <c:v>Any</c:v>
                </c:pt>
              </c:strCache>
            </c:strRef>
          </c:cat>
          <c:val>
            <c:numRef>
              <c:f>Sheet1!$C$2:$C$11</c:f>
              <c:numCache>
                <c:formatCode>General</c:formatCode>
                <c:ptCount val="10"/>
                <c:pt idx="0">
                  <c:v>84.1</c:v>
                </c:pt>
                <c:pt idx="1">
                  <c:v>5.9</c:v>
                </c:pt>
                <c:pt idx="2">
                  <c:v>30.5</c:v>
                </c:pt>
                <c:pt idx="3">
                  <c:v>2</c:v>
                </c:pt>
                <c:pt idx="4">
                  <c:v>4.8</c:v>
                </c:pt>
              </c:numCache>
            </c:numRef>
          </c:val>
          <c:extLst>
            <c:ext xmlns:c16="http://schemas.microsoft.com/office/drawing/2014/chart" uri="{C3380CC4-5D6E-409C-BE32-E72D297353CC}">
              <c16:uniqueId val="{00000000-D413-4C1D-9131-D3D7087BB9E6}"/>
            </c:ext>
          </c:extLst>
        </c:ser>
        <c:ser>
          <c:idx val="1"/>
          <c:order val="1"/>
          <c:tx>
            <c:strRef>
              <c:f>Sheet1!$D$1</c:f>
              <c:strCache>
                <c:ptCount val="1"/>
                <c:pt idx="0">
                  <c:v>Placebo (n=xxx)</c:v>
                </c:pt>
              </c:strCache>
            </c:strRef>
          </c:tx>
          <c:spPr>
            <a:solidFill>
              <a:srgbClr val="5358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5"/>
                <c:pt idx="0">
                  <c:v>Any</c:v>
                </c:pt>
                <c:pt idx="1">
                  <c:v>Leading to permanent discontinuation</c:v>
                </c:pt>
                <c:pt idx="2">
                  <c:v>Any</c:v>
                </c:pt>
                <c:pt idx="3">
                  <c:v>Leading to permanent discontinuation</c:v>
                </c:pt>
                <c:pt idx="4">
                  <c:v>Any</c:v>
                </c:pt>
              </c:strCache>
            </c:strRef>
          </c:cat>
          <c:val>
            <c:numRef>
              <c:f>Sheet1!$D$2:$D$11</c:f>
              <c:numCache>
                <c:formatCode>General</c:formatCode>
                <c:ptCount val="10"/>
                <c:pt idx="0">
                  <c:v>84.1</c:v>
                </c:pt>
                <c:pt idx="1">
                  <c:v>5.0999999999999996</c:v>
                </c:pt>
                <c:pt idx="2">
                  <c:v>32.299999999999997</c:v>
                </c:pt>
                <c:pt idx="3">
                  <c:v>2.2000000000000002</c:v>
                </c:pt>
                <c:pt idx="4">
                  <c:v>3.1</c:v>
                </c:pt>
              </c:numCache>
            </c:numRef>
          </c:val>
          <c:extLst>
            <c:ext xmlns:c16="http://schemas.microsoft.com/office/drawing/2014/chart" uri="{C3380CC4-5D6E-409C-BE32-E72D297353CC}">
              <c16:uniqueId val="{00000001-D413-4C1D-9131-D3D7087BB9E6}"/>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Sheet1!$B$2:$B$11</c:f>
              <c:strCache>
                <c:ptCount val="7"/>
                <c:pt idx="0">
                  <c:v>Any</c:v>
                </c:pt>
                <c:pt idx="1">
                  <c:v>Leading to permanent discontinuation</c:v>
                </c:pt>
                <c:pt idx="2">
                  <c:v>Any</c:v>
                </c:pt>
                <c:pt idx="3">
                  <c:v>Leading to permanent discontinuation</c:v>
                </c:pt>
                <c:pt idx="4">
                  <c:v>Any</c:v>
                </c:pt>
                <c:pt idx="5">
                  <c:v>Any</c:v>
                </c:pt>
                <c:pt idx="6">
                  <c:v>Requiring hospitilisation</c:v>
                </c:pt>
              </c:strCache>
            </c:strRef>
          </c:cat>
          <c:val>
            <c:numRef>
              <c:f>Sheet1!$C$2:$C$11</c:f>
              <c:numCache>
                <c:formatCode>General</c:formatCode>
                <c:ptCount val="10"/>
                <c:pt idx="0">
                  <c:v>84.1</c:v>
                </c:pt>
                <c:pt idx="1">
                  <c:v>5.9</c:v>
                </c:pt>
                <c:pt idx="2">
                  <c:v>30.5</c:v>
                </c:pt>
                <c:pt idx="3">
                  <c:v>2</c:v>
                </c:pt>
                <c:pt idx="4">
                  <c:v>4.8</c:v>
                </c:pt>
                <c:pt idx="5">
                  <c:v>3.3</c:v>
                </c:pt>
                <c:pt idx="6">
                  <c:v>1.3</c:v>
                </c:pt>
              </c:numCache>
            </c:numRef>
          </c:val>
          <c:extLst>
            <c:ext xmlns:c16="http://schemas.microsoft.com/office/drawing/2014/chart" uri="{C3380CC4-5D6E-409C-BE32-E72D297353CC}">
              <c16:uniqueId val="{00000000-D413-4C1D-9131-D3D7087BB9E6}"/>
            </c:ext>
          </c:extLst>
        </c:ser>
        <c:ser>
          <c:idx val="1"/>
          <c:order val="1"/>
          <c:tx>
            <c:strRef>
              <c:f>Sheet1!$D$1</c:f>
              <c:strCache>
                <c:ptCount val="1"/>
                <c:pt idx="0">
                  <c:v>Placebo (n=xxx)</c:v>
                </c:pt>
              </c:strCache>
            </c:strRef>
          </c:tx>
          <c:spPr>
            <a:solidFill>
              <a:srgbClr val="5358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7"/>
                <c:pt idx="0">
                  <c:v>Any</c:v>
                </c:pt>
                <c:pt idx="1">
                  <c:v>Leading to permanent discontinuation</c:v>
                </c:pt>
                <c:pt idx="2">
                  <c:v>Any</c:v>
                </c:pt>
                <c:pt idx="3">
                  <c:v>Leading to permanent discontinuation</c:v>
                </c:pt>
                <c:pt idx="4">
                  <c:v>Any</c:v>
                </c:pt>
                <c:pt idx="5">
                  <c:v>Any</c:v>
                </c:pt>
                <c:pt idx="6">
                  <c:v>Requiring hospitilisation</c:v>
                </c:pt>
              </c:strCache>
            </c:strRef>
          </c:cat>
          <c:val>
            <c:numRef>
              <c:f>Sheet1!$D$2:$D$11</c:f>
              <c:numCache>
                <c:formatCode>General</c:formatCode>
                <c:ptCount val="10"/>
                <c:pt idx="0">
                  <c:v>84.1</c:v>
                </c:pt>
                <c:pt idx="1">
                  <c:v>5.0999999999999996</c:v>
                </c:pt>
                <c:pt idx="2">
                  <c:v>32.299999999999997</c:v>
                </c:pt>
                <c:pt idx="3">
                  <c:v>2.2000000000000002</c:v>
                </c:pt>
                <c:pt idx="4">
                  <c:v>3.1</c:v>
                </c:pt>
                <c:pt idx="5">
                  <c:v>3.6</c:v>
                </c:pt>
                <c:pt idx="6">
                  <c:v>1.3</c:v>
                </c:pt>
              </c:numCache>
            </c:numRef>
          </c:val>
          <c:extLst>
            <c:ext xmlns:c16="http://schemas.microsoft.com/office/drawing/2014/chart" uri="{C3380CC4-5D6E-409C-BE32-E72D297353CC}">
              <c16:uniqueId val="{00000001-D413-4C1D-9131-D3D7087BB9E6}"/>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8"/>
              <c:tx>
                <c:rich>
                  <a:bodyPr/>
                  <a:lstStyle/>
                  <a:p>
                    <a:r>
                      <a:rPr lang="en-US"/>
                      <a:t>&lt;0.1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78C-4612-96E5-E8B3BDE99EAC}"/>
                </c:ext>
              </c:extLst>
            </c:dLbl>
            <c:dLbl>
              <c:idx val="9"/>
              <c:tx>
                <c:rich>
                  <a:bodyPr/>
                  <a:lstStyle/>
                  <a:p>
                    <a:r>
                      <a:rPr lang="en-US"/>
                      <a:t>&lt;0.1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78C-4612-96E5-E8B3BDE99EA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Sheet1!$B$2:$B$11</c:f>
              <c:strCache>
                <c:ptCount val="10"/>
                <c:pt idx="0">
                  <c:v>Any</c:v>
                </c:pt>
                <c:pt idx="1">
                  <c:v>Leading to permanent discontinuation</c:v>
                </c:pt>
                <c:pt idx="2">
                  <c:v>Any</c:v>
                </c:pt>
                <c:pt idx="3">
                  <c:v>Leading to permanent discontinuation</c:v>
                </c:pt>
                <c:pt idx="4">
                  <c:v>Any</c:v>
                </c:pt>
                <c:pt idx="5">
                  <c:v>Any</c:v>
                </c:pt>
                <c:pt idx="6">
                  <c:v>Requiring hospitilisation</c:v>
                </c:pt>
                <c:pt idx="7">
                  <c:v>Any</c:v>
                </c:pt>
                <c:pt idx="8">
                  <c:v>Serious</c:v>
                </c:pt>
                <c:pt idx="9">
                  <c:v>Requiring hospitilisation</c:v>
                </c:pt>
              </c:strCache>
            </c:strRef>
          </c:cat>
          <c:val>
            <c:numRef>
              <c:f>Sheet1!$C$2:$C$11</c:f>
              <c:numCache>
                <c:formatCode>General</c:formatCode>
                <c:ptCount val="10"/>
                <c:pt idx="0">
                  <c:v>84.1</c:v>
                </c:pt>
                <c:pt idx="1">
                  <c:v>5.9</c:v>
                </c:pt>
                <c:pt idx="2">
                  <c:v>30.5</c:v>
                </c:pt>
                <c:pt idx="3">
                  <c:v>2</c:v>
                </c:pt>
                <c:pt idx="4">
                  <c:v>4.8</c:v>
                </c:pt>
                <c:pt idx="5">
                  <c:v>3.3</c:v>
                </c:pt>
                <c:pt idx="6">
                  <c:v>1.3</c:v>
                </c:pt>
                <c:pt idx="7">
                  <c:v>1</c:v>
                </c:pt>
                <c:pt idx="8">
                  <c:v>4.0000000000000002E-4</c:v>
                </c:pt>
                <c:pt idx="9">
                  <c:v>2.9999999999999997E-4</c:v>
                </c:pt>
              </c:numCache>
            </c:numRef>
          </c:val>
          <c:extLst>
            <c:ext xmlns:c16="http://schemas.microsoft.com/office/drawing/2014/chart" uri="{C3380CC4-5D6E-409C-BE32-E72D297353CC}">
              <c16:uniqueId val="{00000000-D413-4C1D-9131-D3D7087BB9E6}"/>
            </c:ext>
          </c:extLst>
        </c:ser>
        <c:ser>
          <c:idx val="1"/>
          <c:order val="1"/>
          <c:tx>
            <c:strRef>
              <c:f>Sheet1!$D$1</c:f>
              <c:strCache>
                <c:ptCount val="1"/>
                <c:pt idx="0">
                  <c:v>Placebo (n=xxx)</c:v>
                </c:pt>
              </c:strCache>
            </c:strRef>
          </c:tx>
          <c:spPr>
            <a:solidFill>
              <a:srgbClr val="5358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10"/>
                <c:pt idx="0">
                  <c:v>Any</c:v>
                </c:pt>
                <c:pt idx="1">
                  <c:v>Leading to permanent discontinuation</c:v>
                </c:pt>
                <c:pt idx="2">
                  <c:v>Any</c:v>
                </c:pt>
                <c:pt idx="3">
                  <c:v>Leading to permanent discontinuation</c:v>
                </c:pt>
                <c:pt idx="4">
                  <c:v>Any</c:v>
                </c:pt>
                <c:pt idx="5">
                  <c:v>Any</c:v>
                </c:pt>
                <c:pt idx="6">
                  <c:v>Requiring hospitilisation</c:v>
                </c:pt>
                <c:pt idx="7">
                  <c:v>Any</c:v>
                </c:pt>
                <c:pt idx="8">
                  <c:v>Serious</c:v>
                </c:pt>
                <c:pt idx="9">
                  <c:v>Requiring hospitilisation</c:v>
                </c:pt>
              </c:strCache>
            </c:strRef>
          </c:cat>
          <c:val>
            <c:numRef>
              <c:f>Sheet1!$D$2:$D$11</c:f>
              <c:numCache>
                <c:formatCode>General</c:formatCode>
                <c:ptCount val="10"/>
                <c:pt idx="0">
                  <c:v>84.1</c:v>
                </c:pt>
                <c:pt idx="1">
                  <c:v>5.0999999999999996</c:v>
                </c:pt>
                <c:pt idx="2">
                  <c:v>32.299999999999997</c:v>
                </c:pt>
                <c:pt idx="3">
                  <c:v>2.2000000000000002</c:v>
                </c:pt>
                <c:pt idx="4">
                  <c:v>3.1</c:v>
                </c:pt>
                <c:pt idx="5">
                  <c:v>3.6</c:v>
                </c:pt>
                <c:pt idx="6">
                  <c:v>1.3</c:v>
                </c:pt>
                <c:pt idx="7">
                  <c:v>2.2999999999999998</c:v>
                </c:pt>
                <c:pt idx="8">
                  <c:v>0.2</c:v>
                </c:pt>
                <c:pt idx="9">
                  <c:v>0.2</c:v>
                </c:pt>
              </c:numCache>
            </c:numRef>
          </c:val>
          <c:extLst>
            <c:ext xmlns:c16="http://schemas.microsoft.com/office/drawing/2014/chart" uri="{C3380CC4-5D6E-409C-BE32-E72D297353CC}">
              <c16:uniqueId val="{00000001-D413-4C1D-9131-D3D7087BB9E6}"/>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67494926459239"/>
          <c:y val="0.18411914263926527"/>
          <c:w val="0.81988381545146627"/>
          <c:h val="0.75638610025808772"/>
        </c:manualLayout>
      </c:layout>
      <c:barChart>
        <c:barDir val="col"/>
        <c:grouping val="clustered"/>
        <c:varyColors val="0"/>
        <c:ser>
          <c:idx val="0"/>
          <c:order val="0"/>
          <c:tx>
            <c:strRef>
              <c:f>Sheet1!$B$1</c:f>
              <c:strCache>
                <c:ptCount val="1"/>
                <c:pt idx="0">
                  <c:v>Treatment</c:v>
                </c:pt>
              </c:strCache>
            </c:strRef>
          </c:tx>
          <c:spPr>
            <a:solidFill>
              <a:srgbClr val="669BD2"/>
            </a:solidFill>
            <a:ln w="38100">
              <a:solidFill>
                <a:srgbClr val="669BD2"/>
              </a:solidFill>
            </a:ln>
            <a:effectLst/>
          </c:spPr>
          <c:invertIfNegative val="0"/>
          <c:dPt>
            <c:idx val="2"/>
            <c:invertIfNegative val="0"/>
            <c:bubble3D val="0"/>
            <c:spPr>
              <a:solidFill>
                <a:srgbClr val="66B512">
                  <a:lumMod val="75000"/>
                </a:srgbClr>
              </a:solidFill>
              <a:ln w="38100">
                <a:solidFill>
                  <a:srgbClr val="66B512">
                    <a:lumMod val="75000"/>
                  </a:srgbClr>
                </a:solidFill>
              </a:ln>
              <a:effectLst/>
            </c:spPr>
            <c:extLst>
              <c:ext xmlns:c16="http://schemas.microsoft.com/office/drawing/2014/chart" uri="{C3380CC4-5D6E-409C-BE32-E72D297353CC}">
                <c16:uniqueId val="{00000002-69BE-453C-BB82-532396871495}"/>
              </c:ext>
            </c:extLst>
          </c:dPt>
          <c:dPt>
            <c:idx val="3"/>
            <c:invertIfNegative val="0"/>
            <c:bubble3D val="0"/>
            <c:spPr>
              <a:solidFill>
                <a:srgbClr val="988983">
                  <a:lumMod val="60000"/>
                  <a:lumOff val="40000"/>
                </a:srgbClr>
              </a:solidFill>
              <a:ln w="38100">
                <a:solidFill>
                  <a:srgbClr val="988983">
                    <a:lumMod val="60000"/>
                    <a:lumOff val="40000"/>
                  </a:srgbClr>
                </a:solidFill>
              </a:ln>
              <a:effectLst/>
            </c:spPr>
            <c:extLst>
              <c:ext xmlns:c16="http://schemas.microsoft.com/office/drawing/2014/chart" uri="{C3380CC4-5D6E-409C-BE32-E72D297353CC}">
                <c16:uniqueId val="{00000003-E7F0-45C7-BC4D-5D8414F01D85}"/>
              </c:ext>
            </c:extLst>
          </c:dPt>
          <c:dLbls>
            <c:dLbl>
              <c:idx val="0"/>
              <c:layout>
                <c:manualLayout>
                  <c:x val="-1.2126339268237268E-3"/>
                  <c:y val="-5.0149128842490849E-2"/>
                </c:manualLayout>
              </c:layout>
              <c:tx>
                <c:rich>
                  <a:bodyPr/>
                  <a:lstStyle/>
                  <a:p>
                    <a:r>
                      <a:rPr lang="en-US"/>
                      <a:t>-3.3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9BE-453C-BB82-532396871495}"/>
                </c:ext>
              </c:extLst>
            </c:dLbl>
            <c:dLbl>
              <c:idx val="2"/>
              <c:layout>
                <c:manualLayout>
                  <c:x val="-2.4252678536475867E-3"/>
                  <c:y val="-6.3049557893967212E-2"/>
                </c:manualLayout>
              </c:layout>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9BE-453C-BB82-532396871495}"/>
                </c:ext>
              </c:extLst>
            </c:dLbl>
            <c:dLbl>
              <c:idx val="3"/>
              <c:layout>
                <c:manualLayout>
                  <c:x val="-2.2217936097057435E-3"/>
                  <c:y val="-4.709298612651569E-2"/>
                </c:manualLayout>
              </c:layout>
              <c:tx>
                <c:rich>
                  <a:bodyPr/>
                  <a:lstStyle/>
                  <a:p>
                    <a:r>
                      <a:rPr lang="en-US"/>
                      <a:t>-2.3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7F0-45C7-BC4D-5D8414F01D8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ja-JP"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Sheet1!$E$2:$E$5</c:f>
                <c:numCache>
                  <c:formatCode>General</c:formatCode>
                  <c:ptCount val="4"/>
                  <c:pt idx="0">
                    <c:v>-0.12755102040816327</c:v>
                  </c:pt>
                  <c:pt idx="1">
                    <c:v>0.08</c:v>
                  </c:pt>
                  <c:pt idx="2">
                    <c:v>0.2</c:v>
                  </c:pt>
                  <c:pt idx="3">
                    <c:v>0.1</c:v>
                  </c:pt>
                </c:numCache>
              </c:numRef>
            </c:plus>
            <c:minus>
              <c:numRef>
                <c:f>Sheet1!$E$2:$E$5</c:f>
                <c:numCache>
                  <c:formatCode>General</c:formatCode>
                  <c:ptCount val="4"/>
                  <c:pt idx="0">
                    <c:v>-0.12755102040816327</c:v>
                  </c:pt>
                  <c:pt idx="1">
                    <c:v>0.08</c:v>
                  </c:pt>
                  <c:pt idx="2">
                    <c:v>0.2</c:v>
                  </c:pt>
                  <c:pt idx="3">
                    <c:v>0.1</c:v>
                  </c:pt>
                </c:numCache>
              </c:numRef>
            </c:minus>
            <c:spPr>
              <a:noFill/>
              <a:ln w="19050" cap="flat" cmpd="sng" algn="ctr">
                <a:solidFill>
                  <a:srgbClr val="000000"/>
                </a:solidFill>
                <a:round/>
              </a:ln>
              <a:effectLst/>
            </c:spPr>
          </c:errBars>
          <c:cat>
            <c:strRef>
              <c:f>Sheet1!$A$2:$A$5</c:f>
              <c:strCache>
                <c:ptCount val="4"/>
                <c:pt idx="0">
                  <c:v>FIND-CKD</c:v>
                </c:pt>
                <c:pt idx="1">
                  <c:v>FIDELIO-DKD</c:v>
                </c:pt>
                <c:pt idx="2">
                  <c:v>Dapa</c:v>
                </c:pt>
                <c:pt idx="3">
                  <c:v>Empa</c:v>
                </c:pt>
              </c:strCache>
            </c:strRef>
          </c:cat>
          <c:val>
            <c:numRef>
              <c:f>Sheet1!$B$2:$B$5</c:f>
              <c:numCache>
                <c:formatCode>0.00</c:formatCode>
                <c:ptCount val="4"/>
                <c:pt idx="0">
                  <c:v>-3.34</c:v>
                </c:pt>
                <c:pt idx="1">
                  <c:v>-3.39</c:v>
                </c:pt>
                <c:pt idx="2">
                  <c:v>-2.97</c:v>
                </c:pt>
                <c:pt idx="3">
                  <c:v>-2.2999999999999998</c:v>
                </c:pt>
              </c:numCache>
            </c:numRef>
          </c:val>
          <c:extLst>
            <c:ext xmlns:c16="http://schemas.microsoft.com/office/drawing/2014/chart" uri="{C3380CC4-5D6E-409C-BE32-E72D297353CC}">
              <c16:uniqueId val="{00000003-69BE-453C-BB82-532396871495}"/>
            </c:ext>
          </c:extLst>
        </c:ser>
        <c:ser>
          <c:idx val="1"/>
          <c:order val="1"/>
          <c:tx>
            <c:strRef>
              <c:f>Sheet1!$C$1</c:f>
              <c:strCache>
                <c:ptCount val="1"/>
                <c:pt idx="0">
                  <c:v>Placebo</c:v>
                </c:pt>
              </c:strCache>
            </c:strRef>
          </c:tx>
          <c:spPr>
            <a:solidFill>
              <a:srgbClr val="53585A"/>
            </a:solidFill>
            <a:ln w="38100">
              <a:solidFill>
                <a:srgbClr val="53585A"/>
              </a:solidFill>
            </a:ln>
            <a:effectLst/>
          </c:spPr>
          <c:invertIfNegative val="0"/>
          <c:dLbls>
            <c:dLbl>
              <c:idx val="0"/>
              <c:layout>
                <c:manualLayout>
                  <c:x val="-1.2126339268237933E-3"/>
                  <c:y val="-5.1586145516442639E-2"/>
                </c:manualLayout>
              </c:layout>
              <c:tx>
                <c:rich>
                  <a:bodyPr/>
                  <a:lstStyle/>
                  <a:p>
                    <a:r>
                      <a:rPr lang="en-US"/>
                      <a:t>-4.0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9BE-453C-BB82-532396871495}"/>
                </c:ext>
              </c:extLst>
            </c:dLbl>
            <c:dLbl>
              <c:idx val="2"/>
              <c:layout>
                <c:manualLayout>
                  <c:x val="-1.2126339268237489E-3"/>
                  <c:y val="-6.5915918728222195E-2"/>
                </c:manualLayout>
              </c:layout>
              <c:tx>
                <c:rich>
                  <a:bodyPr/>
                  <a:lstStyle/>
                  <a:p>
                    <a:r>
                      <a:rPr lang="en-US"/>
                      <a:t>-3.4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9BE-453C-BB82-532396871495}"/>
                </c:ext>
              </c:extLst>
            </c:dLbl>
            <c:dLbl>
              <c:idx val="3"/>
              <c:layout>
                <c:manualLayout>
                  <c:x val="-1.7785092138512939E-16"/>
                  <c:y val="-5.4451829364199102E-2"/>
                </c:manualLayout>
              </c:layout>
              <c:tx>
                <c:rich>
                  <a:bodyPr/>
                  <a:lstStyle/>
                  <a:p>
                    <a:r>
                      <a:rPr lang="en-US"/>
                      <a:t>-2.9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7F0-45C7-BC4D-5D8414F01D8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ja-JP"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Sheet1!$F$2:$F$5</c:f>
                <c:numCache>
                  <c:formatCode>General</c:formatCode>
                  <c:ptCount val="4"/>
                  <c:pt idx="0">
                    <c:v>-0.13520408163265313</c:v>
                  </c:pt>
                  <c:pt idx="1">
                    <c:v>0.08</c:v>
                  </c:pt>
                  <c:pt idx="2">
                    <c:v>0.2</c:v>
                  </c:pt>
                  <c:pt idx="3">
                    <c:v>0.1</c:v>
                  </c:pt>
                </c:numCache>
              </c:numRef>
            </c:plus>
            <c:minus>
              <c:numRef>
                <c:f>Sheet1!$F$2:$F$5</c:f>
                <c:numCache>
                  <c:formatCode>General</c:formatCode>
                  <c:ptCount val="4"/>
                  <c:pt idx="0">
                    <c:v>-0.13520408163265313</c:v>
                  </c:pt>
                  <c:pt idx="1">
                    <c:v>0.08</c:v>
                  </c:pt>
                  <c:pt idx="2">
                    <c:v>0.2</c:v>
                  </c:pt>
                  <c:pt idx="3">
                    <c:v>0.1</c:v>
                  </c:pt>
                </c:numCache>
              </c:numRef>
            </c:minus>
            <c:spPr>
              <a:noFill/>
              <a:ln w="19050" cap="flat" cmpd="sng" algn="ctr">
                <a:solidFill>
                  <a:srgbClr val="000000"/>
                </a:solidFill>
                <a:round/>
              </a:ln>
              <a:effectLst/>
            </c:spPr>
          </c:errBars>
          <c:cat>
            <c:strRef>
              <c:f>Sheet1!$A$2:$A$5</c:f>
              <c:strCache>
                <c:ptCount val="4"/>
                <c:pt idx="0">
                  <c:v>FIND-CKD</c:v>
                </c:pt>
                <c:pt idx="1">
                  <c:v>FIDELIO-DKD</c:v>
                </c:pt>
                <c:pt idx="2">
                  <c:v>Dapa</c:v>
                </c:pt>
                <c:pt idx="3">
                  <c:v>Empa</c:v>
                </c:pt>
              </c:strCache>
            </c:strRef>
          </c:cat>
          <c:val>
            <c:numRef>
              <c:f>Sheet1!$C$2:$C$5</c:f>
              <c:numCache>
                <c:formatCode>0.00</c:formatCode>
                <c:ptCount val="4"/>
                <c:pt idx="0">
                  <c:v>-4.024</c:v>
                </c:pt>
                <c:pt idx="1">
                  <c:v>-4.03</c:v>
                </c:pt>
                <c:pt idx="2">
                  <c:v>-3.43</c:v>
                </c:pt>
                <c:pt idx="3">
                  <c:v>-2.92</c:v>
                </c:pt>
              </c:numCache>
            </c:numRef>
          </c:val>
          <c:extLst>
            <c:ext xmlns:c16="http://schemas.microsoft.com/office/drawing/2014/chart" uri="{C3380CC4-5D6E-409C-BE32-E72D297353CC}">
              <c16:uniqueId val="{00000007-69BE-453C-BB82-532396871495}"/>
            </c:ext>
          </c:extLst>
        </c:ser>
        <c:dLbls>
          <c:showLegendKey val="0"/>
          <c:showVal val="0"/>
          <c:showCatName val="0"/>
          <c:showSerName val="0"/>
          <c:showPercent val="0"/>
          <c:showBubbleSize val="0"/>
        </c:dLbls>
        <c:gapWidth val="80"/>
        <c:overlap val="-10"/>
        <c:axId val="374638111"/>
        <c:axId val="1994683696"/>
      </c:barChart>
      <c:catAx>
        <c:axId val="374638111"/>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94683696"/>
        <c:crosses val="autoZero"/>
        <c:auto val="1"/>
        <c:lblAlgn val="ctr"/>
        <c:lblOffset val="500"/>
        <c:noMultiLvlLbl val="0"/>
      </c:catAx>
      <c:valAx>
        <c:axId val="1994683696"/>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05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i="0" u="none" strike="noStrike" kern="1200" baseline="0" noProof="0">
                    <a:solidFill>
                      <a:schemeClr val="tx1"/>
                    </a:solidFill>
                    <a:latin typeface="Arial" panose="020B0604020202020204" pitchFamily="34" charset="0"/>
                    <a:cs typeface="Arial" panose="020B0604020202020204" pitchFamily="34" charset="0"/>
                  </a:rPr>
                  <a:t>Mean eGFR slope </a:t>
                </a:r>
                <a:br>
                  <a:rPr lang="en-GB" sz="1200" b="1" i="0" u="none" strike="noStrike" kern="1200" baseline="0" noProof="0">
                    <a:solidFill>
                      <a:schemeClr val="tx1"/>
                    </a:solidFill>
                    <a:latin typeface="Arial" panose="020B0604020202020204" pitchFamily="34" charset="0"/>
                    <a:cs typeface="Arial" panose="020B0604020202020204" pitchFamily="34" charset="0"/>
                  </a:rPr>
                </a:br>
                <a:r>
                  <a:rPr lang="en-GB" sz="1200" b="1" i="0" u="none" strike="noStrike" kern="1200" baseline="0" noProof="0">
                    <a:solidFill>
                      <a:schemeClr val="tx1"/>
                    </a:solidFill>
                    <a:latin typeface="Arial" panose="020B0604020202020204" pitchFamily="34" charset="0"/>
                    <a:cs typeface="Arial" panose="020B0604020202020204" pitchFamily="34" charset="0"/>
                  </a:rPr>
                  <a:t>(mL/min/1.73 m</a:t>
                </a:r>
                <a:r>
                  <a:rPr lang="en-GB" sz="1200" b="1" i="0" u="none" strike="noStrike" kern="1200" baseline="30000" noProof="0">
                    <a:solidFill>
                      <a:schemeClr val="tx1"/>
                    </a:solidFill>
                    <a:latin typeface="Arial" panose="020B0604020202020204" pitchFamily="34" charset="0"/>
                    <a:cs typeface="Arial" panose="020B0604020202020204" pitchFamily="34" charset="0"/>
                  </a:rPr>
                  <a:t>2</a:t>
                </a:r>
                <a:r>
                  <a:rPr lang="en-GB" sz="1200" b="1" i="0" u="none" strike="noStrike" kern="1200" baseline="0" noProof="0">
                    <a:solidFill>
                      <a:schemeClr val="tx1"/>
                    </a:solidFill>
                    <a:latin typeface="Arial" panose="020B0604020202020204" pitchFamily="34" charset="0"/>
                    <a:cs typeface="Arial" panose="020B0604020202020204" pitchFamily="34" charset="0"/>
                  </a:rPr>
                  <a:t>/year)</a:t>
                </a:r>
              </a:p>
            </c:rich>
          </c:tx>
          <c:layout>
            <c:manualLayout>
              <c:xMode val="edge"/>
              <c:yMode val="edge"/>
              <c:x val="6.3995553447000822E-2"/>
              <c:y val="0.31149242674167577"/>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ja-JP"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74638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681372915198926E-2"/>
          <c:y val="6.7359324929708628E-2"/>
          <c:w val="0.88676946887424835"/>
          <c:h val="0.80850428699051746"/>
        </c:manualLayout>
      </c:layout>
      <c:lineChart>
        <c:grouping val="standard"/>
        <c:varyColors val="0"/>
        <c:ser>
          <c:idx val="1"/>
          <c:order val="0"/>
          <c:tx>
            <c:strRef>
              <c:f>UACR!$C$2</c:f>
              <c:strCache>
                <c:ptCount val="1"/>
                <c:pt idx="0">
                  <c:v>Placebo</c:v>
                </c:pt>
              </c:strCache>
            </c:strRef>
          </c:tx>
          <c:spPr>
            <a:ln w="19050" cap="rnd">
              <a:solidFill>
                <a:srgbClr val="53585A"/>
              </a:solidFill>
              <a:round/>
            </a:ln>
            <a:effectLst/>
          </c:spPr>
          <c:marker>
            <c:symbol val="square"/>
            <c:size val="5"/>
            <c:spPr>
              <a:solidFill>
                <a:srgbClr val="53585A"/>
              </a:solidFill>
              <a:ln w="15875">
                <a:solidFill>
                  <a:srgbClr val="53585A"/>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301A-4A98-A5D1-1F4FE06E888A}"/>
                </c:ext>
              </c:extLst>
            </c:dLbl>
            <c:dLbl>
              <c:idx val="1"/>
              <c:layout>
                <c:manualLayout>
                  <c:x val="-2.6459615058555666E-2"/>
                  <c:y val="-6.60091967590717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1A-4A98-A5D1-1F4FE06E888A}"/>
                </c:ext>
              </c:extLst>
            </c:dLbl>
            <c:dLbl>
              <c:idx val="2"/>
              <c:layout>
                <c:manualLayout>
                  <c:x val="-2.4056380266679583E-2"/>
                  <c:y val="-5.0245806488248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1A-4A98-A5D1-1F4FE06E888A}"/>
                </c:ext>
              </c:extLst>
            </c:dLbl>
            <c:dLbl>
              <c:idx val="3"/>
              <c:layout>
                <c:manualLayout>
                  <c:x val="-2.8862849850431749E-2"/>
                  <c:y val="-6.2068349191366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1A-4A98-A5D1-1F4FE06E888A}"/>
                </c:ext>
              </c:extLst>
            </c:dLbl>
            <c:dLbl>
              <c:idx val="4"/>
              <c:layout>
                <c:manualLayout>
                  <c:x val="-2.4056380266679583E-2"/>
                  <c:y val="-6.99500443267775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1A-4A98-A5D1-1F4FE06E888A}"/>
                </c:ext>
              </c:extLst>
            </c:dLbl>
            <c:dLbl>
              <c:idx val="5"/>
              <c:layout>
                <c:manualLayout>
                  <c:x val="-2.8862849850431749E-2"/>
                  <c:y val="-7.7831739462189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1A-4A98-A5D1-1F4FE06E888A}"/>
                </c:ext>
              </c:extLst>
            </c:dLbl>
            <c:numFmt formatCode="#,##0.00" sourceLinked="0"/>
            <c:spPr>
              <a:noFill/>
              <a:ln>
                <a:noFill/>
              </a:ln>
              <a:effectLst/>
            </c:spPr>
            <c:txPr>
              <a:bodyPr rot="0" vert="horz" wrap="square" lIns="38100" tIns="19050" rIns="38100" bIns="19050" anchor="t" anchorCtr="0">
                <a:spAutoFit/>
              </a:bodyPr>
              <a:lstStyle/>
              <a:p>
                <a:pPr>
                  <a:defRPr sz="1100">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UACR!$K$3:$K$14</c:f>
                <c:numCache>
                  <c:formatCode>General</c:formatCode>
                  <c:ptCount val="12"/>
                  <c:pt idx="2">
                    <c:v>2.6000000000000023E-2</c:v>
                  </c:pt>
                  <c:pt idx="3">
                    <c:v>3.7999999999999923E-2</c:v>
                  </c:pt>
                  <c:pt idx="4">
                    <c:v>4.0999999999999925E-2</c:v>
                  </c:pt>
                  <c:pt idx="5">
                    <c:v>5.0999999999999934E-2</c:v>
                  </c:pt>
                  <c:pt idx="6">
                    <c:v>5.9999999999999942E-2</c:v>
                  </c:pt>
                </c:numCache>
              </c:numRef>
            </c:plus>
            <c:minus>
              <c:numRef>
                <c:f>UACR!$J$3:$J$14</c:f>
                <c:numCache>
                  <c:formatCode>General</c:formatCode>
                  <c:ptCount val="12"/>
                  <c:pt idx="2">
                    <c:v>2.4999999999999911E-2</c:v>
                  </c:pt>
                  <c:pt idx="3">
                    <c:v>3.6000000000000032E-2</c:v>
                  </c:pt>
                  <c:pt idx="4">
                    <c:v>4.0000000000000036E-2</c:v>
                  </c:pt>
                  <c:pt idx="5">
                    <c:v>4.8999999999999932E-2</c:v>
                  </c:pt>
                  <c:pt idx="6">
                    <c:v>5.5000000000000049E-2</c:v>
                  </c:pt>
                </c:numCache>
              </c:numRef>
            </c:minus>
            <c:spPr>
              <a:noFill/>
              <a:ln w="15875" cap="flat" cmpd="sng" algn="ctr">
                <a:solidFill>
                  <a:srgbClr val="53585A"/>
                </a:solidFill>
                <a:round/>
              </a:ln>
              <a:effectLst/>
            </c:spPr>
          </c:errBars>
          <c:cat>
            <c:numRef>
              <c:f>UACR!$A$3:$A$14</c:f>
              <c:numCache>
                <c:formatCode>General</c:formatCode>
                <c:ptCount val="12"/>
                <c:pt idx="1">
                  <c:v>0</c:v>
                </c:pt>
                <c:pt idx="2">
                  <c:v>1</c:v>
                </c:pt>
                <c:pt idx="3">
                  <c:v>3</c:v>
                </c:pt>
                <c:pt idx="4">
                  <c:v>6</c:v>
                </c:pt>
                <c:pt idx="5">
                  <c:v>12</c:v>
                </c:pt>
                <c:pt idx="6">
                  <c:v>24</c:v>
                </c:pt>
              </c:numCache>
            </c:numRef>
          </c:cat>
          <c:val>
            <c:numRef>
              <c:f>UACR!$C$3:$C$14</c:f>
              <c:numCache>
                <c:formatCode>General</c:formatCode>
                <c:ptCount val="12"/>
                <c:pt idx="1">
                  <c:v>1</c:v>
                </c:pt>
                <c:pt idx="2" formatCode="0.000">
                  <c:v>0.93899999999999995</c:v>
                </c:pt>
                <c:pt idx="3" formatCode="0.000">
                  <c:v>0.92100000000000004</c:v>
                </c:pt>
                <c:pt idx="4" formatCode="0.000">
                  <c:v>0.90900000000000003</c:v>
                </c:pt>
                <c:pt idx="5" formatCode="0.000">
                  <c:v>0.95799999999999996</c:v>
                </c:pt>
                <c:pt idx="6" formatCode="0.000">
                  <c:v>0.92100000000000004</c:v>
                </c:pt>
              </c:numCache>
            </c:numRef>
          </c:val>
          <c:smooth val="0"/>
          <c:extLst>
            <c:ext xmlns:c16="http://schemas.microsoft.com/office/drawing/2014/chart" uri="{C3380CC4-5D6E-409C-BE32-E72D297353CC}">
              <c16:uniqueId val="{00000006-301A-4A98-A5D1-1F4FE06E888A}"/>
            </c:ext>
          </c:extLst>
        </c:ser>
        <c:ser>
          <c:idx val="0"/>
          <c:order val="1"/>
          <c:tx>
            <c:strRef>
              <c:f>UACR!$B$2</c:f>
              <c:strCache>
                <c:ptCount val="1"/>
                <c:pt idx="0">
                  <c:v>Finerenone</c:v>
                </c:pt>
              </c:strCache>
            </c:strRef>
          </c:tx>
          <c:spPr>
            <a:ln w="19050">
              <a:solidFill>
                <a:srgbClr val="669BD2"/>
              </a:solidFill>
            </a:ln>
            <a:effectLst/>
          </c:spPr>
          <c:marker>
            <c:symbol val="square"/>
            <c:size val="5"/>
            <c:spPr>
              <a:solidFill>
                <a:srgbClr val="669BD2"/>
              </a:solidFill>
              <a:ln w="15875">
                <a:solidFill>
                  <a:srgbClr val="669BD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7-301A-4A98-A5D1-1F4FE06E888A}"/>
                </c:ext>
              </c:extLst>
            </c:dLbl>
            <c:dLbl>
              <c:idx val="1"/>
              <c:layout>
                <c:manualLayout>
                  <c:x val="-2.4056380266679597E-2"/>
                  <c:y val="-5.4186654055954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01A-4A98-A5D1-1F4FE06E888A}"/>
                </c:ext>
              </c:extLst>
            </c:dLbl>
            <c:dLbl>
              <c:idx val="2"/>
              <c:layout>
                <c:manualLayout>
                  <c:x val="-2.645961505855569E-2"/>
                  <c:y val="-5.8127501623660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01A-4A98-A5D1-1F4FE06E888A}"/>
                </c:ext>
              </c:extLst>
            </c:dLbl>
            <c:dLbl>
              <c:idx val="3"/>
              <c:layout>
                <c:manualLayout>
                  <c:x val="-2.6459615058555666E-2"/>
                  <c:y val="-5.8127501623660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01A-4A98-A5D1-1F4FE06E888A}"/>
                </c:ext>
              </c:extLst>
            </c:dLbl>
            <c:dLbl>
              <c:idx val="4"/>
              <c:layout>
                <c:manualLayout>
                  <c:x val="-2.4056380266679583E-2"/>
                  <c:y val="-5.8127501623660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01A-4A98-A5D1-1F4FE06E888A}"/>
                </c:ext>
              </c:extLst>
            </c:dLbl>
            <c:dLbl>
              <c:idx val="5"/>
              <c:layout>
                <c:manualLayout>
                  <c:x val="-2.6988326712768407E-2"/>
                  <c:y val="-6.99500443267776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01A-4A98-A5D1-1F4FE06E888A}"/>
                </c:ext>
              </c:extLst>
            </c:dLbl>
            <c:numFmt formatCode="#,##0.00" sourceLinked="0"/>
            <c:spPr>
              <a:noFill/>
              <a:ln>
                <a:noFill/>
              </a:ln>
              <a:effectLst/>
            </c:spPr>
            <c:txPr>
              <a:bodyPr wrap="square" lIns="38100" tIns="19050" rIns="38100" bIns="19050" anchor="ctr">
                <a:spAutoFit/>
              </a:bodyPr>
              <a:lstStyle/>
              <a:p>
                <a:pPr>
                  <a:defRPr sz="1100">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UACR!$G$3:$G$14</c:f>
                <c:numCache>
                  <c:formatCode>General</c:formatCode>
                  <c:ptCount val="12"/>
                  <c:pt idx="2">
                    <c:v>2.4000000000000021E-2</c:v>
                  </c:pt>
                  <c:pt idx="3">
                    <c:v>2.8000000000000025E-2</c:v>
                  </c:pt>
                  <c:pt idx="4">
                    <c:v>3.0000000000000027E-2</c:v>
                  </c:pt>
                  <c:pt idx="5">
                    <c:v>3.8000000000000034E-2</c:v>
                  </c:pt>
                  <c:pt idx="6">
                    <c:v>4.8000000000000043E-2</c:v>
                  </c:pt>
                </c:numCache>
              </c:numRef>
            </c:plus>
            <c:minus>
              <c:numRef>
                <c:f>UACR!$F$3:$F$14</c:f>
                <c:numCache>
                  <c:formatCode>General</c:formatCode>
                  <c:ptCount val="12"/>
                  <c:pt idx="2">
                    <c:v>2.300000000000002E-2</c:v>
                  </c:pt>
                  <c:pt idx="3">
                    <c:v>2.7000000000000024E-2</c:v>
                  </c:pt>
                  <c:pt idx="4">
                    <c:v>2.8999999999999915E-2</c:v>
                  </c:pt>
                  <c:pt idx="5">
                    <c:v>3.5999999999999921E-2</c:v>
                  </c:pt>
                  <c:pt idx="6">
                    <c:v>4.2999999999999927E-2</c:v>
                  </c:pt>
                </c:numCache>
              </c:numRef>
            </c:minus>
            <c:spPr>
              <a:noFill/>
              <a:ln w="15875" cap="flat" cmpd="sng" algn="ctr">
                <a:solidFill>
                  <a:srgbClr val="669BD2"/>
                </a:solidFill>
                <a:round/>
              </a:ln>
              <a:effectLst/>
            </c:spPr>
          </c:errBars>
          <c:cat>
            <c:numRef>
              <c:f>UACR!$A$3:$A$14</c:f>
              <c:numCache>
                <c:formatCode>General</c:formatCode>
                <c:ptCount val="12"/>
                <c:pt idx="1">
                  <c:v>0</c:v>
                </c:pt>
                <c:pt idx="2">
                  <c:v>1</c:v>
                </c:pt>
                <c:pt idx="3">
                  <c:v>3</c:v>
                </c:pt>
                <c:pt idx="4">
                  <c:v>6</c:v>
                </c:pt>
                <c:pt idx="5">
                  <c:v>12</c:v>
                </c:pt>
                <c:pt idx="6">
                  <c:v>24</c:v>
                </c:pt>
              </c:numCache>
            </c:numRef>
          </c:cat>
          <c:val>
            <c:numRef>
              <c:f>UACR!$B$3:$B$14</c:f>
              <c:numCache>
                <c:formatCode>General</c:formatCode>
                <c:ptCount val="12"/>
                <c:pt idx="1">
                  <c:v>1</c:v>
                </c:pt>
                <c:pt idx="2" formatCode="0.000">
                  <c:v>0.76200000000000001</c:v>
                </c:pt>
                <c:pt idx="3" formatCode="0.000">
                  <c:v>0.65900000000000003</c:v>
                </c:pt>
                <c:pt idx="4" formatCode="0.000">
                  <c:v>0.58699999999999997</c:v>
                </c:pt>
                <c:pt idx="5" formatCode="0.000">
                  <c:v>0.58199999999999996</c:v>
                </c:pt>
                <c:pt idx="6" formatCode="0.000">
                  <c:v>0.57999999999999996</c:v>
                </c:pt>
              </c:numCache>
            </c:numRef>
          </c:val>
          <c:smooth val="0"/>
          <c:extLst>
            <c:ext xmlns:c16="http://schemas.microsoft.com/office/drawing/2014/chart" uri="{C3380CC4-5D6E-409C-BE32-E72D297353CC}">
              <c16:uniqueId val="{0000000D-301A-4A98-A5D1-1F4FE06E888A}"/>
            </c:ext>
          </c:extLst>
        </c:ser>
        <c:dLbls>
          <c:showLegendKey val="0"/>
          <c:showVal val="0"/>
          <c:showCatName val="0"/>
          <c:showSerName val="0"/>
          <c:showPercent val="0"/>
          <c:showBubbleSize val="0"/>
        </c:dLbls>
        <c:marker val="1"/>
        <c:smooth val="0"/>
        <c:axId val="1799474640"/>
        <c:axId val="1468566832"/>
      </c:lineChart>
      <c:dateAx>
        <c:axId val="1799474640"/>
        <c:scaling>
          <c:orientation val="minMax"/>
          <c:max val="25"/>
        </c:scaling>
        <c:delete val="0"/>
        <c:axPos val="b"/>
        <c:numFmt formatCode="0" sourceLinked="0"/>
        <c:majorTickMark val="out"/>
        <c:minorTickMark val="none"/>
        <c:tickLblPos val="nextTo"/>
        <c:spPr>
          <a:noFill/>
          <a:ln w="9525" cap="flat" cmpd="sng" algn="ctr">
            <a:solidFill>
              <a:srgbClr val="53585A"/>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468566832"/>
        <c:crosses val="autoZero"/>
        <c:auto val="0"/>
        <c:lblOffset val="100"/>
        <c:baseTimeUnit val="days"/>
        <c:majorUnit val="4"/>
        <c:majorTimeUnit val="days"/>
        <c:minorUnit val="1"/>
      </c:dateAx>
      <c:valAx>
        <c:axId val="1468566832"/>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rgbClr val="53585A"/>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994746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0898294146707872"/>
          <c:h val="0.91002061209445428"/>
        </c:manualLayout>
      </c:layout>
      <c:scatterChart>
        <c:scatterStyle val="lineMarker"/>
        <c:varyColors val="0"/>
        <c:ser>
          <c:idx val="0"/>
          <c:order val="0"/>
          <c:tx>
            <c:strRef>
              <c:f>Sheet1!$A$3:$A$9</c:f>
              <c:strCache>
                <c:ptCount val="7"/>
                <c:pt idx="0">
                  <c:v>Composite event </c:v>
                </c:pt>
                <c:pt idx="1">
                  <c:v>Kidney failure</c:v>
                </c:pt>
                <c:pt idx="2">
                  <c:v>Sustained decrease of eGFR &gt;=57%</c:v>
                </c:pt>
                <c:pt idx="3">
                  <c:v>Hospitalization for HF</c:v>
                </c:pt>
                <c:pt idx="4">
                  <c:v>CV death </c:v>
                </c:pt>
              </c:strCache>
            </c:strRef>
          </c:tx>
          <c:spPr>
            <a:ln w="28575">
              <a:noFill/>
            </a:ln>
          </c:spPr>
          <c:marker>
            <c:symbol val="diamond"/>
            <c:size val="10"/>
            <c:spPr>
              <a:solidFill>
                <a:srgbClr val="53585A"/>
              </a:solidFill>
              <a:ln>
                <a:noFill/>
              </a:ln>
            </c:spPr>
          </c:marker>
          <c:errBars>
            <c:errDir val="y"/>
            <c:errBarType val="plus"/>
            <c:errValType val="percentage"/>
            <c:noEndCap val="1"/>
            <c:val val="5"/>
            <c:spPr>
              <a:ln>
                <a:noFill/>
              </a:ln>
            </c:spPr>
          </c:errBars>
          <c:errBars>
            <c:errDir val="x"/>
            <c:errBarType val="both"/>
            <c:errValType val="cust"/>
            <c:noEndCap val="0"/>
            <c:plus>
              <c:numRef>
                <c:f>Sheet1!$G$3:$G$11</c:f>
                <c:numCache>
                  <c:formatCode>General</c:formatCode>
                  <c:ptCount val="9"/>
                  <c:pt idx="0">
                    <c:v>0.21999999999999997</c:v>
                  </c:pt>
                  <c:pt idx="1">
                    <c:v>0.28999999999999992</c:v>
                  </c:pt>
                  <c:pt idx="2">
                    <c:v>0.26</c:v>
                  </c:pt>
                  <c:pt idx="3">
                    <c:v>1.47</c:v>
                  </c:pt>
                  <c:pt idx="4">
                    <c:v>0.86999999999999988</c:v>
                  </c:pt>
                  <c:pt idx="5">
                    <c:v>0</c:v>
                  </c:pt>
                  <c:pt idx="6">
                    <c:v>0</c:v>
                  </c:pt>
                  <c:pt idx="7">
                    <c:v>0</c:v>
                  </c:pt>
                  <c:pt idx="8">
                    <c:v>0</c:v>
                  </c:pt>
                </c:numCache>
              </c:numRef>
            </c:plus>
            <c:minus>
              <c:numRef>
                <c:f>Sheet1!$F$3:$F$11</c:f>
                <c:numCache>
                  <c:formatCode>General</c:formatCode>
                  <c:ptCount val="9"/>
                  <c:pt idx="0">
                    <c:v>0.17000000000000004</c:v>
                  </c:pt>
                  <c:pt idx="1">
                    <c:v>0.20999999999999996</c:v>
                  </c:pt>
                  <c:pt idx="2">
                    <c:v>0.18999999999999995</c:v>
                  </c:pt>
                  <c:pt idx="3">
                    <c:v>0.57999999999999996</c:v>
                  </c:pt>
                  <c:pt idx="4">
                    <c:v>0.23</c:v>
                  </c:pt>
                  <c:pt idx="5">
                    <c:v>0</c:v>
                  </c:pt>
                  <c:pt idx="6">
                    <c:v>0</c:v>
                  </c:pt>
                  <c:pt idx="7">
                    <c:v>0</c:v>
                  </c:pt>
                  <c:pt idx="8">
                    <c:v>0</c:v>
                  </c:pt>
                </c:numCache>
              </c:numRef>
            </c:minus>
            <c:spPr>
              <a:ln w="12700">
                <a:solidFill>
                  <a:schemeClr val="tx1"/>
                </a:solidFill>
              </a:ln>
            </c:spPr>
          </c:errBars>
          <c:xVal>
            <c:numRef>
              <c:f>Sheet1!$C$3:$C$11</c:f>
              <c:numCache>
                <c:formatCode>General</c:formatCode>
                <c:ptCount val="9"/>
                <c:pt idx="0">
                  <c:v>0.77</c:v>
                </c:pt>
                <c:pt idx="1">
                  <c:v>0.88</c:v>
                </c:pt>
                <c:pt idx="2">
                  <c:v>0.74</c:v>
                </c:pt>
                <c:pt idx="3">
                  <c:v>0.97</c:v>
                </c:pt>
                <c:pt idx="4">
                  <c:v>0.32</c:v>
                </c:pt>
              </c:numCache>
            </c:numRef>
          </c:xVal>
          <c:yVal>
            <c:numRef>
              <c:f>Sheet1!$B$3:$B$11</c:f>
              <c:numCache>
                <c:formatCode>General</c:formatCode>
                <c:ptCount val="9"/>
                <c:pt idx="0">
                  <c:v>5</c:v>
                </c:pt>
                <c:pt idx="1">
                  <c:v>4</c:v>
                </c:pt>
                <c:pt idx="2">
                  <c:v>3</c:v>
                </c:pt>
                <c:pt idx="3">
                  <c:v>2</c:v>
                </c:pt>
                <c:pt idx="4">
                  <c:v>1</c:v>
                </c:pt>
              </c:numCache>
            </c:numRef>
          </c:yVal>
          <c:smooth val="0"/>
          <c:extLst>
            <c:ext xmlns:c16="http://schemas.microsoft.com/office/drawing/2014/chart" uri="{C3380CC4-5D6E-409C-BE32-E72D297353CC}">
              <c16:uniqueId val="{00000000-7031-4517-9BE2-915C4F102D40}"/>
            </c:ext>
          </c:extLst>
        </c:ser>
        <c:dLbls>
          <c:showLegendKey val="0"/>
          <c:showVal val="0"/>
          <c:showCatName val="0"/>
          <c:showSerName val="0"/>
          <c:showPercent val="0"/>
          <c:showBubbleSize val="0"/>
        </c:dLbls>
        <c:axId val="42321024"/>
        <c:axId val="42322560"/>
      </c:scatterChart>
      <c:valAx>
        <c:axId val="42321024"/>
        <c:scaling>
          <c:logBase val="4"/>
          <c:orientation val="minMax"/>
          <c:max val="4"/>
          <c:min val="6.2500000000000014E-2"/>
        </c:scaling>
        <c:delete val="0"/>
        <c:axPos val="b"/>
        <c:numFmt formatCode="#,##0.0" sourceLinked="0"/>
        <c:majorTickMark val="out"/>
        <c:minorTickMark val="none"/>
        <c:tickLblPos val="nextTo"/>
        <c:spPr>
          <a:ln w="12700">
            <a:solidFill>
              <a:schemeClr val="tx1"/>
            </a:solidFill>
          </a:ln>
        </c:spPr>
        <c:txPr>
          <a:bodyPr/>
          <a:lstStyle/>
          <a:p>
            <a:pPr>
              <a:defRPr sz="1200">
                <a:solidFill>
                  <a:schemeClr val="tx1"/>
                </a:solidFill>
              </a:defRPr>
            </a:pPr>
            <a:endParaRPr lang="en-US"/>
          </a:p>
        </c:txPr>
        <c:crossAx val="42322560"/>
        <c:crosses val="autoZero"/>
        <c:crossBetween val="midCat"/>
        <c:majorUnit val="4"/>
        <c:minorUnit val="4"/>
      </c:valAx>
      <c:valAx>
        <c:axId val="42322560"/>
        <c:scaling>
          <c:orientation val="minMax"/>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26873482097175E-2"/>
          <c:y val="0"/>
          <c:w val="0.83426769356700714"/>
          <c:h val="0.91002061209445428"/>
        </c:manualLayout>
      </c:layout>
      <c:scatterChart>
        <c:scatterStyle val="lineMarker"/>
        <c:varyColors val="0"/>
        <c:ser>
          <c:idx val="0"/>
          <c:order val="0"/>
          <c:tx>
            <c:strRef>
              <c:f>Sheet1!$A$3:$A$11</c:f>
              <c:strCache>
                <c:ptCount val="9"/>
                <c:pt idx="0">
                  <c:v>Overall</c:v>
                </c:pt>
                <c:pt idx="1">
                  <c:v>GN subgroup</c:v>
                </c:pt>
                <c:pt idx="2">
                  <c:v>IgAN</c:v>
                </c:pt>
                <c:pt idx="3">
                  <c:v>FSGS</c:v>
                </c:pt>
                <c:pt idx="4">
                  <c:v>Other chronic GNs</c:v>
                </c:pt>
                <c:pt idx="5">
                  <c:v>MN</c:v>
                </c:pt>
                <c:pt idx="6">
                  <c:v>MesPGN</c:v>
                </c:pt>
              </c:strCache>
            </c:strRef>
          </c:tx>
          <c:spPr>
            <a:ln w="28575">
              <a:noFill/>
            </a:ln>
          </c:spPr>
          <c:marker>
            <c:symbol val="diamond"/>
            <c:size val="10"/>
            <c:spPr>
              <a:solidFill>
                <a:srgbClr val="53585A">
                  <a:lumMod val="75000"/>
                </a:srgbClr>
              </a:solidFill>
              <a:ln>
                <a:noFill/>
              </a:ln>
            </c:spPr>
          </c:marker>
          <c:errBars>
            <c:errDir val="y"/>
            <c:errBarType val="plus"/>
            <c:errValType val="percentage"/>
            <c:noEndCap val="1"/>
            <c:val val="5"/>
            <c:spPr>
              <a:ln>
                <a:noFill/>
              </a:ln>
            </c:spPr>
          </c:errBars>
          <c:errBars>
            <c:errDir val="x"/>
            <c:errBarType val="both"/>
            <c:errValType val="cust"/>
            <c:noEndCap val="0"/>
            <c:plus>
              <c:numRef>
                <c:f>Sheet1!$G$3:$G$13</c:f>
                <c:numCache>
                  <c:formatCode>General</c:formatCode>
                  <c:ptCount val="11"/>
                  <c:pt idx="0">
                    <c:v>0.56799999999999984</c:v>
                  </c:pt>
                  <c:pt idx="1">
                    <c:v>0</c:v>
                  </c:pt>
                  <c:pt idx="2">
                    <c:v>0.77400000000000002</c:v>
                  </c:pt>
                  <c:pt idx="3">
                    <c:v>1.1870000000000001</c:v>
                  </c:pt>
                  <c:pt idx="4">
                    <c:v>1.9979999999999998</c:v>
                  </c:pt>
                  <c:pt idx="5">
                    <c:v>1.7369999999999999</c:v>
                  </c:pt>
                  <c:pt idx="6">
                    <c:v>3.2370000000000001</c:v>
                  </c:pt>
                </c:numCache>
              </c:numRef>
            </c:plus>
            <c:minus>
              <c:numRef>
                <c:f>Sheet1!$F$3:$F$13</c:f>
                <c:numCache>
                  <c:formatCode>General</c:formatCode>
                  <c:ptCount val="11"/>
                  <c:pt idx="0">
                    <c:v>0.56900000000000006</c:v>
                  </c:pt>
                  <c:pt idx="1">
                    <c:v>0</c:v>
                  </c:pt>
                  <c:pt idx="2">
                    <c:v>0.77299999999999991</c:v>
                  </c:pt>
                  <c:pt idx="3">
                    <c:v>1.1869999999999998</c:v>
                  </c:pt>
                  <c:pt idx="4">
                    <c:v>1.9970000000000001</c:v>
                  </c:pt>
                  <c:pt idx="5">
                    <c:v>1.7370000000000001</c:v>
                  </c:pt>
                  <c:pt idx="6">
                    <c:v>3.238</c:v>
                  </c:pt>
                </c:numCache>
              </c:numRef>
            </c:minus>
            <c:spPr>
              <a:ln w="12700">
                <a:solidFill>
                  <a:schemeClr val="tx1"/>
                </a:solidFill>
              </a:ln>
            </c:spPr>
          </c:errBars>
          <c:xVal>
            <c:numRef>
              <c:f>Sheet1!$C$3:$C$13</c:f>
              <c:numCache>
                <c:formatCode>General</c:formatCode>
                <c:ptCount val="11"/>
                <c:pt idx="0">
                  <c:v>1.3340000000000001</c:v>
                </c:pt>
                <c:pt idx="2">
                  <c:v>1.1919999999999999</c:v>
                </c:pt>
                <c:pt idx="3">
                  <c:v>1.9059999999999999</c:v>
                </c:pt>
                <c:pt idx="4">
                  <c:v>0.90300000000000002</c:v>
                </c:pt>
                <c:pt idx="5">
                  <c:v>1.34</c:v>
                </c:pt>
                <c:pt idx="6">
                  <c:v>0.182</c:v>
                </c:pt>
              </c:numCache>
            </c:numRef>
          </c:xVal>
          <c:yVal>
            <c:numRef>
              <c:f>Sheet1!$B$3:$B$13</c:f>
              <c:numCache>
                <c:formatCode>General</c:formatCode>
                <c:ptCount val="11"/>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0-BEA1-4372-A9E4-6C5EBC5BCCBA}"/>
            </c:ext>
          </c:extLst>
        </c:ser>
        <c:dLbls>
          <c:showLegendKey val="0"/>
          <c:showVal val="0"/>
          <c:showCatName val="0"/>
          <c:showSerName val="0"/>
          <c:showPercent val="0"/>
          <c:showBubbleSize val="0"/>
        </c:dLbls>
        <c:axId val="42321024"/>
        <c:axId val="42322560"/>
      </c:scatterChart>
      <c:valAx>
        <c:axId val="42321024"/>
        <c:scaling>
          <c:orientation val="minMax"/>
          <c:max val="3.5"/>
          <c:min val="-3.5"/>
        </c:scaling>
        <c:delete val="0"/>
        <c:axPos val="b"/>
        <c:numFmt formatCode="#,##0.0" sourceLinked="0"/>
        <c:majorTickMark val="out"/>
        <c:minorTickMark val="none"/>
        <c:tickLblPos val="nextTo"/>
        <c:spPr>
          <a:ln w="12700">
            <a:solidFill>
              <a:schemeClr val="tx1"/>
            </a:solidFill>
          </a:ln>
        </c:spPr>
        <c:txPr>
          <a:bodyPr/>
          <a:lstStyle/>
          <a:p>
            <a:pPr>
              <a:defRPr sz="1200">
                <a:solidFill>
                  <a:schemeClr val="tx1"/>
                </a:solidFill>
              </a:defRPr>
            </a:pPr>
            <a:endParaRPr lang="en-US"/>
          </a:p>
        </c:txPr>
        <c:crossAx val="42322560"/>
        <c:crosses val="autoZero"/>
        <c:crossBetween val="midCat"/>
        <c:majorUnit val="1"/>
        <c:minorUnit val="0.5"/>
      </c:valAx>
      <c:valAx>
        <c:axId val="42322560"/>
        <c:scaling>
          <c:orientation val="minMax"/>
          <c:max val="7.5"/>
          <c:min val="0.5"/>
        </c:scaling>
        <c:delete val="0"/>
        <c:axPos val="l"/>
        <c:numFmt formatCode="General" sourceLinked="1"/>
        <c:majorTickMark val="none"/>
        <c:minorTickMark val="none"/>
        <c:tickLblPos val="none"/>
        <c:spPr>
          <a:ln w="12700">
            <a:solidFill>
              <a:schemeClr val="tx1"/>
            </a:solidFill>
            <a:prstDash val="solid"/>
          </a:ln>
        </c:spPr>
        <c:crossAx val="4232102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5"/>
                <c:pt idx="0">
                  <c:v>Any</c:v>
                </c:pt>
                <c:pt idx="1">
                  <c:v>Drug-related</c:v>
                </c:pt>
                <c:pt idx="2">
                  <c:v>Leading to permanent discontinuation</c:v>
                </c:pt>
                <c:pt idx="3">
                  <c:v>Serious</c:v>
                </c:pt>
                <c:pt idx="4">
                  <c:v>Leading to death </c:v>
                </c:pt>
              </c:strCache>
            </c:strRef>
          </c:cat>
          <c:val>
            <c:numRef>
              <c:f>Sheet1!$C$2:$C$6</c:f>
              <c:numCache>
                <c:formatCode>General</c:formatCode>
                <c:ptCount val="5"/>
                <c:pt idx="0">
                  <c:v>17</c:v>
                </c:pt>
                <c:pt idx="1">
                  <c:v>11.9</c:v>
                </c:pt>
                <c:pt idx="2">
                  <c:v>1.5</c:v>
                </c:pt>
                <c:pt idx="3">
                  <c:v>1</c:v>
                </c:pt>
                <c:pt idx="4">
                  <c:v>0</c:v>
                </c:pt>
              </c:numCache>
            </c:numRef>
          </c:val>
          <c:extLst>
            <c:ext xmlns:c16="http://schemas.microsoft.com/office/drawing/2014/chart" uri="{C3380CC4-5D6E-409C-BE32-E72D297353CC}">
              <c16:uniqueId val="{00000000-AD25-49B2-A1F9-5A3FD605A2BD}"/>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5"/>
                <c:pt idx="0">
                  <c:v>Any</c:v>
                </c:pt>
                <c:pt idx="1">
                  <c:v>Drug-related</c:v>
                </c:pt>
                <c:pt idx="2">
                  <c:v>Leading to permanent discontinuation</c:v>
                </c:pt>
                <c:pt idx="3">
                  <c:v>Serious</c:v>
                </c:pt>
                <c:pt idx="4">
                  <c:v>Leading to death </c:v>
                </c:pt>
              </c:strCache>
            </c:strRef>
          </c:cat>
          <c:val>
            <c:numRef>
              <c:f>Sheet1!$D$2:$D$6</c:f>
              <c:numCache>
                <c:formatCode>General</c:formatCode>
                <c:ptCount val="5"/>
                <c:pt idx="0">
                  <c:v>13.3</c:v>
                </c:pt>
                <c:pt idx="1">
                  <c:v>9.4</c:v>
                </c:pt>
                <c:pt idx="2">
                  <c:v>0.1</c:v>
                </c:pt>
                <c:pt idx="3">
                  <c:v>0.6</c:v>
                </c:pt>
                <c:pt idx="4">
                  <c:v>0</c:v>
                </c:pt>
              </c:numCache>
            </c:numRef>
          </c:val>
          <c:extLst>
            <c:ext xmlns:c16="http://schemas.microsoft.com/office/drawing/2014/chart" uri="{C3380CC4-5D6E-409C-BE32-E72D297353CC}">
              <c16:uniqueId val="{00000001-AD25-49B2-A1F9-5A3FD605A2BD}"/>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lumMod val="75000"/>
                  </a:schemeClr>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95879430462736E-2"/>
          <c:y val="0.15979876925841083"/>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A40-4D6D-AE3E-2D1F000F6AC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17</c:v>
                </c:pt>
                <c:pt idx="1">
                  <c:v>1.5</c:v>
                </c:pt>
                <c:pt idx="2">
                  <c:v>1</c:v>
                </c:pt>
                <c:pt idx="3">
                  <c:v>0.9</c:v>
                </c:pt>
                <c:pt idx="4">
                  <c:v>0</c:v>
                </c:pt>
              </c:numCache>
            </c:numRef>
          </c:val>
          <c:extLst>
            <c:ext xmlns:c16="http://schemas.microsoft.com/office/drawing/2014/chart" uri="{C3380CC4-5D6E-409C-BE32-E72D297353CC}">
              <c16:uniqueId val="{00000001-0A40-4D6D-AE3E-2D1F000F6AC9}"/>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13.3</c:v>
                </c:pt>
                <c:pt idx="1">
                  <c:v>0.1</c:v>
                </c:pt>
                <c:pt idx="2">
                  <c:v>0.6</c:v>
                </c:pt>
                <c:pt idx="3">
                  <c:v>0.6</c:v>
                </c:pt>
                <c:pt idx="4">
                  <c:v>0</c:v>
                </c:pt>
              </c:numCache>
            </c:numRef>
          </c:val>
          <c:extLst>
            <c:ext xmlns:c16="http://schemas.microsoft.com/office/drawing/2014/chart" uri="{C3380CC4-5D6E-409C-BE32-E72D297353CC}">
              <c16:uniqueId val="{00000002-0A40-4D6D-AE3E-2D1F000F6AC9}"/>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2"/>
            </a:solid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38278391815559509"/>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dLbl>
              <c:idx val="1"/>
              <c:tx>
                <c:rich>
                  <a:bodyPr/>
                  <a:lstStyle/>
                  <a:p>
                    <a:fld id="{5652114A-6A3A-4141-BD18-9EEBF331A37D}" type="VALUE">
                      <a:rPr lang="en-US" smtClean="0"/>
                      <a:pPr/>
                      <a:t>[VALUE]</a:t>
                    </a:fld>
                    <a:endParaRPr lang="en-AU"/>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0AC-4090-83B7-415D5BBAC66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Sheet1!$B$2:$B$6</c:f>
              <c:strCache>
                <c:ptCount val="1"/>
                <c:pt idx="0">
                  <c:v>Any</c:v>
                </c:pt>
              </c:strCache>
            </c:strRef>
          </c:cat>
          <c:val>
            <c:numRef>
              <c:f>Sheet1!$C$2:$C$6</c:f>
              <c:numCache>
                <c:formatCode>General</c:formatCode>
                <c:ptCount val="5"/>
                <c:pt idx="0">
                  <c:v>14</c:v>
                </c:pt>
                <c:pt idx="1">
                  <c:v>1.7</c:v>
                </c:pt>
                <c:pt idx="2">
                  <c:v>1.1000000000000001</c:v>
                </c:pt>
                <c:pt idx="3">
                  <c:v>0.9</c:v>
                </c:pt>
                <c:pt idx="4">
                  <c:v>0</c:v>
                </c:pt>
              </c:numCache>
            </c:numRef>
          </c:val>
          <c:extLst>
            <c:ext xmlns:c16="http://schemas.microsoft.com/office/drawing/2014/chart" uri="{C3380CC4-5D6E-409C-BE32-E72D297353CC}">
              <c16:uniqueId val="{00000001-60AC-4090-83B7-415D5BBAC663}"/>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1"/>
                <c:pt idx="0">
                  <c:v>Any</c:v>
                </c:pt>
              </c:strCache>
            </c:strRef>
          </c:cat>
          <c:val>
            <c:numRef>
              <c:f>Sheet1!$D$2:$D$6</c:f>
              <c:numCache>
                <c:formatCode>General</c:formatCode>
                <c:ptCount val="5"/>
                <c:pt idx="0">
                  <c:v>6.9</c:v>
                </c:pt>
                <c:pt idx="1">
                  <c:v>0.6</c:v>
                </c:pt>
                <c:pt idx="2">
                  <c:v>0.2</c:v>
                </c:pt>
                <c:pt idx="3">
                  <c:v>0.2</c:v>
                </c:pt>
                <c:pt idx="4">
                  <c:v>0</c:v>
                </c:pt>
              </c:numCache>
            </c:numRef>
          </c:val>
          <c:extLst>
            <c:ext xmlns:c16="http://schemas.microsoft.com/office/drawing/2014/chart" uri="{C3380CC4-5D6E-409C-BE32-E72D297353CC}">
              <c16:uniqueId val="{00000002-60AC-4090-83B7-415D5BBAC663}"/>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1"/>
        <c:axPos val="b"/>
        <c:numFmt formatCode="General" sourceLinked="1"/>
        <c:majorTickMark val="out"/>
        <c:minorTickMark val="none"/>
        <c:tickLblPos val="nextTo"/>
        <c:crossAx val="1470336560"/>
        <c:crosses val="autoZero"/>
        <c:auto val="1"/>
        <c:lblAlgn val="ctr"/>
        <c:lblOffset val="100"/>
        <c:noMultiLvlLbl val="0"/>
      </c:catAx>
      <c:valAx>
        <c:axId val="1470336560"/>
        <c:scaling>
          <c:orientation val="minMax"/>
          <c:max val="20"/>
        </c:scaling>
        <c:delete val="0"/>
        <c:axPos val="l"/>
        <c:numFmt formatCode="#,##0" sourceLinked="0"/>
        <c:majorTickMark val="out"/>
        <c:minorTickMark val="none"/>
        <c:tickLblPos val="nextTo"/>
        <c:spPr>
          <a:noFill/>
          <a:ln w="12700">
            <a:solidFill>
              <a:schemeClr val="tx2"/>
            </a:solid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Main</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E02-43B1-80EA-AC9E169A2E7A}"/>
              </c:ext>
            </c:extLst>
          </c:dPt>
          <c:dPt>
            <c:idx val="1"/>
            <c:invertIfNegative val="0"/>
            <c:bubble3D val="0"/>
            <c:spPr>
              <a:solidFill>
                <a:schemeClr val="bg2">
                  <a:lumMod val="75000"/>
                </a:schemeClr>
              </a:solidFill>
              <a:ln>
                <a:noFill/>
              </a:ln>
              <a:effectLst/>
            </c:spPr>
            <c:extLst>
              <c:ext xmlns:c16="http://schemas.microsoft.com/office/drawing/2014/chart" uri="{C3380CC4-5D6E-409C-BE32-E72D297353CC}">
                <c16:uniqueId val="{00000003-1E02-43B1-80EA-AC9E169A2E7A}"/>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1E02-43B1-80EA-AC9E169A2E7A}"/>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1E02-43B1-80EA-AC9E169A2E7A}"/>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1E02-43B1-80EA-AC9E169A2E7A}"/>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1E02-43B1-80EA-AC9E169A2E7A}"/>
              </c:ext>
            </c:extLst>
          </c:dPt>
          <c:errBars>
            <c:errBarType val="both"/>
            <c:errValType val="cust"/>
            <c:noEndCap val="0"/>
            <c:plus>
              <c:numRef>
                <c:f>Sheet1!$F$2:$F$7</c:f>
                <c:numCache>
                  <c:formatCode>General</c:formatCode>
                  <c:ptCount val="6"/>
                  <c:pt idx="0">
                    <c:v>-5.5</c:v>
                  </c:pt>
                  <c:pt idx="1">
                    <c:v>-3.4999999999999982</c:v>
                  </c:pt>
                  <c:pt idx="2">
                    <c:v>-4.1999999999999993</c:v>
                  </c:pt>
                  <c:pt idx="3">
                    <c:v>-4.6999999999999993</c:v>
                  </c:pt>
                  <c:pt idx="4">
                    <c:v>-3.7999999999999989</c:v>
                  </c:pt>
                  <c:pt idx="5">
                    <c:v>-2.1999999999999997</c:v>
                  </c:pt>
                </c:numCache>
              </c:numRef>
            </c:plus>
            <c:minus>
              <c:numRef>
                <c:f>Sheet1!$E$2:$E$7</c:f>
                <c:numCache>
                  <c:formatCode>General</c:formatCode>
                  <c:ptCount val="6"/>
                  <c:pt idx="0">
                    <c:v>-5.5</c:v>
                  </c:pt>
                  <c:pt idx="1">
                    <c:v>-3.5</c:v>
                  </c:pt>
                  <c:pt idx="2">
                    <c:v>-4.1999999999999993</c:v>
                  </c:pt>
                  <c:pt idx="3">
                    <c:v>-4.7000000000000011</c:v>
                  </c:pt>
                  <c:pt idx="4">
                    <c:v>-3.8000000000000007</c:v>
                  </c:pt>
                  <c:pt idx="5">
                    <c:v>-2.3000000000000003</c:v>
                  </c:pt>
                </c:numCache>
              </c:numRef>
            </c:minus>
            <c:spPr>
              <a:noFill/>
              <a:ln w="9525" cap="flat" cmpd="sng" algn="ctr">
                <a:solidFill>
                  <a:schemeClr val="tx1">
                    <a:lumMod val="65000"/>
                    <a:lumOff val="35000"/>
                  </a:schemeClr>
                </a:solidFill>
                <a:round/>
              </a:ln>
              <a:effectLst/>
            </c:spPr>
          </c:errBars>
          <c:cat>
            <c:strRef>
              <c:f>Sheet1!$A$2:$A$7</c:f>
              <c:strCache>
                <c:ptCount val="6"/>
                <c:pt idx="0">
                  <c:v>Composite kidney-CV outcome</c:v>
                </c:pt>
                <c:pt idx="1">
                  <c:v>Composite kidey outcome</c:v>
                </c:pt>
                <c:pt idx="2">
                  <c:v>Composite CV outcome</c:v>
                </c:pt>
                <c:pt idx="3">
                  <c:v>All-cause death</c:v>
                </c:pt>
                <c:pt idx="4">
                  <c:v>Hyperkalemia leading to hospitalisation</c:v>
                </c:pt>
                <c:pt idx="5">
                  <c:v>AKI leading to hospitalisation</c:v>
                </c:pt>
              </c:strCache>
            </c:strRef>
          </c:cat>
          <c:val>
            <c:numRef>
              <c:f>Sheet1!$B$2:$B$7</c:f>
              <c:numCache>
                <c:formatCode>General</c:formatCode>
                <c:ptCount val="6"/>
                <c:pt idx="0">
                  <c:v>-33.4</c:v>
                </c:pt>
                <c:pt idx="1">
                  <c:v>-18.399999999999999</c:v>
                </c:pt>
                <c:pt idx="2">
                  <c:v>-15.7</c:v>
                </c:pt>
                <c:pt idx="3">
                  <c:v>-11.2</c:v>
                </c:pt>
                <c:pt idx="4">
                  <c:v>9.4</c:v>
                </c:pt>
                <c:pt idx="5">
                  <c:v>0.2</c:v>
                </c:pt>
              </c:numCache>
            </c:numRef>
          </c:val>
          <c:extLst>
            <c:ext xmlns:c16="http://schemas.microsoft.com/office/drawing/2014/chart" uri="{C3380CC4-5D6E-409C-BE32-E72D297353CC}">
              <c16:uniqueId val="{0000000C-1E02-43B1-80EA-AC9E169A2E7A}"/>
            </c:ext>
          </c:extLst>
        </c:ser>
        <c:dLbls>
          <c:showLegendKey val="0"/>
          <c:showVal val="0"/>
          <c:showCatName val="0"/>
          <c:showSerName val="0"/>
          <c:showPercent val="0"/>
          <c:showBubbleSize val="0"/>
        </c:dLbls>
        <c:gapWidth val="33"/>
        <c:axId val="197092272"/>
        <c:axId val="197093232"/>
      </c:barChart>
      <c:catAx>
        <c:axId val="197092272"/>
        <c:scaling>
          <c:orientation val="minMax"/>
        </c:scaling>
        <c:delete val="0"/>
        <c:axPos val="b"/>
        <c:numFmt formatCode="General" sourceLinked="1"/>
        <c:majorTickMark val="none"/>
        <c:minorTickMark val="none"/>
        <c:tickLblPos val="none"/>
        <c:spPr>
          <a:noFill/>
          <a:ln w="9525" cap="flat" cmpd="sng" algn="ctr">
            <a:solidFill>
              <a:schemeClr val="tx1">
                <a:lumMod val="75000"/>
                <a:lumOff val="25000"/>
              </a:schemeClr>
            </a:solidFill>
            <a:prstDash val="dash"/>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93232"/>
        <c:crossesAt val="0"/>
        <c:auto val="1"/>
        <c:lblAlgn val="ctr"/>
        <c:lblOffset val="100"/>
        <c:noMultiLvlLbl val="0"/>
      </c:catAx>
      <c:valAx>
        <c:axId val="19709323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70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Main</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968-4962-AA43-98E8005411D1}"/>
              </c:ext>
            </c:extLst>
          </c:dPt>
          <c:dPt>
            <c:idx val="1"/>
            <c:invertIfNegative val="0"/>
            <c:bubble3D val="0"/>
            <c:spPr>
              <a:solidFill>
                <a:schemeClr val="bg2">
                  <a:lumMod val="75000"/>
                </a:schemeClr>
              </a:solidFill>
              <a:ln>
                <a:noFill/>
              </a:ln>
              <a:effectLst/>
            </c:spPr>
            <c:extLst>
              <c:ext xmlns:c16="http://schemas.microsoft.com/office/drawing/2014/chart" uri="{C3380CC4-5D6E-409C-BE32-E72D297353CC}">
                <c16:uniqueId val="{00000003-A968-4962-AA43-98E8005411D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A968-4962-AA43-98E8005411D1}"/>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A968-4962-AA43-98E8005411D1}"/>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A968-4962-AA43-98E8005411D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A968-4962-AA43-98E8005411D1}"/>
              </c:ext>
            </c:extLst>
          </c:dPt>
          <c:errBars>
            <c:errBarType val="both"/>
            <c:errValType val="cust"/>
            <c:noEndCap val="0"/>
            <c:plus>
              <c:numRef>
                <c:f>Sheet1!$F$2:$F$7</c:f>
                <c:numCache>
                  <c:formatCode>General</c:formatCode>
                  <c:ptCount val="6"/>
                  <c:pt idx="0">
                    <c:v>-6.6000000000000014</c:v>
                  </c:pt>
                  <c:pt idx="1">
                    <c:v>-7.3999999999999986</c:v>
                  </c:pt>
                  <c:pt idx="2">
                    <c:v>-1</c:v>
                  </c:pt>
                  <c:pt idx="3">
                    <c:v>-1.7000000000000002</c:v>
                  </c:pt>
                  <c:pt idx="4">
                    <c:v>-5.7</c:v>
                  </c:pt>
                  <c:pt idx="5">
                    <c:v>-1.5999999999999999</c:v>
                  </c:pt>
                </c:numCache>
              </c:numRef>
            </c:plus>
            <c:minus>
              <c:numRef>
                <c:f>Sheet1!$E$2:$E$7</c:f>
                <c:numCache>
                  <c:formatCode>General</c:formatCode>
                  <c:ptCount val="6"/>
                  <c:pt idx="0">
                    <c:v>-6.6999999999999957</c:v>
                  </c:pt>
                  <c:pt idx="1">
                    <c:v>-7.3999999999999986</c:v>
                  </c:pt>
                  <c:pt idx="2">
                    <c:v>-1.1000000000000005</c:v>
                  </c:pt>
                  <c:pt idx="3">
                    <c:v>-1.7000000000000002</c:v>
                  </c:pt>
                  <c:pt idx="4">
                    <c:v>-5.8000000000000007</c:v>
                  </c:pt>
                  <c:pt idx="5">
                    <c:v>-1.6</c:v>
                  </c:pt>
                </c:numCache>
              </c:numRef>
            </c:minus>
            <c:spPr>
              <a:noFill/>
              <a:ln w="9525" cap="flat" cmpd="sng" algn="ctr">
                <a:solidFill>
                  <a:schemeClr val="tx1">
                    <a:lumMod val="65000"/>
                    <a:lumOff val="35000"/>
                  </a:schemeClr>
                </a:solidFill>
                <a:round/>
              </a:ln>
              <a:effectLst/>
            </c:spPr>
          </c:errBars>
          <c:cat>
            <c:strRef>
              <c:f>Sheet1!$A$2:$A$7</c:f>
              <c:strCache>
                <c:ptCount val="6"/>
                <c:pt idx="0">
                  <c:v>Composite kidney-CV outcome</c:v>
                </c:pt>
                <c:pt idx="1">
                  <c:v>Composite kidey outcome</c:v>
                </c:pt>
                <c:pt idx="2">
                  <c:v>Composite CV outcome</c:v>
                </c:pt>
                <c:pt idx="3">
                  <c:v>All-cause death</c:v>
                </c:pt>
                <c:pt idx="4">
                  <c:v>Hyperkalemia leading to hospitalisation</c:v>
                </c:pt>
                <c:pt idx="5">
                  <c:v>AKI leading to hospitalisation</c:v>
                </c:pt>
              </c:strCache>
            </c:strRef>
          </c:cat>
          <c:val>
            <c:numRef>
              <c:f>Sheet1!$B$2:$B$7</c:f>
              <c:numCache>
                <c:formatCode>General</c:formatCode>
                <c:ptCount val="6"/>
                <c:pt idx="0">
                  <c:v>-40.200000000000003</c:v>
                </c:pt>
                <c:pt idx="1">
                  <c:v>-39</c:v>
                </c:pt>
                <c:pt idx="2">
                  <c:v>-3.8</c:v>
                </c:pt>
                <c:pt idx="3">
                  <c:v>-4</c:v>
                </c:pt>
                <c:pt idx="4">
                  <c:v>3.2</c:v>
                </c:pt>
                <c:pt idx="5">
                  <c:v>0.1</c:v>
                </c:pt>
              </c:numCache>
            </c:numRef>
          </c:val>
          <c:extLst>
            <c:ext xmlns:c16="http://schemas.microsoft.com/office/drawing/2014/chart" uri="{C3380CC4-5D6E-409C-BE32-E72D297353CC}">
              <c16:uniqueId val="{0000000C-A968-4962-AA43-98E8005411D1}"/>
            </c:ext>
          </c:extLst>
        </c:ser>
        <c:dLbls>
          <c:showLegendKey val="0"/>
          <c:showVal val="0"/>
          <c:showCatName val="0"/>
          <c:showSerName val="0"/>
          <c:showPercent val="0"/>
          <c:showBubbleSize val="0"/>
        </c:dLbls>
        <c:gapWidth val="33"/>
        <c:axId val="197092272"/>
        <c:axId val="197093232"/>
      </c:barChart>
      <c:catAx>
        <c:axId val="197092272"/>
        <c:scaling>
          <c:orientation val="minMax"/>
        </c:scaling>
        <c:delete val="0"/>
        <c:axPos val="b"/>
        <c:numFmt formatCode="General" sourceLinked="1"/>
        <c:majorTickMark val="none"/>
        <c:minorTickMark val="none"/>
        <c:tickLblPos val="none"/>
        <c:spPr>
          <a:noFill/>
          <a:ln w="9525" cap="flat" cmpd="sng" algn="ctr">
            <a:solidFill>
              <a:schemeClr val="tx1">
                <a:lumMod val="75000"/>
                <a:lumOff val="25000"/>
              </a:schemeClr>
            </a:solidFill>
            <a:prstDash val="dash"/>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93232"/>
        <c:crossesAt val="0"/>
        <c:auto val="1"/>
        <c:lblAlgn val="ctr"/>
        <c:lblOffset val="100"/>
        <c:noMultiLvlLbl val="0"/>
      </c:catAx>
      <c:valAx>
        <c:axId val="19709323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70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Sales</c:v>
                </c:pt>
              </c:strCache>
            </c:strRef>
          </c:tx>
          <c:spPr>
            <a:solidFill>
              <a:srgbClr val="669BD2"/>
            </a:solidFill>
            <a:ln w="53975" cap="rnd">
              <a:noFill/>
            </a:ln>
            <a:effectLst/>
          </c:spPr>
          <c:dPt>
            <c:idx val="0"/>
            <c:bubble3D val="0"/>
            <c:spPr>
              <a:solidFill>
                <a:srgbClr val="669BD2"/>
              </a:solidFill>
              <a:ln w="88900" cap="rnd">
                <a:solidFill>
                  <a:srgbClr val="669BD2"/>
                </a:solidFill>
              </a:ln>
              <a:effectLst/>
            </c:spPr>
            <c:extLst>
              <c:ext xmlns:c16="http://schemas.microsoft.com/office/drawing/2014/chart" uri="{C3380CC4-5D6E-409C-BE32-E72D297353CC}">
                <c16:uniqueId val="{00000001-F3A7-4411-97A2-4B0A9752E660}"/>
              </c:ext>
            </c:extLst>
          </c:dPt>
          <c:dPt>
            <c:idx val="1"/>
            <c:bubble3D val="0"/>
            <c:spPr>
              <a:solidFill>
                <a:srgbClr val="669BD2"/>
              </a:solidFill>
              <a:ln w="53975" cap="rnd">
                <a:noFill/>
              </a:ln>
              <a:effectLst/>
            </c:spPr>
            <c:extLst>
              <c:ext xmlns:c16="http://schemas.microsoft.com/office/drawing/2014/chart" uri="{C3380CC4-5D6E-409C-BE32-E72D297353CC}">
                <c16:uniqueId val="{00000003-F3A7-4411-97A2-4B0A9752E660}"/>
              </c:ext>
            </c:extLst>
          </c:dPt>
          <c:cat>
            <c:strRef>
              <c:f>Sheet1!$A$2:$A$3</c:f>
              <c:strCache>
                <c:ptCount val="2"/>
                <c:pt idx="0">
                  <c:v>Value</c:v>
                </c:pt>
                <c:pt idx="1">
                  <c:v>Rest</c:v>
                </c:pt>
              </c:strCache>
            </c:strRef>
          </c:cat>
          <c:val>
            <c:numRef>
              <c:f>Sheet1!$B$2:$B$3</c:f>
              <c:numCache>
                <c:formatCode>General</c:formatCode>
                <c:ptCount val="2"/>
                <c:pt idx="0">
                  <c:v>56</c:v>
                </c:pt>
                <c:pt idx="1">
                  <c:v>44</c:v>
                </c:pt>
              </c:numCache>
            </c:numRef>
          </c:val>
          <c:extLst>
            <c:ext xmlns:c16="http://schemas.microsoft.com/office/drawing/2014/chart" uri="{C3380CC4-5D6E-409C-BE32-E72D297353CC}">
              <c16:uniqueId val="{00000004-F3A7-4411-97A2-4B0A9752E660}"/>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Sales</c:v>
                </c:pt>
              </c:strCache>
            </c:strRef>
          </c:tx>
          <c:spPr>
            <a:solidFill>
              <a:srgbClr val="53585A">
                <a:lumMod val="60000"/>
                <a:lumOff val="40000"/>
              </a:srgbClr>
            </a:solidFill>
            <a:ln w="53975" cap="rnd">
              <a:noFill/>
            </a:ln>
            <a:effectLst/>
          </c:spPr>
          <c:dPt>
            <c:idx val="0"/>
            <c:bubble3D val="0"/>
            <c:spPr>
              <a:solidFill>
                <a:srgbClr val="53585A">
                  <a:lumMod val="60000"/>
                  <a:lumOff val="40000"/>
                </a:srgbClr>
              </a:solidFill>
              <a:ln w="88900" cap="rnd">
                <a:solidFill>
                  <a:srgbClr val="53585A">
                    <a:lumMod val="60000"/>
                    <a:lumOff val="40000"/>
                  </a:srgbClr>
                </a:solidFill>
              </a:ln>
              <a:effectLst/>
            </c:spPr>
            <c:extLst>
              <c:ext xmlns:c16="http://schemas.microsoft.com/office/drawing/2014/chart" uri="{C3380CC4-5D6E-409C-BE32-E72D297353CC}">
                <c16:uniqueId val="{00000001-BDFB-46ED-8072-543CE52E7FFC}"/>
              </c:ext>
            </c:extLst>
          </c:dPt>
          <c:dPt>
            <c:idx val="1"/>
            <c:bubble3D val="0"/>
            <c:spPr>
              <a:solidFill>
                <a:srgbClr val="53585A">
                  <a:lumMod val="60000"/>
                  <a:lumOff val="40000"/>
                </a:srgbClr>
              </a:solidFill>
              <a:ln w="53975" cap="rnd">
                <a:noFill/>
              </a:ln>
              <a:effectLst/>
            </c:spPr>
            <c:extLst>
              <c:ext xmlns:c16="http://schemas.microsoft.com/office/drawing/2014/chart" uri="{C3380CC4-5D6E-409C-BE32-E72D297353CC}">
                <c16:uniqueId val="{00000003-BDFB-46ED-8072-543CE52E7FFC}"/>
              </c:ext>
            </c:extLst>
          </c:dPt>
          <c:cat>
            <c:strRef>
              <c:f>Sheet1!$A$2:$A$3</c:f>
              <c:strCache>
                <c:ptCount val="2"/>
                <c:pt idx="0">
                  <c:v>Value</c:v>
                </c:pt>
                <c:pt idx="1">
                  <c:v>Rest</c:v>
                </c:pt>
              </c:strCache>
            </c:strRef>
          </c:cat>
          <c:val>
            <c:numRef>
              <c:f>Sheet1!$B$2:$B$3</c:f>
              <c:numCache>
                <c:formatCode>General</c:formatCode>
                <c:ptCount val="2"/>
                <c:pt idx="0">
                  <c:v>24.4</c:v>
                </c:pt>
                <c:pt idx="1">
                  <c:v>75.599999999999994</c:v>
                </c:pt>
              </c:numCache>
            </c:numRef>
          </c:val>
          <c:extLst>
            <c:ext xmlns:c16="http://schemas.microsoft.com/office/drawing/2014/chart" uri="{C3380CC4-5D6E-409C-BE32-E72D297353CC}">
              <c16:uniqueId val="{00000004-BDFB-46ED-8072-543CE52E7FFC}"/>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30989001738783E-2"/>
          <c:y val="3.0345877713325375E-2"/>
          <c:w val="0.91518047493567745"/>
          <c:h val="0.85909248135896066"/>
        </c:manualLayout>
      </c:layout>
      <c:scatterChart>
        <c:scatterStyle val="lineMarker"/>
        <c:varyColors val="0"/>
        <c:ser>
          <c:idx val="0"/>
          <c:order val="0"/>
          <c:tx>
            <c:strRef>
              <c:f>'K+ over time'!$D$2</c:f>
              <c:strCache>
                <c:ptCount val="1"/>
                <c:pt idx="0">
                  <c:v>Finerenone</c:v>
                </c:pt>
              </c:strCache>
            </c:strRef>
          </c:tx>
          <c:spPr>
            <a:ln w="19050" cap="rnd">
              <a:solidFill>
                <a:srgbClr val="669BD2"/>
              </a:solidFill>
              <a:round/>
            </a:ln>
            <a:effectLst/>
          </c:spPr>
          <c:marker>
            <c:symbol val="square"/>
            <c:size val="5"/>
            <c:spPr>
              <a:solidFill>
                <a:srgbClr val="669BD2"/>
              </a:solidFill>
              <a:ln w="19050">
                <a:solidFill>
                  <a:srgbClr val="669BD2"/>
                </a:solidFill>
              </a:ln>
              <a:effectLst/>
            </c:spPr>
          </c:marker>
          <c:errBars>
            <c:errDir val="y"/>
            <c:errBarType val="both"/>
            <c:errValType val="cust"/>
            <c:noEndCap val="0"/>
            <c:plus>
              <c:numRef>
                <c:f>'K+ over time'!$F$3:$F$18</c:f>
                <c:numCache>
                  <c:formatCode>General</c:formatCode>
                  <c:ptCount val="16"/>
                  <c:pt idx="0">
                    <c:v>0.42299999999999999</c:v>
                  </c:pt>
                  <c:pt idx="1">
                    <c:v>0.45400000000000001</c:v>
                  </c:pt>
                  <c:pt idx="2">
                    <c:v>0.42499999999999999</c:v>
                  </c:pt>
                  <c:pt idx="3">
                    <c:v>0.45400000000000001</c:v>
                  </c:pt>
                  <c:pt idx="4">
                    <c:v>0.46899999999999997</c:v>
                  </c:pt>
                  <c:pt idx="5">
                    <c:v>0.45600000000000002</c:v>
                  </c:pt>
                  <c:pt idx="6">
                    <c:v>0.47499999999999998</c:v>
                  </c:pt>
                  <c:pt idx="7">
                    <c:v>0.47</c:v>
                  </c:pt>
                  <c:pt idx="8">
                    <c:v>0.48699999999999999</c:v>
                  </c:pt>
                  <c:pt idx="9">
                    <c:v>0.497</c:v>
                  </c:pt>
                  <c:pt idx="10">
                    <c:v>0.495</c:v>
                  </c:pt>
                  <c:pt idx="11">
                    <c:v>0.497</c:v>
                  </c:pt>
                  <c:pt idx="12">
                    <c:v>0.54</c:v>
                  </c:pt>
                  <c:pt idx="13">
                    <c:v>0.48699999999999999</c:v>
                  </c:pt>
                </c:numCache>
              </c:numRef>
            </c:plus>
            <c:minus>
              <c:numRef>
                <c:f>'K+ over time'!$F$3:$F$18</c:f>
                <c:numCache>
                  <c:formatCode>General</c:formatCode>
                  <c:ptCount val="16"/>
                  <c:pt idx="0">
                    <c:v>0.42299999999999999</c:v>
                  </c:pt>
                  <c:pt idx="1">
                    <c:v>0.45400000000000001</c:v>
                  </c:pt>
                  <c:pt idx="2">
                    <c:v>0.42499999999999999</c:v>
                  </c:pt>
                  <c:pt idx="3">
                    <c:v>0.45400000000000001</c:v>
                  </c:pt>
                  <c:pt idx="4">
                    <c:v>0.46899999999999997</c:v>
                  </c:pt>
                  <c:pt idx="5">
                    <c:v>0.45600000000000002</c:v>
                  </c:pt>
                  <c:pt idx="6">
                    <c:v>0.47499999999999998</c:v>
                  </c:pt>
                  <c:pt idx="7">
                    <c:v>0.47</c:v>
                  </c:pt>
                  <c:pt idx="8">
                    <c:v>0.48699999999999999</c:v>
                  </c:pt>
                  <c:pt idx="9">
                    <c:v>0.497</c:v>
                  </c:pt>
                  <c:pt idx="10">
                    <c:v>0.495</c:v>
                  </c:pt>
                  <c:pt idx="11">
                    <c:v>0.497</c:v>
                  </c:pt>
                  <c:pt idx="12">
                    <c:v>0.54</c:v>
                  </c:pt>
                  <c:pt idx="13">
                    <c:v>0.48699999999999999</c:v>
                  </c:pt>
                </c:numCache>
              </c:numRef>
            </c:minus>
            <c:spPr>
              <a:noFill/>
              <a:ln w="15875" cap="flat" cmpd="sng" algn="ctr">
                <a:solidFill>
                  <a:srgbClr val="669BD2"/>
                </a:solidFill>
                <a:round/>
              </a:ln>
              <a:effectLst/>
            </c:spPr>
          </c:errBars>
          <c:xVal>
            <c:numRef>
              <c:f>'K+ over time'!$B$3:$B$18</c:f>
              <c:numCache>
                <c:formatCode>General</c:formatCode>
                <c:ptCount val="16"/>
                <c:pt idx="0">
                  <c:v>0</c:v>
                </c:pt>
                <c:pt idx="1">
                  <c:v>1</c:v>
                </c:pt>
                <c:pt idx="2">
                  <c:v>3</c:v>
                </c:pt>
                <c:pt idx="3">
                  <c:v>6</c:v>
                </c:pt>
                <c:pt idx="4">
                  <c:v>9</c:v>
                </c:pt>
                <c:pt idx="5">
                  <c:v>12</c:v>
                </c:pt>
                <c:pt idx="6">
                  <c:v>16</c:v>
                </c:pt>
                <c:pt idx="7">
                  <c:v>20</c:v>
                </c:pt>
                <c:pt idx="8">
                  <c:v>24</c:v>
                </c:pt>
                <c:pt idx="9">
                  <c:v>28</c:v>
                </c:pt>
                <c:pt idx="10">
                  <c:v>32</c:v>
                </c:pt>
                <c:pt idx="11">
                  <c:v>36</c:v>
                </c:pt>
                <c:pt idx="12">
                  <c:v>40</c:v>
                </c:pt>
                <c:pt idx="13">
                  <c:v>44</c:v>
                </c:pt>
              </c:numCache>
            </c:numRef>
          </c:xVal>
          <c:yVal>
            <c:numRef>
              <c:f>'K+ over time'!$D$3:$D$17</c:f>
              <c:numCache>
                <c:formatCode>General</c:formatCode>
                <c:ptCount val="15"/>
                <c:pt idx="0">
                  <c:v>4.4690000000000003</c:v>
                </c:pt>
                <c:pt idx="1">
                  <c:v>4.6189999999999998</c:v>
                </c:pt>
                <c:pt idx="2">
                  <c:v>4.6340000000000003</c:v>
                </c:pt>
                <c:pt idx="3">
                  <c:v>4.657</c:v>
                </c:pt>
                <c:pt idx="4">
                  <c:v>4.6740000000000004</c:v>
                </c:pt>
                <c:pt idx="5">
                  <c:v>4.6369999999999996</c:v>
                </c:pt>
                <c:pt idx="6">
                  <c:v>4.6520000000000001</c:v>
                </c:pt>
                <c:pt idx="7">
                  <c:v>4.6550000000000002</c:v>
                </c:pt>
                <c:pt idx="8">
                  <c:v>4.6710000000000003</c:v>
                </c:pt>
                <c:pt idx="9">
                  <c:v>4.6639999999999997</c:v>
                </c:pt>
                <c:pt idx="10">
                  <c:v>4.6449999999999996</c:v>
                </c:pt>
                <c:pt idx="11">
                  <c:v>4.6550000000000002</c:v>
                </c:pt>
                <c:pt idx="12">
                  <c:v>4.6669999999999998</c:v>
                </c:pt>
                <c:pt idx="13">
                  <c:v>4.6859999999999999</c:v>
                </c:pt>
              </c:numCache>
            </c:numRef>
          </c:yVal>
          <c:smooth val="0"/>
          <c:extLst>
            <c:ext xmlns:c16="http://schemas.microsoft.com/office/drawing/2014/chart" uri="{C3380CC4-5D6E-409C-BE32-E72D297353CC}">
              <c16:uniqueId val="{00000000-8B1A-4DCC-A1F2-6ADAE6B7AAF7}"/>
            </c:ext>
          </c:extLst>
        </c:ser>
        <c:ser>
          <c:idx val="1"/>
          <c:order val="1"/>
          <c:tx>
            <c:strRef>
              <c:f>'K+ over time'!$E$2</c:f>
              <c:strCache>
                <c:ptCount val="1"/>
                <c:pt idx="0">
                  <c:v>Placebo</c:v>
                </c:pt>
              </c:strCache>
            </c:strRef>
          </c:tx>
          <c:spPr>
            <a:ln w="19050" cap="rnd">
              <a:solidFill>
                <a:srgbClr val="53585A"/>
              </a:solidFill>
              <a:round/>
            </a:ln>
            <a:effectLst/>
          </c:spPr>
          <c:marker>
            <c:symbol val="square"/>
            <c:size val="5"/>
            <c:spPr>
              <a:solidFill>
                <a:srgbClr val="53585A"/>
              </a:solidFill>
              <a:ln w="19050">
                <a:solidFill>
                  <a:srgbClr val="53585A"/>
                </a:solidFill>
              </a:ln>
              <a:effectLst/>
            </c:spPr>
          </c:marker>
          <c:errBars>
            <c:errDir val="y"/>
            <c:errBarType val="both"/>
            <c:errValType val="cust"/>
            <c:noEndCap val="0"/>
            <c:plus>
              <c:numRef>
                <c:f>'K+ over time'!$G$3:$G$18</c:f>
                <c:numCache>
                  <c:formatCode>General</c:formatCode>
                  <c:ptCount val="16"/>
                  <c:pt idx="0">
                    <c:v>0.437</c:v>
                  </c:pt>
                  <c:pt idx="1">
                    <c:v>0.432</c:v>
                  </c:pt>
                  <c:pt idx="2">
                    <c:v>0.441</c:v>
                  </c:pt>
                  <c:pt idx="3">
                    <c:v>0.46300000000000002</c:v>
                  </c:pt>
                  <c:pt idx="4">
                    <c:v>0.47</c:v>
                  </c:pt>
                  <c:pt idx="5">
                    <c:v>0.45100000000000001</c:v>
                  </c:pt>
                  <c:pt idx="6">
                    <c:v>0.51400000000000001</c:v>
                  </c:pt>
                  <c:pt idx="7">
                    <c:v>0.47899999999999998</c:v>
                  </c:pt>
                  <c:pt idx="8">
                    <c:v>0.49399999999999999</c:v>
                  </c:pt>
                  <c:pt idx="9">
                    <c:v>0.5</c:v>
                  </c:pt>
                  <c:pt idx="10">
                    <c:v>0.52300000000000002</c:v>
                  </c:pt>
                  <c:pt idx="11">
                    <c:v>0.52400000000000002</c:v>
                  </c:pt>
                  <c:pt idx="12">
                    <c:v>0.49399999999999999</c:v>
                  </c:pt>
                  <c:pt idx="13">
                    <c:v>0.53300000000000003</c:v>
                  </c:pt>
                </c:numCache>
              </c:numRef>
            </c:plus>
            <c:minus>
              <c:numRef>
                <c:f>'K+ over time'!$G$3:$G$18</c:f>
                <c:numCache>
                  <c:formatCode>General</c:formatCode>
                  <c:ptCount val="16"/>
                  <c:pt idx="0">
                    <c:v>0.437</c:v>
                  </c:pt>
                  <c:pt idx="1">
                    <c:v>0.432</c:v>
                  </c:pt>
                  <c:pt idx="2">
                    <c:v>0.441</c:v>
                  </c:pt>
                  <c:pt idx="3">
                    <c:v>0.46300000000000002</c:v>
                  </c:pt>
                  <c:pt idx="4">
                    <c:v>0.47</c:v>
                  </c:pt>
                  <c:pt idx="5">
                    <c:v>0.45100000000000001</c:v>
                  </c:pt>
                  <c:pt idx="6">
                    <c:v>0.51400000000000001</c:v>
                  </c:pt>
                  <c:pt idx="7">
                    <c:v>0.47899999999999998</c:v>
                  </c:pt>
                  <c:pt idx="8">
                    <c:v>0.49399999999999999</c:v>
                  </c:pt>
                  <c:pt idx="9">
                    <c:v>0.5</c:v>
                  </c:pt>
                  <c:pt idx="10">
                    <c:v>0.52300000000000002</c:v>
                  </c:pt>
                  <c:pt idx="11">
                    <c:v>0.52400000000000002</c:v>
                  </c:pt>
                  <c:pt idx="12">
                    <c:v>0.49399999999999999</c:v>
                  </c:pt>
                  <c:pt idx="13">
                    <c:v>0.53300000000000003</c:v>
                  </c:pt>
                </c:numCache>
              </c:numRef>
            </c:minus>
            <c:spPr>
              <a:noFill/>
              <a:ln w="15875" cap="flat" cmpd="sng" algn="ctr">
                <a:solidFill>
                  <a:srgbClr val="53585A"/>
                </a:solidFill>
                <a:round/>
              </a:ln>
              <a:effectLst/>
            </c:spPr>
          </c:errBars>
          <c:xVal>
            <c:numRef>
              <c:f>'K+ over time'!$C$3:$C$18</c:f>
              <c:numCache>
                <c:formatCode>General</c:formatCode>
                <c:ptCount val="16"/>
                <c:pt idx="0">
                  <c:v>0.2</c:v>
                </c:pt>
                <c:pt idx="1">
                  <c:v>1.2</c:v>
                </c:pt>
                <c:pt idx="2">
                  <c:v>3.2</c:v>
                </c:pt>
                <c:pt idx="3">
                  <c:v>6.2</c:v>
                </c:pt>
                <c:pt idx="4">
                  <c:v>9.1999999999999993</c:v>
                </c:pt>
                <c:pt idx="5">
                  <c:v>12.2</c:v>
                </c:pt>
                <c:pt idx="6">
                  <c:v>16.2</c:v>
                </c:pt>
                <c:pt idx="7">
                  <c:v>20.2</c:v>
                </c:pt>
                <c:pt idx="8">
                  <c:v>24.2</c:v>
                </c:pt>
                <c:pt idx="9">
                  <c:v>28.2</c:v>
                </c:pt>
                <c:pt idx="10">
                  <c:v>32.200000000000003</c:v>
                </c:pt>
                <c:pt idx="11">
                  <c:v>36.200000000000003</c:v>
                </c:pt>
                <c:pt idx="12">
                  <c:v>40.200000000000003</c:v>
                </c:pt>
                <c:pt idx="13">
                  <c:v>44.2</c:v>
                </c:pt>
              </c:numCache>
            </c:numRef>
          </c:xVal>
          <c:yVal>
            <c:numRef>
              <c:f>'K+ over time'!$E$3:$E$17</c:f>
              <c:numCache>
                <c:formatCode>General</c:formatCode>
                <c:ptCount val="15"/>
                <c:pt idx="0">
                  <c:v>4.4649999999999999</c:v>
                </c:pt>
                <c:pt idx="1">
                  <c:v>4.4980000000000002</c:v>
                </c:pt>
                <c:pt idx="2">
                  <c:v>4.468</c:v>
                </c:pt>
                <c:pt idx="3">
                  <c:v>4.51</c:v>
                </c:pt>
                <c:pt idx="4">
                  <c:v>4.5129999999999999</c:v>
                </c:pt>
                <c:pt idx="5">
                  <c:v>4.508</c:v>
                </c:pt>
                <c:pt idx="6">
                  <c:v>4.5350000000000001</c:v>
                </c:pt>
                <c:pt idx="7">
                  <c:v>4.5330000000000004</c:v>
                </c:pt>
                <c:pt idx="8">
                  <c:v>4.5369999999999999</c:v>
                </c:pt>
                <c:pt idx="9">
                  <c:v>4.5430000000000001</c:v>
                </c:pt>
                <c:pt idx="10">
                  <c:v>4.5679999999999996</c:v>
                </c:pt>
                <c:pt idx="11">
                  <c:v>4.5609999999999999</c:v>
                </c:pt>
                <c:pt idx="12">
                  <c:v>4.5640000000000001</c:v>
                </c:pt>
                <c:pt idx="13">
                  <c:v>4.5289999999999999</c:v>
                </c:pt>
              </c:numCache>
            </c:numRef>
          </c:yVal>
          <c:smooth val="0"/>
          <c:extLst>
            <c:ext xmlns:c16="http://schemas.microsoft.com/office/drawing/2014/chart" uri="{C3380CC4-5D6E-409C-BE32-E72D297353CC}">
              <c16:uniqueId val="{00000001-8B1A-4DCC-A1F2-6ADAE6B7AAF7}"/>
            </c:ext>
          </c:extLst>
        </c:ser>
        <c:dLbls>
          <c:showLegendKey val="0"/>
          <c:showVal val="0"/>
          <c:showCatName val="0"/>
          <c:showSerName val="0"/>
          <c:showPercent val="0"/>
          <c:showBubbleSize val="0"/>
        </c:dLbls>
        <c:axId val="1799474640"/>
        <c:axId val="1468566832"/>
      </c:scatterChart>
      <c:valAx>
        <c:axId val="1799474640"/>
        <c:scaling>
          <c:orientation val="minMax"/>
          <c:max val="44.5"/>
          <c:min val="0"/>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68566832"/>
        <c:crosses val="autoZero"/>
        <c:crossBetween val="midCat"/>
        <c:majorUnit val="4"/>
        <c:minorUnit val="1"/>
      </c:valAx>
      <c:valAx>
        <c:axId val="1468566832"/>
        <c:scaling>
          <c:orientation val="minMax"/>
          <c:min val="3.4"/>
        </c:scaling>
        <c:delete val="0"/>
        <c:axPos val="l"/>
        <c:majorGridlines>
          <c:spPr>
            <a:ln w="9525" cap="flat" cmpd="sng" algn="ctr">
              <a:noFill/>
              <a:round/>
            </a:ln>
            <a:effectLst/>
          </c:spPr>
        </c:majorGridlines>
        <c:numFmt formatCode="#,##0.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99474640"/>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Sheet1!$B$2:$B$8</c:f>
              <c:strCache>
                <c:ptCount val="7"/>
                <c:pt idx="0">
                  <c:v>Any</c:v>
                </c:pt>
                <c:pt idx="1">
                  <c:v>Drug-related</c:v>
                </c:pt>
                <c:pt idx="2">
                  <c:v>Leading to permanent discontinuation</c:v>
                </c:pt>
                <c:pt idx="3">
                  <c:v>Any</c:v>
                </c:pt>
                <c:pt idx="4">
                  <c:v>Drug-related</c:v>
                </c:pt>
                <c:pt idx="5">
                  <c:v>Leading to permanent discontinuation</c:v>
                </c:pt>
                <c:pt idx="6">
                  <c:v>Leading to death </c:v>
                </c:pt>
              </c:strCache>
            </c:strRef>
          </c:cat>
          <c:val>
            <c:numRef>
              <c:f>Sheet1!$C$2:$C$8</c:f>
              <c:numCache>
                <c:formatCode>General</c:formatCode>
                <c:ptCount val="7"/>
                <c:pt idx="0">
                  <c:v>68.3</c:v>
                </c:pt>
                <c:pt idx="1">
                  <c:v>22.1</c:v>
                </c:pt>
                <c:pt idx="2">
                  <c:v>2.1</c:v>
                </c:pt>
                <c:pt idx="3">
                  <c:v>20.9</c:v>
                </c:pt>
                <c:pt idx="4">
                  <c:v>1.1000000000000001</c:v>
                </c:pt>
                <c:pt idx="5">
                  <c:v>0.1</c:v>
                </c:pt>
                <c:pt idx="6">
                  <c:v>0.8</c:v>
                </c:pt>
              </c:numCache>
            </c:numRef>
          </c:val>
          <c:extLst>
            <c:ext xmlns:c16="http://schemas.microsoft.com/office/drawing/2014/chart" uri="{C3380CC4-5D6E-409C-BE32-E72D297353CC}">
              <c16:uniqueId val="{00000000-AD25-49B2-A1F9-5A3FD605A2BD}"/>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Sheet1!$B$2:$B$8</c:f>
              <c:strCache>
                <c:ptCount val="7"/>
                <c:pt idx="0">
                  <c:v>Any</c:v>
                </c:pt>
                <c:pt idx="1">
                  <c:v>Drug-related</c:v>
                </c:pt>
                <c:pt idx="2">
                  <c:v>Leading to permanent discontinuation</c:v>
                </c:pt>
                <c:pt idx="3">
                  <c:v>Any</c:v>
                </c:pt>
                <c:pt idx="4">
                  <c:v>Drug-related</c:v>
                </c:pt>
                <c:pt idx="5">
                  <c:v>Leading to permanent discontinuation</c:v>
                </c:pt>
                <c:pt idx="6">
                  <c:v>Leading to death </c:v>
                </c:pt>
              </c:strCache>
            </c:strRef>
          </c:cat>
          <c:val>
            <c:numRef>
              <c:f>Sheet1!$D$2:$D$8</c:f>
              <c:numCache>
                <c:formatCode>General</c:formatCode>
                <c:ptCount val="7"/>
                <c:pt idx="0">
                  <c:v>65.400000000000006</c:v>
                </c:pt>
                <c:pt idx="1">
                  <c:v>16.8</c:v>
                </c:pt>
                <c:pt idx="2">
                  <c:v>2.9</c:v>
                </c:pt>
                <c:pt idx="3">
                  <c:v>21.2</c:v>
                </c:pt>
                <c:pt idx="4">
                  <c:v>0.8</c:v>
                </c:pt>
                <c:pt idx="5">
                  <c:v>1</c:v>
                </c:pt>
                <c:pt idx="6">
                  <c:v>1.3</c:v>
                </c:pt>
              </c:numCache>
            </c:numRef>
          </c:val>
          <c:extLst>
            <c:ext xmlns:c16="http://schemas.microsoft.com/office/drawing/2014/chart" uri="{C3380CC4-5D6E-409C-BE32-E72D297353CC}">
              <c16:uniqueId val="{00000001-AD25-49B2-A1F9-5A3FD605A2BD}"/>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lumMod val="75000"/>
                  </a:schemeClr>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46077492159656E-2"/>
          <c:y val="6.2006871203378028E-2"/>
          <c:w val="0.90483616213048301"/>
          <c:h val="0.72734894432722996"/>
        </c:manualLayout>
      </c:layout>
      <c:barChart>
        <c:barDir val="col"/>
        <c:grouping val="clustered"/>
        <c:varyColors val="0"/>
        <c:ser>
          <c:idx val="0"/>
          <c:order val="0"/>
          <c:tx>
            <c:strRef>
              <c:f>Sheet1!$C$1</c:f>
              <c:strCache>
                <c:ptCount val="1"/>
                <c:pt idx="0">
                  <c:v>Finerenone (n=xxx)</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Sheet1!$B$2:$B$8</c:f>
              <c:strCache>
                <c:ptCount val="7"/>
                <c:pt idx="0">
                  <c:v>Any</c:v>
                </c:pt>
                <c:pt idx="1">
                  <c:v>Drug-related</c:v>
                </c:pt>
                <c:pt idx="2">
                  <c:v>Leading to permanent discontinuation</c:v>
                </c:pt>
                <c:pt idx="3">
                  <c:v>Serious</c:v>
                </c:pt>
                <c:pt idx="4">
                  <c:v>Leading to death </c:v>
                </c:pt>
                <c:pt idx="5">
                  <c:v>Potassium ≥5.5 mmol/l</c:v>
                </c:pt>
                <c:pt idx="6">
                  <c:v>Potassium ≥6.0 mmol/l</c:v>
                </c:pt>
              </c:strCache>
            </c:strRef>
          </c:cat>
          <c:val>
            <c:numRef>
              <c:f>Sheet1!$C$2:$C$8</c:f>
              <c:numCache>
                <c:formatCode>General</c:formatCode>
                <c:ptCount val="7"/>
                <c:pt idx="0">
                  <c:v>17</c:v>
                </c:pt>
                <c:pt idx="1">
                  <c:v>11.9</c:v>
                </c:pt>
                <c:pt idx="2">
                  <c:v>1.5</c:v>
                </c:pt>
                <c:pt idx="3">
                  <c:v>1</c:v>
                </c:pt>
                <c:pt idx="4">
                  <c:v>0</c:v>
                </c:pt>
                <c:pt idx="5">
                  <c:v>18.8</c:v>
                </c:pt>
                <c:pt idx="6">
                  <c:v>4.3</c:v>
                </c:pt>
              </c:numCache>
            </c:numRef>
          </c:val>
          <c:extLst>
            <c:ext xmlns:c16="http://schemas.microsoft.com/office/drawing/2014/chart" uri="{C3380CC4-5D6E-409C-BE32-E72D297353CC}">
              <c16:uniqueId val="{00000000-AD25-49B2-A1F9-5A3FD605A2BD}"/>
            </c:ext>
          </c:extLst>
        </c:ser>
        <c:ser>
          <c:idx val="1"/>
          <c:order val="1"/>
          <c:tx>
            <c:strRef>
              <c:f>Sheet1!$D$1</c:f>
              <c:strCache>
                <c:ptCount val="1"/>
                <c:pt idx="0">
                  <c:v>Placebo (n=xxx)</c:v>
                </c:pt>
              </c:strCache>
            </c:strRef>
          </c:tx>
          <c:spPr>
            <a:solidFill>
              <a:schemeClr val="tx1">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Sheet1!$B$2:$B$8</c:f>
              <c:strCache>
                <c:ptCount val="7"/>
                <c:pt idx="0">
                  <c:v>Any</c:v>
                </c:pt>
                <c:pt idx="1">
                  <c:v>Drug-related</c:v>
                </c:pt>
                <c:pt idx="2">
                  <c:v>Leading to permanent discontinuation</c:v>
                </c:pt>
                <c:pt idx="3">
                  <c:v>Serious</c:v>
                </c:pt>
                <c:pt idx="4">
                  <c:v>Leading to death </c:v>
                </c:pt>
                <c:pt idx="5">
                  <c:v>Potassium ≥5.5 mmol/l</c:v>
                </c:pt>
                <c:pt idx="6">
                  <c:v>Potassium ≥6.0 mmol/l</c:v>
                </c:pt>
              </c:strCache>
            </c:strRef>
          </c:cat>
          <c:val>
            <c:numRef>
              <c:f>Sheet1!$D$2:$D$8</c:f>
              <c:numCache>
                <c:formatCode>General</c:formatCode>
                <c:ptCount val="7"/>
                <c:pt idx="0">
                  <c:v>13.3</c:v>
                </c:pt>
                <c:pt idx="1">
                  <c:v>9.4</c:v>
                </c:pt>
                <c:pt idx="2">
                  <c:v>0.1</c:v>
                </c:pt>
                <c:pt idx="3">
                  <c:v>0.6</c:v>
                </c:pt>
                <c:pt idx="4">
                  <c:v>0</c:v>
                </c:pt>
                <c:pt idx="5">
                  <c:v>12.2</c:v>
                </c:pt>
                <c:pt idx="6">
                  <c:v>2.2999999999999998</c:v>
                </c:pt>
              </c:numCache>
            </c:numRef>
          </c:val>
          <c:extLst>
            <c:ext xmlns:c16="http://schemas.microsoft.com/office/drawing/2014/chart" uri="{C3380CC4-5D6E-409C-BE32-E72D297353CC}">
              <c16:uniqueId val="{00000001-AD25-49B2-A1F9-5A3FD605A2BD}"/>
            </c:ext>
          </c:extLst>
        </c:ser>
        <c:dLbls>
          <c:dLblPos val="outEnd"/>
          <c:showLegendKey val="0"/>
          <c:showVal val="1"/>
          <c:showCatName val="0"/>
          <c:showSerName val="0"/>
          <c:showPercent val="0"/>
          <c:showBubbleSize val="0"/>
        </c:dLbls>
        <c:gapWidth val="50"/>
        <c:overlap val="-13"/>
        <c:axId val="1818238736"/>
        <c:axId val="1470336560"/>
      </c:barChart>
      <c:catAx>
        <c:axId val="18182387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ln>
                  <a:noFill/>
                </a:ln>
                <a:solidFill>
                  <a:schemeClr val="tx1">
                    <a:lumMod val="75000"/>
                  </a:schemeClr>
                </a:solidFill>
                <a:latin typeface="+mn-lt"/>
                <a:ea typeface="+mn-ea"/>
                <a:cs typeface="+mn-cs"/>
              </a:defRPr>
            </a:pPr>
            <a:endParaRPr lang="en-US"/>
          </a:p>
        </c:txPr>
        <c:crossAx val="1470336560"/>
        <c:crosses val="autoZero"/>
        <c:auto val="1"/>
        <c:lblAlgn val="ctr"/>
        <c:lblOffset val="100"/>
        <c:noMultiLvlLbl val="0"/>
      </c:catAx>
      <c:valAx>
        <c:axId val="1470336560"/>
        <c:scaling>
          <c:orientation val="minMax"/>
          <c:max val="100"/>
        </c:scaling>
        <c:delete val="0"/>
        <c:axPos val="l"/>
        <c:numFmt formatCode="#,##0" sourceLinked="0"/>
        <c:majorTickMark val="out"/>
        <c:minorTickMark val="none"/>
        <c:tickLblPos val="nextTo"/>
        <c:spPr>
          <a:noFill/>
          <a:ln w="12700">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182387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8B9E91-57C4-41CA-9C8A-A0824FD70D1D}"/>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90FB9BD6-BC3B-42C0-9234-0F75C4272C84}"/>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99DB04-3743-4A1F-B0D9-41827DDCA9DA}"/>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00E31DE1-7861-40A0-8551-BE85CFBED811}" type="slidenum">
              <a:rPr lang="en-GB" smtClean="0"/>
              <a:t>‹#›</a:t>
            </a:fld>
            <a:endParaRPr lang="en-GB"/>
          </a:p>
        </p:txBody>
      </p:sp>
    </p:spTree>
    <p:extLst>
      <p:ext uri="{BB962C8B-B14F-4D97-AF65-F5344CB8AC3E}">
        <p14:creationId xmlns:p14="http://schemas.microsoft.com/office/powerpoint/2010/main" val="3335083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FA799DD8-3D1F-DB47-AF2B-7A63E9272D7B}" type="datetimeFigureOut">
              <a:rPr lang="en-US" smtClean="0"/>
              <a:t>6/8/26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B5735694-0C91-BA4F-9401-092235FEF1B1}" type="slidenum">
              <a:rPr lang="en-US" smtClean="0"/>
              <a:t>‹#›</a:t>
            </a:fld>
            <a:endParaRPr lang="en-US"/>
          </a:p>
        </p:txBody>
      </p:sp>
    </p:spTree>
    <p:extLst>
      <p:ext uri="{BB962C8B-B14F-4D97-AF65-F5344CB8AC3E}">
        <p14:creationId xmlns:p14="http://schemas.microsoft.com/office/powerpoint/2010/main" val="48974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9465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DF0B8-659E-0FA3-012E-9CFE4A1E1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44B9B-A0D4-CE3F-7881-32775B1613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00206A-8CCF-3EBD-3B18-6A730DD99A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91494F-4035-C7BF-C14A-3B1026BADB7E}"/>
              </a:ext>
            </a:extLst>
          </p:cNvPr>
          <p:cNvSpPr>
            <a:spLocks noGrp="1"/>
          </p:cNvSpPr>
          <p:nvPr>
            <p:ph type="sldNum" sz="quarter" idx="5"/>
          </p:nvPr>
        </p:nvSpPr>
        <p:spPr/>
        <p:txBody>
          <a:bodyPr/>
          <a:lstStyle/>
          <a:p>
            <a:fld id="{B5735694-0C91-BA4F-9401-092235FEF1B1}" type="slidenum">
              <a:rPr lang="en-US" smtClean="0"/>
              <a:t>10</a:t>
            </a:fld>
            <a:endParaRPr lang="en-US"/>
          </a:p>
        </p:txBody>
      </p:sp>
    </p:spTree>
    <p:extLst>
      <p:ext uri="{BB962C8B-B14F-4D97-AF65-F5344CB8AC3E}">
        <p14:creationId xmlns:p14="http://schemas.microsoft.com/office/powerpoint/2010/main" val="548350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37A8E-CBC9-1C5A-CB71-6074D7B0A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BE18D-438E-AA49-546A-1861DC2078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2B9190-9B7D-6244-1E8C-A0AD6B3722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B6DE46-88A7-ACA5-BC6A-DEE94E0095E6}"/>
              </a:ext>
            </a:extLst>
          </p:cNvPr>
          <p:cNvSpPr>
            <a:spLocks noGrp="1"/>
          </p:cNvSpPr>
          <p:nvPr>
            <p:ph type="sldNum" sz="quarter" idx="5"/>
          </p:nvPr>
        </p:nvSpPr>
        <p:spPr/>
        <p:txBody>
          <a:bodyPr/>
          <a:lstStyle/>
          <a:p>
            <a:fld id="{B5735694-0C91-BA4F-9401-092235FEF1B1}" type="slidenum">
              <a:rPr lang="en-US" smtClean="0"/>
              <a:t>101</a:t>
            </a:fld>
            <a:endParaRPr lang="en-US"/>
          </a:p>
        </p:txBody>
      </p:sp>
    </p:spTree>
    <p:extLst>
      <p:ext uri="{BB962C8B-B14F-4D97-AF65-F5344CB8AC3E}">
        <p14:creationId xmlns:p14="http://schemas.microsoft.com/office/powerpoint/2010/main" val="2633181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A07D7-7BB7-574E-FF2B-10BF8D821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E7E56-F00E-81E2-F426-4EE69755BD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5EDD6F-5FC3-F940-D57E-E149666D4C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B4992B5-5DCA-6487-62B8-F6D840C2ECC8}"/>
              </a:ext>
            </a:extLst>
          </p:cNvPr>
          <p:cNvSpPr>
            <a:spLocks noGrp="1"/>
          </p:cNvSpPr>
          <p:nvPr>
            <p:ph type="sldNum" sz="quarter" idx="5"/>
          </p:nvPr>
        </p:nvSpPr>
        <p:spPr/>
        <p:txBody>
          <a:bodyPr/>
          <a:lstStyle/>
          <a:p>
            <a:fld id="{B5735694-0C91-BA4F-9401-092235FEF1B1}" type="slidenum">
              <a:rPr lang="en-US" smtClean="0"/>
              <a:t>11</a:t>
            </a:fld>
            <a:endParaRPr lang="en-US"/>
          </a:p>
        </p:txBody>
      </p:sp>
    </p:spTree>
    <p:extLst>
      <p:ext uri="{BB962C8B-B14F-4D97-AF65-F5344CB8AC3E}">
        <p14:creationId xmlns:p14="http://schemas.microsoft.com/office/powerpoint/2010/main" val="165256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C1C35-0E1B-AABE-0154-C99E5FF84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22916-05CB-8000-064E-A0C1CDA221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D4358B-E6B8-0A04-67E3-7B03DBE0A7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A7B352-2436-1EBE-29DB-E7206E211C43}"/>
              </a:ext>
            </a:extLst>
          </p:cNvPr>
          <p:cNvSpPr>
            <a:spLocks noGrp="1"/>
          </p:cNvSpPr>
          <p:nvPr>
            <p:ph type="sldNum" sz="quarter" idx="5"/>
          </p:nvPr>
        </p:nvSpPr>
        <p:spPr/>
        <p:txBody>
          <a:bodyPr/>
          <a:lstStyle/>
          <a:p>
            <a:fld id="{B5735694-0C91-BA4F-9401-092235FEF1B1}" type="slidenum">
              <a:rPr lang="en-US" smtClean="0"/>
              <a:t>12</a:t>
            </a:fld>
            <a:endParaRPr lang="en-US"/>
          </a:p>
        </p:txBody>
      </p:sp>
    </p:spTree>
    <p:extLst>
      <p:ext uri="{BB962C8B-B14F-4D97-AF65-F5344CB8AC3E}">
        <p14:creationId xmlns:p14="http://schemas.microsoft.com/office/powerpoint/2010/main" val="332877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25AC-7F00-B6E9-2BFD-5E7FBC5D1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CD73E-3172-E023-9AE5-333191F901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DDCA80-93D0-F6EB-970C-159902660FFF}"/>
              </a:ext>
            </a:extLst>
          </p:cNvPr>
          <p:cNvSpPr>
            <a:spLocks noGrp="1"/>
          </p:cNvSpPr>
          <p:nvPr>
            <p:ph type="body" idx="1"/>
          </p:nvPr>
        </p:nvSpPr>
        <p:spPr/>
        <p:txBody>
          <a:bodyPr/>
          <a:lstStyle/>
          <a:p>
            <a:pPr algn="l"/>
            <a:endParaRPr lang="en-GB"/>
          </a:p>
        </p:txBody>
      </p:sp>
      <p:sp>
        <p:nvSpPr>
          <p:cNvPr id="4" name="Slide Number Placeholder 3">
            <a:extLst>
              <a:ext uri="{FF2B5EF4-FFF2-40B4-BE49-F238E27FC236}">
                <a16:creationId xmlns:a16="http://schemas.microsoft.com/office/drawing/2014/main" id="{D46778BD-5EFE-4D01-F609-87EA61F82CB7}"/>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609585"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846386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CF43-B67E-D6A2-78C8-2CCA38B0F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80EB7-5196-A922-8608-1BAFC4C287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6D3033-815B-518B-5E98-D262BBE440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5D12B4-7B02-5859-4C98-162816BAA3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DDD2-4166-4ACD-A3CA-5D15BBAFC31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906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DDD2-4166-4ACD-A3CA-5D15BBAFC31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18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735694-0C91-BA4F-9401-092235FEF1B1}" type="slidenum">
              <a:rPr lang="en-US" smtClean="0"/>
              <a:t>16</a:t>
            </a:fld>
            <a:endParaRPr lang="en-US"/>
          </a:p>
        </p:txBody>
      </p:sp>
    </p:spTree>
    <p:extLst>
      <p:ext uri="{BB962C8B-B14F-4D97-AF65-F5344CB8AC3E}">
        <p14:creationId xmlns:p14="http://schemas.microsoft.com/office/powerpoint/2010/main" val="194566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735694-0C91-BA4F-9401-092235FEF1B1}" type="slidenum">
              <a:rPr lang="en-US" smtClean="0"/>
              <a:t>17</a:t>
            </a:fld>
            <a:endParaRPr lang="en-US"/>
          </a:p>
        </p:txBody>
      </p:sp>
    </p:spTree>
    <p:extLst>
      <p:ext uri="{BB962C8B-B14F-4D97-AF65-F5344CB8AC3E}">
        <p14:creationId xmlns:p14="http://schemas.microsoft.com/office/powerpoint/2010/main" val="265344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18</a:t>
            </a:fld>
            <a:endParaRPr lang="en-US"/>
          </a:p>
        </p:txBody>
      </p:sp>
    </p:spTree>
    <p:extLst>
      <p:ext uri="{BB962C8B-B14F-4D97-AF65-F5344CB8AC3E}">
        <p14:creationId xmlns:p14="http://schemas.microsoft.com/office/powerpoint/2010/main" val="425265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19</a:t>
            </a:fld>
            <a:endParaRPr lang="en-US"/>
          </a:p>
        </p:txBody>
      </p:sp>
    </p:spTree>
    <p:extLst>
      <p:ext uri="{BB962C8B-B14F-4D97-AF65-F5344CB8AC3E}">
        <p14:creationId xmlns:p14="http://schemas.microsoft.com/office/powerpoint/2010/main" val="220952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2</a:t>
            </a:fld>
            <a:endParaRPr lang="en-US"/>
          </a:p>
        </p:txBody>
      </p:sp>
    </p:spTree>
    <p:extLst>
      <p:ext uri="{BB962C8B-B14F-4D97-AF65-F5344CB8AC3E}">
        <p14:creationId xmlns:p14="http://schemas.microsoft.com/office/powerpoint/2010/main" val="3908766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0490-56A3-4A0A-5B75-B42864954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FD56C-E9BB-C5C4-4E74-0C919E526C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9D9EE9-D57D-8146-E0E7-69FBB2BE1B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0E7AE3-7DBE-F6F3-4BF8-D4AEBD6528B9}"/>
              </a:ext>
            </a:extLst>
          </p:cNvPr>
          <p:cNvSpPr>
            <a:spLocks noGrp="1"/>
          </p:cNvSpPr>
          <p:nvPr>
            <p:ph type="sldNum" sz="quarter" idx="5"/>
          </p:nvPr>
        </p:nvSpPr>
        <p:spPr/>
        <p:txBody>
          <a:bodyPr/>
          <a:lstStyle/>
          <a:p>
            <a:fld id="{B5735694-0C91-BA4F-9401-092235FEF1B1}" type="slidenum">
              <a:rPr lang="en-US" smtClean="0"/>
              <a:t>20</a:t>
            </a:fld>
            <a:endParaRPr lang="en-US"/>
          </a:p>
        </p:txBody>
      </p:sp>
    </p:spTree>
    <p:extLst>
      <p:ext uri="{BB962C8B-B14F-4D97-AF65-F5344CB8AC3E}">
        <p14:creationId xmlns:p14="http://schemas.microsoft.com/office/powerpoint/2010/main" val="145425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997F-FE71-FE5D-648A-181737D61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3A3BF-270C-B6E9-C4DC-E25B8B2E27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9AA079-BEAE-A78F-AD9B-5CA280D0D9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489EC0-8F84-C823-63A9-A78A6B6DE9EC}"/>
              </a:ext>
            </a:extLst>
          </p:cNvPr>
          <p:cNvSpPr>
            <a:spLocks noGrp="1"/>
          </p:cNvSpPr>
          <p:nvPr>
            <p:ph type="sldNum" sz="quarter" idx="5"/>
          </p:nvPr>
        </p:nvSpPr>
        <p:spPr/>
        <p:txBody>
          <a:bodyPr/>
          <a:lstStyle/>
          <a:p>
            <a:fld id="{B5735694-0C91-BA4F-9401-092235FEF1B1}" type="slidenum">
              <a:rPr lang="en-US" smtClean="0"/>
              <a:t>21</a:t>
            </a:fld>
            <a:endParaRPr lang="en-US"/>
          </a:p>
        </p:txBody>
      </p:sp>
    </p:spTree>
    <p:extLst>
      <p:ext uri="{BB962C8B-B14F-4D97-AF65-F5344CB8AC3E}">
        <p14:creationId xmlns:p14="http://schemas.microsoft.com/office/powerpoint/2010/main" val="305691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22</a:t>
            </a:fld>
            <a:endParaRPr lang="en-US"/>
          </a:p>
        </p:txBody>
      </p:sp>
    </p:spTree>
    <p:extLst>
      <p:ext uri="{BB962C8B-B14F-4D97-AF65-F5344CB8AC3E}">
        <p14:creationId xmlns:p14="http://schemas.microsoft.com/office/powerpoint/2010/main" val="1102875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23</a:t>
            </a:fld>
            <a:endParaRPr lang="en-US"/>
          </a:p>
        </p:txBody>
      </p:sp>
    </p:spTree>
    <p:extLst>
      <p:ext uri="{BB962C8B-B14F-4D97-AF65-F5344CB8AC3E}">
        <p14:creationId xmlns:p14="http://schemas.microsoft.com/office/powerpoint/2010/main" val="2950062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FE36-E0B8-0791-4A94-800611D0A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AA270-8EBE-1A1D-1639-0E2C93BC3B0E}"/>
              </a:ext>
            </a:extLst>
          </p:cNvPr>
          <p:cNvSpPr>
            <a:spLocks noGrp="1" noRot="1" noChangeAspect="1"/>
          </p:cNvSpPr>
          <p:nvPr>
            <p:ph type="sldImg"/>
          </p:nvPr>
        </p:nvSpPr>
        <p:spPr>
          <a:solidFill>
            <a:schemeClr val="bg1"/>
          </a:solidFill>
        </p:spPr>
        <p:txBody>
          <a:bodyPr/>
          <a:lstStyle/>
          <a:p>
            <a:endParaRPr lang="en-US"/>
          </a:p>
        </p:txBody>
      </p:sp>
      <p:sp>
        <p:nvSpPr>
          <p:cNvPr id="3" name="Notes Placeholder 2">
            <a:extLst>
              <a:ext uri="{FF2B5EF4-FFF2-40B4-BE49-F238E27FC236}">
                <a16:creationId xmlns:a16="http://schemas.microsoft.com/office/drawing/2014/main" id="{471933D9-7DD8-CCBF-19F9-08F5102CE8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847D8E0-B88C-88CB-E872-2D44885444B6}"/>
              </a:ext>
            </a:extLst>
          </p:cNvPr>
          <p:cNvSpPr>
            <a:spLocks noGrp="1"/>
          </p:cNvSpPr>
          <p:nvPr>
            <p:ph type="sldNum" sz="quarter" idx="5"/>
          </p:nvPr>
        </p:nvSpPr>
        <p:spPr/>
        <p:txBody>
          <a:bodyPr/>
          <a:lstStyle/>
          <a:p>
            <a:fld id="{B5735694-0C91-BA4F-9401-092235FEF1B1}" type="slidenum">
              <a:rPr lang="en-US" smtClean="0"/>
              <a:t>24</a:t>
            </a:fld>
            <a:endParaRPr lang="en-US"/>
          </a:p>
        </p:txBody>
      </p:sp>
    </p:spTree>
    <p:extLst>
      <p:ext uri="{BB962C8B-B14F-4D97-AF65-F5344CB8AC3E}">
        <p14:creationId xmlns:p14="http://schemas.microsoft.com/office/powerpoint/2010/main" val="4291450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4F7B-2D99-BE7E-EF45-CEF91EB37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E6D9B-45DF-9057-6FB2-3F5E6B6A6D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3E9CE5-BE67-360E-9124-AB5F2B28CCC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316D1C-D489-BBA0-B1A8-DF14A76F1314}"/>
              </a:ext>
            </a:extLst>
          </p:cNvPr>
          <p:cNvSpPr>
            <a:spLocks noGrp="1"/>
          </p:cNvSpPr>
          <p:nvPr>
            <p:ph type="sldNum" sz="quarter" idx="5"/>
          </p:nvPr>
        </p:nvSpPr>
        <p:spPr/>
        <p:txBody>
          <a:bodyPr/>
          <a:lstStyle/>
          <a:p>
            <a:fld id="{B5735694-0C91-BA4F-9401-092235FEF1B1}" type="slidenum">
              <a:rPr lang="en-US" smtClean="0"/>
              <a:t>25</a:t>
            </a:fld>
            <a:endParaRPr lang="en-US"/>
          </a:p>
        </p:txBody>
      </p:sp>
    </p:spTree>
    <p:extLst>
      <p:ext uri="{BB962C8B-B14F-4D97-AF65-F5344CB8AC3E}">
        <p14:creationId xmlns:p14="http://schemas.microsoft.com/office/powerpoint/2010/main" val="763319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26</a:t>
            </a:fld>
            <a:endParaRPr lang="en-US"/>
          </a:p>
        </p:txBody>
      </p:sp>
    </p:spTree>
    <p:extLst>
      <p:ext uri="{BB962C8B-B14F-4D97-AF65-F5344CB8AC3E}">
        <p14:creationId xmlns:p14="http://schemas.microsoft.com/office/powerpoint/2010/main" val="1815134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solidFill>
            <a:schemeClr val="bg1"/>
          </a:solidFill>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27</a:t>
            </a:fld>
            <a:endParaRPr lang="en-US"/>
          </a:p>
        </p:txBody>
      </p:sp>
    </p:spTree>
    <p:extLst>
      <p:ext uri="{BB962C8B-B14F-4D97-AF65-F5344CB8AC3E}">
        <p14:creationId xmlns:p14="http://schemas.microsoft.com/office/powerpoint/2010/main" val="1316304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63638"/>
            <a:ext cx="5584825" cy="3141662"/>
          </a:xfrm>
        </p:spPr>
        <p:txBody>
          <a:bodyPr/>
          <a:lstStyle/>
          <a:p>
            <a:endParaRPr lang="en-GB"/>
          </a:p>
        </p:txBody>
      </p:sp>
      <p:sp>
        <p:nvSpPr>
          <p:cNvPr id="3" name="Notes Placeholder 2"/>
          <p:cNvSpPr>
            <a:spLocks noGrp="1"/>
          </p:cNvSpPr>
          <p:nvPr>
            <p:ph type="body" idx="1"/>
          </p:nvPr>
        </p:nvSpPr>
        <p:spPr/>
        <p:txBody>
          <a:bodyPr/>
          <a:lstStyle/>
          <a:p>
            <a:pPr lvl="0" defTabSz="911007">
              <a:defRPr/>
            </a:pPr>
            <a:endParaRPr lang="nb-NO"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08072-2789-4FA3-9CD7-B876DB353F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779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A3F5D-F0D3-A0F6-D587-8925CE3B5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59436-36D0-33EB-5BA9-9BD0BC3C40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520C1E-1D46-DF2C-48C8-3636D1CC89D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0B87A3-2526-8707-AFED-50212FBF2E37}"/>
              </a:ext>
            </a:extLst>
          </p:cNvPr>
          <p:cNvSpPr>
            <a:spLocks noGrp="1"/>
          </p:cNvSpPr>
          <p:nvPr>
            <p:ph type="sldNum" sz="quarter" idx="5"/>
          </p:nvPr>
        </p:nvSpPr>
        <p:spPr/>
        <p:txBody>
          <a:bodyPr/>
          <a:lstStyle/>
          <a:p>
            <a:fld id="{B5735694-0C91-BA4F-9401-092235FEF1B1}" type="slidenum">
              <a:rPr lang="en-US" smtClean="0"/>
              <a:t>29</a:t>
            </a:fld>
            <a:endParaRPr lang="en-US"/>
          </a:p>
        </p:txBody>
      </p:sp>
    </p:spTree>
    <p:extLst>
      <p:ext uri="{BB962C8B-B14F-4D97-AF65-F5344CB8AC3E}">
        <p14:creationId xmlns:p14="http://schemas.microsoft.com/office/powerpoint/2010/main" val="406086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3</a:t>
            </a:fld>
            <a:endParaRPr lang="en-US"/>
          </a:p>
        </p:txBody>
      </p:sp>
    </p:spTree>
    <p:extLst>
      <p:ext uri="{BB962C8B-B14F-4D97-AF65-F5344CB8AC3E}">
        <p14:creationId xmlns:p14="http://schemas.microsoft.com/office/powerpoint/2010/main" val="3977081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01145-01AF-4E73-F3EA-8EC283E0E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BD500-4C7A-9F33-0F93-D5C2BB8E00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CB9079-8591-5DFE-09BF-796398671A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957618-33AC-AB55-1AA7-1E5286B498DB}"/>
              </a:ext>
            </a:extLst>
          </p:cNvPr>
          <p:cNvSpPr>
            <a:spLocks noGrp="1"/>
          </p:cNvSpPr>
          <p:nvPr>
            <p:ph type="sldNum" sz="quarter" idx="5"/>
          </p:nvPr>
        </p:nvSpPr>
        <p:spPr/>
        <p:txBody>
          <a:bodyPr/>
          <a:lstStyle/>
          <a:p>
            <a:fld id="{B5735694-0C91-BA4F-9401-092235FEF1B1}" type="slidenum">
              <a:rPr lang="en-US" smtClean="0"/>
              <a:t>30</a:t>
            </a:fld>
            <a:endParaRPr lang="en-US"/>
          </a:p>
        </p:txBody>
      </p:sp>
    </p:spTree>
    <p:extLst>
      <p:ext uri="{BB962C8B-B14F-4D97-AF65-F5344CB8AC3E}">
        <p14:creationId xmlns:p14="http://schemas.microsoft.com/office/powerpoint/2010/main" val="3808244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31</a:t>
            </a:fld>
            <a:endParaRPr lang="en-US"/>
          </a:p>
        </p:txBody>
      </p:sp>
    </p:spTree>
    <p:extLst>
      <p:ext uri="{BB962C8B-B14F-4D97-AF65-F5344CB8AC3E}">
        <p14:creationId xmlns:p14="http://schemas.microsoft.com/office/powerpoint/2010/main" val="2879761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32</a:t>
            </a:fld>
            <a:endParaRPr lang="en-US"/>
          </a:p>
        </p:txBody>
      </p:sp>
    </p:spTree>
    <p:extLst>
      <p:ext uri="{BB962C8B-B14F-4D97-AF65-F5344CB8AC3E}">
        <p14:creationId xmlns:p14="http://schemas.microsoft.com/office/powerpoint/2010/main" val="516635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33</a:t>
            </a:fld>
            <a:endParaRPr lang="en-US"/>
          </a:p>
        </p:txBody>
      </p:sp>
    </p:spTree>
    <p:extLst>
      <p:ext uri="{BB962C8B-B14F-4D97-AF65-F5344CB8AC3E}">
        <p14:creationId xmlns:p14="http://schemas.microsoft.com/office/powerpoint/2010/main" val="3870984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E8C5B-DF9A-6B10-987D-6B082416C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89B8A-F870-39D4-2CED-4E3C526F63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9EE35D-62E0-8131-6E6E-8CF70F5380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6CA856-47E0-4891-5E1E-0CAA936E45D0}"/>
              </a:ext>
            </a:extLst>
          </p:cNvPr>
          <p:cNvSpPr>
            <a:spLocks noGrp="1"/>
          </p:cNvSpPr>
          <p:nvPr>
            <p:ph type="sldNum" sz="quarter" idx="5"/>
          </p:nvPr>
        </p:nvSpPr>
        <p:spPr/>
        <p:txBody>
          <a:bodyPr/>
          <a:lstStyle/>
          <a:p>
            <a:fld id="{B5735694-0C91-BA4F-9401-092235FEF1B1}" type="slidenum">
              <a:rPr lang="en-US" smtClean="0"/>
              <a:t>34</a:t>
            </a:fld>
            <a:endParaRPr lang="en-US"/>
          </a:p>
        </p:txBody>
      </p:sp>
    </p:spTree>
    <p:extLst>
      <p:ext uri="{BB962C8B-B14F-4D97-AF65-F5344CB8AC3E}">
        <p14:creationId xmlns:p14="http://schemas.microsoft.com/office/powerpoint/2010/main" val="710405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4C3D-7E5B-5FB2-CF41-80285ECB7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8DFA8-8782-783C-4E85-61882C5805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06537A-C62A-A5CB-69EB-ABB2C29679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00218B-FB1F-1C7E-F692-8B299699D9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00143-3831-48FB-9942-46467C8777F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22123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804F-E4B6-57B7-BBC3-D9B2BBD35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030F8-B3BF-E496-C871-A0D87490C9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F9A5B6-61CE-A513-238B-723CA82EC0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72C428-98DC-909A-2939-0F656C03C3B8}"/>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609585"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3492068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
        <p:nvSpPr>
          <p:cNvPr id="5" name="Rectangle 4">
            <a:extLst>
              <a:ext uri="{FF2B5EF4-FFF2-40B4-BE49-F238E27FC236}">
                <a16:creationId xmlns:a16="http://schemas.microsoft.com/office/drawing/2014/main" id="{C0376A63-153E-0C7E-D17D-7032B17EB1A9}"/>
              </a:ext>
            </a:extLst>
          </p:cNvPr>
          <p:cNvSpPr/>
          <p:nvPr/>
        </p:nvSpPr>
        <p:spPr>
          <a:xfrm>
            <a:off x="781050" y="1511300"/>
            <a:ext cx="5378450" cy="24320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20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289E6-778C-1B8E-8A4F-6E426DB0B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54718-C7ED-59B6-09D1-29E9DFC6C5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A19E23-0EFC-BF85-112F-08BEE7AFDF7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38834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6BBD-C05C-100B-057E-3FEB47864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FE2D7-DE7E-E0FA-FB3C-367296A640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8BCDD3-4609-41B0-54A2-382F9BB844F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715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4</a:t>
            </a:fld>
            <a:endParaRPr lang="en-US"/>
          </a:p>
        </p:txBody>
      </p:sp>
    </p:spTree>
    <p:extLst>
      <p:ext uri="{BB962C8B-B14F-4D97-AF65-F5344CB8AC3E}">
        <p14:creationId xmlns:p14="http://schemas.microsoft.com/office/powerpoint/2010/main" val="4226270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398667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E3BF5-68B6-69CF-3B3D-1F6E91705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DE5CC-41FF-E740-BC4B-A834B2D9561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E8CA47-6844-DCDA-5152-FC3CBEEA8A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48C929-4427-3642-D3AE-80E612E4D39A}"/>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862617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42</a:t>
            </a:fld>
            <a:endParaRPr lang="en-US"/>
          </a:p>
        </p:txBody>
      </p:sp>
    </p:spTree>
    <p:extLst>
      <p:ext uri="{BB962C8B-B14F-4D97-AF65-F5344CB8AC3E}">
        <p14:creationId xmlns:p14="http://schemas.microsoft.com/office/powerpoint/2010/main" val="3770169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695454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C440-360E-D2A6-EF28-DE6B5D7AB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E85B4-43F9-7EC5-1027-B8B5CBE18F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0D8632-8B65-07DD-9FE2-C29C4113D4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B48A65-9720-FC46-DB36-0DFC06B970EA}"/>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566278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775475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8DB4B-7AEF-5A11-F2A8-0FE466733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D53B8-3343-49D7-F945-712FD2B8F3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9AAF25-994F-0CCB-57B8-9A4D7E880B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9E4F39-3933-5028-7FB7-6F51C31E93C7}"/>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738941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
        <p:nvSpPr>
          <p:cNvPr id="21" name="Rectangle 20">
            <a:extLst>
              <a:ext uri="{FF2B5EF4-FFF2-40B4-BE49-F238E27FC236}">
                <a16:creationId xmlns:a16="http://schemas.microsoft.com/office/drawing/2014/main" id="{44C5ECE5-50B2-1E2A-AA7A-094DD59AFFDD}"/>
              </a:ext>
            </a:extLst>
          </p:cNvPr>
          <p:cNvSpPr/>
          <p:nvPr/>
        </p:nvSpPr>
        <p:spPr>
          <a:xfrm>
            <a:off x="803275" y="3994150"/>
            <a:ext cx="3276600" cy="7620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399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48</a:t>
            </a:fld>
            <a:endParaRPr lang="en-US"/>
          </a:p>
        </p:txBody>
      </p:sp>
    </p:spTree>
    <p:extLst>
      <p:ext uri="{BB962C8B-B14F-4D97-AF65-F5344CB8AC3E}">
        <p14:creationId xmlns:p14="http://schemas.microsoft.com/office/powerpoint/2010/main" val="1662391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49</a:t>
            </a:fld>
            <a:endParaRPr lang="en-US"/>
          </a:p>
        </p:txBody>
      </p:sp>
    </p:spTree>
    <p:extLst>
      <p:ext uri="{BB962C8B-B14F-4D97-AF65-F5344CB8AC3E}">
        <p14:creationId xmlns:p14="http://schemas.microsoft.com/office/powerpoint/2010/main" val="114486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5</a:t>
            </a:fld>
            <a:endParaRPr lang="en-US"/>
          </a:p>
        </p:txBody>
      </p:sp>
    </p:spTree>
    <p:extLst>
      <p:ext uri="{BB962C8B-B14F-4D97-AF65-F5344CB8AC3E}">
        <p14:creationId xmlns:p14="http://schemas.microsoft.com/office/powerpoint/2010/main" val="3962971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50</a:t>
            </a:fld>
            <a:endParaRPr lang="en-US"/>
          </a:p>
        </p:txBody>
      </p:sp>
    </p:spTree>
    <p:extLst>
      <p:ext uri="{BB962C8B-B14F-4D97-AF65-F5344CB8AC3E}">
        <p14:creationId xmlns:p14="http://schemas.microsoft.com/office/powerpoint/2010/main" val="29124863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51</a:t>
            </a:fld>
            <a:endParaRPr lang="en-US"/>
          </a:p>
        </p:txBody>
      </p:sp>
    </p:spTree>
    <p:extLst>
      <p:ext uri="{BB962C8B-B14F-4D97-AF65-F5344CB8AC3E}">
        <p14:creationId xmlns:p14="http://schemas.microsoft.com/office/powerpoint/2010/main" val="3967389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828B-C86B-C08D-EF59-36B839ABD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025E7-660F-4248-A0E5-A62B102066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F99A6F-EC64-B239-BA3F-FB8569554A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23A712-54E4-7DB8-4459-5F55893B4231}"/>
              </a:ext>
            </a:extLst>
          </p:cNvPr>
          <p:cNvSpPr>
            <a:spLocks noGrp="1"/>
          </p:cNvSpPr>
          <p:nvPr>
            <p:ph type="sldNum" sz="quarter" idx="5"/>
          </p:nvPr>
        </p:nvSpPr>
        <p:spPr/>
        <p:txBody>
          <a:bodyPr/>
          <a:lstStyle/>
          <a:p>
            <a:fld id="{B5735694-0C91-BA4F-9401-092235FEF1B1}" type="slidenum">
              <a:rPr lang="en-US" smtClean="0"/>
              <a:t>52</a:t>
            </a:fld>
            <a:endParaRPr lang="en-US"/>
          </a:p>
        </p:txBody>
      </p:sp>
    </p:spTree>
    <p:extLst>
      <p:ext uri="{BB962C8B-B14F-4D97-AF65-F5344CB8AC3E}">
        <p14:creationId xmlns:p14="http://schemas.microsoft.com/office/powerpoint/2010/main" val="370542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53</a:t>
            </a:fld>
            <a:endParaRPr lang="en-US"/>
          </a:p>
        </p:txBody>
      </p:sp>
    </p:spTree>
    <p:extLst>
      <p:ext uri="{BB962C8B-B14F-4D97-AF65-F5344CB8AC3E}">
        <p14:creationId xmlns:p14="http://schemas.microsoft.com/office/powerpoint/2010/main" val="10054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5D266-A585-6FDF-B068-DA4B15789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57D0C-B345-12D0-E9DF-1D3C689B2E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74FEBD-5FBF-37F2-0C8C-0DACFE4FAF7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992680D-811E-2A9F-1199-3D127D92B1C5}"/>
              </a:ext>
            </a:extLst>
          </p:cNvPr>
          <p:cNvSpPr>
            <a:spLocks noGrp="1"/>
          </p:cNvSpPr>
          <p:nvPr>
            <p:ph type="sldNum" sz="quarter" idx="5"/>
          </p:nvPr>
        </p:nvSpPr>
        <p:spPr/>
        <p:txBody>
          <a:bodyPr/>
          <a:lstStyle/>
          <a:p>
            <a:fld id="{B5735694-0C91-BA4F-9401-092235FEF1B1}" type="slidenum">
              <a:rPr lang="en-US" smtClean="0"/>
              <a:t>54</a:t>
            </a:fld>
            <a:endParaRPr lang="en-US"/>
          </a:p>
        </p:txBody>
      </p:sp>
    </p:spTree>
    <p:extLst>
      <p:ext uri="{BB962C8B-B14F-4D97-AF65-F5344CB8AC3E}">
        <p14:creationId xmlns:p14="http://schemas.microsoft.com/office/powerpoint/2010/main" val="2824431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A4FC-C364-F0D4-FF82-6871FBE06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A03C6-A4DF-DD05-7AA4-52C13DC815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4B11C9-026C-2254-3B86-078C690EAF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9DFED7-3B9A-BC73-654E-C32BEC9AEFCC}"/>
              </a:ext>
            </a:extLst>
          </p:cNvPr>
          <p:cNvSpPr>
            <a:spLocks noGrp="1"/>
          </p:cNvSpPr>
          <p:nvPr>
            <p:ph type="sldNum" sz="quarter" idx="5"/>
          </p:nvPr>
        </p:nvSpPr>
        <p:spPr/>
        <p:txBody>
          <a:bodyPr/>
          <a:lstStyle/>
          <a:p>
            <a:fld id="{B5735694-0C91-BA4F-9401-092235FEF1B1}" type="slidenum">
              <a:rPr lang="en-US" smtClean="0"/>
              <a:t>55</a:t>
            </a:fld>
            <a:endParaRPr lang="en-US"/>
          </a:p>
        </p:txBody>
      </p:sp>
    </p:spTree>
    <p:extLst>
      <p:ext uri="{BB962C8B-B14F-4D97-AF65-F5344CB8AC3E}">
        <p14:creationId xmlns:p14="http://schemas.microsoft.com/office/powerpoint/2010/main" val="578742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D45A-F7F2-59D5-2C8F-4721B1613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9E1B5-D4FB-04D7-F2CD-DF4602A351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D0003E-8063-65C5-FBE9-29B6103726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A39B83-A63B-C9AB-15EF-510545A3E9D1}"/>
              </a:ext>
            </a:extLst>
          </p:cNvPr>
          <p:cNvSpPr>
            <a:spLocks noGrp="1"/>
          </p:cNvSpPr>
          <p:nvPr>
            <p:ph type="sldNum" sz="quarter" idx="5"/>
          </p:nvPr>
        </p:nvSpPr>
        <p:spPr/>
        <p:txBody>
          <a:bodyPr/>
          <a:lstStyle/>
          <a:p>
            <a:fld id="{B5735694-0C91-BA4F-9401-092235FEF1B1}" type="slidenum">
              <a:rPr lang="en-US" smtClean="0"/>
              <a:t>56</a:t>
            </a:fld>
            <a:endParaRPr lang="en-US"/>
          </a:p>
        </p:txBody>
      </p:sp>
    </p:spTree>
    <p:extLst>
      <p:ext uri="{BB962C8B-B14F-4D97-AF65-F5344CB8AC3E}">
        <p14:creationId xmlns:p14="http://schemas.microsoft.com/office/powerpoint/2010/main" val="3708068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57</a:t>
            </a:fld>
            <a:endParaRPr lang="en-US"/>
          </a:p>
        </p:txBody>
      </p:sp>
    </p:spTree>
    <p:extLst>
      <p:ext uri="{BB962C8B-B14F-4D97-AF65-F5344CB8AC3E}">
        <p14:creationId xmlns:p14="http://schemas.microsoft.com/office/powerpoint/2010/main" val="162875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58</a:t>
            </a:fld>
            <a:endParaRPr lang="en-US"/>
          </a:p>
        </p:txBody>
      </p:sp>
    </p:spTree>
    <p:extLst>
      <p:ext uri="{BB962C8B-B14F-4D97-AF65-F5344CB8AC3E}">
        <p14:creationId xmlns:p14="http://schemas.microsoft.com/office/powerpoint/2010/main" val="2857900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C9F96-E025-DB30-49AA-685B2B460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5BFFB-5D5B-C6E6-7756-9952A76F98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D42556-EE49-9925-9560-07519865FC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A31DBB-61BE-B05C-F2B6-DA0DDECD2529}"/>
              </a:ext>
            </a:extLst>
          </p:cNvPr>
          <p:cNvSpPr>
            <a:spLocks noGrp="1"/>
          </p:cNvSpPr>
          <p:nvPr>
            <p:ph type="sldNum" sz="quarter" idx="5"/>
          </p:nvPr>
        </p:nvSpPr>
        <p:spPr/>
        <p:txBody>
          <a:bodyPr/>
          <a:lstStyle/>
          <a:p>
            <a:fld id="{B5735694-0C91-BA4F-9401-092235FEF1B1}" type="slidenum">
              <a:rPr lang="en-US" smtClean="0"/>
              <a:t>59</a:t>
            </a:fld>
            <a:endParaRPr lang="en-US"/>
          </a:p>
        </p:txBody>
      </p:sp>
    </p:spTree>
    <p:extLst>
      <p:ext uri="{BB962C8B-B14F-4D97-AF65-F5344CB8AC3E}">
        <p14:creationId xmlns:p14="http://schemas.microsoft.com/office/powerpoint/2010/main" val="54923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C30A4-05A6-CAA5-FFED-B9C68C1C0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25432-4630-73E9-FF4D-69423960B5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266FCE-6624-11F5-00CA-8500E30E46A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30F045-9AB9-DC87-E140-B1713346182B}"/>
              </a:ext>
            </a:extLst>
          </p:cNvPr>
          <p:cNvSpPr>
            <a:spLocks noGrp="1"/>
          </p:cNvSpPr>
          <p:nvPr>
            <p:ph type="sldNum" sz="quarter" idx="5"/>
          </p:nvPr>
        </p:nvSpPr>
        <p:spPr/>
        <p:txBody>
          <a:bodyPr/>
          <a:lstStyle/>
          <a:p>
            <a:fld id="{B5735694-0C91-BA4F-9401-092235FEF1B1}" type="slidenum">
              <a:rPr lang="en-US" smtClean="0"/>
              <a:t>6</a:t>
            </a:fld>
            <a:endParaRPr lang="en-US"/>
          </a:p>
        </p:txBody>
      </p:sp>
    </p:spTree>
    <p:extLst>
      <p:ext uri="{BB962C8B-B14F-4D97-AF65-F5344CB8AC3E}">
        <p14:creationId xmlns:p14="http://schemas.microsoft.com/office/powerpoint/2010/main" val="3558796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CD8E6-9BD4-23C5-1515-1C3A9EE6B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9D7F4-53BE-EB6E-FB73-D1AC80F1CC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12F179-C9AC-E80A-15E1-BA784BFB64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A0DB1C-10B0-B605-9DF3-7078CC5B2EB7}"/>
              </a:ext>
            </a:extLst>
          </p:cNvPr>
          <p:cNvSpPr>
            <a:spLocks noGrp="1"/>
          </p:cNvSpPr>
          <p:nvPr>
            <p:ph type="sldNum" sz="quarter" idx="5"/>
          </p:nvPr>
        </p:nvSpPr>
        <p:spPr/>
        <p:txBody>
          <a:bodyPr/>
          <a:lstStyle/>
          <a:p>
            <a:fld id="{B5735694-0C91-BA4F-9401-092235FEF1B1}" type="slidenum">
              <a:rPr lang="en-US" smtClean="0"/>
              <a:t>60</a:t>
            </a:fld>
            <a:endParaRPr lang="en-US"/>
          </a:p>
        </p:txBody>
      </p:sp>
    </p:spTree>
    <p:extLst>
      <p:ext uri="{BB962C8B-B14F-4D97-AF65-F5344CB8AC3E}">
        <p14:creationId xmlns:p14="http://schemas.microsoft.com/office/powerpoint/2010/main" val="2972307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61</a:t>
            </a:fld>
            <a:endParaRPr lang="en-US"/>
          </a:p>
        </p:txBody>
      </p:sp>
    </p:spTree>
    <p:extLst>
      <p:ext uri="{BB962C8B-B14F-4D97-AF65-F5344CB8AC3E}">
        <p14:creationId xmlns:p14="http://schemas.microsoft.com/office/powerpoint/2010/main" val="25696360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96EA-217D-4087-C04A-E1650FE7D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91C82-65E3-CE82-7E56-A518E1DE86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AFE9F1-D6F2-8143-4B93-09CB4D4346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CF88E3D-3A19-0C41-245B-92B12CF07B74}"/>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210776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12F8-4A67-989D-5492-C53AE8FAC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94F2B-25FC-C0A8-85AC-8F0C042984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B43110-C59F-5F16-66CB-A761D845B6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054914-B3CA-D769-6326-F0D0C656AC1A}"/>
              </a:ext>
            </a:extLst>
          </p:cNvPr>
          <p:cNvSpPr>
            <a:spLocks noGrp="1"/>
          </p:cNvSpPr>
          <p:nvPr>
            <p:ph type="sldNum" sz="quarter" idx="5"/>
          </p:nvPr>
        </p:nvSpPr>
        <p:spPr/>
        <p:txBody>
          <a:bodyPr/>
          <a:lstStyle/>
          <a:p>
            <a:fld id="{B5735694-0C91-BA4F-9401-092235FEF1B1}" type="slidenum">
              <a:rPr lang="en-US" smtClean="0"/>
              <a:t>63</a:t>
            </a:fld>
            <a:endParaRPr lang="en-US"/>
          </a:p>
        </p:txBody>
      </p:sp>
    </p:spTree>
    <p:extLst>
      <p:ext uri="{BB962C8B-B14F-4D97-AF65-F5344CB8AC3E}">
        <p14:creationId xmlns:p14="http://schemas.microsoft.com/office/powerpoint/2010/main" val="1090177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64</a:t>
            </a:fld>
            <a:endParaRPr lang="en-US"/>
          </a:p>
        </p:txBody>
      </p:sp>
    </p:spTree>
    <p:extLst>
      <p:ext uri="{BB962C8B-B14F-4D97-AF65-F5344CB8AC3E}">
        <p14:creationId xmlns:p14="http://schemas.microsoft.com/office/powerpoint/2010/main" val="2597833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48D3B-5071-9620-DCB6-8D3C5BC7B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43EDC-E43B-5F19-6C24-0B033645959F}"/>
              </a:ext>
            </a:extLst>
          </p:cNvPr>
          <p:cNvSpPr>
            <a:spLocks noGrp="1" noRot="1" noChangeAspect="1"/>
          </p:cNvSpPr>
          <p:nvPr>
            <p:ph type="sldImg"/>
          </p:nvPr>
        </p:nvSpPr>
        <p:spPr>
          <a:xfrm>
            <a:off x="719138" y="1155700"/>
            <a:ext cx="5584825" cy="3141663"/>
          </a:xfrm>
        </p:spPr>
        <p:txBody>
          <a:bodyPr/>
          <a:lstStyle/>
          <a:p>
            <a:endParaRPr lang="en-US"/>
          </a:p>
        </p:txBody>
      </p:sp>
      <p:sp>
        <p:nvSpPr>
          <p:cNvPr id="3" name="Notes Placeholder 2">
            <a:extLst>
              <a:ext uri="{FF2B5EF4-FFF2-40B4-BE49-F238E27FC236}">
                <a16:creationId xmlns:a16="http://schemas.microsoft.com/office/drawing/2014/main" id="{B9E4E832-32A8-98E5-189F-8F0C673624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5596AA-DF82-E0F9-82EE-6C4EFDC04F06}"/>
              </a:ext>
            </a:extLst>
          </p:cNvPr>
          <p:cNvSpPr>
            <a:spLocks noGrp="1"/>
          </p:cNvSpPr>
          <p:nvPr>
            <p:ph type="sldNum" sz="quarter" idx="5"/>
          </p:nvPr>
        </p:nvSpPr>
        <p:spPr/>
        <p:txBody>
          <a:bodyPr/>
          <a:lstStyle/>
          <a:p>
            <a:fld id="{B5735694-0C91-BA4F-9401-092235FEF1B1}" type="slidenum">
              <a:rPr lang="en-US" smtClean="0"/>
              <a:t>65</a:t>
            </a:fld>
            <a:endParaRPr lang="en-US"/>
          </a:p>
        </p:txBody>
      </p:sp>
    </p:spTree>
    <p:extLst>
      <p:ext uri="{BB962C8B-B14F-4D97-AF65-F5344CB8AC3E}">
        <p14:creationId xmlns:p14="http://schemas.microsoft.com/office/powerpoint/2010/main" val="1514540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72BF9-62AA-36A0-0C36-865E36647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7BC3B-11F1-0F30-3AAC-D8AA3F8B2BA9}"/>
              </a:ext>
            </a:extLst>
          </p:cNvPr>
          <p:cNvSpPr>
            <a:spLocks noGrp="1" noRot="1" noChangeAspect="1"/>
          </p:cNvSpPr>
          <p:nvPr>
            <p:ph type="sldImg"/>
          </p:nvPr>
        </p:nvSpPr>
        <p:spPr>
          <a:xfrm>
            <a:off x="719138" y="1155700"/>
            <a:ext cx="5584825" cy="3141663"/>
          </a:xfrm>
        </p:spPr>
        <p:txBody>
          <a:bodyPr/>
          <a:lstStyle/>
          <a:p>
            <a:endParaRPr lang="en-US"/>
          </a:p>
        </p:txBody>
      </p:sp>
      <p:sp>
        <p:nvSpPr>
          <p:cNvPr id="3" name="Notes Placeholder 2">
            <a:extLst>
              <a:ext uri="{FF2B5EF4-FFF2-40B4-BE49-F238E27FC236}">
                <a16:creationId xmlns:a16="http://schemas.microsoft.com/office/drawing/2014/main" id="{65678DFD-B3B8-2C4D-8B2E-6D399B12B6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9A663F-AF69-8337-6060-E1A5F736C577}"/>
              </a:ext>
            </a:extLst>
          </p:cNvPr>
          <p:cNvSpPr>
            <a:spLocks noGrp="1"/>
          </p:cNvSpPr>
          <p:nvPr>
            <p:ph type="sldNum" sz="quarter" idx="5"/>
          </p:nvPr>
        </p:nvSpPr>
        <p:spPr/>
        <p:txBody>
          <a:bodyPr/>
          <a:lstStyle/>
          <a:p>
            <a:fld id="{B5735694-0C91-BA4F-9401-092235FEF1B1}" type="slidenum">
              <a:rPr lang="en-US" smtClean="0"/>
              <a:t>66</a:t>
            </a:fld>
            <a:endParaRPr lang="en-US"/>
          </a:p>
        </p:txBody>
      </p:sp>
    </p:spTree>
    <p:extLst>
      <p:ext uri="{BB962C8B-B14F-4D97-AF65-F5344CB8AC3E}">
        <p14:creationId xmlns:p14="http://schemas.microsoft.com/office/powerpoint/2010/main" val="23650849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7D61F-5BF4-C7B2-3D43-B4771A3F8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493B7-9920-7F09-181E-CD7E6D47EBC5}"/>
              </a:ext>
            </a:extLst>
          </p:cNvPr>
          <p:cNvSpPr>
            <a:spLocks noGrp="1" noRot="1" noChangeAspect="1"/>
          </p:cNvSpPr>
          <p:nvPr>
            <p:ph type="sldImg"/>
          </p:nvPr>
        </p:nvSpPr>
        <p:spPr>
          <a:xfrm>
            <a:off x="719138" y="1155700"/>
            <a:ext cx="5584825" cy="3141663"/>
          </a:xfrm>
        </p:spPr>
        <p:txBody>
          <a:bodyPr/>
          <a:lstStyle/>
          <a:p>
            <a:endParaRPr lang="en-US"/>
          </a:p>
        </p:txBody>
      </p:sp>
      <p:sp>
        <p:nvSpPr>
          <p:cNvPr id="3" name="Notes Placeholder 2">
            <a:extLst>
              <a:ext uri="{FF2B5EF4-FFF2-40B4-BE49-F238E27FC236}">
                <a16:creationId xmlns:a16="http://schemas.microsoft.com/office/drawing/2014/main" id="{683254C9-856D-71E4-B583-02522C18C9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425B17-B27A-A4C2-68B7-BCB978090EC1}"/>
              </a:ext>
            </a:extLst>
          </p:cNvPr>
          <p:cNvSpPr>
            <a:spLocks noGrp="1"/>
          </p:cNvSpPr>
          <p:nvPr>
            <p:ph type="sldNum" sz="quarter" idx="5"/>
          </p:nvPr>
        </p:nvSpPr>
        <p:spPr/>
        <p:txBody>
          <a:bodyPr/>
          <a:lstStyle/>
          <a:p>
            <a:fld id="{B5735694-0C91-BA4F-9401-092235FEF1B1}" type="slidenum">
              <a:rPr lang="en-US" smtClean="0"/>
              <a:t>67</a:t>
            </a:fld>
            <a:endParaRPr lang="en-US"/>
          </a:p>
        </p:txBody>
      </p:sp>
    </p:spTree>
    <p:extLst>
      <p:ext uri="{BB962C8B-B14F-4D97-AF65-F5344CB8AC3E}">
        <p14:creationId xmlns:p14="http://schemas.microsoft.com/office/powerpoint/2010/main" val="17885809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735694-0C91-BA4F-9401-092235FEF1B1}" type="slidenum">
              <a:rPr lang="en-US" smtClean="0"/>
              <a:t>68</a:t>
            </a:fld>
            <a:endParaRPr lang="en-US"/>
          </a:p>
        </p:txBody>
      </p:sp>
    </p:spTree>
    <p:extLst>
      <p:ext uri="{BB962C8B-B14F-4D97-AF65-F5344CB8AC3E}">
        <p14:creationId xmlns:p14="http://schemas.microsoft.com/office/powerpoint/2010/main" val="21950859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69</a:t>
            </a:fld>
            <a:endParaRPr lang="en-US"/>
          </a:p>
        </p:txBody>
      </p:sp>
    </p:spTree>
    <p:extLst>
      <p:ext uri="{BB962C8B-B14F-4D97-AF65-F5344CB8AC3E}">
        <p14:creationId xmlns:p14="http://schemas.microsoft.com/office/powerpoint/2010/main" val="276877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a:t>
            </a:fld>
            <a:endParaRPr lang="en-US"/>
          </a:p>
        </p:txBody>
      </p:sp>
    </p:spTree>
    <p:extLst>
      <p:ext uri="{BB962C8B-B14F-4D97-AF65-F5344CB8AC3E}">
        <p14:creationId xmlns:p14="http://schemas.microsoft.com/office/powerpoint/2010/main" val="2792662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70</a:t>
            </a:fld>
            <a:endParaRPr lang="en-US"/>
          </a:p>
        </p:txBody>
      </p:sp>
    </p:spTree>
    <p:extLst>
      <p:ext uri="{BB962C8B-B14F-4D97-AF65-F5344CB8AC3E}">
        <p14:creationId xmlns:p14="http://schemas.microsoft.com/office/powerpoint/2010/main" val="9557911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71</a:t>
            </a:fld>
            <a:endParaRPr lang="en-US"/>
          </a:p>
        </p:txBody>
      </p:sp>
    </p:spTree>
    <p:extLst>
      <p:ext uri="{BB962C8B-B14F-4D97-AF65-F5344CB8AC3E}">
        <p14:creationId xmlns:p14="http://schemas.microsoft.com/office/powerpoint/2010/main" val="21947011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72</a:t>
            </a:fld>
            <a:endParaRPr lang="en-US"/>
          </a:p>
        </p:txBody>
      </p:sp>
    </p:spTree>
    <p:extLst>
      <p:ext uri="{BB962C8B-B14F-4D97-AF65-F5344CB8AC3E}">
        <p14:creationId xmlns:p14="http://schemas.microsoft.com/office/powerpoint/2010/main" val="37377445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73</a:t>
            </a:fld>
            <a:endParaRPr lang="en-US"/>
          </a:p>
        </p:txBody>
      </p:sp>
    </p:spTree>
    <p:extLst>
      <p:ext uri="{BB962C8B-B14F-4D97-AF65-F5344CB8AC3E}">
        <p14:creationId xmlns:p14="http://schemas.microsoft.com/office/powerpoint/2010/main" val="18571770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74</a:t>
            </a:fld>
            <a:endParaRPr lang="en-US"/>
          </a:p>
        </p:txBody>
      </p:sp>
    </p:spTree>
    <p:extLst>
      <p:ext uri="{BB962C8B-B14F-4D97-AF65-F5344CB8AC3E}">
        <p14:creationId xmlns:p14="http://schemas.microsoft.com/office/powerpoint/2010/main" val="1616932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51A24-C102-A19E-0A20-C219D5597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34654-95B8-6459-8691-B5D8E6CB63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D807A9D-7960-D9DB-BC22-6E7670C933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D90E2B-8FE8-7EFA-7DCB-15CE5CE18D39}"/>
              </a:ext>
            </a:extLst>
          </p:cNvPr>
          <p:cNvSpPr>
            <a:spLocks noGrp="1"/>
          </p:cNvSpPr>
          <p:nvPr>
            <p:ph type="sldNum" sz="quarter" idx="5"/>
          </p:nvPr>
        </p:nvSpPr>
        <p:spPr/>
        <p:txBody>
          <a:bodyPr/>
          <a:lstStyle/>
          <a:p>
            <a:fld id="{B5735694-0C91-BA4F-9401-092235FEF1B1}" type="slidenum">
              <a:rPr lang="en-US" smtClean="0"/>
              <a:t>75</a:t>
            </a:fld>
            <a:endParaRPr lang="en-US"/>
          </a:p>
        </p:txBody>
      </p:sp>
    </p:spTree>
    <p:extLst>
      <p:ext uri="{BB962C8B-B14F-4D97-AF65-F5344CB8AC3E}">
        <p14:creationId xmlns:p14="http://schemas.microsoft.com/office/powerpoint/2010/main" val="2075566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DBBF4-961E-83CC-13CB-2B4A12630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92372-D3F0-D298-7021-A1194EE1DF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52303E-FA0D-C604-F1BA-AE1938DCB12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003023-A82A-E3F8-F0CD-82048755DE58}"/>
              </a:ext>
            </a:extLst>
          </p:cNvPr>
          <p:cNvSpPr>
            <a:spLocks noGrp="1"/>
          </p:cNvSpPr>
          <p:nvPr>
            <p:ph type="sldNum" sz="quarter" idx="5"/>
          </p:nvPr>
        </p:nvSpPr>
        <p:spPr/>
        <p:txBody>
          <a:bodyPr/>
          <a:lstStyle/>
          <a:p>
            <a:fld id="{B5735694-0C91-BA4F-9401-092235FEF1B1}" type="slidenum">
              <a:rPr lang="en-US" smtClean="0"/>
              <a:t>76</a:t>
            </a:fld>
            <a:endParaRPr lang="en-US"/>
          </a:p>
        </p:txBody>
      </p:sp>
    </p:spTree>
    <p:extLst>
      <p:ext uri="{BB962C8B-B14F-4D97-AF65-F5344CB8AC3E}">
        <p14:creationId xmlns:p14="http://schemas.microsoft.com/office/powerpoint/2010/main" val="225838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77</a:t>
            </a:fld>
            <a:endParaRPr lang="en-US"/>
          </a:p>
        </p:txBody>
      </p:sp>
    </p:spTree>
    <p:extLst>
      <p:ext uri="{BB962C8B-B14F-4D97-AF65-F5344CB8AC3E}">
        <p14:creationId xmlns:p14="http://schemas.microsoft.com/office/powerpoint/2010/main" val="12068263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78</a:t>
            </a:fld>
            <a:endParaRPr lang="en-US"/>
          </a:p>
        </p:txBody>
      </p:sp>
    </p:spTree>
    <p:extLst>
      <p:ext uri="{BB962C8B-B14F-4D97-AF65-F5344CB8AC3E}">
        <p14:creationId xmlns:p14="http://schemas.microsoft.com/office/powerpoint/2010/main" val="6964194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BC18-AEEE-F09C-8CA8-F0ADF8D7B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05BE5-0D67-E39A-5737-2B1B8F6FEB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7989F3-28A8-A954-A676-1A7E7E648F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A79195-2288-F741-1C43-68933D930365}"/>
              </a:ext>
            </a:extLst>
          </p:cNvPr>
          <p:cNvSpPr>
            <a:spLocks noGrp="1"/>
          </p:cNvSpPr>
          <p:nvPr>
            <p:ph type="sldNum" sz="quarter" idx="5"/>
          </p:nvPr>
        </p:nvSpPr>
        <p:spPr/>
        <p:txBody>
          <a:bodyPr/>
          <a:lstStyle/>
          <a:p>
            <a:fld id="{B5735694-0C91-BA4F-9401-092235FEF1B1}" type="slidenum">
              <a:rPr lang="en-US" smtClean="0"/>
              <a:t>79</a:t>
            </a:fld>
            <a:endParaRPr lang="en-US"/>
          </a:p>
        </p:txBody>
      </p:sp>
    </p:spTree>
    <p:extLst>
      <p:ext uri="{BB962C8B-B14F-4D97-AF65-F5344CB8AC3E}">
        <p14:creationId xmlns:p14="http://schemas.microsoft.com/office/powerpoint/2010/main" val="157535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8</a:t>
            </a:fld>
            <a:endParaRPr lang="en-US"/>
          </a:p>
        </p:txBody>
      </p:sp>
    </p:spTree>
    <p:extLst>
      <p:ext uri="{BB962C8B-B14F-4D97-AF65-F5344CB8AC3E}">
        <p14:creationId xmlns:p14="http://schemas.microsoft.com/office/powerpoint/2010/main" val="35218185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52875-525B-F3B3-A252-BC87DD890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9D143-E57C-D96E-C58F-3B401470EAFD}"/>
              </a:ext>
            </a:extLst>
          </p:cNvPr>
          <p:cNvSpPr>
            <a:spLocks noGrp="1" noRot="1" noChangeAspect="1"/>
          </p:cNvSpPr>
          <p:nvPr>
            <p:ph type="sldImg"/>
          </p:nvPr>
        </p:nvSpPr>
        <p:spPr>
          <a:solidFill>
            <a:schemeClr val="bg1"/>
          </a:solidFill>
        </p:spPr>
        <p:txBody>
          <a:bodyPr/>
          <a:lstStyle/>
          <a:p>
            <a:endParaRPr lang="en-US"/>
          </a:p>
        </p:txBody>
      </p:sp>
      <p:sp>
        <p:nvSpPr>
          <p:cNvPr id="3" name="Notes Placeholder 2">
            <a:extLst>
              <a:ext uri="{FF2B5EF4-FFF2-40B4-BE49-F238E27FC236}">
                <a16:creationId xmlns:a16="http://schemas.microsoft.com/office/drawing/2014/main" id="{F3B4399F-3078-7C64-2086-D868D5717B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2D34EB-EA0A-DA43-70A7-7F0253633F6E}"/>
              </a:ext>
            </a:extLst>
          </p:cNvPr>
          <p:cNvSpPr>
            <a:spLocks noGrp="1"/>
          </p:cNvSpPr>
          <p:nvPr>
            <p:ph type="sldNum" sz="quarter" idx="5"/>
          </p:nvPr>
        </p:nvSpPr>
        <p:spPr/>
        <p:txBody>
          <a:bodyPr/>
          <a:lstStyle/>
          <a:p>
            <a:fld id="{B5735694-0C91-BA4F-9401-092235FEF1B1}" type="slidenum">
              <a:rPr lang="en-US" smtClean="0"/>
              <a:t>80</a:t>
            </a:fld>
            <a:endParaRPr lang="en-US"/>
          </a:p>
        </p:txBody>
      </p:sp>
    </p:spTree>
    <p:extLst>
      <p:ext uri="{BB962C8B-B14F-4D97-AF65-F5344CB8AC3E}">
        <p14:creationId xmlns:p14="http://schemas.microsoft.com/office/powerpoint/2010/main" val="2096574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230AB-BED8-F868-E8D3-18505D12B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E30F6-F166-F889-25E3-44EA0D5C16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E15314-6911-E287-2AC1-D2D8CD9AE60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CFD58B-2F86-1E11-28FC-A2425BC02FD4}"/>
              </a:ext>
            </a:extLst>
          </p:cNvPr>
          <p:cNvSpPr>
            <a:spLocks noGrp="1"/>
          </p:cNvSpPr>
          <p:nvPr>
            <p:ph type="sldNum" sz="quarter" idx="5"/>
          </p:nvPr>
        </p:nvSpPr>
        <p:spPr/>
        <p:txBody>
          <a:bodyPr/>
          <a:lstStyle/>
          <a:p>
            <a:fld id="{B5735694-0C91-BA4F-9401-092235FEF1B1}" type="slidenum">
              <a:rPr lang="en-US" smtClean="0"/>
              <a:t>81</a:t>
            </a:fld>
            <a:endParaRPr lang="en-US"/>
          </a:p>
        </p:txBody>
      </p:sp>
    </p:spTree>
    <p:extLst>
      <p:ext uri="{BB962C8B-B14F-4D97-AF65-F5344CB8AC3E}">
        <p14:creationId xmlns:p14="http://schemas.microsoft.com/office/powerpoint/2010/main" val="3991934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A784-AFE4-8079-F8B9-13DE2A06C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D2903-A099-46CC-0486-5EF8001989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BEEFD3-E60C-C312-D318-2C430477F4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A08592-7F77-E8F2-1B95-D6554F65B755}"/>
              </a:ext>
            </a:extLst>
          </p:cNvPr>
          <p:cNvSpPr>
            <a:spLocks noGrp="1"/>
          </p:cNvSpPr>
          <p:nvPr>
            <p:ph type="sldNum" sz="quarter" idx="5"/>
          </p:nvPr>
        </p:nvSpPr>
        <p:spPr/>
        <p:txBody>
          <a:bodyPr/>
          <a:lstStyle/>
          <a:p>
            <a:fld id="{B5735694-0C91-BA4F-9401-092235FEF1B1}" type="slidenum">
              <a:rPr lang="en-US" smtClean="0"/>
              <a:t>82</a:t>
            </a:fld>
            <a:endParaRPr lang="en-US"/>
          </a:p>
        </p:txBody>
      </p:sp>
    </p:spTree>
    <p:extLst>
      <p:ext uri="{BB962C8B-B14F-4D97-AF65-F5344CB8AC3E}">
        <p14:creationId xmlns:p14="http://schemas.microsoft.com/office/powerpoint/2010/main" val="4340409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52C7-8701-D5C1-2395-6F68A10FA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8BEB4-93C4-4C3A-B741-033A5EEB14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41FD59-2B44-9B01-00A3-2C6423A84A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30F4E3-C6A8-30D4-5DA8-107E7F0CB0DE}"/>
              </a:ext>
            </a:extLst>
          </p:cNvPr>
          <p:cNvSpPr>
            <a:spLocks noGrp="1"/>
          </p:cNvSpPr>
          <p:nvPr>
            <p:ph type="sldNum" sz="quarter" idx="5"/>
          </p:nvPr>
        </p:nvSpPr>
        <p:spPr/>
        <p:txBody>
          <a:bodyPr/>
          <a:lstStyle/>
          <a:p>
            <a:fld id="{B5735694-0C91-BA4F-9401-092235FEF1B1}" type="slidenum">
              <a:rPr lang="en-US" smtClean="0"/>
              <a:t>83</a:t>
            </a:fld>
            <a:endParaRPr lang="en-US"/>
          </a:p>
        </p:txBody>
      </p:sp>
    </p:spTree>
    <p:extLst>
      <p:ext uri="{BB962C8B-B14F-4D97-AF65-F5344CB8AC3E}">
        <p14:creationId xmlns:p14="http://schemas.microsoft.com/office/powerpoint/2010/main" val="8975383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7DC2-286A-64BB-B9D8-2B35B4884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3B073-85FF-134D-B38D-1445725F76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A0BC7A-CA7A-51E3-BF18-8E4807349C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25BD27-74FB-8992-779C-59DAF242F872}"/>
              </a:ext>
            </a:extLst>
          </p:cNvPr>
          <p:cNvSpPr>
            <a:spLocks noGrp="1"/>
          </p:cNvSpPr>
          <p:nvPr>
            <p:ph type="sldNum" sz="quarter" idx="5"/>
          </p:nvPr>
        </p:nvSpPr>
        <p:spPr/>
        <p:txBody>
          <a:bodyPr/>
          <a:lstStyle/>
          <a:p>
            <a:fld id="{B5735694-0C91-BA4F-9401-092235FEF1B1}" type="slidenum">
              <a:rPr lang="en-US" smtClean="0"/>
              <a:t>84</a:t>
            </a:fld>
            <a:endParaRPr lang="en-US"/>
          </a:p>
        </p:txBody>
      </p:sp>
    </p:spTree>
    <p:extLst>
      <p:ext uri="{BB962C8B-B14F-4D97-AF65-F5344CB8AC3E}">
        <p14:creationId xmlns:p14="http://schemas.microsoft.com/office/powerpoint/2010/main" val="30486453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549B2-A93C-AE70-2B69-53114D0BD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02063-24C1-0F2A-AB0A-D66329B3FD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C9EB05-A5EB-FA10-1C2E-B5D6D57E6C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DBE724-162B-E662-D212-28B0869A36C6}"/>
              </a:ext>
            </a:extLst>
          </p:cNvPr>
          <p:cNvSpPr>
            <a:spLocks noGrp="1"/>
          </p:cNvSpPr>
          <p:nvPr>
            <p:ph type="sldNum" sz="quarter" idx="5"/>
          </p:nvPr>
        </p:nvSpPr>
        <p:spPr/>
        <p:txBody>
          <a:bodyPr/>
          <a:lstStyle/>
          <a:p>
            <a:fld id="{B5735694-0C91-BA4F-9401-092235FEF1B1}" type="slidenum">
              <a:rPr lang="en-US" smtClean="0"/>
              <a:t>85</a:t>
            </a:fld>
            <a:endParaRPr lang="en-US"/>
          </a:p>
        </p:txBody>
      </p:sp>
    </p:spTree>
    <p:extLst>
      <p:ext uri="{BB962C8B-B14F-4D97-AF65-F5344CB8AC3E}">
        <p14:creationId xmlns:p14="http://schemas.microsoft.com/office/powerpoint/2010/main" val="550518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86</a:t>
            </a:fld>
            <a:endParaRPr lang="en-US"/>
          </a:p>
        </p:txBody>
      </p:sp>
    </p:spTree>
    <p:extLst>
      <p:ext uri="{BB962C8B-B14F-4D97-AF65-F5344CB8AC3E}">
        <p14:creationId xmlns:p14="http://schemas.microsoft.com/office/powerpoint/2010/main" val="12504461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87</a:t>
            </a:fld>
            <a:endParaRPr lang="en-US"/>
          </a:p>
        </p:txBody>
      </p:sp>
    </p:spTree>
    <p:extLst>
      <p:ext uri="{BB962C8B-B14F-4D97-AF65-F5344CB8AC3E}">
        <p14:creationId xmlns:p14="http://schemas.microsoft.com/office/powerpoint/2010/main" val="31216608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88</a:t>
            </a:fld>
            <a:endParaRPr lang="en-US"/>
          </a:p>
        </p:txBody>
      </p:sp>
    </p:spTree>
    <p:extLst>
      <p:ext uri="{BB962C8B-B14F-4D97-AF65-F5344CB8AC3E}">
        <p14:creationId xmlns:p14="http://schemas.microsoft.com/office/powerpoint/2010/main" val="10296098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90</a:t>
            </a:fld>
            <a:endParaRPr lang="en-US"/>
          </a:p>
        </p:txBody>
      </p:sp>
    </p:spTree>
    <p:extLst>
      <p:ext uri="{BB962C8B-B14F-4D97-AF65-F5344CB8AC3E}">
        <p14:creationId xmlns:p14="http://schemas.microsoft.com/office/powerpoint/2010/main" val="259243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a:t>
            </a:fld>
            <a:endParaRPr lang="en-US"/>
          </a:p>
        </p:txBody>
      </p:sp>
    </p:spTree>
    <p:extLst>
      <p:ext uri="{BB962C8B-B14F-4D97-AF65-F5344CB8AC3E}">
        <p14:creationId xmlns:p14="http://schemas.microsoft.com/office/powerpoint/2010/main" val="20946580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9B7B-770F-0025-A70E-5EDDAE336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6508B-FD30-B8A2-54B6-EF0106146F1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9FBD6CE-03A7-C80D-A454-5F5B512B8E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AC8080-E750-AAA2-ABA6-A082E622AF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7C69D-DD3C-4C3D-9391-C39AA0A0DBC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70257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92</a:t>
            </a:fld>
            <a:endParaRPr lang="en-US"/>
          </a:p>
        </p:txBody>
      </p:sp>
    </p:spTree>
    <p:extLst>
      <p:ext uri="{BB962C8B-B14F-4D97-AF65-F5344CB8AC3E}">
        <p14:creationId xmlns:p14="http://schemas.microsoft.com/office/powerpoint/2010/main" val="26894440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E10F7-24F0-4C7C-A418-9499B6F52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A8585-F849-8E14-728B-47312A86FAA0}"/>
              </a:ext>
            </a:extLst>
          </p:cNvPr>
          <p:cNvSpPr>
            <a:spLocks noGrp="1" noRot="1" noChangeAspect="1"/>
          </p:cNvSpPr>
          <p:nvPr>
            <p:ph type="sldImg"/>
          </p:nvPr>
        </p:nvSpPr>
        <p:spPr>
          <a:xfrm>
            <a:off x="736600" y="1163638"/>
            <a:ext cx="5584825" cy="3141662"/>
          </a:xfrm>
        </p:spPr>
        <p:txBody>
          <a:bodyPr/>
          <a:lstStyle/>
          <a:p>
            <a:endParaRPr lang="en-GB"/>
          </a:p>
        </p:txBody>
      </p:sp>
      <p:sp>
        <p:nvSpPr>
          <p:cNvPr id="3" name="Notes Placeholder 2">
            <a:extLst>
              <a:ext uri="{FF2B5EF4-FFF2-40B4-BE49-F238E27FC236}">
                <a16:creationId xmlns:a16="http://schemas.microsoft.com/office/drawing/2014/main" id="{DEEE337C-C624-5CBC-7A98-43CDCC04E56A}"/>
              </a:ext>
            </a:extLst>
          </p:cNvPr>
          <p:cNvSpPr>
            <a:spLocks noGrp="1"/>
          </p:cNvSpPr>
          <p:nvPr>
            <p:ph type="body" idx="1"/>
          </p:nvPr>
        </p:nvSpPr>
        <p:spPr/>
        <p:txBody>
          <a:bodyPr/>
          <a:lstStyle/>
          <a:p>
            <a:pPr lvl="0" defTabSz="911007">
              <a:defRPr/>
            </a:pPr>
            <a:endParaRPr lang="nb-NO" sz="1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1B5EF34-F8F3-5E07-2D66-10A88C018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08072-2789-4FA3-9CD7-B876DB353F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179100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94</a:t>
            </a:fld>
            <a:endParaRPr lang="en-US"/>
          </a:p>
        </p:txBody>
      </p:sp>
    </p:spTree>
    <p:extLst>
      <p:ext uri="{BB962C8B-B14F-4D97-AF65-F5344CB8AC3E}">
        <p14:creationId xmlns:p14="http://schemas.microsoft.com/office/powerpoint/2010/main" val="3864639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95</a:t>
            </a:fld>
            <a:endParaRPr lang="en-US"/>
          </a:p>
        </p:txBody>
      </p:sp>
    </p:spTree>
    <p:extLst>
      <p:ext uri="{BB962C8B-B14F-4D97-AF65-F5344CB8AC3E}">
        <p14:creationId xmlns:p14="http://schemas.microsoft.com/office/powerpoint/2010/main" val="33730058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23E2-4684-4D37-7394-3A3305A61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D7161-B723-795F-374C-C5A89B9D1A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57ADCB-78C6-A6C5-E051-27B2064847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EBD3D8-9D5A-7299-7B03-F2ED1974C010}"/>
              </a:ext>
            </a:extLst>
          </p:cNvPr>
          <p:cNvSpPr>
            <a:spLocks noGrp="1"/>
          </p:cNvSpPr>
          <p:nvPr>
            <p:ph type="sldNum" sz="quarter" idx="5"/>
          </p:nvPr>
        </p:nvSpPr>
        <p:spPr/>
        <p:txBody>
          <a:bodyPr/>
          <a:lstStyle/>
          <a:p>
            <a:fld id="{B5735694-0C91-BA4F-9401-092235FEF1B1}" type="slidenum">
              <a:rPr lang="en-US" smtClean="0"/>
              <a:t>96</a:t>
            </a:fld>
            <a:endParaRPr lang="en-US"/>
          </a:p>
        </p:txBody>
      </p:sp>
    </p:spTree>
    <p:extLst>
      <p:ext uri="{BB962C8B-B14F-4D97-AF65-F5344CB8AC3E}">
        <p14:creationId xmlns:p14="http://schemas.microsoft.com/office/powerpoint/2010/main" val="24780523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97</a:t>
            </a:fld>
            <a:endParaRPr lang="en-US"/>
          </a:p>
        </p:txBody>
      </p:sp>
    </p:spTree>
    <p:extLst>
      <p:ext uri="{BB962C8B-B14F-4D97-AF65-F5344CB8AC3E}">
        <p14:creationId xmlns:p14="http://schemas.microsoft.com/office/powerpoint/2010/main" val="16761011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735694-0C91-BA4F-9401-092235FEF1B1}" type="slidenum">
              <a:rPr lang="en-US" smtClean="0"/>
              <a:t>98</a:t>
            </a:fld>
            <a:endParaRPr lang="en-US"/>
          </a:p>
        </p:txBody>
      </p:sp>
    </p:spTree>
    <p:extLst>
      <p:ext uri="{BB962C8B-B14F-4D97-AF65-F5344CB8AC3E}">
        <p14:creationId xmlns:p14="http://schemas.microsoft.com/office/powerpoint/2010/main" val="4776385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99</a:t>
            </a:fld>
            <a:endParaRPr lang="en-US"/>
          </a:p>
        </p:txBody>
      </p:sp>
    </p:spTree>
    <p:extLst>
      <p:ext uri="{BB962C8B-B14F-4D97-AF65-F5344CB8AC3E}">
        <p14:creationId xmlns:p14="http://schemas.microsoft.com/office/powerpoint/2010/main" val="27863621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735694-0C91-BA4F-9401-092235FEF1B1}" type="slidenum">
              <a:rPr lang="en-US" smtClean="0"/>
              <a:t>100</a:t>
            </a:fld>
            <a:endParaRPr lang="en-US"/>
          </a:p>
        </p:txBody>
      </p:sp>
    </p:spTree>
    <p:extLst>
      <p:ext uri="{BB962C8B-B14F-4D97-AF65-F5344CB8AC3E}">
        <p14:creationId xmlns:p14="http://schemas.microsoft.com/office/powerpoint/2010/main" val="1188473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12C03D-9067-274A-8527-EDF6BE24AFCE}"/>
              </a:ext>
            </a:extLst>
          </p:cNvPr>
          <p:cNvSpPr/>
          <p:nvPr userDrawn="1"/>
        </p:nvSpPr>
        <p:spPr>
          <a:xfrm>
            <a:off x="0" y="0"/>
            <a:ext cx="12192000" cy="689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330661CD-B23C-C841-BB52-BB6C8C17938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5155" y="0"/>
            <a:ext cx="12161689" cy="6893174"/>
          </a:xfrm>
          <a:prstGeom prst="rect">
            <a:avLst/>
          </a:prstGeom>
        </p:spPr>
      </p:pic>
      <p:pic>
        <p:nvPicPr>
          <p:cNvPr id="8" name="Picture 7">
            <a:extLst>
              <a:ext uri="{FF2B5EF4-FFF2-40B4-BE49-F238E27FC236}">
                <a16:creationId xmlns:a16="http://schemas.microsoft.com/office/drawing/2014/main" id="{8A86C7C3-FBF5-BA4A-80C7-7F1C3562B91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386302" y="6159091"/>
            <a:ext cx="1906137" cy="462873"/>
          </a:xfrm>
          <a:prstGeom prst="rect">
            <a:avLst/>
          </a:prstGeom>
        </p:spPr>
      </p:pic>
      <p:sp>
        <p:nvSpPr>
          <p:cNvPr id="4" name="TextBox 3">
            <a:extLst>
              <a:ext uri="{FF2B5EF4-FFF2-40B4-BE49-F238E27FC236}">
                <a16:creationId xmlns:a16="http://schemas.microsoft.com/office/drawing/2014/main" id="{F3521DC0-8A28-7F40-8627-695649E269AE}"/>
              </a:ext>
            </a:extLst>
          </p:cNvPr>
          <p:cNvSpPr txBox="1"/>
          <p:nvPr userDrawn="1"/>
        </p:nvSpPr>
        <p:spPr>
          <a:xfrm>
            <a:off x="7513983" y="397565"/>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5" name="TextBox 4">
            <a:extLst>
              <a:ext uri="{FF2B5EF4-FFF2-40B4-BE49-F238E27FC236}">
                <a16:creationId xmlns:a16="http://schemas.microsoft.com/office/drawing/2014/main" id="{3746FA62-82B7-DB48-B14C-A0A24D1BC88B}"/>
              </a:ext>
            </a:extLst>
          </p:cNvPr>
          <p:cNvSpPr txBox="1"/>
          <p:nvPr userDrawn="1"/>
        </p:nvSpPr>
        <p:spPr>
          <a:xfrm>
            <a:off x="7160217" y="557939"/>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6" name="TextBox 5">
            <a:extLst>
              <a:ext uri="{FF2B5EF4-FFF2-40B4-BE49-F238E27FC236}">
                <a16:creationId xmlns:a16="http://schemas.microsoft.com/office/drawing/2014/main" id="{0A4CB117-F8E0-D649-9F4B-E152C3898FF5}"/>
              </a:ext>
            </a:extLst>
          </p:cNvPr>
          <p:cNvSpPr txBox="1"/>
          <p:nvPr userDrawn="1"/>
        </p:nvSpPr>
        <p:spPr>
          <a:xfrm>
            <a:off x="6230319" y="371959"/>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11" name="TextBox 10">
            <a:extLst>
              <a:ext uri="{FF2B5EF4-FFF2-40B4-BE49-F238E27FC236}">
                <a16:creationId xmlns:a16="http://schemas.microsoft.com/office/drawing/2014/main" id="{23A346AD-E359-DB4B-8F58-CAD045B4EF66}"/>
              </a:ext>
            </a:extLst>
          </p:cNvPr>
          <p:cNvSpPr txBox="1"/>
          <p:nvPr userDrawn="1"/>
        </p:nvSpPr>
        <p:spPr>
          <a:xfrm>
            <a:off x="10019763" y="6349285"/>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9" name="TextBox 8">
            <a:extLst>
              <a:ext uri="{FF2B5EF4-FFF2-40B4-BE49-F238E27FC236}">
                <a16:creationId xmlns:a16="http://schemas.microsoft.com/office/drawing/2014/main" id="{6D7143B1-E6F7-2141-9E78-4AD7BDEBF0EA}"/>
              </a:ext>
            </a:extLst>
          </p:cNvPr>
          <p:cNvSpPr txBox="1"/>
          <p:nvPr userDrawn="1"/>
        </p:nvSpPr>
        <p:spPr>
          <a:xfrm>
            <a:off x="785813" y="314325"/>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18" name="TextBox 17">
            <a:extLst>
              <a:ext uri="{FF2B5EF4-FFF2-40B4-BE49-F238E27FC236}">
                <a16:creationId xmlns:a16="http://schemas.microsoft.com/office/drawing/2014/main" id="{F68A3E41-5053-AC4E-BC43-235C9C6A54D8}"/>
              </a:ext>
            </a:extLst>
          </p:cNvPr>
          <p:cNvSpPr txBox="1"/>
          <p:nvPr userDrawn="1"/>
        </p:nvSpPr>
        <p:spPr>
          <a:xfrm>
            <a:off x="-86768" y="6374102"/>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14" name="Title 1">
            <a:extLst>
              <a:ext uri="{FF2B5EF4-FFF2-40B4-BE49-F238E27FC236}">
                <a16:creationId xmlns:a16="http://schemas.microsoft.com/office/drawing/2014/main" id="{FFE0C8E8-AF18-214C-BCAC-D32D6EA2F659}"/>
              </a:ext>
            </a:extLst>
          </p:cNvPr>
          <p:cNvSpPr>
            <a:spLocks noGrp="1"/>
          </p:cNvSpPr>
          <p:nvPr>
            <p:ph type="ctrTitle" hasCustomPrompt="1"/>
          </p:nvPr>
        </p:nvSpPr>
        <p:spPr>
          <a:xfrm>
            <a:off x="485236" y="2852387"/>
            <a:ext cx="6201314" cy="1911603"/>
          </a:xfrm>
        </p:spPr>
        <p:txBody>
          <a:bodyPr anchor="b">
            <a:noAutofit/>
          </a:bodyPr>
          <a:lstStyle>
            <a:lvl1pPr algn="l">
              <a:lnSpc>
                <a:spcPct val="85000"/>
              </a:lnSpc>
              <a:defRPr sz="4400" b="1">
                <a:solidFill>
                  <a:schemeClr val="accent3"/>
                </a:solidFill>
              </a:defRPr>
            </a:lvl1pPr>
          </a:lstStyle>
          <a:p>
            <a:r>
              <a:rPr lang="en-US"/>
              <a:t>Click to edit </a:t>
            </a:r>
            <a:br>
              <a:rPr lang="en-US"/>
            </a:br>
            <a:r>
              <a:rPr lang="en-US"/>
              <a:t>Master title style</a:t>
            </a:r>
          </a:p>
        </p:txBody>
      </p:sp>
      <p:sp>
        <p:nvSpPr>
          <p:cNvPr id="15" name="Subtitle 2">
            <a:extLst>
              <a:ext uri="{FF2B5EF4-FFF2-40B4-BE49-F238E27FC236}">
                <a16:creationId xmlns:a16="http://schemas.microsoft.com/office/drawing/2014/main" id="{21BB18E1-CEEE-9442-9535-6580CE7F5E59}"/>
              </a:ext>
            </a:extLst>
          </p:cNvPr>
          <p:cNvSpPr>
            <a:spLocks noGrp="1"/>
          </p:cNvSpPr>
          <p:nvPr>
            <p:ph type="subTitle" idx="1"/>
          </p:nvPr>
        </p:nvSpPr>
        <p:spPr>
          <a:xfrm>
            <a:off x="504286" y="4838795"/>
            <a:ext cx="6201314" cy="558899"/>
          </a:xfrm>
          <a:prstGeom prst="rect">
            <a:avLst/>
          </a:prstGeom>
        </p:spPr>
        <p:txBody>
          <a:bodyPr>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6">
            <a:extLst>
              <a:ext uri="{FF2B5EF4-FFF2-40B4-BE49-F238E27FC236}">
                <a16:creationId xmlns:a16="http://schemas.microsoft.com/office/drawing/2014/main" id="{98E7E045-76FB-0E4D-A907-074CC1DCCD14}"/>
              </a:ext>
            </a:extLst>
          </p:cNvPr>
          <p:cNvSpPr>
            <a:spLocks noGrp="1"/>
          </p:cNvSpPr>
          <p:nvPr>
            <p:ph type="body" sz="quarter" idx="10" hasCustomPrompt="1"/>
          </p:nvPr>
        </p:nvSpPr>
        <p:spPr>
          <a:xfrm>
            <a:off x="504286" y="5839497"/>
            <a:ext cx="2883439" cy="333423"/>
          </a:xfrm>
          <a:prstGeom prst="rect">
            <a:avLst/>
          </a:prstGeom>
        </p:spPr>
        <p:txBody>
          <a:bodyPr anchor="b">
            <a:normAutofit/>
          </a:bodyPr>
          <a:lstStyle>
            <a:lvl1pPr marL="0" indent="0" algn="l">
              <a:buNone/>
              <a:defRPr sz="11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a:t>Date</a:t>
            </a:r>
          </a:p>
        </p:txBody>
      </p:sp>
      <p:pic>
        <p:nvPicPr>
          <p:cNvPr id="19" name="Picture 18" descr="Logo&#10;&#10;Description automatically generated with medium confidence">
            <a:extLst>
              <a:ext uri="{FF2B5EF4-FFF2-40B4-BE49-F238E27FC236}">
                <a16:creationId xmlns:a16="http://schemas.microsoft.com/office/drawing/2014/main" id="{3BE4EE3A-D0E3-F140-937F-C27E49B78CA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12042" y="344472"/>
            <a:ext cx="2603955" cy="609648"/>
          </a:xfrm>
          <a:prstGeom prst="rect">
            <a:avLst/>
          </a:prstGeom>
        </p:spPr>
      </p:pic>
    </p:spTree>
    <p:extLst>
      <p:ext uri="{BB962C8B-B14F-4D97-AF65-F5344CB8AC3E}">
        <p14:creationId xmlns:p14="http://schemas.microsoft.com/office/powerpoint/2010/main" val="1515007465"/>
      </p:ext>
    </p:extLst>
  </p:cSld>
  <p:clrMapOvr>
    <a:masterClrMapping/>
  </p:clrMapOvr>
  <p:extLst>
    <p:ext uri="{DCECCB84-F9BA-43D5-87BE-67443E8EF086}">
      <p15:sldGuideLst xmlns:p15="http://schemas.microsoft.com/office/powerpoint/2012/main">
        <p15:guide id="6" orient="horz" pos="299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3731" y="1412875"/>
            <a:ext cx="3578400" cy="466666"/>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4296072" y="1412875"/>
            <a:ext cx="35784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a:p>
            <a:pPr lvl="0"/>
            <a:endParaRPr lang="en-US"/>
          </a:p>
        </p:txBody>
      </p:sp>
      <p:sp>
        <p:nvSpPr>
          <p:cNvPr id="18" name="Text Placeholder 8">
            <a:extLst>
              <a:ext uri="{FF2B5EF4-FFF2-40B4-BE49-F238E27FC236}">
                <a16:creationId xmlns:a16="http://schemas.microsoft.com/office/drawing/2014/main" id="{8CCCC089-50D0-47A1-BC64-3ED47F4C85C4}"/>
              </a:ext>
            </a:extLst>
          </p:cNvPr>
          <p:cNvSpPr>
            <a:spLocks noGrp="1"/>
          </p:cNvSpPr>
          <p:nvPr>
            <p:ph type="body" sz="quarter" idx="18" hasCustomPrompt="1"/>
          </p:nvPr>
        </p:nvSpPr>
        <p:spPr>
          <a:xfrm>
            <a:off x="7954788" y="1412875"/>
            <a:ext cx="3578400" cy="466666"/>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a:p>
            <a:pPr lvl="0"/>
            <a:endParaRPr lang="en-US"/>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p:nvPr>
        </p:nvSpPr>
        <p:spPr>
          <a:xfrm>
            <a:off x="623887" y="1998312"/>
            <a:ext cx="3578225"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p:nvPr>
        </p:nvSpPr>
        <p:spPr>
          <a:xfrm>
            <a:off x="4296228" y="1998312"/>
            <a:ext cx="3578400"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D909D41A-2F35-324E-88B7-BBC8B0EF4384}"/>
              </a:ext>
            </a:extLst>
          </p:cNvPr>
          <p:cNvSpPr>
            <a:spLocks noGrp="1"/>
          </p:cNvSpPr>
          <p:nvPr>
            <p:ph sz="quarter" idx="21"/>
          </p:nvPr>
        </p:nvSpPr>
        <p:spPr>
          <a:xfrm>
            <a:off x="7954943" y="1998312"/>
            <a:ext cx="3578400"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84DD1CEE-9132-FE49-8066-647CD767D4FB}"/>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014E4C30-BAC1-B54F-888B-1BC871484892}"/>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03192CEF-0977-4F9E-933E-5501E512560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9594830"/>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Subtitled Rows">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3888" y="1412874"/>
            <a:ext cx="10909299"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623887" y="3702530"/>
            <a:ext cx="10909300" cy="468000"/>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a:p>
            <a:pPr lvl="0"/>
            <a:endParaRPr lang="en-US"/>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p:nvPr>
        </p:nvSpPr>
        <p:spPr>
          <a:xfrm>
            <a:off x="623887" y="1997451"/>
            <a:ext cx="10909301" cy="16236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p:nvPr>
        </p:nvSpPr>
        <p:spPr>
          <a:xfrm>
            <a:off x="623888" y="4230000"/>
            <a:ext cx="10908000" cy="1720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DEB64F7-79EA-5F47-A33D-50EF307829C7}"/>
              </a:ext>
            </a:extLst>
          </p:cNvPr>
          <p:cNvSpPr>
            <a:spLocks noGrp="1"/>
          </p:cNvSpPr>
          <p:nvPr>
            <p:ph type="ftr" sz="quarter" idx="22"/>
          </p:nvPr>
        </p:nvSpPr>
        <p:spPr/>
        <p:txBody>
          <a:bodyPr/>
          <a:lstStyle/>
          <a:p>
            <a:endParaRPr lang="en-US"/>
          </a:p>
        </p:txBody>
      </p:sp>
      <p:sp>
        <p:nvSpPr>
          <p:cNvPr id="2" name="Slide Number Placeholder 1">
            <a:extLst>
              <a:ext uri="{FF2B5EF4-FFF2-40B4-BE49-F238E27FC236}">
                <a16:creationId xmlns:a16="http://schemas.microsoft.com/office/drawing/2014/main" id="{514C1048-0203-5B45-8FEE-EF955BB5F55F}"/>
              </a:ext>
            </a:extLst>
          </p:cNvPr>
          <p:cNvSpPr>
            <a:spLocks noGrp="1"/>
          </p:cNvSpPr>
          <p:nvPr>
            <p:ph type="sldNum" sz="quarter" idx="21"/>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FFE9ADF9-56DB-41F5-9DDE-44EC03C8E62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68685726"/>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319" userDrawn="1">
          <p15:clr>
            <a:srgbClr val="FBAE40"/>
          </p15:clr>
        </p15:guide>
        <p15:guide id="3" orient="horz" pos="265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E2B49E-BF8F-E148-8ADB-30D997F2E2D1}"/>
              </a:ext>
            </a:extLst>
          </p:cNvPr>
          <p:cNvSpPr>
            <a:spLocks noGrp="1"/>
          </p:cNvSpPr>
          <p:nvPr>
            <p:ph type="ftr" sz="quarter" idx="11"/>
          </p:nvPr>
        </p:nvSpPr>
        <p:spPr/>
        <p:txBody>
          <a:bodyPr/>
          <a:lstStyle/>
          <a:p>
            <a:endParaRPr lang="en-US"/>
          </a:p>
        </p:txBody>
      </p:sp>
      <p:sp>
        <p:nvSpPr>
          <p:cNvPr id="2" name="Slide Number Placeholder 1">
            <a:extLst>
              <a:ext uri="{FF2B5EF4-FFF2-40B4-BE49-F238E27FC236}">
                <a16:creationId xmlns:a16="http://schemas.microsoft.com/office/drawing/2014/main" id="{831ECFC9-4ECB-2545-8B65-4C466EE107E1}"/>
              </a:ext>
            </a:extLst>
          </p:cNvPr>
          <p:cNvSpPr>
            <a:spLocks noGrp="1"/>
          </p:cNvSpPr>
          <p:nvPr>
            <p:ph type="sldNum" sz="quarter" idx="10"/>
          </p:nvPr>
        </p:nvSpPr>
        <p:spPr/>
        <p:txBody>
          <a:bodyPr/>
          <a:lstStyle/>
          <a:p>
            <a:fld id="{7AF8E309-D608-654D-B811-6A2C46C88181}" type="slidenum">
              <a:rPr lang="en-US" smtClean="0"/>
              <a:pPr/>
              <a:t>‹#›</a:t>
            </a:fld>
            <a:endParaRPr lang="en-US"/>
          </a:p>
        </p:txBody>
      </p:sp>
      <p:sp>
        <p:nvSpPr>
          <p:cNvPr id="3" name="Title 2">
            <a:extLst>
              <a:ext uri="{FF2B5EF4-FFF2-40B4-BE49-F238E27FC236}">
                <a16:creationId xmlns:a16="http://schemas.microsoft.com/office/drawing/2014/main" id="{5153043E-77DB-4BDB-ABF8-386AA3452A9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85546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3887" y="1414800"/>
            <a:ext cx="10908000" cy="468000"/>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3" name="Footer Placeholder 2">
            <a:extLst>
              <a:ext uri="{FF2B5EF4-FFF2-40B4-BE49-F238E27FC236}">
                <a16:creationId xmlns:a16="http://schemas.microsoft.com/office/drawing/2014/main" id="{5FB72BCB-3008-7447-A49D-F7F50941AF94}"/>
              </a:ext>
            </a:extLst>
          </p:cNvPr>
          <p:cNvSpPr>
            <a:spLocks noGrp="1"/>
          </p:cNvSpPr>
          <p:nvPr>
            <p:ph type="ftr" sz="quarter" idx="15"/>
          </p:nvPr>
        </p:nvSpPr>
        <p:spPr/>
        <p:txBody>
          <a:bodyPr/>
          <a:lstStyle/>
          <a:p>
            <a:endParaRPr lang="en-US"/>
          </a:p>
        </p:txBody>
      </p:sp>
      <p:sp>
        <p:nvSpPr>
          <p:cNvPr id="2" name="Slide Number Placeholder 1">
            <a:extLst>
              <a:ext uri="{FF2B5EF4-FFF2-40B4-BE49-F238E27FC236}">
                <a16:creationId xmlns:a16="http://schemas.microsoft.com/office/drawing/2014/main" id="{9433A6D8-6689-5347-BF8B-452491D65C76}"/>
              </a:ext>
            </a:extLst>
          </p:cNvPr>
          <p:cNvSpPr>
            <a:spLocks noGrp="1"/>
          </p:cNvSpPr>
          <p:nvPr>
            <p:ph type="sldNum" sz="quarter" idx="14"/>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A19FB225-BD9D-4DAD-AC24-958C2DF8DD6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7298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92539C-42B1-0A4B-A300-9C9ECA7C56EB}"/>
              </a:ext>
            </a:extLst>
          </p:cNvPr>
          <p:cNvSpPr>
            <a:spLocks noGrp="1"/>
          </p:cNvSpPr>
          <p:nvPr>
            <p:ph type="ftr" sz="quarter" idx="11"/>
          </p:nvPr>
        </p:nvSpPr>
        <p:spPr/>
        <p:txBody>
          <a:bodyPr/>
          <a:lstStyle/>
          <a:p>
            <a:endParaRPr lang="en-US"/>
          </a:p>
        </p:txBody>
      </p:sp>
      <p:sp>
        <p:nvSpPr>
          <p:cNvPr id="2" name="Slide Number Placeholder 1">
            <a:extLst>
              <a:ext uri="{FF2B5EF4-FFF2-40B4-BE49-F238E27FC236}">
                <a16:creationId xmlns:a16="http://schemas.microsoft.com/office/drawing/2014/main" id="{22456987-2C04-F846-AD37-4407261B12BD}"/>
              </a:ext>
            </a:extLst>
          </p:cNvPr>
          <p:cNvSpPr>
            <a:spLocks noGrp="1"/>
          </p:cNvSpPr>
          <p:nvPr>
            <p:ph type="sldNum" sz="quarter" idx="10"/>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495196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62EC-FF7B-7D42-A27C-EBA5371188A9}"/>
              </a:ext>
            </a:extLst>
          </p:cNvPr>
          <p:cNvSpPr>
            <a:spLocks noGrp="1"/>
          </p:cNvSpPr>
          <p:nvPr>
            <p:ph type="title" hasCustomPrompt="1"/>
          </p:nvPr>
        </p:nvSpPr>
        <p:spPr>
          <a:xfrm>
            <a:off x="650239" y="318136"/>
            <a:ext cx="8901749" cy="978650"/>
          </a:xfrm>
        </p:spPr>
        <p:txBody>
          <a:bodyPr>
            <a:normAutofit/>
          </a:bodyPr>
          <a:lstStyle>
            <a:lvl1pPr>
              <a:defRPr sz="3200"/>
            </a:lvl1pPr>
          </a:lstStyle>
          <a:p>
            <a:r>
              <a:rPr lang="en-US"/>
              <a:t>Click to edit Master title style</a:t>
            </a:r>
            <a:br>
              <a:rPr lang="en-US"/>
            </a:br>
            <a:endParaRPr lang="en-US"/>
          </a:p>
        </p:txBody>
      </p:sp>
      <p:sp>
        <p:nvSpPr>
          <p:cNvPr id="3" name="Footer Placeholder 4">
            <a:extLst>
              <a:ext uri="{FF2B5EF4-FFF2-40B4-BE49-F238E27FC236}">
                <a16:creationId xmlns:a16="http://schemas.microsoft.com/office/drawing/2014/main" id="{8E4813BD-2954-D5A7-2864-9ECB2B8528D4}"/>
              </a:ext>
            </a:extLst>
          </p:cNvPr>
          <p:cNvSpPr>
            <a:spLocks noGrp="1"/>
          </p:cNvSpPr>
          <p:nvPr>
            <p:ph type="ftr" sz="quarter" idx="3"/>
          </p:nvPr>
        </p:nvSpPr>
        <p:spPr>
          <a:xfrm>
            <a:off x="2058463" y="6233823"/>
            <a:ext cx="8961837" cy="365125"/>
          </a:xfrm>
          <a:prstGeom prst="rect">
            <a:avLst/>
          </a:prstGeom>
        </p:spPr>
        <p:txBody>
          <a:bodyPr vert="horz" lIns="91440" tIns="45720" rIns="91440" bIns="45720" rtlCol="0" anchor="b"/>
          <a:lstStyle>
            <a:lvl1pPr algn="l">
              <a:defRPr sz="900">
                <a:solidFill>
                  <a:schemeClr val="tx1"/>
                </a:solidFill>
                <a:latin typeface="+mn-lt"/>
              </a:defRPr>
            </a:lvl1pPr>
          </a:lstStyle>
          <a:p>
            <a:endParaRPr lang="en-US"/>
          </a:p>
        </p:txBody>
      </p:sp>
      <p:sp>
        <p:nvSpPr>
          <p:cNvPr id="8" name="Slide Number Placeholder 5">
            <a:extLst>
              <a:ext uri="{FF2B5EF4-FFF2-40B4-BE49-F238E27FC236}">
                <a16:creationId xmlns:a16="http://schemas.microsoft.com/office/drawing/2014/main" id="{5917FF72-79AE-7E6A-1520-FD0430ED8DC1}"/>
              </a:ext>
            </a:extLst>
          </p:cNvPr>
          <p:cNvSpPr>
            <a:spLocks noGrp="1"/>
          </p:cNvSpPr>
          <p:nvPr>
            <p:ph type="sldNum" sz="quarter" idx="4"/>
          </p:nvPr>
        </p:nvSpPr>
        <p:spPr>
          <a:xfrm>
            <a:off x="11134690" y="6233823"/>
            <a:ext cx="398498" cy="365125"/>
          </a:xfrm>
          <a:prstGeom prst="rect">
            <a:avLst/>
          </a:prstGeom>
        </p:spPr>
        <p:txBody>
          <a:bodyPr vert="horz" lIns="91440" tIns="45720" rIns="91440" bIns="45720" rtlCol="0" anchor="b"/>
          <a:lstStyle>
            <a:lvl1pPr algn="ctr">
              <a:defRPr sz="900">
                <a:solidFill>
                  <a:schemeClr val="tx1"/>
                </a:solidFill>
                <a:latin typeface="+mn-lt"/>
              </a:defRPr>
            </a:lvl1pPr>
          </a:lstStyle>
          <a:p>
            <a:fld id="{7AF8E309-D608-654D-B811-6A2C46C88181}" type="slidenum">
              <a:rPr lang="en-US" smtClean="0"/>
              <a:pPr/>
              <a:t>‹#›</a:t>
            </a:fld>
            <a:endParaRPr lang="en-US"/>
          </a:p>
        </p:txBody>
      </p:sp>
      <p:sp>
        <p:nvSpPr>
          <p:cNvPr id="9" name="Text Placeholder 3">
            <a:extLst>
              <a:ext uri="{FF2B5EF4-FFF2-40B4-BE49-F238E27FC236}">
                <a16:creationId xmlns:a16="http://schemas.microsoft.com/office/drawing/2014/main" id="{848B2E17-A04A-9CB7-4D2E-963A82D9AF19}"/>
              </a:ext>
            </a:extLst>
          </p:cNvPr>
          <p:cNvSpPr>
            <a:spLocks noGrp="1"/>
          </p:cNvSpPr>
          <p:nvPr>
            <p:ph idx="1"/>
          </p:nvPr>
        </p:nvSpPr>
        <p:spPr>
          <a:xfrm>
            <a:off x="650239" y="1432762"/>
            <a:ext cx="10882949" cy="46434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1378164"/>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822">
          <p15:clr>
            <a:srgbClr val="FBAE40"/>
          </p15:clr>
        </p15:guide>
        <p15:guide id="5" pos="6017">
          <p15:clr>
            <a:srgbClr val="FBAE40"/>
          </p15:clr>
        </p15:guide>
        <p15:guide id="6" pos="7265">
          <p15:clr>
            <a:srgbClr val="FBAE40"/>
          </p15:clr>
        </p15:guide>
        <p15:guide id="7" orient="horz" pos="913">
          <p15:clr>
            <a:srgbClr val="FBAE40"/>
          </p15:clr>
        </p15:guide>
        <p15:guide id="8" orient="horz" pos="38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ubhead and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40000"/>
            <a:ext cx="1090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Content Placeholder 6">
            <a:extLst>
              <a:ext uri="{FF2B5EF4-FFF2-40B4-BE49-F238E27FC236}">
                <a16:creationId xmlns:a16="http://schemas.microsoft.com/office/drawing/2014/main" id="{D401E156-3E7F-2047-94FE-2E86D5D9BFB9}"/>
              </a:ext>
            </a:extLst>
          </p:cNvPr>
          <p:cNvSpPr>
            <a:spLocks noGrp="1"/>
          </p:cNvSpPr>
          <p:nvPr>
            <p:ph sz="quarter" idx="14"/>
          </p:nvPr>
        </p:nvSpPr>
        <p:spPr>
          <a:xfrm>
            <a:off x="622800" y="1989138"/>
            <a:ext cx="10908000" cy="41036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en-GB"/>
              <a:t>Click to edit Master title style</a:t>
            </a:r>
          </a:p>
        </p:txBody>
      </p:sp>
      <p:sp>
        <p:nvSpPr>
          <p:cNvPr id="9" name="Footer Placeholder 8">
            <a:extLst>
              <a:ext uri="{FF2B5EF4-FFF2-40B4-BE49-F238E27FC236}">
                <a16:creationId xmlns:a16="http://schemas.microsoft.com/office/drawing/2014/main" id="{C51A4BB6-0165-3B43-B292-DADDDDD579E0}"/>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1BE2E9E4-866D-8848-9670-A8A0A19AAAC9}"/>
              </a:ext>
            </a:extLst>
          </p:cNvPr>
          <p:cNvSpPr>
            <a:spLocks noGrp="1"/>
          </p:cNvSpPr>
          <p:nvPr>
            <p:ph type="sldNum" sz="quarter" idx="16"/>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1125110494"/>
      </p:ext>
    </p:extLst>
  </p:cSld>
  <p:clrMapOvr>
    <a:masterClrMapping/>
  </p:clrMapOvr>
  <p:extLst>
    <p:ext uri="{DCECCB84-F9BA-43D5-87BE-67443E8EF086}">
      <p15:sldGuideLst xmlns:p15="http://schemas.microsoft.com/office/powerpoint/2012/main">
        <p15:guide id="1" pos="7265">
          <p15:clr>
            <a:srgbClr val="FBAE40"/>
          </p15:clr>
        </p15:guide>
        <p15:guide id="2" orient="horz" pos="1185">
          <p15:clr>
            <a:srgbClr val="FBAE40"/>
          </p15:clr>
        </p15:guide>
        <p15:guide id="3" orient="horz" pos="822">
          <p15:clr>
            <a:srgbClr val="FBAE40"/>
          </p15:clr>
        </p15:guide>
        <p15:guide id="4" pos="6017">
          <p15:clr>
            <a:srgbClr val="FBAE40"/>
          </p15:clr>
        </p15:guide>
        <p15:guide id="5" orient="horz" pos="1253">
          <p15:clr>
            <a:srgbClr val="FBAE40"/>
          </p15:clr>
        </p15:guide>
        <p15:guide id="6" pos="3749">
          <p15:clr>
            <a:srgbClr val="FBAE40"/>
          </p15:clr>
        </p15:guide>
        <p15:guide id="7" pos="39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918154146"/>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828590337"/>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03634234"/>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D9DF6-52CD-9B4F-8E90-82F87339DD66}"/>
              </a:ext>
            </a:extLst>
          </p:cNvPr>
          <p:cNvSpPr/>
          <p:nvPr userDrawn="1"/>
        </p:nvSpPr>
        <p:spPr>
          <a:xfrm>
            <a:off x="0" y="0"/>
            <a:ext cx="12192000" cy="3802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05DC6A-1C3E-424C-A6BF-667D70204763}"/>
              </a:ext>
            </a:extLst>
          </p:cNvPr>
          <p:cNvSpPr txBox="1"/>
          <p:nvPr userDrawn="1"/>
        </p:nvSpPr>
        <p:spPr>
          <a:xfrm>
            <a:off x="10662834" y="371959"/>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6" name="TextBox 5">
            <a:extLst>
              <a:ext uri="{FF2B5EF4-FFF2-40B4-BE49-F238E27FC236}">
                <a16:creationId xmlns:a16="http://schemas.microsoft.com/office/drawing/2014/main" id="{4934CC05-B1D7-5D4C-8021-4E7A33AB9957}"/>
              </a:ext>
            </a:extLst>
          </p:cNvPr>
          <p:cNvSpPr txBox="1"/>
          <p:nvPr userDrawn="1"/>
        </p:nvSpPr>
        <p:spPr>
          <a:xfrm>
            <a:off x="1332854" y="433953"/>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pic>
        <p:nvPicPr>
          <p:cNvPr id="10" name="Picture 9" descr="Background pattern&#10;&#10;Description automatically generated with medium confidence">
            <a:extLst>
              <a:ext uri="{FF2B5EF4-FFF2-40B4-BE49-F238E27FC236}">
                <a16:creationId xmlns:a16="http://schemas.microsoft.com/office/drawing/2014/main" id="{E8409BB9-1A3A-754B-8442-8A9D96A4816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6209"/>
            <a:ext cx="12192001" cy="5294453"/>
          </a:xfrm>
          <a:prstGeom prst="rect">
            <a:avLst/>
          </a:prstGeom>
        </p:spPr>
      </p:pic>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454005" y="4100513"/>
            <a:ext cx="7826395" cy="1455210"/>
          </a:xfrm>
        </p:spPr>
        <p:txBody>
          <a:bodyPr anchor="b">
            <a:noAutofit/>
          </a:bodyPr>
          <a:lstStyle>
            <a:lvl1pPr algn="l">
              <a:defRPr sz="40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hasCustomPrompt="1"/>
          </p:nvPr>
        </p:nvSpPr>
        <p:spPr>
          <a:xfrm>
            <a:off x="454005" y="5555723"/>
            <a:ext cx="7826396" cy="816502"/>
          </a:xfrm>
          <a:prstGeom prst="rect">
            <a:avLst/>
          </a:prstGeom>
        </p:spPr>
        <p:txBody>
          <a:bodyPr>
            <a:noAutofit/>
          </a:bodyPr>
          <a:lstStyle>
            <a:lvl1pPr marL="0" indent="0" algn="l">
              <a:buNone/>
              <a:defRPr sz="20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69234057"/>
      </p:ext>
    </p:extLst>
  </p:cSld>
  <p:clrMapOvr>
    <a:masterClrMapping/>
  </p:clrMapOvr>
  <p:extLst>
    <p:ext uri="{DCECCB84-F9BA-43D5-87BE-67443E8EF086}">
      <p15:sldGuideLst xmlns:p15="http://schemas.microsoft.com/office/powerpoint/2012/main">
        <p15:guide id="6" orient="horz" pos="349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5042239"/>
      </p:ext>
    </p:extLst>
  </p:cSld>
  <p:clrMapOvr>
    <a:masterClrMapping/>
  </p:clrMapOvr>
  <p:extLst>
    <p:ext uri="{DCECCB84-F9BA-43D5-87BE-67443E8EF086}">
      <p15:sldGuideLst xmlns:p15="http://schemas.microsoft.com/office/powerpoint/2012/main">
        <p15:guide id="1" pos="2880">
          <p15:clr>
            <a:srgbClr val="FBAE40"/>
          </p15:clr>
        </p15:guide>
        <p15:guide id="2" pos="5449">
          <p15:clr>
            <a:srgbClr val="FBAE40"/>
          </p15:clr>
        </p15:guide>
        <p15:guide id="3" orient="horz" pos="1620">
          <p15:clr>
            <a:srgbClr val="FBAE40"/>
          </p15:clr>
        </p15:guide>
        <p15:guide id="4" orient="horz" pos="2879">
          <p15:clr>
            <a:srgbClr val="FBAE40"/>
          </p15:clr>
        </p15:guide>
        <p15:guide id="5" pos="451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E2B49E-BF8F-E148-8ADB-30D997F2E2D1}"/>
              </a:ext>
            </a:extLst>
          </p:cNvPr>
          <p:cNvSpPr>
            <a:spLocks noGrp="1"/>
          </p:cNvSpPr>
          <p:nvPr>
            <p:ph type="ftr" sz="quarter" idx="11"/>
          </p:nvPr>
        </p:nvSpPr>
        <p:spPr/>
        <p:txBody>
          <a:bodyPr/>
          <a:lstStyle/>
          <a:p>
            <a:endParaRPr lang="en-US"/>
          </a:p>
        </p:txBody>
      </p:sp>
      <p:sp>
        <p:nvSpPr>
          <p:cNvPr id="2" name="Slide Number Placeholder 1">
            <a:extLst>
              <a:ext uri="{FF2B5EF4-FFF2-40B4-BE49-F238E27FC236}">
                <a16:creationId xmlns:a16="http://schemas.microsoft.com/office/drawing/2014/main" id="{831ECFC9-4ECB-2545-8B65-4C466EE107E1}"/>
              </a:ext>
            </a:extLst>
          </p:cNvPr>
          <p:cNvSpPr>
            <a:spLocks noGrp="1"/>
          </p:cNvSpPr>
          <p:nvPr>
            <p:ph type="sldNum" sz="quarter" idx="10"/>
          </p:nvPr>
        </p:nvSpPr>
        <p:spPr/>
        <p:txBody>
          <a:bodyPr/>
          <a:lstStyle/>
          <a:p>
            <a:fld id="{7AF8E309-D608-654D-B811-6A2C46C88181}" type="slidenum">
              <a:rPr lang="en-US" smtClean="0"/>
              <a:pPr/>
              <a:t>‹#›</a:t>
            </a:fld>
            <a:endParaRPr lang="en-US"/>
          </a:p>
        </p:txBody>
      </p:sp>
      <p:sp>
        <p:nvSpPr>
          <p:cNvPr id="3" name="Title 2">
            <a:extLst>
              <a:ext uri="{FF2B5EF4-FFF2-40B4-BE49-F238E27FC236}">
                <a16:creationId xmlns:a16="http://schemas.microsoft.com/office/drawing/2014/main" id="{5153043E-77DB-4BDB-ABF8-386AA3452A94}"/>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CD5911E1-650D-1686-9857-FC27DC6534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3515600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872195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7FB58-042E-7C60-D96D-6F54D625DA9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flipH="1">
            <a:off x="3048" y="0"/>
            <a:ext cx="12188952" cy="6858000"/>
          </a:xfrm>
          <a:prstGeom prst="rect">
            <a:avLst/>
          </a:prstGeom>
        </p:spPr>
      </p:pic>
      <p:sp>
        <p:nvSpPr>
          <p:cNvPr id="4" name="TextBox 3">
            <a:extLst>
              <a:ext uri="{FF2B5EF4-FFF2-40B4-BE49-F238E27FC236}">
                <a16:creationId xmlns:a16="http://schemas.microsoft.com/office/drawing/2014/main" id="{F3521DC0-8A28-7F40-8627-695649E269AE}"/>
              </a:ext>
            </a:extLst>
          </p:cNvPr>
          <p:cNvSpPr txBox="1"/>
          <p:nvPr userDrawn="1"/>
        </p:nvSpPr>
        <p:spPr>
          <a:xfrm>
            <a:off x="7513983" y="39756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5" name="TextBox 4">
            <a:extLst>
              <a:ext uri="{FF2B5EF4-FFF2-40B4-BE49-F238E27FC236}">
                <a16:creationId xmlns:a16="http://schemas.microsoft.com/office/drawing/2014/main" id="{3746FA62-82B7-DB48-B14C-A0A24D1BC88B}"/>
              </a:ext>
            </a:extLst>
          </p:cNvPr>
          <p:cNvSpPr txBox="1"/>
          <p:nvPr userDrawn="1"/>
        </p:nvSpPr>
        <p:spPr>
          <a:xfrm>
            <a:off x="7160217" y="55793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6" name="TextBox 5">
            <a:extLst>
              <a:ext uri="{FF2B5EF4-FFF2-40B4-BE49-F238E27FC236}">
                <a16:creationId xmlns:a16="http://schemas.microsoft.com/office/drawing/2014/main" id="{0A4CB117-F8E0-D649-9F4B-E152C3898FF5}"/>
              </a:ext>
            </a:extLst>
          </p:cNvPr>
          <p:cNvSpPr txBox="1"/>
          <p:nvPr userDrawn="1"/>
        </p:nvSpPr>
        <p:spPr>
          <a:xfrm>
            <a:off x="6230319" y="37195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1" name="TextBox 10">
            <a:extLst>
              <a:ext uri="{FF2B5EF4-FFF2-40B4-BE49-F238E27FC236}">
                <a16:creationId xmlns:a16="http://schemas.microsoft.com/office/drawing/2014/main" id="{23A346AD-E359-DB4B-8F58-CAD045B4EF66}"/>
              </a:ext>
            </a:extLst>
          </p:cNvPr>
          <p:cNvSpPr txBox="1"/>
          <p:nvPr userDrawn="1"/>
        </p:nvSpPr>
        <p:spPr>
          <a:xfrm>
            <a:off x="10019763" y="634928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9" name="TextBox 8">
            <a:extLst>
              <a:ext uri="{FF2B5EF4-FFF2-40B4-BE49-F238E27FC236}">
                <a16:creationId xmlns:a16="http://schemas.microsoft.com/office/drawing/2014/main" id="{6D7143B1-E6F7-2141-9E78-4AD7BDEBF0EA}"/>
              </a:ext>
            </a:extLst>
          </p:cNvPr>
          <p:cNvSpPr txBox="1"/>
          <p:nvPr userDrawn="1"/>
        </p:nvSpPr>
        <p:spPr>
          <a:xfrm>
            <a:off x="785813" y="31432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8" name="TextBox 17">
            <a:extLst>
              <a:ext uri="{FF2B5EF4-FFF2-40B4-BE49-F238E27FC236}">
                <a16:creationId xmlns:a16="http://schemas.microsoft.com/office/drawing/2014/main" id="{F68A3E41-5053-AC4E-BC43-235C9C6A54D8}"/>
              </a:ext>
            </a:extLst>
          </p:cNvPr>
          <p:cNvSpPr txBox="1"/>
          <p:nvPr userDrawn="1"/>
        </p:nvSpPr>
        <p:spPr>
          <a:xfrm>
            <a:off x="-86768" y="6374102"/>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4" name="Title 1">
            <a:extLst>
              <a:ext uri="{FF2B5EF4-FFF2-40B4-BE49-F238E27FC236}">
                <a16:creationId xmlns:a16="http://schemas.microsoft.com/office/drawing/2014/main" id="{FFE0C8E8-AF18-214C-BCAC-D32D6EA2F659}"/>
              </a:ext>
            </a:extLst>
          </p:cNvPr>
          <p:cNvSpPr>
            <a:spLocks noGrp="1"/>
          </p:cNvSpPr>
          <p:nvPr>
            <p:ph type="ctrTitle" hasCustomPrompt="1"/>
          </p:nvPr>
        </p:nvSpPr>
        <p:spPr>
          <a:xfrm>
            <a:off x="485236" y="1314861"/>
            <a:ext cx="6201314" cy="1911603"/>
          </a:xfrm>
        </p:spPr>
        <p:txBody>
          <a:bodyPr anchor="b">
            <a:noAutofit/>
          </a:bodyPr>
          <a:lstStyle>
            <a:lvl1pPr algn="l">
              <a:lnSpc>
                <a:spcPct val="85000"/>
              </a:lnSpc>
              <a:defRPr sz="4400" b="1">
                <a:solidFill>
                  <a:schemeClr val="accent3"/>
                </a:solidFill>
              </a:defRPr>
            </a:lvl1pPr>
          </a:lstStyle>
          <a:p>
            <a:r>
              <a:rPr lang="en-US"/>
              <a:t>Click to edit </a:t>
            </a:r>
            <a:br>
              <a:rPr lang="en-US"/>
            </a:br>
            <a:r>
              <a:rPr lang="en-US"/>
              <a:t>Master title style</a:t>
            </a:r>
          </a:p>
        </p:txBody>
      </p:sp>
      <p:sp>
        <p:nvSpPr>
          <p:cNvPr id="15" name="Subtitle 2">
            <a:extLst>
              <a:ext uri="{FF2B5EF4-FFF2-40B4-BE49-F238E27FC236}">
                <a16:creationId xmlns:a16="http://schemas.microsoft.com/office/drawing/2014/main" id="{21BB18E1-CEEE-9442-9535-6580CE7F5E59}"/>
              </a:ext>
            </a:extLst>
          </p:cNvPr>
          <p:cNvSpPr>
            <a:spLocks noGrp="1"/>
          </p:cNvSpPr>
          <p:nvPr>
            <p:ph type="subTitle" idx="1" hasCustomPrompt="1"/>
          </p:nvPr>
        </p:nvSpPr>
        <p:spPr>
          <a:xfrm>
            <a:off x="504286" y="3301269"/>
            <a:ext cx="6201314" cy="558899"/>
          </a:xfrm>
          <a:prstGeom prst="rect">
            <a:avLst/>
          </a:prstGeom>
        </p:spPr>
        <p:txBody>
          <a:bodyPr>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16" name="Text Placeholder 16">
            <a:extLst>
              <a:ext uri="{FF2B5EF4-FFF2-40B4-BE49-F238E27FC236}">
                <a16:creationId xmlns:a16="http://schemas.microsoft.com/office/drawing/2014/main" id="{98E7E045-76FB-0E4D-A907-074CC1DCCD14}"/>
              </a:ext>
            </a:extLst>
          </p:cNvPr>
          <p:cNvSpPr>
            <a:spLocks noGrp="1"/>
          </p:cNvSpPr>
          <p:nvPr>
            <p:ph type="body" sz="quarter" idx="10" hasCustomPrompt="1"/>
          </p:nvPr>
        </p:nvSpPr>
        <p:spPr>
          <a:xfrm>
            <a:off x="504286" y="4427490"/>
            <a:ext cx="2883439" cy="333423"/>
          </a:xfrm>
          <a:prstGeom prst="rect">
            <a:avLst/>
          </a:prstGeom>
        </p:spPr>
        <p:txBody>
          <a:bodyPr anchor="b">
            <a:normAutofit/>
          </a:bodyPr>
          <a:lstStyle>
            <a:lvl1pPr marL="0" indent="0" algn="l">
              <a:buNone/>
              <a:defRPr sz="11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a:t>Date</a:t>
            </a:r>
          </a:p>
        </p:txBody>
      </p:sp>
      <p:pic>
        <p:nvPicPr>
          <p:cNvPr id="12" name="Graphic 11">
            <a:extLst>
              <a:ext uri="{FF2B5EF4-FFF2-40B4-BE49-F238E27FC236}">
                <a16:creationId xmlns:a16="http://schemas.microsoft.com/office/drawing/2014/main" id="{7D9DA3B3-A641-E7B5-94CD-22083D012A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8163" y="451204"/>
            <a:ext cx="2743200" cy="396184"/>
          </a:xfrm>
          <a:prstGeom prst="rect">
            <a:avLst/>
          </a:prstGeom>
        </p:spPr>
      </p:pic>
    </p:spTree>
    <p:extLst>
      <p:ext uri="{BB962C8B-B14F-4D97-AF65-F5344CB8AC3E}">
        <p14:creationId xmlns:p14="http://schemas.microsoft.com/office/powerpoint/2010/main" val="861633158"/>
      </p:ext>
    </p:extLst>
  </p:cSld>
  <p:clrMapOvr>
    <a:masterClrMapping/>
  </p:clrMapOvr>
  <p:extLst>
    <p:ext uri="{DCECCB84-F9BA-43D5-87BE-67443E8EF086}">
      <p15:sldGuideLst xmlns:p15="http://schemas.microsoft.com/office/powerpoint/2012/main">
        <p15:guide id="6" orient="horz" pos="299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5DA4C9-C7F4-B76E-A2F5-4DB106B384CF}"/>
              </a:ext>
            </a:extLst>
          </p:cNvPr>
          <p:cNvPicPr>
            <a:picLocks noChangeAspect="1"/>
          </p:cNvPicPr>
          <p:nvPr userDrawn="1"/>
        </p:nvPicPr>
        <p:blipFill>
          <a:blip r:embed="rId3">
            <a:extLst>
              <a:ext uri="{28A0092B-C50C-407E-A947-70E740481C1C}">
                <a14:useLocalDpi xmlns:a14="http://schemas.microsoft.com/office/drawing/2010/main"/>
              </a:ext>
            </a:extLst>
          </a:blip>
          <a:srcRect t="7812" b="7812"/>
          <a:stretch>
            <a:fillRect/>
          </a:stretch>
        </p:blipFill>
        <p:spPr>
          <a:xfrm flipH="1">
            <a:off x="0" y="0"/>
            <a:ext cx="12192000" cy="6858000"/>
          </a:xfrm>
          <a:prstGeom prst="rect">
            <a:avLst/>
          </a:prstGeom>
        </p:spPr>
      </p:pic>
      <p:sp>
        <p:nvSpPr>
          <p:cNvPr id="4" name="TextBox 3">
            <a:extLst>
              <a:ext uri="{FF2B5EF4-FFF2-40B4-BE49-F238E27FC236}">
                <a16:creationId xmlns:a16="http://schemas.microsoft.com/office/drawing/2014/main" id="{F3521DC0-8A28-7F40-8627-695649E269AE}"/>
              </a:ext>
            </a:extLst>
          </p:cNvPr>
          <p:cNvSpPr txBox="1"/>
          <p:nvPr userDrawn="1"/>
        </p:nvSpPr>
        <p:spPr>
          <a:xfrm>
            <a:off x="7513983" y="39756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5" name="TextBox 4">
            <a:extLst>
              <a:ext uri="{FF2B5EF4-FFF2-40B4-BE49-F238E27FC236}">
                <a16:creationId xmlns:a16="http://schemas.microsoft.com/office/drawing/2014/main" id="{3746FA62-82B7-DB48-B14C-A0A24D1BC88B}"/>
              </a:ext>
            </a:extLst>
          </p:cNvPr>
          <p:cNvSpPr txBox="1"/>
          <p:nvPr userDrawn="1"/>
        </p:nvSpPr>
        <p:spPr>
          <a:xfrm>
            <a:off x="7160217" y="55793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6" name="TextBox 5">
            <a:extLst>
              <a:ext uri="{FF2B5EF4-FFF2-40B4-BE49-F238E27FC236}">
                <a16:creationId xmlns:a16="http://schemas.microsoft.com/office/drawing/2014/main" id="{0A4CB117-F8E0-D649-9F4B-E152C3898FF5}"/>
              </a:ext>
            </a:extLst>
          </p:cNvPr>
          <p:cNvSpPr txBox="1"/>
          <p:nvPr userDrawn="1"/>
        </p:nvSpPr>
        <p:spPr>
          <a:xfrm>
            <a:off x="6230319" y="37195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1" name="TextBox 10">
            <a:extLst>
              <a:ext uri="{FF2B5EF4-FFF2-40B4-BE49-F238E27FC236}">
                <a16:creationId xmlns:a16="http://schemas.microsoft.com/office/drawing/2014/main" id="{23A346AD-E359-DB4B-8F58-CAD045B4EF66}"/>
              </a:ext>
            </a:extLst>
          </p:cNvPr>
          <p:cNvSpPr txBox="1"/>
          <p:nvPr userDrawn="1"/>
        </p:nvSpPr>
        <p:spPr>
          <a:xfrm>
            <a:off x="10019763" y="634928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9" name="TextBox 8">
            <a:extLst>
              <a:ext uri="{FF2B5EF4-FFF2-40B4-BE49-F238E27FC236}">
                <a16:creationId xmlns:a16="http://schemas.microsoft.com/office/drawing/2014/main" id="{6D7143B1-E6F7-2141-9E78-4AD7BDEBF0EA}"/>
              </a:ext>
            </a:extLst>
          </p:cNvPr>
          <p:cNvSpPr txBox="1"/>
          <p:nvPr userDrawn="1"/>
        </p:nvSpPr>
        <p:spPr>
          <a:xfrm>
            <a:off x="785813" y="31432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8" name="TextBox 17">
            <a:extLst>
              <a:ext uri="{FF2B5EF4-FFF2-40B4-BE49-F238E27FC236}">
                <a16:creationId xmlns:a16="http://schemas.microsoft.com/office/drawing/2014/main" id="{F68A3E41-5053-AC4E-BC43-235C9C6A54D8}"/>
              </a:ext>
            </a:extLst>
          </p:cNvPr>
          <p:cNvSpPr txBox="1"/>
          <p:nvPr userDrawn="1"/>
        </p:nvSpPr>
        <p:spPr>
          <a:xfrm>
            <a:off x="-86768" y="6374102"/>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4" name="Title 1">
            <a:extLst>
              <a:ext uri="{FF2B5EF4-FFF2-40B4-BE49-F238E27FC236}">
                <a16:creationId xmlns:a16="http://schemas.microsoft.com/office/drawing/2014/main" id="{FFE0C8E8-AF18-214C-BCAC-D32D6EA2F659}"/>
              </a:ext>
            </a:extLst>
          </p:cNvPr>
          <p:cNvSpPr>
            <a:spLocks noGrp="1"/>
          </p:cNvSpPr>
          <p:nvPr>
            <p:ph type="ctrTitle" hasCustomPrompt="1"/>
          </p:nvPr>
        </p:nvSpPr>
        <p:spPr>
          <a:xfrm>
            <a:off x="485236" y="1314861"/>
            <a:ext cx="6201314" cy="1911603"/>
          </a:xfrm>
        </p:spPr>
        <p:txBody>
          <a:bodyPr anchor="b">
            <a:noAutofit/>
          </a:bodyPr>
          <a:lstStyle>
            <a:lvl1pPr algn="l">
              <a:lnSpc>
                <a:spcPct val="85000"/>
              </a:lnSpc>
              <a:defRPr sz="4400" b="1">
                <a:solidFill>
                  <a:schemeClr val="accent3"/>
                </a:solidFill>
              </a:defRPr>
            </a:lvl1pPr>
          </a:lstStyle>
          <a:p>
            <a:r>
              <a:rPr lang="en-US"/>
              <a:t>Click to edit </a:t>
            </a:r>
            <a:br>
              <a:rPr lang="en-US"/>
            </a:br>
            <a:r>
              <a:rPr lang="en-US"/>
              <a:t>Master title style</a:t>
            </a:r>
          </a:p>
        </p:txBody>
      </p:sp>
      <p:sp>
        <p:nvSpPr>
          <p:cNvPr id="15" name="Subtitle 2">
            <a:extLst>
              <a:ext uri="{FF2B5EF4-FFF2-40B4-BE49-F238E27FC236}">
                <a16:creationId xmlns:a16="http://schemas.microsoft.com/office/drawing/2014/main" id="{21BB18E1-CEEE-9442-9535-6580CE7F5E59}"/>
              </a:ext>
            </a:extLst>
          </p:cNvPr>
          <p:cNvSpPr>
            <a:spLocks noGrp="1"/>
          </p:cNvSpPr>
          <p:nvPr>
            <p:ph type="subTitle" idx="1" hasCustomPrompt="1"/>
          </p:nvPr>
        </p:nvSpPr>
        <p:spPr>
          <a:xfrm>
            <a:off x="504286" y="3301269"/>
            <a:ext cx="6201314" cy="558899"/>
          </a:xfrm>
          <a:prstGeom prst="rect">
            <a:avLst/>
          </a:prstGeom>
        </p:spPr>
        <p:txBody>
          <a:bodyPr>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16" name="Text Placeholder 16">
            <a:extLst>
              <a:ext uri="{FF2B5EF4-FFF2-40B4-BE49-F238E27FC236}">
                <a16:creationId xmlns:a16="http://schemas.microsoft.com/office/drawing/2014/main" id="{98E7E045-76FB-0E4D-A907-074CC1DCCD14}"/>
              </a:ext>
            </a:extLst>
          </p:cNvPr>
          <p:cNvSpPr>
            <a:spLocks noGrp="1"/>
          </p:cNvSpPr>
          <p:nvPr>
            <p:ph type="body" sz="quarter" idx="10" hasCustomPrompt="1"/>
          </p:nvPr>
        </p:nvSpPr>
        <p:spPr>
          <a:xfrm>
            <a:off x="504286" y="4427490"/>
            <a:ext cx="2883439" cy="333423"/>
          </a:xfrm>
          <a:prstGeom prst="rect">
            <a:avLst/>
          </a:prstGeom>
        </p:spPr>
        <p:txBody>
          <a:bodyPr anchor="b">
            <a:normAutofit/>
          </a:bodyPr>
          <a:lstStyle>
            <a:lvl1pPr marL="0" indent="0" algn="l">
              <a:buNone/>
              <a:defRPr sz="11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a:t>Date</a:t>
            </a:r>
          </a:p>
        </p:txBody>
      </p:sp>
      <p:pic>
        <p:nvPicPr>
          <p:cNvPr id="12" name="Graphic 11">
            <a:extLst>
              <a:ext uri="{FF2B5EF4-FFF2-40B4-BE49-F238E27FC236}">
                <a16:creationId xmlns:a16="http://schemas.microsoft.com/office/drawing/2014/main" id="{7D9DA3B3-A641-E7B5-94CD-22083D012A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8163" y="451204"/>
            <a:ext cx="2743200" cy="396184"/>
          </a:xfrm>
          <a:prstGeom prst="rect">
            <a:avLst/>
          </a:prstGeom>
        </p:spPr>
      </p:pic>
    </p:spTree>
    <p:extLst>
      <p:ext uri="{BB962C8B-B14F-4D97-AF65-F5344CB8AC3E}">
        <p14:creationId xmlns:p14="http://schemas.microsoft.com/office/powerpoint/2010/main" val="1031051762"/>
      </p:ext>
    </p:extLst>
  </p:cSld>
  <p:clrMapOvr>
    <a:masterClrMapping/>
  </p:clrMapOvr>
  <p:extLst>
    <p:ext uri="{DCECCB84-F9BA-43D5-87BE-67443E8EF086}">
      <p15:sldGuideLst xmlns:p15="http://schemas.microsoft.com/office/powerpoint/2012/main">
        <p15:guide id="6" orient="horz" pos="299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3_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64DF0-915B-DA02-E0AC-6F08EF5620A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0" y="0"/>
            <a:ext cx="12188952" cy="6858001"/>
          </a:xfrm>
          <a:prstGeom prst="rect">
            <a:avLst/>
          </a:prstGeom>
        </p:spPr>
      </p:pic>
      <p:sp>
        <p:nvSpPr>
          <p:cNvPr id="5" name="TextBox 4">
            <a:extLst>
              <a:ext uri="{FF2B5EF4-FFF2-40B4-BE49-F238E27FC236}">
                <a16:creationId xmlns:a16="http://schemas.microsoft.com/office/drawing/2014/main" id="{5105DC6A-1C3E-424C-A6BF-667D70204763}"/>
              </a:ext>
            </a:extLst>
          </p:cNvPr>
          <p:cNvSpPr txBox="1"/>
          <p:nvPr userDrawn="1"/>
        </p:nvSpPr>
        <p:spPr>
          <a:xfrm>
            <a:off x="10662834" y="37195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6" name="TextBox 5">
            <a:extLst>
              <a:ext uri="{FF2B5EF4-FFF2-40B4-BE49-F238E27FC236}">
                <a16:creationId xmlns:a16="http://schemas.microsoft.com/office/drawing/2014/main" id="{4934CC05-B1D7-5D4C-8021-4E7A33AB9957}"/>
              </a:ext>
            </a:extLst>
          </p:cNvPr>
          <p:cNvSpPr txBox="1"/>
          <p:nvPr userDrawn="1"/>
        </p:nvSpPr>
        <p:spPr>
          <a:xfrm>
            <a:off x="1332854" y="433953"/>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454005" y="4100513"/>
            <a:ext cx="7826395" cy="1455210"/>
          </a:xfrm>
        </p:spPr>
        <p:txBody>
          <a:bodyPr anchor="b">
            <a:noAutofit/>
          </a:bodyPr>
          <a:lstStyle>
            <a:lvl1pPr algn="l">
              <a:defRPr sz="4000" b="1">
                <a:solidFill>
                  <a:schemeClr val="accent3"/>
                </a:solidFill>
              </a:defRPr>
            </a:lvl1pPr>
          </a:lstStyle>
          <a:p>
            <a:r>
              <a:rPr lang="de-DE"/>
              <a:t>Mastertitelformat bearbeiten</a:t>
            </a:r>
            <a:endParaRPr lang="en-US"/>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hasCustomPrompt="1"/>
          </p:nvPr>
        </p:nvSpPr>
        <p:spPr>
          <a:xfrm>
            <a:off x="454005" y="5555723"/>
            <a:ext cx="7826396" cy="816502"/>
          </a:xfrm>
          <a:prstGeom prst="rect">
            <a:avLst/>
          </a:prstGeom>
        </p:spPr>
        <p:txBody>
          <a:bodyPr>
            <a:noAutofit/>
          </a:bodyPr>
          <a:lstStyle>
            <a:lvl1pPr marL="0" indent="0" algn="l">
              <a:buNone/>
              <a:defRPr sz="20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Graphic 8">
            <a:extLst>
              <a:ext uri="{FF2B5EF4-FFF2-40B4-BE49-F238E27FC236}">
                <a16:creationId xmlns:a16="http://schemas.microsoft.com/office/drawing/2014/main" id="{DD881066-44A0-CAF1-4E69-0C0F83E668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888" y="451204"/>
            <a:ext cx="2743200" cy="396184"/>
          </a:xfrm>
          <a:prstGeom prst="rect">
            <a:avLst/>
          </a:prstGeom>
        </p:spPr>
      </p:pic>
    </p:spTree>
    <p:extLst>
      <p:ext uri="{BB962C8B-B14F-4D97-AF65-F5344CB8AC3E}">
        <p14:creationId xmlns:p14="http://schemas.microsoft.com/office/powerpoint/2010/main" val="385079214"/>
      </p:ext>
    </p:extLst>
  </p:cSld>
  <p:clrMapOvr>
    <a:masterClrMapping/>
  </p:clrMapOvr>
  <p:extLst>
    <p:ext uri="{DCECCB84-F9BA-43D5-87BE-67443E8EF086}">
      <p15:sldGuideLst xmlns:p15="http://schemas.microsoft.com/office/powerpoint/2012/main">
        <p15:guide id="6" orient="horz" pos="349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1085F5-8ACC-D540-D636-B2C168DF6EB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5005" y="1"/>
            <a:ext cx="12202010" cy="6858000"/>
          </a:xfrm>
          <a:prstGeom prst="rect">
            <a:avLst/>
          </a:prstGeom>
        </p:spPr>
      </p:pic>
      <p:sp>
        <p:nvSpPr>
          <p:cNvPr id="5" name="TextBox 4">
            <a:extLst>
              <a:ext uri="{FF2B5EF4-FFF2-40B4-BE49-F238E27FC236}">
                <a16:creationId xmlns:a16="http://schemas.microsoft.com/office/drawing/2014/main" id="{5105DC6A-1C3E-424C-A6BF-667D70204763}"/>
              </a:ext>
            </a:extLst>
          </p:cNvPr>
          <p:cNvSpPr txBox="1"/>
          <p:nvPr userDrawn="1"/>
        </p:nvSpPr>
        <p:spPr>
          <a:xfrm>
            <a:off x="10662834" y="37195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6" name="TextBox 5">
            <a:extLst>
              <a:ext uri="{FF2B5EF4-FFF2-40B4-BE49-F238E27FC236}">
                <a16:creationId xmlns:a16="http://schemas.microsoft.com/office/drawing/2014/main" id="{4934CC05-B1D7-5D4C-8021-4E7A33AB9957}"/>
              </a:ext>
            </a:extLst>
          </p:cNvPr>
          <p:cNvSpPr txBox="1"/>
          <p:nvPr userDrawn="1"/>
        </p:nvSpPr>
        <p:spPr>
          <a:xfrm>
            <a:off x="1332854" y="433953"/>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454005" y="4100513"/>
            <a:ext cx="7826395" cy="1455210"/>
          </a:xfrm>
        </p:spPr>
        <p:txBody>
          <a:bodyPr anchor="b">
            <a:noAutofit/>
          </a:bodyPr>
          <a:lstStyle>
            <a:lvl1pPr algn="l">
              <a:defRPr sz="4000" b="1">
                <a:solidFill>
                  <a:schemeClr val="accent3"/>
                </a:solidFill>
              </a:defRPr>
            </a:lvl1pPr>
          </a:lstStyle>
          <a:p>
            <a:r>
              <a:rPr lang="de-DE"/>
              <a:t>Mastertitelformat bearbeiten</a:t>
            </a:r>
            <a:endParaRPr lang="en-US"/>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hasCustomPrompt="1"/>
          </p:nvPr>
        </p:nvSpPr>
        <p:spPr>
          <a:xfrm>
            <a:off x="454005" y="5555723"/>
            <a:ext cx="7826396" cy="816502"/>
          </a:xfrm>
          <a:prstGeom prst="rect">
            <a:avLst/>
          </a:prstGeom>
        </p:spPr>
        <p:txBody>
          <a:bodyPr>
            <a:noAutofit/>
          </a:bodyPr>
          <a:lstStyle>
            <a:lvl1pPr marL="0" indent="0" algn="l">
              <a:buNone/>
              <a:defRPr sz="20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Graphic 8">
            <a:extLst>
              <a:ext uri="{FF2B5EF4-FFF2-40B4-BE49-F238E27FC236}">
                <a16:creationId xmlns:a16="http://schemas.microsoft.com/office/drawing/2014/main" id="{DD881066-44A0-CAF1-4E69-0C0F83E668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888" y="451204"/>
            <a:ext cx="2743200" cy="396184"/>
          </a:xfrm>
          <a:prstGeom prst="rect">
            <a:avLst/>
          </a:prstGeom>
        </p:spPr>
      </p:pic>
    </p:spTree>
    <p:extLst>
      <p:ext uri="{BB962C8B-B14F-4D97-AF65-F5344CB8AC3E}">
        <p14:creationId xmlns:p14="http://schemas.microsoft.com/office/powerpoint/2010/main" val="671589669"/>
      </p:ext>
    </p:extLst>
  </p:cSld>
  <p:clrMapOvr>
    <a:masterClrMapping/>
  </p:clrMapOvr>
  <p:extLst>
    <p:ext uri="{DCECCB84-F9BA-43D5-87BE-67443E8EF086}">
      <p15:sldGuideLst xmlns:p15="http://schemas.microsoft.com/office/powerpoint/2012/main">
        <p15:guide id="6" orient="horz" pos="349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E9936DEA-F759-15C8-FC35-5BFADA62E308}"/>
              </a:ext>
            </a:extLst>
          </p:cNvPr>
          <p:cNvSpPr/>
          <p:nvPr/>
        </p:nvSpPr>
        <p:spPr>
          <a:xfrm>
            <a:off x="0" y="0"/>
            <a:ext cx="12192000" cy="6858000"/>
          </a:xfrm>
          <a:prstGeom prst="rect">
            <a:avLst/>
          </a:prstGeom>
          <a:solidFill>
            <a:srgbClr val="10384F"/>
          </a:solidFill>
          <a:ln w="6350" cap="flat">
            <a:noFill/>
            <a:prstDash val="solid"/>
            <a:miter/>
          </a:ln>
        </p:spPr>
        <p:txBody>
          <a:bodyPr/>
          <a:lstStyle/>
          <a:p>
            <a:endParaRPr lang="en-US"/>
          </a:p>
        </p:txBody>
      </p:sp>
      <p:sp>
        <p:nvSpPr>
          <p:cNvPr id="5" name="TextBox 4">
            <a:extLst>
              <a:ext uri="{FF2B5EF4-FFF2-40B4-BE49-F238E27FC236}">
                <a16:creationId xmlns:a16="http://schemas.microsoft.com/office/drawing/2014/main" id="{5105DC6A-1C3E-424C-A6BF-667D70204763}"/>
              </a:ext>
            </a:extLst>
          </p:cNvPr>
          <p:cNvSpPr txBox="1"/>
          <p:nvPr userDrawn="1"/>
        </p:nvSpPr>
        <p:spPr>
          <a:xfrm>
            <a:off x="10662834" y="37195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6" name="TextBox 5">
            <a:extLst>
              <a:ext uri="{FF2B5EF4-FFF2-40B4-BE49-F238E27FC236}">
                <a16:creationId xmlns:a16="http://schemas.microsoft.com/office/drawing/2014/main" id="{4934CC05-B1D7-5D4C-8021-4E7A33AB9957}"/>
              </a:ext>
            </a:extLst>
          </p:cNvPr>
          <p:cNvSpPr txBox="1"/>
          <p:nvPr userDrawn="1"/>
        </p:nvSpPr>
        <p:spPr>
          <a:xfrm>
            <a:off x="1332854" y="433953"/>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2" name="Title 1">
            <a:extLst>
              <a:ext uri="{FF2B5EF4-FFF2-40B4-BE49-F238E27FC236}">
                <a16:creationId xmlns:a16="http://schemas.microsoft.com/office/drawing/2014/main" id="{7A40F49A-4950-674D-9752-BE2C8C310294}"/>
              </a:ext>
            </a:extLst>
          </p:cNvPr>
          <p:cNvSpPr>
            <a:spLocks noGrp="1"/>
          </p:cNvSpPr>
          <p:nvPr>
            <p:ph type="title" hasCustomPrompt="1"/>
          </p:nvPr>
        </p:nvSpPr>
        <p:spPr>
          <a:xfrm>
            <a:off x="623887" y="2645303"/>
            <a:ext cx="8229600" cy="1455210"/>
          </a:xfrm>
        </p:spPr>
        <p:txBody>
          <a:bodyPr anchor="b">
            <a:noAutofit/>
          </a:bodyPr>
          <a:lstStyle>
            <a:lvl1pPr algn="l">
              <a:defRPr sz="4000" b="1">
                <a:solidFill>
                  <a:schemeClr val="bg1"/>
                </a:solidFill>
              </a:defRPr>
            </a:lvl1pPr>
          </a:lstStyle>
          <a:p>
            <a:r>
              <a:rPr lang="de-DE"/>
              <a:t>Mastertitelformat bearbeiten</a:t>
            </a:r>
            <a:endParaRPr lang="en-US"/>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hasCustomPrompt="1"/>
          </p:nvPr>
        </p:nvSpPr>
        <p:spPr>
          <a:xfrm>
            <a:off x="623888" y="4100513"/>
            <a:ext cx="8229600" cy="816502"/>
          </a:xfrm>
          <a:prstGeom prst="rect">
            <a:avLst/>
          </a:prstGeom>
        </p:spPr>
        <p:txBody>
          <a:bodyPr>
            <a:noAutofit/>
          </a:bodyPr>
          <a:lstStyle>
            <a:lvl1pPr marL="0" indent="0" algn="l">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Graphic 11">
            <a:extLst>
              <a:ext uri="{FF2B5EF4-FFF2-40B4-BE49-F238E27FC236}">
                <a16:creationId xmlns:a16="http://schemas.microsoft.com/office/drawing/2014/main" id="{AE363ACB-B993-CE86-F188-70E47958F8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888" y="451204"/>
            <a:ext cx="2722481" cy="393192"/>
          </a:xfrm>
          <a:prstGeom prst="rect">
            <a:avLst/>
          </a:prstGeom>
        </p:spPr>
      </p:pic>
    </p:spTree>
    <p:extLst>
      <p:ext uri="{BB962C8B-B14F-4D97-AF65-F5344CB8AC3E}">
        <p14:creationId xmlns:p14="http://schemas.microsoft.com/office/powerpoint/2010/main" val="2537066338"/>
      </p:ext>
    </p:extLst>
  </p:cSld>
  <p:clrMapOvr>
    <a:masterClrMapping/>
  </p:clrMapOvr>
  <p:extLst>
    <p:ext uri="{DCECCB84-F9BA-43D5-87BE-67443E8EF086}">
      <p15:sldGuideLst xmlns:p15="http://schemas.microsoft.com/office/powerpoint/2012/main">
        <p15:guide id="6" orient="horz" pos="34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2_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raphic 6">
            <a:extLst>
              <a:ext uri="{FF2B5EF4-FFF2-40B4-BE49-F238E27FC236}">
                <a16:creationId xmlns:a16="http://schemas.microsoft.com/office/drawing/2014/main" id="{E3749167-5858-7D2F-86AB-458D474D2813}"/>
              </a:ext>
            </a:extLst>
          </p:cNvPr>
          <p:cNvSpPr/>
          <p:nvPr/>
        </p:nvSpPr>
        <p:spPr>
          <a:xfrm>
            <a:off x="0" y="0"/>
            <a:ext cx="12192000" cy="6858000"/>
          </a:xfrm>
          <a:prstGeom prst="rect">
            <a:avLst/>
          </a:prstGeom>
          <a:gradFill>
            <a:gsLst>
              <a:gs pos="7000">
                <a:srgbClr val="81B32F"/>
              </a:gs>
              <a:gs pos="57000">
                <a:srgbClr val="46693B"/>
              </a:gs>
              <a:gs pos="100000">
                <a:srgbClr val="274629"/>
              </a:gs>
            </a:gsLst>
            <a:lin ang="9015313" scaled="1"/>
          </a:gradFill>
          <a:ln w="6350" cap="flat">
            <a:noFill/>
            <a:prstDash val="solid"/>
            <a:miter/>
          </a:ln>
        </p:spPr>
        <p:txBody>
          <a:bodyPr/>
          <a:lstStyle/>
          <a:p>
            <a:endParaRPr lang="en-US"/>
          </a:p>
        </p:txBody>
      </p:sp>
      <p:sp>
        <p:nvSpPr>
          <p:cNvPr id="5" name="TextBox 4">
            <a:extLst>
              <a:ext uri="{FF2B5EF4-FFF2-40B4-BE49-F238E27FC236}">
                <a16:creationId xmlns:a16="http://schemas.microsoft.com/office/drawing/2014/main" id="{5105DC6A-1C3E-424C-A6BF-667D70204763}"/>
              </a:ext>
            </a:extLst>
          </p:cNvPr>
          <p:cNvSpPr txBox="1"/>
          <p:nvPr userDrawn="1"/>
        </p:nvSpPr>
        <p:spPr>
          <a:xfrm>
            <a:off x="10662834" y="371959"/>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6" name="TextBox 5">
            <a:extLst>
              <a:ext uri="{FF2B5EF4-FFF2-40B4-BE49-F238E27FC236}">
                <a16:creationId xmlns:a16="http://schemas.microsoft.com/office/drawing/2014/main" id="{4934CC05-B1D7-5D4C-8021-4E7A33AB9957}"/>
              </a:ext>
            </a:extLst>
          </p:cNvPr>
          <p:cNvSpPr txBox="1"/>
          <p:nvPr userDrawn="1"/>
        </p:nvSpPr>
        <p:spPr>
          <a:xfrm>
            <a:off x="1332854" y="433953"/>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2" name="Title 1">
            <a:extLst>
              <a:ext uri="{FF2B5EF4-FFF2-40B4-BE49-F238E27FC236}">
                <a16:creationId xmlns:a16="http://schemas.microsoft.com/office/drawing/2014/main" id="{7A40F49A-4950-674D-9752-BE2C8C310294}"/>
              </a:ext>
            </a:extLst>
          </p:cNvPr>
          <p:cNvSpPr>
            <a:spLocks noGrp="1"/>
          </p:cNvSpPr>
          <p:nvPr>
            <p:ph type="title" hasCustomPrompt="1"/>
          </p:nvPr>
        </p:nvSpPr>
        <p:spPr>
          <a:xfrm>
            <a:off x="623887" y="2645303"/>
            <a:ext cx="8229600" cy="1455210"/>
          </a:xfrm>
        </p:spPr>
        <p:txBody>
          <a:bodyPr anchor="b">
            <a:noAutofit/>
          </a:bodyPr>
          <a:lstStyle>
            <a:lvl1pPr algn="l">
              <a:defRPr sz="4000" b="1">
                <a:solidFill>
                  <a:schemeClr val="bg1"/>
                </a:solidFill>
              </a:defRPr>
            </a:lvl1pPr>
          </a:lstStyle>
          <a:p>
            <a:r>
              <a:rPr lang="de-DE"/>
              <a:t>Mastertitelformat bearbeiten</a:t>
            </a:r>
            <a:endParaRPr lang="en-US"/>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hasCustomPrompt="1"/>
          </p:nvPr>
        </p:nvSpPr>
        <p:spPr>
          <a:xfrm>
            <a:off x="623888" y="4100513"/>
            <a:ext cx="8229600" cy="816502"/>
          </a:xfrm>
          <a:prstGeom prst="rect">
            <a:avLst/>
          </a:prstGeom>
        </p:spPr>
        <p:txBody>
          <a:bodyPr>
            <a:no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3" name="Graphic 12">
            <a:extLst>
              <a:ext uri="{FF2B5EF4-FFF2-40B4-BE49-F238E27FC236}">
                <a16:creationId xmlns:a16="http://schemas.microsoft.com/office/drawing/2014/main" id="{8568FF2C-8E0C-0533-9613-743A81EC7E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888" y="451204"/>
            <a:ext cx="2739822" cy="393192"/>
          </a:xfrm>
          <a:prstGeom prst="rect">
            <a:avLst/>
          </a:prstGeom>
        </p:spPr>
      </p:pic>
    </p:spTree>
    <p:extLst>
      <p:ext uri="{BB962C8B-B14F-4D97-AF65-F5344CB8AC3E}">
        <p14:creationId xmlns:p14="http://schemas.microsoft.com/office/powerpoint/2010/main" val="2339194222"/>
      </p:ext>
    </p:extLst>
  </p:cSld>
  <p:clrMapOvr>
    <a:masterClrMapping/>
  </p:clrMapOvr>
  <p:extLst>
    <p:ext uri="{DCECCB84-F9BA-43D5-87BE-67443E8EF086}">
      <p15:sldGuideLst xmlns:p15="http://schemas.microsoft.com/office/powerpoint/2012/main">
        <p15:guide id="6" orient="horz" pos="34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hasCustomPrompt="1"/>
          </p:nvPr>
        </p:nvSpPr>
        <p:spPr>
          <a:xfrm>
            <a:off x="622799" y="1414800"/>
            <a:ext cx="10908000" cy="4536000"/>
          </a:xfrm>
        </p:spPr>
        <p:txBody>
          <a:bodyPr lIns="90000"/>
          <a:lstStyle>
            <a:lvl1pPr>
              <a:spcBef>
                <a:spcPts val="1200"/>
              </a:spcBef>
              <a:buClr>
                <a:schemeClr val="bg2"/>
              </a:buClr>
              <a:defRPr>
                <a:solidFill>
                  <a:schemeClr val="accent3"/>
                </a:solidFill>
              </a:defRPr>
            </a:lvl1pPr>
            <a:lvl2pPr>
              <a:buClr>
                <a:schemeClr val="bg2"/>
              </a:buClr>
              <a:defRPr>
                <a:solidFill>
                  <a:schemeClr val="accent3"/>
                </a:solidFill>
              </a:defRPr>
            </a:lvl2pPr>
            <a:lvl3pPr>
              <a:buClr>
                <a:schemeClr val="bg2"/>
              </a:buClr>
              <a:defRPr>
                <a:solidFill>
                  <a:schemeClr val="accent3"/>
                </a:solidFill>
              </a:defRPr>
            </a:lvl3pPr>
            <a:lvl4pPr>
              <a:buClr>
                <a:schemeClr val="bg2"/>
              </a:buClr>
              <a:defRPr>
                <a:solidFill>
                  <a:schemeClr val="accent3"/>
                </a:solidFill>
              </a:defRPr>
            </a:lvl4pPr>
            <a:lvl5pPr>
              <a:buClr>
                <a:schemeClr val="bg2"/>
              </a:buClr>
              <a:defRPr>
                <a:solidFill>
                  <a:schemeClr val="accent3"/>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Slide Number Placeholder 1">
            <a:extLst>
              <a:ext uri="{FF2B5EF4-FFF2-40B4-BE49-F238E27FC236}">
                <a16:creationId xmlns:a16="http://schemas.microsoft.com/office/drawing/2014/main" id="{465AB122-4A5A-AA42-819D-C121999C31E9}"/>
              </a:ext>
            </a:extLst>
          </p:cNvPr>
          <p:cNvSpPr>
            <a:spLocks noGrp="1"/>
          </p:cNvSpPr>
          <p:nvPr>
            <p:ph type="sldNum" sz="quarter" idx="17"/>
          </p:nvPr>
        </p:nvSpPr>
        <p:spPr/>
        <p:txBody>
          <a:bodyPr/>
          <a:lstStyle/>
          <a:p>
            <a:fld id="{7AF8E309-D608-654D-B811-6A2C46C88181}" type="slidenum">
              <a:rPr lang="en-US" smtClean="0"/>
              <a:pPr/>
              <a:t>‹#›</a:t>
            </a:fld>
            <a:endParaRPr lang="en-US"/>
          </a:p>
        </p:txBody>
      </p:sp>
      <p:sp>
        <p:nvSpPr>
          <p:cNvPr id="8" name="Title 7">
            <a:extLst>
              <a:ext uri="{FF2B5EF4-FFF2-40B4-BE49-F238E27FC236}">
                <a16:creationId xmlns:a16="http://schemas.microsoft.com/office/drawing/2014/main" id="{A1E9F8FD-2E33-4941-BC64-2AA567E9859E}"/>
              </a:ext>
            </a:extLst>
          </p:cNvPr>
          <p:cNvSpPr>
            <a:spLocks noGrp="1"/>
          </p:cNvSpPr>
          <p:nvPr>
            <p:ph type="title"/>
          </p:nvPr>
        </p:nvSpPr>
        <p:spPr/>
        <p:txBody>
          <a:bodyPr/>
          <a:lstStyle/>
          <a:p>
            <a:r>
              <a:rPr lang="de-DE"/>
              <a:t>Mastertitelformat bearbeiten</a:t>
            </a:r>
            <a:endParaRPr lang="en-GB"/>
          </a:p>
        </p:txBody>
      </p:sp>
      <p:sp>
        <p:nvSpPr>
          <p:cNvPr id="9" name="Footer Placeholder 8">
            <a:extLst>
              <a:ext uri="{FF2B5EF4-FFF2-40B4-BE49-F238E27FC236}">
                <a16:creationId xmlns:a16="http://schemas.microsoft.com/office/drawing/2014/main" id="{E12FDC9B-A46B-4743-9491-FB050D3F629F}"/>
              </a:ext>
            </a:extLst>
          </p:cNvPr>
          <p:cNvSpPr>
            <a:spLocks noGrp="1"/>
          </p:cNvSpPr>
          <p:nvPr>
            <p:ph type="ftr" sz="quarter" idx="18"/>
          </p:nvPr>
        </p:nvSpPr>
        <p:spPr/>
        <p:txBody>
          <a:bodyPr/>
          <a:lstStyle/>
          <a:p>
            <a:endParaRPr lang="en-US"/>
          </a:p>
        </p:txBody>
      </p:sp>
      <p:pic>
        <p:nvPicPr>
          <p:cNvPr id="4" name="Graphic 3">
            <a:extLst>
              <a:ext uri="{FF2B5EF4-FFF2-40B4-BE49-F238E27FC236}">
                <a16:creationId xmlns:a16="http://schemas.microsoft.com/office/drawing/2014/main" id="{9CB8DAA1-5910-C576-90BF-8688EE922C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226990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799" y="1414800"/>
            <a:ext cx="10908000" cy="4536000"/>
          </a:xfrm>
        </p:spPr>
        <p:txBody>
          <a:bodyPr lIns="90000"/>
          <a:lstStyle>
            <a:lvl1pPr>
              <a:spcBef>
                <a:spcPts val="1200"/>
              </a:spcBef>
              <a:buClr>
                <a:srgbClr val="56A13D"/>
              </a:buClr>
              <a:defRPr/>
            </a:lvl1pPr>
            <a:lvl2pPr>
              <a:buClr>
                <a:srgbClr val="54D700"/>
              </a:buClr>
              <a:defRPr/>
            </a:lvl2pPr>
            <a:lvl3pPr>
              <a:buClr>
                <a:srgbClr val="54D700"/>
              </a:buClr>
              <a:defRPr/>
            </a:lvl3pPr>
            <a:lvl4pPr>
              <a:buClr>
                <a:srgbClr val="54D700"/>
              </a:buClr>
              <a:defRPr/>
            </a:lvl4pPr>
            <a:lvl5pPr>
              <a:buClr>
                <a:srgbClr val="54D7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a:extLst>
              <a:ext uri="{FF2B5EF4-FFF2-40B4-BE49-F238E27FC236}">
                <a16:creationId xmlns:a16="http://schemas.microsoft.com/office/drawing/2014/main" id="{465AB122-4A5A-AA42-819D-C121999C31E9}"/>
              </a:ext>
            </a:extLst>
          </p:cNvPr>
          <p:cNvSpPr>
            <a:spLocks noGrp="1"/>
          </p:cNvSpPr>
          <p:nvPr>
            <p:ph type="sldNum" sz="quarter" idx="17"/>
          </p:nvPr>
        </p:nvSpPr>
        <p:spPr/>
        <p:txBody>
          <a:bodyPr/>
          <a:lstStyle/>
          <a:p>
            <a:fld id="{7AF8E309-D608-654D-B811-6A2C46C88181}" type="slidenum">
              <a:rPr lang="en-US" smtClean="0"/>
              <a:pPr/>
              <a:t>‹#›</a:t>
            </a:fld>
            <a:endParaRPr lang="en-US"/>
          </a:p>
        </p:txBody>
      </p:sp>
      <p:sp>
        <p:nvSpPr>
          <p:cNvPr id="8" name="Title 7">
            <a:extLst>
              <a:ext uri="{FF2B5EF4-FFF2-40B4-BE49-F238E27FC236}">
                <a16:creationId xmlns:a16="http://schemas.microsoft.com/office/drawing/2014/main" id="{A1E9F8FD-2E33-4941-BC64-2AA567E9859E}"/>
              </a:ext>
            </a:extLst>
          </p:cNvPr>
          <p:cNvSpPr>
            <a:spLocks noGrp="1"/>
          </p:cNvSpPr>
          <p:nvPr>
            <p:ph type="title"/>
          </p:nvPr>
        </p:nvSpPr>
        <p:spPr>
          <a:xfrm>
            <a:off x="623889" y="333375"/>
            <a:ext cx="9324974" cy="962377"/>
          </a:xfrm>
        </p:spPr>
        <p:txBody>
          <a:bodyPr/>
          <a:lstStyle/>
          <a:p>
            <a:r>
              <a:rPr lang="en-US"/>
              <a:t>Click to edit Master title style</a:t>
            </a:r>
            <a:endParaRPr lang="en-GB"/>
          </a:p>
        </p:txBody>
      </p:sp>
      <p:sp>
        <p:nvSpPr>
          <p:cNvPr id="9" name="Footer Placeholder 8">
            <a:extLst>
              <a:ext uri="{FF2B5EF4-FFF2-40B4-BE49-F238E27FC236}">
                <a16:creationId xmlns:a16="http://schemas.microsoft.com/office/drawing/2014/main" id="{E12FDC9B-A46B-4743-9491-FB050D3F629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5157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12874"/>
            <a:ext cx="1090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7" name="Content Placeholder 6">
            <a:extLst>
              <a:ext uri="{FF2B5EF4-FFF2-40B4-BE49-F238E27FC236}">
                <a16:creationId xmlns:a16="http://schemas.microsoft.com/office/drawing/2014/main" id="{D401E156-3E7F-2047-94FE-2E86D5D9BFB9}"/>
              </a:ext>
            </a:extLst>
          </p:cNvPr>
          <p:cNvSpPr>
            <a:spLocks noGrp="1"/>
          </p:cNvSpPr>
          <p:nvPr>
            <p:ph sz="quarter" idx="14" hasCustomPrompt="1"/>
          </p:nvPr>
        </p:nvSpPr>
        <p:spPr>
          <a:xfrm>
            <a:off x="622588" y="1998000"/>
            <a:ext cx="10908212" cy="3952800"/>
          </a:xfrm>
        </p:spPr>
        <p:txBody>
          <a:bodyPr/>
          <a:lstStyle>
            <a:lvl1pPr marL="266700" indent="-266700">
              <a:buClr>
                <a:schemeClr val="bg2"/>
              </a:buClr>
              <a:tabLst>
                <a:tab pos="1828800" algn="l"/>
              </a:tabLst>
              <a:defRPr>
                <a:solidFill>
                  <a:schemeClr val="accent3"/>
                </a:solidFill>
              </a:defRPr>
            </a:lvl1pPr>
            <a:lvl2pPr>
              <a:buClr>
                <a:schemeClr val="bg2"/>
              </a:buClr>
              <a:defRPr>
                <a:solidFill>
                  <a:schemeClr val="accent3"/>
                </a:solidFill>
              </a:defRPr>
            </a:lvl2pPr>
            <a:lvl3pPr>
              <a:buClr>
                <a:schemeClr val="bg2"/>
              </a:buClr>
              <a:defRPr>
                <a:solidFill>
                  <a:schemeClr val="accent3"/>
                </a:solidFill>
              </a:defRPr>
            </a:lvl3pPr>
            <a:lvl4pPr>
              <a:buClr>
                <a:schemeClr val="bg2"/>
              </a:buClr>
              <a:defRPr>
                <a:solidFill>
                  <a:schemeClr val="accent3"/>
                </a:solidFill>
              </a:defRPr>
            </a:lvl4pPr>
            <a:lvl5pPr>
              <a:buClr>
                <a:schemeClr val="bg2"/>
              </a:buClr>
              <a:defRPr>
                <a:solidFill>
                  <a:schemeClr val="accent3"/>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Footer Placeholder 2">
            <a:extLst>
              <a:ext uri="{FF2B5EF4-FFF2-40B4-BE49-F238E27FC236}">
                <a16:creationId xmlns:a16="http://schemas.microsoft.com/office/drawing/2014/main" id="{A6CE0339-544D-7940-8D3A-0096C02AFAA0}"/>
              </a:ext>
            </a:extLst>
          </p:cNvPr>
          <p:cNvSpPr>
            <a:spLocks noGrp="1"/>
          </p:cNvSpPr>
          <p:nvPr>
            <p:ph type="ftr" sz="quarter" idx="16"/>
          </p:nvPr>
        </p:nvSpPr>
        <p:spPr/>
        <p:txBody>
          <a:bodyPr/>
          <a:lstStyle/>
          <a:p>
            <a:endParaRPr lang="en-US"/>
          </a:p>
        </p:txBody>
      </p:sp>
      <p:sp>
        <p:nvSpPr>
          <p:cNvPr id="14" name="TextBox 13">
            <a:extLst>
              <a:ext uri="{FF2B5EF4-FFF2-40B4-BE49-F238E27FC236}">
                <a16:creationId xmlns:a16="http://schemas.microsoft.com/office/drawing/2014/main" id="{270803F0-0B7E-E145-829A-A9ABCDD3B95A}"/>
              </a:ext>
            </a:extLst>
          </p:cNvPr>
          <p:cNvSpPr txBox="1"/>
          <p:nvPr userDrawn="1"/>
        </p:nvSpPr>
        <p:spPr>
          <a:xfrm>
            <a:off x="-308113" y="6341165"/>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2" name="Slide Number Placeholder 1">
            <a:extLst>
              <a:ext uri="{FF2B5EF4-FFF2-40B4-BE49-F238E27FC236}">
                <a16:creationId xmlns:a16="http://schemas.microsoft.com/office/drawing/2014/main" id="{22DC97EA-C45C-DE4F-9713-7E328A598308}"/>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B2AF76F7-9E2A-4B67-8EB1-F75F9B3D8A75}"/>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A6F4ECE1-7E91-97C4-DAA7-29843D13AE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3711823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3B5D-C37B-4B43-AD4C-8171B615E2F9}"/>
              </a:ext>
            </a:extLst>
          </p:cNvPr>
          <p:cNvSpPr>
            <a:spLocks noGrp="1"/>
          </p:cNvSpPr>
          <p:nvPr>
            <p:ph type="title"/>
          </p:nvPr>
        </p:nvSpPr>
        <p:spPr/>
        <p:txBody>
          <a:bodyPr/>
          <a:lstStyle/>
          <a:p>
            <a:r>
              <a:rPr lang="de-DE"/>
              <a:t>Mastertitelformat bearbeiten</a:t>
            </a:r>
            <a:endParaRPr lang="en-GB"/>
          </a:p>
        </p:txBody>
      </p:sp>
      <p:sp>
        <p:nvSpPr>
          <p:cNvPr id="3" name="Footer Placeholder 2">
            <a:extLst>
              <a:ext uri="{FF2B5EF4-FFF2-40B4-BE49-F238E27FC236}">
                <a16:creationId xmlns:a16="http://schemas.microsoft.com/office/drawing/2014/main" id="{8E394C53-1F4E-4EBE-A4A6-7936B7EBE058}"/>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FCDB260-CD78-4B6A-927C-A6D1E0D06A8E}"/>
              </a:ext>
            </a:extLst>
          </p:cNvPr>
          <p:cNvSpPr>
            <a:spLocks noGrp="1"/>
          </p:cNvSpPr>
          <p:nvPr>
            <p:ph type="sldNum" sz="quarter" idx="11"/>
          </p:nvPr>
        </p:nvSpPr>
        <p:spPr/>
        <p:txBody>
          <a:bodyPr/>
          <a:lstStyle/>
          <a:p>
            <a:fld id="{7AF8E309-D608-654D-B811-6A2C46C88181}" type="slidenum">
              <a:rPr lang="en-US" smtClean="0"/>
              <a:pPr/>
              <a:t>‹#›</a:t>
            </a:fld>
            <a:endParaRPr lang="en-US"/>
          </a:p>
        </p:txBody>
      </p:sp>
      <p:sp>
        <p:nvSpPr>
          <p:cNvPr id="7" name="Table Placeholder 6">
            <a:extLst>
              <a:ext uri="{FF2B5EF4-FFF2-40B4-BE49-F238E27FC236}">
                <a16:creationId xmlns:a16="http://schemas.microsoft.com/office/drawing/2014/main" id="{67B56E8F-5158-4F26-96A9-72F111EEC76E}"/>
              </a:ext>
            </a:extLst>
          </p:cNvPr>
          <p:cNvSpPr>
            <a:spLocks noGrp="1"/>
          </p:cNvSpPr>
          <p:nvPr>
            <p:ph type="tbl" sz="quarter" idx="12" hasCustomPrompt="1"/>
          </p:nvPr>
        </p:nvSpPr>
        <p:spPr>
          <a:xfrm>
            <a:off x="623888" y="1412875"/>
            <a:ext cx="10909300" cy="4536000"/>
          </a:xfrm>
        </p:spPr>
        <p:txBody>
          <a:bodyPr/>
          <a:lstStyle>
            <a:lvl1pPr>
              <a:buClr>
                <a:schemeClr val="bg2"/>
              </a:buClr>
              <a:defRPr>
                <a:solidFill>
                  <a:schemeClr val="accent3"/>
                </a:solidFill>
              </a:defRPr>
            </a:lvl1pPr>
          </a:lstStyle>
          <a:p>
            <a:r>
              <a:rPr lang="de-DE"/>
              <a:t>Tabelle durch Klicken auf Symbol hinzufügen</a:t>
            </a:r>
            <a:endParaRPr lang="en-GB"/>
          </a:p>
        </p:txBody>
      </p:sp>
      <p:pic>
        <p:nvPicPr>
          <p:cNvPr id="5" name="Graphic 4">
            <a:extLst>
              <a:ext uri="{FF2B5EF4-FFF2-40B4-BE49-F238E27FC236}">
                <a16:creationId xmlns:a16="http://schemas.microsoft.com/office/drawing/2014/main" id="{6A8BCE57-CDB7-A852-B465-F07ADA4B9F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3386188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head and Tabl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12874"/>
            <a:ext cx="1090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de-DE"/>
              <a:t>Mastertitelformat bearbeiten</a:t>
            </a:r>
            <a:endParaRPr lang="en-GB"/>
          </a:p>
        </p:txBody>
      </p:sp>
      <p:sp>
        <p:nvSpPr>
          <p:cNvPr id="2" name="Slide Number Placeholder 1">
            <a:extLst>
              <a:ext uri="{FF2B5EF4-FFF2-40B4-BE49-F238E27FC236}">
                <a16:creationId xmlns:a16="http://schemas.microsoft.com/office/drawing/2014/main" id="{22DC97EA-C45C-DE4F-9713-7E328A598308}"/>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3" name="Footer Placeholder 2">
            <a:extLst>
              <a:ext uri="{FF2B5EF4-FFF2-40B4-BE49-F238E27FC236}">
                <a16:creationId xmlns:a16="http://schemas.microsoft.com/office/drawing/2014/main" id="{A6CE0339-544D-7940-8D3A-0096C02AFAA0}"/>
              </a:ext>
            </a:extLst>
          </p:cNvPr>
          <p:cNvSpPr>
            <a:spLocks noGrp="1"/>
          </p:cNvSpPr>
          <p:nvPr>
            <p:ph type="ftr" sz="quarter" idx="16"/>
          </p:nvPr>
        </p:nvSpPr>
        <p:spPr>
          <a:xfrm>
            <a:off x="623887" y="6013459"/>
            <a:ext cx="10909300" cy="506124"/>
          </a:xfrm>
        </p:spPr>
        <p:txBody>
          <a:bodyPr/>
          <a:lstStyle/>
          <a:p>
            <a:endParaRPr lang="en-US"/>
          </a:p>
        </p:txBody>
      </p:sp>
      <p:sp>
        <p:nvSpPr>
          <p:cNvPr id="6" name="Table Placeholder 5">
            <a:extLst>
              <a:ext uri="{FF2B5EF4-FFF2-40B4-BE49-F238E27FC236}">
                <a16:creationId xmlns:a16="http://schemas.microsoft.com/office/drawing/2014/main" id="{9314F65C-8BDA-4847-81CF-6335B12655C5}"/>
              </a:ext>
            </a:extLst>
          </p:cNvPr>
          <p:cNvSpPr>
            <a:spLocks noGrp="1"/>
          </p:cNvSpPr>
          <p:nvPr>
            <p:ph type="tbl" sz="quarter" idx="17" hasCustomPrompt="1"/>
          </p:nvPr>
        </p:nvSpPr>
        <p:spPr>
          <a:xfrm>
            <a:off x="623888" y="1998000"/>
            <a:ext cx="10909300" cy="3952800"/>
          </a:xfrm>
        </p:spPr>
        <p:txBody>
          <a:bodyPr/>
          <a:lstStyle>
            <a:lvl1pPr>
              <a:buClr>
                <a:schemeClr val="bg2"/>
              </a:buClr>
              <a:defRPr>
                <a:solidFill>
                  <a:schemeClr val="accent3"/>
                </a:solidFill>
              </a:defRPr>
            </a:lvl1pPr>
          </a:lstStyle>
          <a:p>
            <a:r>
              <a:rPr lang="de-DE"/>
              <a:t>Tabelle durch Klicken auf Symbol hinzufügen</a:t>
            </a:r>
            <a:endParaRPr lang="en-GB"/>
          </a:p>
        </p:txBody>
      </p:sp>
      <p:pic>
        <p:nvPicPr>
          <p:cNvPr id="4" name="Graphic 3">
            <a:extLst>
              <a:ext uri="{FF2B5EF4-FFF2-40B4-BE49-F238E27FC236}">
                <a16:creationId xmlns:a16="http://schemas.microsoft.com/office/drawing/2014/main" id="{37509078-47FB-E28B-2EB8-1BE4B9001C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290463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2800" y="1412874"/>
            <a:ext cx="532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6205538" y="1412874"/>
            <a:ext cx="532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hasCustomPrompt="1"/>
          </p:nvPr>
        </p:nvSpPr>
        <p:spPr>
          <a:xfrm>
            <a:off x="623888" y="1998310"/>
            <a:ext cx="5328000" cy="3952800"/>
          </a:xfrm>
        </p:spPr>
        <p:txBody>
          <a:bodyPr/>
          <a:lstStyle>
            <a:lvl1pPr>
              <a:buClr>
                <a:schemeClr val="bg2"/>
              </a:buClr>
              <a:defRPr>
                <a:solidFill>
                  <a:schemeClr val="accent3"/>
                </a:solidFill>
              </a:defRPr>
            </a:lvl1pPr>
            <a:lvl2pPr>
              <a:buClr>
                <a:schemeClr val="bg2"/>
              </a:buClr>
              <a:defRPr>
                <a:solidFill>
                  <a:schemeClr val="accent3"/>
                </a:solidFill>
              </a:defRPr>
            </a:lvl2pPr>
            <a:lvl3pPr>
              <a:buClr>
                <a:schemeClr val="bg2"/>
              </a:buClr>
              <a:defRPr>
                <a:solidFill>
                  <a:schemeClr val="accent3"/>
                </a:solidFill>
              </a:defRPr>
            </a:lvl3pPr>
            <a:lvl4pPr>
              <a:buClr>
                <a:schemeClr val="bg2"/>
              </a:buClr>
              <a:defRPr>
                <a:solidFill>
                  <a:schemeClr val="accent3"/>
                </a:solidFill>
              </a:defRPr>
            </a:lvl4pPr>
            <a:lvl5pPr>
              <a:buClr>
                <a:schemeClr val="bg2"/>
              </a:buClr>
              <a:defRPr>
                <a:solidFill>
                  <a:schemeClr val="accent3"/>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hasCustomPrompt="1"/>
          </p:nvPr>
        </p:nvSpPr>
        <p:spPr>
          <a:xfrm>
            <a:off x="6205538" y="1998302"/>
            <a:ext cx="5327650" cy="3952800"/>
          </a:xfrm>
        </p:spPr>
        <p:txBody>
          <a:bodyPr/>
          <a:lstStyle>
            <a:lvl1pPr>
              <a:buClr>
                <a:schemeClr val="bg2"/>
              </a:buClr>
              <a:defRPr>
                <a:solidFill>
                  <a:schemeClr val="accent3"/>
                </a:solidFill>
              </a:defRPr>
            </a:lvl1pPr>
            <a:lvl2pPr>
              <a:buClr>
                <a:schemeClr val="bg2"/>
              </a:buClr>
              <a:defRPr>
                <a:solidFill>
                  <a:schemeClr val="accent3"/>
                </a:solidFill>
              </a:defRPr>
            </a:lvl2pPr>
            <a:lvl3pPr>
              <a:buClr>
                <a:schemeClr val="bg2"/>
              </a:buClr>
              <a:defRPr>
                <a:solidFill>
                  <a:schemeClr val="accent3"/>
                </a:solidFill>
              </a:defRPr>
            </a:lvl3pPr>
            <a:lvl4pPr>
              <a:buClr>
                <a:schemeClr val="bg2"/>
              </a:buClr>
              <a:defRPr>
                <a:solidFill>
                  <a:schemeClr val="accent3"/>
                </a:solidFill>
              </a:defRPr>
            </a:lvl4pPr>
            <a:lvl5pPr>
              <a:buClr>
                <a:schemeClr val="bg2"/>
              </a:buClr>
              <a:defRPr>
                <a:solidFill>
                  <a:schemeClr val="accent3"/>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Footer Placeholder 2">
            <a:extLst>
              <a:ext uri="{FF2B5EF4-FFF2-40B4-BE49-F238E27FC236}">
                <a16:creationId xmlns:a16="http://schemas.microsoft.com/office/drawing/2014/main" id="{C0B90866-9A6C-E349-9560-62DDFBC9CBAA}"/>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7D715325-05FA-1A4E-9CE5-025748C24B61}"/>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485B1D3F-A543-4EB4-91B3-4D2B33A676CA}"/>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58FF998E-205A-8F56-AD9E-A333E8C97D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723696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 Subtitle">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7954787" y="1414800"/>
            <a:ext cx="3578400" cy="469512"/>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hasCustomPrompt="1"/>
          </p:nvPr>
        </p:nvSpPr>
        <p:spPr>
          <a:xfrm>
            <a:off x="623886" y="1411676"/>
            <a:ext cx="7200000" cy="45360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hasCustomPrompt="1"/>
          </p:nvPr>
        </p:nvSpPr>
        <p:spPr>
          <a:xfrm>
            <a:off x="7954788" y="1997112"/>
            <a:ext cx="3578400" cy="39528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rgbClr val="56A13D"/>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Footer Placeholder 2">
            <a:extLst>
              <a:ext uri="{FF2B5EF4-FFF2-40B4-BE49-F238E27FC236}">
                <a16:creationId xmlns:a16="http://schemas.microsoft.com/office/drawing/2014/main" id="{7C0DC395-C8B7-CD4D-8D07-86F233F1467D}"/>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B0C94588-84B3-7247-9461-C129F5012A4F}"/>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B7B5B1AD-08FD-42F1-967D-3AFAD35D2232}"/>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85655130-54AC-CDB6-0656-A61A3DC054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382054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 Subtitle">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3888" y="1412874"/>
            <a:ext cx="3578400" cy="468000"/>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hasCustomPrompt="1"/>
          </p:nvPr>
        </p:nvSpPr>
        <p:spPr>
          <a:xfrm>
            <a:off x="623888" y="1998000"/>
            <a:ext cx="3578400" cy="39528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hasCustomPrompt="1"/>
          </p:nvPr>
        </p:nvSpPr>
        <p:spPr>
          <a:xfrm>
            <a:off x="4333188" y="1412875"/>
            <a:ext cx="7200000" cy="45360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Footer Placeholder 2">
            <a:extLst>
              <a:ext uri="{FF2B5EF4-FFF2-40B4-BE49-F238E27FC236}">
                <a16:creationId xmlns:a16="http://schemas.microsoft.com/office/drawing/2014/main" id="{2E78140D-2F89-544A-AE64-31256C94B3FB}"/>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D40C536B-CCBC-A14E-B99C-825718043846}"/>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B3E9AFE9-CDD5-4F0A-9AF6-236D44469159}"/>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D74B3BEB-C575-D3A0-0328-B8F5D8C402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3353178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3731" y="1412875"/>
            <a:ext cx="3578400" cy="466666"/>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4296072" y="1412875"/>
            <a:ext cx="35784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a:p>
            <a:pPr lvl="0"/>
            <a:endParaRPr lang="en-US"/>
          </a:p>
        </p:txBody>
      </p:sp>
      <p:sp>
        <p:nvSpPr>
          <p:cNvPr id="18" name="Text Placeholder 8">
            <a:extLst>
              <a:ext uri="{FF2B5EF4-FFF2-40B4-BE49-F238E27FC236}">
                <a16:creationId xmlns:a16="http://schemas.microsoft.com/office/drawing/2014/main" id="{8CCCC089-50D0-47A1-BC64-3ED47F4C85C4}"/>
              </a:ext>
            </a:extLst>
          </p:cNvPr>
          <p:cNvSpPr>
            <a:spLocks noGrp="1"/>
          </p:cNvSpPr>
          <p:nvPr>
            <p:ph type="body" sz="quarter" idx="18" hasCustomPrompt="1"/>
          </p:nvPr>
        </p:nvSpPr>
        <p:spPr>
          <a:xfrm>
            <a:off x="7954788" y="1412875"/>
            <a:ext cx="3578400" cy="466666"/>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a:p>
            <a:pPr lvl="0"/>
            <a:endParaRPr lang="en-US"/>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hasCustomPrompt="1"/>
          </p:nvPr>
        </p:nvSpPr>
        <p:spPr>
          <a:xfrm>
            <a:off x="623887" y="1998312"/>
            <a:ext cx="3578225" cy="3952800"/>
          </a:xfrm>
        </p:spPr>
        <p:txBody>
          <a:bodyPr/>
          <a:lstStyle>
            <a:lvl1pPr>
              <a:buClr>
                <a:srgbClr val="56A13D"/>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hasCustomPrompt="1"/>
          </p:nvPr>
        </p:nvSpPr>
        <p:spPr>
          <a:xfrm>
            <a:off x="4296228" y="1998312"/>
            <a:ext cx="3578400" cy="39528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Content Placeholder 11">
            <a:extLst>
              <a:ext uri="{FF2B5EF4-FFF2-40B4-BE49-F238E27FC236}">
                <a16:creationId xmlns:a16="http://schemas.microsoft.com/office/drawing/2014/main" id="{D909D41A-2F35-324E-88B7-BBC8B0EF4384}"/>
              </a:ext>
            </a:extLst>
          </p:cNvPr>
          <p:cNvSpPr>
            <a:spLocks noGrp="1"/>
          </p:cNvSpPr>
          <p:nvPr>
            <p:ph sz="quarter" idx="21" hasCustomPrompt="1"/>
          </p:nvPr>
        </p:nvSpPr>
        <p:spPr>
          <a:xfrm>
            <a:off x="7954943" y="1998312"/>
            <a:ext cx="3578400" cy="39528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Footer Placeholder 2">
            <a:extLst>
              <a:ext uri="{FF2B5EF4-FFF2-40B4-BE49-F238E27FC236}">
                <a16:creationId xmlns:a16="http://schemas.microsoft.com/office/drawing/2014/main" id="{84DD1CEE-9132-FE49-8066-647CD767D4FB}"/>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014E4C30-BAC1-B54F-888B-1BC871484892}"/>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03192CEF-0977-4F9E-933E-5501E5125602}"/>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9304824D-B9BA-191E-E8B4-DBDE6BACFD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253455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Subtitled Rows">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3888" y="1412874"/>
            <a:ext cx="10909299"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623887" y="3702530"/>
            <a:ext cx="10909300" cy="468000"/>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a:t>
            </a:r>
          </a:p>
          <a:p>
            <a:pPr lvl="0"/>
            <a:endParaRPr lang="en-US"/>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hasCustomPrompt="1"/>
          </p:nvPr>
        </p:nvSpPr>
        <p:spPr>
          <a:xfrm>
            <a:off x="623887" y="1997451"/>
            <a:ext cx="10909301" cy="16236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hasCustomPrompt="1"/>
          </p:nvPr>
        </p:nvSpPr>
        <p:spPr>
          <a:xfrm>
            <a:off x="623888" y="4230000"/>
            <a:ext cx="10908000" cy="17208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Footer Placeholder 2">
            <a:extLst>
              <a:ext uri="{FF2B5EF4-FFF2-40B4-BE49-F238E27FC236}">
                <a16:creationId xmlns:a16="http://schemas.microsoft.com/office/drawing/2014/main" id="{DDEB64F7-79EA-5F47-A33D-50EF307829C7}"/>
              </a:ext>
            </a:extLst>
          </p:cNvPr>
          <p:cNvSpPr>
            <a:spLocks noGrp="1"/>
          </p:cNvSpPr>
          <p:nvPr>
            <p:ph type="ftr" sz="quarter" idx="22"/>
          </p:nvPr>
        </p:nvSpPr>
        <p:spPr/>
        <p:txBody>
          <a:bodyPr/>
          <a:lstStyle/>
          <a:p>
            <a:endParaRPr lang="en-US"/>
          </a:p>
        </p:txBody>
      </p:sp>
      <p:sp>
        <p:nvSpPr>
          <p:cNvPr id="2" name="Slide Number Placeholder 1">
            <a:extLst>
              <a:ext uri="{FF2B5EF4-FFF2-40B4-BE49-F238E27FC236}">
                <a16:creationId xmlns:a16="http://schemas.microsoft.com/office/drawing/2014/main" id="{514C1048-0203-5B45-8FEE-EF955BB5F55F}"/>
              </a:ext>
            </a:extLst>
          </p:cNvPr>
          <p:cNvSpPr>
            <a:spLocks noGrp="1"/>
          </p:cNvSpPr>
          <p:nvPr>
            <p:ph type="sldNum" sz="quarter" idx="21"/>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FFE9ADF9-56DB-41F5-9DDE-44EC03C8E620}"/>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4477C69D-B3F8-5C35-3E6B-51551AB4E5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197671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E2B49E-BF8F-E148-8ADB-30D997F2E2D1}"/>
              </a:ext>
            </a:extLst>
          </p:cNvPr>
          <p:cNvSpPr>
            <a:spLocks noGrp="1"/>
          </p:cNvSpPr>
          <p:nvPr>
            <p:ph type="ftr" sz="quarter" idx="11"/>
          </p:nvPr>
        </p:nvSpPr>
        <p:spPr/>
        <p:txBody>
          <a:bodyPr/>
          <a:lstStyle/>
          <a:p>
            <a:endParaRPr lang="en-US"/>
          </a:p>
        </p:txBody>
      </p:sp>
      <p:sp>
        <p:nvSpPr>
          <p:cNvPr id="2" name="Slide Number Placeholder 1">
            <a:extLst>
              <a:ext uri="{FF2B5EF4-FFF2-40B4-BE49-F238E27FC236}">
                <a16:creationId xmlns:a16="http://schemas.microsoft.com/office/drawing/2014/main" id="{831ECFC9-4ECB-2545-8B65-4C466EE107E1}"/>
              </a:ext>
            </a:extLst>
          </p:cNvPr>
          <p:cNvSpPr>
            <a:spLocks noGrp="1"/>
          </p:cNvSpPr>
          <p:nvPr>
            <p:ph type="sldNum" sz="quarter" idx="10"/>
          </p:nvPr>
        </p:nvSpPr>
        <p:spPr/>
        <p:txBody>
          <a:bodyPr/>
          <a:lstStyle/>
          <a:p>
            <a:fld id="{7AF8E309-D608-654D-B811-6A2C46C88181}" type="slidenum">
              <a:rPr lang="en-US" smtClean="0"/>
              <a:pPr/>
              <a:t>‹#›</a:t>
            </a:fld>
            <a:endParaRPr lang="en-US"/>
          </a:p>
        </p:txBody>
      </p:sp>
      <p:sp>
        <p:nvSpPr>
          <p:cNvPr id="3" name="Title 2">
            <a:extLst>
              <a:ext uri="{FF2B5EF4-FFF2-40B4-BE49-F238E27FC236}">
                <a16:creationId xmlns:a16="http://schemas.microsoft.com/office/drawing/2014/main" id="{5153043E-77DB-4BDB-ABF8-386AA3452A94}"/>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CD5911E1-650D-1686-9857-FC27DC6534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987963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3887" y="1414800"/>
            <a:ext cx="10908000" cy="468000"/>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3" name="Footer Placeholder 2">
            <a:extLst>
              <a:ext uri="{FF2B5EF4-FFF2-40B4-BE49-F238E27FC236}">
                <a16:creationId xmlns:a16="http://schemas.microsoft.com/office/drawing/2014/main" id="{5FB72BCB-3008-7447-A49D-F7F50941AF94}"/>
              </a:ext>
            </a:extLst>
          </p:cNvPr>
          <p:cNvSpPr>
            <a:spLocks noGrp="1"/>
          </p:cNvSpPr>
          <p:nvPr>
            <p:ph type="ftr" sz="quarter" idx="15"/>
          </p:nvPr>
        </p:nvSpPr>
        <p:spPr/>
        <p:txBody>
          <a:bodyPr/>
          <a:lstStyle/>
          <a:p>
            <a:endParaRPr lang="en-US"/>
          </a:p>
        </p:txBody>
      </p:sp>
      <p:sp>
        <p:nvSpPr>
          <p:cNvPr id="2" name="Slide Number Placeholder 1">
            <a:extLst>
              <a:ext uri="{FF2B5EF4-FFF2-40B4-BE49-F238E27FC236}">
                <a16:creationId xmlns:a16="http://schemas.microsoft.com/office/drawing/2014/main" id="{9433A6D8-6689-5347-BF8B-452491D65C76}"/>
              </a:ext>
            </a:extLst>
          </p:cNvPr>
          <p:cNvSpPr>
            <a:spLocks noGrp="1"/>
          </p:cNvSpPr>
          <p:nvPr>
            <p:ph type="sldNum" sz="quarter" idx="14"/>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A19FB225-BD9D-4DAD-AC24-958C2DF8DD62}"/>
              </a:ext>
            </a:extLst>
          </p:cNvPr>
          <p:cNvSpPr>
            <a:spLocks noGrp="1"/>
          </p:cNvSpPr>
          <p:nvPr>
            <p:ph type="title"/>
          </p:nvPr>
        </p:nvSpPr>
        <p:spPr/>
        <p:txBody>
          <a:bodyPr/>
          <a:lstStyle/>
          <a:p>
            <a:r>
              <a:rPr lang="de-DE"/>
              <a:t>Mastertitelformat bearbeiten</a:t>
            </a:r>
            <a:endParaRPr lang="en-GB"/>
          </a:p>
        </p:txBody>
      </p:sp>
      <p:pic>
        <p:nvPicPr>
          <p:cNvPr id="5" name="Graphic 4">
            <a:extLst>
              <a:ext uri="{FF2B5EF4-FFF2-40B4-BE49-F238E27FC236}">
                <a16:creationId xmlns:a16="http://schemas.microsoft.com/office/drawing/2014/main" id="{48F4D609-4A09-7A05-C3A3-CD6A50C397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109852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12874"/>
            <a:ext cx="1090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7" name="Content Placeholder 6">
            <a:extLst>
              <a:ext uri="{FF2B5EF4-FFF2-40B4-BE49-F238E27FC236}">
                <a16:creationId xmlns:a16="http://schemas.microsoft.com/office/drawing/2014/main" id="{D401E156-3E7F-2047-94FE-2E86D5D9BFB9}"/>
              </a:ext>
            </a:extLst>
          </p:cNvPr>
          <p:cNvSpPr>
            <a:spLocks noGrp="1"/>
          </p:cNvSpPr>
          <p:nvPr>
            <p:ph sz="quarter" idx="14"/>
          </p:nvPr>
        </p:nvSpPr>
        <p:spPr>
          <a:xfrm>
            <a:off x="622588" y="1998000"/>
            <a:ext cx="10908212" cy="3952800"/>
          </a:xfrm>
        </p:spPr>
        <p:txBody>
          <a:bodyPr/>
          <a:lstStyle>
            <a:lvl1pPr marL="266700" indent="-266700">
              <a:buClr>
                <a:srgbClr val="56A13D"/>
              </a:buClr>
              <a:tabLst>
                <a:tab pos="1828800" algn="l"/>
              </a:tabLst>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A6CE0339-544D-7940-8D3A-0096C02AFAA0}"/>
              </a:ext>
            </a:extLst>
          </p:cNvPr>
          <p:cNvSpPr>
            <a:spLocks noGrp="1"/>
          </p:cNvSpPr>
          <p:nvPr>
            <p:ph type="ftr" sz="quarter" idx="16"/>
          </p:nvPr>
        </p:nvSpPr>
        <p:spPr/>
        <p:txBody>
          <a:bodyPr/>
          <a:lstStyle/>
          <a:p>
            <a:endParaRPr lang="en-US"/>
          </a:p>
        </p:txBody>
      </p:sp>
      <p:sp>
        <p:nvSpPr>
          <p:cNvPr id="14" name="TextBox 13">
            <a:extLst>
              <a:ext uri="{FF2B5EF4-FFF2-40B4-BE49-F238E27FC236}">
                <a16:creationId xmlns:a16="http://schemas.microsoft.com/office/drawing/2014/main" id="{270803F0-0B7E-E145-829A-A9ABCDD3B95A}"/>
              </a:ext>
            </a:extLst>
          </p:cNvPr>
          <p:cNvSpPr txBox="1"/>
          <p:nvPr userDrawn="1"/>
        </p:nvSpPr>
        <p:spPr>
          <a:xfrm>
            <a:off x="-308113" y="6341165"/>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2" name="Slide Number Placeholder 1">
            <a:extLst>
              <a:ext uri="{FF2B5EF4-FFF2-40B4-BE49-F238E27FC236}">
                <a16:creationId xmlns:a16="http://schemas.microsoft.com/office/drawing/2014/main" id="{22DC97EA-C45C-DE4F-9713-7E328A598308}"/>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B2AF76F7-9E2A-4B67-8EB1-F75F9B3D8A7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56939762"/>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92539C-42B1-0A4B-A300-9C9ECA7C56EB}"/>
              </a:ext>
            </a:extLst>
          </p:cNvPr>
          <p:cNvSpPr>
            <a:spLocks noGrp="1"/>
          </p:cNvSpPr>
          <p:nvPr>
            <p:ph type="ftr" sz="quarter" idx="11"/>
          </p:nvPr>
        </p:nvSpPr>
        <p:spPr/>
        <p:txBody>
          <a:bodyPr/>
          <a:lstStyle/>
          <a:p>
            <a:endParaRPr lang="en-US"/>
          </a:p>
        </p:txBody>
      </p:sp>
      <p:sp>
        <p:nvSpPr>
          <p:cNvPr id="2" name="Slide Number Placeholder 1">
            <a:extLst>
              <a:ext uri="{FF2B5EF4-FFF2-40B4-BE49-F238E27FC236}">
                <a16:creationId xmlns:a16="http://schemas.microsoft.com/office/drawing/2014/main" id="{22456987-2C04-F846-AD37-4407261B12BD}"/>
              </a:ext>
            </a:extLst>
          </p:cNvPr>
          <p:cNvSpPr>
            <a:spLocks noGrp="1"/>
          </p:cNvSpPr>
          <p:nvPr>
            <p:ph type="sldNum" sz="quarter" idx="10"/>
          </p:nvPr>
        </p:nvSpPr>
        <p:spPr/>
        <p:txBody>
          <a:bodyPr/>
          <a:lstStyle/>
          <a:p>
            <a:fld id="{7AF8E309-D608-654D-B811-6A2C46C88181}" type="slidenum">
              <a:rPr lang="en-US" smtClean="0"/>
              <a:pPr/>
              <a:t>‹#›</a:t>
            </a:fld>
            <a:endParaRPr lang="en-US"/>
          </a:p>
        </p:txBody>
      </p:sp>
      <p:pic>
        <p:nvPicPr>
          <p:cNvPr id="4" name="Graphic 3">
            <a:extLst>
              <a:ext uri="{FF2B5EF4-FFF2-40B4-BE49-F238E27FC236}">
                <a16:creationId xmlns:a16="http://schemas.microsoft.com/office/drawing/2014/main" id="{546F06EE-CF99-C111-CED0-65BD4AD2ED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7637" y="280272"/>
            <a:ext cx="1828800" cy="264123"/>
          </a:xfrm>
          <a:prstGeom prst="rect">
            <a:avLst/>
          </a:prstGeom>
        </p:spPr>
      </p:pic>
    </p:spTree>
    <p:extLst>
      <p:ext uri="{BB962C8B-B14F-4D97-AF65-F5344CB8AC3E}">
        <p14:creationId xmlns:p14="http://schemas.microsoft.com/office/powerpoint/2010/main" val="2087357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105757648"/>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9A1D42A3-CE20-2442-96F8-D822EC1A3A51}"/>
              </a:ext>
            </a:extLst>
          </p:cNvPr>
          <p:cNvPicPr>
            <a:picLocks noChangeAspect="1"/>
          </p:cNvPicPr>
          <p:nvPr userDrawn="1"/>
        </p:nvPicPr>
        <p:blipFill>
          <a:blip r:embed="rId2"/>
          <a:stretch>
            <a:fillRect/>
          </a:stretch>
        </p:blipFill>
        <p:spPr>
          <a:xfrm>
            <a:off x="633317" y="6405284"/>
            <a:ext cx="1161821" cy="242467"/>
          </a:xfrm>
          <a:prstGeom prst="rect">
            <a:avLst/>
          </a:prstGeom>
        </p:spPr>
      </p:pic>
      <p:sp>
        <p:nvSpPr>
          <p:cNvPr id="14" name="Text Placeholder 18">
            <a:extLst>
              <a:ext uri="{FF2B5EF4-FFF2-40B4-BE49-F238E27FC236}">
                <a16:creationId xmlns:a16="http://schemas.microsoft.com/office/drawing/2014/main" id="{77C027FD-AEE3-4245-935E-BF3BF1B9259C}"/>
              </a:ext>
            </a:extLst>
          </p:cNvPr>
          <p:cNvSpPr>
            <a:spLocks noGrp="1"/>
          </p:cNvSpPr>
          <p:nvPr>
            <p:ph type="body" sz="quarter" idx="14" hasCustomPrompt="1"/>
          </p:nvPr>
        </p:nvSpPr>
        <p:spPr>
          <a:xfrm>
            <a:off x="947670" y="1427805"/>
            <a:ext cx="5719138" cy="704873"/>
          </a:xfrm>
          <a:prstGeom prst="rect">
            <a:avLst/>
          </a:prstGeom>
        </p:spPr>
        <p:txBody>
          <a:bodyPr lIns="0" tIns="0" rIns="0" bIns="0" anchor="b" anchorCtr="0"/>
          <a:lstStyle>
            <a:lvl1pPr marL="0" indent="0">
              <a:spcBef>
                <a:spcPts val="0"/>
              </a:spcBef>
              <a:buNone/>
              <a:defRPr sz="1600">
                <a:latin typeface="Arial" panose="020B0604020202020204" pitchFamily="34" charset="0"/>
                <a:cs typeface="Arial" panose="020B0604020202020204" pitchFamily="34" charset="0"/>
              </a:defRPr>
            </a:lvl1pPr>
            <a:lvl2pPr marL="457200" indent="0">
              <a:buNone/>
              <a:defRPr/>
            </a:lvl2pPr>
            <a:lvl3pPr marL="914400" indent="0">
              <a:buNone/>
              <a:defRPr/>
            </a:lvl3pPr>
            <a:lvl4pPr marL="1257300" indent="0">
              <a:buNone/>
              <a:defRPr/>
            </a:lvl4pPr>
            <a:lvl5pPr marL="1600200" indent="0">
              <a:buNone/>
              <a:defRPr/>
            </a:lvl5pPr>
          </a:lstStyle>
          <a:p>
            <a:pPr lvl="0"/>
            <a:r>
              <a:rPr lang="en-US"/>
              <a:t>Authors’ Names Here; can extend to three lines or more as necessary</a:t>
            </a:r>
          </a:p>
        </p:txBody>
      </p:sp>
      <p:sp>
        <p:nvSpPr>
          <p:cNvPr id="4" name="Text Placeholder 10">
            <a:extLst>
              <a:ext uri="{FF2B5EF4-FFF2-40B4-BE49-F238E27FC236}">
                <a16:creationId xmlns:a16="http://schemas.microsoft.com/office/drawing/2014/main" id="{27A3CB85-C329-64F2-C940-DD1EE1D8CAEA}"/>
              </a:ext>
            </a:extLst>
          </p:cNvPr>
          <p:cNvSpPr>
            <a:spLocks noGrp="1"/>
          </p:cNvSpPr>
          <p:nvPr>
            <p:ph type="body" sz="quarter" idx="15" hasCustomPrompt="1"/>
          </p:nvPr>
        </p:nvSpPr>
        <p:spPr>
          <a:xfrm>
            <a:off x="947668" y="2400599"/>
            <a:ext cx="6397349" cy="1354382"/>
          </a:xfrm>
          <a:prstGeom prst="rect">
            <a:avLst/>
          </a:prstGeom>
        </p:spPr>
        <p:txBody>
          <a:bodyPr lIns="0"/>
          <a:lstStyle>
            <a:lvl1pPr marL="0" indent="0">
              <a:buNone/>
              <a:defRPr sz="2400" b="1">
                <a:latin typeface="Arial" panose="020B0604020202020204" pitchFamily="34" charset="0"/>
                <a:cs typeface="Arial" panose="020B0604020202020204" pitchFamily="34" charset="0"/>
              </a:defRPr>
            </a:lvl1pPr>
          </a:lstStyle>
          <a:p>
            <a:r>
              <a:rPr lang="en-US"/>
              <a:t>Article Title Here</a:t>
            </a:r>
          </a:p>
        </p:txBody>
      </p:sp>
      <p:sp>
        <p:nvSpPr>
          <p:cNvPr id="17" name="Text Placeholder 16">
            <a:extLst>
              <a:ext uri="{FF2B5EF4-FFF2-40B4-BE49-F238E27FC236}">
                <a16:creationId xmlns:a16="http://schemas.microsoft.com/office/drawing/2014/main" id="{709CAE54-D176-D13A-4F44-0A8C77DAA220}"/>
              </a:ext>
            </a:extLst>
          </p:cNvPr>
          <p:cNvSpPr>
            <a:spLocks noGrp="1"/>
          </p:cNvSpPr>
          <p:nvPr>
            <p:ph type="body" sz="quarter" idx="16" hasCustomPrompt="1"/>
          </p:nvPr>
        </p:nvSpPr>
        <p:spPr>
          <a:xfrm>
            <a:off x="947738" y="3946101"/>
            <a:ext cx="5719070" cy="969469"/>
          </a:xfrm>
          <a:prstGeom prst="rect">
            <a:avLst/>
          </a:prstGeom>
        </p:spPr>
        <p:txBody>
          <a:bodyPr lIns="0"/>
          <a:lstStyle>
            <a:lvl1pPr marL="0" indent="0">
              <a:buFontTx/>
              <a:buNone/>
              <a:defRPr sz="2000" b="0" i="0">
                <a:latin typeface="Arial" panose="020B0604020202020204" pitchFamily="34" charset="0"/>
                <a:cs typeface="Arial" panose="020B0604020202020204" pitchFamily="34" charset="0"/>
              </a:defRPr>
            </a:lvl1pPr>
          </a:lstStyle>
          <a:p>
            <a:pPr lvl="0"/>
            <a:r>
              <a:rPr lang="en-US"/>
              <a:t>Make the subtitle regular weight and 20 pt. Please adjust position on slide to accommodate article title.</a:t>
            </a:r>
          </a:p>
        </p:txBody>
      </p:sp>
      <p:sp>
        <p:nvSpPr>
          <p:cNvPr id="3" name="Text Placeholder 2">
            <a:extLst>
              <a:ext uri="{FF2B5EF4-FFF2-40B4-BE49-F238E27FC236}">
                <a16:creationId xmlns:a16="http://schemas.microsoft.com/office/drawing/2014/main" id="{AA119AA6-E9F9-B303-4D83-00B9B09463E0}"/>
              </a:ext>
            </a:extLst>
          </p:cNvPr>
          <p:cNvSpPr>
            <a:spLocks noGrp="1"/>
          </p:cNvSpPr>
          <p:nvPr>
            <p:ph type="body" sz="quarter" idx="17" hasCustomPrompt="1"/>
          </p:nvPr>
        </p:nvSpPr>
        <p:spPr>
          <a:xfrm>
            <a:off x="950976" y="5106690"/>
            <a:ext cx="5715831" cy="547914"/>
          </a:xfrm>
          <a:prstGeom prst="rect">
            <a:avLst/>
          </a:prstGeom>
        </p:spPr>
        <p:txBody>
          <a:bodyPr lIns="0" tIns="0" bIns="0" anchor="b" anchorCtr="0"/>
          <a:lstStyle>
            <a:lvl1pPr marL="0" indent="0">
              <a:buFontTx/>
              <a:buNone/>
              <a:defRPr sz="1600">
                <a:latin typeface="Arial" panose="020B0604020202020204" pitchFamily="34" charset="0"/>
                <a:cs typeface="Arial" panose="020B0604020202020204" pitchFamily="34" charset="0"/>
              </a:defRPr>
            </a:lvl1pPr>
          </a:lstStyle>
          <a:p>
            <a:pPr lvl="0"/>
            <a:r>
              <a:rPr lang="en-US"/>
              <a:t>Published Online Month Day, Year</a:t>
            </a:r>
            <a:br>
              <a:rPr lang="en-US"/>
            </a:br>
            <a:r>
              <a:rPr lang="en-US"/>
              <a:t>Meeting Name</a:t>
            </a:r>
          </a:p>
        </p:txBody>
      </p:sp>
      <p:sp>
        <p:nvSpPr>
          <p:cNvPr id="6" name="TextBox 5">
            <a:extLst>
              <a:ext uri="{FF2B5EF4-FFF2-40B4-BE49-F238E27FC236}">
                <a16:creationId xmlns:a16="http://schemas.microsoft.com/office/drawing/2014/main" id="{6801555C-AFB9-BEF4-B118-9E8DC2C42034}"/>
              </a:ext>
            </a:extLst>
          </p:cNvPr>
          <p:cNvSpPr txBox="1"/>
          <p:nvPr userDrawn="1"/>
        </p:nvSpPr>
        <p:spPr>
          <a:xfrm>
            <a:off x="7991061" y="5651031"/>
            <a:ext cx="3249963" cy="338554"/>
          </a:xfrm>
          <a:prstGeom prst="rect">
            <a:avLst/>
          </a:prstGeom>
          <a:noFill/>
        </p:spPr>
        <p:txBody>
          <a:bodyPr wrap="square" rtlCol="0">
            <a:spAutoFit/>
          </a:bodyPr>
          <a:lstStyle/>
          <a:p>
            <a:r>
              <a:rPr lang="en-US" sz="1600" b="1">
                <a:solidFill>
                  <a:srgbClr val="D71635"/>
                </a:solidFill>
                <a:latin typeface="HelveticaNeueLT Pro 55 Roman" panose="020B0604020202020204" pitchFamily="34" charset="77"/>
              </a:rPr>
              <a:t>Scan to read the article</a:t>
            </a:r>
          </a:p>
        </p:txBody>
      </p:sp>
    </p:spTree>
    <p:extLst>
      <p:ext uri="{BB962C8B-B14F-4D97-AF65-F5344CB8AC3E}">
        <p14:creationId xmlns:p14="http://schemas.microsoft.com/office/powerpoint/2010/main" val="2725553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3B5D-C37B-4B43-AD4C-8171B615E2F9}"/>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E394C53-1F4E-4EBE-A4A6-7936B7EBE058}"/>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FCDB260-CD78-4B6A-927C-A6D1E0D06A8E}"/>
              </a:ext>
            </a:extLst>
          </p:cNvPr>
          <p:cNvSpPr>
            <a:spLocks noGrp="1"/>
          </p:cNvSpPr>
          <p:nvPr>
            <p:ph type="sldNum" sz="quarter" idx="11"/>
          </p:nvPr>
        </p:nvSpPr>
        <p:spPr/>
        <p:txBody>
          <a:bodyPr/>
          <a:lstStyle/>
          <a:p>
            <a:fld id="{7AF8E309-D608-654D-B811-6A2C46C88181}" type="slidenum">
              <a:rPr lang="en-US" smtClean="0"/>
              <a:pPr/>
              <a:t>‹#›</a:t>
            </a:fld>
            <a:endParaRPr lang="en-US"/>
          </a:p>
        </p:txBody>
      </p:sp>
      <p:sp>
        <p:nvSpPr>
          <p:cNvPr id="7" name="Table Placeholder 6">
            <a:extLst>
              <a:ext uri="{FF2B5EF4-FFF2-40B4-BE49-F238E27FC236}">
                <a16:creationId xmlns:a16="http://schemas.microsoft.com/office/drawing/2014/main" id="{67B56E8F-5158-4F26-96A9-72F111EEC76E}"/>
              </a:ext>
            </a:extLst>
          </p:cNvPr>
          <p:cNvSpPr>
            <a:spLocks noGrp="1"/>
          </p:cNvSpPr>
          <p:nvPr>
            <p:ph type="tbl" sz="quarter" idx="12"/>
          </p:nvPr>
        </p:nvSpPr>
        <p:spPr>
          <a:xfrm>
            <a:off x="623888" y="1412875"/>
            <a:ext cx="10909300" cy="4536000"/>
          </a:xfrm>
        </p:spPr>
        <p:txBody>
          <a:bodyPr/>
          <a:lstStyle/>
          <a:p>
            <a:r>
              <a:rPr lang="en-US"/>
              <a:t>Click icon to add table</a:t>
            </a:r>
            <a:endParaRPr lang="en-GB"/>
          </a:p>
        </p:txBody>
      </p:sp>
    </p:spTree>
    <p:extLst>
      <p:ext uri="{BB962C8B-B14F-4D97-AF65-F5344CB8AC3E}">
        <p14:creationId xmlns:p14="http://schemas.microsoft.com/office/powerpoint/2010/main" val="386734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nd Tabl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12874"/>
            <a:ext cx="1090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22DC97EA-C45C-DE4F-9713-7E328A598308}"/>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3" name="Footer Placeholder 2">
            <a:extLst>
              <a:ext uri="{FF2B5EF4-FFF2-40B4-BE49-F238E27FC236}">
                <a16:creationId xmlns:a16="http://schemas.microsoft.com/office/drawing/2014/main" id="{A6CE0339-544D-7940-8D3A-0096C02AFAA0}"/>
              </a:ext>
            </a:extLst>
          </p:cNvPr>
          <p:cNvSpPr>
            <a:spLocks noGrp="1"/>
          </p:cNvSpPr>
          <p:nvPr>
            <p:ph type="ftr" sz="quarter" idx="16"/>
          </p:nvPr>
        </p:nvSpPr>
        <p:spPr>
          <a:xfrm>
            <a:off x="623887" y="6013459"/>
            <a:ext cx="10909300" cy="506124"/>
          </a:xfrm>
        </p:spPr>
        <p:txBody>
          <a:bodyPr/>
          <a:lstStyle/>
          <a:p>
            <a:endParaRPr lang="en-US"/>
          </a:p>
        </p:txBody>
      </p:sp>
      <p:sp>
        <p:nvSpPr>
          <p:cNvPr id="6" name="Table Placeholder 5">
            <a:extLst>
              <a:ext uri="{FF2B5EF4-FFF2-40B4-BE49-F238E27FC236}">
                <a16:creationId xmlns:a16="http://schemas.microsoft.com/office/drawing/2014/main" id="{9314F65C-8BDA-4847-81CF-6335B12655C5}"/>
              </a:ext>
            </a:extLst>
          </p:cNvPr>
          <p:cNvSpPr>
            <a:spLocks noGrp="1"/>
          </p:cNvSpPr>
          <p:nvPr>
            <p:ph type="tbl" sz="quarter" idx="17"/>
          </p:nvPr>
        </p:nvSpPr>
        <p:spPr>
          <a:xfrm>
            <a:off x="623888" y="1998000"/>
            <a:ext cx="10909300" cy="3952800"/>
          </a:xfrm>
        </p:spPr>
        <p:txBody>
          <a:bodyPr/>
          <a:lstStyle/>
          <a:p>
            <a:r>
              <a:rPr lang="en-US"/>
              <a:t>Click icon to add table</a:t>
            </a:r>
            <a:endParaRPr lang="en-GB"/>
          </a:p>
        </p:txBody>
      </p:sp>
    </p:spTree>
    <p:extLst>
      <p:ext uri="{BB962C8B-B14F-4D97-AF65-F5344CB8AC3E}">
        <p14:creationId xmlns:p14="http://schemas.microsoft.com/office/powerpoint/2010/main" val="805155009"/>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2800" y="1412874"/>
            <a:ext cx="532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6205538" y="1412874"/>
            <a:ext cx="5328000" cy="468313"/>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98310"/>
            <a:ext cx="5328000"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6205538" y="1998302"/>
            <a:ext cx="5327650"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C0B90866-9A6C-E349-9560-62DDFBC9CBAA}"/>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7D715325-05FA-1A4E-9CE5-025748C24B61}"/>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485B1D3F-A543-4EB4-91B3-4D2B33A676C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52500245"/>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Subtitle">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7954787" y="1414800"/>
            <a:ext cx="3578400" cy="469512"/>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6" y="1411676"/>
            <a:ext cx="7200000" cy="45360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7954788" y="1997112"/>
            <a:ext cx="3578400"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7C0DC395-C8B7-CD4D-8D07-86F233F1467D}"/>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B0C94588-84B3-7247-9461-C129F5012A4F}"/>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B7B5B1AD-08FD-42F1-967D-3AFAD35D223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36203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Subtitle">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3888" y="1412874"/>
            <a:ext cx="3578400" cy="468000"/>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98000"/>
            <a:ext cx="3578400" cy="39528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4333188" y="1412875"/>
            <a:ext cx="7200000" cy="4536000"/>
          </a:xfrm>
        </p:spPr>
        <p:txBody>
          <a:bodyPr/>
          <a:lstStyle>
            <a:lvl1pPr>
              <a:buClr>
                <a:srgbClr val="56A13D"/>
              </a:buClr>
              <a:defRPr/>
            </a:lvl1pPr>
            <a:lvl2pPr>
              <a:buClr>
                <a:srgbClr val="56A13D"/>
              </a:buClr>
              <a:defRPr/>
            </a:lvl2pPr>
            <a:lvl3pPr>
              <a:buClr>
                <a:srgbClr val="56A13D"/>
              </a:buClr>
              <a:defRPr/>
            </a:lvl3pPr>
            <a:lvl4pPr>
              <a:buClr>
                <a:srgbClr val="56A13D"/>
              </a:buClr>
              <a:defRPr/>
            </a:lvl4pPr>
            <a:lvl5pPr>
              <a:buClr>
                <a:srgbClr val="56A13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2E78140D-2F89-544A-AE64-31256C94B3FB}"/>
              </a:ext>
            </a:extLst>
          </p:cNvPr>
          <p:cNvSpPr>
            <a:spLocks noGrp="1"/>
          </p:cNvSpPr>
          <p:nvPr>
            <p:ph type="ftr" sz="quarter" idx="23"/>
          </p:nvPr>
        </p:nvSpPr>
        <p:spPr/>
        <p:txBody>
          <a:bodyPr/>
          <a:lstStyle/>
          <a:p>
            <a:endParaRPr lang="en-US"/>
          </a:p>
        </p:txBody>
      </p:sp>
      <p:sp>
        <p:nvSpPr>
          <p:cNvPr id="2" name="Slide Number Placeholder 1">
            <a:extLst>
              <a:ext uri="{FF2B5EF4-FFF2-40B4-BE49-F238E27FC236}">
                <a16:creationId xmlns:a16="http://schemas.microsoft.com/office/drawing/2014/main" id="{D40C536B-CCBC-A14E-B99C-825718043846}"/>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4" name="Title 3">
            <a:extLst>
              <a:ext uri="{FF2B5EF4-FFF2-40B4-BE49-F238E27FC236}">
                <a16:creationId xmlns:a16="http://schemas.microsoft.com/office/drawing/2014/main" id="{B3E9AFE9-CDD5-4F0A-9AF6-236D4446915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8609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3.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theme" Target="../theme/theme3.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337613-309D-4503-AC30-0B45AE70C957}"/>
              </a:ext>
            </a:extLst>
          </p:cNvPr>
          <p:cNvPicPr>
            <a:picLocks noChangeAspect="1"/>
          </p:cNvPicPr>
          <p:nvPr userDrawn="1"/>
        </p:nvPicPr>
        <p:blipFill>
          <a:blip r:embed="rId25"/>
          <a:stretch>
            <a:fillRect/>
          </a:stretch>
        </p:blipFill>
        <p:spPr>
          <a:xfrm>
            <a:off x="0" y="6558399"/>
            <a:ext cx="12192000" cy="291948"/>
          </a:xfrm>
          <a:prstGeom prst="rect">
            <a:avLst/>
          </a:prstGeom>
        </p:spPr>
      </p:pic>
      <p:sp>
        <p:nvSpPr>
          <p:cNvPr id="2" name="Title Placeholder 1">
            <a:extLst>
              <a:ext uri="{FF2B5EF4-FFF2-40B4-BE49-F238E27FC236}">
                <a16:creationId xmlns:a16="http://schemas.microsoft.com/office/drawing/2014/main" id="{C7E25A40-614A-0C4A-BB71-DFDE6A44E82F}"/>
              </a:ext>
            </a:extLst>
          </p:cNvPr>
          <p:cNvSpPr>
            <a:spLocks noGrp="1"/>
          </p:cNvSpPr>
          <p:nvPr>
            <p:ph type="title"/>
          </p:nvPr>
        </p:nvSpPr>
        <p:spPr>
          <a:xfrm>
            <a:off x="623889" y="333375"/>
            <a:ext cx="9324974" cy="962377"/>
          </a:xfrm>
          <a:prstGeom prst="rect">
            <a:avLst/>
          </a:prstGeom>
        </p:spPr>
        <p:txBody>
          <a:bodyPr vert="horz" lIns="91440" tIns="45720" rIns="91440" bIns="45720" rtlCol="0" anchor="t">
            <a:normAutofit/>
          </a:bodyPr>
          <a:lstStyle/>
          <a:p>
            <a:endParaRPr lang="en-US"/>
          </a:p>
        </p:txBody>
      </p:sp>
      <p:sp>
        <p:nvSpPr>
          <p:cNvPr id="5" name="Footer Placeholder 4">
            <a:extLst>
              <a:ext uri="{FF2B5EF4-FFF2-40B4-BE49-F238E27FC236}">
                <a16:creationId xmlns:a16="http://schemas.microsoft.com/office/drawing/2014/main" id="{CE8778B0-D627-DC40-9773-10985402291F}"/>
              </a:ext>
            </a:extLst>
          </p:cNvPr>
          <p:cNvSpPr>
            <a:spLocks noGrp="1"/>
          </p:cNvSpPr>
          <p:nvPr>
            <p:ph type="ftr" sz="quarter" idx="3"/>
          </p:nvPr>
        </p:nvSpPr>
        <p:spPr>
          <a:xfrm>
            <a:off x="623887" y="6013459"/>
            <a:ext cx="10909300" cy="506124"/>
          </a:xfrm>
          <a:prstGeom prst="rect">
            <a:avLst/>
          </a:prstGeom>
        </p:spPr>
        <p:txBody>
          <a:bodyPr vert="horz" lIns="91440" tIns="45720" rIns="91440" bIns="45720" rtlCol="0" anchor="b"/>
          <a:lstStyle>
            <a:lvl1pPr algn="l">
              <a:defRPr sz="900">
                <a:solidFill>
                  <a:schemeClr val="tx1"/>
                </a:solidFill>
                <a:latin typeface="+mn-lt"/>
              </a:defRPr>
            </a:lvl1pPr>
          </a:lstStyle>
          <a:p>
            <a:endParaRPr lang="en-US"/>
          </a:p>
        </p:txBody>
      </p:sp>
      <p:sp>
        <p:nvSpPr>
          <p:cNvPr id="7" name="Text Placeholder 6">
            <a:extLst>
              <a:ext uri="{FF2B5EF4-FFF2-40B4-BE49-F238E27FC236}">
                <a16:creationId xmlns:a16="http://schemas.microsoft.com/office/drawing/2014/main" id="{BAE56C7F-E073-4349-AA82-F6474617AF7D}"/>
              </a:ext>
            </a:extLst>
          </p:cNvPr>
          <p:cNvSpPr>
            <a:spLocks noGrp="1"/>
          </p:cNvSpPr>
          <p:nvPr>
            <p:ph type="body" idx="1"/>
          </p:nvPr>
        </p:nvSpPr>
        <p:spPr>
          <a:xfrm>
            <a:off x="623888" y="1414800"/>
            <a:ext cx="10909300" cy="453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9B100FD-66AE-5A41-A80B-EFA162DAA9B8}"/>
              </a:ext>
            </a:extLst>
          </p:cNvPr>
          <p:cNvSpPr txBox="1"/>
          <p:nvPr userDrawn="1"/>
        </p:nvSpPr>
        <p:spPr>
          <a:xfrm>
            <a:off x="298174" y="2027583"/>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sp>
        <p:nvSpPr>
          <p:cNvPr id="10" name="Slide Number Placeholder 5">
            <a:extLst>
              <a:ext uri="{FF2B5EF4-FFF2-40B4-BE49-F238E27FC236}">
                <a16:creationId xmlns:a16="http://schemas.microsoft.com/office/drawing/2014/main" id="{8B5070EA-3077-5F49-9B9F-8C89E5981262}"/>
              </a:ext>
            </a:extLst>
          </p:cNvPr>
          <p:cNvSpPr>
            <a:spLocks noGrp="1"/>
          </p:cNvSpPr>
          <p:nvPr>
            <p:ph type="sldNum" sz="quarter" idx="4"/>
          </p:nvPr>
        </p:nvSpPr>
        <p:spPr>
          <a:xfrm>
            <a:off x="146368" y="6610389"/>
            <a:ext cx="373987" cy="230832"/>
          </a:xfrm>
          <a:prstGeom prst="rect">
            <a:avLst/>
          </a:prstGeom>
        </p:spPr>
        <p:txBody>
          <a:bodyPr vert="horz" lIns="0" tIns="45720" rIns="90000" bIns="45720" rtlCol="0" anchor="b">
            <a:spAutoFit/>
          </a:bodyPr>
          <a:lstStyle>
            <a:lvl1pPr algn="l">
              <a:defRPr sz="900" b="0">
                <a:solidFill>
                  <a:schemeClr val="bg1"/>
                </a:solidFill>
                <a:latin typeface="+mn-lt"/>
              </a:defRPr>
            </a:lvl1pPr>
          </a:lstStyle>
          <a:p>
            <a:fld id="{7AF8E309-D608-654D-B811-6A2C46C88181}" type="slidenum">
              <a:rPr lang="en-US" smtClean="0"/>
              <a:pPr/>
              <a:t>‹#›</a:t>
            </a:fld>
            <a:endParaRPr lang="en-US"/>
          </a:p>
        </p:txBody>
      </p:sp>
      <p:sp>
        <p:nvSpPr>
          <p:cNvPr id="6" name="TextBox 5">
            <a:extLst>
              <a:ext uri="{FF2B5EF4-FFF2-40B4-BE49-F238E27FC236}">
                <a16:creationId xmlns:a16="http://schemas.microsoft.com/office/drawing/2014/main" id="{AFE43249-28DF-8547-917E-47D297088845}"/>
              </a:ext>
            </a:extLst>
          </p:cNvPr>
          <p:cNvSpPr txBox="1"/>
          <p:nvPr userDrawn="1"/>
        </p:nvSpPr>
        <p:spPr>
          <a:xfrm>
            <a:off x="2420471" y="6844553"/>
            <a:ext cx="0" cy="0"/>
          </a:xfrm>
          <a:prstGeom prst="rect">
            <a:avLst/>
          </a:prstGeom>
        </p:spPr>
        <p:txBody>
          <a:bodyPr vert="horz" wrap="none" lIns="91440" tIns="45720" rIns="91440" bIns="45720" rtlCol="0">
            <a:noAutofit/>
          </a:bodyPr>
          <a:lstStyle/>
          <a:p>
            <a:pPr algn="l">
              <a:spcBef>
                <a:spcPts val="600"/>
              </a:spcBef>
            </a:pPr>
            <a:endParaRPr lang="en-US" sz="1350" err="1">
              <a:latin typeface="+mn-lt"/>
            </a:endParaRPr>
          </a:p>
        </p:txBody>
      </p:sp>
      <p:pic>
        <p:nvPicPr>
          <p:cNvPr id="3" name="Picture 2" descr="Logo&#10;&#10;Description automatically generated with medium confidence">
            <a:extLst>
              <a:ext uri="{FF2B5EF4-FFF2-40B4-BE49-F238E27FC236}">
                <a16:creationId xmlns:a16="http://schemas.microsoft.com/office/drawing/2014/main" id="{D810C38E-493D-D5EA-DCBE-8BB7D695DC45}"/>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9995696" y="377059"/>
            <a:ext cx="1536748" cy="359788"/>
          </a:xfrm>
          <a:prstGeom prst="rect">
            <a:avLst/>
          </a:prstGeom>
        </p:spPr>
      </p:pic>
    </p:spTree>
    <p:extLst>
      <p:ext uri="{BB962C8B-B14F-4D97-AF65-F5344CB8AC3E}">
        <p14:creationId xmlns:p14="http://schemas.microsoft.com/office/powerpoint/2010/main" val="2009778319"/>
      </p:ext>
    </p:extLst>
  </p:cSld>
  <p:clrMap bg1="lt1" tx1="dk1" bg2="lt2" tx2="dk2" accent1="accent1" accent2="accent2" accent3="accent3" accent4="accent4" accent5="accent5" accent6="accent6" hlink="hlink" folHlink="folHlink"/>
  <p:sldLayoutIdLst>
    <p:sldLayoutId id="2147485314" r:id="rId1"/>
    <p:sldLayoutId id="2147485310" r:id="rId2"/>
    <p:sldLayoutId id="2147485288" r:id="rId3"/>
    <p:sldLayoutId id="2147485289" r:id="rId4"/>
    <p:sldLayoutId id="2147485315" r:id="rId5"/>
    <p:sldLayoutId id="2147485316" r:id="rId6"/>
    <p:sldLayoutId id="2147485290" r:id="rId7"/>
    <p:sldLayoutId id="2147485303" r:id="rId8"/>
    <p:sldLayoutId id="2147485302" r:id="rId9"/>
    <p:sldLayoutId id="2147485291" r:id="rId10"/>
    <p:sldLayoutId id="2147485307" r:id="rId11"/>
    <p:sldLayoutId id="2147485294" r:id="rId12"/>
    <p:sldLayoutId id="2147485309" r:id="rId13"/>
    <p:sldLayoutId id="2147485295" r:id="rId14"/>
    <p:sldLayoutId id="2147485318" r:id="rId15"/>
    <p:sldLayoutId id="2147485319" r:id="rId16"/>
    <p:sldLayoutId id="2147485320" r:id="rId17"/>
    <p:sldLayoutId id="2147485321" r:id="rId18"/>
    <p:sldLayoutId id="2147485322" r:id="rId19"/>
    <p:sldLayoutId id="2147485348" r:id="rId20"/>
    <p:sldLayoutId id="2147485349" r:id="rId21"/>
    <p:sldLayoutId id="2147485350" r:id="rId22"/>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65" userDrawn="1">
          <p15:clr>
            <a:srgbClr val="F26B43"/>
          </p15:clr>
        </p15:guide>
        <p15:guide id="4" orient="horz" pos="822" userDrawn="1">
          <p15:clr>
            <a:srgbClr val="F26B43"/>
          </p15:clr>
        </p15:guide>
        <p15:guide id="5" orient="horz" pos="3748" userDrawn="1">
          <p15:clr>
            <a:srgbClr val="F26B43"/>
          </p15:clr>
        </p15:guide>
        <p15:guide id="6" pos="393" userDrawn="1">
          <p15:clr>
            <a:srgbClr val="F26B43"/>
          </p15:clr>
        </p15:guide>
        <p15:guide id="7" orient="horz" pos="210" userDrawn="1">
          <p15:clr>
            <a:srgbClr val="F26B43"/>
          </p15:clr>
        </p15:guide>
        <p15:guide id="10" orient="horz" pos="4110" userDrawn="1">
          <p15:clr>
            <a:srgbClr val="F26B43"/>
          </p15:clr>
        </p15:guide>
        <p15:guide id="16" orient="horz" pos="89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B333B8F-BEEA-1716-A6AA-9B4928D973F7}"/>
              </a:ext>
            </a:extLst>
          </p:cNvPr>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a:xfrm>
            <a:off x="0" y="5621411"/>
            <a:ext cx="12192000" cy="1236589"/>
          </a:xfrm>
          <a:prstGeom prst="rect">
            <a:avLst/>
          </a:prstGeom>
        </p:spPr>
      </p:pic>
      <p:pic>
        <p:nvPicPr>
          <p:cNvPr id="8" name="Picture 7">
            <a:extLst>
              <a:ext uri="{FF2B5EF4-FFF2-40B4-BE49-F238E27FC236}">
                <a16:creationId xmlns:a16="http://schemas.microsoft.com/office/drawing/2014/main" id="{078554A1-38BA-F16E-3B54-E076352BA19A}"/>
              </a:ext>
            </a:extLst>
          </p:cNvPr>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a:xfrm>
            <a:off x="0" y="5950801"/>
            <a:ext cx="12188952" cy="907200"/>
          </a:xfrm>
          <a:prstGeom prst="rect">
            <a:avLst/>
          </a:prstGeom>
        </p:spPr>
      </p:pic>
      <p:sp>
        <p:nvSpPr>
          <p:cNvPr id="2" name="Title Placeholder 1">
            <a:extLst>
              <a:ext uri="{FF2B5EF4-FFF2-40B4-BE49-F238E27FC236}">
                <a16:creationId xmlns:a16="http://schemas.microsoft.com/office/drawing/2014/main" id="{C7E25A40-614A-0C4A-BB71-DFDE6A44E82F}"/>
              </a:ext>
            </a:extLst>
          </p:cNvPr>
          <p:cNvSpPr>
            <a:spLocks noGrp="1"/>
          </p:cNvSpPr>
          <p:nvPr>
            <p:ph type="title"/>
          </p:nvPr>
        </p:nvSpPr>
        <p:spPr>
          <a:xfrm>
            <a:off x="623889" y="333375"/>
            <a:ext cx="9059373" cy="962377"/>
          </a:xfrm>
          <a:prstGeom prst="rect">
            <a:avLst/>
          </a:prstGeom>
        </p:spPr>
        <p:txBody>
          <a:bodyPr vert="horz" lIns="91440" tIns="45720" rIns="91440" bIns="45720" rtlCol="0" anchor="t">
            <a:normAutofit/>
          </a:bodyPr>
          <a:lstStyle/>
          <a:p>
            <a:endParaRPr lang="en-US"/>
          </a:p>
        </p:txBody>
      </p:sp>
      <p:sp>
        <p:nvSpPr>
          <p:cNvPr id="5" name="Footer Placeholder 4">
            <a:extLst>
              <a:ext uri="{FF2B5EF4-FFF2-40B4-BE49-F238E27FC236}">
                <a16:creationId xmlns:a16="http://schemas.microsoft.com/office/drawing/2014/main" id="{CE8778B0-D627-DC40-9773-10985402291F}"/>
              </a:ext>
            </a:extLst>
          </p:cNvPr>
          <p:cNvSpPr>
            <a:spLocks noGrp="1"/>
          </p:cNvSpPr>
          <p:nvPr>
            <p:ph type="ftr" sz="quarter" idx="3"/>
          </p:nvPr>
        </p:nvSpPr>
        <p:spPr>
          <a:xfrm>
            <a:off x="623887" y="6013459"/>
            <a:ext cx="10909300" cy="506124"/>
          </a:xfrm>
          <a:prstGeom prst="rect">
            <a:avLst/>
          </a:prstGeom>
        </p:spPr>
        <p:txBody>
          <a:bodyPr vert="horz" lIns="91440" tIns="45720" rIns="91440" bIns="45720" rtlCol="0" anchor="b"/>
          <a:lstStyle>
            <a:lvl1pPr algn="l">
              <a:defRPr sz="900">
                <a:solidFill>
                  <a:schemeClr val="tx1"/>
                </a:solidFill>
                <a:latin typeface="+mn-lt"/>
              </a:defRPr>
            </a:lvl1pPr>
          </a:lstStyle>
          <a:p>
            <a:endParaRPr lang="en-US"/>
          </a:p>
        </p:txBody>
      </p:sp>
      <p:sp>
        <p:nvSpPr>
          <p:cNvPr id="7" name="Text Placeholder 6">
            <a:extLst>
              <a:ext uri="{FF2B5EF4-FFF2-40B4-BE49-F238E27FC236}">
                <a16:creationId xmlns:a16="http://schemas.microsoft.com/office/drawing/2014/main" id="{BAE56C7F-E073-4349-AA82-F6474617AF7D}"/>
              </a:ext>
            </a:extLst>
          </p:cNvPr>
          <p:cNvSpPr>
            <a:spLocks noGrp="1"/>
          </p:cNvSpPr>
          <p:nvPr>
            <p:ph type="body" idx="1"/>
          </p:nvPr>
        </p:nvSpPr>
        <p:spPr>
          <a:xfrm>
            <a:off x="623888" y="1414800"/>
            <a:ext cx="10909300" cy="4536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Box 3">
            <a:extLst>
              <a:ext uri="{FF2B5EF4-FFF2-40B4-BE49-F238E27FC236}">
                <a16:creationId xmlns:a16="http://schemas.microsoft.com/office/drawing/2014/main" id="{99B100FD-66AE-5A41-A80B-EFA162DAA9B8}"/>
              </a:ext>
            </a:extLst>
          </p:cNvPr>
          <p:cNvSpPr txBox="1"/>
          <p:nvPr userDrawn="1"/>
        </p:nvSpPr>
        <p:spPr>
          <a:xfrm>
            <a:off x="298174" y="2027583"/>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
        <p:nvSpPr>
          <p:cNvPr id="10" name="Slide Number Placeholder 5">
            <a:extLst>
              <a:ext uri="{FF2B5EF4-FFF2-40B4-BE49-F238E27FC236}">
                <a16:creationId xmlns:a16="http://schemas.microsoft.com/office/drawing/2014/main" id="{8B5070EA-3077-5F49-9B9F-8C89E5981262}"/>
              </a:ext>
            </a:extLst>
          </p:cNvPr>
          <p:cNvSpPr>
            <a:spLocks noGrp="1"/>
          </p:cNvSpPr>
          <p:nvPr>
            <p:ph type="sldNum" sz="quarter" idx="4"/>
          </p:nvPr>
        </p:nvSpPr>
        <p:spPr>
          <a:xfrm>
            <a:off x="146368" y="6610389"/>
            <a:ext cx="373987" cy="230832"/>
          </a:xfrm>
          <a:prstGeom prst="rect">
            <a:avLst/>
          </a:prstGeom>
        </p:spPr>
        <p:txBody>
          <a:bodyPr vert="horz" lIns="0" tIns="45720" rIns="90000" bIns="45720" rtlCol="0" anchor="b">
            <a:spAutoFit/>
          </a:bodyPr>
          <a:lstStyle>
            <a:lvl1pPr algn="l">
              <a:defRPr sz="900" b="0">
                <a:solidFill>
                  <a:sysClr val="windowText" lastClr="000000"/>
                </a:solidFill>
                <a:latin typeface="+mn-lt"/>
              </a:defRPr>
            </a:lvl1pPr>
          </a:lstStyle>
          <a:p>
            <a:fld id="{7AF8E309-D608-654D-B811-6A2C46C88181}" type="slidenum">
              <a:rPr lang="en-US" smtClean="0"/>
              <a:pPr/>
              <a:t>‹#›</a:t>
            </a:fld>
            <a:endParaRPr lang="en-US"/>
          </a:p>
        </p:txBody>
      </p:sp>
      <p:sp>
        <p:nvSpPr>
          <p:cNvPr id="6" name="TextBox 5">
            <a:extLst>
              <a:ext uri="{FF2B5EF4-FFF2-40B4-BE49-F238E27FC236}">
                <a16:creationId xmlns:a16="http://schemas.microsoft.com/office/drawing/2014/main" id="{AFE43249-28DF-8547-917E-47D297088845}"/>
              </a:ext>
            </a:extLst>
          </p:cNvPr>
          <p:cNvSpPr txBox="1"/>
          <p:nvPr userDrawn="1"/>
        </p:nvSpPr>
        <p:spPr>
          <a:xfrm>
            <a:off x="2420471" y="6844553"/>
            <a:ext cx="0" cy="0"/>
          </a:xfrm>
          <a:prstGeom prst="rect">
            <a:avLst/>
          </a:prstGeom>
        </p:spPr>
        <p:txBody>
          <a:bodyPr vert="horz" wrap="none" lIns="91440" tIns="45720" rIns="91440" bIns="45720" rtlCol="0">
            <a:noAutofit/>
          </a:bodyPr>
          <a:lstStyle/>
          <a:p>
            <a:pPr algn="l">
              <a:spcBef>
                <a:spcPts val="600"/>
              </a:spcBef>
            </a:pPr>
            <a:endParaRPr lang="en-US" sz="1350">
              <a:latin typeface="+mn-lt"/>
            </a:endParaRPr>
          </a:p>
        </p:txBody>
      </p:sp>
    </p:spTree>
    <p:extLst>
      <p:ext uri="{BB962C8B-B14F-4D97-AF65-F5344CB8AC3E}">
        <p14:creationId xmlns:p14="http://schemas.microsoft.com/office/powerpoint/2010/main" val="2648280956"/>
      </p:ext>
    </p:extLst>
  </p:cSld>
  <p:clrMap bg1="lt1" tx1="dk1" bg2="lt2" tx2="dk2" accent1="accent1" accent2="accent2" accent3="accent3" accent4="accent4" accent5="accent5" accent6="accent6" hlink="hlink" folHlink="folHlink"/>
  <p:sldLayoutIdLst>
    <p:sldLayoutId id="2147485324" r:id="rId1"/>
    <p:sldLayoutId id="2147485325" r:id="rId2"/>
    <p:sldLayoutId id="2147485326" r:id="rId3"/>
    <p:sldLayoutId id="2147485327" r:id="rId4"/>
    <p:sldLayoutId id="2147485328" r:id="rId5"/>
    <p:sldLayoutId id="2147485329" r:id="rId6"/>
    <p:sldLayoutId id="2147485330" r:id="rId7"/>
    <p:sldLayoutId id="2147485331" r:id="rId8"/>
    <p:sldLayoutId id="2147485332" r:id="rId9"/>
    <p:sldLayoutId id="2147485333" r:id="rId10"/>
    <p:sldLayoutId id="2147485334" r:id="rId11"/>
    <p:sldLayoutId id="2147485335" r:id="rId12"/>
    <p:sldLayoutId id="2147485336" r:id="rId13"/>
    <p:sldLayoutId id="2147485337" r:id="rId14"/>
    <p:sldLayoutId id="2147485338" r:id="rId15"/>
    <p:sldLayoutId id="2147485339" r:id="rId16"/>
    <p:sldLayoutId id="2147485340" r:id="rId17"/>
    <p:sldLayoutId id="2147485341" r:id="rId18"/>
    <p:sldLayoutId id="2147485342" r:id="rId19"/>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65">
          <p15:clr>
            <a:srgbClr val="F26B43"/>
          </p15:clr>
        </p15:guide>
        <p15:guide id="4" orient="horz" pos="822">
          <p15:clr>
            <a:srgbClr val="F26B43"/>
          </p15:clr>
        </p15:guide>
        <p15:guide id="5" orient="horz" pos="3748">
          <p15:clr>
            <a:srgbClr val="F26B43"/>
          </p15:clr>
        </p15:guide>
        <p15:guide id="6" pos="393">
          <p15:clr>
            <a:srgbClr val="F26B43"/>
          </p15:clr>
        </p15:guide>
        <p15:guide id="7" orient="horz" pos="210">
          <p15:clr>
            <a:srgbClr val="F26B43"/>
          </p15:clr>
        </p15:guide>
        <p15:guide id="10" orient="horz" pos="4110">
          <p15:clr>
            <a:srgbClr val="F26B43"/>
          </p15:clr>
        </p15:guide>
        <p15:guide id="13" orient="horz" pos="1253">
          <p15:clr>
            <a:srgbClr val="F26B43"/>
          </p15:clr>
        </p15:guide>
        <p15:guide id="16" orient="horz" pos="890">
          <p15:clr>
            <a:srgbClr val="F26B43"/>
          </p15:clr>
        </p15:guide>
        <p15:guide id="17" orient="horz" pos="11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13A872D0-8EE4-4365-1D79-6B18DE2F12F6}"/>
              </a:ext>
            </a:extLst>
          </p:cNvPr>
          <p:cNvSpPr txBox="1"/>
          <p:nvPr userDrawn="1"/>
        </p:nvSpPr>
        <p:spPr>
          <a:xfrm>
            <a:off x="947669" y="5852160"/>
            <a:ext cx="6273800" cy="161583"/>
          </a:xfrm>
          <a:prstGeom prst="rect">
            <a:avLst/>
          </a:prstGeom>
          <a:noFill/>
        </p:spPr>
        <p:txBody>
          <a:bodyPr wrap="square" lIns="0" tIns="0" rIns="0" bIns="0">
            <a:noAutofit/>
          </a:bodyPr>
          <a:lstStyle>
            <a:lvl1pPr>
              <a:defRPr>
                <a:solidFill>
                  <a:schemeClr val="tx1"/>
                </a:solidFill>
                <a:latin typeface="Helvetica" charset="0"/>
                <a:cs typeface="Arial" pitchFamily="34" charset="0"/>
              </a:defRPr>
            </a:lvl1pPr>
            <a:lvl2pPr marL="742950" indent="-285750">
              <a:defRPr>
                <a:solidFill>
                  <a:schemeClr val="tx1"/>
                </a:solidFill>
                <a:latin typeface="Helvetica" charset="0"/>
                <a:cs typeface="Arial" pitchFamily="34" charset="0"/>
              </a:defRPr>
            </a:lvl2pPr>
            <a:lvl3pPr marL="1143000" indent="-228600">
              <a:defRPr>
                <a:solidFill>
                  <a:schemeClr val="tx1"/>
                </a:solidFill>
                <a:latin typeface="Helvetica" charset="0"/>
                <a:cs typeface="Arial" pitchFamily="34" charset="0"/>
              </a:defRPr>
            </a:lvl3pPr>
            <a:lvl4pPr marL="1600200" indent="-228600">
              <a:defRPr>
                <a:solidFill>
                  <a:schemeClr val="tx1"/>
                </a:solidFill>
                <a:latin typeface="Helvetica" charset="0"/>
                <a:cs typeface="Arial" pitchFamily="34" charset="0"/>
              </a:defRPr>
            </a:lvl4pPr>
            <a:lvl5pPr marL="2057400" indent="-228600">
              <a:defRPr>
                <a:solidFill>
                  <a:schemeClr val="tx1"/>
                </a:solidFill>
                <a:latin typeface="Helvetica" charset="0"/>
                <a:cs typeface="Arial" pitchFamily="34" charset="0"/>
              </a:defRPr>
            </a:lvl5pPr>
            <a:lvl6pPr marL="2514600" indent="-228600" fontAlgn="base">
              <a:spcBef>
                <a:spcPct val="0"/>
              </a:spcBef>
              <a:spcAft>
                <a:spcPct val="0"/>
              </a:spcAft>
              <a:defRPr>
                <a:solidFill>
                  <a:schemeClr val="tx1"/>
                </a:solidFill>
                <a:latin typeface="Helvetica" charset="0"/>
                <a:cs typeface="Arial" pitchFamily="34" charset="0"/>
              </a:defRPr>
            </a:lvl6pPr>
            <a:lvl7pPr marL="2971800" indent="-228600" fontAlgn="base">
              <a:spcBef>
                <a:spcPct val="0"/>
              </a:spcBef>
              <a:spcAft>
                <a:spcPct val="0"/>
              </a:spcAft>
              <a:defRPr>
                <a:solidFill>
                  <a:schemeClr val="tx1"/>
                </a:solidFill>
                <a:latin typeface="Helvetica" charset="0"/>
                <a:cs typeface="Arial" pitchFamily="34" charset="0"/>
              </a:defRPr>
            </a:lvl7pPr>
            <a:lvl8pPr marL="3429000" indent="-228600" fontAlgn="base">
              <a:spcBef>
                <a:spcPct val="0"/>
              </a:spcBef>
              <a:spcAft>
                <a:spcPct val="0"/>
              </a:spcAft>
              <a:defRPr>
                <a:solidFill>
                  <a:schemeClr val="tx1"/>
                </a:solidFill>
                <a:latin typeface="Helvetica" charset="0"/>
                <a:cs typeface="Arial" pitchFamily="34" charset="0"/>
              </a:defRPr>
            </a:lvl8pPr>
            <a:lvl9pPr marL="3886200" indent="-228600" fontAlgn="base">
              <a:spcBef>
                <a:spcPct val="0"/>
              </a:spcBef>
              <a:spcAft>
                <a:spcPct val="0"/>
              </a:spcAft>
              <a:defRPr>
                <a:solidFill>
                  <a:schemeClr val="tx1"/>
                </a:solidFill>
                <a:latin typeface="Helvetica" charset="0"/>
                <a:cs typeface="Arial" pitchFamily="34" charset="0"/>
              </a:defRPr>
            </a:lvl9pPr>
          </a:lstStyle>
          <a:p>
            <a:pPr algn="l"/>
            <a:r>
              <a:rPr lang="en-US" sz="1050" b="0" i="0">
                <a:solidFill>
                  <a:schemeClr val="tx1"/>
                </a:solidFill>
                <a:effectLst/>
                <a:latin typeface="Arial" panose="020B0604020202020204" pitchFamily="34" charset="0"/>
                <a:cs typeface="Arial" panose="020B0604020202020204" pitchFamily="34" charset="0"/>
              </a:rPr>
              <a:t>Available at jama.com</a:t>
            </a:r>
            <a:endParaRPr lang="en-US" sz="1050" i="0">
              <a:solidFill>
                <a:schemeClr val="tx1"/>
              </a:solidFill>
              <a:latin typeface="Arial" panose="020B0604020202020204" pitchFamily="34" charset="0"/>
              <a:ea typeface="Helvetica Light"/>
              <a:cs typeface="Arial" panose="020B0604020202020204" pitchFamily="34" charset="0"/>
            </a:endParaRPr>
          </a:p>
        </p:txBody>
      </p:sp>
      <p:sp>
        <p:nvSpPr>
          <p:cNvPr id="19" name="Line 13">
            <a:extLst>
              <a:ext uri="{FF2B5EF4-FFF2-40B4-BE49-F238E27FC236}">
                <a16:creationId xmlns:a16="http://schemas.microsoft.com/office/drawing/2014/main" id="{50A47164-9B17-4B13-427D-D00885E5AD2E}"/>
              </a:ext>
            </a:extLst>
          </p:cNvPr>
          <p:cNvSpPr>
            <a:spLocks noChangeShapeType="1"/>
          </p:cNvSpPr>
          <p:nvPr userDrawn="1"/>
        </p:nvSpPr>
        <p:spPr bwMode="auto">
          <a:xfrm>
            <a:off x="947669" y="6236477"/>
            <a:ext cx="10363061" cy="0"/>
          </a:xfrm>
          <a:prstGeom prst="line">
            <a:avLst/>
          </a:prstGeom>
          <a:noFill/>
          <a:ln w="6350">
            <a:solidFill>
              <a:schemeClr val="tx1"/>
            </a:solidFill>
            <a:round/>
            <a:headEnd/>
            <a:tailEnd/>
          </a:ln>
          <a:effectLst/>
        </p:spPr>
        <p:txBody>
          <a:bodyPr/>
          <a:lstStyle/>
          <a:p>
            <a:pPr>
              <a:defRPr/>
            </a:pPr>
            <a:endParaRPr lang="en-US">
              <a:latin typeface="Arial" pitchFamily="34" charset="0"/>
              <a:cs typeface="+mn-cs"/>
            </a:endParaRPr>
          </a:p>
        </p:txBody>
      </p:sp>
      <p:sp>
        <p:nvSpPr>
          <p:cNvPr id="9" name="Rectangle 8">
            <a:extLst>
              <a:ext uri="{FF2B5EF4-FFF2-40B4-BE49-F238E27FC236}">
                <a16:creationId xmlns:a16="http://schemas.microsoft.com/office/drawing/2014/main" id="{0B555AF0-9C8E-DFC1-BE55-5A13ECD81FF2}"/>
              </a:ext>
            </a:extLst>
          </p:cNvPr>
          <p:cNvSpPr/>
          <p:nvPr userDrawn="1"/>
        </p:nvSpPr>
        <p:spPr>
          <a:xfrm>
            <a:off x="0" y="0"/>
            <a:ext cx="12192000" cy="1148080"/>
          </a:xfrm>
          <a:prstGeom prst="rect">
            <a:avLst/>
          </a:prstGeom>
          <a:solidFill>
            <a:srgbClr val="D7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E1E32"/>
              </a:solidFill>
            </a:endParaRPr>
          </a:p>
        </p:txBody>
      </p:sp>
      <p:pic>
        <p:nvPicPr>
          <p:cNvPr id="10" name="Picture 9">
            <a:extLst>
              <a:ext uri="{FF2B5EF4-FFF2-40B4-BE49-F238E27FC236}">
                <a16:creationId xmlns:a16="http://schemas.microsoft.com/office/drawing/2014/main" id="{3240B82C-1165-0716-66FD-FBB14520473A}"/>
              </a:ext>
            </a:extLst>
          </p:cNvPr>
          <p:cNvPicPr>
            <a:picLocks noChangeAspect="1"/>
          </p:cNvPicPr>
          <p:nvPr userDrawn="1"/>
        </p:nvPicPr>
        <p:blipFill>
          <a:blip r:embed="rId3"/>
          <a:stretch>
            <a:fillRect/>
          </a:stretch>
        </p:blipFill>
        <p:spPr>
          <a:xfrm>
            <a:off x="947669" y="414856"/>
            <a:ext cx="1159428" cy="318367"/>
          </a:xfrm>
          <a:prstGeom prst="rect">
            <a:avLst/>
          </a:prstGeom>
        </p:spPr>
      </p:pic>
    </p:spTree>
    <p:extLst>
      <p:ext uri="{BB962C8B-B14F-4D97-AF65-F5344CB8AC3E}">
        <p14:creationId xmlns:p14="http://schemas.microsoft.com/office/powerpoint/2010/main" val="2149829014"/>
      </p:ext>
    </p:extLst>
  </p:cSld>
  <p:clrMap bg1="lt1" tx1="dk1" bg2="lt2" tx2="dk2" accent1="accent1" accent2="accent2" accent3="accent3" accent4="accent4" accent5="accent5" accent6="accent6" hlink="hlink" folHlink="folHlink"/>
  <p:sldLayoutIdLst>
    <p:sldLayoutId id="21474853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45.xml"/><Relationship Id="rId7" Type="http://schemas.openxmlformats.org/officeDocument/2006/relationships/image" Target="../media/image31.png"/><Relationship Id="rId2" Type="http://schemas.openxmlformats.org/officeDocument/2006/relationships/notesSlide" Target="../notesSlides/notesSlide99.xml"/><Relationship Id="rId1" Type="http://schemas.openxmlformats.org/officeDocument/2006/relationships/slideLayout" Target="../slideLayouts/slideLayout2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chart" Target="../charts/chart46.xml"/></Relationships>
</file>

<file path=ppt/slides/_rels/slide10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31.png"/><Relationship Id="rId7" Type="http://schemas.openxmlformats.org/officeDocument/2006/relationships/image" Target="../media/image130.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156.svg"/><Relationship Id="rId10" Type="http://schemas.openxmlformats.org/officeDocument/2006/relationships/image" Target="../media/image159.svg"/><Relationship Id="rId4" Type="http://schemas.openxmlformats.org/officeDocument/2006/relationships/image" Target="../media/image155.png"/><Relationship Id="rId9" Type="http://schemas.openxmlformats.org/officeDocument/2006/relationships/image" Target="../media/image15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2.xml"/><Relationship Id="rId7" Type="http://schemas.openxmlformats.org/officeDocument/2006/relationships/image" Target="../media/image85.sv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slideLayout" Target="../slideLayouts/slideLayout12.xml"/><Relationship Id="rId7" Type="http://schemas.openxmlformats.org/officeDocument/2006/relationships/image" Target="../media/image8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7.svg"/><Relationship Id="rId11" Type="http://schemas.openxmlformats.org/officeDocument/2006/relationships/image" Target="../media/image31.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notesSlide" Target="../notesSlides/notesSlide13.xml"/><Relationship Id="rId9"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chart" Target="../charts/chart2.xml"/><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chart" Target="../charts/chart6.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chart" Target="../charts/chart13.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3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chart" Target="../charts/chart14.xml"/><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4.svg"/><Relationship Id="rId39" Type="http://schemas.openxmlformats.org/officeDocument/2006/relationships/image" Target="../media/image67.png"/><Relationship Id="rId21" Type="http://schemas.openxmlformats.org/officeDocument/2006/relationships/image" Target="../media/image50.png"/><Relationship Id="rId34" Type="http://schemas.openxmlformats.org/officeDocument/2006/relationships/image" Target="../media/image62.png"/><Relationship Id="rId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45.png"/><Relationship Id="rId20" Type="http://schemas.openxmlformats.org/officeDocument/2006/relationships/image" Target="../media/image49.jpeg"/><Relationship Id="rId29" Type="http://schemas.openxmlformats.org/officeDocument/2006/relationships/image" Target="../media/image57.svg"/><Relationship Id="rId41"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2.sv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svg"/><Relationship Id="rId5" Type="http://schemas.openxmlformats.org/officeDocument/2006/relationships/image" Target="../media/image34.png"/><Relationship Id="rId15" Type="http://schemas.openxmlformats.org/officeDocument/2006/relationships/image" Target="../media/image44.svg"/><Relationship Id="rId23" Type="http://schemas.openxmlformats.org/officeDocument/2006/relationships/image" Target="../media/image51.svg"/><Relationship Id="rId28" Type="http://schemas.openxmlformats.org/officeDocument/2006/relationships/image" Target="../media/image56.svg"/><Relationship Id="rId36" Type="http://schemas.openxmlformats.org/officeDocument/2006/relationships/image" Target="../media/image64.svg"/><Relationship Id="rId10" Type="http://schemas.openxmlformats.org/officeDocument/2006/relationships/image" Target="../media/image39.svg"/><Relationship Id="rId19" Type="http://schemas.openxmlformats.org/officeDocument/2006/relationships/image" Target="../media/image48.svg"/><Relationship Id="rId31" Type="http://schemas.openxmlformats.org/officeDocument/2006/relationships/image" Target="../media/image59.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 Id="rId22" Type="http://schemas.microsoft.com/office/2007/relationships/hdphoto" Target="../media/hdphoto1.wdp"/><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svg"/><Relationship Id="rId8" Type="http://schemas.openxmlformats.org/officeDocument/2006/relationships/image" Target="../media/image37.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svg"/><Relationship Id="rId25" Type="http://schemas.openxmlformats.org/officeDocument/2006/relationships/image" Target="../media/image53.png"/><Relationship Id="rId33" Type="http://schemas.openxmlformats.org/officeDocument/2006/relationships/image" Target="../media/image61.svg"/><Relationship Id="rId38" Type="http://schemas.openxmlformats.org/officeDocument/2006/relationships/image" Target="../media/image66.sv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chart" Target="../charts/chart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31.png"/><Relationship Id="rId4" Type="http://schemas.openxmlformats.org/officeDocument/2006/relationships/chart" Target="../charts/chart18.xml"/></Relationships>
</file>

<file path=ppt/slides/_rels/slide4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0.png"/><Relationship Id="rId7"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32.png"/><Relationship Id="rId7" Type="http://schemas.openxmlformats.org/officeDocument/2006/relationships/image" Target="../media/image72.svg"/><Relationship Id="rId12" Type="http://schemas.openxmlformats.org/officeDocument/2006/relationships/image" Target="../media/image77.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chart" Target="../charts/chart22.xml"/></Relationships>
</file>

<file path=ppt/slides/_rels/slide5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5.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chart" Target="../charts/chart24.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chart" Target="../charts/chart25.xml"/></Relationships>
</file>

<file path=ppt/slides/_rels/slide5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38.xml"/><Relationship Id="rId5" Type="http://schemas.openxmlformats.org/officeDocument/2006/relationships/image" Target="../media/image92.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38.xml"/><Relationship Id="rId5" Type="http://schemas.openxmlformats.org/officeDocument/2006/relationships/image" Target="../media/image92.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41.xml"/><Relationship Id="rId6" Type="http://schemas.openxmlformats.org/officeDocument/2006/relationships/image" Target="../media/image113.png"/><Relationship Id="rId5" Type="http://schemas.openxmlformats.org/officeDocument/2006/relationships/image" Target="../media/image31.png"/><Relationship Id="rId4" Type="http://schemas.openxmlformats.org/officeDocument/2006/relationships/image" Target="../media/image11.sv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4.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chart" Target="../charts/chart28.xml"/></Relationships>
</file>

<file path=ppt/slides/_rels/slide6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5.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chart" Target="../charts/chart30.xml"/></Relationships>
</file>

<file path=ppt/slides/_rels/slide6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6.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chart" Target="../charts/chart32.xml"/></Relationships>
</file>

<file path=ppt/slides/_rels/slide6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7.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chart" Target="../charts/chart34.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38.xml"/><Relationship Id="rId4" Type="http://schemas.openxmlformats.org/officeDocument/2006/relationships/chart" Target="../charts/chart35.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38.xml"/><Relationship Id="rId4" Type="http://schemas.openxmlformats.org/officeDocument/2006/relationships/chart" Target="../charts/chart36.xml"/></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1.png"/><Relationship Id="rId4" Type="http://schemas.openxmlformats.org/officeDocument/2006/relationships/image" Target="../media/image80.pn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38.xml"/><Relationship Id="rId4" Type="http://schemas.openxmlformats.org/officeDocument/2006/relationships/chart" Target="../charts/chart37.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38.xml"/><Relationship Id="rId4" Type="http://schemas.openxmlformats.org/officeDocument/2006/relationships/chart" Target="../charts/chart38.xml"/></Relationships>
</file>

<file path=ppt/slides/_rels/slide72.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38.xml"/><Relationship Id="rId6" Type="http://schemas.openxmlformats.org/officeDocument/2006/relationships/image" Target="../media/image115.svg"/><Relationship Id="rId5" Type="http://schemas.openxmlformats.org/officeDocument/2006/relationships/image" Target="../media/image102.png"/><Relationship Id="rId4" Type="http://schemas.openxmlformats.org/officeDocument/2006/relationships/image" Target="../media/image114.svg"/><Relationship Id="rId9"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38.xml"/><Relationship Id="rId5" Type="http://schemas.openxmlformats.org/officeDocument/2006/relationships/image" Target="../media/image118.png"/><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20.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7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4.xml"/><Relationship Id="rId7" Type="http://schemas.openxmlformats.org/officeDocument/2006/relationships/chart" Target="../charts/chart3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79.xml"/><Relationship Id="rId5" Type="http://schemas.openxmlformats.org/officeDocument/2006/relationships/slideLayout" Target="../slideLayouts/slideLayout6.xml"/><Relationship Id="rId4"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29.xml"/><Relationship Id="rId5" Type="http://schemas.openxmlformats.org/officeDocument/2006/relationships/image" Target="../media/image92.png"/><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29.xml"/><Relationship Id="rId5" Type="http://schemas.openxmlformats.org/officeDocument/2006/relationships/image" Target="../media/image92.png"/><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svg"/><Relationship Id="rId3" Type="http://schemas.openxmlformats.org/officeDocument/2006/relationships/image" Target="../media/image31.png"/><Relationship Id="rId7" Type="http://schemas.openxmlformats.org/officeDocument/2006/relationships/image" Target="../media/image127.svg"/><Relationship Id="rId12" Type="http://schemas.openxmlformats.org/officeDocument/2006/relationships/image" Target="../media/image132.pn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7.png"/><Relationship Id="rId3" Type="http://schemas.openxmlformats.org/officeDocument/2006/relationships/image" Target="../media/image134.gif"/><Relationship Id="rId7" Type="http://schemas.openxmlformats.org/officeDocument/2006/relationships/image" Target="../media/image10.png"/><Relationship Id="rId12"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35.jpeg"/><Relationship Id="rId11" Type="http://schemas.openxmlformats.org/officeDocument/2006/relationships/image" Target="../media/image31.png"/><Relationship Id="rId5" Type="http://schemas.openxmlformats.org/officeDocument/2006/relationships/image" Target="../media/image11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11.png"/><Relationship Id="rId14" Type="http://schemas.openxmlformats.org/officeDocument/2006/relationships/image" Target="../media/image98.png"/></Relationships>
</file>

<file path=ppt/slides/_rels/slide88.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6.jpeg"/><Relationship Id="rId7" Type="http://schemas.openxmlformats.org/officeDocument/2006/relationships/image" Target="../media/image111.png"/><Relationship Id="rId12"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34.gif"/><Relationship Id="rId11" Type="http://schemas.openxmlformats.org/officeDocument/2006/relationships/image" Target="../media/image99.png"/><Relationship Id="rId5" Type="http://schemas.openxmlformats.org/officeDocument/2006/relationships/image" Target="../media/image107.png"/><Relationship Id="rId10" Type="http://schemas.openxmlformats.org/officeDocument/2006/relationships/image" Target="../media/image117.png"/><Relationship Id="rId4" Type="http://schemas.openxmlformats.org/officeDocument/2006/relationships/image" Target="../media/image31.png"/><Relationship Id="rId9" Type="http://schemas.openxmlformats.org/officeDocument/2006/relationships/image" Target="../media/image1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49.jpeg"/><Relationship Id="rId7"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138.png"/><Relationship Id="rId5" Type="http://schemas.microsoft.com/office/2007/relationships/hdphoto" Target="../media/hdphoto1.wdp"/><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chart" Target="../charts/chart41.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31.png"/><Relationship Id="rId2" Type="http://schemas.openxmlformats.org/officeDocument/2006/relationships/notesSlide" Target="../notesSlides/notesSlide96.xml"/><Relationship Id="rId1" Type="http://schemas.openxmlformats.org/officeDocument/2006/relationships/slideLayout" Target="../slideLayouts/slideLayout38.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png"/><Relationship Id="rId9"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97.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chart" Target="../charts/chart44.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31.png"/><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DCC44F-73CE-DC48-944F-C8A27464A37F}"/>
              </a:ext>
            </a:extLst>
          </p:cNvPr>
          <p:cNvSpPr>
            <a:spLocks noGrp="1"/>
          </p:cNvSpPr>
          <p:nvPr>
            <p:ph type="ctrTitle"/>
          </p:nvPr>
        </p:nvSpPr>
        <p:spPr>
          <a:xfrm>
            <a:off x="589850" y="2067869"/>
            <a:ext cx="6410718" cy="2623874"/>
          </a:xfrm>
        </p:spPr>
        <p:txBody>
          <a:bodyPr anchor="ctr"/>
          <a:lstStyle/>
          <a:p>
            <a:r>
              <a:rPr lang="en-GB" noProof="0"/>
              <a:t>Finerenone in </a:t>
            </a:r>
            <a:br>
              <a:rPr lang="en-GB" noProof="0"/>
            </a:br>
            <a:r>
              <a:rPr lang="en-GB" noProof="0"/>
              <a:t>patients with chronic kidney disease</a:t>
            </a:r>
          </a:p>
        </p:txBody>
      </p:sp>
      <p:sp>
        <p:nvSpPr>
          <p:cNvPr id="3" name="TextBox 2">
            <a:extLst>
              <a:ext uri="{FF2B5EF4-FFF2-40B4-BE49-F238E27FC236}">
                <a16:creationId xmlns:a16="http://schemas.microsoft.com/office/drawing/2014/main" id="{6254416B-2831-CB49-AE14-C2496B73FB10}"/>
              </a:ext>
            </a:extLst>
          </p:cNvPr>
          <p:cNvSpPr txBox="1"/>
          <p:nvPr/>
        </p:nvSpPr>
        <p:spPr>
          <a:xfrm>
            <a:off x="6307810" y="418454"/>
            <a:ext cx="0" cy="0"/>
          </a:xfrm>
          <a:prstGeom prst="rect">
            <a:avLst/>
          </a:prstGeom>
        </p:spPr>
        <p:txBody>
          <a:bodyPr vert="horz" wrap="non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endParaRPr kumimoji="0" lang="en-GB" sz="135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 name="TextBox 3">
            <a:extLst>
              <a:ext uri="{FF2B5EF4-FFF2-40B4-BE49-F238E27FC236}">
                <a16:creationId xmlns:a16="http://schemas.microsoft.com/office/drawing/2014/main" id="{11E3095A-05A4-864B-BDE3-F89FC3101EFB}"/>
              </a:ext>
            </a:extLst>
          </p:cNvPr>
          <p:cNvSpPr txBox="1"/>
          <p:nvPr/>
        </p:nvSpPr>
        <p:spPr>
          <a:xfrm>
            <a:off x="7439186" y="1239864"/>
            <a:ext cx="0" cy="0"/>
          </a:xfrm>
          <a:prstGeom prst="rect">
            <a:avLst/>
          </a:prstGeom>
        </p:spPr>
        <p:txBody>
          <a:bodyPr vert="horz" wrap="non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endParaRPr kumimoji="0" lang="en-GB" sz="1350" b="0" i="0" u="none" strike="noStrike" kern="1200" cap="none" spc="0" normalizeH="0" baseline="0" noProof="0">
              <a:ln>
                <a:noFill/>
              </a:ln>
              <a:solidFill>
                <a:srgbClr val="53585A"/>
              </a:solidFill>
              <a:effectLst/>
              <a:uLnTx/>
              <a:uFillTx/>
              <a:latin typeface="Arial" panose="020B0604020202020204"/>
              <a:ea typeface="MS PGothic" charset="0"/>
            </a:endParaRPr>
          </a:p>
        </p:txBody>
      </p:sp>
      <p:pic>
        <p:nvPicPr>
          <p:cNvPr id="2" name="Picture 1">
            <a:extLst>
              <a:ext uri="{FF2B5EF4-FFF2-40B4-BE49-F238E27FC236}">
                <a16:creationId xmlns:a16="http://schemas.microsoft.com/office/drawing/2014/main" id="{13E31592-33CC-565F-BA33-C89748074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2" y="5016281"/>
            <a:ext cx="2143432" cy="1819947"/>
          </a:xfrm>
          <a:prstGeom prst="rect">
            <a:avLst/>
          </a:prstGeom>
        </p:spPr>
      </p:pic>
    </p:spTree>
    <p:extLst>
      <p:ext uri="{BB962C8B-B14F-4D97-AF65-F5344CB8AC3E}">
        <p14:creationId xmlns:p14="http://schemas.microsoft.com/office/powerpoint/2010/main" val="2276025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487D0-6766-0217-52EC-3D6C1949D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9ECEF-3092-C6AC-A729-B4579B0F6DD0}"/>
              </a:ext>
            </a:extLst>
          </p:cNvPr>
          <p:cNvSpPr>
            <a:spLocks noGrp="1"/>
          </p:cNvSpPr>
          <p:nvPr>
            <p:ph type="title"/>
          </p:nvPr>
        </p:nvSpPr>
        <p:spPr/>
        <p:txBody>
          <a:bodyPr/>
          <a:lstStyle/>
          <a:p>
            <a:r>
              <a:rPr lang="en-GB" noProof="0"/>
              <a:t>FIND-CKD study design and baseline characteristics</a:t>
            </a:r>
          </a:p>
        </p:txBody>
      </p:sp>
      <p:sp>
        <p:nvSpPr>
          <p:cNvPr id="3" name="Text Placeholder 2">
            <a:extLst>
              <a:ext uri="{FF2B5EF4-FFF2-40B4-BE49-F238E27FC236}">
                <a16:creationId xmlns:a16="http://schemas.microsoft.com/office/drawing/2014/main" id="{2B2DD8AA-344D-BC2A-D29E-BEC4D1509555}"/>
              </a:ext>
            </a:extLst>
          </p:cNvPr>
          <p:cNvSpPr>
            <a:spLocks noGrp="1"/>
          </p:cNvSpPr>
          <p:nvPr>
            <p:ph type="body" idx="1"/>
          </p:nvPr>
        </p:nvSpPr>
        <p:spPr/>
        <p:txBody>
          <a:bodyPr/>
          <a:lstStyle/>
          <a:p>
            <a:r>
              <a:rPr lang="en-GB">
                <a:solidFill>
                  <a:schemeClr val="bg2">
                    <a:lumMod val="75000"/>
                  </a:schemeClr>
                </a:solidFill>
              </a:rPr>
              <a:t>David Z. I. Cherney</a:t>
            </a:r>
          </a:p>
        </p:txBody>
      </p:sp>
      <p:pic>
        <p:nvPicPr>
          <p:cNvPr id="4" name="Picture 2" descr="Glasgow 2026 | ERA">
            <a:extLst>
              <a:ext uri="{FF2B5EF4-FFF2-40B4-BE49-F238E27FC236}">
                <a16:creationId xmlns:a16="http://schemas.microsoft.com/office/drawing/2014/main" id="{4ED6B883-EE38-0511-7A3C-07574E6FC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20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DD565191-8206-23D0-C703-3F2569FEF625}"/>
              </a:ext>
            </a:extLst>
          </p:cNvPr>
          <p:cNvGraphicFramePr>
            <a:graphicFrameLocks noGrp="1"/>
          </p:cNvGraphicFramePr>
          <p:nvPr>
            <p:extLst>
              <p:ext uri="{D42A27DB-BD31-4B8C-83A1-F6EECF244321}">
                <p14:modId xmlns:p14="http://schemas.microsoft.com/office/powerpoint/2010/main" val="3419492811"/>
              </p:ext>
            </p:extLst>
          </p:nvPr>
        </p:nvGraphicFramePr>
        <p:xfrm>
          <a:off x="996335" y="5446428"/>
          <a:ext cx="3870912" cy="366768"/>
        </p:xfrm>
        <a:graphic>
          <a:graphicData uri="http://schemas.openxmlformats.org/drawingml/2006/table">
            <a:tbl>
              <a:tblPr firstRow="1" bandRow="1">
                <a:tableStyleId>{5C22544A-7EE6-4342-B048-85BDC9FD1C3A}</a:tableStyleId>
              </a:tblPr>
              <a:tblGrid>
                <a:gridCol w="645152">
                  <a:extLst>
                    <a:ext uri="{9D8B030D-6E8A-4147-A177-3AD203B41FA5}">
                      <a16:colId xmlns:a16="http://schemas.microsoft.com/office/drawing/2014/main" val="764672961"/>
                    </a:ext>
                  </a:extLst>
                </a:gridCol>
                <a:gridCol w="645152">
                  <a:extLst>
                    <a:ext uri="{9D8B030D-6E8A-4147-A177-3AD203B41FA5}">
                      <a16:colId xmlns:a16="http://schemas.microsoft.com/office/drawing/2014/main" val="126239427"/>
                    </a:ext>
                  </a:extLst>
                </a:gridCol>
                <a:gridCol w="645152">
                  <a:extLst>
                    <a:ext uri="{9D8B030D-6E8A-4147-A177-3AD203B41FA5}">
                      <a16:colId xmlns:a16="http://schemas.microsoft.com/office/drawing/2014/main" val="2947871089"/>
                    </a:ext>
                  </a:extLst>
                </a:gridCol>
                <a:gridCol w="645152">
                  <a:extLst>
                    <a:ext uri="{9D8B030D-6E8A-4147-A177-3AD203B41FA5}">
                      <a16:colId xmlns:a16="http://schemas.microsoft.com/office/drawing/2014/main" val="4155685646"/>
                    </a:ext>
                  </a:extLst>
                </a:gridCol>
                <a:gridCol w="645152">
                  <a:extLst>
                    <a:ext uri="{9D8B030D-6E8A-4147-A177-3AD203B41FA5}">
                      <a16:colId xmlns:a16="http://schemas.microsoft.com/office/drawing/2014/main" val="1103230769"/>
                    </a:ext>
                  </a:extLst>
                </a:gridCol>
                <a:gridCol w="645152">
                  <a:extLst>
                    <a:ext uri="{9D8B030D-6E8A-4147-A177-3AD203B41FA5}">
                      <a16:colId xmlns:a16="http://schemas.microsoft.com/office/drawing/2014/main" val="3128444975"/>
                    </a:ext>
                  </a:extLst>
                </a:gridCol>
              </a:tblGrid>
              <a:tr h="366768">
                <a:tc>
                  <a:txBody>
                    <a:bodyPr/>
                    <a:lstStyle/>
                    <a:p>
                      <a:pPr algn="ctr"/>
                      <a:r>
                        <a:rPr lang="en-GB" sz="1200" b="0" noProof="0">
                          <a:solidFill>
                            <a:schemeClr val="tx1"/>
                          </a:solidFill>
                          <a:latin typeface="Arial" panose="020B0604020202020204" pitchFamily="34" charset="0"/>
                          <a:cs typeface="Arial" panose="020B0604020202020204" pitchFamily="34" charset="0"/>
                        </a:rPr>
                        <a:t>48.4</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25.6</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26.2</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31.1</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0.6</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5.1</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84373"/>
                  </a:ext>
                </a:extLst>
              </a:tr>
            </a:tbl>
          </a:graphicData>
        </a:graphic>
      </p:graphicFrame>
      <p:sp>
        <p:nvSpPr>
          <p:cNvPr id="3" name="Slide Number Placeholder 2">
            <a:extLst>
              <a:ext uri="{FF2B5EF4-FFF2-40B4-BE49-F238E27FC236}">
                <a16:creationId xmlns:a16="http://schemas.microsoft.com/office/drawing/2014/main" id="{0DE97E2C-E92B-E535-1473-0BB5A6D8B657}"/>
              </a:ext>
            </a:extLst>
          </p:cNvPr>
          <p:cNvSpPr>
            <a:spLocks noGrp="1"/>
          </p:cNvSpPr>
          <p:nvPr>
            <p:ph type="sldNum" sz="quarter" idx="17"/>
          </p:nvPr>
        </p:nvSpPr>
        <p:spPr/>
        <p:txBody>
          <a:bodyPr/>
          <a:lstStyle/>
          <a:p>
            <a:fld id="{7AF8E309-D608-654D-B811-6A2C46C88181}" type="slidenum">
              <a:rPr lang="en-GB" noProof="0" smtClean="0"/>
              <a:pPr/>
              <a:t>100</a:t>
            </a:fld>
            <a:endParaRPr lang="en-GB" noProof="0"/>
          </a:p>
        </p:txBody>
      </p:sp>
      <p:sp>
        <p:nvSpPr>
          <p:cNvPr id="4" name="Title 3">
            <a:extLst>
              <a:ext uri="{FF2B5EF4-FFF2-40B4-BE49-F238E27FC236}">
                <a16:creationId xmlns:a16="http://schemas.microsoft.com/office/drawing/2014/main" id="{A820CD74-7602-9F79-3DDC-03F2ADF8EDA1}"/>
              </a:ext>
            </a:extLst>
          </p:cNvPr>
          <p:cNvSpPr>
            <a:spLocks noGrp="1"/>
          </p:cNvSpPr>
          <p:nvPr>
            <p:ph type="title"/>
          </p:nvPr>
        </p:nvSpPr>
        <p:spPr>
          <a:xfrm>
            <a:off x="623889" y="333375"/>
            <a:ext cx="9261552" cy="962377"/>
          </a:xfrm>
        </p:spPr>
        <p:txBody>
          <a:bodyPr>
            <a:normAutofit/>
          </a:bodyPr>
          <a:lstStyle/>
          <a:p>
            <a:r>
              <a:rPr lang="en-GB" spc="-20" noProof="0"/>
              <a:t>Estimated absolute effects of finerenone over 3 years</a:t>
            </a:r>
          </a:p>
        </p:txBody>
      </p:sp>
      <p:sp>
        <p:nvSpPr>
          <p:cNvPr id="5" name="Footer Placeholder 4">
            <a:extLst>
              <a:ext uri="{FF2B5EF4-FFF2-40B4-BE49-F238E27FC236}">
                <a16:creationId xmlns:a16="http://schemas.microsoft.com/office/drawing/2014/main" id="{F05DE136-7A7F-8DE4-57E8-D4FA93D60273}"/>
              </a:ext>
            </a:extLst>
          </p:cNvPr>
          <p:cNvSpPr>
            <a:spLocks noGrp="1"/>
          </p:cNvSpPr>
          <p:nvPr>
            <p:ph type="ftr" sz="quarter" idx="18"/>
          </p:nvPr>
        </p:nvSpPr>
        <p:spPr/>
        <p:txBody>
          <a:bodyPr/>
          <a:lstStyle/>
          <a:p>
            <a:r>
              <a:rPr lang="en-GB" noProof="0"/>
              <a:t>Estimated absolute numbers of events prevented (negative numbers) or caused (positive values) per 1000 patients treated for 3 years are shown. Placebo population event rates are the numbers of events per 1000 PY in the placebo groups of all trials in the relevant subpopulation. </a:t>
            </a:r>
            <a:br>
              <a:rPr lang="en-GB" noProof="0"/>
            </a:br>
            <a:r>
              <a:rPr lang="en-GB" noProof="0"/>
              <a:t>*The composite kidney outcome</a:t>
            </a:r>
            <a:r>
              <a:rPr lang="en-GB" baseline="30000" noProof="0"/>
              <a:t>#</a:t>
            </a:r>
            <a:r>
              <a:rPr lang="en-GB" noProof="0"/>
              <a:t>, or heart failure hospitalisation or cardiovascular death; </a:t>
            </a:r>
            <a:r>
              <a:rPr lang="en-GB" baseline="30000" noProof="0"/>
              <a:t>#</a:t>
            </a:r>
            <a:r>
              <a:rPr lang="en-GB" noProof="0"/>
              <a:t>Sustained ≥57% decrease in eGFR or kidney failure; </a:t>
            </a:r>
            <a:r>
              <a:rPr lang="en-GB" baseline="30000" noProof="0"/>
              <a:t>‡</a:t>
            </a:r>
            <a:r>
              <a:rPr lang="en-GB" noProof="0"/>
              <a:t>Heart failure hospitalisation or cardiovascular death. </a:t>
            </a:r>
            <a:br>
              <a:rPr lang="en-GB" noProof="0"/>
            </a:br>
            <a:r>
              <a:rPr lang="en-GB" noProof="0"/>
              <a:t>AKI, acute kidney injury; CV, cardiovascular; eGFR, estimated glomerular filtration rate; HR, PY, patient years.</a:t>
            </a:r>
          </a:p>
        </p:txBody>
      </p:sp>
      <p:graphicFrame>
        <p:nvGraphicFramePr>
          <p:cNvPr id="6" name="Chart 5">
            <a:extLst>
              <a:ext uri="{FF2B5EF4-FFF2-40B4-BE49-F238E27FC236}">
                <a16:creationId xmlns:a16="http://schemas.microsoft.com/office/drawing/2014/main" id="{59B7B317-10B0-4AF3-9F88-CAF699350C6D}"/>
              </a:ext>
            </a:extLst>
          </p:cNvPr>
          <p:cNvGraphicFramePr/>
          <p:nvPr>
            <p:extLst>
              <p:ext uri="{D42A27DB-BD31-4B8C-83A1-F6EECF244321}">
                <p14:modId xmlns:p14="http://schemas.microsoft.com/office/powerpoint/2010/main" val="1208989387"/>
              </p:ext>
            </p:extLst>
          </p:nvPr>
        </p:nvGraphicFramePr>
        <p:xfrm>
          <a:off x="584285" y="1592987"/>
          <a:ext cx="4356000" cy="40138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A401917-BE1B-40AA-DC1E-5AED961DCE97}"/>
              </a:ext>
            </a:extLst>
          </p:cNvPr>
          <p:cNvSpPr txBox="1"/>
          <p:nvPr/>
        </p:nvSpPr>
        <p:spPr>
          <a:xfrm rot="16200000">
            <a:off x="-1188735" y="3345091"/>
            <a:ext cx="3163628" cy="461665"/>
          </a:xfrm>
          <a:prstGeom prst="rect">
            <a:avLst/>
          </a:prstGeom>
          <a:noFill/>
        </p:spPr>
        <p:txBody>
          <a:bodyPr wrap="square" rtlCol="0">
            <a:spAutoFit/>
          </a:bodyPr>
          <a:lstStyle/>
          <a:p>
            <a:pPr algn="ctr"/>
            <a:r>
              <a:rPr lang="en-GB" sz="1200" b="1" noProof="0">
                <a:latin typeface="Arial" panose="020B0604020202020204" pitchFamily="34" charset="0"/>
                <a:cs typeface="Arial" panose="020B0604020202020204" pitchFamily="34" charset="0"/>
              </a:rPr>
              <a:t>Events prevented or caused per 1000 patients treated over 3 years</a:t>
            </a:r>
          </a:p>
        </p:txBody>
      </p:sp>
      <p:sp>
        <p:nvSpPr>
          <p:cNvPr id="8" name="TextBox 7">
            <a:extLst>
              <a:ext uri="{FF2B5EF4-FFF2-40B4-BE49-F238E27FC236}">
                <a16:creationId xmlns:a16="http://schemas.microsoft.com/office/drawing/2014/main" id="{A2DDF5ED-1A2F-2E05-F949-6EF4954767B1}"/>
              </a:ext>
            </a:extLst>
          </p:cNvPr>
          <p:cNvSpPr txBox="1"/>
          <p:nvPr/>
        </p:nvSpPr>
        <p:spPr>
          <a:xfrm>
            <a:off x="688866" y="5634529"/>
            <a:ext cx="4511681" cy="276999"/>
          </a:xfrm>
          <a:prstGeom prst="rect">
            <a:avLst/>
          </a:prstGeom>
          <a:noFill/>
        </p:spPr>
        <p:txBody>
          <a:bodyPr wrap="square" rtlCol="0">
            <a:spAutoFit/>
          </a:bodyPr>
          <a:lstStyle/>
          <a:p>
            <a:pPr algn="ctr"/>
            <a:r>
              <a:rPr lang="en-GB" sz="1200" b="1" noProof="0">
                <a:latin typeface="Arial" panose="020B0604020202020204" pitchFamily="34" charset="0"/>
                <a:cs typeface="Arial" panose="020B0604020202020204" pitchFamily="34" charset="0"/>
              </a:rPr>
              <a:t>Placebo population event rate per 1000 PY</a:t>
            </a:r>
          </a:p>
        </p:txBody>
      </p:sp>
      <p:sp>
        <p:nvSpPr>
          <p:cNvPr id="9" name="Rectangle 8">
            <a:extLst>
              <a:ext uri="{FF2B5EF4-FFF2-40B4-BE49-F238E27FC236}">
                <a16:creationId xmlns:a16="http://schemas.microsoft.com/office/drawing/2014/main" id="{35EDD2FE-C737-AD52-E565-1546B7AF99BC}"/>
              </a:ext>
            </a:extLst>
          </p:cNvPr>
          <p:cNvSpPr/>
          <p:nvPr/>
        </p:nvSpPr>
        <p:spPr>
          <a:xfrm>
            <a:off x="9653476" y="2555196"/>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EF367E8-DF8A-5447-B60F-F59FF060FD6F}"/>
              </a:ext>
            </a:extLst>
          </p:cNvPr>
          <p:cNvSpPr/>
          <p:nvPr/>
        </p:nvSpPr>
        <p:spPr>
          <a:xfrm>
            <a:off x="9652953" y="3932128"/>
            <a:ext cx="179258" cy="20755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49CF896-ACA8-2AB8-E98E-D940CD2E2DC8}"/>
              </a:ext>
            </a:extLst>
          </p:cNvPr>
          <p:cNvSpPr/>
          <p:nvPr/>
        </p:nvSpPr>
        <p:spPr>
          <a:xfrm>
            <a:off x="9649644" y="2899429"/>
            <a:ext cx="179258" cy="207554"/>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683495D-5D3D-7B5F-8913-3C7517F6D5BB}"/>
              </a:ext>
            </a:extLst>
          </p:cNvPr>
          <p:cNvSpPr/>
          <p:nvPr/>
        </p:nvSpPr>
        <p:spPr>
          <a:xfrm>
            <a:off x="9649645" y="4276361"/>
            <a:ext cx="179258" cy="2075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3D21FD8-4C74-E1AD-C6A8-77E0DE3AA022}"/>
              </a:ext>
            </a:extLst>
          </p:cNvPr>
          <p:cNvSpPr/>
          <p:nvPr/>
        </p:nvSpPr>
        <p:spPr>
          <a:xfrm>
            <a:off x="9644872" y="3243662"/>
            <a:ext cx="179258" cy="2075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E755FC6-097B-B69C-7D9C-6D85DD3FFB04}"/>
              </a:ext>
            </a:extLst>
          </p:cNvPr>
          <p:cNvSpPr/>
          <p:nvPr/>
        </p:nvSpPr>
        <p:spPr>
          <a:xfrm>
            <a:off x="9644872" y="3587895"/>
            <a:ext cx="179258" cy="2075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6394429-F8FF-41AD-E223-1A24511EC0C1}"/>
              </a:ext>
            </a:extLst>
          </p:cNvPr>
          <p:cNvSpPr txBox="1"/>
          <p:nvPr/>
        </p:nvSpPr>
        <p:spPr>
          <a:xfrm>
            <a:off x="9832734" y="2520474"/>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Composite kidney-CV outcome*</a:t>
            </a:r>
          </a:p>
        </p:txBody>
      </p:sp>
      <p:sp>
        <p:nvSpPr>
          <p:cNvPr id="16" name="TextBox 15">
            <a:extLst>
              <a:ext uri="{FF2B5EF4-FFF2-40B4-BE49-F238E27FC236}">
                <a16:creationId xmlns:a16="http://schemas.microsoft.com/office/drawing/2014/main" id="{90728148-58B8-8544-1099-BF1244A8C480}"/>
              </a:ext>
            </a:extLst>
          </p:cNvPr>
          <p:cNvSpPr txBox="1"/>
          <p:nvPr/>
        </p:nvSpPr>
        <p:spPr>
          <a:xfrm>
            <a:off x="9824130" y="3803106"/>
            <a:ext cx="2868631" cy="461665"/>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Hyperkalaemia requiring </a:t>
            </a:r>
            <a:br>
              <a:rPr lang="en-GB" sz="1200" noProof="0">
                <a:latin typeface="Arial" panose="020B0604020202020204" pitchFamily="34" charset="0"/>
                <a:cs typeface="Arial" panose="020B0604020202020204" pitchFamily="34" charset="0"/>
              </a:rPr>
            </a:br>
            <a:r>
              <a:rPr lang="en-GB" sz="1200" noProof="0">
                <a:latin typeface="Arial" panose="020B0604020202020204" pitchFamily="34" charset="0"/>
                <a:cs typeface="Arial" panose="020B0604020202020204" pitchFamily="34" charset="0"/>
              </a:rPr>
              <a:t>hospitalisation</a:t>
            </a:r>
          </a:p>
        </p:txBody>
      </p:sp>
      <p:sp>
        <p:nvSpPr>
          <p:cNvPr id="17" name="TextBox 16">
            <a:extLst>
              <a:ext uri="{FF2B5EF4-FFF2-40B4-BE49-F238E27FC236}">
                <a16:creationId xmlns:a16="http://schemas.microsoft.com/office/drawing/2014/main" id="{5BE07FBF-6433-34DB-A6C1-95D1CA32EAC1}"/>
              </a:ext>
            </a:extLst>
          </p:cNvPr>
          <p:cNvSpPr txBox="1"/>
          <p:nvPr/>
        </p:nvSpPr>
        <p:spPr>
          <a:xfrm>
            <a:off x="9835968" y="2866181"/>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Composite kidney outcome</a:t>
            </a:r>
            <a:r>
              <a:rPr lang="en-GB" sz="1200" baseline="30000" noProof="0">
                <a:latin typeface="Arial" panose="020B0604020202020204" pitchFamily="34" charset="0"/>
                <a:cs typeface="Arial" panose="020B0604020202020204" pitchFamily="34" charset="0"/>
              </a:rPr>
              <a:t>†</a:t>
            </a:r>
            <a:endParaRPr lang="en-GB" sz="1200" noProof="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C09A510-8D58-D9B6-83C6-BBFF34641ED4}"/>
              </a:ext>
            </a:extLst>
          </p:cNvPr>
          <p:cNvSpPr txBox="1"/>
          <p:nvPr/>
        </p:nvSpPr>
        <p:spPr>
          <a:xfrm>
            <a:off x="9828902" y="4241639"/>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AKI requiring hospitalisation</a:t>
            </a:r>
          </a:p>
        </p:txBody>
      </p:sp>
      <p:sp>
        <p:nvSpPr>
          <p:cNvPr id="19" name="TextBox 18">
            <a:extLst>
              <a:ext uri="{FF2B5EF4-FFF2-40B4-BE49-F238E27FC236}">
                <a16:creationId xmlns:a16="http://schemas.microsoft.com/office/drawing/2014/main" id="{F6D55B63-A963-5DFF-4000-C620F361ABB1}"/>
              </a:ext>
            </a:extLst>
          </p:cNvPr>
          <p:cNvSpPr txBox="1"/>
          <p:nvPr/>
        </p:nvSpPr>
        <p:spPr>
          <a:xfrm>
            <a:off x="9824130" y="3203762"/>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Composite CV outcome</a:t>
            </a:r>
            <a:r>
              <a:rPr lang="en-GB" sz="1200" baseline="30000" noProof="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7316F838-4268-BD5B-8063-F9118C1C8AA5}"/>
              </a:ext>
            </a:extLst>
          </p:cNvPr>
          <p:cNvSpPr txBox="1"/>
          <p:nvPr/>
        </p:nvSpPr>
        <p:spPr>
          <a:xfrm>
            <a:off x="9824130" y="3549101"/>
            <a:ext cx="2463665"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All-cause death</a:t>
            </a:r>
          </a:p>
        </p:txBody>
      </p:sp>
      <p:cxnSp>
        <p:nvCxnSpPr>
          <p:cNvPr id="22" name="Straight Connector 21">
            <a:extLst>
              <a:ext uri="{FF2B5EF4-FFF2-40B4-BE49-F238E27FC236}">
                <a16:creationId xmlns:a16="http://schemas.microsoft.com/office/drawing/2014/main" id="{F2AA7634-17F5-7FF1-4122-66C89FBAFC1D}"/>
              </a:ext>
            </a:extLst>
          </p:cNvPr>
          <p:cNvCxnSpPr/>
          <p:nvPr/>
        </p:nvCxnSpPr>
        <p:spPr>
          <a:xfrm>
            <a:off x="963770" y="5448642"/>
            <a:ext cx="38138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2BEADB5A-8713-1DE5-40C8-032AF59DC638}"/>
              </a:ext>
            </a:extLst>
          </p:cNvPr>
          <p:cNvGraphicFramePr>
            <a:graphicFrameLocks noGrp="1"/>
          </p:cNvGraphicFramePr>
          <p:nvPr>
            <p:extLst>
              <p:ext uri="{D42A27DB-BD31-4B8C-83A1-F6EECF244321}">
                <p14:modId xmlns:p14="http://schemas.microsoft.com/office/powerpoint/2010/main" val="1149919687"/>
              </p:ext>
            </p:extLst>
          </p:nvPr>
        </p:nvGraphicFramePr>
        <p:xfrm>
          <a:off x="5739935" y="5433655"/>
          <a:ext cx="3809862" cy="366768"/>
        </p:xfrm>
        <a:graphic>
          <a:graphicData uri="http://schemas.openxmlformats.org/drawingml/2006/table">
            <a:tbl>
              <a:tblPr firstRow="1" bandRow="1">
                <a:tableStyleId>{5C22544A-7EE6-4342-B048-85BDC9FD1C3A}</a:tableStyleId>
              </a:tblPr>
              <a:tblGrid>
                <a:gridCol w="634977">
                  <a:extLst>
                    <a:ext uri="{9D8B030D-6E8A-4147-A177-3AD203B41FA5}">
                      <a16:colId xmlns:a16="http://schemas.microsoft.com/office/drawing/2014/main" val="764672961"/>
                    </a:ext>
                  </a:extLst>
                </a:gridCol>
                <a:gridCol w="634977">
                  <a:extLst>
                    <a:ext uri="{9D8B030D-6E8A-4147-A177-3AD203B41FA5}">
                      <a16:colId xmlns:a16="http://schemas.microsoft.com/office/drawing/2014/main" val="126239427"/>
                    </a:ext>
                  </a:extLst>
                </a:gridCol>
                <a:gridCol w="634977">
                  <a:extLst>
                    <a:ext uri="{9D8B030D-6E8A-4147-A177-3AD203B41FA5}">
                      <a16:colId xmlns:a16="http://schemas.microsoft.com/office/drawing/2014/main" val="2947871089"/>
                    </a:ext>
                  </a:extLst>
                </a:gridCol>
                <a:gridCol w="634977">
                  <a:extLst>
                    <a:ext uri="{9D8B030D-6E8A-4147-A177-3AD203B41FA5}">
                      <a16:colId xmlns:a16="http://schemas.microsoft.com/office/drawing/2014/main" val="4155685646"/>
                    </a:ext>
                  </a:extLst>
                </a:gridCol>
                <a:gridCol w="634977">
                  <a:extLst>
                    <a:ext uri="{9D8B030D-6E8A-4147-A177-3AD203B41FA5}">
                      <a16:colId xmlns:a16="http://schemas.microsoft.com/office/drawing/2014/main" val="1103230769"/>
                    </a:ext>
                  </a:extLst>
                </a:gridCol>
                <a:gridCol w="634977">
                  <a:extLst>
                    <a:ext uri="{9D8B030D-6E8A-4147-A177-3AD203B41FA5}">
                      <a16:colId xmlns:a16="http://schemas.microsoft.com/office/drawing/2014/main" val="3128444975"/>
                    </a:ext>
                  </a:extLst>
                </a:gridCol>
              </a:tblGrid>
              <a:tr h="366768">
                <a:tc>
                  <a:txBody>
                    <a:bodyPr/>
                    <a:lstStyle/>
                    <a:p>
                      <a:pPr algn="ctr"/>
                      <a:r>
                        <a:rPr lang="en-GB" sz="1200" b="0" noProof="0">
                          <a:solidFill>
                            <a:schemeClr val="tx1"/>
                          </a:solidFill>
                          <a:latin typeface="Arial" panose="020B0604020202020204" pitchFamily="34" charset="0"/>
                          <a:cs typeface="Arial" panose="020B0604020202020204" pitchFamily="34" charset="0"/>
                        </a:rPr>
                        <a:t>58.3</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54.2</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6.4</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11.1</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2.3</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noProof="0">
                          <a:solidFill>
                            <a:schemeClr val="tx1"/>
                          </a:solidFill>
                          <a:latin typeface="Arial" panose="020B0604020202020204" pitchFamily="34" charset="0"/>
                          <a:cs typeface="Arial" panose="020B0604020202020204" pitchFamily="34" charset="0"/>
                        </a:rPr>
                        <a:t>3.6</a:t>
                      </a:r>
                    </a:p>
                  </a:txBody>
                  <a:tcPr marL="132080" marR="132080" marT="66040" marB="660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84373"/>
                  </a:ext>
                </a:extLst>
              </a:tr>
            </a:tbl>
          </a:graphicData>
        </a:graphic>
      </p:graphicFrame>
      <p:cxnSp>
        <p:nvCxnSpPr>
          <p:cNvPr id="24" name="Straight Connector 23">
            <a:extLst>
              <a:ext uri="{FF2B5EF4-FFF2-40B4-BE49-F238E27FC236}">
                <a16:creationId xmlns:a16="http://schemas.microsoft.com/office/drawing/2014/main" id="{98567918-5B77-5C73-04E4-4D7C913BFDE1}"/>
              </a:ext>
            </a:extLst>
          </p:cNvPr>
          <p:cNvCxnSpPr/>
          <p:nvPr/>
        </p:nvCxnSpPr>
        <p:spPr>
          <a:xfrm>
            <a:off x="5735945" y="5435869"/>
            <a:ext cx="38138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6019931-60C1-1054-360E-19EE72CFF46C}"/>
              </a:ext>
            </a:extLst>
          </p:cNvPr>
          <p:cNvCxnSpPr/>
          <p:nvPr/>
        </p:nvCxnSpPr>
        <p:spPr>
          <a:xfrm>
            <a:off x="3538528" y="1694790"/>
            <a:ext cx="0" cy="375163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9A07D1D-97BA-A91D-056A-6F08EC48742B}"/>
              </a:ext>
            </a:extLst>
          </p:cNvPr>
          <p:cNvCxnSpPr/>
          <p:nvPr/>
        </p:nvCxnSpPr>
        <p:spPr>
          <a:xfrm>
            <a:off x="8262674" y="1682017"/>
            <a:ext cx="0" cy="375163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526C2BB-66E4-944C-8B24-F5A1687FE8CA}"/>
              </a:ext>
            </a:extLst>
          </p:cNvPr>
          <p:cNvSpPr txBox="1"/>
          <p:nvPr/>
        </p:nvSpPr>
        <p:spPr>
          <a:xfrm rot="16200000">
            <a:off x="3583441" y="3359576"/>
            <a:ext cx="3163628" cy="461665"/>
          </a:xfrm>
          <a:prstGeom prst="rect">
            <a:avLst/>
          </a:prstGeom>
          <a:noFill/>
        </p:spPr>
        <p:txBody>
          <a:bodyPr wrap="square" rtlCol="0">
            <a:spAutoFit/>
          </a:bodyPr>
          <a:lstStyle/>
          <a:p>
            <a:pPr algn="ctr"/>
            <a:r>
              <a:rPr lang="en-GB" sz="1200" b="1" noProof="0">
                <a:latin typeface="Arial" panose="020B0604020202020204" pitchFamily="34" charset="0"/>
                <a:cs typeface="Arial" panose="020B0604020202020204" pitchFamily="34" charset="0"/>
              </a:rPr>
              <a:t>Events prevented or caused per 1000 patients treated over 3 years</a:t>
            </a:r>
          </a:p>
        </p:txBody>
      </p:sp>
      <p:graphicFrame>
        <p:nvGraphicFramePr>
          <p:cNvPr id="28" name="Chart 27">
            <a:extLst>
              <a:ext uri="{FF2B5EF4-FFF2-40B4-BE49-F238E27FC236}">
                <a16:creationId xmlns:a16="http://schemas.microsoft.com/office/drawing/2014/main" id="{3B7DCBAF-6AF4-15E0-1637-2DFFF6B9F695}"/>
              </a:ext>
            </a:extLst>
          </p:cNvPr>
          <p:cNvGraphicFramePr/>
          <p:nvPr>
            <p:extLst>
              <p:ext uri="{D42A27DB-BD31-4B8C-83A1-F6EECF244321}">
                <p14:modId xmlns:p14="http://schemas.microsoft.com/office/powerpoint/2010/main" val="2505078900"/>
              </p:ext>
            </p:extLst>
          </p:nvPr>
        </p:nvGraphicFramePr>
        <p:xfrm>
          <a:off x="5301931" y="1569245"/>
          <a:ext cx="4356000" cy="4013892"/>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15DCC8D9-21FE-008A-B1C6-23E0D99C5D0D}"/>
              </a:ext>
            </a:extLst>
          </p:cNvPr>
          <p:cNvSpPr txBox="1"/>
          <p:nvPr/>
        </p:nvSpPr>
        <p:spPr>
          <a:xfrm>
            <a:off x="2093260" y="1273571"/>
            <a:ext cx="2608406"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 diabetes</a:t>
            </a:r>
          </a:p>
        </p:txBody>
      </p:sp>
      <p:sp>
        <p:nvSpPr>
          <p:cNvPr id="30" name="TextBox 29">
            <a:extLst>
              <a:ext uri="{FF2B5EF4-FFF2-40B4-BE49-F238E27FC236}">
                <a16:creationId xmlns:a16="http://schemas.microsoft.com/office/drawing/2014/main" id="{66C68FC4-93D0-90CE-E3B1-2C0584E30AC7}"/>
              </a:ext>
            </a:extLst>
          </p:cNvPr>
          <p:cNvSpPr txBox="1"/>
          <p:nvPr/>
        </p:nvSpPr>
        <p:spPr>
          <a:xfrm>
            <a:off x="6654117" y="1273592"/>
            <a:ext cx="2967479"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without diabetes</a:t>
            </a:r>
          </a:p>
        </p:txBody>
      </p:sp>
      <p:sp>
        <p:nvSpPr>
          <p:cNvPr id="31" name="TextBox 30">
            <a:extLst>
              <a:ext uri="{FF2B5EF4-FFF2-40B4-BE49-F238E27FC236}">
                <a16:creationId xmlns:a16="http://schemas.microsoft.com/office/drawing/2014/main" id="{D9E44DB3-2B24-C550-4787-4B1E6EE45A1A}"/>
              </a:ext>
            </a:extLst>
          </p:cNvPr>
          <p:cNvSpPr txBox="1"/>
          <p:nvPr/>
        </p:nvSpPr>
        <p:spPr>
          <a:xfrm>
            <a:off x="1026885" y="1821130"/>
            <a:ext cx="2441694" cy="461665"/>
          </a:xfrm>
          <a:prstGeom prst="rect">
            <a:avLst/>
          </a:prstGeom>
          <a:noFill/>
        </p:spPr>
        <p:txBody>
          <a:bodyPr wrap="none" rtlCol="0">
            <a:spAutoFit/>
          </a:bodyPr>
          <a:lstStyle/>
          <a:p>
            <a:r>
              <a:rPr lang="en-GB" sz="1200" b="1" noProof="0">
                <a:latin typeface="Arial" panose="020B0604020202020204" pitchFamily="34" charset="0"/>
                <a:cs typeface="Arial" panose="020B0604020202020204" pitchFamily="34" charset="0"/>
              </a:rPr>
              <a:t>Mean eGFR 58 mL/min/1.73 m</a:t>
            </a:r>
            <a:r>
              <a:rPr lang="en-GB" sz="1200" b="1" baseline="30000" noProof="0">
                <a:latin typeface="Arial" panose="020B0604020202020204" pitchFamily="34" charset="0"/>
                <a:cs typeface="Arial" panose="020B0604020202020204" pitchFamily="34" charset="0"/>
              </a:rPr>
              <a:t>2</a:t>
            </a:r>
          </a:p>
          <a:p>
            <a:r>
              <a:rPr lang="en-GB" sz="1200" b="1" noProof="0">
                <a:latin typeface="Arial" panose="020B0604020202020204" pitchFamily="34" charset="0"/>
                <a:cs typeface="Arial" panose="020B0604020202020204" pitchFamily="34" charset="0"/>
              </a:rPr>
              <a:t>Median UACR 515 mg/g</a:t>
            </a:r>
          </a:p>
        </p:txBody>
      </p:sp>
      <p:sp>
        <p:nvSpPr>
          <p:cNvPr id="32" name="TextBox 31">
            <a:extLst>
              <a:ext uri="{FF2B5EF4-FFF2-40B4-BE49-F238E27FC236}">
                <a16:creationId xmlns:a16="http://schemas.microsoft.com/office/drawing/2014/main" id="{2F6559DD-0969-D642-5F22-0D440462E061}"/>
              </a:ext>
            </a:extLst>
          </p:cNvPr>
          <p:cNvSpPr txBox="1"/>
          <p:nvPr/>
        </p:nvSpPr>
        <p:spPr>
          <a:xfrm>
            <a:off x="5735945" y="1815110"/>
            <a:ext cx="2414444" cy="461665"/>
          </a:xfrm>
          <a:prstGeom prst="rect">
            <a:avLst/>
          </a:prstGeom>
          <a:noFill/>
        </p:spPr>
        <p:txBody>
          <a:bodyPr wrap="none" rtlCol="0">
            <a:spAutoFit/>
          </a:bodyPr>
          <a:lstStyle/>
          <a:p>
            <a:r>
              <a:rPr lang="en-GB" sz="1200" b="1" noProof="0">
                <a:latin typeface="Arial" panose="020B0604020202020204" pitchFamily="34" charset="0"/>
                <a:cs typeface="Arial" panose="020B0604020202020204" pitchFamily="34" charset="0"/>
              </a:rPr>
              <a:t>Mean eGFR 47 mL/min/1.73 m</a:t>
            </a:r>
            <a:r>
              <a:rPr lang="en-GB" sz="1200" b="1" baseline="30000" noProof="0">
                <a:latin typeface="Arial" panose="020B0604020202020204" pitchFamily="34" charset="0"/>
                <a:cs typeface="Arial" panose="020B0604020202020204" pitchFamily="34" charset="0"/>
              </a:rPr>
              <a:t>2</a:t>
            </a:r>
          </a:p>
          <a:p>
            <a:r>
              <a:rPr lang="en-GB" sz="1200" b="1" noProof="0">
                <a:latin typeface="Arial" panose="020B0604020202020204" pitchFamily="34" charset="0"/>
                <a:cs typeface="Arial" panose="020B0604020202020204" pitchFamily="34" charset="0"/>
              </a:rPr>
              <a:t>Median UACR 819 mg/g</a:t>
            </a:r>
          </a:p>
        </p:txBody>
      </p:sp>
      <p:sp>
        <p:nvSpPr>
          <p:cNvPr id="33" name="TextBox 32">
            <a:extLst>
              <a:ext uri="{FF2B5EF4-FFF2-40B4-BE49-F238E27FC236}">
                <a16:creationId xmlns:a16="http://schemas.microsoft.com/office/drawing/2014/main" id="{588507FD-11B6-51CB-E47C-3C4B78448000}"/>
              </a:ext>
            </a:extLst>
          </p:cNvPr>
          <p:cNvSpPr txBox="1"/>
          <p:nvPr/>
        </p:nvSpPr>
        <p:spPr>
          <a:xfrm>
            <a:off x="5373760" y="5633675"/>
            <a:ext cx="4511681" cy="276999"/>
          </a:xfrm>
          <a:prstGeom prst="rect">
            <a:avLst/>
          </a:prstGeom>
          <a:noFill/>
        </p:spPr>
        <p:txBody>
          <a:bodyPr wrap="square" rtlCol="0">
            <a:spAutoFit/>
          </a:bodyPr>
          <a:lstStyle/>
          <a:p>
            <a:pPr algn="ctr"/>
            <a:r>
              <a:rPr lang="en-GB" sz="1200" b="1" noProof="0">
                <a:latin typeface="Arial" panose="020B0604020202020204" pitchFamily="34" charset="0"/>
                <a:cs typeface="Arial" panose="020B0604020202020204" pitchFamily="34" charset="0"/>
              </a:rPr>
              <a:t>Placebo population event rate per 1000 PY</a:t>
            </a:r>
          </a:p>
        </p:txBody>
      </p:sp>
      <p:sp>
        <p:nvSpPr>
          <p:cNvPr id="34" name="TextBox 33">
            <a:extLst>
              <a:ext uri="{FF2B5EF4-FFF2-40B4-BE49-F238E27FC236}">
                <a16:creationId xmlns:a16="http://schemas.microsoft.com/office/drawing/2014/main" id="{E9EBE724-0514-2115-A244-529B3436F309}"/>
              </a:ext>
            </a:extLst>
          </p:cNvPr>
          <p:cNvSpPr txBox="1"/>
          <p:nvPr/>
        </p:nvSpPr>
        <p:spPr>
          <a:xfrm>
            <a:off x="1045935" y="4913354"/>
            <a:ext cx="575799"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–33.4</a:t>
            </a:r>
          </a:p>
        </p:txBody>
      </p:sp>
      <p:sp>
        <p:nvSpPr>
          <p:cNvPr id="35" name="TextBox 34">
            <a:extLst>
              <a:ext uri="{FF2B5EF4-FFF2-40B4-BE49-F238E27FC236}">
                <a16:creationId xmlns:a16="http://schemas.microsoft.com/office/drawing/2014/main" id="{AD713957-7DF3-EB2A-C28C-CF1B2A0CB244}"/>
              </a:ext>
            </a:extLst>
          </p:cNvPr>
          <p:cNvSpPr txBox="1"/>
          <p:nvPr/>
        </p:nvSpPr>
        <p:spPr>
          <a:xfrm>
            <a:off x="1672956" y="4019470"/>
            <a:ext cx="575799"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–18.4</a:t>
            </a:r>
          </a:p>
        </p:txBody>
      </p:sp>
      <p:sp>
        <p:nvSpPr>
          <p:cNvPr id="36" name="TextBox 35">
            <a:extLst>
              <a:ext uri="{FF2B5EF4-FFF2-40B4-BE49-F238E27FC236}">
                <a16:creationId xmlns:a16="http://schemas.microsoft.com/office/drawing/2014/main" id="{E0FB4205-7843-2B0A-0E81-563B43DA5B93}"/>
              </a:ext>
            </a:extLst>
          </p:cNvPr>
          <p:cNvSpPr txBox="1"/>
          <p:nvPr/>
        </p:nvSpPr>
        <p:spPr>
          <a:xfrm>
            <a:off x="2308963" y="3904396"/>
            <a:ext cx="575799"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–15.7</a:t>
            </a:r>
          </a:p>
        </p:txBody>
      </p:sp>
      <p:sp>
        <p:nvSpPr>
          <p:cNvPr id="37" name="TextBox 36">
            <a:extLst>
              <a:ext uri="{FF2B5EF4-FFF2-40B4-BE49-F238E27FC236}">
                <a16:creationId xmlns:a16="http://schemas.microsoft.com/office/drawing/2014/main" id="{BBDF82F4-C34D-4503-56A3-302745595EF0}"/>
              </a:ext>
            </a:extLst>
          </p:cNvPr>
          <p:cNvSpPr txBox="1"/>
          <p:nvPr/>
        </p:nvSpPr>
        <p:spPr>
          <a:xfrm>
            <a:off x="2937812" y="3686771"/>
            <a:ext cx="564385"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–11.2</a:t>
            </a:r>
          </a:p>
        </p:txBody>
      </p:sp>
      <p:sp>
        <p:nvSpPr>
          <p:cNvPr id="38" name="TextBox 37">
            <a:extLst>
              <a:ext uri="{FF2B5EF4-FFF2-40B4-BE49-F238E27FC236}">
                <a16:creationId xmlns:a16="http://schemas.microsoft.com/office/drawing/2014/main" id="{62C38B92-D44C-BEA0-8A50-CEBFE1B666AC}"/>
              </a:ext>
            </a:extLst>
          </p:cNvPr>
          <p:cNvSpPr txBox="1"/>
          <p:nvPr/>
        </p:nvSpPr>
        <p:spPr>
          <a:xfrm>
            <a:off x="3654268" y="1817194"/>
            <a:ext cx="397866"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9.4</a:t>
            </a:r>
          </a:p>
        </p:txBody>
      </p:sp>
      <p:sp>
        <p:nvSpPr>
          <p:cNvPr id="39" name="TextBox 38">
            <a:extLst>
              <a:ext uri="{FF2B5EF4-FFF2-40B4-BE49-F238E27FC236}">
                <a16:creationId xmlns:a16="http://schemas.microsoft.com/office/drawing/2014/main" id="{E3B0EECA-3B97-B202-FFE0-6CC746B02F0B}"/>
              </a:ext>
            </a:extLst>
          </p:cNvPr>
          <p:cNvSpPr txBox="1"/>
          <p:nvPr/>
        </p:nvSpPr>
        <p:spPr>
          <a:xfrm>
            <a:off x="4284820" y="2408231"/>
            <a:ext cx="405880"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0.2</a:t>
            </a:r>
          </a:p>
        </p:txBody>
      </p:sp>
      <p:sp>
        <p:nvSpPr>
          <p:cNvPr id="40" name="TextBox 39">
            <a:extLst>
              <a:ext uri="{FF2B5EF4-FFF2-40B4-BE49-F238E27FC236}">
                <a16:creationId xmlns:a16="http://schemas.microsoft.com/office/drawing/2014/main" id="{A8BA26A1-0D68-132D-7456-BC9A54B790CF}"/>
              </a:ext>
            </a:extLst>
          </p:cNvPr>
          <p:cNvSpPr txBox="1"/>
          <p:nvPr/>
        </p:nvSpPr>
        <p:spPr>
          <a:xfrm>
            <a:off x="5765348" y="5214691"/>
            <a:ext cx="575799"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–40.2</a:t>
            </a:r>
          </a:p>
        </p:txBody>
      </p:sp>
      <p:sp>
        <p:nvSpPr>
          <p:cNvPr id="41" name="TextBox 40">
            <a:extLst>
              <a:ext uri="{FF2B5EF4-FFF2-40B4-BE49-F238E27FC236}">
                <a16:creationId xmlns:a16="http://schemas.microsoft.com/office/drawing/2014/main" id="{A7AE0D32-2AAD-1D56-6976-4156E33CAEC6}"/>
              </a:ext>
            </a:extLst>
          </p:cNvPr>
          <p:cNvSpPr txBox="1"/>
          <p:nvPr/>
        </p:nvSpPr>
        <p:spPr>
          <a:xfrm>
            <a:off x="6391657" y="5209078"/>
            <a:ext cx="575799"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–39.0</a:t>
            </a:r>
          </a:p>
        </p:txBody>
      </p:sp>
      <p:sp>
        <p:nvSpPr>
          <p:cNvPr id="42" name="TextBox 41">
            <a:extLst>
              <a:ext uri="{FF2B5EF4-FFF2-40B4-BE49-F238E27FC236}">
                <a16:creationId xmlns:a16="http://schemas.microsoft.com/office/drawing/2014/main" id="{C9DFD5F7-1D33-7B65-036C-5FC4A66E5412}"/>
              </a:ext>
            </a:extLst>
          </p:cNvPr>
          <p:cNvSpPr txBox="1"/>
          <p:nvPr/>
        </p:nvSpPr>
        <p:spPr>
          <a:xfrm>
            <a:off x="7055740" y="3058769"/>
            <a:ext cx="490840"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–3.8</a:t>
            </a:r>
          </a:p>
        </p:txBody>
      </p:sp>
      <p:sp>
        <p:nvSpPr>
          <p:cNvPr id="43" name="TextBox 42">
            <a:extLst>
              <a:ext uri="{FF2B5EF4-FFF2-40B4-BE49-F238E27FC236}">
                <a16:creationId xmlns:a16="http://schemas.microsoft.com/office/drawing/2014/main" id="{41978C80-0B81-BFFB-8703-93CFCE0D2ECF}"/>
              </a:ext>
            </a:extLst>
          </p:cNvPr>
          <p:cNvSpPr txBox="1"/>
          <p:nvPr/>
        </p:nvSpPr>
        <p:spPr>
          <a:xfrm>
            <a:off x="7700573" y="3054658"/>
            <a:ext cx="490840"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–4.0</a:t>
            </a:r>
          </a:p>
        </p:txBody>
      </p:sp>
      <p:sp>
        <p:nvSpPr>
          <p:cNvPr id="44" name="TextBox 43">
            <a:extLst>
              <a:ext uri="{FF2B5EF4-FFF2-40B4-BE49-F238E27FC236}">
                <a16:creationId xmlns:a16="http://schemas.microsoft.com/office/drawing/2014/main" id="{CF550141-19FA-92FD-299C-870D88F00ED8}"/>
              </a:ext>
            </a:extLst>
          </p:cNvPr>
          <p:cNvSpPr txBox="1"/>
          <p:nvPr/>
        </p:nvSpPr>
        <p:spPr>
          <a:xfrm>
            <a:off x="8378915" y="2038316"/>
            <a:ext cx="405880"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3.2</a:t>
            </a:r>
          </a:p>
        </p:txBody>
      </p:sp>
      <p:sp>
        <p:nvSpPr>
          <p:cNvPr id="45" name="TextBox 44">
            <a:extLst>
              <a:ext uri="{FF2B5EF4-FFF2-40B4-BE49-F238E27FC236}">
                <a16:creationId xmlns:a16="http://schemas.microsoft.com/office/drawing/2014/main" id="{491C67FC-4F0C-CDE6-1D9D-6DBF5BA87C24}"/>
              </a:ext>
            </a:extLst>
          </p:cNvPr>
          <p:cNvSpPr txBox="1"/>
          <p:nvPr/>
        </p:nvSpPr>
        <p:spPr>
          <a:xfrm>
            <a:off x="8997949" y="2391286"/>
            <a:ext cx="405880" cy="276999"/>
          </a:xfrm>
          <a:prstGeom prst="rect">
            <a:avLst/>
          </a:prstGeom>
          <a:noFill/>
        </p:spPr>
        <p:txBody>
          <a:bodyPr wrap="none" rtlCol="0">
            <a:spAutoFit/>
          </a:bodyPr>
          <a:lstStyle/>
          <a:p>
            <a:r>
              <a:rPr lang="en-GB" sz="1200" noProof="0">
                <a:latin typeface="Arial" panose="020B0604020202020204" pitchFamily="34" charset="0"/>
                <a:cs typeface="Arial" panose="020B0604020202020204" pitchFamily="34" charset="0"/>
              </a:rPr>
              <a:t>0.1</a:t>
            </a:r>
          </a:p>
        </p:txBody>
      </p:sp>
      <p:sp>
        <p:nvSpPr>
          <p:cNvPr id="46" name="Oval 45">
            <a:extLst>
              <a:ext uri="{FF2B5EF4-FFF2-40B4-BE49-F238E27FC236}">
                <a16:creationId xmlns:a16="http://schemas.microsoft.com/office/drawing/2014/main" id="{750C3F16-3AD3-8D8E-EF83-E6E8AC25AFA2}"/>
              </a:ext>
            </a:extLst>
          </p:cNvPr>
          <p:cNvSpPr/>
          <p:nvPr/>
        </p:nvSpPr>
        <p:spPr>
          <a:xfrm>
            <a:off x="10939800" y="1032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7" name="Picture 2">
            <a:extLst>
              <a:ext uri="{FF2B5EF4-FFF2-40B4-BE49-F238E27FC236}">
                <a16:creationId xmlns:a16="http://schemas.microsoft.com/office/drawing/2014/main" id="{6B12F256-A9A9-F808-2346-C9BF8880283C}"/>
              </a:ext>
            </a:extLst>
          </p:cNvPr>
          <p:cNvPicPr>
            <a:picLocks noChangeAspect="1"/>
          </p:cNvPicPr>
          <p:nvPr/>
        </p:nvPicPr>
        <p:blipFill rotWithShape="1">
          <a:blip r:embed="rId5"/>
          <a:stretch/>
        </p:blipFill>
        <p:spPr>
          <a:xfrm>
            <a:off x="11000214" y="1146693"/>
            <a:ext cx="520355" cy="491506"/>
          </a:xfrm>
          <a:prstGeom prst="rect">
            <a:avLst/>
          </a:prstGeom>
          <a:effectLst/>
        </p:spPr>
      </p:pic>
      <p:sp>
        <p:nvSpPr>
          <p:cNvPr id="48" name="Oval 47">
            <a:extLst>
              <a:ext uri="{FF2B5EF4-FFF2-40B4-BE49-F238E27FC236}">
                <a16:creationId xmlns:a16="http://schemas.microsoft.com/office/drawing/2014/main" id="{72950890-5CBD-C3DF-C21D-942A9E576D9E}"/>
              </a:ext>
            </a:extLst>
          </p:cNvPr>
          <p:cNvSpPr/>
          <p:nvPr/>
        </p:nvSpPr>
        <p:spPr>
          <a:xfrm>
            <a:off x="10208886" y="1032163"/>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9" name="Picture 4">
            <a:extLst>
              <a:ext uri="{FF2B5EF4-FFF2-40B4-BE49-F238E27FC236}">
                <a16:creationId xmlns:a16="http://schemas.microsoft.com/office/drawing/2014/main" id="{6A571FA5-12EC-AD7B-95FF-DB0F9A9C110F}"/>
              </a:ext>
            </a:extLst>
          </p:cNvPr>
          <p:cNvPicPr>
            <a:picLocks noChangeAspect="1"/>
          </p:cNvPicPr>
          <p:nvPr/>
        </p:nvPicPr>
        <p:blipFill rotWithShape="1">
          <a:blip r:embed="rId6"/>
          <a:stretch/>
        </p:blipFill>
        <p:spPr>
          <a:xfrm>
            <a:off x="10208886" y="1061768"/>
            <a:ext cx="648609" cy="661356"/>
          </a:xfrm>
          <a:prstGeom prst="rect">
            <a:avLst/>
          </a:prstGeom>
          <a:ln>
            <a:noFill/>
          </a:ln>
          <a:effectLst/>
        </p:spPr>
      </p:pic>
      <p:pic>
        <p:nvPicPr>
          <p:cNvPr id="2" name="Picture 2" descr="Glasgow 2026 | ERA">
            <a:extLst>
              <a:ext uri="{FF2B5EF4-FFF2-40B4-BE49-F238E27FC236}">
                <a16:creationId xmlns:a16="http://schemas.microsoft.com/office/drawing/2014/main" id="{8E8ED6FE-8476-46BC-0D09-58E2B2333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945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8089-CC5D-E6F3-3C35-30842A25B8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561542-9301-5578-15C2-1B8DB67D00AA}"/>
              </a:ext>
            </a:extLst>
          </p:cNvPr>
          <p:cNvSpPr>
            <a:spLocks noGrp="1"/>
          </p:cNvSpPr>
          <p:nvPr>
            <p:ph type="sldNum" sz="quarter" idx="17"/>
          </p:nvPr>
        </p:nvSpPr>
        <p:spPr/>
        <p:txBody>
          <a:bodyPr/>
          <a:lstStyle/>
          <a:p>
            <a:fld id="{7AF8E309-D608-654D-B811-6A2C46C88181}" type="slidenum">
              <a:rPr lang="en-GB" noProof="0" smtClean="0"/>
              <a:pPr/>
              <a:t>101</a:t>
            </a:fld>
            <a:endParaRPr lang="en-GB" noProof="0"/>
          </a:p>
        </p:txBody>
      </p:sp>
      <p:sp>
        <p:nvSpPr>
          <p:cNvPr id="4" name="Title 3">
            <a:extLst>
              <a:ext uri="{FF2B5EF4-FFF2-40B4-BE49-F238E27FC236}">
                <a16:creationId xmlns:a16="http://schemas.microsoft.com/office/drawing/2014/main" id="{D05AEC75-1EB2-7C1B-FB5C-8CC607E1F845}"/>
              </a:ext>
            </a:extLst>
          </p:cNvPr>
          <p:cNvSpPr>
            <a:spLocks noGrp="1"/>
          </p:cNvSpPr>
          <p:nvPr>
            <p:ph type="title"/>
          </p:nvPr>
        </p:nvSpPr>
        <p:spPr/>
        <p:txBody>
          <a:bodyPr/>
          <a:lstStyle/>
          <a:p>
            <a:r>
              <a:rPr lang="en-GB" noProof="0"/>
              <a:t>Summary</a:t>
            </a:r>
          </a:p>
        </p:txBody>
      </p:sp>
      <p:sp>
        <p:nvSpPr>
          <p:cNvPr id="5" name="Footer Placeholder 4">
            <a:extLst>
              <a:ext uri="{FF2B5EF4-FFF2-40B4-BE49-F238E27FC236}">
                <a16:creationId xmlns:a16="http://schemas.microsoft.com/office/drawing/2014/main" id="{70E08565-807A-DF07-9956-9A1A0E730C2F}"/>
              </a:ext>
            </a:extLst>
          </p:cNvPr>
          <p:cNvSpPr>
            <a:spLocks noGrp="1"/>
          </p:cNvSpPr>
          <p:nvPr>
            <p:ph type="ftr" sz="quarter" idx="18"/>
          </p:nvPr>
        </p:nvSpPr>
        <p:spPr/>
        <p:txBody>
          <a:bodyPr/>
          <a:lstStyle/>
          <a:p>
            <a:r>
              <a:rPr lang="en-GB" noProof="0"/>
              <a:t>CKD, chronic kidney disease; CV, cardiovascular; FSGS, focal segmental glomerulosclerosis; HF, heart failure; </a:t>
            </a:r>
            <a:r>
              <a:rPr lang="en-GB" noProof="0" err="1"/>
              <a:t>IgAN</a:t>
            </a:r>
            <a:r>
              <a:rPr lang="en-GB" noProof="0"/>
              <a:t>, immunoglobulin A nephropathy.</a:t>
            </a:r>
          </a:p>
        </p:txBody>
      </p:sp>
      <p:sp>
        <p:nvSpPr>
          <p:cNvPr id="8" name="Rectangle: Rounded Corners 7">
            <a:extLst>
              <a:ext uri="{FF2B5EF4-FFF2-40B4-BE49-F238E27FC236}">
                <a16:creationId xmlns:a16="http://schemas.microsoft.com/office/drawing/2014/main" id="{CA6FF3DE-3814-BADA-704A-F4099237877D}"/>
              </a:ext>
            </a:extLst>
          </p:cNvPr>
          <p:cNvSpPr/>
          <p:nvPr/>
        </p:nvSpPr>
        <p:spPr>
          <a:xfrm>
            <a:off x="1676401" y="4389901"/>
            <a:ext cx="9856786" cy="1008000"/>
          </a:xfrm>
          <a:prstGeom prst="roundRect">
            <a:avLst>
              <a:gd name="adj" fmla="val 8976"/>
            </a:avLst>
          </a:prstGeom>
          <a:solidFill>
            <a:schemeClr val="bg1">
              <a:lumMod val="95000"/>
              <a:alpha val="50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lvl="0" defTabSz="914400" eaLnBrk="1" fontAlgn="auto" hangingPunct="1">
              <a:lnSpc>
                <a:spcPct val="90000"/>
              </a:lnSpc>
              <a:spcBef>
                <a:spcPts val="0"/>
              </a:spcBef>
              <a:spcAft>
                <a:spcPts val="0"/>
              </a:spcAft>
              <a:buClr>
                <a:srgbClr val="003455"/>
              </a:buClr>
              <a:defRPr/>
            </a:pPr>
            <a:r>
              <a:rPr kumimoji="0" lang="en-US" i="0" u="none" strike="noStrike" kern="1200" cap="none" spc="0" normalizeH="0" baseline="0" noProof="0">
                <a:ln>
                  <a:noFill/>
                </a:ln>
                <a:solidFill>
                  <a:schemeClr val="accent3"/>
                </a:solidFill>
                <a:effectLst/>
                <a:uLnTx/>
                <a:uFillTx/>
                <a:ea typeface="+mn-ea"/>
                <a:cs typeface="+mn-cs"/>
              </a:rPr>
              <a:t>Collectively, finerenone significantly reduced the risks of kidney failure, HF, CV death, and all-cause death across CKD populations with and without diabetes</a:t>
            </a:r>
          </a:p>
        </p:txBody>
      </p:sp>
      <p:grpSp>
        <p:nvGrpSpPr>
          <p:cNvPr id="7" name="Group 6">
            <a:extLst>
              <a:ext uri="{FF2B5EF4-FFF2-40B4-BE49-F238E27FC236}">
                <a16:creationId xmlns:a16="http://schemas.microsoft.com/office/drawing/2014/main" id="{534A41E5-04BD-0002-9D87-18570200B484}"/>
              </a:ext>
            </a:extLst>
          </p:cNvPr>
          <p:cNvGrpSpPr/>
          <p:nvPr/>
        </p:nvGrpSpPr>
        <p:grpSpPr>
          <a:xfrm>
            <a:off x="614441" y="4210839"/>
            <a:ext cx="1368000" cy="1366125"/>
            <a:chOff x="602342" y="4337839"/>
            <a:chExt cx="1368000" cy="1366125"/>
          </a:xfrm>
        </p:grpSpPr>
        <p:sp>
          <p:nvSpPr>
            <p:cNvPr id="11" name="Flowchart: Connector 10">
              <a:extLst>
                <a:ext uri="{FF2B5EF4-FFF2-40B4-BE49-F238E27FC236}">
                  <a16:creationId xmlns:a16="http://schemas.microsoft.com/office/drawing/2014/main" id="{52411C4B-1CDE-7D39-9274-730C65752DC2}"/>
                </a:ext>
              </a:extLst>
            </p:cNvPr>
            <p:cNvSpPr/>
            <p:nvPr/>
          </p:nvSpPr>
          <p:spPr>
            <a:xfrm>
              <a:off x="602342" y="4337839"/>
              <a:ext cx="1368000" cy="1366125"/>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lowchart: Connector 11">
              <a:extLst>
                <a:ext uri="{FF2B5EF4-FFF2-40B4-BE49-F238E27FC236}">
                  <a16:creationId xmlns:a16="http://schemas.microsoft.com/office/drawing/2014/main" id="{4EE64648-78B1-88CE-2B97-E35EFA9C92E7}"/>
                </a:ext>
              </a:extLst>
            </p:cNvPr>
            <p:cNvSpPr/>
            <p:nvPr/>
          </p:nvSpPr>
          <p:spPr>
            <a:xfrm>
              <a:off x="704848" y="4444901"/>
              <a:ext cx="1162989" cy="1152000"/>
            </a:xfrm>
            <a:prstGeom prst="flowChartConnector">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 name="Rectangle: Rounded Corners 13">
            <a:extLst>
              <a:ext uri="{FF2B5EF4-FFF2-40B4-BE49-F238E27FC236}">
                <a16:creationId xmlns:a16="http://schemas.microsoft.com/office/drawing/2014/main" id="{E7CDBAAC-361E-8424-870C-2556ED517CAF}"/>
              </a:ext>
            </a:extLst>
          </p:cNvPr>
          <p:cNvSpPr/>
          <p:nvPr/>
        </p:nvSpPr>
        <p:spPr>
          <a:xfrm>
            <a:off x="1676401" y="1450762"/>
            <a:ext cx="9856786" cy="1008000"/>
          </a:xfrm>
          <a:prstGeom prst="roundRect">
            <a:avLst>
              <a:gd name="adj" fmla="val 8976"/>
            </a:avLst>
          </a:prstGeom>
          <a:solidFill>
            <a:schemeClr val="accent1">
              <a:lumMod val="20000"/>
              <a:lumOff val="80000"/>
              <a:alpha val="50000"/>
            </a:schemeClr>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a:r>
              <a:rPr lang="en-GB">
                <a:solidFill>
                  <a:schemeClr val="accent1">
                    <a:lumMod val="50000"/>
                  </a:schemeClr>
                </a:solidFill>
              </a:rPr>
              <a:t>Finerenone preserved kidney function and lowered risk of major adverse kidney and CV events in people with CKD who did not have diabetes</a:t>
            </a:r>
          </a:p>
        </p:txBody>
      </p:sp>
      <p:grpSp>
        <p:nvGrpSpPr>
          <p:cNvPr id="2" name="Group 1">
            <a:extLst>
              <a:ext uri="{FF2B5EF4-FFF2-40B4-BE49-F238E27FC236}">
                <a16:creationId xmlns:a16="http://schemas.microsoft.com/office/drawing/2014/main" id="{4EA878CC-A990-2744-1C39-E2764C89ABCA}"/>
              </a:ext>
            </a:extLst>
          </p:cNvPr>
          <p:cNvGrpSpPr/>
          <p:nvPr/>
        </p:nvGrpSpPr>
        <p:grpSpPr>
          <a:xfrm>
            <a:off x="614441" y="1271700"/>
            <a:ext cx="1368000" cy="1366125"/>
            <a:chOff x="626540" y="1398700"/>
            <a:chExt cx="1368000" cy="1366125"/>
          </a:xfrm>
        </p:grpSpPr>
        <p:sp>
          <p:nvSpPr>
            <p:cNvPr id="17" name="Flowchart: Connector 16">
              <a:extLst>
                <a:ext uri="{FF2B5EF4-FFF2-40B4-BE49-F238E27FC236}">
                  <a16:creationId xmlns:a16="http://schemas.microsoft.com/office/drawing/2014/main" id="{31F41459-4CFF-C7F8-0B3B-49FF1B93787E}"/>
                </a:ext>
              </a:extLst>
            </p:cNvPr>
            <p:cNvSpPr/>
            <p:nvPr/>
          </p:nvSpPr>
          <p:spPr>
            <a:xfrm>
              <a:off x="626540" y="1398700"/>
              <a:ext cx="1368000"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Flowchart: Connector 17">
              <a:extLst>
                <a:ext uri="{FF2B5EF4-FFF2-40B4-BE49-F238E27FC236}">
                  <a16:creationId xmlns:a16="http://schemas.microsoft.com/office/drawing/2014/main" id="{C174E83C-36F1-DD27-21D0-8E967F20B01F}"/>
                </a:ext>
              </a:extLst>
            </p:cNvPr>
            <p:cNvSpPr/>
            <p:nvPr/>
          </p:nvSpPr>
          <p:spPr>
            <a:xfrm>
              <a:off x="729046" y="1505762"/>
              <a:ext cx="1162989" cy="1152000"/>
            </a:xfrm>
            <a:prstGeom prst="flowChartConnector">
              <a:avLst/>
            </a:prstGeom>
            <a:solidFill>
              <a:schemeClr val="bg1"/>
            </a:solidFill>
            <a:ln w="381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0" name="Rectangle: Rounded Corners 19">
            <a:extLst>
              <a:ext uri="{FF2B5EF4-FFF2-40B4-BE49-F238E27FC236}">
                <a16:creationId xmlns:a16="http://schemas.microsoft.com/office/drawing/2014/main" id="{E228F515-A1F8-37E6-9D4E-00B5683290B8}"/>
              </a:ext>
            </a:extLst>
          </p:cNvPr>
          <p:cNvSpPr/>
          <p:nvPr/>
        </p:nvSpPr>
        <p:spPr>
          <a:xfrm>
            <a:off x="1676401" y="2898115"/>
            <a:ext cx="9856786" cy="1008000"/>
          </a:xfrm>
          <a:prstGeom prst="roundRect">
            <a:avLst>
              <a:gd name="adj" fmla="val 8976"/>
            </a:avLst>
          </a:prstGeom>
          <a:solidFill>
            <a:schemeClr val="accent2">
              <a:lumMod val="20000"/>
              <a:lumOff val="80000"/>
              <a:alpha val="50000"/>
            </a:schemeClr>
          </a:solidFill>
          <a:ln w="38100">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lvl="0" defTabSz="914400" eaLnBrk="1" fontAlgn="auto" hangingPunct="1">
              <a:lnSpc>
                <a:spcPct val="90000"/>
              </a:lnSpc>
              <a:spcBef>
                <a:spcPts val="0"/>
              </a:spcBef>
              <a:spcAft>
                <a:spcPts val="0"/>
              </a:spcAft>
              <a:buClr>
                <a:schemeClr val="accent2">
                  <a:lumMod val="75000"/>
                </a:schemeClr>
              </a:buClr>
              <a:defRPr/>
            </a:pPr>
            <a:r>
              <a:rPr lang="en-US" noProof="0">
                <a:solidFill>
                  <a:schemeClr val="accent2">
                    <a:lumMod val="75000"/>
                  </a:schemeClr>
                </a:solidFill>
              </a:rPr>
              <a:t>The kidney and CV benefits of finerenone extended across non-diabetic CKD aetiologies, particularly hypertension-related and glomerular diseases (including IgAN and FSGS)</a:t>
            </a:r>
          </a:p>
        </p:txBody>
      </p:sp>
      <p:grpSp>
        <p:nvGrpSpPr>
          <p:cNvPr id="6" name="Group 5">
            <a:extLst>
              <a:ext uri="{FF2B5EF4-FFF2-40B4-BE49-F238E27FC236}">
                <a16:creationId xmlns:a16="http://schemas.microsoft.com/office/drawing/2014/main" id="{5A187EFE-7705-BB23-9C0C-EAE4BC9EB287}"/>
              </a:ext>
            </a:extLst>
          </p:cNvPr>
          <p:cNvGrpSpPr/>
          <p:nvPr/>
        </p:nvGrpSpPr>
        <p:grpSpPr>
          <a:xfrm>
            <a:off x="614441" y="2719053"/>
            <a:ext cx="1368000" cy="1366125"/>
            <a:chOff x="602774" y="2846053"/>
            <a:chExt cx="1368000" cy="1366125"/>
          </a:xfrm>
        </p:grpSpPr>
        <p:sp>
          <p:nvSpPr>
            <p:cNvPr id="23" name="Flowchart: Connector 22">
              <a:extLst>
                <a:ext uri="{FF2B5EF4-FFF2-40B4-BE49-F238E27FC236}">
                  <a16:creationId xmlns:a16="http://schemas.microsoft.com/office/drawing/2014/main" id="{FFC453D0-6BB0-8509-7BE0-02C50C4F8962}"/>
                </a:ext>
              </a:extLst>
            </p:cNvPr>
            <p:cNvSpPr/>
            <p:nvPr/>
          </p:nvSpPr>
          <p:spPr>
            <a:xfrm>
              <a:off x="602774" y="2846053"/>
              <a:ext cx="1368000"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lowchart: Connector 23">
              <a:extLst>
                <a:ext uri="{FF2B5EF4-FFF2-40B4-BE49-F238E27FC236}">
                  <a16:creationId xmlns:a16="http://schemas.microsoft.com/office/drawing/2014/main" id="{2642F65C-7237-7BF5-931D-464E00E32F47}"/>
                </a:ext>
              </a:extLst>
            </p:cNvPr>
            <p:cNvSpPr/>
            <p:nvPr/>
          </p:nvSpPr>
          <p:spPr>
            <a:xfrm>
              <a:off x="705280" y="2953115"/>
              <a:ext cx="1162989" cy="1152000"/>
            </a:xfrm>
            <a:prstGeom prst="flowChartConnector">
              <a:avLst/>
            </a:prstGeom>
            <a:solidFill>
              <a:schemeClr val="bg1"/>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8" name="Picture 2" descr="Glasgow 2026 | ERA">
            <a:extLst>
              <a:ext uri="{FF2B5EF4-FFF2-40B4-BE49-F238E27FC236}">
                <a16:creationId xmlns:a16="http://schemas.microsoft.com/office/drawing/2014/main" id="{707A0F27-1BFD-1CCD-E37D-7B7F5305D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68F9B539-9CF3-86C4-40E4-6B322881CA1C}"/>
              </a:ext>
            </a:extLst>
          </p:cNvPr>
          <p:cNvGrpSpPr/>
          <p:nvPr/>
        </p:nvGrpSpPr>
        <p:grpSpPr>
          <a:xfrm>
            <a:off x="804435" y="4439061"/>
            <a:ext cx="888534" cy="779293"/>
            <a:chOff x="794603" y="4389901"/>
            <a:chExt cx="888534" cy="779293"/>
          </a:xfrm>
        </p:grpSpPr>
        <p:pic>
          <p:nvPicPr>
            <p:cNvPr id="10" name="Graphic 9" descr="Warning with solid fill">
              <a:extLst>
                <a:ext uri="{FF2B5EF4-FFF2-40B4-BE49-F238E27FC236}">
                  <a16:creationId xmlns:a16="http://schemas.microsoft.com/office/drawing/2014/main" id="{9AA5B643-B986-9146-DF5B-FC8E81CEFF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603" y="4389901"/>
              <a:ext cx="779293" cy="779293"/>
            </a:xfrm>
            <a:prstGeom prst="rect">
              <a:avLst/>
            </a:prstGeom>
          </p:spPr>
        </p:pic>
        <p:sp>
          <p:nvSpPr>
            <p:cNvPr id="13" name="Arrow: Down 12">
              <a:extLst>
                <a:ext uri="{FF2B5EF4-FFF2-40B4-BE49-F238E27FC236}">
                  <a16:creationId xmlns:a16="http://schemas.microsoft.com/office/drawing/2014/main" id="{8AFC214C-8971-B609-0F2D-9D38AD434171}"/>
                </a:ext>
              </a:extLst>
            </p:cNvPr>
            <p:cNvSpPr/>
            <p:nvPr/>
          </p:nvSpPr>
          <p:spPr>
            <a:xfrm>
              <a:off x="1312741" y="4520674"/>
              <a:ext cx="370396" cy="616577"/>
            </a:xfrm>
            <a:prstGeom prst="downArrow">
              <a:avLst/>
            </a:prstGeom>
            <a:solidFill>
              <a:srgbClr val="F8F8F8"/>
            </a:solidFill>
            <a:ln w="28575">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a:extLst>
              <a:ext uri="{FF2B5EF4-FFF2-40B4-BE49-F238E27FC236}">
                <a16:creationId xmlns:a16="http://schemas.microsoft.com/office/drawing/2014/main" id="{6999552F-034C-6C54-DC79-835A0C592737}"/>
              </a:ext>
            </a:extLst>
          </p:cNvPr>
          <p:cNvPicPr>
            <a:picLocks noChangeAspect="1"/>
          </p:cNvPicPr>
          <p:nvPr/>
        </p:nvPicPr>
        <p:blipFill>
          <a:blip r:embed="rId6">
            <a:duotone>
              <a:schemeClr val="accent2">
                <a:shade val="45000"/>
                <a:satMod val="135000"/>
              </a:schemeClr>
              <a:prstClr val="white"/>
            </a:duotone>
          </a:blip>
          <a:stretch>
            <a:fillRect/>
          </a:stretch>
        </p:blipFill>
        <p:spPr>
          <a:xfrm>
            <a:off x="858756" y="2928729"/>
            <a:ext cx="947013" cy="947013"/>
          </a:xfrm>
          <a:prstGeom prst="rect">
            <a:avLst/>
          </a:prstGeom>
        </p:spPr>
      </p:pic>
      <p:grpSp>
        <p:nvGrpSpPr>
          <p:cNvPr id="32" name="Group 31">
            <a:extLst>
              <a:ext uri="{FF2B5EF4-FFF2-40B4-BE49-F238E27FC236}">
                <a16:creationId xmlns:a16="http://schemas.microsoft.com/office/drawing/2014/main" id="{3860A8A0-ED83-55E4-B1E4-7586CF388DD2}"/>
              </a:ext>
            </a:extLst>
          </p:cNvPr>
          <p:cNvGrpSpPr>
            <a:grpSpLocks noChangeAspect="1"/>
          </p:cNvGrpSpPr>
          <p:nvPr/>
        </p:nvGrpSpPr>
        <p:grpSpPr>
          <a:xfrm>
            <a:off x="952035" y="1479644"/>
            <a:ext cx="670715" cy="572471"/>
            <a:chOff x="311071" y="1905761"/>
            <a:chExt cx="1659365" cy="1416309"/>
          </a:xfrm>
        </p:grpSpPr>
        <p:pic>
          <p:nvPicPr>
            <p:cNvPr id="33" name="Picture 32">
              <a:extLst>
                <a:ext uri="{FF2B5EF4-FFF2-40B4-BE49-F238E27FC236}">
                  <a16:creationId xmlns:a16="http://schemas.microsoft.com/office/drawing/2014/main" id="{8D67594B-436D-B9F3-2140-B042109D7B03}"/>
                </a:ext>
              </a:extLst>
            </p:cNvPr>
            <p:cNvPicPr>
              <a:picLocks noChangeAspect="1"/>
            </p:cNvPicPr>
            <p:nvPr/>
          </p:nvPicPr>
          <p:blipFill>
            <a:blip r:embed="rId7">
              <a:duotone>
                <a:schemeClr val="accent1">
                  <a:shade val="45000"/>
                  <a:satMod val="135000"/>
                </a:schemeClr>
                <a:prstClr val="white"/>
              </a:duotone>
            </a:blip>
            <a:stretch>
              <a:fillRect/>
            </a:stretch>
          </p:blipFill>
          <p:spPr>
            <a:xfrm>
              <a:off x="311071" y="2093654"/>
              <a:ext cx="1071174" cy="1071174"/>
            </a:xfrm>
            <a:prstGeom prst="rect">
              <a:avLst/>
            </a:prstGeom>
          </p:spPr>
        </p:pic>
        <p:pic>
          <p:nvPicPr>
            <p:cNvPr id="34" name="Picture 33">
              <a:extLst>
                <a:ext uri="{FF2B5EF4-FFF2-40B4-BE49-F238E27FC236}">
                  <a16:creationId xmlns:a16="http://schemas.microsoft.com/office/drawing/2014/main" id="{713A9930-C011-7EB3-71F6-910720369708}"/>
                </a:ext>
              </a:extLst>
            </p:cNvPr>
            <p:cNvPicPr>
              <a:picLocks noChangeAspect="1"/>
            </p:cNvPicPr>
            <p:nvPr/>
          </p:nvPicPr>
          <p:blipFill>
            <a:blip r:embed="rId8">
              <a:duotone>
                <a:schemeClr val="accent1">
                  <a:shade val="45000"/>
                  <a:satMod val="135000"/>
                </a:schemeClr>
                <a:prstClr val="white"/>
              </a:duotone>
            </a:blip>
            <a:srcRect l="51058" t="-664" r="-558" b="664"/>
            <a:stretch>
              <a:fillRect/>
            </a:stretch>
          </p:blipFill>
          <p:spPr>
            <a:xfrm>
              <a:off x="1269374" y="1905761"/>
              <a:ext cx="701062" cy="1416309"/>
            </a:xfrm>
            <a:prstGeom prst="rect">
              <a:avLst/>
            </a:prstGeom>
          </p:spPr>
        </p:pic>
      </p:grpSp>
      <p:grpSp>
        <p:nvGrpSpPr>
          <p:cNvPr id="38" name="Group 37">
            <a:extLst>
              <a:ext uri="{FF2B5EF4-FFF2-40B4-BE49-F238E27FC236}">
                <a16:creationId xmlns:a16="http://schemas.microsoft.com/office/drawing/2014/main" id="{212CCBFA-0FAD-60BD-D5E5-283286B6D606}"/>
              </a:ext>
            </a:extLst>
          </p:cNvPr>
          <p:cNvGrpSpPr/>
          <p:nvPr/>
        </p:nvGrpSpPr>
        <p:grpSpPr>
          <a:xfrm>
            <a:off x="716946" y="1753024"/>
            <a:ext cx="1162990" cy="730761"/>
            <a:chOff x="-1461116" y="2719758"/>
            <a:chExt cx="1477740" cy="914400"/>
          </a:xfrm>
        </p:grpSpPr>
        <p:pic>
          <p:nvPicPr>
            <p:cNvPr id="36" name="Graphic 35" descr="Open hand with solid fill">
              <a:extLst>
                <a:ext uri="{FF2B5EF4-FFF2-40B4-BE49-F238E27FC236}">
                  <a16:creationId xmlns:a16="http://schemas.microsoft.com/office/drawing/2014/main" id="{6D6C2C85-CC81-7E0D-7C46-D4E9D8D7C4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781589">
              <a:off x="-897776" y="2719758"/>
              <a:ext cx="914400" cy="914400"/>
            </a:xfrm>
            <a:prstGeom prst="rect">
              <a:avLst/>
            </a:prstGeom>
          </p:spPr>
        </p:pic>
        <p:pic>
          <p:nvPicPr>
            <p:cNvPr id="37" name="Graphic 36" descr="Open hand with solid fill">
              <a:extLst>
                <a:ext uri="{FF2B5EF4-FFF2-40B4-BE49-F238E27FC236}">
                  <a16:creationId xmlns:a16="http://schemas.microsoft.com/office/drawing/2014/main" id="{9DB656E4-D881-4953-917D-C0FDFEA360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818411" flipH="1">
              <a:off x="-1461116" y="2719758"/>
              <a:ext cx="914400" cy="914400"/>
            </a:xfrm>
            <a:prstGeom prst="rect">
              <a:avLst/>
            </a:prstGeom>
          </p:spPr>
        </p:pic>
      </p:grpSp>
    </p:spTree>
    <p:extLst>
      <p:ext uri="{BB962C8B-B14F-4D97-AF65-F5344CB8AC3E}">
        <p14:creationId xmlns:p14="http://schemas.microsoft.com/office/powerpoint/2010/main" val="361892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66D8-3D63-4E4E-926A-DEA68AD2DF8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D108664-FBB1-CBF7-D62B-872DCACA35DA}"/>
              </a:ext>
            </a:extLst>
          </p:cNvPr>
          <p:cNvSpPr>
            <a:spLocks noGrp="1"/>
          </p:cNvSpPr>
          <p:nvPr>
            <p:ph sz="quarter" idx="16"/>
          </p:nvPr>
        </p:nvSpPr>
        <p:spPr/>
        <p:txBody>
          <a:bodyPr/>
          <a:lstStyle/>
          <a:p>
            <a:r>
              <a:rPr lang="en-GB"/>
              <a:t>H</a:t>
            </a:r>
            <a:r>
              <a:rPr lang="en-GB" noProof="0"/>
              <a:t>as received honoraria from Boehringer Ingelheim–Lilly, Merck, AstraZeneca, Sanofi, Mitsubishi-Tanabe, AbbVie, Janssen, Amgen, Bayer, Prometic, Bristol Myers Squibb, Maze, Gilead, CSL Behring, Otsuka, Novartis, Youngene, Lexicon, Inversago, GlaxoSmithKline, Biobridge, Vantage, Altimmune and Novo Nordisk</a:t>
            </a:r>
          </a:p>
          <a:p>
            <a:r>
              <a:rPr lang="en-GB"/>
              <a:t>H</a:t>
            </a:r>
            <a:r>
              <a:rPr lang="en-GB" noProof="0"/>
              <a:t>as received operational funding for clinical trials from Boehringer Ingelheim-Lilly, Merck, Janssen, Sanofi, AstraZeneca, CSL Behring, Lexicon, Novo Nordisk and Bayer</a:t>
            </a:r>
          </a:p>
        </p:txBody>
      </p:sp>
      <p:sp>
        <p:nvSpPr>
          <p:cNvPr id="3" name="Slide Number Placeholder 2">
            <a:extLst>
              <a:ext uri="{FF2B5EF4-FFF2-40B4-BE49-F238E27FC236}">
                <a16:creationId xmlns:a16="http://schemas.microsoft.com/office/drawing/2014/main" id="{968ED305-96AB-67DB-6740-6BBDB9D91E5E}"/>
              </a:ext>
            </a:extLst>
          </p:cNvPr>
          <p:cNvSpPr>
            <a:spLocks noGrp="1"/>
          </p:cNvSpPr>
          <p:nvPr>
            <p:ph type="sldNum" sz="quarter" idx="17"/>
          </p:nvPr>
        </p:nvSpPr>
        <p:spPr/>
        <p:txBody>
          <a:bodyPr/>
          <a:lstStyle/>
          <a:p>
            <a:fld id="{7AF8E309-D608-654D-B811-6A2C46C88181}" type="slidenum">
              <a:rPr lang="en-GB" noProof="0" smtClean="0"/>
              <a:pPr/>
              <a:t>11</a:t>
            </a:fld>
            <a:endParaRPr lang="en-GB" noProof="0"/>
          </a:p>
        </p:txBody>
      </p:sp>
      <p:sp>
        <p:nvSpPr>
          <p:cNvPr id="4" name="Title 3">
            <a:extLst>
              <a:ext uri="{FF2B5EF4-FFF2-40B4-BE49-F238E27FC236}">
                <a16:creationId xmlns:a16="http://schemas.microsoft.com/office/drawing/2014/main" id="{D413800E-AC26-04B1-0147-01C22DF98767}"/>
              </a:ext>
            </a:extLst>
          </p:cNvPr>
          <p:cNvSpPr>
            <a:spLocks noGrp="1"/>
          </p:cNvSpPr>
          <p:nvPr>
            <p:ph type="title"/>
          </p:nvPr>
        </p:nvSpPr>
        <p:spPr/>
        <p:txBody>
          <a:bodyPr/>
          <a:lstStyle/>
          <a:p>
            <a:r>
              <a:rPr lang="en-GB" noProof="0"/>
              <a:t>Speaker disclosures: David Z. I. Cherney </a:t>
            </a:r>
          </a:p>
        </p:txBody>
      </p:sp>
      <p:sp>
        <p:nvSpPr>
          <p:cNvPr id="2" name="TextBox 1">
            <a:extLst>
              <a:ext uri="{FF2B5EF4-FFF2-40B4-BE49-F238E27FC236}">
                <a16:creationId xmlns:a16="http://schemas.microsoft.com/office/drawing/2014/main" id="{6167C7E1-1895-0088-FAC7-1A48F842752C}"/>
              </a:ext>
            </a:extLst>
          </p:cNvPr>
          <p:cNvSpPr txBox="1"/>
          <p:nvPr/>
        </p:nvSpPr>
        <p:spPr>
          <a:xfrm>
            <a:off x="2656115" y="4891092"/>
            <a:ext cx="6879771" cy="408623"/>
          </a:xfrm>
          <a:prstGeom prst="roundRect">
            <a:avLst/>
          </a:prstGeom>
          <a:solidFill>
            <a:schemeClr val="accent3"/>
          </a:solid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The FIND-CKD trial was funded by Bayer AG</a:t>
            </a:r>
            <a:endParaRPr lang="en-US" b="1">
              <a:solidFill>
                <a:schemeClr val="bg1"/>
              </a:solidFill>
              <a:latin typeface="Arial" panose="020B0604020202020204" pitchFamily="34" charset="0"/>
              <a:cs typeface="Arial" panose="020B0604020202020204" pitchFamily="34" charset="0"/>
            </a:endParaRPr>
          </a:p>
        </p:txBody>
      </p:sp>
      <p:pic>
        <p:nvPicPr>
          <p:cNvPr id="6" name="Picture 2" descr="Glasgow 2026 | ERA">
            <a:extLst>
              <a:ext uri="{FF2B5EF4-FFF2-40B4-BE49-F238E27FC236}">
                <a16:creationId xmlns:a16="http://schemas.microsoft.com/office/drawing/2014/main" id="{7FBA557F-3696-1725-2CBA-2780C0597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7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36060-AFB2-2CC0-37C9-B864D9F09A9A}"/>
            </a:ext>
          </a:extLst>
        </p:cNvPr>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F7219E9A-9669-0207-86CA-9283B2CDB4E3}"/>
              </a:ext>
            </a:extLst>
          </p:cNvPr>
          <p:cNvCxnSpPr>
            <a:cxnSpLocks/>
          </p:cNvCxnSpPr>
          <p:nvPr/>
        </p:nvCxnSpPr>
        <p:spPr>
          <a:xfrm>
            <a:off x="6546470" y="1551556"/>
            <a:ext cx="4920388" cy="0"/>
          </a:xfrm>
          <a:prstGeom prst="line">
            <a:avLst/>
          </a:prstGeom>
          <a:noFill/>
          <a:ln w="28575" cap="rnd" cmpd="sng" algn="ctr">
            <a:solidFill>
              <a:schemeClr val="accent3"/>
            </a:solidFill>
            <a:prstDash val="solid"/>
            <a:round/>
          </a:ln>
          <a:effectLst/>
        </p:spPr>
      </p:cxnSp>
      <p:sp>
        <p:nvSpPr>
          <p:cNvPr id="5" name="Footer Placeholder 4">
            <a:extLst>
              <a:ext uri="{FF2B5EF4-FFF2-40B4-BE49-F238E27FC236}">
                <a16:creationId xmlns:a16="http://schemas.microsoft.com/office/drawing/2014/main" id="{9C9F2C76-1C90-4748-A2FA-01EA1B81655B}"/>
              </a:ext>
            </a:extLst>
          </p:cNvPr>
          <p:cNvSpPr>
            <a:spLocks noGrp="1"/>
          </p:cNvSpPr>
          <p:nvPr>
            <p:ph type="ftr" sz="quarter" idx="11"/>
          </p:nvPr>
        </p:nvSpPr>
        <p:spPr>
          <a:xfrm>
            <a:off x="623887" y="6013459"/>
            <a:ext cx="10634988" cy="50612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lang="en-GB" noProof="0">
                <a:solidFill>
                  <a:srgbClr val="53585A"/>
                </a:solidFill>
                <a:latin typeface="Arial" panose="020B0604020202020204"/>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To ensure a pre-specified ratio for a population at risk of progressive </a:t>
            </a:r>
            <a:r>
              <a:rPr lang="en-GB">
                <a:solidFill>
                  <a:srgbClr val="53585A"/>
                </a:solidFill>
                <a:latin typeface="Arial" panose="020B0604020202020204"/>
              </a:rPr>
              <a:t>kidney</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function decline, the number of participants with eGFR of ≥25 to 60 mL/min/1.73 m</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2</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and UACR ≥200 to &lt;500 mg/g is planned to be capped at approximately 10% of the total population.</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0" normalizeH="0" baseline="0" noProof="0" err="1">
                <a:ln>
                  <a:noFill/>
                </a:ln>
                <a:solidFill>
                  <a:srgbClr val="53585A"/>
                </a:solidFill>
                <a:effectLst/>
                <a:uLnTx/>
                <a:uFillTx/>
                <a:latin typeface="Arial" panose="020B0604020202020204"/>
                <a:ea typeface="MS PGothic" charset="0"/>
              </a:rPr>
              <a:t>ACEi</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angiotensin-converting enzyme inhibitor; ARB, angiotensin receptor blocker; ANCA, anti-neutrophilic cytoplasmic autoantibody; DBP, diastolic blood pressure; eGFR, estimated glomerular filtration rate; HbA1c, glycated haemoglobin; HF, heart failure; MRA, mineralocorticoid receptor antagonist; SBP, systolic blood pressure; SoC, standard of care; T1D, type 1 diabetes; T2D, type 2 diabetes; UACR, urinary albumin-to-creatinine ratio. Presented at the American Society of Nephrology Kidney Week, Philadelphia, Pennsylvania, November 2-5, 2023.</a:t>
            </a:r>
          </a:p>
        </p:txBody>
      </p:sp>
      <p:sp>
        <p:nvSpPr>
          <p:cNvPr id="3" name="Slide Number Placeholder 2">
            <a:extLst>
              <a:ext uri="{FF2B5EF4-FFF2-40B4-BE49-F238E27FC236}">
                <a16:creationId xmlns:a16="http://schemas.microsoft.com/office/drawing/2014/main" id="{AE1719B8-BB0D-FC8E-184A-AF67A5B2E929}"/>
              </a:ext>
            </a:extLst>
          </p:cNvPr>
          <p:cNvSpPr>
            <a:spLocks noGrp="1"/>
          </p:cNvSpPr>
          <p:nvPr>
            <p:ph type="sldNum" sz="quarter" idx="10"/>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12</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5B6F9D00-11B0-209F-FA01-0952AFC882D9}"/>
              </a:ext>
            </a:extLst>
          </p:cNvPr>
          <p:cNvSpPr>
            <a:spLocks noGrp="1"/>
          </p:cNvSpPr>
          <p:nvPr>
            <p:ph type="title"/>
          </p:nvPr>
        </p:nvSpPr>
        <p:spPr>
          <a:xfrm>
            <a:off x="523529" y="255318"/>
            <a:ext cx="8132791" cy="962377"/>
          </a:xfrm>
        </p:spPr>
        <p:txBody>
          <a:bodyPr>
            <a:normAutofit/>
          </a:bodyPr>
          <a:lstStyle/>
          <a:p>
            <a:r>
              <a:rPr lang="en-GB" noProof="0"/>
              <a:t>Eligibility criteria</a:t>
            </a:r>
            <a:endParaRPr lang="en-GB" strike="sngStrike" noProof="0"/>
          </a:p>
        </p:txBody>
      </p:sp>
      <p:grpSp>
        <p:nvGrpSpPr>
          <p:cNvPr id="48" name="Group 47">
            <a:extLst>
              <a:ext uri="{FF2B5EF4-FFF2-40B4-BE49-F238E27FC236}">
                <a16:creationId xmlns:a16="http://schemas.microsoft.com/office/drawing/2014/main" id="{2C3673FE-96DC-01CE-5B8C-FB9194EF6EAB}"/>
              </a:ext>
            </a:extLst>
          </p:cNvPr>
          <p:cNvGrpSpPr/>
          <p:nvPr/>
        </p:nvGrpSpPr>
        <p:grpSpPr>
          <a:xfrm>
            <a:off x="2272077" y="1093393"/>
            <a:ext cx="7652456" cy="4663189"/>
            <a:chOff x="630089" y="10827553"/>
            <a:chExt cx="9317868" cy="5472011"/>
          </a:xfrm>
        </p:grpSpPr>
        <p:sp>
          <p:nvSpPr>
            <p:cNvPr id="83" name="Rectangle 82">
              <a:extLst>
                <a:ext uri="{FF2B5EF4-FFF2-40B4-BE49-F238E27FC236}">
                  <a16:creationId xmlns:a16="http://schemas.microsoft.com/office/drawing/2014/main" id="{FAAD921E-911C-7E55-8336-21D31494A083}"/>
                </a:ext>
              </a:extLst>
            </p:cNvPr>
            <p:cNvSpPr/>
            <p:nvPr/>
          </p:nvSpPr>
          <p:spPr>
            <a:xfrm>
              <a:off x="630089" y="10827553"/>
              <a:ext cx="4657819" cy="5472011"/>
            </a:xfrm>
            <a:prstGeom prst="rect">
              <a:avLst/>
            </a:prstGeom>
            <a:noFill/>
          </p:spPr>
          <p:txBody>
            <a:bodyPr wrap="square" lIns="0" tIns="0" rIns="0" bIns="0" rtlCol="0">
              <a:noAutofit/>
            </a:bodyPr>
            <a:lstStyle/>
            <a:p>
              <a:pPr marL="0" marR="0" lvl="0" indent="0" algn="l" defTabSz="270937" rtl="0"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ysClr val="windowText" lastClr="000000"/>
                </a:solidFill>
                <a:effectLst/>
                <a:uLnTx/>
                <a:uFillTx/>
                <a:latin typeface="Arial" panose="020B0604020202020204" pitchFamily="34" charset="0"/>
                <a:ea typeface="MS PGothic" charset="0"/>
                <a:cs typeface="Arial" panose="020B0604020202020204" pitchFamily="34" charset="0"/>
              </a:endParaRPr>
            </a:p>
          </p:txBody>
        </p:sp>
        <p:sp>
          <p:nvSpPr>
            <p:cNvPr id="80" name="Rectangle 79">
              <a:extLst>
                <a:ext uri="{FF2B5EF4-FFF2-40B4-BE49-F238E27FC236}">
                  <a16:creationId xmlns:a16="http://schemas.microsoft.com/office/drawing/2014/main" id="{FA559E7C-2153-8293-EB0B-E5D3865D4FE4}"/>
                </a:ext>
              </a:extLst>
            </p:cNvPr>
            <p:cNvSpPr/>
            <p:nvPr/>
          </p:nvSpPr>
          <p:spPr>
            <a:xfrm>
              <a:off x="5290141" y="10827553"/>
              <a:ext cx="4657816" cy="5472011"/>
            </a:xfrm>
            <a:prstGeom prst="rect">
              <a:avLst/>
            </a:prstGeom>
            <a:noFill/>
          </p:spPr>
          <p:txBody>
            <a:bodyPr wrap="square" lIns="0" tIns="0" rIns="0" bIns="0" rtlCol="0">
              <a:noAutofit/>
            </a:bodyPr>
            <a:lstStyle/>
            <a:p>
              <a:pPr marL="0" marR="0" lvl="0" indent="0" algn="l" defTabSz="270937" rtl="0"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ysClr val="windowText" lastClr="000000"/>
                </a:solidFill>
                <a:effectLst/>
                <a:uLnTx/>
                <a:uFillTx/>
                <a:latin typeface="Arial" panose="020B0604020202020204" pitchFamily="34" charset="0"/>
                <a:ea typeface="MS PGothic" charset="0"/>
                <a:cs typeface="Arial" panose="020B0604020202020204" pitchFamily="34" charset="0"/>
              </a:endParaRPr>
            </a:p>
          </p:txBody>
        </p:sp>
      </p:grpSp>
      <p:sp>
        <p:nvSpPr>
          <p:cNvPr id="51" name="Rectangle 50">
            <a:extLst>
              <a:ext uri="{FF2B5EF4-FFF2-40B4-BE49-F238E27FC236}">
                <a16:creationId xmlns:a16="http://schemas.microsoft.com/office/drawing/2014/main" id="{8D8E9577-65B7-CC18-1A16-6E90DECCA878}"/>
              </a:ext>
            </a:extLst>
          </p:cNvPr>
          <p:cNvSpPr>
            <a:spLocks/>
          </p:cNvSpPr>
          <p:nvPr/>
        </p:nvSpPr>
        <p:spPr>
          <a:xfrm>
            <a:off x="2562248" y="1734347"/>
            <a:ext cx="1334317" cy="215444"/>
          </a:xfrm>
          <a:prstGeom prst="rect">
            <a:avLst/>
          </a:prstGeom>
        </p:spPr>
        <p:txBody>
          <a:bodyPr wrap="none" lIns="72000" tIns="0" rIns="108000" bIns="0" anchor="ctr" anchorCtr="0">
            <a:spAutoFit/>
          </a:bodyPr>
          <a:lstStyle/>
          <a:p>
            <a:pPr marL="0" marR="0" lvl="0" indent="0" algn="ctr" defTabSz="914400" rtl="0" eaLnBrk="1" fontAlgn="auto" latinLnBrk="0" hangingPunct="1">
              <a:lnSpc>
                <a:spcPct val="100000"/>
              </a:lnSpc>
              <a:spcBef>
                <a:spcPts val="0"/>
              </a:spcBef>
              <a:spcAft>
                <a:spcPts val="400"/>
              </a:spcAft>
              <a:buClr>
                <a:srgbClr val="0091DF"/>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Age ≥18 years</a:t>
            </a:r>
          </a:p>
        </p:txBody>
      </p:sp>
      <p:sp>
        <p:nvSpPr>
          <p:cNvPr id="52" name="Rectangle 51">
            <a:extLst>
              <a:ext uri="{FF2B5EF4-FFF2-40B4-BE49-F238E27FC236}">
                <a16:creationId xmlns:a16="http://schemas.microsoft.com/office/drawing/2014/main" id="{A8C32738-1FFE-BCA5-6261-F7958D8E54D0}"/>
              </a:ext>
            </a:extLst>
          </p:cNvPr>
          <p:cNvSpPr/>
          <p:nvPr/>
        </p:nvSpPr>
        <p:spPr>
          <a:xfrm>
            <a:off x="1597546" y="2663268"/>
            <a:ext cx="3263719" cy="430887"/>
          </a:xfrm>
          <a:prstGeom prst="rect">
            <a:avLst/>
          </a:prstGeom>
        </p:spPr>
        <p:txBody>
          <a:bodyPr wrap="square" lIns="72000" tIns="0" rIns="108000" bIns="0" anchor="ctr" anchorCtr="0">
            <a:spAutoFit/>
          </a:bodyPr>
          <a:lstStyle/>
          <a:p>
            <a:pPr marL="0" marR="0" lvl="0" indent="0" algn="ctr" defTabSz="914400" rtl="0" eaLnBrk="1" fontAlgn="auto" latinLnBrk="0" hangingPunct="1">
              <a:lnSpc>
                <a:spcPct val="100000"/>
              </a:lnSpc>
              <a:spcBef>
                <a:spcPts val="0"/>
              </a:spcBef>
              <a:spcAft>
                <a:spcPts val="400"/>
              </a:spcAft>
              <a:buClr>
                <a:srgbClr val="0091DF"/>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eGFR of ≥25 to &lt;60 mL/min/1.73 m</a:t>
            </a:r>
            <a:r>
              <a:rPr kumimoji="0" lang="en-GB" sz="1400" b="0" i="0" u="none" strike="noStrike" kern="0" cap="none" spc="0" normalizeH="0" baseline="30000" noProof="0">
                <a:ln>
                  <a:noFill/>
                </a:ln>
                <a:solidFill>
                  <a:srgbClr val="000000"/>
                </a:solidFill>
                <a:effectLst/>
                <a:uLnTx/>
                <a:uFillTx/>
                <a:latin typeface="Arial" panose="020B0604020202020204" pitchFamily="34" charset="0"/>
                <a:ea typeface="MS PGothic" charset="0"/>
                <a:cs typeface="Arial" panose="020B0604020202020204" pitchFamily="34" charset="0"/>
              </a:rPr>
              <a:t>2</a:t>
            </a: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 and UACR of ≥200 to &lt;500 mg/g</a:t>
            </a:r>
            <a:r>
              <a:rPr lang="en-GB" sz="1400" kern="0" noProof="0">
                <a:solidFill>
                  <a:srgbClr val="000000"/>
                </a:solidFill>
                <a:latin typeface="Arial" panose="020B0604020202020204" pitchFamily="34" charset="0"/>
                <a:cs typeface="Arial" panose="020B0604020202020204" pitchFamily="34" charset="0"/>
              </a:rPr>
              <a:t>*</a:t>
            </a:r>
            <a:endParaRPr kumimoji="0" lang="en-GB" sz="1400" b="0" i="0" u="none" strike="noStrike" kern="0" cap="none" spc="0" normalizeH="0" noProof="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3" name="Rectangle 52">
            <a:extLst>
              <a:ext uri="{FF2B5EF4-FFF2-40B4-BE49-F238E27FC236}">
                <a16:creationId xmlns:a16="http://schemas.microsoft.com/office/drawing/2014/main" id="{D3F3D970-A4E0-73E6-DD08-086F20C5ABFE}"/>
              </a:ext>
            </a:extLst>
          </p:cNvPr>
          <p:cNvSpPr>
            <a:spLocks/>
          </p:cNvSpPr>
          <p:nvPr/>
        </p:nvSpPr>
        <p:spPr>
          <a:xfrm>
            <a:off x="1597546" y="3716097"/>
            <a:ext cx="3263719" cy="576293"/>
          </a:xfrm>
          <a:prstGeom prst="rect">
            <a:avLst/>
          </a:prstGeom>
        </p:spPr>
        <p:txBody>
          <a:bodyPr wrap="square" lIns="72000" tIns="72000" rIns="108000" bIns="72000" anchor="ctr" anchorCtr="0">
            <a:spAutoFit/>
          </a:bodyPr>
          <a:lstStyle/>
          <a:p>
            <a:pPr marL="0" marR="0" lvl="0" indent="0" algn="ctr" defTabSz="914400" rtl="0" eaLnBrk="1" fontAlgn="auto" latinLnBrk="0" hangingPunct="1">
              <a:lnSpc>
                <a:spcPct val="100000"/>
              </a:lnSpc>
              <a:spcBef>
                <a:spcPts val="0"/>
              </a:spcBef>
              <a:spcAft>
                <a:spcPts val="400"/>
              </a:spcAft>
              <a:buClr>
                <a:srgbClr val="0091DF"/>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eGFR ≥25 to &lt;90 mL/min/1.73 m</a:t>
            </a:r>
            <a:r>
              <a:rPr kumimoji="0" lang="en-GB" sz="1400" b="0" i="0" u="none" strike="noStrike" kern="0" cap="none" spc="0" normalizeH="0" baseline="30000" noProof="0">
                <a:ln>
                  <a:noFill/>
                </a:ln>
                <a:solidFill>
                  <a:srgbClr val="000000"/>
                </a:solidFill>
                <a:effectLst/>
                <a:uLnTx/>
                <a:uFillTx/>
                <a:latin typeface="Arial" panose="020B0604020202020204" pitchFamily="34" charset="0"/>
                <a:ea typeface="MS PGothic" charset="0"/>
                <a:cs typeface="Arial" panose="020B0604020202020204" pitchFamily="34" charset="0"/>
              </a:rPr>
              <a:t>2</a:t>
            </a: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 </a:t>
            </a:r>
            <a:b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and UACR of ≥500 to ≤3500 mg/g</a:t>
            </a:r>
          </a:p>
        </p:txBody>
      </p:sp>
      <p:sp>
        <p:nvSpPr>
          <p:cNvPr id="54" name="Rectangle 53">
            <a:extLst>
              <a:ext uri="{FF2B5EF4-FFF2-40B4-BE49-F238E27FC236}">
                <a16:creationId xmlns:a16="http://schemas.microsoft.com/office/drawing/2014/main" id="{ADF2A90C-B1BA-47D1-11F2-CF71C585A534}"/>
              </a:ext>
            </a:extLst>
          </p:cNvPr>
          <p:cNvSpPr>
            <a:spLocks/>
          </p:cNvSpPr>
          <p:nvPr/>
        </p:nvSpPr>
        <p:spPr>
          <a:xfrm>
            <a:off x="1925855" y="4528668"/>
            <a:ext cx="2607102" cy="360850"/>
          </a:xfrm>
          <a:prstGeom prst="rect">
            <a:avLst/>
          </a:prstGeom>
        </p:spPr>
        <p:txBody>
          <a:bodyPr wrap="none" lIns="72000" tIns="72000" rIns="108000" bIns="72000" anchor="ctr" anchorCtr="0">
            <a:spAutoFit/>
          </a:bodyPr>
          <a:lstStyle/>
          <a:p>
            <a:pPr marL="0" marR="0" lvl="0" indent="0" algn="ctr" defTabSz="914400" rtl="0" eaLnBrk="1" fontAlgn="auto" latinLnBrk="0" hangingPunct="1">
              <a:lnSpc>
                <a:spcPct val="100000"/>
              </a:lnSpc>
              <a:spcBef>
                <a:spcPts val="0"/>
              </a:spcBef>
              <a:spcAft>
                <a:spcPts val="400"/>
              </a:spcAft>
              <a:buClr>
                <a:srgbClr val="0091DF"/>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Serum potassium ≤4.8 mmol/L</a:t>
            </a:r>
          </a:p>
        </p:txBody>
      </p:sp>
      <p:sp>
        <p:nvSpPr>
          <p:cNvPr id="55" name="Rectangle 54">
            <a:extLst>
              <a:ext uri="{FF2B5EF4-FFF2-40B4-BE49-F238E27FC236}">
                <a16:creationId xmlns:a16="http://schemas.microsoft.com/office/drawing/2014/main" id="{E6244594-63AF-FFE5-F685-5E142B4BDAFD}"/>
              </a:ext>
            </a:extLst>
          </p:cNvPr>
          <p:cNvSpPr>
            <a:spLocks/>
          </p:cNvSpPr>
          <p:nvPr/>
        </p:nvSpPr>
        <p:spPr>
          <a:xfrm>
            <a:off x="1447361" y="5091390"/>
            <a:ext cx="3564095" cy="576293"/>
          </a:xfrm>
          <a:prstGeom prst="rect">
            <a:avLst/>
          </a:prstGeom>
        </p:spPr>
        <p:txBody>
          <a:bodyPr wrap="none" lIns="72000" tIns="72000" rIns="108000" bIns="72000" anchor="ctr" anchorCtr="0">
            <a:spAutoFit/>
          </a:bodyPr>
          <a:lstStyle/>
          <a:p>
            <a:pPr marL="0" marR="0" lvl="0" indent="0" algn="ctr" defTabSz="914400" rtl="0" eaLnBrk="1" fontAlgn="auto" latinLnBrk="0" hangingPunct="1">
              <a:lnSpc>
                <a:spcPct val="100000"/>
              </a:lnSpc>
              <a:spcBef>
                <a:spcPts val="0"/>
              </a:spcBef>
              <a:spcAft>
                <a:spcPts val="400"/>
              </a:spcAft>
              <a:buClr>
                <a:srgbClr val="0091DF"/>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On stable maximal tolerated labelled dose </a:t>
            </a:r>
            <a:b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of ACEi or ARB</a:t>
            </a:r>
          </a:p>
        </p:txBody>
      </p:sp>
      <p:sp>
        <p:nvSpPr>
          <p:cNvPr id="56" name="Rectangle 55">
            <a:extLst>
              <a:ext uri="{FF2B5EF4-FFF2-40B4-BE49-F238E27FC236}">
                <a16:creationId xmlns:a16="http://schemas.microsoft.com/office/drawing/2014/main" id="{C61F1866-DA36-240E-28BE-2BA3DFC3CBB7}"/>
              </a:ext>
            </a:extLst>
          </p:cNvPr>
          <p:cNvSpPr/>
          <p:nvPr/>
        </p:nvSpPr>
        <p:spPr>
          <a:xfrm>
            <a:off x="7310825" y="1167067"/>
            <a:ext cx="3391678" cy="391628"/>
          </a:xfrm>
          <a:prstGeom prst="rect">
            <a:avLst/>
          </a:prstGeom>
          <a:noFill/>
        </p:spPr>
        <p:txBody>
          <a:bodyPr vert="horz" wrap="squar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accent3"/>
                </a:solidFill>
                <a:effectLst/>
                <a:uLnTx/>
                <a:uFillTx/>
                <a:latin typeface="Arial" panose="020B0604020202020204" pitchFamily="34" charset="0"/>
                <a:ea typeface="MS PGothic" charset="0"/>
                <a:cs typeface="Arial" panose="020B0604020202020204" pitchFamily="34" charset="0"/>
              </a:rPr>
              <a:t>Key exclusion criteria</a:t>
            </a:r>
          </a:p>
        </p:txBody>
      </p:sp>
      <p:sp>
        <p:nvSpPr>
          <p:cNvPr id="57" name="Rectangle 56">
            <a:extLst>
              <a:ext uri="{FF2B5EF4-FFF2-40B4-BE49-F238E27FC236}">
                <a16:creationId xmlns:a16="http://schemas.microsoft.com/office/drawing/2014/main" id="{1B4E73E3-9C8B-099C-BF89-44D9DCBD60D4}"/>
              </a:ext>
            </a:extLst>
          </p:cNvPr>
          <p:cNvSpPr>
            <a:spLocks/>
          </p:cNvSpPr>
          <p:nvPr/>
        </p:nvSpPr>
        <p:spPr>
          <a:xfrm>
            <a:off x="7323862" y="1734346"/>
            <a:ext cx="3365604" cy="215444"/>
          </a:xfrm>
          <a:prstGeom prst="rect">
            <a:avLst/>
          </a:prstGeom>
        </p:spPr>
        <p:txBody>
          <a:bodyPr wrap="square" lIns="72000" tIns="0" rIns="0" bIns="0" anchor="ctr" anchorCtr="0">
            <a:spAutoFit/>
          </a:bodyPr>
          <a:lstStyle/>
          <a:p>
            <a:pPr marL="0" marR="0" lvl="0" indent="0" algn="ctr" defTabSz="914400" rtl="0" eaLnBrk="1" fontAlgn="auto" latinLnBrk="0" hangingPunct="1">
              <a:lnSpc>
                <a:spcPct val="100000"/>
              </a:lnSpc>
              <a:spcBef>
                <a:spcPts val="0"/>
              </a:spcBef>
              <a:spcAft>
                <a:spcPts val="400"/>
              </a:spcAft>
              <a:buClr>
                <a:srgbClr val="66B512"/>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T1D, T2D, or HbA1c ≥6.5% </a:t>
            </a:r>
          </a:p>
        </p:txBody>
      </p:sp>
      <p:sp>
        <p:nvSpPr>
          <p:cNvPr id="58" name="Rectangle 57">
            <a:extLst>
              <a:ext uri="{FF2B5EF4-FFF2-40B4-BE49-F238E27FC236}">
                <a16:creationId xmlns:a16="http://schemas.microsoft.com/office/drawing/2014/main" id="{0B332FFA-AD53-219E-15B4-170941F22863}"/>
              </a:ext>
            </a:extLst>
          </p:cNvPr>
          <p:cNvSpPr>
            <a:spLocks/>
          </p:cNvSpPr>
          <p:nvPr/>
        </p:nvSpPr>
        <p:spPr>
          <a:xfrm>
            <a:off x="7323862" y="2382046"/>
            <a:ext cx="3365604" cy="215444"/>
          </a:xfrm>
          <a:prstGeom prst="rect">
            <a:avLst/>
          </a:prstGeom>
        </p:spPr>
        <p:txBody>
          <a:bodyPr wrap="square" lIns="72000" tIns="0" rIns="0" bIns="0" anchor="ctr" anchorCtr="0">
            <a:spAutoFit/>
          </a:bodyPr>
          <a:lstStyle/>
          <a:p>
            <a:pPr marL="0" marR="0" lvl="0" indent="0" algn="ctr" defTabSz="914400" rtl="0" eaLnBrk="1" fontAlgn="auto" latinLnBrk="0" hangingPunct="1">
              <a:lnSpc>
                <a:spcPct val="100000"/>
              </a:lnSpc>
              <a:spcBef>
                <a:spcPts val="0"/>
              </a:spcBef>
              <a:spcAft>
                <a:spcPts val="400"/>
              </a:spcAft>
              <a:buClr>
                <a:srgbClr val="66B512"/>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SBP ≥160 or DBP ≥100 mmHg</a:t>
            </a:r>
          </a:p>
        </p:txBody>
      </p:sp>
      <p:sp>
        <p:nvSpPr>
          <p:cNvPr id="59" name="Rectangle 58">
            <a:extLst>
              <a:ext uri="{FF2B5EF4-FFF2-40B4-BE49-F238E27FC236}">
                <a16:creationId xmlns:a16="http://schemas.microsoft.com/office/drawing/2014/main" id="{BC7C86F8-9E4B-C0AF-2F08-48A3E1F3D136}"/>
              </a:ext>
            </a:extLst>
          </p:cNvPr>
          <p:cNvSpPr/>
          <p:nvPr/>
        </p:nvSpPr>
        <p:spPr>
          <a:xfrm>
            <a:off x="7323862" y="2909553"/>
            <a:ext cx="3365604" cy="646331"/>
          </a:xfrm>
          <a:prstGeom prst="rect">
            <a:avLst/>
          </a:prstGeom>
        </p:spPr>
        <p:txBody>
          <a:bodyPr wrap="square" lIns="72000" tIns="0" rIns="0" bIns="0" anchor="ctr" anchorCtr="0">
            <a:spAutoFit/>
          </a:bodyPr>
          <a:lstStyle/>
          <a:p>
            <a:pPr marL="0" marR="0" lvl="0" indent="0" algn="ctr" defTabSz="914400" rtl="0" eaLnBrk="1" fontAlgn="auto" latinLnBrk="0" hangingPunct="1">
              <a:lnSpc>
                <a:spcPct val="100000"/>
              </a:lnSpc>
              <a:spcBef>
                <a:spcPts val="0"/>
              </a:spcBef>
              <a:spcAft>
                <a:spcPts val="400"/>
              </a:spcAft>
              <a:buClr>
                <a:srgbClr val="66B512"/>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Symptomatic HF with reduced </a:t>
            </a:r>
            <a:b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ejection fraction with class 1A </a:t>
            </a:r>
            <a:b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indication for MRAs</a:t>
            </a:r>
          </a:p>
        </p:txBody>
      </p:sp>
      <p:sp>
        <p:nvSpPr>
          <p:cNvPr id="60" name="Rectangle 59">
            <a:extLst>
              <a:ext uri="{FF2B5EF4-FFF2-40B4-BE49-F238E27FC236}">
                <a16:creationId xmlns:a16="http://schemas.microsoft.com/office/drawing/2014/main" id="{9BC427FE-5EF3-3C11-00ED-6A1DF2982350}"/>
              </a:ext>
            </a:extLst>
          </p:cNvPr>
          <p:cNvSpPr>
            <a:spLocks/>
          </p:cNvSpPr>
          <p:nvPr/>
        </p:nvSpPr>
        <p:spPr>
          <a:xfrm>
            <a:off x="7323862" y="3788800"/>
            <a:ext cx="3365604" cy="430887"/>
          </a:xfrm>
          <a:prstGeom prst="rect">
            <a:avLst/>
          </a:prstGeom>
        </p:spPr>
        <p:txBody>
          <a:bodyPr wrap="square" lIns="72000" tIns="0" rIns="0" bIns="0" anchor="ctr" anchorCtr="0">
            <a:spAutoFit/>
          </a:bodyPr>
          <a:lstStyle/>
          <a:p>
            <a:pPr marL="0" marR="0" lvl="0" indent="0" algn="ctr" defTabSz="914400" rtl="0" eaLnBrk="1" fontAlgn="auto" latinLnBrk="0" hangingPunct="1">
              <a:lnSpc>
                <a:spcPct val="100000"/>
              </a:lnSpc>
              <a:spcBef>
                <a:spcPts val="0"/>
              </a:spcBef>
              <a:spcAft>
                <a:spcPts val="400"/>
              </a:spcAft>
              <a:buClr>
                <a:srgbClr val="66B512"/>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Autosomal dominant or autosomal recessive polycystic kidney disease </a:t>
            </a:r>
          </a:p>
        </p:txBody>
      </p:sp>
      <p:sp>
        <p:nvSpPr>
          <p:cNvPr id="61" name="Rectangle 60">
            <a:extLst>
              <a:ext uri="{FF2B5EF4-FFF2-40B4-BE49-F238E27FC236}">
                <a16:creationId xmlns:a16="http://schemas.microsoft.com/office/drawing/2014/main" id="{75837D95-F839-102D-9B69-9951D23640CA}"/>
              </a:ext>
            </a:extLst>
          </p:cNvPr>
          <p:cNvSpPr/>
          <p:nvPr/>
        </p:nvSpPr>
        <p:spPr>
          <a:xfrm>
            <a:off x="1510483" y="1167067"/>
            <a:ext cx="3399746" cy="391628"/>
          </a:xfrm>
          <a:prstGeom prst="rect">
            <a:avLst/>
          </a:prstGeom>
          <a:noFill/>
        </p:spPr>
        <p:txBody>
          <a:bodyPr vert="horz" wrap="squar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2">
                    <a:lumMod val="75000"/>
                  </a:schemeClr>
                </a:solidFill>
                <a:effectLst/>
                <a:uLnTx/>
                <a:uFillTx/>
                <a:latin typeface="Arial" panose="020B0604020202020204" pitchFamily="34" charset="0"/>
                <a:ea typeface="MS PGothic" charset="0"/>
                <a:cs typeface="Arial" panose="020B0604020202020204" pitchFamily="34" charset="0"/>
              </a:rPr>
              <a:t>Key inclusion criteria</a:t>
            </a:r>
          </a:p>
        </p:txBody>
      </p:sp>
      <p:cxnSp>
        <p:nvCxnSpPr>
          <p:cNvPr id="62" name="Straight Connector 61">
            <a:extLst>
              <a:ext uri="{FF2B5EF4-FFF2-40B4-BE49-F238E27FC236}">
                <a16:creationId xmlns:a16="http://schemas.microsoft.com/office/drawing/2014/main" id="{D3279DC3-3835-3547-3BE4-FD4AE548C86A}"/>
              </a:ext>
            </a:extLst>
          </p:cNvPr>
          <p:cNvCxnSpPr>
            <a:cxnSpLocks/>
          </p:cNvCxnSpPr>
          <p:nvPr/>
        </p:nvCxnSpPr>
        <p:spPr>
          <a:xfrm flipH="1">
            <a:off x="1890515" y="2126365"/>
            <a:ext cx="2799769" cy="0"/>
          </a:xfrm>
          <a:prstGeom prst="line">
            <a:avLst/>
          </a:prstGeom>
          <a:noFill/>
          <a:ln w="9525" cap="rnd" cmpd="sng" algn="ctr">
            <a:solidFill>
              <a:srgbClr val="FFFFFF"/>
            </a:solidFill>
            <a:prstDash val="solid"/>
            <a:round/>
          </a:ln>
          <a:effectLst/>
        </p:spPr>
      </p:cxnSp>
      <p:sp>
        <p:nvSpPr>
          <p:cNvPr id="63" name="TextBox 62">
            <a:extLst>
              <a:ext uri="{FF2B5EF4-FFF2-40B4-BE49-F238E27FC236}">
                <a16:creationId xmlns:a16="http://schemas.microsoft.com/office/drawing/2014/main" id="{0EBCD001-9482-1CF9-D685-A67FE1E5ED8D}"/>
              </a:ext>
            </a:extLst>
          </p:cNvPr>
          <p:cNvSpPr txBox="1"/>
          <p:nvPr/>
        </p:nvSpPr>
        <p:spPr>
          <a:xfrm>
            <a:off x="3058788" y="3263232"/>
            <a:ext cx="341235" cy="283789"/>
          </a:xfrm>
          <a:prstGeom prst="rect">
            <a:avLst/>
          </a:prstGeom>
          <a:no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00304F"/>
                </a:solidFill>
                <a:effectLst/>
                <a:uLnTx/>
                <a:uFillTx/>
                <a:latin typeface="Arial" panose="020B0604020202020204" pitchFamily="34" charset="0"/>
                <a:ea typeface="MS PGothic" charset="0"/>
                <a:cs typeface="Arial" panose="020B0604020202020204" pitchFamily="34" charset="0"/>
              </a:rPr>
              <a:t>OR</a:t>
            </a:r>
          </a:p>
        </p:txBody>
      </p:sp>
      <p:cxnSp>
        <p:nvCxnSpPr>
          <p:cNvPr id="64" name="Straight Connector 63">
            <a:extLst>
              <a:ext uri="{FF2B5EF4-FFF2-40B4-BE49-F238E27FC236}">
                <a16:creationId xmlns:a16="http://schemas.microsoft.com/office/drawing/2014/main" id="{7EB0B322-517E-1521-3002-12006AEEEC18}"/>
              </a:ext>
            </a:extLst>
          </p:cNvPr>
          <p:cNvCxnSpPr>
            <a:cxnSpLocks/>
          </p:cNvCxnSpPr>
          <p:nvPr/>
        </p:nvCxnSpPr>
        <p:spPr>
          <a:xfrm flipH="1">
            <a:off x="7501716" y="2126365"/>
            <a:ext cx="2799769" cy="0"/>
          </a:xfrm>
          <a:prstGeom prst="line">
            <a:avLst/>
          </a:prstGeom>
          <a:noFill/>
          <a:ln w="9525" cap="rnd" cmpd="sng" algn="ctr">
            <a:solidFill>
              <a:srgbClr val="FFFFFF"/>
            </a:solidFill>
            <a:prstDash val="solid"/>
            <a:round/>
          </a:ln>
          <a:effectLst/>
        </p:spPr>
      </p:cxnSp>
      <p:sp>
        <p:nvSpPr>
          <p:cNvPr id="68" name="Rectangle 67">
            <a:extLst>
              <a:ext uri="{FF2B5EF4-FFF2-40B4-BE49-F238E27FC236}">
                <a16:creationId xmlns:a16="http://schemas.microsoft.com/office/drawing/2014/main" id="{4C528C43-8B76-AF04-C300-256B7B04F545}"/>
              </a:ext>
            </a:extLst>
          </p:cNvPr>
          <p:cNvSpPr>
            <a:spLocks/>
          </p:cNvSpPr>
          <p:nvPr/>
        </p:nvSpPr>
        <p:spPr>
          <a:xfrm>
            <a:off x="7323862" y="4630632"/>
            <a:ext cx="3365604" cy="861774"/>
          </a:xfrm>
          <a:prstGeom prst="rect">
            <a:avLst/>
          </a:prstGeom>
        </p:spPr>
        <p:txBody>
          <a:bodyPr wrap="square" lIns="72000" tIns="0" rIns="0" bIns="0" anchor="ctr" anchorCtr="0">
            <a:spAutoFit/>
          </a:bodyPr>
          <a:lstStyle/>
          <a:p>
            <a:pPr marL="0" marR="0" lvl="0" indent="0" algn="ctr" defTabSz="914400" rtl="0" eaLnBrk="1" fontAlgn="auto" latinLnBrk="0" hangingPunct="1">
              <a:lnSpc>
                <a:spcPct val="100000"/>
              </a:lnSpc>
              <a:spcBef>
                <a:spcPts val="0"/>
              </a:spcBef>
              <a:spcAft>
                <a:spcPts val="400"/>
              </a:spcAft>
              <a:buClr>
                <a:srgbClr val="66B512"/>
              </a:buClr>
              <a:buSzTx/>
              <a:buFontTx/>
              <a:buNone/>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Lupus nephritis or ANCA-associated vasculitis or any other kidney disease requiring immunosuppressive therapy </a:t>
            </a:r>
            <a:b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within 6 months prior to screening</a:t>
            </a:r>
          </a:p>
        </p:txBody>
      </p:sp>
      <p:cxnSp>
        <p:nvCxnSpPr>
          <p:cNvPr id="71" name="Straight Connector 70">
            <a:extLst>
              <a:ext uri="{FF2B5EF4-FFF2-40B4-BE49-F238E27FC236}">
                <a16:creationId xmlns:a16="http://schemas.microsoft.com/office/drawing/2014/main" id="{9F76C166-CB29-6185-5B48-21E3A294698A}"/>
              </a:ext>
            </a:extLst>
          </p:cNvPr>
          <p:cNvCxnSpPr>
            <a:cxnSpLocks/>
          </p:cNvCxnSpPr>
          <p:nvPr/>
        </p:nvCxnSpPr>
        <p:spPr>
          <a:xfrm flipH="1">
            <a:off x="7501716" y="3661846"/>
            <a:ext cx="2799769" cy="0"/>
          </a:xfrm>
          <a:prstGeom prst="line">
            <a:avLst/>
          </a:prstGeom>
          <a:noFill/>
          <a:ln w="9525" cap="rnd" cmpd="sng" algn="ctr">
            <a:solidFill>
              <a:srgbClr val="FFFFFF"/>
            </a:solidFill>
            <a:prstDash val="solid"/>
            <a:round/>
          </a:ln>
          <a:effectLst/>
        </p:spPr>
      </p:cxnSp>
      <p:cxnSp>
        <p:nvCxnSpPr>
          <p:cNvPr id="72" name="Straight Connector 71">
            <a:extLst>
              <a:ext uri="{FF2B5EF4-FFF2-40B4-BE49-F238E27FC236}">
                <a16:creationId xmlns:a16="http://schemas.microsoft.com/office/drawing/2014/main" id="{CDD8924A-0BF2-A5C0-4853-7183949F0BDC}"/>
              </a:ext>
            </a:extLst>
          </p:cNvPr>
          <p:cNvCxnSpPr>
            <a:cxnSpLocks/>
          </p:cNvCxnSpPr>
          <p:nvPr/>
        </p:nvCxnSpPr>
        <p:spPr>
          <a:xfrm flipH="1">
            <a:off x="7501716" y="4415392"/>
            <a:ext cx="2799769" cy="0"/>
          </a:xfrm>
          <a:prstGeom prst="line">
            <a:avLst/>
          </a:prstGeom>
          <a:noFill/>
          <a:ln w="9525" cap="rnd" cmpd="sng" algn="ctr">
            <a:solidFill>
              <a:srgbClr val="FFFFFF"/>
            </a:solidFill>
            <a:prstDash val="solid"/>
            <a:round/>
          </a:ln>
          <a:effectLst/>
        </p:spPr>
      </p:cxnSp>
      <p:cxnSp>
        <p:nvCxnSpPr>
          <p:cNvPr id="74" name="Straight Connector 73">
            <a:extLst>
              <a:ext uri="{FF2B5EF4-FFF2-40B4-BE49-F238E27FC236}">
                <a16:creationId xmlns:a16="http://schemas.microsoft.com/office/drawing/2014/main" id="{E48517CF-85C9-8C97-7C2D-FF4030508985}"/>
              </a:ext>
            </a:extLst>
          </p:cNvPr>
          <p:cNvCxnSpPr>
            <a:cxnSpLocks/>
          </p:cNvCxnSpPr>
          <p:nvPr/>
        </p:nvCxnSpPr>
        <p:spPr>
          <a:xfrm flipH="1">
            <a:off x="1890515" y="3756959"/>
            <a:ext cx="2799769" cy="0"/>
          </a:xfrm>
          <a:prstGeom prst="line">
            <a:avLst/>
          </a:prstGeom>
          <a:noFill/>
          <a:ln w="9525" cap="rnd" cmpd="sng" algn="ctr">
            <a:solidFill>
              <a:srgbClr val="FFFFFF"/>
            </a:solidFill>
            <a:prstDash val="solid"/>
            <a:round/>
          </a:ln>
          <a:effectLst/>
        </p:spPr>
      </p:cxnSp>
      <p:cxnSp>
        <p:nvCxnSpPr>
          <p:cNvPr id="75" name="Straight Connector 74">
            <a:extLst>
              <a:ext uri="{FF2B5EF4-FFF2-40B4-BE49-F238E27FC236}">
                <a16:creationId xmlns:a16="http://schemas.microsoft.com/office/drawing/2014/main" id="{29D9C6FD-05AF-AF36-40B2-F90F5395454D}"/>
              </a:ext>
            </a:extLst>
          </p:cNvPr>
          <p:cNvCxnSpPr>
            <a:cxnSpLocks/>
          </p:cNvCxnSpPr>
          <p:nvPr/>
        </p:nvCxnSpPr>
        <p:spPr>
          <a:xfrm flipH="1">
            <a:off x="1890515" y="4316245"/>
            <a:ext cx="2799769" cy="0"/>
          </a:xfrm>
          <a:prstGeom prst="line">
            <a:avLst/>
          </a:prstGeom>
          <a:noFill/>
          <a:ln w="9525" cap="rnd" cmpd="sng" algn="ctr">
            <a:solidFill>
              <a:srgbClr val="FFFFFF"/>
            </a:solidFill>
            <a:prstDash val="solid"/>
            <a:round/>
          </a:ln>
          <a:effectLst/>
        </p:spPr>
      </p:cxnSp>
      <p:cxnSp>
        <p:nvCxnSpPr>
          <p:cNvPr id="46" name="Straight Connector 45">
            <a:extLst>
              <a:ext uri="{FF2B5EF4-FFF2-40B4-BE49-F238E27FC236}">
                <a16:creationId xmlns:a16="http://schemas.microsoft.com/office/drawing/2014/main" id="{0A42AC12-16F0-7A1A-F422-E6CC49D81A0C}"/>
              </a:ext>
            </a:extLst>
          </p:cNvPr>
          <p:cNvCxnSpPr>
            <a:cxnSpLocks/>
          </p:cNvCxnSpPr>
          <p:nvPr/>
        </p:nvCxnSpPr>
        <p:spPr>
          <a:xfrm>
            <a:off x="769212" y="1551556"/>
            <a:ext cx="4882288" cy="0"/>
          </a:xfrm>
          <a:prstGeom prst="line">
            <a:avLst/>
          </a:prstGeom>
          <a:noFill/>
          <a:ln w="28575" cap="rnd" cmpd="sng" algn="ctr">
            <a:solidFill>
              <a:schemeClr val="bg2">
                <a:lumMod val="75000"/>
              </a:schemeClr>
            </a:solidFill>
            <a:prstDash val="solid"/>
            <a:round/>
          </a:ln>
          <a:effectLst/>
        </p:spPr>
      </p:cxnSp>
      <p:cxnSp>
        <p:nvCxnSpPr>
          <p:cNvPr id="97" name="Straight Connector 96">
            <a:extLst>
              <a:ext uri="{FF2B5EF4-FFF2-40B4-BE49-F238E27FC236}">
                <a16:creationId xmlns:a16="http://schemas.microsoft.com/office/drawing/2014/main" id="{536C4DB4-1F48-BB61-C061-0FD8F121A959}"/>
              </a:ext>
            </a:extLst>
          </p:cNvPr>
          <p:cNvCxnSpPr>
            <a:cxnSpLocks/>
          </p:cNvCxnSpPr>
          <p:nvPr/>
        </p:nvCxnSpPr>
        <p:spPr>
          <a:xfrm>
            <a:off x="769212" y="5733031"/>
            <a:ext cx="4740642" cy="0"/>
          </a:xfrm>
          <a:prstGeom prst="line">
            <a:avLst/>
          </a:prstGeom>
          <a:noFill/>
          <a:ln w="28575" cap="rnd" cmpd="sng" algn="ctr">
            <a:solidFill>
              <a:schemeClr val="bg2">
                <a:lumMod val="75000"/>
              </a:schemeClr>
            </a:solidFill>
            <a:prstDash val="solid"/>
            <a:round/>
          </a:ln>
          <a:effectLst/>
        </p:spPr>
      </p:cxnSp>
      <p:cxnSp>
        <p:nvCxnSpPr>
          <p:cNvPr id="98" name="Straight Connector 97">
            <a:extLst>
              <a:ext uri="{FF2B5EF4-FFF2-40B4-BE49-F238E27FC236}">
                <a16:creationId xmlns:a16="http://schemas.microsoft.com/office/drawing/2014/main" id="{3A8EC00C-24FD-8593-BA52-2F1E0C6AA586}"/>
              </a:ext>
            </a:extLst>
          </p:cNvPr>
          <p:cNvCxnSpPr>
            <a:cxnSpLocks/>
          </p:cNvCxnSpPr>
          <p:nvPr/>
        </p:nvCxnSpPr>
        <p:spPr>
          <a:xfrm>
            <a:off x="6689766" y="5733031"/>
            <a:ext cx="4733020" cy="0"/>
          </a:xfrm>
          <a:prstGeom prst="line">
            <a:avLst/>
          </a:prstGeom>
          <a:noFill/>
          <a:ln w="28575" cap="rnd" cmpd="sng" algn="ctr">
            <a:solidFill>
              <a:schemeClr val="accent3"/>
            </a:solidFill>
            <a:prstDash val="solid"/>
            <a:round/>
          </a:ln>
          <a:effectLst/>
        </p:spPr>
      </p:cxnSp>
      <p:cxnSp>
        <p:nvCxnSpPr>
          <p:cNvPr id="99" name="Straight Connector 98">
            <a:extLst>
              <a:ext uri="{FF2B5EF4-FFF2-40B4-BE49-F238E27FC236}">
                <a16:creationId xmlns:a16="http://schemas.microsoft.com/office/drawing/2014/main" id="{22CD954E-54A4-75E2-422D-D2FF7D38EED0}"/>
              </a:ext>
            </a:extLst>
          </p:cNvPr>
          <p:cNvCxnSpPr>
            <a:cxnSpLocks/>
          </p:cNvCxnSpPr>
          <p:nvPr/>
        </p:nvCxnSpPr>
        <p:spPr>
          <a:xfrm>
            <a:off x="795647" y="2132581"/>
            <a:ext cx="4674837" cy="0"/>
          </a:xfrm>
          <a:prstGeom prst="line">
            <a:avLst/>
          </a:prstGeom>
          <a:noFill/>
          <a:ln w="9525" cap="rnd" cmpd="sng" algn="ctr">
            <a:solidFill>
              <a:schemeClr val="bg2">
                <a:lumMod val="75000"/>
              </a:schemeClr>
            </a:solidFill>
            <a:prstDash val="lgDash"/>
            <a:round/>
          </a:ln>
          <a:effectLst/>
        </p:spPr>
      </p:cxnSp>
      <p:cxnSp>
        <p:nvCxnSpPr>
          <p:cNvPr id="102" name="Straight Connector 101">
            <a:extLst>
              <a:ext uri="{FF2B5EF4-FFF2-40B4-BE49-F238E27FC236}">
                <a16:creationId xmlns:a16="http://schemas.microsoft.com/office/drawing/2014/main" id="{E85CFA3F-7573-3055-D97B-8BC8F8F4542C}"/>
              </a:ext>
            </a:extLst>
          </p:cNvPr>
          <p:cNvCxnSpPr>
            <a:cxnSpLocks/>
          </p:cNvCxnSpPr>
          <p:nvPr/>
        </p:nvCxnSpPr>
        <p:spPr>
          <a:xfrm>
            <a:off x="795647" y="4390006"/>
            <a:ext cx="4880758" cy="0"/>
          </a:xfrm>
          <a:prstGeom prst="line">
            <a:avLst/>
          </a:prstGeom>
          <a:noFill/>
          <a:ln w="9525" cap="rnd" cmpd="sng" algn="ctr">
            <a:solidFill>
              <a:schemeClr val="bg2">
                <a:lumMod val="75000"/>
              </a:schemeClr>
            </a:solidFill>
            <a:prstDash val="lgDash"/>
            <a:round/>
          </a:ln>
          <a:effectLst/>
        </p:spPr>
      </p:cxnSp>
      <p:cxnSp>
        <p:nvCxnSpPr>
          <p:cNvPr id="104" name="Straight Connector 103">
            <a:extLst>
              <a:ext uri="{FF2B5EF4-FFF2-40B4-BE49-F238E27FC236}">
                <a16:creationId xmlns:a16="http://schemas.microsoft.com/office/drawing/2014/main" id="{7BE58CFC-F4C9-D318-ADB0-D15F36917F14}"/>
              </a:ext>
            </a:extLst>
          </p:cNvPr>
          <p:cNvCxnSpPr>
            <a:cxnSpLocks/>
          </p:cNvCxnSpPr>
          <p:nvPr/>
        </p:nvCxnSpPr>
        <p:spPr>
          <a:xfrm>
            <a:off x="795647" y="5028181"/>
            <a:ext cx="4845132" cy="0"/>
          </a:xfrm>
          <a:prstGeom prst="line">
            <a:avLst/>
          </a:prstGeom>
          <a:noFill/>
          <a:ln w="9525" cap="rnd" cmpd="sng" algn="ctr">
            <a:solidFill>
              <a:schemeClr val="bg2">
                <a:lumMod val="75000"/>
              </a:schemeClr>
            </a:solidFill>
            <a:prstDash val="lgDash"/>
            <a:round/>
          </a:ln>
          <a:effectLst/>
        </p:spPr>
      </p:cxnSp>
      <p:cxnSp>
        <p:nvCxnSpPr>
          <p:cNvPr id="106" name="Straight Connector 105">
            <a:extLst>
              <a:ext uri="{FF2B5EF4-FFF2-40B4-BE49-F238E27FC236}">
                <a16:creationId xmlns:a16="http://schemas.microsoft.com/office/drawing/2014/main" id="{00CBFB75-A46D-5140-D7A2-BA00A2091206}"/>
              </a:ext>
            </a:extLst>
          </p:cNvPr>
          <p:cNvCxnSpPr>
            <a:cxnSpLocks/>
          </p:cNvCxnSpPr>
          <p:nvPr/>
        </p:nvCxnSpPr>
        <p:spPr>
          <a:xfrm>
            <a:off x="6721513" y="2132581"/>
            <a:ext cx="4760386" cy="0"/>
          </a:xfrm>
          <a:prstGeom prst="line">
            <a:avLst/>
          </a:prstGeom>
          <a:noFill/>
          <a:ln w="9525" cap="rnd" cmpd="sng" algn="ctr">
            <a:solidFill>
              <a:schemeClr val="accent3"/>
            </a:solidFill>
            <a:prstDash val="lgDash"/>
            <a:round/>
          </a:ln>
          <a:effectLst/>
        </p:spPr>
      </p:cxnSp>
      <p:cxnSp>
        <p:nvCxnSpPr>
          <p:cNvPr id="107" name="Straight Connector 106">
            <a:extLst>
              <a:ext uri="{FF2B5EF4-FFF2-40B4-BE49-F238E27FC236}">
                <a16:creationId xmlns:a16="http://schemas.microsoft.com/office/drawing/2014/main" id="{DB0B156D-88C1-B8C9-20BF-81F057D32ADA}"/>
              </a:ext>
            </a:extLst>
          </p:cNvPr>
          <p:cNvCxnSpPr>
            <a:cxnSpLocks/>
          </p:cNvCxnSpPr>
          <p:nvPr/>
        </p:nvCxnSpPr>
        <p:spPr>
          <a:xfrm>
            <a:off x="7048500" y="3618481"/>
            <a:ext cx="4433399" cy="0"/>
          </a:xfrm>
          <a:prstGeom prst="line">
            <a:avLst/>
          </a:prstGeom>
          <a:noFill/>
          <a:ln w="9525" cap="rnd" cmpd="sng" algn="ctr">
            <a:solidFill>
              <a:schemeClr val="accent3"/>
            </a:solidFill>
            <a:prstDash val="lgDash"/>
            <a:round/>
          </a:ln>
          <a:effectLst/>
        </p:spPr>
      </p:cxnSp>
      <p:cxnSp>
        <p:nvCxnSpPr>
          <p:cNvPr id="108" name="Straight Connector 107">
            <a:extLst>
              <a:ext uri="{FF2B5EF4-FFF2-40B4-BE49-F238E27FC236}">
                <a16:creationId xmlns:a16="http://schemas.microsoft.com/office/drawing/2014/main" id="{A09C4151-E389-CA72-88D1-41FFB6724D49}"/>
              </a:ext>
            </a:extLst>
          </p:cNvPr>
          <p:cNvCxnSpPr>
            <a:cxnSpLocks/>
          </p:cNvCxnSpPr>
          <p:nvPr/>
        </p:nvCxnSpPr>
        <p:spPr>
          <a:xfrm>
            <a:off x="6531429" y="4390006"/>
            <a:ext cx="4950470" cy="0"/>
          </a:xfrm>
          <a:prstGeom prst="line">
            <a:avLst/>
          </a:prstGeom>
          <a:noFill/>
          <a:ln w="9525" cap="rnd" cmpd="sng" algn="ctr">
            <a:solidFill>
              <a:schemeClr val="accent3"/>
            </a:solidFill>
            <a:prstDash val="lgDash"/>
            <a:round/>
          </a:ln>
          <a:effectLst/>
        </p:spPr>
      </p:cxnSp>
      <p:cxnSp>
        <p:nvCxnSpPr>
          <p:cNvPr id="110" name="Straight Connector 109">
            <a:extLst>
              <a:ext uri="{FF2B5EF4-FFF2-40B4-BE49-F238E27FC236}">
                <a16:creationId xmlns:a16="http://schemas.microsoft.com/office/drawing/2014/main" id="{7F125D7C-5534-22ED-D9C1-E9084BD4EF31}"/>
              </a:ext>
            </a:extLst>
          </p:cNvPr>
          <p:cNvCxnSpPr>
            <a:cxnSpLocks/>
          </p:cNvCxnSpPr>
          <p:nvPr/>
        </p:nvCxnSpPr>
        <p:spPr>
          <a:xfrm>
            <a:off x="6804561" y="2846956"/>
            <a:ext cx="4677338" cy="0"/>
          </a:xfrm>
          <a:prstGeom prst="line">
            <a:avLst/>
          </a:prstGeom>
          <a:noFill/>
          <a:ln w="9525" cap="rnd" cmpd="sng" algn="ctr">
            <a:solidFill>
              <a:schemeClr val="accent3"/>
            </a:solidFill>
            <a:prstDash val="lgDash"/>
            <a:round/>
          </a:ln>
          <a:effectLst/>
        </p:spPr>
      </p:cxnSp>
      <p:grpSp>
        <p:nvGrpSpPr>
          <p:cNvPr id="65" name="Group 64">
            <a:extLst>
              <a:ext uri="{FF2B5EF4-FFF2-40B4-BE49-F238E27FC236}">
                <a16:creationId xmlns:a16="http://schemas.microsoft.com/office/drawing/2014/main" id="{62CBC07C-6FBB-5922-D563-F14B21A5F118}"/>
              </a:ext>
            </a:extLst>
          </p:cNvPr>
          <p:cNvGrpSpPr/>
          <p:nvPr/>
        </p:nvGrpSpPr>
        <p:grpSpPr>
          <a:xfrm flipH="1">
            <a:off x="5225143" y="1177164"/>
            <a:ext cx="1741714" cy="4606554"/>
            <a:chOff x="4857909" y="13672285"/>
            <a:chExt cx="826523" cy="2186021"/>
          </a:xfrm>
          <a:gradFill flip="none" rotWithShape="1">
            <a:gsLst>
              <a:gs pos="0">
                <a:schemeClr val="accent2"/>
              </a:gs>
              <a:gs pos="50000">
                <a:schemeClr val="accent3"/>
              </a:gs>
              <a:gs pos="49000">
                <a:schemeClr val="accent2"/>
              </a:gs>
              <a:gs pos="100000">
                <a:schemeClr val="accent3"/>
              </a:gs>
            </a:gsLst>
            <a:lin ang="10800000" scaled="1"/>
            <a:tileRect/>
          </a:gradFill>
        </p:grpSpPr>
        <p:sp>
          <p:nvSpPr>
            <p:cNvPr id="78" name="Freeform 28">
              <a:extLst>
                <a:ext uri="{FF2B5EF4-FFF2-40B4-BE49-F238E27FC236}">
                  <a16:creationId xmlns:a16="http://schemas.microsoft.com/office/drawing/2014/main" id="{AE2A1B37-614F-E1B7-18AF-3344E13C6DD2}"/>
                </a:ext>
              </a:extLst>
            </p:cNvPr>
            <p:cNvSpPr/>
            <p:nvPr/>
          </p:nvSpPr>
          <p:spPr>
            <a:xfrm>
              <a:off x="5271170" y="13672285"/>
              <a:ext cx="413262" cy="2186004"/>
            </a:xfrm>
            <a:custGeom>
              <a:avLst/>
              <a:gdLst>
                <a:gd name="connsiteX0" fmla="*/ 5087 w 866965"/>
                <a:gd name="connsiteY0" fmla="*/ 2575812 h 4585925"/>
                <a:gd name="connsiteX1" fmla="*/ 45817 w 866965"/>
                <a:gd name="connsiteY1" fmla="*/ 2868507 h 4585925"/>
                <a:gd name="connsiteX2" fmla="*/ 68725 w 866965"/>
                <a:gd name="connsiteY2" fmla="*/ 3219747 h 4585925"/>
                <a:gd name="connsiteX3" fmla="*/ 96720 w 866965"/>
                <a:gd name="connsiteY3" fmla="*/ 3349573 h 4585925"/>
                <a:gd name="connsiteX4" fmla="*/ 104368 w 866965"/>
                <a:gd name="connsiteY4" fmla="*/ 3517564 h 4585925"/>
                <a:gd name="connsiteX5" fmla="*/ 106894 w 866965"/>
                <a:gd name="connsiteY5" fmla="*/ 3907005 h 4585925"/>
                <a:gd name="connsiteX6" fmla="*/ 112976 w 866965"/>
                <a:gd name="connsiteY6" fmla="*/ 4274892 h 4585925"/>
                <a:gd name="connsiteX7" fmla="*/ 113012 w 866965"/>
                <a:gd name="connsiteY7" fmla="*/ 4274892 h 4585925"/>
                <a:gd name="connsiteX8" fmla="*/ 113723 w 866965"/>
                <a:gd name="connsiteY8" fmla="*/ 4328245 h 4585925"/>
                <a:gd name="connsiteX9" fmla="*/ 106431 w 866965"/>
                <a:gd name="connsiteY9" fmla="*/ 4433102 h 4585925"/>
                <a:gd name="connsiteX10" fmla="*/ 123506 w 866965"/>
                <a:gd name="connsiteY10" fmla="*/ 4529422 h 4585925"/>
                <a:gd name="connsiteX11" fmla="*/ 167401 w 866965"/>
                <a:gd name="connsiteY11" fmla="*/ 4585513 h 4585925"/>
                <a:gd name="connsiteX12" fmla="*/ 208878 w 866965"/>
                <a:gd name="connsiteY12" fmla="*/ 4567232 h 4585925"/>
                <a:gd name="connsiteX13" fmla="*/ 266185 w 866965"/>
                <a:gd name="connsiteY13" fmla="*/ 4573314 h 4585925"/>
                <a:gd name="connsiteX14" fmla="*/ 301543 w 866965"/>
                <a:gd name="connsiteY14" fmla="*/ 4565986 h 4585925"/>
                <a:gd name="connsiteX15" fmla="*/ 328364 w 866965"/>
                <a:gd name="connsiteY15" fmla="*/ 4548914 h 4585925"/>
                <a:gd name="connsiteX16" fmla="*/ 355186 w 866965"/>
                <a:gd name="connsiteY16" fmla="*/ 4496485 h 4585925"/>
                <a:gd name="connsiteX17" fmla="*/ 314954 w 866965"/>
                <a:gd name="connsiteY17" fmla="*/ 4378220 h 4585925"/>
                <a:gd name="connsiteX18" fmla="*/ 279595 w 866965"/>
                <a:gd name="connsiteY18" fmla="*/ 4274572 h 4585925"/>
                <a:gd name="connsiteX19" fmla="*/ 279097 w 866965"/>
                <a:gd name="connsiteY19" fmla="*/ 4274572 h 4585925"/>
                <a:gd name="connsiteX20" fmla="*/ 279987 w 866965"/>
                <a:gd name="connsiteY20" fmla="*/ 4077522 h 4585925"/>
                <a:gd name="connsiteX21" fmla="*/ 361446 w 866965"/>
                <a:gd name="connsiteY21" fmla="*/ 3550643 h 4585925"/>
                <a:gd name="connsiteX22" fmla="*/ 323278 w 866965"/>
                <a:gd name="connsiteY22" fmla="*/ 3158676 h 4585925"/>
                <a:gd name="connsiteX23" fmla="*/ 414911 w 866965"/>
                <a:gd name="connsiteY23" fmla="*/ 2657265 h 4585925"/>
                <a:gd name="connsiteX24" fmla="*/ 417437 w 866965"/>
                <a:gd name="connsiteY24" fmla="*/ 2163500 h 4585925"/>
                <a:gd name="connsiteX25" fmla="*/ 356360 w 866965"/>
                <a:gd name="connsiteY25" fmla="*/ 1873331 h 4585925"/>
                <a:gd name="connsiteX26" fmla="*/ 333451 w 866965"/>
                <a:gd name="connsiteY26" fmla="*/ 1580636 h 4585925"/>
                <a:gd name="connsiteX27" fmla="*/ 384355 w 866965"/>
                <a:gd name="connsiteY27" fmla="*/ 1443199 h 4585925"/>
                <a:gd name="connsiteX28" fmla="*/ 412350 w 866965"/>
                <a:gd name="connsiteY28" fmla="*/ 1588284 h 4585925"/>
                <a:gd name="connsiteX29" fmla="*/ 430171 w 866965"/>
                <a:gd name="connsiteY29" fmla="*/ 1735894 h 4585925"/>
                <a:gd name="connsiteX30" fmla="*/ 481075 w 866965"/>
                <a:gd name="connsiteY30" fmla="*/ 2023502 h 4585925"/>
                <a:gd name="connsiteX31" fmla="*/ 570147 w 866965"/>
                <a:gd name="connsiteY31" fmla="*/ 2252564 h 4585925"/>
                <a:gd name="connsiteX32" fmla="*/ 577795 w 866965"/>
                <a:gd name="connsiteY32" fmla="*/ 2334017 h 4585925"/>
                <a:gd name="connsiteX33" fmla="*/ 603264 w 866965"/>
                <a:gd name="connsiteY33" fmla="*/ 2530000 h 4585925"/>
                <a:gd name="connsiteX34" fmla="*/ 654168 w 866965"/>
                <a:gd name="connsiteY34" fmla="*/ 2631797 h 4585925"/>
                <a:gd name="connsiteX35" fmla="*/ 643994 w 866965"/>
                <a:gd name="connsiteY35" fmla="*/ 2530000 h 4585925"/>
                <a:gd name="connsiteX36" fmla="*/ 654168 w 866965"/>
                <a:gd name="connsiteY36" fmla="*/ 2504533 h 4585925"/>
                <a:gd name="connsiteX37" fmla="*/ 692336 w 866965"/>
                <a:gd name="connsiteY37" fmla="*/ 2662351 h 4585925"/>
                <a:gd name="connsiteX38" fmla="*/ 722893 w 866965"/>
                <a:gd name="connsiteY38" fmla="*/ 2667437 h 4585925"/>
                <a:gd name="connsiteX39" fmla="*/ 682163 w 866965"/>
                <a:gd name="connsiteY39" fmla="*/ 2524914 h 4585925"/>
                <a:gd name="connsiteX40" fmla="*/ 692336 w 866965"/>
                <a:gd name="connsiteY40" fmla="*/ 2512180 h 4585925"/>
                <a:gd name="connsiteX41" fmla="*/ 748327 w 866965"/>
                <a:gd name="connsiteY41" fmla="*/ 2695430 h 4585925"/>
                <a:gd name="connsiteX42" fmla="*/ 766148 w 866965"/>
                <a:gd name="connsiteY42" fmla="*/ 2677610 h 4585925"/>
                <a:gd name="connsiteX43" fmla="*/ 720332 w 866965"/>
                <a:gd name="connsiteY43" fmla="*/ 2522353 h 4585925"/>
                <a:gd name="connsiteX44" fmla="*/ 733066 w 866965"/>
                <a:gd name="connsiteY44" fmla="*/ 2512180 h 4585925"/>
                <a:gd name="connsiteX45" fmla="*/ 791618 w 866965"/>
                <a:gd name="connsiteY45" fmla="*/ 2664876 h 4585925"/>
                <a:gd name="connsiteX46" fmla="*/ 806878 w 866965"/>
                <a:gd name="connsiteY46" fmla="*/ 2639409 h 4585925"/>
                <a:gd name="connsiteX47" fmla="*/ 766148 w 866965"/>
                <a:gd name="connsiteY47" fmla="*/ 2512144 h 4585925"/>
                <a:gd name="connsiteX48" fmla="*/ 776322 w 866965"/>
                <a:gd name="connsiteY48" fmla="*/ 2440865 h 4585925"/>
                <a:gd name="connsiteX49" fmla="*/ 832312 w 866965"/>
                <a:gd name="connsiteY49" fmla="*/ 2499411 h 4585925"/>
                <a:gd name="connsiteX50" fmla="*/ 863687 w 866965"/>
                <a:gd name="connsiteY50" fmla="*/ 2483298 h 4585925"/>
                <a:gd name="connsiteX51" fmla="*/ 816162 w 866965"/>
                <a:gd name="connsiteY51" fmla="*/ 2408640 h 4585925"/>
                <a:gd name="connsiteX52" fmla="*/ 765259 w 866965"/>
                <a:gd name="connsiteY52" fmla="*/ 2342446 h 4585925"/>
                <a:gd name="connsiteX53" fmla="*/ 685507 w 866965"/>
                <a:gd name="connsiteY53" fmla="*/ 2193129 h 4585925"/>
                <a:gd name="connsiteX54" fmla="*/ 636275 w 866965"/>
                <a:gd name="connsiteY54" fmla="*/ 1716331 h 4585925"/>
                <a:gd name="connsiteX55" fmla="*/ 593020 w 866965"/>
                <a:gd name="connsiteY55" fmla="*/ 1410049 h 4585925"/>
                <a:gd name="connsiteX56" fmla="*/ 577759 w 866965"/>
                <a:gd name="connsiteY56" fmla="*/ 1229325 h 4585925"/>
                <a:gd name="connsiteX57" fmla="*/ 567586 w 866965"/>
                <a:gd name="connsiteY57" fmla="*/ 990054 h 4585925"/>
                <a:gd name="connsiteX58" fmla="*/ 404666 w 866965"/>
                <a:gd name="connsiteY58" fmla="*/ 791510 h 4585925"/>
                <a:gd name="connsiteX59" fmla="*/ 170496 w 866965"/>
                <a:gd name="connsiteY59" fmla="*/ 697324 h 4585925"/>
                <a:gd name="connsiteX60" fmla="*/ 129766 w 866965"/>
                <a:gd name="connsiteY60" fmla="*/ 559887 h 4585925"/>
                <a:gd name="connsiteX61" fmla="*/ 165409 w 866965"/>
                <a:gd name="connsiteY61" fmla="*/ 440269 h 4585925"/>
                <a:gd name="connsiteX62" fmla="*/ 206139 w 866965"/>
                <a:gd name="connsiteY62" fmla="*/ 397018 h 4585925"/>
                <a:gd name="connsiteX63" fmla="*/ 221400 w 866965"/>
                <a:gd name="connsiteY63" fmla="*/ 297745 h 4585925"/>
                <a:gd name="connsiteX64" fmla="*/ 216313 w 866965"/>
                <a:gd name="connsiteY64" fmla="*/ 282486 h 4585925"/>
                <a:gd name="connsiteX65" fmla="*/ 201053 w 866965"/>
                <a:gd name="connsiteY65" fmla="*/ 287573 h 4585925"/>
                <a:gd name="connsiteX66" fmla="*/ 178144 w 866965"/>
                <a:gd name="connsiteY66" fmla="*/ 99237 h 4585925"/>
                <a:gd name="connsiteX67" fmla="*/ 0 w 866965"/>
                <a:gd name="connsiteY67" fmla="*/ 0 h 4585925"/>
                <a:gd name="connsiteX68" fmla="*/ 0 w 866965"/>
                <a:gd name="connsiteY68" fmla="*/ 2575812 h 4585925"/>
                <a:gd name="connsiteX69" fmla="*/ 5087 w 866965"/>
                <a:gd name="connsiteY69" fmla="*/ 2575812 h 45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66965" h="4585925">
                  <a:moveTo>
                    <a:pt x="5087" y="2575812"/>
                  </a:moveTo>
                  <a:cubicBezTo>
                    <a:pt x="25434" y="2575812"/>
                    <a:pt x="45817" y="2769235"/>
                    <a:pt x="45817" y="2868507"/>
                  </a:cubicBezTo>
                  <a:cubicBezTo>
                    <a:pt x="45817" y="2967779"/>
                    <a:pt x="66199" y="3153590"/>
                    <a:pt x="68725" y="3219747"/>
                  </a:cubicBezTo>
                  <a:cubicBezTo>
                    <a:pt x="71251" y="3285941"/>
                    <a:pt x="89072" y="3306286"/>
                    <a:pt x="96720" y="3349573"/>
                  </a:cubicBezTo>
                  <a:cubicBezTo>
                    <a:pt x="104368" y="3392825"/>
                    <a:pt x="119628" y="3418292"/>
                    <a:pt x="104368" y="3517564"/>
                  </a:cubicBezTo>
                  <a:cubicBezTo>
                    <a:pt x="89108" y="3616836"/>
                    <a:pt x="91633" y="3716108"/>
                    <a:pt x="106894" y="3907005"/>
                  </a:cubicBezTo>
                  <a:cubicBezTo>
                    <a:pt x="119593" y="4065678"/>
                    <a:pt x="118206" y="4192658"/>
                    <a:pt x="112976" y="4274892"/>
                  </a:cubicBezTo>
                  <a:lnTo>
                    <a:pt x="113012" y="4274892"/>
                  </a:lnTo>
                  <a:cubicBezTo>
                    <a:pt x="112941" y="4277098"/>
                    <a:pt x="112585" y="4293282"/>
                    <a:pt x="113723" y="4328245"/>
                  </a:cubicBezTo>
                  <a:cubicBezTo>
                    <a:pt x="114933" y="4366019"/>
                    <a:pt x="112514" y="4389210"/>
                    <a:pt x="106431" y="4433102"/>
                  </a:cubicBezTo>
                  <a:cubicBezTo>
                    <a:pt x="100348" y="4476993"/>
                    <a:pt x="119842" y="4508685"/>
                    <a:pt x="123506" y="4529422"/>
                  </a:cubicBezTo>
                  <a:cubicBezTo>
                    <a:pt x="127170" y="4550158"/>
                    <a:pt x="139371" y="4581850"/>
                    <a:pt x="167401" y="4585513"/>
                  </a:cubicBezTo>
                  <a:cubicBezTo>
                    <a:pt x="195432" y="4589177"/>
                    <a:pt x="208878" y="4567232"/>
                    <a:pt x="208878" y="4567232"/>
                  </a:cubicBezTo>
                  <a:cubicBezTo>
                    <a:pt x="233245" y="4597714"/>
                    <a:pt x="266185" y="4573314"/>
                    <a:pt x="266185" y="4573314"/>
                  </a:cubicBezTo>
                  <a:cubicBezTo>
                    <a:pt x="284469" y="4584269"/>
                    <a:pt x="301543" y="4565986"/>
                    <a:pt x="301543" y="4565986"/>
                  </a:cubicBezTo>
                  <a:cubicBezTo>
                    <a:pt x="327155" y="4569650"/>
                    <a:pt x="328364" y="4548914"/>
                    <a:pt x="328364" y="4548914"/>
                  </a:cubicBezTo>
                  <a:cubicBezTo>
                    <a:pt x="340566" y="4557450"/>
                    <a:pt x="355186" y="4535504"/>
                    <a:pt x="355186" y="4496485"/>
                  </a:cubicBezTo>
                  <a:cubicBezTo>
                    <a:pt x="355186" y="4457466"/>
                    <a:pt x="334447" y="4400165"/>
                    <a:pt x="314954" y="4378220"/>
                  </a:cubicBezTo>
                  <a:cubicBezTo>
                    <a:pt x="295425" y="4356274"/>
                    <a:pt x="279595" y="4295309"/>
                    <a:pt x="279595" y="4274572"/>
                  </a:cubicBezTo>
                  <a:lnTo>
                    <a:pt x="279097" y="4274572"/>
                  </a:lnTo>
                  <a:cubicBezTo>
                    <a:pt x="273797" y="4202617"/>
                    <a:pt x="276287" y="4126713"/>
                    <a:pt x="279987" y="4077522"/>
                  </a:cubicBezTo>
                  <a:cubicBezTo>
                    <a:pt x="287635" y="3975724"/>
                    <a:pt x="379268" y="3670296"/>
                    <a:pt x="361446" y="3550643"/>
                  </a:cubicBezTo>
                  <a:cubicBezTo>
                    <a:pt x="343625" y="3431025"/>
                    <a:pt x="318191" y="3293588"/>
                    <a:pt x="323278" y="3158676"/>
                  </a:cubicBezTo>
                  <a:cubicBezTo>
                    <a:pt x="328364" y="3023764"/>
                    <a:pt x="392003" y="2896500"/>
                    <a:pt x="414911" y="2657265"/>
                  </a:cubicBezTo>
                  <a:cubicBezTo>
                    <a:pt x="437819" y="2417994"/>
                    <a:pt x="417437" y="2163500"/>
                    <a:pt x="417437" y="2163500"/>
                  </a:cubicBezTo>
                  <a:cubicBezTo>
                    <a:pt x="404702" y="2082048"/>
                    <a:pt x="374181" y="1985337"/>
                    <a:pt x="356360" y="1873331"/>
                  </a:cubicBezTo>
                  <a:cubicBezTo>
                    <a:pt x="338538" y="1761325"/>
                    <a:pt x="320716" y="1672261"/>
                    <a:pt x="333451" y="1580636"/>
                  </a:cubicBezTo>
                  <a:cubicBezTo>
                    <a:pt x="346186" y="1489011"/>
                    <a:pt x="374181" y="1438113"/>
                    <a:pt x="384355" y="1443199"/>
                  </a:cubicBezTo>
                  <a:cubicBezTo>
                    <a:pt x="394528" y="1448285"/>
                    <a:pt x="404737" y="1552644"/>
                    <a:pt x="412350" y="1588284"/>
                  </a:cubicBezTo>
                  <a:cubicBezTo>
                    <a:pt x="419998" y="1623923"/>
                    <a:pt x="430171" y="1690081"/>
                    <a:pt x="430171" y="1735894"/>
                  </a:cubicBezTo>
                  <a:cubicBezTo>
                    <a:pt x="430171" y="1781706"/>
                    <a:pt x="442906" y="1924230"/>
                    <a:pt x="481075" y="2023502"/>
                  </a:cubicBezTo>
                  <a:cubicBezTo>
                    <a:pt x="519243" y="2122774"/>
                    <a:pt x="562535" y="2222046"/>
                    <a:pt x="570147" y="2252564"/>
                  </a:cubicBezTo>
                  <a:cubicBezTo>
                    <a:pt x="577795" y="2283118"/>
                    <a:pt x="580320" y="2300938"/>
                    <a:pt x="577795" y="2334017"/>
                  </a:cubicBezTo>
                  <a:cubicBezTo>
                    <a:pt x="575269" y="2367095"/>
                    <a:pt x="587968" y="2474015"/>
                    <a:pt x="603264" y="2530000"/>
                  </a:cubicBezTo>
                  <a:cubicBezTo>
                    <a:pt x="618525" y="2585985"/>
                    <a:pt x="641433" y="2631797"/>
                    <a:pt x="654168" y="2631797"/>
                  </a:cubicBezTo>
                  <a:cubicBezTo>
                    <a:pt x="666903" y="2631797"/>
                    <a:pt x="651642" y="2568165"/>
                    <a:pt x="643994" y="2530000"/>
                  </a:cubicBezTo>
                  <a:cubicBezTo>
                    <a:pt x="636346" y="2491835"/>
                    <a:pt x="651642" y="2484187"/>
                    <a:pt x="654168" y="2504533"/>
                  </a:cubicBezTo>
                  <a:cubicBezTo>
                    <a:pt x="656729" y="2524878"/>
                    <a:pt x="682163" y="2636884"/>
                    <a:pt x="692336" y="2662351"/>
                  </a:cubicBezTo>
                  <a:cubicBezTo>
                    <a:pt x="702510" y="2687818"/>
                    <a:pt x="727980" y="2697991"/>
                    <a:pt x="722893" y="2667437"/>
                  </a:cubicBezTo>
                  <a:cubicBezTo>
                    <a:pt x="717806" y="2636884"/>
                    <a:pt x="687250" y="2540172"/>
                    <a:pt x="682163" y="2524914"/>
                  </a:cubicBezTo>
                  <a:cubicBezTo>
                    <a:pt x="677076" y="2509655"/>
                    <a:pt x="687250" y="2491835"/>
                    <a:pt x="692336" y="2512180"/>
                  </a:cubicBezTo>
                  <a:cubicBezTo>
                    <a:pt x="697423" y="2532525"/>
                    <a:pt x="738153" y="2677610"/>
                    <a:pt x="748327" y="2695430"/>
                  </a:cubicBezTo>
                  <a:cubicBezTo>
                    <a:pt x="758500" y="2713250"/>
                    <a:pt x="773796" y="2710689"/>
                    <a:pt x="766148" y="2677610"/>
                  </a:cubicBezTo>
                  <a:cubicBezTo>
                    <a:pt x="758500" y="2644531"/>
                    <a:pt x="722857" y="2540172"/>
                    <a:pt x="720332" y="2522353"/>
                  </a:cubicBezTo>
                  <a:cubicBezTo>
                    <a:pt x="717770" y="2504533"/>
                    <a:pt x="733066" y="2496885"/>
                    <a:pt x="733066" y="2512180"/>
                  </a:cubicBezTo>
                  <a:cubicBezTo>
                    <a:pt x="733066" y="2527475"/>
                    <a:pt x="783970" y="2652178"/>
                    <a:pt x="791618" y="2664876"/>
                  </a:cubicBezTo>
                  <a:cubicBezTo>
                    <a:pt x="799266" y="2677610"/>
                    <a:pt x="811965" y="2657229"/>
                    <a:pt x="806878" y="2639409"/>
                  </a:cubicBezTo>
                  <a:cubicBezTo>
                    <a:pt x="801791" y="2621589"/>
                    <a:pt x="771235" y="2542698"/>
                    <a:pt x="766148" y="2512144"/>
                  </a:cubicBezTo>
                  <a:cubicBezTo>
                    <a:pt x="761061" y="2481591"/>
                    <a:pt x="766148" y="2433253"/>
                    <a:pt x="776322" y="2440865"/>
                  </a:cubicBezTo>
                  <a:cubicBezTo>
                    <a:pt x="786495" y="2448512"/>
                    <a:pt x="819613" y="2489238"/>
                    <a:pt x="832312" y="2499411"/>
                  </a:cubicBezTo>
                  <a:cubicBezTo>
                    <a:pt x="845047" y="2509583"/>
                    <a:pt x="877275" y="2501936"/>
                    <a:pt x="863687" y="2483298"/>
                  </a:cubicBezTo>
                  <a:cubicBezTo>
                    <a:pt x="850098" y="2464625"/>
                    <a:pt x="819542" y="2427313"/>
                    <a:pt x="816162" y="2408640"/>
                  </a:cubicBezTo>
                  <a:cubicBezTo>
                    <a:pt x="812783" y="2389966"/>
                    <a:pt x="790693" y="2362827"/>
                    <a:pt x="765259" y="2342446"/>
                  </a:cubicBezTo>
                  <a:cubicBezTo>
                    <a:pt x="739789" y="2322101"/>
                    <a:pt x="685507" y="2301720"/>
                    <a:pt x="685507" y="2193129"/>
                  </a:cubicBezTo>
                  <a:cubicBezTo>
                    <a:pt x="685507" y="2084538"/>
                    <a:pt x="668539" y="1821507"/>
                    <a:pt x="636275" y="1716331"/>
                  </a:cubicBezTo>
                  <a:cubicBezTo>
                    <a:pt x="604047" y="1611119"/>
                    <a:pt x="593020" y="1491501"/>
                    <a:pt x="593020" y="1410049"/>
                  </a:cubicBezTo>
                  <a:cubicBezTo>
                    <a:pt x="593020" y="1328597"/>
                    <a:pt x="585372" y="1267525"/>
                    <a:pt x="577759" y="1229325"/>
                  </a:cubicBezTo>
                  <a:cubicBezTo>
                    <a:pt x="570111" y="1191159"/>
                    <a:pt x="598106" y="1074067"/>
                    <a:pt x="567586" y="990054"/>
                  </a:cubicBezTo>
                  <a:cubicBezTo>
                    <a:pt x="537029" y="906076"/>
                    <a:pt x="498861" y="827150"/>
                    <a:pt x="404666" y="791510"/>
                  </a:cubicBezTo>
                  <a:cubicBezTo>
                    <a:pt x="310472" y="755870"/>
                    <a:pt x="201017" y="715144"/>
                    <a:pt x="170496" y="697324"/>
                  </a:cubicBezTo>
                  <a:cubicBezTo>
                    <a:pt x="139940" y="679504"/>
                    <a:pt x="119593" y="610785"/>
                    <a:pt x="129766" y="559887"/>
                  </a:cubicBezTo>
                  <a:cubicBezTo>
                    <a:pt x="139940" y="508988"/>
                    <a:pt x="165409" y="440269"/>
                    <a:pt x="165409" y="440269"/>
                  </a:cubicBezTo>
                  <a:cubicBezTo>
                    <a:pt x="165409" y="440269"/>
                    <a:pt x="193405" y="440269"/>
                    <a:pt x="206139" y="397018"/>
                  </a:cubicBezTo>
                  <a:cubicBezTo>
                    <a:pt x="218874" y="353730"/>
                    <a:pt x="226486" y="313040"/>
                    <a:pt x="221400" y="297745"/>
                  </a:cubicBezTo>
                  <a:lnTo>
                    <a:pt x="216313" y="282486"/>
                  </a:lnTo>
                  <a:lnTo>
                    <a:pt x="201053" y="287573"/>
                  </a:lnTo>
                  <a:cubicBezTo>
                    <a:pt x="201053" y="287573"/>
                    <a:pt x="211226" y="165394"/>
                    <a:pt x="178144" y="99237"/>
                  </a:cubicBezTo>
                  <a:cubicBezTo>
                    <a:pt x="145098" y="33079"/>
                    <a:pt x="50903" y="0"/>
                    <a:pt x="0" y="0"/>
                  </a:cubicBezTo>
                  <a:lnTo>
                    <a:pt x="0" y="2575812"/>
                  </a:lnTo>
                  <a:lnTo>
                    <a:pt x="5087" y="2575812"/>
                  </a:lnTo>
                  <a:close/>
                </a:path>
              </a:pathLst>
            </a:custGeom>
            <a:solidFill>
              <a:schemeClr val="bg2">
                <a:lumMod val="75000"/>
              </a:schemeClr>
            </a:solidFill>
            <a:ln w="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MS PGothic" charset="0"/>
                <a:cs typeface="Arial" panose="020B0604020202020204" pitchFamily="34" charset="0"/>
              </a:endParaRPr>
            </a:p>
          </p:txBody>
        </p:sp>
        <p:sp>
          <p:nvSpPr>
            <p:cNvPr id="79" name="Freeform 31">
              <a:extLst>
                <a:ext uri="{FF2B5EF4-FFF2-40B4-BE49-F238E27FC236}">
                  <a16:creationId xmlns:a16="http://schemas.microsoft.com/office/drawing/2014/main" id="{64BF3128-51E4-095E-C328-43C7400FD575}"/>
                </a:ext>
              </a:extLst>
            </p:cNvPr>
            <p:cNvSpPr/>
            <p:nvPr/>
          </p:nvSpPr>
          <p:spPr>
            <a:xfrm>
              <a:off x="4857909" y="13672285"/>
              <a:ext cx="413312" cy="2186021"/>
            </a:xfrm>
            <a:custGeom>
              <a:avLst/>
              <a:gdLst>
                <a:gd name="connsiteX0" fmla="*/ 688783 w 867069"/>
                <a:gd name="connsiteY0" fmla="*/ 99272 h 4585961"/>
                <a:gd name="connsiteX1" fmla="*/ 665875 w 867069"/>
                <a:gd name="connsiteY1" fmla="*/ 287608 h 4585961"/>
                <a:gd name="connsiteX2" fmla="*/ 650614 w 867069"/>
                <a:gd name="connsiteY2" fmla="*/ 282522 h 4585961"/>
                <a:gd name="connsiteX3" fmla="*/ 645527 w 867069"/>
                <a:gd name="connsiteY3" fmla="*/ 297781 h 4585961"/>
                <a:gd name="connsiteX4" fmla="*/ 660788 w 867069"/>
                <a:gd name="connsiteY4" fmla="*/ 397053 h 4585961"/>
                <a:gd name="connsiteX5" fmla="*/ 701518 w 867069"/>
                <a:gd name="connsiteY5" fmla="*/ 440305 h 4585961"/>
                <a:gd name="connsiteX6" fmla="*/ 737161 w 867069"/>
                <a:gd name="connsiteY6" fmla="*/ 559922 h 4585961"/>
                <a:gd name="connsiteX7" fmla="*/ 696431 w 867069"/>
                <a:gd name="connsiteY7" fmla="*/ 697359 h 4585961"/>
                <a:gd name="connsiteX8" fmla="*/ 462261 w 867069"/>
                <a:gd name="connsiteY8" fmla="*/ 791545 h 4585961"/>
                <a:gd name="connsiteX9" fmla="*/ 299341 w 867069"/>
                <a:gd name="connsiteY9" fmla="*/ 990090 h 4585961"/>
                <a:gd name="connsiteX10" fmla="*/ 289168 w 867069"/>
                <a:gd name="connsiteY10" fmla="*/ 1229360 h 4585961"/>
                <a:gd name="connsiteX11" fmla="*/ 273907 w 867069"/>
                <a:gd name="connsiteY11" fmla="*/ 1410085 h 4585961"/>
                <a:gd name="connsiteX12" fmla="*/ 230652 w 867069"/>
                <a:gd name="connsiteY12" fmla="*/ 1716366 h 4585961"/>
                <a:gd name="connsiteX13" fmla="*/ 181456 w 867069"/>
                <a:gd name="connsiteY13" fmla="*/ 2193164 h 4585961"/>
                <a:gd name="connsiteX14" fmla="*/ 101704 w 867069"/>
                <a:gd name="connsiteY14" fmla="*/ 2342482 h 4585961"/>
                <a:gd name="connsiteX15" fmla="*/ 50800 w 867069"/>
                <a:gd name="connsiteY15" fmla="*/ 2408675 h 4585961"/>
                <a:gd name="connsiteX16" fmla="*/ 3276 w 867069"/>
                <a:gd name="connsiteY16" fmla="*/ 2483334 h 4585961"/>
                <a:gd name="connsiteX17" fmla="*/ 34686 w 867069"/>
                <a:gd name="connsiteY17" fmla="*/ 2499446 h 4585961"/>
                <a:gd name="connsiteX18" fmla="*/ 90676 w 867069"/>
                <a:gd name="connsiteY18" fmla="*/ 2440900 h 4585961"/>
                <a:gd name="connsiteX19" fmla="*/ 100850 w 867069"/>
                <a:gd name="connsiteY19" fmla="*/ 2512180 h 4585961"/>
                <a:gd name="connsiteX20" fmla="*/ 60120 w 867069"/>
                <a:gd name="connsiteY20" fmla="*/ 2639445 h 4585961"/>
                <a:gd name="connsiteX21" fmla="*/ 75381 w 867069"/>
                <a:gd name="connsiteY21" fmla="*/ 2664912 h 4585961"/>
                <a:gd name="connsiteX22" fmla="*/ 133932 w 867069"/>
                <a:gd name="connsiteY22" fmla="*/ 2512215 h 4585961"/>
                <a:gd name="connsiteX23" fmla="*/ 146667 w 867069"/>
                <a:gd name="connsiteY23" fmla="*/ 2522388 h 4585961"/>
                <a:gd name="connsiteX24" fmla="*/ 100850 w 867069"/>
                <a:gd name="connsiteY24" fmla="*/ 2677645 h 4585961"/>
                <a:gd name="connsiteX25" fmla="*/ 118672 w 867069"/>
                <a:gd name="connsiteY25" fmla="*/ 2695465 h 4585961"/>
                <a:gd name="connsiteX26" fmla="*/ 174662 w 867069"/>
                <a:gd name="connsiteY26" fmla="*/ 2512215 h 4585961"/>
                <a:gd name="connsiteX27" fmla="*/ 184835 w 867069"/>
                <a:gd name="connsiteY27" fmla="*/ 2524949 h 4585961"/>
                <a:gd name="connsiteX28" fmla="*/ 144105 w 867069"/>
                <a:gd name="connsiteY28" fmla="*/ 2667473 h 4585961"/>
                <a:gd name="connsiteX29" fmla="*/ 174662 w 867069"/>
                <a:gd name="connsiteY29" fmla="*/ 2662387 h 4585961"/>
                <a:gd name="connsiteX30" fmla="*/ 212830 w 867069"/>
                <a:gd name="connsiteY30" fmla="*/ 2504568 h 4585961"/>
                <a:gd name="connsiteX31" fmla="*/ 223004 w 867069"/>
                <a:gd name="connsiteY31" fmla="*/ 2530035 h 4585961"/>
                <a:gd name="connsiteX32" fmla="*/ 212830 w 867069"/>
                <a:gd name="connsiteY32" fmla="*/ 2631833 h 4585961"/>
                <a:gd name="connsiteX33" fmla="*/ 263734 w 867069"/>
                <a:gd name="connsiteY33" fmla="*/ 2530035 h 4585961"/>
                <a:gd name="connsiteX34" fmla="*/ 289203 w 867069"/>
                <a:gd name="connsiteY34" fmla="*/ 2334052 h 4585961"/>
                <a:gd name="connsiteX35" fmla="*/ 296851 w 867069"/>
                <a:gd name="connsiteY35" fmla="*/ 2252600 h 4585961"/>
                <a:gd name="connsiteX36" fmla="*/ 385959 w 867069"/>
                <a:gd name="connsiteY36" fmla="*/ 2023537 h 4585961"/>
                <a:gd name="connsiteX37" fmla="*/ 436863 w 867069"/>
                <a:gd name="connsiteY37" fmla="*/ 1735929 h 4585961"/>
                <a:gd name="connsiteX38" fmla="*/ 454684 w 867069"/>
                <a:gd name="connsiteY38" fmla="*/ 1588319 h 4585961"/>
                <a:gd name="connsiteX39" fmla="*/ 482679 w 867069"/>
                <a:gd name="connsiteY39" fmla="*/ 1443235 h 4585961"/>
                <a:gd name="connsiteX40" fmla="*/ 533583 w 867069"/>
                <a:gd name="connsiteY40" fmla="*/ 1580672 h 4585961"/>
                <a:gd name="connsiteX41" fmla="*/ 510674 w 867069"/>
                <a:gd name="connsiteY41" fmla="*/ 1873367 h 4585961"/>
                <a:gd name="connsiteX42" fmla="*/ 449597 w 867069"/>
                <a:gd name="connsiteY42" fmla="*/ 2163536 h 4585961"/>
                <a:gd name="connsiteX43" fmla="*/ 452158 w 867069"/>
                <a:gd name="connsiteY43" fmla="*/ 2657300 h 4585961"/>
                <a:gd name="connsiteX44" fmla="*/ 543792 w 867069"/>
                <a:gd name="connsiteY44" fmla="*/ 3158712 h 4585961"/>
                <a:gd name="connsiteX45" fmla="*/ 505623 w 867069"/>
                <a:gd name="connsiteY45" fmla="*/ 3550679 h 4585961"/>
                <a:gd name="connsiteX46" fmla="*/ 587083 w 867069"/>
                <a:gd name="connsiteY46" fmla="*/ 4077557 h 4585961"/>
                <a:gd name="connsiteX47" fmla="*/ 587972 w 867069"/>
                <a:gd name="connsiteY47" fmla="*/ 4274608 h 4585961"/>
                <a:gd name="connsiteX48" fmla="*/ 587510 w 867069"/>
                <a:gd name="connsiteY48" fmla="*/ 4274608 h 4585961"/>
                <a:gd name="connsiteX49" fmla="*/ 552151 w 867069"/>
                <a:gd name="connsiteY49" fmla="*/ 4378255 h 4585961"/>
                <a:gd name="connsiteX50" fmla="*/ 511919 w 867069"/>
                <a:gd name="connsiteY50" fmla="*/ 4496521 h 4585961"/>
                <a:gd name="connsiteX51" fmla="*/ 538741 w 867069"/>
                <a:gd name="connsiteY51" fmla="*/ 4548949 h 4585961"/>
                <a:gd name="connsiteX52" fmla="*/ 565562 w 867069"/>
                <a:gd name="connsiteY52" fmla="*/ 4566022 h 4585961"/>
                <a:gd name="connsiteX53" fmla="*/ 600920 w 867069"/>
                <a:gd name="connsiteY53" fmla="*/ 4573349 h 4585961"/>
                <a:gd name="connsiteX54" fmla="*/ 658227 w 867069"/>
                <a:gd name="connsiteY54" fmla="*/ 4567267 h 4585961"/>
                <a:gd name="connsiteX55" fmla="*/ 699668 w 867069"/>
                <a:gd name="connsiteY55" fmla="*/ 4585549 h 4585961"/>
                <a:gd name="connsiteX56" fmla="*/ 743564 w 867069"/>
                <a:gd name="connsiteY56" fmla="*/ 4529457 h 4585961"/>
                <a:gd name="connsiteX57" fmla="*/ 760638 w 867069"/>
                <a:gd name="connsiteY57" fmla="*/ 4433137 h 4585961"/>
                <a:gd name="connsiteX58" fmla="*/ 753346 w 867069"/>
                <a:gd name="connsiteY58" fmla="*/ 4328281 h 4585961"/>
                <a:gd name="connsiteX59" fmla="*/ 754057 w 867069"/>
                <a:gd name="connsiteY59" fmla="*/ 4274928 h 4585961"/>
                <a:gd name="connsiteX60" fmla="*/ 754057 w 867069"/>
                <a:gd name="connsiteY60" fmla="*/ 4274928 h 4585961"/>
                <a:gd name="connsiteX61" fmla="*/ 754057 w 867069"/>
                <a:gd name="connsiteY61" fmla="*/ 4274857 h 4585961"/>
                <a:gd name="connsiteX62" fmla="*/ 754057 w 867069"/>
                <a:gd name="connsiteY62" fmla="*/ 4274644 h 4585961"/>
                <a:gd name="connsiteX63" fmla="*/ 754057 w 867069"/>
                <a:gd name="connsiteY63" fmla="*/ 4274644 h 4585961"/>
                <a:gd name="connsiteX64" fmla="*/ 760176 w 867069"/>
                <a:gd name="connsiteY64" fmla="*/ 3907076 h 4585961"/>
                <a:gd name="connsiteX65" fmla="*/ 762701 w 867069"/>
                <a:gd name="connsiteY65" fmla="*/ 3517635 h 4585961"/>
                <a:gd name="connsiteX66" fmla="*/ 770349 w 867069"/>
                <a:gd name="connsiteY66" fmla="*/ 3349644 h 4585961"/>
                <a:gd name="connsiteX67" fmla="*/ 798344 w 867069"/>
                <a:gd name="connsiteY67" fmla="*/ 3219819 h 4585961"/>
                <a:gd name="connsiteX68" fmla="*/ 821253 w 867069"/>
                <a:gd name="connsiteY68" fmla="*/ 2868578 h 4585961"/>
                <a:gd name="connsiteX69" fmla="*/ 861983 w 867069"/>
                <a:gd name="connsiteY69" fmla="*/ 2575883 h 4585961"/>
                <a:gd name="connsiteX70" fmla="*/ 867069 w 867069"/>
                <a:gd name="connsiteY70" fmla="*/ 2575883 h 4585961"/>
                <a:gd name="connsiteX71" fmla="*/ 867069 w 867069"/>
                <a:gd name="connsiteY71" fmla="*/ 0 h 4585961"/>
                <a:gd name="connsiteX72" fmla="*/ 688890 w 867069"/>
                <a:gd name="connsiteY72" fmla="*/ 99272 h 458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67069" h="4585961">
                  <a:moveTo>
                    <a:pt x="688783" y="99272"/>
                  </a:moveTo>
                  <a:cubicBezTo>
                    <a:pt x="655701" y="165430"/>
                    <a:pt x="665875" y="287608"/>
                    <a:pt x="665875" y="287608"/>
                  </a:cubicBezTo>
                  <a:lnTo>
                    <a:pt x="650614" y="282522"/>
                  </a:lnTo>
                  <a:lnTo>
                    <a:pt x="645527" y="297781"/>
                  </a:lnTo>
                  <a:cubicBezTo>
                    <a:pt x="640441" y="313040"/>
                    <a:pt x="648089" y="353766"/>
                    <a:pt x="660788" y="397053"/>
                  </a:cubicBezTo>
                  <a:cubicBezTo>
                    <a:pt x="673523" y="440305"/>
                    <a:pt x="701518" y="440305"/>
                    <a:pt x="701518" y="440305"/>
                  </a:cubicBezTo>
                  <a:cubicBezTo>
                    <a:pt x="701518" y="440305"/>
                    <a:pt x="726987" y="509023"/>
                    <a:pt x="737161" y="559922"/>
                  </a:cubicBezTo>
                  <a:cubicBezTo>
                    <a:pt x="747334" y="610821"/>
                    <a:pt x="726987" y="679540"/>
                    <a:pt x="696431" y="697359"/>
                  </a:cubicBezTo>
                  <a:cubicBezTo>
                    <a:pt x="665875" y="715179"/>
                    <a:pt x="556420" y="755905"/>
                    <a:pt x="462261" y="791545"/>
                  </a:cubicBezTo>
                  <a:cubicBezTo>
                    <a:pt x="368066" y="827185"/>
                    <a:pt x="329898" y="906076"/>
                    <a:pt x="299341" y="990090"/>
                  </a:cubicBezTo>
                  <a:cubicBezTo>
                    <a:pt x="268785" y="1074067"/>
                    <a:pt x="296780" y="1191159"/>
                    <a:pt x="289168" y="1229360"/>
                  </a:cubicBezTo>
                  <a:cubicBezTo>
                    <a:pt x="281520" y="1267525"/>
                    <a:pt x="273907" y="1328632"/>
                    <a:pt x="273907" y="1410085"/>
                  </a:cubicBezTo>
                  <a:cubicBezTo>
                    <a:pt x="273907" y="1491537"/>
                    <a:pt x="262880" y="1611154"/>
                    <a:pt x="230652" y="1716366"/>
                  </a:cubicBezTo>
                  <a:cubicBezTo>
                    <a:pt x="198424" y="1821579"/>
                    <a:pt x="181456" y="2084573"/>
                    <a:pt x="181456" y="2193164"/>
                  </a:cubicBezTo>
                  <a:cubicBezTo>
                    <a:pt x="181456" y="2301756"/>
                    <a:pt x="127173" y="2322136"/>
                    <a:pt x="101704" y="2342482"/>
                  </a:cubicBezTo>
                  <a:cubicBezTo>
                    <a:pt x="76234" y="2362863"/>
                    <a:pt x="54180" y="2390002"/>
                    <a:pt x="50800" y="2408675"/>
                  </a:cubicBezTo>
                  <a:cubicBezTo>
                    <a:pt x="47421" y="2427349"/>
                    <a:pt x="16865" y="2464660"/>
                    <a:pt x="3276" y="2483334"/>
                  </a:cubicBezTo>
                  <a:cubicBezTo>
                    <a:pt x="-10312" y="2502007"/>
                    <a:pt x="21951" y="2509619"/>
                    <a:pt x="34686" y="2499446"/>
                  </a:cubicBezTo>
                  <a:cubicBezTo>
                    <a:pt x="47421" y="2489274"/>
                    <a:pt x="80503" y="2448548"/>
                    <a:pt x="90676" y="2440900"/>
                  </a:cubicBezTo>
                  <a:cubicBezTo>
                    <a:pt x="100850" y="2433253"/>
                    <a:pt x="105937" y="2481627"/>
                    <a:pt x="100850" y="2512180"/>
                  </a:cubicBezTo>
                  <a:cubicBezTo>
                    <a:pt x="95763" y="2542733"/>
                    <a:pt x="65207" y="2621625"/>
                    <a:pt x="60120" y="2639445"/>
                  </a:cubicBezTo>
                  <a:cubicBezTo>
                    <a:pt x="55033" y="2657265"/>
                    <a:pt x="67768" y="2677610"/>
                    <a:pt x="75381" y="2664912"/>
                  </a:cubicBezTo>
                  <a:cubicBezTo>
                    <a:pt x="83028" y="2652178"/>
                    <a:pt x="133932" y="2527475"/>
                    <a:pt x="133932" y="2512215"/>
                  </a:cubicBezTo>
                  <a:cubicBezTo>
                    <a:pt x="133932" y="2496957"/>
                    <a:pt x="149192" y="2504568"/>
                    <a:pt x="146667" y="2522388"/>
                  </a:cubicBezTo>
                  <a:cubicBezTo>
                    <a:pt x="144105" y="2540208"/>
                    <a:pt x="108498" y="2644567"/>
                    <a:pt x="100850" y="2677645"/>
                  </a:cubicBezTo>
                  <a:cubicBezTo>
                    <a:pt x="93202" y="2710724"/>
                    <a:pt x="108498" y="2713285"/>
                    <a:pt x="118672" y="2695465"/>
                  </a:cubicBezTo>
                  <a:cubicBezTo>
                    <a:pt x="128845" y="2677645"/>
                    <a:pt x="169575" y="2532561"/>
                    <a:pt x="174662" y="2512215"/>
                  </a:cubicBezTo>
                  <a:cubicBezTo>
                    <a:pt x="179749" y="2491835"/>
                    <a:pt x="189922" y="2509655"/>
                    <a:pt x="184835" y="2524949"/>
                  </a:cubicBezTo>
                  <a:cubicBezTo>
                    <a:pt x="179749" y="2540208"/>
                    <a:pt x="149192" y="2636955"/>
                    <a:pt x="144105" y="2667473"/>
                  </a:cubicBezTo>
                  <a:cubicBezTo>
                    <a:pt x="139019" y="2698026"/>
                    <a:pt x="164453" y="2687818"/>
                    <a:pt x="174662" y="2662387"/>
                  </a:cubicBezTo>
                  <a:cubicBezTo>
                    <a:pt x="184835" y="2636919"/>
                    <a:pt x="210305" y="2524949"/>
                    <a:pt x="212830" y="2504568"/>
                  </a:cubicBezTo>
                  <a:cubicBezTo>
                    <a:pt x="215392" y="2484223"/>
                    <a:pt x="230652" y="2491835"/>
                    <a:pt x="223004" y="2530035"/>
                  </a:cubicBezTo>
                  <a:cubicBezTo>
                    <a:pt x="215356" y="2568201"/>
                    <a:pt x="200096" y="2631833"/>
                    <a:pt x="212830" y="2631833"/>
                  </a:cubicBezTo>
                  <a:cubicBezTo>
                    <a:pt x="225565" y="2631833"/>
                    <a:pt x="248474" y="2586020"/>
                    <a:pt x="263734" y="2530035"/>
                  </a:cubicBezTo>
                  <a:cubicBezTo>
                    <a:pt x="278994" y="2474050"/>
                    <a:pt x="291729" y="2367131"/>
                    <a:pt x="289203" y="2334052"/>
                  </a:cubicBezTo>
                  <a:cubicBezTo>
                    <a:pt x="286642" y="2300973"/>
                    <a:pt x="289203" y="2283153"/>
                    <a:pt x="296851" y="2252600"/>
                  </a:cubicBezTo>
                  <a:cubicBezTo>
                    <a:pt x="304499" y="2222046"/>
                    <a:pt x="347755" y="2122810"/>
                    <a:pt x="385959" y="2023537"/>
                  </a:cubicBezTo>
                  <a:cubicBezTo>
                    <a:pt x="424128" y="1924265"/>
                    <a:pt x="436863" y="1781742"/>
                    <a:pt x="436863" y="1735929"/>
                  </a:cubicBezTo>
                  <a:cubicBezTo>
                    <a:pt x="436863" y="1690117"/>
                    <a:pt x="447036" y="1623923"/>
                    <a:pt x="454684" y="1588319"/>
                  </a:cubicBezTo>
                  <a:cubicBezTo>
                    <a:pt x="462332" y="1552679"/>
                    <a:pt x="472506" y="1448321"/>
                    <a:pt x="482679" y="1443235"/>
                  </a:cubicBezTo>
                  <a:cubicBezTo>
                    <a:pt x="492853" y="1438148"/>
                    <a:pt x="520848" y="1489047"/>
                    <a:pt x="533583" y="1580672"/>
                  </a:cubicBezTo>
                  <a:cubicBezTo>
                    <a:pt x="546317" y="1672297"/>
                    <a:pt x="528496" y="1761396"/>
                    <a:pt x="510674" y="1873367"/>
                  </a:cubicBezTo>
                  <a:cubicBezTo>
                    <a:pt x="492853" y="1985372"/>
                    <a:pt x="462296" y="2082083"/>
                    <a:pt x="449597" y="2163536"/>
                  </a:cubicBezTo>
                  <a:cubicBezTo>
                    <a:pt x="449597" y="2163536"/>
                    <a:pt x="429215" y="2418065"/>
                    <a:pt x="452158" y="2657300"/>
                  </a:cubicBezTo>
                  <a:cubicBezTo>
                    <a:pt x="475067" y="2896535"/>
                    <a:pt x="538705" y="3023800"/>
                    <a:pt x="543792" y="3158712"/>
                  </a:cubicBezTo>
                  <a:cubicBezTo>
                    <a:pt x="548879" y="3293624"/>
                    <a:pt x="523409" y="3431061"/>
                    <a:pt x="505623" y="3550679"/>
                  </a:cubicBezTo>
                  <a:cubicBezTo>
                    <a:pt x="487801" y="3670296"/>
                    <a:pt x="579435" y="3975724"/>
                    <a:pt x="587083" y="4077557"/>
                  </a:cubicBezTo>
                  <a:cubicBezTo>
                    <a:pt x="590782" y="4126749"/>
                    <a:pt x="593272" y="4202653"/>
                    <a:pt x="587972" y="4274608"/>
                  </a:cubicBezTo>
                  <a:lnTo>
                    <a:pt x="587510" y="4274608"/>
                  </a:lnTo>
                  <a:cubicBezTo>
                    <a:pt x="587510" y="4295344"/>
                    <a:pt x="571645" y="4356309"/>
                    <a:pt x="552151" y="4378255"/>
                  </a:cubicBezTo>
                  <a:cubicBezTo>
                    <a:pt x="532658" y="4400201"/>
                    <a:pt x="511919" y="4457502"/>
                    <a:pt x="511919" y="4496521"/>
                  </a:cubicBezTo>
                  <a:cubicBezTo>
                    <a:pt x="511919" y="4535540"/>
                    <a:pt x="526539" y="4557485"/>
                    <a:pt x="538741" y="4548949"/>
                  </a:cubicBezTo>
                  <a:cubicBezTo>
                    <a:pt x="538741" y="4548949"/>
                    <a:pt x="539950" y="4569686"/>
                    <a:pt x="565562" y="4566022"/>
                  </a:cubicBezTo>
                  <a:cubicBezTo>
                    <a:pt x="565562" y="4566022"/>
                    <a:pt x="582636" y="4584304"/>
                    <a:pt x="600920" y="4573349"/>
                  </a:cubicBezTo>
                  <a:cubicBezTo>
                    <a:pt x="600920" y="4573349"/>
                    <a:pt x="633860" y="4597749"/>
                    <a:pt x="658227" y="4567267"/>
                  </a:cubicBezTo>
                  <a:cubicBezTo>
                    <a:pt x="658227" y="4567267"/>
                    <a:pt x="671637" y="4589213"/>
                    <a:pt x="699668" y="4585549"/>
                  </a:cubicBezTo>
                  <a:cubicBezTo>
                    <a:pt x="727699" y="4581886"/>
                    <a:pt x="739900" y="4550194"/>
                    <a:pt x="743564" y="4529457"/>
                  </a:cubicBezTo>
                  <a:cubicBezTo>
                    <a:pt x="747228" y="4508721"/>
                    <a:pt x="766721" y="4477029"/>
                    <a:pt x="760638" y="4433137"/>
                  </a:cubicBezTo>
                  <a:cubicBezTo>
                    <a:pt x="754555" y="4389246"/>
                    <a:pt x="752101" y="4366091"/>
                    <a:pt x="753346" y="4328281"/>
                  </a:cubicBezTo>
                  <a:cubicBezTo>
                    <a:pt x="754484" y="4293317"/>
                    <a:pt x="754129" y="4277133"/>
                    <a:pt x="754057" y="4274928"/>
                  </a:cubicBezTo>
                  <a:lnTo>
                    <a:pt x="754057" y="4274928"/>
                  </a:lnTo>
                  <a:cubicBezTo>
                    <a:pt x="754057" y="4274928"/>
                    <a:pt x="754057" y="4274857"/>
                    <a:pt x="754057" y="4274857"/>
                  </a:cubicBezTo>
                  <a:cubicBezTo>
                    <a:pt x="754057" y="4274714"/>
                    <a:pt x="754057" y="4274644"/>
                    <a:pt x="754057" y="4274644"/>
                  </a:cubicBezTo>
                  <a:lnTo>
                    <a:pt x="754057" y="4274644"/>
                  </a:lnTo>
                  <a:cubicBezTo>
                    <a:pt x="748864" y="4192409"/>
                    <a:pt x="747512" y="4065571"/>
                    <a:pt x="760176" y="3907076"/>
                  </a:cubicBezTo>
                  <a:cubicBezTo>
                    <a:pt x="775436" y="3716180"/>
                    <a:pt x="777997" y="3616907"/>
                    <a:pt x="762701" y="3517635"/>
                  </a:cubicBezTo>
                  <a:cubicBezTo>
                    <a:pt x="747441" y="3418363"/>
                    <a:pt x="762701" y="3392931"/>
                    <a:pt x="770349" y="3349644"/>
                  </a:cubicBezTo>
                  <a:cubicBezTo>
                    <a:pt x="777997" y="3306357"/>
                    <a:pt x="795819" y="3286012"/>
                    <a:pt x="798344" y="3219819"/>
                  </a:cubicBezTo>
                  <a:cubicBezTo>
                    <a:pt x="800906" y="3153661"/>
                    <a:pt x="821253" y="2967850"/>
                    <a:pt x="821253" y="2868578"/>
                  </a:cubicBezTo>
                  <a:cubicBezTo>
                    <a:pt x="821253" y="2769306"/>
                    <a:pt x="841600" y="2575883"/>
                    <a:pt x="861983" y="2575883"/>
                  </a:cubicBezTo>
                  <a:lnTo>
                    <a:pt x="867069" y="2575883"/>
                  </a:lnTo>
                  <a:lnTo>
                    <a:pt x="867069" y="0"/>
                  </a:lnTo>
                  <a:cubicBezTo>
                    <a:pt x="816166" y="0"/>
                    <a:pt x="721972" y="33079"/>
                    <a:pt x="688890" y="99272"/>
                  </a:cubicBezTo>
                  <a:close/>
                </a:path>
              </a:pathLst>
            </a:custGeom>
            <a:grpFill/>
            <a:ln w="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MS PGothic" charset="0"/>
                <a:cs typeface="Arial" panose="020B0604020202020204" pitchFamily="34" charset="0"/>
              </a:endParaRPr>
            </a:p>
          </p:txBody>
        </p:sp>
      </p:grpSp>
      <p:grpSp>
        <p:nvGrpSpPr>
          <p:cNvPr id="209" name="Group 208">
            <a:extLst>
              <a:ext uri="{FF2B5EF4-FFF2-40B4-BE49-F238E27FC236}">
                <a16:creationId xmlns:a16="http://schemas.microsoft.com/office/drawing/2014/main" id="{01B4BC15-78C6-DD10-D446-9F0C6643E47E}"/>
              </a:ext>
            </a:extLst>
          </p:cNvPr>
          <p:cNvGrpSpPr/>
          <p:nvPr/>
        </p:nvGrpSpPr>
        <p:grpSpPr>
          <a:xfrm>
            <a:off x="893803" y="1281058"/>
            <a:ext cx="504000" cy="504000"/>
            <a:chOff x="3132919" y="1455069"/>
            <a:chExt cx="192974" cy="192974"/>
          </a:xfrm>
        </p:grpSpPr>
        <p:sp>
          <p:nvSpPr>
            <p:cNvPr id="207" name="Oval 206">
              <a:extLst>
                <a:ext uri="{FF2B5EF4-FFF2-40B4-BE49-F238E27FC236}">
                  <a16:creationId xmlns:a16="http://schemas.microsoft.com/office/drawing/2014/main" id="{F5D3B26A-6760-DA6D-ED3F-DEE2EE4A7926}"/>
                </a:ext>
              </a:extLst>
            </p:cNvPr>
            <p:cNvSpPr/>
            <p:nvPr/>
          </p:nvSpPr>
          <p:spPr>
            <a:xfrm>
              <a:off x="3132919" y="1455069"/>
              <a:ext cx="192974" cy="1929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6" name="Group 65">
              <a:extLst>
                <a:ext uri="{FF2B5EF4-FFF2-40B4-BE49-F238E27FC236}">
                  <a16:creationId xmlns:a16="http://schemas.microsoft.com/office/drawing/2014/main" id="{A86DD440-A096-2B9C-79C3-A602EE6AA214}"/>
                </a:ext>
              </a:extLst>
            </p:cNvPr>
            <p:cNvGrpSpPr/>
            <p:nvPr/>
          </p:nvGrpSpPr>
          <p:grpSpPr>
            <a:xfrm>
              <a:off x="3148425" y="1470575"/>
              <a:ext cx="161962" cy="161962"/>
              <a:chOff x="1491399" y="13372888"/>
              <a:chExt cx="312957" cy="130688"/>
            </a:xfrm>
          </p:grpSpPr>
          <p:sp>
            <p:nvSpPr>
              <p:cNvPr id="76" name="Graphic 51" descr="Badge Cross with solid fill">
                <a:extLst>
                  <a:ext uri="{FF2B5EF4-FFF2-40B4-BE49-F238E27FC236}">
                    <a16:creationId xmlns:a16="http://schemas.microsoft.com/office/drawing/2014/main" id="{EE87A615-51E8-23BE-F2A6-3CFE9F4A9EAA}"/>
                  </a:ext>
                </a:extLst>
              </p:cNvPr>
              <p:cNvSpPr/>
              <p:nvPr/>
            </p:nvSpPr>
            <p:spPr>
              <a:xfrm>
                <a:off x="1491399" y="13372888"/>
                <a:ext cx="312957" cy="130688"/>
              </a:xfrm>
              <a:prstGeom prst="ellipse">
                <a:avLst/>
              </a:prstGeom>
              <a:solidFill>
                <a:schemeClr val="bg2">
                  <a:lumMod val="75000"/>
                </a:schemeClr>
              </a:solidFill>
              <a:ln w="3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anose="020B0604020202020204" pitchFamily="34" charset="0"/>
                  <a:ea typeface="MS PGothic" charset="0"/>
                  <a:cs typeface="Arial" panose="020B0604020202020204" pitchFamily="34" charset="0"/>
                </a:endParaRPr>
              </a:p>
            </p:txBody>
          </p:sp>
          <p:pic>
            <p:nvPicPr>
              <p:cNvPr id="77" name="Graphic 76" descr="Tick with solid fill">
                <a:extLst>
                  <a:ext uri="{FF2B5EF4-FFF2-40B4-BE49-F238E27FC236}">
                    <a16:creationId xmlns:a16="http://schemas.microsoft.com/office/drawing/2014/main" id="{4EE92E4A-61E8-76A4-A996-1FA1188EB0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3004" y="13394438"/>
                <a:ext cx="209748" cy="87589"/>
              </a:xfrm>
              <a:prstGeom prst="rect">
                <a:avLst/>
              </a:prstGeom>
            </p:spPr>
          </p:pic>
        </p:grpSp>
      </p:grpSp>
      <p:grpSp>
        <p:nvGrpSpPr>
          <p:cNvPr id="210" name="Group 209">
            <a:extLst>
              <a:ext uri="{FF2B5EF4-FFF2-40B4-BE49-F238E27FC236}">
                <a16:creationId xmlns:a16="http://schemas.microsoft.com/office/drawing/2014/main" id="{9568163F-5F69-9A3E-22DF-2B8AAC24F1C2}"/>
              </a:ext>
            </a:extLst>
          </p:cNvPr>
          <p:cNvGrpSpPr/>
          <p:nvPr/>
        </p:nvGrpSpPr>
        <p:grpSpPr>
          <a:xfrm>
            <a:off x="6796500" y="1299556"/>
            <a:ext cx="504000" cy="504000"/>
            <a:chOff x="8898689" y="1443581"/>
            <a:chExt cx="215949" cy="215949"/>
          </a:xfrm>
        </p:grpSpPr>
        <p:sp>
          <p:nvSpPr>
            <p:cNvPr id="208" name="Oval 207">
              <a:extLst>
                <a:ext uri="{FF2B5EF4-FFF2-40B4-BE49-F238E27FC236}">
                  <a16:creationId xmlns:a16="http://schemas.microsoft.com/office/drawing/2014/main" id="{8C1A6DB4-56A1-29D8-6A6B-1A3CBE9AB30F}"/>
                </a:ext>
              </a:extLst>
            </p:cNvPr>
            <p:cNvSpPr/>
            <p:nvPr/>
          </p:nvSpPr>
          <p:spPr>
            <a:xfrm>
              <a:off x="8910176" y="1455068"/>
              <a:ext cx="192974" cy="1929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7" name="Graphic 66" descr="Badge Cross with solid fill">
              <a:extLst>
                <a:ext uri="{FF2B5EF4-FFF2-40B4-BE49-F238E27FC236}">
                  <a16:creationId xmlns:a16="http://schemas.microsoft.com/office/drawing/2014/main" id="{69168AD4-676F-5BF8-B15A-F1758C52C91E}"/>
                </a:ext>
              </a:extLst>
            </p:cNvPr>
            <p:cNvPicPr preferRelativeResize="0">
              <a:picLocks/>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898689" y="1443581"/>
              <a:ext cx="215949" cy="215949"/>
            </a:xfrm>
            <a:prstGeom prst="rect">
              <a:avLst/>
            </a:prstGeom>
          </p:spPr>
        </p:pic>
      </p:grpSp>
      <p:pic>
        <p:nvPicPr>
          <p:cNvPr id="2" name="Picture 2" descr="Glasgow 2026 | ERA">
            <a:extLst>
              <a:ext uri="{FF2B5EF4-FFF2-40B4-BE49-F238E27FC236}">
                <a16:creationId xmlns:a16="http://schemas.microsoft.com/office/drawing/2014/main" id="{5B4E6AFB-6596-00A4-3899-BC28A42346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19CD86-9DF7-0414-C797-863F7860C5D7}"/>
              </a:ext>
            </a:extLst>
          </p:cNvPr>
          <p:cNvSpPr txBox="1"/>
          <p:nvPr/>
        </p:nvSpPr>
        <p:spPr>
          <a:xfrm>
            <a:off x="2644048" y="2284727"/>
            <a:ext cx="1082842" cy="209464"/>
          </a:xfrm>
          <a:prstGeom prst="rect">
            <a:avLst/>
          </a:prstGeom>
          <a:no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a:solidFill>
                  <a:srgbClr val="00304F"/>
                </a:solidFill>
                <a:latin typeface="Arial" panose="020B0604020202020204" pitchFamily="34" charset="0"/>
                <a:cs typeface="Arial" panose="020B0604020202020204" pitchFamily="34" charset="0"/>
              </a:rPr>
              <a:t>At screening</a:t>
            </a:r>
            <a:endParaRPr kumimoji="0" lang="en-GB" sz="1400" b="1" i="0" u="none" strike="noStrike" kern="0" cap="none" spc="0" normalizeH="0" baseline="0" noProof="0">
              <a:ln>
                <a:noFill/>
              </a:ln>
              <a:solidFill>
                <a:srgbClr val="00304F"/>
              </a:solidFill>
              <a:effectLst/>
              <a:uLnTx/>
              <a:uFillTx/>
              <a:latin typeface="Arial" panose="020B0604020202020204" pitchFamily="34" charset="0"/>
              <a:ea typeface="MS PGothic" charset="0"/>
              <a:cs typeface="Arial" panose="020B0604020202020204" pitchFamily="34" charset="0"/>
            </a:endParaRPr>
          </a:p>
        </p:txBody>
      </p:sp>
    </p:spTree>
    <p:custDataLst>
      <p:tags r:id="rId1"/>
    </p:custDataLst>
    <p:extLst>
      <p:ext uri="{BB962C8B-B14F-4D97-AF65-F5344CB8AC3E}">
        <p14:creationId xmlns:p14="http://schemas.microsoft.com/office/powerpoint/2010/main" val="3040448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69102-DEA8-5DA1-7314-15A586C39CC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716BED-A9BA-E8EF-BEEA-4C3A02462494}"/>
              </a:ext>
            </a:extLst>
          </p:cNvPr>
          <p:cNvSpPr>
            <a:spLocks noGrp="1"/>
          </p:cNvSpPr>
          <p:nvPr>
            <p:ph type="ftr" sz="quarter" idx="11"/>
          </p:nvPr>
        </p:nvSpPr>
        <p:spPr>
          <a:xfrm>
            <a:off x="623887" y="5690704"/>
            <a:ext cx="10634988" cy="828879"/>
          </a:xfrm>
        </p:spPr>
        <p:txBody>
          <a:bodyPr vert="horz" lIns="91440" tIns="45720" rIns="91440" bIns="45720" rtlCol="0" anchor="b"/>
          <a:lstStyle>
            <a:defPPr>
              <a:defRPr lang="en-US"/>
            </a:defPPr>
            <a:lvl1pPr algn="l" defTabSz="609585" rtl="0" eaLnBrk="0" fontAlgn="base" hangingPunct="0">
              <a:spcBef>
                <a:spcPct val="0"/>
              </a:spcBef>
              <a:spcAft>
                <a:spcPct val="0"/>
              </a:spcAft>
              <a:defRPr sz="900" kern="1200">
                <a:solidFill>
                  <a:schemeClr val="tx1"/>
                </a:solidFill>
                <a:latin typeface="+mn-lt"/>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lvl="0"/>
            <a:r>
              <a:rPr lang="en-GB" sz="800" noProof="0"/>
              <a:t>FIND-CKD is designed to investigate unlicensed indications of finerenone, please refer to your local prescribing information.</a:t>
            </a:r>
            <a:br>
              <a:rPr lang="en-GB" sz="800" noProof="0"/>
            </a:br>
            <a:r>
              <a:rPr lang="en-GB" sz="800" noProof="0"/>
              <a:t>*10 mg OD: eGFR ≥25 to &lt;60 mL/min/1.73 m</a:t>
            </a:r>
            <a:r>
              <a:rPr lang="en-GB" sz="800" baseline="30000" noProof="0"/>
              <a:t>2</a:t>
            </a:r>
            <a:r>
              <a:rPr lang="en-GB" sz="800" noProof="0"/>
              <a:t>; 20 mg OD: eGFR ≥60 mL/min/1.73 m</a:t>
            </a:r>
            <a:r>
              <a:rPr lang="en-GB" sz="800" baseline="30000" noProof="0"/>
              <a:t>2</a:t>
            </a:r>
            <a:r>
              <a:rPr lang="en-GB" sz="800" noProof="0"/>
              <a:t>.</a:t>
            </a:r>
          </a:p>
          <a:p>
            <a:pPr lvl="0"/>
            <a:r>
              <a:rPr lang="en-GB" sz="800" spc="-20" noProof="0" err="1"/>
              <a:t>ACEi</a:t>
            </a:r>
            <a:r>
              <a:rPr lang="en-GB" sz="800" spc="-20" noProof="0"/>
              <a:t>, angiotensin-converting enzyme inhibitor; ARB, angiotensin receptor blocker; eGFR, estimated glomerular filtration rate; </a:t>
            </a:r>
            <a:r>
              <a:rPr lang="en-GB" sz="800" spc="-20" noProof="0" err="1"/>
              <a:t>nd</a:t>
            </a:r>
            <a:r>
              <a:rPr lang="en-GB" sz="800" spc="-20" noProof="0"/>
              <a:t>-CKD, non-diabetic chronic kidney disease; OD, once daily; R, randomised. </a:t>
            </a:r>
            <a:br>
              <a:rPr lang="en-GB" sz="800" spc="-20" noProof="0"/>
            </a:br>
            <a:r>
              <a:rPr lang="en-GB" sz="800" spc="-20" noProof="0"/>
              <a:t>1. Heerspink HJL, et al. </a:t>
            </a:r>
            <a:r>
              <a:rPr lang="en-GB" sz="800" i="1" spc="-20" noProof="0"/>
              <a:t>Nephrol Dial Transplant </a:t>
            </a:r>
            <a:r>
              <a:rPr lang="en-GB" sz="800" spc="-20" noProof="0"/>
              <a:t>2025;40:308–319; 2. Bayer. https://clinicaltrials.gov/study/NCT05047263 [accessed </a:t>
            </a:r>
            <a:r>
              <a:rPr lang="en-GB" sz="800" spc="-20"/>
              <a:t>June</a:t>
            </a:r>
            <a:r>
              <a:rPr lang="en-GB" sz="800" spc="-20" noProof="0"/>
              <a:t> 2026].</a:t>
            </a:r>
          </a:p>
        </p:txBody>
      </p:sp>
      <p:sp>
        <p:nvSpPr>
          <p:cNvPr id="3" name="Slide Number Placeholder 11">
            <a:extLst>
              <a:ext uri="{FF2B5EF4-FFF2-40B4-BE49-F238E27FC236}">
                <a16:creationId xmlns:a16="http://schemas.microsoft.com/office/drawing/2014/main" id="{62A262B6-AE0A-3FF1-9F1D-F2B43399A75E}"/>
              </a:ext>
            </a:extLst>
          </p:cNvPr>
          <p:cNvSpPr>
            <a:spLocks noGrp="1"/>
          </p:cNvSpPr>
          <p:nvPr>
            <p:ph type="sldNum" sz="quarter" idx="10"/>
          </p:nvPr>
        </p:nvSpPr>
        <p:spPr/>
        <p:txBody>
          <a:bodyPr/>
          <a:lstStyle/>
          <a:p>
            <a:pPr lvl="0"/>
            <a:fld id="{7AF8E309-D608-654D-B811-6A2C46C88181}" type="slidenum">
              <a:rPr lang="en-GB" noProof="0" smtClean="0"/>
              <a:pPr lvl="0"/>
              <a:t>13</a:t>
            </a:fld>
            <a:endParaRPr lang="en-GB" noProof="0"/>
          </a:p>
        </p:txBody>
      </p:sp>
      <p:sp>
        <p:nvSpPr>
          <p:cNvPr id="2" name="Title 1">
            <a:extLst>
              <a:ext uri="{FF2B5EF4-FFF2-40B4-BE49-F238E27FC236}">
                <a16:creationId xmlns:a16="http://schemas.microsoft.com/office/drawing/2014/main" id="{EF958096-6C18-1164-8615-16E10CB2F2B1}"/>
              </a:ext>
            </a:extLst>
          </p:cNvPr>
          <p:cNvSpPr>
            <a:spLocks noGrp="1"/>
          </p:cNvSpPr>
          <p:nvPr>
            <p:ph type="title"/>
          </p:nvPr>
        </p:nvSpPr>
        <p:spPr/>
        <p:txBody>
          <a:bodyPr>
            <a:noAutofit/>
          </a:bodyPr>
          <a:lstStyle/>
          <a:p>
            <a:r>
              <a:rPr lang="en-GB" noProof="0"/>
              <a:t>FIND-CKD study design</a:t>
            </a:r>
            <a:r>
              <a:rPr lang="en-GB" baseline="30000" noProof="0"/>
              <a:t>1,2</a:t>
            </a:r>
          </a:p>
        </p:txBody>
      </p:sp>
      <p:grpSp>
        <p:nvGrpSpPr>
          <p:cNvPr id="18" name="Group 17">
            <a:extLst>
              <a:ext uri="{FF2B5EF4-FFF2-40B4-BE49-F238E27FC236}">
                <a16:creationId xmlns:a16="http://schemas.microsoft.com/office/drawing/2014/main" id="{77E71357-20F8-2889-3814-6716E0C53F4A}"/>
              </a:ext>
            </a:extLst>
          </p:cNvPr>
          <p:cNvGrpSpPr/>
          <p:nvPr/>
        </p:nvGrpSpPr>
        <p:grpSpPr>
          <a:xfrm>
            <a:off x="92286" y="1685457"/>
            <a:ext cx="7828220" cy="3377774"/>
            <a:chOff x="-192706" y="2636167"/>
            <a:chExt cx="8246614" cy="3377774"/>
          </a:xfrm>
        </p:grpSpPr>
        <p:sp>
          <p:nvSpPr>
            <p:cNvPr id="19" name="Rectangle: Rounded Corners 18">
              <a:extLst>
                <a:ext uri="{FF2B5EF4-FFF2-40B4-BE49-F238E27FC236}">
                  <a16:creationId xmlns:a16="http://schemas.microsoft.com/office/drawing/2014/main" id="{FA847332-F56D-065F-354B-EDC64860509E}"/>
                </a:ext>
              </a:extLst>
            </p:cNvPr>
            <p:cNvSpPr/>
            <p:nvPr/>
          </p:nvSpPr>
          <p:spPr>
            <a:xfrm>
              <a:off x="-192706" y="2652391"/>
              <a:ext cx="8246614" cy="3361550"/>
            </a:xfrm>
            <a:prstGeom prst="roundRect">
              <a:avLst>
                <a:gd name="adj" fmla="val 12842"/>
              </a:avLst>
            </a:prstGeom>
            <a:solidFill>
              <a:schemeClr val="bg2">
                <a:lumMod val="20000"/>
                <a:lumOff val="80000"/>
                <a:alpha val="22000"/>
              </a:schemeClr>
            </a:solidFill>
            <a:ln w="12700" cap="flat" cmpd="sng" algn="ctr">
              <a:noFill/>
              <a:prstDash val="solid"/>
              <a:miter lim="800000"/>
            </a:ln>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20" name="Group 19">
              <a:extLst>
                <a:ext uri="{FF2B5EF4-FFF2-40B4-BE49-F238E27FC236}">
                  <a16:creationId xmlns:a16="http://schemas.microsoft.com/office/drawing/2014/main" id="{FE6C7DE8-DE2B-9577-697D-87A4E9FCFB5D}"/>
                </a:ext>
              </a:extLst>
            </p:cNvPr>
            <p:cNvGrpSpPr/>
            <p:nvPr/>
          </p:nvGrpSpPr>
          <p:grpSpPr>
            <a:xfrm>
              <a:off x="319611" y="3290091"/>
              <a:ext cx="7676755" cy="2265587"/>
              <a:chOff x="160639" y="2293713"/>
              <a:chExt cx="7676755" cy="2265587"/>
            </a:xfrm>
          </p:grpSpPr>
          <p:grpSp>
            <p:nvGrpSpPr>
              <p:cNvPr id="24" name="Group 23">
                <a:extLst>
                  <a:ext uri="{FF2B5EF4-FFF2-40B4-BE49-F238E27FC236}">
                    <a16:creationId xmlns:a16="http://schemas.microsoft.com/office/drawing/2014/main" id="{253EC3CE-E080-5C7C-A954-F7566D44FB31}"/>
                  </a:ext>
                </a:extLst>
              </p:cNvPr>
              <p:cNvGrpSpPr/>
              <p:nvPr/>
            </p:nvGrpSpPr>
            <p:grpSpPr>
              <a:xfrm>
                <a:off x="244787" y="3108452"/>
                <a:ext cx="1979997" cy="288003"/>
                <a:chOff x="288060" y="1835170"/>
                <a:chExt cx="3244721" cy="360005"/>
              </a:xfrm>
            </p:grpSpPr>
            <p:grpSp>
              <p:nvGrpSpPr>
                <p:cNvPr id="593" name="Group 592">
                  <a:extLst>
                    <a:ext uri="{FF2B5EF4-FFF2-40B4-BE49-F238E27FC236}">
                      <a16:creationId xmlns:a16="http://schemas.microsoft.com/office/drawing/2014/main" id="{97B4ED9F-32F5-274E-4A53-EAC2F476358B}"/>
                    </a:ext>
                  </a:extLst>
                </p:cNvPr>
                <p:cNvGrpSpPr/>
                <p:nvPr/>
              </p:nvGrpSpPr>
              <p:grpSpPr>
                <a:xfrm>
                  <a:off x="3137729" y="1835174"/>
                  <a:ext cx="395052" cy="360001"/>
                  <a:chOff x="3657200" y="-2204087"/>
                  <a:chExt cx="443575" cy="432001"/>
                </a:xfrm>
                <a:solidFill>
                  <a:srgbClr val="53585A">
                    <a:lumMod val="20000"/>
                    <a:lumOff val="80000"/>
                  </a:srgbClr>
                </a:solidFill>
              </p:grpSpPr>
              <p:sp>
                <p:nvSpPr>
                  <p:cNvPr id="600" name="Isosceles Triangle 599">
                    <a:extLst>
                      <a:ext uri="{FF2B5EF4-FFF2-40B4-BE49-F238E27FC236}">
                        <a16:creationId xmlns:a16="http://schemas.microsoft.com/office/drawing/2014/main" id="{38AA5B4C-2293-83D6-D85B-A9AD781D53C8}"/>
                      </a:ext>
                    </a:extLst>
                  </p:cNvPr>
                  <p:cNvSpPr/>
                  <p:nvPr/>
                </p:nvSpPr>
                <p:spPr>
                  <a:xfrm rot="5400000">
                    <a:off x="3792519" y="-2080343"/>
                    <a:ext cx="432000" cy="184512"/>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16374D"/>
                      </a:solidFill>
                      <a:effectLst/>
                      <a:uLnTx/>
                      <a:uFillTx/>
                      <a:latin typeface="Arial" panose="020B0604020202020204"/>
                      <a:ea typeface="MS PGothic" charset="0"/>
                      <a:cs typeface="+mn-cs"/>
                    </a:endParaRPr>
                  </a:p>
                </p:txBody>
              </p:sp>
              <p:sp>
                <p:nvSpPr>
                  <p:cNvPr id="601" name="Rectangle 600">
                    <a:extLst>
                      <a:ext uri="{FF2B5EF4-FFF2-40B4-BE49-F238E27FC236}">
                        <a16:creationId xmlns:a16="http://schemas.microsoft.com/office/drawing/2014/main" id="{1EB30E7B-7012-7B4F-790B-0AD63EB1D736}"/>
                      </a:ext>
                    </a:extLst>
                  </p:cNvPr>
                  <p:cNvSpPr/>
                  <p:nvPr/>
                </p:nvSpPr>
                <p:spPr>
                  <a:xfrm>
                    <a:off x="3657200" y="-2204086"/>
                    <a:ext cx="259080" cy="432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sp>
              <p:nvSpPr>
                <p:cNvPr id="594" name="Rectangle: Rounded Corners 593">
                  <a:extLst>
                    <a:ext uri="{FF2B5EF4-FFF2-40B4-BE49-F238E27FC236}">
                      <a16:creationId xmlns:a16="http://schemas.microsoft.com/office/drawing/2014/main" id="{185AD5BB-EA35-5451-BCC1-40FC4E1199F9}"/>
                    </a:ext>
                  </a:extLst>
                </p:cNvPr>
                <p:cNvSpPr/>
                <p:nvPr/>
              </p:nvSpPr>
              <p:spPr>
                <a:xfrm>
                  <a:off x="2297730" y="1835175"/>
                  <a:ext cx="1084720" cy="360000"/>
                </a:xfrm>
                <a:prstGeom prst="roundRect">
                  <a:avLst>
                    <a:gd name="adj" fmla="val 50000"/>
                  </a:avLst>
                </a:prstGeom>
                <a:solidFill>
                  <a:schemeClr val="bg1">
                    <a:lumMod val="75000"/>
                  </a:schemeClr>
                </a:solidFill>
                <a:ln w="12700" cap="flat" cmpd="sng" algn="ctr">
                  <a:noFill/>
                  <a:prstDash val="solid"/>
                  <a:miter lim="800000"/>
                </a:ln>
                <a:effectLst/>
              </p:spPr>
              <p:txBody>
                <a:bodyPr lIns="0" rIns="0" rtlCol="0" anchor="ctr"/>
                <a:lstStyle/>
                <a:p>
                  <a:pPr marL="0" marR="0" lvl="0" indent="360363"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3585A"/>
                    </a:solidFill>
                    <a:effectLst/>
                    <a:uLnTx/>
                    <a:uFillTx/>
                    <a:latin typeface="Arial" panose="020B0604020202020204"/>
                    <a:ea typeface="MS PGothic" charset="0"/>
                    <a:cs typeface="+mn-cs"/>
                  </a:endParaRPr>
                </a:p>
              </p:txBody>
            </p:sp>
            <p:grpSp>
              <p:nvGrpSpPr>
                <p:cNvPr id="595" name="Group 594">
                  <a:extLst>
                    <a:ext uri="{FF2B5EF4-FFF2-40B4-BE49-F238E27FC236}">
                      <a16:creationId xmlns:a16="http://schemas.microsoft.com/office/drawing/2014/main" id="{C4029DD0-69C0-EDFE-3ADB-03B9B9E31283}"/>
                    </a:ext>
                  </a:extLst>
                </p:cNvPr>
                <p:cNvGrpSpPr/>
                <p:nvPr/>
              </p:nvGrpSpPr>
              <p:grpSpPr>
                <a:xfrm>
                  <a:off x="288060" y="1835170"/>
                  <a:ext cx="2545721" cy="360003"/>
                  <a:chOff x="2491707" y="-2204090"/>
                  <a:chExt cx="2067320" cy="373194"/>
                </a:xfrm>
                <a:solidFill>
                  <a:srgbClr val="669BD2"/>
                </a:solidFill>
              </p:grpSpPr>
              <p:grpSp>
                <p:nvGrpSpPr>
                  <p:cNvPr id="596" name="Group 595">
                    <a:extLst>
                      <a:ext uri="{FF2B5EF4-FFF2-40B4-BE49-F238E27FC236}">
                        <a16:creationId xmlns:a16="http://schemas.microsoft.com/office/drawing/2014/main" id="{9B6413FC-A5D5-B96D-2A14-2A0710509267}"/>
                      </a:ext>
                    </a:extLst>
                  </p:cNvPr>
                  <p:cNvGrpSpPr/>
                  <p:nvPr/>
                </p:nvGrpSpPr>
                <p:grpSpPr>
                  <a:xfrm>
                    <a:off x="4191132" y="-2204090"/>
                    <a:ext cx="367895" cy="373191"/>
                    <a:chOff x="4191132" y="-2204090"/>
                    <a:chExt cx="367895" cy="373191"/>
                  </a:xfrm>
                  <a:grpFill/>
                </p:grpSpPr>
                <p:sp>
                  <p:nvSpPr>
                    <p:cNvPr id="598" name="Rectangle 597">
                      <a:extLst>
                        <a:ext uri="{FF2B5EF4-FFF2-40B4-BE49-F238E27FC236}">
                          <a16:creationId xmlns:a16="http://schemas.microsoft.com/office/drawing/2014/main" id="{1DF93D16-505E-ED32-0B22-5A5F711B5BDB}"/>
                        </a:ext>
                      </a:extLst>
                    </p:cNvPr>
                    <p:cNvSpPr/>
                    <p:nvPr/>
                  </p:nvSpPr>
                  <p:spPr>
                    <a:xfrm>
                      <a:off x="4191132" y="-2204090"/>
                      <a:ext cx="187378" cy="373191"/>
                    </a:xfrm>
                    <a:prstGeom prst="rect">
                      <a:avLst/>
                    </a:prstGeom>
                    <a:solidFill>
                      <a:srgbClr val="003455"/>
                    </a:solidFill>
                    <a:ln w="12700" cap="flat" cmpd="sng" algn="ctr">
                      <a:solidFill>
                        <a:srgbClr val="00345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599" name="Isosceles Triangle 598">
                      <a:extLst>
                        <a:ext uri="{FF2B5EF4-FFF2-40B4-BE49-F238E27FC236}">
                          <a16:creationId xmlns:a16="http://schemas.microsoft.com/office/drawing/2014/main" id="{A5BF3F88-374D-E437-F96A-E6210C1835D2}"/>
                        </a:ext>
                      </a:extLst>
                    </p:cNvPr>
                    <p:cNvSpPr/>
                    <p:nvPr/>
                  </p:nvSpPr>
                  <p:spPr>
                    <a:xfrm rot="5400000">
                      <a:off x="4280174" y="-2109751"/>
                      <a:ext cx="373191" cy="184514"/>
                    </a:xfrm>
                    <a:prstGeom prst="triangle">
                      <a:avLst/>
                    </a:prstGeom>
                    <a:solidFill>
                      <a:srgbClr val="003455"/>
                    </a:solidFill>
                    <a:ln w="12700" cap="flat" cmpd="sng" algn="ctr">
                      <a:solidFill>
                        <a:srgbClr val="00345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sp>
                <p:nvSpPr>
                  <p:cNvPr id="597" name="Rectangle: Rounded Corners 596">
                    <a:extLst>
                      <a:ext uri="{FF2B5EF4-FFF2-40B4-BE49-F238E27FC236}">
                        <a16:creationId xmlns:a16="http://schemas.microsoft.com/office/drawing/2014/main" id="{85ECA9B8-6BB1-7619-03DD-AC264DDC5995}"/>
                      </a:ext>
                    </a:extLst>
                  </p:cNvPr>
                  <p:cNvSpPr/>
                  <p:nvPr/>
                </p:nvSpPr>
                <p:spPr>
                  <a:xfrm>
                    <a:off x="2491707" y="-2204087"/>
                    <a:ext cx="1849152" cy="373191"/>
                  </a:xfrm>
                  <a:prstGeom prst="roundRect">
                    <a:avLst>
                      <a:gd name="adj" fmla="val 50000"/>
                    </a:avLst>
                  </a:prstGeom>
                  <a:solidFill>
                    <a:srgbClr val="003455"/>
                  </a:solidFill>
                  <a:ln w="12700" cap="flat" cmpd="sng" algn="ctr">
                    <a:solidFill>
                      <a:srgbClr val="003455"/>
                    </a:solidFill>
                    <a:prstDash val="solid"/>
                    <a:miter lim="800000"/>
                  </a:ln>
                  <a:effectLst/>
                </p:spPr>
                <p:txBody>
                  <a:bodyPr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FFFFFF"/>
                        </a:solidFill>
                        <a:effectLst/>
                        <a:uLnTx/>
                        <a:uFillTx/>
                        <a:latin typeface="Arial" panose="020B0604020202020204"/>
                        <a:ea typeface="MS PGothic" charset="0"/>
                        <a:cs typeface="+mn-cs"/>
                      </a:rPr>
                      <a:t>Screening</a:t>
                    </a:r>
                  </a:p>
                </p:txBody>
              </p:sp>
            </p:grpSp>
          </p:grpSp>
          <p:sp>
            <p:nvSpPr>
              <p:cNvPr id="25" name="Arrow: Right 24">
                <a:extLst>
                  <a:ext uri="{FF2B5EF4-FFF2-40B4-BE49-F238E27FC236}">
                    <a16:creationId xmlns:a16="http://schemas.microsoft.com/office/drawing/2014/main" id="{4854DD70-F4E2-C786-3308-0CF4CCA16079}"/>
                  </a:ext>
                </a:extLst>
              </p:cNvPr>
              <p:cNvSpPr/>
              <p:nvPr/>
            </p:nvSpPr>
            <p:spPr>
              <a:xfrm rot="5400000">
                <a:off x="701616" y="2804635"/>
                <a:ext cx="170309" cy="253519"/>
              </a:xfrm>
              <a:prstGeom prst="rightArrow">
                <a:avLst/>
              </a:prstGeom>
              <a:solidFill>
                <a:srgbClr val="003455"/>
              </a:solidFill>
              <a:ln w="12700" cap="flat" cmpd="sng" algn="ctr">
                <a:solidFill>
                  <a:srgbClr val="003455"/>
                </a:solidFill>
                <a:prstDash val="solid"/>
                <a:miter lim="800000"/>
              </a:ln>
              <a:effectLst/>
            </p:spPr>
            <p:txBody>
              <a:bodyPr rtlCol="0" anchor="ctr"/>
              <a:lstStyle/>
              <a:p>
                <a:pPr marL="0" marR="0" lvl="0" indent="0" algn="ctr" defTabSz="609341"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26" name="TextBox 25">
                <a:extLst>
                  <a:ext uri="{FF2B5EF4-FFF2-40B4-BE49-F238E27FC236}">
                    <a16:creationId xmlns:a16="http://schemas.microsoft.com/office/drawing/2014/main" id="{57850313-AEA0-25F2-CA0C-C43B354FE2D1}"/>
                  </a:ext>
                </a:extLst>
              </p:cNvPr>
              <p:cNvSpPr txBox="1"/>
              <p:nvPr/>
            </p:nvSpPr>
            <p:spPr>
              <a:xfrm>
                <a:off x="160639" y="2605562"/>
                <a:ext cx="1286781" cy="246197"/>
              </a:xfrm>
              <a:prstGeom prst="rect">
                <a:avLst/>
              </a:prstGeom>
              <a:noFill/>
            </p:spPr>
            <p:txBody>
              <a:bodyPr wrap="square" lIns="91416" tIns="45708" rIns="91416" bIns="45708" rtlCol="0" anchor="t">
                <a:spAutoFit/>
              </a:bodyPr>
              <a:lstStyle/>
              <a:p>
                <a:pPr marL="0" marR="0" lvl="0" indent="0" algn="ctr" defTabSz="609341" rtl="0" eaLnBrk="0" fontAlgn="base" latinLnBrk="0" hangingPunct="0">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16374D"/>
                    </a:solidFill>
                    <a:effectLst/>
                    <a:uLnTx/>
                    <a:uFillTx/>
                    <a:latin typeface="Arial" panose="020B0604020202020204"/>
                    <a:ea typeface="MS PGothic"/>
                    <a:cs typeface="+mn-cs"/>
                  </a:rPr>
                  <a:t>Day -14</a:t>
                </a:r>
                <a:endParaRPr kumimoji="0" lang="en-GB" sz="1000" b="0" i="0" u="none" strike="noStrike" kern="0" cap="none" spc="0" normalizeH="0" baseline="0" noProof="0">
                  <a:ln>
                    <a:noFill/>
                  </a:ln>
                  <a:solidFill>
                    <a:srgbClr val="16374D"/>
                  </a:solidFill>
                  <a:effectLst/>
                  <a:uLnTx/>
                  <a:uFillTx/>
                  <a:latin typeface="Arial" panose="020B0604020202020204"/>
                  <a:ea typeface="MS PGothic" charset="0"/>
                  <a:cs typeface="+mn-cs"/>
                </a:endParaRPr>
              </a:p>
            </p:txBody>
          </p:sp>
          <p:cxnSp>
            <p:nvCxnSpPr>
              <p:cNvPr id="27" name="Straight Connector 26">
                <a:extLst>
                  <a:ext uri="{FF2B5EF4-FFF2-40B4-BE49-F238E27FC236}">
                    <a16:creationId xmlns:a16="http://schemas.microsoft.com/office/drawing/2014/main" id="{A7986823-0CD0-9595-3F54-8B1D7C59FDAE}"/>
                  </a:ext>
                </a:extLst>
              </p:cNvPr>
              <p:cNvCxnSpPr>
                <a:cxnSpLocks/>
              </p:cNvCxnSpPr>
              <p:nvPr/>
            </p:nvCxnSpPr>
            <p:spPr>
              <a:xfrm>
                <a:off x="2333422" y="2795257"/>
                <a:ext cx="0" cy="1044000"/>
              </a:xfrm>
              <a:prstGeom prst="line">
                <a:avLst/>
              </a:prstGeom>
              <a:noFill/>
              <a:ln w="69850" cap="rnd" cmpd="sng" algn="ctr">
                <a:solidFill>
                  <a:srgbClr val="003455"/>
                </a:solidFill>
                <a:prstDash val="sysDot"/>
                <a:miter lim="800000"/>
                <a:headEnd type="none"/>
                <a:tailEnd type="none"/>
              </a:ln>
              <a:effectLst/>
            </p:spPr>
          </p:cxnSp>
          <p:sp>
            <p:nvSpPr>
              <p:cNvPr id="590" name="Rectangle: Rounded Corners 589">
                <a:extLst>
                  <a:ext uri="{FF2B5EF4-FFF2-40B4-BE49-F238E27FC236}">
                    <a16:creationId xmlns:a16="http://schemas.microsoft.com/office/drawing/2014/main" id="{E6F31C69-FC2D-A90E-E0EC-B3CBDDC8DD2C}"/>
                  </a:ext>
                </a:extLst>
              </p:cNvPr>
              <p:cNvSpPr/>
              <p:nvPr/>
            </p:nvSpPr>
            <p:spPr>
              <a:xfrm>
                <a:off x="2497728" y="3309160"/>
                <a:ext cx="3793545" cy="227556"/>
              </a:xfrm>
              <a:prstGeom prst="roundRect">
                <a:avLst>
                  <a:gd name="adj" fmla="val 50000"/>
                </a:avLst>
              </a:prstGeom>
              <a:solidFill>
                <a:schemeClr val="tx1"/>
              </a:solidFill>
              <a:ln w="19050" cap="flat" cmpd="sng" algn="ctr">
                <a:solidFill>
                  <a:srgbClr val="53585A"/>
                </a:solidFill>
                <a:prstDash val="solid"/>
                <a:miter lim="800000"/>
              </a:ln>
              <a:effectLst/>
            </p:spPr>
            <p:txBody>
              <a:bodyPr rtlCol="0" anchor="ctr"/>
              <a:lstStyle/>
              <a:p>
                <a:pPr marL="0" marR="0" lvl="0" indent="449263"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a:ea typeface="MS PGothic" charset="0"/>
                    <a:cs typeface="+mn-cs"/>
                  </a:rPr>
                  <a:t>Placebo</a:t>
                </a:r>
              </a:p>
            </p:txBody>
          </p:sp>
          <p:sp>
            <p:nvSpPr>
              <p:cNvPr id="584" name="Rectangle: Rounded Corners 583">
                <a:extLst>
                  <a:ext uri="{FF2B5EF4-FFF2-40B4-BE49-F238E27FC236}">
                    <a16:creationId xmlns:a16="http://schemas.microsoft.com/office/drawing/2014/main" id="{8C34FA3F-3C3C-AC28-FC74-807F91DDB2F7}"/>
                  </a:ext>
                </a:extLst>
              </p:cNvPr>
              <p:cNvSpPr/>
              <p:nvPr/>
            </p:nvSpPr>
            <p:spPr>
              <a:xfrm>
                <a:off x="2511398" y="3015013"/>
                <a:ext cx="3711210" cy="250289"/>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449263"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a:ea typeface="ＭＳ Ｐゴシック" pitchFamily="34" charset="-128"/>
                    <a:cs typeface="+mn-cs"/>
                  </a:rPr>
                  <a:t>Finerenone 10 or 20 mg OD*</a:t>
                </a:r>
              </a:p>
            </p:txBody>
          </p:sp>
          <p:sp>
            <p:nvSpPr>
              <p:cNvPr id="32" name="Oval 31">
                <a:extLst>
                  <a:ext uri="{FF2B5EF4-FFF2-40B4-BE49-F238E27FC236}">
                    <a16:creationId xmlns:a16="http://schemas.microsoft.com/office/drawing/2014/main" id="{93D620A0-61BD-A03C-EB5E-44CF1A313F00}"/>
                  </a:ext>
                </a:extLst>
              </p:cNvPr>
              <p:cNvSpPr/>
              <p:nvPr/>
            </p:nvSpPr>
            <p:spPr>
              <a:xfrm>
                <a:off x="2002086" y="2971022"/>
                <a:ext cx="644709" cy="612000"/>
              </a:xfrm>
              <a:prstGeom prst="ellipse">
                <a:avLst/>
              </a:prstGeom>
              <a:solidFill>
                <a:srgbClr val="003455"/>
              </a:solidFill>
              <a:ln w="12700" cap="flat" cmpd="sng" algn="ctr">
                <a:solidFill>
                  <a:srgbClr val="003455"/>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FFFFFF"/>
                    </a:solidFill>
                    <a:effectLst/>
                    <a:uLnTx/>
                    <a:uFillTx/>
                    <a:latin typeface="Arial" panose="020B0604020202020204"/>
                    <a:ea typeface="MS PGothic" charset="0"/>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S PGothic" charset="0"/>
                    <a:cs typeface="+mn-cs"/>
                  </a:rPr>
                  <a:t>1:1</a:t>
                </a:r>
                <a:endParaRPr kumimoji="0" lang="en-GB" sz="1400" b="1" i="0" u="none" strike="noStrike" kern="0" cap="none" spc="0" normalizeH="0" baseline="30000" noProof="0">
                  <a:ln>
                    <a:noFill/>
                  </a:ln>
                  <a:solidFill>
                    <a:srgbClr val="FFFFFF"/>
                  </a:solidFill>
                  <a:effectLst/>
                  <a:uLnTx/>
                  <a:uFillTx/>
                  <a:latin typeface="Arial" panose="020B0604020202020204"/>
                  <a:ea typeface="MS PGothic" charset="0"/>
                  <a:cs typeface="+mn-cs"/>
                </a:endParaRPr>
              </a:p>
            </p:txBody>
          </p:sp>
          <p:sp>
            <p:nvSpPr>
              <p:cNvPr id="40" name="TextBox 39">
                <a:extLst>
                  <a:ext uri="{FF2B5EF4-FFF2-40B4-BE49-F238E27FC236}">
                    <a16:creationId xmlns:a16="http://schemas.microsoft.com/office/drawing/2014/main" id="{79C31983-755C-E79A-1F30-310F1237355B}"/>
                  </a:ext>
                </a:extLst>
              </p:cNvPr>
              <p:cNvSpPr txBox="1"/>
              <p:nvPr/>
            </p:nvSpPr>
            <p:spPr>
              <a:xfrm>
                <a:off x="1864860" y="3972729"/>
                <a:ext cx="1085750" cy="438582"/>
              </a:xfrm>
              <a:prstGeom prst="rect">
                <a:avLst/>
              </a:prstGeom>
              <a:noFill/>
            </p:spPr>
            <p:txBody>
              <a:bodyPr wrap="square" rtlCol="0">
                <a:spAutoFit/>
              </a:bodyPr>
              <a:lstStyle/>
              <a:p>
                <a:pPr marL="0" marR="0" lvl="0" indent="0" algn="ctr" defTabSz="609341" rtl="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16374D"/>
                    </a:solidFill>
                    <a:effectLst/>
                    <a:uLnTx/>
                    <a:uFillTx/>
                    <a:latin typeface="Arial" panose="020B0604020202020204"/>
                    <a:ea typeface="MS PGothic" charset="0"/>
                    <a:cs typeface="+mn-cs"/>
                  </a:rPr>
                  <a:t>Visit 1</a:t>
                </a:r>
              </a:p>
              <a:p>
                <a:pPr marL="0" marR="0" lvl="0" indent="0" algn="ctr" defTabSz="609341" rtl="0" eaLnBrk="0" fontAlgn="base" latinLnBrk="0" hangingPunct="0">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16374D"/>
                    </a:solidFill>
                    <a:effectLst/>
                    <a:uLnTx/>
                    <a:uFillTx/>
                    <a:latin typeface="Arial" panose="020B0604020202020204"/>
                    <a:ea typeface="MS PGothic" charset="0"/>
                    <a:cs typeface="+mn-cs"/>
                  </a:rPr>
                  <a:t>Day 1</a:t>
                </a:r>
              </a:p>
            </p:txBody>
          </p:sp>
          <p:sp>
            <p:nvSpPr>
              <p:cNvPr id="44" name="TextBox 43">
                <a:extLst>
                  <a:ext uri="{FF2B5EF4-FFF2-40B4-BE49-F238E27FC236}">
                    <a16:creationId xmlns:a16="http://schemas.microsoft.com/office/drawing/2014/main" id="{6131D961-A4B3-E78A-E634-F4CD9ACF5D94}"/>
                  </a:ext>
                </a:extLst>
              </p:cNvPr>
              <p:cNvSpPr txBox="1"/>
              <p:nvPr/>
            </p:nvSpPr>
            <p:spPr>
              <a:xfrm>
                <a:off x="5419839" y="3964165"/>
                <a:ext cx="1410873" cy="430887"/>
              </a:xfrm>
              <a:prstGeom prst="rect">
                <a:avLst/>
              </a:prstGeom>
              <a:noFill/>
            </p:spPr>
            <p:txBody>
              <a:bodyPr wrap="square" rtlCol="0">
                <a:spAutoFit/>
              </a:bodyPr>
              <a:lstStyle/>
              <a:p>
                <a:pPr marL="0" marR="0" lvl="0" indent="0" algn="ctr" defTabSz="609341" rtl="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16374D"/>
                    </a:solidFill>
                    <a:effectLst/>
                    <a:uLnTx/>
                    <a:uFillTx/>
                    <a:latin typeface="Arial" panose="020B0604020202020204"/>
                    <a:ea typeface="MS PGothic" charset="0"/>
                    <a:cs typeface="+mn-cs"/>
                  </a:rPr>
                  <a:t>End of treatment </a:t>
                </a:r>
                <a:r>
                  <a:rPr kumimoji="0" lang="en-GB" sz="1000" b="0" i="0" u="none" strike="noStrike" kern="0" cap="none" spc="0" normalizeH="0" baseline="0" noProof="0">
                    <a:ln>
                      <a:noFill/>
                    </a:ln>
                    <a:solidFill>
                      <a:srgbClr val="16374D"/>
                    </a:solidFill>
                    <a:effectLst/>
                    <a:uLnTx/>
                    <a:uFillTx/>
                    <a:latin typeface="Arial" panose="020B0604020202020204"/>
                    <a:ea typeface="MS PGothic" charset="0"/>
                    <a:cs typeface="+mn-cs"/>
                  </a:rPr>
                  <a:t>Month 32</a:t>
                </a:r>
                <a:endParaRPr kumimoji="0" lang="en-GB" sz="1100" b="0" i="0" u="none" strike="noStrike" kern="0" cap="none" spc="0" normalizeH="0" baseline="0" noProof="0">
                  <a:ln>
                    <a:noFill/>
                  </a:ln>
                  <a:solidFill>
                    <a:srgbClr val="16374D"/>
                  </a:solidFill>
                  <a:effectLst/>
                  <a:uLnTx/>
                  <a:uFillTx/>
                  <a:latin typeface="Arial" panose="020B0604020202020204"/>
                  <a:ea typeface="MS PGothic" charset="0"/>
                  <a:cs typeface="+mn-cs"/>
                </a:endParaRPr>
              </a:p>
            </p:txBody>
          </p:sp>
          <p:sp>
            <p:nvSpPr>
              <p:cNvPr id="48" name="TextBox 48">
                <a:extLst>
                  <a:ext uri="{FF2B5EF4-FFF2-40B4-BE49-F238E27FC236}">
                    <a16:creationId xmlns:a16="http://schemas.microsoft.com/office/drawing/2014/main" id="{EA0F8161-9FB5-7914-5047-A8F3D7F1E32D}"/>
                  </a:ext>
                </a:extLst>
              </p:cNvPr>
              <p:cNvSpPr txBox="1"/>
              <p:nvPr/>
            </p:nvSpPr>
            <p:spPr>
              <a:xfrm>
                <a:off x="6751644" y="3974525"/>
                <a:ext cx="1085750" cy="584775"/>
              </a:xfrm>
              <a:prstGeom prst="rect">
                <a:avLst/>
              </a:prstGeom>
              <a:noFill/>
            </p:spPr>
            <p:txBody>
              <a:bodyPr wrap="square" rtlCol="0">
                <a:spAutoFit/>
              </a:bodyPr>
              <a:lstStyle/>
              <a:p>
                <a:pPr marL="0" marR="0" lvl="0" indent="0" algn="ctr" defTabSz="609341" rtl="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16374D"/>
                    </a:solidFill>
                    <a:effectLst/>
                    <a:uLnTx/>
                    <a:uFillTx/>
                    <a:latin typeface="Arial" panose="020B0604020202020204"/>
                    <a:ea typeface="MS PGothic" charset="0"/>
                    <a:cs typeface="+mn-cs"/>
                  </a:rPr>
                  <a:t>Follow-up </a:t>
                </a:r>
                <a:br>
                  <a:rPr kumimoji="0" lang="en-GB" sz="1100" b="0" i="0" u="none" strike="noStrike" kern="0" cap="none" spc="0" normalizeH="0" baseline="0" noProof="0">
                    <a:ln>
                      <a:noFill/>
                    </a:ln>
                    <a:solidFill>
                      <a:srgbClr val="16374D"/>
                    </a:solidFill>
                    <a:effectLst/>
                    <a:uLnTx/>
                    <a:uFillTx/>
                    <a:latin typeface="Arial" panose="020B0604020202020204"/>
                    <a:ea typeface="MS PGothic" charset="0"/>
                    <a:cs typeface="+mn-cs"/>
                  </a:rPr>
                </a:br>
                <a:r>
                  <a:rPr kumimoji="0" lang="en-GB" sz="1000" b="0" i="0" u="none" strike="noStrike" kern="0" cap="none" spc="0" normalizeH="0" baseline="0" noProof="0">
                    <a:ln>
                      <a:noFill/>
                    </a:ln>
                    <a:solidFill>
                      <a:srgbClr val="16374D"/>
                    </a:solidFill>
                    <a:effectLst/>
                    <a:uLnTx/>
                    <a:uFillTx/>
                    <a:latin typeface="Arial" panose="020B0604020202020204"/>
                    <a:ea typeface="MS PGothic" charset="0"/>
                    <a:cs typeface="+mn-cs"/>
                  </a:rPr>
                  <a:t>~1 month </a:t>
                </a:r>
                <a:br>
                  <a:rPr kumimoji="0" lang="en-GB" sz="1000" b="0" i="0" u="none" strike="noStrike" kern="0" cap="none" spc="0" normalizeH="0" baseline="0" noProof="0">
                    <a:ln>
                      <a:noFill/>
                    </a:ln>
                    <a:solidFill>
                      <a:srgbClr val="16374D"/>
                    </a:solidFill>
                    <a:effectLst/>
                    <a:uLnTx/>
                    <a:uFillTx/>
                    <a:latin typeface="Arial" panose="020B0604020202020204"/>
                    <a:ea typeface="MS PGothic" charset="0"/>
                    <a:cs typeface="+mn-cs"/>
                  </a:rPr>
                </a:br>
                <a:r>
                  <a:rPr kumimoji="0" lang="en-GB" sz="1000" b="0" i="0" u="none" strike="noStrike" kern="0" cap="none" spc="0" normalizeH="0" baseline="0" noProof="0">
                    <a:ln>
                      <a:noFill/>
                    </a:ln>
                    <a:solidFill>
                      <a:srgbClr val="16374D"/>
                    </a:solidFill>
                    <a:effectLst/>
                    <a:uLnTx/>
                    <a:uFillTx/>
                    <a:latin typeface="Arial" panose="020B0604020202020204"/>
                    <a:ea typeface="MS PGothic" charset="0"/>
                    <a:cs typeface="+mn-cs"/>
                  </a:rPr>
                  <a:t>post-treatment</a:t>
                </a:r>
                <a:endParaRPr kumimoji="0" lang="en-GB" sz="1100" b="0" i="0" u="none" strike="noStrike" kern="0" cap="none" spc="0" normalizeH="0" baseline="0" noProof="0">
                  <a:ln>
                    <a:noFill/>
                  </a:ln>
                  <a:solidFill>
                    <a:srgbClr val="16374D"/>
                  </a:solidFill>
                  <a:effectLst/>
                  <a:uLnTx/>
                  <a:uFillTx/>
                  <a:latin typeface="Arial" panose="020B0604020202020204"/>
                  <a:ea typeface="MS PGothic" charset="0"/>
                  <a:cs typeface="+mn-cs"/>
                </a:endParaRPr>
              </a:p>
            </p:txBody>
          </p:sp>
          <p:sp>
            <p:nvSpPr>
              <p:cNvPr id="49" name="Arrow: Right 48">
                <a:extLst>
                  <a:ext uri="{FF2B5EF4-FFF2-40B4-BE49-F238E27FC236}">
                    <a16:creationId xmlns:a16="http://schemas.microsoft.com/office/drawing/2014/main" id="{E032B36E-5C32-C6DD-9F90-FF78E3F65429}"/>
                  </a:ext>
                </a:extLst>
              </p:cNvPr>
              <p:cNvSpPr/>
              <p:nvPr/>
            </p:nvSpPr>
            <p:spPr>
              <a:xfrm rot="16200000">
                <a:off x="2251591" y="3803959"/>
                <a:ext cx="170309" cy="253519"/>
              </a:xfrm>
              <a:prstGeom prst="rightArrow">
                <a:avLst/>
              </a:prstGeom>
              <a:solidFill>
                <a:srgbClr val="003455"/>
              </a:solidFill>
              <a:ln w="12700" cap="flat" cmpd="sng" algn="ctr">
                <a:solidFill>
                  <a:srgbClr val="003455"/>
                </a:solidFill>
                <a:prstDash val="solid"/>
                <a:miter lim="800000"/>
              </a:ln>
              <a:effectLst/>
            </p:spPr>
            <p:txBody>
              <a:bodyPr rtlCol="0" anchor="ctr"/>
              <a:lstStyle/>
              <a:p>
                <a:pPr marL="0" marR="0" lvl="0" indent="0" algn="ctr" defTabSz="609341"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51" name="Arrow: Right 50">
                <a:extLst>
                  <a:ext uri="{FF2B5EF4-FFF2-40B4-BE49-F238E27FC236}">
                    <a16:creationId xmlns:a16="http://schemas.microsoft.com/office/drawing/2014/main" id="{550B5D8F-9FAC-1E90-DEDB-408B3983C01B}"/>
                  </a:ext>
                </a:extLst>
              </p:cNvPr>
              <p:cNvSpPr/>
              <p:nvPr>
                <p:custDataLst>
                  <p:tags r:id="rId1"/>
                </p:custDataLst>
              </p:nvPr>
            </p:nvSpPr>
            <p:spPr>
              <a:xfrm rot="16200000">
                <a:off x="7220241" y="3803960"/>
                <a:ext cx="170309" cy="253519"/>
              </a:xfrm>
              <a:prstGeom prst="rightArrow">
                <a:avLst/>
              </a:prstGeom>
              <a:solidFill>
                <a:srgbClr val="003455"/>
              </a:solidFill>
              <a:ln w="12700" cap="flat" cmpd="sng" algn="ctr">
                <a:solidFill>
                  <a:srgbClr val="003455"/>
                </a:solidFill>
                <a:prstDash val="solid"/>
                <a:miter lim="800000"/>
              </a:ln>
              <a:effectLst/>
            </p:spPr>
            <p:txBody>
              <a:bodyPr rtlCol="0" anchor="ctr"/>
              <a:lstStyle/>
              <a:p>
                <a:pPr marL="0" marR="0" lvl="0" indent="0" algn="ctr" defTabSz="609341"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53" name="Arrow: Right 52">
                <a:extLst>
                  <a:ext uri="{FF2B5EF4-FFF2-40B4-BE49-F238E27FC236}">
                    <a16:creationId xmlns:a16="http://schemas.microsoft.com/office/drawing/2014/main" id="{DEA518CA-2725-8D90-79D0-43EEBF0A0E81}"/>
                  </a:ext>
                </a:extLst>
              </p:cNvPr>
              <p:cNvSpPr/>
              <p:nvPr>
                <p:custDataLst>
                  <p:tags r:id="rId2"/>
                </p:custDataLst>
              </p:nvPr>
            </p:nvSpPr>
            <p:spPr>
              <a:xfrm rot="16200000">
                <a:off x="6040121" y="3803959"/>
                <a:ext cx="170309" cy="253519"/>
              </a:xfrm>
              <a:prstGeom prst="rightArrow">
                <a:avLst/>
              </a:prstGeom>
              <a:solidFill>
                <a:srgbClr val="003455"/>
              </a:solidFill>
              <a:ln w="12700" cap="flat" cmpd="sng" algn="ctr">
                <a:solidFill>
                  <a:srgbClr val="003455"/>
                </a:solidFill>
                <a:prstDash val="solid"/>
                <a:miter lim="800000"/>
              </a:ln>
              <a:effectLst/>
            </p:spPr>
            <p:txBody>
              <a:bodyPr rtlCol="0" anchor="ctr"/>
              <a:lstStyle/>
              <a:p>
                <a:pPr marL="0" marR="0" lvl="0" indent="0" algn="ctr" defTabSz="609341"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cxnSp>
            <p:nvCxnSpPr>
              <p:cNvPr id="55" name="Straight Connector 54">
                <a:extLst>
                  <a:ext uri="{FF2B5EF4-FFF2-40B4-BE49-F238E27FC236}">
                    <a16:creationId xmlns:a16="http://schemas.microsoft.com/office/drawing/2014/main" id="{9E556EBE-55F6-00DF-AF97-6F1E4537D03D}"/>
                  </a:ext>
                </a:extLst>
              </p:cNvPr>
              <p:cNvCxnSpPr>
                <a:cxnSpLocks/>
              </p:cNvCxnSpPr>
              <p:nvPr/>
            </p:nvCxnSpPr>
            <p:spPr>
              <a:xfrm>
                <a:off x="7307375" y="2787160"/>
                <a:ext cx="0" cy="1044000"/>
              </a:xfrm>
              <a:prstGeom prst="line">
                <a:avLst/>
              </a:prstGeom>
              <a:noFill/>
              <a:ln w="69850" cap="rnd" cmpd="sng" algn="ctr">
                <a:solidFill>
                  <a:srgbClr val="003455"/>
                </a:solidFill>
                <a:prstDash val="sysDot"/>
                <a:miter lim="800000"/>
                <a:headEnd type="none"/>
                <a:tailEnd type="none"/>
              </a:ln>
              <a:effectLst/>
            </p:spPr>
          </p:cxnSp>
          <p:sp>
            <p:nvSpPr>
              <p:cNvPr id="576" name="TextBox 575">
                <a:extLst>
                  <a:ext uri="{FF2B5EF4-FFF2-40B4-BE49-F238E27FC236}">
                    <a16:creationId xmlns:a16="http://schemas.microsoft.com/office/drawing/2014/main" id="{9CA4E319-53FB-7638-47C4-56F16E54DFD2}"/>
                  </a:ext>
                </a:extLst>
              </p:cNvPr>
              <p:cNvSpPr txBox="1"/>
              <p:nvPr/>
            </p:nvSpPr>
            <p:spPr>
              <a:xfrm>
                <a:off x="323462" y="3393025"/>
                <a:ext cx="1097682" cy="338554"/>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srgbClr val="003455"/>
                    </a:solidFill>
                    <a:effectLst/>
                    <a:uLnTx/>
                    <a:uFillTx/>
                    <a:latin typeface="Arial" panose="020B0604020202020204"/>
                    <a:ea typeface="MS PGothic" charset="0"/>
                    <a:cs typeface="+mn-cs"/>
                  </a:rPr>
                  <a:t>N=3231</a:t>
                </a:r>
              </a:p>
            </p:txBody>
          </p:sp>
          <p:sp>
            <p:nvSpPr>
              <p:cNvPr id="578" name="TextBox 577">
                <a:extLst>
                  <a:ext uri="{FF2B5EF4-FFF2-40B4-BE49-F238E27FC236}">
                    <a16:creationId xmlns:a16="http://schemas.microsoft.com/office/drawing/2014/main" id="{98B11B85-431C-324F-93E1-A1B7B09F8DB5}"/>
                  </a:ext>
                </a:extLst>
              </p:cNvPr>
              <p:cNvSpPr txBox="1"/>
              <p:nvPr/>
            </p:nvSpPr>
            <p:spPr>
              <a:xfrm>
                <a:off x="1833125" y="2293713"/>
                <a:ext cx="1000592" cy="457082"/>
              </a:xfrm>
              <a:prstGeom prst="rect">
                <a:avLst/>
              </a:prstGeom>
              <a:noFill/>
              <a:ln>
                <a:noFill/>
              </a:ln>
            </p:spPr>
            <p:txBody>
              <a:bodyPr vert="horz" wrap="square" lIns="91440" tIns="45720" rIns="91440" bIns="45720" rtlCol="0" anchor="b">
                <a:noAutofit/>
              </a:bodyPr>
              <a:lstStyle>
                <a:defPPr>
                  <a:defRPr lang="en-US"/>
                </a:defPPr>
                <a:lvl1pPr marL="0" marR="0" lvl="0" indent="0" algn="r" latinLnBrk="0">
                  <a:lnSpc>
                    <a:spcPct val="80000"/>
                  </a:lnSpc>
                  <a:spcBef>
                    <a:spcPts val="600"/>
                  </a:spcBef>
                  <a:buClrTx/>
                  <a:buSzTx/>
                  <a:buFontTx/>
                  <a:buNone/>
                  <a:tabLst/>
                  <a:defRPr kumimoji="0" sz="2000" b="1" i="0" u="none" strike="noStrike" cap="none" spc="0" normalizeH="0" baseline="0">
                    <a:ln>
                      <a:noFill/>
                    </a:ln>
                    <a:solidFill>
                      <a:srgbClr val="16374D"/>
                    </a:solidFill>
                    <a:effectLst/>
                    <a:uLnTx/>
                    <a:uFillTx/>
                    <a:latin typeface="Arial" panose="020B0604020202020204"/>
                    <a:cs typeface="+mn-cs"/>
                  </a:defRPr>
                </a:lvl1p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GB" sz="1600" b="1" i="0" u="none" strike="noStrike" kern="0" cap="none" spc="0" normalizeH="0" baseline="0" noProof="0">
                    <a:ln>
                      <a:noFill/>
                    </a:ln>
                    <a:solidFill>
                      <a:srgbClr val="003455"/>
                    </a:solidFill>
                    <a:effectLst/>
                    <a:uLnTx/>
                    <a:uFillTx/>
                    <a:latin typeface="Arial" panose="020B0604020202020204"/>
                    <a:ea typeface="MS PGothic" charset="0"/>
                    <a:cs typeface="+mn-cs"/>
                  </a:rPr>
                  <a:t>N=1584</a:t>
                </a:r>
              </a:p>
            </p:txBody>
          </p:sp>
        </p:grpSp>
        <p:sp>
          <p:nvSpPr>
            <p:cNvPr id="21" name="Rectangle: Rounded Corners 20">
              <a:extLst>
                <a:ext uri="{FF2B5EF4-FFF2-40B4-BE49-F238E27FC236}">
                  <a16:creationId xmlns:a16="http://schemas.microsoft.com/office/drawing/2014/main" id="{AA70F491-4899-F9BF-BF0E-CBE624C57FAD}"/>
                </a:ext>
              </a:extLst>
            </p:cNvPr>
            <p:cNvSpPr/>
            <p:nvPr/>
          </p:nvSpPr>
          <p:spPr>
            <a:xfrm>
              <a:off x="-192706" y="2636167"/>
              <a:ext cx="8246613" cy="458011"/>
            </a:xfrm>
            <a:prstGeom prst="roundRect">
              <a:avLst>
                <a:gd name="adj" fmla="val 34203"/>
              </a:avLst>
            </a:prstGeom>
            <a:solidFill>
              <a:srgbClr val="0091DF"/>
            </a:solidFill>
            <a:ln w="28575" cap="flat" cmpd="sng" algn="ctr">
              <a:solidFill>
                <a:srgbClr val="0091DF"/>
              </a:solidFill>
              <a:prstDash val="solid"/>
              <a:miter lim="800000"/>
            </a:ln>
            <a:effectLst/>
          </p:spPr>
          <p:txBody>
            <a:bodyPr lIns="72000" tIns="36000" rIns="72000" bIns="36000"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S PGothic" charset="0"/>
                  <a:cs typeface="+mn-cs"/>
                </a:rPr>
                <a:t>FIND-CKD is a multicentre, randomised, double-blind, placebo-controlled, phase III study </a:t>
              </a:r>
            </a:p>
          </p:txBody>
        </p:sp>
      </p:grpSp>
      <p:sp>
        <p:nvSpPr>
          <p:cNvPr id="603" name="Rectangle: Rounded Corners 602">
            <a:extLst>
              <a:ext uri="{FF2B5EF4-FFF2-40B4-BE49-F238E27FC236}">
                <a16:creationId xmlns:a16="http://schemas.microsoft.com/office/drawing/2014/main" id="{F8B1AEFB-AC53-12B0-60A7-1EF50E34F4E1}"/>
              </a:ext>
            </a:extLst>
          </p:cNvPr>
          <p:cNvSpPr/>
          <p:nvPr/>
        </p:nvSpPr>
        <p:spPr>
          <a:xfrm>
            <a:off x="8148388" y="2623189"/>
            <a:ext cx="3594632" cy="1029517"/>
          </a:xfrm>
          <a:prstGeom prst="roundRect">
            <a:avLst>
              <a:gd name="adj" fmla="val 12134"/>
            </a:avLst>
          </a:prstGeom>
          <a:solidFill>
            <a:schemeClr val="accent2">
              <a:lumMod val="20000"/>
              <a:lumOff val="80000"/>
            </a:schemeClr>
          </a:solidFill>
          <a:ln w="38100">
            <a:noFill/>
          </a:ln>
        </p:spPr>
        <p:txBody>
          <a:bodyPr vert="horz" wrap="square" lIns="180000" tIns="45720" rIns="91440" bIns="45720" rtlCol="0" anchor="ctr">
            <a:noAutofit/>
          </a:bodyPr>
          <a:lstStyle/>
          <a:p>
            <a:pPr marL="0" marR="0" lvl="0" indent="0" algn="ctr" defTabSz="609585" rtl="0" eaLnBrk="0" fontAlgn="base" latinLnBrk="0" hangingPunct="0">
              <a:lnSpc>
                <a:spcPct val="100000"/>
              </a:lnSpc>
              <a:spcBef>
                <a:spcPts val="300"/>
              </a:spcBef>
              <a:spcAft>
                <a:spcPct val="0"/>
              </a:spcAft>
              <a:buClrTx/>
              <a:buSzTx/>
              <a:buFontTx/>
              <a:buNone/>
              <a:tabLst/>
              <a:defRPr/>
            </a:pPr>
            <a:r>
              <a:rPr kumimoji="0" lang="en-GB" sz="1400" b="0" i="0" u="none" strike="noStrike" kern="0" cap="none" spc="0" normalizeH="0" baseline="0" noProof="0">
                <a:ln>
                  <a:noFill/>
                </a:ln>
                <a:solidFill>
                  <a:srgbClr val="206C8C"/>
                </a:solidFill>
                <a:effectLst/>
                <a:uLnTx/>
                <a:uFillTx/>
                <a:latin typeface="Arial" panose="020B0604020202020204"/>
                <a:ea typeface="MS PGothic" charset="0"/>
                <a:cs typeface="+mn-cs"/>
              </a:rPr>
              <a:t>Mean annual rate of change in eGFR as measured by the </a:t>
            </a:r>
            <a:r>
              <a:rPr kumimoji="0" lang="en-GB" sz="1400" b="1" i="0" u="none" strike="noStrike" kern="0" cap="none" spc="0" normalizeH="0" baseline="0" noProof="0">
                <a:ln>
                  <a:noFill/>
                </a:ln>
                <a:solidFill>
                  <a:srgbClr val="206C8C"/>
                </a:solidFill>
                <a:effectLst/>
                <a:uLnTx/>
                <a:uFillTx/>
                <a:latin typeface="Arial" panose="020B0604020202020204"/>
                <a:ea typeface="MS PGothic" charset="0"/>
                <a:cs typeface="+mn-cs"/>
              </a:rPr>
              <a:t>total slope of eGFR </a:t>
            </a:r>
            <a:br>
              <a:rPr kumimoji="0" lang="en-GB" sz="1400" b="1" i="0" u="none" strike="noStrike" kern="0" cap="none" spc="0" normalizeH="0" baseline="0" noProof="0">
                <a:ln>
                  <a:noFill/>
                </a:ln>
                <a:solidFill>
                  <a:srgbClr val="206C8C"/>
                </a:solidFill>
                <a:effectLst/>
                <a:uLnTx/>
                <a:uFillTx/>
                <a:latin typeface="Arial" panose="020B0604020202020204"/>
                <a:ea typeface="MS PGothic" charset="0"/>
                <a:cs typeface="+mn-cs"/>
              </a:rPr>
            </a:br>
            <a:r>
              <a:rPr kumimoji="0" lang="en-GB" sz="1400" b="0" i="0" u="none" strike="noStrike" kern="0" cap="none" spc="0" normalizeH="0" baseline="0" noProof="0">
                <a:ln>
                  <a:noFill/>
                </a:ln>
                <a:solidFill>
                  <a:srgbClr val="206C8C"/>
                </a:solidFill>
                <a:effectLst/>
                <a:uLnTx/>
                <a:uFillTx/>
                <a:latin typeface="Arial" panose="020B0604020202020204"/>
                <a:ea typeface="MS PGothic" charset="0"/>
                <a:cs typeface="+mn-cs"/>
              </a:rPr>
              <a:t>from baseline to Month 32</a:t>
            </a:r>
          </a:p>
        </p:txBody>
      </p:sp>
      <p:sp>
        <p:nvSpPr>
          <p:cNvPr id="607" name="TextBox 606">
            <a:extLst>
              <a:ext uri="{FF2B5EF4-FFF2-40B4-BE49-F238E27FC236}">
                <a16:creationId xmlns:a16="http://schemas.microsoft.com/office/drawing/2014/main" id="{29B93900-E7E4-9D3A-F068-271A71DD9EC5}"/>
              </a:ext>
            </a:extLst>
          </p:cNvPr>
          <p:cNvSpPr txBox="1"/>
          <p:nvPr/>
        </p:nvSpPr>
        <p:spPr>
          <a:xfrm>
            <a:off x="2490439" y="4476840"/>
            <a:ext cx="1275182" cy="180138"/>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35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609" name="TextBox 608">
            <a:extLst>
              <a:ext uri="{FF2B5EF4-FFF2-40B4-BE49-F238E27FC236}">
                <a16:creationId xmlns:a16="http://schemas.microsoft.com/office/drawing/2014/main" id="{A222FEB0-3EE3-6DEE-8000-EF9283E19560}"/>
              </a:ext>
            </a:extLst>
          </p:cNvPr>
          <p:cNvSpPr txBox="1"/>
          <p:nvPr/>
        </p:nvSpPr>
        <p:spPr>
          <a:xfrm>
            <a:off x="2442844" y="4456502"/>
            <a:ext cx="1749015" cy="510778"/>
          </a:xfrm>
          <a:prstGeom prst="roundRect">
            <a:avLst/>
          </a:prstGeom>
          <a:noFill/>
          <a:ln w="19050">
            <a:solidFill>
              <a:srgbClr val="003455"/>
            </a:solidFill>
            <a:prstDash val="sysDot"/>
          </a:ln>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003455"/>
                </a:solidFill>
                <a:effectLst/>
                <a:uLnTx/>
                <a:uFillTx/>
                <a:latin typeface="Arial" panose="020B0604020202020204"/>
                <a:ea typeface="+mn-ea"/>
                <a:cs typeface="+mn-cs"/>
              </a:rPr>
              <a:t>Every 3 months </a:t>
            </a:r>
            <a:br>
              <a:rPr kumimoji="0" lang="en-GB" sz="1200" b="1" i="1" u="none" strike="noStrike" kern="1200" cap="none" spc="0" normalizeH="0" baseline="0" noProof="0">
                <a:ln>
                  <a:noFill/>
                </a:ln>
                <a:solidFill>
                  <a:srgbClr val="003455"/>
                </a:solidFill>
                <a:effectLst/>
                <a:uLnTx/>
                <a:uFillTx/>
                <a:latin typeface="Arial" panose="020B0604020202020204"/>
                <a:ea typeface="+mn-ea"/>
                <a:cs typeface="+mn-cs"/>
              </a:rPr>
            </a:br>
            <a:r>
              <a:rPr kumimoji="0" lang="en-GB" sz="1200" b="1" i="1" u="none" strike="noStrike" kern="1200" cap="none" spc="0" normalizeH="0" baseline="0" noProof="0">
                <a:ln>
                  <a:noFill/>
                </a:ln>
                <a:solidFill>
                  <a:srgbClr val="003455"/>
                </a:solidFill>
                <a:effectLst/>
                <a:uLnTx/>
                <a:uFillTx/>
                <a:latin typeface="Arial" panose="020B0604020202020204"/>
                <a:ea typeface="+mn-ea"/>
                <a:cs typeface="+mn-cs"/>
              </a:rPr>
              <a:t>up to Month 12</a:t>
            </a:r>
          </a:p>
        </p:txBody>
      </p:sp>
      <p:sp>
        <p:nvSpPr>
          <p:cNvPr id="610" name="TextBox 609">
            <a:extLst>
              <a:ext uri="{FF2B5EF4-FFF2-40B4-BE49-F238E27FC236}">
                <a16:creationId xmlns:a16="http://schemas.microsoft.com/office/drawing/2014/main" id="{646899A7-55AD-2CE2-0AFD-2C8C1AC362A4}"/>
              </a:ext>
            </a:extLst>
          </p:cNvPr>
          <p:cNvSpPr txBox="1"/>
          <p:nvPr/>
        </p:nvSpPr>
        <p:spPr>
          <a:xfrm>
            <a:off x="4239454" y="4452838"/>
            <a:ext cx="1877464" cy="510778"/>
          </a:xfrm>
          <a:prstGeom prst="roundRect">
            <a:avLst/>
          </a:prstGeom>
          <a:noFill/>
          <a:ln w="19050">
            <a:solidFill>
              <a:srgbClr val="003455"/>
            </a:solidFill>
            <a:prstDash val="sysDot"/>
          </a:ln>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003455"/>
                </a:solidFill>
                <a:effectLst/>
                <a:uLnTx/>
                <a:uFillTx/>
                <a:latin typeface="Arial" panose="020B0604020202020204"/>
                <a:ea typeface="+mn-ea"/>
                <a:cs typeface="+mn-cs"/>
              </a:rPr>
              <a:t>Every 4 months </a:t>
            </a:r>
            <a:br>
              <a:rPr kumimoji="0" lang="en-GB" sz="1200" b="1" i="1" u="none" strike="noStrike" kern="1200" cap="none" spc="0" normalizeH="0" baseline="0" noProof="0">
                <a:ln>
                  <a:noFill/>
                </a:ln>
                <a:solidFill>
                  <a:srgbClr val="003455"/>
                </a:solidFill>
                <a:effectLst/>
                <a:uLnTx/>
                <a:uFillTx/>
                <a:latin typeface="Arial" panose="020B0604020202020204"/>
                <a:ea typeface="+mn-ea"/>
                <a:cs typeface="+mn-cs"/>
              </a:rPr>
            </a:br>
            <a:r>
              <a:rPr kumimoji="0" lang="en-GB" sz="1200" b="1" i="1" u="none" strike="noStrike" kern="1200" cap="none" spc="0" normalizeH="0" baseline="0" noProof="0">
                <a:ln>
                  <a:noFill/>
                </a:ln>
                <a:solidFill>
                  <a:srgbClr val="003455"/>
                </a:solidFill>
                <a:effectLst/>
                <a:uLnTx/>
                <a:uFillTx/>
                <a:latin typeface="Arial" panose="020B0604020202020204"/>
                <a:ea typeface="+mn-ea"/>
                <a:cs typeface="+mn-cs"/>
              </a:rPr>
              <a:t>till end of study</a:t>
            </a:r>
          </a:p>
        </p:txBody>
      </p:sp>
      <p:pic>
        <p:nvPicPr>
          <p:cNvPr id="612" name="Graphic 611" descr="Clipboard Mixed with solid fill">
            <a:extLst>
              <a:ext uri="{FF2B5EF4-FFF2-40B4-BE49-F238E27FC236}">
                <a16:creationId xmlns:a16="http://schemas.microsoft.com/office/drawing/2014/main" id="{0570414C-B4CC-C965-7C7F-27F4531241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9604" y="4442851"/>
            <a:ext cx="533290" cy="533290"/>
          </a:xfrm>
          <a:prstGeom prst="rect">
            <a:avLst/>
          </a:prstGeom>
        </p:spPr>
      </p:pic>
      <p:sp>
        <p:nvSpPr>
          <p:cNvPr id="613" name="TextBox 612">
            <a:extLst>
              <a:ext uri="{FF2B5EF4-FFF2-40B4-BE49-F238E27FC236}">
                <a16:creationId xmlns:a16="http://schemas.microsoft.com/office/drawing/2014/main" id="{8F5F08BA-8138-D7A4-5AE9-874253A7D092}"/>
              </a:ext>
            </a:extLst>
          </p:cNvPr>
          <p:cNvSpPr txBox="1"/>
          <p:nvPr/>
        </p:nvSpPr>
        <p:spPr>
          <a:xfrm>
            <a:off x="1317999" y="4538366"/>
            <a:ext cx="628337" cy="396000"/>
          </a:xfrm>
          <a:prstGeom prst="rect">
            <a:avLst/>
          </a:prstGeom>
          <a:noFill/>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rgbClr val="003455"/>
                </a:solidFill>
                <a:effectLst/>
                <a:uLnTx/>
                <a:uFillTx/>
                <a:latin typeface="Arial" panose="020B0604020202020204"/>
                <a:ea typeface="+mn-ea"/>
                <a:cs typeface="+mn-cs"/>
              </a:rPr>
              <a:t>Visits</a:t>
            </a:r>
            <a:r>
              <a:rPr kumimoji="0" lang="en-GB" sz="1350" b="0" i="0" u="none" strike="noStrike" kern="1200" cap="none" spc="0" normalizeH="0" baseline="0" noProof="0">
                <a:ln>
                  <a:noFill/>
                </a:ln>
                <a:solidFill>
                  <a:srgbClr val="003455"/>
                </a:solidFill>
                <a:effectLst/>
                <a:uLnTx/>
                <a:uFillTx/>
                <a:latin typeface="Arial" panose="020B0604020202020204"/>
                <a:ea typeface="+mn-ea"/>
                <a:cs typeface="+mn-cs"/>
              </a:rPr>
              <a:t> </a:t>
            </a:r>
          </a:p>
        </p:txBody>
      </p:sp>
      <p:sp>
        <p:nvSpPr>
          <p:cNvPr id="614" name="Rectangle 613">
            <a:extLst>
              <a:ext uri="{FF2B5EF4-FFF2-40B4-BE49-F238E27FC236}">
                <a16:creationId xmlns:a16="http://schemas.microsoft.com/office/drawing/2014/main" id="{14233AB4-BF19-CD49-D402-507D9DE4B1C0}"/>
              </a:ext>
            </a:extLst>
          </p:cNvPr>
          <p:cNvSpPr/>
          <p:nvPr/>
        </p:nvSpPr>
        <p:spPr>
          <a:xfrm>
            <a:off x="0" y="1037592"/>
            <a:ext cx="12191999" cy="447219"/>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828000" tIns="45720" rIns="21600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a:ea typeface="+mn-ea"/>
                <a:cs typeface="+mn-cs"/>
              </a:rPr>
              <a:t> Patients with nd-CKD at risk of progression despite optimised ACEi/ARB therapy were enrolled in the study</a:t>
            </a:r>
          </a:p>
        </p:txBody>
      </p:sp>
      <p:sp>
        <p:nvSpPr>
          <p:cNvPr id="617" name="Flowchart: Connector 616">
            <a:extLst>
              <a:ext uri="{FF2B5EF4-FFF2-40B4-BE49-F238E27FC236}">
                <a16:creationId xmlns:a16="http://schemas.microsoft.com/office/drawing/2014/main" id="{4CB3C812-93C5-2F58-C542-2BCAFD1960CB}"/>
              </a:ext>
            </a:extLst>
          </p:cNvPr>
          <p:cNvSpPr/>
          <p:nvPr/>
        </p:nvSpPr>
        <p:spPr>
          <a:xfrm>
            <a:off x="246285" y="911894"/>
            <a:ext cx="685063" cy="684000"/>
          </a:xfrm>
          <a:prstGeom prst="flowChartConnector">
            <a:avLst/>
          </a:prstGeom>
          <a:solidFill>
            <a:schemeClr val="bg1"/>
          </a:solid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16" name="Graphic 615" descr="Medicine with solid fill">
            <a:extLst>
              <a:ext uri="{FF2B5EF4-FFF2-40B4-BE49-F238E27FC236}">
                <a16:creationId xmlns:a16="http://schemas.microsoft.com/office/drawing/2014/main" id="{EFA33153-E15F-FAED-5D5A-8CC3F0F20C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5393" y="956697"/>
            <a:ext cx="606845" cy="606845"/>
          </a:xfrm>
          <a:prstGeom prst="rect">
            <a:avLst/>
          </a:prstGeom>
        </p:spPr>
      </p:pic>
      <p:sp>
        <p:nvSpPr>
          <p:cNvPr id="9" name="Arrow: Right 8">
            <a:extLst>
              <a:ext uri="{FF2B5EF4-FFF2-40B4-BE49-F238E27FC236}">
                <a16:creationId xmlns:a16="http://schemas.microsoft.com/office/drawing/2014/main" id="{317E5F2F-1F0A-EC67-F4DB-46C2F892820F}"/>
              </a:ext>
            </a:extLst>
          </p:cNvPr>
          <p:cNvSpPr/>
          <p:nvPr/>
        </p:nvSpPr>
        <p:spPr>
          <a:xfrm>
            <a:off x="6097415" y="3342918"/>
            <a:ext cx="1258867" cy="249825"/>
          </a:xfrm>
          <a:prstGeom prst="rightArrow">
            <a:avLst>
              <a:gd name="adj1" fmla="val 100000"/>
              <a:gd name="adj2" fmla="val 5829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Arrow: Right 9">
            <a:extLst>
              <a:ext uri="{FF2B5EF4-FFF2-40B4-BE49-F238E27FC236}">
                <a16:creationId xmlns:a16="http://schemas.microsoft.com/office/drawing/2014/main" id="{099BFB4F-879A-03A0-2960-1E511C694B03}"/>
              </a:ext>
            </a:extLst>
          </p:cNvPr>
          <p:cNvSpPr/>
          <p:nvPr/>
        </p:nvSpPr>
        <p:spPr>
          <a:xfrm>
            <a:off x="6097415" y="3062217"/>
            <a:ext cx="1254728" cy="251589"/>
          </a:xfrm>
          <a:prstGeom prst="rightArrow">
            <a:avLst>
              <a:gd name="adj1" fmla="val 100000"/>
              <a:gd name="adj2" fmla="val 5829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Isosceles Triangle 14">
            <a:extLst>
              <a:ext uri="{FF2B5EF4-FFF2-40B4-BE49-F238E27FC236}">
                <a16:creationId xmlns:a16="http://schemas.microsoft.com/office/drawing/2014/main" id="{3D4B0754-6528-74B8-87D9-D74DE9532D9C}"/>
              </a:ext>
            </a:extLst>
          </p:cNvPr>
          <p:cNvSpPr/>
          <p:nvPr/>
        </p:nvSpPr>
        <p:spPr>
          <a:xfrm rot="5400000">
            <a:off x="6022861" y="3131096"/>
            <a:ext cx="250157" cy="109328"/>
          </a:xfrm>
          <a:prstGeom prst="triangl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16" name="Isosceles Triangle 15">
            <a:extLst>
              <a:ext uri="{FF2B5EF4-FFF2-40B4-BE49-F238E27FC236}">
                <a16:creationId xmlns:a16="http://schemas.microsoft.com/office/drawing/2014/main" id="{8E5F69FC-8874-D5B5-9DCF-76FF52AD3F57}"/>
              </a:ext>
            </a:extLst>
          </p:cNvPr>
          <p:cNvSpPr/>
          <p:nvPr/>
        </p:nvSpPr>
        <p:spPr>
          <a:xfrm rot="5400000">
            <a:off x="6022861" y="3417365"/>
            <a:ext cx="250157" cy="109328"/>
          </a:xfrm>
          <a:prstGeom prst="triangle">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cxnSp>
        <p:nvCxnSpPr>
          <p:cNvPr id="619" name="Straight Connector 618">
            <a:extLst>
              <a:ext uri="{FF2B5EF4-FFF2-40B4-BE49-F238E27FC236}">
                <a16:creationId xmlns:a16="http://schemas.microsoft.com/office/drawing/2014/main" id="{86C2EAAB-F0BA-3876-EB6B-66FCDCB71BB7}"/>
              </a:ext>
            </a:extLst>
          </p:cNvPr>
          <p:cNvCxnSpPr>
            <a:cxnSpLocks/>
          </p:cNvCxnSpPr>
          <p:nvPr/>
        </p:nvCxnSpPr>
        <p:spPr>
          <a:xfrm>
            <a:off x="6233622" y="2823507"/>
            <a:ext cx="0" cy="1044000"/>
          </a:xfrm>
          <a:prstGeom prst="line">
            <a:avLst/>
          </a:prstGeom>
          <a:noFill/>
          <a:ln w="69850" cap="rnd" cmpd="sng" algn="ctr">
            <a:solidFill>
              <a:srgbClr val="003455"/>
            </a:solidFill>
            <a:prstDash val="sysDot"/>
            <a:miter lim="800000"/>
            <a:headEnd type="none"/>
            <a:tailEnd type="none"/>
          </a:ln>
          <a:effectLst/>
        </p:spPr>
      </p:cxnSp>
      <p:sp>
        <p:nvSpPr>
          <p:cNvPr id="12" name="Rectangle: Rounded Corners 11">
            <a:extLst>
              <a:ext uri="{FF2B5EF4-FFF2-40B4-BE49-F238E27FC236}">
                <a16:creationId xmlns:a16="http://schemas.microsoft.com/office/drawing/2014/main" id="{1DAC4BA9-4580-0ACA-1679-B54937E2E70E}"/>
              </a:ext>
            </a:extLst>
          </p:cNvPr>
          <p:cNvSpPr/>
          <p:nvPr/>
        </p:nvSpPr>
        <p:spPr>
          <a:xfrm>
            <a:off x="8150374" y="2116934"/>
            <a:ext cx="3829089" cy="458011"/>
          </a:xfrm>
          <a:prstGeom prst="roundRect">
            <a:avLst>
              <a:gd name="adj" fmla="val 28553"/>
            </a:avLst>
          </a:prstGeom>
          <a:solidFill>
            <a:schemeClr val="bg2">
              <a:lumMod val="75000"/>
            </a:schemeClr>
          </a:solidFill>
          <a:ln w="28575" cap="flat" cmpd="sng" algn="ctr">
            <a:solidFill>
              <a:schemeClr val="bg2">
                <a:lumMod val="75000"/>
              </a:schemeClr>
            </a:solidFill>
            <a:prstDash val="solid"/>
            <a:miter lim="800000"/>
          </a:ln>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S PGothic" charset="0"/>
                <a:cs typeface="+mn-cs"/>
              </a:rPr>
              <a:t>Primary endpoint</a:t>
            </a:r>
          </a:p>
        </p:txBody>
      </p:sp>
      <p:sp>
        <p:nvSpPr>
          <p:cNvPr id="13" name="Flowchart: Connector 12">
            <a:extLst>
              <a:ext uri="{FF2B5EF4-FFF2-40B4-BE49-F238E27FC236}">
                <a16:creationId xmlns:a16="http://schemas.microsoft.com/office/drawing/2014/main" id="{068EAE09-DB13-9FD1-EBCA-F49066533552}"/>
              </a:ext>
            </a:extLst>
          </p:cNvPr>
          <p:cNvSpPr/>
          <p:nvPr/>
        </p:nvSpPr>
        <p:spPr>
          <a:xfrm>
            <a:off x="11338575" y="2000285"/>
            <a:ext cx="670987" cy="670987"/>
          </a:xfrm>
          <a:prstGeom prst="flowChartConnector">
            <a:avLst/>
          </a:prstGeom>
          <a:solidFill>
            <a:srgbClr val="FFFFFF"/>
          </a:solidFill>
          <a:ln w="38100" cap="flat" cmpd="sng" algn="ctr">
            <a:solidFill>
              <a:schemeClr val="bg2">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pic>
        <p:nvPicPr>
          <p:cNvPr id="14" name="Graphic 13" descr="Target with solid fill">
            <a:extLst>
              <a:ext uri="{FF2B5EF4-FFF2-40B4-BE49-F238E27FC236}">
                <a16:creationId xmlns:a16="http://schemas.microsoft.com/office/drawing/2014/main" id="{2434F471-F6DF-756F-7D65-EF18F6B88F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41472" y="2000285"/>
            <a:ext cx="668052" cy="668052"/>
          </a:xfrm>
          <a:prstGeom prst="rect">
            <a:avLst/>
          </a:prstGeom>
        </p:spPr>
      </p:pic>
      <p:sp>
        <p:nvSpPr>
          <p:cNvPr id="50" name="Rectangle: Rounded Corners 49">
            <a:extLst>
              <a:ext uri="{FF2B5EF4-FFF2-40B4-BE49-F238E27FC236}">
                <a16:creationId xmlns:a16="http://schemas.microsoft.com/office/drawing/2014/main" id="{69CB5F94-0516-94D5-89CE-5E30120297FA}"/>
              </a:ext>
            </a:extLst>
          </p:cNvPr>
          <p:cNvSpPr/>
          <p:nvPr/>
        </p:nvSpPr>
        <p:spPr>
          <a:xfrm>
            <a:off x="8148388" y="3693241"/>
            <a:ext cx="3618565" cy="1029517"/>
          </a:xfrm>
          <a:prstGeom prst="roundRect">
            <a:avLst>
              <a:gd name="adj" fmla="val 12134"/>
            </a:avLst>
          </a:prstGeom>
          <a:solidFill>
            <a:schemeClr val="accent1">
              <a:lumMod val="20000"/>
              <a:lumOff val="80000"/>
            </a:schemeClr>
          </a:solidFill>
          <a:ln w="38100">
            <a:noFill/>
          </a:ln>
        </p:spPr>
        <p:txBody>
          <a:bodyPr vert="horz" wrap="square" lIns="18000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06C8C"/>
                </a:solidFill>
                <a:effectLst/>
                <a:uLnTx/>
                <a:uFillTx/>
                <a:latin typeface="Arial" panose="020B0604020202020204"/>
                <a:ea typeface="+mn-ea"/>
                <a:cs typeface="+mn-cs"/>
              </a:rPr>
              <a:t>Total eGFR slope </a:t>
            </a: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has been </a:t>
            </a:r>
            <a:r>
              <a:rPr kumimoji="0" lang="en-GB" sz="1400" b="1" i="0" u="none" strike="noStrike" kern="1200" cap="none" spc="0" normalizeH="0" baseline="0" noProof="0">
                <a:ln>
                  <a:noFill/>
                </a:ln>
                <a:solidFill>
                  <a:srgbClr val="206C8C"/>
                </a:solidFill>
                <a:effectLst/>
                <a:uLnTx/>
                <a:uFillTx/>
                <a:latin typeface="Arial" panose="020B0604020202020204"/>
                <a:ea typeface="+mn-ea"/>
                <a:cs typeface="+mn-cs"/>
              </a:rPr>
              <a:t>approved by multiple regulatory agencies</a:t>
            </a: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 </a:t>
            </a:r>
            <a:r>
              <a:rPr kumimoji="0" lang="en-GB" sz="1400" b="1" i="0" u="none" strike="noStrike" kern="1200" cap="none" spc="0" normalizeH="0" baseline="0" noProof="0">
                <a:ln>
                  <a:noFill/>
                </a:ln>
                <a:solidFill>
                  <a:srgbClr val="206C8C"/>
                </a:solidFill>
                <a:effectLst/>
                <a:uLnTx/>
                <a:uFillTx/>
                <a:latin typeface="Arial" panose="020B0604020202020204"/>
                <a:ea typeface="+mn-ea"/>
                <a:cs typeface="+mn-cs"/>
              </a:rPr>
              <a:t>as an endpoint</a:t>
            </a: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 in a wide range of kidney diseases</a:t>
            </a:r>
          </a:p>
        </p:txBody>
      </p:sp>
      <p:pic>
        <p:nvPicPr>
          <p:cNvPr id="5" name="Picture 2" descr="Glasgow 2026 | ERA">
            <a:extLst>
              <a:ext uri="{FF2B5EF4-FFF2-40B4-BE49-F238E27FC236}">
                <a16:creationId xmlns:a16="http://schemas.microsoft.com/office/drawing/2014/main" id="{B6158FF5-6177-1695-8A81-1631717ADE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386EB4-016F-7A29-05BC-A8E36DD04E47}"/>
              </a:ext>
            </a:extLst>
          </p:cNvPr>
          <p:cNvSpPr txBox="1"/>
          <p:nvPr/>
        </p:nvSpPr>
        <p:spPr>
          <a:xfrm>
            <a:off x="0" y="5196263"/>
            <a:ext cx="12192000" cy="680277"/>
          </a:xfrm>
          <a:prstGeom prst="rect">
            <a:avLst/>
          </a:prstGeom>
          <a:solidFill>
            <a:schemeClr val="tx1">
              <a:lumMod val="20000"/>
              <a:lumOff val="80000"/>
            </a:schemeClr>
          </a:solidFill>
        </p:spPr>
        <p:txBody>
          <a:bodyPr vert="horz" wrap="square" lIns="91440" tIns="45720" rIns="91440" bIns="45720" rtlCol="0">
            <a:noAutofit/>
          </a:bodyPr>
          <a:lstStyle/>
          <a:p>
            <a:pPr algn="ctr">
              <a:spcBef>
                <a:spcPts val="600"/>
              </a:spcBef>
            </a:pPr>
            <a:r>
              <a:rPr lang="en-US" sz="1400">
                <a:latin typeface="+mn-lt"/>
              </a:rPr>
              <a:t>FIND-CKD was calculated to have </a:t>
            </a:r>
            <a:r>
              <a:rPr lang="en-US" sz="1400" b="1">
                <a:latin typeface="+mn-lt"/>
              </a:rPr>
              <a:t>&gt;90% power </a:t>
            </a:r>
            <a:r>
              <a:rPr lang="en-US" sz="1400">
                <a:latin typeface="+mn-lt"/>
              </a:rPr>
              <a:t>assuming a </a:t>
            </a:r>
            <a:r>
              <a:rPr lang="en-US" sz="1400" b="1">
                <a:latin typeface="+mn-lt"/>
              </a:rPr>
              <a:t>mean annual rate of eGFR decline of </a:t>
            </a:r>
            <a:br>
              <a:rPr lang="en-US" sz="1400" b="1">
                <a:latin typeface="+mn-lt"/>
              </a:rPr>
            </a:br>
            <a:r>
              <a:rPr lang="en-US" sz="1400" b="1">
                <a:latin typeface="+mn-lt"/>
              </a:rPr>
              <a:t>0.7mL/min/1.73m</a:t>
            </a:r>
            <a:r>
              <a:rPr lang="en-US" sz="1400" b="1" baseline="30000">
                <a:latin typeface="+mn-lt"/>
              </a:rPr>
              <a:t>2</a:t>
            </a:r>
            <a:r>
              <a:rPr lang="en-US" sz="1400" b="1">
                <a:latin typeface="+mn-lt"/>
              </a:rPr>
              <a:t>/year less with finerenone versus placebo </a:t>
            </a:r>
            <a:r>
              <a:rPr lang="en-US" sz="1400">
                <a:latin typeface="+mn-lt"/>
              </a:rPr>
              <a:t>between baseline and month 32, </a:t>
            </a:r>
            <a:br>
              <a:rPr lang="en-US" sz="1400">
                <a:latin typeface="+mn-lt"/>
              </a:rPr>
            </a:br>
            <a:r>
              <a:rPr lang="en-US" sz="1400">
                <a:latin typeface="+mn-lt"/>
              </a:rPr>
              <a:t>which was expected to translate to a </a:t>
            </a:r>
            <a:r>
              <a:rPr lang="en-US" sz="1400" b="1">
                <a:latin typeface="+mn-lt"/>
              </a:rPr>
              <a:t>relative reduction of 23% in the risk of adverse kidney outcomes</a:t>
            </a:r>
            <a:endParaRPr lang="en-GB" sz="1400" b="1">
              <a:latin typeface="+mn-lt"/>
            </a:endParaRPr>
          </a:p>
        </p:txBody>
      </p:sp>
    </p:spTree>
    <p:extLst>
      <p:ext uri="{BB962C8B-B14F-4D97-AF65-F5344CB8AC3E}">
        <p14:creationId xmlns:p14="http://schemas.microsoft.com/office/powerpoint/2010/main" val="3400797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84562-0B75-9DEA-C6CD-D201D2700F6B}"/>
            </a:ext>
          </a:extLst>
        </p:cNvPr>
        <p:cNvGrpSpPr/>
        <p:nvPr/>
      </p:nvGrpSpPr>
      <p:grpSpPr>
        <a:xfrm>
          <a:off x="0" y="0"/>
          <a:ext cx="0" cy="0"/>
          <a:chOff x="0" y="0"/>
          <a:chExt cx="0" cy="0"/>
        </a:xfrm>
      </p:grpSpPr>
      <p:grpSp>
        <p:nvGrpSpPr>
          <p:cNvPr id="73" name="Group 72">
            <a:extLst>
              <a:ext uri="{FF2B5EF4-FFF2-40B4-BE49-F238E27FC236}">
                <a16:creationId xmlns:a16="http://schemas.microsoft.com/office/drawing/2014/main" id="{37CE8123-5F14-55C8-ADE9-1209B984A20C}"/>
              </a:ext>
            </a:extLst>
          </p:cNvPr>
          <p:cNvGrpSpPr/>
          <p:nvPr/>
        </p:nvGrpSpPr>
        <p:grpSpPr>
          <a:xfrm>
            <a:off x="5367191" y="2712089"/>
            <a:ext cx="4752825" cy="1907228"/>
            <a:chOff x="3868899" y="2833276"/>
            <a:chExt cx="4752825" cy="1907228"/>
          </a:xfrm>
        </p:grpSpPr>
        <p:sp>
          <p:nvSpPr>
            <p:cNvPr id="41" name="TextBox 40">
              <a:extLst>
                <a:ext uri="{FF2B5EF4-FFF2-40B4-BE49-F238E27FC236}">
                  <a16:creationId xmlns:a16="http://schemas.microsoft.com/office/drawing/2014/main" id="{A7FF2AB2-1730-8130-7C8F-BDC0D7F83600}"/>
                </a:ext>
              </a:extLst>
            </p:cNvPr>
            <p:cNvSpPr txBox="1"/>
            <p:nvPr/>
          </p:nvSpPr>
          <p:spPr>
            <a:xfrm>
              <a:off x="7481387" y="3689549"/>
              <a:ext cx="1140337" cy="307710"/>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350" b="1" i="0" u="none" strike="noStrike" kern="1200" cap="none" spc="0" normalizeH="0" baseline="0" noProof="0">
                  <a:ln>
                    <a:noFill/>
                  </a:ln>
                  <a:solidFill>
                    <a:schemeClr val="accent3"/>
                  </a:solidFill>
                  <a:effectLst/>
                  <a:uLnTx/>
                  <a:uFillTx/>
                  <a:latin typeface="Arial" panose="020B0604020202020204"/>
                  <a:ea typeface="+mn-ea"/>
                  <a:cs typeface="+mn-cs"/>
                </a:rPr>
                <a:t>Treatment </a:t>
              </a:r>
            </a:p>
          </p:txBody>
        </p:sp>
        <p:sp>
          <p:nvSpPr>
            <p:cNvPr id="42" name="TextBox 41">
              <a:extLst>
                <a:ext uri="{FF2B5EF4-FFF2-40B4-BE49-F238E27FC236}">
                  <a16:creationId xmlns:a16="http://schemas.microsoft.com/office/drawing/2014/main" id="{EEEA0173-A6F5-0021-A9EB-3BBEB02A7E36}"/>
                </a:ext>
              </a:extLst>
            </p:cNvPr>
            <p:cNvSpPr txBox="1"/>
            <p:nvPr/>
          </p:nvSpPr>
          <p:spPr>
            <a:xfrm>
              <a:off x="7624057" y="4432794"/>
              <a:ext cx="854995" cy="307710"/>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35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Placebo </a:t>
              </a:r>
            </a:p>
          </p:txBody>
        </p:sp>
        <p:cxnSp>
          <p:nvCxnSpPr>
            <p:cNvPr id="25" name="Straight Connector 24">
              <a:extLst>
                <a:ext uri="{FF2B5EF4-FFF2-40B4-BE49-F238E27FC236}">
                  <a16:creationId xmlns:a16="http://schemas.microsoft.com/office/drawing/2014/main" id="{5F77772E-4032-A3F7-5213-25BF0E0F17AF}"/>
                </a:ext>
              </a:extLst>
            </p:cNvPr>
            <p:cNvCxnSpPr>
              <a:cxnSpLocks/>
            </p:cNvCxnSpPr>
            <p:nvPr/>
          </p:nvCxnSpPr>
          <p:spPr>
            <a:xfrm>
              <a:off x="3868899" y="2833276"/>
              <a:ext cx="465770" cy="55573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07C316-6D59-2C9C-6DDC-8490A963F49E}"/>
                </a:ext>
              </a:extLst>
            </p:cNvPr>
            <p:cNvSpPr txBox="1"/>
            <p:nvPr/>
          </p:nvSpPr>
          <p:spPr>
            <a:xfrm>
              <a:off x="3979777" y="3481366"/>
              <a:ext cx="679804" cy="484294"/>
            </a:xfrm>
            <a:prstGeom prst="roundRect">
              <a:avLst>
                <a:gd name="adj" fmla="val 26501"/>
              </a:avLst>
            </a:prstGeom>
            <a:solidFill>
              <a:schemeClr val="tx1"/>
            </a:solidFill>
            <a:ln w="19050">
              <a:solidFill>
                <a:schemeClr val="tx1"/>
              </a:solidFill>
            </a:ln>
          </p:spPr>
          <p:txBody>
            <a:bodyPr vert="horz" wrap="square" lIns="0" tIns="0" rIns="0" bIns="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350" b="0" i="0" u="none" strike="noStrike" kern="1200" cap="none" spc="0" normalizeH="0" baseline="0" noProof="0">
                  <a:ln>
                    <a:noFill/>
                  </a:ln>
                  <a:solidFill>
                    <a:srgbClr val="FFFFFF"/>
                  </a:solidFill>
                  <a:effectLst/>
                  <a:uLnTx/>
                  <a:uFillTx/>
                  <a:latin typeface="Arial" panose="020B0604020202020204"/>
                  <a:ea typeface="+mn-ea"/>
                  <a:cs typeface="+mn-cs"/>
                </a:rPr>
                <a:t>Acute </a:t>
              </a:r>
              <a:br>
                <a:rPr kumimoji="0" lang="en-GB" sz="135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350" b="0" i="0" u="none" strike="noStrike" kern="1200" cap="none" spc="0" normalizeH="0" baseline="0" noProof="0">
                  <a:ln>
                    <a:noFill/>
                  </a:ln>
                  <a:solidFill>
                    <a:srgbClr val="FFFFFF"/>
                  </a:solidFill>
                  <a:effectLst/>
                  <a:uLnTx/>
                  <a:uFillTx/>
                  <a:latin typeface="Arial" panose="020B0604020202020204"/>
                  <a:ea typeface="+mn-ea"/>
                  <a:cs typeface="Arial"/>
                </a:rPr>
                <a:t>effect</a:t>
              </a:r>
            </a:p>
          </p:txBody>
        </p:sp>
        <p:cxnSp>
          <p:nvCxnSpPr>
            <p:cNvPr id="13" name="Straight Arrow Connector 12">
              <a:extLst>
                <a:ext uri="{FF2B5EF4-FFF2-40B4-BE49-F238E27FC236}">
                  <a16:creationId xmlns:a16="http://schemas.microsoft.com/office/drawing/2014/main" id="{65644150-371F-2613-033E-57C454A2BC1C}"/>
                </a:ext>
              </a:extLst>
            </p:cNvPr>
            <p:cNvCxnSpPr/>
            <p:nvPr/>
          </p:nvCxnSpPr>
          <p:spPr>
            <a:xfrm flipH="1" flipV="1">
              <a:off x="4097385" y="3210087"/>
              <a:ext cx="60705" cy="266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922FEE-5F52-20F3-2E85-08858B4FEF3E}"/>
                </a:ext>
              </a:extLst>
            </p:cNvPr>
            <p:cNvCxnSpPr>
              <a:cxnSpLocks/>
            </p:cNvCxnSpPr>
            <p:nvPr/>
          </p:nvCxnSpPr>
          <p:spPr>
            <a:xfrm>
              <a:off x="3872644" y="2841226"/>
              <a:ext cx="465069" cy="18393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F1129C4D-C9ED-FC86-00E0-F43101B1C8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53585A"/>
                </a:solidFill>
                <a:effectLst/>
                <a:uLnTx/>
                <a:uFillTx/>
                <a:latin typeface="Arial" panose="020B0604020202020204"/>
                <a:ea typeface="+mn-ea"/>
                <a:cs typeface="+mn-cs"/>
              </a:rPr>
              <a:t>*In the context of a hypothetical trial of a drug with an acute dec</a:t>
            </a:r>
            <a:r>
              <a:rPr lang="en-GB">
                <a:solidFill>
                  <a:srgbClr val="53585A"/>
                </a:solidFill>
                <a:latin typeface="Arial" panose="020B0604020202020204"/>
                <a:ea typeface="+mn-ea"/>
                <a:cs typeface="+mn-cs"/>
              </a:rPr>
              <a:t>line</a:t>
            </a:r>
            <a:r>
              <a:rPr kumimoji="0" lang="en-GB" b="0" i="0" u="none" strike="noStrike" kern="1200" cap="none" spc="0" normalizeH="0" baseline="0" noProof="0">
                <a:ln>
                  <a:noFill/>
                </a:ln>
                <a:solidFill>
                  <a:srgbClr val="53585A"/>
                </a:solidFill>
                <a:effectLst/>
                <a:uLnTx/>
                <a:uFillTx/>
                <a:latin typeface="Arial" panose="020B0604020202020204"/>
                <a:ea typeface="+mn-ea"/>
                <a:cs typeface="+mn-cs"/>
              </a:rPr>
              <a:t> in eGFR. </a:t>
            </a:r>
            <a:br>
              <a:rPr kumimoji="0" lang="en-GB" b="0" i="0" u="none" strike="noStrike" kern="1200" cap="none" spc="0" normalizeH="0" baseline="0" noProof="0">
                <a:ln>
                  <a:noFill/>
                </a:ln>
                <a:solidFill>
                  <a:srgbClr val="53585A"/>
                </a:solidFill>
                <a:effectLst/>
                <a:uLnTx/>
                <a:uFillTx/>
                <a:latin typeface="Arial" panose="020B0604020202020204"/>
                <a:ea typeface="+mn-ea"/>
                <a:cs typeface="+mn-cs"/>
              </a:rPr>
            </a:br>
            <a:r>
              <a:rPr kumimoji="0" lang="en-GB" b="0" i="0" u="none" strike="noStrike" kern="1200" cap="none" spc="0" normalizeH="0" baseline="0" noProof="0">
                <a:ln>
                  <a:noFill/>
                </a:ln>
                <a:solidFill>
                  <a:srgbClr val="53585A"/>
                </a:solidFill>
                <a:effectLst/>
                <a:uLnTx/>
                <a:uFillTx/>
                <a:latin typeface="Arial" panose="020B0604020202020204"/>
                <a:ea typeface="+mn-ea"/>
                <a:cs typeface="+mn-cs"/>
              </a:rPr>
              <a:t>eGFR, estimated glomerular filtration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kern="1200" cap="none" spc="0" normalizeH="0" baseline="0" noProof="0">
                <a:ln>
                  <a:noFill/>
                </a:ln>
                <a:solidFill>
                  <a:srgbClr val="53585A"/>
                </a:solidFill>
                <a:effectLst/>
                <a:uLnTx/>
                <a:uFillTx/>
                <a:latin typeface="Arial" panose="020B0604020202020204"/>
                <a:ea typeface="+mn-ea"/>
                <a:cs typeface="+mn-cs"/>
              </a:rPr>
              <a:t>1. </a:t>
            </a:r>
            <a:r>
              <a:rPr kumimoji="0" lang="en-GB" b="0" u="none" kern="1200" cap="none" spc="0" normalizeH="0" baseline="0" noProof="0">
                <a:ln>
                  <a:noFill/>
                </a:ln>
                <a:solidFill>
                  <a:srgbClr val="53585A"/>
                </a:solidFill>
                <a:effectLst/>
                <a:uLnTx/>
                <a:uFillTx/>
                <a:latin typeface="Arial" panose="020B0604020202020204"/>
                <a:ea typeface="+mn-ea"/>
                <a:cs typeface="+mn-cs"/>
              </a:rPr>
              <a:t>Inker LA, et al. </a:t>
            </a:r>
            <a:r>
              <a:rPr kumimoji="0" lang="en-GB" b="0" i="1" u="none" kern="1200" cap="none" spc="0" normalizeH="0" baseline="0" noProof="0">
                <a:ln>
                  <a:noFill/>
                </a:ln>
                <a:solidFill>
                  <a:srgbClr val="53585A"/>
                </a:solidFill>
                <a:effectLst/>
                <a:uLnTx/>
                <a:uFillTx/>
                <a:latin typeface="Arial" panose="020B0604020202020204"/>
                <a:ea typeface="+mn-ea"/>
                <a:cs typeface="+mn-cs"/>
              </a:rPr>
              <a:t>Nature Med </a:t>
            </a:r>
            <a:r>
              <a:rPr kumimoji="0" lang="en-GB" b="0" u="none" kern="1200" cap="none" spc="0" normalizeH="0" baseline="0" noProof="0">
                <a:ln>
                  <a:noFill/>
                </a:ln>
                <a:solidFill>
                  <a:srgbClr val="53585A"/>
                </a:solidFill>
                <a:effectLst/>
                <a:uLnTx/>
                <a:uFillTx/>
                <a:latin typeface="Arial" panose="020B0604020202020204"/>
                <a:ea typeface="+mn-ea"/>
                <a:cs typeface="+mn-cs"/>
              </a:rPr>
              <a:t>2023;29:1867–1876</a:t>
            </a:r>
            <a:r>
              <a:rPr kumimoji="0" lang="en-GB" b="0" u="none" strike="noStrike" kern="1200" cap="none" spc="0" normalizeH="0" baseline="0" noProof="0">
                <a:ln>
                  <a:noFill/>
                </a:ln>
                <a:solidFill>
                  <a:srgbClr val="53585A"/>
                </a:solidFill>
                <a:effectLst/>
                <a:uLnTx/>
                <a:uFillTx/>
                <a:latin typeface="Arial" panose="020B0604020202020204"/>
                <a:ea typeface="+mn-ea"/>
                <a:cs typeface="+mn-cs"/>
              </a:rPr>
              <a:t>; 2. Floege J, et </a:t>
            </a:r>
            <a:r>
              <a:rPr kumimoji="0" lang="en-GB" b="0" i="1" u="none" strike="noStrike" kern="1200" cap="none" spc="0" normalizeH="0" baseline="0" noProof="0">
                <a:ln>
                  <a:noFill/>
                </a:ln>
                <a:solidFill>
                  <a:srgbClr val="53585A"/>
                </a:solidFill>
                <a:effectLst/>
                <a:uLnTx/>
                <a:uFillTx/>
                <a:latin typeface="Arial" panose="020B0604020202020204"/>
                <a:ea typeface="+mn-ea"/>
                <a:cs typeface="+mn-cs"/>
              </a:rPr>
              <a:t>al. Kidney Int </a:t>
            </a:r>
            <a:r>
              <a:rPr kumimoji="0" lang="en-GB" b="0" u="none" strike="noStrike" kern="1200" cap="none" spc="0" normalizeH="0" baseline="0" noProof="0">
                <a:ln>
                  <a:noFill/>
                </a:ln>
                <a:solidFill>
                  <a:srgbClr val="53585A"/>
                </a:solidFill>
                <a:effectLst/>
                <a:uLnTx/>
                <a:uFillTx/>
                <a:latin typeface="Arial" panose="020B0604020202020204"/>
                <a:ea typeface="+mn-ea"/>
                <a:cs typeface="+mn-cs"/>
              </a:rPr>
              <a:t>2025;107:640–651; 3. Neuen BL</a:t>
            </a:r>
            <a:r>
              <a:rPr lang="en-GB">
                <a:solidFill>
                  <a:srgbClr val="53585A"/>
                </a:solidFill>
                <a:latin typeface="Arial" panose="020B0604020202020204"/>
                <a:ea typeface="+mn-ea"/>
                <a:cs typeface="+mn-cs"/>
              </a:rPr>
              <a:t> &amp;</a:t>
            </a:r>
            <a:r>
              <a:rPr kumimoji="0" lang="en-GB" b="0" u="none" strike="noStrike" kern="1200" cap="none" spc="0" normalizeH="0" baseline="0" noProof="0">
                <a:ln>
                  <a:noFill/>
                </a:ln>
                <a:solidFill>
                  <a:srgbClr val="53585A"/>
                </a:solidFill>
                <a:effectLst/>
                <a:uLnTx/>
                <a:uFillTx/>
                <a:latin typeface="Arial" panose="020B0604020202020204"/>
                <a:ea typeface="+mn-ea"/>
                <a:cs typeface="+mn-cs"/>
              </a:rPr>
              <a:t> Vaduganthan M. </a:t>
            </a:r>
            <a:r>
              <a:rPr kumimoji="0" lang="en-GB" b="0" i="1" u="none" strike="noStrike" kern="1200" cap="none" spc="0" normalizeH="0" baseline="0" noProof="0">
                <a:ln>
                  <a:noFill/>
                </a:ln>
                <a:solidFill>
                  <a:srgbClr val="53585A"/>
                </a:solidFill>
                <a:effectLst/>
                <a:uLnTx/>
                <a:uFillTx/>
                <a:latin typeface="Arial" panose="020B0604020202020204"/>
                <a:ea typeface="+mn-ea"/>
                <a:cs typeface="+mn-cs"/>
              </a:rPr>
              <a:t>Eur Heart J </a:t>
            </a:r>
            <a:r>
              <a:rPr kumimoji="0" lang="en-GB" b="0" u="none" strike="noStrike" kern="1200" cap="none" spc="0" normalizeH="0" baseline="0" noProof="0">
                <a:ln>
                  <a:noFill/>
                </a:ln>
                <a:solidFill>
                  <a:srgbClr val="53585A"/>
                </a:solidFill>
                <a:effectLst/>
                <a:uLnTx/>
                <a:uFillTx/>
                <a:latin typeface="Arial" panose="020B0604020202020204"/>
                <a:ea typeface="+mn-ea"/>
                <a:cs typeface="+mn-cs"/>
              </a:rPr>
              <a:t>2025;46:4594–4596.</a:t>
            </a:r>
          </a:p>
        </p:txBody>
      </p:sp>
      <p:sp>
        <p:nvSpPr>
          <p:cNvPr id="5" name="Title 4">
            <a:extLst>
              <a:ext uri="{FF2B5EF4-FFF2-40B4-BE49-F238E27FC236}">
                <a16:creationId xmlns:a16="http://schemas.microsoft.com/office/drawing/2014/main" id="{CBF5B3FF-61AB-48C6-C729-05FEE29D84C9}"/>
              </a:ext>
            </a:extLst>
          </p:cNvPr>
          <p:cNvSpPr>
            <a:spLocks noGrp="1"/>
          </p:cNvSpPr>
          <p:nvPr>
            <p:ph type="title"/>
          </p:nvPr>
        </p:nvSpPr>
        <p:spPr/>
        <p:txBody>
          <a:bodyPr>
            <a:noAutofit/>
          </a:bodyPr>
          <a:lstStyle/>
          <a:p>
            <a:r>
              <a:rPr lang="en-GB" sz="2600" noProof="0"/>
              <a:t>Use of eGFR slope as a clinical endpoint representing  kidney function decline and long-term prognosis</a:t>
            </a:r>
            <a:r>
              <a:rPr lang="en-GB" sz="2600" baseline="30000" noProof="0"/>
              <a:t>1–3</a:t>
            </a:r>
          </a:p>
        </p:txBody>
      </p:sp>
      <p:sp>
        <p:nvSpPr>
          <p:cNvPr id="46" name="TextBox 45">
            <a:extLst>
              <a:ext uri="{FF2B5EF4-FFF2-40B4-BE49-F238E27FC236}">
                <a16:creationId xmlns:a16="http://schemas.microsoft.com/office/drawing/2014/main" id="{18B1DAC7-1B17-59B8-7D3B-FC1262E3A103}"/>
              </a:ext>
            </a:extLst>
          </p:cNvPr>
          <p:cNvSpPr txBox="1"/>
          <p:nvPr/>
        </p:nvSpPr>
        <p:spPr>
          <a:xfrm>
            <a:off x="1350115" y="4383849"/>
            <a:ext cx="2620339" cy="748229"/>
          </a:xfrm>
          <a:prstGeom prst="roundRect">
            <a:avLst>
              <a:gd name="adj" fmla="val 20178"/>
            </a:avLst>
          </a:prstGeom>
          <a:solidFill>
            <a:schemeClr val="accent3">
              <a:lumMod val="10000"/>
              <a:lumOff val="90000"/>
            </a:schemeClr>
          </a:solidFill>
          <a:ln w="28575">
            <a:solidFill>
              <a:schemeClr val="accent3"/>
            </a:solid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chemeClr val="accent3"/>
                </a:solidFill>
                <a:effectLst/>
                <a:uLnTx/>
                <a:uFillTx/>
                <a:latin typeface="Arial" panose="020B0604020202020204"/>
                <a:ea typeface="+mn-ea"/>
                <a:cs typeface="+mn-cs"/>
              </a:rPr>
              <a:t>Total slope: </a:t>
            </a:r>
            <a:r>
              <a:rPr kumimoji="0" lang="en-GB" sz="1400" b="0" i="0" u="none" strike="noStrike" kern="1200" cap="none" spc="0" normalizeH="0" baseline="0" noProof="0">
                <a:ln>
                  <a:noFill/>
                </a:ln>
                <a:solidFill>
                  <a:schemeClr val="accent3"/>
                </a:solidFill>
                <a:effectLst/>
                <a:uLnTx/>
                <a:uFillTx/>
                <a:latin typeface="Arial" panose="020B0604020202020204"/>
                <a:ea typeface="+mn-ea"/>
                <a:cs typeface="+mn-cs"/>
              </a:rPr>
              <a:t>encompasses overall change in eGFR</a:t>
            </a:r>
            <a:endParaRPr kumimoji="0" lang="en-GB" sz="1400" b="0" i="0" u="none" strike="sngStrike" kern="1200" cap="none" spc="0" normalizeH="0" baseline="0" noProof="0">
              <a:ln>
                <a:noFill/>
              </a:ln>
              <a:solidFill>
                <a:schemeClr val="accent3"/>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86DD783-4D66-5F97-C5F5-3B54C74C6A04}"/>
              </a:ext>
            </a:extLst>
          </p:cNvPr>
          <p:cNvSpPr txBox="1"/>
          <p:nvPr/>
        </p:nvSpPr>
        <p:spPr>
          <a:xfrm>
            <a:off x="1351497" y="3213005"/>
            <a:ext cx="2617575" cy="748229"/>
          </a:xfrm>
          <a:prstGeom prst="roundRect">
            <a:avLst>
              <a:gd name="adj" fmla="val 14620"/>
            </a:avLst>
          </a:prstGeom>
          <a:solidFill>
            <a:schemeClr val="accent5">
              <a:lumMod val="20000"/>
              <a:lumOff val="80000"/>
              <a:alpha val="30196"/>
            </a:schemeClr>
          </a:solidFill>
          <a:ln w="28575">
            <a:solidFill>
              <a:schemeClr val="accent5"/>
            </a:solid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D99FB4">
                    <a:lumMod val="50000"/>
                  </a:srgbClr>
                </a:solidFill>
                <a:effectLst/>
                <a:uLnTx/>
                <a:uFillTx/>
                <a:latin typeface="Arial" panose="020B0604020202020204"/>
                <a:ea typeface="+mn-ea"/>
                <a:cs typeface="+mn-cs"/>
              </a:rPr>
              <a:t>Chronic slope: </a:t>
            </a:r>
            <a:r>
              <a:rPr kumimoji="0" lang="en-GB" sz="1400" b="0" i="0" u="none" strike="noStrike" kern="1200" cap="none" spc="0" normalizeH="0" baseline="0" noProof="0">
                <a:ln>
                  <a:noFill/>
                </a:ln>
                <a:solidFill>
                  <a:srgbClr val="D99FB4">
                    <a:lumMod val="50000"/>
                  </a:srgbClr>
                </a:solidFill>
                <a:effectLst/>
                <a:uLnTx/>
                <a:uFillTx/>
                <a:latin typeface="Arial" panose="020B0604020202020204"/>
                <a:ea typeface="+mn-ea"/>
                <a:cs typeface="+mn-cs"/>
              </a:rPr>
              <a:t>evaluates rate of eGFR change after the acute phase</a:t>
            </a:r>
            <a:endParaRPr kumimoji="0" lang="en-GB" sz="1400" b="0" i="0" u="none" strike="sngStrike" kern="1200" cap="none" spc="0" normalizeH="0" baseline="0" noProof="0">
              <a:ln>
                <a:noFill/>
              </a:ln>
              <a:solidFill>
                <a:srgbClr val="D99FB4">
                  <a:lumMod val="50000"/>
                </a:srgbClr>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4C718338-81FE-6C56-6B4C-EB5BC01E7BE4}"/>
              </a:ext>
            </a:extLst>
          </p:cNvPr>
          <p:cNvSpPr txBox="1"/>
          <p:nvPr/>
        </p:nvSpPr>
        <p:spPr>
          <a:xfrm>
            <a:off x="1350115" y="2042162"/>
            <a:ext cx="2620338" cy="748229"/>
          </a:xfrm>
          <a:prstGeom prst="roundRect">
            <a:avLst>
              <a:gd name="adj" fmla="val 17195"/>
            </a:avLst>
          </a:prstGeom>
          <a:solidFill>
            <a:schemeClr val="bg1">
              <a:lumMod val="95000"/>
            </a:schemeClr>
          </a:solidFill>
          <a:ln w="28575">
            <a:solidFill>
              <a:schemeClr val="tx1"/>
            </a:solidFill>
          </a:ln>
        </p:spPr>
        <p:txBody>
          <a:bodyPr vert="horz" wrap="square" lIns="0" tIns="0" rIns="0" bIns="0" rtlCol="0" anchor="ctr">
            <a:noAutofit/>
          </a:bodyPr>
          <a:lstStyle>
            <a:defPPr>
              <a:defRPr lang="en-US"/>
            </a:defPPr>
            <a:lvl1pPr algn="ctr">
              <a:spcBef>
                <a:spcPts val="600"/>
              </a:spcBef>
              <a:defRPr sz="1350">
                <a:solidFill>
                  <a:schemeClr val="bg1"/>
                </a:solidFill>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a:ea typeface="+mn-ea"/>
                <a:cs typeface="+mn-cs"/>
              </a:rPr>
              <a:t>Acute effect: </a:t>
            </a:r>
            <a:r>
              <a:rPr kumimoji="0" lang="en-GB" sz="1400" b="0" i="0" u="none" strike="noStrike" kern="1200" cap="none" spc="0" normalizeH="0" baseline="0" noProof="0">
                <a:ln>
                  <a:noFill/>
                </a:ln>
                <a:solidFill>
                  <a:srgbClr val="53585A"/>
                </a:solidFill>
                <a:effectLst/>
                <a:uLnTx/>
                <a:uFillTx/>
                <a:latin typeface="Arial" panose="020B0604020202020204"/>
                <a:ea typeface="+mn-ea"/>
                <a:cs typeface="+mn-cs"/>
              </a:rPr>
              <a:t>captures immediate short-term eGFR change</a:t>
            </a:r>
            <a:endParaRPr kumimoji="0" lang="en-GB" sz="1400" b="0" i="0" u="none" strike="sngStrike" kern="1200" cap="none" spc="0" normalizeH="0" baseline="0" noProof="0">
              <a:ln>
                <a:noFill/>
              </a:ln>
              <a:solidFill>
                <a:srgbClr val="53585A"/>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6784D82C-9E73-FABA-FA9F-7761E611CB53}"/>
              </a:ext>
            </a:extLst>
          </p:cNvPr>
          <p:cNvGrpSpPr/>
          <p:nvPr/>
        </p:nvGrpSpPr>
        <p:grpSpPr>
          <a:xfrm>
            <a:off x="5054112" y="2479300"/>
            <a:ext cx="5671549" cy="2821790"/>
            <a:chOff x="4539642" y="2227730"/>
            <a:chExt cx="5671549" cy="2821790"/>
          </a:xfrm>
        </p:grpSpPr>
        <p:cxnSp>
          <p:nvCxnSpPr>
            <p:cNvPr id="27" name="Straight Connector 26">
              <a:extLst>
                <a:ext uri="{FF2B5EF4-FFF2-40B4-BE49-F238E27FC236}">
                  <a16:creationId xmlns:a16="http://schemas.microsoft.com/office/drawing/2014/main" id="{406F8760-6A97-4002-68EF-FFA7CEE39840}"/>
                </a:ext>
              </a:extLst>
            </p:cNvPr>
            <p:cNvCxnSpPr>
              <a:cxnSpLocks/>
            </p:cNvCxnSpPr>
            <p:nvPr/>
          </p:nvCxnSpPr>
          <p:spPr>
            <a:xfrm>
              <a:off x="4856480" y="2227730"/>
              <a:ext cx="0" cy="28217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7B62C1-47A2-6108-04EF-8C5BBC5DDCCC}"/>
                </a:ext>
              </a:extLst>
            </p:cNvPr>
            <p:cNvCxnSpPr>
              <a:cxnSpLocks/>
            </p:cNvCxnSpPr>
            <p:nvPr/>
          </p:nvCxnSpPr>
          <p:spPr>
            <a:xfrm flipH="1">
              <a:off x="4744720" y="4958080"/>
              <a:ext cx="54664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361B3F8-EFB9-CF2E-B718-708140D3326D}"/>
                </a:ext>
              </a:extLst>
            </p:cNvPr>
            <p:cNvCxnSpPr>
              <a:cxnSpLocks/>
            </p:cNvCxnSpPr>
            <p:nvPr/>
          </p:nvCxnSpPr>
          <p:spPr>
            <a:xfrm>
              <a:off x="4744721" y="2462317"/>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E699C53-0656-E965-3C30-343EF5B56342}"/>
                </a:ext>
              </a:extLst>
            </p:cNvPr>
            <p:cNvSpPr txBox="1"/>
            <p:nvPr/>
          </p:nvSpPr>
          <p:spPr>
            <a:xfrm>
              <a:off x="4539642" y="2373936"/>
              <a:ext cx="203199" cy="176761"/>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350" b="0" i="0" u="none" strike="noStrike" kern="1200" cap="none" spc="0" normalizeH="0" baseline="0" noProof="0">
                  <a:ln>
                    <a:noFill/>
                  </a:ln>
                  <a:solidFill>
                    <a:srgbClr val="53585A"/>
                  </a:solidFill>
                  <a:effectLst/>
                  <a:uLnTx/>
                  <a:uFillTx/>
                  <a:latin typeface="Arial" panose="020B0604020202020204"/>
                  <a:ea typeface="+mn-ea"/>
                  <a:cs typeface="+mn-cs"/>
                </a:rPr>
                <a:t>0</a:t>
              </a:r>
            </a:p>
          </p:txBody>
        </p:sp>
      </p:grpSp>
      <p:sp>
        <p:nvSpPr>
          <p:cNvPr id="23" name="TextBox 22">
            <a:extLst>
              <a:ext uri="{FF2B5EF4-FFF2-40B4-BE49-F238E27FC236}">
                <a16:creationId xmlns:a16="http://schemas.microsoft.com/office/drawing/2014/main" id="{219D8570-CABE-7E0E-253C-E1848576B3A9}"/>
              </a:ext>
            </a:extLst>
          </p:cNvPr>
          <p:cNvSpPr txBox="1"/>
          <p:nvPr/>
        </p:nvSpPr>
        <p:spPr>
          <a:xfrm>
            <a:off x="7024648" y="5275040"/>
            <a:ext cx="1575116" cy="275045"/>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a:ea typeface="+mn-ea"/>
                <a:cs typeface="+mn-cs"/>
              </a:rPr>
              <a:t>Follow-up time</a:t>
            </a:r>
          </a:p>
        </p:txBody>
      </p:sp>
      <p:sp>
        <p:nvSpPr>
          <p:cNvPr id="24" name="TextBox 23">
            <a:extLst>
              <a:ext uri="{FF2B5EF4-FFF2-40B4-BE49-F238E27FC236}">
                <a16:creationId xmlns:a16="http://schemas.microsoft.com/office/drawing/2014/main" id="{6186E9A7-981D-6049-E53E-88E7A25C676A}"/>
              </a:ext>
            </a:extLst>
          </p:cNvPr>
          <p:cNvSpPr txBox="1"/>
          <p:nvPr/>
        </p:nvSpPr>
        <p:spPr>
          <a:xfrm rot="16200000">
            <a:off x="3136481" y="3722869"/>
            <a:ext cx="2296605" cy="275045"/>
          </a:xfrm>
          <a:prstGeom prst="rect">
            <a:avLst/>
          </a:prstGeom>
        </p:spPr>
        <p:txBody>
          <a:bodyPr vert="horz" wrap="square" lIns="91440" tIns="45720" rIns="91440" bIns="45720" rtlCol="0">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sz="1200" b="0" i="0" u="none" strike="noStrike" kern="1200" baseline="0">
                <a:solidFill>
                  <a:srgbClr val="53585A"/>
                </a:solidFill>
                <a:latin typeface="+mn-lt"/>
                <a:ea typeface="+mn-ea"/>
                <a:cs typeface="+mn-cs"/>
              </a:defRPr>
            </a:pP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cs typeface="+mn-cs"/>
              </a:rPr>
              <a:t>Mean change in eGFR</a:t>
            </a:r>
            <a:br>
              <a:rPr kumimoji="0" lang="en-GB" sz="1400" b="1" i="0" u="none" strike="noStrike" kern="1200" cap="none" spc="0" normalizeH="0" baseline="0" noProof="0">
                <a:ln>
                  <a:noFill/>
                </a:ln>
                <a:solidFill>
                  <a:srgbClr val="53585A"/>
                </a:solidFill>
                <a:effectLst/>
                <a:uLnTx/>
                <a:uFillTx/>
                <a:latin typeface="Arial" panose="020B0604020202020204"/>
                <a:ea typeface="MS PGothic" charset="0"/>
                <a:cs typeface="+mn-cs"/>
              </a:rPr>
            </a:b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cs typeface="+mn-cs"/>
              </a:rPr>
              <a:t>(mL/min/1.73 m</a:t>
            </a:r>
            <a:r>
              <a:rPr kumimoji="0" lang="en-GB" sz="1400" b="1" i="0" u="none" strike="noStrike" kern="1200" cap="none" spc="0" normalizeH="0" baseline="30000" noProof="0">
                <a:ln>
                  <a:noFill/>
                </a:ln>
                <a:solidFill>
                  <a:srgbClr val="53585A"/>
                </a:solidFill>
                <a:effectLst/>
                <a:uLnTx/>
                <a:uFillTx/>
                <a:latin typeface="Arial" panose="020B0604020202020204"/>
                <a:ea typeface="MS PGothic" charset="0"/>
                <a:cs typeface="+mn-cs"/>
              </a:rPr>
              <a:t>2</a:t>
            </a: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cs typeface="+mn-cs"/>
              </a:rPr>
              <a:t>)</a:t>
            </a:r>
          </a:p>
        </p:txBody>
      </p:sp>
      <p:cxnSp>
        <p:nvCxnSpPr>
          <p:cNvPr id="19" name="Straight Connector 18">
            <a:extLst>
              <a:ext uri="{FF2B5EF4-FFF2-40B4-BE49-F238E27FC236}">
                <a16:creationId xmlns:a16="http://schemas.microsoft.com/office/drawing/2014/main" id="{C679515B-820B-EF9B-1726-8089F97BA6EE}"/>
              </a:ext>
            </a:extLst>
          </p:cNvPr>
          <p:cNvCxnSpPr>
            <a:cxnSpLocks/>
          </p:cNvCxnSpPr>
          <p:nvPr/>
        </p:nvCxnSpPr>
        <p:spPr>
          <a:xfrm>
            <a:off x="5832961" y="2479300"/>
            <a:ext cx="0" cy="273035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E5C6D3E-C997-3027-799C-60CE2B848B07}"/>
              </a:ext>
            </a:extLst>
          </p:cNvPr>
          <p:cNvCxnSpPr>
            <a:cxnSpLocks/>
          </p:cNvCxnSpPr>
          <p:nvPr/>
        </p:nvCxnSpPr>
        <p:spPr>
          <a:xfrm>
            <a:off x="10057662" y="2479300"/>
            <a:ext cx="0" cy="273035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grpSp>
        <p:nvGrpSpPr>
          <p:cNvPr id="72" name="Group 71">
            <a:extLst>
              <a:ext uri="{FF2B5EF4-FFF2-40B4-BE49-F238E27FC236}">
                <a16:creationId xmlns:a16="http://schemas.microsoft.com/office/drawing/2014/main" id="{C00BAD07-CF71-334A-97F8-9FB99C15FCE8}"/>
              </a:ext>
            </a:extLst>
          </p:cNvPr>
          <p:cNvGrpSpPr/>
          <p:nvPr/>
        </p:nvGrpSpPr>
        <p:grpSpPr>
          <a:xfrm>
            <a:off x="5832961" y="2669957"/>
            <a:ext cx="4233496" cy="1783891"/>
            <a:chOff x="4334669" y="2791144"/>
            <a:chExt cx="4233496" cy="1783891"/>
          </a:xfrm>
        </p:grpSpPr>
        <p:cxnSp>
          <p:nvCxnSpPr>
            <p:cNvPr id="26" name="Straight Connector 25">
              <a:extLst>
                <a:ext uri="{FF2B5EF4-FFF2-40B4-BE49-F238E27FC236}">
                  <a16:creationId xmlns:a16="http://schemas.microsoft.com/office/drawing/2014/main" id="{37DEF8DB-A888-3723-FBD3-0059CBB3A580}"/>
                </a:ext>
              </a:extLst>
            </p:cNvPr>
            <p:cNvCxnSpPr>
              <a:cxnSpLocks/>
            </p:cNvCxnSpPr>
            <p:nvPr/>
          </p:nvCxnSpPr>
          <p:spPr>
            <a:xfrm>
              <a:off x="4334669" y="3389007"/>
              <a:ext cx="4233496" cy="77629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91CF20-4237-7FFB-B9B8-DDB561EE8D0A}"/>
                </a:ext>
              </a:extLst>
            </p:cNvPr>
            <p:cNvCxnSpPr>
              <a:cxnSpLocks/>
            </p:cNvCxnSpPr>
            <p:nvPr/>
          </p:nvCxnSpPr>
          <p:spPr>
            <a:xfrm>
              <a:off x="4337713" y="3031308"/>
              <a:ext cx="4221657" cy="154372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AE89C7-AD60-908A-2800-5D427FBB6C42}"/>
                </a:ext>
              </a:extLst>
            </p:cNvPr>
            <p:cNvCxnSpPr>
              <a:cxnSpLocks/>
            </p:cNvCxnSpPr>
            <p:nvPr/>
          </p:nvCxnSpPr>
          <p:spPr>
            <a:xfrm>
              <a:off x="4354458" y="2927708"/>
              <a:ext cx="4204912" cy="0"/>
            </a:xfrm>
            <a:prstGeom prst="straightConnector1">
              <a:avLst/>
            </a:prstGeom>
            <a:ln w="190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CC815D-8AE8-9061-3B40-2E9827F86EC9}"/>
                </a:ext>
              </a:extLst>
            </p:cNvPr>
            <p:cNvSpPr txBox="1"/>
            <p:nvPr/>
          </p:nvSpPr>
          <p:spPr>
            <a:xfrm>
              <a:off x="5738974" y="2791144"/>
              <a:ext cx="1149880" cy="273130"/>
            </a:xfrm>
            <a:prstGeom prst="roundRect">
              <a:avLst/>
            </a:prstGeom>
            <a:solidFill>
              <a:schemeClr val="accent5">
                <a:lumMod val="20000"/>
                <a:lumOff val="80000"/>
              </a:schemeClr>
            </a:solidFill>
            <a:ln w="19050">
              <a:solidFill>
                <a:schemeClr val="accent5"/>
              </a:solidFill>
            </a:ln>
          </p:spPr>
          <p:txBody>
            <a:bodyPr vert="horz" wrap="square" lIns="0" tIns="0" rIns="0" bIns="0" rtlCol="0" anchor="ctr">
              <a:noAutofit/>
            </a:bodyPr>
            <a:lstStyle>
              <a:defPPr>
                <a:defRPr lang="en-US"/>
              </a:defPPr>
              <a:lvl1pPr algn="ctr">
                <a:spcBef>
                  <a:spcPts val="600"/>
                </a:spcBef>
                <a:defRPr sz="1350"/>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350" b="0" i="0" u="none" strike="noStrike" kern="1200" cap="none" spc="0" normalizeH="0" baseline="0" noProof="0">
                  <a:ln>
                    <a:noFill/>
                  </a:ln>
                  <a:solidFill>
                    <a:srgbClr val="D99FB4">
                      <a:lumMod val="50000"/>
                    </a:srgbClr>
                  </a:solidFill>
                  <a:effectLst/>
                  <a:uLnTx/>
                  <a:uFillTx/>
                  <a:latin typeface="Arial" panose="020B0604020202020204"/>
                  <a:ea typeface="+mn-ea"/>
                  <a:cs typeface="+mn-cs"/>
                </a:rPr>
                <a:t>Chronic slope</a:t>
              </a:r>
            </a:p>
          </p:txBody>
        </p:sp>
      </p:grpSp>
      <p:grpSp>
        <p:nvGrpSpPr>
          <p:cNvPr id="74" name="Group 73">
            <a:extLst>
              <a:ext uri="{FF2B5EF4-FFF2-40B4-BE49-F238E27FC236}">
                <a16:creationId xmlns:a16="http://schemas.microsoft.com/office/drawing/2014/main" id="{B8D78A80-7684-DF3C-31C3-99CD208CEA43}"/>
              </a:ext>
            </a:extLst>
          </p:cNvPr>
          <p:cNvGrpSpPr/>
          <p:nvPr/>
        </p:nvGrpSpPr>
        <p:grpSpPr>
          <a:xfrm>
            <a:off x="5367191" y="2058071"/>
            <a:ext cx="4690471" cy="301175"/>
            <a:chOff x="3868899" y="2179258"/>
            <a:chExt cx="4690471" cy="301175"/>
          </a:xfrm>
        </p:grpSpPr>
        <p:cxnSp>
          <p:nvCxnSpPr>
            <p:cNvPr id="17" name="Straight Arrow Connector 16">
              <a:extLst>
                <a:ext uri="{FF2B5EF4-FFF2-40B4-BE49-F238E27FC236}">
                  <a16:creationId xmlns:a16="http://schemas.microsoft.com/office/drawing/2014/main" id="{D963C723-8D14-6CD5-F57D-F55FFDF6E975}"/>
                </a:ext>
              </a:extLst>
            </p:cNvPr>
            <p:cNvCxnSpPr>
              <a:cxnSpLocks/>
            </p:cNvCxnSpPr>
            <p:nvPr/>
          </p:nvCxnSpPr>
          <p:spPr>
            <a:xfrm>
              <a:off x="3868899" y="2329845"/>
              <a:ext cx="4690471" cy="0"/>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F3102D-A114-0A46-BC6E-C3AA4A5AF5FE}"/>
                </a:ext>
              </a:extLst>
            </p:cNvPr>
            <p:cNvSpPr txBox="1"/>
            <p:nvPr/>
          </p:nvSpPr>
          <p:spPr>
            <a:xfrm>
              <a:off x="5551967" y="2179258"/>
              <a:ext cx="1336887" cy="301175"/>
            </a:xfrm>
            <a:prstGeom prst="roundRect">
              <a:avLst>
                <a:gd name="adj" fmla="val 38805"/>
              </a:avLst>
            </a:prstGeom>
            <a:solidFill>
              <a:schemeClr val="accent3"/>
            </a:solidFill>
            <a:ln>
              <a:solidFill>
                <a:schemeClr val="accent3"/>
              </a:solid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Total slope</a:t>
              </a:r>
            </a:p>
          </p:txBody>
        </p:sp>
      </p:grpSp>
      <p:sp>
        <p:nvSpPr>
          <p:cNvPr id="38" name="TextBox 37">
            <a:extLst>
              <a:ext uri="{FF2B5EF4-FFF2-40B4-BE49-F238E27FC236}">
                <a16:creationId xmlns:a16="http://schemas.microsoft.com/office/drawing/2014/main" id="{B68D98D1-67E8-1F89-3BC5-5680604EB008}"/>
              </a:ext>
            </a:extLst>
          </p:cNvPr>
          <p:cNvSpPr txBox="1"/>
          <p:nvPr/>
        </p:nvSpPr>
        <p:spPr>
          <a:xfrm>
            <a:off x="7024647" y="4768020"/>
            <a:ext cx="1575118" cy="441630"/>
          </a:xfrm>
          <a:prstGeom prst="roundRect">
            <a:avLst>
              <a:gd name="adj" fmla="val 26501"/>
            </a:avLst>
          </a:prstGeom>
          <a:noFill/>
          <a:ln w="19050">
            <a:noFill/>
          </a:ln>
        </p:spPr>
        <p:txBody>
          <a:bodyPr vert="horz" wrap="square" lIns="0" tIns="0" rIns="0" bIns="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050" b="0" i="0" u="none" strike="noStrike" kern="1200" cap="none" spc="0" normalizeH="0" baseline="0" noProof="0">
                <a:ln>
                  <a:noFill/>
                </a:ln>
                <a:solidFill>
                  <a:srgbClr val="53585A"/>
                </a:solidFill>
                <a:effectLst/>
                <a:uLnTx/>
                <a:uFillTx/>
                <a:latin typeface="Arial" panose="020B0604020202020204"/>
                <a:ea typeface="+mn-ea"/>
                <a:cs typeface="+mn-cs"/>
              </a:rPr>
              <a:t>Treatment period</a:t>
            </a:r>
          </a:p>
        </p:txBody>
      </p:sp>
      <p:sp>
        <p:nvSpPr>
          <p:cNvPr id="39" name="TextBox 38">
            <a:extLst>
              <a:ext uri="{FF2B5EF4-FFF2-40B4-BE49-F238E27FC236}">
                <a16:creationId xmlns:a16="http://schemas.microsoft.com/office/drawing/2014/main" id="{85E85D48-4FFB-51F2-94CD-D2A9D17FF463}"/>
              </a:ext>
            </a:extLst>
          </p:cNvPr>
          <p:cNvSpPr txBox="1"/>
          <p:nvPr/>
        </p:nvSpPr>
        <p:spPr>
          <a:xfrm>
            <a:off x="0" y="5644395"/>
            <a:ext cx="12191999" cy="330860"/>
          </a:xfrm>
          <a:prstGeom prst="rect">
            <a:avLst/>
          </a:prstGeom>
          <a:solidFill>
            <a:schemeClr val="accent1">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a:ln>
                  <a:noFill/>
                </a:ln>
                <a:solidFill>
                  <a:srgbClr val="FFFFFF"/>
                </a:solidFill>
                <a:effectLst/>
                <a:uLnTx/>
                <a:uFillTx/>
                <a:latin typeface="Arial" panose="020B0604020202020204"/>
                <a:ea typeface="+mn-ea"/>
                <a:cs typeface="+mn-cs"/>
              </a:rPr>
              <a:t>Total eGFR slope has been approved by multiple regulatory agencies as an endpoint in a wide range of kidney diseases</a:t>
            </a:r>
          </a:p>
        </p:txBody>
      </p:sp>
      <p:sp>
        <p:nvSpPr>
          <p:cNvPr id="63" name="Text Placeholder 30">
            <a:extLst>
              <a:ext uri="{FF2B5EF4-FFF2-40B4-BE49-F238E27FC236}">
                <a16:creationId xmlns:a16="http://schemas.microsoft.com/office/drawing/2014/main" id="{F228F1BE-7A15-CE29-C6AD-A7F3A5B270DE}"/>
              </a:ext>
            </a:extLst>
          </p:cNvPr>
          <p:cNvSpPr txBox="1">
            <a:spLocks/>
          </p:cNvSpPr>
          <p:nvPr/>
        </p:nvSpPr>
        <p:spPr>
          <a:xfrm>
            <a:off x="1350115" y="1311172"/>
            <a:ext cx="9451741" cy="416818"/>
          </a:xfrm>
          <a:prstGeom prst="roundRect">
            <a:avLst>
              <a:gd name="adj" fmla="val 50000"/>
            </a:avLst>
          </a:prstGeom>
          <a:solidFill>
            <a:schemeClr val="accent1">
              <a:lumMod val="50000"/>
            </a:schemeClr>
          </a:solidFill>
        </p:spPr>
        <p:txBody>
          <a:bodyPr anchor="ct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GB" noProof="0">
                <a:solidFill>
                  <a:schemeClr val="bg1"/>
                </a:solidFill>
              </a:rPr>
              <a:t>Graphical representation of treatment effects on GFR slope as a kidney endpoint*</a:t>
            </a:r>
          </a:p>
        </p:txBody>
      </p:sp>
      <p:pic>
        <p:nvPicPr>
          <p:cNvPr id="8" name="Picture 2" descr="Glasgow 2026 | ERA">
            <a:extLst>
              <a:ext uri="{FF2B5EF4-FFF2-40B4-BE49-F238E27FC236}">
                <a16:creationId xmlns:a16="http://schemas.microsoft.com/office/drawing/2014/main" id="{654F0BFF-4CE4-0D5D-8177-3E10D2EFA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72275A24-02E2-121E-F533-A042B4199C32}"/>
              </a:ext>
            </a:extLst>
          </p:cNvPr>
          <p:cNvGrpSpPr/>
          <p:nvPr/>
        </p:nvGrpSpPr>
        <p:grpSpPr>
          <a:xfrm>
            <a:off x="10053539" y="3714697"/>
            <a:ext cx="748323" cy="1494953"/>
            <a:chOff x="8555247" y="3835884"/>
            <a:chExt cx="748323" cy="1494953"/>
          </a:xfrm>
        </p:grpSpPr>
        <p:cxnSp>
          <p:nvCxnSpPr>
            <p:cNvPr id="6" name="Straight Connector 5">
              <a:extLst>
                <a:ext uri="{FF2B5EF4-FFF2-40B4-BE49-F238E27FC236}">
                  <a16:creationId xmlns:a16="http://schemas.microsoft.com/office/drawing/2014/main" id="{4A1F2164-35A6-2ED7-E374-339546A3541B}"/>
                </a:ext>
              </a:extLst>
            </p:cNvPr>
            <p:cNvCxnSpPr>
              <a:cxnSpLocks/>
            </p:cNvCxnSpPr>
            <p:nvPr/>
          </p:nvCxnSpPr>
          <p:spPr>
            <a:xfrm flipH="1">
              <a:off x="8559370" y="3835884"/>
              <a:ext cx="470805" cy="328222"/>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4430A97-9818-BE55-E631-E9783F3D177B}"/>
                </a:ext>
              </a:extLst>
            </p:cNvPr>
            <p:cNvSpPr txBox="1"/>
            <p:nvPr/>
          </p:nvSpPr>
          <p:spPr>
            <a:xfrm>
              <a:off x="8567339" y="4889207"/>
              <a:ext cx="736231" cy="441630"/>
            </a:xfrm>
            <a:prstGeom prst="roundRect">
              <a:avLst>
                <a:gd name="adj" fmla="val 26501"/>
              </a:avLst>
            </a:prstGeom>
            <a:noFill/>
            <a:ln w="19050">
              <a:noFill/>
            </a:ln>
          </p:spPr>
          <p:txBody>
            <a:bodyPr vert="horz" wrap="square" lIns="0" tIns="0" rIns="0" bIns="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050" b="0" i="0" u="none" strike="noStrike" kern="1200" cap="none" spc="0" normalizeH="0" baseline="0" noProof="0">
                  <a:ln>
                    <a:noFill/>
                  </a:ln>
                  <a:solidFill>
                    <a:srgbClr val="53585A"/>
                  </a:solidFill>
                  <a:effectLst/>
                  <a:uLnTx/>
                  <a:uFillTx/>
                  <a:latin typeface="Arial" panose="020B0604020202020204"/>
                  <a:ea typeface="+mn-ea"/>
                  <a:cs typeface="+mn-cs"/>
                </a:rPr>
                <a:t>Wash-out period</a:t>
              </a:r>
            </a:p>
          </p:txBody>
        </p:sp>
        <p:cxnSp>
          <p:nvCxnSpPr>
            <p:cNvPr id="68" name="Straight Connector 67">
              <a:extLst>
                <a:ext uri="{FF2B5EF4-FFF2-40B4-BE49-F238E27FC236}">
                  <a16:creationId xmlns:a16="http://schemas.microsoft.com/office/drawing/2014/main" id="{4459073A-C273-6BCE-5237-6133232C1D89}"/>
                </a:ext>
              </a:extLst>
            </p:cNvPr>
            <p:cNvCxnSpPr>
              <a:cxnSpLocks/>
            </p:cNvCxnSpPr>
            <p:nvPr/>
          </p:nvCxnSpPr>
          <p:spPr>
            <a:xfrm>
              <a:off x="8555247" y="4575035"/>
              <a:ext cx="474928" cy="14420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1">
            <a:extLst>
              <a:ext uri="{FF2B5EF4-FFF2-40B4-BE49-F238E27FC236}">
                <a16:creationId xmlns:a16="http://schemas.microsoft.com/office/drawing/2014/main" id="{192FFAEC-8FB6-7EF3-BF4C-48161016AB5A}"/>
              </a:ext>
            </a:extLst>
          </p:cNvPr>
          <p:cNvSpPr>
            <a:spLocks noGrp="1"/>
          </p:cNvSpPr>
          <p:nvPr>
            <p:ph type="sldNum" sz="quarter" idx="10"/>
          </p:nvPr>
        </p:nvSpPr>
        <p:spPr>
          <a:xfrm>
            <a:off x="146368" y="6610389"/>
            <a:ext cx="373987" cy="230832"/>
          </a:xfrm>
        </p:spPr>
        <p:txBody>
          <a:bodyPr/>
          <a:lstStyle/>
          <a:p>
            <a:pPr lvl="0"/>
            <a:fld id="{7AF8E309-D608-654D-B811-6A2C46C88181}" type="slidenum">
              <a:rPr lang="en-GB" noProof="0" smtClean="0"/>
              <a:pPr lvl="0"/>
              <a:t>14</a:t>
            </a:fld>
            <a:endParaRPr lang="en-GB" noProof="0"/>
          </a:p>
        </p:txBody>
      </p:sp>
    </p:spTree>
    <p:extLst>
      <p:ext uri="{BB962C8B-B14F-4D97-AF65-F5344CB8AC3E}">
        <p14:creationId xmlns:p14="http://schemas.microsoft.com/office/powerpoint/2010/main" val="3088229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9A0A7A-A18F-7185-A687-0DC6C9347E4E}"/>
              </a:ext>
            </a:extLst>
          </p:cNvPr>
          <p:cNvSpPr>
            <a:spLocks noGrp="1"/>
          </p:cNvSpPr>
          <p:nvPr>
            <p:ph type="ftr" sz="quarter" idx="11"/>
          </p:nvPr>
        </p:nvSpPr>
        <p:spPr>
          <a:xfrm>
            <a:off x="623887" y="5730281"/>
            <a:ext cx="9939610" cy="789302"/>
          </a:xfrm>
        </p:spPr>
        <p:txBody>
          <a:bodyPr/>
          <a:lstStyle/>
          <a:p>
            <a:r>
              <a:rPr lang="en-GB" noProof="0"/>
              <a:t>*Secondary outcomes were assessed according to a prespecified hierarchical testing strategy. The trial is not powered to detect statistically significant effects on secondary efficacy endpoints. </a:t>
            </a:r>
            <a:br>
              <a:rPr lang="en-GB" noProof="0"/>
            </a:br>
            <a:r>
              <a:rPr lang="en-GB" kern="0" baseline="30000">
                <a:solidFill>
                  <a:srgbClr val="53585A"/>
                </a:solidFill>
              </a:rPr>
              <a:t>#</a:t>
            </a:r>
            <a:r>
              <a:rPr lang="en-GB"/>
              <a:t>Defined </a:t>
            </a:r>
            <a:r>
              <a:rPr lang="en-GB">
                <a:solidFill>
                  <a:srgbClr val="53585A"/>
                </a:solidFill>
              </a:rPr>
              <a:t>as an eGFR &lt;15 mL/min/1.73 m</a:t>
            </a:r>
            <a:r>
              <a:rPr lang="en-GB" baseline="30000">
                <a:solidFill>
                  <a:srgbClr val="53585A"/>
                </a:solidFill>
              </a:rPr>
              <a:t>2</a:t>
            </a:r>
            <a:r>
              <a:rPr lang="en-GB">
                <a:solidFill>
                  <a:srgbClr val="53585A"/>
                </a:solidFill>
              </a:rPr>
              <a:t> confirmed ≥4 weeks after the initial measurement, the need for chronic dialysis for ≥30 days or kidney transplantation</a:t>
            </a:r>
            <a:r>
              <a:rPr lang="en-GB"/>
              <a:t>.</a:t>
            </a:r>
            <a:r>
              <a:rPr lang="en-GB" baseline="30000"/>
              <a:t> </a:t>
            </a:r>
            <a:br>
              <a:rPr lang="en-GB" baseline="30000"/>
            </a:br>
            <a:r>
              <a:rPr lang="en-GB" kern="0" baseline="30000">
                <a:solidFill>
                  <a:srgbClr val="53585A"/>
                </a:solidFill>
              </a:rPr>
              <a:t>‡</a:t>
            </a:r>
            <a:r>
              <a:rPr lang="en-GB" kern="0">
                <a:solidFill>
                  <a:srgbClr val="53585A"/>
                </a:solidFill>
              </a:rPr>
              <a:t>The eGFR change from baseline to week 4 after discontinuation of finerenone or placebo.</a:t>
            </a:r>
            <a:br>
              <a:rPr lang="en-GB" kern="0" baseline="30000">
                <a:solidFill>
                  <a:srgbClr val="53585A"/>
                </a:solidFill>
              </a:rPr>
            </a:br>
            <a:r>
              <a:rPr lang="en-GB" kern="0" baseline="30000">
                <a:solidFill>
                  <a:srgbClr val="53585A"/>
                </a:solidFill>
                <a:latin typeface="Arial" panose="020B0604020202020204" pitchFamily="34" charset="0"/>
                <a:cs typeface="Arial" panose="020B0604020202020204" pitchFamily="34" charset="0"/>
              </a:rPr>
              <a:t>§</a:t>
            </a:r>
            <a:r>
              <a:rPr lang="en-GB" kern="0">
                <a:solidFill>
                  <a:srgbClr val="53585A"/>
                </a:solidFill>
              </a:rPr>
              <a:t>Mean annual rate of change in eGFR from month 3 to the end of treatment.</a:t>
            </a:r>
            <a:endParaRPr lang="en-GB" baseline="30000" noProof="0"/>
          </a:p>
          <a:p>
            <a:pPr lvl="0"/>
            <a:r>
              <a:rPr lang="en-GB" noProof="0"/>
              <a:t>CV, cardiovascular; eGFR, estimated glomerular filtration rate; HHF, hospitalisation for heart failure; UACR, urine albumin-to-creatinine ratio.</a:t>
            </a:r>
            <a:br>
              <a:rPr lang="en-GB" noProof="0">
                <a:highlight>
                  <a:srgbClr val="00FF00"/>
                </a:highlight>
              </a:rPr>
            </a:br>
            <a:r>
              <a:rPr lang="en-GB" noProof="0"/>
              <a:t>1. Heerspink HJL, et al. </a:t>
            </a:r>
            <a:r>
              <a:rPr lang="en-GB" i="1" noProof="0"/>
              <a:t>Nephrol Dial Transplant </a:t>
            </a:r>
            <a:r>
              <a:rPr lang="en-GB" noProof="0"/>
              <a:t>2025;40:308–319; 2. Bayer. https://clinicaltrials.gov/study/NCT05047263 [accessed </a:t>
            </a:r>
            <a:r>
              <a:rPr lang="en-GB"/>
              <a:t>June </a:t>
            </a:r>
            <a:r>
              <a:rPr lang="en-GB" noProof="0"/>
              <a:t>2026].</a:t>
            </a:r>
          </a:p>
        </p:txBody>
      </p:sp>
      <p:sp>
        <p:nvSpPr>
          <p:cNvPr id="3" name="Slide Number Placeholder 2">
            <a:extLst>
              <a:ext uri="{FF2B5EF4-FFF2-40B4-BE49-F238E27FC236}">
                <a16:creationId xmlns:a16="http://schemas.microsoft.com/office/drawing/2014/main" id="{01C0CFBE-4065-3C22-8CC3-1E85B2B8B1E2}"/>
              </a:ext>
            </a:extLst>
          </p:cNvPr>
          <p:cNvSpPr>
            <a:spLocks noGrp="1"/>
          </p:cNvSpPr>
          <p:nvPr>
            <p:ph type="sldNum" sz="quarter" idx="10"/>
          </p:nvPr>
        </p:nvSpPr>
        <p:spPr/>
        <p:txBody>
          <a:bodyPr/>
          <a:lstStyle/>
          <a:p>
            <a:pPr lvl="0"/>
            <a:fld id="{7AF8E309-D608-654D-B811-6A2C46C88181}" type="slidenum">
              <a:rPr lang="en-GB" noProof="0" smtClean="0"/>
              <a:pPr lvl="0"/>
              <a:t>15</a:t>
            </a:fld>
            <a:endParaRPr lang="en-GB" noProof="0"/>
          </a:p>
        </p:txBody>
      </p:sp>
      <p:sp>
        <p:nvSpPr>
          <p:cNvPr id="5" name="Title 4">
            <a:extLst>
              <a:ext uri="{FF2B5EF4-FFF2-40B4-BE49-F238E27FC236}">
                <a16:creationId xmlns:a16="http://schemas.microsoft.com/office/drawing/2014/main" id="{112535CE-BBB9-15F2-128D-EA935E7A19D8}"/>
              </a:ext>
            </a:extLst>
          </p:cNvPr>
          <p:cNvSpPr>
            <a:spLocks noGrp="1"/>
          </p:cNvSpPr>
          <p:nvPr>
            <p:ph type="title"/>
          </p:nvPr>
        </p:nvSpPr>
        <p:spPr/>
        <p:txBody>
          <a:bodyPr>
            <a:normAutofit/>
          </a:bodyPr>
          <a:lstStyle/>
          <a:p>
            <a:r>
              <a:rPr lang="en-GB" noProof="0"/>
              <a:t>FIND-CKD secondary outcomes and safety</a:t>
            </a:r>
            <a:r>
              <a:rPr lang="en-GB" baseline="30000" noProof="0"/>
              <a:t>1,2</a:t>
            </a:r>
          </a:p>
        </p:txBody>
      </p:sp>
      <p:grpSp>
        <p:nvGrpSpPr>
          <p:cNvPr id="6" name="Group 5">
            <a:extLst>
              <a:ext uri="{FF2B5EF4-FFF2-40B4-BE49-F238E27FC236}">
                <a16:creationId xmlns:a16="http://schemas.microsoft.com/office/drawing/2014/main" id="{EB8E460C-4780-17CB-DF86-081E3AF058F9}"/>
              </a:ext>
            </a:extLst>
          </p:cNvPr>
          <p:cNvGrpSpPr/>
          <p:nvPr/>
        </p:nvGrpSpPr>
        <p:grpSpPr>
          <a:xfrm>
            <a:off x="477147" y="1060706"/>
            <a:ext cx="10634973" cy="2242215"/>
            <a:chOff x="6371105" y="1339959"/>
            <a:chExt cx="10634973" cy="2242215"/>
          </a:xfrm>
        </p:grpSpPr>
        <p:sp>
          <p:nvSpPr>
            <p:cNvPr id="7" name="Rectangle: Rounded Corners 6">
              <a:extLst>
                <a:ext uri="{FF2B5EF4-FFF2-40B4-BE49-F238E27FC236}">
                  <a16:creationId xmlns:a16="http://schemas.microsoft.com/office/drawing/2014/main" id="{E07B8C8C-2775-9B19-5CC8-B7A924B523F9}"/>
                </a:ext>
              </a:extLst>
            </p:cNvPr>
            <p:cNvSpPr/>
            <p:nvPr/>
          </p:nvSpPr>
          <p:spPr>
            <a:xfrm>
              <a:off x="6443393" y="1886853"/>
              <a:ext cx="10562685" cy="1695321"/>
            </a:xfrm>
            <a:prstGeom prst="roundRect">
              <a:avLst>
                <a:gd name="adj" fmla="val 17137"/>
              </a:avLst>
            </a:prstGeom>
            <a:solidFill>
              <a:schemeClr val="accent5">
                <a:lumMod val="40000"/>
                <a:lumOff val="60000"/>
                <a:alpha val="60000"/>
              </a:schemeClr>
            </a:solidFill>
            <a:ln w="38100">
              <a:solidFill>
                <a:schemeClr val="accent5">
                  <a:lumMod val="75000"/>
                </a:schemeClr>
              </a:solidFill>
            </a:ln>
          </p:spPr>
          <p:txBody>
            <a:bodyPr vert="horz" wrap="square" lIns="91440" tIns="45720" rIns="91440" bIns="45720" rtlCol="0" anchor="ctr">
              <a:noAutofit/>
            </a:bodyPr>
            <a:lstStyle/>
            <a:p>
              <a:pPr marL="288000" marR="0" lvl="0" indent="-271463"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600" b="1" i="0" u="none" strike="noStrike" kern="0" cap="none" spc="0" normalizeH="0" baseline="0" noProof="0">
                  <a:ln>
                    <a:noFill/>
                  </a:ln>
                  <a:solidFill>
                    <a:srgbClr val="53585A"/>
                  </a:solidFill>
                  <a:effectLst/>
                  <a:uLnTx/>
                  <a:uFillTx/>
                  <a:latin typeface="Arial" panose="020B0604020202020204"/>
                  <a:ea typeface="MS PGothic" charset="0"/>
                  <a:cs typeface="+mn-cs"/>
                </a:rPr>
                <a:t>Combined kidney-CV </a:t>
              </a:r>
              <a:r>
                <a:rPr lang="en-GB" sz="1600" b="1" kern="0">
                  <a:solidFill>
                    <a:srgbClr val="53585A"/>
                  </a:solidFill>
                  <a:latin typeface="Arial" panose="020B0604020202020204"/>
                  <a:cs typeface="+mn-cs"/>
                </a:rPr>
                <a:t>outcome</a:t>
              </a:r>
              <a:endPar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endParaRPr>
            </a:p>
            <a:p>
              <a:pPr marL="606425" marR="0" lvl="1" indent="-342900" algn="l" defTabSz="609585" rtl="0" eaLnBrk="0" fontAlgn="base" latinLnBrk="0" hangingPunct="0">
                <a:lnSpc>
                  <a:spcPct val="100000"/>
                </a:lnSpc>
                <a:spcBef>
                  <a:spcPts val="300"/>
                </a:spcBef>
                <a:spcAft>
                  <a:spcPct val="0"/>
                </a:spcAft>
                <a:buClrTx/>
                <a:buSzTx/>
                <a:buFont typeface="+mj-lt"/>
                <a:buAutoNum type="arabicPeriod"/>
                <a:tabLst/>
                <a:defRPr/>
              </a:pP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Composite of </a:t>
              </a:r>
              <a:r>
                <a:rPr kumimoji="0" lang="en-GB" sz="1600" b="1" i="0" u="none" strike="noStrike" kern="0" cap="none" spc="0" normalizeH="0" baseline="0" noProof="0">
                  <a:ln>
                    <a:noFill/>
                  </a:ln>
                  <a:solidFill>
                    <a:srgbClr val="53585A"/>
                  </a:solidFill>
                  <a:effectLst/>
                  <a:uLnTx/>
                  <a:uFillTx/>
                  <a:latin typeface="Arial" panose="020B0604020202020204"/>
                  <a:ea typeface="MS PGothic" charset="0"/>
                  <a:cs typeface="+mn-cs"/>
                </a:rPr>
                <a:t>kidney failure</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a:t>
              </a:r>
              <a:r>
                <a:rPr kumimoji="0" lang="en-GB" sz="1600" b="0" i="0" u="none" strike="noStrike" kern="0" cap="none" spc="0" normalizeH="0" baseline="30000" noProof="0">
                  <a:ln>
                    <a:noFill/>
                  </a:ln>
                  <a:solidFill>
                    <a:srgbClr val="53585A"/>
                  </a:solidFill>
                  <a:effectLst/>
                  <a:uLnTx/>
                  <a:uFillTx/>
                  <a:latin typeface="Arial" panose="020B0604020202020204"/>
                  <a:ea typeface="MS PGothic" charset="0"/>
                  <a:cs typeface="+mn-cs"/>
                </a:rPr>
                <a:t>#</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 sustained </a:t>
              </a:r>
              <a:r>
                <a:rPr kumimoji="0" lang="en-GB" sz="1600" b="1" i="0" u="none" strike="noStrike" kern="0" cap="none" spc="0" normalizeH="0" baseline="0" noProof="0">
                  <a:ln>
                    <a:noFill/>
                  </a:ln>
                  <a:solidFill>
                    <a:srgbClr val="53585A"/>
                  </a:solidFill>
                  <a:effectLst/>
                  <a:uLnTx/>
                  <a:uFillTx/>
                  <a:latin typeface="Arial" panose="020B0604020202020204"/>
                  <a:ea typeface="MS PGothic" charset="0"/>
                  <a:cs typeface="+mn-cs"/>
                </a:rPr>
                <a:t>≥57% eGFR decrease</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 </a:t>
              </a:r>
              <a:r>
                <a:rPr kumimoji="0" lang="en-GB" sz="1600" b="1" i="0" u="none" strike="noStrike" kern="0" cap="none" spc="0" normalizeH="0" baseline="0" noProof="0">
                  <a:ln>
                    <a:noFill/>
                  </a:ln>
                  <a:solidFill>
                    <a:srgbClr val="53585A"/>
                  </a:solidFill>
                  <a:effectLst/>
                  <a:uLnTx/>
                  <a:uFillTx/>
                  <a:latin typeface="Arial" panose="020B0604020202020204"/>
                  <a:ea typeface="MS PGothic" charset="0"/>
                  <a:cs typeface="+mn-cs"/>
                </a:rPr>
                <a:t>HHF</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 or </a:t>
              </a:r>
              <a:r>
                <a:rPr kumimoji="0" lang="en-GB" sz="1600" b="1" i="0" u="none" strike="noStrike" kern="0" cap="none" spc="0" normalizeH="0" baseline="0" noProof="0">
                  <a:ln>
                    <a:noFill/>
                  </a:ln>
                  <a:solidFill>
                    <a:srgbClr val="53585A"/>
                  </a:solidFill>
                  <a:effectLst/>
                  <a:uLnTx/>
                  <a:uFillTx/>
                  <a:latin typeface="Arial" panose="020B0604020202020204"/>
                  <a:ea typeface="MS PGothic" charset="0"/>
                  <a:cs typeface="+mn-cs"/>
                </a:rPr>
                <a:t>CV</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 death </a:t>
              </a:r>
            </a:p>
            <a:p>
              <a:pPr marL="288000" marR="0" lvl="0" indent="-271463"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600" b="1" i="0" u="none" strike="noStrike" kern="0" cap="none" spc="0" normalizeH="0" baseline="0" noProof="0">
                  <a:ln>
                    <a:noFill/>
                  </a:ln>
                  <a:solidFill>
                    <a:srgbClr val="53585A"/>
                  </a:solidFill>
                  <a:effectLst/>
                  <a:uLnTx/>
                  <a:uFillTx/>
                  <a:latin typeface="Arial" panose="020B0604020202020204"/>
                  <a:ea typeface="MS PGothic" charset="0"/>
                  <a:cs typeface="+mn-cs"/>
                </a:rPr>
                <a:t>Kidney- and CV-specific composites</a:t>
              </a:r>
            </a:p>
            <a:p>
              <a:pPr marL="606425" lvl="1" indent="-342900">
                <a:spcBef>
                  <a:spcPts val="300"/>
                </a:spcBef>
                <a:buFont typeface="+mj-lt"/>
                <a:buAutoNum type="arabicPeriod" startAt="2"/>
                <a:defRPr/>
              </a:pPr>
              <a:r>
                <a:rPr lang="en-GB" sz="1600" kern="0">
                  <a:solidFill>
                    <a:srgbClr val="53585A"/>
                  </a:solidFill>
                  <a:latin typeface="Arial" panose="020B0604020202020204"/>
                  <a:cs typeface="+mn-cs"/>
                </a:rPr>
                <a:t>Composite k</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idney outcome of kidney failure</a:t>
              </a:r>
              <a:r>
                <a:rPr lang="en-GB" sz="1600" kern="0" baseline="30000">
                  <a:solidFill>
                    <a:srgbClr val="53585A"/>
                  </a:solidFill>
                  <a:latin typeface="Arial" panose="020B0604020202020204"/>
                </a:rPr>
                <a:t>#</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 or sustained ≥57% eGFR decrease </a:t>
              </a:r>
            </a:p>
            <a:p>
              <a:pPr marL="606425" lvl="1" indent="-342900">
                <a:spcBef>
                  <a:spcPts val="300"/>
                </a:spcBef>
                <a:buFont typeface="+mj-lt"/>
                <a:buAutoNum type="arabicPeriod" startAt="3"/>
                <a:defRPr/>
              </a:pPr>
              <a:r>
                <a:rPr lang="en-GB" sz="1600" kern="0">
                  <a:solidFill>
                    <a:srgbClr val="53585A"/>
                  </a:solidFill>
                  <a:latin typeface="Arial" panose="020B0604020202020204"/>
                  <a:cs typeface="+mn-cs"/>
                </a:rPr>
                <a:t>Composite </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CV outcome of HHF or CV death</a:t>
              </a:r>
            </a:p>
          </p:txBody>
        </p:sp>
        <p:cxnSp>
          <p:nvCxnSpPr>
            <p:cNvPr id="9" name="Straight Connector 8">
              <a:extLst>
                <a:ext uri="{FF2B5EF4-FFF2-40B4-BE49-F238E27FC236}">
                  <a16:creationId xmlns:a16="http://schemas.microsoft.com/office/drawing/2014/main" id="{8936B2F1-F54F-FF8F-B810-29D0CEA3442C}"/>
                </a:ext>
              </a:extLst>
            </p:cNvPr>
            <p:cNvCxnSpPr>
              <a:cxnSpLocks/>
            </p:cNvCxnSpPr>
            <p:nvPr/>
          </p:nvCxnSpPr>
          <p:spPr>
            <a:xfrm>
              <a:off x="6581336" y="1765650"/>
              <a:ext cx="4909385" cy="13207"/>
            </a:xfrm>
            <a:prstGeom prst="line">
              <a:avLst/>
            </a:prstGeom>
            <a:noFill/>
            <a:ln w="57150" cap="flat" cmpd="sng" algn="ctr">
              <a:solidFill>
                <a:schemeClr val="accent5">
                  <a:lumMod val="75000"/>
                </a:schemeClr>
              </a:solidFill>
              <a:prstDash val="solid"/>
              <a:miter lim="800000"/>
            </a:ln>
            <a:effectLst/>
          </p:spPr>
        </p:cxnSp>
        <p:sp>
          <p:nvSpPr>
            <p:cNvPr id="11" name="Rectangle 10">
              <a:extLst>
                <a:ext uri="{FF2B5EF4-FFF2-40B4-BE49-F238E27FC236}">
                  <a16:creationId xmlns:a16="http://schemas.microsoft.com/office/drawing/2014/main" id="{A34049F8-B716-0A8F-C449-5C676D17AA01}"/>
                </a:ext>
              </a:extLst>
            </p:cNvPr>
            <p:cNvSpPr/>
            <p:nvPr/>
          </p:nvSpPr>
          <p:spPr>
            <a:xfrm>
              <a:off x="6371105" y="1339959"/>
              <a:ext cx="3831102" cy="369332"/>
            </a:xfrm>
            <a:prstGeom prst="rect">
              <a:avLst/>
            </a:prstGeom>
          </p:spPr>
          <p:txBody>
            <a:bodyPr wrap="square">
              <a:spAutoFit/>
            </a:bodyPr>
            <a:lstStyle/>
            <a:p>
              <a:pPr marL="180975" marR="0" lvl="0" indent="0" algn="l" defTabSz="914400" rtl="0" eaLnBrk="1" fontAlgn="auto" latinLnBrk="0" hangingPunct="1">
                <a:lnSpc>
                  <a:spcPct val="100000"/>
                </a:lnSpc>
                <a:spcBef>
                  <a:spcPts val="0"/>
                </a:spcBef>
                <a:spcAft>
                  <a:spcPts val="0"/>
                </a:spcAft>
                <a:buClrTx/>
                <a:buSzTx/>
                <a:buFontTx/>
                <a:buNone/>
                <a:tabLst>
                  <a:tab pos="84138" algn="l"/>
                </a:tabLst>
                <a:defRPr/>
              </a:pPr>
              <a:r>
                <a:rPr kumimoji="0" lang="en-GB" sz="1800" b="1" i="0" u="none" strike="noStrike" kern="0" cap="none" spc="0" normalizeH="0" baseline="0" noProof="0">
                  <a:ln>
                    <a:noFill/>
                  </a:ln>
                  <a:solidFill>
                    <a:schemeClr val="accent5">
                      <a:lumMod val="50000"/>
                    </a:schemeClr>
                  </a:solidFill>
                  <a:effectLst/>
                  <a:uLnTx/>
                  <a:uFillTx/>
                  <a:latin typeface="Arial" panose="020B0604020202020204"/>
                  <a:ea typeface="MS PGothic" charset="0"/>
                  <a:cs typeface="+mn-cs"/>
                </a:rPr>
                <a:t>Secondary efficacy outcomes</a:t>
              </a:r>
              <a:r>
                <a:rPr kumimoji="0" lang="en-GB" sz="1800" b="0" i="0" u="none" strike="noStrike" kern="0" cap="none" spc="0" normalizeH="0" baseline="0" noProof="0">
                  <a:ln>
                    <a:noFill/>
                  </a:ln>
                  <a:solidFill>
                    <a:schemeClr val="accent5">
                      <a:lumMod val="50000"/>
                    </a:schemeClr>
                  </a:solidFill>
                  <a:effectLst/>
                  <a:uLnTx/>
                  <a:uFillTx/>
                  <a:latin typeface="Arial" panose="020B0604020202020204"/>
                  <a:ea typeface="MS PGothic" charset="0"/>
                  <a:cs typeface="+mn-cs"/>
                </a:rPr>
                <a:t>*</a:t>
              </a:r>
              <a:endParaRPr kumimoji="0" lang="en-GB" sz="1800" b="1" i="0" u="none" strike="noStrike" kern="0" cap="none" spc="0" normalizeH="0" baseline="0" noProof="0">
                <a:ln>
                  <a:noFill/>
                </a:ln>
                <a:solidFill>
                  <a:schemeClr val="accent5">
                    <a:lumMod val="50000"/>
                  </a:schemeClr>
                </a:solidFill>
                <a:effectLst/>
                <a:uLnTx/>
                <a:uFillTx/>
                <a:latin typeface="Arial" panose="020B0604020202020204"/>
                <a:ea typeface="MS PGothic" charset="0"/>
                <a:cs typeface="+mn-cs"/>
              </a:endParaRPr>
            </a:p>
          </p:txBody>
        </p:sp>
      </p:grpSp>
      <p:sp>
        <p:nvSpPr>
          <p:cNvPr id="13" name="Rectangle: Rounded Corners 12">
            <a:extLst>
              <a:ext uri="{FF2B5EF4-FFF2-40B4-BE49-F238E27FC236}">
                <a16:creationId xmlns:a16="http://schemas.microsoft.com/office/drawing/2014/main" id="{49451CCF-9189-09D5-B080-91CA13B0B2A7}"/>
              </a:ext>
            </a:extLst>
          </p:cNvPr>
          <p:cNvSpPr/>
          <p:nvPr/>
        </p:nvSpPr>
        <p:spPr>
          <a:xfrm>
            <a:off x="661171" y="4140470"/>
            <a:ext cx="4457111" cy="1451332"/>
          </a:xfrm>
          <a:prstGeom prst="roundRect">
            <a:avLst>
              <a:gd name="adj" fmla="val 17451"/>
            </a:avLst>
          </a:prstGeom>
          <a:solidFill>
            <a:schemeClr val="accent2">
              <a:lumMod val="20000"/>
              <a:lumOff val="80000"/>
              <a:alpha val="60000"/>
            </a:schemeClr>
          </a:solidFill>
          <a:ln w="38100">
            <a:solidFill>
              <a:schemeClr val="bg2">
                <a:lumMod val="75000"/>
              </a:schemeClr>
            </a:solidFill>
          </a:ln>
        </p:spPr>
        <p:txBody>
          <a:bodyPr vert="horz" wrap="square" lIns="91440" tIns="45720" rIns="91440" bIns="45720" rtlCol="0" anchor="ctr">
            <a:noAutofit/>
          </a:bodyPr>
          <a:lstStyle/>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Adverse events </a:t>
            </a:r>
          </a:p>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Serious adverse events</a:t>
            </a:r>
          </a:p>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Hyperkalaemia</a:t>
            </a:r>
          </a:p>
        </p:txBody>
      </p:sp>
      <p:cxnSp>
        <p:nvCxnSpPr>
          <p:cNvPr id="15" name="Straight Connector 14">
            <a:extLst>
              <a:ext uri="{FF2B5EF4-FFF2-40B4-BE49-F238E27FC236}">
                <a16:creationId xmlns:a16="http://schemas.microsoft.com/office/drawing/2014/main" id="{A99FA6BF-548C-15BE-6DD8-C9A267323707}"/>
              </a:ext>
            </a:extLst>
          </p:cNvPr>
          <p:cNvCxnSpPr>
            <a:cxnSpLocks/>
          </p:cNvCxnSpPr>
          <p:nvPr/>
        </p:nvCxnSpPr>
        <p:spPr>
          <a:xfrm>
            <a:off x="762688" y="3939883"/>
            <a:ext cx="4355595" cy="0"/>
          </a:xfrm>
          <a:prstGeom prst="line">
            <a:avLst/>
          </a:prstGeom>
          <a:noFill/>
          <a:ln w="57150" cap="flat" cmpd="sng" algn="ctr">
            <a:solidFill>
              <a:schemeClr val="bg2">
                <a:lumMod val="75000"/>
              </a:schemeClr>
            </a:solidFill>
            <a:prstDash val="solid"/>
            <a:miter lim="800000"/>
          </a:ln>
          <a:effectLst/>
        </p:spPr>
      </p:cxnSp>
      <p:sp>
        <p:nvSpPr>
          <p:cNvPr id="17" name="Rectangle 16">
            <a:extLst>
              <a:ext uri="{FF2B5EF4-FFF2-40B4-BE49-F238E27FC236}">
                <a16:creationId xmlns:a16="http://schemas.microsoft.com/office/drawing/2014/main" id="{A8EB3E82-16EA-9687-67A5-C4016D6B41B9}"/>
              </a:ext>
            </a:extLst>
          </p:cNvPr>
          <p:cNvSpPr/>
          <p:nvPr/>
        </p:nvSpPr>
        <p:spPr>
          <a:xfrm>
            <a:off x="477147" y="3557034"/>
            <a:ext cx="3979871" cy="369332"/>
          </a:xfrm>
          <a:prstGeom prst="rect">
            <a:avLst/>
          </a:prstGeom>
        </p:spPr>
        <p:txBody>
          <a:bodyPr wrap="square">
            <a:spAutoFit/>
          </a:bodyPr>
          <a:lstStyle/>
          <a:p>
            <a:pPr marL="180975" marR="0" lvl="0" indent="0" algn="l" defTabSz="914400" rtl="0" eaLnBrk="1" fontAlgn="auto" latinLnBrk="0" hangingPunct="1">
              <a:lnSpc>
                <a:spcPct val="100000"/>
              </a:lnSpc>
              <a:spcBef>
                <a:spcPts val="0"/>
              </a:spcBef>
              <a:spcAft>
                <a:spcPts val="0"/>
              </a:spcAft>
              <a:buClrTx/>
              <a:buSzTx/>
              <a:buFontTx/>
              <a:buNone/>
              <a:tabLst>
                <a:tab pos="84138" algn="l"/>
              </a:tabLst>
              <a:defRPr/>
            </a:pPr>
            <a:r>
              <a:rPr kumimoji="0" lang="en-GB" sz="1800" b="1" i="0" u="none" strike="noStrike" kern="0" cap="none" spc="0" normalizeH="0" baseline="0" noProof="0">
                <a:ln>
                  <a:noFill/>
                </a:ln>
                <a:solidFill>
                  <a:schemeClr val="bg2">
                    <a:lumMod val="75000"/>
                  </a:schemeClr>
                </a:solidFill>
                <a:effectLst/>
                <a:uLnTx/>
                <a:uFillTx/>
                <a:latin typeface="Arial" panose="020B0604020202020204"/>
                <a:ea typeface="MS PGothic" charset="0"/>
                <a:cs typeface="+mn-cs"/>
              </a:rPr>
              <a:t>Safety outcomes</a:t>
            </a:r>
          </a:p>
        </p:txBody>
      </p:sp>
      <p:sp>
        <p:nvSpPr>
          <p:cNvPr id="28" name="Rectangle: Rounded Corners 27">
            <a:extLst>
              <a:ext uri="{FF2B5EF4-FFF2-40B4-BE49-F238E27FC236}">
                <a16:creationId xmlns:a16="http://schemas.microsoft.com/office/drawing/2014/main" id="{EE4A744A-E63C-BDEF-30A1-EBCA8952D82F}"/>
              </a:ext>
            </a:extLst>
          </p:cNvPr>
          <p:cNvSpPr/>
          <p:nvPr/>
        </p:nvSpPr>
        <p:spPr>
          <a:xfrm>
            <a:off x="6191251" y="4171186"/>
            <a:ext cx="4890818" cy="1433086"/>
          </a:xfrm>
          <a:prstGeom prst="roundRect">
            <a:avLst>
              <a:gd name="adj" fmla="val 17451"/>
            </a:avLst>
          </a:prstGeom>
          <a:solidFill>
            <a:schemeClr val="accent4">
              <a:lumMod val="20000"/>
              <a:lumOff val="80000"/>
              <a:alpha val="60000"/>
            </a:schemeClr>
          </a:solidFill>
          <a:ln w="38100">
            <a:solidFill>
              <a:schemeClr val="accent4"/>
            </a:solidFill>
          </a:ln>
        </p:spPr>
        <p:txBody>
          <a:bodyPr vert="horz" wrap="square" lIns="91440" tIns="45720" rIns="91440" bIns="45720" rtlCol="0" anchor="ctr">
            <a:noAutofit/>
          </a:bodyPr>
          <a:lstStyle/>
          <a:p>
            <a:pPr marL="285750" lvl="0" indent="-285750">
              <a:spcBef>
                <a:spcPts val="300"/>
              </a:spcBef>
              <a:buFont typeface="Arial" panose="020B0604020202020204" pitchFamily="34" charset="0"/>
              <a:buChar char="•"/>
              <a:defRPr/>
            </a:pPr>
            <a:r>
              <a:rPr lang="en-GB" sz="1600" kern="0">
                <a:solidFill>
                  <a:srgbClr val="53585A"/>
                </a:solidFill>
                <a:latin typeface="Arial" panose="020B0604020202020204"/>
              </a:rPr>
              <a:t>eGFR change from baseline to off treatment</a:t>
            </a:r>
            <a:r>
              <a:rPr lang="en-GB" sz="1600" kern="0" baseline="30000">
                <a:solidFill>
                  <a:srgbClr val="53585A"/>
                </a:solidFill>
                <a:latin typeface="Arial" panose="020B0604020202020204"/>
              </a:rPr>
              <a:t>‡</a:t>
            </a:r>
            <a:endParaRPr lang="en-GB" sz="1600" kern="0">
              <a:solidFill>
                <a:srgbClr val="53585A"/>
              </a:solidFill>
              <a:latin typeface="Arial" panose="020B0604020202020204"/>
            </a:endParaRPr>
          </a:p>
          <a:p>
            <a:pPr marL="285750" lvl="0" indent="-285750">
              <a:spcBef>
                <a:spcPts val="300"/>
              </a:spcBef>
              <a:buFont typeface="Arial" panose="020B0604020202020204" pitchFamily="34" charset="0"/>
              <a:buChar char="•"/>
              <a:defRPr/>
            </a:pPr>
            <a:r>
              <a:rPr lang="en-GB" sz="1600" kern="0">
                <a:solidFill>
                  <a:srgbClr val="53585A"/>
                </a:solidFill>
                <a:latin typeface="Arial" panose="020B0604020202020204"/>
              </a:rPr>
              <a:t>Chronic eGFR slope</a:t>
            </a:r>
            <a:r>
              <a:rPr lang="en-GB" sz="1600" kern="0" baseline="30000">
                <a:solidFill>
                  <a:srgbClr val="53585A"/>
                </a:solidFill>
                <a:latin typeface="Arial" panose="020B0604020202020204" pitchFamily="34" charset="0"/>
                <a:cs typeface="Arial" panose="020B0604020202020204" pitchFamily="34" charset="0"/>
              </a:rPr>
              <a:t>§</a:t>
            </a:r>
            <a:r>
              <a:rPr lang="en-GB" sz="1600" kern="0" baseline="30000">
                <a:solidFill>
                  <a:srgbClr val="53585A"/>
                </a:solidFill>
                <a:latin typeface="Arial" panose="020B0604020202020204"/>
              </a:rPr>
              <a:t> </a:t>
            </a:r>
          </a:p>
          <a:p>
            <a:pPr marL="285750" lvl="0" indent="-285750">
              <a:spcBef>
                <a:spcPts val="300"/>
              </a:spcBef>
              <a:buFont typeface="Arial" panose="020B0604020202020204" pitchFamily="34" charset="0"/>
              <a:buChar char="•"/>
              <a:defRPr/>
            </a:pP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Kidney failure</a:t>
            </a:r>
            <a:r>
              <a:rPr lang="en-GB" sz="1600" kern="0" baseline="30000">
                <a:solidFill>
                  <a:srgbClr val="53585A"/>
                </a:solidFill>
                <a:latin typeface="Arial" panose="020B0604020202020204"/>
              </a:rPr>
              <a:t>#</a:t>
            </a: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 or sustained ≥40% eGFR decrease</a:t>
            </a:r>
          </a:p>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53585A"/>
                </a:solidFill>
                <a:effectLst/>
                <a:uLnTx/>
                <a:uFillTx/>
                <a:latin typeface="Arial" panose="020B0604020202020204"/>
                <a:ea typeface="MS PGothic" charset="0"/>
                <a:cs typeface="+mn-cs"/>
              </a:rPr>
              <a:t>Change from baseline to month 6 in UACR</a:t>
            </a:r>
          </a:p>
        </p:txBody>
      </p:sp>
      <p:cxnSp>
        <p:nvCxnSpPr>
          <p:cNvPr id="30" name="Straight Connector 29">
            <a:extLst>
              <a:ext uri="{FF2B5EF4-FFF2-40B4-BE49-F238E27FC236}">
                <a16:creationId xmlns:a16="http://schemas.microsoft.com/office/drawing/2014/main" id="{D53B7514-7A16-9A0B-78EE-8669DDF615EF}"/>
              </a:ext>
            </a:extLst>
          </p:cNvPr>
          <p:cNvCxnSpPr>
            <a:cxnSpLocks/>
          </p:cNvCxnSpPr>
          <p:nvPr/>
        </p:nvCxnSpPr>
        <p:spPr>
          <a:xfrm>
            <a:off x="6392067" y="3950393"/>
            <a:ext cx="4356627" cy="0"/>
          </a:xfrm>
          <a:prstGeom prst="line">
            <a:avLst/>
          </a:prstGeom>
          <a:noFill/>
          <a:ln w="57150" cap="flat" cmpd="sng" algn="ctr">
            <a:solidFill>
              <a:schemeClr val="accent4"/>
            </a:solidFill>
            <a:prstDash val="solid"/>
            <a:miter lim="800000"/>
          </a:ln>
          <a:effectLst/>
        </p:spPr>
      </p:cxnSp>
      <p:sp>
        <p:nvSpPr>
          <p:cNvPr id="32" name="Rectangle 31">
            <a:extLst>
              <a:ext uri="{FF2B5EF4-FFF2-40B4-BE49-F238E27FC236}">
                <a16:creationId xmlns:a16="http://schemas.microsoft.com/office/drawing/2014/main" id="{3F25A270-DE8E-B7ED-A1B1-DD73068241CA}"/>
              </a:ext>
            </a:extLst>
          </p:cNvPr>
          <p:cNvSpPr/>
          <p:nvPr/>
        </p:nvSpPr>
        <p:spPr>
          <a:xfrm>
            <a:off x="6085917" y="3557034"/>
            <a:ext cx="4413236" cy="483476"/>
          </a:xfrm>
          <a:prstGeom prst="rect">
            <a:avLst/>
          </a:prstGeom>
        </p:spPr>
        <p:txBody>
          <a:bodyPr wrap="square">
            <a:spAutoFit/>
          </a:bodyPr>
          <a:lstStyle/>
          <a:p>
            <a:pPr marL="180975" marR="0" lvl="0" indent="0" algn="l" defTabSz="914400" rtl="0" eaLnBrk="1" fontAlgn="auto" latinLnBrk="0" hangingPunct="1">
              <a:lnSpc>
                <a:spcPct val="100000"/>
              </a:lnSpc>
              <a:spcBef>
                <a:spcPts val="0"/>
              </a:spcBef>
              <a:spcAft>
                <a:spcPts val="0"/>
              </a:spcAft>
              <a:buClrTx/>
              <a:buSzTx/>
              <a:buFontTx/>
              <a:buNone/>
              <a:tabLst>
                <a:tab pos="84138" algn="l"/>
              </a:tabLst>
              <a:defRPr/>
            </a:pPr>
            <a:r>
              <a:rPr kumimoji="0" lang="en-GB" sz="1800" b="1" i="0" u="none" strike="noStrike" kern="0" cap="none" spc="0" normalizeH="0" baseline="0" noProof="0">
                <a:ln>
                  <a:noFill/>
                </a:ln>
                <a:solidFill>
                  <a:schemeClr val="accent4"/>
                </a:solidFill>
                <a:effectLst/>
                <a:uLnTx/>
                <a:uFillTx/>
                <a:latin typeface="Arial" panose="020B0604020202020204"/>
                <a:ea typeface="MS PGothic" charset="0"/>
                <a:cs typeface="+mn-cs"/>
              </a:rPr>
              <a:t>Kidney-related exploratory outcomes</a:t>
            </a:r>
          </a:p>
        </p:txBody>
      </p:sp>
      <p:sp>
        <p:nvSpPr>
          <p:cNvPr id="33" name="Flowchart: Connector 32">
            <a:extLst>
              <a:ext uri="{FF2B5EF4-FFF2-40B4-BE49-F238E27FC236}">
                <a16:creationId xmlns:a16="http://schemas.microsoft.com/office/drawing/2014/main" id="{C1CE7510-830C-A287-3627-C9A147FAB894}"/>
              </a:ext>
            </a:extLst>
          </p:cNvPr>
          <p:cNvSpPr/>
          <p:nvPr/>
        </p:nvSpPr>
        <p:spPr>
          <a:xfrm>
            <a:off x="9456955" y="1380272"/>
            <a:ext cx="2084806" cy="2095806"/>
          </a:xfrm>
          <a:prstGeom prst="flowChartConnector">
            <a:avLst/>
          </a:prstGeom>
          <a:solidFill>
            <a:srgbClr val="FFFFFF"/>
          </a:solidFill>
          <a:ln w="381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27" name="Group 26">
            <a:extLst>
              <a:ext uri="{FF2B5EF4-FFF2-40B4-BE49-F238E27FC236}">
                <a16:creationId xmlns:a16="http://schemas.microsoft.com/office/drawing/2014/main" id="{AAD8B230-E6DA-2090-5C43-85CE564AA50D}"/>
              </a:ext>
            </a:extLst>
          </p:cNvPr>
          <p:cNvGrpSpPr/>
          <p:nvPr/>
        </p:nvGrpSpPr>
        <p:grpSpPr>
          <a:xfrm>
            <a:off x="9280040" y="1436440"/>
            <a:ext cx="2230055" cy="1933745"/>
            <a:chOff x="9738516" y="2413891"/>
            <a:chExt cx="1009626" cy="992887"/>
          </a:xfrm>
        </p:grpSpPr>
        <p:pic>
          <p:nvPicPr>
            <p:cNvPr id="23" name="Picture 2">
              <a:extLst>
                <a:ext uri="{FF2B5EF4-FFF2-40B4-BE49-F238E27FC236}">
                  <a16:creationId xmlns:a16="http://schemas.microsoft.com/office/drawing/2014/main" id="{18B57F90-FA36-41F7-2580-3E935EECDD77}"/>
                </a:ext>
              </a:extLst>
            </p:cNvPr>
            <p:cNvPicPr>
              <a:picLocks noChangeAspect="1"/>
            </p:cNvPicPr>
            <p:nvPr/>
          </p:nvPicPr>
          <p:blipFill>
            <a:blip r:embed="rId3"/>
            <a:srcRect/>
            <a:stretch/>
          </p:blipFill>
          <p:spPr>
            <a:xfrm>
              <a:off x="9738516" y="2626579"/>
              <a:ext cx="724424" cy="673777"/>
            </a:xfrm>
            <a:prstGeom prst="rect">
              <a:avLst/>
            </a:prstGeom>
          </p:spPr>
        </p:pic>
        <p:pic>
          <p:nvPicPr>
            <p:cNvPr id="24" name="Picture 4">
              <a:extLst>
                <a:ext uri="{FF2B5EF4-FFF2-40B4-BE49-F238E27FC236}">
                  <a16:creationId xmlns:a16="http://schemas.microsoft.com/office/drawing/2014/main" id="{747DCD43-688A-2467-8933-C673F8C09517}"/>
                </a:ext>
              </a:extLst>
            </p:cNvPr>
            <p:cNvPicPr>
              <a:picLocks noChangeAspect="1"/>
            </p:cNvPicPr>
            <p:nvPr/>
          </p:nvPicPr>
          <p:blipFill rotWithShape="1">
            <a:blip r:embed="rId4">
              <a:extLst>
                <a:ext uri="{28A0092B-C50C-407E-A947-70E740481C1C}">
                  <a14:useLocalDpi xmlns:a14="http://schemas.microsoft.com/office/drawing/2010/main"/>
                </a:ext>
              </a:extLst>
            </a:blip>
            <a:srcRect l="17262" r="17904"/>
            <a:stretch/>
          </p:blipFill>
          <p:spPr>
            <a:xfrm>
              <a:off x="10056034" y="2413891"/>
              <a:ext cx="692108" cy="992887"/>
            </a:xfrm>
            <a:prstGeom prst="rect">
              <a:avLst/>
            </a:prstGeom>
          </p:spPr>
        </p:pic>
      </p:grpSp>
      <p:sp>
        <p:nvSpPr>
          <p:cNvPr id="14" name="Flowchart: Connector 13">
            <a:extLst>
              <a:ext uri="{FF2B5EF4-FFF2-40B4-BE49-F238E27FC236}">
                <a16:creationId xmlns:a16="http://schemas.microsoft.com/office/drawing/2014/main" id="{450A0C5F-0E29-CB53-8038-5DFE51AEA050}"/>
              </a:ext>
            </a:extLst>
          </p:cNvPr>
          <p:cNvSpPr/>
          <p:nvPr/>
        </p:nvSpPr>
        <p:spPr>
          <a:xfrm>
            <a:off x="4581255" y="3977253"/>
            <a:ext cx="1074056" cy="1074056"/>
          </a:xfrm>
          <a:prstGeom prst="flowChartConnector">
            <a:avLst/>
          </a:prstGeom>
          <a:solidFill>
            <a:srgbClr val="FFFFFF"/>
          </a:solidFill>
          <a:ln w="38100" cap="flat" cmpd="sng" algn="ctr">
            <a:noFill/>
            <a:prstDash val="solid"/>
            <a:miter lim="800000"/>
          </a:ln>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16" name="Flowchart: Connector 15">
            <a:extLst>
              <a:ext uri="{FF2B5EF4-FFF2-40B4-BE49-F238E27FC236}">
                <a16:creationId xmlns:a16="http://schemas.microsoft.com/office/drawing/2014/main" id="{382330E6-540F-2C32-B94B-5AED5C1A68E0}"/>
              </a:ext>
            </a:extLst>
          </p:cNvPr>
          <p:cNvSpPr/>
          <p:nvPr/>
        </p:nvSpPr>
        <p:spPr>
          <a:xfrm>
            <a:off x="4653547" y="4043508"/>
            <a:ext cx="929472" cy="929472"/>
          </a:xfrm>
          <a:prstGeom prst="flowChartConnector">
            <a:avLst/>
          </a:prstGeom>
          <a:solidFill>
            <a:srgbClr val="FFFFFF"/>
          </a:solidFill>
          <a:ln w="38100" cap="flat" cmpd="sng" algn="ctr">
            <a:solidFill>
              <a:schemeClr val="bg2">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pic>
        <p:nvPicPr>
          <p:cNvPr id="19" name="Graphic 18" descr="Shield Tick with solid fill">
            <a:extLst>
              <a:ext uri="{FF2B5EF4-FFF2-40B4-BE49-F238E27FC236}">
                <a16:creationId xmlns:a16="http://schemas.microsoft.com/office/drawing/2014/main" id="{E0804D43-4FC4-7B4F-0CD9-9DEB14E6E4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1083" y="4037531"/>
            <a:ext cx="914400" cy="914400"/>
          </a:xfrm>
          <a:prstGeom prst="rect">
            <a:avLst/>
          </a:prstGeom>
        </p:spPr>
      </p:pic>
      <p:sp>
        <p:nvSpPr>
          <p:cNvPr id="29" name="Flowchart: Connector 28">
            <a:extLst>
              <a:ext uri="{FF2B5EF4-FFF2-40B4-BE49-F238E27FC236}">
                <a16:creationId xmlns:a16="http://schemas.microsoft.com/office/drawing/2014/main" id="{439798B5-E0C1-3973-35D5-EB2D7EE7C2C4}"/>
              </a:ext>
            </a:extLst>
          </p:cNvPr>
          <p:cNvSpPr/>
          <p:nvPr/>
        </p:nvSpPr>
        <p:spPr>
          <a:xfrm>
            <a:off x="10704452" y="3961272"/>
            <a:ext cx="1074056" cy="1074056"/>
          </a:xfrm>
          <a:prstGeom prst="flowChartConnector">
            <a:avLst/>
          </a:prstGeom>
          <a:solidFill>
            <a:srgbClr val="FFFFFF"/>
          </a:solidFill>
          <a:ln w="38100" cap="flat" cmpd="sng" algn="ctr">
            <a:noFill/>
            <a:prstDash val="solid"/>
            <a:miter lim="800000"/>
          </a:ln>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1" name="Flowchart: Connector 30">
            <a:extLst>
              <a:ext uri="{FF2B5EF4-FFF2-40B4-BE49-F238E27FC236}">
                <a16:creationId xmlns:a16="http://schemas.microsoft.com/office/drawing/2014/main" id="{9F4297EC-B0CF-9A70-AF9E-7BDC7BB670F2}"/>
              </a:ext>
            </a:extLst>
          </p:cNvPr>
          <p:cNvSpPr/>
          <p:nvPr/>
        </p:nvSpPr>
        <p:spPr>
          <a:xfrm>
            <a:off x="10779258" y="4043508"/>
            <a:ext cx="929472" cy="929472"/>
          </a:xfrm>
          <a:prstGeom prst="flowChartConnector">
            <a:avLst/>
          </a:prstGeom>
          <a:solidFill>
            <a:srgbClr val="FFFFFF"/>
          </a:solidFill>
          <a:ln w="38100" cap="flat" cmpd="sng" algn="ctr">
            <a:solidFill>
              <a:schemeClr val="accent4"/>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pic>
        <p:nvPicPr>
          <p:cNvPr id="36" name="Graphic 35" descr="Magnifying glass with solid fill">
            <a:extLst>
              <a:ext uri="{FF2B5EF4-FFF2-40B4-BE49-F238E27FC236}">
                <a16:creationId xmlns:a16="http://schemas.microsoft.com/office/drawing/2014/main" id="{83DF3DB9-2112-E3DD-791D-DE96D48B45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3946" y="4102379"/>
            <a:ext cx="760094" cy="760094"/>
          </a:xfrm>
          <a:prstGeom prst="rect">
            <a:avLst/>
          </a:prstGeom>
        </p:spPr>
      </p:pic>
      <p:pic>
        <p:nvPicPr>
          <p:cNvPr id="45" name="Picture 2" descr="Glasgow 2026 | ERA">
            <a:extLst>
              <a:ext uri="{FF2B5EF4-FFF2-40B4-BE49-F238E27FC236}">
                <a16:creationId xmlns:a16="http://schemas.microsoft.com/office/drawing/2014/main" id="{2341E056-2D78-93EA-EFAB-28C2F4DCE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706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21C3F6-53E2-B07D-9E5B-8BC2B8ACBE3C}"/>
              </a:ext>
            </a:extLst>
          </p:cNvPr>
          <p:cNvSpPr>
            <a:spLocks noGrp="1"/>
          </p:cNvSpPr>
          <p:nvPr>
            <p:ph type="sldNum" sz="quarter" idx="17"/>
          </p:nvPr>
        </p:nvSpPr>
        <p:spPr>
          <a:xfrm>
            <a:off x="142303" y="6605611"/>
            <a:ext cx="373987" cy="230832"/>
          </a:xfrm>
        </p:spPr>
        <p:txBody>
          <a:bodyPr/>
          <a:lstStyle/>
          <a:p>
            <a:fld id="{7AF8E309-D608-654D-B811-6A2C46C88181}" type="slidenum">
              <a:rPr lang="en-US" smtClean="0"/>
              <a:pPr/>
              <a:t>16</a:t>
            </a:fld>
            <a:endParaRPr lang="en-US"/>
          </a:p>
        </p:txBody>
      </p:sp>
      <p:sp>
        <p:nvSpPr>
          <p:cNvPr id="4" name="Title 3">
            <a:extLst>
              <a:ext uri="{FF2B5EF4-FFF2-40B4-BE49-F238E27FC236}">
                <a16:creationId xmlns:a16="http://schemas.microsoft.com/office/drawing/2014/main" id="{6A8FC883-19E4-6FCA-0066-E9E96CA617BD}"/>
              </a:ext>
            </a:extLst>
          </p:cNvPr>
          <p:cNvSpPr>
            <a:spLocks noGrp="1"/>
          </p:cNvSpPr>
          <p:nvPr>
            <p:ph type="title"/>
          </p:nvPr>
        </p:nvSpPr>
        <p:spPr/>
        <p:txBody>
          <a:bodyPr/>
          <a:lstStyle/>
          <a:p>
            <a:r>
              <a:rPr lang="en-US"/>
              <a:t>Patient disposition </a:t>
            </a:r>
          </a:p>
        </p:txBody>
      </p:sp>
      <p:sp>
        <p:nvSpPr>
          <p:cNvPr id="6" name="TextBox 5">
            <a:extLst>
              <a:ext uri="{FF2B5EF4-FFF2-40B4-BE49-F238E27FC236}">
                <a16:creationId xmlns:a16="http://schemas.microsoft.com/office/drawing/2014/main" id="{A401FBE2-5D2B-2E41-AE3D-84BC05B4248A}"/>
              </a:ext>
            </a:extLst>
          </p:cNvPr>
          <p:cNvSpPr txBox="1"/>
          <p:nvPr/>
        </p:nvSpPr>
        <p:spPr>
          <a:xfrm>
            <a:off x="4267163" y="1657137"/>
            <a:ext cx="3142769" cy="360000"/>
          </a:xfrm>
          <a:prstGeom prst="roundRect">
            <a:avLst/>
          </a:prstGeom>
          <a:solidFill>
            <a:schemeClr val="accent3"/>
          </a:solidFill>
          <a:ln w="19050">
            <a:solidFill>
              <a:schemeClr val="accent3"/>
            </a:solidFill>
          </a:ln>
        </p:spPr>
        <p:txBody>
          <a:bodyPr vert="horz" wrap="square" lIns="65423" tIns="32712" rIns="65423" bIns="32712" rtlCol="0" anchor="ctr">
            <a:noAutofit/>
          </a:bodyPr>
          <a:lstStyle/>
          <a:p>
            <a:pPr marL="0" marR="0" lvl="0" indent="0" algn="ctr" defTabSz="70875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Arial" panose="020B0604020202020204"/>
                <a:ea typeface="Arial Unicode MS"/>
                <a:cs typeface="Arial"/>
              </a:rPr>
              <a:t>1584</a:t>
            </a:r>
            <a:r>
              <a:rPr kumimoji="0" lang="en-GB" sz="1600" b="0" i="0" u="none" strike="noStrike" kern="0" cap="none" spc="0" normalizeH="0" baseline="0" noProof="0">
                <a:ln>
                  <a:noFill/>
                </a:ln>
                <a:solidFill>
                  <a:schemeClr val="bg1"/>
                </a:solidFill>
                <a:effectLst/>
                <a:uLnTx/>
                <a:uFillTx/>
                <a:latin typeface="Arial" panose="020B0604020202020204"/>
                <a:ea typeface="Arial Unicode MS"/>
                <a:cs typeface="Arial"/>
              </a:rPr>
              <a:t> randomised</a:t>
            </a:r>
          </a:p>
        </p:txBody>
      </p:sp>
      <p:sp>
        <p:nvSpPr>
          <p:cNvPr id="8" name="TextBox 7">
            <a:extLst>
              <a:ext uri="{FF2B5EF4-FFF2-40B4-BE49-F238E27FC236}">
                <a16:creationId xmlns:a16="http://schemas.microsoft.com/office/drawing/2014/main" id="{63D48086-2F11-E79B-B42A-1DBBEC484928}"/>
              </a:ext>
            </a:extLst>
          </p:cNvPr>
          <p:cNvSpPr txBox="1"/>
          <p:nvPr/>
        </p:nvSpPr>
        <p:spPr>
          <a:xfrm>
            <a:off x="1176782" y="2670086"/>
            <a:ext cx="4269698" cy="360000"/>
          </a:xfrm>
          <a:prstGeom prst="roundRect">
            <a:avLst/>
          </a:prstGeom>
          <a:solidFill>
            <a:schemeClr val="accent1"/>
          </a:solidFill>
          <a:ln w="19050">
            <a:solidFill>
              <a:schemeClr val="accent3"/>
            </a:solidFill>
          </a:ln>
        </p:spPr>
        <p:txBody>
          <a:bodyPr vert="horz" wrap="square" lIns="65423" tIns="32712" rIns="65423" bIns="32712" rtlCol="0" anchor="ctr">
            <a:noAutofit/>
          </a:bodyPr>
          <a:lstStyle/>
          <a:p>
            <a:pPr marL="0" marR="0" lvl="0" indent="0" algn="ctr" defTabSz="457200" rtl="0" eaLnBrk="1" fontAlgn="auto" latinLnBrk="0" hangingPunct="1">
              <a:lnSpc>
                <a:spcPct val="100000"/>
              </a:lnSpc>
              <a:spcBef>
                <a:spcPts val="43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793</a:t>
            </a:r>
            <a:r>
              <a:rPr kumimoji="0" lang="en-GB"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randomised to finerenone</a:t>
            </a:r>
          </a:p>
        </p:txBody>
      </p:sp>
      <p:sp>
        <p:nvSpPr>
          <p:cNvPr id="9" name="TextBox 8">
            <a:extLst>
              <a:ext uri="{FF2B5EF4-FFF2-40B4-BE49-F238E27FC236}">
                <a16:creationId xmlns:a16="http://schemas.microsoft.com/office/drawing/2014/main" id="{1091C754-8B31-902F-784D-5B9285AC8849}"/>
              </a:ext>
            </a:extLst>
          </p:cNvPr>
          <p:cNvSpPr txBox="1"/>
          <p:nvPr/>
        </p:nvSpPr>
        <p:spPr>
          <a:xfrm>
            <a:off x="6516530" y="2670086"/>
            <a:ext cx="4269698" cy="360000"/>
          </a:xfrm>
          <a:prstGeom prst="roundRect">
            <a:avLst/>
          </a:prstGeom>
          <a:solidFill>
            <a:schemeClr val="tx1"/>
          </a:solidFill>
          <a:ln w="19050">
            <a:solidFill>
              <a:schemeClr val="accent3"/>
            </a:solidFill>
          </a:ln>
        </p:spPr>
        <p:txBody>
          <a:bodyPr vert="horz" wrap="square" lIns="65423" tIns="32712" rIns="65423" bIns="32712" rtlCol="0" anchor="ctr">
            <a:noAutofit/>
          </a:bodyPr>
          <a:lstStyle/>
          <a:p>
            <a:pPr marL="0" marR="0" lvl="0" indent="0" algn="ctr" defTabSz="457200" rtl="0" eaLnBrk="1" fontAlgn="auto" latinLnBrk="0" hangingPunct="1">
              <a:lnSpc>
                <a:spcPct val="100000"/>
              </a:lnSpc>
              <a:spcBef>
                <a:spcPts val="43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791</a:t>
            </a:r>
            <a:r>
              <a:rPr kumimoji="0" lang="en-GB"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randomised to placebo</a:t>
            </a:r>
          </a:p>
        </p:txBody>
      </p:sp>
      <p:sp>
        <p:nvSpPr>
          <p:cNvPr id="10" name="TextBox 9">
            <a:extLst>
              <a:ext uri="{FF2B5EF4-FFF2-40B4-BE49-F238E27FC236}">
                <a16:creationId xmlns:a16="http://schemas.microsoft.com/office/drawing/2014/main" id="{BAE1289F-46D9-9066-2AFE-45ED2B094179}"/>
              </a:ext>
            </a:extLst>
          </p:cNvPr>
          <p:cNvSpPr txBox="1">
            <a:spLocks/>
          </p:cNvSpPr>
          <p:nvPr/>
        </p:nvSpPr>
        <p:spPr>
          <a:xfrm>
            <a:off x="1176780" y="3333737"/>
            <a:ext cx="4345130" cy="1554143"/>
          </a:xfrm>
          <a:prstGeom prst="roundRect">
            <a:avLst>
              <a:gd name="adj" fmla="val 10617"/>
            </a:avLst>
          </a:prstGeom>
          <a:ln w="19050">
            <a:solidFill>
              <a:schemeClr val="accent3"/>
            </a:solidFill>
          </a:ln>
        </p:spPr>
        <p:txBody>
          <a:bodyPr vert="horz" wrap="square" lIns="65423" tIns="32712" rIns="65423" bIns="32712" rtlCol="0" anchor="ctr">
            <a:noAutofit/>
          </a:bodyPr>
          <a:lstStyle/>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793</a:t>
            </a:r>
            <a:r>
              <a:rPr kumimoji="0" lang="en-GB" sz="1600" b="0" i="0" u="none" strike="noStrike" kern="0" cap="none" spc="0" normalizeH="0" baseline="0" noProof="0">
                <a:ln>
                  <a:noFill/>
                </a:ln>
                <a:effectLst/>
                <a:uLnTx/>
                <a:uFillTx/>
                <a:latin typeface="Arial" panose="020B0604020202020204"/>
                <a:ea typeface="Arial Unicode MS"/>
                <a:cs typeface="Arial"/>
              </a:rPr>
              <a:t> included in FAS</a:t>
            </a:r>
          </a:p>
          <a:p>
            <a:pPr marL="108000" marR="0" lvl="0" indent="0" algn="l" defTabSz="708757" rtl="0" eaLnBrk="1" fontAlgn="auto" latinLnBrk="0" hangingPunct="1">
              <a:lnSpc>
                <a:spcPct val="100000"/>
              </a:lnSpc>
              <a:spcBef>
                <a:spcPts val="300"/>
              </a:spcBef>
              <a:spcAft>
                <a:spcPts val="0"/>
              </a:spcAft>
              <a:buClrTx/>
              <a:buSzTx/>
              <a:buFontTx/>
              <a:buNone/>
              <a:tabLst/>
              <a:defRPr/>
            </a:pPr>
            <a:endParaRPr kumimoji="0" lang="en-GB" sz="1600" b="0" i="0" u="none" strike="noStrike" kern="0" cap="none" spc="0" normalizeH="0" baseline="30000" noProof="0">
              <a:ln>
                <a:noFill/>
              </a:ln>
              <a:effectLst/>
              <a:uLnTx/>
              <a:uFillTx/>
              <a:latin typeface="Arial" panose="020B0604020202020204"/>
              <a:ea typeface="Arial Unicode MS"/>
              <a:cs typeface="Arial"/>
            </a:endParaRPr>
          </a:p>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793 </a:t>
            </a:r>
            <a:r>
              <a:rPr kumimoji="0" lang="en-GB" sz="1600" b="0" i="0" u="none" strike="noStrike" kern="0" cap="none" spc="0" normalizeH="0" baseline="0" noProof="0">
                <a:ln>
                  <a:noFill/>
                </a:ln>
                <a:effectLst/>
                <a:uLnTx/>
                <a:uFillTx/>
                <a:latin typeface="Arial" panose="020B0604020202020204"/>
                <a:ea typeface="Arial Unicode MS"/>
                <a:cs typeface="Arial"/>
              </a:rPr>
              <a:t>were treated</a:t>
            </a:r>
          </a:p>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636</a:t>
            </a:r>
            <a:r>
              <a:rPr kumimoji="0" lang="en-GB" sz="1600" b="0" i="0" u="none" strike="noStrike" kern="0" cap="none" spc="0" normalizeH="0" baseline="0" noProof="0">
                <a:ln>
                  <a:noFill/>
                </a:ln>
                <a:effectLst/>
                <a:uLnTx/>
                <a:uFillTx/>
                <a:latin typeface="Arial" panose="020B0604020202020204"/>
                <a:ea typeface="Arial Unicode MS"/>
                <a:cs typeface="Arial"/>
              </a:rPr>
              <a:t> completed treatment</a:t>
            </a:r>
          </a:p>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157</a:t>
            </a:r>
            <a:r>
              <a:rPr kumimoji="0" lang="en-GB" sz="1600" b="0" i="0" u="none" strike="noStrike" kern="0" cap="none" spc="0" normalizeH="0" baseline="0" noProof="0">
                <a:ln>
                  <a:noFill/>
                </a:ln>
                <a:effectLst/>
                <a:uLnTx/>
                <a:uFillTx/>
                <a:latin typeface="Arial" panose="020B0604020202020204"/>
                <a:ea typeface="Arial Unicode MS"/>
                <a:cs typeface="Arial"/>
              </a:rPr>
              <a:t> did not complete treatment</a:t>
            </a:r>
          </a:p>
        </p:txBody>
      </p:sp>
      <p:sp>
        <p:nvSpPr>
          <p:cNvPr id="11" name="TextBox 10">
            <a:extLst>
              <a:ext uri="{FF2B5EF4-FFF2-40B4-BE49-F238E27FC236}">
                <a16:creationId xmlns:a16="http://schemas.microsoft.com/office/drawing/2014/main" id="{FFBB7DB1-1D90-4727-40D6-AE9DECCB009D}"/>
              </a:ext>
            </a:extLst>
          </p:cNvPr>
          <p:cNvSpPr txBox="1"/>
          <p:nvPr/>
        </p:nvSpPr>
        <p:spPr>
          <a:xfrm>
            <a:off x="4267163" y="884100"/>
            <a:ext cx="3142769" cy="360000"/>
          </a:xfrm>
          <a:prstGeom prst="roundRect">
            <a:avLst/>
          </a:prstGeom>
          <a:ln w="19050">
            <a:solidFill>
              <a:schemeClr val="accent3"/>
            </a:solidFill>
          </a:ln>
        </p:spPr>
        <p:txBody>
          <a:bodyPr vert="horz" wrap="square" lIns="65423" tIns="32712" rIns="65423" bIns="32712" rtlCol="0" anchor="ctr">
            <a:noAutofit/>
          </a:bodyPr>
          <a:lstStyle/>
          <a:p>
            <a:pPr marL="0" marR="0" lvl="0" indent="0" algn="ctr" defTabSz="70875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3231</a:t>
            </a:r>
            <a:r>
              <a:rPr kumimoji="0" lang="en-GB" sz="1600" b="0" i="0" u="none" strike="noStrike" kern="0" cap="none" spc="0" normalizeH="0" baseline="0" noProof="0">
                <a:ln>
                  <a:noFill/>
                </a:ln>
                <a:effectLst/>
                <a:uLnTx/>
                <a:uFillTx/>
                <a:latin typeface="Arial" panose="020B0604020202020204"/>
                <a:ea typeface="Arial Unicode MS"/>
                <a:cs typeface="Arial"/>
              </a:rPr>
              <a:t> enrolled</a:t>
            </a:r>
          </a:p>
        </p:txBody>
      </p:sp>
      <p:sp>
        <p:nvSpPr>
          <p:cNvPr id="12" name="TextBox 11">
            <a:extLst>
              <a:ext uri="{FF2B5EF4-FFF2-40B4-BE49-F238E27FC236}">
                <a16:creationId xmlns:a16="http://schemas.microsoft.com/office/drawing/2014/main" id="{6083547D-354F-50DA-1305-1DF0F7BC3D47}"/>
              </a:ext>
            </a:extLst>
          </p:cNvPr>
          <p:cNvSpPr txBox="1"/>
          <p:nvPr/>
        </p:nvSpPr>
        <p:spPr>
          <a:xfrm>
            <a:off x="6478814" y="3333737"/>
            <a:ext cx="4345130" cy="1554143"/>
          </a:xfrm>
          <a:prstGeom prst="roundRect">
            <a:avLst>
              <a:gd name="adj" fmla="val 11263"/>
            </a:avLst>
          </a:prstGeom>
          <a:ln w="19050">
            <a:solidFill>
              <a:schemeClr val="accent3"/>
            </a:solidFill>
          </a:ln>
        </p:spPr>
        <p:txBody>
          <a:bodyPr vert="horz" wrap="square" lIns="65423" tIns="32712" rIns="65423" bIns="32712" rtlCol="0" anchor="ctr">
            <a:noAutofit/>
          </a:bodyPr>
          <a:lstStyle/>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791</a:t>
            </a:r>
            <a:r>
              <a:rPr kumimoji="0" lang="en-GB" sz="1600" b="0" i="0" u="none" strike="noStrike" kern="0" cap="none" spc="0" normalizeH="0" baseline="0" noProof="0">
                <a:ln>
                  <a:noFill/>
                </a:ln>
                <a:effectLst/>
                <a:uLnTx/>
                <a:uFillTx/>
                <a:latin typeface="Arial" panose="020B0604020202020204"/>
                <a:ea typeface="Arial Unicode MS"/>
                <a:cs typeface="Arial"/>
              </a:rPr>
              <a:t> included in FAS</a:t>
            </a:r>
          </a:p>
          <a:p>
            <a:pPr marL="108000" marR="0" lvl="0" indent="0" algn="l" defTabSz="708757" rtl="0" eaLnBrk="1" fontAlgn="auto" latinLnBrk="0" hangingPunct="1">
              <a:lnSpc>
                <a:spcPct val="100000"/>
              </a:lnSpc>
              <a:spcBef>
                <a:spcPts val="300"/>
              </a:spcBef>
              <a:spcAft>
                <a:spcPts val="0"/>
              </a:spcAft>
              <a:buClrTx/>
              <a:buSzTx/>
              <a:buFontTx/>
              <a:buNone/>
              <a:tabLst/>
              <a:defRPr/>
            </a:pPr>
            <a:endParaRPr kumimoji="0" lang="en-GB" sz="1600" b="0" i="0" u="none" strike="noStrike" kern="0" cap="none" spc="0" normalizeH="0" baseline="30000" noProof="0">
              <a:ln>
                <a:noFill/>
              </a:ln>
              <a:effectLst/>
              <a:uLnTx/>
              <a:uFillTx/>
              <a:latin typeface="Arial" panose="020B0604020202020204"/>
              <a:ea typeface="Arial Unicode MS"/>
              <a:cs typeface="Arial"/>
            </a:endParaRPr>
          </a:p>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791 </a:t>
            </a:r>
            <a:r>
              <a:rPr kumimoji="0" lang="en-GB" sz="1600" b="0" i="0" u="none" strike="noStrike" kern="0" cap="none" spc="0" normalizeH="0" baseline="0" noProof="0">
                <a:ln>
                  <a:noFill/>
                </a:ln>
                <a:effectLst/>
                <a:uLnTx/>
                <a:uFillTx/>
                <a:latin typeface="Arial" panose="020B0604020202020204"/>
                <a:ea typeface="Arial Unicode MS"/>
                <a:cs typeface="Arial"/>
              </a:rPr>
              <a:t>were treated</a:t>
            </a:r>
          </a:p>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614</a:t>
            </a:r>
            <a:r>
              <a:rPr kumimoji="0" lang="en-GB" sz="1600" b="0" i="0" u="none" strike="noStrike" kern="0" cap="none" spc="0" normalizeH="0" baseline="0" noProof="0">
                <a:ln>
                  <a:noFill/>
                </a:ln>
                <a:effectLst/>
                <a:uLnTx/>
                <a:uFillTx/>
                <a:latin typeface="Arial" panose="020B0604020202020204"/>
                <a:ea typeface="Arial Unicode MS"/>
                <a:cs typeface="Arial"/>
              </a:rPr>
              <a:t> completed treatment</a:t>
            </a:r>
          </a:p>
          <a:p>
            <a:pPr marL="108000" marR="0" lvl="0" indent="0" algn="l"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177 </a:t>
            </a:r>
            <a:r>
              <a:rPr kumimoji="0" lang="en-GB" sz="1600" b="0" i="0" u="none" strike="noStrike" kern="0" cap="none" spc="0" normalizeH="0" baseline="0" noProof="0">
                <a:ln>
                  <a:noFill/>
                </a:ln>
                <a:effectLst/>
                <a:uLnTx/>
                <a:uFillTx/>
                <a:latin typeface="Arial" panose="020B0604020202020204"/>
                <a:ea typeface="Arial Unicode MS"/>
                <a:cs typeface="Arial"/>
              </a:rPr>
              <a:t>did not complete treatment</a:t>
            </a:r>
          </a:p>
        </p:txBody>
      </p:sp>
      <p:cxnSp>
        <p:nvCxnSpPr>
          <p:cNvPr id="13" name="Straight Arrow Connector 12">
            <a:extLst>
              <a:ext uri="{FF2B5EF4-FFF2-40B4-BE49-F238E27FC236}">
                <a16:creationId xmlns:a16="http://schemas.microsoft.com/office/drawing/2014/main" id="{7DB29829-E02D-CC63-F106-9509E7BF5EA6}"/>
              </a:ext>
            </a:extLst>
          </p:cNvPr>
          <p:cNvCxnSpPr>
            <a:cxnSpLocks/>
          </p:cNvCxnSpPr>
          <p:nvPr/>
        </p:nvCxnSpPr>
        <p:spPr>
          <a:xfrm>
            <a:off x="3301665" y="3019406"/>
            <a:ext cx="0" cy="288000"/>
          </a:xfrm>
          <a:prstGeom prst="straightConnector1">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D568676F-2B81-8E08-7033-E5E85DA1BF73}"/>
              </a:ext>
            </a:extLst>
          </p:cNvPr>
          <p:cNvCxnSpPr>
            <a:cxnSpLocks/>
          </p:cNvCxnSpPr>
          <p:nvPr/>
        </p:nvCxnSpPr>
        <p:spPr>
          <a:xfrm>
            <a:off x="8651379" y="3019406"/>
            <a:ext cx="0" cy="288000"/>
          </a:xfrm>
          <a:prstGeom prst="straightConnector1">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A418EC78-BFBA-E9C5-5ACE-6FB0D4058DB2}"/>
              </a:ext>
            </a:extLst>
          </p:cNvPr>
          <p:cNvCxnSpPr>
            <a:cxnSpLocks/>
          </p:cNvCxnSpPr>
          <p:nvPr/>
        </p:nvCxnSpPr>
        <p:spPr>
          <a:xfrm>
            <a:off x="5838548" y="1253154"/>
            <a:ext cx="0" cy="396000"/>
          </a:xfrm>
          <a:prstGeom prst="straightConnector1">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cxnSp>
        <p:nvCxnSpPr>
          <p:cNvPr id="16" name="Connector: Elbow 15">
            <a:extLst>
              <a:ext uri="{FF2B5EF4-FFF2-40B4-BE49-F238E27FC236}">
                <a16:creationId xmlns:a16="http://schemas.microsoft.com/office/drawing/2014/main" id="{C207E86F-74FF-A20C-D75C-1B0B97A2D189}"/>
              </a:ext>
            </a:extLst>
          </p:cNvPr>
          <p:cNvCxnSpPr>
            <a:cxnSpLocks/>
            <a:endCxn id="8" idx="0"/>
          </p:cNvCxnSpPr>
          <p:nvPr/>
        </p:nvCxnSpPr>
        <p:spPr>
          <a:xfrm rot="10800000" flipV="1">
            <a:off x="3311632" y="2351662"/>
            <a:ext cx="3089171" cy="318423"/>
          </a:xfrm>
          <a:prstGeom prst="bentConnector2">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cxnSp>
        <p:nvCxnSpPr>
          <p:cNvPr id="17" name="Connector: Elbow 16">
            <a:extLst>
              <a:ext uri="{FF2B5EF4-FFF2-40B4-BE49-F238E27FC236}">
                <a16:creationId xmlns:a16="http://schemas.microsoft.com/office/drawing/2014/main" id="{01B5367D-AB38-8435-73AB-AFD8AA607A5E}"/>
              </a:ext>
            </a:extLst>
          </p:cNvPr>
          <p:cNvCxnSpPr>
            <a:cxnSpLocks/>
            <a:stCxn id="6" idx="2"/>
            <a:endCxn id="9" idx="0"/>
          </p:cNvCxnSpPr>
          <p:nvPr/>
        </p:nvCxnSpPr>
        <p:spPr>
          <a:xfrm rot="16200000" flipH="1">
            <a:off x="6918489" y="937195"/>
            <a:ext cx="652949" cy="2812831"/>
          </a:xfrm>
          <a:prstGeom prst="bentConnector3">
            <a:avLst>
              <a:gd name="adj1" fmla="val 50000"/>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702DF770-6A2F-2A22-482E-D48515EF00E3}"/>
              </a:ext>
            </a:extLst>
          </p:cNvPr>
          <p:cNvSpPr txBox="1">
            <a:spLocks/>
          </p:cNvSpPr>
          <p:nvPr/>
        </p:nvSpPr>
        <p:spPr>
          <a:xfrm>
            <a:off x="1176780" y="5193559"/>
            <a:ext cx="4345130" cy="1084037"/>
          </a:xfrm>
          <a:prstGeom prst="roundRect">
            <a:avLst>
              <a:gd name="adj" fmla="val 8942"/>
            </a:avLst>
          </a:prstGeom>
          <a:ln w="19050">
            <a:solidFill>
              <a:schemeClr val="accent3"/>
            </a:solidFill>
          </a:ln>
        </p:spPr>
        <p:txBody>
          <a:bodyPr vert="horz" wrap="square" lIns="65423" tIns="32712" rIns="65423" bIns="32712" rtlCol="0" anchor="ctr">
            <a:noAutofit/>
          </a:bodyPr>
          <a:lstStyle/>
          <a:p>
            <a:pPr marL="108000" lvl="0">
              <a:spcBef>
                <a:spcPts val="300"/>
              </a:spcBef>
              <a:defRPr/>
            </a:pPr>
            <a:r>
              <a:rPr kumimoji="0" lang="en-GB"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786</a:t>
            </a:r>
            <a:r>
              <a:rPr kumimoji="0" lang="en-GB"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completed study</a:t>
            </a:r>
          </a:p>
          <a:p>
            <a:pPr marL="108000" marR="0" lvl="0" indent="0" algn="l" defTabSz="4572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r>
              <a:rPr kumimoji="0" lang="en-GB"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did not complete study</a:t>
            </a:r>
          </a:p>
          <a:p>
            <a:pPr marL="288000" lvl="1">
              <a:spcBef>
                <a:spcPts val="300"/>
              </a:spcBef>
              <a:defRPr/>
            </a:pPr>
            <a:r>
              <a:rPr lang="en-GB" sz="1600" b="1">
                <a:latin typeface="Arial" panose="020B0604020202020204" pitchFamily="34" charset="0"/>
                <a:cs typeface="Arial" panose="020B0604020202020204" pitchFamily="34" charset="0"/>
              </a:rPr>
              <a:t>3</a:t>
            </a:r>
            <a:r>
              <a:rPr kumimoji="0" lang="en-GB" sz="1600" b="1" i="0" u="non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en-GB" sz="1600" i="0" u="none" kern="1200" cap="none" spc="0" normalizeH="0" baseline="0" noProof="0">
                <a:ln>
                  <a:noFill/>
                </a:ln>
                <a:effectLst/>
                <a:uLnTx/>
                <a:uFillTx/>
                <a:latin typeface="Arial" panose="020B0604020202020204" pitchFamily="34" charset="0"/>
                <a:ea typeface="+mn-ea"/>
                <a:cs typeface="Arial" panose="020B0604020202020204" pitchFamily="34" charset="0"/>
              </a:rPr>
              <a:t>lost to </a:t>
            </a:r>
            <a:r>
              <a:rPr kumimoji="0" lang="en-GB" sz="1600" i="0" u="none" kern="1200" cap="none" spc="0" normalizeH="0" baseline="0" noProof="0">
                <a:ln>
                  <a:noFill/>
                </a:ln>
                <a:effectLst/>
                <a:uLnTx/>
                <a:uFillTx/>
                <a:latin typeface="Arial" panose="020B0604020202020204" pitchFamily="34" charset="0"/>
                <a:cs typeface="Arial" panose="020B0604020202020204" pitchFamily="34" charset="0"/>
              </a:rPr>
              <a:t>follow-up</a:t>
            </a:r>
            <a:r>
              <a:rPr lang="en-GB" sz="1600">
                <a:latin typeface="Arial" panose="020B0604020202020204" pitchFamily="34" charset="0"/>
                <a:cs typeface="Arial" panose="020B0604020202020204" pitchFamily="34" charset="0"/>
              </a:rPr>
              <a:t> </a:t>
            </a:r>
            <a:endParaRPr kumimoji="0" lang="en-GB" sz="1600" i="0" u="none" kern="1200" cap="none" spc="0" normalizeH="0" baseline="0" noProof="0">
              <a:ln>
                <a:noFill/>
              </a:ln>
              <a:effectLst/>
              <a:uLnTx/>
              <a:uFillTx/>
              <a:latin typeface="Arial" panose="020B0604020202020204" pitchFamily="34" charset="0"/>
              <a:cs typeface="Arial" panose="020B0604020202020204" pitchFamily="34" charset="0"/>
            </a:endParaRPr>
          </a:p>
          <a:p>
            <a:pPr marL="288000" marR="0" lvl="1" indent="0" algn="l" defTabSz="457200" rtl="0" eaLnBrk="1" fontAlgn="auto" latinLnBrk="0" hangingPunct="1">
              <a:lnSpc>
                <a:spcPct val="100000"/>
              </a:lnSpc>
              <a:spcBef>
                <a:spcPts val="300"/>
              </a:spcBef>
              <a:spcAft>
                <a:spcPts val="0"/>
              </a:spcAft>
              <a:buClrTx/>
              <a:buSzTx/>
              <a:buFontTx/>
              <a:buNone/>
              <a:tabLst/>
              <a:defRPr/>
            </a:pPr>
            <a:r>
              <a:rPr kumimoji="0" lang="en-GB" sz="1600" b="1" i="0" u="none" kern="1200" cap="none" spc="0" normalizeH="0" baseline="0" noProof="0">
                <a:ln>
                  <a:noFill/>
                </a:ln>
                <a:effectLst/>
                <a:uLnTx/>
                <a:uFillTx/>
                <a:latin typeface="Arial" panose="020B0604020202020204" pitchFamily="34" charset="0"/>
                <a:ea typeface="+mn-ea"/>
                <a:cs typeface="Arial" panose="020B0604020202020204" pitchFamily="34" charset="0"/>
              </a:rPr>
              <a:t>1</a:t>
            </a:r>
            <a:r>
              <a:rPr kumimoji="0" lang="en-GB" sz="1600" b="0" i="0" u="none" kern="1200" cap="none" spc="0" normalizeH="0" baseline="0" noProof="0">
                <a:ln>
                  <a:noFill/>
                </a:ln>
                <a:effectLst/>
                <a:uLnTx/>
                <a:uFillTx/>
                <a:latin typeface="Arial" panose="020B0604020202020204" pitchFamily="34" charset="0"/>
                <a:ea typeface="+mn-ea"/>
                <a:cs typeface="Arial" panose="020B0604020202020204" pitchFamily="34" charset="0"/>
              </a:rPr>
              <a:t> withdrew consent</a:t>
            </a:r>
          </a:p>
        </p:txBody>
      </p:sp>
      <p:sp>
        <p:nvSpPr>
          <p:cNvPr id="19" name="TextBox 18">
            <a:extLst>
              <a:ext uri="{FF2B5EF4-FFF2-40B4-BE49-F238E27FC236}">
                <a16:creationId xmlns:a16="http://schemas.microsoft.com/office/drawing/2014/main" id="{CC2E0D7F-3CB7-E898-A8FF-8A88F90B23F6}"/>
              </a:ext>
            </a:extLst>
          </p:cNvPr>
          <p:cNvSpPr txBox="1"/>
          <p:nvPr/>
        </p:nvSpPr>
        <p:spPr>
          <a:xfrm>
            <a:off x="6478814" y="5193559"/>
            <a:ext cx="4345130" cy="1084037"/>
          </a:xfrm>
          <a:prstGeom prst="roundRect">
            <a:avLst>
              <a:gd name="adj" fmla="val 13134"/>
            </a:avLst>
          </a:prstGeom>
          <a:ln w="19050">
            <a:solidFill>
              <a:schemeClr val="accent3"/>
            </a:solidFill>
          </a:ln>
        </p:spPr>
        <p:txBody>
          <a:bodyPr vert="horz" wrap="square" lIns="65423" tIns="32712" rIns="65423" bIns="32712" rtlCol="0" anchor="ctr">
            <a:noAutofit/>
          </a:bodyPr>
          <a:lstStyle/>
          <a:p>
            <a:pPr marL="108000" lvl="0">
              <a:spcBef>
                <a:spcPts val="300"/>
              </a:spcBef>
              <a:defRPr/>
            </a:pPr>
            <a:r>
              <a:rPr kumimoji="0" lang="en-GB"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780</a:t>
            </a:r>
            <a:r>
              <a:rPr kumimoji="0" lang="en-GB"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completed study</a:t>
            </a:r>
          </a:p>
          <a:p>
            <a:pPr marL="108000" marR="0" lvl="0" indent="0" algn="l" defTabSz="457200" rtl="0" eaLnBrk="1" fontAlgn="auto" latinLnBrk="0" hangingPunct="1">
              <a:lnSpc>
                <a:spcPct val="100000"/>
              </a:lnSpc>
              <a:spcBef>
                <a:spcPts val="30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r>
              <a:rPr kumimoji="0" lang="en-GB"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did not complete the study</a:t>
            </a:r>
          </a:p>
          <a:p>
            <a:pPr marL="288000" lvl="0">
              <a:spcBef>
                <a:spcPts val="300"/>
              </a:spcBef>
              <a:defRPr/>
            </a:pPr>
            <a:r>
              <a:rPr kumimoji="0" lang="en-GB" sz="1600" b="1" i="0" u="none" kern="1200" cap="none" spc="0" normalizeH="0" baseline="0" noProof="0">
                <a:ln>
                  <a:noFill/>
                </a:ln>
                <a:effectLst/>
                <a:uLnTx/>
                <a:uFillTx/>
                <a:latin typeface="Arial" panose="020B0604020202020204" pitchFamily="34" charset="0"/>
                <a:ea typeface="+mn-ea"/>
                <a:cs typeface="Arial" panose="020B0604020202020204" pitchFamily="34" charset="0"/>
              </a:rPr>
              <a:t>1 </a:t>
            </a:r>
            <a:r>
              <a:rPr kumimoji="0" lang="en-GB" sz="1600" i="0" u="none" kern="1200" cap="none" spc="0" normalizeH="0" baseline="0" noProof="0">
                <a:ln>
                  <a:noFill/>
                </a:ln>
                <a:effectLst/>
                <a:uLnTx/>
                <a:uFillTx/>
                <a:latin typeface="Arial" panose="020B0604020202020204" pitchFamily="34" charset="0"/>
                <a:ea typeface="+mn-ea"/>
                <a:cs typeface="Arial" panose="020B0604020202020204" pitchFamily="34" charset="0"/>
              </a:rPr>
              <a:t>lost to follow-up</a:t>
            </a:r>
          </a:p>
          <a:p>
            <a:pPr marL="288000" marR="0" lvl="0" indent="0" algn="l" defTabSz="457200" rtl="0" eaLnBrk="1" fontAlgn="auto" latinLnBrk="0" hangingPunct="1">
              <a:lnSpc>
                <a:spcPct val="100000"/>
              </a:lnSpc>
              <a:spcBef>
                <a:spcPts val="300"/>
              </a:spcBef>
              <a:spcAft>
                <a:spcPts val="0"/>
              </a:spcAft>
              <a:buClrTx/>
              <a:buSzTx/>
              <a:buFontTx/>
              <a:buNone/>
              <a:tabLst/>
              <a:defRPr/>
            </a:pPr>
            <a:r>
              <a:rPr kumimoji="0" lang="en-GB" sz="1600" b="1" i="0" u="none" kern="1200" cap="none" spc="0" normalizeH="0" baseline="0" noProof="0">
                <a:ln>
                  <a:noFill/>
                </a:ln>
                <a:effectLst/>
                <a:uLnTx/>
                <a:uFillTx/>
                <a:latin typeface="Arial" panose="020B0604020202020204" pitchFamily="34" charset="0"/>
                <a:ea typeface="+mn-ea"/>
                <a:cs typeface="Arial" panose="020B0604020202020204" pitchFamily="34" charset="0"/>
              </a:rPr>
              <a:t>1</a:t>
            </a:r>
            <a:r>
              <a:rPr kumimoji="0" lang="en-GB" sz="1600" b="0" i="0" u="none" kern="1200" cap="none" spc="0" normalizeH="0" baseline="0" noProof="0">
                <a:ln>
                  <a:noFill/>
                </a:ln>
                <a:effectLst/>
                <a:uLnTx/>
                <a:uFillTx/>
                <a:latin typeface="Arial" panose="020B0604020202020204" pitchFamily="34" charset="0"/>
                <a:ea typeface="+mn-ea"/>
                <a:cs typeface="Arial" panose="020B0604020202020204" pitchFamily="34" charset="0"/>
              </a:rPr>
              <a:t> withdrew consent</a:t>
            </a:r>
          </a:p>
        </p:txBody>
      </p:sp>
      <p:cxnSp>
        <p:nvCxnSpPr>
          <p:cNvPr id="20" name="Straight Arrow Connector 19">
            <a:extLst>
              <a:ext uri="{FF2B5EF4-FFF2-40B4-BE49-F238E27FC236}">
                <a16:creationId xmlns:a16="http://schemas.microsoft.com/office/drawing/2014/main" id="{20EE3013-7248-3663-F796-D9534B265B2F}"/>
              </a:ext>
            </a:extLst>
          </p:cNvPr>
          <p:cNvCxnSpPr>
            <a:cxnSpLocks/>
            <a:stCxn id="10" idx="2"/>
          </p:cNvCxnSpPr>
          <p:nvPr/>
        </p:nvCxnSpPr>
        <p:spPr>
          <a:xfrm flipH="1">
            <a:off x="3312295" y="4887880"/>
            <a:ext cx="0" cy="305679"/>
          </a:xfrm>
          <a:prstGeom prst="straightConnector1">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A72DBCEC-D013-836D-6453-7D164C71FCBD}"/>
              </a:ext>
            </a:extLst>
          </p:cNvPr>
          <p:cNvCxnSpPr>
            <a:cxnSpLocks/>
          </p:cNvCxnSpPr>
          <p:nvPr/>
        </p:nvCxnSpPr>
        <p:spPr>
          <a:xfrm>
            <a:off x="8651379" y="4887880"/>
            <a:ext cx="0" cy="305679"/>
          </a:xfrm>
          <a:prstGeom prst="straightConnector1">
            <a:avLst/>
          </a:prstGeom>
          <a:ln w="28575">
            <a:solidFill>
              <a:schemeClr val="accent3"/>
            </a:solidFill>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48A8C8B0-3796-E847-7319-9D8C260B0345}"/>
              </a:ext>
            </a:extLst>
          </p:cNvPr>
          <p:cNvSpPr txBox="1"/>
          <p:nvPr/>
        </p:nvSpPr>
        <p:spPr>
          <a:xfrm>
            <a:off x="7635785" y="1267031"/>
            <a:ext cx="2734547" cy="360000"/>
          </a:xfrm>
          <a:prstGeom prst="roundRect">
            <a:avLst>
              <a:gd name="adj" fmla="val 17544"/>
            </a:avLst>
          </a:prstGeom>
          <a:ln w="19050">
            <a:solidFill>
              <a:schemeClr val="accent3"/>
            </a:solidFill>
          </a:ln>
        </p:spPr>
        <p:txBody>
          <a:bodyPr vert="horz" wrap="square" lIns="65423" tIns="32712" rIns="65423" bIns="32712" rtlCol="0" anchor="ctr">
            <a:noAutofit/>
          </a:bodyPr>
          <a:lstStyle/>
          <a:p>
            <a:pPr marL="108000" marR="0" lvl="0" indent="0" algn="ctr" defTabSz="708757"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effectLst/>
                <a:uLnTx/>
                <a:uFillTx/>
                <a:latin typeface="Arial" panose="020B0604020202020204"/>
                <a:ea typeface="Arial Unicode MS"/>
                <a:cs typeface="Arial"/>
              </a:rPr>
              <a:t>1476 </a:t>
            </a:r>
            <a:r>
              <a:rPr kumimoji="0" lang="en-GB" sz="1600" b="0" i="0" u="none" strike="noStrike" kern="0" cap="none" spc="0" normalizeH="0" baseline="0" noProof="0">
                <a:ln>
                  <a:noFill/>
                </a:ln>
                <a:effectLst/>
                <a:uLnTx/>
                <a:uFillTx/>
                <a:latin typeface="Arial" panose="020B0604020202020204"/>
                <a:ea typeface="Arial Unicode MS"/>
                <a:cs typeface="Arial"/>
              </a:rPr>
              <a:t>screening failures</a:t>
            </a:r>
          </a:p>
        </p:txBody>
      </p:sp>
      <p:pic>
        <p:nvPicPr>
          <p:cNvPr id="2" name="Picture 2" descr="Glasgow 2026 | ERA">
            <a:extLst>
              <a:ext uri="{FF2B5EF4-FFF2-40B4-BE49-F238E27FC236}">
                <a16:creationId xmlns:a16="http://schemas.microsoft.com/office/drawing/2014/main" id="{15F6E814-F554-9483-47DD-8464A4E0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562A02C0-E786-A20E-6028-B4270AF6A312}"/>
              </a:ext>
            </a:extLst>
          </p:cNvPr>
          <p:cNvCxnSpPr>
            <a:cxnSpLocks/>
          </p:cNvCxnSpPr>
          <p:nvPr/>
        </p:nvCxnSpPr>
        <p:spPr>
          <a:xfrm>
            <a:off x="5838557" y="1438570"/>
            <a:ext cx="1800000" cy="8461"/>
          </a:xfrm>
          <a:prstGeom prst="straightConnector1">
            <a:avLst/>
          </a:prstGeom>
          <a:ln w="28575">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7" name="Footer Placeholder 6">
            <a:extLst>
              <a:ext uri="{FF2B5EF4-FFF2-40B4-BE49-F238E27FC236}">
                <a16:creationId xmlns:a16="http://schemas.microsoft.com/office/drawing/2014/main" id="{C26638A6-8CB5-F747-B579-0864E581CC98}"/>
              </a:ext>
            </a:extLst>
          </p:cNvPr>
          <p:cNvSpPr>
            <a:spLocks noGrp="1"/>
          </p:cNvSpPr>
          <p:nvPr>
            <p:ph type="ftr" sz="quarter" idx="18"/>
          </p:nvPr>
        </p:nvSpPr>
        <p:spPr/>
        <p:txBody>
          <a:bodyPr/>
          <a:lstStyle/>
          <a:p>
            <a:r>
              <a:rPr lang="en-US"/>
              <a:t>FAS, full analysis set</a:t>
            </a:r>
          </a:p>
        </p:txBody>
      </p:sp>
    </p:spTree>
    <p:extLst>
      <p:ext uri="{BB962C8B-B14F-4D97-AF65-F5344CB8AC3E}">
        <p14:creationId xmlns:p14="http://schemas.microsoft.com/office/powerpoint/2010/main" val="38450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7FF3A-6FF1-3E41-C158-EDF2A67B01D4}"/>
              </a:ext>
            </a:extLst>
          </p:cNvPr>
          <p:cNvSpPr>
            <a:spLocks noGrp="1"/>
          </p:cNvSpPr>
          <p:nvPr>
            <p:ph type="sldNum" sz="quarter" idx="17"/>
          </p:nvPr>
        </p:nvSpPr>
        <p:spPr/>
        <p:txBody>
          <a:bodyPr/>
          <a:lstStyle/>
          <a:p>
            <a:fld id="{7AF8E309-D608-654D-B811-6A2C46C88181}" type="slidenum">
              <a:rPr lang="en-GB" noProof="0" smtClean="0"/>
              <a:pPr/>
              <a:t>17</a:t>
            </a:fld>
            <a:endParaRPr lang="en-GB" noProof="0"/>
          </a:p>
        </p:txBody>
      </p:sp>
      <p:sp>
        <p:nvSpPr>
          <p:cNvPr id="4" name="Title 3">
            <a:extLst>
              <a:ext uri="{FF2B5EF4-FFF2-40B4-BE49-F238E27FC236}">
                <a16:creationId xmlns:a16="http://schemas.microsoft.com/office/drawing/2014/main" id="{E6B10DAA-4388-F99D-81DB-2FF5BCBA3A91}"/>
              </a:ext>
            </a:extLst>
          </p:cNvPr>
          <p:cNvSpPr>
            <a:spLocks noGrp="1"/>
          </p:cNvSpPr>
          <p:nvPr>
            <p:ph type="title"/>
          </p:nvPr>
        </p:nvSpPr>
        <p:spPr/>
        <p:txBody>
          <a:bodyPr>
            <a:normAutofit/>
          </a:bodyPr>
          <a:lstStyle/>
          <a:p>
            <a:r>
              <a:rPr lang="en-GB" noProof="0"/>
              <a:t>Baseline characteristics</a:t>
            </a:r>
          </a:p>
        </p:txBody>
      </p:sp>
      <p:sp>
        <p:nvSpPr>
          <p:cNvPr id="5" name="Footer Placeholder 4">
            <a:extLst>
              <a:ext uri="{FF2B5EF4-FFF2-40B4-BE49-F238E27FC236}">
                <a16:creationId xmlns:a16="http://schemas.microsoft.com/office/drawing/2014/main" id="{65D7E09E-CC35-0BE2-DB28-E8C0168CD962}"/>
              </a:ext>
            </a:extLst>
          </p:cNvPr>
          <p:cNvSpPr>
            <a:spLocks noGrp="1"/>
          </p:cNvSpPr>
          <p:nvPr>
            <p:ph type="ftr" sz="quarter" idx="18"/>
          </p:nvPr>
        </p:nvSpPr>
        <p:spPr>
          <a:xfrm>
            <a:off x="623887" y="6013459"/>
            <a:ext cx="10402076" cy="506124"/>
          </a:xfrm>
        </p:spPr>
        <p:txBody>
          <a:bodyPr/>
          <a:lstStyle/>
          <a:p>
            <a:r>
              <a:rPr lang="en-GB" noProof="0"/>
              <a:t>*Including American Indian or Alaska native, native Hawaiian or other Pacific islander, not reported or multiple. </a:t>
            </a:r>
          </a:p>
          <a:p>
            <a:r>
              <a:rPr lang="en-GB" baseline="30000" noProof="0"/>
              <a:t>#</a:t>
            </a:r>
            <a:r>
              <a:rPr lang="en-GB" noProof="0"/>
              <a:t>Primary cause of CKD not classified as chronic glomerulonephritis and not coded as either “chronic kidney disease” or “nephropathy” based on medical history directory terms. </a:t>
            </a:r>
          </a:p>
          <a:p>
            <a:r>
              <a:rPr lang="en-GB" noProof="0"/>
              <a:t>ACEi, angiotensin-converting enzyme inhibitor; ARB, angiotensin receptor blocker; ASCVD, atherosclerotic CVD; BMI, body mass index; CKD, chronic kidney disease; eGFR, estimated glomerular filtration rate; [K+], potassium concentration; SGLT2i, sodium–glucose co-transporter-2 inhibitor; UACR, urine albumin-to-creatinine ratio​.</a:t>
            </a:r>
          </a:p>
        </p:txBody>
      </p:sp>
      <p:graphicFrame>
        <p:nvGraphicFramePr>
          <p:cNvPr id="7" name="Table 6">
            <a:extLst>
              <a:ext uri="{FF2B5EF4-FFF2-40B4-BE49-F238E27FC236}">
                <a16:creationId xmlns:a16="http://schemas.microsoft.com/office/drawing/2014/main" id="{3ACEBC12-6783-6449-1D39-EECA9F51A590}"/>
              </a:ext>
            </a:extLst>
          </p:cNvPr>
          <p:cNvGraphicFramePr>
            <a:graphicFrameLocks noGrp="1"/>
          </p:cNvGraphicFramePr>
          <p:nvPr>
            <p:extLst>
              <p:ext uri="{D42A27DB-BD31-4B8C-83A1-F6EECF244321}">
                <p14:modId xmlns:p14="http://schemas.microsoft.com/office/powerpoint/2010/main" val="224119358"/>
              </p:ext>
            </p:extLst>
          </p:nvPr>
        </p:nvGraphicFramePr>
        <p:xfrm>
          <a:off x="662583" y="1199296"/>
          <a:ext cx="5289472" cy="4632960"/>
        </p:xfrm>
        <a:graphic>
          <a:graphicData uri="http://schemas.openxmlformats.org/drawingml/2006/table">
            <a:tbl>
              <a:tblPr firstRow="1" bandRow="1">
                <a:tableStyleId>{5C22544A-7EE6-4342-B048-85BDC9FD1C3A}</a:tableStyleId>
              </a:tblPr>
              <a:tblGrid>
                <a:gridCol w="2969546">
                  <a:extLst>
                    <a:ext uri="{9D8B030D-6E8A-4147-A177-3AD203B41FA5}">
                      <a16:colId xmlns:a16="http://schemas.microsoft.com/office/drawing/2014/main" val="1546548169"/>
                    </a:ext>
                  </a:extLst>
                </a:gridCol>
                <a:gridCol w="1159963">
                  <a:extLst>
                    <a:ext uri="{9D8B030D-6E8A-4147-A177-3AD203B41FA5}">
                      <a16:colId xmlns:a16="http://schemas.microsoft.com/office/drawing/2014/main" val="1536869245"/>
                    </a:ext>
                  </a:extLst>
                </a:gridCol>
                <a:gridCol w="1159963">
                  <a:extLst>
                    <a:ext uri="{9D8B030D-6E8A-4147-A177-3AD203B41FA5}">
                      <a16:colId xmlns:a16="http://schemas.microsoft.com/office/drawing/2014/main" val="2901824364"/>
                    </a:ext>
                  </a:extLst>
                </a:gridCol>
              </a:tblGrid>
              <a:tr h="400064">
                <a:tc>
                  <a:txBody>
                    <a:bodyPr/>
                    <a:lstStyle/>
                    <a:p>
                      <a:r>
                        <a:rPr lang="en-GB" sz="1200" noProof="0"/>
                        <a:t>Characteristic</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GB" sz="1200" noProof="0"/>
                        <a:t>Finerenone </a:t>
                      </a:r>
                    </a:p>
                    <a:p>
                      <a:pPr algn="ctr"/>
                      <a:r>
                        <a:rPr lang="en-GB" sz="1200" noProof="0"/>
                        <a:t>(n=793)</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GB" sz="1300" noProof="0"/>
                        <a:t>Placebo </a:t>
                      </a:r>
                    </a:p>
                    <a:p>
                      <a:pPr algn="ctr"/>
                      <a:r>
                        <a:rPr lang="en-GB" sz="1300" noProof="0"/>
                        <a:t>(n=791)</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70511137"/>
                  </a:ext>
                </a:extLst>
              </a:tr>
              <a:tr h="216000">
                <a:tc>
                  <a:txBody>
                    <a:bodyPr/>
                    <a:lstStyle/>
                    <a:p>
                      <a:r>
                        <a:rPr lang="en-GB" sz="1100" b="1" noProof="0"/>
                        <a:t>Age</a:t>
                      </a:r>
                      <a:r>
                        <a:rPr lang="en-GB" sz="1100" noProof="0"/>
                        <a:t>, years, mean </a:t>
                      </a:r>
                    </a:p>
                  </a:txBody>
                  <a:tcPr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kern="1200" noProof="0">
                          <a:solidFill>
                            <a:schemeClr val="dk1"/>
                          </a:solidFill>
                          <a:effectLst/>
                          <a:latin typeface="+mn-lt"/>
                          <a:ea typeface="+mn-ea"/>
                          <a:cs typeface="+mn-cs"/>
                        </a:rPr>
                        <a:t>55</a:t>
                      </a:r>
                      <a:endParaRPr lang="en-GB" sz="1100" noProof="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algn="ctr"/>
                      <a:r>
                        <a:rPr lang="en-GB" sz="1100" kern="1200" noProof="0">
                          <a:solidFill>
                            <a:schemeClr val="dk1"/>
                          </a:solidFill>
                          <a:effectLst/>
                          <a:latin typeface="+mn-lt"/>
                          <a:ea typeface="+mn-ea"/>
                          <a:cs typeface="+mn-cs"/>
                        </a:rPr>
                        <a:t>55</a:t>
                      </a:r>
                      <a:endParaRPr lang="en-GB" sz="1100" noProof="0">
                        <a:latin typeface="+mn-lt"/>
                      </a:endParaRP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77004286"/>
                  </a:ext>
                </a:extLst>
              </a:tr>
              <a:tr h="216000">
                <a:tc>
                  <a:txBody>
                    <a:bodyPr/>
                    <a:lstStyle/>
                    <a:p>
                      <a:r>
                        <a:rPr lang="en-GB" sz="1100" b="1" noProof="0"/>
                        <a:t>Sex</a:t>
                      </a:r>
                      <a:r>
                        <a:rPr lang="en-GB" sz="1100" noProof="0"/>
                        <a:t>, male, n (%)</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518  (65.3)</a:t>
                      </a:r>
                      <a:endParaRPr kumimoji="0" lang="en-GB" sz="1100" b="0" i="0" u="none" strike="noStrike" kern="1200" cap="none" spc="0" normalizeH="0" baseline="0" noProof="0">
                        <a:ln>
                          <a:noFill/>
                        </a:ln>
                        <a:solidFill>
                          <a:srgbClr val="000000"/>
                        </a:solidFill>
                        <a:effectLst/>
                        <a:uLnTx/>
                        <a:uFillTx/>
                        <a:latin typeface="+mn-lt"/>
                        <a:ea typeface="+mn-ea"/>
                        <a:cs typeface="Arial"/>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531  (67.1) </a:t>
                      </a:r>
                    </a:p>
                  </a:txBody>
                  <a:tcPr marL="50800" marR="508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499158568"/>
                  </a:ext>
                </a:extLst>
              </a:tr>
              <a:tr h="216000">
                <a:tc>
                  <a:txBody>
                    <a:bodyPr/>
                    <a:lstStyle/>
                    <a:p>
                      <a:r>
                        <a:rPr lang="en-GB" sz="1100" b="1" noProof="0"/>
                        <a:t>Race</a:t>
                      </a:r>
                      <a:r>
                        <a:rPr lang="en-GB" sz="1100" noProof="0"/>
                        <a:t>, n (%)</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1100" noProof="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endParaRPr lang="en-GB" sz="1100" noProof="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08977023"/>
                  </a:ext>
                </a:extLst>
              </a:tr>
              <a:tr h="216000">
                <a:tc>
                  <a:txBody>
                    <a:bodyPr/>
                    <a:lstStyle/>
                    <a:p>
                      <a:pPr marL="216000"/>
                      <a:r>
                        <a:rPr lang="en-GB" sz="1100" noProof="0"/>
                        <a:t>Asian</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447  (56.4)</a:t>
                      </a:r>
                      <a:endParaRPr kumimoji="0" lang="en-GB" sz="1100" b="0" i="0" u="none" strike="noStrike" kern="1200" cap="none" spc="0" normalizeH="0" baseline="0" noProof="0">
                        <a:ln>
                          <a:noFill/>
                        </a:ln>
                        <a:solidFill>
                          <a:srgbClr val="000000"/>
                        </a:solidFill>
                        <a:effectLst/>
                        <a:uLnTx/>
                        <a:uFillTx/>
                        <a:latin typeface="+mn-lt"/>
                        <a:ea typeface="+mn-ea"/>
                        <a:cs typeface="+mn-cs"/>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421  (53.2)</a:t>
                      </a:r>
                      <a:endParaRPr kumimoji="0" lang="en-GB" sz="1100" b="0" i="0" u="none" strike="noStrike" kern="1200" cap="none" spc="0" normalizeH="0" baseline="0" noProof="0">
                        <a:ln>
                          <a:noFill/>
                        </a:ln>
                        <a:solidFill>
                          <a:srgbClr val="000000"/>
                        </a:solidFill>
                        <a:effectLst/>
                        <a:uLnTx/>
                        <a:uFillTx/>
                        <a:latin typeface="+mn-lt"/>
                        <a:ea typeface="+mn-ea"/>
                        <a:cs typeface="+mn-cs"/>
                      </a:endParaRPr>
                    </a:p>
                  </a:txBody>
                  <a:tcPr marL="50800" marR="508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884269239"/>
                  </a:ext>
                </a:extLst>
              </a:tr>
              <a:tr h="216000">
                <a:tc>
                  <a:txBody>
                    <a:bodyPr/>
                    <a:lstStyle/>
                    <a:p>
                      <a:pPr marL="216000"/>
                      <a:r>
                        <a:rPr lang="en-GB" sz="1100" noProof="0"/>
                        <a:t>White</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308  (38.8)</a:t>
                      </a:r>
                      <a:endParaRPr kumimoji="0" lang="en-GB" sz="1100" b="0" i="0" u="none" strike="noStrike" kern="1200" cap="none" spc="0" normalizeH="0" baseline="0" noProof="0">
                        <a:ln>
                          <a:noFill/>
                        </a:ln>
                        <a:solidFill>
                          <a:srgbClr val="000000"/>
                        </a:solidFill>
                        <a:effectLst/>
                        <a:uLnTx/>
                        <a:uFillTx/>
                        <a:latin typeface="+mn-lt"/>
                        <a:ea typeface="+mn-ea"/>
                        <a:cs typeface="+mn-cs"/>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340  (43.0) </a:t>
                      </a:r>
                      <a:endParaRPr kumimoji="0" lang="en-GB" sz="1100" b="0" i="0" u="none" strike="noStrike" kern="1200" cap="none" spc="0" normalizeH="0" baseline="0" noProof="0">
                        <a:ln>
                          <a:noFill/>
                        </a:ln>
                        <a:solidFill>
                          <a:srgbClr val="000000"/>
                        </a:solidFill>
                        <a:effectLst/>
                        <a:uLnTx/>
                        <a:uFillTx/>
                        <a:latin typeface="+mn-lt"/>
                        <a:ea typeface="+mn-ea"/>
                        <a:cs typeface="+mn-cs"/>
                      </a:endParaRPr>
                    </a:p>
                  </a:txBody>
                  <a:tcPr marL="50800" marR="508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735071417"/>
                  </a:ext>
                </a:extLst>
              </a:tr>
              <a:tr h="216000">
                <a:tc>
                  <a:txBody>
                    <a:bodyPr/>
                    <a:lstStyle/>
                    <a:p>
                      <a:pPr marL="216000"/>
                      <a:r>
                        <a:rPr lang="en-GB" sz="1100" noProof="0"/>
                        <a:t>Black</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22  (2.8)</a:t>
                      </a: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15  (1.9) </a:t>
                      </a:r>
                      <a:endParaRPr kumimoji="0" lang="en-GB" sz="1100" b="0" i="0" u="none" strike="noStrike" kern="1200" cap="none" spc="0" normalizeH="0" baseline="0" noProof="0">
                        <a:ln>
                          <a:noFill/>
                        </a:ln>
                        <a:solidFill>
                          <a:srgbClr val="000000"/>
                        </a:solidFill>
                        <a:effectLst/>
                        <a:uLnTx/>
                        <a:uFillTx/>
                        <a:latin typeface="+mn-lt"/>
                        <a:ea typeface="+mn-ea"/>
                        <a:cs typeface="+mn-cs"/>
                      </a:endParaRPr>
                    </a:p>
                  </a:txBody>
                  <a:tcPr marL="50800" marR="508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257778378"/>
                  </a:ext>
                </a:extLst>
              </a:tr>
              <a:tr h="216000">
                <a:tc>
                  <a:txBody>
                    <a:bodyPr/>
                    <a:lstStyle/>
                    <a:p>
                      <a:pPr marL="216000" algn="l" defTabSz="914400" rtl="0" eaLnBrk="1" latinLnBrk="0" hangingPunct="1"/>
                      <a:r>
                        <a:rPr lang="en-GB" sz="1100" kern="1200" noProof="0">
                          <a:solidFill>
                            <a:schemeClr val="dk1"/>
                          </a:solidFill>
                          <a:latin typeface="+mn-lt"/>
                          <a:ea typeface="+mn-ea"/>
                          <a:cs typeface="+mn-cs"/>
                        </a:rPr>
                        <a:t>Other*</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noProof="0"/>
                        <a:t>16 (2.0)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algn="ctr"/>
                      <a:r>
                        <a:rPr lang="en-GB" sz="1100" noProof="0"/>
                        <a:t>15 (1.9)</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119248359"/>
                  </a:ext>
                </a:extLst>
              </a:tr>
              <a:tr h="216000">
                <a:tc>
                  <a:txBody>
                    <a:bodyPr/>
                    <a:lstStyle/>
                    <a:p>
                      <a:r>
                        <a:rPr lang="en-GB" sz="1100" b="1" noProof="0"/>
                        <a:t>Region</a:t>
                      </a:r>
                      <a:r>
                        <a:rPr lang="en-GB" sz="1100" noProof="0"/>
                        <a:t>, n (%)</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1100" noProof="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endParaRPr lang="en-GB" sz="1100" noProof="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36119277"/>
                  </a:ext>
                </a:extLst>
              </a:tr>
              <a:tr h="216000">
                <a:tc>
                  <a:txBody>
                    <a:bodyPr/>
                    <a:lstStyle/>
                    <a:p>
                      <a:pPr marL="216000"/>
                      <a:r>
                        <a:rPr lang="en-GB" sz="1100" noProof="0"/>
                        <a:t>Asia</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435  (54.9)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409  (51.7)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98624837"/>
                  </a:ext>
                </a:extLst>
              </a:tr>
              <a:tr h="216000">
                <a:tc>
                  <a:txBody>
                    <a:bodyPr/>
                    <a:lstStyle/>
                    <a:p>
                      <a:pPr marL="216000"/>
                      <a:r>
                        <a:rPr lang="en-GB" sz="1100" noProof="0"/>
                        <a:t>Europe</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252  (31.8)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283  (35.8)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76210930"/>
                  </a:ext>
                </a:extLst>
              </a:tr>
              <a:tr h="216000">
                <a:tc>
                  <a:txBody>
                    <a:bodyPr/>
                    <a:lstStyle/>
                    <a:p>
                      <a:pPr marL="216000"/>
                      <a:r>
                        <a:rPr lang="en-GB" sz="1100" noProof="0"/>
                        <a:t>North America</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72  (9.1)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60  (7.6)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245642409"/>
                  </a:ext>
                </a:extLst>
              </a:tr>
              <a:tr h="216000">
                <a:tc>
                  <a:txBody>
                    <a:bodyPr/>
                    <a:lstStyle/>
                    <a:p>
                      <a:pPr marL="216000"/>
                      <a:r>
                        <a:rPr lang="en-GB" sz="1100" noProof="0"/>
                        <a:t>Latin America</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34  (4.3)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39  (4.9)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1443442"/>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noProof="0"/>
                        <a:t>BMI, </a:t>
                      </a:r>
                      <a:r>
                        <a:rPr lang="en-GB" sz="1100" noProof="0"/>
                        <a:t>kg/m</a:t>
                      </a:r>
                      <a:r>
                        <a:rPr lang="en-GB" sz="1100" baseline="30000" noProof="0"/>
                        <a:t>2</a:t>
                      </a:r>
                      <a:r>
                        <a:rPr lang="en-GB" sz="1100" noProof="0"/>
                        <a:t>, mean</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kern="1200" noProof="0">
                          <a:solidFill>
                            <a:schemeClr val="dk1"/>
                          </a:solidFill>
                          <a:effectLst/>
                          <a:latin typeface="+mn-lt"/>
                          <a:ea typeface="+mn-ea"/>
                          <a:cs typeface="+mn-cs"/>
                        </a:rPr>
                        <a:t> 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algn="ctr"/>
                      <a:r>
                        <a:rPr lang="en-GB" sz="1100" kern="1200" noProof="0">
                          <a:solidFill>
                            <a:schemeClr val="dk1"/>
                          </a:solidFill>
                          <a:effectLst/>
                          <a:latin typeface="+mn-lt"/>
                          <a:ea typeface="+mn-ea"/>
                          <a:cs typeface="+mn-cs"/>
                        </a:rPr>
                        <a:t>27 </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474362125"/>
                  </a:ext>
                </a:extLst>
              </a:tr>
              <a:tr h="216000">
                <a:tc>
                  <a:txBody>
                    <a:bodyPr/>
                    <a:lstStyle/>
                    <a:p>
                      <a:r>
                        <a:rPr lang="en-GB" sz="1100" b="1" noProof="0"/>
                        <a:t>Serum [K+]</a:t>
                      </a:r>
                      <a:r>
                        <a:rPr lang="en-GB" sz="1100" noProof="0"/>
                        <a:t>, mmol/l, mean</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4.5</a:t>
                      </a: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4.5</a:t>
                      </a:r>
                    </a:p>
                  </a:txBody>
                  <a:tcPr marL="50800" marR="508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139380653"/>
                  </a:ext>
                </a:extLst>
              </a:tr>
              <a:tr h="216000">
                <a:tc>
                  <a:txBody>
                    <a:bodyPr/>
                    <a:lstStyle/>
                    <a:p>
                      <a:r>
                        <a:rPr lang="en-GB" sz="1100" b="1" noProof="0"/>
                        <a:t>eGFR</a:t>
                      </a:r>
                      <a:r>
                        <a:rPr lang="en-GB" sz="1100" b="0" noProof="0"/>
                        <a:t>,</a:t>
                      </a:r>
                      <a:r>
                        <a:rPr lang="en-GB" sz="1100" b="1" noProof="0"/>
                        <a:t> </a:t>
                      </a:r>
                      <a:r>
                        <a:rPr lang="en-GB" sz="1100" b="0" noProof="0"/>
                        <a:t>mL/min/1.73 m</a:t>
                      </a:r>
                      <a:r>
                        <a:rPr lang="en-GB" sz="1100" b="0" baseline="30000" noProof="0"/>
                        <a:t>2</a:t>
                      </a:r>
                      <a:r>
                        <a:rPr lang="en-GB" sz="1100" b="0" noProof="0"/>
                        <a:t>, mean</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47 </a:t>
                      </a: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97767537"/>
                  </a:ext>
                </a:extLst>
              </a:tr>
              <a:tr h="252000">
                <a:tc>
                  <a:txBody>
                    <a:bodyPr/>
                    <a:lstStyle/>
                    <a:p>
                      <a:r>
                        <a:rPr lang="en-GB" sz="1100" b="1" noProof="0"/>
                        <a:t>UACR</a:t>
                      </a:r>
                      <a:r>
                        <a:rPr lang="en-GB" sz="1100" noProof="0"/>
                        <a:t>, mg/g, </a:t>
                      </a:r>
                      <a:r>
                        <a:rPr lang="en-GB" sz="1100" kern="1200" noProof="0">
                          <a:solidFill>
                            <a:schemeClr val="tx1"/>
                          </a:solidFill>
                          <a:latin typeface="+mn-lt"/>
                          <a:ea typeface="+mn-ea"/>
                          <a:cs typeface="+mn-cs"/>
                        </a:rPr>
                        <a:t>median</a:t>
                      </a:r>
                      <a:endParaRPr lang="en-GB" sz="1100" noProof="0"/>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828</a:t>
                      </a: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811</a:t>
                      </a:r>
                    </a:p>
                  </a:txBody>
                  <a:tcPr marL="50800" marR="508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396766476"/>
                  </a:ext>
                </a:extLst>
              </a:tr>
            </a:tbl>
          </a:graphicData>
        </a:graphic>
      </p:graphicFrame>
      <p:graphicFrame>
        <p:nvGraphicFramePr>
          <p:cNvPr id="8" name="Table 7">
            <a:extLst>
              <a:ext uri="{FF2B5EF4-FFF2-40B4-BE49-F238E27FC236}">
                <a16:creationId xmlns:a16="http://schemas.microsoft.com/office/drawing/2014/main" id="{4D57A828-5876-C95A-987D-4A1374588B7B}"/>
              </a:ext>
            </a:extLst>
          </p:cNvPr>
          <p:cNvGraphicFramePr>
            <a:graphicFrameLocks noGrp="1"/>
          </p:cNvGraphicFramePr>
          <p:nvPr>
            <p:extLst>
              <p:ext uri="{D42A27DB-BD31-4B8C-83A1-F6EECF244321}">
                <p14:modId xmlns:p14="http://schemas.microsoft.com/office/powerpoint/2010/main" val="738243215"/>
              </p:ext>
            </p:extLst>
          </p:nvPr>
        </p:nvGraphicFramePr>
        <p:xfrm>
          <a:off x="6202849" y="1199297"/>
          <a:ext cx="5289472" cy="4632960"/>
        </p:xfrm>
        <a:graphic>
          <a:graphicData uri="http://schemas.openxmlformats.org/drawingml/2006/table">
            <a:tbl>
              <a:tblPr firstRow="1" bandRow="1">
                <a:tableStyleId>{5C22544A-7EE6-4342-B048-85BDC9FD1C3A}</a:tableStyleId>
              </a:tblPr>
              <a:tblGrid>
                <a:gridCol w="2944386">
                  <a:extLst>
                    <a:ext uri="{9D8B030D-6E8A-4147-A177-3AD203B41FA5}">
                      <a16:colId xmlns:a16="http://schemas.microsoft.com/office/drawing/2014/main" val="1546548169"/>
                    </a:ext>
                  </a:extLst>
                </a:gridCol>
                <a:gridCol w="1172543">
                  <a:extLst>
                    <a:ext uri="{9D8B030D-6E8A-4147-A177-3AD203B41FA5}">
                      <a16:colId xmlns:a16="http://schemas.microsoft.com/office/drawing/2014/main" val="1536869245"/>
                    </a:ext>
                  </a:extLst>
                </a:gridCol>
                <a:gridCol w="1172543">
                  <a:extLst>
                    <a:ext uri="{9D8B030D-6E8A-4147-A177-3AD203B41FA5}">
                      <a16:colId xmlns:a16="http://schemas.microsoft.com/office/drawing/2014/main" val="2901824364"/>
                    </a:ext>
                  </a:extLst>
                </a:gridCol>
              </a:tblGrid>
              <a:tr h="490110">
                <a:tc>
                  <a:txBody>
                    <a:bodyPr/>
                    <a:lstStyle/>
                    <a:p>
                      <a:r>
                        <a:rPr lang="en-GB" sz="1200" noProof="0"/>
                        <a:t>Characteristic</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bg2">
                        <a:lumMod val="75000"/>
                      </a:schemeClr>
                    </a:solidFill>
                  </a:tcPr>
                </a:tc>
                <a:tc>
                  <a:txBody>
                    <a:bodyPr/>
                    <a:lstStyle/>
                    <a:p>
                      <a:pPr algn="ctr"/>
                      <a:r>
                        <a:rPr lang="en-GB" sz="1200" noProof="0"/>
                        <a:t>Finerenone </a:t>
                      </a:r>
                    </a:p>
                    <a:p>
                      <a:pPr algn="ctr"/>
                      <a:r>
                        <a:rPr lang="en-GB" sz="1200" noProof="0"/>
                        <a:t>(n=793)</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solidFill>
                  </a:tcPr>
                </a:tc>
                <a:tc>
                  <a:txBody>
                    <a:bodyPr/>
                    <a:lstStyle/>
                    <a:p>
                      <a:pPr algn="ctr"/>
                      <a:r>
                        <a:rPr lang="en-GB" sz="1200" noProof="0"/>
                        <a:t>Placebo </a:t>
                      </a:r>
                    </a:p>
                    <a:p>
                      <a:pPr algn="ctr"/>
                      <a:r>
                        <a:rPr lang="en-GB" sz="1200" noProof="0"/>
                        <a:t>(n=791)</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270511137"/>
                  </a:ext>
                </a:extLst>
              </a:tr>
              <a:tr h="276190">
                <a:tc>
                  <a:txBody>
                    <a:bodyPr/>
                    <a:lstStyle/>
                    <a:p>
                      <a:pPr marL="0">
                        <a:lnSpc>
                          <a:spcPct val="100000"/>
                        </a:lnSpc>
                      </a:pPr>
                      <a:r>
                        <a:rPr lang="en-GB" sz="1100" b="1" noProof="0"/>
                        <a:t>SBP</a:t>
                      </a:r>
                      <a:r>
                        <a:rPr lang="en-GB" sz="1100" b="0" noProof="0"/>
                        <a:t>, mm Hg, mean</a:t>
                      </a:r>
                    </a:p>
                  </a:txBody>
                  <a:tcPr anchor="ctr">
                    <a:lnL w="12700" cmpd="sng">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GB" sz="1100" noProof="0"/>
                        <a:t>129.7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10000"/>
                        <a:lumOff val="90000"/>
                      </a:schemeClr>
                    </a:solidFill>
                  </a:tcPr>
                </a:tc>
                <a:tc>
                  <a:txBody>
                    <a:bodyPr/>
                    <a:lstStyle/>
                    <a:p>
                      <a:pPr algn="ctr">
                        <a:lnSpc>
                          <a:spcPct val="100000"/>
                        </a:lnSpc>
                      </a:pPr>
                      <a:r>
                        <a:rPr lang="en-GB" sz="1100" noProof="0"/>
                        <a:t>129.3</a:t>
                      </a:r>
                    </a:p>
                  </a:txBody>
                  <a:tcPr anchor="ctr">
                    <a:lnL w="12700"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602381416"/>
                  </a:ext>
                </a:extLst>
              </a:tr>
              <a:tr h="276190">
                <a:tc>
                  <a:txBody>
                    <a:bodyPr/>
                    <a:lstStyle/>
                    <a:p>
                      <a:pPr marL="0">
                        <a:lnSpc>
                          <a:spcPct val="100000"/>
                        </a:lnSpc>
                      </a:pPr>
                      <a:r>
                        <a:rPr lang="en-GB" sz="1100" b="1" noProof="0"/>
                        <a:t>Medical history</a:t>
                      </a:r>
                      <a:r>
                        <a:rPr lang="en-GB" sz="1100" b="0" noProof="0"/>
                        <a:t>, n (%)</a:t>
                      </a: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GB" sz="1100" noProof="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10000"/>
                        <a:lumOff val="90000"/>
                      </a:schemeClr>
                    </a:solidFill>
                  </a:tcPr>
                </a:tc>
                <a:tc>
                  <a:txBody>
                    <a:bodyPr/>
                    <a:lstStyle/>
                    <a:p>
                      <a:pPr>
                        <a:lnSpc>
                          <a:spcPct val="100000"/>
                        </a:lnSpc>
                      </a:pPr>
                      <a:endParaRPr lang="en-GB" sz="1100" noProof="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536119277"/>
                  </a:ext>
                </a:extLst>
              </a:tr>
              <a:tr h="276190">
                <a:tc>
                  <a:txBody>
                    <a:bodyPr/>
                    <a:lstStyle/>
                    <a:p>
                      <a:pPr marL="216000">
                        <a:lnSpc>
                          <a:spcPct val="100000"/>
                        </a:lnSpc>
                      </a:pPr>
                      <a:r>
                        <a:rPr lang="en-GB" sz="1100" noProof="0"/>
                        <a:t>ASCVD</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 90  (11.3)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105  (13.3)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76210930"/>
                  </a:ext>
                </a:extLst>
              </a:tr>
              <a:tr h="276190">
                <a:tc>
                  <a:txBody>
                    <a:bodyPr/>
                    <a:lstStyle/>
                    <a:p>
                      <a:pPr marL="216000">
                        <a:lnSpc>
                          <a:spcPct val="100000"/>
                        </a:lnSpc>
                      </a:pPr>
                      <a:r>
                        <a:rPr lang="en-GB" sz="1100" noProof="0"/>
                        <a:t>Hypertension</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701 (88.4)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706 (89.3)</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245642409"/>
                  </a:ext>
                </a:extLst>
              </a:tr>
              <a:tr h="276190">
                <a:tc>
                  <a:txBody>
                    <a:bodyPr/>
                    <a:lstStyle/>
                    <a:p>
                      <a:pPr marL="216000">
                        <a:lnSpc>
                          <a:spcPct val="100000"/>
                        </a:lnSpc>
                      </a:pPr>
                      <a:r>
                        <a:rPr lang="en-GB" sz="1100" noProof="0"/>
                        <a:t>Heart failure</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16 (2.0)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19 (2.4)</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030689078"/>
                  </a:ext>
                </a:extLst>
              </a:tr>
              <a:tr h="276190">
                <a:tc>
                  <a:txBody>
                    <a:bodyPr/>
                    <a:lstStyle/>
                    <a:p>
                      <a:pPr>
                        <a:lnSpc>
                          <a:spcPct val="100000"/>
                        </a:lnSpc>
                      </a:pPr>
                      <a:r>
                        <a:rPr lang="en-GB" sz="1100" b="1" noProof="0"/>
                        <a:t>Primary cause of CKD</a:t>
                      </a:r>
                      <a:r>
                        <a:rPr lang="en-GB" sz="1100" noProof="0"/>
                        <a:t>, n (%)</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effectLst/>
                        <a:latin typeface="+mn-lt"/>
                        <a:ea typeface="+mn-ea"/>
                        <a:cs typeface="+mn-cs"/>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1443442"/>
                  </a:ext>
                </a:extLst>
              </a:tr>
              <a:tr h="276190">
                <a:tc>
                  <a:txBody>
                    <a:bodyPr/>
                    <a:lstStyle/>
                    <a:p>
                      <a:pPr marL="216000" algn="l" defTabSz="914400" rtl="0" eaLnBrk="1" latinLnBrk="0" hangingPunct="1">
                        <a:lnSpc>
                          <a:spcPct val="100000"/>
                        </a:lnSpc>
                        <a:spcAft>
                          <a:spcPts val="0"/>
                        </a:spcAft>
                        <a:buNone/>
                      </a:pPr>
                      <a:r>
                        <a:rPr lang="en-GB" sz="1100" kern="100" noProof="0">
                          <a:solidFill>
                            <a:schemeClr val="dk1"/>
                          </a:solidFill>
                          <a:effectLst/>
                          <a:latin typeface="+mn-lt"/>
                          <a:ea typeface="Times New Roman" panose="02020603050405020304" pitchFamily="18" charset="0"/>
                          <a:cs typeface="+mn-cs"/>
                        </a:rPr>
                        <a:t>Hypertensive/ischemic nephropathy</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234 (29.5)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225 (28.4)</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158344595"/>
                  </a:ext>
                </a:extLst>
              </a:tr>
              <a:tr h="276190">
                <a:tc>
                  <a:txBody>
                    <a:bodyPr/>
                    <a:lstStyle/>
                    <a:p>
                      <a:pPr marL="216000">
                        <a:lnSpc>
                          <a:spcPct val="100000"/>
                        </a:lnSpc>
                        <a:spcAft>
                          <a:spcPts val="0"/>
                        </a:spcAft>
                        <a:buNone/>
                      </a:pPr>
                      <a:r>
                        <a:rPr lang="en-GB" sz="1100" kern="100" noProof="0">
                          <a:effectLst/>
                          <a:latin typeface="+mn-lt"/>
                          <a:ea typeface="Times New Roman" panose="02020603050405020304" pitchFamily="18" charset="0"/>
                        </a:rPr>
                        <a:t>Chronic glomerulonephritis</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446 (56.2)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457 (57.8)</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951894035"/>
                  </a:ext>
                </a:extLst>
              </a:tr>
              <a:tr h="276190">
                <a:tc>
                  <a:txBody>
                    <a:bodyPr/>
                    <a:lstStyle/>
                    <a:p>
                      <a:pPr marL="216000">
                        <a:lnSpc>
                          <a:spcPct val="100000"/>
                        </a:lnSpc>
                        <a:spcAft>
                          <a:spcPts val="0"/>
                        </a:spcAft>
                      </a:pPr>
                      <a:r>
                        <a:rPr lang="en-GB" sz="1100" noProof="0">
                          <a:latin typeface="+mn-lt"/>
                        </a:rPr>
                        <a:t>Other</a:t>
                      </a:r>
                      <a:r>
                        <a:rPr lang="en-GB" sz="1100" baseline="30000" noProof="0">
                          <a:latin typeface="+mn-lt"/>
                        </a:rPr>
                        <a: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29 (3.7)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24 (3.0)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217040853"/>
                  </a:ext>
                </a:extLst>
              </a:tr>
              <a:tr h="276190">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Unknown</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00" noProof="0">
                          <a:solidFill>
                            <a:schemeClr val="dk1"/>
                          </a:solidFill>
                          <a:effectLst/>
                          <a:latin typeface="+mn-lt"/>
                          <a:ea typeface="+mn-ea"/>
                          <a:cs typeface="+mn-cs"/>
                        </a:rPr>
                        <a:t>84 (10.6)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00" noProof="0">
                          <a:solidFill>
                            <a:schemeClr val="dk1"/>
                          </a:solidFill>
                          <a:effectLst/>
                          <a:latin typeface="+mn-lt"/>
                          <a:ea typeface="+mn-ea"/>
                          <a:cs typeface="+mn-cs"/>
                        </a:rPr>
                        <a:t>85 (10.7)</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843995638"/>
                  </a:ext>
                </a:extLst>
              </a:tr>
              <a:tr h="276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noProof="0">
                          <a:latin typeface="+mn-lt"/>
                        </a:rPr>
                        <a:t>Medication use</a:t>
                      </a:r>
                      <a:r>
                        <a:rPr lang="en-GB" sz="1100" b="0" noProof="0">
                          <a:latin typeface="+mn-lt"/>
                        </a:rPr>
                        <a:t>, n (%)</a:t>
                      </a:r>
                      <a:r>
                        <a:rPr lang="en-GB" sz="1100" b="1" noProof="0">
                          <a:latin typeface="+mn-lt"/>
                        </a:rPr>
                        <a:t> </a:t>
                      </a:r>
                      <a:endParaRPr lang="en-GB" sz="1100" noProof="0">
                        <a:latin typeface="+mn-lt"/>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75267298"/>
                  </a:ext>
                </a:extLst>
              </a:tr>
              <a:tr h="276190">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100" noProof="0">
                          <a:latin typeface="+mn-lt"/>
                        </a:rPr>
                        <a:t>ACEi</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230 (29.0)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205 (25.9)</a:t>
                      </a: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295509157"/>
                  </a:ext>
                </a:extLst>
              </a:tr>
              <a:tr h="276190">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100" noProof="0">
                          <a:latin typeface="+mn-lt"/>
                        </a:rPr>
                        <a:t>ARB</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560 (70.6)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585 (74.0)</a:t>
                      </a: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04783440"/>
                  </a:ext>
                </a:extLst>
              </a:tr>
              <a:tr h="276190">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100" noProof="0">
                          <a:latin typeface="+mn-lt"/>
                        </a:rPr>
                        <a:t>Diuretics</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142 (17.9)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10000"/>
                        <a:lumOff val="90000"/>
                      </a:schemeClr>
                    </a:solidFill>
                  </a:tcPr>
                </a:tc>
                <a:tc>
                  <a:txBody>
                    <a:bodyPr/>
                    <a:lstStyle/>
                    <a:p>
                      <a:pPr algn="ctr">
                        <a:lnSpc>
                          <a:spcPct val="100000"/>
                        </a:lnSpc>
                        <a:spcAft>
                          <a:spcPts val="0"/>
                        </a:spcAft>
                        <a:buNone/>
                      </a:pPr>
                      <a:r>
                        <a:rPr lang="en-GB" sz="1100" kern="100" noProof="0">
                          <a:effectLst/>
                          <a:latin typeface="+mn-lt"/>
                          <a:ea typeface="Times New Roman" panose="02020603050405020304" pitchFamily="18" charset="0"/>
                        </a:rPr>
                        <a:t>148 (18.7)</a:t>
                      </a: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834427806"/>
                  </a:ext>
                </a:extLst>
              </a:tr>
              <a:tr h="276190">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100" noProof="0">
                          <a:latin typeface="+mn-lt"/>
                        </a:rPr>
                        <a:t>SGLT2i</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135 (17.0)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135 (17.1)</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885982517"/>
                  </a:ext>
                </a:extLst>
              </a:tr>
            </a:tbl>
          </a:graphicData>
        </a:graphic>
      </p:graphicFrame>
      <p:pic>
        <p:nvPicPr>
          <p:cNvPr id="2" name="Picture 2" descr="Glasgow 2026 | ERA">
            <a:extLst>
              <a:ext uri="{FF2B5EF4-FFF2-40B4-BE49-F238E27FC236}">
                <a16:creationId xmlns:a16="http://schemas.microsoft.com/office/drawing/2014/main" id="{A1CDD3EE-6B20-9C6F-B1A2-BD7CE6C9A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1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977D58-23DA-6DEB-412F-B7784C77622E}"/>
              </a:ext>
            </a:extLst>
          </p:cNvPr>
          <p:cNvSpPr>
            <a:spLocks noGrp="1"/>
          </p:cNvSpPr>
          <p:nvPr>
            <p:ph type="sldNum" sz="quarter" idx="17"/>
          </p:nvPr>
        </p:nvSpPr>
        <p:spPr/>
        <p:txBody>
          <a:bodyPr/>
          <a:lstStyle/>
          <a:p>
            <a:fld id="{7AF8E309-D608-654D-B811-6A2C46C88181}" type="slidenum">
              <a:rPr lang="en-GB" noProof="0" smtClean="0"/>
              <a:pPr/>
              <a:t>18</a:t>
            </a:fld>
            <a:endParaRPr lang="en-GB" noProof="0"/>
          </a:p>
        </p:txBody>
      </p:sp>
      <p:pic>
        <p:nvPicPr>
          <p:cNvPr id="2" name="Picture 2" descr="Glasgow 2026 | ERA">
            <a:extLst>
              <a:ext uri="{FF2B5EF4-FFF2-40B4-BE49-F238E27FC236}">
                <a16:creationId xmlns:a16="http://schemas.microsoft.com/office/drawing/2014/main" id="{617ED1D2-8FBA-969C-5EDD-92686D29F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1024" y="5816529"/>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a:extLst>
              <a:ext uri="{FF2B5EF4-FFF2-40B4-BE49-F238E27FC236}">
                <a16:creationId xmlns:a16="http://schemas.microsoft.com/office/drawing/2014/main" id="{CA14EBAA-FC78-8751-91F9-825CA1EF4166}"/>
              </a:ext>
            </a:extLst>
          </p:cNvPr>
          <p:cNvSpPr txBox="1">
            <a:spLocks/>
          </p:cNvSpPr>
          <p:nvPr/>
        </p:nvSpPr>
        <p:spPr>
          <a:xfrm>
            <a:off x="947670" y="1427805"/>
            <a:ext cx="5719138" cy="704873"/>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a:t>Hiddo J L Heerspink, Rajiv Agarwal, George L Bakris, et al, and the FIND-CKD Investigators</a:t>
            </a:r>
          </a:p>
        </p:txBody>
      </p:sp>
      <p:sp>
        <p:nvSpPr>
          <p:cNvPr id="6" name="Text Placeholder 10">
            <a:extLst>
              <a:ext uri="{FF2B5EF4-FFF2-40B4-BE49-F238E27FC236}">
                <a16:creationId xmlns:a16="http://schemas.microsoft.com/office/drawing/2014/main" id="{3FBFC974-66C3-5DD6-39CF-A4B9EE378184}"/>
              </a:ext>
            </a:extLst>
          </p:cNvPr>
          <p:cNvSpPr txBox="1">
            <a:spLocks/>
          </p:cNvSpPr>
          <p:nvPr/>
        </p:nvSpPr>
        <p:spPr>
          <a:xfrm>
            <a:off x="947668" y="2400598"/>
            <a:ext cx="6489452" cy="2365125"/>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2400" b="1"/>
              <a:t>Design and baseline characteristics of the Finerenone, in addition to standard of care, on the progression of kidney disease in patients with Non-Diabetic Chronic Kidney Disease (FIND-CKD) randomized trial</a:t>
            </a:r>
          </a:p>
        </p:txBody>
      </p:sp>
      <p:sp>
        <p:nvSpPr>
          <p:cNvPr id="9" name="Text Placeholder 12">
            <a:extLst>
              <a:ext uri="{FF2B5EF4-FFF2-40B4-BE49-F238E27FC236}">
                <a16:creationId xmlns:a16="http://schemas.microsoft.com/office/drawing/2014/main" id="{9C8EAD14-CEBB-83CE-16B5-A2BF04560B83}"/>
              </a:ext>
            </a:extLst>
          </p:cNvPr>
          <p:cNvSpPr txBox="1">
            <a:spLocks/>
          </p:cNvSpPr>
          <p:nvPr/>
        </p:nvSpPr>
        <p:spPr>
          <a:xfrm>
            <a:off x="950976" y="5106690"/>
            <a:ext cx="5715831" cy="547914"/>
          </a:xfrm>
          <a:prstGeom prst="rect">
            <a:avLst/>
          </a:prstGeom>
        </p:spPr>
        <p:txBody>
          <a:bodyPr vert="horz" lIns="0" tIns="45720" rIns="90000" bIns="45720" rtlCol="0" anchor="b">
            <a:spAutoFit/>
          </a:bodyPr>
          <a:lstStyle>
            <a:defPPr>
              <a:defRPr lang="en-US"/>
            </a:defPPr>
            <a:lvl1pPr algn="l" defTabSz="609585" rtl="0" eaLnBrk="0" fontAlgn="base" hangingPunct="0">
              <a:spcBef>
                <a:spcPct val="0"/>
              </a:spcBef>
              <a:spcAft>
                <a:spcPct val="0"/>
              </a:spcAft>
              <a:defRPr sz="900" b="0" kern="1200">
                <a:solidFill>
                  <a:schemeClr val="bg1"/>
                </a:solidFill>
                <a:latin typeface="+mn-lt"/>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r>
              <a:rPr lang="en-US"/>
              <a:t>Published online June 5, 2026</a:t>
            </a:r>
          </a:p>
          <a:p>
            <a:r>
              <a:rPr lang="en-US"/>
              <a:t>European Renal Association 63</a:t>
            </a:r>
            <a:r>
              <a:rPr lang="en-US" baseline="30000"/>
              <a:t>rd</a:t>
            </a:r>
            <a:r>
              <a:rPr lang="en-US"/>
              <a:t> Congress</a:t>
            </a:r>
          </a:p>
        </p:txBody>
      </p:sp>
      <p:pic>
        <p:nvPicPr>
          <p:cNvPr id="11" name="Picture 10">
            <a:extLst>
              <a:ext uri="{FF2B5EF4-FFF2-40B4-BE49-F238E27FC236}">
                <a16:creationId xmlns:a16="http://schemas.microsoft.com/office/drawing/2014/main" id="{B69DE89A-79A4-8D2C-156C-68C5591E7B7C}"/>
              </a:ext>
            </a:extLst>
          </p:cNvPr>
          <p:cNvPicPr>
            <a:picLocks noChangeAspect="1"/>
          </p:cNvPicPr>
          <p:nvPr/>
        </p:nvPicPr>
        <p:blipFill>
          <a:blip r:embed="rId4"/>
          <a:stretch>
            <a:fillRect/>
          </a:stretch>
        </p:blipFill>
        <p:spPr>
          <a:xfrm>
            <a:off x="947668" y="4914900"/>
            <a:ext cx="2437792" cy="1080670"/>
          </a:xfrm>
          <a:prstGeom prst="rect">
            <a:avLst/>
          </a:prstGeom>
        </p:spPr>
      </p:pic>
      <p:sp>
        <p:nvSpPr>
          <p:cNvPr id="14" name="Rectangle 13">
            <a:extLst>
              <a:ext uri="{FF2B5EF4-FFF2-40B4-BE49-F238E27FC236}">
                <a16:creationId xmlns:a16="http://schemas.microsoft.com/office/drawing/2014/main" id="{9D61E006-39D7-1139-69DA-5283599EB135}"/>
              </a:ext>
            </a:extLst>
          </p:cNvPr>
          <p:cNvSpPr/>
          <p:nvPr/>
        </p:nvSpPr>
        <p:spPr>
          <a:xfrm>
            <a:off x="0" y="0"/>
            <a:ext cx="12192000" cy="1159884"/>
          </a:xfrm>
          <a:prstGeom prst="rect">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288000" marR="0" lvl="0" indent="0" defTabSz="609585" rtl="0" eaLnBrk="0" fontAlgn="base" latinLnBrk="0" hangingPunct="0">
              <a:lnSpc>
                <a:spcPct val="100000"/>
              </a:lnSpc>
              <a:spcBef>
                <a:spcPct val="0"/>
              </a:spcBef>
              <a:spcAft>
                <a:spcPct val="0"/>
              </a:spcAft>
              <a:buClrTx/>
              <a:buSzTx/>
              <a:buFontTx/>
              <a:buNone/>
              <a:tabLst/>
              <a:defRPr/>
            </a:pPr>
            <a:r>
              <a:rPr kumimoji="0" lang="en-GB" sz="2600" b="1" i="0" u="none" strike="noStrike" kern="1200" cap="none" spc="0" normalizeH="0" baseline="0" noProof="0">
                <a:ln>
                  <a:noFill/>
                </a:ln>
                <a:solidFill>
                  <a:srgbClr val="FFFFFF"/>
                </a:solidFill>
                <a:effectLst/>
                <a:uLnTx/>
                <a:uFillTx/>
                <a:latin typeface="Arial" panose="020B0604020202020204"/>
                <a:ea typeface="+mn-ea"/>
                <a:cs typeface="+mn-cs"/>
              </a:rPr>
              <a:t>Nephrology dialysis </a:t>
            </a:r>
            <a:r>
              <a:rPr lang="en-GB" sz="2600" b="1">
                <a:solidFill>
                  <a:srgbClr val="FFFFFF"/>
                </a:solidFill>
                <a:latin typeface="Arial" panose="020B0604020202020204"/>
              </a:rPr>
              <a:t>t</a:t>
            </a:r>
            <a:r>
              <a:rPr kumimoji="0" lang="en-GB" sz="2600" b="1" i="0" u="none" strike="noStrike" kern="1200" cap="none" spc="0" normalizeH="0" baseline="0" noProof="0">
                <a:ln>
                  <a:noFill/>
                </a:ln>
                <a:solidFill>
                  <a:srgbClr val="FFFFFF"/>
                </a:solidFill>
                <a:effectLst/>
                <a:uLnTx/>
                <a:uFillTx/>
                <a:latin typeface="Arial" panose="020B0604020202020204"/>
                <a:ea typeface="+mn-ea"/>
                <a:cs typeface="+mn-cs"/>
              </a:rPr>
              <a:t>ransplantation</a:t>
            </a:r>
          </a:p>
        </p:txBody>
      </p:sp>
      <p:sp>
        <p:nvSpPr>
          <p:cNvPr id="15" name="Text Placeholder 9">
            <a:extLst>
              <a:ext uri="{FF2B5EF4-FFF2-40B4-BE49-F238E27FC236}">
                <a16:creationId xmlns:a16="http://schemas.microsoft.com/office/drawing/2014/main" id="{FF11A9F7-6CD0-07CE-AD62-173D22C29069}"/>
              </a:ext>
            </a:extLst>
          </p:cNvPr>
          <p:cNvSpPr txBox="1">
            <a:spLocks/>
          </p:cNvSpPr>
          <p:nvPr/>
        </p:nvSpPr>
        <p:spPr>
          <a:xfrm>
            <a:off x="8193435" y="5106690"/>
            <a:ext cx="2950816" cy="704873"/>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GB" b="1"/>
              <a:t>Scan to read the article</a:t>
            </a:r>
          </a:p>
        </p:txBody>
      </p:sp>
      <p:sp>
        <p:nvSpPr>
          <p:cNvPr id="17" name="Rectangle 16">
            <a:extLst>
              <a:ext uri="{FF2B5EF4-FFF2-40B4-BE49-F238E27FC236}">
                <a16:creationId xmlns:a16="http://schemas.microsoft.com/office/drawing/2014/main" id="{E813A12E-8121-541C-9778-7DFC042E1FF1}"/>
              </a:ext>
            </a:extLst>
          </p:cNvPr>
          <p:cNvSpPr/>
          <p:nvPr/>
        </p:nvSpPr>
        <p:spPr>
          <a:xfrm>
            <a:off x="7943851" y="1830090"/>
            <a:ext cx="3209925" cy="32385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C8501D62-2BFF-3A92-1464-1177A8712527}"/>
              </a:ext>
            </a:extLst>
          </p:cNvPr>
          <p:cNvCxnSpPr/>
          <p:nvPr/>
        </p:nvCxnSpPr>
        <p:spPr>
          <a:xfrm>
            <a:off x="947668" y="6046518"/>
            <a:ext cx="102933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2F191BB-234A-BCD9-4F3D-742FDB47479C}"/>
              </a:ext>
            </a:extLst>
          </p:cNvPr>
          <p:cNvPicPr>
            <a:picLocks noChangeAspect="1"/>
          </p:cNvPicPr>
          <p:nvPr/>
        </p:nvPicPr>
        <p:blipFill>
          <a:blip r:embed="rId5"/>
          <a:stretch>
            <a:fillRect/>
          </a:stretch>
        </p:blipFill>
        <p:spPr>
          <a:xfrm>
            <a:off x="8047243" y="1941627"/>
            <a:ext cx="3003139" cy="3003139"/>
          </a:xfrm>
          <a:prstGeom prst="rect">
            <a:avLst/>
          </a:prstGeom>
        </p:spPr>
      </p:pic>
    </p:spTree>
    <p:extLst>
      <p:ext uri="{BB962C8B-B14F-4D97-AF65-F5344CB8AC3E}">
        <p14:creationId xmlns:p14="http://schemas.microsoft.com/office/powerpoint/2010/main" val="66494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03FD-A5AC-8E2F-70F0-25263C046518}"/>
              </a:ext>
            </a:extLst>
          </p:cNvPr>
          <p:cNvSpPr>
            <a:spLocks noGrp="1"/>
          </p:cNvSpPr>
          <p:nvPr>
            <p:ph type="title"/>
          </p:nvPr>
        </p:nvSpPr>
        <p:spPr/>
        <p:txBody>
          <a:bodyPr/>
          <a:lstStyle/>
          <a:p>
            <a:r>
              <a:rPr lang="en-GB" noProof="0"/>
              <a:t>FIND-CKD efficacy and safety</a:t>
            </a:r>
          </a:p>
        </p:txBody>
      </p:sp>
      <p:sp>
        <p:nvSpPr>
          <p:cNvPr id="3" name="Text Placeholder 2">
            <a:extLst>
              <a:ext uri="{FF2B5EF4-FFF2-40B4-BE49-F238E27FC236}">
                <a16:creationId xmlns:a16="http://schemas.microsoft.com/office/drawing/2014/main" id="{66944DEF-EACE-537F-0DDF-2A67E67D462A}"/>
              </a:ext>
            </a:extLst>
          </p:cNvPr>
          <p:cNvSpPr>
            <a:spLocks noGrp="1"/>
          </p:cNvSpPr>
          <p:nvPr>
            <p:ph type="body" idx="1"/>
          </p:nvPr>
        </p:nvSpPr>
        <p:spPr/>
        <p:txBody>
          <a:bodyPr/>
          <a:lstStyle/>
          <a:p>
            <a:r>
              <a:rPr lang="en-GB" noProof="0">
                <a:solidFill>
                  <a:schemeClr val="bg2">
                    <a:lumMod val="75000"/>
                  </a:schemeClr>
                </a:solidFill>
              </a:rPr>
              <a:t>Hiddo J. L. Heerspink</a:t>
            </a:r>
          </a:p>
        </p:txBody>
      </p:sp>
      <p:pic>
        <p:nvPicPr>
          <p:cNvPr id="4" name="Picture 2" descr="Glasgow 2026 | ERA">
            <a:extLst>
              <a:ext uri="{FF2B5EF4-FFF2-40B4-BE49-F238E27FC236}">
                <a16:creationId xmlns:a16="http://schemas.microsoft.com/office/drawing/2014/main" id="{5668E340-A15E-7231-1D78-D21C9D07E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4368E8-AC49-777E-A182-61421DB5862B}"/>
              </a:ext>
            </a:extLst>
          </p:cNvPr>
          <p:cNvSpPr>
            <a:spLocks noGrp="1"/>
          </p:cNvSpPr>
          <p:nvPr>
            <p:ph type="sldNum" sz="quarter" idx="17"/>
          </p:nvPr>
        </p:nvSpPr>
        <p:spPr/>
        <p:txBody>
          <a:bodyPr/>
          <a:lstStyle/>
          <a:p>
            <a:fld id="{7AF8E309-D608-654D-B811-6A2C46C88181}" type="slidenum">
              <a:rPr lang="en-GB" noProof="0" smtClean="0"/>
              <a:pPr/>
              <a:t>2</a:t>
            </a:fld>
            <a:endParaRPr lang="en-GB" noProof="0"/>
          </a:p>
        </p:txBody>
      </p:sp>
      <p:sp>
        <p:nvSpPr>
          <p:cNvPr id="4" name="Title 3">
            <a:extLst>
              <a:ext uri="{FF2B5EF4-FFF2-40B4-BE49-F238E27FC236}">
                <a16:creationId xmlns:a16="http://schemas.microsoft.com/office/drawing/2014/main" id="{C9CD52DB-E1DA-0916-58D5-99536F81BB96}"/>
              </a:ext>
            </a:extLst>
          </p:cNvPr>
          <p:cNvSpPr>
            <a:spLocks noGrp="1"/>
          </p:cNvSpPr>
          <p:nvPr>
            <p:ph type="title"/>
          </p:nvPr>
        </p:nvSpPr>
        <p:spPr/>
        <p:txBody>
          <a:bodyPr/>
          <a:lstStyle/>
          <a:p>
            <a:r>
              <a:rPr lang="en-GB" noProof="0"/>
              <a:t>Speakers</a:t>
            </a:r>
          </a:p>
        </p:txBody>
      </p:sp>
      <p:grpSp>
        <p:nvGrpSpPr>
          <p:cNvPr id="22" name="Group 21">
            <a:extLst>
              <a:ext uri="{FF2B5EF4-FFF2-40B4-BE49-F238E27FC236}">
                <a16:creationId xmlns:a16="http://schemas.microsoft.com/office/drawing/2014/main" id="{0A94FABE-B5D6-0B5C-F49E-6C8E998F11FA}"/>
              </a:ext>
            </a:extLst>
          </p:cNvPr>
          <p:cNvGrpSpPr/>
          <p:nvPr/>
        </p:nvGrpSpPr>
        <p:grpSpPr>
          <a:xfrm>
            <a:off x="208042" y="1461233"/>
            <a:ext cx="11917283" cy="3935535"/>
            <a:chOff x="341392" y="1143002"/>
            <a:chExt cx="11917283" cy="3935535"/>
          </a:xfrm>
        </p:grpSpPr>
        <p:sp>
          <p:nvSpPr>
            <p:cNvPr id="32" name="Rectangle: Rounded Corners 31">
              <a:extLst>
                <a:ext uri="{FF2B5EF4-FFF2-40B4-BE49-F238E27FC236}">
                  <a16:creationId xmlns:a16="http://schemas.microsoft.com/office/drawing/2014/main" id="{42D6BC17-53CC-43EE-8FB9-07F3EFC297F0}"/>
                </a:ext>
              </a:extLst>
            </p:cNvPr>
            <p:cNvSpPr/>
            <p:nvPr/>
          </p:nvSpPr>
          <p:spPr>
            <a:xfrm>
              <a:off x="461852" y="1143002"/>
              <a:ext cx="1703081" cy="2434572"/>
            </a:xfrm>
            <a:prstGeom prst="roundRect">
              <a:avLst>
                <a:gd name="adj"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r>
                <a:rPr lang="en-GB" b="1">
                  <a:solidFill>
                    <a:schemeClr val="accent3"/>
                  </a:solidFill>
                </a:rPr>
                <a:t>Vlado Perkovic</a:t>
              </a:r>
            </a:p>
          </p:txBody>
        </p:sp>
        <p:sp>
          <p:nvSpPr>
            <p:cNvPr id="84" name="Rectangle: Rounded Corners 83">
              <a:extLst>
                <a:ext uri="{FF2B5EF4-FFF2-40B4-BE49-F238E27FC236}">
                  <a16:creationId xmlns:a16="http://schemas.microsoft.com/office/drawing/2014/main" id="{607D474F-564B-FF18-00CA-E40A8BE9600A}"/>
                </a:ext>
              </a:extLst>
            </p:cNvPr>
            <p:cNvSpPr/>
            <p:nvPr/>
          </p:nvSpPr>
          <p:spPr>
            <a:xfrm>
              <a:off x="2374895" y="1143002"/>
              <a:ext cx="1703081" cy="2434572"/>
            </a:xfrm>
            <a:prstGeom prst="roundRect">
              <a:avLst>
                <a:gd name="adj"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r>
                <a:rPr lang="en-GB" b="1">
                  <a:solidFill>
                    <a:schemeClr val="accent3"/>
                  </a:solidFill>
                </a:rPr>
                <a:t>David Cherney</a:t>
              </a:r>
            </a:p>
          </p:txBody>
        </p:sp>
        <p:sp>
          <p:nvSpPr>
            <p:cNvPr id="93" name="Rectangle: Rounded Corners 92">
              <a:extLst>
                <a:ext uri="{FF2B5EF4-FFF2-40B4-BE49-F238E27FC236}">
                  <a16:creationId xmlns:a16="http://schemas.microsoft.com/office/drawing/2014/main" id="{7D608D9A-D294-9442-7CE9-EC71BE0095EE}"/>
                </a:ext>
              </a:extLst>
            </p:cNvPr>
            <p:cNvSpPr/>
            <p:nvPr/>
          </p:nvSpPr>
          <p:spPr>
            <a:xfrm>
              <a:off x="4287938" y="1143002"/>
              <a:ext cx="1703081" cy="2434572"/>
            </a:xfrm>
            <a:prstGeom prst="roundRect">
              <a:avLst>
                <a:gd name="adj"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r>
                <a:rPr lang="en-GB" b="1">
                  <a:solidFill>
                    <a:schemeClr val="accent3"/>
                  </a:solidFill>
                </a:rPr>
                <a:t>Hiddo Heerspink</a:t>
              </a:r>
            </a:p>
          </p:txBody>
        </p:sp>
        <p:sp>
          <p:nvSpPr>
            <p:cNvPr id="102" name="Rectangle: Rounded Corners 101">
              <a:extLst>
                <a:ext uri="{FF2B5EF4-FFF2-40B4-BE49-F238E27FC236}">
                  <a16:creationId xmlns:a16="http://schemas.microsoft.com/office/drawing/2014/main" id="{AA06E219-89AE-5FB9-1E79-D913AB56BCA3}"/>
                </a:ext>
              </a:extLst>
            </p:cNvPr>
            <p:cNvSpPr/>
            <p:nvPr/>
          </p:nvSpPr>
          <p:spPr>
            <a:xfrm>
              <a:off x="6200981" y="1143002"/>
              <a:ext cx="1703081" cy="2434572"/>
            </a:xfrm>
            <a:prstGeom prst="roundRect">
              <a:avLst>
                <a:gd name="adj"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r>
                <a:rPr lang="en-GB" b="1">
                  <a:solidFill>
                    <a:schemeClr val="accent3"/>
                  </a:solidFill>
                </a:rPr>
                <a:t>Brendon Neuen</a:t>
              </a:r>
            </a:p>
          </p:txBody>
        </p:sp>
        <p:sp>
          <p:nvSpPr>
            <p:cNvPr id="111" name="Rectangle: Rounded Corners 110">
              <a:extLst>
                <a:ext uri="{FF2B5EF4-FFF2-40B4-BE49-F238E27FC236}">
                  <a16:creationId xmlns:a16="http://schemas.microsoft.com/office/drawing/2014/main" id="{045115EE-E55F-16BB-5E39-FCC5FEC60C29}"/>
                </a:ext>
              </a:extLst>
            </p:cNvPr>
            <p:cNvSpPr/>
            <p:nvPr/>
          </p:nvSpPr>
          <p:spPr>
            <a:xfrm>
              <a:off x="8114024" y="1143002"/>
              <a:ext cx="1703081" cy="2434572"/>
            </a:xfrm>
            <a:prstGeom prst="roundRect">
              <a:avLst>
                <a:gd name="adj"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r>
                <a:rPr lang="en-GB" b="1">
                  <a:solidFill>
                    <a:schemeClr val="accent3"/>
                  </a:solidFill>
                </a:rPr>
                <a:t>Rajiv Agarwal</a:t>
              </a:r>
            </a:p>
          </p:txBody>
        </p:sp>
        <p:sp>
          <p:nvSpPr>
            <p:cNvPr id="120" name="Rectangle: Rounded Corners 119">
              <a:extLst>
                <a:ext uri="{FF2B5EF4-FFF2-40B4-BE49-F238E27FC236}">
                  <a16:creationId xmlns:a16="http://schemas.microsoft.com/office/drawing/2014/main" id="{451F1AC0-8871-9AA5-6A3A-B2D701B85FF1}"/>
                </a:ext>
              </a:extLst>
            </p:cNvPr>
            <p:cNvSpPr/>
            <p:nvPr/>
          </p:nvSpPr>
          <p:spPr>
            <a:xfrm>
              <a:off x="10084218" y="1143002"/>
              <a:ext cx="1703081" cy="2434572"/>
            </a:xfrm>
            <a:prstGeom prst="roundRect">
              <a:avLst>
                <a:gd name="adj"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endParaRPr lang="en-GB" b="1">
                <a:solidFill>
                  <a:schemeClr val="accent3"/>
                </a:solidFill>
              </a:endParaRPr>
            </a:p>
            <a:p>
              <a:pPr algn="ctr"/>
              <a:r>
                <a:rPr lang="en-GB" b="1">
                  <a:solidFill>
                    <a:schemeClr val="accent3"/>
                  </a:solidFill>
                </a:rPr>
                <a:t>Katherine Tuttle</a:t>
              </a:r>
            </a:p>
          </p:txBody>
        </p:sp>
        <p:grpSp>
          <p:nvGrpSpPr>
            <p:cNvPr id="20" name="Group 19">
              <a:extLst>
                <a:ext uri="{FF2B5EF4-FFF2-40B4-BE49-F238E27FC236}">
                  <a16:creationId xmlns:a16="http://schemas.microsoft.com/office/drawing/2014/main" id="{7942C626-3DBA-2309-D4B5-E127929C096F}"/>
                </a:ext>
              </a:extLst>
            </p:cNvPr>
            <p:cNvGrpSpPr/>
            <p:nvPr/>
          </p:nvGrpSpPr>
          <p:grpSpPr>
            <a:xfrm>
              <a:off x="557392" y="1213024"/>
              <a:ext cx="11134366" cy="1512000"/>
              <a:chOff x="557392" y="1213024"/>
              <a:chExt cx="11134366" cy="1512000"/>
            </a:xfrm>
          </p:grpSpPr>
          <p:pic>
            <p:nvPicPr>
              <p:cNvPr id="10" name="Picture 9">
                <a:extLst>
                  <a:ext uri="{FF2B5EF4-FFF2-40B4-BE49-F238E27FC236}">
                    <a16:creationId xmlns:a16="http://schemas.microsoft.com/office/drawing/2014/main" id="{78E57747-E11B-94FA-1549-02AA0A669DD5}"/>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4383478" y="1213024"/>
                <a:ext cx="1512000" cy="1512000"/>
              </a:xfrm>
              <a:prstGeom prst="ellipse">
                <a:avLst/>
              </a:prstGeom>
              <a:ln w="38100">
                <a:solidFill>
                  <a:schemeClr val="bg1"/>
                </a:solidFill>
              </a:ln>
            </p:spPr>
          </p:pic>
          <p:pic>
            <p:nvPicPr>
              <p:cNvPr id="12" name="Picture 11">
                <a:extLst>
                  <a:ext uri="{FF2B5EF4-FFF2-40B4-BE49-F238E27FC236}">
                    <a16:creationId xmlns:a16="http://schemas.microsoft.com/office/drawing/2014/main" id="{95BBC068-A5FB-8C84-8F52-48E8878C1259}"/>
                  </a:ext>
                </a:extLst>
              </p:cNvPr>
              <p:cNvPicPr>
                <a:picLocks noChangeAspect="1"/>
              </p:cNvPicPr>
              <p:nvPr/>
            </p:nvPicPr>
            <p:blipFill rotWithShape="1">
              <a:blip r:embed="rId4">
                <a:extLst>
                  <a:ext uri="{28A0092B-C50C-407E-A947-70E740481C1C}">
                    <a14:useLocalDpi xmlns:a14="http://schemas.microsoft.com/office/drawing/2010/main"/>
                  </a:ext>
                </a:extLst>
              </a:blip>
              <a:srcRect t="-1"/>
              <a:stretch>
                <a:fillRect/>
              </a:stretch>
            </p:blipFill>
            <p:spPr>
              <a:xfrm>
                <a:off x="2470435" y="1213024"/>
                <a:ext cx="1512000" cy="1512000"/>
              </a:xfrm>
              <a:prstGeom prst="ellipse">
                <a:avLst/>
              </a:prstGeom>
              <a:ln w="38100">
                <a:solidFill>
                  <a:schemeClr val="bg1"/>
                </a:solidFill>
              </a:ln>
            </p:spPr>
          </p:pic>
          <p:pic>
            <p:nvPicPr>
              <p:cNvPr id="14" name="Picture 13">
                <a:extLst>
                  <a:ext uri="{FF2B5EF4-FFF2-40B4-BE49-F238E27FC236}">
                    <a16:creationId xmlns:a16="http://schemas.microsoft.com/office/drawing/2014/main" id="{5C656780-651F-39C0-8691-D46BA01C35CB}"/>
                  </a:ext>
                </a:extLst>
              </p:cNvPr>
              <p:cNvPicPr>
                <a:picLocks noChangeAspect="1"/>
              </p:cNvPicPr>
              <p:nvPr/>
            </p:nvPicPr>
            <p:blipFill rotWithShape="1">
              <a:blip r:embed="rId5">
                <a:extLst>
                  <a:ext uri="{28A0092B-C50C-407E-A947-70E740481C1C}">
                    <a14:useLocalDpi xmlns:a14="http://schemas.microsoft.com/office/drawing/2010/main"/>
                  </a:ext>
                </a:extLst>
              </a:blip>
              <a:srcRect/>
              <a:stretch>
                <a:fillRect/>
              </a:stretch>
            </p:blipFill>
            <p:spPr>
              <a:xfrm>
                <a:off x="8209564" y="1213024"/>
                <a:ext cx="1512000" cy="1512000"/>
              </a:xfrm>
              <a:prstGeom prst="ellipse">
                <a:avLst/>
              </a:prstGeom>
              <a:ln w="38100">
                <a:solidFill>
                  <a:schemeClr val="bg1"/>
                </a:solidFill>
              </a:ln>
            </p:spPr>
          </p:pic>
          <p:pic>
            <p:nvPicPr>
              <p:cNvPr id="16" name="Picture 15">
                <a:extLst>
                  <a:ext uri="{FF2B5EF4-FFF2-40B4-BE49-F238E27FC236}">
                    <a16:creationId xmlns:a16="http://schemas.microsoft.com/office/drawing/2014/main" id="{C3B7F7BC-1823-BD69-FB8C-BECE765C6E16}"/>
                  </a:ext>
                </a:extLst>
              </p:cNvPr>
              <p:cNvPicPr>
                <a:picLocks noChangeAspect="1"/>
              </p:cNvPicPr>
              <p:nvPr/>
            </p:nvPicPr>
            <p:blipFill rotWithShape="1">
              <a:blip r:embed="rId6">
                <a:extLst>
                  <a:ext uri="{28A0092B-C50C-407E-A947-70E740481C1C}">
                    <a14:useLocalDpi xmlns:a14="http://schemas.microsoft.com/office/drawing/2010/main"/>
                  </a:ext>
                </a:extLst>
              </a:blip>
              <a:srcRect/>
              <a:stretch>
                <a:fillRect/>
              </a:stretch>
            </p:blipFill>
            <p:spPr>
              <a:xfrm>
                <a:off x="10179758" y="1213024"/>
                <a:ext cx="1512000" cy="1512000"/>
              </a:xfrm>
              <a:prstGeom prst="ellipse">
                <a:avLst/>
              </a:prstGeom>
              <a:ln w="38100">
                <a:solidFill>
                  <a:schemeClr val="bg1"/>
                </a:solidFill>
              </a:ln>
            </p:spPr>
          </p:pic>
          <p:pic>
            <p:nvPicPr>
              <p:cNvPr id="17" name="Picture 16">
                <a:extLst>
                  <a:ext uri="{FF2B5EF4-FFF2-40B4-BE49-F238E27FC236}">
                    <a16:creationId xmlns:a16="http://schemas.microsoft.com/office/drawing/2014/main" id="{1DF842FF-6F6C-1AB5-D1E8-CC56D5C62FB3}"/>
                  </a:ext>
                </a:extLst>
              </p:cNvPr>
              <p:cNvPicPr>
                <a:picLocks noChangeAspect="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6296521" y="1213024"/>
                <a:ext cx="1512000" cy="1512000"/>
              </a:xfrm>
              <a:prstGeom prst="ellipse">
                <a:avLst/>
              </a:prstGeom>
              <a:ln w="38100">
                <a:solidFill>
                  <a:schemeClr val="bg1"/>
                </a:solidFill>
              </a:ln>
            </p:spPr>
          </p:pic>
          <p:pic>
            <p:nvPicPr>
              <p:cNvPr id="19" name="Picture 18">
                <a:extLst>
                  <a:ext uri="{FF2B5EF4-FFF2-40B4-BE49-F238E27FC236}">
                    <a16:creationId xmlns:a16="http://schemas.microsoft.com/office/drawing/2014/main" id="{D484A6A8-CF60-266D-F838-21C56055D6E5}"/>
                  </a:ext>
                </a:extLst>
              </p:cNvPr>
              <p:cNvPicPr>
                <a:picLocks noChangeAspect="1"/>
              </p:cNvPicPr>
              <p:nvPr/>
            </p:nvPicPr>
            <p:blipFill rotWithShape="1">
              <a:blip r:embed="rId8">
                <a:extLst>
                  <a:ext uri="{28A0092B-C50C-407E-A947-70E740481C1C}">
                    <a14:useLocalDpi xmlns:a14="http://schemas.microsoft.com/office/drawing/2010/main"/>
                  </a:ext>
                </a:extLst>
              </a:blip>
              <a:srcRect r="-1837"/>
              <a:stretch>
                <a:fillRect/>
              </a:stretch>
            </p:blipFill>
            <p:spPr>
              <a:xfrm>
                <a:off x="557392" y="1213024"/>
                <a:ext cx="1512000" cy="1512000"/>
              </a:xfrm>
              <a:prstGeom prst="ellipse">
                <a:avLst/>
              </a:prstGeom>
              <a:ln w="38100">
                <a:solidFill>
                  <a:schemeClr val="bg1"/>
                </a:solidFill>
              </a:ln>
            </p:spPr>
          </p:pic>
        </p:grpSp>
        <p:sp>
          <p:nvSpPr>
            <p:cNvPr id="33" name="Text Placeholder 5">
              <a:extLst>
                <a:ext uri="{FF2B5EF4-FFF2-40B4-BE49-F238E27FC236}">
                  <a16:creationId xmlns:a16="http://schemas.microsoft.com/office/drawing/2014/main" id="{89AFDD15-BFCB-6B5C-FA3B-3B77FE88B3DE}"/>
                </a:ext>
              </a:extLst>
            </p:cNvPr>
            <p:cNvSpPr txBox="1">
              <a:spLocks/>
            </p:cNvSpPr>
            <p:nvPr/>
          </p:nvSpPr>
          <p:spPr>
            <a:xfrm>
              <a:off x="341392" y="3768310"/>
              <a:ext cx="1944000" cy="11376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tabLst/>
                <a:defRPr lang="en-US" sz="2000" b="1" kern="1200">
                  <a:solidFill>
                    <a:schemeClr val="accent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a:solidFill>
                    <a:schemeClr val="accent3"/>
                  </a:solidFill>
                </a:rPr>
                <a:t>University of New South Wales</a:t>
              </a:r>
              <a:endParaRPr lang="en-GB" sz="1400" b="0">
                <a:solidFill>
                  <a:schemeClr val="accent3"/>
                </a:solidFill>
              </a:endParaRPr>
            </a:p>
            <a:p>
              <a:pPr algn="ctr"/>
              <a:endParaRPr lang="en-GB" sz="1400" b="0" noProof="0">
                <a:solidFill>
                  <a:schemeClr val="accent3"/>
                </a:solidFill>
                <a:latin typeface="+mj-lt"/>
              </a:endParaRPr>
            </a:p>
            <a:p>
              <a:pPr algn="ctr"/>
              <a:r>
                <a:rPr lang="en-GB" sz="1400" b="0">
                  <a:solidFill>
                    <a:schemeClr val="accent3"/>
                  </a:solidFill>
                </a:rPr>
                <a:t>Sydney, </a:t>
              </a:r>
              <a:br>
                <a:rPr lang="en-GB" sz="1400" b="0">
                  <a:solidFill>
                    <a:schemeClr val="accent3"/>
                  </a:solidFill>
                </a:rPr>
              </a:br>
              <a:r>
                <a:rPr lang="en-GB" sz="1400" b="0">
                  <a:solidFill>
                    <a:schemeClr val="accent3"/>
                  </a:solidFill>
                </a:rPr>
                <a:t>Australia</a:t>
              </a:r>
            </a:p>
          </p:txBody>
        </p:sp>
        <p:cxnSp>
          <p:nvCxnSpPr>
            <p:cNvPr id="34" name="Straight Connector 33">
              <a:extLst>
                <a:ext uri="{FF2B5EF4-FFF2-40B4-BE49-F238E27FC236}">
                  <a16:creationId xmlns:a16="http://schemas.microsoft.com/office/drawing/2014/main" id="{CE2702F4-DEBA-0166-5C57-A6C596E9638C}"/>
                </a:ext>
              </a:extLst>
            </p:cNvPr>
            <p:cNvCxnSpPr>
              <a:cxnSpLocks/>
            </p:cNvCxnSpPr>
            <p:nvPr/>
          </p:nvCxnSpPr>
          <p:spPr>
            <a:xfrm>
              <a:off x="408211" y="3668506"/>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6B0F65-D6A5-D31E-EC6D-8C1A830753DD}"/>
                </a:ext>
              </a:extLst>
            </p:cNvPr>
            <p:cNvCxnSpPr>
              <a:cxnSpLocks/>
            </p:cNvCxnSpPr>
            <p:nvPr/>
          </p:nvCxnSpPr>
          <p:spPr>
            <a:xfrm>
              <a:off x="408211" y="5078537"/>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Text Placeholder 5">
              <a:extLst>
                <a:ext uri="{FF2B5EF4-FFF2-40B4-BE49-F238E27FC236}">
                  <a16:creationId xmlns:a16="http://schemas.microsoft.com/office/drawing/2014/main" id="{F282699D-8C6B-1183-1038-A2A2E9200E87}"/>
                </a:ext>
              </a:extLst>
            </p:cNvPr>
            <p:cNvSpPr txBox="1">
              <a:spLocks/>
            </p:cNvSpPr>
            <p:nvPr/>
          </p:nvSpPr>
          <p:spPr>
            <a:xfrm>
              <a:off x="2254435" y="3768310"/>
              <a:ext cx="1944000" cy="121929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tabLst/>
                <a:defRPr lang="en-US" sz="2000" b="1" kern="1200">
                  <a:solidFill>
                    <a:schemeClr val="accent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a:solidFill>
                    <a:schemeClr val="accent3"/>
                  </a:solidFill>
                  <a:latin typeface="+mj-lt"/>
                </a:rPr>
                <a:t>University of </a:t>
              </a:r>
              <a:br>
                <a:rPr lang="en-GB" sz="1600" b="0">
                  <a:solidFill>
                    <a:schemeClr val="accent3"/>
                  </a:solidFill>
                  <a:latin typeface="+mj-lt"/>
                </a:rPr>
              </a:br>
              <a:r>
                <a:rPr lang="en-GB" sz="1600" b="0">
                  <a:solidFill>
                    <a:schemeClr val="accent3"/>
                  </a:solidFill>
                  <a:latin typeface="+mj-lt"/>
                </a:rPr>
                <a:t>Toronto</a:t>
              </a:r>
            </a:p>
            <a:p>
              <a:pPr algn="ctr"/>
              <a:endParaRPr lang="en-GB" sz="1400" b="0" noProof="0">
                <a:solidFill>
                  <a:schemeClr val="accent3"/>
                </a:solidFill>
                <a:latin typeface="+mj-lt"/>
              </a:endParaRPr>
            </a:p>
            <a:p>
              <a:pPr algn="ctr"/>
              <a:r>
                <a:rPr lang="en-GB" sz="1400" b="0" noProof="0">
                  <a:solidFill>
                    <a:schemeClr val="accent3"/>
                  </a:solidFill>
                  <a:latin typeface="+mj-lt"/>
                </a:rPr>
                <a:t>Toronto, </a:t>
              </a:r>
            </a:p>
            <a:p>
              <a:pPr algn="ctr"/>
              <a:r>
                <a:rPr lang="en-GB" sz="1400" b="0" noProof="0">
                  <a:solidFill>
                    <a:schemeClr val="accent3"/>
                  </a:solidFill>
                  <a:latin typeface="+mj-lt"/>
                </a:rPr>
                <a:t>Canada</a:t>
              </a:r>
            </a:p>
          </p:txBody>
        </p:sp>
        <p:cxnSp>
          <p:nvCxnSpPr>
            <p:cNvPr id="87" name="Straight Connector 86">
              <a:extLst>
                <a:ext uri="{FF2B5EF4-FFF2-40B4-BE49-F238E27FC236}">
                  <a16:creationId xmlns:a16="http://schemas.microsoft.com/office/drawing/2014/main" id="{50C570EA-16A3-55C0-5BA7-73800EACCE8E}"/>
                </a:ext>
              </a:extLst>
            </p:cNvPr>
            <p:cNvCxnSpPr>
              <a:cxnSpLocks/>
            </p:cNvCxnSpPr>
            <p:nvPr/>
          </p:nvCxnSpPr>
          <p:spPr>
            <a:xfrm>
              <a:off x="2321254" y="3668506"/>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4D58CC1-9599-4D0C-4195-D3FB47990B5F}"/>
                </a:ext>
              </a:extLst>
            </p:cNvPr>
            <p:cNvCxnSpPr>
              <a:cxnSpLocks/>
            </p:cNvCxnSpPr>
            <p:nvPr/>
          </p:nvCxnSpPr>
          <p:spPr>
            <a:xfrm>
              <a:off x="2321254" y="5078537"/>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5" name="Text Placeholder 5">
              <a:extLst>
                <a:ext uri="{FF2B5EF4-FFF2-40B4-BE49-F238E27FC236}">
                  <a16:creationId xmlns:a16="http://schemas.microsoft.com/office/drawing/2014/main" id="{8B77AAB9-2C9E-5357-3E40-B680A970EB93}"/>
                </a:ext>
              </a:extLst>
            </p:cNvPr>
            <p:cNvSpPr txBox="1">
              <a:spLocks/>
            </p:cNvSpPr>
            <p:nvPr/>
          </p:nvSpPr>
          <p:spPr>
            <a:xfrm>
              <a:off x="4167478" y="3768311"/>
              <a:ext cx="1944000" cy="113770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tabLst/>
                <a:defRPr lang="en-US" sz="2000" b="1" kern="1200">
                  <a:solidFill>
                    <a:schemeClr val="accent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a:solidFill>
                    <a:schemeClr val="accent3"/>
                  </a:solidFill>
                </a:rPr>
                <a:t>University of Groningen</a:t>
              </a:r>
              <a:endParaRPr lang="en-GB" sz="1400" b="0" noProof="0">
                <a:solidFill>
                  <a:schemeClr val="accent3"/>
                </a:solidFill>
              </a:endParaRPr>
            </a:p>
            <a:p>
              <a:pPr algn="ctr"/>
              <a:endParaRPr lang="en-GB" sz="1400" b="0" noProof="0">
                <a:solidFill>
                  <a:schemeClr val="accent3"/>
                </a:solidFill>
              </a:endParaRPr>
            </a:p>
            <a:p>
              <a:pPr algn="ctr"/>
              <a:r>
                <a:rPr lang="en-GB" sz="1400" b="0">
                  <a:solidFill>
                    <a:schemeClr val="accent3"/>
                  </a:solidFill>
                </a:rPr>
                <a:t>Groningen, </a:t>
              </a:r>
              <a:br>
                <a:rPr lang="en-GB" sz="1400" b="0">
                  <a:solidFill>
                    <a:schemeClr val="accent3"/>
                  </a:solidFill>
                </a:rPr>
              </a:br>
              <a:r>
                <a:rPr lang="en-GB" sz="1400" b="0">
                  <a:solidFill>
                    <a:schemeClr val="accent3"/>
                  </a:solidFill>
                </a:rPr>
                <a:t>the Netherlands</a:t>
              </a:r>
            </a:p>
          </p:txBody>
        </p:sp>
        <p:cxnSp>
          <p:nvCxnSpPr>
            <p:cNvPr id="96" name="Straight Connector 95">
              <a:extLst>
                <a:ext uri="{FF2B5EF4-FFF2-40B4-BE49-F238E27FC236}">
                  <a16:creationId xmlns:a16="http://schemas.microsoft.com/office/drawing/2014/main" id="{45DCFD86-81E0-987E-5B02-F7754F027725}"/>
                </a:ext>
              </a:extLst>
            </p:cNvPr>
            <p:cNvCxnSpPr>
              <a:cxnSpLocks/>
            </p:cNvCxnSpPr>
            <p:nvPr/>
          </p:nvCxnSpPr>
          <p:spPr>
            <a:xfrm>
              <a:off x="4234297" y="3668506"/>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B4CF59B-A1E1-CA52-5D75-711930A4846D}"/>
                </a:ext>
              </a:extLst>
            </p:cNvPr>
            <p:cNvCxnSpPr>
              <a:cxnSpLocks/>
            </p:cNvCxnSpPr>
            <p:nvPr/>
          </p:nvCxnSpPr>
          <p:spPr>
            <a:xfrm>
              <a:off x="4234297" y="5078537"/>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Text Placeholder 5">
              <a:extLst>
                <a:ext uri="{FF2B5EF4-FFF2-40B4-BE49-F238E27FC236}">
                  <a16:creationId xmlns:a16="http://schemas.microsoft.com/office/drawing/2014/main" id="{DB33AD92-B916-6CF4-BF3E-4B33F9A8226E}"/>
                </a:ext>
              </a:extLst>
            </p:cNvPr>
            <p:cNvSpPr txBox="1">
              <a:spLocks/>
            </p:cNvSpPr>
            <p:nvPr/>
          </p:nvSpPr>
          <p:spPr>
            <a:xfrm>
              <a:off x="6080521" y="3768310"/>
              <a:ext cx="1944000" cy="11377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tabLst/>
                <a:defRPr lang="en-US" sz="2000" b="1" kern="1200">
                  <a:solidFill>
                    <a:schemeClr val="accent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noProof="0">
                  <a:solidFill>
                    <a:schemeClr val="accent3"/>
                  </a:solidFill>
                </a:rPr>
                <a:t>The George Institute for Global Health</a:t>
              </a:r>
              <a:endParaRPr lang="en-GB" sz="1400" b="0" noProof="0">
                <a:solidFill>
                  <a:schemeClr val="accent3"/>
                </a:solidFill>
                <a:latin typeface="+mj-lt"/>
              </a:endParaRPr>
            </a:p>
            <a:p>
              <a:pPr algn="ctr"/>
              <a:endParaRPr lang="en-GB" sz="1400" b="0" noProof="0">
                <a:solidFill>
                  <a:schemeClr val="accent3"/>
                </a:solidFill>
                <a:latin typeface="+mj-lt"/>
              </a:endParaRPr>
            </a:p>
            <a:p>
              <a:pPr algn="ctr"/>
              <a:r>
                <a:rPr lang="en-GB" sz="1400" b="0" noProof="0">
                  <a:solidFill>
                    <a:schemeClr val="accent3"/>
                  </a:solidFill>
                  <a:latin typeface="+mj-lt"/>
                </a:rPr>
                <a:t>Sydney, </a:t>
              </a:r>
              <a:br>
                <a:rPr lang="en-GB" sz="1400" b="0" noProof="0">
                  <a:solidFill>
                    <a:schemeClr val="accent3"/>
                  </a:solidFill>
                  <a:latin typeface="+mj-lt"/>
                </a:rPr>
              </a:br>
              <a:r>
                <a:rPr lang="en-GB" sz="1400" b="0" noProof="0">
                  <a:solidFill>
                    <a:schemeClr val="accent3"/>
                  </a:solidFill>
                  <a:latin typeface="+mj-lt"/>
                </a:rPr>
                <a:t>Australia</a:t>
              </a:r>
            </a:p>
          </p:txBody>
        </p:sp>
        <p:cxnSp>
          <p:nvCxnSpPr>
            <p:cNvPr id="105" name="Straight Connector 104">
              <a:extLst>
                <a:ext uri="{FF2B5EF4-FFF2-40B4-BE49-F238E27FC236}">
                  <a16:creationId xmlns:a16="http://schemas.microsoft.com/office/drawing/2014/main" id="{E89C9DFF-EC74-394A-CAEF-1C28518BD960}"/>
                </a:ext>
              </a:extLst>
            </p:cNvPr>
            <p:cNvCxnSpPr>
              <a:cxnSpLocks/>
            </p:cNvCxnSpPr>
            <p:nvPr/>
          </p:nvCxnSpPr>
          <p:spPr>
            <a:xfrm>
              <a:off x="6147340" y="3668506"/>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D8851B7-8922-8247-9E50-E74385760825}"/>
                </a:ext>
              </a:extLst>
            </p:cNvPr>
            <p:cNvCxnSpPr>
              <a:cxnSpLocks/>
            </p:cNvCxnSpPr>
            <p:nvPr/>
          </p:nvCxnSpPr>
          <p:spPr>
            <a:xfrm>
              <a:off x="6147340" y="5078537"/>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3" name="Text Placeholder 5">
              <a:extLst>
                <a:ext uri="{FF2B5EF4-FFF2-40B4-BE49-F238E27FC236}">
                  <a16:creationId xmlns:a16="http://schemas.microsoft.com/office/drawing/2014/main" id="{E040381E-B2C7-5EC8-4A2F-E02BC7F17A6E}"/>
                </a:ext>
              </a:extLst>
            </p:cNvPr>
            <p:cNvSpPr txBox="1">
              <a:spLocks/>
            </p:cNvSpPr>
            <p:nvPr/>
          </p:nvSpPr>
          <p:spPr>
            <a:xfrm>
              <a:off x="7993564" y="3768310"/>
              <a:ext cx="1944000" cy="103790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tabLst/>
                <a:defRPr lang="en-US" sz="2000" b="1" kern="1200">
                  <a:solidFill>
                    <a:schemeClr val="accent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noProof="0">
                  <a:solidFill>
                    <a:schemeClr val="accent3"/>
                  </a:solidFill>
                </a:rPr>
                <a:t>Indiana University School of Medicine</a:t>
              </a:r>
              <a:endParaRPr lang="en-GB" sz="1400" b="0" noProof="0">
                <a:solidFill>
                  <a:schemeClr val="accent3"/>
                </a:solidFill>
                <a:latin typeface="+mj-lt"/>
              </a:endParaRPr>
            </a:p>
            <a:p>
              <a:pPr algn="ctr"/>
              <a:endParaRPr lang="en-GB" sz="1400" b="0" noProof="0">
                <a:solidFill>
                  <a:schemeClr val="accent3"/>
                </a:solidFill>
                <a:latin typeface="+mj-lt"/>
              </a:endParaRPr>
            </a:p>
            <a:p>
              <a:pPr algn="ctr"/>
              <a:r>
                <a:rPr lang="en-GB" sz="1400" b="0" noProof="0">
                  <a:solidFill>
                    <a:schemeClr val="accent3"/>
                  </a:solidFill>
                  <a:latin typeface="+mj-lt"/>
                </a:rPr>
                <a:t>Indianapolis, </a:t>
              </a:r>
              <a:br>
                <a:rPr lang="en-GB" sz="1400" b="0" noProof="0">
                  <a:solidFill>
                    <a:schemeClr val="accent3"/>
                  </a:solidFill>
                  <a:latin typeface="+mj-lt"/>
                </a:rPr>
              </a:br>
              <a:r>
                <a:rPr lang="en-GB" sz="1400" b="0" noProof="0">
                  <a:solidFill>
                    <a:schemeClr val="accent3"/>
                  </a:solidFill>
                  <a:latin typeface="+mj-lt"/>
                </a:rPr>
                <a:t>IN, USA</a:t>
              </a:r>
            </a:p>
          </p:txBody>
        </p:sp>
        <p:cxnSp>
          <p:nvCxnSpPr>
            <p:cNvPr id="114" name="Straight Connector 113">
              <a:extLst>
                <a:ext uri="{FF2B5EF4-FFF2-40B4-BE49-F238E27FC236}">
                  <a16:creationId xmlns:a16="http://schemas.microsoft.com/office/drawing/2014/main" id="{B9403AE6-17FC-D19E-03C5-DD01056C63D2}"/>
                </a:ext>
              </a:extLst>
            </p:cNvPr>
            <p:cNvCxnSpPr>
              <a:cxnSpLocks/>
            </p:cNvCxnSpPr>
            <p:nvPr/>
          </p:nvCxnSpPr>
          <p:spPr>
            <a:xfrm>
              <a:off x="8060383" y="3668506"/>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EF0ABAA-86B5-B2B0-AD95-880B04D5A026}"/>
                </a:ext>
              </a:extLst>
            </p:cNvPr>
            <p:cNvCxnSpPr>
              <a:cxnSpLocks/>
            </p:cNvCxnSpPr>
            <p:nvPr/>
          </p:nvCxnSpPr>
          <p:spPr>
            <a:xfrm>
              <a:off x="8060383" y="5078537"/>
              <a:ext cx="181036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2" name="Text Placeholder 5">
              <a:extLst>
                <a:ext uri="{FF2B5EF4-FFF2-40B4-BE49-F238E27FC236}">
                  <a16:creationId xmlns:a16="http://schemas.microsoft.com/office/drawing/2014/main" id="{8D3BC3CA-0CEE-A297-B71A-7886B27BC3EB}"/>
                </a:ext>
              </a:extLst>
            </p:cNvPr>
            <p:cNvSpPr txBox="1">
              <a:spLocks/>
            </p:cNvSpPr>
            <p:nvPr/>
          </p:nvSpPr>
          <p:spPr>
            <a:xfrm>
              <a:off x="9754207" y="3768310"/>
              <a:ext cx="2504468" cy="12402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tabLst/>
                <a:defRPr lang="en-US" sz="2000" b="1" kern="1200">
                  <a:solidFill>
                    <a:schemeClr val="accent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spc="-30" noProof="0">
                  <a:solidFill>
                    <a:schemeClr val="accent3"/>
                  </a:solidFill>
                  <a:latin typeface="+mj-lt"/>
                </a:rPr>
                <a:t>University of Washington School of Medicine</a:t>
              </a:r>
            </a:p>
            <a:p>
              <a:pPr algn="ctr"/>
              <a:endParaRPr lang="en-GB" sz="1600" b="0" noProof="0">
                <a:solidFill>
                  <a:schemeClr val="accent3"/>
                </a:solidFill>
                <a:latin typeface="+mj-lt"/>
              </a:endParaRPr>
            </a:p>
            <a:p>
              <a:pPr algn="ctr"/>
              <a:r>
                <a:rPr lang="en-GB" sz="1400" b="0" noProof="0">
                  <a:solidFill>
                    <a:schemeClr val="accent3"/>
                  </a:solidFill>
                  <a:latin typeface="+mj-lt"/>
                </a:rPr>
                <a:t>Spokane, </a:t>
              </a:r>
            </a:p>
            <a:p>
              <a:pPr algn="ctr"/>
              <a:r>
                <a:rPr lang="en-GB" sz="1400" b="0" noProof="0">
                  <a:solidFill>
                    <a:schemeClr val="accent3"/>
                  </a:solidFill>
                  <a:latin typeface="+mj-lt"/>
                </a:rPr>
                <a:t>WA, USA</a:t>
              </a:r>
            </a:p>
          </p:txBody>
        </p:sp>
        <p:cxnSp>
          <p:nvCxnSpPr>
            <p:cNvPr id="123" name="Straight Connector 122">
              <a:extLst>
                <a:ext uri="{FF2B5EF4-FFF2-40B4-BE49-F238E27FC236}">
                  <a16:creationId xmlns:a16="http://schemas.microsoft.com/office/drawing/2014/main" id="{E6EBB255-E9EF-C242-DFEE-9723C2D30B52}"/>
                </a:ext>
              </a:extLst>
            </p:cNvPr>
            <p:cNvCxnSpPr>
              <a:cxnSpLocks/>
            </p:cNvCxnSpPr>
            <p:nvPr/>
          </p:nvCxnSpPr>
          <p:spPr>
            <a:xfrm>
              <a:off x="9973427" y="3668506"/>
              <a:ext cx="19804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0910DAF-7C29-CBC5-2D7F-6D3629DE200C}"/>
                </a:ext>
              </a:extLst>
            </p:cNvPr>
            <p:cNvCxnSpPr>
              <a:cxnSpLocks/>
            </p:cNvCxnSpPr>
            <p:nvPr/>
          </p:nvCxnSpPr>
          <p:spPr>
            <a:xfrm>
              <a:off x="9973427" y="5078537"/>
              <a:ext cx="19804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026" name="Picture 2" descr="Glasgow 2026 | ERA">
            <a:extLst>
              <a:ext uri="{FF2B5EF4-FFF2-40B4-BE49-F238E27FC236}">
                <a16:creationId xmlns:a16="http://schemas.microsoft.com/office/drawing/2014/main" id="{9EC8C7A4-A291-DE99-00ED-E03C20DF35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99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1479-2CD2-3158-24B5-A9856F1A7C30}"/>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28C45FF-0258-AADE-18D8-C2E41455F179}"/>
              </a:ext>
            </a:extLst>
          </p:cNvPr>
          <p:cNvSpPr>
            <a:spLocks noGrp="1"/>
          </p:cNvSpPr>
          <p:nvPr>
            <p:ph sz="quarter" idx="16"/>
          </p:nvPr>
        </p:nvSpPr>
        <p:spPr/>
        <p:txBody>
          <a:bodyPr/>
          <a:lstStyle/>
          <a:p>
            <a:r>
              <a:rPr lang="en-GB"/>
              <a:t>Has received honoraria from Bayer for participation in the FIND-CKD clinical trial steering committee (honoraria paid to employer University of Groningen)</a:t>
            </a:r>
          </a:p>
          <a:p>
            <a:r>
              <a:rPr lang="en-GB"/>
              <a:t>Received grants from AstraZeneca, Bayer, Boehringer Ingelheim, Janssen and Novo Nordisk</a:t>
            </a:r>
          </a:p>
          <a:p>
            <a:r>
              <a:rPr lang="en-GB"/>
              <a:t>Received consulting fees from AstraZeneca Alexion, Alnylam, Amgen, Bayer, Boehringer Ingelheim, </a:t>
            </a:r>
            <a:r>
              <a:rPr lang="en-GB" err="1"/>
              <a:t>Biocity</a:t>
            </a:r>
            <a:r>
              <a:rPr lang="en-GB"/>
              <a:t> Biopharmaceuticals, </a:t>
            </a:r>
            <a:r>
              <a:rPr lang="en-GB" err="1"/>
              <a:t>Dimerix</a:t>
            </a:r>
            <a:r>
              <a:rPr lang="en-GB"/>
              <a:t>, Eli Lilly, Novo Nordisk, Novartis, Roche and Travere Therapeutics</a:t>
            </a:r>
          </a:p>
          <a:p>
            <a:r>
              <a:rPr lang="en-GB"/>
              <a:t>Received speaker fees from AstraZeneca, Bayer and Novo Nordisk</a:t>
            </a:r>
          </a:p>
          <a:p>
            <a:r>
              <a:rPr lang="en-GB"/>
              <a:t>Received support for attending meetings and/or travel from AstraZeneca and Eli Lilly</a:t>
            </a:r>
          </a:p>
        </p:txBody>
      </p:sp>
      <p:sp>
        <p:nvSpPr>
          <p:cNvPr id="3" name="Slide Number Placeholder 2">
            <a:extLst>
              <a:ext uri="{FF2B5EF4-FFF2-40B4-BE49-F238E27FC236}">
                <a16:creationId xmlns:a16="http://schemas.microsoft.com/office/drawing/2014/main" id="{DF8ABA2B-C8CF-AAF1-ADF9-1AD1B55ED26E}"/>
              </a:ext>
            </a:extLst>
          </p:cNvPr>
          <p:cNvSpPr>
            <a:spLocks noGrp="1"/>
          </p:cNvSpPr>
          <p:nvPr>
            <p:ph type="sldNum" sz="quarter" idx="17"/>
          </p:nvPr>
        </p:nvSpPr>
        <p:spPr/>
        <p:txBody>
          <a:bodyPr/>
          <a:lstStyle/>
          <a:p>
            <a:fld id="{7AF8E309-D608-654D-B811-6A2C46C88181}" type="slidenum">
              <a:rPr lang="en-GB" noProof="0" smtClean="0"/>
              <a:pPr/>
              <a:t>20</a:t>
            </a:fld>
            <a:endParaRPr lang="en-GB" noProof="0"/>
          </a:p>
        </p:txBody>
      </p:sp>
      <p:sp>
        <p:nvSpPr>
          <p:cNvPr id="4" name="Title 3">
            <a:extLst>
              <a:ext uri="{FF2B5EF4-FFF2-40B4-BE49-F238E27FC236}">
                <a16:creationId xmlns:a16="http://schemas.microsoft.com/office/drawing/2014/main" id="{94B27208-B8C6-DBB3-184D-DE0BEAE4DE9E}"/>
              </a:ext>
            </a:extLst>
          </p:cNvPr>
          <p:cNvSpPr>
            <a:spLocks noGrp="1"/>
          </p:cNvSpPr>
          <p:nvPr>
            <p:ph type="title"/>
          </p:nvPr>
        </p:nvSpPr>
        <p:spPr/>
        <p:txBody>
          <a:bodyPr/>
          <a:lstStyle/>
          <a:p>
            <a:r>
              <a:rPr lang="en-GB" noProof="0"/>
              <a:t>Speaker disclosures: Hiddo J. L. Heerspink</a:t>
            </a:r>
          </a:p>
        </p:txBody>
      </p:sp>
      <p:sp>
        <p:nvSpPr>
          <p:cNvPr id="2" name="TextBox 1">
            <a:extLst>
              <a:ext uri="{FF2B5EF4-FFF2-40B4-BE49-F238E27FC236}">
                <a16:creationId xmlns:a16="http://schemas.microsoft.com/office/drawing/2014/main" id="{8649563D-D1E7-6A40-D7B3-8F3C2F044C3D}"/>
              </a:ext>
            </a:extLst>
          </p:cNvPr>
          <p:cNvSpPr txBox="1"/>
          <p:nvPr/>
        </p:nvSpPr>
        <p:spPr>
          <a:xfrm>
            <a:off x="2656115" y="4891092"/>
            <a:ext cx="6879771" cy="408623"/>
          </a:xfrm>
          <a:prstGeom prst="roundRect">
            <a:avLst/>
          </a:prstGeom>
          <a:solidFill>
            <a:schemeClr val="accent3"/>
          </a:solid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The FIND-CKD trial was funded by Bayer AG</a:t>
            </a:r>
            <a:endParaRPr lang="en-US" b="1">
              <a:solidFill>
                <a:schemeClr val="bg1"/>
              </a:solidFill>
              <a:latin typeface="Arial" panose="020B0604020202020204" pitchFamily="34" charset="0"/>
              <a:cs typeface="Arial" panose="020B0604020202020204" pitchFamily="34" charset="0"/>
            </a:endParaRPr>
          </a:p>
        </p:txBody>
      </p:sp>
      <p:pic>
        <p:nvPicPr>
          <p:cNvPr id="6" name="Picture 2" descr="Glasgow 2026 | ERA">
            <a:extLst>
              <a:ext uri="{FF2B5EF4-FFF2-40B4-BE49-F238E27FC236}">
                <a16:creationId xmlns:a16="http://schemas.microsoft.com/office/drawing/2014/main" id="{B7C8EFF5-FC02-B44D-061C-92BF84640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3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A01F3-A633-5E01-233A-C4F184D77AB7}"/>
            </a:ext>
          </a:extLst>
        </p:cNvPr>
        <p:cNvGrpSpPr/>
        <p:nvPr/>
      </p:nvGrpSpPr>
      <p:grpSpPr>
        <a:xfrm>
          <a:off x="0" y="0"/>
          <a:ext cx="0" cy="0"/>
          <a:chOff x="0" y="0"/>
          <a:chExt cx="0" cy="0"/>
        </a:xfrm>
      </p:grpSpPr>
      <p:grpSp>
        <p:nvGrpSpPr>
          <p:cNvPr id="52" name="Group 51">
            <a:extLst>
              <a:ext uri="{FF2B5EF4-FFF2-40B4-BE49-F238E27FC236}">
                <a16:creationId xmlns:a16="http://schemas.microsoft.com/office/drawing/2014/main" id="{047D6B63-F89B-FE32-4978-BBC72C2C0440}"/>
              </a:ext>
            </a:extLst>
          </p:cNvPr>
          <p:cNvGrpSpPr/>
          <p:nvPr/>
        </p:nvGrpSpPr>
        <p:grpSpPr>
          <a:xfrm>
            <a:off x="9091914" y="1744559"/>
            <a:ext cx="1057192" cy="2564670"/>
            <a:chOff x="9091914" y="1744559"/>
            <a:chExt cx="1057192" cy="2564670"/>
          </a:xfrm>
        </p:grpSpPr>
        <p:sp>
          <p:nvSpPr>
            <p:cNvPr id="7" name="Rectangle 6">
              <a:extLst>
                <a:ext uri="{FF2B5EF4-FFF2-40B4-BE49-F238E27FC236}">
                  <a16:creationId xmlns:a16="http://schemas.microsoft.com/office/drawing/2014/main" id="{FB293F06-9467-5EC4-A786-796682E1DAE8}"/>
                </a:ext>
              </a:extLst>
            </p:cNvPr>
            <p:cNvSpPr/>
            <p:nvPr/>
          </p:nvSpPr>
          <p:spPr>
            <a:xfrm>
              <a:off x="9091914" y="1744559"/>
              <a:ext cx="1057192" cy="2564670"/>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41" name="Group 40">
              <a:extLst>
                <a:ext uri="{FF2B5EF4-FFF2-40B4-BE49-F238E27FC236}">
                  <a16:creationId xmlns:a16="http://schemas.microsoft.com/office/drawing/2014/main" id="{7532DDDD-83FA-9E14-9EC0-663140557C46}"/>
                </a:ext>
              </a:extLst>
            </p:cNvPr>
            <p:cNvGrpSpPr/>
            <p:nvPr/>
          </p:nvGrpSpPr>
          <p:grpSpPr>
            <a:xfrm>
              <a:off x="9492291" y="2241009"/>
              <a:ext cx="504815" cy="276999"/>
              <a:chOff x="9677809" y="2087125"/>
              <a:chExt cx="504815" cy="276999"/>
            </a:xfrm>
          </p:grpSpPr>
          <p:sp>
            <p:nvSpPr>
              <p:cNvPr id="44" name="TextBox 43">
                <a:extLst>
                  <a:ext uri="{FF2B5EF4-FFF2-40B4-BE49-F238E27FC236}">
                    <a16:creationId xmlns:a16="http://schemas.microsoft.com/office/drawing/2014/main" id="{3FB53599-A0DA-B8D9-9B07-249DFB7F09C0}"/>
                  </a:ext>
                </a:extLst>
              </p:cNvPr>
              <p:cNvSpPr txBox="1"/>
              <p:nvPr/>
            </p:nvSpPr>
            <p:spPr>
              <a:xfrm>
                <a:off x="9677809" y="2087125"/>
                <a:ext cx="482824" cy="276999"/>
              </a:xfrm>
              <a:prstGeom prst="rect">
                <a:avLst/>
              </a:prstGeom>
              <a:noFill/>
            </p:spPr>
            <p:txBody>
              <a:bodyPr wrap="none" rtlCol="0">
                <a:spAutoFit/>
              </a:bodyPr>
              <a:lstStyle/>
              <a:p>
                <a:r>
                  <a:rPr lang="en-GB" sz="1200" b="1" noProof="0">
                    <a:solidFill>
                      <a:srgbClr val="53585A"/>
                    </a:solidFill>
                    <a:latin typeface="Arial" panose="020B0604020202020204" pitchFamily="34" charset="0"/>
                    <a:cs typeface="Arial" panose="020B0604020202020204" pitchFamily="34" charset="0"/>
                  </a:rPr>
                  <a:t>–0.5</a:t>
                </a:r>
              </a:p>
            </p:txBody>
          </p:sp>
          <p:grpSp>
            <p:nvGrpSpPr>
              <p:cNvPr id="2" name="Group 1">
                <a:extLst>
                  <a:ext uri="{FF2B5EF4-FFF2-40B4-BE49-F238E27FC236}">
                    <a16:creationId xmlns:a16="http://schemas.microsoft.com/office/drawing/2014/main" id="{91E59167-A5B9-3E50-24D7-A61693CC6047}"/>
                  </a:ext>
                </a:extLst>
              </p:cNvPr>
              <p:cNvGrpSpPr/>
              <p:nvPr/>
            </p:nvGrpSpPr>
            <p:grpSpPr>
              <a:xfrm>
                <a:off x="9678624" y="2319104"/>
                <a:ext cx="504000" cy="45020"/>
                <a:chOff x="9678624" y="2319104"/>
                <a:chExt cx="504000" cy="45020"/>
              </a:xfrm>
            </p:grpSpPr>
            <p:cxnSp>
              <p:nvCxnSpPr>
                <p:cNvPr id="47" name="Straight Connector 46">
                  <a:extLst>
                    <a:ext uri="{FF2B5EF4-FFF2-40B4-BE49-F238E27FC236}">
                      <a16:creationId xmlns:a16="http://schemas.microsoft.com/office/drawing/2014/main" id="{AA83E830-961B-2266-EA47-9E8927814B1E}"/>
                    </a:ext>
                  </a:extLst>
                </p:cNvPr>
                <p:cNvCxnSpPr>
                  <a:cxnSpLocks/>
                </p:cNvCxnSpPr>
                <p:nvPr/>
              </p:nvCxnSpPr>
              <p:spPr>
                <a:xfrm flipV="1">
                  <a:off x="9689075" y="2319104"/>
                  <a:ext cx="0" cy="45020"/>
                </a:xfrm>
                <a:prstGeom prst="line">
                  <a:avLst/>
                </a:prstGeom>
                <a:ln w="19050">
                  <a:solidFill>
                    <a:srgbClr val="53585A"/>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365D98C-D7FD-3B8D-F617-2C89E2199B5C}"/>
                    </a:ext>
                  </a:extLst>
                </p:cNvPr>
                <p:cNvCxnSpPr>
                  <a:cxnSpLocks/>
                </p:cNvCxnSpPr>
                <p:nvPr/>
              </p:nvCxnSpPr>
              <p:spPr>
                <a:xfrm flipV="1">
                  <a:off x="10174679" y="2319104"/>
                  <a:ext cx="0" cy="45020"/>
                </a:xfrm>
                <a:prstGeom prst="line">
                  <a:avLst/>
                </a:prstGeom>
                <a:ln w="19050">
                  <a:solidFill>
                    <a:srgbClr val="53585A"/>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5F8926A-FAFD-55B0-CD0B-8010F6C2DFBE}"/>
                    </a:ext>
                  </a:extLst>
                </p:cNvPr>
                <p:cNvCxnSpPr>
                  <a:cxnSpLocks/>
                </p:cNvCxnSpPr>
                <p:nvPr/>
              </p:nvCxnSpPr>
              <p:spPr>
                <a:xfrm>
                  <a:off x="9678624" y="2324174"/>
                  <a:ext cx="504000" cy="0"/>
                </a:xfrm>
                <a:prstGeom prst="line">
                  <a:avLst/>
                </a:prstGeom>
                <a:ln w="19050">
                  <a:solidFill>
                    <a:srgbClr val="53585A"/>
                  </a:solidFill>
                </a:ln>
              </p:spPr>
              <p:style>
                <a:lnRef idx="2">
                  <a:schemeClr val="accent1"/>
                </a:lnRef>
                <a:fillRef idx="0">
                  <a:schemeClr val="accent1"/>
                </a:fillRef>
                <a:effectRef idx="1">
                  <a:schemeClr val="accent1"/>
                </a:effectRef>
                <a:fontRef idx="minor">
                  <a:schemeClr val="tx1"/>
                </a:fontRef>
              </p:style>
            </p:cxnSp>
          </p:grpSp>
        </p:grpSp>
        <p:grpSp>
          <p:nvGrpSpPr>
            <p:cNvPr id="40" name="Group 39">
              <a:extLst>
                <a:ext uri="{FF2B5EF4-FFF2-40B4-BE49-F238E27FC236}">
                  <a16:creationId xmlns:a16="http://schemas.microsoft.com/office/drawing/2014/main" id="{8884D76F-1FD2-F7D9-6703-440936FA5876}"/>
                </a:ext>
              </a:extLst>
            </p:cNvPr>
            <p:cNvGrpSpPr/>
            <p:nvPr/>
          </p:nvGrpSpPr>
          <p:grpSpPr>
            <a:xfrm>
              <a:off x="9431193" y="1970849"/>
              <a:ext cx="504000" cy="281449"/>
              <a:chOff x="9616711" y="1816965"/>
              <a:chExt cx="504000" cy="281449"/>
            </a:xfrm>
          </p:grpSpPr>
          <p:sp>
            <p:nvSpPr>
              <p:cNvPr id="39" name="TextBox 38">
                <a:extLst>
                  <a:ext uri="{FF2B5EF4-FFF2-40B4-BE49-F238E27FC236}">
                    <a16:creationId xmlns:a16="http://schemas.microsoft.com/office/drawing/2014/main" id="{1F4BC455-A44C-D8E7-0612-705C1FB2FE9E}"/>
                  </a:ext>
                </a:extLst>
              </p:cNvPr>
              <p:cNvSpPr txBox="1"/>
              <p:nvPr/>
            </p:nvSpPr>
            <p:spPr>
              <a:xfrm>
                <a:off x="9669778" y="1816965"/>
                <a:ext cx="397866" cy="276999"/>
              </a:xfrm>
              <a:prstGeom prst="rect">
                <a:avLst/>
              </a:prstGeom>
              <a:noFill/>
            </p:spPr>
            <p:txBody>
              <a:bodyPr wrap="none" rtlCol="0">
                <a:spAutoFit/>
              </a:bodyPr>
              <a:lstStyle/>
              <a:p>
                <a:r>
                  <a:rPr lang="en-GB" sz="1200" b="1" noProof="0">
                    <a:solidFill>
                      <a:srgbClr val="669BD2"/>
                    </a:solidFill>
                    <a:latin typeface="Arial" panose="020B0604020202020204" pitchFamily="34" charset="0"/>
                    <a:cs typeface="Arial" panose="020B0604020202020204" pitchFamily="34" charset="0"/>
                  </a:rPr>
                  <a:t>1.2</a:t>
                </a:r>
              </a:p>
            </p:txBody>
          </p:sp>
          <p:grpSp>
            <p:nvGrpSpPr>
              <p:cNvPr id="10" name="Group 9">
                <a:extLst>
                  <a:ext uri="{FF2B5EF4-FFF2-40B4-BE49-F238E27FC236}">
                    <a16:creationId xmlns:a16="http://schemas.microsoft.com/office/drawing/2014/main" id="{6498BD47-852C-4270-E105-F127C972E756}"/>
                  </a:ext>
                </a:extLst>
              </p:cNvPr>
              <p:cNvGrpSpPr/>
              <p:nvPr/>
            </p:nvGrpSpPr>
            <p:grpSpPr>
              <a:xfrm>
                <a:off x="9616711" y="2053394"/>
                <a:ext cx="504000" cy="45020"/>
                <a:chOff x="9678624" y="2319104"/>
                <a:chExt cx="504000" cy="45020"/>
              </a:xfrm>
            </p:grpSpPr>
            <p:cxnSp>
              <p:nvCxnSpPr>
                <p:cNvPr id="20" name="Straight Connector 19">
                  <a:extLst>
                    <a:ext uri="{FF2B5EF4-FFF2-40B4-BE49-F238E27FC236}">
                      <a16:creationId xmlns:a16="http://schemas.microsoft.com/office/drawing/2014/main" id="{B556D900-A898-CAF3-0082-4AB9D00D63FC}"/>
                    </a:ext>
                  </a:extLst>
                </p:cNvPr>
                <p:cNvCxnSpPr>
                  <a:cxnSpLocks/>
                </p:cNvCxnSpPr>
                <p:nvPr/>
              </p:nvCxnSpPr>
              <p:spPr>
                <a:xfrm flipV="1">
                  <a:off x="9689075" y="2319104"/>
                  <a:ext cx="0" cy="45020"/>
                </a:xfrm>
                <a:prstGeom prst="line">
                  <a:avLst/>
                </a:prstGeom>
                <a:ln w="19050">
                  <a:solidFill>
                    <a:srgbClr val="669BD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311306F-861A-E767-4AE3-2C732CED5C8B}"/>
                    </a:ext>
                  </a:extLst>
                </p:cNvPr>
                <p:cNvCxnSpPr>
                  <a:cxnSpLocks/>
                </p:cNvCxnSpPr>
                <p:nvPr/>
              </p:nvCxnSpPr>
              <p:spPr>
                <a:xfrm flipV="1">
                  <a:off x="10174679" y="2319104"/>
                  <a:ext cx="0" cy="45020"/>
                </a:xfrm>
                <a:prstGeom prst="line">
                  <a:avLst/>
                </a:prstGeom>
                <a:ln w="19050">
                  <a:solidFill>
                    <a:srgbClr val="669BD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B80636E-A289-E0D1-B72B-E70B0A869F0B}"/>
                    </a:ext>
                  </a:extLst>
                </p:cNvPr>
                <p:cNvCxnSpPr>
                  <a:cxnSpLocks/>
                </p:cNvCxnSpPr>
                <p:nvPr/>
              </p:nvCxnSpPr>
              <p:spPr>
                <a:xfrm>
                  <a:off x="9678624" y="2324174"/>
                  <a:ext cx="504000" cy="0"/>
                </a:xfrm>
                <a:prstGeom prst="line">
                  <a:avLst/>
                </a:prstGeom>
                <a:ln w="19050">
                  <a:solidFill>
                    <a:srgbClr val="669BD2"/>
                  </a:solidFill>
                </a:ln>
              </p:spPr>
              <p:style>
                <a:lnRef idx="2">
                  <a:schemeClr val="accent1"/>
                </a:lnRef>
                <a:fillRef idx="0">
                  <a:schemeClr val="accent1"/>
                </a:fillRef>
                <a:effectRef idx="1">
                  <a:schemeClr val="accent1"/>
                </a:effectRef>
                <a:fontRef idx="minor">
                  <a:schemeClr val="tx1"/>
                </a:fontRef>
              </p:style>
            </p:cxnSp>
          </p:grpSp>
        </p:grpSp>
      </p:grpSp>
      <p:sp>
        <p:nvSpPr>
          <p:cNvPr id="21" name="Rectangle 20">
            <a:extLst>
              <a:ext uri="{FF2B5EF4-FFF2-40B4-BE49-F238E27FC236}">
                <a16:creationId xmlns:a16="http://schemas.microsoft.com/office/drawing/2014/main" id="{68062365-88C5-19A0-8384-36B131FA3D94}"/>
              </a:ext>
            </a:extLst>
          </p:cNvPr>
          <p:cNvSpPr/>
          <p:nvPr/>
        </p:nvSpPr>
        <p:spPr>
          <a:xfrm rot="1321127">
            <a:off x="8992247" y="4283406"/>
            <a:ext cx="58727"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22" name="Straight Connector 21">
            <a:extLst>
              <a:ext uri="{FF2B5EF4-FFF2-40B4-BE49-F238E27FC236}">
                <a16:creationId xmlns:a16="http://schemas.microsoft.com/office/drawing/2014/main" id="{A4FB8405-23C3-B1A2-A1E3-11829D3935BB}"/>
              </a:ext>
            </a:extLst>
          </p:cNvPr>
          <p:cNvCxnSpPr>
            <a:cxnSpLocks/>
          </p:cNvCxnSpPr>
          <p:nvPr/>
        </p:nvCxnSpPr>
        <p:spPr>
          <a:xfrm flipV="1">
            <a:off x="8983652" y="4251099"/>
            <a:ext cx="36000" cy="1080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72C8516-2769-AAD4-47AB-CE5221D2780B}"/>
              </a:ext>
            </a:extLst>
          </p:cNvPr>
          <p:cNvCxnSpPr>
            <a:cxnSpLocks/>
          </p:cNvCxnSpPr>
          <p:nvPr/>
        </p:nvCxnSpPr>
        <p:spPr>
          <a:xfrm flipV="1">
            <a:off x="9055914" y="4251099"/>
            <a:ext cx="36000" cy="1080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1" name="Content Placeholder 16">
            <a:extLst>
              <a:ext uri="{FF2B5EF4-FFF2-40B4-BE49-F238E27FC236}">
                <a16:creationId xmlns:a16="http://schemas.microsoft.com/office/drawing/2014/main" id="{5891A13D-5D67-E5D3-1695-36E2B08773D2}"/>
              </a:ext>
            </a:extLst>
          </p:cNvPr>
          <p:cNvGraphicFramePr>
            <a:graphicFrameLocks noGrp="1"/>
          </p:cNvGraphicFramePr>
          <p:nvPr>
            <p:extLst>
              <p:ext uri="{D42A27DB-BD31-4B8C-83A1-F6EECF244321}">
                <p14:modId xmlns:p14="http://schemas.microsoft.com/office/powerpoint/2010/main" val="273253517"/>
              </p:ext>
            </p:extLst>
          </p:nvPr>
        </p:nvGraphicFramePr>
        <p:xfrm>
          <a:off x="501441" y="1481237"/>
          <a:ext cx="10228695" cy="317942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762B929C-B3F7-B547-066D-DEBCAB018998}"/>
              </a:ext>
            </a:extLst>
          </p:cNvPr>
          <p:cNvSpPr>
            <a:spLocks noGrp="1"/>
          </p:cNvSpPr>
          <p:nvPr>
            <p:ph type="sldNum" sz="quarter" idx="17"/>
          </p:nvPr>
        </p:nvSpPr>
        <p:spPr/>
        <p:txBody>
          <a:bodyPr/>
          <a:lstStyle/>
          <a:p>
            <a:fld id="{7AF8E309-D608-654D-B811-6A2C46C88181}" type="slidenum">
              <a:rPr lang="en-GB" noProof="0" smtClean="0"/>
              <a:pPr/>
              <a:t>21</a:t>
            </a:fld>
            <a:endParaRPr lang="en-GB" noProof="0"/>
          </a:p>
        </p:txBody>
      </p:sp>
      <p:sp>
        <p:nvSpPr>
          <p:cNvPr id="4" name="Title 3">
            <a:extLst>
              <a:ext uri="{FF2B5EF4-FFF2-40B4-BE49-F238E27FC236}">
                <a16:creationId xmlns:a16="http://schemas.microsoft.com/office/drawing/2014/main" id="{2292B6E0-66BE-752E-A8C5-E27DC5919BC1}"/>
              </a:ext>
            </a:extLst>
          </p:cNvPr>
          <p:cNvSpPr>
            <a:spLocks noGrp="1"/>
          </p:cNvSpPr>
          <p:nvPr>
            <p:ph type="title"/>
          </p:nvPr>
        </p:nvSpPr>
        <p:spPr/>
        <p:txBody>
          <a:bodyPr>
            <a:normAutofit/>
          </a:bodyPr>
          <a:lstStyle/>
          <a:p>
            <a:r>
              <a:rPr lang="en-GB" sz="2500" noProof="0"/>
              <a:t>Total eGFR slope</a:t>
            </a:r>
          </a:p>
        </p:txBody>
      </p:sp>
      <p:sp>
        <p:nvSpPr>
          <p:cNvPr id="5" name="Footer Placeholder 4">
            <a:extLst>
              <a:ext uri="{FF2B5EF4-FFF2-40B4-BE49-F238E27FC236}">
                <a16:creationId xmlns:a16="http://schemas.microsoft.com/office/drawing/2014/main" id="{23BA2783-FA84-2E89-18D8-5C1407AC9FAD}"/>
              </a:ext>
            </a:extLst>
          </p:cNvPr>
          <p:cNvSpPr>
            <a:spLocks noGrp="1"/>
          </p:cNvSpPr>
          <p:nvPr>
            <p:ph type="ftr" sz="quarter" idx="18"/>
          </p:nvPr>
        </p:nvSpPr>
        <p:spPr>
          <a:xfrm>
            <a:off x="623887" y="5807661"/>
            <a:ext cx="10909300" cy="712376"/>
          </a:xfrm>
        </p:spPr>
        <p:txBody>
          <a:bodyPr/>
          <a:lstStyle/>
          <a:p>
            <a:r>
              <a:rPr lang="en-GB" noProof="0"/>
              <a:t>Analysed using a mixed model for repeated measures from month 1 to month 44. The model included fixed effects for treatment group, visit, treatment-by-visit interaction, and the randomisation stratification factors (baseline SGLT2i use and UACR category at screening) and their interactions with visit. Mean change from baseline in eGFR to the end of treatment visit and follow-up visit are also presented.</a:t>
            </a:r>
          </a:p>
          <a:p>
            <a:r>
              <a:rPr lang="en-GB" noProof="0"/>
              <a:t>*Took place when the last randomised participant reached 32 months of treatment; </a:t>
            </a:r>
            <a:r>
              <a:rPr lang="en-GB" baseline="30000" noProof="0"/>
              <a:t>#</a:t>
            </a:r>
            <a:r>
              <a:rPr lang="en-GB" noProof="0"/>
              <a:t>took place approximately 1 month after last administration of study drug.</a:t>
            </a:r>
          </a:p>
          <a:p>
            <a:r>
              <a:rPr lang="en-GB"/>
              <a:t>CI, confidence interval; </a:t>
            </a:r>
            <a:r>
              <a:rPr lang="en-GB" noProof="0"/>
              <a:t>eGFR, estimated glomerular filtration rate; SGLT2i, sodium–glucose co-transporter-2 inhibitor; UACR, urine albumin-to-creatinine ratio.</a:t>
            </a:r>
          </a:p>
        </p:txBody>
      </p:sp>
      <p:sp>
        <p:nvSpPr>
          <p:cNvPr id="12" name="TextBox 11">
            <a:extLst>
              <a:ext uri="{FF2B5EF4-FFF2-40B4-BE49-F238E27FC236}">
                <a16:creationId xmlns:a16="http://schemas.microsoft.com/office/drawing/2014/main" id="{16EEC1B4-A13E-A1AE-316F-259381F669E4}"/>
              </a:ext>
            </a:extLst>
          </p:cNvPr>
          <p:cNvSpPr txBox="1"/>
          <p:nvPr/>
        </p:nvSpPr>
        <p:spPr>
          <a:xfrm>
            <a:off x="4489116" y="4643626"/>
            <a:ext cx="2253344" cy="286351"/>
          </a:xfrm>
          <a:prstGeom prst="rect">
            <a:avLst/>
          </a:prstGeom>
        </p:spPr>
        <p:txBody>
          <a:bodyPr vert="horz" wrap="square" lIns="91440" tIns="45720" rIns="91440" bIns="45720" rtlCol="0">
            <a:noAutofit/>
          </a:bodyPr>
          <a:lstStyle/>
          <a:p>
            <a:pPr algn="l">
              <a:spcBef>
                <a:spcPts val="600"/>
              </a:spcBef>
            </a:pPr>
            <a:r>
              <a:rPr lang="en-GB" sz="1200" b="1" noProof="0">
                <a:latin typeface="Arial" panose="020B0604020202020204" pitchFamily="34" charset="0"/>
                <a:cs typeface="Arial" panose="020B0604020202020204" pitchFamily="34" charset="0"/>
              </a:rPr>
              <a:t>Months since randomisation</a:t>
            </a:r>
          </a:p>
        </p:txBody>
      </p:sp>
      <p:sp>
        <p:nvSpPr>
          <p:cNvPr id="16" name="TextBox 15">
            <a:extLst>
              <a:ext uri="{FF2B5EF4-FFF2-40B4-BE49-F238E27FC236}">
                <a16:creationId xmlns:a16="http://schemas.microsoft.com/office/drawing/2014/main" id="{76697121-B470-5D5E-396B-3D474C6A939E}"/>
              </a:ext>
            </a:extLst>
          </p:cNvPr>
          <p:cNvSpPr txBox="1"/>
          <p:nvPr/>
        </p:nvSpPr>
        <p:spPr>
          <a:xfrm rot="16200000">
            <a:off x="-541857" y="2691272"/>
            <a:ext cx="2904409" cy="461665"/>
          </a:xfrm>
          <a:prstGeom prst="rect">
            <a:avLst/>
          </a:prstGeom>
          <a:noFill/>
        </p:spPr>
        <p:txBody>
          <a:bodyPr wrap="square">
            <a:spAutoFit/>
          </a:bodyPr>
          <a:lstStyle/>
          <a:p>
            <a:pPr algn="ctr"/>
            <a:r>
              <a:rPr lang="en-GB" sz="1200" b="1" noProof="0">
                <a:latin typeface="Arial" panose="020B0604020202020204" pitchFamily="34" charset="0"/>
                <a:cs typeface="Arial" panose="020B0604020202020204" pitchFamily="34" charset="0"/>
              </a:rPr>
              <a:t> Mean eGFR change from baseline</a:t>
            </a:r>
            <a:br>
              <a:rPr lang="en-GB" sz="1200" b="1" noProof="0">
                <a:latin typeface="Arial" panose="020B0604020202020204" pitchFamily="34" charset="0"/>
                <a:cs typeface="Arial" panose="020B0604020202020204" pitchFamily="34" charset="0"/>
              </a:rPr>
            </a:br>
            <a:r>
              <a:rPr lang="en-GB" sz="1200" b="1" noProof="0">
                <a:latin typeface="Arial" panose="020B0604020202020204" pitchFamily="34" charset="0"/>
                <a:cs typeface="Arial" panose="020B0604020202020204" pitchFamily="34" charset="0"/>
              </a:rPr>
              <a:t>(mL/min/1.73 m</a:t>
            </a:r>
            <a:r>
              <a:rPr lang="en-GB" sz="1200" b="1" baseline="30000" noProof="0">
                <a:latin typeface="Arial" panose="020B0604020202020204" pitchFamily="34" charset="0"/>
                <a:cs typeface="Arial" panose="020B0604020202020204" pitchFamily="34" charset="0"/>
              </a:rPr>
              <a:t>2</a:t>
            </a:r>
            <a:r>
              <a:rPr lang="en-GB" sz="1200" b="1" noProof="0">
                <a:latin typeface="Arial" panose="020B0604020202020204" pitchFamily="34" charset="0"/>
                <a:cs typeface="Arial" panose="020B0604020202020204" pitchFamily="34" charset="0"/>
              </a:rPr>
              <a:t>)</a:t>
            </a:r>
            <a:endParaRPr lang="en-GB" sz="1200" noProof="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93F1DCD-A841-36B7-D848-CBC4239EE9B3}"/>
              </a:ext>
            </a:extLst>
          </p:cNvPr>
          <p:cNvCxnSpPr>
            <a:cxnSpLocks/>
          </p:cNvCxnSpPr>
          <p:nvPr/>
        </p:nvCxnSpPr>
        <p:spPr>
          <a:xfrm flipV="1">
            <a:off x="6823774" y="1744559"/>
            <a:ext cx="0" cy="2556000"/>
          </a:xfrm>
          <a:prstGeom prst="line">
            <a:avLst/>
          </a:prstGeom>
          <a:ln w="15875">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EB5EC436-F815-84B1-FBC8-D2D6DA21D798}"/>
              </a:ext>
            </a:extLst>
          </p:cNvPr>
          <p:cNvGrpSpPr/>
          <p:nvPr/>
        </p:nvGrpSpPr>
        <p:grpSpPr>
          <a:xfrm>
            <a:off x="1776879" y="4317708"/>
            <a:ext cx="1463152" cy="349563"/>
            <a:chOff x="1949730" y="4163824"/>
            <a:chExt cx="1463152" cy="349563"/>
          </a:xfrm>
        </p:grpSpPr>
        <p:cxnSp>
          <p:nvCxnSpPr>
            <p:cNvPr id="30" name="Straight Connector 29">
              <a:extLst>
                <a:ext uri="{FF2B5EF4-FFF2-40B4-BE49-F238E27FC236}">
                  <a16:creationId xmlns:a16="http://schemas.microsoft.com/office/drawing/2014/main" id="{2C9CDD01-447E-F241-DF9B-BF36BB2F4C9D}"/>
                </a:ext>
              </a:extLst>
            </p:cNvPr>
            <p:cNvCxnSpPr>
              <a:cxnSpLocks/>
            </p:cNvCxnSpPr>
            <p:nvPr/>
          </p:nvCxnSpPr>
          <p:spPr>
            <a:xfrm>
              <a:off x="2846730" y="4163824"/>
              <a:ext cx="0" cy="36000"/>
            </a:xfrm>
            <a:prstGeom prst="lin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CC9FC1B-FB7C-5A9C-5DA0-55F96360F52F}"/>
                </a:ext>
              </a:extLst>
            </p:cNvPr>
            <p:cNvCxnSpPr>
              <a:cxnSpLocks/>
            </p:cNvCxnSpPr>
            <p:nvPr/>
          </p:nvCxnSpPr>
          <p:spPr>
            <a:xfrm>
              <a:off x="3329247" y="4163824"/>
              <a:ext cx="0" cy="36000"/>
            </a:xfrm>
            <a:prstGeom prst="lin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A6E05A7-A615-149A-394A-057E24FB9C9F}"/>
                </a:ext>
              </a:extLst>
            </p:cNvPr>
            <p:cNvCxnSpPr>
              <a:cxnSpLocks/>
            </p:cNvCxnSpPr>
            <p:nvPr/>
          </p:nvCxnSpPr>
          <p:spPr>
            <a:xfrm>
              <a:off x="2361225" y="4163824"/>
              <a:ext cx="0" cy="36000"/>
            </a:xfrm>
            <a:prstGeom prst="lin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9CA4F4C-2107-41A5-4069-208EC0DEB17D}"/>
                </a:ext>
              </a:extLst>
            </p:cNvPr>
            <p:cNvCxnSpPr>
              <a:cxnSpLocks/>
            </p:cNvCxnSpPr>
            <p:nvPr/>
          </p:nvCxnSpPr>
          <p:spPr>
            <a:xfrm>
              <a:off x="2039823" y="4163824"/>
              <a:ext cx="0" cy="36000"/>
            </a:xfrm>
            <a:prstGeom prst="line">
              <a:avLst/>
            </a:prstGeom>
            <a:noFill/>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F39FD57-0797-8CC0-05B3-29E72D64BA8E}"/>
                </a:ext>
              </a:extLst>
            </p:cNvPr>
            <p:cNvSpPr txBox="1"/>
            <p:nvPr/>
          </p:nvSpPr>
          <p:spPr>
            <a:xfrm>
              <a:off x="1949730" y="4193147"/>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1</a:t>
              </a:r>
            </a:p>
          </p:txBody>
        </p:sp>
        <p:sp>
          <p:nvSpPr>
            <p:cNvPr id="35" name="TextBox 34">
              <a:extLst>
                <a:ext uri="{FF2B5EF4-FFF2-40B4-BE49-F238E27FC236}">
                  <a16:creationId xmlns:a16="http://schemas.microsoft.com/office/drawing/2014/main" id="{B92E13B6-C6A4-16E2-1FB2-5C4D86E6C75F}"/>
                </a:ext>
              </a:extLst>
            </p:cNvPr>
            <p:cNvSpPr txBox="1"/>
            <p:nvPr/>
          </p:nvSpPr>
          <p:spPr>
            <a:xfrm>
              <a:off x="2273601" y="4188838"/>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DD0C2405-9E1F-D6FD-B9B7-2D8B83D8EB30}"/>
                </a:ext>
              </a:extLst>
            </p:cNvPr>
            <p:cNvSpPr txBox="1"/>
            <p:nvPr/>
          </p:nvSpPr>
          <p:spPr>
            <a:xfrm>
              <a:off x="2763930" y="4193147"/>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6</a:t>
              </a:r>
            </a:p>
          </p:txBody>
        </p:sp>
        <p:sp>
          <p:nvSpPr>
            <p:cNvPr id="37" name="TextBox 36">
              <a:extLst>
                <a:ext uri="{FF2B5EF4-FFF2-40B4-BE49-F238E27FC236}">
                  <a16:creationId xmlns:a16="http://schemas.microsoft.com/office/drawing/2014/main" id="{93E3B5A3-D75B-9722-0159-8189AB5359DA}"/>
                </a:ext>
              </a:extLst>
            </p:cNvPr>
            <p:cNvSpPr txBox="1"/>
            <p:nvPr/>
          </p:nvSpPr>
          <p:spPr>
            <a:xfrm>
              <a:off x="3253259" y="4194154"/>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9</a:t>
              </a:r>
            </a:p>
          </p:txBody>
        </p:sp>
        <p:sp>
          <p:nvSpPr>
            <p:cNvPr id="17" name="Rectangle 16">
              <a:extLst>
                <a:ext uri="{FF2B5EF4-FFF2-40B4-BE49-F238E27FC236}">
                  <a16:creationId xmlns:a16="http://schemas.microsoft.com/office/drawing/2014/main" id="{6840F66D-9D39-5A9A-34AA-E33CAD214182}"/>
                </a:ext>
              </a:extLst>
            </p:cNvPr>
            <p:cNvSpPr/>
            <p:nvPr/>
          </p:nvSpPr>
          <p:spPr>
            <a:xfrm>
              <a:off x="2434850" y="4170648"/>
              <a:ext cx="207748" cy="34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noProof="0">
                <a:solidFill>
                  <a:schemeClr val="tx1"/>
                </a:solidFill>
              </a:endParaRPr>
            </a:p>
          </p:txBody>
        </p:sp>
        <p:sp>
          <p:nvSpPr>
            <p:cNvPr id="18" name="Rectangle 17">
              <a:extLst>
                <a:ext uri="{FF2B5EF4-FFF2-40B4-BE49-F238E27FC236}">
                  <a16:creationId xmlns:a16="http://schemas.microsoft.com/office/drawing/2014/main" id="{5754A79B-0509-65E5-BA05-6C7CB155FB8E}"/>
                </a:ext>
              </a:extLst>
            </p:cNvPr>
            <p:cNvSpPr/>
            <p:nvPr/>
          </p:nvSpPr>
          <p:spPr>
            <a:xfrm>
              <a:off x="3065622" y="4170648"/>
              <a:ext cx="207748" cy="34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noProof="0">
                <a:solidFill>
                  <a:schemeClr val="tx1"/>
                </a:solidFill>
              </a:endParaRPr>
            </a:p>
          </p:txBody>
        </p:sp>
      </p:grpSp>
      <p:graphicFrame>
        <p:nvGraphicFramePr>
          <p:cNvPr id="13" name="Table 12">
            <a:extLst>
              <a:ext uri="{FF2B5EF4-FFF2-40B4-BE49-F238E27FC236}">
                <a16:creationId xmlns:a16="http://schemas.microsoft.com/office/drawing/2014/main" id="{BF6C1C82-6559-44CE-D56B-9D6867D1463E}"/>
              </a:ext>
            </a:extLst>
          </p:cNvPr>
          <p:cNvGraphicFramePr>
            <a:graphicFrameLocks noGrp="1"/>
          </p:cNvGraphicFramePr>
          <p:nvPr/>
        </p:nvGraphicFramePr>
        <p:xfrm>
          <a:off x="1237330" y="5174763"/>
          <a:ext cx="9054615" cy="457200"/>
        </p:xfrm>
        <a:graphic>
          <a:graphicData uri="http://schemas.openxmlformats.org/drawingml/2006/table">
            <a:tbl>
              <a:tblPr firstRow="1" bandRow="1">
                <a:tableStyleId>{5940675A-B579-460E-94D1-54222C63F5DA}</a:tableStyleId>
              </a:tblPr>
              <a:tblGrid>
                <a:gridCol w="396000">
                  <a:extLst>
                    <a:ext uri="{9D8B030D-6E8A-4147-A177-3AD203B41FA5}">
                      <a16:colId xmlns:a16="http://schemas.microsoft.com/office/drawing/2014/main" val="3967278972"/>
                    </a:ext>
                  </a:extLst>
                </a:gridCol>
                <a:gridCol w="378000">
                  <a:extLst>
                    <a:ext uri="{9D8B030D-6E8A-4147-A177-3AD203B41FA5}">
                      <a16:colId xmlns:a16="http://schemas.microsoft.com/office/drawing/2014/main" val="1022558220"/>
                    </a:ext>
                  </a:extLst>
                </a:gridCol>
                <a:gridCol w="396000">
                  <a:extLst>
                    <a:ext uri="{9D8B030D-6E8A-4147-A177-3AD203B41FA5}">
                      <a16:colId xmlns:a16="http://schemas.microsoft.com/office/drawing/2014/main" val="2000161960"/>
                    </a:ext>
                  </a:extLst>
                </a:gridCol>
                <a:gridCol w="504000">
                  <a:extLst>
                    <a:ext uri="{9D8B030D-6E8A-4147-A177-3AD203B41FA5}">
                      <a16:colId xmlns:a16="http://schemas.microsoft.com/office/drawing/2014/main" val="3714759217"/>
                    </a:ext>
                  </a:extLst>
                </a:gridCol>
                <a:gridCol w="468000">
                  <a:extLst>
                    <a:ext uri="{9D8B030D-6E8A-4147-A177-3AD203B41FA5}">
                      <a16:colId xmlns:a16="http://schemas.microsoft.com/office/drawing/2014/main" val="3072970406"/>
                    </a:ext>
                  </a:extLst>
                </a:gridCol>
                <a:gridCol w="507600">
                  <a:extLst>
                    <a:ext uri="{9D8B030D-6E8A-4147-A177-3AD203B41FA5}">
                      <a16:colId xmlns:a16="http://schemas.microsoft.com/office/drawing/2014/main" val="398332925"/>
                    </a:ext>
                  </a:extLst>
                </a:gridCol>
                <a:gridCol w="738000">
                  <a:extLst>
                    <a:ext uri="{9D8B030D-6E8A-4147-A177-3AD203B41FA5}">
                      <a16:colId xmlns:a16="http://schemas.microsoft.com/office/drawing/2014/main" val="1966687244"/>
                    </a:ext>
                  </a:extLst>
                </a:gridCol>
                <a:gridCol w="576000">
                  <a:extLst>
                    <a:ext uri="{9D8B030D-6E8A-4147-A177-3AD203B41FA5}">
                      <a16:colId xmlns:a16="http://schemas.microsoft.com/office/drawing/2014/main" val="833619226"/>
                    </a:ext>
                  </a:extLst>
                </a:gridCol>
                <a:gridCol w="684000">
                  <a:extLst>
                    <a:ext uri="{9D8B030D-6E8A-4147-A177-3AD203B41FA5}">
                      <a16:colId xmlns:a16="http://schemas.microsoft.com/office/drawing/2014/main" val="2197804470"/>
                    </a:ext>
                  </a:extLst>
                </a:gridCol>
                <a:gridCol w="581005">
                  <a:extLst>
                    <a:ext uri="{9D8B030D-6E8A-4147-A177-3AD203B41FA5}">
                      <a16:colId xmlns:a16="http://schemas.microsoft.com/office/drawing/2014/main" val="1014559658"/>
                    </a:ext>
                  </a:extLst>
                </a:gridCol>
                <a:gridCol w="720000">
                  <a:extLst>
                    <a:ext uri="{9D8B030D-6E8A-4147-A177-3AD203B41FA5}">
                      <a16:colId xmlns:a16="http://schemas.microsoft.com/office/drawing/2014/main" val="2909575077"/>
                    </a:ext>
                  </a:extLst>
                </a:gridCol>
                <a:gridCol w="581005">
                  <a:extLst>
                    <a:ext uri="{9D8B030D-6E8A-4147-A177-3AD203B41FA5}">
                      <a16:colId xmlns:a16="http://schemas.microsoft.com/office/drawing/2014/main" val="3315964832"/>
                    </a:ext>
                  </a:extLst>
                </a:gridCol>
                <a:gridCol w="684000">
                  <a:extLst>
                    <a:ext uri="{9D8B030D-6E8A-4147-A177-3AD203B41FA5}">
                      <a16:colId xmlns:a16="http://schemas.microsoft.com/office/drawing/2014/main" val="3916496733"/>
                    </a:ext>
                  </a:extLst>
                </a:gridCol>
                <a:gridCol w="581005">
                  <a:extLst>
                    <a:ext uri="{9D8B030D-6E8A-4147-A177-3AD203B41FA5}">
                      <a16:colId xmlns:a16="http://schemas.microsoft.com/office/drawing/2014/main" val="2813932790"/>
                    </a:ext>
                  </a:extLst>
                </a:gridCol>
                <a:gridCol w="720000">
                  <a:extLst>
                    <a:ext uri="{9D8B030D-6E8A-4147-A177-3AD203B41FA5}">
                      <a16:colId xmlns:a16="http://schemas.microsoft.com/office/drawing/2014/main" val="1364007876"/>
                    </a:ext>
                  </a:extLst>
                </a:gridCol>
                <a:gridCol w="540000">
                  <a:extLst>
                    <a:ext uri="{9D8B030D-6E8A-4147-A177-3AD203B41FA5}">
                      <a16:colId xmlns:a16="http://schemas.microsoft.com/office/drawing/2014/main" val="2278352866"/>
                    </a:ext>
                  </a:extLst>
                </a:gridCol>
              </a:tblGrid>
              <a:tr h="216000">
                <a:tc>
                  <a:txBody>
                    <a:bodyPr/>
                    <a:lstStyle/>
                    <a:p>
                      <a:pPr algn="r"/>
                      <a:r>
                        <a:rPr lang="en-GB" sz="900" noProof="0">
                          <a:solidFill>
                            <a:schemeClr val="tx1"/>
                          </a:solidFill>
                        </a:rPr>
                        <a:t>791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900" noProof="0">
                          <a:solidFill>
                            <a:schemeClr val="tx1"/>
                          </a:solidFill>
                        </a:rPr>
                        <a:t>777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900" noProof="0">
                          <a:solidFill>
                            <a:schemeClr val="tx1"/>
                          </a:solidFill>
                        </a:rPr>
                        <a:t>775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762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702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699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497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328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175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384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tx1"/>
                          </a:solidFill>
                        </a:rPr>
                        <a:t>593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305212"/>
                  </a:ext>
                </a:extLst>
              </a:tr>
              <a:tr h="216000">
                <a:tc>
                  <a:txBody>
                    <a:bodyPr/>
                    <a:lstStyle/>
                    <a:p>
                      <a:pPr algn="ctr"/>
                      <a:r>
                        <a:rPr lang="en-GB" sz="900" noProof="0">
                          <a:solidFill>
                            <a:schemeClr val="accent1"/>
                          </a:solidFill>
                        </a:rPr>
                        <a:t>793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762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528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361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193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403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900" noProof="0">
                          <a:solidFill>
                            <a:schemeClr val="accent1"/>
                          </a:solidFill>
                        </a:rPr>
                        <a:t>609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6118392"/>
                  </a:ext>
                </a:extLst>
              </a:tr>
            </a:tbl>
          </a:graphicData>
        </a:graphic>
      </p:graphicFrame>
      <p:sp>
        <p:nvSpPr>
          <p:cNvPr id="19" name="TextBox 18">
            <a:extLst>
              <a:ext uri="{FF2B5EF4-FFF2-40B4-BE49-F238E27FC236}">
                <a16:creationId xmlns:a16="http://schemas.microsoft.com/office/drawing/2014/main" id="{3BAE92AC-B7F4-0643-BFFF-713554835B40}"/>
              </a:ext>
            </a:extLst>
          </p:cNvPr>
          <p:cNvSpPr txBox="1">
            <a:spLocks/>
          </p:cNvSpPr>
          <p:nvPr/>
        </p:nvSpPr>
        <p:spPr>
          <a:xfrm>
            <a:off x="451703" y="4926849"/>
            <a:ext cx="1472131" cy="246221"/>
          </a:xfrm>
          <a:prstGeom prst="rect">
            <a:avLst/>
          </a:prstGeom>
          <a:noFill/>
        </p:spPr>
        <p:txBody>
          <a:bodyPr wrap="square" rtlCol="0">
            <a:spAutoFit/>
          </a:bodyPr>
          <a:lstStyle/>
          <a:p>
            <a:r>
              <a:rPr lang="en-GB" sz="1000" b="1" noProof="0">
                <a:latin typeface="Arial" panose="020B0604020202020204" pitchFamily="34" charset="0"/>
                <a:cs typeface="Arial" panose="020B0604020202020204" pitchFamily="34" charset="0"/>
              </a:rPr>
              <a:t>At risk (n)</a:t>
            </a:r>
          </a:p>
        </p:txBody>
      </p:sp>
      <p:sp>
        <p:nvSpPr>
          <p:cNvPr id="29" name="TextBox 28">
            <a:extLst>
              <a:ext uri="{FF2B5EF4-FFF2-40B4-BE49-F238E27FC236}">
                <a16:creationId xmlns:a16="http://schemas.microsoft.com/office/drawing/2014/main" id="{04637E3F-B8DE-2BE7-2DA1-4CA728F0ED73}"/>
              </a:ext>
            </a:extLst>
          </p:cNvPr>
          <p:cNvSpPr txBox="1"/>
          <p:nvPr/>
        </p:nvSpPr>
        <p:spPr>
          <a:xfrm>
            <a:off x="451704" y="5163152"/>
            <a:ext cx="889216" cy="230832"/>
          </a:xfrm>
          <a:prstGeom prst="rect">
            <a:avLst/>
          </a:prstGeom>
          <a:noFill/>
        </p:spPr>
        <p:txBody>
          <a:bodyPr wrap="square" rtlCol="0">
            <a:spAutoFit/>
          </a:bodyPr>
          <a:lstStyle/>
          <a:p>
            <a:r>
              <a:rPr lang="en-GB" sz="900" b="1" noProof="0">
                <a:latin typeface="Arial" panose="020B0604020202020204" pitchFamily="34" charset="0"/>
                <a:cs typeface="Arial" panose="020B0604020202020204" pitchFamily="34" charset="0"/>
              </a:rPr>
              <a:t>Placebo</a:t>
            </a:r>
          </a:p>
        </p:txBody>
      </p:sp>
      <p:sp>
        <p:nvSpPr>
          <p:cNvPr id="28" name="TextBox 27">
            <a:extLst>
              <a:ext uri="{FF2B5EF4-FFF2-40B4-BE49-F238E27FC236}">
                <a16:creationId xmlns:a16="http://schemas.microsoft.com/office/drawing/2014/main" id="{42BA18AA-6F98-1DE1-28C7-102B8001F80E}"/>
              </a:ext>
            </a:extLst>
          </p:cNvPr>
          <p:cNvSpPr txBox="1">
            <a:spLocks/>
          </p:cNvSpPr>
          <p:nvPr/>
        </p:nvSpPr>
        <p:spPr>
          <a:xfrm>
            <a:off x="451704" y="5401131"/>
            <a:ext cx="889216" cy="230832"/>
          </a:xfrm>
          <a:prstGeom prst="rect">
            <a:avLst/>
          </a:prstGeom>
          <a:noFill/>
        </p:spPr>
        <p:txBody>
          <a:bodyPr wrap="square" rtlCol="0">
            <a:spAutoFit/>
          </a:bodyPr>
          <a:lstStyle/>
          <a:p>
            <a:r>
              <a:rPr lang="en-GB" sz="900" b="1" noProof="0">
                <a:solidFill>
                  <a:schemeClr val="accent1"/>
                </a:solidFill>
                <a:latin typeface="Arial" panose="020B0604020202020204" pitchFamily="34" charset="0"/>
                <a:cs typeface="Arial" panose="020B0604020202020204" pitchFamily="34" charset="0"/>
              </a:rPr>
              <a:t>Finerenone</a:t>
            </a:r>
          </a:p>
        </p:txBody>
      </p:sp>
      <p:sp>
        <p:nvSpPr>
          <p:cNvPr id="14" name="TextBox 13">
            <a:extLst>
              <a:ext uri="{FF2B5EF4-FFF2-40B4-BE49-F238E27FC236}">
                <a16:creationId xmlns:a16="http://schemas.microsoft.com/office/drawing/2014/main" id="{B61D52E9-3308-B0D2-24E5-B3043C9002EC}"/>
              </a:ext>
            </a:extLst>
          </p:cNvPr>
          <p:cNvSpPr txBox="1"/>
          <p:nvPr/>
        </p:nvSpPr>
        <p:spPr>
          <a:xfrm>
            <a:off x="3448261" y="3072612"/>
            <a:ext cx="3366940" cy="741142"/>
          </a:xfrm>
          <a:prstGeom prst="rect">
            <a:avLst/>
          </a:prstGeom>
        </p:spPr>
        <p:txBody>
          <a:bodyPr vert="horz" wrap="square" lIns="91440" tIns="45720" rIns="91440" bIns="45720" rtlCol="0">
            <a:noAutofit/>
          </a:bodyPr>
          <a:lstStyle/>
          <a:p>
            <a:pPr algn="r">
              <a:spcBef>
                <a:spcPts val="600"/>
              </a:spcBef>
            </a:pPr>
            <a:r>
              <a:rPr lang="en-GB" sz="1200" b="1" noProof="0">
                <a:solidFill>
                  <a:srgbClr val="53585A"/>
                </a:solidFill>
                <a:latin typeface="Arial" panose="020B0604020202020204" pitchFamily="34" charset="0"/>
                <a:cs typeface="Arial" panose="020B0604020202020204" pitchFamily="34" charset="0"/>
              </a:rPr>
              <a:t>Placebo (n=791)</a:t>
            </a:r>
          </a:p>
          <a:p>
            <a:pPr algn="r">
              <a:spcBef>
                <a:spcPts val="600"/>
              </a:spcBef>
            </a:pPr>
            <a:r>
              <a:rPr lang="en-US" sz="1000">
                <a:solidFill>
                  <a:srgbClr val="53585A"/>
                </a:solidFill>
                <a:latin typeface="Arial" panose="020B0604020202020204" pitchFamily="34" charset="0"/>
                <a:cs typeface="Arial" panose="020B0604020202020204" pitchFamily="34" charset="0"/>
              </a:rPr>
              <a:t>Total eGFR slope up to month 32, (95% CI): </a:t>
            </a:r>
            <a:br>
              <a:rPr lang="en-US" sz="1000" b="1">
                <a:solidFill>
                  <a:srgbClr val="53585A"/>
                </a:solidFill>
                <a:latin typeface="Arial" panose="020B0604020202020204" pitchFamily="34" charset="0"/>
                <a:cs typeface="Arial" panose="020B0604020202020204" pitchFamily="34" charset="0"/>
              </a:rPr>
            </a:br>
            <a:r>
              <a:rPr lang="en-US" sz="1000" b="1">
                <a:solidFill>
                  <a:srgbClr val="53585A"/>
                </a:solidFill>
                <a:latin typeface="Arial" panose="020B0604020202020204" pitchFamily="34" charset="0"/>
                <a:cs typeface="Arial" panose="020B0604020202020204" pitchFamily="34" charset="0"/>
              </a:rPr>
              <a:t>–4.0 (–4.3, –3.8)</a:t>
            </a:r>
          </a:p>
          <a:p>
            <a:pPr algn="r">
              <a:spcBef>
                <a:spcPts val="600"/>
              </a:spcBef>
            </a:pPr>
            <a:r>
              <a:rPr lang="en-US" sz="1200" b="1">
                <a:solidFill>
                  <a:srgbClr val="53585A"/>
                </a:solidFill>
                <a:latin typeface="Arial" panose="020B0604020202020204" pitchFamily="34" charset="0"/>
                <a:cs typeface="Arial" panose="020B0604020202020204" pitchFamily="34" charset="0"/>
              </a:rPr>
              <a:t> </a:t>
            </a:r>
          </a:p>
          <a:p>
            <a:pPr algn="r">
              <a:spcBef>
                <a:spcPts val="600"/>
              </a:spcBef>
            </a:pPr>
            <a:r>
              <a:rPr lang="en-GB" sz="1200" b="1">
                <a:solidFill>
                  <a:srgbClr val="53585A"/>
                </a:solidFill>
                <a:latin typeface="Arial" panose="020B0604020202020204" pitchFamily="34" charset="0"/>
                <a:cs typeface="Arial" panose="020B0604020202020204" pitchFamily="34" charset="0"/>
              </a:rPr>
              <a:t> </a:t>
            </a:r>
            <a:endParaRPr lang="en-GB" sz="1200" b="1" noProof="0">
              <a:solidFill>
                <a:srgbClr val="53585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0CCF465-F22B-F3FB-9E66-560F5E624C6A}"/>
              </a:ext>
            </a:extLst>
          </p:cNvPr>
          <p:cNvSpPr txBox="1"/>
          <p:nvPr/>
        </p:nvSpPr>
        <p:spPr>
          <a:xfrm>
            <a:off x="3323475" y="1711858"/>
            <a:ext cx="3491726" cy="741142"/>
          </a:xfrm>
          <a:prstGeom prst="rect">
            <a:avLst/>
          </a:prstGeom>
        </p:spPr>
        <p:txBody>
          <a:bodyPr vert="horz" wrap="square" lIns="91440" tIns="45720" rIns="91440" bIns="45720" rtlCol="0">
            <a:noAutofit/>
          </a:bodyPr>
          <a:lstStyle/>
          <a:p>
            <a:pPr algn="r">
              <a:spcBef>
                <a:spcPts val="600"/>
              </a:spcBef>
            </a:pPr>
            <a:r>
              <a:rPr lang="en-GB" sz="1200" b="1" noProof="0" err="1">
                <a:solidFill>
                  <a:schemeClr val="accent1"/>
                </a:solidFill>
                <a:latin typeface="Arial" panose="020B0604020202020204" pitchFamily="34" charset="0"/>
                <a:cs typeface="Arial" panose="020B0604020202020204" pitchFamily="34" charset="0"/>
              </a:rPr>
              <a:t>Finerenone</a:t>
            </a:r>
            <a:r>
              <a:rPr lang="en-GB" sz="1200" b="1">
                <a:solidFill>
                  <a:schemeClr val="accent1"/>
                </a:solidFill>
                <a:latin typeface="Arial" panose="020B0604020202020204" pitchFamily="34" charset="0"/>
                <a:cs typeface="Arial" panose="020B0604020202020204" pitchFamily="34" charset="0"/>
              </a:rPr>
              <a:t> </a:t>
            </a:r>
            <a:r>
              <a:rPr lang="en-GB" sz="1200" b="1" noProof="0">
                <a:solidFill>
                  <a:schemeClr val="accent1"/>
                </a:solidFill>
                <a:latin typeface="Arial" panose="020B0604020202020204" pitchFamily="34" charset="0"/>
                <a:cs typeface="Arial" panose="020B0604020202020204" pitchFamily="34" charset="0"/>
              </a:rPr>
              <a:t>(n=793)</a:t>
            </a:r>
          </a:p>
          <a:p>
            <a:pPr algn="r">
              <a:spcBef>
                <a:spcPts val="600"/>
              </a:spcBef>
            </a:pPr>
            <a:r>
              <a:rPr lang="en-US" sz="1000">
                <a:solidFill>
                  <a:schemeClr val="accent1"/>
                </a:solidFill>
                <a:latin typeface="Arial" panose="020B0604020202020204" pitchFamily="34" charset="0"/>
                <a:cs typeface="Arial" panose="020B0604020202020204" pitchFamily="34" charset="0"/>
              </a:rPr>
              <a:t>Total eGFR slope up to month 32, (95% CI): </a:t>
            </a:r>
            <a:br>
              <a:rPr lang="en-US" sz="1000" b="1">
                <a:solidFill>
                  <a:schemeClr val="accent1"/>
                </a:solidFill>
                <a:latin typeface="Arial" panose="020B0604020202020204" pitchFamily="34" charset="0"/>
                <a:cs typeface="Arial" panose="020B0604020202020204" pitchFamily="34" charset="0"/>
              </a:rPr>
            </a:br>
            <a:r>
              <a:rPr lang="en-US" sz="1000" b="1">
                <a:solidFill>
                  <a:schemeClr val="accent1"/>
                </a:solidFill>
                <a:latin typeface="Arial" panose="020B0604020202020204" pitchFamily="34" charset="0"/>
                <a:cs typeface="Arial" panose="020B0604020202020204" pitchFamily="34" charset="0"/>
              </a:rPr>
              <a:t>–3.3 (–3.6, –3.1)</a:t>
            </a:r>
          </a:p>
          <a:p>
            <a:pPr algn="r">
              <a:spcBef>
                <a:spcPts val="600"/>
              </a:spcBef>
            </a:pPr>
            <a:endParaRPr lang="en-GB" sz="1200" b="1" noProof="0">
              <a:solidFill>
                <a:schemeClr val="accent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94319581-0D00-6FEC-A055-DF7B1D0E469A}"/>
              </a:ext>
            </a:extLst>
          </p:cNvPr>
          <p:cNvGrpSpPr/>
          <p:nvPr/>
        </p:nvGrpSpPr>
        <p:grpSpPr>
          <a:xfrm>
            <a:off x="9020738" y="4380877"/>
            <a:ext cx="1406792" cy="553998"/>
            <a:chOff x="9020738" y="4380877"/>
            <a:chExt cx="1406792" cy="553998"/>
          </a:xfrm>
        </p:grpSpPr>
        <p:sp>
          <p:nvSpPr>
            <p:cNvPr id="25" name="TextBox 24">
              <a:extLst>
                <a:ext uri="{FF2B5EF4-FFF2-40B4-BE49-F238E27FC236}">
                  <a16:creationId xmlns:a16="http://schemas.microsoft.com/office/drawing/2014/main" id="{F588F456-2D18-6A29-BFB9-B5261D16DD0A}"/>
                </a:ext>
              </a:extLst>
            </p:cNvPr>
            <p:cNvSpPr txBox="1"/>
            <p:nvPr/>
          </p:nvSpPr>
          <p:spPr>
            <a:xfrm>
              <a:off x="9020738" y="4380877"/>
              <a:ext cx="758542" cy="553998"/>
            </a:xfrm>
            <a:prstGeom prst="rect">
              <a:avLst/>
            </a:prstGeom>
            <a:solidFill>
              <a:schemeClr val="bg1"/>
            </a:solidFill>
          </p:spPr>
          <p:txBody>
            <a:bodyPr wrap="none" rtlCol="0">
              <a:spAutoFit/>
            </a:bodyPr>
            <a:lstStyle/>
            <a:p>
              <a:pPr algn="ctr"/>
              <a:r>
                <a:rPr lang="en-GB" sz="1000" noProof="0">
                  <a:solidFill>
                    <a:srgbClr val="000000"/>
                  </a:solidFill>
                  <a:latin typeface="Arial" panose="020B0604020202020204" pitchFamily="34" charset="0"/>
                  <a:cs typeface="Arial" panose="020B0604020202020204" pitchFamily="34" charset="0"/>
                </a:rPr>
                <a:t>End of </a:t>
              </a:r>
              <a:br>
                <a:rPr lang="en-GB" sz="1000" noProof="0">
                  <a:solidFill>
                    <a:srgbClr val="000000"/>
                  </a:solidFill>
                  <a:latin typeface="Arial" panose="020B0604020202020204" pitchFamily="34" charset="0"/>
                  <a:cs typeface="Arial" panose="020B0604020202020204" pitchFamily="34" charset="0"/>
                </a:rPr>
              </a:br>
              <a:r>
                <a:rPr lang="en-GB" sz="1000" noProof="0">
                  <a:solidFill>
                    <a:srgbClr val="000000"/>
                  </a:solidFill>
                  <a:latin typeface="Arial" panose="020B0604020202020204" pitchFamily="34" charset="0"/>
                  <a:cs typeface="Arial" panose="020B0604020202020204" pitchFamily="34" charset="0"/>
                </a:rPr>
                <a:t>treatment </a:t>
              </a:r>
            </a:p>
            <a:p>
              <a:pPr algn="ctr"/>
              <a:r>
                <a:rPr lang="en-GB" sz="1000" noProof="0">
                  <a:solidFill>
                    <a:srgbClr val="000000"/>
                  </a:solidFill>
                  <a:latin typeface="Arial" panose="020B0604020202020204" pitchFamily="34" charset="0"/>
                  <a:cs typeface="Arial" panose="020B0604020202020204" pitchFamily="34" charset="0"/>
                </a:rPr>
                <a:t>visit*</a:t>
              </a:r>
              <a:endParaRPr lang="en-GB" sz="900" noProof="0">
                <a:solidFill>
                  <a:srgbClr val="0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4866421-353D-7E93-DDF4-E4CCA586E600}"/>
                </a:ext>
              </a:extLst>
            </p:cNvPr>
            <p:cNvSpPr txBox="1"/>
            <p:nvPr/>
          </p:nvSpPr>
          <p:spPr>
            <a:xfrm>
              <a:off x="9656165" y="4380877"/>
              <a:ext cx="771365" cy="400110"/>
            </a:xfrm>
            <a:prstGeom prst="rect">
              <a:avLst/>
            </a:prstGeom>
            <a:solidFill>
              <a:schemeClr val="bg1"/>
            </a:solidFill>
          </p:spPr>
          <p:txBody>
            <a:bodyPr wrap="square" rtlCol="0">
              <a:spAutoFit/>
            </a:bodyPr>
            <a:lstStyle/>
            <a:p>
              <a:pPr algn="ctr"/>
              <a:r>
                <a:rPr lang="en-GB" sz="1000" noProof="0">
                  <a:solidFill>
                    <a:srgbClr val="000000"/>
                  </a:solidFill>
                  <a:latin typeface="Arial" panose="020B0604020202020204" pitchFamily="34" charset="0"/>
                  <a:cs typeface="Arial" panose="020B0604020202020204" pitchFamily="34" charset="0"/>
                </a:rPr>
                <a:t>Follow-up</a:t>
              </a:r>
              <a:br>
                <a:rPr lang="en-GB" sz="1000" noProof="0">
                  <a:solidFill>
                    <a:srgbClr val="000000"/>
                  </a:solidFill>
                  <a:latin typeface="Arial" panose="020B0604020202020204" pitchFamily="34" charset="0"/>
                  <a:cs typeface="Arial" panose="020B0604020202020204" pitchFamily="34" charset="0"/>
                </a:rPr>
              </a:br>
              <a:r>
                <a:rPr lang="en-GB" sz="1000" noProof="0">
                  <a:solidFill>
                    <a:srgbClr val="000000"/>
                  </a:solidFill>
                  <a:latin typeface="Arial" panose="020B0604020202020204" pitchFamily="34" charset="0"/>
                  <a:cs typeface="Arial" panose="020B0604020202020204" pitchFamily="34" charset="0"/>
                </a:rPr>
                <a:t>visit</a:t>
              </a:r>
              <a:r>
                <a:rPr lang="en-GB" sz="1000" baseline="30000" noProof="0">
                  <a:solidFill>
                    <a:srgbClr val="000000"/>
                  </a:solidFill>
                  <a:latin typeface="Arial" panose="020B0604020202020204" pitchFamily="34" charset="0"/>
                  <a:cs typeface="Arial" panose="020B0604020202020204" pitchFamily="34" charset="0"/>
                </a:rPr>
                <a:t>#</a:t>
              </a:r>
              <a:endParaRPr lang="en-GB" sz="1000" b="1" baseline="30000" noProof="0">
                <a:latin typeface="Arial" panose="020B0604020202020204" pitchFamily="34" charset="0"/>
                <a:cs typeface="Arial" panose="020B0604020202020204" pitchFamily="34" charset="0"/>
              </a:endParaRPr>
            </a:p>
          </p:txBody>
        </p:sp>
      </p:grpSp>
      <p:sp>
        <p:nvSpPr>
          <p:cNvPr id="54" name="Rectangle 53">
            <a:extLst>
              <a:ext uri="{FF2B5EF4-FFF2-40B4-BE49-F238E27FC236}">
                <a16:creationId xmlns:a16="http://schemas.microsoft.com/office/drawing/2014/main" id="{0C370F3F-F380-2D84-631C-E647E4D427AD}"/>
              </a:ext>
            </a:extLst>
          </p:cNvPr>
          <p:cNvSpPr/>
          <p:nvPr/>
        </p:nvSpPr>
        <p:spPr>
          <a:xfrm>
            <a:off x="9095666" y="1593850"/>
            <a:ext cx="1664331" cy="3405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4">
            <a:extLst>
              <a:ext uri="{FF2B5EF4-FFF2-40B4-BE49-F238E27FC236}">
                <a16:creationId xmlns:a16="http://schemas.microsoft.com/office/drawing/2014/main" id="{8BE826DB-128C-C5AF-CB2C-7A827928D70D}"/>
              </a:ext>
            </a:extLst>
          </p:cNvPr>
          <p:cNvSpPr txBox="1"/>
          <p:nvPr/>
        </p:nvSpPr>
        <p:spPr>
          <a:xfrm>
            <a:off x="8849872" y="2815966"/>
            <a:ext cx="3049355" cy="856480"/>
          </a:xfrm>
          <a:prstGeom prst="roundRect">
            <a:avLst/>
          </a:prstGeom>
          <a:noFill/>
          <a:ln w="19050" cmpd="sng">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noProof="0">
                <a:solidFill>
                  <a:schemeClr val="accent4"/>
                </a:solidFill>
                <a:cs typeface="Times New Roman" panose="02020603050405020304" pitchFamily="18" charset="0"/>
              </a:rPr>
              <a:t>Difference: 0.7 (0.3, 1.1)</a:t>
            </a:r>
          </a:p>
          <a:p>
            <a:r>
              <a:rPr lang="en-GB" sz="1800">
                <a:solidFill>
                  <a:schemeClr val="accent4"/>
                </a:solidFill>
                <a:cs typeface="Times New Roman" panose="02020603050405020304" pitchFamily="18" charset="0"/>
              </a:rPr>
              <a:t>mL/min/1.73</a:t>
            </a:r>
            <a:r>
              <a:rPr lang="en-GB" sz="1800">
                <a:solidFill>
                  <a:schemeClr val="accent4"/>
                </a:solidFill>
                <a:latin typeface="Arial" panose="020B0604020202020204" pitchFamily="34" charset="0"/>
                <a:cs typeface="Times New Roman" panose="02020603050405020304" pitchFamily="18" charset="0"/>
              </a:rPr>
              <a:t> </a:t>
            </a:r>
            <a:r>
              <a:rPr lang="en-GB" sz="1800">
                <a:solidFill>
                  <a:schemeClr val="accent4"/>
                </a:solidFill>
                <a:cs typeface="Times New Roman" panose="02020603050405020304" pitchFamily="18" charset="0"/>
              </a:rPr>
              <a:t>m</a:t>
            </a:r>
            <a:r>
              <a:rPr lang="en-GB" sz="1800" baseline="30000">
                <a:solidFill>
                  <a:schemeClr val="accent4"/>
                </a:solidFill>
                <a:cs typeface="Times New Roman" panose="02020603050405020304" pitchFamily="18" charset="0"/>
              </a:rPr>
              <a:t>2</a:t>
            </a:r>
            <a:r>
              <a:rPr lang="en-GB" sz="1800">
                <a:solidFill>
                  <a:schemeClr val="accent4"/>
                </a:solidFill>
                <a:cs typeface="Times New Roman" panose="02020603050405020304" pitchFamily="18" charset="0"/>
              </a:rPr>
              <a:t>/year</a:t>
            </a:r>
            <a:endParaRPr lang="en-GB" sz="1800" noProof="0">
              <a:solidFill>
                <a:schemeClr val="accent4"/>
              </a:solidFill>
              <a:cs typeface="Times New Roman" panose="02020603050405020304" pitchFamily="18" charset="0"/>
            </a:endParaRPr>
          </a:p>
          <a:p>
            <a:r>
              <a:rPr lang="en-GB" sz="1800" b="1" i="1">
                <a:solidFill>
                  <a:schemeClr val="tx2"/>
                </a:solidFill>
                <a:cs typeface="Times New Roman" panose="02020603050405020304" pitchFamily="18" charset="0"/>
              </a:rPr>
              <a:t>p</a:t>
            </a:r>
            <a:r>
              <a:rPr lang="en-GB" sz="1800" b="1" noProof="0">
                <a:solidFill>
                  <a:schemeClr val="tx2"/>
                </a:solidFill>
                <a:cs typeface="Times New Roman" panose="02020603050405020304" pitchFamily="18" charset="0"/>
              </a:rPr>
              <a:t>=0.0003</a:t>
            </a:r>
            <a:endParaRPr lang="en-GB" sz="1800" b="1" noProof="0">
              <a:solidFill>
                <a:schemeClr val="tx2"/>
              </a:solidFill>
            </a:endParaRPr>
          </a:p>
        </p:txBody>
      </p:sp>
      <p:pic>
        <p:nvPicPr>
          <p:cNvPr id="9" name="Picture 2" descr="Glasgow 2026 | ERA">
            <a:extLst>
              <a:ext uri="{FF2B5EF4-FFF2-40B4-BE49-F238E27FC236}">
                <a16:creationId xmlns:a16="http://schemas.microsoft.com/office/drawing/2014/main" id="{26BC9BD6-139E-D9A3-5101-7F876FBA8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716E472-8F38-2991-FCF4-09C69F8585D3}"/>
              </a:ext>
            </a:extLst>
          </p:cNvPr>
          <p:cNvSpPr txBox="1"/>
          <p:nvPr/>
        </p:nvSpPr>
        <p:spPr>
          <a:xfrm>
            <a:off x="1778155" y="3450653"/>
            <a:ext cx="2532722" cy="796059"/>
          </a:xfrm>
          <a:prstGeom prst="roundRect">
            <a:avLst/>
          </a:prstGeom>
          <a:ln>
            <a:solidFill>
              <a:schemeClr val="bg1"/>
            </a:solidFill>
          </a:ln>
        </p:spPr>
        <p:txBody>
          <a:bodyPr vert="horz" wrap="square" lIns="91440" tIns="45720" rIns="91440" bIns="45720" rtlCol="0">
            <a:noAutofit/>
          </a:bodyPr>
          <a:lstStyle/>
          <a:p>
            <a:pPr algn="l">
              <a:spcBef>
                <a:spcPts val="600"/>
              </a:spcBef>
            </a:pPr>
            <a:r>
              <a:rPr lang="en-GB" sz="1000" b="1">
                <a:latin typeface="+mn-lt"/>
              </a:rPr>
              <a:t>Mean eGFR at baseline (ml/min/1.73m</a:t>
            </a:r>
            <a:r>
              <a:rPr lang="en-GB" sz="1000" b="1" baseline="30000">
                <a:latin typeface="+mn-lt"/>
              </a:rPr>
              <a:t>2</a:t>
            </a:r>
            <a:r>
              <a:rPr lang="en-GB" sz="1000" b="1">
                <a:latin typeface="+mn-lt"/>
              </a:rPr>
              <a:t>)</a:t>
            </a:r>
          </a:p>
          <a:p>
            <a:pPr algn="l">
              <a:spcBef>
                <a:spcPts val="600"/>
              </a:spcBef>
            </a:pPr>
            <a:r>
              <a:rPr lang="en-GB" sz="1000">
                <a:solidFill>
                  <a:srgbClr val="669BD2"/>
                </a:solidFill>
                <a:latin typeface="+mn-lt"/>
              </a:rPr>
              <a:t>Finerenone: 46.8</a:t>
            </a:r>
            <a:br>
              <a:rPr lang="en-GB" sz="1000">
                <a:latin typeface="+mn-lt"/>
              </a:rPr>
            </a:br>
            <a:r>
              <a:rPr lang="en-GB" sz="1000">
                <a:latin typeface="+mn-lt"/>
              </a:rPr>
              <a:t>Placebo: 46.6</a:t>
            </a:r>
          </a:p>
          <a:p>
            <a:pPr algn="l">
              <a:spcBef>
                <a:spcPts val="600"/>
              </a:spcBef>
            </a:pPr>
            <a:endParaRPr lang="en-GB" sz="1000">
              <a:latin typeface="+mn-lt"/>
            </a:endParaRPr>
          </a:p>
          <a:p>
            <a:pPr algn="l">
              <a:spcBef>
                <a:spcPts val="600"/>
              </a:spcBef>
            </a:pPr>
            <a:endParaRPr lang="en-GB" sz="1000">
              <a:latin typeface="+mn-lt"/>
            </a:endParaRPr>
          </a:p>
        </p:txBody>
      </p:sp>
    </p:spTree>
    <p:extLst>
      <p:ext uri="{BB962C8B-B14F-4D97-AF65-F5344CB8AC3E}">
        <p14:creationId xmlns:p14="http://schemas.microsoft.com/office/powerpoint/2010/main" val="36988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left)">
                                      <p:cBhvr>
                                        <p:cTn id="7" dur="3000"/>
                                        <p:tgtEl>
                                          <p:spTgt spid="11">
                                            <p:graphicEl>
                                              <a:chart seriesIdx="0" categoryIdx="-4" bldStep="series"/>
                                            </p:graphicEl>
                                          </p:spTgt>
                                        </p:tgtEl>
                                      </p:cBhvr>
                                    </p:animEffect>
                                  </p:childTnLst>
                                </p:cTn>
                              </p:par>
                              <p:par>
                                <p:cTn id="8" presetID="1" presetClass="entr" presetSubtype="0" fill="hold" grpId="0" nodeType="withEffect">
                                  <p:stCondLst>
                                    <p:cond delay="2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left)">
                                      <p:cBhvr>
                                        <p:cTn id="14" dur="3000"/>
                                        <p:tgtEl>
                                          <p:spTgt spid="11">
                                            <p:graphicEl>
                                              <a:chart seriesIdx="1" categoryIdx="-4" bldStep="series"/>
                                            </p:graphicEl>
                                          </p:spTgt>
                                        </p:tgtEl>
                                      </p:cBhvr>
                                    </p:animEffect>
                                  </p:childTnLst>
                                </p:cTn>
                              </p:par>
                              <p:par>
                                <p:cTn id="15" presetID="1"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
        </p:bldSub>
      </p:bldGraphic>
      <p:bldP spid="14" grpId="0"/>
      <p:bldP spid="15" grpId="0"/>
      <p:bldP spid="54" grpId="0"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482D5F-F710-5E0A-0E23-CCEEACEB871E}"/>
              </a:ext>
            </a:extLst>
          </p:cNvPr>
          <p:cNvSpPr>
            <a:spLocks noGrp="1"/>
          </p:cNvSpPr>
          <p:nvPr>
            <p:ph type="title"/>
          </p:nvPr>
        </p:nvSpPr>
        <p:spPr/>
        <p:txBody>
          <a:bodyPr>
            <a:normAutofit/>
          </a:bodyPr>
          <a:lstStyle/>
          <a:p>
            <a:r>
              <a:rPr lang="en-GB" sz="2500" noProof="0"/>
              <a:t>eGFR slopes </a:t>
            </a:r>
          </a:p>
        </p:txBody>
      </p:sp>
      <p:sp>
        <p:nvSpPr>
          <p:cNvPr id="4" name="Slide Number Placeholder 3">
            <a:extLst>
              <a:ext uri="{FF2B5EF4-FFF2-40B4-BE49-F238E27FC236}">
                <a16:creationId xmlns:a16="http://schemas.microsoft.com/office/drawing/2014/main" id="{A7151B50-13A2-35B7-285E-0544D02676DF}"/>
              </a:ext>
            </a:extLst>
          </p:cNvPr>
          <p:cNvSpPr>
            <a:spLocks noGrp="1"/>
          </p:cNvSpPr>
          <p:nvPr>
            <p:ph type="sldNum" sz="quarter" idx="15"/>
          </p:nvPr>
        </p:nvSpPr>
        <p:spPr/>
        <p:txBody>
          <a:bodyPr/>
          <a:lstStyle/>
          <a:p>
            <a:fld id="{7AF8E309-D608-654D-B811-6A2C46C88181}" type="slidenum">
              <a:rPr lang="en-GB" noProof="0" smtClean="0"/>
              <a:pPr/>
              <a:t>22</a:t>
            </a:fld>
            <a:endParaRPr lang="en-GB" noProof="0"/>
          </a:p>
        </p:txBody>
      </p:sp>
      <p:sp>
        <p:nvSpPr>
          <p:cNvPr id="5" name="Footer Placeholder 4">
            <a:extLst>
              <a:ext uri="{FF2B5EF4-FFF2-40B4-BE49-F238E27FC236}">
                <a16:creationId xmlns:a16="http://schemas.microsoft.com/office/drawing/2014/main" id="{B2009CAB-F255-A89D-2BD3-ABCA66344AD5}"/>
              </a:ext>
            </a:extLst>
          </p:cNvPr>
          <p:cNvSpPr>
            <a:spLocks noGrp="1"/>
          </p:cNvSpPr>
          <p:nvPr>
            <p:ph type="ftr" sz="quarter" idx="16"/>
          </p:nvPr>
        </p:nvSpPr>
        <p:spPr>
          <a:xfrm>
            <a:off x="623887" y="6013459"/>
            <a:ext cx="10334376" cy="506124"/>
          </a:xfrm>
        </p:spPr>
        <p:txBody>
          <a:bodyPr/>
          <a:lstStyle/>
          <a:p>
            <a:r>
              <a:rPr lang="en-GB" noProof="0"/>
              <a:t>Analysed using a two-slope linear spline mixed-effects model. Fixed effects included treatment-specific intercept, time from randomisation and time difference relative to the change point (month 3); baseline SGLT2i use; screening UACR category; and interactions of SGLT2i use and UACR with the time components. Random effects are included for the intercept, acute slope, and directional change in slope at the change point. </a:t>
            </a:r>
          </a:p>
          <a:p>
            <a:r>
              <a:rPr lang="en-GB"/>
              <a:t>CI, confidence interval; </a:t>
            </a:r>
            <a:r>
              <a:rPr lang="en-GB" noProof="0"/>
              <a:t>eGFR, estimated glomerular filtration rate; SGLT2i, sodium–glucose co-transporter-2 inhibitor; UACR, urine albumin-to-creatinine ratio.</a:t>
            </a:r>
          </a:p>
        </p:txBody>
      </p:sp>
      <p:graphicFrame>
        <p:nvGraphicFramePr>
          <p:cNvPr id="7" name="Chart 6">
            <a:extLst>
              <a:ext uri="{FF2B5EF4-FFF2-40B4-BE49-F238E27FC236}">
                <a16:creationId xmlns:a16="http://schemas.microsoft.com/office/drawing/2014/main" id="{A314DA20-0DEE-D6C6-113A-D05745A6A608}"/>
              </a:ext>
            </a:extLst>
          </p:cNvPr>
          <p:cNvGraphicFramePr/>
          <p:nvPr>
            <p:extLst>
              <p:ext uri="{D42A27DB-BD31-4B8C-83A1-F6EECF244321}">
                <p14:modId xmlns:p14="http://schemas.microsoft.com/office/powerpoint/2010/main" val="4255551567"/>
              </p:ext>
            </p:extLst>
          </p:nvPr>
        </p:nvGraphicFramePr>
        <p:xfrm>
          <a:off x="367411" y="1505837"/>
          <a:ext cx="9324976" cy="345558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8F57AAE4-FC06-863F-2920-0623081D66F8}"/>
              </a:ext>
            </a:extLst>
          </p:cNvPr>
          <p:cNvSpPr txBox="1"/>
          <p:nvPr>
            <p:custDataLst>
              <p:tags r:id="rId1"/>
            </p:custDataLst>
          </p:nvPr>
        </p:nvSpPr>
        <p:spPr>
          <a:xfrm>
            <a:off x="2238047" y="4924196"/>
            <a:ext cx="1874103"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noProof="0">
                <a:solidFill>
                  <a:schemeClr val="accent4"/>
                </a:solidFill>
                <a:latin typeface="Arial" panose="020B0604020202020204" pitchFamily="34" charset="0"/>
                <a:ea typeface="MS PGothic" charset="0"/>
                <a:cs typeface="Arial" panose="020B0604020202020204" pitchFamily="34" charset="0"/>
              </a:rPr>
              <a:t>0.7 </a:t>
            </a:r>
          </a:p>
          <a:p>
            <a:pPr algn="ctr" defTabSz="674949" eaLnBrk="0" fontAlgn="base" hangingPunct="0">
              <a:spcBef>
                <a:spcPct val="0"/>
              </a:spcBef>
              <a:spcAft>
                <a:spcPct val="0"/>
              </a:spcAft>
            </a:pPr>
            <a:r>
              <a:rPr lang="en-GB" sz="1050" noProof="0">
                <a:solidFill>
                  <a:schemeClr val="accent4"/>
                </a:solidFill>
                <a:latin typeface="Arial" panose="020B0604020202020204" pitchFamily="34" charset="0"/>
                <a:ea typeface="MS PGothic" charset="0"/>
                <a:cs typeface="Arial" panose="020B0604020202020204" pitchFamily="34" charset="0"/>
              </a:rPr>
              <a:t>mL/min/1.73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/year</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(95% CI, 0.3, 1.1)</a:t>
            </a:r>
          </a:p>
        </p:txBody>
      </p:sp>
      <p:sp>
        <p:nvSpPr>
          <p:cNvPr id="9" name="TextBox 8">
            <a:extLst>
              <a:ext uri="{FF2B5EF4-FFF2-40B4-BE49-F238E27FC236}">
                <a16:creationId xmlns:a16="http://schemas.microsoft.com/office/drawing/2014/main" id="{6C6D75B9-EF39-59C6-46EE-9648B41F5843}"/>
              </a:ext>
            </a:extLst>
          </p:cNvPr>
          <p:cNvSpPr txBox="1">
            <a:spLocks/>
          </p:cNvSpPr>
          <p:nvPr>
            <p:custDataLst>
              <p:tags r:id="rId2"/>
            </p:custDataLst>
          </p:nvPr>
        </p:nvSpPr>
        <p:spPr>
          <a:xfrm>
            <a:off x="4831795" y="4924196"/>
            <a:ext cx="1784632"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noProof="0">
                <a:solidFill>
                  <a:schemeClr val="accent4"/>
                </a:solidFill>
                <a:latin typeface="Arial" panose="020B0604020202020204" pitchFamily="34" charset="0"/>
                <a:ea typeface="MS PGothic" charset="0"/>
                <a:cs typeface="Arial" panose="020B0604020202020204" pitchFamily="34" charset="0"/>
              </a:rPr>
              <a:t>–1.2 </a:t>
            </a:r>
          </a:p>
          <a:p>
            <a:pPr algn="ctr" defTabSz="674949" eaLnBrk="0" fontAlgn="base" hangingPunct="0">
              <a:spcBef>
                <a:spcPct val="0"/>
              </a:spcBef>
              <a:spcAft>
                <a:spcPct val="0"/>
              </a:spcAft>
            </a:pPr>
            <a:r>
              <a:rPr lang="en-GB" sz="1050" noProof="0">
                <a:solidFill>
                  <a:schemeClr val="accent4"/>
                </a:solidFill>
                <a:latin typeface="Arial" panose="020B0604020202020204" pitchFamily="34" charset="0"/>
                <a:ea typeface="MS PGothic" charset="0"/>
                <a:cs typeface="Arial" panose="020B0604020202020204" pitchFamily="34" charset="0"/>
              </a:rPr>
              <a:t>mL/min/1.73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/3 months</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(95% CI, –1.8, –0.6)</a:t>
            </a:r>
          </a:p>
        </p:txBody>
      </p:sp>
      <p:sp>
        <p:nvSpPr>
          <p:cNvPr id="10" name="TextBox 9">
            <a:extLst>
              <a:ext uri="{FF2B5EF4-FFF2-40B4-BE49-F238E27FC236}">
                <a16:creationId xmlns:a16="http://schemas.microsoft.com/office/drawing/2014/main" id="{F9D0A02E-B7E0-0361-8B4B-C6236D38018C}"/>
              </a:ext>
            </a:extLst>
          </p:cNvPr>
          <p:cNvSpPr txBox="1">
            <a:spLocks/>
          </p:cNvSpPr>
          <p:nvPr>
            <p:custDataLst>
              <p:tags r:id="rId3"/>
            </p:custDataLst>
          </p:nvPr>
        </p:nvSpPr>
        <p:spPr>
          <a:xfrm>
            <a:off x="7344923" y="4924196"/>
            <a:ext cx="1874439"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noProof="0">
                <a:solidFill>
                  <a:schemeClr val="accent4"/>
                </a:solidFill>
                <a:latin typeface="Arial" panose="020B0604020202020204" pitchFamily="34" charset="0"/>
                <a:ea typeface="MS PGothic" charset="0"/>
                <a:cs typeface="Arial" panose="020B0604020202020204" pitchFamily="34" charset="0"/>
              </a:rPr>
              <a:t>1.2 </a:t>
            </a:r>
          </a:p>
          <a:p>
            <a:pPr algn="ctr" defTabSz="674949" eaLnBrk="0" fontAlgn="base" hangingPunct="0">
              <a:spcBef>
                <a:spcPct val="0"/>
              </a:spcBef>
              <a:spcAft>
                <a:spcPct val="0"/>
              </a:spcAft>
            </a:pPr>
            <a:r>
              <a:rPr lang="en-GB" sz="1050" noProof="0">
                <a:solidFill>
                  <a:schemeClr val="accent4"/>
                </a:solidFill>
                <a:latin typeface="Arial" panose="020B0604020202020204" pitchFamily="34" charset="0"/>
                <a:ea typeface="MS PGothic" charset="0"/>
                <a:cs typeface="Arial" panose="020B0604020202020204" pitchFamily="34" charset="0"/>
              </a:rPr>
              <a:t>mL/min/1.73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/year</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(95% CI, 0.9, 1.6)</a:t>
            </a:r>
          </a:p>
        </p:txBody>
      </p:sp>
      <p:sp>
        <p:nvSpPr>
          <p:cNvPr id="18" name="Left Brace 17">
            <a:extLst>
              <a:ext uri="{FF2B5EF4-FFF2-40B4-BE49-F238E27FC236}">
                <a16:creationId xmlns:a16="http://schemas.microsoft.com/office/drawing/2014/main" id="{DF70572B-3CE5-BE09-C405-B6A3AD8FCE8B}"/>
              </a:ext>
            </a:extLst>
          </p:cNvPr>
          <p:cNvSpPr/>
          <p:nvPr/>
        </p:nvSpPr>
        <p:spPr>
          <a:xfrm rot="16200000">
            <a:off x="3110068" y="4332955"/>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19" name="Left Brace 18">
            <a:extLst>
              <a:ext uri="{FF2B5EF4-FFF2-40B4-BE49-F238E27FC236}">
                <a16:creationId xmlns:a16="http://schemas.microsoft.com/office/drawing/2014/main" id="{E1DFCA40-80F0-0002-2181-4B93FEC6A8BA}"/>
              </a:ext>
            </a:extLst>
          </p:cNvPr>
          <p:cNvSpPr/>
          <p:nvPr/>
        </p:nvSpPr>
        <p:spPr>
          <a:xfrm rot="16200000">
            <a:off x="5659080" y="4332956"/>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20" name="Left Brace 19">
            <a:extLst>
              <a:ext uri="{FF2B5EF4-FFF2-40B4-BE49-F238E27FC236}">
                <a16:creationId xmlns:a16="http://schemas.microsoft.com/office/drawing/2014/main" id="{1C056D84-82D5-5625-4960-CD9018BD75FE}"/>
              </a:ext>
            </a:extLst>
          </p:cNvPr>
          <p:cNvSpPr/>
          <p:nvPr/>
        </p:nvSpPr>
        <p:spPr>
          <a:xfrm rot="16200000">
            <a:off x="8210551" y="4332956"/>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2" name="Rectangle 1">
            <a:extLst>
              <a:ext uri="{FF2B5EF4-FFF2-40B4-BE49-F238E27FC236}">
                <a16:creationId xmlns:a16="http://schemas.microsoft.com/office/drawing/2014/main" id="{58520C74-514D-D6F0-91FE-4C8CE5CC699D}"/>
              </a:ext>
            </a:extLst>
          </p:cNvPr>
          <p:cNvSpPr/>
          <p:nvPr/>
        </p:nvSpPr>
        <p:spPr>
          <a:xfrm>
            <a:off x="9924588" y="2464419"/>
            <a:ext cx="180000" cy="1784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5">
            <a:extLst>
              <a:ext uri="{FF2B5EF4-FFF2-40B4-BE49-F238E27FC236}">
                <a16:creationId xmlns:a16="http://schemas.microsoft.com/office/drawing/2014/main" id="{D51EC657-1EAE-C37C-AA59-E75CC8831014}"/>
              </a:ext>
            </a:extLst>
          </p:cNvPr>
          <p:cNvSpPr/>
          <p:nvPr/>
        </p:nvSpPr>
        <p:spPr>
          <a:xfrm>
            <a:off x="9924588" y="2810107"/>
            <a:ext cx="180000" cy="178419"/>
          </a:xfrm>
          <a:prstGeom prst="rect">
            <a:avLst/>
          </a:prstGeom>
          <a:solidFill>
            <a:srgbClr val="5358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extBox 10">
            <a:extLst>
              <a:ext uri="{FF2B5EF4-FFF2-40B4-BE49-F238E27FC236}">
                <a16:creationId xmlns:a16="http://schemas.microsoft.com/office/drawing/2014/main" id="{B262E5A8-14CA-CC6D-E277-6C8A345A78DC}"/>
              </a:ext>
            </a:extLst>
          </p:cNvPr>
          <p:cNvSpPr txBox="1"/>
          <p:nvPr/>
        </p:nvSpPr>
        <p:spPr>
          <a:xfrm>
            <a:off x="10247973" y="2419814"/>
            <a:ext cx="1197478" cy="267629"/>
          </a:xfrm>
          <a:prstGeom prst="rect">
            <a:avLst/>
          </a:prstGeom>
        </p:spPr>
        <p:txBody>
          <a:bodyPr vert="horz" wrap="square" lIns="91440" tIns="45720" rIns="91440" bIns="45720" rtlCol="0">
            <a:noAutofit/>
          </a:bodyPr>
          <a:lstStyle/>
          <a:p>
            <a:pPr algn="l">
              <a:spcBef>
                <a:spcPts val="600"/>
              </a:spcBef>
            </a:pPr>
            <a:r>
              <a:rPr lang="en-GB" sz="1350" noProof="0">
                <a:latin typeface="+mn-lt"/>
              </a:rPr>
              <a:t>Finerenone</a:t>
            </a:r>
          </a:p>
        </p:txBody>
      </p:sp>
      <p:sp>
        <p:nvSpPr>
          <p:cNvPr id="12" name="TextBox 11">
            <a:extLst>
              <a:ext uri="{FF2B5EF4-FFF2-40B4-BE49-F238E27FC236}">
                <a16:creationId xmlns:a16="http://schemas.microsoft.com/office/drawing/2014/main" id="{1579328E-C087-9A27-B3E7-C0BBBD80A4AD}"/>
              </a:ext>
            </a:extLst>
          </p:cNvPr>
          <p:cNvSpPr txBox="1"/>
          <p:nvPr/>
        </p:nvSpPr>
        <p:spPr>
          <a:xfrm>
            <a:off x="10247973" y="2765502"/>
            <a:ext cx="1197478" cy="267629"/>
          </a:xfrm>
          <a:prstGeom prst="rect">
            <a:avLst/>
          </a:prstGeom>
        </p:spPr>
        <p:txBody>
          <a:bodyPr vert="horz" wrap="square" lIns="91440" tIns="45720" rIns="91440" bIns="45720" rtlCol="0">
            <a:noAutofit/>
          </a:bodyPr>
          <a:lstStyle/>
          <a:p>
            <a:pPr algn="l">
              <a:spcBef>
                <a:spcPts val="600"/>
              </a:spcBef>
            </a:pPr>
            <a:r>
              <a:rPr lang="en-GB" sz="1350" noProof="0">
                <a:latin typeface="+mn-lt"/>
              </a:rPr>
              <a:t>Placebo</a:t>
            </a:r>
          </a:p>
        </p:txBody>
      </p:sp>
      <p:sp>
        <p:nvSpPr>
          <p:cNvPr id="14" name="TextBox 13">
            <a:extLst>
              <a:ext uri="{FF2B5EF4-FFF2-40B4-BE49-F238E27FC236}">
                <a16:creationId xmlns:a16="http://schemas.microsoft.com/office/drawing/2014/main" id="{B2417634-974E-6F7C-DD2B-C5BF8DF38477}"/>
              </a:ext>
            </a:extLst>
          </p:cNvPr>
          <p:cNvSpPr txBox="1"/>
          <p:nvPr/>
        </p:nvSpPr>
        <p:spPr>
          <a:xfrm>
            <a:off x="2238047" y="1381125"/>
            <a:ext cx="1874103" cy="286351"/>
          </a:xfrm>
          <a:prstGeom prst="roundRect">
            <a:avLst>
              <a:gd name="adj" fmla="val 50000"/>
            </a:avLst>
          </a:prstGeom>
          <a:solidFill>
            <a:schemeClr val="accent3"/>
          </a:solidFill>
        </p:spPr>
        <p:txBody>
          <a:bodyPr vert="horz" wrap="non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panose="020B0604020202020204"/>
                <a:ea typeface="MS PGothic" charset="0"/>
              </a:rPr>
              <a:t>Primary endpoint</a:t>
            </a:r>
          </a:p>
        </p:txBody>
      </p:sp>
      <p:sp>
        <p:nvSpPr>
          <p:cNvPr id="15" name="TextBox 14">
            <a:extLst>
              <a:ext uri="{FF2B5EF4-FFF2-40B4-BE49-F238E27FC236}">
                <a16:creationId xmlns:a16="http://schemas.microsoft.com/office/drawing/2014/main" id="{4D65F706-A83F-BAB1-5A67-B8B3DF471213}"/>
              </a:ext>
            </a:extLst>
          </p:cNvPr>
          <p:cNvSpPr txBox="1"/>
          <p:nvPr/>
        </p:nvSpPr>
        <p:spPr>
          <a:xfrm>
            <a:off x="4749765" y="1369755"/>
            <a:ext cx="4469597" cy="286351"/>
          </a:xfrm>
          <a:prstGeom prst="roundRect">
            <a:avLst>
              <a:gd name="adj" fmla="val 50000"/>
            </a:avLst>
          </a:prstGeom>
          <a:solidFill>
            <a:schemeClr val="bg2">
              <a:lumMod val="75000"/>
            </a:schemeClr>
          </a:solidFill>
          <a:ln>
            <a:solidFill>
              <a:schemeClr val="bg2">
                <a:lumMod val="75000"/>
              </a:schemeClr>
            </a:solidFill>
          </a:ln>
        </p:spPr>
        <p:txBody>
          <a:bodyPr vert="horz" wrap="non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panose="020B0604020202020204"/>
                <a:ea typeface="MS PGothic" charset="0"/>
              </a:rPr>
              <a:t>Components of total slope</a:t>
            </a:r>
          </a:p>
        </p:txBody>
      </p:sp>
      <p:sp>
        <p:nvSpPr>
          <p:cNvPr id="16" name="Rectangle 15">
            <a:extLst>
              <a:ext uri="{FF2B5EF4-FFF2-40B4-BE49-F238E27FC236}">
                <a16:creationId xmlns:a16="http://schemas.microsoft.com/office/drawing/2014/main" id="{2FCE716B-AE7C-29A2-6605-7C061B79A7D1}"/>
              </a:ext>
            </a:extLst>
          </p:cNvPr>
          <p:cNvSpPr/>
          <p:nvPr/>
        </p:nvSpPr>
        <p:spPr>
          <a:xfrm>
            <a:off x="2238047" y="1680999"/>
            <a:ext cx="1874103" cy="432900"/>
          </a:xfrm>
          <a:prstGeom prst="rect">
            <a:avLst/>
          </a:prstGeom>
          <a:solidFill>
            <a:schemeClr val="accent3">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16374D"/>
                </a:solidFill>
                <a:effectLst/>
                <a:uLnTx/>
                <a:uFillTx/>
                <a:latin typeface="Arial" panose="020B0604020202020204"/>
                <a:ea typeface="+mn-ea"/>
                <a:cs typeface="+mn-cs"/>
              </a:rPr>
              <a:t>Total </a:t>
            </a:r>
          </a:p>
        </p:txBody>
      </p:sp>
      <p:sp>
        <p:nvSpPr>
          <p:cNvPr id="17" name="Rectangle 16">
            <a:extLst>
              <a:ext uri="{FF2B5EF4-FFF2-40B4-BE49-F238E27FC236}">
                <a16:creationId xmlns:a16="http://schemas.microsoft.com/office/drawing/2014/main" id="{FCD68618-968F-0DF3-8350-AFC9697121B0}"/>
              </a:ext>
            </a:extLst>
          </p:cNvPr>
          <p:cNvSpPr/>
          <p:nvPr/>
        </p:nvSpPr>
        <p:spPr>
          <a:xfrm>
            <a:off x="4791178" y="1680998"/>
            <a:ext cx="1874103" cy="4329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16374D"/>
                </a:solidFill>
                <a:effectLst/>
                <a:uLnTx/>
                <a:uFillTx/>
                <a:latin typeface="Arial" panose="020B0604020202020204"/>
                <a:ea typeface="+mn-ea"/>
                <a:cs typeface="+mn-cs"/>
              </a:rPr>
              <a:t>Acute</a:t>
            </a:r>
          </a:p>
        </p:txBody>
      </p:sp>
      <p:sp>
        <p:nvSpPr>
          <p:cNvPr id="21" name="Rectangle 20">
            <a:extLst>
              <a:ext uri="{FF2B5EF4-FFF2-40B4-BE49-F238E27FC236}">
                <a16:creationId xmlns:a16="http://schemas.microsoft.com/office/drawing/2014/main" id="{243D270F-2462-CB04-DBF3-7D0889C27058}"/>
              </a:ext>
            </a:extLst>
          </p:cNvPr>
          <p:cNvSpPr/>
          <p:nvPr/>
        </p:nvSpPr>
        <p:spPr>
          <a:xfrm>
            <a:off x="7344923" y="1680998"/>
            <a:ext cx="1874103" cy="4329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16374D"/>
                </a:solidFill>
                <a:effectLst/>
                <a:uLnTx/>
                <a:uFillTx/>
                <a:latin typeface="Arial" panose="020B0604020202020204"/>
                <a:ea typeface="+mn-ea"/>
                <a:cs typeface="+mn-cs"/>
              </a:rPr>
              <a:t>Chronic </a:t>
            </a:r>
          </a:p>
        </p:txBody>
      </p:sp>
      <p:pic>
        <p:nvPicPr>
          <p:cNvPr id="22" name="Picture 2" descr="Glasgow 2026 | ERA">
            <a:extLst>
              <a:ext uri="{FF2B5EF4-FFF2-40B4-BE49-F238E27FC236}">
                <a16:creationId xmlns:a16="http://schemas.microsoft.com/office/drawing/2014/main" id="{0EAFB9F1-02EB-7580-339A-11E6DCB85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527F0FF-283A-A774-C641-A175D559ED29}"/>
              </a:ext>
            </a:extLst>
          </p:cNvPr>
          <p:cNvSpPr txBox="1"/>
          <p:nvPr/>
        </p:nvSpPr>
        <p:spPr>
          <a:xfrm>
            <a:off x="3395328" y="4396323"/>
            <a:ext cx="538718" cy="261610"/>
          </a:xfrm>
          <a:prstGeom prst="rect">
            <a:avLst/>
          </a:prstGeom>
          <a:noFill/>
        </p:spPr>
        <p:txBody>
          <a:bodyPr wrap="square">
            <a:spAutoFit/>
          </a:bodyPr>
          <a:lstStyle/>
          <a:p>
            <a:pPr algn="ctr"/>
            <a:r>
              <a:rPr lang="en-GB" sz="1100">
                <a:latin typeface="+mn-lt"/>
              </a:rPr>
              <a:t>-4.0</a:t>
            </a:r>
          </a:p>
        </p:txBody>
      </p:sp>
    </p:spTree>
    <p:extLst>
      <p:ext uri="{BB962C8B-B14F-4D97-AF65-F5344CB8AC3E}">
        <p14:creationId xmlns:p14="http://schemas.microsoft.com/office/powerpoint/2010/main" val="1897475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B88BB-7CAE-2A17-0FC8-985ED1A9E09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B2E4E7-AF79-95D1-D318-23AB7B4FF07A}"/>
              </a:ext>
            </a:extLst>
          </p:cNvPr>
          <p:cNvSpPr>
            <a:spLocks noGrp="1"/>
          </p:cNvSpPr>
          <p:nvPr>
            <p:ph type="sldNum" sz="quarter" idx="17"/>
          </p:nvPr>
        </p:nvSpPr>
        <p:spPr/>
        <p:txBody>
          <a:bodyPr/>
          <a:lstStyle/>
          <a:p>
            <a:fld id="{7AF8E309-D608-654D-B811-6A2C46C88181}" type="slidenum">
              <a:rPr lang="en-GB" noProof="0" smtClean="0"/>
              <a:pPr/>
              <a:t>23</a:t>
            </a:fld>
            <a:endParaRPr lang="en-GB" noProof="0"/>
          </a:p>
        </p:txBody>
      </p:sp>
      <p:sp>
        <p:nvSpPr>
          <p:cNvPr id="4" name="Title 3">
            <a:extLst>
              <a:ext uri="{FF2B5EF4-FFF2-40B4-BE49-F238E27FC236}">
                <a16:creationId xmlns:a16="http://schemas.microsoft.com/office/drawing/2014/main" id="{5DEC9B4B-D762-2393-FEBC-7DFE9D3DD7FA}"/>
              </a:ext>
            </a:extLst>
          </p:cNvPr>
          <p:cNvSpPr>
            <a:spLocks noGrp="1"/>
          </p:cNvSpPr>
          <p:nvPr>
            <p:ph type="title"/>
          </p:nvPr>
        </p:nvSpPr>
        <p:spPr/>
        <p:txBody>
          <a:bodyPr>
            <a:normAutofit/>
          </a:bodyPr>
          <a:lstStyle/>
          <a:p>
            <a:r>
              <a:rPr lang="en-GB" noProof="0"/>
              <a:t>Total eGFR slope across prespecified subgroups </a:t>
            </a:r>
          </a:p>
        </p:txBody>
      </p:sp>
      <p:sp>
        <p:nvSpPr>
          <p:cNvPr id="5" name="Footer Placeholder 4">
            <a:extLst>
              <a:ext uri="{FF2B5EF4-FFF2-40B4-BE49-F238E27FC236}">
                <a16:creationId xmlns:a16="http://schemas.microsoft.com/office/drawing/2014/main" id="{A35C9070-6468-6E81-209B-E05BB03B6F10}"/>
              </a:ext>
            </a:extLst>
          </p:cNvPr>
          <p:cNvSpPr>
            <a:spLocks noGrp="1"/>
          </p:cNvSpPr>
          <p:nvPr>
            <p:ph type="ftr" sz="quarter" idx="18"/>
          </p:nvPr>
        </p:nvSpPr>
        <p:spPr>
          <a:xfrm>
            <a:off x="623890" y="6013222"/>
            <a:ext cx="10052820" cy="506124"/>
          </a:xfrm>
        </p:spPr>
        <p:txBody>
          <a:bodyPr/>
          <a:lstStyle/>
          <a:p>
            <a:r>
              <a:rPr lang="en-GB" noProof="0"/>
              <a:t>Calculated with the use of a two-slope linear spline mixed-effect model. The square represents the estimate of the total slope difference at 32 months; the lower and upper ends of the whiskers indicate the limits of the 95% CI.</a:t>
            </a:r>
            <a:br>
              <a:rPr lang="en-GB" noProof="0"/>
            </a:br>
            <a:r>
              <a:rPr lang="en-GB" noProof="0"/>
              <a:t>CI, confidence interval; CKD, chronic kidney disease; eGFR, estimated glomerular filtration rate; SGLT2i, sodium–glucose co-transporter 2 inhibitor; UACR urinary albumin-to-creatinine ratio.</a:t>
            </a:r>
          </a:p>
        </p:txBody>
      </p:sp>
      <p:graphicFrame>
        <p:nvGraphicFramePr>
          <p:cNvPr id="2" name="Table 4">
            <a:extLst>
              <a:ext uri="{FF2B5EF4-FFF2-40B4-BE49-F238E27FC236}">
                <a16:creationId xmlns:a16="http://schemas.microsoft.com/office/drawing/2014/main" id="{4E817C02-E89D-4336-F439-45993AFFAFA3}"/>
              </a:ext>
            </a:extLst>
          </p:cNvPr>
          <p:cNvGraphicFramePr>
            <a:graphicFrameLocks/>
          </p:cNvGraphicFramePr>
          <p:nvPr>
            <p:extLst>
              <p:ext uri="{D42A27DB-BD31-4B8C-83A1-F6EECF244321}">
                <p14:modId xmlns:p14="http://schemas.microsoft.com/office/powerpoint/2010/main" val="4262435057"/>
              </p:ext>
            </p:extLst>
          </p:nvPr>
        </p:nvGraphicFramePr>
        <p:xfrm>
          <a:off x="337487" y="1434152"/>
          <a:ext cx="11517026" cy="3915522"/>
        </p:xfrm>
        <a:graphic>
          <a:graphicData uri="http://schemas.openxmlformats.org/drawingml/2006/table">
            <a:tbl>
              <a:tblPr firstRow="1" bandRow="1">
                <a:tableStyleId>{85BE263C-DBD7-4A20-BB59-AAB30ACAA65A}</a:tableStyleId>
              </a:tblPr>
              <a:tblGrid>
                <a:gridCol w="2550092">
                  <a:extLst>
                    <a:ext uri="{9D8B030D-6E8A-4147-A177-3AD203B41FA5}">
                      <a16:colId xmlns:a16="http://schemas.microsoft.com/office/drawing/2014/main" val="1563302950"/>
                    </a:ext>
                  </a:extLst>
                </a:gridCol>
                <a:gridCol w="536081">
                  <a:extLst>
                    <a:ext uri="{9D8B030D-6E8A-4147-A177-3AD203B41FA5}">
                      <a16:colId xmlns:a16="http://schemas.microsoft.com/office/drawing/2014/main" val="177667614"/>
                    </a:ext>
                  </a:extLst>
                </a:gridCol>
                <a:gridCol w="1144435">
                  <a:extLst>
                    <a:ext uri="{9D8B030D-6E8A-4147-A177-3AD203B41FA5}">
                      <a16:colId xmlns:a16="http://schemas.microsoft.com/office/drawing/2014/main" val="4244285307"/>
                    </a:ext>
                  </a:extLst>
                </a:gridCol>
                <a:gridCol w="597600">
                  <a:extLst>
                    <a:ext uri="{9D8B030D-6E8A-4147-A177-3AD203B41FA5}">
                      <a16:colId xmlns:a16="http://schemas.microsoft.com/office/drawing/2014/main" val="2829265037"/>
                    </a:ext>
                  </a:extLst>
                </a:gridCol>
                <a:gridCol w="1144435">
                  <a:extLst>
                    <a:ext uri="{9D8B030D-6E8A-4147-A177-3AD203B41FA5}">
                      <a16:colId xmlns:a16="http://schemas.microsoft.com/office/drawing/2014/main" val="3869879552"/>
                    </a:ext>
                  </a:extLst>
                </a:gridCol>
                <a:gridCol w="2743190">
                  <a:extLst>
                    <a:ext uri="{9D8B030D-6E8A-4147-A177-3AD203B41FA5}">
                      <a16:colId xmlns:a16="http://schemas.microsoft.com/office/drawing/2014/main" val="1211503722"/>
                    </a:ext>
                  </a:extLst>
                </a:gridCol>
                <a:gridCol w="1687020">
                  <a:extLst>
                    <a:ext uri="{9D8B030D-6E8A-4147-A177-3AD203B41FA5}">
                      <a16:colId xmlns:a16="http://schemas.microsoft.com/office/drawing/2014/main" val="1494047414"/>
                    </a:ext>
                  </a:extLst>
                </a:gridCol>
                <a:gridCol w="1114173">
                  <a:extLst>
                    <a:ext uri="{9D8B030D-6E8A-4147-A177-3AD203B41FA5}">
                      <a16:colId xmlns:a16="http://schemas.microsoft.com/office/drawing/2014/main" val="2097731346"/>
                    </a:ext>
                  </a:extLst>
                </a:gridCol>
              </a:tblGrid>
              <a:tr h="278611">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rPr>
                        <a:t>Annual eGFR decrease</a:t>
                      </a:r>
                    </a:p>
                    <a:p>
                      <a:r>
                        <a:rPr lang="en-GB" sz="1200" b="1" noProof="0">
                          <a:solidFill>
                            <a:schemeClr val="bg1"/>
                          </a:solidFill>
                          <a:latin typeface="+mn-lt"/>
                        </a:rPr>
                        <a:t>(ml/min/1.73</a:t>
                      </a:r>
                      <a:r>
                        <a:rPr lang="en-GB" sz="1200" b="1" noProof="0">
                          <a:solidFill>
                            <a:schemeClr val="bg1"/>
                          </a:solidFill>
                          <a:latin typeface="Arial" panose="020B0604020202020204" pitchFamily="34" charset="0"/>
                          <a:cs typeface="Arial" panose="020B0604020202020204" pitchFamily="34" charset="0"/>
                        </a:rPr>
                        <a:t> </a:t>
                      </a:r>
                      <a:r>
                        <a:rPr lang="en-GB" sz="1200" b="1" noProof="0">
                          <a:solidFill>
                            <a:schemeClr val="bg1"/>
                          </a:solidFill>
                          <a:latin typeface="+mn-lt"/>
                        </a:rPr>
                        <a:t>m</a:t>
                      </a:r>
                      <a:r>
                        <a:rPr lang="en-GB" sz="1200" b="1" baseline="30000" noProof="0">
                          <a:solidFill>
                            <a:schemeClr val="bg1"/>
                          </a:solidFill>
                          <a:latin typeface="+mn-lt"/>
                        </a:rPr>
                        <a:t>2</a:t>
                      </a:r>
                      <a:r>
                        <a:rPr lang="en-GB" sz="1200" b="1" baseline="0" noProof="0">
                          <a:solidFill>
                            <a:schemeClr val="bg1"/>
                          </a:solidFill>
                          <a:latin typeface="+mn-lt"/>
                        </a:rPr>
                        <a:t>/year</a:t>
                      </a:r>
                      <a:r>
                        <a:rPr lang="en-GB" sz="1200" b="1" noProof="0">
                          <a:solidFill>
                            <a:schemeClr val="bg1"/>
                          </a:solidFill>
                          <a:latin typeface="+mn-lt"/>
                        </a:rPr>
                        <a:t>)</a:t>
                      </a:r>
                    </a:p>
                  </a:txBody>
                  <a:tcP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noProof="0"/>
                        <a:t>Finerenone</a:t>
                      </a:r>
                      <a:endParaRPr lang="en-GB" sz="1200" b="1" noProof="0">
                        <a:solidFill>
                          <a:schemeClr val="bg1"/>
                        </a:solidFill>
                        <a:latin typeface="+mn-lt"/>
                      </a:endParaRPr>
                    </a:p>
                  </a:txBody>
                  <a:tcPr marL="36000" marR="36000" anchor="ctr">
                    <a:lnB w="25400" cmpd="sng">
                      <a:noFill/>
                    </a:lnB>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noProof="0"/>
                        <a:t>Placebo</a:t>
                      </a:r>
                      <a:endParaRPr lang="en-GB" sz="1200" b="1" noProof="0">
                        <a:solidFill>
                          <a:schemeClr val="bg1"/>
                        </a:solidFill>
                        <a:latin typeface="+mn-lt"/>
                      </a:endParaRPr>
                    </a:p>
                  </a:txBody>
                  <a:tcPr marL="36000" marR="36000" anchor="ctr">
                    <a:lnB w="25400" cmpd="sng">
                      <a:noFill/>
                    </a:lnB>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noProof="0"/>
                        <a:t>Difference in slopes (95% CI)</a:t>
                      </a:r>
                      <a:endParaRPr lang="en-GB" sz="1200" b="1" noProof="0">
                        <a:solidFill>
                          <a:schemeClr val="bg1"/>
                        </a:solidFill>
                        <a:latin typeface="+mn-lt"/>
                      </a:endParaRPr>
                    </a:p>
                  </a:txBody>
                  <a:tcPr>
                    <a:solidFill>
                      <a:schemeClr val="bg2">
                        <a:lumMod val="75000"/>
                      </a:schemeClr>
                    </a:solidFill>
                  </a:tcPr>
                </a:tc>
                <a:tc rowSpan="2" hMerge="1">
                  <a:txBody>
                    <a:bodyPr/>
                    <a:lstStyle/>
                    <a:p>
                      <a:pPr algn="ctr"/>
                      <a:endParaRPr lang="en-US" sz="1100" b="1">
                        <a:solidFill>
                          <a:schemeClr val="tx2"/>
                        </a:solidFill>
                      </a:endParaRPr>
                    </a:p>
                  </a:txBody>
                  <a:tcPr anchor="ctr"/>
                </a:tc>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noProof="0"/>
                        <a:t>p</a:t>
                      </a:r>
                      <a:r>
                        <a:rPr lang="en-GB" sz="1200" noProof="0"/>
                        <a:t>-value for interaction</a:t>
                      </a:r>
                      <a:endParaRPr lang="en-GB" sz="1200" i="1" noProof="0">
                        <a:latin typeface="+mn-lt"/>
                      </a:endParaRPr>
                    </a:p>
                  </a:txBody>
                  <a:tcPr>
                    <a:solidFill>
                      <a:schemeClr val="bg2">
                        <a:lumMod val="75000"/>
                      </a:schemeClr>
                    </a:solidFill>
                  </a:tcPr>
                </a:tc>
                <a:extLst>
                  <a:ext uri="{0D108BD9-81ED-4DB2-BD59-A6C34878D82A}">
                    <a16:rowId xmlns:a16="http://schemas.microsoft.com/office/drawing/2014/main" val="3472048233"/>
                  </a:ext>
                </a:extLst>
              </a:tr>
              <a:tr h="240578">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noProof="0">
                          <a:solidFill>
                            <a:schemeClr val="bg1"/>
                          </a:solidFill>
                        </a:rPr>
                        <a:t>n</a:t>
                      </a:r>
                      <a:endParaRPr lang="en-GB" sz="1200" b="1" i="0" noProof="0">
                        <a:solidFill>
                          <a:schemeClr val="bg1"/>
                        </a:solidFill>
                        <a:latin typeface="+mn-lt"/>
                      </a:endParaRPr>
                    </a:p>
                  </a:txBody>
                  <a:tcPr anchor="ctr">
                    <a:lnL w="25400" cmpd="sng">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rPr>
                        <a:t>eGFR slope</a:t>
                      </a:r>
                      <a:endParaRPr lang="en-GB" sz="1200" b="1" i="1" noProof="0">
                        <a:solidFill>
                          <a:schemeClr val="bg1"/>
                        </a:solidFill>
                        <a:latin typeface="+mn-lt"/>
                      </a:endParaRPr>
                    </a:p>
                  </a:txBody>
                  <a:tcPr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noProof="0">
                          <a:solidFill>
                            <a:schemeClr val="bg1"/>
                          </a:solidFill>
                        </a:rPr>
                        <a:t>n</a:t>
                      </a:r>
                      <a:endParaRPr lang="en-GB" sz="1200" b="1" i="0" noProof="0">
                        <a:solidFill>
                          <a:schemeClr val="bg1"/>
                        </a:solidFill>
                        <a:latin typeface="+mn-lt"/>
                      </a:endParaRPr>
                    </a:p>
                  </a:txBody>
                  <a:tcPr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rPr>
                        <a:t>eGFR slope</a:t>
                      </a:r>
                      <a:endParaRPr lang="en-GB" sz="1200" b="1" i="1" noProof="0">
                        <a:solidFill>
                          <a:schemeClr val="bg1"/>
                        </a:solidFill>
                        <a:latin typeface="+mn-lt"/>
                      </a:endParaRPr>
                    </a:p>
                  </a:txBody>
                  <a:tcPr anchor="ctr">
                    <a:lnL>
                      <a:noFill/>
                    </a:lnL>
                    <a:lnR w="25400" cmpd="sng">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tc vMerge="1">
                  <a:txBody>
                    <a:bodyPr/>
                    <a:lstStyle/>
                    <a:p>
                      <a:endParaRPr lang="en-GB"/>
                    </a:p>
                  </a:txBody>
                  <a:tcPr/>
                </a:tc>
                <a:extLst>
                  <a:ext uri="{0D108BD9-81ED-4DB2-BD59-A6C34878D82A}">
                    <a16:rowId xmlns:a16="http://schemas.microsoft.com/office/drawing/2014/main" val="138838274"/>
                  </a:ext>
                </a:extLst>
              </a:tr>
              <a:tr h="222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rPr>
                        <a:t>Overall</a:t>
                      </a:r>
                      <a:endParaRPr lang="en-GB" sz="1100" b="1" kern="1200" noProof="0">
                        <a:solidFill>
                          <a:schemeClr val="tx1"/>
                        </a:solidFill>
                        <a:latin typeface="+mn-lt"/>
                        <a:ea typeface="+mn-ea"/>
                        <a:cs typeface="Arial" panose="020B0604020202020204" pitchFamily="34" charset="0"/>
                      </a:endParaRPr>
                    </a:p>
                  </a:txBody>
                  <a:tcPr marL="94500" marR="72000" marT="18900" marB="189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1" noProof="0">
                          <a:solidFill>
                            <a:schemeClr val="tx1"/>
                          </a:solidFill>
                        </a:rPr>
                        <a:t>793</a:t>
                      </a:r>
                      <a:endParaRPr lang="en-GB" sz="1100" b="1" noProof="0">
                        <a:solidFill>
                          <a:schemeClr val="tx1"/>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1" noProof="0">
                          <a:solidFill>
                            <a:schemeClr val="tx1"/>
                          </a:solidFill>
                        </a:rPr>
                        <a:t>–3.3</a:t>
                      </a:r>
                      <a:endParaRPr lang="en-GB" sz="1100" b="1" noProof="0">
                        <a:solidFill>
                          <a:schemeClr val="tx1"/>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1" noProof="0">
                          <a:solidFill>
                            <a:schemeClr val="tx1"/>
                          </a:solidFill>
                        </a:rPr>
                        <a:t>791</a:t>
                      </a:r>
                      <a:endParaRPr lang="en-GB" sz="1100" b="1" noProof="0">
                        <a:solidFill>
                          <a:schemeClr val="tx1"/>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1" noProof="0">
                          <a:solidFill>
                            <a:schemeClr val="tx1"/>
                          </a:solidFill>
                        </a:rPr>
                        <a:t>–4.0</a:t>
                      </a:r>
                      <a:endParaRPr lang="en-GB" sz="1100" b="1" noProof="0">
                        <a:solidFill>
                          <a:schemeClr val="tx1"/>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1"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1" kern="1200" noProof="0">
                          <a:solidFill>
                            <a:schemeClr val="tx1"/>
                          </a:solidFill>
                        </a:rPr>
                        <a:t>0.7 (0.3, 1.1)</a:t>
                      </a:r>
                      <a:endParaRPr lang="en-GB" sz="1100" b="1"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1"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067683"/>
                  </a:ext>
                </a:extLst>
              </a:tr>
              <a:tr h="22230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rPr>
                        <a:t>Primary cause of CKD</a:t>
                      </a:r>
                      <a:endParaRPr lang="en-GB" sz="1100" b="1" kern="1200" noProof="0">
                        <a:solidFill>
                          <a:schemeClr val="tx1"/>
                        </a:solidFill>
                        <a:latin typeface="+mn-lt"/>
                        <a:ea typeface="+mn-ea"/>
                        <a:cs typeface="Arial" panose="020B0604020202020204" pitchFamily="34" charset="0"/>
                      </a:endParaRPr>
                    </a:p>
                  </a:txBody>
                  <a:tcPr marL="94500" marR="72000" marT="18900" marB="189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88674893"/>
                  </a:ext>
                </a:extLst>
              </a:tr>
              <a:tr h="2503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Hypertension/ischemic nephropathy</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234</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–3.1</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225</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–3.8</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0.7 (0.0, 1.4) </a:t>
                      </a:r>
                      <a:endParaRPr lang="en-GB" sz="1100" kern="1200" noProof="0">
                        <a:solidFill>
                          <a:schemeClr val="tx1"/>
                        </a:solidFill>
                        <a:latin typeface="+mn-lt"/>
                        <a:ea typeface="+mn-ea"/>
                        <a:cs typeface="+mn-cs"/>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noProof="0">
                          <a:solidFill>
                            <a:schemeClr val="tx1"/>
                          </a:solidFill>
                        </a:rPr>
                        <a:t>0.883</a:t>
                      </a:r>
                      <a:endParaRPr lang="en-GB" sz="1100" b="0" noProof="0">
                        <a:solidFill>
                          <a:schemeClr val="tx1"/>
                        </a:solidFill>
                        <a:latin typeface="+mn-lt"/>
                      </a:endParaRPr>
                    </a:p>
                  </a:txBody>
                  <a:tcPr marL="90000" marR="90000" marT="18000" marB="18000" anchor="ctr"/>
                </a:tc>
                <a:extLst>
                  <a:ext uri="{0D108BD9-81ED-4DB2-BD59-A6C34878D82A}">
                    <a16:rowId xmlns:a16="http://schemas.microsoft.com/office/drawing/2014/main" val="1423197722"/>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Chronic glomerulonephritis</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0" noProof="0">
                          <a:solidFill>
                            <a:schemeClr val="tx1"/>
                          </a:solidFill>
                        </a:rPr>
                        <a:t>446</a:t>
                      </a:r>
                      <a:endParaRPr lang="en-GB" sz="110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kern="1200" noProof="0">
                          <a:solidFill>
                            <a:schemeClr val="tx1"/>
                          </a:solidFill>
                        </a:rPr>
                        <a:t>–3.5</a:t>
                      </a:r>
                      <a:endParaRPr lang="en-GB" sz="110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0" noProof="0">
                          <a:solidFill>
                            <a:schemeClr val="tx1"/>
                          </a:solidFill>
                        </a:rPr>
                        <a:t>457</a:t>
                      </a:r>
                      <a:endParaRPr lang="en-GB" sz="110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kern="1200" noProof="0">
                          <a:solidFill>
                            <a:schemeClr val="tx1"/>
                          </a:solidFill>
                        </a:rPr>
                        <a:t>–4.2</a:t>
                      </a:r>
                      <a:endParaRPr lang="en-GB" sz="110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0.7 (0.2, 1.2) </a:t>
                      </a:r>
                      <a:endParaRPr lang="en-GB" sz="1100" kern="1200" noProof="0">
                        <a:solidFill>
                          <a:schemeClr val="tx1"/>
                        </a:solidFill>
                        <a:latin typeface="+mn-lt"/>
                        <a:ea typeface="+mn-ea"/>
                        <a:cs typeface="+mn-cs"/>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tc>
                <a:extLst>
                  <a:ext uri="{0D108BD9-81ED-4DB2-BD59-A6C34878D82A}">
                    <a16:rowId xmlns:a16="http://schemas.microsoft.com/office/drawing/2014/main" val="2409707245"/>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Other/unknown</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113</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kern="1200" noProof="0">
                          <a:solidFill>
                            <a:schemeClr val="tx1"/>
                          </a:solidFill>
                        </a:rPr>
                        <a:t>–3.1</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109</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–3.6</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0.5 (–0.5, 1.4) </a:t>
                      </a:r>
                      <a:endParaRPr lang="en-GB" sz="1100" kern="1200" noProof="0">
                        <a:solidFill>
                          <a:schemeClr val="tx1"/>
                        </a:solidFill>
                        <a:latin typeface="+mn-lt"/>
                        <a:ea typeface="+mn-ea"/>
                        <a:cs typeface="+mn-cs"/>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b="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6714351"/>
                  </a:ext>
                </a:extLst>
              </a:tr>
              <a:tr h="222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rPr>
                        <a:t>eGFR (</a:t>
                      </a:r>
                      <a:r>
                        <a:rPr lang="en-GB" sz="1100" b="1" noProof="0">
                          <a:solidFill>
                            <a:schemeClr val="tx1"/>
                          </a:solidFill>
                        </a:rPr>
                        <a:t>mL/min/1.73 m</a:t>
                      </a:r>
                      <a:r>
                        <a:rPr lang="en-GB" sz="1100" b="1" baseline="30000" noProof="0">
                          <a:solidFill>
                            <a:schemeClr val="tx1"/>
                          </a:solidFill>
                        </a:rPr>
                        <a:t>2</a:t>
                      </a:r>
                      <a:r>
                        <a:rPr lang="en-GB" sz="1100" b="1" baseline="0" noProof="0">
                          <a:solidFill>
                            <a:schemeClr val="tx1"/>
                          </a:solidFill>
                        </a:rPr>
                        <a:t>)</a:t>
                      </a:r>
                      <a:endParaRPr lang="en-GB" sz="1100" b="1" kern="1200" baseline="0" noProof="0">
                        <a:solidFill>
                          <a:schemeClr val="tx1"/>
                        </a:solidFill>
                        <a:latin typeface="+mn-lt"/>
                        <a:ea typeface="+mn-ea"/>
                        <a:cs typeface="Arial" panose="020B0604020202020204" pitchFamily="34" charset="0"/>
                      </a:endParaRPr>
                    </a:p>
                  </a:txBody>
                  <a:tcPr marL="94500" marR="72000" marT="18900" marB="189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01299558"/>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rPr>
                        <a:t>&lt;45</a:t>
                      </a:r>
                      <a:endParaRPr lang="en-GB" sz="1100" b="0" kern="1200" baseline="0" noProof="0">
                        <a:solidFill>
                          <a:schemeClr val="tx1"/>
                        </a:solidFill>
                        <a:latin typeface="+mn-lt"/>
                        <a:ea typeface="+mn-ea"/>
                        <a:cs typeface="Arial" panose="020B0604020202020204" pitchFamily="34" charset="0"/>
                      </a:endParaRPr>
                    </a:p>
                  </a:txBody>
                  <a:tcPr marL="94500" marR="72000" marT="18900" marB="189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424</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–3.2</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420</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–3.8</a:t>
                      </a:r>
                      <a:endParaRPr lang="en-GB" sz="1100" noProof="0">
                        <a:solidFill>
                          <a:schemeClr val="tx1"/>
                        </a:solidFill>
                        <a:latin typeface="+mn-lt"/>
                      </a:endParaRPr>
                    </a:p>
                  </a:txBody>
                  <a:tcPr marL="90000" marR="90000" marT="18000" marB="18000" anchor="ctr"/>
                </a:tc>
                <a:tc>
                  <a:txBody>
                    <a:bodyPr/>
                    <a:lstStyle/>
                    <a:p>
                      <a:endParaRPr lang="en-GB" sz="1050" b="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0.6 (0.1, 1.1)</a:t>
                      </a:r>
                      <a:r>
                        <a:rPr lang="en-GB" sz="1100" noProof="0">
                          <a:solidFill>
                            <a:schemeClr val="tx1"/>
                          </a:solidFill>
                        </a:rPr>
                        <a:t> </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noProof="0">
                          <a:solidFill>
                            <a:schemeClr val="tx1"/>
                          </a:solidFill>
                        </a:rPr>
                        <a:t>0.469</a:t>
                      </a:r>
                      <a:endParaRPr lang="en-GB" sz="1100" b="0" noProof="0">
                        <a:solidFill>
                          <a:schemeClr val="tx1"/>
                        </a:solidFill>
                        <a:latin typeface="+mn-lt"/>
                      </a:endParaRPr>
                    </a:p>
                  </a:txBody>
                  <a:tcPr marL="90000" marR="90000" marT="18000" marB="18000" anchor="ctr"/>
                </a:tc>
                <a:extLst>
                  <a:ext uri="{0D108BD9-81ED-4DB2-BD59-A6C34878D82A}">
                    <a16:rowId xmlns:a16="http://schemas.microsoft.com/office/drawing/2014/main" val="2050003872"/>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rPr>
                        <a:t>45–&lt;60</a:t>
                      </a:r>
                      <a:endParaRPr lang="en-GB" sz="1100" b="0" kern="1200" baseline="0" noProof="0">
                        <a:solidFill>
                          <a:schemeClr val="tx1"/>
                        </a:solidFill>
                        <a:latin typeface="+mn-lt"/>
                        <a:ea typeface="+mn-ea"/>
                        <a:cs typeface="Arial" panose="020B0604020202020204" pitchFamily="34" charset="0"/>
                      </a:endParaRPr>
                    </a:p>
                  </a:txBody>
                  <a:tcPr marL="94500" marR="72000" marT="18900" marB="189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207</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–3.3</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216</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–4.3</a:t>
                      </a:r>
                      <a:endParaRPr lang="en-GB" sz="1100" noProof="0">
                        <a:solidFill>
                          <a:schemeClr val="tx1"/>
                        </a:solidFill>
                        <a:latin typeface="+mn-lt"/>
                      </a:endParaRPr>
                    </a:p>
                  </a:txBody>
                  <a:tcPr marL="90000" marR="90000" marT="18000" marB="18000" anchor="ctr"/>
                </a:tc>
                <a:tc>
                  <a:txBody>
                    <a:bodyPr/>
                    <a:lstStyle/>
                    <a:p>
                      <a:endParaRPr lang="en-GB" sz="1050" b="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1.0 (0.3, 1.7)</a:t>
                      </a:r>
                      <a:r>
                        <a:rPr lang="en-GB" sz="1100" noProof="0">
                          <a:solidFill>
                            <a:schemeClr val="tx1"/>
                          </a:solidFill>
                        </a:rPr>
                        <a:t> </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noProof="0">
                        <a:solidFill>
                          <a:schemeClr val="tx1"/>
                        </a:solidFill>
                        <a:latin typeface="+mn-lt"/>
                      </a:endParaRPr>
                    </a:p>
                  </a:txBody>
                  <a:tcPr marL="90000" marR="90000" marT="18000" marB="18000" anchor="ctr"/>
                </a:tc>
                <a:extLst>
                  <a:ext uri="{0D108BD9-81ED-4DB2-BD59-A6C34878D82A}">
                    <a16:rowId xmlns:a16="http://schemas.microsoft.com/office/drawing/2014/main" val="886616546"/>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rPr>
                        <a:t>≥60</a:t>
                      </a:r>
                      <a:endParaRPr lang="en-GB" sz="1100" b="0" kern="1200" baseline="0" noProof="0">
                        <a:solidFill>
                          <a:schemeClr val="tx1"/>
                        </a:solidFill>
                        <a:latin typeface="+mn-lt"/>
                        <a:ea typeface="+mn-ea"/>
                        <a:cs typeface="Arial" panose="020B0604020202020204" pitchFamily="34" charset="0"/>
                      </a:endParaRPr>
                    </a:p>
                  </a:txBody>
                  <a:tcPr marL="94500" marR="72000" marT="18900" marB="189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162</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–3.9</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155</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–4.3</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endParaRPr lang="en-GB" sz="1050" b="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0.4 (–0.4, 1.2)</a:t>
                      </a:r>
                      <a:r>
                        <a:rPr lang="en-GB" sz="1100" noProof="0">
                          <a:solidFill>
                            <a:schemeClr val="tx1"/>
                          </a:solidFill>
                        </a:rPr>
                        <a:t> </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6585686"/>
                  </a:ext>
                </a:extLst>
              </a:tr>
              <a:tr h="222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rPr>
                        <a:t>UACR (mg/g)</a:t>
                      </a:r>
                      <a:endParaRPr lang="en-GB" sz="1100" b="1" kern="1200" noProof="0">
                        <a:solidFill>
                          <a:schemeClr val="tx1"/>
                        </a:solidFill>
                        <a:latin typeface="+mn-lt"/>
                        <a:ea typeface="+mn-ea"/>
                        <a:cs typeface="Arial" panose="020B0604020202020204" pitchFamily="34" charset="0"/>
                      </a:endParaRPr>
                    </a:p>
                  </a:txBody>
                  <a:tcPr marL="94500" marR="72000" marT="18900" marB="189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74275273"/>
                  </a:ext>
                </a:extLst>
              </a:tr>
              <a:tr h="22230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≤1000</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491</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–2.7</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491</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–3.1</a:t>
                      </a:r>
                      <a:endParaRPr lang="en-GB" sz="110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050" b="0" noProof="0">
                        <a:solidFill>
                          <a:schemeClr val="tx1"/>
                        </a:solidFill>
                        <a:latin typeface="+mn-lt"/>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0.4 (–0.1, 0.9)</a:t>
                      </a:r>
                      <a:endParaRPr lang="en-GB" sz="1100" kern="1200" noProof="0">
                        <a:solidFill>
                          <a:schemeClr val="tx1"/>
                        </a:solidFill>
                        <a:latin typeface="+mn-lt"/>
                        <a:ea typeface="+mn-ea"/>
                        <a:cs typeface="+mn-cs"/>
                      </a:endParaRPr>
                    </a:p>
                  </a:txBody>
                  <a:tcPr marL="90000" marR="90000" marT="18000" marB="1800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100" b="0" noProof="0">
                          <a:solidFill>
                            <a:schemeClr val="tx1"/>
                          </a:solidFill>
                        </a:rPr>
                        <a:t>0.053</a:t>
                      </a:r>
                      <a:endParaRPr lang="en-GB" sz="1100" b="0" noProof="0">
                        <a:solidFill>
                          <a:schemeClr val="tx1"/>
                        </a:solidFill>
                        <a:latin typeface="+mn-lt"/>
                      </a:endParaRPr>
                    </a:p>
                  </a:txBody>
                  <a:tcPr marL="90000" marR="90000" marT="18000" marB="18000" anchor="ctr"/>
                </a:tc>
                <a:extLst>
                  <a:ext uri="{0D108BD9-81ED-4DB2-BD59-A6C34878D82A}">
                    <a16:rowId xmlns:a16="http://schemas.microsoft.com/office/drawing/2014/main" val="1258628413"/>
                  </a:ext>
                </a:extLst>
              </a:tr>
              <a:tr h="222303">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&gt;1000</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302</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–4.4</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300</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–5.6</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endParaRPr lang="en-GB" sz="1050" b="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1.1 (0.6, 1.7)</a:t>
                      </a:r>
                      <a:r>
                        <a:rPr lang="en-GB" sz="1100" noProof="0">
                          <a:solidFill>
                            <a:schemeClr val="tx1"/>
                          </a:solidFill>
                        </a:rPr>
                        <a:t> </a:t>
                      </a:r>
                      <a:endParaRPr lang="en-GB" sz="110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p>
                      <a:pPr algn="ctr"/>
                      <a:endParaRPr lang="en-GB" sz="1100" b="0" noProof="0">
                        <a:solidFill>
                          <a:schemeClr val="tx1"/>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775051"/>
                  </a:ext>
                </a:extLst>
              </a:tr>
              <a:tr h="222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rPr>
                        <a:t>SGLT2i use</a:t>
                      </a:r>
                      <a:endParaRPr lang="en-GB" sz="1100" b="1" kern="1200" noProof="0">
                        <a:solidFill>
                          <a:schemeClr val="tx1"/>
                        </a:solidFill>
                        <a:latin typeface="+mn-lt"/>
                        <a:ea typeface="+mn-ea"/>
                        <a:cs typeface="Arial" panose="020B0604020202020204" pitchFamily="34" charset="0"/>
                      </a:endParaRPr>
                    </a:p>
                  </a:txBody>
                  <a:tcPr marL="94500" marR="72000" marT="18900" marB="1890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p>
                      <a:endParaRPr lang="en-GB" sz="105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p>
                      <a:pPr algn="ctr"/>
                      <a:endParaRPr lang="en-GB" sz="1100" b="0" noProof="0">
                        <a:solidFill>
                          <a:schemeClr val="tx1"/>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40202606"/>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Yes</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135</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–3.2</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135</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–4.0</a:t>
                      </a:r>
                      <a:endParaRPr lang="en-GB" sz="1100" noProof="0">
                        <a:solidFill>
                          <a:schemeClr val="tx1"/>
                        </a:solidFill>
                        <a:latin typeface="+mn-lt"/>
                      </a:endParaRPr>
                    </a:p>
                  </a:txBody>
                  <a:tcPr marL="90000" marR="90000" marT="18000" marB="18000" anchor="ctr"/>
                </a:tc>
                <a:tc>
                  <a:txBody>
                    <a:bodyPr/>
                    <a:lstStyle/>
                    <a:p>
                      <a:endParaRPr lang="en-GB" sz="1050" b="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0.8 (–0.1, 1.7)</a:t>
                      </a:r>
                      <a:r>
                        <a:rPr lang="en-GB" sz="1100" noProof="0">
                          <a:solidFill>
                            <a:schemeClr val="tx1"/>
                          </a:solidFill>
                        </a:rPr>
                        <a:t> </a:t>
                      </a:r>
                      <a:endParaRPr lang="en-GB" sz="1100" noProof="0">
                        <a:solidFill>
                          <a:schemeClr val="tx1"/>
                        </a:solidFill>
                        <a:latin typeface="+mn-lt"/>
                      </a:endParaRPr>
                    </a:p>
                  </a:txBody>
                  <a:tcPr marL="90000" marR="90000" marT="18000" marB="18000" anchor="ctr"/>
                </a:tc>
                <a:tc>
                  <a:txBody>
                    <a:bodyPr/>
                    <a:lstStyle/>
                    <a:p>
                      <a:pPr algn="ctr"/>
                      <a:r>
                        <a:rPr lang="en-GB" sz="1100" b="0" noProof="0">
                          <a:solidFill>
                            <a:schemeClr val="tx1"/>
                          </a:solidFill>
                        </a:rPr>
                        <a:t>0.712</a:t>
                      </a:r>
                      <a:endParaRPr lang="en-GB" sz="1100" b="0" noProof="0">
                        <a:solidFill>
                          <a:schemeClr val="tx1"/>
                        </a:solidFill>
                        <a:latin typeface="+mn-lt"/>
                      </a:endParaRPr>
                    </a:p>
                  </a:txBody>
                  <a:tcPr marL="90000" marR="90000" marT="18000" marB="18000" anchor="ctr"/>
                </a:tc>
                <a:extLst>
                  <a:ext uri="{0D108BD9-81ED-4DB2-BD59-A6C34878D82A}">
                    <a16:rowId xmlns:a16="http://schemas.microsoft.com/office/drawing/2014/main" val="3880858984"/>
                  </a:ext>
                </a:extLst>
              </a:tr>
              <a:tr h="22230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a:solidFill>
                            <a:schemeClr val="tx1"/>
                          </a:solidFill>
                        </a:rPr>
                        <a:t>No</a:t>
                      </a:r>
                      <a:endParaRPr lang="en-GB" sz="1100" b="0" kern="1200" noProof="0">
                        <a:solidFill>
                          <a:schemeClr val="tx1"/>
                        </a:solidFill>
                        <a:latin typeface="+mn-lt"/>
                        <a:ea typeface="+mn-ea"/>
                        <a:cs typeface="Arial" panose="020B0604020202020204" pitchFamily="34" charset="0"/>
                      </a:endParaRPr>
                    </a:p>
                  </a:txBody>
                  <a:tcPr marL="94500" marR="72000" marT="18900" marB="189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658</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–3.4</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656</a:t>
                      </a:r>
                      <a:endParaRPr lang="en-GB" sz="110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rPr>
                        <a:t>–4.0</a:t>
                      </a:r>
                      <a:endParaRPr lang="en-GB" sz="1100" noProof="0">
                        <a:solidFill>
                          <a:schemeClr val="tx1"/>
                        </a:solidFill>
                        <a:latin typeface="+mn-lt"/>
                      </a:endParaRPr>
                    </a:p>
                  </a:txBody>
                  <a:tcPr marL="90000" marR="90000" marT="18000" marB="18000" anchor="ctr"/>
                </a:tc>
                <a:tc>
                  <a:txBody>
                    <a:bodyPr/>
                    <a:lstStyle/>
                    <a:p>
                      <a:endParaRPr lang="en-GB" sz="1050" b="0" noProof="0">
                        <a:solidFill>
                          <a:schemeClr val="tx1"/>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tx1"/>
                          </a:solidFill>
                        </a:rPr>
                        <a:t>0.7 (0.3, 1.1)</a:t>
                      </a:r>
                      <a:r>
                        <a:rPr lang="en-GB" sz="1100" noProof="0">
                          <a:solidFill>
                            <a:schemeClr val="tx1"/>
                          </a:solidFill>
                        </a:rPr>
                        <a:t> </a:t>
                      </a:r>
                      <a:endParaRPr lang="en-GB" sz="1100" noProof="0">
                        <a:solidFill>
                          <a:schemeClr val="tx1"/>
                        </a:solidFill>
                        <a:latin typeface="+mn-lt"/>
                      </a:endParaRPr>
                    </a:p>
                  </a:txBody>
                  <a:tcPr marL="90000" marR="90000" marT="18000" marB="18000" anchor="ctr"/>
                </a:tc>
                <a:tc>
                  <a:txBody>
                    <a:bodyPr/>
                    <a:lstStyle/>
                    <a:p>
                      <a:pPr algn="ctr"/>
                      <a:endParaRPr lang="en-GB" sz="1100" b="0" noProof="0">
                        <a:solidFill>
                          <a:schemeClr val="tx1"/>
                        </a:solidFill>
                        <a:latin typeface="+mn-lt"/>
                      </a:endParaRPr>
                    </a:p>
                  </a:txBody>
                  <a:tcPr marL="90000" marR="90000" marT="18000" marB="18000" anchor="ctr"/>
                </a:tc>
                <a:extLst>
                  <a:ext uri="{0D108BD9-81ED-4DB2-BD59-A6C34878D82A}">
                    <a16:rowId xmlns:a16="http://schemas.microsoft.com/office/drawing/2014/main" val="334293820"/>
                  </a:ext>
                </a:extLst>
              </a:tr>
            </a:tbl>
          </a:graphicData>
        </a:graphic>
      </p:graphicFrame>
      <p:graphicFrame>
        <p:nvGraphicFramePr>
          <p:cNvPr id="7" name="Chart 6">
            <a:extLst>
              <a:ext uri="{FF2B5EF4-FFF2-40B4-BE49-F238E27FC236}">
                <a16:creationId xmlns:a16="http://schemas.microsoft.com/office/drawing/2014/main" id="{8A8311DC-D2E8-F76A-C96F-8608AE6F9806}"/>
              </a:ext>
            </a:extLst>
          </p:cNvPr>
          <p:cNvGraphicFramePr/>
          <p:nvPr>
            <p:extLst>
              <p:ext uri="{D42A27DB-BD31-4B8C-83A1-F6EECF244321}">
                <p14:modId xmlns:p14="http://schemas.microsoft.com/office/powerpoint/2010/main" val="3479292011"/>
              </p:ext>
            </p:extLst>
          </p:nvPr>
        </p:nvGraphicFramePr>
        <p:xfrm>
          <a:off x="5698229" y="2009275"/>
          <a:ext cx="3515953" cy="3612214"/>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descr="Glasgow 2026 | ERA">
            <a:extLst>
              <a:ext uri="{FF2B5EF4-FFF2-40B4-BE49-F238E27FC236}">
                <a16:creationId xmlns:a16="http://schemas.microsoft.com/office/drawing/2014/main" id="{552DA566-DD32-6913-61B8-1440BCA86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73C5E8C-DB2B-B827-1EFB-E1DB38943E35}"/>
              </a:ext>
            </a:extLst>
          </p:cNvPr>
          <p:cNvGrpSpPr/>
          <p:nvPr/>
        </p:nvGrpSpPr>
        <p:grpSpPr>
          <a:xfrm>
            <a:off x="6257353" y="5666771"/>
            <a:ext cx="3067148" cy="294615"/>
            <a:chOff x="7896328" y="6663848"/>
            <a:chExt cx="3067148" cy="294615"/>
          </a:xfrm>
        </p:grpSpPr>
        <p:sp>
          <p:nvSpPr>
            <p:cNvPr id="9" name="TextBox 8">
              <a:extLst>
                <a:ext uri="{FF2B5EF4-FFF2-40B4-BE49-F238E27FC236}">
                  <a16:creationId xmlns:a16="http://schemas.microsoft.com/office/drawing/2014/main" id="{B6E03177-E265-76FB-9126-D15E38BFBF61}"/>
                </a:ext>
              </a:extLst>
            </p:cNvPr>
            <p:cNvSpPr txBox="1"/>
            <p:nvPr/>
          </p:nvSpPr>
          <p:spPr>
            <a:xfrm>
              <a:off x="9137480" y="6712242"/>
              <a:ext cx="1825996" cy="246221"/>
            </a:xfrm>
            <a:prstGeom prst="rect">
              <a:avLst/>
            </a:prstGeom>
          </p:spPr>
          <p:txBody>
            <a:bodyPr vert="horz" wrap="square" lIns="91440" tIns="45720" rIns="91440" bIns="45720" rtlCol="0">
              <a:spAutoFit/>
            </a:bodyPr>
            <a:lstStyle/>
            <a:p>
              <a:pPr marL="0" marR="0" lvl="0" indent="0" defTabSz="609585"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mn-lt"/>
                  <a:ea typeface="MS PGothic" charset="0"/>
                </a:rPr>
                <a:t>Finerenone better</a:t>
              </a:r>
            </a:p>
          </p:txBody>
        </p:sp>
        <p:sp>
          <p:nvSpPr>
            <p:cNvPr id="10" name="TextBox 9">
              <a:extLst>
                <a:ext uri="{FF2B5EF4-FFF2-40B4-BE49-F238E27FC236}">
                  <a16:creationId xmlns:a16="http://schemas.microsoft.com/office/drawing/2014/main" id="{6CBB3D7E-5897-EDC9-BD59-C47235B4C7E3}"/>
                </a:ext>
              </a:extLst>
            </p:cNvPr>
            <p:cNvSpPr txBox="1"/>
            <p:nvPr/>
          </p:nvSpPr>
          <p:spPr>
            <a:xfrm>
              <a:off x="8017131" y="6712242"/>
              <a:ext cx="1064715" cy="246221"/>
            </a:xfrm>
            <a:prstGeom prst="rect">
              <a:avLst/>
            </a:prstGeom>
          </p:spPr>
          <p:txBody>
            <a:bodyPr vert="horz" wrap="none" lIns="91440" tIns="45720" rIns="91440" bIns="45720" rtlCol="0">
              <a:spAutoFit/>
            </a:bodyPr>
            <a:lstStyle/>
            <a:p>
              <a:pPr marL="0" marR="0" lvl="0" indent="0" algn="r" defTabSz="609585" eaLnBrk="0" fontAlgn="base" latinLnBrk="0" hangingPunct="0">
                <a:lnSpc>
                  <a:spcPct val="100000"/>
                </a:lnSpc>
                <a:spcBef>
                  <a:spcPts val="600"/>
                </a:spcBef>
                <a:spcAft>
                  <a:spcPct val="0"/>
                </a:spcAft>
                <a:buClrTx/>
                <a:buSzTx/>
                <a:buFontTx/>
                <a:buNone/>
                <a:tabLst/>
                <a:defRPr/>
              </a:pPr>
              <a:r>
                <a:rPr lang="en-GB" sz="1000" b="1" kern="0" noProof="0">
                  <a:solidFill>
                    <a:srgbClr val="53585A"/>
                  </a:solidFill>
                  <a:latin typeface="+mj-lt"/>
                </a:rPr>
                <a:t>Placebo better</a:t>
              </a:r>
              <a:endParaRPr kumimoji="0" lang="en-GB" sz="1000" b="1" i="0" u="none" strike="noStrike" kern="0" cap="none" spc="0" normalizeH="0" baseline="0" noProof="0">
                <a:ln>
                  <a:noFill/>
                </a:ln>
                <a:solidFill>
                  <a:srgbClr val="53585A"/>
                </a:solidFill>
                <a:effectLst/>
                <a:uLnTx/>
                <a:uFillTx/>
                <a:latin typeface="+mj-lt"/>
                <a:ea typeface="MS PGothic" charset="0"/>
              </a:endParaRPr>
            </a:p>
          </p:txBody>
        </p:sp>
        <p:cxnSp>
          <p:nvCxnSpPr>
            <p:cNvPr id="11" name="Straight Arrow Connector 10">
              <a:extLst>
                <a:ext uri="{FF2B5EF4-FFF2-40B4-BE49-F238E27FC236}">
                  <a16:creationId xmlns:a16="http://schemas.microsoft.com/office/drawing/2014/main" id="{7BDBFBE7-D602-55F5-1976-9B64B7FE21E0}"/>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2" name="Straight Arrow Connector 11">
              <a:extLst>
                <a:ext uri="{FF2B5EF4-FFF2-40B4-BE49-F238E27FC236}">
                  <a16:creationId xmlns:a16="http://schemas.microsoft.com/office/drawing/2014/main" id="{ED441CD3-D081-9DDB-F7C1-ECFA56D07938}"/>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Tree>
    <p:extLst>
      <p:ext uri="{BB962C8B-B14F-4D97-AF65-F5344CB8AC3E}">
        <p14:creationId xmlns:p14="http://schemas.microsoft.com/office/powerpoint/2010/main" val="5479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4963C-A77F-8C12-84B6-AEFFFFB165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AC9AD9-F325-97B9-9102-29811B1FB7DE}"/>
              </a:ext>
            </a:extLst>
          </p:cNvPr>
          <p:cNvSpPr>
            <a:spLocks noGrp="1"/>
          </p:cNvSpPr>
          <p:nvPr>
            <p:ph type="sldNum" sz="quarter" idx="15"/>
          </p:nvPr>
        </p:nvSpPr>
        <p:spPr/>
        <p:txBody>
          <a:bodyPr/>
          <a:lstStyle/>
          <a:p>
            <a:fld id="{7AF8E309-D608-654D-B811-6A2C46C88181}" type="slidenum">
              <a:rPr lang="en-GB" noProof="0" smtClean="0"/>
              <a:pPr/>
              <a:t>24</a:t>
            </a:fld>
            <a:endParaRPr lang="en-GB" noProof="0"/>
          </a:p>
        </p:txBody>
      </p:sp>
      <p:sp>
        <p:nvSpPr>
          <p:cNvPr id="5" name="Footer Placeholder 4">
            <a:extLst>
              <a:ext uri="{FF2B5EF4-FFF2-40B4-BE49-F238E27FC236}">
                <a16:creationId xmlns:a16="http://schemas.microsoft.com/office/drawing/2014/main" id="{A041F5C3-BE93-21A8-9104-D03CAB4FAB93}"/>
              </a:ext>
            </a:extLst>
          </p:cNvPr>
          <p:cNvSpPr>
            <a:spLocks noGrp="1"/>
          </p:cNvSpPr>
          <p:nvPr>
            <p:ph type="ftr" sz="quarter" idx="16"/>
          </p:nvPr>
        </p:nvSpPr>
        <p:spPr/>
        <p:txBody>
          <a:bodyPr/>
          <a:lstStyle/>
          <a:p>
            <a:r>
              <a:rPr lang="en-GB" noProof="0"/>
              <a:t>Cumulative incidence plot based on Aalen–Johansen estimates with non-CV death as a competing event.</a:t>
            </a:r>
          </a:p>
          <a:p>
            <a:r>
              <a:rPr lang="en-GB" noProof="0"/>
              <a:t> *Sustained ≥57% decrease in eGFR from baseline over ≥4 weeks, kidney failure, hospitalisation for heart failure, or CV death.</a:t>
            </a:r>
          </a:p>
          <a:p>
            <a:r>
              <a:rPr lang="en-GB" noProof="0"/>
              <a:t>CI, confidence interval; CV, cardiovascular</a:t>
            </a:r>
            <a:r>
              <a:rPr lang="en-GB"/>
              <a:t>;</a:t>
            </a:r>
            <a:r>
              <a:rPr lang="en-GB" noProof="0"/>
              <a:t> PY, patient years.</a:t>
            </a:r>
          </a:p>
        </p:txBody>
      </p:sp>
      <p:sp>
        <p:nvSpPr>
          <p:cNvPr id="3" name="Title 2">
            <a:extLst>
              <a:ext uri="{FF2B5EF4-FFF2-40B4-BE49-F238E27FC236}">
                <a16:creationId xmlns:a16="http://schemas.microsoft.com/office/drawing/2014/main" id="{667B2397-CAA1-AB1E-013B-04C57657A3D9}"/>
              </a:ext>
            </a:extLst>
          </p:cNvPr>
          <p:cNvSpPr>
            <a:spLocks noGrp="1"/>
          </p:cNvSpPr>
          <p:nvPr>
            <p:ph type="title"/>
          </p:nvPr>
        </p:nvSpPr>
        <p:spPr/>
        <p:txBody>
          <a:bodyPr>
            <a:normAutofit/>
          </a:bodyPr>
          <a:lstStyle/>
          <a:p>
            <a:r>
              <a:rPr lang="en-GB" noProof="0"/>
              <a:t>Composite kidney-CV outcome*</a:t>
            </a:r>
          </a:p>
        </p:txBody>
      </p:sp>
      <p:graphicFrame>
        <p:nvGraphicFramePr>
          <p:cNvPr id="9" name="Table 8">
            <a:extLst>
              <a:ext uri="{FF2B5EF4-FFF2-40B4-BE49-F238E27FC236}">
                <a16:creationId xmlns:a16="http://schemas.microsoft.com/office/drawing/2014/main" id="{175C997B-1215-6666-5655-BC9350B7C378}"/>
              </a:ext>
            </a:extLst>
          </p:cNvPr>
          <p:cNvGraphicFramePr>
            <a:graphicFrameLocks noGrp="1"/>
          </p:cNvGraphicFramePr>
          <p:nvPr/>
        </p:nvGraphicFramePr>
        <p:xfrm>
          <a:off x="-10586" y="5038504"/>
          <a:ext cx="10275462" cy="822960"/>
        </p:xfrm>
        <a:graphic>
          <a:graphicData uri="http://schemas.openxmlformats.org/drawingml/2006/table">
            <a:tbl>
              <a:tblPr firstRow="1" bandRow="1">
                <a:tableStyleId>{2D5ABB26-0587-4C30-8999-92F81FD0307C}</a:tableStyleId>
              </a:tblPr>
              <a:tblGrid>
                <a:gridCol w="1721397">
                  <a:extLst>
                    <a:ext uri="{9D8B030D-6E8A-4147-A177-3AD203B41FA5}">
                      <a16:colId xmlns:a16="http://schemas.microsoft.com/office/drawing/2014/main" val="3157570697"/>
                    </a:ext>
                  </a:extLst>
                </a:gridCol>
                <a:gridCol w="432619">
                  <a:extLst>
                    <a:ext uri="{9D8B030D-6E8A-4147-A177-3AD203B41FA5}">
                      <a16:colId xmlns:a16="http://schemas.microsoft.com/office/drawing/2014/main" val="908456267"/>
                    </a:ext>
                  </a:extLst>
                </a:gridCol>
                <a:gridCol w="599768">
                  <a:extLst>
                    <a:ext uri="{9D8B030D-6E8A-4147-A177-3AD203B41FA5}">
                      <a16:colId xmlns:a16="http://schemas.microsoft.com/office/drawing/2014/main" val="1770508734"/>
                    </a:ext>
                  </a:extLst>
                </a:gridCol>
                <a:gridCol w="560439">
                  <a:extLst>
                    <a:ext uri="{9D8B030D-6E8A-4147-A177-3AD203B41FA5}">
                      <a16:colId xmlns:a16="http://schemas.microsoft.com/office/drawing/2014/main" val="3430626293"/>
                    </a:ext>
                  </a:extLst>
                </a:gridCol>
                <a:gridCol w="442451">
                  <a:extLst>
                    <a:ext uri="{9D8B030D-6E8A-4147-A177-3AD203B41FA5}">
                      <a16:colId xmlns:a16="http://schemas.microsoft.com/office/drawing/2014/main" val="2147815172"/>
                    </a:ext>
                  </a:extLst>
                </a:gridCol>
                <a:gridCol w="668594">
                  <a:extLst>
                    <a:ext uri="{9D8B030D-6E8A-4147-A177-3AD203B41FA5}">
                      <a16:colId xmlns:a16="http://schemas.microsoft.com/office/drawing/2014/main" val="818875303"/>
                    </a:ext>
                  </a:extLst>
                </a:gridCol>
                <a:gridCol w="796413">
                  <a:extLst>
                    <a:ext uri="{9D8B030D-6E8A-4147-A177-3AD203B41FA5}">
                      <a16:colId xmlns:a16="http://schemas.microsoft.com/office/drawing/2014/main" val="3860148290"/>
                    </a:ext>
                  </a:extLst>
                </a:gridCol>
                <a:gridCol w="648929">
                  <a:extLst>
                    <a:ext uri="{9D8B030D-6E8A-4147-A177-3AD203B41FA5}">
                      <a16:colId xmlns:a16="http://schemas.microsoft.com/office/drawing/2014/main" val="3656010513"/>
                    </a:ext>
                  </a:extLst>
                </a:gridCol>
                <a:gridCol w="737419">
                  <a:extLst>
                    <a:ext uri="{9D8B030D-6E8A-4147-A177-3AD203B41FA5}">
                      <a16:colId xmlns:a16="http://schemas.microsoft.com/office/drawing/2014/main" val="2939831086"/>
                    </a:ext>
                  </a:extLst>
                </a:gridCol>
                <a:gridCol w="766916">
                  <a:extLst>
                    <a:ext uri="{9D8B030D-6E8A-4147-A177-3AD203B41FA5}">
                      <a16:colId xmlns:a16="http://schemas.microsoft.com/office/drawing/2014/main" val="4250873683"/>
                    </a:ext>
                  </a:extLst>
                </a:gridCol>
                <a:gridCol w="629265">
                  <a:extLst>
                    <a:ext uri="{9D8B030D-6E8A-4147-A177-3AD203B41FA5}">
                      <a16:colId xmlns:a16="http://schemas.microsoft.com/office/drawing/2014/main" val="141405772"/>
                    </a:ext>
                  </a:extLst>
                </a:gridCol>
                <a:gridCol w="835742">
                  <a:extLst>
                    <a:ext uri="{9D8B030D-6E8A-4147-A177-3AD203B41FA5}">
                      <a16:colId xmlns:a16="http://schemas.microsoft.com/office/drawing/2014/main" val="3145092043"/>
                    </a:ext>
                  </a:extLst>
                </a:gridCol>
                <a:gridCol w="560440">
                  <a:extLst>
                    <a:ext uri="{9D8B030D-6E8A-4147-A177-3AD203B41FA5}">
                      <a16:colId xmlns:a16="http://schemas.microsoft.com/office/drawing/2014/main" val="1528804679"/>
                    </a:ext>
                  </a:extLst>
                </a:gridCol>
                <a:gridCol w="875070">
                  <a:extLst>
                    <a:ext uri="{9D8B030D-6E8A-4147-A177-3AD203B41FA5}">
                      <a16:colId xmlns:a16="http://schemas.microsoft.com/office/drawing/2014/main" val="3727576029"/>
                    </a:ext>
                  </a:extLst>
                </a:gridCol>
              </a:tblGrid>
              <a:tr h="253847">
                <a:tc>
                  <a:txBody>
                    <a:bodyPr/>
                    <a:lstStyle/>
                    <a:p>
                      <a:pPr lvl="1"/>
                      <a:r>
                        <a:rPr lang="en-GB" sz="1200" b="1" noProof="0">
                          <a:solidFill>
                            <a:schemeClr val="tx1"/>
                          </a:solidFill>
                        </a:rPr>
                        <a:t>At risk (n)</a:t>
                      </a: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6231510"/>
                  </a:ext>
                </a:extLst>
              </a:tr>
              <a:tr h="252000">
                <a:tc>
                  <a:txBody>
                    <a:bodyPr/>
                    <a:lstStyle/>
                    <a:p>
                      <a:pPr lvl="1"/>
                      <a:r>
                        <a:rPr lang="en-GB" sz="1200" b="1" noProof="0">
                          <a:solidFill>
                            <a:srgbClr val="53585A"/>
                          </a:solidFill>
                        </a:rPr>
                        <a:t>Placebo</a:t>
                      </a: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791</a:t>
                      </a:r>
                    </a:p>
                  </a:txBody>
                  <a:tcPr marL="3600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782</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778</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766</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755</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744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731</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714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680</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624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429</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253</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124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5459860"/>
                  </a:ext>
                </a:extLst>
              </a:tr>
              <a:tr h="252000">
                <a:tc>
                  <a:txBody>
                    <a:bodyPr/>
                    <a:lstStyle/>
                    <a:p>
                      <a:pPr marL="457200" lvl="1" algn="l" defTabSz="914400" rtl="0" eaLnBrk="1" latinLnBrk="0" hangingPunct="1"/>
                      <a:r>
                        <a:rPr lang="en-GB" sz="1200" b="1" kern="1200" noProof="0">
                          <a:solidFill>
                            <a:srgbClr val="669BD2"/>
                          </a:solidFill>
                        </a:rPr>
                        <a:t>Finerenone</a:t>
                      </a:r>
                      <a:endParaRPr lang="en-GB" sz="1200" b="1" kern="1200" noProof="0">
                        <a:solidFill>
                          <a:srgbClr val="669BD2"/>
                        </a:solidFill>
                        <a:latin typeface="+mn-lt"/>
                        <a:ea typeface="+mn-ea"/>
                        <a:cs typeface="+mn-cs"/>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793</a:t>
                      </a:r>
                    </a:p>
                  </a:txBody>
                  <a:tcPr marL="3600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786</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777</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767</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753</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735</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724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708</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688</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639</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471</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305</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152</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4734925"/>
                  </a:ext>
                </a:extLst>
              </a:tr>
            </a:tbl>
          </a:graphicData>
        </a:graphic>
      </p:graphicFrame>
      <p:sp>
        <p:nvSpPr>
          <p:cNvPr id="213" name="TextBox 212">
            <a:extLst>
              <a:ext uri="{FF2B5EF4-FFF2-40B4-BE49-F238E27FC236}">
                <a16:creationId xmlns:a16="http://schemas.microsoft.com/office/drawing/2014/main" id="{8285C6F8-CE44-BDDC-6FD5-CF9494EEB28C}"/>
              </a:ext>
            </a:extLst>
          </p:cNvPr>
          <p:cNvSpPr txBox="1"/>
          <p:nvPr/>
        </p:nvSpPr>
        <p:spPr>
          <a:xfrm>
            <a:off x="6779904" y="4020089"/>
            <a:ext cx="3563834"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a:ln/>
                <a:solidFill>
                  <a:srgbClr val="669BD2"/>
                </a:solidFill>
                <a:latin typeface="Arial"/>
                <a:cs typeface="Arial"/>
                <a:sym typeface="Arial"/>
                <a:rtl val="0"/>
              </a:rPr>
              <a:t>Finerenone</a:t>
            </a:r>
          </a:p>
          <a:p>
            <a:pPr>
              <a:spcBef>
                <a:spcPts val="600"/>
              </a:spcBef>
              <a:spcAft>
                <a:spcPts val="0"/>
              </a:spcAft>
            </a:pPr>
            <a:r>
              <a:rPr lang="en-GB" sz="1200">
                <a:ln/>
                <a:solidFill>
                  <a:srgbClr val="669BD2"/>
                </a:solidFill>
                <a:latin typeface="Arial"/>
                <a:cs typeface="Arial"/>
                <a:sym typeface="Arial"/>
                <a:rtl val="0"/>
              </a:rPr>
              <a:t>No. of participants with event:</a:t>
            </a:r>
            <a:r>
              <a:rPr lang="en-GB" sz="1200" b="1">
                <a:ln/>
                <a:solidFill>
                  <a:srgbClr val="669BD2"/>
                </a:solidFill>
                <a:latin typeface="Arial"/>
                <a:cs typeface="Arial"/>
                <a:sym typeface="Arial"/>
                <a:rtl val="0"/>
              </a:rPr>
              <a:t> 110 (13.9%)</a:t>
            </a:r>
            <a:br>
              <a:rPr lang="en-GB" sz="1200" b="1">
                <a:ln/>
                <a:solidFill>
                  <a:srgbClr val="669BD2"/>
                </a:solidFill>
                <a:latin typeface="Arial"/>
                <a:cs typeface="Arial"/>
                <a:sym typeface="Arial"/>
                <a:rtl val="0"/>
              </a:rPr>
            </a:br>
            <a:r>
              <a:rPr lang="en-GB" sz="1200">
                <a:ln/>
                <a:solidFill>
                  <a:srgbClr val="669BD2"/>
                </a:solidFill>
                <a:latin typeface="Arial"/>
                <a:cs typeface="Arial"/>
                <a:sym typeface="Arial"/>
                <a:rtl val="0"/>
              </a:rPr>
              <a:t>n per </a:t>
            </a:r>
            <a:r>
              <a:rPr lang="en-GB" sz="1200" spc="0" baseline="0">
                <a:ln/>
                <a:solidFill>
                  <a:srgbClr val="669BD2"/>
                </a:solidFill>
                <a:latin typeface="Arial"/>
                <a:cs typeface="Arial"/>
                <a:sym typeface="Arial"/>
                <a:rtl val="0"/>
              </a:rPr>
              <a:t>100 PY (95% CI): </a:t>
            </a:r>
            <a:r>
              <a:rPr lang="en-GB" sz="1200" b="1" spc="0" baseline="0">
                <a:ln/>
                <a:solidFill>
                  <a:srgbClr val="669BD2"/>
                </a:solidFill>
                <a:latin typeface="Arial"/>
                <a:cs typeface="Arial"/>
                <a:sym typeface="Arial"/>
                <a:rtl val="0"/>
              </a:rPr>
              <a:t>4.7 (3.9,</a:t>
            </a:r>
            <a:r>
              <a:rPr lang="en-GB" sz="1200" b="1" spc="0">
                <a:ln/>
                <a:solidFill>
                  <a:srgbClr val="669BD2"/>
                </a:solidFill>
                <a:latin typeface="Arial"/>
                <a:cs typeface="Arial"/>
                <a:sym typeface="Arial"/>
                <a:rtl val="0"/>
              </a:rPr>
              <a:t> </a:t>
            </a:r>
            <a:r>
              <a:rPr lang="en-GB" sz="1200" b="1" spc="0" baseline="0">
                <a:ln/>
                <a:solidFill>
                  <a:srgbClr val="669BD2"/>
                </a:solidFill>
                <a:latin typeface="Arial"/>
                <a:cs typeface="Arial"/>
                <a:sym typeface="Arial"/>
                <a:rtl val="0"/>
              </a:rPr>
              <a:t>5.6)</a:t>
            </a:r>
          </a:p>
        </p:txBody>
      </p:sp>
      <p:sp>
        <p:nvSpPr>
          <p:cNvPr id="249" name="Freeform: Shape 248">
            <a:extLst>
              <a:ext uri="{FF2B5EF4-FFF2-40B4-BE49-F238E27FC236}">
                <a16:creationId xmlns:a16="http://schemas.microsoft.com/office/drawing/2014/main" id="{FA3E98B3-4FE2-E72D-0D83-AE71E34959C1}"/>
              </a:ext>
            </a:extLst>
          </p:cNvPr>
          <p:cNvSpPr/>
          <p:nvPr/>
        </p:nvSpPr>
        <p:spPr>
          <a:xfrm>
            <a:off x="1958689" y="2817536"/>
            <a:ext cx="7922101" cy="1995299"/>
          </a:xfrm>
          <a:custGeom>
            <a:avLst/>
            <a:gdLst>
              <a:gd name="csX0" fmla="*/ -150 w 7922101"/>
              <a:gd name="csY0" fmla="*/ 1995261 h 1995299"/>
              <a:gd name="csX1" fmla="*/ -150 w 7922101"/>
              <a:gd name="csY1" fmla="*/ 1995261 h 1995299"/>
              <a:gd name="csX2" fmla="*/ 677152 w 7922101"/>
              <a:gd name="csY2" fmla="*/ 1995261 h 1995299"/>
              <a:gd name="csX3" fmla="*/ 677152 w 7922101"/>
              <a:gd name="csY3" fmla="*/ 1980550 h 1995299"/>
              <a:gd name="csX4" fmla="*/ 755000 w 7922101"/>
              <a:gd name="csY4" fmla="*/ 1980550 h 1995299"/>
              <a:gd name="csX5" fmla="*/ 1054632 w 7922101"/>
              <a:gd name="csY5" fmla="*/ 1980550 h 1995299"/>
              <a:gd name="csX6" fmla="*/ 1066601 w 7922101"/>
              <a:gd name="csY6" fmla="*/ 1980550 h 1995299"/>
              <a:gd name="csX7" fmla="*/ 1078590 w 7922101"/>
              <a:gd name="csY7" fmla="*/ 1980550 h 1995299"/>
              <a:gd name="csX8" fmla="*/ 1078590 w 7922101"/>
              <a:gd name="csY8" fmla="*/ 1965725 h 1995299"/>
              <a:gd name="csX9" fmla="*/ 1090559 w 7922101"/>
              <a:gd name="csY9" fmla="*/ 1965725 h 1995299"/>
              <a:gd name="csX10" fmla="*/ 1090559 w 7922101"/>
              <a:gd name="csY10" fmla="*/ 1951047 h 1995299"/>
              <a:gd name="csX11" fmla="*/ 1180375 w 7922101"/>
              <a:gd name="csY11" fmla="*/ 1951047 h 1995299"/>
              <a:gd name="csX12" fmla="*/ 1276375 w 7922101"/>
              <a:gd name="csY12" fmla="*/ 1951047 h 1995299"/>
              <a:gd name="csX13" fmla="*/ 1438108 w 7922101"/>
              <a:gd name="csY13" fmla="*/ 1951047 h 1995299"/>
              <a:gd name="csX14" fmla="*/ 1438108 w 7922101"/>
              <a:gd name="csY14" fmla="*/ 1936221 h 1995299"/>
              <a:gd name="csX15" fmla="*/ 1593992 w 7922101"/>
              <a:gd name="csY15" fmla="*/ 1936221 h 1995299"/>
              <a:gd name="csX16" fmla="*/ 1593992 w 7922101"/>
              <a:gd name="csY16" fmla="*/ 1921396 h 1995299"/>
              <a:gd name="csX17" fmla="*/ 1611955 w 7922101"/>
              <a:gd name="csY17" fmla="*/ 1921396 h 1995299"/>
              <a:gd name="csX18" fmla="*/ 1623924 w 7922101"/>
              <a:gd name="csY18" fmla="*/ 1921396 h 1995299"/>
              <a:gd name="csX19" fmla="*/ 1623924 w 7922101"/>
              <a:gd name="csY19" fmla="*/ 1906570 h 1995299"/>
              <a:gd name="csX20" fmla="*/ 1647903 w 7922101"/>
              <a:gd name="csY20" fmla="*/ 1906570 h 1995299"/>
              <a:gd name="csX21" fmla="*/ 1659872 w 7922101"/>
              <a:gd name="csY21" fmla="*/ 1906570 h 1995299"/>
              <a:gd name="csX22" fmla="*/ 1659872 w 7922101"/>
              <a:gd name="csY22" fmla="*/ 1891614 h 1995299"/>
              <a:gd name="csX23" fmla="*/ 2007399 w 7922101"/>
              <a:gd name="csY23" fmla="*/ 1891614 h 1995299"/>
              <a:gd name="csX24" fmla="*/ 2043347 w 7922101"/>
              <a:gd name="csY24" fmla="*/ 1891614 h 1995299"/>
              <a:gd name="csX25" fmla="*/ 2043347 w 7922101"/>
              <a:gd name="csY25" fmla="*/ 1876657 h 1995299"/>
              <a:gd name="csX26" fmla="*/ 2121216 w 7922101"/>
              <a:gd name="csY26" fmla="*/ 1876657 h 1995299"/>
              <a:gd name="csX27" fmla="*/ 2121216 w 7922101"/>
              <a:gd name="csY27" fmla="*/ 1861701 h 1995299"/>
              <a:gd name="csX28" fmla="*/ 2139179 w 7922101"/>
              <a:gd name="csY28" fmla="*/ 1861701 h 1995299"/>
              <a:gd name="csX29" fmla="*/ 2139179 w 7922101"/>
              <a:gd name="csY29" fmla="*/ 1846728 h 1995299"/>
              <a:gd name="csX30" fmla="*/ 2145153 w 7922101"/>
              <a:gd name="csY30" fmla="*/ 1846728 h 1995299"/>
              <a:gd name="csX31" fmla="*/ 2151168 w 7922101"/>
              <a:gd name="csY31" fmla="*/ 1846728 h 1995299"/>
              <a:gd name="csX32" fmla="*/ 2151168 w 7922101"/>
              <a:gd name="csY32" fmla="*/ 1831641 h 1995299"/>
              <a:gd name="csX33" fmla="*/ 2163116 w 7922101"/>
              <a:gd name="csY33" fmla="*/ 1831641 h 1995299"/>
              <a:gd name="csX34" fmla="*/ 2163116 w 7922101"/>
              <a:gd name="csY34" fmla="*/ 1816685 h 1995299"/>
              <a:gd name="csX35" fmla="*/ 2175106 w 7922101"/>
              <a:gd name="csY35" fmla="*/ 1816685 h 1995299"/>
              <a:gd name="csX36" fmla="*/ 2175106 w 7922101"/>
              <a:gd name="csY36" fmla="*/ 1801728 h 1995299"/>
              <a:gd name="csX37" fmla="*/ 2181079 w 7922101"/>
              <a:gd name="csY37" fmla="*/ 1801728 h 1995299"/>
              <a:gd name="csX38" fmla="*/ 2181079 w 7922101"/>
              <a:gd name="csY38" fmla="*/ 1786641 h 1995299"/>
              <a:gd name="csX39" fmla="*/ 2187095 w 7922101"/>
              <a:gd name="csY39" fmla="*/ 1786641 h 1995299"/>
              <a:gd name="csX40" fmla="*/ 2193069 w 7922101"/>
              <a:gd name="csY40" fmla="*/ 1786641 h 1995299"/>
              <a:gd name="csX41" fmla="*/ 2211032 w 7922101"/>
              <a:gd name="csY41" fmla="*/ 1786641 h 1995299"/>
              <a:gd name="csX42" fmla="*/ 2630623 w 7922101"/>
              <a:gd name="csY42" fmla="*/ 1786641 h 1995299"/>
              <a:gd name="csX43" fmla="*/ 2630623 w 7922101"/>
              <a:gd name="csY43" fmla="*/ 1771668 h 1995299"/>
              <a:gd name="csX44" fmla="*/ 2672544 w 7922101"/>
              <a:gd name="csY44" fmla="*/ 1771668 h 1995299"/>
              <a:gd name="csX45" fmla="*/ 2672544 w 7922101"/>
              <a:gd name="csY45" fmla="*/ 1756581 h 1995299"/>
              <a:gd name="csX46" fmla="*/ 2720460 w 7922101"/>
              <a:gd name="csY46" fmla="*/ 1756581 h 1995299"/>
              <a:gd name="csX47" fmla="*/ 2720460 w 7922101"/>
              <a:gd name="csY47" fmla="*/ 1741494 h 1995299"/>
              <a:gd name="csX48" fmla="*/ 2780345 w 7922101"/>
              <a:gd name="csY48" fmla="*/ 1741494 h 1995299"/>
              <a:gd name="csX49" fmla="*/ 2780345 w 7922101"/>
              <a:gd name="csY49" fmla="*/ 1726390 h 1995299"/>
              <a:gd name="csX50" fmla="*/ 2846391 w 7922101"/>
              <a:gd name="csY50" fmla="*/ 1726390 h 1995299"/>
              <a:gd name="csX51" fmla="*/ 2846391 w 7922101"/>
              <a:gd name="csY51" fmla="*/ 1711434 h 1995299"/>
              <a:gd name="csX52" fmla="*/ 2858381 w 7922101"/>
              <a:gd name="csY52" fmla="*/ 1711434 h 1995299"/>
              <a:gd name="csX53" fmla="*/ 2858381 w 7922101"/>
              <a:gd name="csY53" fmla="*/ 1636112 h 1995299"/>
              <a:gd name="csX54" fmla="*/ 2864375 w 7922101"/>
              <a:gd name="csY54" fmla="*/ 1636112 h 1995299"/>
              <a:gd name="csX55" fmla="*/ 2864375 w 7922101"/>
              <a:gd name="csY55" fmla="*/ 1621025 h 1995299"/>
              <a:gd name="csX56" fmla="*/ 2870370 w 7922101"/>
              <a:gd name="csY56" fmla="*/ 1621025 h 1995299"/>
              <a:gd name="csX57" fmla="*/ 2870370 w 7922101"/>
              <a:gd name="csY57" fmla="*/ 1605921 h 1995299"/>
              <a:gd name="csX58" fmla="*/ 2882360 w 7922101"/>
              <a:gd name="csY58" fmla="*/ 1605921 h 1995299"/>
              <a:gd name="csX59" fmla="*/ 2996134 w 7922101"/>
              <a:gd name="csY59" fmla="*/ 1605921 h 1995299"/>
              <a:gd name="csX60" fmla="*/ 2996134 w 7922101"/>
              <a:gd name="csY60" fmla="*/ 1590817 h 1995299"/>
              <a:gd name="csX61" fmla="*/ 3032061 w 7922101"/>
              <a:gd name="csY61" fmla="*/ 1590817 h 1995299"/>
              <a:gd name="csX62" fmla="*/ 3032061 w 7922101"/>
              <a:gd name="csY62" fmla="*/ 1575730 h 1995299"/>
              <a:gd name="csX63" fmla="*/ 3511536 w 7922101"/>
              <a:gd name="csY63" fmla="*/ 1575730 h 1995299"/>
              <a:gd name="csX64" fmla="*/ 3523526 w 7922101"/>
              <a:gd name="csY64" fmla="*/ 1575730 h 1995299"/>
              <a:gd name="csX65" fmla="*/ 3553478 w 7922101"/>
              <a:gd name="csY65" fmla="*/ 1575730 h 1995299"/>
              <a:gd name="csX66" fmla="*/ 3559452 w 7922101"/>
              <a:gd name="csY66" fmla="*/ 1575730 h 1995299"/>
              <a:gd name="csX67" fmla="*/ 3571441 w 7922101"/>
              <a:gd name="csY67" fmla="*/ 1575730 h 1995299"/>
              <a:gd name="csX68" fmla="*/ 3571441 w 7922101"/>
              <a:gd name="csY68" fmla="*/ 1560643 h 1995299"/>
              <a:gd name="csX69" fmla="*/ 3595400 w 7922101"/>
              <a:gd name="csY69" fmla="*/ 1560643 h 1995299"/>
              <a:gd name="csX70" fmla="*/ 3595400 w 7922101"/>
              <a:gd name="csY70" fmla="*/ 1545408 h 1995299"/>
              <a:gd name="csX71" fmla="*/ 3613363 w 7922101"/>
              <a:gd name="csY71" fmla="*/ 1545408 h 1995299"/>
              <a:gd name="csX72" fmla="*/ 3613363 w 7922101"/>
              <a:gd name="csY72" fmla="*/ 1530190 h 1995299"/>
              <a:gd name="csX73" fmla="*/ 3619337 w 7922101"/>
              <a:gd name="csY73" fmla="*/ 1530190 h 1995299"/>
              <a:gd name="csX74" fmla="*/ 3631327 w 7922101"/>
              <a:gd name="csY74" fmla="*/ 1530190 h 1995299"/>
              <a:gd name="csX75" fmla="*/ 3631327 w 7922101"/>
              <a:gd name="csY75" fmla="*/ 1514972 h 1995299"/>
              <a:gd name="csX76" fmla="*/ 3745122 w 7922101"/>
              <a:gd name="csY76" fmla="*/ 1514972 h 1995299"/>
              <a:gd name="csX77" fmla="*/ 3745122 w 7922101"/>
              <a:gd name="csY77" fmla="*/ 1499737 h 1995299"/>
              <a:gd name="csX78" fmla="*/ 3769059 w 7922101"/>
              <a:gd name="csY78" fmla="*/ 1499737 h 1995299"/>
              <a:gd name="csX79" fmla="*/ 3769059 w 7922101"/>
              <a:gd name="csY79" fmla="*/ 1484503 h 1995299"/>
              <a:gd name="csX80" fmla="*/ 3799179 w 7922101"/>
              <a:gd name="csY80" fmla="*/ 1484503 h 1995299"/>
              <a:gd name="csX81" fmla="*/ 3799179 w 7922101"/>
              <a:gd name="csY81" fmla="*/ 1469285 h 1995299"/>
              <a:gd name="csX82" fmla="*/ 3823158 w 7922101"/>
              <a:gd name="csY82" fmla="*/ 1469285 h 1995299"/>
              <a:gd name="csX83" fmla="*/ 3823158 w 7922101"/>
              <a:gd name="csY83" fmla="*/ 1454067 h 1995299"/>
              <a:gd name="csX84" fmla="*/ 3865059 w 7922101"/>
              <a:gd name="csY84" fmla="*/ 1454067 h 1995299"/>
              <a:gd name="csX85" fmla="*/ 3865059 w 7922101"/>
              <a:gd name="csY85" fmla="*/ 1438832 h 1995299"/>
              <a:gd name="csX86" fmla="*/ 3978875 w 7922101"/>
              <a:gd name="csY86" fmla="*/ 1438832 h 1995299"/>
              <a:gd name="csX87" fmla="*/ 3978875 w 7922101"/>
              <a:gd name="csY87" fmla="*/ 1423597 h 1995299"/>
              <a:gd name="csX88" fmla="*/ 4200639 w 7922101"/>
              <a:gd name="csY88" fmla="*/ 1423597 h 1995299"/>
              <a:gd name="csX89" fmla="*/ 4200639 w 7922101"/>
              <a:gd name="csY89" fmla="*/ 1408379 h 1995299"/>
              <a:gd name="csX90" fmla="*/ 4236566 w 7922101"/>
              <a:gd name="csY90" fmla="*/ 1408379 h 1995299"/>
              <a:gd name="csX91" fmla="*/ 4278487 w 7922101"/>
              <a:gd name="csY91" fmla="*/ 1408379 h 1995299"/>
              <a:gd name="csX92" fmla="*/ 4278487 w 7922101"/>
              <a:gd name="csY92" fmla="*/ 1393161 h 1995299"/>
              <a:gd name="csX93" fmla="*/ 4296471 w 7922101"/>
              <a:gd name="csY93" fmla="*/ 1393161 h 1995299"/>
              <a:gd name="csX94" fmla="*/ 4302445 w 7922101"/>
              <a:gd name="csY94" fmla="*/ 1393161 h 1995299"/>
              <a:gd name="csX95" fmla="*/ 4308418 w 7922101"/>
              <a:gd name="csY95" fmla="*/ 1393161 h 1995299"/>
              <a:gd name="csX96" fmla="*/ 4308418 w 7922101"/>
              <a:gd name="csY96" fmla="*/ 1377796 h 1995299"/>
              <a:gd name="csX97" fmla="*/ 4314435 w 7922101"/>
              <a:gd name="csY97" fmla="*/ 1377796 h 1995299"/>
              <a:gd name="csX98" fmla="*/ 4314435 w 7922101"/>
              <a:gd name="csY98" fmla="*/ 1362561 h 1995299"/>
              <a:gd name="csX99" fmla="*/ 4326382 w 7922101"/>
              <a:gd name="csY99" fmla="*/ 1362561 h 1995299"/>
              <a:gd name="csX100" fmla="*/ 4326382 w 7922101"/>
              <a:gd name="csY100" fmla="*/ 1347212 h 1995299"/>
              <a:gd name="csX101" fmla="*/ 4332398 w 7922101"/>
              <a:gd name="csY101" fmla="*/ 1347212 h 1995299"/>
              <a:gd name="csX102" fmla="*/ 4332398 w 7922101"/>
              <a:gd name="csY102" fmla="*/ 1331977 h 1995299"/>
              <a:gd name="csX103" fmla="*/ 4338372 w 7922101"/>
              <a:gd name="csY103" fmla="*/ 1331977 h 1995299"/>
              <a:gd name="csX104" fmla="*/ 4344387 w 7922101"/>
              <a:gd name="csY104" fmla="*/ 1331977 h 1995299"/>
              <a:gd name="csX105" fmla="*/ 4344387 w 7922101"/>
              <a:gd name="csY105" fmla="*/ 1301246 h 1995299"/>
              <a:gd name="csX106" fmla="*/ 4392303 w 7922101"/>
              <a:gd name="csY106" fmla="*/ 1301246 h 1995299"/>
              <a:gd name="csX107" fmla="*/ 4536198 w 7922101"/>
              <a:gd name="csY107" fmla="*/ 1301246 h 1995299"/>
              <a:gd name="csX108" fmla="*/ 4536198 w 7922101"/>
              <a:gd name="csY108" fmla="*/ 1285898 h 1995299"/>
              <a:gd name="csX109" fmla="*/ 4596104 w 7922101"/>
              <a:gd name="csY109" fmla="*/ 1285898 h 1995299"/>
              <a:gd name="csX110" fmla="*/ 4649994 w 7922101"/>
              <a:gd name="csY110" fmla="*/ 1285898 h 1995299"/>
              <a:gd name="csX111" fmla="*/ 4649994 w 7922101"/>
              <a:gd name="csY111" fmla="*/ 1270548 h 1995299"/>
              <a:gd name="csX112" fmla="*/ 4673931 w 7922101"/>
              <a:gd name="csY112" fmla="*/ 1270548 h 1995299"/>
              <a:gd name="csX113" fmla="*/ 4673931 w 7922101"/>
              <a:gd name="csY113" fmla="*/ 1255167 h 1995299"/>
              <a:gd name="csX114" fmla="*/ 4757983 w 7922101"/>
              <a:gd name="csY114" fmla="*/ 1255167 h 1995299"/>
              <a:gd name="csX115" fmla="*/ 4793910 w 7922101"/>
              <a:gd name="csY115" fmla="*/ 1255167 h 1995299"/>
              <a:gd name="csX116" fmla="*/ 4793910 w 7922101"/>
              <a:gd name="csY116" fmla="*/ 1239817 h 1995299"/>
              <a:gd name="csX117" fmla="*/ 4991526 w 7922101"/>
              <a:gd name="csY117" fmla="*/ 1239817 h 1995299"/>
              <a:gd name="csX118" fmla="*/ 4991526 w 7922101"/>
              <a:gd name="csY118" fmla="*/ 1209103 h 1995299"/>
              <a:gd name="csX119" fmla="*/ 4997542 w 7922101"/>
              <a:gd name="csY119" fmla="*/ 1209103 h 1995299"/>
              <a:gd name="csX120" fmla="*/ 4997542 w 7922101"/>
              <a:gd name="csY120" fmla="*/ 1178372 h 1995299"/>
              <a:gd name="csX121" fmla="*/ 5003516 w 7922101"/>
              <a:gd name="csY121" fmla="*/ 1178372 h 1995299"/>
              <a:gd name="csX122" fmla="*/ 5003516 w 7922101"/>
              <a:gd name="csY122" fmla="*/ 1162892 h 1995299"/>
              <a:gd name="csX123" fmla="*/ 5009532 w 7922101"/>
              <a:gd name="csY123" fmla="*/ 1162892 h 1995299"/>
              <a:gd name="csX124" fmla="*/ 5009532 w 7922101"/>
              <a:gd name="csY124" fmla="*/ 1147543 h 1995299"/>
              <a:gd name="csX125" fmla="*/ 5021647 w 7922101"/>
              <a:gd name="csY125" fmla="*/ 1147543 h 1995299"/>
              <a:gd name="csX126" fmla="*/ 5021647 w 7922101"/>
              <a:gd name="csY126" fmla="*/ 1132161 h 1995299"/>
              <a:gd name="csX127" fmla="*/ 5033636 w 7922101"/>
              <a:gd name="csY127" fmla="*/ 1132161 h 1995299"/>
              <a:gd name="csX128" fmla="*/ 5033636 w 7922101"/>
              <a:gd name="csY128" fmla="*/ 1116812 h 1995299"/>
              <a:gd name="csX129" fmla="*/ 5039631 w 7922101"/>
              <a:gd name="csY129" fmla="*/ 1116812 h 1995299"/>
              <a:gd name="csX130" fmla="*/ 5039631 w 7922101"/>
              <a:gd name="csY130" fmla="*/ 1086081 h 1995299"/>
              <a:gd name="csX131" fmla="*/ 5051599 w 7922101"/>
              <a:gd name="csY131" fmla="*/ 1086081 h 1995299"/>
              <a:gd name="csX132" fmla="*/ 5057594 w 7922101"/>
              <a:gd name="csY132" fmla="*/ 1086081 h 1995299"/>
              <a:gd name="csX133" fmla="*/ 5057594 w 7922101"/>
              <a:gd name="csY133" fmla="*/ 1055236 h 1995299"/>
              <a:gd name="csX134" fmla="*/ 5063589 w 7922101"/>
              <a:gd name="csY134" fmla="*/ 1055236 h 1995299"/>
              <a:gd name="csX135" fmla="*/ 5063589 w 7922101"/>
              <a:gd name="csY135" fmla="*/ 1039886 h 1995299"/>
              <a:gd name="csX136" fmla="*/ 5069563 w 7922101"/>
              <a:gd name="csY136" fmla="*/ 1039886 h 1995299"/>
              <a:gd name="csX137" fmla="*/ 5069563 w 7922101"/>
              <a:gd name="csY137" fmla="*/ 1024374 h 1995299"/>
              <a:gd name="csX138" fmla="*/ 5099516 w 7922101"/>
              <a:gd name="csY138" fmla="*/ 1024374 h 1995299"/>
              <a:gd name="csX139" fmla="*/ 5099516 w 7922101"/>
              <a:gd name="csY139" fmla="*/ 1009025 h 1995299"/>
              <a:gd name="csX140" fmla="*/ 5123474 w 7922101"/>
              <a:gd name="csY140" fmla="*/ 1009025 h 1995299"/>
              <a:gd name="csX141" fmla="*/ 5177363 w 7922101"/>
              <a:gd name="csY141" fmla="*/ 1009025 h 1995299"/>
              <a:gd name="csX142" fmla="*/ 5177363 w 7922101"/>
              <a:gd name="csY142" fmla="*/ 993676 h 1995299"/>
              <a:gd name="csX143" fmla="*/ 5291159 w 7922101"/>
              <a:gd name="csY143" fmla="*/ 993676 h 1995299"/>
              <a:gd name="csX144" fmla="*/ 5626718 w 7922101"/>
              <a:gd name="csY144" fmla="*/ 993676 h 1995299"/>
              <a:gd name="csX145" fmla="*/ 5674844 w 7922101"/>
              <a:gd name="csY145" fmla="*/ 993676 h 1995299"/>
              <a:gd name="csX146" fmla="*/ 5692807 w 7922101"/>
              <a:gd name="csY146" fmla="*/ 993676 h 1995299"/>
              <a:gd name="csX147" fmla="*/ 5710771 w 7922101"/>
              <a:gd name="csY147" fmla="*/ 993676 h 1995299"/>
              <a:gd name="csX148" fmla="*/ 5710771 w 7922101"/>
              <a:gd name="csY148" fmla="*/ 962683 h 1995299"/>
              <a:gd name="csX149" fmla="*/ 5716744 w 7922101"/>
              <a:gd name="csY149" fmla="*/ 962683 h 1995299"/>
              <a:gd name="csX150" fmla="*/ 5716744 w 7922101"/>
              <a:gd name="csY150" fmla="*/ 931150 h 1995299"/>
              <a:gd name="csX151" fmla="*/ 5722718 w 7922101"/>
              <a:gd name="csY151" fmla="*/ 931150 h 1995299"/>
              <a:gd name="csX152" fmla="*/ 5728734 w 7922101"/>
              <a:gd name="csY152" fmla="*/ 931150 h 1995299"/>
              <a:gd name="csX153" fmla="*/ 5734708 w 7922101"/>
              <a:gd name="csY153" fmla="*/ 931150 h 1995299"/>
              <a:gd name="csX154" fmla="*/ 5734708 w 7922101"/>
              <a:gd name="csY154" fmla="*/ 915261 h 1995299"/>
              <a:gd name="csX155" fmla="*/ 5740702 w 7922101"/>
              <a:gd name="csY155" fmla="*/ 915261 h 1995299"/>
              <a:gd name="csX156" fmla="*/ 5740702 w 7922101"/>
              <a:gd name="csY156" fmla="*/ 899225 h 1995299"/>
              <a:gd name="csX157" fmla="*/ 5746697 w 7922101"/>
              <a:gd name="csY157" fmla="*/ 899225 h 1995299"/>
              <a:gd name="csX158" fmla="*/ 5752671 w 7922101"/>
              <a:gd name="csY158" fmla="*/ 899225 h 1995299"/>
              <a:gd name="csX159" fmla="*/ 5752671 w 7922101"/>
              <a:gd name="csY159" fmla="*/ 883074 h 1995299"/>
              <a:gd name="csX160" fmla="*/ 5758665 w 7922101"/>
              <a:gd name="csY160" fmla="*/ 883074 h 1995299"/>
              <a:gd name="csX161" fmla="*/ 5758665 w 7922101"/>
              <a:gd name="csY161" fmla="*/ 866645 h 1995299"/>
              <a:gd name="csX162" fmla="*/ 5764660 w 7922101"/>
              <a:gd name="csY162" fmla="*/ 866645 h 1995299"/>
              <a:gd name="csX163" fmla="*/ 5770634 w 7922101"/>
              <a:gd name="csY163" fmla="*/ 866645 h 1995299"/>
              <a:gd name="csX164" fmla="*/ 5770634 w 7922101"/>
              <a:gd name="csY164" fmla="*/ 850085 h 1995299"/>
              <a:gd name="csX165" fmla="*/ 5776629 w 7922101"/>
              <a:gd name="csY165" fmla="*/ 850085 h 1995299"/>
              <a:gd name="csX166" fmla="*/ 5788619 w 7922101"/>
              <a:gd name="csY166" fmla="*/ 850085 h 1995299"/>
              <a:gd name="csX167" fmla="*/ 5788619 w 7922101"/>
              <a:gd name="csY167" fmla="*/ 816686 h 1995299"/>
              <a:gd name="csX168" fmla="*/ 5794592 w 7922101"/>
              <a:gd name="csY168" fmla="*/ 816686 h 1995299"/>
              <a:gd name="csX169" fmla="*/ 5794592 w 7922101"/>
              <a:gd name="csY169" fmla="*/ 799996 h 1995299"/>
              <a:gd name="csX170" fmla="*/ 5800587 w 7922101"/>
              <a:gd name="csY170" fmla="*/ 799996 h 1995299"/>
              <a:gd name="csX171" fmla="*/ 5800587 w 7922101"/>
              <a:gd name="csY171" fmla="*/ 782895 h 1995299"/>
              <a:gd name="csX172" fmla="*/ 5806582 w 7922101"/>
              <a:gd name="csY172" fmla="*/ 782895 h 1995299"/>
              <a:gd name="csX173" fmla="*/ 6040314 w 7922101"/>
              <a:gd name="csY173" fmla="*/ 782895 h 1995299"/>
              <a:gd name="csX174" fmla="*/ 6040314 w 7922101"/>
              <a:gd name="csY174" fmla="*/ 764601 h 1995299"/>
              <a:gd name="csX175" fmla="*/ 6094225 w 7922101"/>
              <a:gd name="csY175" fmla="*/ 764601 h 1995299"/>
              <a:gd name="csX176" fmla="*/ 6094225 w 7922101"/>
              <a:gd name="csY176" fmla="*/ 745783 h 1995299"/>
              <a:gd name="csX177" fmla="*/ 6106215 w 7922101"/>
              <a:gd name="csY177" fmla="*/ 745783 h 1995299"/>
              <a:gd name="csX178" fmla="*/ 6124178 w 7922101"/>
              <a:gd name="csY178" fmla="*/ 745783 h 1995299"/>
              <a:gd name="csX179" fmla="*/ 6130152 w 7922101"/>
              <a:gd name="csY179" fmla="*/ 745783 h 1995299"/>
              <a:gd name="csX180" fmla="*/ 6136167 w 7922101"/>
              <a:gd name="csY180" fmla="*/ 745783 h 1995299"/>
              <a:gd name="csX181" fmla="*/ 6136167 w 7922101"/>
              <a:gd name="csY181" fmla="*/ 726670 h 1995299"/>
              <a:gd name="csX182" fmla="*/ 6178067 w 7922101"/>
              <a:gd name="csY182" fmla="*/ 726670 h 1995299"/>
              <a:gd name="csX183" fmla="*/ 6178067 w 7922101"/>
              <a:gd name="csY183" fmla="*/ 707181 h 1995299"/>
              <a:gd name="csX184" fmla="*/ 6304020 w 7922101"/>
              <a:gd name="csY184" fmla="*/ 707181 h 1995299"/>
              <a:gd name="csX185" fmla="*/ 6304020 w 7922101"/>
              <a:gd name="csY185" fmla="*/ 687005 h 1995299"/>
              <a:gd name="csX186" fmla="*/ 6363926 w 7922101"/>
              <a:gd name="csY186" fmla="*/ 687005 h 1995299"/>
              <a:gd name="csX187" fmla="*/ 6363926 w 7922101"/>
              <a:gd name="csY187" fmla="*/ 666419 h 1995299"/>
              <a:gd name="csX188" fmla="*/ 6381889 w 7922101"/>
              <a:gd name="csY188" fmla="*/ 666419 h 1995299"/>
              <a:gd name="csX189" fmla="*/ 6381889 w 7922101"/>
              <a:gd name="csY189" fmla="*/ 645736 h 1995299"/>
              <a:gd name="csX190" fmla="*/ 6393858 w 7922101"/>
              <a:gd name="csY190" fmla="*/ 645736 h 1995299"/>
              <a:gd name="csX191" fmla="*/ 6429784 w 7922101"/>
              <a:gd name="csY191" fmla="*/ 645736 h 1995299"/>
              <a:gd name="csX192" fmla="*/ 6435779 w 7922101"/>
              <a:gd name="csY192" fmla="*/ 645736 h 1995299"/>
              <a:gd name="csX193" fmla="*/ 6435779 w 7922101"/>
              <a:gd name="csY193" fmla="*/ 625036 h 1995299"/>
              <a:gd name="csX194" fmla="*/ 6447768 w 7922101"/>
              <a:gd name="csY194" fmla="*/ 625036 h 1995299"/>
              <a:gd name="csX195" fmla="*/ 6453742 w 7922101"/>
              <a:gd name="csY195" fmla="*/ 625036 h 1995299"/>
              <a:gd name="csX196" fmla="*/ 6459737 w 7922101"/>
              <a:gd name="csY196" fmla="*/ 625036 h 1995299"/>
              <a:gd name="csX197" fmla="*/ 6459737 w 7922101"/>
              <a:gd name="csY197" fmla="*/ 603926 h 1995299"/>
              <a:gd name="csX198" fmla="*/ 6465731 w 7922101"/>
              <a:gd name="csY198" fmla="*/ 603926 h 1995299"/>
              <a:gd name="csX199" fmla="*/ 6465731 w 7922101"/>
              <a:gd name="csY199" fmla="*/ 582948 h 1995299"/>
              <a:gd name="csX200" fmla="*/ 6471726 w 7922101"/>
              <a:gd name="csY200" fmla="*/ 582948 h 1995299"/>
              <a:gd name="csX201" fmla="*/ 6477700 w 7922101"/>
              <a:gd name="csY201" fmla="*/ 582948 h 1995299"/>
              <a:gd name="csX202" fmla="*/ 6477700 w 7922101"/>
              <a:gd name="csY202" fmla="*/ 561577 h 1995299"/>
              <a:gd name="csX203" fmla="*/ 6489690 w 7922101"/>
              <a:gd name="csY203" fmla="*/ 561577 h 1995299"/>
              <a:gd name="csX204" fmla="*/ 6495663 w 7922101"/>
              <a:gd name="csY204" fmla="*/ 561577 h 1995299"/>
              <a:gd name="csX205" fmla="*/ 6495663 w 7922101"/>
              <a:gd name="csY205" fmla="*/ 540206 h 1995299"/>
              <a:gd name="csX206" fmla="*/ 6501679 w 7922101"/>
              <a:gd name="csY206" fmla="*/ 540206 h 1995299"/>
              <a:gd name="csX207" fmla="*/ 6507653 w 7922101"/>
              <a:gd name="csY207" fmla="*/ 540206 h 1995299"/>
              <a:gd name="csX208" fmla="*/ 6507653 w 7922101"/>
              <a:gd name="csY208" fmla="*/ 518705 h 1995299"/>
              <a:gd name="csX209" fmla="*/ 6513627 w 7922101"/>
              <a:gd name="csY209" fmla="*/ 518705 h 1995299"/>
              <a:gd name="csX210" fmla="*/ 6513627 w 7922101"/>
              <a:gd name="csY210" fmla="*/ 496810 h 1995299"/>
              <a:gd name="csX211" fmla="*/ 6519643 w 7922101"/>
              <a:gd name="csY211" fmla="*/ 496810 h 1995299"/>
              <a:gd name="csX212" fmla="*/ 6543580 w 7922101"/>
              <a:gd name="csY212" fmla="*/ 496810 h 1995299"/>
              <a:gd name="csX213" fmla="*/ 6591663 w 7922101"/>
              <a:gd name="csY213" fmla="*/ 496810 h 1995299"/>
              <a:gd name="csX214" fmla="*/ 6591663 w 7922101"/>
              <a:gd name="csY214" fmla="*/ 474506 h 1995299"/>
              <a:gd name="csX215" fmla="*/ 6669532 w 7922101"/>
              <a:gd name="csY215" fmla="*/ 474506 h 1995299"/>
              <a:gd name="csX216" fmla="*/ 6669532 w 7922101"/>
              <a:gd name="csY216" fmla="*/ 451139 h 1995299"/>
              <a:gd name="csX217" fmla="*/ 6675527 w 7922101"/>
              <a:gd name="csY217" fmla="*/ 451139 h 1995299"/>
              <a:gd name="csX218" fmla="*/ 6675527 w 7922101"/>
              <a:gd name="csY218" fmla="*/ 427756 h 1995299"/>
              <a:gd name="csX219" fmla="*/ 6681522 w 7922101"/>
              <a:gd name="csY219" fmla="*/ 427756 h 1995299"/>
              <a:gd name="csX220" fmla="*/ 6765343 w 7922101"/>
              <a:gd name="csY220" fmla="*/ 427756 h 1995299"/>
              <a:gd name="csX221" fmla="*/ 6765343 w 7922101"/>
              <a:gd name="csY221" fmla="*/ 403046 h 1995299"/>
              <a:gd name="csX222" fmla="*/ 6783306 w 7922101"/>
              <a:gd name="csY222" fmla="*/ 403046 h 1995299"/>
              <a:gd name="csX223" fmla="*/ 6789322 w 7922101"/>
              <a:gd name="csY223" fmla="*/ 403046 h 1995299"/>
              <a:gd name="csX224" fmla="*/ 6795296 w 7922101"/>
              <a:gd name="csY224" fmla="*/ 403046 h 1995299"/>
              <a:gd name="csX225" fmla="*/ 6801291 w 7922101"/>
              <a:gd name="csY225" fmla="*/ 403046 h 1995299"/>
              <a:gd name="csX226" fmla="*/ 6801291 w 7922101"/>
              <a:gd name="csY226" fmla="*/ 377928 h 1995299"/>
              <a:gd name="csX227" fmla="*/ 6945186 w 7922101"/>
              <a:gd name="csY227" fmla="*/ 377928 h 1995299"/>
              <a:gd name="csX228" fmla="*/ 6945186 w 7922101"/>
              <a:gd name="csY228" fmla="*/ 350568 h 1995299"/>
              <a:gd name="csX229" fmla="*/ 7184787 w 7922101"/>
              <a:gd name="csY229" fmla="*/ 350568 h 1995299"/>
              <a:gd name="csX230" fmla="*/ 7184787 w 7922101"/>
              <a:gd name="csY230" fmla="*/ 318905 h 1995299"/>
              <a:gd name="csX231" fmla="*/ 7196734 w 7922101"/>
              <a:gd name="csY231" fmla="*/ 318905 h 1995299"/>
              <a:gd name="csX232" fmla="*/ 7202750 w 7922101"/>
              <a:gd name="csY232" fmla="*/ 318905 h 1995299"/>
              <a:gd name="csX233" fmla="*/ 7214907 w 7922101"/>
              <a:gd name="csY233" fmla="*/ 318905 h 1995299"/>
              <a:gd name="csX234" fmla="*/ 7220882 w 7922101"/>
              <a:gd name="csY234" fmla="*/ 318905 h 1995299"/>
              <a:gd name="csX235" fmla="*/ 7220882 w 7922101"/>
              <a:gd name="csY235" fmla="*/ 252910 h 1995299"/>
              <a:gd name="csX236" fmla="*/ 7298750 w 7922101"/>
              <a:gd name="csY236" fmla="*/ 252910 h 1995299"/>
              <a:gd name="csX237" fmla="*/ 7298750 w 7922101"/>
              <a:gd name="csY237" fmla="*/ 218595 h 1995299"/>
              <a:gd name="csX238" fmla="*/ 7634288 w 7922101"/>
              <a:gd name="csY238" fmla="*/ 218595 h 1995299"/>
              <a:gd name="csX239" fmla="*/ 7634288 w 7922101"/>
              <a:gd name="csY239" fmla="*/ 172123 h 1995299"/>
              <a:gd name="csX240" fmla="*/ 7682204 w 7922101"/>
              <a:gd name="csY240" fmla="*/ 172123 h 1995299"/>
              <a:gd name="csX241" fmla="*/ 7682204 w 7922101"/>
              <a:gd name="csY241" fmla="*/ 123228 h 1995299"/>
              <a:gd name="csX242" fmla="*/ 7897994 w 7922101"/>
              <a:gd name="csY242" fmla="*/ 123228 h 1995299"/>
              <a:gd name="csX243" fmla="*/ 7897994 w 7922101"/>
              <a:gd name="csY243" fmla="*/ 61799 h 1995299"/>
              <a:gd name="csX244" fmla="*/ 7903989 w 7922101"/>
              <a:gd name="csY244" fmla="*/ 61799 h 1995299"/>
              <a:gd name="csX245" fmla="*/ 7903989 w 7922101"/>
              <a:gd name="csY245" fmla="*/ -39 h 1995299"/>
              <a:gd name="csX246" fmla="*/ 7909964 w 7922101"/>
              <a:gd name="csY246" fmla="*/ -39 h 1995299"/>
              <a:gd name="csX247" fmla="*/ 7915957 w 7922101"/>
              <a:gd name="csY247" fmla="*/ -39 h 1995299"/>
              <a:gd name="csX248" fmla="*/ 7921952 w 7922101"/>
              <a:gd name="csY248" fmla="*/ -39 h 19952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Lst>
            <a:rect l="l" t="t" r="r" b="b"/>
            <a:pathLst>
              <a:path w="7922101" h="1995299">
                <a:moveTo>
                  <a:pt x="-150" y="1995261"/>
                </a:moveTo>
                <a:lnTo>
                  <a:pt x="-150" y="1995261"/>
                </a:lnTo>
                <a:lnTo>
                  <a:pt x="677152" y="1995261"/>
                </a:lnTo>
                <a:lnTo>
                  <a:pt x="677152" y="1980550"/>
                </a:lnTo>
                <a:lnTo>
                  <a:pt x="755000" y="1980550"/>
                </a:lnTo>
                <a:lnTo>
                  <a:pt x="1054632" y="1980550"/>
                </a:lnTo>
                <a:lnTo>
                  <a:pt x="1066601" y="1980550"/>
                </a:lnTo>
                <a:lnTo>
                  <a:pt x="1078590" y="1980550"/>
                </a:lnTo>
                <a:lnTo>
                  <a:pt x="1078590" y="1965725"/>
                </a:lnTo>
                <a:lnTo>
                  <a:pt x="1090559" y="1965725"/>
                </a:lnTo>
                <a:lnTo>
                  <a:pt x="1090559" y="1951047"/>
                </a:lnTo>
                <a:lnTo>
                  <a:pt x="1180375" y="1951047"/>
                </a:lnTo>
                <a:lnTo>
                  <a:pt x="1276375" y="1951047"/>
                </a:lnTo>
                <a:lnTo>
                  <a:pt x="1438108" y="1951047"/>
                </a:lnTo>
                <a:lnTo>
                  <a:pt x="1438108" y="1936221"/>
                </a:lnTo>
                <a:lnTo>
                  <a:pt x="1593992" y="1936221"/>
                </a:lnTo>
                <a:lnTo>
                  <a:pt x="1593992" y="1921396"/>
                </a:lnTo>
                <a:lnTo>
                  <a:pt x="1611955" y="1921396"/>
                </a:lnTo>
                <a:lnTo>
                  <a:pt x="1623924" y="1921396"/>
                </a:lnTo>
                <a:lnTo>
                  <a:pt x="1623924" y="1906570"/>
                </a:lnTo>
                <a:lnTo>
                  <a:pt x="1647903" y="1906570"/>
                </a:lnTo>
                <a:lnTo>
                  <a:pt x="1659872" y="1906570"/>
                </a:lnTo>
                <a:lnTo>
                  <a:pt x="1659872" y="1891614"/>
                </a:lnTo>
                <a:lnTo>
                  <a:pt x="2007399" y="1891614"/>
                </a:lnTo>
                <a:lnTo>
                  <a:pt x="2043347" y="1891614"/>
                </a:lnTo>
                <a:lnTo>
                  <a:pt x="2043347" y="1876657"/>
                </a:lnTo>
                <a:lnTo>
                  <a:pt x="2121216" y="1876657"/>
                </a:lnTo>
                <a:lnTo>
                  <a:pt x="2121216" y="1861701"/>
                </a:lnTo>
                <a:lnTo>
                  <a:pt x="2139179" y="1861701"/>
                </a:lnTo>
                <a:lnTo>
                  <a:pt x="2139179" y="1846728"/>
                </a:lnTo>
                <a:lnTo>
                  <a:pt x="2145153" y="1846728"/>
                </a:lnTo>
                <a:lnTo>
                  <a:pt x="2151168" y="1846728"/>
                </a:lnTo>
                <a:lnTo>
                  <a:pt x="2151168" y="1831641"/>
                </a:lnTo>
                <a:lnTo>
                  <a:pt x="2163116" y="1831641"/>
                </a:lnTo>
                <a:lnTo>
                  <a:pt x="2163116" y="1816685"/>
                </a:lnTo>
                <a:lnTo>
                  <a:pt x="2175106" y="1816685"/>
                </a:lnTo>
                <a:lnTo>
                  <a:pt x="2175106" y="1801728"/>
                </a:lnTo>
                <a:lnTo>
                  <a:pt x="2181079" y="1801728"/>
                </a:lnTo>
                <a:lnTo>
                  <a:pt x="2181079" y="1786641"/>
                </a:lnTo>
                <a:lnTo>
                  <a:pt x="2187095" y="1786641"/>
                </a:lnTo>
                <a:lnTo>
                  <a:pt x="2193069" y="1786641"/>
                </a:lnTo>
                <a:lnTo>
                  <a:pt x="2211032" y="1786641"/>
                </a:lnTo>
                <a:lnTo>
                  <a:pt x="2630623" y="1786641"/>
                </a:lnTo>
                <a:lnTo>
                  <a:pt x="2630623" y="1771668"/>
                </a:lnTo>
                <a:lnTo>
                  <a:pt x="2672544" y="1771668"/>
                </a:lnTo>
                <a:lnTo>
                  <a:pt x="2672544" y="1756581"/>
                </a:lnTo>
                <a:lnTo>
                  <a:pt x="2720460" y="1756581"/>
                </a:lnTo>
                <a:lnTo>
                  <a:pt x="2720460" y="1741494"/>
                </a:lnTo>
                <a:lnTo>
                  <a:pt x="2780345" y="1741494"/>
                </a:lnTo>
                <a:lnTo>
                  <a:pt x="2780345" y="1726390"/>
                </a:lnTo>
                <a:lnTo>
                  <a:pt x="2846391" y="1726390"/>
                </a:lnTo>
                <a:lnTo>
                  <a:pt x="2846391" y="1711434"/>
                </a:lnTo>
                <a:lnTo>
                  <a:pt x="2858381" y="1711434"/>
                </a:lnTo>
                <a:lnTo>
                  <a:pt x="2858381" y="1636112"/>
                </a:lnTo>
                <a:lnTo>
                  <a:pt x="2864375" y="1636112"/>
                </a:lnTo>
                <a:lnTo>
                  <a:pt x="2864375" y="1621025"/>
                </a:lnTo>
                <a:lnTo>
                  <a:pt x="2870370" y="1621025"/>
                </a:lnTo>
                <a:lnTo>
                  <a:pt x="2870370" y="1605921"/>
                </a:lnTo>
                <a:lnTo>
                  <a:pt x="2882360" y="1605921"/>
                </a:lnTo>
                <a:lnTo>
                  <a:pt x="2996134" y="1605921"/>
                </a:lnTo>
                <a:lnTo>
                  <a:pt x="2996134" y="1590817"/>
                </a:lnTo>
                <a:lnTo>
                  <a:pt x="3032061" y="1590817"/>
                </a:lnTo>
                <a:lnTo>
                  <a:pt x="3032061" y="1575730"/>
                </a:lnTo>
                <a:lnTo>
                  <a:pt x="3511536" y="1575730"/>
                </a:lnTo>
                <a:lnTo>
                  <a:pt x="3523526" y="1575730"/>
                </a:lnTo>
                <a:lnTo>
                  <a:pt x="3553478" y="1575730"/>
                </a:lnTo>
                <a:lnTo>
                  <a:pt x="3559452" y="1575730"/>
                </a:lnTo>
                <a:lnTo>
                  <a:pt x="3571441" y="1575730"/>
                </a:lnTo>
                <a:lnTo>
                  <a:pt x="3571441" y="1560643"/>
                </a:lnTo>
                <a:lnTo>
                  <a:pt x="3595400" y="1560643"/>
                </a:lnTo>
                <a:lnTo>
                  <a:pt x="3595400" y="1545408"/>
                </a:lnTo>
                <a:lnTo>
                  <a:pt x="3613363" y="1545408"/>
                </a:lnTo>
                <a:lnTo>
                  <a:pt x="3613363" y="1530190"/>
                </a:lnTo>
                <a:lnTo>
                  <a:pt x="3619337" y="1530190"/>
                </a:lnTo>
                <a:lnTo>
                  <a:pt x="3631327" y="1530190"/>
                </a:lnTo>
                <a:lnTo>
                  <a:pt x="3631327" y="1514972"/>
                </a:lnTo>
                <a:lnTo>
                  <a:pt x="3745122" y="1514972"/>
                </a:lnTo>
                <a:lnTo>
                  <a:pt x="3745122" y="1499737"/>
                </a:lnTo>
                <a:lnTo>
                  <a:pt x="3769059" y="1499737"/>
                </a:lnTo>
                <a:lnTo>
                  <a:pt x="3769059" y="1484503"/>
                </a:lnTo>
                <a:lnTo>
                  <a:pt x="3799179" y="1484503"/>
                </a:lnTo>
                <a:lnTo>
                  <a:pt x="3799179" y="1469285"/>
                </a:lnTo>
                <a:lnTo>
                  <a:pt x="3823158" y="1469285"/>
                </a:lnTo>
                <a:lnTo>
                  <a:pt x="3823158" y="1454067"/>
                </a:lnTo>
                <a:lnTo>
                  <a:pt x="3865059" y="1454067"/>
                </a:lnTo>
                <a:lnTo>
                  <a:pt x="3865059" y="1438832"/>
                </a:lnTo>
                <a:lnTo>
                  <a:pt x="3978875" y="1438832"/>
                </a:lnTo>
                <a:lnTo>
                  <a:pt x="3978875" y="1423597"/>
                </a:lnTo>
                <a:lnTo>
                  <a:pt x="4200639" y="1423597"/>
                </a:lnTo>
                <a:lnTo>
                  <a:pt x="4200639" y="1408379"/>
                </a:lnTo>
                <a:lnTo>
                  <a:pt x="4236566" y="1408379"/>
                </a:lnTo>
                <a:lnTo>
                  <a:pt x="4278487" y="1408379"/>
                </a:lnTo>
                <a:lnTo>
                  <a:pt x="4278487" y="1393161"/>
                </a:lnTo>
                <a:lnTo>
                  <a:pt x="4296471" y="1393161"/>
                </a:lnTo>
                <a:lnTo>
                  <a:pt x="4302445" y="1393161"/>
                </a:lnTo>
                <a:lnTo>
                  <a:pt x="4308418" y="1393161"/>
                </a:lnTo>
                <a:lnTo>
                  <a:pt x="4308418" y="1377796"/>
                </a:lnTo>
                <a:lnTo>
                  <a:pt x="4314435" y="1377796"/>
                </a:lnTo>
                <a:lnTo>
                  <a:pt x="4314435" y="1362561"/>
                </a:lnTo>
                <a:lnTo>
                  <a:pt x="4326382" y="1362561"/>
                </a:lnTo>
                <a:lnTo>
                  <a:pt x="4326382" y="1347212"/>
                </a:lnTo>
                <a:lnTo>
                  <a:pt x="4332398" y="1347212"/>
                </a:lnTo>
                <a:lnTo>
                  <a:pt x="4332398" y="1331977"/>
                </a:lnTo>
                <a:lnTo>
                  <a:pt x="4338372" y="1331977"/>
                </a:lnTo>
                <a:lnTo>
                  <a:pt x="4344387" y="1331977"/>
                </a:lnTo>
                <a:lnTo>
                  <a:pt x="4344387" y="1301246"/>
                </a:lnTo>
                <a:lnTo>
                  <a:pt x="4392303" y="1301246"/>
                </a:lnTo>
                <a:lnTo>
                  <a:pt x="4536198" y="1301246"/>
                </a:lnTo>
                <a:lnTo>
                  <a:pt x="4536198" y="1285898"/>
                </a:lnTo>
                <a:lnTo>
                  <a:pt x="4596104" y="1285898"/>
                </a:lnTo>
                <a:lnTo>
                  <a:pt x="4649994" y="1285898"/>
                </a:lnTo>
                <a:lnTo>
                  <a:pt x="4649994" y="1270548"/>
                </a:lnTo>
                <a:lnTo>
                  <a:pt x="4673931" y="1270548"/>
                </a:lnTo>
                <a:lnTo>
                  <a:pt x="4673931" y="1255167"/>
                </a:lnTo>
                <a:lnTo>
                  <a:pt x="4757983" y="1255167"/>
                </a:lnTo>
                <a:lnTo>
                  <a:pt x="4793910" y="1255167"/>
                </a:lnTo>
                <a:lnTo>
                  <a:pt x="4793910" y="1239817"/>
                </a:lnTo>
                <a:lnTo>
                  <a:pt x="4991526" y="1239817"/>
                </a:lnTo>
                <a:lnTo>
                  <a:pt x="4991526" y="1209103"/>
                </a:lnTo>
                <a:lnTo>
                  <a:pt x="4997542" y="1209103"/>
                </a:lnTo>
                <a:lnTo>
                  <a:pt x="4997542" y="1178372"/>
                </a:lnTo>
                <a:lnTo>
                  <a:pt x="5003516" y="1178372"/>
                </a:lnTo>
                <a:lnTo>
                  <a:pt x="5003516" y="1162892"/>
                </a:lnTo>
                <a:lnTo>
                  <a:pt x="5009532" y="1162892"/>
                </a:lnTo>
                <a:lnTo>
                  <a:pt x="5009532" y="1147543"/>
                </a:lnTo>
                <a:lnTo>
                  <a:pt x="5021647" y="1147543"/>
                </a:lnTo>
                <a:lnTo>
                  <a:pt x="5021647" y="1132161"/>
                </a:lnTo>
                <a:lnTo>
                  <a:pt x="5033636" y="1132161"/>
                </a:lnTo>
                <a:lnTo>
                  <a:pt x="5033636" y="1116812"/>
                </a:lnTo>
                <a:lnTo>
                  <a:pt x="5039631" y="1116812"/>
                </a:lnTo>
                <a:lnTo>
                  <a:pt x="5039631" y="1086081"/>
                </a:lnTo>
                <a:lnTo>
                  <a:pt x="5051599" y="1086081"/>
                </a:lnTo>
                <a:lnTo>
                  <a:pt x="5057594" y="1086081"/>
                </a:lnTo>
                <a:lnTo>
                  <a:pt x="5057594" y="1055236"/>
                </a:lnTo>
                <a:lnTo>
                  <a:pt x="5063589" y="1055236"/>
                </a:lnTo>
                <a:lnTo>
                  <a:pt x="5063589" y="1039886"/>
                </a:lnTo>
                <a:lnTo>
                  <a:pt x="5069563" y="1039886"/>
                </a:lnTo>
                <a:lnTo>
                  <a:pt x="5069563" y="1024374"/>
                </a:lnTo>
                <a:lnTo>
                  <a:pt x="5099516" y="1024374"/>
                </a:lnTo>
                <a:lnTo>
                  <a:pt x="5099516" y="1009025"/>
                </a:lnTo>
                <a:lnTo>
                  <a:pt x="5123474" y="1009025"/>
                </a:lnTo>
                <a:lnTo>
                  <a:pt x="5177363" y="1009025"/>
                </a:lnTo>
                <a:lnTo>
                  <a:pt x="5177363" y="993676"/>
                </a:lnTo>
                <a:lnTo>
                  <a:pt x="5291159" y="993676"/>
                </a:lnTo>
                <a:lnTo>
                  <a:pt x="5626718" y="993676"/>
                </a:lnTo>
                <a:lnTo>
                  <a:pt x="5674844" y="993676"/>
                </a:lnTo>
                <a:lnTo>
                  <a:pt x="5692807" y="993676"/>
                </a:lnTo>
                <a:lnTo>
                  <a:pt x="5710771" y="993676"/>
                </a:lnTo>
                <a:lnTo>
                  <a:pt x="5710771" y="962683"/>
                </a:lnTo>
                <a:lnTo>
                  <a:pt x="5716744" y="962683"/>
                </a:lnTo>
                <a:lnTo>
                  <a:pt x="5716744" y="931150"/>
                </a:lnTo>
                <a:lnTo>
                  <a:pt x="5722718" y="931150"/>
                </a:lnTo>
                <a:lnTo>
                  <a:pt x="5728734" y="931150"/>
                </a:lnTo>
                <a:lnTo>
                  <a:pt x="5734708" y="931150"/>
                </a:lnTo>
                <a:lnTo>
                  <a:pt x="5734708" y="915261"/>
                </a:lnTo>
                <a:lnTo>
                  <a:pt x="5740702" y="915261"/>
                </a:lnTo>
                <a:lnTo>
                  <a:pt x="5740702" y="899225"/>
                </a:lnTo>
                <a:lnTo>
                  <a:pt x="5746697" y="899225"/>
                </a:lnTo>
                <a:lnTo>
                  <a:pt x="5752671" y="899225"/>
                </a:lnTo>
                <a:lnTo>
                  <a:pt x="5752671" y="883074"/>
                </a:lnTo>
                <a:lnTo>
                  <a:pt x="5758665" y="883074"/>
                </a:lnTo>
                <a:lnTo>
                  <a:pt x="5758665" y="866645"/>
                </a:lnTo>
                <a:lnTo>
                  <a:pt x="5764660" y="866645"/>
                </a:lnTo>
                <a:lnTo>
                  <a:pt x="5770634" y="866645"/>
                </a:lnTo>
                <a:lnTo>
                  <a:pt x="5770634" y="850085"/>
                </a:lnTo>
                <a:lnTo>
                  <a:pt x="5776629" y="850085"/>
                </a:lnTo>
                <a:lnTo>
                  <a:pt x="5788619" y="850085"/>
                </a:lnTo>
                <a:lnTo>
                  <a:pt x="5788619" y="816686"/>
                </a:lnTo>
                <a:lnTo>
                  <a:pt x="5794592" y="816686"/>
                </a:lnTo>
                <a:lnTo>
                  <a:pt x="5794592" y="799996"/>
                </a:lnTo>
                <a:lnTo>
                  <a:pt x="5800587" y="799996"/>
                </a:lnTo>
                <a:lnTo>
                  <a:pt x="5800587" y="782895"/>
                </a:lnTo>
                <a:lnTo>
                  <a:pt x="5806582" y="782895"/>
                </a:lnTo>
                <a:lnTo>
                  <a:pt x="6040314" y="782895"/>
                </a:lnTo>
                <a:lnTo>
                  <a:pt x="6040314" y="764601"/>
                </a:lnTo>
                <a:lnTo>
                  <a:pt x="6094225" y="764601"/>
                </a:lnTo>
                <a:lnTo>
                  <a:pt x="6094225" y="745783"/>
                </a:lnTo>
                <a:lnTo>
                  <a:pt x="6106215" y="745783"/>
                </a:lnTo>
                <a:lnTo>
                  <a:pt x="6124178" y="745783"/>
                </a:lnTo>
                <a:lnTo>
                  <a:pt x="6130152" y="745783"/>
                </a:lnTo>
                <a:lnTo>
                  <a:pt x="6136167" y="745783"/>
                </a:lnTo>
                <a:lnTo>
                  <a:pt x="6136167" y="726670"/>
                </a:lnTo>
                <a:lnTo>
                  <a:pt x="6178067" y="726670"/>
                </a:lnTo>
                <a:lnTo>
                  <a:pt x="6178067" y="707181"/>
                </a:lnTo>
                <a:lnTo>
                  <a:pt x="6304020" y="707181"/>
                </a:lnTo>
                <a:lnTo>
                  <a:pt x="6304020" y="687005"/>
                </a:lnTo>
                <a:lnTo>
                  <a:pt x="6363926" y="687005"/>
                </a:lnTo>
                <a:lnTo>
                  <a:pt x="6363926" y="666419"/>
                </a:lnTo>
                <a:lnTo>
                  <a:pt x="6381889" y="666419"/>
                </a:lnTo>
                <a:lnTo>
                  <a:pt x="6381889" y="645736"/>
                </a:lnTo>
                <a:lnTo>
                  <a:pt x="6393858" y="645736"/>
                </a:lnTo>
                <a:lnTo>
                  <a:pt x="6429784" y="645736"/>
                </a:lnTo>
                <a:lnTo>
                  <a:pt x="6435779" y="645736"/>
                </a:lnTo>
                <a:lnTo>
                  <a:pt x="6435779" y="625036"/>
                </a:lnTo>
                <a:lnTo>
                  <a:pt x="6447768" y="625036"/>
                </a:lnTo>
                <a:lnTo>
                  <a:pt x="6453742" y="625036"/>
                </a:lnTo>
                <a:lnTo>
                  <a:pt x="6459737" y="625036"/>
                </a:lnTo>
                <a:lnTo>
                  <a:pt x="6459737" y="603926"/>
                </a:lnTo>
                <a:lnTo>
                  <a:pt x="6465731" y="603926"/>
                </a:lnTo>
                <a:lnTo>
                  <a:pt x="6465731" y="582948"/>
                </a:lnTo>
                <a:lnTo>
                  <a:pt x="6471726" y="582948"/>
                </a:lnTo>
                <a:lnTo>
                  <a:pt x="6477700" y="582948"/>
                </a:lnTo>
                <a:lnTo>
                  <a:pt x="6477700" y="561577"/>
                </a:lnTo>
                <a:lnTo>
                  <a:pt x="6489690" y="561577"/>
                </a:lnTo>
                <a:lnTo>
                  <a:pt x="6495663" y="561577"/>
                </a:lnTo>
                <a:lnTo>
                  <a:pt x="6495663" y="540206"/>
                </a:lnTo>
                <a:lnTo>
                  <a:pt x="6501679" y="540206"/>
                </a:lnTo>
                <a:lnTo>
                  <a:pt x="6507653" y="540206"/>
                </a:lnTo>
                <a:lnTo>
                  <a:pt x="6507653" y="518705"/>
                </a:lnTo>
                <a:lnTo>
                  <a:pt x="6513627" y="518705"/>
                </a:lnTo>
                <a:lnTo>
                  <a:pt x="6513627" y="496810"/>
                </a:lnTo>
                <a:lnTo>
                  <a:pt x="6519643" y="496810"/>
                </a:lnTo>
                <a:lnTo>
                  <a:pt x="6543580" y="496810"/>
                </a:lnTo>
                <a:lnTo>
                  <a:pt x="6591663" y="496810"/>
                </a:lnTo>
                <a:lnTo>
                  <a:pt x="6591663" y="474506"/>
                </a:lnTo>
                <a:lnTo>
                  <a:pt x="6669532" y="474506"/>
                </a:lnTo>
                <a:lnTo>
                  <a:pt x="6669532" y="451139"/>
                </a:lnTo>
                <a:lnTo>
                  <a:pt x="6675527" y="451139"/>
                </a:lnTo>
                <a:lnTo>
                  <a:pt x="6675527" y="427756"/>
                </a:lnTo>
                <a:lnTo>
                  <a:pt x="6681522" y="427756"/>
                </a:lnTo>
                <a:lnTo>
                  <a:pt x="6765343" y="427756"/>
                </a:lnTo>
                <a:lnTo>
                  <a:pt x="6765343" y="403046"/>
                </a:lnTo>
                <a:lnTo>
                  <a:pt x="6783306" y="403046"/>
                </a:lnTo>
                <a:lnTo>
                  <a:pt x="6789322" y="403046"/>
                </a:lnTo>
                <a:lnTo>
                  <a:pt x="6795296" y="403046"/>
                </a:lnTo>
                <a:lnTo>
                  <a:pt x="6801291" y="403046"/>
                </a:lnTo>
                <a:lnTo>
                  <a:pt x="6801291" y="377928"/>
                </a:lnTo>
                <a:lnTo>
                  <a:pt x="6945186" y="377928"/>
                </a:lnTo>
                <a:lnTo>
                  <a:pt x="6945186" y="350568"/>
                </a:lnTo>
                <a:lnTo>
                  <a:pt x="7184787" y="350568"/>
                </a:lnTo>
                <a:lnTo>
                  <a:pt x="7184787" y="318905"/>
                </a:lnTo>
                <a:lnTo>
                  <a:pt x="7196734" y="318905"/>
                </a:lnTo>
                <a:lnTo>
                  <a:pt x="7202750" y="318905"/>
                </a:lnTo>
                <a:lnTo>
                  <a:pt x="7214907" y="318905"/>
                </a:lnTo>
                <a:lnTo>
                  <a:pt x="7220882" y="318905"/>
                </a:lnTo>
                <a:lnTo>
                  <a:pt x="7220882" y="252910"/>
                </a:lnTo>
                <a:lnTo>
                  <a:pt x="7298750" y="252910"/>
                </a:lnTo>
                <a:lnTo>
                  <a:pt x="7298750" y="218595"/>
                </a:lnTo>
                <a:lnTo>
                  <a:pt x="7634288" y="218595"/>
                </a:lnTo>
                <a:lnTo>
                  <a:pt x="7634288" y="172123"/>
                </a:lnTo>
                <a:lnTo>
                  <a:pt x="7682204" y="172123"/>
                </a:lnTo>
                <a:lnTo>
                  <a:pt x="7682204" y="123228"/>
                </a:lnTo>
                <a:lnTo>
                  <a:pt x="7897994" y="123228"/>
                </a:lnTo>
                <a:lnTo>
                  <a:pt x="7897994" y="61799"/>
                </a:lnTo>
                <a:lnTo>
                  <a:pt x="7903989" y="61799"/>
                </a:lnTo>
                <a:lnTo>
                  <a:pt x="7903989" y="-39"/>
                </a:lnTo>
                <a:lnTo>
                  <a:pt x="7909964" y="-39"/>
                </a:lnTo>
                <a:lnTo>
                  <a:pt x="7915957" y="-39"/>
                </a:lnTo>
                <a:lnTo>
                  <a:pt x="7921952" y="-39"/>
                </a:lnTo>
              </a:path>
            </a:pathLst>
          </a:custGeom>
          <a:noFill/>
          <a:ln w="27934" cap="flat">
            <a:solidFill>
              <a:srgbClr val="669BD2"/>
            </a:solidFill>
            <a:prstDash val="solid"/>
            <a:round/>
          </a:ln>
        </p:spPr>
        <p:txBody>
          <a:bodyPr/>
          <a:lstStyle/>
          <a:p>
            <a:endParaRPr lang="en-GB"/>
          </a:p>
        </p:txBody>
      </p:sp>
      <p:grpSp>
        <p:nvGrpSpPr>
          <p:cNvPr id="10" name="Group 9">
            <a:extLst>
              <a:ext uri="{FF2B5EF4-FFF2-40B4-BE49-F238E27FC236}">
                <a16:creationId xmlns:a16="http://schemas.microsoft.com/office/drawing/2014/main" id="{768DA474-AD41-60BB-CC49-4CDEA6B7AF29}"/>
              </a:ext>
            </a:extLst>
          </p:cNvPr>
          <p:cNvGrpSpPr/>
          <p:nvPr/>
        </p:nvGrpSpPr>
        <p:grpSpPr>
          <a:xfrm>
            <a:off x="1254813" y="1223040"/>
            <a:ext cx="8765069" cy="4077516"/>
            <a:chOff x="1254813" y="1223040"/>
            <a:chExt cx="8765069" cy="4077516"/>
          </a:xfrm>
        </p:grpSpPr>
        <p:sp>
          <p:nvSpPr>
            <p:cNvPr id="11" name="TextBox 10">
              <a:extLst>
                <a:ext uri="{FF2B5EF4-FFF2-40B4-BE49-F238E27FC236}">
                  <a16:creationId xmlns:a16="http://schemas.microsoft.com/office/drawing/2014/main" id="{060E5885-71D9-5DCB-0442-8E3168F7CDAC}"/>
                </a:ext>
              </a:extLst>
            </p:cNvPr>
            <p:cNvSpPr txBox="1"/>
            <p:nvPr/>
          </p:nvSpPr>
          <p:spPr>
            <a:xfrm>
              <a:off x="4659904" y="5023557"/>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sp>
          <p:nvSpPr>
            <p:cNvPr id="215" name="TextBox 214">
              <a:extLst>
                <a:ext uri="{FF2B5EF4-FFF2-40B4-BE49-F238E27FC236}">
                  <a16:creationId xmlns:a16="http://schemas.microsoft.com/office/drawing/2014/main" id="{CD6DC828-70B1-0A36-E09D-29CD5296AA6E}"/>
                </a:ext>
              </a:extLst>
            </p:cNvPr>
            <p:cNvSpPr txBox="1"/>
            <p:nvPr/>
          </p:nvSpPr>
          <p:spPr>
            <a:xfrm rot="16200000">
              <a:off x="143633" y="3019378"/>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sp>
          <p:nvSpPr>
            <p:cNvPr id="194" name="Freeform: Shape 193">
              <a:extLst>
                <a:ext uri="{FF2B5EF4-FFF2-40B4-BE49-F238E27FC236}">
                  <a16:creationId xmlns:a16="http://schemas.microsoft.com/office/drawing/2014/main" id="{D48F5839-5BA9-33FE-A0EC-1D6A85B1F4FB}"/>
                </a:ext>
              </a:extLst>
            </p:cNvPr>
            <p:cNvSpPr/>
            <p:nvPr/>
          </p:nvSpPr>
          <p:spPr>
            <a:xfrm>
              <a:off x="1958689" y="1361174"/>
              <a:ext cx="7901791" cy="3452152"/>
            </a:xfrm>
            <a:custGeom>
              <a:avLst/>
              <a:gdLst>
                <a:gd name="csX0" fmla="*/ 7901641 w 7901791"/>
                <a:gd name="csY0" fmla="*/ 3452114 h 3452152"/>
                <a:gd name="csX1" fmla="*/ -150 w 7901791"/>
                <a:gd name="csY1" fmla="*/ 3452114 h 3452152"/>
                <a:gd name="csX2" fmla="*/ -150 w 7901791"/>
                <a:gd name="csY2" fmla="*/ -39 h 3452152"/>
              </a:gdLst>
              <a:ahLst/>
              <a:cxnLst>
                <a:cxn ang="0">
                  <a:pos x="csX0" y="csY0"/>
                </a:cxn>
                <a:cxn ang="0">
                  <a:pos x="csX1" y="csY1"/>
                </a:cxn>
                <a:cxn ang="0">
                  <a:pos x="csX2" y="csY2"/>
                </a:cxn>
              </a:cxnLst>
              <a:rect l="l" t="t" r="r" b="b"/>
              <a:pathLst>
                <a:path w="7901791" h="3452152">
                  <a:moveTo>
                    <a:pt x="7901641" y="3452114"/>
                  </a:moveTo>
                  <a:lnTo>
                    <a:pt x="-150" y="3452114"/>
                  </a:lnTo>
                  <a:lnTo>
                    <a:pt x="-150" y="-39"/>
                  </a:lnTo>
                </a:path>
              </a:pathLst>
            </a:custGeom>
            <a:noFill/>
            <a:ln w="20950" cap="flat">
              <a:solidFill>
                <a:schemeClr val="tx1"/>
              </a:solidFill>
              <a:prstDash val="solid"/>
              <a:round/>
            </a:ln>
          </p:spPr>
          <p:txBody>
            <a:bodyPr/>
            <a:lstStyle/>
            <a:p>
              <a:endParaRPr lang="en-GB"/>
            </a:p>
          </p:txBody>
        </p:sp>
        <p:sp>
          <p:nvSpPr>
            <p:cNvPr id="195" name="TextBox 194">
              <a:extLst>
                <a:ext uri="{FF2B5EF4-FFF2-40B4-BE49-F238E27FC236}">
                  <a16:creationId xmlns:a16="http://schemas.microsoft.com/office/drawing/2014/main" id="{51D6AB37-6686-E0F0-F25F-265459C6BBEF}"/>
                </a:ext>
              </a:extLst>
            </p:cNvPr>
            <p:cNvSpPr txBox="1"/>
            <p:nvPr/>
          </p:nvSpPr>
          <p:spPr>
            <a:xfrm>
              <a:off x="1654064" y="465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0</a:t>
              </a:r>
            </a:p>
          </p:txBody>
        </p:sp>
        <p:sp>
          <p:nvSpPr>
            <p:cNvPr id="196" name="TextBox 195">
              <a:extLst>
                <a:ext uri="{FF2B5EF4-FFF2-40B4-BE49-F238E27FC236}">
                  <a16:creationId xmlns:a16="http://schemas.microsoft.com/office/drawing/2014/main" id="{2CBCF8E1-DC29-F202-1B52-67302D87B525}"/>
                </a:ext>
              </a:extLst>
            </p:cNvPr>
            <p:cNvSpPr txBox="1"/>
            <p:nvPr/>
          </p:nvSpPr>
          <p:spPr>
            <a:xfrm>
              <a:off x="1799860"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0</a:t>
              </a:r>
            </a:p>
          </p:txBody>
        </p:sp>
        <p:sp>
          <p:nvSpPr>
            <p:cNvPr id="197" name="TextBox 196">
              <a:extLst>
                <a:ext uri="{FF2B5EF4-FFF2-40B4-BE49-F238E27FC236}">
                  <a16:creationId xmlns:a16="http://schemas.microsoft.com/office/drawing/2014/main" id="{FDF7FB4D-5430-FAEA-46DB-C7EF09613A38}"/>
                </a:ext>
              </a:extLst>
            </p:cNvPr>
            <p:cNvSpPr txBox="1"/>
            <p:nvPr/>
          </p:nvSpPr>
          <p:spPr>
            <a:xfrm>
              <a:off x="1654064" y="4086676"/>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5</a:t>
              </a:r>
            </a:p>
          </p:txBody>
        </p:sp>
        <p:sp>
          <p:nvSpPr>
            <p:cNvPr id="198" name="TextBox 197">
              <a:extLst>
                <a:ext uri="{FF2B5EF4-FFF2-40B4-BE49-F238E27FC236}">
                  <a16:creationId xmlns:a16="http://schemas.microsoft.com/office/drawing/2014/main" id="{353E5425-565C-A47A-748A-FC462F89799B}"/>
                </a:ext>
              </a:extLst>
            </p:cNvPr>
            <p:cNvSpPr txBox="1"/>
            <p:nvPr/>
          </p:nvSpPr>
          <p:spPr>
            <a:xfrm>
              <a:off x="1545278" y="3513949"/>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10</a:t>
              </a:r>
            </a:p>
          </p:txBody>
        </p:sp>
        <p:sp>
          <p:nvSpPr>
            <p:cNvPr id="199" name="TextBox 198">
              <a:extLst>
                <a:ext uri="{FF2B5EF4-FFF2-40B4-BE49-F238E27FC236}">
                  <a16:creationId xmlns:a16="http://schemas.microsoft.com/office/drawing/2014/main" id="{9685D237-BA9D-6D77-B363-C800E46B4D08}"/>
                </a:ext>
              </a:extLst>
            </p:cNvPr>
            <p:cNvSpPr txBox="1"/>
            <p:nvPr/>
          </p:nvSpPr>
          <p:spPr>
            <a:xfrm>
              <a:off x="1545278" y="2941222"/>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15</a:t>
              </a:r>
            </a:p>
          </p:txBody>
        </p:sp>
        <p:sp>
          <p:nvSpPr>
            <p:cNvPr id="200" name="TextBox 199">
              <a:extLst>
                <a:ext uri="{FF2B5EF4-FFF2-40B4-BE49-F238E27FC236}">
                  <a16:creationId xmlns:a16="http://schemas.microsoft.com/office/drawing/2014/main" id="{78FAE6EB-F974-0998-6ADA-94A7290BBC6C}"/>
                </a:ext>
              </a:extLst>
            </p:cNvPr>
            <p:cNvSpPr txBox="1"/>
            <p:nvPr/>
          </p:nvSpPr>
          <p:spPr>
            <a:xfrm>
              <a:off x="1545278" y="2368494"/>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20</a:t>
              </a:r>
            </a:p>
          </p:txBody>
        </p:sp>
        <p:sp>
          <p:nvSpPr>
            <p:cNvPr id="201" name="TextBox 200">
              <a:extLst>
                <a:ext uri="{FF2B5EF4-FFF2-40B4-BE49-F238E27FC236}">
                  <a16:creationId xmlns:a16="http://schemas.microsoft.com/office/drawing/2014/main" id="{A35055D7-2E91-0784-E234-F40EC9A60C33}"/>
                </a:ext>
              </a:extLst>
            </p:cNvPr>
            <p:cNvSpPr txBox="1"/>
            <p:nvPr/>
          </p:nvSpPr>
          <p:spPr>
            <a:xfrm>
              <a:off x="1545278" y="1795767"/>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25</a:t>
              </a:r>
            </a:p>
          </p:txBody>
        </p:sp>
        <p:sp>
          <p:nvSpPr>
            <p:cNvPr id="202" name="TextBox 201">
              <a:extLst>
                <a:ext uri="{FF2B5EF4-FFF2-40B4-BE49-F238E27FC236}">
                  <a16:creationId xmlns:a16="http://schemas.microsoft.com/office/drawing/2014/main" id="{097369E6-61C4-CD9B-A5BA-952A5D701FB6}"/>
                </a:ext>
              </a:extLst>
            </p:cNvPr>
            <p:cNvSpPr txBox="1"/>
            <p:nvPr/>
          </p:nvSpPr>
          <p:spPr>
            <a:xfrm>
              <a:off x="1545278" y="1223040"/>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30</a:t>
              </a:r>
            </a:p>
          </p:txBody>
        </p:sp>
        <p:sp>
          <p:nvSpPr>
            <p:cNvPr id="214" name="Freeform: Shape 213">
              <a:extLst>
                <a:ext uri="{FF2B5EF4-FFF2-40B4-BE49-F238E27FC236}">
                  <a16:creationId xmlns:a16="http://schemas.microsoft.com/office/drawing/2014/main" id="{0BCBE072-7C16-59E3-4F12-30954D2C5804}"/>
                </a:ext>
              </a:extLst>
            </p:cNvPr>
            <p:cNvSpPr/>
            <p:nvPr/>
          </p:nvSpPr>
          <p:spPr>
            <a:xfrm>
              <a:off x="1874846" y="4813900"/>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16" name="Freeform: Shape 215">
              <a:extLst>
                <a:ext uri="{FF2B5EF4-FFF2-40B4-BE49-F238E27FC236}">
                  <a16:creationId xmlns:a16="http://schemas.microsoft.com/office/drawing/2014/main" id="{78DF3A90-673D-6CA2-EA4C-50B5DBE9C7D2}"/>
                </a:ext>
              </a:extLst>
            </p:cNvPr>
            <p:cNvSpPr/>
            <p:nvPr/>
          </p:nvSpPr>
          <p:spPr>
            <a:xfrm>
              <a:off x="1958689"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17" name="Freeform: Shape 216">
              <a:extLst>
                <a:ext uri="{FF2B5EF4-FFF2-40B4-BE49-F238E27FC236}">
                  <a16:creationId xmlns:a16="http://schemas.microsoft.com/office/drawing/2014/main" id="{B276B5F8-A691-E999-EDEA-A48D80F9382B}"/>
                </a:ext>
              </a:extLst>
            </p:cNvPr>
            <p:cNvSpPr/>
            <p:nvPr/>
          </p:nvSpPr>
          <p:spPr>
            <a:xfrm>
              <a:off x="3027683"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19" name="Freeform: Shape 218">
              <a:extLst>
                <a:ext uri="{FF2B5EF4-FFF2-40B4-BE49-F238E27FC236}">
                  <a16:creationId xmlns:a16="http://schemas.microsoft.com/office/drawing/2014/main" id="{176BC37D-B909-2A1D-2882-DD63C7407353}"/>
                </a:ext>
              </a:extLst>
            </p:cNvPr>
            <p:cNvSpPr/>
            <p:nvPr/>
          </p:nvSpPr>
          <p:spPr>
            <a:xfrm>
              <a:off x="4117637"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21" name="TextBox 220">
              <a:extLst>
                <a:ext uri="{FF2B5EF4-FFF2-40B4-BE49-F238E27FC236}">
                  <a16:creationId xmlns:a16="http://schemas.microsoft.com/office/drawing/2014/main" id="{D41D83AB-089E-AF78-71D5-75A10E2AFE65}"/>
                </a:ext>
              </a:extLst>
            </p:cNvPr>
            <p:cNvSpPr txBox="1"/>
            <p:nvPr/>
          </p:nvSpPr>
          <p:spPr>
            <a:xfrm>
              <a:off x="2339346"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a:t>
              </a:r>
            </a:p>
          </p:txBody>
        </p:sp>
        <p:sp>
          <p:nvSpPr>
            <p:cNvPr id="222" name="TextBox 221">
              <a:extLst>
                <a:ext uri="{FF2B5EF4-FFF2-40B4-BE49-F238E27FC236}">
                  <a16:creationId xmlns:a16="http://schemas.microsoft.com/office/drawing/2014/main" id="{A8B26A26-479D-0F0D-CB7A-D640A7F8FF5C}"/>
                </a:ext>
              </a:extLst>
            </p:cNvPr>
            <p:cNvSpPr txBox="1"/>
            <p:nvPr/>
          </p:nvSpPr>
          <p:spPr>
            <a:xfrm>
              <a:off x="2878748"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6</a:t>
              </a:r>
            </a:p>
          </p:txBody>
        </p:sp>
        <p:sp>
          <p:nvSpPr>
            <p:cNvPr id="223" name="Freeform: Shape 222">
              <a:extLst>
                <a:ext uri="{FF2B5EF4-FFF2-40B4-BE49-F238E27FC236}">
                  <a16:creationId xmlns:a16="http://schemas.microsoft.com/office/drawing/2014/main" id="{5516CE8E-E125-1DF1-0C98-C229B607C498}"/>
                </a:ext>
              </a:extLst>
            </p:cNvPr>
            <p:cNvSpPr/>
            <p:nvPr/>
          </p:nvSpPr>
          <p:spPr>
            <a:xfrm>
              <a:off x="2503666"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24" name="TextBox 223">
              <a:extLst>
                <a:ext uri="{FF2B5EF4-FFF2-40B4-BE49-F238E27FC236}">
                  <a16:creationId xmlns:a16="http://schemas.microsoft.com/office/drawing/2014/main" id="{D53E4A6A-E033-415E-A826-A409D7D0DF52}"/>
                </a:ext>
              </a:extLst>
            </p:cNvPr>
            <p:cNvSpPr txBox="1"/>
            <p:nvPr/>
          </p:nvSpPr>
          <p:spPr>
            <a:xfrm>
              <a:off x="3418401"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9</a:t>
              </a:r>
            </a:p>
          </p:txBody>
        </p:sp>
        <p:sp>
          <p:nvSpPr>
            <p:cNvPr id="225" name="TextBox 224">
              <a:extLst>
                <a:ext uri="{FF2B5EF4-FFF2-40B4-BE49-F238E27FC236}">
                  <a16:creationId xmlns:a16="http://schemas.microsoft.com/office/drawing/2014/main" id="{C3F77F93-D592-9F9C-39CA-700FCDA18D4F}"/>
                </a:ext>
              </a:extLst>
            </p:cNvPr>
            <p:cNvSpPr txBox="1"/>
            <p:nvPr/>
          </p:nvSpPr>
          <p:spPr>
            <a:xfrm>
              <a:off x="3903284"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12</a:t>
              </a:r>
            </a:p>
          </p:txBody>
        </p:sp>
        <p:sp>
          <p:nvSpPr>
            <p:cNvPr id="226" name="TextBox 225">
              <a:extLst>
                <a:ext uri="{FF2B5EF4-FFF2-40B4-BE49-F238E27FC236}">
                  <a16:creationId xmlns:a16="http://schemas.microsoft.com/office/drawing/2014/main" id="{D83E17C9-8877-CF90-5BE9-F20957794832}"/>
                </a:ext>
              </a:extLst>
            </p:cNvPr>
            <p:cNvSpPr txBox="1"/>
            <p:nvPr/>
          </p:nvSpPr>
          <p:spPr>
            <a:xfrm>
              <a:off x="4621543"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16</a:t>
              </a:r>
            </a:p>
          </p:txBody>
        </p:sp>
        <p:sp>
          <p:nvSpPr>
            <p:cNvPr id="227" name="Freeform: Shape 226">
              <a:extLst>
                <a:ext uri="{FF2B5EF4-FFF2-40B4-BE49-F238E27FC236}">
                  <a16:creationId xmlns:a16="http://schemas.microsoft.com/office/drawing/2014/main" id="{419363B6-C1EF-0FEE-A75D-EA4149F0B552}"/>
                </a:ext>
              </a:extLst>
            </p:cNvPr>
            <p:cNvSpPr/>
            <p:nvPr/>
          </p:nvSpPr>
          <p:spPr>
            <a:xfrm>
              <a:off x="3572660"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28" name="Freeform: Shape 227">
              <a:extLst>
                <a:ext uri="{FF2B5EF4-FFF2-40B4-BE49-F238E27FC236}">
                  <a16:creationId xmlns:a16="http://schemas.microsoft.com/office/drawing/2014/main" id="{0D74B1BE-AE80-000A-6E1F-B91F306EC1C2}"/>
                </a:ext>
              </a:extLst>
            </p:cNvPr>
            <p:cNvSpPr/>
            <p:nvPr/>
          </p:nvSpPr>
          <p:spPr>
            <a:xfrm>
              <a:off x="1874846" y="4241173"/>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29" name="Freeform: Shape 228">
              <a:extLst>
                <a:ext uri="{FF2B5EF4-FFF2-40B4-BE49-F238E27FC236}">
                  <a16:creationId xmlns:a16="http://schemas.microsoft.com/office/drawing/2014/main" id="{C7E43118-EF62-E9A3-A5D6-3B8F015F2B28}"/>
                </a:ext>
              </a:extLst>
            </p:cNvPr>
            <p:cNvSpPr/>
            <p:nvPr/>
          </p:nvSpPr>
          <p:spPr>
            <a:xfrm>
              <a:off x="1874846" y="3668445"/>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0" name="Freeform: Shape 229">
              <a:extLst>
                <a:ext uri="{FF2B5EF4-FFF2-40B4-BE49-F238E27FC236}">
                  <a16:creationId xmlns:a16="http://schemas.microsoft.com/office/drawing/2014/main" id="{1E099ADF-BC63-2CC4-0D62-4852B47E2B97}"/>
                </a:ext>
              </a:extLst>
            </p:cNvPr>
            <p:cNvSpPr/>
            <p:nvPr/>
          </p:nvSpPr>
          <p:spPr>
            <a:xfrm>
              <a:off x="1874846" y="3095718"/>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1" name="Freeform: Shape 230">
              <a:extLst>
                <a:ext uri="{FF2B5EF4-FFF2-40B4-BE49-F238E27FC236}">
                  <a16:creationId xmlns:a16="http://schemas.microsoft.com/office/drawing/2014/main" id="{902A09B1-1CCD-CFB5-6338-168D492926DA}"/>
                </a:ext>
              </a:extLst>
            </p:cNvPr>
            <p:cNvSpPr/>
            <p:nvPr/>
          </p:nvSpPr>
          <p:spPr>
            <a:xfrm>
              <a:off x="1874846" y="2522991"/>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2" name="Freeform: Shape 231">
              <a:extLst>
                <a:ext uri="{FF2B5EF4-FFF2-40B4-BE49-F238E27FC236}">
                  <a16:creationId xmlns:a16="http://schemas.microsoft.com/office/drawing/2014/main" id="{B38D2C67-8BAE-2A6D-BDB1-5E09B2514F21}"/>
                </a:ext>
              </a:extLst>
            </p:cNvPr>
            <p:cNvSpPr/>
            <p:nvPr/>
          </p:nvSpPr>
          <p:spPr>
            <a:xfrm>
              <a:off x="1874846" y="1950265"/>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3" name="Freeform: Shape 232">
              <a:extLst>
                <a:ext uri="{FF2B5EF4-FFF2-40B4-BE49-F238E27FC236}">
                  <a16:creationId xmlns:a16="http://schemas.microsoft.com/office/drawing/2014/main" id="{2F05AE6D-D8AC-6C0D-1873-E6020C396490}"/>
                </a:ext>
              </a:extLst>
            </p:cNvPr>
            <p:cNvSpPr/>
            <p:nvPr/>
          </p:nvSpPr>
          <p:spPr>
            <a:xfrm>
              <a:off x="1874846" y="1361174"/>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5" name="TextBox 234">
              <a:extLst>
                <a:ext uri="{FF2B5EF4-FFF2-40B4-BE49-F238E27FC236}">
                  <a16:creationId xmlns:a16="http://schemas.microsoft.com/office/drawing/2014/main" id="{6B642A57-8345-5DA6-2E8D-CD385C5B1B12}"/>
                </a:ext>
              </a:extLst>
            </p:cNvPr>
            <p:cNvSpPr txBox="1"/>
            <p:nvPr/>
          </p:nvSpPr>
          <p:spPr>
            <a:xfrm>
              <a:off x="5342275"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20</a:t>
              </a:r>
            </a:p>
          </p:txBody>
        </p:sp>
        <p:sp>
          <p:nvSpPr>
            <p:cNvPr id="236" name="Freeform: Shape 235">
              <a:extLst>
                <a:ext uri="{FF2B5EF4-FFF2-40B4-BE49-F238E27FC236}">
                  <a16:creationId xmlns:a16="http://schemas.microsoft.com/office/drawing/2014/main" id="{621C81FB-1DCA-D6FE-88EE-6A95FFCDC2BF}"/>
                </a:ext>
              </a:extLst>
            </p:cNvPr>
            <p:cNvSpPr/>
            <p:nvPr/>
          </p:nvSpPr>
          <p:spPr>
            <a:xfrm>
              <a:off x="5532481" y="4805718"/>
              <a:ext cx="20771" cy="64996"/>
            </a:xfrm>
            <a:custGeom>
              <a:avLst/>
              <a:gdLst>
                <a:gd name="csX0" fmla="*/ 20622 w 20771"/>
                <a:gd name="csY0" fmla="*/ -39 h 64996"/>
                <a:gd name="csX1" fmla="*/ -150 w 20771"/>
                <a:gd name="csY1" fmla="*/ -39 h 64996"/>
                <a:gd name="csX2" fmla="*/ -150 w 20771"/>
                <a:gd name="csY2" fmla="*/ 64957 h 64996"/>
                <a:gd name="csX3" fmla="*/ 20622 w 20771"/>
                <a:gd name="csY3" fmla="*/ 64957 h 64996"/>
                <a:gd name="csX4" fmla="*/ 20622 w 20771"/>
                <a:gd name="csY4" fmla="*/ -39 h 64996"/>
              </a:gdLst>
              <a:ahLst/>
              <a:cxnLst>
                <a:cxn ang="0">
                  <a:pos x="csX0" y="csY0"/>
                </a:cxn>
                <a:cxn ang="0">
                  <a:pos x="csX1" y="csY1"/>
                </a:cxn>
                <a:cxn ang="0">
                  <a:pos x="csX2" y="csY2"/>
                </a:cxn>
                <a:cxn ang="0">
                  <a:pos x="csX3" y="csY3"/>
                </a:cxn>
                <a:cxn ang="0">
                  <a:pos x="csX4" y="csY4"/>
                </a:cxn>
              </a:cxnLst>
              <a:rect l="l" t="t" r="r" b="b"/>
              <a:pathLst>
                <a:path w="20771" h="64996">
                  <a:moveTo>
                    <a:pt x="20622" y="-39"/>
                  </a:moveTo>
                  <a:lnTo>
                    <a:pt x="-150" y="-39"/>
                  </a:lnTo>
                  <a:lnTo>
                    <a:pt x="-150" y="64957"/>
                  </a:lnTo>
                  <a:lnTo>
                    <a:pt x="20622" y="64957"/>
                  </a:lnTo>
                  <a:lnTo>
                    <a:pt x="20622" y="-39"/>
                  </a:lnTo>
                  <a:close/>
                </a:path>
              </a:pathLst>
            </a:custGeom>
            <a:solidFill>
              <a:schemeClr val="tx1"/>
            </a:solidFill>
            <a:ln w="20950" cap="flat">
              <a:noFill/>
              <a:prstDash val="solid"/>
              <a:miter/>
            </a:ln>
          </p:spPr>
          <p:txBody>
            <a:bodyPr/>
            <a:lstStyle/>
            <a:p>
              <a:endParaRPr lang="en-GB"/>
            </a:p>
          </p:txBody>
        </p:sp>
        <p:sp>
          <p:nvSpPr>
            <p:cNvPr id="237" name="Freeform: Shape 236">
              <a:extLst>
                <a:ext uri="{FF2B5EF4-FFF2-40B4-BE49-F238E27FC236}">
                  <a16:creationId xmlns:a16="http://schemas.microsoft.com/office/drawing/2014/main" id="{BB8BE647-5B97-BE25-10C5-3FA6E396A388}"/>
                </a:ext>
              </a:extLst>
            </p:cNvPr>
            <p:cNvSpPr/>
            <p:nvPr/>
          </p:nvSpPr>
          <p:spPr>
            <a:xfrm>
              <a:off x="6245039" y="4805718"/>
              <a:ext cx="20750" cy="64996"/>
            </a:xfrm>
            <a:custGeom>
              <a:avLst/>
              <a:gdLst>
                <a:gd name="csX0" fmla="*/ 20601 w 20750"/>
                <a:gd name="csY0" fmla="*/ -39 h 64996"/>
                <a:gd name="csX1" fmla="*/ -150 w 20750"/>
                <a:gd name="csY1" fmla="*/ -39 h 64996"/>
                <a:gd name="csX2" fmla="*/ -150 w 20750"/>
                <a:gd name="csY2" fmla="*/ 64957 h 64996"/>
                <a:gd name="csX3" fmla="*/ 20601 w 20750"/>
                <a:gd name="csY3" fmla="*/ 64957 h 64996"/>
                <a:gd name="csX4" fmla="*/ 20601 w 20750"/>
                <a:gd name="csY4" fmla="*/ -39 h 64996"/>
              </a:gdLst>
              <a:ahLst/>
              <a:cxnLst>
                <a:cxn ang="0">
                  <a:pos x="csX0" y="csY0"/>
                </a:cxn>
                <a:cxn ang="0">
                  <a:pos x="csX1" y="csY1"/>
                </a:cxn>
                <a:cxn ang="0">
                  <a:pos x="csX2" y="csY2"/>
                </a:cxn>
                <a:cxn ang="0">
                  <a:pos x="csX3" y="csY3"/>
                </a:cxn>
                <a:cxn ang="0">
                  <a:pos x="csX4" y="csY4"/>
                </a:cxn>
              </a:cxnLst>
              <a:rect l="l" t="t" r="r" b="b"/>
              <a:pathLst>
                <a:path w="20750" h="64996">
                  <a:moveTo>
                    <a:pt x="20601" y="-39"/>
                  </a:moveTo>
                  <a:lnTo>
                    <a:pt x="-150" y="-39"/>
                  </a:lnTo>
                  <a:lnTo>
                    <a:pt x="-150" y="64957"/>
                  </a:lnTo>
                  <a:lnTo>
                    <a:pt x="20601" y="64957"/>
                  </a:lnTo>
                  <a:lnTo>
                    <a:pt x="20601" y="-39"/>
                  </a:lnTo>
                  <a:close/>
                </a:path>
              </a:pathLst>
            </a:custGeom>
            <a:solidFill>
              <a:schemeClr val="tx1"/>
            </a:solidFill>
            <a:ln w="20950" cap="flat">
              <a:noFill/>
              <a:prstDash val="solid"/>
              <a:miter/>
            </a:ln>
          </p:spPr>
          <p:txBody>
            <a:bodyPr/>
            <a:lstStyle/>
            <a:p>
              <a:endParaRPr lang="en-GB"/>
            </a:p>
          </p:txBody>
        </p:sp>
        <p:sp>
          <p:nvSpPr>
            <p:cNvPr id="238" name="TextBox 237">
              <a:extLst>
                <a:ext uri="{FF2B5EF4-FFF2-40B4-BE49-F238E27FC236}">
                  <a16:creationId xmlns:a16="http://schemas.microsoft.com/office/drawing/2014/main" id="{94CCEAAF-587B-784A-8226-4B879943D572}"/>
                </a:ext>
              </a:extLst>
            </p:cNvPr>
            <p:cNvSpPr txBox="1"/>
            <p:nvPr/>
          </p:nvSpPr>
          <p:spPr>
            <a:xfrm>
              <a:off x="6061645"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24</a:t>
              </a:r>
            </a:p>
          </p:txBody>
        </p:sp>
        <p:sp>
          <p:nvSpPr>
            <p:cNvPr id="239" name="TextBox 238">
              <a:extLst>
                <a:ext uri="{FF2B5EF4-FFF2-40B4-BE49-F238E27FC236}">
                  <a16:creationId xmlns:a16="http://schemas.microsoft.com/office/drawing/2014/main" id="{97C1713E-D336-7EAB-84F3-FD4B62890666}"/>
                </a:ext>
              </a:extLst>
            </p:cNvPr>
            <p:cNvSpPr txBox="1"/>
            <p:nvPr/>
          </p:nvSpPr>
          <p:spPr>
            <a:xfrm>
              <a:off x="6779904"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28</a:t>
              </a:r>
            </a:p>
          </p:txBody>
        </p:sp>
        <p:sp>
          <p:nvSpPr>
            <p:cNvPr id="240" name="Freeform: Shape 239">
              <a:extLst>
                <a:ext uri="{FF2B5EF4-FFF2-40B4-BE49-F238E27FC236}">
                  <a16:creationId xmlns:a16="http://schemas.microsoft.com/office/drawing/2014/main" id="{3ADF848A-46F0-5AD1-A9A1-054134ECA233}"/>
                </a:ext>
              </a:extLst>
            </p:cNvPr>
            <p:cNvSpPr/>
            <p:nvPr/>
          </p:nvSpPr>
          <p:spPr>
            <a:xfrm>
              <a:off x="6978767"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1" name="TextBox 240">
              <a:extLst>
                <a:ext uri="{FF2B5EF4-FFF2-40B4-BE49-F238E27FC236}">
                  <a16:creationId xmlns:a16="http://schemas.microsoft.com/office/drawing/2014/main" id="{741ABFED-086C-397C-20B1-2D42051D7428}"/>
                </a:ext>
              </a:extLst>
            </p:cNvPr>
            <p:cNvSpPr txBox="1"/>
            <p:nvPr/>
          </p:nvSpPr>
          <p:spPr>
            <a:xfrm>
              <a:off x="7500342"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32</a:t>
              </a:r>
            </a:p>
          </p:txBody>
        </p:sp>
        <p:sp>
          <p:nvSpPr>
            <p:cNvPr id="242" name="Freeform: Shape 241">
              <a:extLst>
                <a:ext uri="{FF2B5EF4-FFF2-40B4-BE49-F238E27FC236}">
                  <a16:creationId xmlns:a16="http://schemas.microsoft.com/office/drawing/2014/main" id="{DC89B84C-14B9-CCE8-E617-4A1C81CFA44A}"/>
                </a:ext>
              </a:extLst>
            </p:cNvPr>
            <p:cNvSpPr/>
            <p:nvPr/>
          </p:nvSpPr>
          <p:spPr>
            <a:xfrm>
              <a:off x="7691429"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3" name="TextBox 242">
              <a:extLst>
                <a:ext uri="{FF2B5EF4-FFF2-40B4-BE49-F238E27FC236}">
                  <a16:creationId xmlns:a16="http://schemas.microsoft.com/office/drawing/2014/main" id="{37872CF4-D3F0-4CB7-444F-94D929E02F65}"/>
                </a:ext>
              </a:extLst>
            </p:cNvPr>
            <p:cNvSpPr txBox="1"/>
            <p:nvPr/>
          </p:nvSpPr>
          <p:spPr>
            <a:xfrm>
              <a:off x="8219670"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36</a:t>
              </a:r>
            </a:p>
          </p:txBody>
        </p:sp>
        <p:sp>
          <p:nvSpPr>
            <p:cNvPr id="244" name="Freeform: Shape 243">
              <a:extLst>
                <a:ext uri="{FF2B5EF4-FFF2-40B4-BE49-F238E27FC236}">
                  <a16:creationId xmlns:a16="http://schemas.microsoft.com/office/drawing/2014/main" id="{73AC5D6B-1395-9931-1916-ABF4E2534B8E}"/>
                </a:ext>
              </a:extLst>
            </p:cNvPr>
            <p:cNvSpPr/>
            <p:nvPr/>
          </p:nvSpPr>
          <p:spPr>
            <a:xfrm>
              <a:off x="8404092"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5" name="TextBox 244">
              <a:extLst>
                <a:ext uri="{FF2B5EF4-FFF2-40B4-BE49-F238E27FC236}">
                  <a16:creationId xmlns:a16="http://schemas.microsoft.com/office/drawing/2014/main" id="{17AB6087-2BDD-C17D-5126-F9BC3D46B251}"/>
                </a:ext>
              </a:extLst>
            </p:cNvPr>
            <p:cNvSpPr txBox="1"/>
            <p:nvPr/>
          </p:nvSpPr>
          <p:spPr>
            <a:xfrm>
              <a:off x="8939040"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40</a:t>
              </a:r>
            </a:p>
          </p:txBody>
        </p:sp>
        <p:sp>
          <p:nvSpPr>
            <p:cNvPr id="246" name="Freeform: Shape 245">
              <a:extLst>
                <a:ext uri="{FF2B5EF4-FFF2-40B4-BE49-F238E27FC236}">
                  <a16:creationId xmlns:a16="http://schemas.microsoft.com/office/drawing/2014/main" id="{56D6FAF5-7639-60B9-1F23-95F091CB4FCF}"/>
                </a:ext>
              </a:extLst>
            </p:cNvPr>
            <p:cNvSpPr/>
            <p:nvPr/>
          </p:nvSpPr>
          <p:spPr>
            <a:xfrm>
              <a:off x="9137715"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7" name="TextBox 246">
              <a:extLst>
                <a:ext uri="{FF2B5EF4-FFF2-40B4-BE49-F238E27FC236}">
                  <a16:creationId xmlns:a16="http://schemas.microsoft.com/office/drawing/2014/main" id="{54A1FECA-B642-D502-445A-53D610EAAEEA}"/>
                </a:ext>
              </a:extLst>
            </p:cNvPr>
            <p:cNvSpPr txBox="1"/>
            <p:nvPr/>
          </p:nvSpPr>
          <p:spPr>
            <a:xfrm>
              <a:off x="9658368"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44</a:t>
              </a:r>
            </a:p>
          </p:txBody>
        </p:sp>
        <p:sp>
          <p:nvSpPr>
            <p:cNvPr id="248" name="Freeform: Shape 247">
              <a:extLst>
                <a:ext uri="{FF2B5EF4-FFF2-40B4-BE49-F238E27FC236}">
                  <a16:creationId xmlns:a16="http://schemas.microsoft.com/office/drawing/2014/main" id="{86BCEEA4-11D7-783B-6316-7EE7E67C969F}"/>
                </a:ext>
              </a:extLst>
            </p:cNvPr>
            <p:cNvSpPr/>
            <p:nvPr/>
          </p:nvSpPr>
          <p:spPr>
            <a:xfrm>
              <a:off x="9850377"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50" name="Freeform: Shape 249">
              <a:extLst>
                <a:ext uri="{FF2B5EF4-FFF2-40B4-BE49-F238E27FC236}">
                  <a16:creationId xmlns:a16="http://schemas.microsoft.com/office/drawing/2014/main" id="{7A600C93-626C-0797-C543-05EF899D18B0}"/>
                </a:ext>
              </a:extLst>
            </p:cNvPr>
            <p:cNvSpPr/>
            <p:nvPr/>
          </p:nvSpPr>
          <p:spPr>
            <a:xfrm>
              <a:off x="1958689" y="2375718"/>
              <a:ext cx="7901791" cy="2437772"/>
            </a:xfrm>
            <a:custGeom>
              <a:avLst/>
              <a:gdLst>
                <a:gd name="csX0" fmla="*/ -150 w 7901791"/>
                <a:gd name="csY0" fmla="*/ 2437734 h 2437772"/>
                <a:gd name="csX1" fmla="*/ 5824 w 7901791"/>
                <a:gd name="csY1" fmla="*/ 2437734 h 2437772"/>
                <a:gd name="csX2" fmla="*/ 179483 w 7901791"/>
                <a:gd name="csY2" fmla="*/ 2437734 h 2437772"/>
                <a:gd name="csX3" fmla="*/ 179483 w 7901791"/>
                <a:gd name="csY3" fmla="*/ 2423154 h 2437772"/>
                <a:gd name="csX4" fmla="*/ 1053521 w 7901791"/>
                <a:gd name="csY4" fmla="*/ 2423154 h 2437772"/>
                <a:gd name="csX5" fmla="*/ 1053521 w 7901791"/>
                <a:gd name="csY5" fmla="*/ 2408492 h 2437772"/>
                <a:gd name="csX6" fmla="*/ 1077438 w 7901791"/>
                <a:gd name="csY6" fmla="*/ 2408492 h 2437772"/>
                <a:gd name="csX7" fmla="*/ 1083412 w 7901791"/>
                <a:gd name="csY7" fmla="*/ 2408492 h 2437772"/>
                <a:gd name="csX8" fmla="*/ 1095380 w 7901791"/>
                <a:gd name="csY8" fmla="*/ 2408492 h 2437772"/>
                <a:gd name="csX9" fmla="*/ 1095380 w 7901791"/>
                <a:gd name="csY9" fmla="*/ 2393650 h 2437772"/>
                <a:gd name="csX10" fmla="*/ 1113322 w 7901791"/>
                <a:gd name="csY10" fmla="*/ 2393650 h 2437772"/>
                <a:gd name="csX11" fmla="*/ 1149207 w 7901791"/>
                <a:gd name="csY11" fmla="*/ 2393650 h 2437772"/>
                <a:gd name="csX12" fmla="*/ 1161196 w 7901791"/>
                <a:gd name="csY12" fmla="*/ 2393650 h 2437772"/>
                <a:gd name="csX13" fmla="*/ 1161196 w 7901791"/>
                <a:gd name="csY13" fmla="*/ 2378956 h 2437772"/>
                <a:gd name="csX14" fmla="*/ 1232986 w 7901791"/>
                <a:gd name="csY14" fmla="*/ 2378956 h 2437772"/>
                <a:gd name="csX15" fmla="*/ 1232986 w 7901791"/>
                <a:gd name="csY15" fmla="*/ 2364130 h 2437772"/>
                <a:gd name="csX16" fmla="*/ 1424609 w 7901791"/>
                <a:gd name="csY16" fmla="*/ 2364130 h 2437772"/>
                <a:gd name="csX17" fmla="*/ 1442551 w 7901791"/>
                <a:gd name="csY17" fmla="*/ 2364130 h 2437772"/>
                <a:gd name="csX18" fmla="*/ 1442551 w 7901791"/>
                <a:gd name="csY18" fmla="*/ 2349419 h 2437772"/>
                <a:gd name="csX19" fmla="*/ 1598289 w 7901791"/>
                <a:gd name="csY19" fmla="*/ 2349419 h 2437772"/>
                <a:gd name="csX20" fmla="*/ 1598289 w 7901791"/>
                <a:gd name="csY20" fmla="*/ 2334627 h 2437772"/>
                <a:gd name="csX21" fmla="*/ 1604263 w 7901791"/>
                <a:gd name="csY21" fmla="*/ 2334627 h 2437772"/>
                <a:gd name="csX22" fmla="*/ 1616231 w 7901791"/>
                <a:gd name="csY22" fmla="*/ 2334627 h 2437772"/>
                <a:gd name="csX23" fmla="*/ 1616231 w 7901791"/>
                <a:gd name="csY23" fmla="*/ 2319785 h 2437772"/>
                <a:gd name="csX24" fmla="*/ 1628200 w 7901791"/>
                <a:gd name="csY24" fmla="*/ 2319785 h 2437772"/>
                <a:gd name="csX25" fmla="*/ 1646142 w 7901791"/>
                <a:gd name="csY25" fmla="*/ 2319785 h 2437772"/>
                <a:gd name="csX26" fmla="*/ 1723927 w 7901791"/>
                <a:gd name="csY26" fmla="*/ 2319785 h 2437772"/>
                <a:gd name="csX27" fmla="*/ 1783770 w 7901791"/>
                <a:gd name="csY27" fmla="*/ 2319785 h 2437772"/>
                <a:gd name="csX28" fmla="*/ 1783770 w 7901791"/>
                <a:gd name="csY28" fmla="*/ 2304959 h 2437772"/>
                <a:gd name="csX29" fmla="*/ 1813660 w 7901791"/>
                <a:gd name="csY29" fmla="*/ 2304959 h 2437772"/>
                <a:gd name="csX30" fmla="*/ 1813660 w 7901791"/>
                <a:gd name="csY30" fmla="*/ 2290134 h 2437772"/>
                <a:gd name="csX31" fmla="*/ 1963403 w 7901791"/>
                <a:gd name="csY31" fmla="*/ 2290134 h 2437772"/>
                <a:gd name="csX32" fmla="*/ 2077073 w 7901791"/>
                <a:gd name="csY32" fmla="*/ 2290134 h 2437772"/>
                <a:gd name="csX33" fmla="*/ 2077073 w 7901791"/>
                <a:gd name="csY33" fmla="*/ 2275292 h 2437772"/>
                <a:gd name="csX34" fmla="*/ 2100989 w 7901791"/>
                <a:gd name="csY34" fmla="*/ 2275292 h 2437772"/>
                <a:gd name="csX35" fmla="*/ 2100989 w 7901791"/>
                <a:gd name="csY35" fmla="*/ 2260336 h 2437772"/>
                <a:gd name="csX36" fmla="*/ 2160831 w 7901791"/>
                <a:gd name="csY36" fmla="*/ 2260336 h 2437772"/>
                <a:gd name="csX37" fmla="*/ 2160831 w 7901791"/>
                <a:gd name="csY37" fmla="*/ 2245510 h 2437772"/>
                <a:gd name="csX38" fmla="*/ 2184769 w 7901791"/>
                <a:gd name="csY38" fmla="*/ 2245510 h 2437772"/>
                <a:gd name="csX39" fmla="*/ 2184769 w 7901791"/>
                <a:gd name="csY39" fmla="*/ 2230554 h 2437772"/>
                <a:gd name="csX40" fmla="*/ 2220821 w 7901791"/>
                <a:gd name="csY40" fmla="*/ 2230554 h 2437772"/>
                <a:gd name="csX41" fmla="*/ 2280663 w 7901791"/>
                <a:gd name="csY41" fmla="*/ 2230554 h 2437772"/>
                <a:gd name="csX42" fmla="*/ 2316548 w 7901791"/>
                <a:gd name="csY42" fmla="*/ 2230554 h 2437772"/>
                <a:gd name="csX43" fmla="*/ 2316548 w 7901791"/>
                <a:gd name="csY43" fmla="*/ 2215712 h 2437772"/>
                <a:gd name="csX44" fmla="*/ 2519971 w 7901791"/>
                <a:gd name="csY44" fmla="*/ 2215712 h 2437772"/>
                <a:gd name="csX45" fmla="*/ 2519971 w 7901791"/>
                <a:gd name="csY45" fmla="*/ 2200756 h 2437772"/>
                <a:gd name="csX46" fmla="*/ 2777410 w 7901791"/>
                <a:gd name="csY46" fmla="*/ 2200756 h 2437772"/>
                <a:gd name="csX47" fmla="*/ 2849368 w 7901791"/>
                <a:gd name="csY47" fmla="*/ 2200756 h 2437772"/>
                <a:gd name="csX48" fmla="*/ 2849368 w 7901791"/>
                <a:gd name="csY48" fmla="*/ 2185799 h 2437772"/>
                <a:gd name="csX49" fmla="*/ 2855341 w 7901791"/>
                <a:gd name="csY49" fmla="*/ 2185799 h 2437772"/>
                <a:gd name="csX50" fmla="*/ 2855341 w 7901791"/>
                <a:gd name="csY50" fmla="*/ 2156001 h 2437772"/>
                <a:gd name="csX51" fmla="*/ 2861358 w 7901791"/>
                <a:gd name="csY51" fmla="*/ 2156001 h 2437772"/>
                <a:gd name="csX52" fmla="*/ 2873284 w 7901791"/>
                <a:gd name="csY52" fmla="*/ 2156001 h 2437772"/>
                <a:gd name="csX53" fmla="*/ 2873284 w 7901791"/>
                <a:gd name="csY53" fmla="*/ 2141045 h 2437772"/>
                <a:gd name="csX54" fmla="*/ 2915184 w 7901791"/>
                <a:gd name="csY54" fmla="*/ 2141045 h 2437772"/>
                <a:gd name="csX55" fmla="*/ 2915184 w 7901791"/>
                <a:gd name="csY55" fmla="*/ 2126088 h 2437772"/>
                <a:gd name="csX56" fmla="*/ 3070733 w 7901791"/>
                <a:gd name="csY56" fmla="*/ 2126088 h 2437772"/>
                <a:gd name="csX57" fmla="*/ 3100624 w 7901791"/>
                <a:gd name="csY57" fmla="*/ 2126088 h 2437772"/>
                <a:gd name="csX58" fmla="*/ 3100624 w 7901791"/>
                <a:gd name="csY58" fmla="*/ 2111132 h 2437772"/>
                <a:gd name="csX59" fmla="*/ 3118607 w 7901791"/>
                <a:gd name="csY59" fmla="*/ 2111132 h 2437772"/>
                <a:gd name="csX60" fmla="*/ 3202534 w 7901791"/>
                <a:gd name="csY60" fmla="*/ 2111132 h 2437772"/>
                <a:gd name="csX61" fmla="*/ 3202534 w 7901791"/>
                <a:gd name="csY61" fmla="*/ 2096159 h 2437772"/>
                <a:gd name="csX62" fmla="*/ 3208487 w 7901791"/>
                <a:gd name="csY62" fmla="*/ 2096159 h 2437772"/>
                <a:gd name="csX63" fmla="*/ 3250387 w 7901791"/>
                <a:gd name="csY63" fmla="*/ 2096159 h 2437772"/>
                <a:gd name="csX64" fmla="*/ 3250387 w 7901791"/>
                <a:gd name="csY64" fmla="*/ 2081072 h 2437772"/>
                <a:gd name="csX65" fmla="*/ 3274303 w 7901791"/>
                <a:gd name="csY65" fmla="*/ 2081072 h 2437772"/>
                <a:gd name="csX66" fmla="*/ 3274303 w 7901791"/>
                <a:gd name="csY66" fmla="*/ 2066116 h 2437772"/>
                <a:gd name="csX67" fmla="*/ 3358083 w 7901791"/>
                <a:gd name="csY67" fmla="*/ 2066116 h 2437772"/>
                <a:gd name="csX68" fmla="*/ 3561674 w 7901791"/>
                <a:gd name="csY68" fmla="*/ 2066116 h 2437772"/>
                <a:gd name="csX69" fmla="*/ 3561674 w 7901791"/>
                <a:gd name="csY69" fmla="*/ 2051159 h 2437772"/>
                <a:gd name="csX70" fmla="*/ 3573621 w 7901791"/>
                <a:gd name="csY70" fmla="*/ 2051159 h 2437772"/>
                <a:gd name="csX71" fmla="*/ 3591585 w 7901791"/>
                <a:gd name="csY71" fmla="*/ 2051159 h 2437772"/>
                <a:gd name="csX72" fmla="*/ 3591585 w 7901791"/>
                <a:gd name="csY72" fmla="*/ 2036056 h 2437772"/>
                <a:gd name="csX73" fmla="*/ 3615501 w 7901791"/>
                <a:gd name="csY73" fmla="*/ 2036056 h 2437772"/>
                <a:gd name="csX74" fmla="*/ 3615501 w 7901791"/>
                <a:gd name="csY74" fmla="*/ 2021099 h 2437772"/>
                <a:gd name="csX75" fmla="*/ 3633443 w 7901791"/>
                <a:gd name="csY75" fmla="*/ 2021099 h 2437772"/>
                <a:gd name="csX76" fmla="*/ 3687291 w 7901791"/>
                <a:gd name="csY76" fmla="*/ 2021099 h 2437772"/>
                <a:gd name="csX77" fmla="*/ 3693286 w 7901791"/>
                <a:gd name="csY77" fmla="*/ 2021099 h 2437772"/>
                <a:gd name="csX78" fmla="*/ 3717202 w 7901791"/>
                <a:gd name="csY78" fmla="*/ 2021099 h 2437772"/>
                <a:gd name="csX79" fmla="*/ 3825066 w 7901791"/>
                <a:gd name="csY79" fmla="*/ 2021099 h 2437772"/>
                <a:gd name="csX80" fmla="*/ 3825066 w 7901791"/>
                <a:gd name="csY80" fmla="*/ 2006012 h 2437772"/>
                <a:gd name="csX81" fmla="*/ 3920793 w 7901791"/>
                <a:gd name="csY81" fmla="*/ 2006012 h 2437772"/>
                <a:gd name="csX82" fmla="*/ 3920793 w 7901791"/>
                <a:gd name="csY82" fmla="*/ 1990925 h 2437772"/>
                <a:gd name="csX83" fmla="*/ 3968667 w 7901791"/>
                <a:gd name="csY83" fmla="*/ 1990925 h 2437772"/>
                <a:gd name="csX84" fmla="*/ 3968667 w 7901791"/>
                <a:gd name="csY84" fmla="*/ 1975821 h 2437772"/>
                <a:gd name="csX85" fmla="*/ 4076363 w 7901791"/>
                <a:gd name="csY85" fmla="*/ 1975821 h 2437772"/>
                <a:gd name="csX86" fmla="*/ 4076363 w 7901791"/>
                <a:gd name="csY86" fmla="*/ 1960586 h 2437772"/>
                <a:gd name="csX87" fmla="*/ 4208143 w 7901791"/>
                <a:gd name="csY87" fmla="*/ 1960586 h 2437772"/>
                <a:gd name="csX88" fmla="*/ 4208143 w 7901791"/>
                <a:gd name="csY88" fmla="*/ 1945499 h 2437772"/>
                <a:gd name="csX89" fmla="*/ 4267965 w 7901791"/>
                <a:gd name="csY89" fmla="*/ 1945499 h 2437772"/>
                <a:gd name="csX90" fmla="*/ 4267965 w 7901791"/>
                <a:gd name="csY90" fmla="*/ 1930395 h 2437772"/>
                <a:gd name="csX91" fmla="*/ 4279933 w 7901791"/>
                <a:gd name="csY91" fmla="*/ 1930395 h 2437772"/>
                <a:gd name="csX92" fmla="*/ 4279933 w 7901791"/>
                <a:gd name="csY92" fmla="*/ 1870030 h 2437772"/>
                <a:gd name="csX93" fmla="*/ 4309865 w 7901791"/>
                <a:gd name="csY93" fmla="*/ 1870030 h 2437772"/>
                <a:gd name="csX94" fmla="*/ 4309865 w 7901791"/>
                <a:gd name="csY94" fmla="*/ 1854943 h 2437772"/>
                <a:gd name="csX95" fmla="*/ 4315839 w 7901791"/>
                <a:gd name="csY95" fmla="*/ 1854943 h 2437772"/>
                <a:gd name="csX96" fmla="*/ 4315839 w 7901791"/>
                <a:gd name="csY96" fmla="*/ 1824605 h 2437772"/>
                <a:gd name="csX97" fmla="*/ 4321812 w 7901791"/>
                <a:gd name="csY97" fmla="*/ 1824605 h 2437772"/>
                <a:gd name="csX98" fmla="*/ 4321812 w 7901791"/>
                <a:gd name="csY98" fmla="*/ 1763961 h 2437772"/>
                <a:gd name="csX99" fmla="*/ 4327807 w 7901791"/>
                <a:gd name="csY99" fmla="*/ 1763961 h 2437772"/>
                <a:gd name="csX100" fmla="*/ 4327807 w 7901791"/>
                <a:gd name="csY100" fmla="*/ 1748743 h 2437772"/>
                <a:gd name="csX101" fmla="*/ 4333781 w 7901791"/>
                <a:gd name="csY101" fmla="*/ 1748743 h 2437772"/>
                <a:gd name="csX102" fmla="*/ 4333781 w 7901791"/>
                <a:gd name="csY102" fmla="*/ 1733639 h 2437772"/>
                <a:gd name="csX103" fmla="*/ 4339776 w 7901791"/>
                <a:gd name="csY103" fmla="*/ 1733639 h 2437772"/>
                <a:gd name="csX104" fmla="*/ 4375660 w 7901791"/>
                <a:gd name="csY104" fmla="*/ 1733639 h 2437772"/>
                <a:gd name="csX105" fmla="*/ 4375660 w 7901791"/>
                <a:gd name="csY105" fmla="*/ 1718421 h 2437772"/>
                <a:gd name="csX106" fmla="*/ 4381634 w 7901791"/>
                <a:gd name="csY106" fmla="*/ 1718421 h 2437772"/>
                <a:gd name="csX107" fmla="*/ 4381634 w 7901791"/>
                <a:gd name="csY107" fmla="*/ 1703334 h 2437772"/>
                <a:gd name="csX108" fmla="*/ 4405760 w 7901791"/>
                <a:gd name="csY108" fmla="*/ 1703334 h 2437772"/>
                <a:gd name="csX109" fmla="*/ 4405760 w 7901791"/>
                <a:gd name="csY109" fmla="*/ 1688083 h 2437772"/>
                <a:gd name="csX110" fmla="*/ 4411734 w 7901791"/>
                <a:gd name="csY110" fmla="*/ 1688083 h 2437772"/>
                <a:gd name="csX111" fmla="*/ 4447639 w 7901791"/>
                <a:gd name="csY111" fmla="*/ 1688083 h 2437772"/>
                <a:gd name="csX112" fmla="*/ 4621131 w 7901791"/>
                <a:gd name="csY112" fmla="*/ 1688083 h 2437772"/>
                <a:gd name="csX113" fmla="*/ 4698895 w 7901791"/>
                <a:gd name="csY113" fmla="*/ 1688083 h 2437772"/>
                <a:gd name="csX114" fmla="*/ 4698895 w 7901791"/>
                <a:gd name="csY114" fmla="*/ 1672865 h 2437772"/>
                <a:gd name="csX115" fmla="*/ 4711031 w 7901791"/>
                <a:gd name="csY115" fmla="*/ 1672865 h 2437772"/>
                <a:gd name="csX116" fmla="*/ 4711031 w 7901791"/>
                <a:gd name="csY116" fmla="*/ 1657646 h 2437772"/>
                <a:gd name="csX117" fmla="*/ 4974297 w 7901791"/>
                <a:gd name="csY117" fmla="*/ 1657646 h 2437772"/>
                <a:gd name="csX118" fmla="*/ 4974297 w 7901791"/>
                <a:gd name="csY118" fmla="*/ 1642412 h 2437772"/>
                <a:gd name="csX119" fmla="*/ 4986245 w 7901791"/>
                <a:gd name="csY119" fmla="*/ 1642412 h 2437772"/>
                <a:gd name="csX120" fmla="*/ 4986245 w 7901791"/>
                <a:gd name="csY120" fmla="*/ 1627177 h 2437772"/>
                <a:gd name="csX121" fmla="*/ 4992239 w 7901791"/>
                <a:gd name="csY121" fmla="*/ 1627177 h 2437772"/>
                <a:gd name="csX122" fmla="*/ 4992239 w 7901791"/>
                <a:gd name="csY122" fmla="*/ 1611828 h 2437772"/>
                <a:gd name="csX123" fmla="*/ 4998213 w 7901791"/>
                <a:gd name="csY123" fmla="*/ 1611828 h 2437772"/>
                <a:gd name="csX124" fmla="*/ 4998213 w 7901791"/>
                <a:gd name="csY124" fmla="*/ 1596594 h 2437772"/>
                <a:gd name="csX125" fmla="*/ 5004208 w 7901791"/>
                <a:gd name="csY125" fmla="*/ 1596594 h 2437772"/>
                <a:gd name="csX126" fmla="*/ 5004208 w 7901791"/>
                <a:gd name="csY126" fmla="*/ 1581376 h 2437772"/>
                <a:gd name="csX127" fmla="*/ 5016323 w 7901791"/>
                <a:gd name="csY127" fmla="*/ 1581376 h 2437772"/>
                <a:gd name="csX128" fmla="*/ 5016323 w 7901791"/>
                <a:gd name="csY128" fmla="*/ 1550776 h 2437772"/>
                <a:gd name="csX129" fmla="*/ 5022318 w 7901791"/>
                <a:gd name="csY129" fmla="*/ 1550776 h 2437772"/>
                <a:gd name="csX130" fmla="*/ 5022318 w 7901791"/>
                <a:gd name="csY130" fmla="*/ 1504827 h 2437772"/>
                <a:gd name="csX131" fmla="*/ 5028291 w 7901791"/>
                <a:gd name="csY131" fmla="*/ 1504827 h 2437772"/>
                <a:gd name="csX132" fmla="*/ 5028291 w 7901791"/>
                <a:gd name="csY132" fmla="*/ 1489608 h 2437772"/>
                <a:gd name="csX133" fmla="*/ 5034307 w 7901791"/>
                <a:gd name="csY133" fmla="*/ 1489608 h 2437772"/>
                <a:gd name="csX134" fmla="*/ 5034307 w 7901791"/>
                <a:gd name="csY134" fmla="*/ 1428277 h 2437772"/>
                <a:gd name="csX135" fmla="*/ 5040281 w 7901791"/>
                <a:gd name="csY135" fmla="*/ 1428277 h 2437772"/>
                <a:gd name="csX136" fmla="*/ 5040281 w 7901791"/>
                <a:gd name="csY136" fmla="*/ 1397710 h 2437772"/>
                <a:gd name="csX137" fmla="*/ 5046234 w 7901791"/>
                <a:gd name="csY137" fmla="*/ 1397710 h 2437772"/>
                <a:gd name="csX138" fmla="*/ 5046234 w 7901791"/>
                <a:gd name="csY138" fmla="*/ 1367110 h 2437772"/>
                <a:gd name="csX139" fmla="*/ 5064197 w 7901791"/>
                <a:gd name="csY139" fmla="*/ 1367110 h 2437772"/>
                <a:gd name="csX140" fmla="*/ 5064197 w 7901791"/>
                <a:gd name="csY140" fmla="*/ 1351761 h 2437772"/>
                <a:gd name="csX141" fmla="*/ 5076166 w 7901791"/>
                <a:gd name="csY141" fmla="*/ 1351761 h 2437772"/>
                <a:gd name="csX142" fmla="*/ 5076166 w 7901791"/>
                <a:gd name="csY142" fmla="*/ 1336510 h 2437772"/>
                <a:gd name="csX143" fmla="*/ 5106076 w 7901791"/>
                <a:gd name="csY143" fmla="*/ 1336510 h 2437772"/>
                <a:gd name="csX144" fmla="*/ 5106076 w 7901791"/>
                <a:gd name="csY144" fmla="*/ 1321161 h 2437772"/>
                <a:gd name="csX145" fmla="*/ 5130014 w 7901791"/>
                <a:gd name="csY145" fmla="*/ 1321161 h 2437772"/>
                <a:gd name="csX146" fmla="*/ 5237689 w 7901791"/>
                <a:gd name="csY146" fmla="*/ 1321161 h 2437772"/>
                <a:gd name="csX147" fmla="*/ 5237689 w 7901791"/>
                <a:gd name="csY147" fmla="*/ 1305812 h 2437772"/>
                <a:gd name="csX148" fmla="*/ 5261647 w 7901791"/>
                <a:gd name="csY148" fmla="*/ 1305812 h 2437772"/>
                <a:gd name="csX149" fmla="*/ 5261647 w 7901791"/>
                <a:gd name="csY149" fmla="*/ 1290430 h 2437772"/>
                <a:gd name="csX150" fmla="*/ 5339578 w 7901791"/>
                <a:gd name="csY150" fmla="*/ 1290430 h 2437772"/>
                <a:gd name="csX151" fmla="*/ 5339578 w 7901791"/>
                <a:gd name="csY151" fmla="*/ 1275081 h 2437772"/>
                <a:gd name="csX152" fmla="*/ 5351526 w 7901791"/>
                <a:gd name="csY152" fmla="*/ 1275081 h 2437772"/>
                <a:gd name="csX153" fmla="*/ 5471190 w 7901791"/>
                <a:gd name="csY153" fmla="*/ 1275081 h 2437772"/>
                <a:gd name="csX154" fmla="*/ 5590876 w 7901791"/>
                <a:gd name="csY154" fmla="*/ 1275081 h 2437772"/>
                <a:gd name="csX155" fmla="*/ 5590876 w 7901791"/>
                <a:gd name="csY155" fmla="*/ 1259732 h 2437772"/>
                <a:gd name="csX156" fmla="*/ 5638708 w 7901791"/>
                <a:gd name="csY156" fmla="*/ 1259732 h 2437772"/>
                <a:gd name="csX157" fmla="*/ 5704713 w 7901791"/>
                <a:gd name="csY157" fmla="*/ 1259732 h 2437772"/>
                <a:gd name="csX158" fmla="*/ 5704713 w 7901791"/>
                <a:gd name="csY158" fmla="*/ 1213488 h 2437772"/>
                <a:gd name="csX159" fmla="*/ 5710686 w 7901791"/>
                <a:gd name="csY159" fmla="*/ 1213488 h 2437772"/>
                <a:gd name="csX160" fmla="*/ 5710686 w 7901791"/>
                <a:gd name="csY160" fmla="*/ 1197877 h 2437772"/>
                <a:gd name="csX161" fmla="*/ 5716660 w 7901791"/>
                <a:gd name="csY161" fmla="*/ 1197877 h 2437772"/>
                <a:gd name="csX162" fmla="*/ 5722655 w 7901791"/>
                <a:gd name="csY162" fmla="*/ 1197877 h 2437772"/>
                <a:gd name="csX163" fmla="*/ 5728629 w 7901791"/>
                <a:gd name="csY163" fmla="*/ 1197877 h 2437772"/>
                <a:gd name="csX164" fmla="*/ 5734623 w 7901791"/>
                <a:gd name="csY164" fmla="*/ 1197877 h 2437772"/>
                <a:gd name="csX165" fmla="*/ 5740597 w 7901791"/>
                <a:gd name="csY165" fmla="*/ 1197877 h 2437772"/>
                <a:gd name="csX166" fmla="*/ 5746571 w 7901791"/>
                <a:gd name="csY166" fmla="*/ 1197877 h 2437772"/>
                <a:gd name="csX167" fmla="*/ 5746571 w 7901791"/>
                <a:gd name="csY167" fmla="*/ 1117057 h 2437772"/>
                <a:gd name="csX168" fmla="*/ 5752566 w 7901791"/>
                <a:gd name="csY168" fmla="*/ 1117057 h 2437772"/>
                <a:gd name="csX169" fmla="*/ 5752566 w 7901791"/>
                <a:gd name="csY169" fmla="*/ 1051472 h 2437772"/>
                <a:gd name="csX170" fmla="*/ 5758540 w 7901791"/>
                <a:gd name="csY170" fmla="*/ 1051472 h 2437772"/>
                <a:gd name="csX171" fmla="*/ 5764514 w 7901791"/>
                <a:gd name="csY171" fmla="*/ 1051472 h 2437772"/>
                <a:gd name="csX172" fmla="*/ 5764514 w 7901791"/>
                <a:gd name="csY172" fmla="*/ 1034896 h 2437772"/>
                <a:gd name="csX173" fmla="*/ 5770508 w 7901791"/>
                <a:gd name="csY173" fmla="*/ 1034896 h 2437772"/>
                <a:gd name="csX174" fmla="*/ 5770508 w 7901791"/>
                <a:gd name="csY174" fmla="*/ 1018352 h 2437772"/>
                <a:gd name="csX175" fmla="*/ 5776482 w 7901791"/>
                <a:gd name="csY175" fmla="*/ 1018352 h 2437772"/>
                <a:gd name="csX176" fmla="*/ 5776482 w 7901791"/>
                <a:gd name="csY176" fmla="*/ 1001645 h 2437772"/>
                <a:gd name="csX177" fmla="*/ 5782477 w 7901791"/>
                <a:gd name="csY177" fmla="*/ 1001645 h 2437772"/>
                <a:gd name="csX178" fmla="*/ 5782477 w 7901791"/>
                <a:gd name="csY178" fmla="*/ 984954 h 2437772"/>
                <a:gd name="csX179" fmla="*/ 5788451 w 7901791"/>
                <a:gd name="csY179" fmla="*/ 984954 h 2437772"/>
                <a:gd name="csX180" fmla="*/ 5788451 w 7901791"/>
                <a:gd name="csY180" fmla="*/ 968263 h 2437772"/>
                <a:gd name="csX181" fmla="*/ 5794425 w 7901791"/>
                <a:gd name="csY181" fmla="*/ 968263 h 2437772"/>
                <a:gd name="csX182" fmla="*/ 5800440 w 7901791"/>
                <a:gd name="csY182" fmla="*/ 968263 h 2437772"/>
                <a:gd name="csX183" fmla="*/ 5818382 w 7901791"/>
                <a:gd name="csY183" fmla="*/ 968263 h 2437772"/>
                <a:gd name="csX184" fmla="*/ 5824356 w 7901791"/>
                <a:gd name="csY184" fmla="*/ 968263 h 2437772"/>
                <a:gd name="csX185" fmla="*/ 5824356 w 7901791"/>
                <a:gd name="csY185" fmla="*/ 951294 h 2437772"/>
                <a:gd name="csX186" fmla="*/ 5830351 w 7901791"/>
                <a:gd name="csY186" fmla="*/ 951294 h 2437772"/>
                <a:gd name="csX187" fmla="*/ 5836325 w 7901791"/>
                <a:gd name="csY187" fmla="*/ 951294 h 2437772"/>
                <a:gd name="csX188" fmla="*/ 5836325 w 7901791"/>
                <a:gd name="csY188" fmla="*/ 934194 h 2437772"/>
                <a:gd name="csX189" fmla="*/ 5949995 w 7901791"/>
                <a:gd name="csY189" fmla="*/ 934194 h 2437772"/>
                <a:gd name="csX190" fmla="*/ 5949995 w 7901791"/>
                <a:gd name="csY190" fmla="*/ 916423 h 2437772"/>
                <a:gd name="csX191" fmla="*/ 6207413 w 7901791"/>
                <a:gd name="csY191" fmla="*/ 916423 h 2437772"/>
                <a:gd name="csX192" fmla="*/ 6207413 w 7901791"/>
                <a:gd name="csY192" fmla="*/ 895985 h 2437772"/>
                <a:gd name="csX193" fmla="*/ 6255287 w 7901791"/>
                <a:gd name="csY193" fmla="*/ 895985 h 2437772"/>
                <a:gd name="csX194" fmla="*/ 6255287 w 7901791"/>
                <a:gd name="csY194" fmla="*/ 875285 h 2437772"/>
                <a:gd name="csX195" fmla="*/ 6440914 w 7901791"/>
                <a:gd name="csY195" fmla="*/ 875285 h 2437772"/>
                <a:gd name="csX196" fmla="*/ 6440914 w 7901791"/>
                <a:gd name="csY196" fmla="*/ 853374 h 2437772"/>
                <a:gd name="csX197" fmla="*/ 6446888 w 7901791"/>
                <a:gd name="csY197" fmla="*/ 853374 h 2437772"/>
                <a:gd name="csX198" fmla="*/ 6446888 w 7901791"/>
                <a:gd name="csY198" fmla="*/ 809290 h 2437772"/>
                <a:gd name="csX199" fmla="*/ 6452903 w 7901791"/>
                <a:gd name="csY199" fmla="*/ 809290 h 2437772"/>
                <a:gd name="csX200" fmla="*/ 6452903 w 7901791"/>
                <a:gd name="csY200" fmla="*/ 765092 h 2437772"/>
                <a:gd name="csX201" fmla="*/ 6458856 w 7901791"/>
                <a:gd name="csY201" fmla="*/ 765092 h 2437772"/>
                <a:gd name="csX202" fmla="*/ 6458856 w 7901791"/>
                <a:gd name="csY202" fmla="*/ 720599 h 2437772"/>
                <a:gd name="csX203" fmla="*/ 6464872 w 7901791"/>
                <a:gd name="csY203" fmla="*/ 720599 h 2437772"/>
                <a:gd name="csX204" fmla="*/ 6470846 w 7901791"/>
                <a:gd name="csY204" fmla="*/ 720599 h 2437772"/>
                <a:gd name="csX205" fmla="*/ 6476820 w 7901791"/>
                <a:gd name="csY205" fmla="*/ 720599 h 2437772"/>
                <a:gd name="csX206" fmla="*/ 6476820 w 7901791"/>
                <a:gd name="csY206" fmla="*/ 675321 h 2437772"/>
                <a:gd name="csX207" fmla="*/ 6482814 w 7901791"/>
                <a:gd name="csY207" fmla="*/ 675321 h 2437772"/>
                <a:gd name="csX208" fmla="*/ 6482814 w 7901791"/>
                <a:gd name="csY208" fmla="*/ 652625 h 2437772"/>
                <a:gd name="csX209" fmla="*/ 6488788 w 7901791"/>
                <a:gd name="csY209" fmla="*/ 652625 h 2437772"/>
                <a:gd name="csX210" fmla="*/ 6494783 w 7901791"/>
                <a:gd name="csY210" fmla="*/ 652625 h 2437772"/>
                <a:gd name="csX211" fmla="*/ 6494783 w 7901791"/>
                <a:gd name="csY211" fmla="*/ 629765 h 2437772"/>
                <a:gd name="csX212" fmla="*/ 6500757 w 7901791"/>
                <a:gd name="csY212" fmla="*/ 629765 h 2437772"/>
                <a:gd name="csX213" fmla="*/ 6500757 w 7901791"/>
                <a:gd name="csY213" fmla="*/ 606937 h 2437772"/>
                <a:gd name="csX214" fmla="*/ 6506731 w 7901791"/>
                <a:gd name="csY214" fmla="*/ 606937 h 2437772"/>
                <a:gd name="csX215" fmla="*/ 6512725 w 7901791"/>
                <a:gd name="csY215" fmla="*/ 606937 h 2437772"/>
                <a:gd name="csX216" fmla="*/ 6518699 w 7901791"/>
                <a:gd name="csY216" fmla="*/ 606937 h 2437772"/>
                <a:gd name="csX217" fmla="*/ 6530668 w 7901791"/>
                <a:gd name="csY217" fmla="*/ 606937 h 2437772"/>
                <a:gd name="csX218" fmla="*/ 6542636 w 7901791"/>
                <a:gd name="csY218" fmla="*/ 606937 h 2437772"/>
                <a:gd name="csX219" fmla="*/ 6542636 w 7901791"/>
                <a:gd name="csY219" fmla="*/ 583292 h 2437772"/>
                <a:gd name="csX220" fmla="*/ 6554584 w 7901791"/>
                <a:gd name="csY220" fmla="*/ 583292 h 2437772"/>
                <a:gd name="csX221" fmla="*/ 6554584 w 7901791"/>
                <a:gd name="csY221" fmla="*/ 559499 h 2437772"/>
                <a:gd name="csX222" fmla="*/ 6560599 w 7901791"/>
                <a:gd name="csY222" fmla="*/ 559499 h 2437772"/>
                <a:gd name="csX223" fmla="*/ 6560599 w 7901791"/>
                <a:gd name="csY223" fmla="*/ 535592 h 2437772"/>
                <a:gd name="csX224" fmla="*/ 6578710 w 7901791"/>
                <a:gd name="csY224" fmla="*/ 535592 h 2437772"/>
                <a:gd name="csX225" fmla="*/ 6584683 w 7901791"/>
                <a:gd name="csY225" fmla="*/ 535592 h 2437772"/>
                <a:gd name="csX226" fmla="*/ 6626563 w 7901791"/>
                <a:gd name="csY226" fmla="*/ 535592 h 2437772"/>
                <a:gd name="csX227" fmla="*/ 6626563 w 7901791"/>
                <a:gd name="csY227" fmla="*/ 511145 h 2437772"/>
                <a:gd name="csX228" fmla="*/ 6632536 w 7901791"/>
                <a:gd name="csY228" fmla="*/ 511145 h 2437772"/>
                <a:gd name="csX229" fmla="*/ 6638531 w 7901791"/>
                <a:gd name="csY229" fmla="*/ 511145 h 2437772"/>
                <a:gd name="csX230" fmla="*/ 6644505 w 7901791"/>
                <a:gd name="csY230" fmla="*/ 511145 h 2437772"/>
                <a:gd name="csX231" fmla="*/ 6644505 w 7901791"/>
                <a:gd name="csY231" fmla="*/ 486305 h 2437772"/>
                <a:gd name="csX232" fmla="*/ 6650479 w 7901791"/>
                <a:gd name="csY232" fmla="*/ 486305 h 2437772"/>
                <a:gd name="csX233" fmla="*/ 6656495 w 7901791"/>
                <a:gd name="csY233" fmla="*/ 486305 h 2437772"/>
                <a:gd name="csX234" fmla="*/ 6662447 w 7901791"/>
                <a:gd name="csY234" fmla="*/ 486305 h 2437772"/>
                <a:gd name="csX235" fmla="*/ 6668463 w 7901791"/>
                <a:gd name="csY235" fmla="*/ 486305 h 2437772"/>
                <a:gd name="csX236" fmla="*/ 6668463 w 7901791"/>
                <a:gd name="csY236" fmla="*/ 460794 h 2437772"/>
                <a:gd name="csX237" fmla="*/ 6674437 w 7901791"/>
                <a:gd name="csY237" fmla="*/ 460794 h 2437772"/>
                <a:gd name="csX238" fmla="*/ 6692379 w 7901791"/>
                <a:gd name="csY238" fmla="*/ 460794 h 2437772"/>
                <a:gd name="csX239" fmla="*/ 6698353 w 7901791"/>
                <a:gd name="csY239" fmla="*/ 460794 h 2437772"/>
                <a:gd name="csX240" fmla="*/ 6698353 w 7901791"/>
                <a:gd name="csY240" fmla="*/ 435152 h 2437772"/>
                <a:gd name="csX241" fmla="*/ 6782133 w 7901791"/>
                <a:gd name="csY241" fmla="*/ 435152 h 2437772"/>
                <a:gd name="csX242" fmla="*/ 6782133 w 7901791"/>
                <a:gd name="csY242" fmla="*/ 407497 h 2437772"/>
                <a:gd name="csX243" fmla="*/ 6997650 w 7901791"/>
                <a:gd name="csY243" fmla="*/ 407497 h 2437772"/>
                <a:gd name="csX244" fmla="*/ 6997650 w 7901791"/>
                <a:gd name="csY244" fmla="*/ 376374 h 2437772"/>
                <a:gd name="csX245" fmla="*/ 7111319 w 7901791"/>
                <a:gd name="csY245" fmla="*/ 376374 h 2437772"/>
                <a:gd name="csX246" fmla="*/ 7111319 w 7901791"/>
                <a:gd name="csY246" fmla="*/ 342730 h 2437772"/>
                <a:gd name="csX247" fmla="*/ 7129304 w 7901791"/>
                <a:gd name="csY247" fmla="*/ 342730 h 2437772"/>
                <a:gd name="csX248" fmla="*/ 7135278 w 7901791"/>
                <a:gd name="csY248" fmla="*/ 342730 h 2437772"/>
                <a:gd name="csX249" fmla="*/ 7141252 w 7901791"/>
                <a:gd name="csY249" fmla="*/ 342730 h 2437772"/>
                <a:gd name="csX250" fmla="*/ 7141252 w 7901791"/>
                <a:gd name="csY250" fmla="*/ 308661 h 2437772"/>
                <a:gd name="csX251" fmla="*/ 7147247 w 7901791"/>
                <a:gd name="csY251" fmla="*/ 308661 h 2437772"/>
                <a:gd name="csX252" fmla="*/ 7153220 w 7901791"/>
                <a:gd name="csY252" fmla="*/ 308661 h 2437772"/>
                <a:gd name="csX253" fmla="*/ 7159193 w 7901791"/>
                <a:gd name="csY253" fmla="*/ 308661 h 2437772"/>
                <a:gd name="csX254" fmla="*/ 7165188 w 7901791"/>
                <a:gd name="csY254" fmla="*/ 308661 h 2437772"/>
                <a:gd name="csX255" fmla="*/ 7165188 w 7901791"/>
                <a:gd name="csY255" fmla="*/ 273659 h 2437772"/>
                <a:gd name="csX256" fmla="*/ 7171163 w 7901791"/>
                <a:gd name="csY256" fmla="*/ 273659 h 2437772"/>
                <a:gd name="csX257" fmla="*/ 7171163 w 7901791"/>
                <a:gd name="csY257" fmla="*/ 238396 h 2437772"/>
                <a:gd name="csX258" fmla="*/ 7177158 w 7901791"/>
                <a:gd name="csY258" fmla="*/ 238396 h 2437772"/>
                <a:gd name="csX259" fmla="*/ 7189104 w 7901791"/>
                <a:gd name="csY259" fmla="*/ 238396 h 2437772"/>
                <a:gd name="csX260" fmla="*/ 7201241 w 7901791"/>
                <a:gd name="csY260" fmla="*/ 238396 h 2437772"/>
                <a:gd name="csX261" fmla="*/ 7201241 w 7901791"/>
                <a:gd name="csY261" fmla="*/ 165987 h 2437772"/>
                <a:gd name="csX262" fmla="*/ 7213230 w 7901791"/>
                <a:gd name="csY262" fmla="*/ 165987 h 2437772"/>
                <a:gd name="csX263" fmla="*/ 7219205 w 7901791"/>
                <a:gd name="csY263" fmla="*/ 165987 h 2437772"/>
                <a:gd name="csX264" fmla="*/ 7225200 w 7901791"/>
                <a:gd name="csY264" fmla="*/ 165987 h 2437772"/>
                <a:gd name="csX265" fmla="*/ 7225200 w 7901791"/>
                <a:gd name="csY265" fmla="*/ 128334 h 2437772"/>
                <a:gd name="csX266" fmla="*/ 7380727 w 7901791"/>
                <a:gd name="csY266" fmla="*/ 128334 h 2437772"/>
                <a:gd name="csX267" fmla="*/ 7380727 w 7901791"/>
                <a:gd name="csY267" fmla="*/ 87981 h 2437772"/>
                <a:gd name="csX268" fmla="*/ 7464507 w 7901791"/>
                <a:gd name="csY268" fmla="*/ 87981 h 2437772"/>
                <a:gd name="csX269" fmla="*/ 7464507 w 7901791"/>
                <a:gd name="csY269" fmla="*/ 45108 h 2437772"/>
                <a:gd name="csX270" fmla="*/ 7482449 w 7901791"/>
                <a:gd name="csY270" fmla="*/ 45108 h 2437772"/>
                <a:gd name="csX271" fmla="*/ 7494396 w 7901791"/>
                <a:gd name="csY271" fmla="*/ 45108 h 2437772"/>
                <a:gd name="csX272" fmla="*/ 7500391 w 7901791"/>
                <a:gd name="csY272" fmla="*/ 45108 h 2437772"/>
                <a:gd name="csX273" fmla="*/ 7512528 w 7901791"/>
                <a:gd name="csY273" fmla="*/ 45108 h 2437772"/>
                <a:gd name="csX274" fmla="*/ 7512528 w 7901791"/>
                <a:gd name="csY274" fmla="*/ -39 h 2437772"/>
                <a:gd name="csX275" fmla="*/ 7883636 w 7901791"/>
                <a:gd name="csY275" fmla="*/ -39 h 2437772"/>
                <a:gd name="csX276" fmla="*/ 7901641 w 7901791"/>
                <a:gd name="csY276" fmla="*/ -39 h 2437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Lst>
              <a:rect l="l" t="t" r="r" b="b"/>
              <a:pathLst>
                <a:path w="7901791" h="2437772">
                  <a:moveTo>
                    <a:pt x="-150" y="2437734"/>
                  </a:moveTo>
                  <a:lnTo>
                    <a:pt x="5824" y="2437734"/>
                  </a:lnTo>
                  <a:lnTo>
                    <a:pt x="179483" y="2437734"/>
                  </a:lnTo>
                  <a:lnTo>
                    <a:pt x="179483" y="2423154"/>
                  </a:lnTo>
                  <a:lnTo>
                    <a:pt x="1053521" y="2423154"/>
                  </a:lnTo>
                  <a:lnTo>
                    <a:pt x="1053521" y="2408492"/>
                  </a:lnTo>
                  <a:lnTo>
                    <a:pt x="1077438" y="2408492"/>
                  </a:lnTo>
                  <a:lnTo>
                    <a:pt x="1083412" y="2408492"/>
                  </a:lnTo>
                  <a:lnTo>
                    <a:pt x="1095380" y="2408492"/>
                  </a:lnTo>
                  <a:lnTo>
                    <a:pt x="1095380" y="2393650"/>
                  </a:lnTo>
                  <a:lnTo>
                    <a:pt x="1113322" y="2393650"/>
                  </a:lnTo>
                  <a:lnTo>
                    <a:pt x="1149207" y="2393650"/>
                  </a:lnTo>
                  <a:lnTo>
                    <a:pt x="1161196" y="2393650"/>
                  </a:lnTo>
                  <a:lnTo>
                    <a:pt x="1161196" y="2378956"/>
                  </a:lnTo>
                  <a:lnTo>
                    <a:pt x="1232986" y="2378956"/>
                  </a:lnTo>
                  <a:lnTo>
                    <a:pt x="1232986" y="2364130"/>
                  </a:lnTo>
                  <a:lnTo>
                    <a:pt x="1424609" y="2364130"/>
                  </a:lnTo>
                  <a:lnTo>
                    <a:pt x="1442551" y="2364130"/>
                  </a:lnTo>
                  <a:lnTo>
                    <a:pt x="1442551" y="2349419"/>
                  </a:lnTo>
                  <a:lnTo>
                    <a:pt x="1598289" y="2349419"/>
                  </a:lnTo>
                  <a:lnTo>
                    <a:pt x="1598289" y="2334627"/>
                  </a:lnTo>
                  <a:lnTo>
                    <a:pt x="1604263" y="2334627"/>
                  </a:lnTo>
                  <a:lnTo>
                    <a:pt x="1616231" y="2334627"/>
                  </a:lnTo>
                  <a:lnTo>
                    <a:pt x="1616231" y="2319785"/>
                  </a:lnTo>
                  <a:lnTo>
                    <a:pt x="1628200" y="2319785"/>
                  </a:lnTo>
                  <a:lnTo>
                    <a:pt x="1646142" y="2319785"/>
                  </a:lnTo>
                  <a:lnTo>
                    <a:pt x="1723927" y="2319785"/>
                  </a:lnTo>
                  <a:lnTo>
                    <a:pt x="1783770" y="2319785"/>
                  </a:lnTo>
                  <a:lnTo>
                    <a:pt x="1783770" y="2304959"/>
                  </a:lnTo>
                  <a:lnTo>
                    <a:pt x="1813660" y="2304959"/>
                  </a:lnTo>
                  <a:lnTo>
                    <a:pt x="1813660" y="2290134"/>
                  </a:lnTo>
                  <a:lnTo>
                    <a:pt x="1963403" y="2290134"/>
                  </a:lnTo>
                  <a:lnTo>
                    <a:pt x="2077073" y="2290134"/>
                  </a:lnTo>
                  <a:lnTo>
                    <a:pt x="2077073" y="2275292"/>
                  </a:lnTo>
                  <a:lnTo>
                    <a:pt x="2100989" y="2275292"/>
                  </a:lnTo>
                  <a:lnTo>
                    <a:pt x="2100989" y="2260336"/>
                  </a:lnTo>
                  <a:lnTo>
                    <a:pt x="2160831" y="2260336"/>
                  </a:lnTo>
                  <a:lnTo>
                    <a:pt x="2160831" y="2245510"/>
                  </a:lnTo>
                  <a:lnTo>
                    <a:pt x="2184769" y="2245510"/>
                  </a:lnTo>
                  <a:lnTo>
                    <a:pt x="2184769" y="2230554"/>
                  </a:lnTo>
                  <a:lnTo>
                    <a:pt x="2220821" y="2230554"/>
                  </a:lnTo>
                  <a:lnTo>
                    <a:pt x="2280663" y="2230554"/>
                  </a:lnTo>
                  <a:lnTo>
                    <a:pt x="2316548" y="2230554"/>
                  </a:lnTo>
                  <a:lnTo>
                    <a:pt x="2316548" y="2215712"/>
                  </a:lnTo>
                  <a:lnTo>
                    <a:pt x="2519971" y="2215712"/>
                  </a:lnTo>
                  <a:lnTo>
                    <a:pt x="2519971" y="2200756"/>
                  </a:lnTo>
                  <a:lnTo>
                    <a:pt x="2777410" y="2200756"/>
                  </a:lnTo>
                  <a:lnTo>
                    <a:pt x="2849368" y="2200756"/>
                  </a:lnTo>
                  <a:lnTo>
                    <a:pt x="2849368" y="2185799"/>
                  </a:lnTo>
                  <a:lnTo>
                    <a:pt x="2855341" y="2185799"/>
                  </a:lnTo>
                  <a:lnTo>
                    <a:pt x="2855341" y="2156001"/>
                  </a:lnTo>
                  <a:lnTo>
                    <a:pt x="2861358" y="2156001"/>
                  </a:lnTo>
                  <a:lnTo>
                    <a:pt x="2873284" y="2156001"/>
                  </a:lnTo>
                  <a:lnTo>
                    <a:pt x="2873284" y="2141045"/>
                  </a:lnTo>
                  <a:lnTo>
                    <a:pt x="2915184" y="2141045"/>
                  </a:lnTo>
                  <a:lnTo>
                    <a:pt x="2915184" y="2126088"/>
                  </a:lnTo>
                  <a:lnTo>
                    <a:pt x="3070733" y="2126088"/>
                  </a:lnTo>
                  <a:lnTo>
                    <a:pt x="3100624" y="2126088"/>
                  </a:lnTo>
                  <a:lnTo>
                    <a:pt x="3100624" y="2111132"/>
                  </a:lnTo>
                  <a:lnTo>
                    <a:pt x="3118607" y="2111132"/>
                  </a:lnTo>
                  <a:lnTo>
                    <a:pt x="3202534" y="2111132"/>
                  </a:lnTo>
                  <a:lnTo>
                    <a:pt x="3202534" y="2096159"/>
                  </a:lnTo>
                  <a:lnTo>
                    <a:pt x="3208487" y="2096159"/>
                  </a:lnTo>
                  <a:lnTo>
                    <a:pt x="3250387" y="2096159"/>
                  </a:lnTo>
                  <a:lnTo>
                    <a:pt x="3250387" y="2081072"/>
                  </a:lnTo>
                  <a:lnTo>
                    <a:pt x="3274303" y="2081072"/>
                  </a:lnTo>
                  <a:lnTo>
                    <a:pt x="3274303" y="2066116"/>
                  </a:lnTo>
                  <a:lnTo>
                    <a:pt x="3358083" y="2066116"/>
                  </a:lnTo>
                  <a:lnTo>
                    <a:pt x="3561674" y="2066116"/>
                  </a:lnTo>
                  <a:lnTo>
                    <a:pt x="3561674" y="2051159"/>
                  </a:lnTo>
                  <a:lnTo>
                    <a:pt x="3573621" y="2051159"/>
                  </a:lnTo>
                  <a:lnTo>
                    <a:pt x="3591585" y="2051159"/>
                  </a:lnTo>
                  <a:lnTo>
                    <a:pt x="3591585" y="2036056"/>
                  </a:lnTo>
                  <a:lnTo>
                    <a:pt x="3615501" y="2036056"/>
                  </a:lnTo>
                  <a:lnTo>
                    <a:pt x="3615501" y="2021099"/>
                  </a:lnTo>
                  <a:lnTo>
                    <a:pt x="3633443" y="2021099"/>
                  </a:lnTo>
                  <a:lnTo>
                    <a:pt x="3687291" y="2021099"/>
                  </a:lnTo>
                  <a:lnTo>
                    <a:pt x="3693286" y="2021099"/>
                  </a:lnTo>
                  <a:lnTo>
                    <a:pt x="3717202" y="2021099"/>
                  </a:lnTo>
                  <a:lnTo>
                    <a:pt x="3825066" y="2021099"/>
                  </a:lnTo>
                  <a:lnTo>
                    <a:pt x="3825066" y="2006012"/>
                  </a:lnTo>
                  <a:lnTo>
                    <a:pt x="3920793" y="2006012"/>
                  </a:lnTo>
                  <a:lnTo>
                    <a:pt x="3920793" y="1990925"/>
                  </a:lnTo>
                  <a:lnTo>
                    <a:pt x="3968667" y="1990925"/>
                  </a:lnTo>
                  <a:lnTo>
                    <a:pt x="3968667" y="1975821"/>
                  </a:lnTo>
                  <a:lnTo>
                    <a:pt x="4076363" y="1975821"/>
                  </a:lnTo>
                  <a:lnTo>
                    <a:pt x="4076363" y="1960586"/>
                  </a:lnTo>
                  <a:lnTo>
                    <a:pt x="4208143" y="1960586"/>
                  </a:lnTo>
                  <a:lnTo>
                    <a:pt x="4208143" y="1945499"/>
                  </a:lnTo>
                  <a:lnTo>
                    <a:pt x="4267965" y="1945499"/>
                  </a:lnTo>
                  <a:lnTo>
                    <a:pt x="4267965" y="1930395"/>
                  </a:lnTo>
                  <a:lnTo>
                    <a:pt x="4279933" y="1930395"/>
                  </a:lnTo>
                  <a:lnTo>
                    <a:pt x="4279933" y="1870030"/>
                  </a:lnTo>
                  <a:lnTo>
                    <a:pt x="4309865" y="1870030"/>
                  </a:lnTo>
                  <a:lnTo>
                    <a:pt x="4309865" y="1854943"/>
                  </a:lnTo>
                  <a:lnTo>
                    <a:pt x="4315839" y="1854943"/>
                  </a:lnTo>
                  <a:lnTo>
                    <a:pt x="4315839" y="1824605"/>
                  </a:lnTo>
                  <a:lnTo>
                    <a:pt x="4321812" y="1824605"/>
                  </a:lnTo>
                  <a:lnTo>
                    <a:pt x="4321812" y="1763961"/>
                  </a:lnTo>
                  <a:lnTo>
                    <a:pt x="4327807" y="1763961"/>
                  </a:lnTo>
                  <a:lnTo>
                    <a:pt x="4327807" y="1748743"/>
                  </a:lnTo>
                  <a:lnTo>
                    <a:pt x="4333781" y="1748743"/>
                  </a:lnTo>
                  <a:lnTo>
                    <a:pt x="4333781" y="1733639"/>
                  </a:lnTo>
                  <a:lnTo>
                    <a:pt x="4339776" y="1733639"/>
                  </a:lnTo>
                  <a:lnTo>
                    <a:pt x="4375660" y="1733639"/>
                  </a:lnTo>
                  <a:lnTo>
                    <a:pt x="4375660" y="1718421"/>
                  </a:lnTo>
                  <a:lnTo>
                    <a:pt x="4381634" y="1718421"/>
                  </a:lnTo>
                  <a:lnTo>
                    <a:pt x="4381634" y="1703334"/>
                  </a:lnTo>
                  <a:lnTo>
                    <a:pt x="4405760" y="1703334"/>
                  </a:lnTo>
                  <a:lnTo>
                    <a:pt x="4405760" y="1688083"/>
                  </a:lnTo>
                  <a:lnTo>
                    <a:pt x="4411734" y="1688083"/>
                  </a:lnTo>
                  <a:lnTo>
                    <a:pt x="4447639" y="1688083"/>
                  </a:lnTo>
                  <a:lnTo>
                    <a:pt x="4621131" y="1688083"/>
                  </a:lnTo>
                  <a:lnTo>
                    <a:pt x="4698895" y="1688083"/>
                  </a:lnTo>
                  <a:lnTo>
                    <a:pt x="4698895" y="1672865"/>
                  </a:lnTo>
                  <a:lnTo>
                    <a:pt x="4711031" y="1672865"/>
                  </a:lnTo>
                  <a:lnTo>
                    <a:pt x="4711031" y="1657646"/>
                  </a:lnTo>
                  <a:lnTo>
                    <a:pt x="4974297" y="1657646"/>
                  </a:lnTo>
                  <a:lnTo>
                    <a:pt x="4974297" y="1642412"/>
                  </a:lnTo>
                  <a:lnTo>
                    <a:pt x="4986245" y="1642412"/>
                  </a:lnTo>
                  <a:lnTo>
                    <a:pt x="4986245" y="1627177"/>
                  </a:lnTo>
                  <a:lnTo>
                    <a:pt x="4992239" y="1627177"/>
                  </a:lnTo>
                  <a:lnTo>
                    <a:pt x="4992239" y="1611828"/>
                  </a:lnTo>
                  <a:lnTo>
                    <a:pt x="4998213" y="1611828"/>
                  </a:lnTo>
                  <a:lnTo>
                    <a:pt x="4998213" y="1596594"/>
                  </a:lnTo>
                  <a:lnTo>
                    <a:pt x="5004208" y="1596594"/>
                  </a:lnTo>
                  <a:lnTo>
                    <a:pt x="5004208" y="1581376"/>
                  </a:lnTo>
                  <a:lnTo>
                    <a:pt x="5016323" y="1581376"/>
                  </a:lnTo>
                  <a:lnTo>
                    <a:pt x="5016323" y="1550776"/>
                  </a:lnTo>
                  <a:lnTo>
                    <a:pt x="5022318" y="1550776"/>
                  </a:lnTo>
                  <a:lnTo>
                    <a:pt x="5022318" y="1504827"/>
                  </a:lnTo>
                  <a:lnTo>
                    <a:pt x="5028291" y="1504827"/>
                  </a:lnTo>
                  <a:lnTo>
                    <a:pt x="5028291" y="1489608"/>
                  </a:lnTo>
                  <a:lnTo>
                    <a:pt x="5034307" y="1489608"/>
                  </a:lnTo>
                  <a:lnTo>
                    <a:pt x="5034307" y="1428277"/>
                  </a:lnTo>
                  <a:lnTo>
                    <a:pt x="5040281" y="1428277"/>
                  </a:lnTo>
                  <a:lnTo>
                    <a:pt x="5040281" y="1397710"/>
                  </a:lnTo>
                  <a:lnTo>
                    <a:pt x="5046234" y="1397710"/>
                  </a:lnTo>
                  <a:lnTo>
                    <a:pt x="5046234" y="1367110"/>
                  </a:lnTo>
                  <a:lnTo>
                    <a:pt x="5064197" y="1367110"/>
                  </a:lnTo>
                  <a:lnTo>
                    <a:pt x="5064197" y="1351761"/>
                  </a:lnTo>
                  <a:lnTo>
                    <a:pt x="5076166" y="1351761"/>
                  </a:lnTo>
                  <a:lnTo>
                    <a:pt x="5076166" y="1336510"/>
                  </a:lnTo>
                  <a:lnTo>
                    <a:pt x="5106076" y="1336510"/>
                  </a:lnTo>
                  <a:lnTo>
                    <a:pt x="5106076" y="1321161"/>
                  </a:lnTo>
                  <a:lnTo>
                    <a:pt x="5130014" y="1321161"/>
                  </a:lnTo>
                  <a:lnTo>
                    <a:pt x="5237689" y="1321161"/>
                  </a:lnTo>
                  <a:lnTo>
                    <a:pt x="5237689" y="1305812"/>
                  </a:lnTo>
                  <a:lnTo>
                    <a:pt x="5261647" y="1305812"/>
                  </a:lnTo>
                  <a:lnTo>
                    <a:pt x="5261647" y="1290430"/>
                  </a:lnTo>
                  <a:lnTo>
                    <a:pt x="5339578" y="1290430"/>
                  </a:lnTo>
                  <a:lnTo>
                    <a:pt x="5339578" y="1275081"/>
                  </a:lnTo>
                  <a:lnTo>
                    <a:pt x="5351526" y="1275081"/>
                  </a:lnTo>
                  <a:lnTo>
                    <a:pt x="5471190" y="1275081"/>
                  </a:lnTo>
                  <a:lnTo>
                    <a:pt x="5590876" y="1275081"/>
                  </a:lnTo>
                  <a:lnTo>
                    <a:pt x="5590876" y="1259732"/>
                  </a:lnTo>
                  <a:lnTo>
                    <a:pt x="5638708" y="1259732"/>
                  </a:lnTo>
                  <a:lnTo>
                    <a:pt x="5704713" y="1259732"/>
                  </a:lnTo>
                  <a:lnTo>
                    <a:pt x="5704713" y="1213488"/>
                  </a:lnTo>
                  <a:lnTo>
                    <a:pt x="5710686" y="1213488"/>
                  </a:lnTo>
                  <a:lnTo>
                    <a:pt x="5710686" y="1197877"/>
                  </a:lnTo>
                  <a:lnTo>
                    <a:pt x="5716660" y="1197877"/>
                  </a:lnTo>
                  <a:lnTo>
                    <a:pt x="5722655" y="1197877"/>
                  </a:lnTo>
                  <a:lnTo>
                    <a:pt x="5728629" y="1197877"/>
                  </a:lnTo>
                  <a:lnTo>
                    <a:pt x="5734623" y="1197877"/>
                  </a:lnTo>
                  <a:lnTo>
                    <a:pt x="5740597" y="1197877"/>
                  </a:lnTo>
                  <a:lnTo>
                    <a:pt x="5746571" y="1197877"/>
                  </a:lnTo>
                  <a:lnTo>
                    <a:pt x="5746571" y="1117057"/>
                  </a:lnTo>
                  <a:lnTo>
                    <a:pt x="5752566" y="1117057"/>
                  </a:lnTo>
                  <a:lnTo>
                    <a:pt x="5752566" y="1051472"/>
                  </a:lnTo>
                  <a:lnTo>
                    <a:pt x="5758540" y="1051472"/>
                  </a:lnTo>
                  <a:lnTo>
                    <a:pt x="5764514" y="1051472"/>
                  </a:lnTo>
                  <a:lnTo>
                    <a:pt x="5764514" y="1034896"/>
                  </a:lnTo>
                  <a:lnTo>
                    <a:pt x="5770508" y="1034896"/>
                  </a:lnTo>
                  <a:lnTo>
                    <a:pt x="5770508" y="1018352"/>
                  </a:lnTo>
                  <a:lnTo>
                    <a:pt x="5776482" y="1018352"/>
                  </a:lnTo>
                  <a:lnTo>
                    <a:pt x="5776482" y="1001645"/>
                  </a:lnTo>
                  <a:lnTo>
                    <a:pt x="5782477" y="1001645"/>
                  </a:lnTo>
                  <a:lnTo>
                    <a:pt x="5782477" y="984954"/>
                  </a:lnTo>
                  <a:lnTo>
                    <a:pt x="5788451" y="984954"/>
                  </a:lnTo>
                  <a:lnTo>
                    <a:pt x="5788451" y="968263"/>
                  </a:lnTo>
                  <a:lnTo>
                    <a:pt x="5794425" y="968263"/>
                  </a:lnTo>
                  <a:lnTo>
                    <a:pt x="5800440" y="968263"/>
                  </a:lnTo>
                  <a:lnTo>
                    <a:pt x="5818382" y="968263"/>
                  </a:lnTo>
                  <a:lnTo>
                    <a:pt x="5824356" y="968263"/>
                  </a:lnTo>
                  <a:lnTo>
                    <a:pt x="5824356" y="951294"/>
                  </a:lnTo>
                  <a:lnTo>
                    <a:pt x="5830351" y="951294"/>
                  </a:lnTo>
                  <a:lnTo>
                    <a:pt x="5836325" y="951294"/>
                  </a:lnTo>
                  <a:lnTo>
                    <a:pt x="5836325" y="934194"/>
                  </a:lnTo>
                  <a:lnTo>
                    <a:pt x="5949995" y="934194"/>
                  </a:lnTo>
                  <a:lnTo>
                    <a:pt x="5949995" y="916423"/>
                  </a:lnTo>
                  <a:lnTo>
                    <a:pt x="6207413" y="916423"/>
                  </a:lnTo>
                  <a:lnTo>
                    <a:pt x="6207413" y="895985"/>
                  </a:lnTo>
                  <a:lnTo>
                    <a:pt x="6255287" y="895985"/>
                  </a:lnTo>
                  <a:lnTo>
                    <a:pt x="6255287" y="875285"/>
                  </a:lnTo>
                  <a:lnTo>
                    <a:pt x="6440914" y="875285"/>
                  </a:lnTo>
                  <a:lnTo>
                    <a:pt x="6440914" y="853374"/>
                  </a:lnTo>
                  <a:lnTo>
                    <a:pt x="6446888" y="853374"/>
                  </a:lnTo>
                  <a:lnTo>
                    <a:pt x="6446888" y="809290"/>
                  </a:lnTo>
                  <a:lnTo>
                    <a:pt x="6452903" y="809290"/>
                  </a:lnTo>
                  <a:lnTo>
                    <a:pt x="6452903" y="765092"/>
                  </a:lnTo>
                  <a:lnTo>
                    <a:pt x="6458856" y="765092"/>
                  </a:lnTo>
                  <a:lnTo>
                    <a:pt x="6458856" y="720599"/>
                  </a:lnTo>
                  <a:lnTo>
                    <a:pt x="6464872" y="720599"/>
                  </a:lnTo>
                  <a:lnTo>
                    <a:pt x="6470846" y="720599"/>
                  </a:lnTo>
                  <a:lnTo>
                    <a:pt x="6476820" y="720599"/>
                  </a:lnTo>
                  <a:lnTo>
                    <a:pt x="6476820" y="675321"/>
                  </a:lnTo>
                  <a:lnTo>
                    <a:pt x="6482814" y="675321"/>
                  </a:lnTo>
                  <a:lnTo>
                    <a:pt x="6482814" y="652625"/>
                  </a:lnTo>
                  <a:lnTo>
                    <a:pt x="6488788" y="652625"/>
                  </a:lnTo>
                  <a:lnTo>
                    <a:pt x="6494783" y="652625"/>
                  </a:lnTo>
                  <a:lnTo>
                    <a:pt x="6494783" y="629765"/>
                  </a:lnTo>
                  <a:lnTo>
                    <a:pt x="6500757" y="629765"/>
                  </a:lnTo>
                  <a:lnTo>
                    <a:pt x="6500757" y="606937"/>
                  </a:lnTo>
                  <a:lnTo>
                    <a:pt x="6506731" y="606937"/>
                  </a:lnTo>
                  <a:lnTo>
                    <a:pt x="6512725" y="606937"/>
                  </a:lnTo>
                  <a:lnTo>
                    <a:pt x="6518699" y="606937"/>
                  </a:lnTo>
                  <a:lnTo>
                    <a:pt x="6530668" y="606937"/>
                  </a:lnTo>
                  <a:lnTo>
                    <a:pt x="6542636" y="606937"/>
                  </a:lnTo>
                  <a:lnTo>
                    <a:pt x="6542636" y="583292"/>
                  </a:lnTo>
                  <a:lnTo>
                    <a:pt x="6554584" y="583292"/>
                  </a:lnTo>
                  <a:lnTo>
                    <a:pt x="6554584" y="559499"/>
                  </a:lnTo>
                  <a:lnTo>
                    <a:pt x="6560599" y="559499"/>
                  </a:lnTo>
                  <a:lnTo>
                    <a:pt x="6560599" y="535592"/>
                  </a:lnTo>
                  <a:lnTo>
                    <a:pt x="6578710" y="535592"/>
                  </a:lnTo>
                  <a:lnTo>
                    <a:pt x="6584683" y="535592"/>
                  </a:lnTo>
                  <a:lnTo>
                    <a:pt x="6626563" y="535592"/>
                  </a:lnTo>
                  <a:lnTo>
                    <a:pt x="6626563" y="511145"/>
                  </a:lnTo>
                  <a:lnTo>
                    <a:pt x="6632536" y="511145"/>
                  </a:lnTo>
                  <a:lnTo>
                    <a:pt x="6638531" y="511145"/>
                  </a:lnTo>
                  <a:lnTo>
                    <a:pt x="6644505" y="511145"/>
                  </a:lnTo>
                  <a:lnTo>
                    <a:pt x="6644505" y="486305"/>
                  </a:lnTo>
                  <a:lnTo>
                    <a:pt x="6650479" y="486305"/>
                  </a:lnTo>
                  <a:lnTo>
                    <a:pt x="6656495" y="486305"/>
                  </a:lnTo>
                  <a:lnTo>
                    <a:pt x="6662447" y="486305"/>
                  </a:lnTo>
                  <a:lnTo>
                    <a:pt x="6668463" y="486305"/>
                  </a:lnTo>
                  <a:lnTo>
                    <a:pt x="6668463" y="460794"/>
                  </a:lnTo>
                  <a:lnTo>
                    <a:pt x="6674437" y="460794"/>
                  </a:lnTo>
                  <a:lnTo>
                    <a:pt x="6692379" y="460794"/>
                  </a:lnTo>
                  <a:lnTo>
                    <a:pt x="6698353" y="460794"/>
                  </a:lnTo>
                  <a:lnTo>
                    <a:pt x="6698353" y="435152"/>
                  </a:lnTo>
                  <a:lnTo>
                    <a:pt x="6782133" y="435152"/>
                  </a:lnTo>
                  <a:lnTo>
                    <a:pt x="6782133" y="407497"/>
                  </a:lnTo>
                  <a:lnTo>
                    <a:pt x="6997650" y="407497"/>
                  </a:lnTo>
                  <a:lnTo>
                    <a:pt x="6997650" y="376374"/>
                  </a:lnTo>
                  <a:lnTo>
                    <a:pt x="7111319" y="376374"/>
                  </a:lnTo>
                  <a:lnTo>
                    <a:pt x="7111319" y="342730"/>
                  </a:lnTo>
                  <a:lnTo>
                    <a:pt x="7129304" y="342730"/>
                  </a:lnTo>
                  <a:lnTo>
                    <a:pt x="7135278" y="342730"/>
                  </a:lnTo>
                  <a:lnTo>
                    <a:pt x="7141252" y="342730"/>
                  </a:lnTo>
                  <a:lnTo>
                    <a:pt x="7141252" y="308661"/>
                  </a:lnTo>
                  <a:lnTo>
                    <a:pt x="7147247" y="308661"/>
                  </a:lnTo>
                  <a:lnTo>
                    <a:pt x="7153220" y="308661"/>
                  </a:lnTo>
                  <a:lnTo>
                    <a:pt x="7159193" y="308661"/>
                  </a:lnTo>
                  <a:lnTo>
                    <a:pt x="7165188" y="308661"/>
                  </a:lnTo>
                  <a:lnTo>
                    <a:pt x="7165188" y="273659"/>
                  </a:lnTo>
                  <a:lnTo>
                    <a:pt x="7171163" y="273659"/>
                  </a:lnTo>
                  <a:lnTo>
                    <a:pt x="7171163" y="238396"/>
                  </a:lnTo>
                  <a:lnTo>
                    <a:pt x="7177158" y="238396"/>
                  </a:lnTo>
                  <a:lnTo>
                    <a:pt x="7189104" y="238396"/>
                  </a:lnTo>
                  <a:lnTo>
                    <a:pt x="7201241" y="238396"/>
                  </a:lnTo>
                  <a:lnTo>
                    <a:pt x="7201241" y="165987"/>
                  </a:lnTo>
                  <a:lnTo>
                    <a:pt x="7213230" y="165987"/>
                  </a:lnTo>
                  <a:lnTo>
                    <a:pt x="7219205" y="165987"/>
                  </a:lnTo>
                  <a:lnTo>
                    <a:pt x="7225200" y="165987"/>
                  </a:lnTo>
                  <a:lnTo>
                    <a:pt x="7225200" y="128334"/>
                  </a:lnTo>
                  <a:lnTo>
                    <a:pt x="7380727" y="128334"/>
                  </a:lnTo>
                  <a:lnTo>
                    <a:pt x="7380727" y="87981"/>
                  </a:lnTo>
                  <a:lnTo>
                    <a:pt x="7464507" y="87981"/>
                  </a:lnTo>
                  <a:lnTo>
                    <a:pt x="7464507" y="45108"/>
                  </a:lnTo>
                  <a:lnTo>
                    <a:pt x="7482449" y="45108"/>
                  </a:lnTo>
                  <a:lnTo>
                    <a:pt x="7494396" y="45108"/>
                  </a:lnTo>
                  <a:lnTo>
                    <a:pt x="7500391" y="45108"/>
                  </a:lnTo>
                  <a:lnTo>
                    <a:pt x="7512528" y="45108"/>
                  </a:lnTo>
                  <a:lnTo>
                    <a:pt x="7512528" y="-39"/>
                  </a:lnTo>
                  <a:lnTo>
                    <a:pt x="7883636" y="-39"/>
                  </a:lnTo>
                  <a:lnTo>
                    <a:pt x="7901641" y="-39"/>
                  </a:lnTo>
                </a:path>
              </a:pathLst>
            </a:custGeom>
            <a:noFill/>
            <a:ln w="27932" cap="flat">
              <a:solidFill>
                <a:srgbClr val="53585A"/>
              </a:solidFill>
              <a:prstDash val="solid"/>
              <a:round/>
            </a:ln>
          </p:spPr>
          <p:txBody>
            <a:bodyPr/>
            <a:lstStyle/>
            <a:p>
              <a:endParaRPr lang="en-GB"/>
            </a:p>
          </p:txBody>
        </p:sp>
        <p:sp>
          <p:nvSpPr>
            <p:cNvPr id="6" name="TextBox 5">
              <a:extLst>
                <a:ext uri="{FF2B5EF4-FFF2-40B4-BE49-F238E27FC236}">
                  <a16:creationId xmlns:a16="http://schemas.microsoft.com/office/drawing/2014/main" id="{BBA6A105-EB8B-8226-4E5F-CA020F6035B6}"/>
                </a:ext>
              </a:extLst>
            </p:cNvPr>
            <p:cNvSpPr txBox="1"/>
            <p:nvPr/>
          </p:nvSpPr>
          <p:spPr>
            <a:xfrm>
              <a:off x="6779904" y="1598865"/>
              <a:ext cx="3239978"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a:ln/>
                  <a:latin typeface="Arial"/>
                  <a:cs typeface="Arial"/>
                  <a:sym typeface="Arial"/>
                  <a:rtl val="0"/>
                </a:rPr>
                <a:t>Placebo</a:t>
              </a:r>
            </a:p>
            <a:p>
              <a:pPr algn="l">
                <a:spcBef>
                  <a:spcPts val="600"/>
                </a:spcBef>
                <a:spcAft>
                  <a:spcPts val="0"/>
                </a:spcAft>
              </a:pPr>
              <a:r>
                <a:rPr lang="en-GB" sz="1200">
                  <a:ln/>
                  <a:latin typeface="Arial"/>
                  <a:cs typeface="Arial"/>
                  <a:sym typeface="Arial"/>
                  <a:rtl val="0"/>
                </a:rPr>
                <a:t>No. of participants with event: </a:t>
              </a:r>
              <a:r>
                <a:rPr lang="en-GB" sz="1200" b="1">
                  <a:ln/>
                  <a:latin typeface="Arial"/>
                  <a:cs typeface="Arial"/>
                  <a:sym typeface="Arial"/>
                  <a:rtl val="0"/>
                </a:rPr>
                <a:t>134 (16.9%)</a:t>
              </a:r>
              <a:br>
                <a:rPr lang="en-GB" sz="1200" b="1">
                  <a:ln/>
                  <a:latin typeface="Arial"/>
                  <a:cs typeface="Arial"/>
                  <a:sym typeface="Arial"/>
                  <a:rtl val="0"/>
                </a:rPr>
              </a:br>
              <a:r>
                <a:rPr lang="en-GB" sz="1200">
                  <a:ln/>
                  <a:latin typeface="Arial"/>
                  <a:cs typeface="Arial"/>
                  <a:sym typeface="Arial"/>
                  <a:rtl val="0"/>
                </a:rPr>
                <a:t>n per </a:t>
              </a:r>
              <a:r>
                <a:rPr lang="en-GB" sz="1200" spc="0" baseline="0">
                  <a:ln/>
                  <a:latin typeface="Arial"/>
                  <a:cs typeface="Arial"/>
                  <a:sym typeface="Arial"/>
                  <a:rtl val="0"/>
                </a:rPr>
                <a:t>100 PY (95% CI): </a:t>
              </a:r>
              <a:r>
                <a:rPr lang="en-GB" sz="1200" b="1">
                  <a:ln/>
                  <a:latin typeface="Arial"/>
                  <a:cs typeface="Arial"/>
                  <a:sym typeface="Arial"/>
                  <a:rtl val="0"/>
                </a:rPr>
                <a:t>5.8</a:t>
              </a:r>
              <a:r>
                <a:rPr lang="en-GB" sz="1200" b="1" spc="0" baseline="0">
                  <a:ln/>
                  <a:latin typeface="Arial"/>
                  <a:cs typeface="Arial"/>
                  <a:sym typeface="Arial"/>
                  <a:rtl val="0"/>
                </a:rPr>
                <a:t> (4.9, 6.9)</a:t>
              </a:r>
            </a:p>
          </p:txBody>
        </p:sp>
      </p:grpSp>
      <p:sp>
        <p:nvSpPr>
          <p:cNvPr id="8" name="TextBox 4">
            <a:extLst>
              <a:ext uri="{FF2B5EF4-FFF2-40B4-BE49-F238E27FC236}">
                <a16:creationId xmlns:a16="http://schemas.microsoft.com/office/drawing/2014/main" id="{C14D2B64-83A8-E7B7-F91C-AFE3058EC815}"/>
              </a:ext>
            </a:extLst>
          </p:cNvPr>
          <p:cNvSpPr txBox="1"/>
          <p:nvPr/>
        </p:nvSpPr>
        <p:spPr>
          <a:xfrm>
            <a:off x="2069485" y="1377537"/>
            <a:ext cx="3838019" cy="592022"/>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chemeClr val="tx1"/>
                </a:solidFill>
                <a:cs typeface="Times New Roman" panose="02020603050405020304" pitchFamily="18" charset="0"/>
              </a:rPr>
              <a:t>Hazard ratio,</a:t>
            </a:r>
            <a:r>
              <a:rPr lang="en-GB" sz="1800" b="1" noProof="0">
                <a:solidFill>
                  <a:schemeClr val="tx1"/>
                </a:solidFill>
                <a:cs typeface="Times New Roman" panose="02020603050405020304" pitchFamily="18" charset="0"/>
              </a:rPr>
              <a:t> 0.77 </a:t>
            </a:r>
          </a:p>
          <a:p>
            <a:r>
              <a:rPr lang="en-GB" sz="1800" b="1" noProof="0">
                <a:solidFill>
                  <a:schemeClr val="tx1"/>
                </a:solidFill>
                <a:cs typeface="Times New Roman" panose="02020603050405020304" pitchFamily="18" charset="0"/>
              </a:rPr>
              <a:t>(95% CI, 0.60, </a:t>
            </a:r>
            <a:r>
              <a:rPr lang="en-GB" sz="1800" b="1">
                <a:solidFill>
                  <a:schemeClr val="tx1"/>
                </a:solidFill>
                <a:cs typeface="Times New Roman" panose="02020603050405020304" pitchFamily="18" charset="0"/>
              </a:rPr>
              <a:t>0.99</a:t>
            </a:r>
            <a:r>
              <a:rPr lang="en-GB" sz="1800" b="1" noProof="0">
                <a:solidFill>
                  <a:schemeClr val="tx1"/>
                </a:solidFill>
                <a:cs typeface="Times New Roman" panose="02020603050405020304" pitchFamily="18" charset="0"/>
              </a:rPr>
              <a:t>)</a:t>
            </a:r>
          </a:p>
          <a:p>
            <a:r>
              <a:rPr lang="en-GB" sz="1800" b="1" i="1" noProof="0">
                <a:solidFill>
                  <a:schemeClr val="tx1"/>
                </a:solidFill>
                <a:cs typeface="Times New Roman" panose="02020603050405020304" pitchFamily="18" charset="0"/>
              </a:rPr>
              <a:t>p</a:t>
            </a:r>
            <a:r>
              <a:rPr lang="en-GB" sz="1800" b="1" noProof="0">
                <a:solidFill>
                  <a:schemeClr val="tx1"/>
                </a:solidFill>
                <a:cs typeface="Times New Roman" panose="02020603050405020304" pitchFamily="18" charset="0"/>
              </a:rPr>
              <a:t>=0.043</a:t>
            </a:r>
            <a:endParaRPr lang="en-GB" sz="1800" b="1" noProof="0">
              <a:solidFill>
                <a:schemeClr val="tx1"/>
              </a:solidFill>
            </a:endParaRPr>
          </a:p>
        </p:txBody>
      </p:sp>
      <p:pic>
        <p:nvPicPr>
          <p:cNvPr id="2" name="Picture 2" descr="Glasgow 2026 | ERA">
            <a:extLst>
              <a:ext uri="{FF2B5EF4-FFF2-40B4-BE49-F238E27FC236}">
                <a16:creationId xmlns:a16="http://schemas.microsoft.com/office/drawing/2014/main" id="{03FEA7B1-78A3-68BB-00DE-8555A9D29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58" name="Freeform: Shape 57">
            <a:extLst>
              <a:ext uri="{FF2B5EF4-FFF2-40B4-BE49-F238E27FC236}">
                <a16:creationId xmlns:a16="http://schemas.microsoft.com/office/drawing/2014/main" id="{E7440AD2-ADC5-F05D-D732-6C7756920606}"/>
              </a:ext>
            </a:extLst>
          </p:cNvPr>
          <p:cNvSpPr/>
          <p:nvPr/>
        </p:nvSpPr>
        <p:spPr>
          <a:xfrm>
            <a:off x="4823187" y="4821714"/>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Tree>
    <p:extLst>
      <p:ext uri="{BB962C8B-B14F-4D97-AF65-F5344CB8AC3E}">
        <p14:creationId xmlns:p14="http://schemas.microsoft.com/office/powerpoint/2010/main" val="3642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wipe(down)">
                                      <p:cBhvr>
                                        <p:cTn id="7" dur="3000"/>
                                        <p:tgtEl>
                                          <p:spTgt spid="249"/>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49"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6706B-D810-F13F-E298-953E474F85F5}"/>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E3732677-23EE-617A-1DFD-5E417E72332D}"/>
              </a:ext>
            </a:extLst>
          </p:cNvPr>
          <p:cNvSpPr>
            <a:spLocks noGrp="1"/>
          </p:cNvSpPr>
          <p:nvPr>
            <p:ph type="body" sz="quarter" idx="13"/>
          </p:nvPr>
        </p:nvSpPr>
        <p:spPr>
          <a:xfrm>
            <a:off x="622800" y="1125791"/>
            <a:ext cx="5328000" cy="468313"/>
          </a:xfrm>
        </p:spPr>
        <p:txBody>
          <a:bodyPr/>
          <a:lstStyle/>
          <a:p>
            <a:r>
              <a:rPr lang="en-GB" noProof="0">
                <a:solidFill>
                  <a:schemeClr val="bg2">
                    <a:lumMod val="75000"/>
                  </a:schemeClr>
                </a:solidFill>
              </a:rPr>
              <a:t>Kidney failure or sustained ≥57% </a:t>
            </a:r>
            <a:br>
              <a:rPr lang="en-GB" noProof="0">
                <a:solidFill>
                  <a:schemeClr val="bg2">
                    <a:lumMod val="75000"/>
                  </a:schemeClr>
                </a:solidFill>
              </a:rPr>
            </a:br>
            <a:r>
              <a:rPr lang="en-GB" noProof="0">
                <a:solidFill>
                  <a:schemeClr val="bg2">
                    <a:lumMod val="75000"/>
                  </a:schemeClr>
                </a:solidFill>
              </a:rPr>
              <a:t>eGFR decrease</a:t>
            </a:r>
            <a:r>
              <a:rPr lang="en-GB" baseline="30000" noProof="0">
                <a:solidFill>
                  <a:schemeClr val="bg2">
                    <a:lumMod val="75000"/>
                  </a:schemeClr>
                </a:solidFill>
              </a:rPr>
              <a:t>#</a:t>
            </a:r>
          </a:p>
          <a:p>
            <a:endParaRPr lang="en-GB" noProof="0">
              <a:solidFill>
                <a:schemeClr val="bg2">
                  <a:lumMod val="75000"/>
                </a:schemeClr>
              </a:solidFill>
            </a:endParaRPr>
          </a:p>
        </p:txBody>
      </p:sp>
      <p:sp>
        <p:nvSpPr>
          <p:cNvPr id="18" name="Text Placeholder 17">
            <a:extLst>
              <a:ext uri="{FF2B5EF4-FFF2-40B4-BE49-F238E27FC236}">
                <a16:creationId xmlns:a16="http://schemas.microsoft.com/office/drawing/2014/main" id="{24EEC1C4-159F-F196-97C3-329BB640B28F}"/>
              </a:ext>
            </a:extLst>
          </p:cNvPr>
          <p:cNvSpPr>
            <a:spLocks noGrp="1"/>
          </p:cNvSpPr>
          <p:nvPr>
            <p:ph type="body" sz="quarter" idx="17"/>
          </p:nvPr>
        </p:nvSpPr>
        <p:spPr>
          <a:xfrm>
            <a:off x="6205538" y="1125791"/>
            <a:ext cx="5328000" cy="468313"/>
          </a:xfrm>
        </p:spPr>
        <p:txBody>
          <a:bodyPr/>
          <a:lstStyle/>
          <a:p>
            <a:r>
              <a:rPr lang="en-GB" noProof="0">
                <a:solidFill>
                  <a:schemeClr val="bg2">
                    <a:lumMod val="75000"/>
                  </a:schemeClr>
                </a:solidFill>
              </a:rPr>
              <a:t>HF hospitalisation or CV death</a:t>
            </a:r>
            <a:r>
              <a:rPr lang="en-GB" baseline="30000" noProof="0">
                <a:solidFill>
                  <a:schemeClr val="bg2">
                    <a:lumMod val="75000"/>
                  </a:schemeClr>
                </a:solidFill>
              </a:rPr>
              <a:t>‡</a:t>
            </a:r>
          </a:p>
        </p:txBody>
      </p:sp>
      <p:sp>
        <p:nvSpPr>
          <p:cNvPr id="8" name="Footer Placeholder 7">
            <a:extLst>
              <a:ext uri="{FF2B5EF4-FFF2-40B4-BE49-F238E27FC236}">
                <a16:creationId xmlns:a16="http://schemas.microsoft.com/office/drawing/2014/main" id="{3226C063-21DB-3009-83A1-BF048F14BF36}"/>
              </a:ext>
            </a:extLst>
          </p:cNvPr>
          <p:cNvSpPr>
            <a:spLocks noGrp="1"/>
          </p:cNvSpPr>
          <p:nvPr>
            <p:ph type="ftr" sz="quarter" idx="23"/>
          </p:nvPr>
        </p:nvSpPr>
        <p:spPr>
          <a:xfrm>
            <a:off x="623888" y="5677124"/>
            <a:ext cx="10222084" cy="842459"/>
          </a:xfrm>
        </p:spPr>
        <p:txBody>
          <a:bodyPr/>
          <a:lstStyle/>
          <a:p>
            <a:pPr lvl="0" defTabSz="914400" eaLnBrk="1" fontAlgn="auto" hangingPunct="1">
              <a:spcBef>
                <a:spcPts val="0"/>
              </a:spcBef>
              <a:spcAft>
                <a:spcPts val="0"/>
              </a:spcAft>
              <a:defRPr/>
            </a:pPr>
            <a:r>
              <a:rPr lang="en-GB"/>
              <a:t>*Secondary outcomes were assessed according to a prespecified hierarchical testing strategy. The trial is not powered to detect statistically significant effects on secondary efficacy endpoints. </a:t>
            </a:r>
            <a:r>
              <a:rPr lang="en-GB" baseline="30000"/>
              <a:t>#</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Composite of kidney failure (defined as an eGFR &lt;15 mL/min/1.73 m</a:t>
            </a:r>
            <a:r>
              <a:rPr kumimoji="0" lang="en-GB" sz="900" b="0" i="0" u="none" strike="noStrike" kern="1200" cap="none" spc="0" normalizeH="0" baseline="30000" noProof="0">
                <a:ln>
                  <a:noFill/>
                </a:ln>
                <a:solidFill>
                  <a:srgbClr val="53585A"/>
                </a:solidFill>
                <a:effectLst/>
                <a:uLnTx/>
                <a:uFillTx/>
                <a:latin typeface="Arial" panose="020B0604020202020204"/>
                <a:ea typeface="+mn-ea"/>
                <a:cs typeface="+mn-cs"/>
              </a:rPr>
              <a:t>2</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 confirmed ≥4 weeks after the initial measurement, the need for chronic dialysis for ≥30 days or kidney transplantation) or sustained eGFR decline of ≥57% from baseline for ≥4 weeks.</a:t>
            </a:r>
            <a:b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br>
            <a:r>
              <a:rPr lang="en-GB" baseline="30000">
                <a:solidFill>
                  <a:srgbClr val="53585A"/>
                </a:solidFill>
              </a:rPr>
              <a:t>‡</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Composite of first HF hospitalisation or CV death.</a:t>
            </a:r>
          </a:p>
          <a:p>
            <a:pPr lvl="0" defTabSz="914400" eaLnBrk="1" fontAlgn="auto" hangingPunct="1">
              <a:spcBef>
                <a:spcPts val="0"/>
              </a:spcBef>
              <a:spcAft>
                <a:spcPts val="0"/>
              </a:spcAft>
              <a:defRPr/>
            </a:pP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CI, confidence interval; CV, cardiovascular; eGFR, estimated glomerular filtration rate; HF, heart failure; </a:t>
            </a:r>
            <a:r>
              <a:rPr lang="en-GB"/>
              <a:t>PY, patient-years</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a:t>
            </a:r>
          </a:p>
        </p:txBody>
      </p:sp>
      <p:sp>
        <p:nvSpPr>
          <p:cNvPr id="9" name="Slide Number Placeholder 8">
            <a:extLst>
              <a:ext uri="{FF2B5EF4-FFF2-40B4-BE49-F238E27FC236}">
                <a16:creationId xmlns:a16="http://schemas.microsoft.com/office/drawing/2014/main" id="{B6C6F72F-1544-06E0-7FE0-8B88AECA126F}"/>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F8E309-D608-654D-B811-6A2C46C88181}"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7AEFFB29-4962-8088-033F-73748A96D48A}"/>
              </a:ext>
            </a:extLst>
          </p:cNvPr>
          <p:cNvSpPr>
            <a:spLocks noGrp="1"/>
          </p:cNvSpPr>
          <p:nvPr>
            <p:ph type="title"/>
          </p:nvPr>
        </p:nvSpPr>
        <p:spPr/>
        <p:txBody>
          <a:bodyPr/>
          <a:lstStyle/>
          <a:p>
            <a:r>
              <a:rPr lang="en-GB" noProof="0"/>
              <a:t>Secondary efficacy outcomes*</a:t>
            </a:r>
          </a:p>
        </p:txBody>
      </p:sp>
      <p:sp>
        <p:nvSpPr>
          <p:cNvPr id="4" name="Line 6">
            <a:extLst>
              <a:ext uri="{FF2B5EF4-FFF2-40B4-BE49-F238E27FC236}">
                <a16:creationId xmlns:a16="http://schemas.microsoft.com/office/drawing/2014/main" id="{C18C7021-13A2-F576-FD3D-67027F7ABADE}"/>
              </a:ext>
            </a:extLst>
          </p:cNvPr>
          <p:cNvSpPr>
            <a:spLocks noChangeShapeType="1"/>
          </p:cNvSpPr>
          <p:nvPr/>
        </p:nvSpPr>
        <p:spPr bwMode="auto">
          <a:xfrm>
            <a:off x="5900451" y="3131033"/>
            <a:ext cx="0" cy="0"/>
          </a:xfrm>
          <a:prstGeom prst="line">
            <a:avLst/>
          </a:prstGeom>
          <a:noFill/>
          <a:ln w="19050" cap="flat">
            <a:solidFill>
              <a:srgbClr val="1913D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5" name="Freeform 7">
            <a:extLst>
              <a:ext uri="{FF2B5EF4-FFF2-40B4-BE49-F238E27FC236}">
                <a16:creationId xmlns:a16="http://schemas.microsoft.com/office/drawing/2014/main" id="{8375574A-EEF4-EEC0-34BF-F93C42065A3A}"/>
              </a:ext>
            </a:extLst>
          </p:cNvPr>
          <p:cNvSpPr>
            <a:spLocks/>
          </p:cNvSpPr>
          <p:nvPr/>
        </p:nvSpPr>
        <p:spPr bwMode="auto">
          <a:xfrm>
            <a:off x="1359956" y="1991874"/>
            <a:ext cx="4517434" cy="2534285"/>
          </a:xfrm>
          <a:custGeom>
            <a:avLst/>
            <a:gdLst>
              <a:gd name="T0" fmla="*/ 1959 w 1959"/>
              <a:gd name="T1" fmla="*/ 1099 h 1099"/>
              <a:gd name="T2" fmla="*/ 0 w 1959"/>
              <a:gd name="T3" fmla="*/ 1099 h 1099"/>
              <a:gd name="T4" fmla="*/ 0 w 1959"/>
              <a:gd name="T5" fmla="*/ 0 h 1099"/>
            </a:gdLst>
            <a:ahLst/>
            <a:cxnLst>
              <a:cxn ang="0">
                <a:pos x="T0" y="T1"/>
              </a:cxn>
              <a:cxn ang="0">
                <a:pos x="T2" y="T3"/>
              </a:cxn>
              <a:cxn ang="0">
                <a:pos x="T4" y="T5"/>
              </a:cxn>
            </a:cxnLst>
            <a:rect l="0" t="0" r="r" b="b"/>
            <a:pathLst>
              <a:path w="1959" h="1099">
                <a:moveTo>
                  <a:pt x="1959" y="1099"/>
                </a:moveTo>
                <a:lnTo>
                  <a:pt x="0" y="1099"/>
                </a:lnTo>
                <a:lnTo>
                  <a:pt x="0"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 name="Rectangle 8">
            <a:extLst>
              <a:ext uri="{FF2B5EF4-FFF2-40B4-BE49-F238E27FC236}">
                <a16:creationId xmlns:a16="http://schemas.microsoft.com/office/drawing/2014/main" id="{877008C3-3CCB-D030-73DB-87375009344D}"/>
              </a:ext>
            </a:extLst>
          </p:cNvPr>
          <p:cNvSpPr>
            <a:spLocks noChangeArrowheads="1"/>
          </p:cNvSpPr>
          <p:nvPr/>
        </p:nvSpPr>
        <p:spPr bwMode="auto">
          <a:xfrm>
            <a:off x="1120133" y="4415472"/>
            <a:ext cx="8496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0</a:t>
            </a:r>
          </a:p>
        </p:txBody>
      </p:sp>
      <p:sp>
        <p:nvSpPr>
          <p:cNvPr id="7" name="Rectangle 9">
            <a:extLst>
              <a:ext uri="{FF2B5EF4-FFF2-40B4-BE49-F238E27FC236}">
                <a16:creationId xmlns:a16="http://schemas.microsoft.com/office/drawing/2014/main" id="{3341F215-09FC-6F31-C241-5553458E01D8}"/>
              </a:ext>
            </a:extLst>
          </p:cNvPr>
          <p:cNvSpPr>
            <a:spLocks noChangeArrowheads="1"/>
          </p:cNvSpPr>
          <p:nvPr/>
        </p:nvSpPr>
        <p:spPr bwMode="auto">
          <a:xfrm>
            <a:off x="1120133" y="3993473"/>
            <a:ext cx="8496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5</a:t>
            </a:r>
          </a:p>
        </p:txBody>
      </p:sp>
      <p:sp>
        <p:nvSpPr>
          <p:cNvPr id="10" name="Rectangle 10">
            <a:extLst>
              <a:ext uri="{FF2B5EF4-FFF2-40B4-BE49-F238E27FC236}">
                <a16:creationId xmlns:a16="http://schemas.microsoft.com/office/drawing/2014/main" id="{3943DC54-B6B9-89D2-3E56-7370EE65D0D2}"/>
              </a:ext>
            </a:extLst>
          </p:cNvPr>
          <p:cNvSpPr>
            <a:spLocks noChangeArrowheads="1"/>
          </p:cNvSpPr>
          <p:nvPr/>
        </p:nvSpPr>
        <p:spPr bwMode="auto">
          <a:xfrm>
            <a:off x="995609" y="3566866"/>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10</a:t>
            </a:r>
          </a:p>
        </p:txBody>
      </p:sp>
      <p:sp>
        <p:nvSpPr>
          <p:cNvPr id="11" name="Rectangle 11">
            <a:extLst>
              <a:ext uri="{FF2B5EF4-FFF2-40B4-BE49-F238E27FC236}">
                <a16:creationId xmlns:a16="http://schemas.microsoft.com/office/drawing/2014/main" id="{AB0E9819-8DB4-B927-4C50-6FFEC8B06DFB}"/>
              </a:ext>
            </a:extLst>
          </p:cNvPr>
          <p:cNvSpPr>
            <a:spLocks noChangeArrowheads="1"/>
          </p:cNvSpPr>
          <p:nvPr/>
        </p:nvSpPr>
        <p:spPr bwMode="auto">
          <a:xfrm>
            <a:off x="995609" y="3147176"/>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15</a:t>
            </a:r>
          </a:p>
        </p:txBody>
      </p:sp>
      <p:sp>
        <p:nvSpPr>
          <p:cNvPr id="12" name="Rectangle 12">
            <a:extLst>
              <a:ext uri="{FF2B5EF4-FFF2-40B4-BE49-F238E27FC236}">
                <a16:creationId xmlns:a16="http://schemas.microsoft.com/office/drawing/2014/main" id="{D09D06D5-C4D2-9E74-A406-D64F3EBA1603}"/>
              </a:ext>
            </a:extLst>
          </p:cNvPr>
          <p:cNvSpPr>
            <a:spLocks noChangeArrowheads="1"/>
          </p:cNvSpPr>
          <p:nvPr/>
        </p:nvSpPr>
        <p:spPr bwMode="auto">
          <a:xfrm>
            <a:off x="995609" y="2725179"/>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20</a:t>
            </a:r>
          </a:p>
        </p:txBody>
      </p:sp>
      <p:sp>
        <p:nvSpPr>
          <p:cNvPr id="13" name="Rectangle 13">
            <a:extLst>
              <a:ext uri="{FF2B5EF4-FFF2-40B4-BE49-F238E27FC236}">
                <a16:creationId xmlns:a16="http://schemas.microsoft.com/office/drawing/2014/main" id="{F88BB7CC-FFEF-19A2-DDC7-40FF51E7EAD6}"/>
              </a:ext>
            </a:extLst>
          </p:cNvPr>
          <p:cNvSpPr>
            <a:spLocks noChangeArrowheads="1"/>
          </p:cNvSpPr>
          <p:nvPr/>
        </p:nvSpPr>
        <p:spPr bwMode="auto">
          <a:xfrm>
            <a:off x="995609" y="230318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25</a:t>
            </a:r>
          </a:p>
        </p:txBody>
      </p:sp>
      <p:sp>
        <p:nvSpPr>
          <p:cNvPr id="19" name="Rectangle 14">
            <a:extLst>
              <a:ext uri="{FF2B5EF4-FFF2-40B4-BE49-F238E27FC236}">
                <a16:creationId xmlns:a16="http://schemas.microsoft.com/office/drawing/2014/main" id="{B2BDB3F3-7092-7B46-4192-31582CC5112F}"/>
              </a:ext>
            </a:extLst>
          </p:cNvPr>
          <p:cNvSpPr>
            <a:spLocks noChangeArrowheads="1"/>
          </p:cNvSpPr>
          <p:nvPr/>
        </p:nvSpPr>
        <p:spPr bwMode="auto">
          <a:xfrm>
            <a:off x="995609" y="1881187"/>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30</a:t>
            </a:r>
          </a:p>
        </p:txBody>
      </p:sp>
      <p:sp>
        <p:nvSpPr>
          <p:cNvPr id="20" name="Line 15">
            <a:extLst>
              <a:ext uri="{FF2B5EF4-FFF2-40B4-BE49-F238E27FC236}">
                <a16:creationId xmlns:a16="http://schemas.microsoft.com/office/drawing/2014/main" id="{4CC7AF19-6AB7-A502-2BC3-1EFADAE86B27}"/>
              </a:ext>
            </a:extLst>
          </p:cNvPr>
          <p:cNvSpPr>
            <a:spLocks noChangeShapeType="1"/>
          </p:cNvSpPr>
          <p:nvPr/>
        </p:nvSpPr>
        <p:spPr bwMode="auto">
          <a:xfrm>
            <a:off x="1272328" y="4526158"/>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1" name="Line 16">
            <a:extLst>
              <a:ext uri="{FF2B5EF4-FFF2-40B4-BE49-F238E27FC236}">
                <a16:creationId xmlns:a16="http://schemas.microsoft.com/office/drawing/2014/main" id="{8865E3EC-D4E4-DDBA-7158-130A6AA5890A}"/>
              </a:ext>
            </a:extLst>
          </p:cNvPr>
          <p:cNvSpPr>
            <a:spLocks noChangeShapeType="1"/>
          </p:cNvSpPr>
          <p:nvPr/>
        </p:nvSpPr>
        <p:spPr bwMode="auto">
          <a:xfrm>
            <a:off x="1272328" y="4104161"/>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2" name="Line 17">
            <a:extLst>
              <a:ext uri="{FF2B5EF4-FFF2-40B4-BE49-F238E27FC236}">
                <a16:creationId xmlns:a16="http://schemas.microsoft.com/office/drawing/2014/main" id="{D4E340DF-67E7-9985-9435-5BB8FA8446D9}"/>
              </a:ext>
            </a:extLst>
          </p:cNvPr>
          <p:cNvSpPr>
            <a:spLocks noChangeShapeType="1"/>
          </p:cNvSpPr>
          <p:nvPr/>
        </p:nvSpPr>
        <p:spPr bwMode="auto">
          <a:xfrm>
            <a:off x="1272328" y="3682166"/>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3" name="Line 18">
            <a:extLst>
              <a:ext uri="{FF2B5EF4-FFF2-40B4-BE49-F238E27FC236}">
                <a16:creationId xmlns:a16="http://schemas.microsoft.com/office/drawing/2014/main" id="{49F55A12-8A30-B765-2082-4184E503E1E9}"/>
              </a:ext>
            </a:extLst>
          </p:cNvPr>
          <p:cNvSpPr>
            <a:spLocks noChangeShapeType="1"/>
          </p:cNvSpPr>
          <p:nvPr/>
        </p:nvSpPr>
        <p:spPr bwMode="auto">
          <a:xfrm>
            <a:off x="1272328" y="3260169"/>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4" name="Line 19">
            <a:extLst>
              <a:ext uri="{FF2B5EF4-FFF2-40B4-BE49-F238E27FC236}">
                <a16:creationId xmlns:a16="http://schemas.microsoft.com/office/drawing/2014/main" id="{EEA5082A-22F5-351B-FAEA-351689D5A5BD}"/>
              </a:ext>
            </a:extLst>
          </p:cNvPr>
          <p:cNvSpPr>
            <a:spLocks noChangeShapeType="1"/>
          </p:cNvSpPr>
          <p:nvPr/>
        </p:nvSpPr>
        <p:spPr bwMode="auto">
          <a:xfrm>
            <a:off x="1272328" y="2840479"/>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5" name="Line 20">
            <a:extLst>
              <a:ext uri="{FF2B5EF4-FFF2-40B4-BE49-F238E27FC236}">
                <a16:creationId xmlns:a16="http://schemas.microsoft.com/office/drawing/2014/main" id="{31FCE575-FD1A-7067-3136-3F30CCBF6BAE}"/>
              </a:ext>
            </a:extLst>
          </p:cNvPr>
          <p:cNvSpPr>
            <a:spLocks noChangeShapeType="1"/>
          </p:cNvSpPr>
          <p:nvPr/>
        </p:nvSpPr>
        <p:spPr bwMode="auto">
          <a:xfrm>
            <a:off x="1272328" y="2418483"/>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6" name="Line 21">
            <a:extLst>
              <a:ext uri="{FF2B5EF4-FFF2-40B4-BE49-F238E27FC236}">
                <a16:creationId xmlns:a16="http://schemas.microsoft.com/office/drawing/2014/main" id="{67408208-CF56-8F84-A379-C34999425A31}"/>
              </a:ext>
            </a:extLst>
          </p:cNvPr>
          <p:cNvSpPr>
            <a:spLocks noChangeShapeType="1"/>
          </p:cNvSpPr>
          <p:nvPr/>
        </p:nvSpPr>
        <p:spPr bwMode="auto">
          <a:xfrm>
            <a:off x="1272328" y="1991876"/>
            <a:ext cx="87628"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9" name="Rectangle 48">
            <a:extLst>
              <a:ext uri="{FF2B5EF4-FFF2-40B4-BE49-F238E27FC236}">
                <a16:creationId xmlns:a16="http://schemas.microsoft.com/office/drawing/2014/main" id="{1AE5E342-D40B-03DB-FFAA-69B401DD47F5}"/>
              </a:ext>
            </a:extLst>
          </p:cNvPr>
          <p:cNvSpPr>
            <a:spLocks noChangeArrowheads="1"/>
          </p:cNvSpPr>
          <p:nvPr/>
        </p:nvSpPr>
        <p:spPr bwMode="auto">
          <a:xfrm>
            <a:off x="1315556" y="4640214"/>
            <a:ext cx="8496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0</a:t>
            </a:r>
          </a:p>
        </p:txBody>
      </p:sp>
      <p:sp>
        <p:nvSpPr>
          <p:cNvPr id="40" name="Line 49">
            <a:extLst>
              <a:ext uri="{FF2B5EF4-FFF2-40B4-BE49-F238E27FC236}">
                <a16:creationId xmlns:a16="http://schemas.microsoft.com/office/drawing/2014/main" id="{35690E0E-B7DF-E971-8DA1-D912539071A5}"/>
              </a:ext>
            </a:extLst>
          </p:cNvPr>
          <p:cNvSpPr>
            <a:spLocks noChangeShapeType="1"/>
          </p:cNvSpPr>
          <p:nvPr/>
        </p:nvSpPr>
        <p:spPr bwMode="auto">
          <a:xfrm flipV="1">
            <a:off x="1364568"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41" name="Rectangle 50">
            <a:extLst>
              <a:ext uri="{FF2B5EF4-FFF2-40B4-BE49-F238E27FC236}">
                <a16:creationId xmlns:a16="http://schemas.microsoft.com/office/drawing/2014/main" id="{98A7A4D6-5968-57CA-3017-80E8AB9F4F22}"/>
              </a:ext>
            </a:extLst>
          </p:cNvPr>
          <p:cNvSpPr>
            <a:spLocks noChangeArrowheads="1"/>
          </p:cNvSpPr>
          <p:nvPr/>
        </p:nvSpPr>
        <p:spPr bwMode="auto">
          <a:xfrm>
            <a:off x="1935979" y="4640214"/>
            <a:ext cx="8496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6</a:t>
            </a:r>
          </a:p>
        </p:txBody>
      </p:sp>
      <p:sp>
        <p:nvSpPr>
          <p:cNvPr id="42" name="Line 51">
            <a:extLst>
              <a:ext uri="{FF2B5EF4-FFF2-40B4-BE49-F238E27FC236}">
                <a16:creationId xmlns:a16="http://schemas.microsoft.com/office/drawing/2014/main" id="{C6698E46-B58A-9AFF-7225-4120E2C71DBA}"/>
              </a:ext>
            </a:extLst>
          </p:cNvPr>
          <p:cNvSpPr>
            <a:spLocks noChangeShapeType="1"/>
          </p:cNvSpPr>
          <p:nvPr/>
        </p:nvSpPr>
        <p:spPr bwMode="auto">
          <a:xfrm flipV="1">
            <a:off x="1975138"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43" name="Rectangle 52">
            <a:extLst>
              <a:ext uri="{FF2B5EF4-FFF2-40B4-BE49-F238E27FC236}">
                <a16:creationId xmlns:a16="http://schemas.microsoft.com/office/drawing/2014/main" id="{2FDA4531-E44C-87D1-2C30-041B4DF5D497}"/>
              </a:ext>
            </a:extLst>
          </p:cNvPr>
          <p:cNvSpPr>
            <a:spLocks noChangeArrowheads="1"/>
          </p:cNvSpPr>
          <p:nvPr/>
        </p:nvSpPr>
        <p:spPr bwMode="auto">
          <a:xfrm>
            <a:off x="2506259"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12</a:t>
            </a:r>
          </a:p>
        </p:txBody>
      </p:sp>
      <p:sp>
        <p:nvSpPr>
          <p:cNvPr id="44" name="Line 53">
            <a:extLst>
              <a:ext uri="{FF2B5EF4-FFF2-40B4-BE49-F238E27FC236}">
                <a16:creationId xmlns:a16="http://schemas.microsoft.com/office/drawing/2014/main" id="{0B64244D-D4CE-23E4-3EA5-F69DE93EA6E6}"/>
              </a:ext>
            </a:extLst>
          </p:cNvPr>
          <p:cNvSpPr>
            <a:spLocks noChangeShapeType="1"/>
          </p:cNvSpPr>
          <p:nvPr/>
        </p:nvSpPr>
        <p:spPr bwMode="auto">
          <a:xfrm flipV="1">
            <a:off x="2593144"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45" name="Rectangle 54">
            <a:extLst>
              <a:ext uri="{FF2B5EF4-FFF2-40B4-BE49-F238E27FC236}">
                <a16:creationId xmlns:a16="http://schemas.microsoft.com/office/drawing/2014/main" id="{2E1D9C32-BB93-A11B-BD31-FF5A1D8AB663}"/>
              </a:ext>
            </a:extLst>
          </p:cNvPr>
          <p:cNvSpPr>
            <a:spLocks noChangeArrowheads="1"/>
          </p:cNvSpPr>
          <p:nvPr/>
        </p:nvSpPr>
        <p:spPr bwMode="auto">
          <a:xfrm>
            <a:off x="2918268"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16</a:t>
            </a:r>
          </a:p>
        </p:txBody>
      </p:sp>
      <p:sp>
        <p:nvSpPr>
          <p:cNvPr id="47" name="Rectangle 56">
            <a:extLst>
              <a:ext uri="{FF2B5EF4-FFF2-40B4-BE49-F238E27FC236}">
                <a16:creationId xmlns:a16="http://schemas.microsoft.com/office/drawing/2014/main" id="{0F5F1D7D-F612-7884-56B0-D47B8C9282F3}"/>
              </a:ext>
            </a:extLst>
          </p:cNvPr>
          <p:cNvSpPr>
            <a:spLocks noChangeArrowheads="1"/>
          </p:cNvSpPr>
          <p:nvPr/>
        </p:nvSpPr>
        <p:spPr bwMode="auto">
          <a:xfrm>
            <a:off x="1621992" y="4640214"/>
            <a:ext cx="8496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a:t>
            </a:r>
          </a:p>
        </p:txBody>
      </p:sp>
      <p:sp>
        <p:nvSpPr>
          <p:cNvPr id="48" name="Line 57">
            <a:extLst>
              <a:ext uri="{FF2B5EF4-FFF2-40B4-BE49-F238E27FC236}">
                <a16:creationId xmlns:a16="http://schemas.microsoft.com/office/drawing/2014/main" id="{5C84F86F-D067-B7A3-A41C-B1857F7EA358}"/>
              </a:ext>
            </a:extLst>
          </p:cNvPr>
          <p:cNvSpPr>
            <a:spLocks noChangeShapeType="1"/>
          </p:cNvSpPr>
          <p:nvPr/>
        </p:nvSpPr>
        <p:spPr bwMode="auto">
          <a:xfrm flipV="1">
            <a:off x="1668442"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49" name="Rectangle 58">
            <a:extLst>
              <a:ext uri="{FF2B5EF4-FFF2-40B4-BE49-F238E27FC236}">
                <a16:creationId xmlns:a16="http://schemas.microsoft.com/office/drawing/2014/main" id="{D66EDEA1-4FB3-3138-6472-0484FDD60970}"/>
              </a:ext>
            </a:extLst>
          </p:cNvPr>
          <p:cNvSpPr>
            <a:spLocks noChangeArrowheads="1"/>
          </p:cNvSpPr>
          <p:nvPr/>
        </p:nvSpPr>
        <p:spPr bwMode="auto">
          <a:xfrm>
            <a:off x="2237228" y="4640214"/>
            <a:ext cx="8496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9</a:t>
            </a:r>
          </a:p>
        </p:txBody>
      </p:sp>
      <p:sp>
        <p:nvSpPr>
          <p:cNvPr id="50" name="Line 59">
            <a:extLst>
              <a:ext uri="{FF2B5EF4-FFF2-40B4-BE49-F238E27FC236}">
                <a16:creationId xmlns:a16="http://schemas.microsoft.com/office/drawing/2014/main" id="{7C93FEEB-2509-34B8-E53A-4C6018D59899}"/>
              </a:ext>
            </a:extLst>
          </p:cNvPr>
          <p:cNvSpPr>
            <a:spLocks noChangeShapeType="1"/>
          </p:cNvSpPr>
          <p:nvPr/>
        </p:nvSpPr>
        <p:spPr bwMode="auto">
          <a:xfrm flipV="1">
            <a:off x="2284141"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51" name="Line 60">
            <a:extLst>
              <a:ext uri="{FF2B5EF4-FFF2-40B4-BE49-F238E27FC236}">
                <a16:creationId xmlns:a16="http://schemas.microsoft.com/office/drawing/2014/main" id="{2AA999FB-2A90-BF5D-EB81-79AEC67929C8}"/>
              </a:ext>
            </a:extLst>
          </p:cNvPr>
          <p:cNvSpPr>
            <a:spLocks noChangeShapeType="1"/>
          </p:cNvSpPr>
          <p:nvPr/>
        </p:nvSpPr>
        <p:spPr bwMode="auto">
          <a:xfrm flipV="1">
            <a:off x="3003610"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52" name="Rectangle 61">
            <a:extLst>
              <a:ext uri="{FF2B5EF4-FFF2-40B4-BE49-F238E27FC236}">
                <a16:creationId xmlns:a16="http://schemas.microsoft.com/office/drawing/2014/main" id="{A0EC63CC-8AE5-F803-C6AD-30777341AF0C}"/>
              </a:ext>
            </a:extLst>
          </p:cNvPr>
          <p:cNvSpPr>
            <a:spLocks noChangeArrowheads="1"/>
          </p:cNvSpPr>
          <p:nvPr/>
        </p:nvSpPr>
        <p:spPr bwMode="auto">
          <a:xfrm>
            <a:off x="3329447"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20</a:t>
            </a:r>
          </a:p>
        </p:txBody>
      </p:sp>
      <p:sp>
        <p:nvSpPr>
          <p:cNvPr id="53" name="Line 62">
            <a:extLst>
              <a:ext uri="{FF2B5EF4-FFF2-40B4-BE49-F238E27FC236}">
                <a16:creationId xmlns:a16="http://schemas.microsoft.com/office/drawing/2014/main" id="{ADCA6960-5974-205C-10E7-C4906B1C1010}"/>
              </a:ext>
            </a:extLst>
          </p:cNvPr>
          <p:cNvSpPr>
            <a:spLocks noChangeShapeType="1"/>
          </p:cNvSpPr>
          <p:nvPr/>
        </p:nvSpPr>
        <p:spPr bwMode="auto">
          <a:xfrm flipV="1">
            <a:off x="3419205"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55" name="Rectangle 64">
            <a:extLst>
              <a:ext uri="{FF2B5EF4-FFF2-40B4-BE49-F238E27FC236}">
                <a16:creationId xmlns:a16="http://schemas.microsoft.com/office/drawing/2014/main" id="{DA98DB06-7EB4-665A-C91F-2D7F3EC58F69}"/>
              </a:ext>
            </a:extLst>
          </p:cNvPr>
          <p:cNvSpPr>
            <a:spLocks noChangeArrowheads="1"/>
          </p:cNvSpPr>
          <p:nvPr/>
        </p:nvSpPr>
        <p:spPr bwMode="auto">
          <a:xfrm>
            <a:off x="3740628"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24</a:t>
            </a:r>
          </a:p>
        </p:txBody>
      </p:sp>
      <p:sp>
        <p:nvSpPr>
          <p:cNvPr id="57" name="Line 66">
            <a:extLst>
              <a:ext uri="{FF2B5EF4-FFF2-40B4-BE49-F238E27FC236}">
                <a16:creationId xmlns:a16="http://schemas.microsoft.com/office/drawing/2014/main" id="{A04B2062-21A0-D465-886A-366B221CAE9E}"/>
              </a:ext>
            </a:extLst>
          </p:cNvPr>
          <p:cNvSpPr>
            <a:spLocks noChangeShapeType="1"/>
          </p:cNvSpPr>
          <p:nvPr/>
        </p:nvSpPr>
        <p:spPr bwMode="auto">
          <a:xfrm flipV="1">
            <a:off x="3826848"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58" name="Rectangle 67">
            <a:extLst>
              <a:ext uri="{FF2B5EF4-FFF2-40B4-BE49-F238E27FC236}">
                <a16:creationId xmlns:a16="http://schemas.microsoft.com/office/drawing/2014/main" id="{2EF8C25B-0F0F-12AB-5758-0C54CB602BC9}"/>
              </a:ext>
            </a:extLst>
          </p:cNvPr>
          <p:cNvSpPr>
            <a:spLocks noChangeArrowheads="1"/>
          </p:cNvSpPr>
          <p:nvPr/>
        </p:nvSpPr>
        <p:spPr bwMode="auto">
          <a:xfrm>
            <a:off x="4153664"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28</a:t>
            </a:r>
          </a:p>
        </p:txBody>
      </p:sp>
      <p:sp>
        <p:nvSpPr>
          <p:cNvPr id="59" name="Line 68">
            <a:extLst>
              <a:ext uri="{FF2B5EF4-FFF2-40B4-BE49-F238E27FC236}">
                <a16:creationId xmlns:a16="http://schemas.microsoft.com/office/drawing/2014/main" id="{343B9034-DE06-9B40-502E-64F53155604F}"/>
              </a:ext>
            </a:extLst>
          </p:cNvPr>
          <p:cNvSpPr>
            <a:spLocks noChangeShapeType="1"/>
          </p:cNvSpPr>
          <p:nvPr/>
        </p:nvSpPr>
        <p:spPr bwMode="auto">
          <a:xfrm flipV="1">
            <a:off x="4242443" y="4526159"/>
            <a:ext cx="0" cy="92240"/>
          </a:xfrm>
          <a:prstGeom prst="line">
            <a:avLst/>
          </a:prstGeom>
          <a:noFill/>
          <a:ln w="15875"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0" name="Line 69">
            <a:extLst>
              <a:ext uri="{FF2B5EF4-FFF2-40B4-BE49-F238E27FC236}">
                <a16:creationId xmlns:a16="http://schemas.microsoft.com/office/drawing/2014/main" id="{1BBDE02F-3BE2-7ED0-DB1B-C13429A2BA41}"/>
              </a:ext>
            </a:extLst>
          </p:cNvPr>
          <p:cNvSpPr>
            <a:spLocks noChangeShapeType="1"/>
          </p:cNvSpPr>
          <p:nvPr/>
        </p:nvSpPr>
        <p:spPr bwMode="auto">
          <a:xfrm flipV="1">
            <a:off x="4242443"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1" name="Rectangle 70">
            <a:extLst>
              <a:ext uri="{FF2B5EF4-FFF2-40B4-BE49-F238E27FC236}">
                <a16:creationId xmlns:a16="http://schemas.microsoft.com/office/drawing/2014/main" id="{814A7E7E-0F45-6364-9FB2-2E59AAA7128F}"/>
              </a:ext>
            </a:extLst>
          </p:cNvPr>
          <p:cNvSpPr>
            <a:spLocks noChangeArrowheads="1"/>
          </p:cNvSpPr>
          <p:nvPr/>
        </p:nvSpPr>
        <p:spPr bwMode="auto">
          <a:xfrm>
            <a:off x="4565559"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32</a:t>
            </a:r>
          </a:p>
        </p:txBody>
      </p:sp>
      <p:sp>
        <p:nvSpPr>
          <p:cNvPr id="62" name="Line 71">
            <a:extLst>
              <a:ext uri="{FF2B5EF4-FFF2-40B4-BE49-F238E27FC236}">
                <a16:creationId xmlns:a16="http://schemas.microsoft.com/office/drawing/2014/main" id="{3314C4AB-B1C6-F1F4-8896-4BDE0B56A91F}"/>
              </a:ext>
            </a:extLst>
          </p:cNvPr>
          <p:cNvSpPr>
            <a:spLocks noChangeShapeType="1"/>
          </p:cNvSpPr>
          <p:nvPr/>
        </p:nvSpPr>
        <p:spPr bwMode="auto">
          <a:xfrm flipV="1">
            <a:off x="4652909" y="4526159"/>
            <a:ext cx="0" cy="92240"/>
          </a:xfrm>
          <a:prstGeom prst="line">
            <a:avLst/>
          </a:prstGeom>
          <a:noFill/>
          <a:ln w="15875"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3" name="Line 72">
            <a:extLst>
              <a:ext uri="{FF2B5EF4-FFF2-40B4-BE49-F238E27FC236}">
                <a16:creationId xmlns:a16="http://schemas.microsoft.com/office/drawing/2014/main" id="{20D371CD-3ACD-04A1-FAF2-1333A1C4938D}"/>
              </a:ext>
            </a:extLst>
          </p:cNvPr>
          <p:cNvSpPr>
            <a:spLocks noChangeShapeType="1"/>
          </p:cNvSpPr>
          <p:nvPr/>
        </p:nvSpPr>
        <p:spPr bwMode="auto">
          <a:xfrm flipV="1">
            <a:off x="4652909"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4" name="Rectangle 73">
            <a:extLst>
              <a:ext uri="{FF2B5EF4-FFF2-40B4-BE49-F238E27FC236}">
                <a16:creationId xmlns:a16="http://schemas.microsoft.com/office/drawing/2014/main" id="{D8591F48-048D-D8A2-3FA4-B7FC3F7D0504}"/>
              </a:ext>
            </a:extLst>
          </p:cNvPr>
          <p:cNvSpPr>
            <a:spLocks noChangeArrowheads="1"/>
          </p:cNvSpPr>
          <p:nvPr/>
        </p:nvSpPr>
        <p:spPr bwMode="auto">
          <a:xfrm>
            <a:off x="4977092"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36</a:t>
            </a:r>
          </a:p>
        </p:txBody>
      </p:sp>
      <p:sp>
        <p:nvSpPr>
          <p:cNvPr id="65" name="Line 74">
            <a:extLst>
              <a:ext uri="{FF2B5EF4-FFF2-40B4-BE49-F238E27FC236}">
                <a16:creationId xmlns:a16="http://schemas.microsoft.com/office/drawing/2014/main" id="{C272FE48-4AAF-5EFA-A3A6-FC2A639E869F}"/>
              </a:ext>
            </a:extLst>
          </p:cNvPr>
          <p:cNvSpPr>
            <a:spLocks noChangeShapeType="1"/>
          </p:cNvSpPr>
          <p:nvPr/>
        </p:nvSpPr>
        <p:spPr bwMode="auto">
          <a:xfrm flipV="1">
            <a:off x="5063376" y="4526159"/>
            <a:ext cx="0" cy="92240"/>
          </a:xfrm>
          <a:prstGeom prst="line">
            <a:avLst/>
          </a:prstGeom>
          <a:noFill/>
          <a:ln w="15875"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6" name="Line 75">
            <a:extLst>
              <a:ext uri="{FF2B5EF4-FFF2-40B4-BE49-F238E27FC236}">
                <a16:creationId xmlns:a16="http://schemas.microsoft.com/office/drawing/2014/main" id="{C34CB629-84A2-2096-C50A-FCBD9276DD60}"/>
              </a:ext>
            </a:extLst>
          </p:cNvPr>
          <p:cNvSpPr>
            <a:spLocks noChangeShapeType="1"/>
          </p:cNvSpPr>
          <p:nvPr/>
        </p:nvSpPr>
        <p:spPr bwMode="auto">
          <a:xfrm flipV="1">
            <a:off x="5063376"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7" name="Rectangle 76">
            <a:extLst>
              <a:ext uri="{FF2B5EF4-FFF2-40B4-BE49-F238E27FC236}">
                <a16:creationId xmlns:a16="http://schemas.microsoft.com/office/drawing/2014/main" id="{1060F97C-E82A-B90E-4215-FED10F1036DF}"/>
              </a:ext>
            </a:extLst>
          </p:cNvPr>
          <p:cNvSpPr>
            <a:spLocks noChangeArrowheads="1"/>
          </p:cNvSpPr>
          <p:nvPr/>
        </p:nvSpPr>
        <p:spPr bwMode="auto">
          <a:xfrm>
            <a:off x="5388020" y="4640214"/>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40</a:t>
            </a:r>
          </a:p>
        </p:txBody>
      </p:sp>
      <p:sp>
        <p:nvSpPr>
          <p:cNvPr id="68" name="Line 77">
            <a:extLst>
              <a:ext uri="{FF2B5EF4-FFF2-40B4-BE49-F238E27FC236}">
                <a16:creationId xmlns:a16="http://schemas.microsoft.com/office/drawing/2014/main" id="{6E6C7F14-EF17-8346-6006-02FF19EC1B31}"/>
              </a:ext>
            </a:extLst>
          </p:cNvPr>
          <p:cNvSpPr>
            <a:spLocks noChangeShapeType="1"/>
          </p:cNvSpPr>
          <p:nvPr/>
        </p:nvSpPr>
        <p:spPr bwMode="auto">
          <a:xfrm flipV="1">
            <a:off x="5473843" y="4526159"/>
            <a:ext cx="0" cy="92240"/>
          </a:xfrm>
          <a:prstGeom prst="line">
            <a:avLst/>
          </a:prstGeom>
          <a:noFill/>
          <a:ln w="15875"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69" name="Line 78">
            <a:extLst>
              <a:ext uri="{FF2B5EF4-FFF2-40B4-BE49-F238E27FC236}">
                <a16:creationId xmlns:a16="http://schemas.microsoft.com/office/drawing/2014/main" id="{5F16CDE1-C927-549C-5924-8AFEE4A300EC}"/>
              </a:ext>
            </a:extLst>
          </p:cNvPr>
          <p:cNvSpPr>
            <a:spLocks noChangeShapeType="1"/>
          </p:cNvSpPr>
          <p:nvPr/>
        </p:nvSpPr>
        <p:spPr bwMode="auto">
          <a:xfrm flipV="1">
            <a:off x="5473843"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70" name="Rectangle 79">
            <a:extLst>
              <a:ext uri="{FF2B5EF4-FFF2-40B4-BE49-F238E27FC236}">
                <a16:creationId xmlns:a16="http://schemas.microsoft.com/office/drawing/2014/main" id="{DD1B5DE6-B48B-9386-BE3B-E7A9D4A5131D}"/>
              </a:ext>
            </a:extLst>
          </p:cNvPr>
          <p:cNvSpPr>
            <a:spLocks noChangeArrowheads="1"/>
          </p:cNvSpPr>
          <p:nvPr/>
        </p:nvSpPr>
        <p:spPr bwMode="auto">
          <a:xfrm>
            <a:off x="5796455" y="4646509"/>
            <a:ext cx="169919"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44</a:t>
            </a:r>
          </a:p>
        </p:txBody>
      </p:sp>
      <p:sp>
        <p:nvSpPr>
          <p:cNvPr id="71" name="Line 80">
            <a:extLst>
              <a:ext uri="{FF2B5EF4-FFF2-40B4-BE49-F238E27FC236}">
                <a16:creationId xmlns:a16="http://schemas.microsoft.com/office/drawing/2014/main" id="{568E3548-7C8B-8A4C-A434-54CBB7649C1D}"/>
              </a:ext>
            </a:extLst>
          </p:cNvPr>
          <p:cNvSpPr>
            <a:spLocks noChangeShapeType="1"/>
          </p:cNvSpPr>
          <p:nvPr/>
        </p:nvSpPr>
        <p:spPr bwMode="auto">
          <a:xfrm flipV="1">
            <a:off x="5886615" y="4526159"/>
            <a:ext cx="0" cy="92240"/>
          </a:xfrm>
          <a:prstGeom prst="line">
            <a:avLst/>
          </a:prstGeom>
          <a:noFill/>
          <a:ln w="15875"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72" name="Line 81">
            <a:extLst>
              <a:ext uri="{FF2B5EF4-FFF2-40B4-BE49-F238E27FC236}">
                <a16:creationId xmlns:a16="http://schemas.microsoft.com/office/drawing/2014/main" id="{3FA904A5-9FB6-8A32-C68D-974AE4BB5009}"/>
              </a:ext>
            </a:extLst>
          </p:cNvPr>
          <p:cNvSpPr>
            <a:spLocks noChangeShapeType="1"/>
          </p:cNvSpPr>
          <p:nvPr/>
        </p:nvSpPr>
        <p:spPr bwMode="auto">
          <a:xfrm flipV="1">
            <a:off x="5886615" y="4526159"/>
            <a:ext cx="0" cy="9224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73" name="Freeform 116">
            <a:extLst>
              <a:ext uri="{FF2B5EF4-FFF2-40B4-BE49-F238E27FC236}">
                <a16:creationId xmlns:a16="http://schemas.microsoft.com/office/drawing/2014/main" id="{9F600C0A-009E-80D2-8186-ECEDEFFF3A1E}"/>
              </a:ext>
            </a:extLst>
          </p:cNvPr>
          <p:cNvSpPr>
            <a:spLocks/>
          </p:cNvSpPr>
          <p:nvPr/>
        </p:nvSpPr>
        <p:spPr bwMode="auto">
          <a:xfrm>
            <a:off x="1359956" y="3131033"/>
            <a:ext cx="4540494" cy="1395126"/>
          </a:xfrm>
          <a:custGeom>
            <a:avLst/>
            <a:gdLst>
              <a:gd name="T0" fmla="*/ 110 w 1969"/>
              <a:gd name="T1" fmla="*/ 605 h 605"/>
              <a:gd name="T2" fmla="*/ 188 w 1969"/>
              <a:gd name="T3" fmla="*/ 601 h 605"/>
              <a:gd name="T4" fmla="*/ 295 w 1969"/>
              <a:gd name="T5" fmla="*/ 591 h 605"/>
              <a:gd name="T6" fmla="*/ 409 w 1969"/>
              <a:gd name="T7" fmla="*/ 581 h 605"/>
              <a:gd name="T8" fmla="*/ 533 w 1969"/>
              <a:gd name="T9" fmla="*/ 567 h 605"/>
              <a:gd name="T10" fmla="*/ 545 w 1969"/>
              <a:gd name="T11" fmla="*/ 548 h 605"/>
              <a:gd name="T12" fmla="*/ 709 w 1969"/>
              <a:gd name="T13" fmla="*/ 510 h 605"/>
              <a:gd name="T14" fmla="*/ 871 w 1969"/>
              <a:gd name="T15" fmla="*/ 490 h 605"/>
              <a:gd name="T16" fmla="*/ 893 w 1969"/>
              <a:gd name="T17" fmla="*/ 480 h 605"/>
              <a:gd name="T18" fmla="*/ 943 w 1969"/>
              <a:gd name="T19" fmla="*/ 462 h 605"/>
              <a:gd name="T20" fmla="*/ 1066 w 1969"/>
              <a:gd name="T21" fmla="*/ 442 h 605"/>
              <a:gd name="T22" fmla="*/ 1078 w 1969"/>
              <a:gd name="T23" fmla="*/ 418 h 605"/>
              <a:gd name="T24" fmla="*/ 1154 w 1969"/>
              <a:gd name="T25" fmla="*/ 398 h 605"/>
              <a:gd name="T26" fmla="*/ 1242 w 1969"/>
              <a:gd name="T27" fmla="*/ 364 h 605"/>
              <a:gd name="T28" fmla="*/ 1254 w 1969"/>
              <a:gd name="T29" fmla="*/ 334 h 605"/>
              <a:gd name="T30" fmla="*/ 1284 w 1969"/>
              <a:gd name="T31" fmla="*/ 309 h 605"/>
              <a:gd name="T32" fmla="*/ 1416 w 1969"/>
              <a:gd name="T33" fmla="*/ 295 h 605"/>
              <a:gd name="T34" fmla="*/ 1426 w 1969"/>
              <a:gd name="T35" fmla="*/ 275 h 605"/>
              <a:gd name="T36" fmla="*/ 1434 w 1969"/>
              <a:gd name="T37" fmla="*/ 259 h 605"/>
              <a:gd name="T38" fmla="*/ 1452 w 1969"/>
              <a:gd name="T39" fmla="*/ 237 h 605"/>
              <a:gd name="T40" fmla="*/ 1468 w 1969"/>
              <a:gd name="T41" fmla="*/ 237 h 605"/>
              <a:gd name="T42" fmla="*/ 1480 w 1969"/>
              <a:gd name="T43" fmla="*/ 237 h 605"/>
              <a:gd name="T44" fmla="*/ 1490 w 1969"/>
              <a:gd name="T45" fmla="*/ 237 h 605"/>
              <a:gd name="T46" fmla="*/ 1498 w 1969"/>
              <a:gd name="T47" fmla="*/ 237 h 605"/>
              <a:gd name="T48" fmla="*/ 1508 w 1969"/>
              <a:gd name="T49" fmla="*/ 231 h 605"/>
              <a:gd name="T50" fmla="*/ 1524 w 1969"/>
              <a:gd name="T51" fmla="*/ 225 h 605"/>
              <a:gd name="T52" fmla="*/ 1532 w 1969"/>
              <a:gd name="T53" fmla="*/ 219 h 605"/>
              <a:gd name="T54" fmla="*/ 1550 w 1969"/>
              <a:gd name="T55" fmla="*/ 219 h 605"/>
              <a:gd name="T56" fmla="*/ 1560 w 1969"/>
              <a:gd name="T57" fmla="*/ 219 h 605"/>
              <a:gd name="T58" fmla="*/ 1572 w 1969"/>
              <a:gd name="T59" fmla="*/ 213 h 605"/>
              <a:gd name="T60" fmla="*/ 1584 w 1969"/>
              <a:gd name="T61" fmla="*/ 207 h 605"/>
              <a:gd name="T62" fmla="*/ 1602 w 1969"/>
              <a:gd name="T63" fmla="*/ 193 h 605"/>
              <a:gd name="T64" fmla="*/ 1612 w 1969"/>
              <a:gd name="T65" fmla="*/ 167 h 605"/>
              <a:gd name="T66" fmla="*/ 1624 w 1969"/>
              <a:gd name="T67" fmla="*/ 153 h 605"/>
              <a:gd name="T68" fmla="*/ 1634 w 1969"/>
              <a:gd name="T69" fmla="*/ 153 h 605"/>
              <a:gd name="T70" fmla="*/ 1648 w 1969"/>
              <a:gd name="T71" fmla="*/ 153 h 605"/>
              <a:gd name="T72" fmla="*/ 1656 w 1969"/>
              <a:gd name="T73" fmla="*/ 137 h 605"/>
              <a:gd name="T74" fmla="*/ 1666 w 1969"/>
              <a:gd name="T75" fmla="*/ 137 h 605"/>
              <a:gd name="T76" fmla="*/ 1676 w 1969"/>
              <a:gd name="T77" fmla="*/ 137 h 605"/>
              <a:gd name="T78" fmla="*/ 1686 w 1969"/>
              <a:gd name="T79" fmla="*/ 129 h 605"/>
              <a:gd name="T80" fmla="*/ 1700 w 1969"/>
              <a:gd name="T81" fmla="*/ 121 h 605"/>
              <a:gd name="T82" fmla="*/ 1714 w 1969"/>
              <a:gd name="T83" fmla="*/ 121 h 605"/>
              <a:gd name="T84" fmla="*/ 1722 w 1969"/>
              <a:gd name="T85" fmla="*/ 113 h 605"/>
              <a:gd name="T86" fmla="*/ 1738 w 1969"/>
              <a:gd name="T87" fmla="*/ 113 h 605"/>
              <a:gd name="T88" fmla="*/ 1750 w 1969"/>
              <a:gd name="T89" fmla="*/ 113 h 605"/>
              <a:gd name="T90" fmla="*/ 1762 w 1969"/>
              <a:gd name="T91" fmla="*/ 113 h 605"/>
              <a:gd name="T92" fmla="*/ 1776 w 1969"/>
              <a:gd name="T93" fmla="*/ 113 h 605"/>
              <a:gd name="T94" fmla="*/ 1786 w 1969"/>
              <a:gd name="T95" fmla="*/ 103 h 605"/>
              <a:gd name="T96" fmla="*/ 1802 w 1969"/>
              <a:gd name="T97" fmla="*/ 83 h 605"/>
              <a:gd name="T98" fmla="*/ 1814 w 1969"/>
              <a:gd name="T99" fmla="*/ 70 h 605"/>
              <a:gd name="T100" fmla="*/ 1827 w 1969"/>
              <a:gd name="T101" fmla="*/ 70 h 605"/>
              <a:gd name="T102" fmla="*/ 1837 w 1969"/>
              <a:gd name="T103" fmla="*/ 70 h 605"/>
              <a:gd name="T104" fmla="*/ 1847 w 1969"/>
              <a:gd name="T105" fmla="*/ 70 h 605"/>
              <a:gd name="T106" fmla="*/ 1861 w 1969"/>
              <a:gd name="T107" fmla="*/ 70 h 605"/>
              <a:gd name="T108" fmla="*/ 1873 w 1969"/>
              <a:gd name="T109" fmla="*/ 70 h 605"/>
              <a:gd name="T110" fmla="*/ 1883 w 1969"/>
              <a:gd name="T111" fmla="*/ 70 h 605"/>
              <a:gd name="T112" fmla="*/ 1893 w 1969"/>
              <a:gd name="T113" fmla="*/ 70 h 605"/>
              <a:gd name="T114" fmla="*/ 1903 w 1969"/>
              <a:gd name="T115" fmla="*/ 56 h 605"/>
              <a:gd name="T116" fmla="*/ 1917 w 1969"/>
              <a:gd name="T117" fmla="*/ 40 h 605"/>
              <a:gd name="T118" fmla="*/ 1935 w 1969"/>
              <a:gd name="T119" fmla="*/ 40 h 605"/>
              <a:gd name="T120" fmla="*/ 1947 w 1969"/>
              <a:gd name="T121" fmla="*/ 40 h 605"/>
              <a:gd name="T122" fmla="*/ 1959 w 1969"/>
              <a:gd name="T123" fmla="*/ 40 h 605"/>
              <a:gd name="T124" fmla="*/ 1969 w 1969"/>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9" h="605">
                <a:moveTo>
                  <a:pt x="0" y="605"/>
                </a:moveTo>
                <a:lnTo>
                  <a:pt x="44" y="605"/>
                </a:lnTo>
                <a:lnTo>
                  <a:pt x="44" y="605"/>
                </a:lnTo>
                <a:lnTo>
                  <a:pt x="46" y="605"/>
                </a:lnTo>
                <a:lnTo>
                  <a:pt x="46" y="605"/>
                </a:lnTo>
                <a:lnTo>
                  <a:pt x="48" y="605"/>
                </a:lnTo>
                <a:lnTo>
                  <a:pt x="48" y="605"/>
                </a:lnTo>
                <a:lnTo>
                  <a:pt x="110" y="605"/>
                </a:lnTo>
                <a:lnTo>
                  <a:pt x="110" y="605"/>
                </a:lnTo>
                <a:lnTo>
                  <a:pt x="110" y="605"/>
                </a:lnTo>
                <a:lnTo>
                  <a:pt x="110" y="605"/>
                </a:lnTo>
                <a:lnTo>
                  <a:pt x="132" y="605"/>
                </a:lnTo>
                <a:lnTo>
                  <a:pt x="132" y="605"/>
                </a:lnTo>
                <a:lnTo>
                  <a:pt x="134" y="605"/>
                </a:lnTo>
                <a:lnTo>
                  <a:pt x="134" y="605"/>
                </a:lnTo>
                <a:lnTo>
                  <a:pt x="138" y="605"/>
                </a:lnTo>
                <a:lnTo>
                  <a:pt x="138" y="605"/>
                </a:lnTo>
                <a:lnTo>
                  <a:pt x="144" y="605"/>
                </a:lnTo>
                <a:lnTo>
                  <a:pt x="144" y="605"/>
                </a:lnTo>
                <a:lnTo>
                  <a:pt x="168" y="605"/>
                </a:lnTo>
                <a:lnTo>
                  <a:pt x="168" y="601"/>
                </a:lnTo>
                <a:lnTo>
                  <a:pt x="188" y="601"/>
                </a:lnTo>
                <a:lnTo>
                  <a:pt x="188" y="601"/>
                </a:lnTo>
                <a:lnTo>
                  <a:pt x="263" y="601"/>
                </a:lnTo>
                <a:lnTo>
                  <a:pt x="263" y="601"/>
                </a:lnTo>
                <a:lnTo>
                  <a:pt x="267" y="601"/>
                </a:lnTo>
                <a:lnTo>
                  <a:pt x="267" y="601"/>
                </a:lnTo>
                <a:lnTo>
                  <a:pt x="269" y="601"/>
                </a:lnTo>
                <a:lnTo>
                  <a:pt x="269" y="595"/>
                </a:lnTo>
                <a:lnTo>
                  <a:pt x="273" y="595"/>
                </a:lnTo>
                <a:lnTo>
                  <a:pt x="273" y="591"/>
                </a:lnTo>
                <a:lnTo>
                  <a:pt x="295" y="591"/>
                </a:lnTo>
                <a:lnTo>
                  <a:pt x="295" y="591"/>
                </a:lnTo>
                <a:lnTo>
                  <a:pt x="319" y="591"/>
                </a:lnTo>
                <a:lnTo>
                  <a:pt x="319" y="591"/>
                </a:lnTo>
                <a:lnTo>
                  <a:pt x="359" y="591"/>
                </a:lnTo>
                <a:lnTo>
                  <a:pt x="359" y="591"/>
                </a:lnTo>
                <a:lnTo>
                  <a:pt x="397" y="591"/>
                </a:lnTo>
                <a:lnTo>
                  <a:pt x="397" y="587"/>
                </a:lnTo>
                <a:lnTo>
                  <a:pt x="401" y="587"/>
                </a:lnTo>
                <a:lnTo>
                  <a:pt x="401" y="587"/>
                </a:lnTo>
                <a:lnTo>
                  <a:pt x="405" y="587"/>
                </a:lnTo>
                <a:lnTo>
                  <a:pt x="405" y="581"/>
                </a:lnTo>
                <a:lnTo>
                  <a:pt x="409" y="581"/>
                </a:lnTo>
                <a:lnTo>
                  <a:pt x="409" y="581"/>
                </a:lnTo>
                <a:lnTo>
                  <a:pt x="413" y="581"/>
                </a:lnTo>
                <a:lnTo>
                  <a:pt x="413" y="577"/>
                </a:lnTo>
                <a:lnTo>
                  <a:pt x="499" y="577"/>
                </a:lnTo>
                <a:lnTo>
                  <a:pt x="499" y="577"/>
                </a:lnTo>
                <a:lnTo>
                  <a:pt x="527" y="577"/>
                </a:lnTo>
                <a:lnTo>
                  <a:pt x="527" y="573"/>
                </a:lnTo>
                <a:lnTo>
                  <a:pt x="531" y="573"/>
                </a:lnTo>
                <a:lnTo>
                  <a:pt x="531" y="567"/>
                </a:lnTo>
                <a:lnTo>
                  <a:pt x="533" y="567"/>
                </a:lnTo>
                <a:lnTo>
                  <a:pt x="533" y="567"/>
                </a:lnTo>
                <a:lnTo>
                  <a:pt x="535" y="567"/>
                </a:lnTo>
                <a:lnTo>
                  <a:pt x="535" y="563"/>
                </a:lnTo>
                <a:lnTo>
                  <a:pt x="537" y="563"/>
                </a:lnTo>
                <a:lnTo>
                  <a:pt x="537" y="559"/>
                </a:lnTo>
                <a:lnTo>
                  <a:pt x="541" y="559"/>
                </a:lnTo>
                <a:lnTo>
                  <a:pt x="541" y="552"/>
                </a:lnTo>
                <a:lnTo>
                  <a:pt x="543" y="552"/>
                </a:lnTo>
                <a:lnTo>
                  <a:pt x="543" y="548"/>
                </a:lnTo>
                <a:lnTo>
                  <a:pt x="543" y="548"/>
                </a:lnTo>
                <a:lnTo>
                  <a:pt x="543" y="548"/>
                </a:lnTo>
                <a:lnTo>
                  <a:pt x="545" y="548"/>
                </a:lnTo>
                <a:lnTo>
                  <a:pt x="545" y="548"/>
                </a:lnTo>
                <a:lnTo>
                  <a:pt x="549" y="548"/>
                </a:lnTo>
                <a:lnTo>
                  <a:pt x="549" y="548"/>
                </a:lnTo>
                <a:lnTo>
                  <a:pt x="653" y="548"/>
                </a:lnTo>
                <a:lnTo>
                  <a:pt x="653" y="542"/>
                </a:lnTo>
                <a:lnTo>
                  <a:pt x="691" y="542"/>
                </a:lnTo>
                <a:lnTo>
                  <a:pt x="691" y="538"/>
                </a:lnTo>
                <a:lnTo>
                  <a:pt x="707" y="538"/>
                </a:lnTo>
                <a:lnTo>
                  <a:pt x="707" y="534"/>
                </a:lnTo>
                <a:lnTo>
                  <a:pt x="709" y="534"/>
                </a:lnTo>
                <a:lnTo>
                  <a:pt x="709" y="510"/>
                </a:lnTo>
                <a:lnTo>
                  <a:pt x="711" y="510"/>
                </a:lnTo>
                <a:lnTo>
                  <a:pt x="711" y="504"/>
                </a:lnTo>
                <a:lnTo>
                  <a:pt x="713" y="504"/>
                </a:lnTo>
                <a:lnTo>
                  <a:pt x="713" y="500"/>
                </a:lnTo>
                <a:lnTo>
                  <a:pt x="715" y="500"/>
                </a:lnTo>
                <a:lnTo>
                  <a:pt x="715" y="500"/>
                </a:lnTo>
                <a:lnTo>
                  <a:pt x="743" y="500"/>
                </a:lnTo>
                <a:lnTo>
                  <a:pt x="743" y="494"/>
                </a:lnTo>
                <a:lnTo>
                  <a:pt x="753" y="494"/>
                </a:lnTo>
                <a:lnTo>
                  <a:pt x="753" y="490"/>
                </a:lnTo>
                <a:lnTo>
                  <a:pt x="871" y="490"/>
                </a:lnTo>
                <a:lnTo>
                  <a:pt x="871" y="490"/>
                </a:lnTo>
                <a:lnTo>
                  <a:pt x="875" y="490"/>
                </a:lnTo>
                <a:lnTo>
                  <a:pt x="875" y="490"/>
                </a:lnTo>
                <a:lnTo>
                  <a:pt x="881" y="490"/>
                </a:lnTo>
                <a:lnTo>
                  <a:pt x="881" y="490"/>
                </a:lnTo>
                <a:lnTo>
                  <a:pt x="883" y="490"/>
                </a:lnTo>
                <a:lnTo>
                  <a:pt x="883" y="490"/>
                </a:lnTo>
                <a:lnTo>
                  <a:pt x="887" y="490"/>
                </a:lnTo>
                <a:lnTo>
                  <a:pt x="887" y="486"/>
                </a:lnTo>
                <a:lnTo>
                  <a:pt x="893" y="486"/>
                </a:lnTo>
                <a:lnTo>
                  <a:pt x="893" y="480"/>
                </a:lnTo>
                <a:lnTo>
                  <a:pt x="897" y="480"/>
                </a:lnTo>
                <a:lnTo>
                  <a:pt x="897" y="476"/>
                </a:lnTo>
                <a:lnTo>
                  <a:pt x="899" y="476"/>
                </a:lnTo>
                <a:lnTo>
                  <a:pt x="899" y="476"/>
                </a:lnTo>
                <a:lnTo>
                  <a:pt x="901" y="476"/>
                </a:lnTo>
                <a:lnTo>
                  <a:pt x="901" y="470"/>
                </a:lnTo>
                <a:lnTo>
                  <a:pt x="929" y="470"/>
                </a:lnTo>
                <a:lnTo>
                  <a:pt x="929" y="466"/>
                </a:lnTo>
                <a:lnTo>
                  <a:pt x="935" y="466"/>
                </a:lnTo>
                <a:lnTo>
                  <a:pt x="935" y="462"/>
                </a:lnTo>
                <a:lnTo>
                  <a:pt x="943" y="462"/>
                </a:lnTo>
                <a:lnTo>
                  <a:pt x="943" y="456"/>
                </a:lnTo>
                <a:lnTo>
                  <a:pt x="959" y="456"/>
                </a:lnTo>
                <a:lnTo>
                  <a:pt x="959" y="452"/>
                </a:lnTo>
                <a:lnTo>
                  <a:pt x="987" y="452"/>
                </a:lnTo>
                <a:lnTo>
                  <a:pt x="987" y="446"/>
                </a:lnTo>
                <a:lnTo>
                  <a:pt x="1052" y="446"/>
                </a:lnTo>
                <a:lnTo>
                  <a:pt x="1052" y="446"/>
                </a:lnTo>
                <a:lnTo>
                  <a:pt x="1062" y="446"/>
                </a:lnTo>
                <a:lnTo>
                  <a:pt x="1062" y="442"/>
                </a:lnTo>
                <a:lnTo>
                  <a:pt x="1066" y="442"/>
                </a:lnTo>
                <a:lnTo>
                  <a:pt x="1066" y="442"/>
                </a:lnTo>
                <a:lnTo>
                  <a:pt x="1068" y="442"/>
                </a:lnTo>
                <a:lnTo>
                  <a:pt x="1068" y="442"/>
                </a:lnTo>
                <a:lnTo>
                  <a:pt x="1070" y="442"/>
                </a:lnTo>
                <a:lnTo>
                  <a:pt x="1070" y="438"/>
                </a:lnTo>
                <a:lnTo>
                  <a:pt x="1072" y="438"/>
                </a:lnTo>
                <a:lnTo>
                  <a:pt x="1072" y="428"/>
                </a:lnTo>
                <a:lnTo>
                  <a:pt x="1074" y="428"/>
                </a:lnTo>
                <a:lnTo>
                  <a:pt x="1074" y="422"/>
                </a:lnTo>
                <a:lnTo>
                  <a:pt x="1076" y="422"/>
                </a:lnTo>
                <a:lnTo>
                  <a:pt x="1076" y="418"/>
                </a:lnTo>
                <a:lnTo>
                  <a:pt x="1078" y="418"/>
                </a:lnTo>
                <a:lnTo>
                  <a:pt x="1078" y="418"/>
                </a:lnTo>
                <a:lnTo>
                  <a:pt x="1078" y="418"/>
                </a:lnTo>
                <a:lnTo>
                  <a:pt x="1078" y="408"/>
                </a:lnTo>
                <a:lnTo>
                  <a:pt x="1090" y="408"/>
                </a:lnTo>
                <a:lnTo>
                  <a:pt x="1090" y="408"/>
                </a:lnTo>
                <a:lnTo>
                  <a:pt x="1126" y="408"/>
                </a:lnTo>
                <a:lnTo>
                  <a:pt x="1126" y="404"/>
                </a:lnTo>
                <a:lnTo>
                  <a:pt x="1140" y="404"/>
                </a:lnTo>
                <a:lnTo>
                  <a:pt x="1140" y="404"/>
                </a:lnTo>
                <a:lnTo>
                  <a:pt x="1154" y="404"/>
                </a:lnTo>
                <a:lnTo>
                  <a:pt x="1154" y="398"/>
                </a:lnTo>
                <a:lnTo>
                  <a:pt x="1160" y="398"/>
                </a:lnTo>
                <a:lnTo>
                  <a:pt x="1160" y="394"/>
                </a:lnTo>
                <a:lnTo>
                  <a:pt x="1182" y="394"/>
                </a:lnTo>
                <a:lnTo>
                  <a:pt x="1182" y="394"/>
                </a:lnTo>
                <a:lnTo>
                  <a:pt x="1190" y="394"/>
                </a:lnTo>
                <a:lnTo>
                  <a:pt x="1190" y="388"/>
                </a:lnTo>
                <a:lnTo>
                  <a:pt x="1238" y="388"/>
                </a:lnTo>
                <a:lnTo>
                  <a:pt x="1238" y="378"/>
                </a:lnTo>
                <a:lnTo>
                  <a:pt x="1240" y="378"/>
                </a:lnTo>
                <a:lnTo>
                  <a:pt x="1240" y="364"/>
                </a:lnTo>
                <a:lnTo>
                  <a:pt x="1242" y="364"/>
                </a:lnTo>
                <a:lnTo>
                  <a:pt x="1242" y="360"/>
                </a:lnTo>
                <a:lnTo>
                  <a:pt x="1244" y="360"/>
                </a:lnTo>
                <a:lnTo>
                  <a:pt x="1244" y="354"/>
                </a:lnTo>
                <a:lnTo>
                  <a:pt x="1246" y="354"/>
                </a:lnTo>
                <a:lnTo>
                  <a:pt x="1246" y="350"/>
                </a:lnTo>
                <a:lnTo>
                  <a:pt x="1250" y="350"/>
                </a:lnTo>
                <a:lnTo>
                  <a:pt x="1250" y="344"/>
                </a:lnTo>
                <a:lnTo>
                  <a:pt x="1250" y="344"/>
                </a:lnTo>
                <a:lnTo>
                  <a:pt x="1250" y="334"/>
                </a:lnTo>
                <a:lnTo>
                  <a:pt x="1254" y="334"/>
                </a:lnTo>
                <a:lnTo>
                  <a:pt x="1254" y="334"/>
                </a:lnTo>
                <a:lnTo>
                  <a:pt x="1256" y="334"/>
                </a:lnTo>
                <a:lnTo>
                  <a:pt x="1256" y="324"/>
                </a:lnTo>
                <a:lnTo>
                  <a:pt x="1256" y="324"/>
                </a:lnTo>
                <a:lnTo>
                  <a:pt x="1256" y="320"/>
                </a:lnTo>
                <a:lnTo>
                  <a:pt x="1258" y="320"/>
                </a:lnTo>
                <a:lnTo>
                  <a:pt x="1258" y="316"/>
                </a:lnTo>
                <a:lnTo>
                  <a:pt x="1266" y="316"/>
                </a:lnTo>
                <a:lnTo>
                  <a:pt x="1266" y="309"/>
                </a:lnTo>
                <a:lnTo>
                  <a:pt x="1272" y="309"/>
                </a:lnTo>
                <a:lnTo>
                  <a:pt x="1272" y="309"/>
                </a:lnTo>
                <a:lnTo>
                  <a:pt x="1284" y="309"/>
                </a:lnTo>
                <a:lnTo>
                  <a:pt x="1284" y="305"/>
                </a:lnTo>
                <a:lnTo>
                  <a:pt x="1314" y="305"/>
                </a:lnTo>
                <a:lnTo>
                  <a:pt x="1314" y="305"/>
                </a:lnTo>
                <a:lnTo>
                  <a:pt x="1396" y="305"/>
                </a:lnTo>
                <a:lnTo>
                  <a:pt x="1396" y="305"/>
                </a:lnTo>
                <a:lnTo>
                  <a:pt x="1408" y="305"/>
                </a:lnTo>
                <a:lnTo>
                  <a:pt x="1408" y="305"/>
                </a:lnTo>
                <a:lnTo>
                  <a:pt x="1412" y="305"/>
                </a:lnTo>
                <a:lnTo>
                  <a:pt x="1412" y="305"/>
                </a:lnTo>
                <a:lnTo>
                  <a:pt x="1416" y="305"/>
                </a:lnTo>
                <a:lnTo>
                  <a:pt x="1416" y="295"/>
                </a:lnTo>
                <a:lnTo>
                  <a:pt x="1418" y="295"/>
                </a:lnTo>
                <a:lnTo>
                  <a:pt x="1418" y="285"/>
                </a:lnTo>
                <a:lnTo>
                  <a:pt x="1420" y="285"/>
                </a:lnTo>
                <a:lnTo>
                  <a:pt x="1420" y="285"/>
                </a:lnTo>
                <a:lnTo>
                  <a:pt x="1422" y="285"/>
                </a:lnTo>
                <a:lnTo>
                  <a:pt x="1422" y="285"/>
                </a:lnTo>
                <a:lnTo>
                  <a:pt x="1422" y="285"/>
                </a:lnTo>
                <a:lnTo>
                  <a:pt x="1422" y="279"/>
                </a:lnTo>
                <a:lnTo>
                  <a:pt x="1424" y="279"/>
                </a:lnTo>
                <a:lnTo>
                  <a:pt x="1424" y="275"/>
                </a:lnTo>
                <a:lnTo>
                  <a:pt x="1426" y="275"/>
                </a:lnTo>
                <a:lnTo>
                  <a:pt x="1426" y="275"/>
                </a:lnTo>
                <a:lnTo>
                  <a:pt x="1428" y="275"/>
                </a:lnTo>
                <a:lnTo>
                  <a:pt x="1428" y="269"/>
                </a:lnTo>
                <a:lnTo>
                  <a:pt x="1428" y="269"/>
                </a:lnTo>
                <a:lnTo>
                  <a:pt x="1428" y="265"/>
                </a:lnTo>
                <a:lnTo>
                  <a:pt x="1430" y="265"/>
                </a:lnTo>
                <a:lnTo>
                  <a:pt x="1430" y="265"/>
                </a:lnTo>
                <a:lnTo>
                  <a:pt x="1432" y="265"/>
                </a:lnTo>
                <a:lnTo>
                  <a:pt x="1432" y="259"/>
                </a:lnTo>
                <a:lnTo>
                  <a:pt x="1434" y="259"/>
                </a:lnTo>
                <a:lnTo>
                  <a:pt x="1434" y="259"/>
                </a:lnTo>
                <a:lnTo>
                  <a:pt x="1436" y="259"/>
                </a:lnTo>
                <a:lnTo>
                  <a:pt x="1436" y="249"/>
                </a:lnTo>
                <a:lnTo>
                  <a:pt x="1438" y="249"/>
                </a:lnTo>
                <a:lnTo>
                  <a:pt x="1438" y="243"/>
                </a:lnTo>
                <a:lnTo>
                  <a:pt x="1440" y="243"/>
                </a:lnTo>
                <a:lnTo>
                  <a:pt x="1440" y="237"/>
                </a:lnTo>
                <a:lnTo>
                  <a:pt x="1440" y="237"/>
                </a:lnTo>
                <a:lnTo>
                  <a:pt x="1440" y="237"/>
                </a:lnTo>
                <a:lnTo>
                  <a:pt x="1452" y="237"/>
                </a:lnTo>
                <a:lnTo>
                  <a:pt x="1452" y="237"/>
                </a:lnTo>
                <a:lnTo>
                  <a:pt x="1452" y="237"/>
                </a:lnTo>
                <a:lnTo>
                  <a:pt x="1452" y="237"/>
                </a:lnTo>
                <a:lnTo>
                  <a:pt x="1454" y="237"/>
                </a:lnTo>
                <a:lnTo>
                  <a:pt x="1454" y="237"/>
                </a:lnTo>
                <a:lnTo>
                  <a:pt x="1458" y="237"/>
                </a:lnTo>
                <a:lnTo>
                  <a:pt x="1458" y="237"/>
                </a:lnTo>
                <a:lnTo>
                  <a:pt x="1462" y="237"/>
                </a:lnTo>
                <a:lnTo>
                  <a:pt x="1462" y="237"/>
                </a:lnTo>
                <a:lnTo>
                  <a:pt x="1464" y="237"/>
                </a:lnTo>
                <a:lnTo>
                  <a:pt x="1464" y="237"/>
                </a:lnTo>
                <a:lnTo>
                  <a:pt x="1468" y="237"/>
                </a:lnTo>
                <a:lnTo>
                  <a:pt x="1468" y="237"/>
                </a:lnTo>
                <a:lnTo>
                  <a:pt x="1468" y="237"/>
                </a:lnTo>
                <a:lnTo>
                  <a:pt x="1468" y="237"/>
                </a:lnTo>
                <a:lnTo>
                  <a:pt x="1470" y="237"/>
                </a:lnTo>
                <a:lnTo>
                  <a:pt x="1470" y="237"/>
                </a:lnTo>
                <a:lnTo>
                  <a:pt x="1474" y="237"/>
                </a:lnTo>
                <a:lnTo>
                  <a:pt x="1474" y="237"/>
                </a:lnTo>
                <a:lnTo>
                  <a:pt x="1476" y="237"/>
                </a:lnTo>
                <a:lnTo>
                  <a:pt x="1476" y="237"/>
                </a:lnTo>
                <a:lnTo>
                  <a:pt x="1478" y="237"/>
                </a:lnTo>
                <a:lnTo>
                  <a:pt x="1478" y="237"/>
                </a:lnTo>
                <a:lnTo>
                  <a:pt x="1480" y="237"/>
                </a:lnTo>
                <a:lnTo>
                  <a:pt x="1480" y="237"/>
                </a:lnTo>
                <a:lnTo>
                  <a:pt x="1480" y="237"/>
                </a:lnTo>
                <a:lnTo>
                  <a:pt x="1480" y="237"/>
                </a:lnTo>
                <a:lnTo>
                  <a:pt x="1482" y="237"/>
                </a:lnTo>
                <a:lnTo>
                  <a:pt x="1482" y="237"/>
                </a:lnTo>
                <a:lnTo>
                  <a:pt x="1486" y="237"/>
                </a:lnTo>
                <a:lnTo>
                  <a:pt x="1486" y="237"/>
                </a:lnTo>
                <a:lnTo>
                  <a:pt x="1488" y="237"/>
                </a:lnTo>
                <a:lnTo>
                  <a:pt x="1488" y="237"/>
                </a:lnTo>
                <a:lnTo>
                  <a:pt x="1490" y="237"/>
                </a:lnTo>
                <a:lnTo>
                  <a:pt x="1490" y="237"/>
                </a:lnTo>
                <a:lnTo>
                  <a:pt x="1492" y="237"/>
                </a:lnTo>
                <a:lnTo>
                  <a:pt x="1492" y="237"/>
                </a:lnTo>
                <a:lnTo>
                  <a:pt x="1492" y="237"/>
                </a:lnTo>
                <a:lnTo>
                  <a:pt x="1492" y="237"/>
                </a:lnTo>
                <a:lnTo>
                  <a:pt x="1494" y="237"/>
                </a:lnTo>
                <a:lnTo>
                  <a:pt x="1494" y="237"/>
                </a:lnTo>
                <a:lnTo>
                  <a:pt x="1496" y="237"/>
                </a:lnTo>
                <a:lnTo>
                  <a:pt x="1496" y="237"/>
                </a:lnTo>
                <a:lnTo>
                  <a:pt x="1498" y="237"/>
                </a:lnTo>
                <a:lnTo>
                  <a:pt x="1498" y="237"/>
                </a:lnTo>
                <a:lnTo>
                  <a:pt x="1498" y="237"/>
                </a:lnTo>
                <a:lnTo>
                  <a:pt x="1498" y="231"/>
                </a:lnTo>
                <a:lnTo>
                  <a:pt x="1500" y="231"/>
                </a:lnTo>
                <a:lnTo>
                  <a:pt x="1500" y="231"/>
                </a:lnTo>
                <a:lnTo>
                  <a:pt x="1502" y="231"/>
                </a:lnTo>
                <a:lnTo>
                  <a:pt x="1502" y="231"/>
                </a:lnTo>
                <a:lnTo>
                  <a:pt x="1504" y="231"/>
                </a:lnTo>
                <a:lnTo>
                  <a:pt x="1504" y="231"/>
                </a:lnTo>
                <a:lnTo>
                  <a:pt x="1508" y="231"/>
                </a:lnTo>
                <a:lnTo>
                  <a:pt x="1508" y="231"/>
                </a:lnTo>
                <a:lnTo>
                  <a:pt x="1508" y="231"/>
                </a:lnTo>
                <a:lnTo>
                  <a:pt x="1508" y="231"/>
                </a:lnTo>
                <a:lnTo>
                  <a:pt x="1512" y="231"/>
                </a:lnTo>
                <a:lnTo>
                  <a:pt x="1512" y="231"/>
                </a:lnTo>
                <a:lnTo>
                  <a:pt x="1514" y="231"/>
                </a:lnTo>
                <a:lnTo>
                  <a:pt x="1514" y="231"/>
                </a:lnTo>
                <a:lnTo>
                  <a:pt x="1520" y="231"/>
                </a:lnTo>
                <a:lnTo>
                  <a:pt x="1520" y="231"/>
                </a:lnTo>
                <a:lnTo>
                  <a:pt x="1520" y="231"/>
                </a:lnTo>
                <a:lnTo>
                  <a:pt x="1520" y="231"/>
                </a:lnTo>
                <a:lnTo>
                  <a:pt x="1522" y="231"/>
                </a:lnTo>
                <a:lnTo>
                  <a:pt x="1522" y="225"/>
                </a:lnTo>
                <a:lnTo>
                  <a:pt x="1524" y="225"/>
                </a:lnTo>
                <a:lnTo>
                  <a:pt x="1524" y="225"/>
                </a:lnTo>
                <a:lnTo>
                  <a:pt x="1526" y="225"/>
                </a:lnTo>
                <a:lnTo>
                  <a:pt x="1526" y="225"/>
                </a:lnTo>
                <a:lnTo>
                  <a:pt x="1526" y="225"/>
                </a:lnTo>
                <a:lnTo>
                  <a:pt x="1526" y="225"/>
                </a:lnTo>
                <a:lnTo>
                  <a:pt x="1528" y="225"/>
                </a:lnTo>
                <a:lnTo>
                  <a:pt x="1528" y="225"/>
                </a:lnTo>
                <a:lnTo>
                  <a:pt x="1530" y="225"/>
                </a:lnTo>
                <a:lnTo>
                  <a:pt x="1530" y="225"/>
                </a:lnTo>
                <a:lnTo>
                  <a:pt x="1532" y="225"/>
                </a:lnTo>
                <a:lnTo>
                  <a:pt x="1532" y="219"/>
                </a:lnTo>
                <a:lnTo>
                  <a:pt x="1536" y="219"/>
                </a:lnTo>
                <a:lnTo>
                  <a:pt x="1536" y="219"/>
                </a:lnTo>
                <a:lnTo>
                  <a:pt x="1538" y="219"/>
                </a:lnTo>
                <a:lnTo>
                  <a:pt x="1538" y="219"/>
                </a:lnTo>
                <a:lnTo>
                  <a:pt x="1540" y="219"/>
                </a:lnTo>
                <a:lnTo>
                  <a:pt x="1540" y="219"/>
                </a:lnTo>
                <a:lnTo>
                  <a:pt x="1542" y="219"/>
                </a:lnTo>
                <a:lnTo>
                  <a:pt x="1542" y="219"/>
                </a:lnTo>
                <a:lnTo>
                  <a:pt x="1548" y="219"/>
                </a:lnTo>
                <a:lnTo>
                  <a:pt x="1548" y="219"/>
                </a:lnTo>
                <a:lnTo>
                  <a:pt x="1550" y="219"/>
                </a:lnTo>
                <a:lnTo>
                  <a:pt x="1550" y="219"/>
                </a:lnTo>
                <a:lnTo>
                  <a:pt x="1554" y="219"/>
                </a:lnTo>
                <a:lnTo>
                  <a:pt x="1554" y="219"/>
                </a:lnTo>
                <a:lnTo>
                  <a:pt x="1556" y="219"/>
                </a:lnTo>
                <a:lnTo>
                  <a:pt x="1556" y="219"/>
                </a:lnTo>
                <a:lnTo>
                  <a:pt x="1558" y="219"/>
                </a:lnTo>
                <a:lnTo>
                  <a:pt x="1558" y="219"/>
                </a:lnTo>
                <a:lnTo>
                  <a:pt x="1560" y="219"/>
                </a:lnTo>
                <a:lnTo>
                  <a:pt x="1560" y="219"/>
                </a:lnTo>
                <a:lnTo>
                  <a:pt x="1560" y="219"/>
                </a:lnTo>
                <a:lnTo>
                  <a:pt x="1560" y="219"/>
                </a:lnTo>
                <a:lnTo>
                  <a:pt x="1562" y="219"/>
                </a:lnTo>
                <a:lnTo>
                  <a:pt x="1562" y="219"/>
                </a:lnTo>
                <a:lnTo>
                  <a:pt x="1564" y="219"/>
                </a:lnTo>
                <a:lnTo>
                  <a:pt x="1564" y="213"/>
                </a:lnTo>
                <a:lnTo>
                  <a:pt x="1566" y="213"/>
                </a:lnTo>
                <a:lnTo>
                  <a:pt x="1566" y="213"/>
                </a:lnTo>
                <a:lnTo>
                  <a:pt x="1568" y="213"/>
                </a:lnTo>
                <a:lnTo>
                  <a:pt x="1568" y="213"/>
                </a:lnTo>
                <a:lnTo>
                  <a:pt x="1570" y="213"/>
                </a:lnTo>
                <a:lnTo>
                  <a:pt x="1570" y="213"/>
                </a:lnTo>
                <a:lnTo>
                  <a:pt x="1572" y="213"/>
                </a:lnTo>
                <a:lnTo>
                  <a:pt x="1572" y="213"/>
                </a:lnTo>
                <a:lnTo>
                  <a:pt x="1574" y="213"/>
                </a:lnTo>
                <a:lnTo>
                  <a:pt x="1574" y="213"/>
                </a:lnTo>
                <a:lnTo>
                  <a:pt x="1576" y="213"/>
                </a:lnTo>
                <a:lnTo>
                  <a:pt x="1576" y="213"/>
                </a:lnTo>
                <a:lnTo>
                  <a:pt x="1578" y="213"/>
                </a:lnTo>
                <a:lnTo>
                  <a:pt x="1578" y="213"/>
                </a:lnTo>
                <a:lnTo>
                  <a:pt x="1578" y="213"/>
                </a:lnTo>
                <a:lnTo>
                  <a:pt x="1578" y="207"/>
                </a:lnTo>
                <a:lnTo>
                  <a:pt x="1584" y="207"/>
                </a:lnTo>
                <a:lnTo>
                  <a:pt x="1584" y="207"/>
                </a:lnTo>
                <a:lnTo>
                  <a:pt x="1586" y="207"/>
                </a:lnTo>
                <a:lnTo>
                  <a:pt x="1586" y="207"/>
                </a:lnTo>
                <a:lnTo>
                  <a:pt x="1594" y="207"/>
                </a:lnTo>
                <a:lnTo>
                  <a:pt x="1594" y="207"/>
                </a:lnTo>
                <a:lnTo>
                  <a:pt x="1596" y="207"/>
                </a:lnTo>
                <a:lnTo>
                  <a:pt x="1596" y="201"/>
                </a:lnTo>
                <a:lnTo>
                  <a:pt x="1600" y="201"/>
                </a:lnTo>
                <a:lnTo>
                  <a:pt x="1600" y="201"/>
                </a:lnTo>
                <a:lnTo>
                  <a:pt x="1600" y="201"/>
                </a:lnTo>
                <a:lnTo>
                  <a:pt x="1600" y="193"/>
                </a:lnTo>
                <a:lnTo>
                  <a:pt x="1602" y="193"/>
                </a:lnTo>
                <a:lnTo>
                  <a:pt x="1602" y="187"/>
                </a:lnTo>
                <a:lnTo>
                  <a:pt x="1604" y="187"/>
                </a:lnTo>
                <a:lnTo>
                  <a:pt x="1604" y="181"/>
                </a:lnTo>
                <a:lnTo>
                  <a:pt x="1606" y="181"/>
                </a:lnTo>
                <a:lnTo>
                  <a:pt x="1606" y="181"/>
                </a:lnTo>
                <a:lnTo>
                  <a:pt x="1606" y="181"/>
                </a:lnTo>
                <a:lnTo>
                  <a:pt x="1606" y="173"/>
                </a:lnTo>
                <a:lnTo>
                  <a:pt x="1610" y="173"/>
                </a:lnTo>
                <a:lnTo>
                  <a:pt x="1610" y="173"/>
                </a:lnTo>
                <a:lnTo>
                  <a:pt x="1612" y="173"/>
                </a:lnTo>
                <a:lnTo>
                  <a:pt x="1612" y="167"/>
                </a:lnTo>
                <a:lnTo>
                  <a:pt x="1612" y="167"/>
                </a:lnTo>
                <a:lnTo>
                  <a:pt x="1612" y="167"/>
                </a:lnTo>
                <a:lnTo>
                  <a:pt x="1614" y="167"/>
                </a:lnTo>
                <a:lnTo>
                  <a:pt x="1614" y="159"/>
                </a:lnTo>
                <a:lnTo>
                  <a:pt x="1616" y="159"/>
                </a:lnTo>
                <a:lnTo>
                  <a:pt x="1616" y="153"/>
                </a:lnTo>
                <a:lnTo>
                  <a:pt x="1618" y="153"/>
                </a:lnTo>
                <a:lnTo>
                  <a:pt x="1618" y="153"/>
                </a:lnTo>
                <a:lnTo>
                  <a:pt x="1624" y="153"/>
                </a:lnTo>
                <a:lnTo>
                  <a:pt x="1624" y="153"/>
                </a:lnTo>
                <a:lnTo>
                  <a:pt x="1624" y="153"/>
                </a:lnTo>
                <a:lnTo>
                  <a:pt x="1624" y="153"/>
                </a:lnTo>
                <a:lnTo>
                  <a:pt x="1626" y="153"/>
                </a:lnTo>
                <a:lnTo>
                  <a:pt x="1626" y="153"/>
                </a:lnTo>
                <a:lnTo>
                  <a:pt x="1628" y="153"/>
                </a:lnTo>
                <a:lnTo>
                  <a:pt x="1628" y="153"/>
                </a:lnTo>
                <a:lnTo>
                  <a:pt x="1630" y="153"/>
                </a:lnTo>
                <a:lnTo>
                  <a:pt x="1630" y="153"/>
                </a:lnTo>
                <a:lnTo>
                  <a:pt x="1632" y="153"/>
                </a:lnTo>
                <a:lnTo>
                  <a:pt x="1632" y="153"/>
                </a:lnTo>
                <a:lnTo>
                  <a:pt x="1634" y="153"/>
                </a:lnTo>
                <a:lnTo>
                  <a:pt x="1634" y="153"/>
                </a:lnTo>
                <a:lnTo>
                  <a:pt x="1636" y="153"/>
                </a:lnTo>
                <a:lnTo>
                  <a:pt x="1636" y="153"/>
                </a:lnTo>
                <a:lnTo>
                  <a:pt x="1640" y="153"/>
                </a:lnTo>
                <a:lnTo>
                  <a:pt x="1640" y="153"/>
                </a:lnTo>
                <a:lnTo>
                  <a:pt x="1642" y="153"/>
                </a:lnTo>
                <a:lnTo>
                  <a:pt x="1642" y="153"/>
                </a:lnTo>
                <a:lnTo>
                  <a:pt x="1646" y="153"/>
                </a:lnTo>
                <a:lnTo>
                  <a:pt x="1646" y="153"/>
                </a:lnTo>
                <a:lnTo>
                  <a:pt x="1646" y="153"/>
                </a:lnTo>
                <a:lnTo>
                  <a:pt x="1646" y="153"/>
                </a:lnTo>
                <a:lnTo>
                  <a:pt x="1648" y="153"/>
                </a:lnTo>
                <a:lnTo>
                  <a:pt x="1648" y="153"/>
                </a:lnTo>
                <a:lnTo>
                  <a:pt x="1650" y="153"/>
                </a:lnTo>
                <a:lnTo>
                  <a:pt x="1650" y="153"/>
                </a:lnTo>
                <a:lnTo>
                  <a:pt x="1652" y="153"/>
                </a:lnTo>
                <a:lnTo>
                  <a:pt x="1652" y="153"/>
                </a:lnTo>
                <a:lnTo>
                  <a:pt x="1652" y="153"/>
                </a:lnTo>
                <a:lnTo>
                  <a:pt x="1652" y="153"/>
                </a:lnTo>
                <a:lnTo>
                  <a:pt x="1654" y="153"/>
                </a:lnTo>
                <a:lnTo>
                  <a:pt x="1654" y="145"/>
                </a:lnTo>
                <a:lnTo>
                  <a:pt x="1656" y="145"/>
                </a:lnTo>
                <a:lnTo>
                  <a:pt x="1656" y="137"/>
                </a:lnTo>
                <a:lnTo>
                  <a:pt x="1658" y="137"/>
                </a:lnTo>
                <a:lnTo>
                  <a:pt x="1658" y="137"/>
                </a:lnTo>
                <a:lnTo>
                  <a:pt x="1658" y="137"/>
                </a:lnTo>
                <a:lnTo>
                  <a:pt x="1658" y="137"/>
                </a:lnTo>
                <a:lnTo>
                  <a:pt x="1662" y="137"/>
                </a:lnTo>
                <a:lnTo>
                  <a:pt x="1662" y="137"/>
                </a:lnTo>
                <a:lnTo>
                  <a:pt x="1664" y="137"/>
                </a:lnTo>
                <a:lnTo>
                  <a:pt x="1664" y="137"/>
                </a:lnTo>
                <a:lnTo>
                  <a:pt x="1664" y="137"/>
                </a:lnTo>
                <a:lnTo>
                  <a:pt x="1664" y="137"/>
                </a:lnTo>
                <a:lnTo>
                  <a:pt x="1666" y="137"/>
                </a:lnTo>
                <a:lnTo>
                  <a:pt x="1666" y="137"/>
                </a:lnTo>
                <a:lnTo>
                  <a:pt x="1668" y="137"/>
                </a:lnTo>
                <a:lnTo>
                  <a:pt x="1668" y="137"/>
                </a:lnTo>
                <a:lnTo>
                  <a:pt x="1670" y="137"/>
                </a:lnTo>
                <a:lnTo>
                  <a:pt x="1670" y="137"/>
                </a:lnTo>
                <a:lnTo>
                  <a:pt x="1672" y="137"/>
                </a:lnTo>
                <a:lnTo>
                  <a:pt x="1672" y="137"/>
                </a:lnTo>
                <a:lnTo>
                  <a:pt x="1674" y="137"/>
                </a:lnTo>
                <a:lnTo>
                  <a:pt x="1674" y="137"/>
                </a:lnTo>
                <a:lnTo>
                  <a:pt x="1676" y="137"/>
                </a:lnTo>
                <a:lnTo>
                  <a:pt x="1676" y="137"/>
                </a:lnTo>
                <a:lnTo>
                  <a:pt x="1676" y="137"/>
                </a:lnTo>
                <a:lnTo>
                  <a:pt x="1676" y="137"/>
                </a:lnTo>
                <a:lnTo>
                  <a:pt x="1678" y="137"/>
                </a:lnTo>
                <a:lnTo>
                  <a:pt x="1678" y="129"/>
                </a:lnTo>
                <a:lnTo>
                  <a:pt x="1682" y="129"/>
                </a:lnTo>
                <a:lnTo>
                  <a:pt x="1682" y="129"/>
                </a:lnTo>
                <a:lnTo>
                  <a:pt x="1684" y="129"/>
                </a:lnTo>
                <a:lnTo>
                  <a:pt x="1684" y="129"/>
                </a:lnTo>
                <a:lnTo>
                  <a:pt x="1686" y="129"/>
                </a:lnTo>
                <a:lnTo>
                  <a:pt x="1686" y="129"/>
                </a:lnTo>
                <a:lnTo>
                  <a:pt x="1686" y="129"/>
                </a:lnTo>
                <a:lnTo>
                  <a:pt x="1686" y="121"/>
                </a:lnTo>
                <a:lnTo>
                  <a:pt x="1688" y="121"/>
                </a:lnTo>
                <a:lnTo>
                  <a:pt x="1688" y="121"/>
                </a:lnTo>
                <a:lnTo>
                  <a:pt x="1692" y="121"/>
                </a:lnTo>
                <a:lnTo>
                  <a:pt x="1692" y="121"/>
                </a:lnTo>
                <a:lnTo>
                  <a:pt x="1696" y="121"/>
                </a:lnTo>
                <a:lnTo>
                  <a:pt x="1696" y="121"/>
                </a:lnTo>
                <a:lnTo>
                  <a:pt x="1698" y="121"/>
                </a:lnTo>
                <a:lnTo>
                  <a:pt x="1698" y="121"/>
                </a:lnTo>
                <a:lnTo>
                  <a:pt x="1700" y="121"/>
                </a:lnTo>
                <a:lnTo>
                  <a:pt x="1700" y="121"/>
                </a:lnTo>
                <a:lnTo>
                  <a:pt x="1704" y="121"/>
                </a:lnTo>
                <a:lnTo>
                  <a:pt x="1704" y="121"/>
                </a:lnTo>
                <a:lnTo>
                  <a:pt x="1704" y="121"/>
                </a:lnTo>
                <a:lnTo>
                  <a:pt x="1704" y="121"/>
                </a:lnTo>
                <a:lnTo>
                  <a:pt x="1706" y="121"/>
                </a:lnTo>
                <a:lnTo>
                  <a:pt x="1706" y="121"/>
                </a:lnTo>
                <a:lnTo>
                  <a:pt x="1708" y="121"/>
                </a:lnTo>
                <a:lnTo>
                  <a:pt x="1708" y="121"/>
                </a:lnTo>
                <a:lnTo>
                  <a:pt x="1710" y="121"/>
                </a:lnTo>
                <a:lnTo>
                  <a:pt x="1710" y="121"/>
                </a:lnTo>
                <a:lnTo>
                  <a:pt x="1714" y="121"/>
                </a:lnTo>
                <a:lnTo>
                  <a:pt x="1714" y="121"/>
                </a:lnTo>
                <a:lnTo>
                  <a:pt x="1716" y="121"/>
                </a:lnTo>
                <a:lnTo>
                  <a:pt x="1716" y="121"/>
                </a:lnTo>
                <a:lnTo>
                  <a:pt x="1718" y="121"/>
                </a:lnTo>
                <a:lnTo>
                  <a:pt x="1718" y="121"/>
                </a:lnTo>
                <a:lnTo>
                  <a:pt x="1720" y="121"/>
                </a:lnTo>
                <a:lnTo>
                  <a:pt x="1720" y="121"/>
                </a:lnTo>
                <a:lnTo>
                  <a:pt x="1722" y="121"/>
                </a:lnTo>
                <a:lnTo>
                  <a:pt x="1722" y="121"/>
                </a:lnTo>
                <a:lnTo>
                  <a:pt x="1722" y="121"/>
                </a:lnTo>
                <a:lnTo>
                  <a:pt x="1722" y="113"/>
                </a:lnTo>
                <a:lnTo>
                  <a:pt x="1726" y="113"/>
                </a:lnTo>
                <a:lnTo>
                  <a:pt x="1726" y="113"/>
                </a:lnTo>
                <a:lnTo>
                  <a:pt x="1728" y="113"/>
                </a:lnTo>
                <a:lnTo>
                  <a:pt x="1728" y="113"/>
                </a:lnTo>
                <a:lnTo>
                  <a:pt x="1728" y="113"/>
                </a:lnTo>
                <a:lnTo>
                  <a:pt x="1728" y="113"/>
                </a:lnTo>
                <a:lnTo>
                  <a:pt x="1730" y="113"/>
                </a:lnTo>
                <a:lnTo>
                  <a:pt x="1730" y="113"/>
                </a:lnTo>
                <a:lnTo>
                  <a:pt x="1732" y="113"/>
                </a:lnTo>
                <a:lnTo>
                  <a:pt x="1732" y="113"/>
                </a:lnTo>
                <a:lnTo>
                  <a:pt x="1738" y="113"/>
                </a:lnTo>
                <a:lnTo>
                  <a:pt x="1738" y="113"/>
                </a:lnTo>
                <a:lnTo>
                  <a:pt x="1738" y="113"/>
                </a:lnTo>
                <a:lnTo>
                  <a:pt x="1738" y="113"/>
                </a:lnTo>
                <a:lnTo>
                  <a:pt x="1740" y="113"/>
                </a:lnTo>
                <a:lnTo>
                  <a:pt x="1740" y="113"/>
                </a:lnTo>
                <a:lnTo>
                  <a:pt x="1742" y="113"/>
                </a:lnTo>
                <a:lnTo>
                  <a:pt x="1742" y="113"/>
                </a:lnTo>
                <a:lnTo>
                  <a:pt x="1750" y="113"/>
                </a:lnTo>
                <a:lnTo>
                  <a:pt x="1750" y="113"/>
                </a:lnTo>
                <a:lnTo>
                  <a:pt x="1750" y="113"/>
                </a:lnTo>
                <a:lnTo>
                  <a:pt x="1750" y="113"/>
                </a:lnTo>
                <a:lnTo>
                  <a:pt x="1752" y="113"/>
                </a:lnTo>
                <a:lnTo>
                  <a:pt x="1752" y="113"/>
                </a:lnTo>
                <a:lnTo>
                  <a:pt x="1756" y="113"/>
                </a:lnTo>
                <a:lnTo>
                  <a:pt x="1756" y="113"/>
                </a:lnTo>
                <a:lnTo>
                  <a:pt x="1756" y="113"/>
                </a:lnTo>
                <a:lnTo>
                  <a:pt x="1756" y="113"/>
                </a:lnTo>
                <a:lnTo>
                  <a:pt x="1758" y="113"/>
                </a:lnTo>
                <a:lnTo>
                  <a:pt x="1758" y="113"/>
                </a:lnTo>
                <a:lnTo>
                  <a:pt x="1760" y="113"/>
                </a:lnTo>
                <a:lnTo>
                  <a:pt x="1760" y="113"/>
                </a:lnTo>
                <a:lnTo>
                  <a:pt x="1762" y="113"/>
                </a:lnTo>
                <a:lnTo>
                  <a:pt x="1762" y="113"/>
                </a:lnTo>
                <a:lnTo>
                  <a:pt x="1766" y="113"/>
                </a:lnTo>
                <a:lnTo>
                  <a:pt x="1766" y="113"/>
                </a:lnTo>
                <a:lnTo>
                  <a:pt x="1770" y="113"/>
                </a:lnTo>
                <a:lnTo>
                  <a:pt x="1770" y="113"/>
                </a:lnTo>
                <a:lnTo>
                  <a:pt x="1772" y="113"/>
                </a:lnTo>
                <a:lnTo>
                  <a:pt x="1772" y="113"/>
                </a:lnTo>
                <a:lnTo>
                  <a:pt x="1774" y="113"/>
                </a:lnTo>
                <a:lnTo>
                  <a:pt x="1774" y="113"/>
                </a:lnTo>
                <a:lnTo>
                  <a:pt x="1776" y="113"/>
                </a:lnTo>
                <a:lnTo>
                  <a:pt x="1776" y="113"/>
                </a:lnTo>
                <a:lnTo>
                  <a:pt x="1778" y="113"/>
                </a:lnTo>
                <a:lnTo>
                  <a:pt x="1778" y="113"/>
                </a:lnTo>
                <a:lnTo>
                  <a:pt x="1778" y="113"/>
                </a:lnTo>
                <a:lnTo>
                  <a:pt x="1778" y="113"/>
                </a:lnTo>
                <a:lnTo>
                  <a:pt x="1780" y="113"/>
                </a:lnTo>
                <a:lnTo>
                  <a:pt x="1780" y="113"/>
                </a:lnTo>
                <a:lnTo>
                  <a:pt x="1782" y="113"/>
                </a:lnTo>
                <a:lnTo>
                  <a:pt x="1782" y="103"/>
                </a:lnTo>
                <a:lnTo>
                  <a:pt x="1784" y="103"/>
                </a:lnTo>
                <a:lnTo>
                  <a:pt x="1784" y="103"/>
                </a:lnTo>
                <a:lnTo>
                  <a:pt x="1786" y="103"/>
                </a:lnTo>
                <a:lnTo>
                  <a:pt x="1786" y="103"/>
                </a:lnTo>
                <a:lnTo>
                  <a:pt x="1790" y="103"/>
                </a:lnTo>
                <a:lnTo>
                  <a:pt x="1790" y="103"/>
                </a:lnTo>
                <a:lnTo>
                  <a:pt x="1790" y="103"/>
                </a:lnTo>
                <a:lnTo>
                  <a:pt x="1790" y="83"/>
                </a:lnTo>
                <a:lnTo>
                  <a:pt x="1792" y="83"/>
                </a:lnTo>
                <a:lnTo>
                  <a:pt x="1792" y="83"/>
                </a:lnTo>
                <a:lnTo>
                  <a:pt x="1800" y="83"/>
                </a:lnTo>
                <a:lnTo>
                  <a:pt x="1800" y="83"/>
                </a:lnTo>
                <a:lnTo>
                  <a:pt x="1802" y="83"/>
                </a:lnTo>
                <a:lnTo>
                  <a:pt x="1802" y="83"/>
                </a:lnTo>
                <a:lnTo>
                  <a:pt x="1802" y="83"/>
                </a:lnTo>
                <a:lnTo>
                  <a:pt x="1802" y="83"/>
                </a:lnTo>
                <a:lnTo>
                  <a:pt x="1804" y="83"/>
                </a:lnTo>
                <a:lnTo>
                  <a:pt x="1804" y="83"/>
                </a:lnTo>
                <a:lnTo>
                  <a:pt x="1808" y="83"/>
                </a:lnTo>
                <a:lnTo>
                  <a:pt x="1808" y="83"/>
                </a:lnTo>
                <a:lnTo>
                  <a:pt x="1810" y="83"/>
                </a:lnTo>
                <a:lnTo>
                  <a:pt x="1810" y="70"/>
                </a:lnTo>
                <a:lnTo>
                  <a:pt x="1812" y="70"/>
                </a:lnTo>
                <a:lnTo>
                  <a:pt x="1812" y="70"/>
                </a:lnTo>
                <a:lnTo>
                  <a:pt x="1814" y="70"/>
                </a:lnTo>
                <a:lnTo>
                  <a:pt x="1814" y="70"/>
                </a:lnTo>
                <a:lnTo>
                  <a:pt x="1819" y="70"/>
                </a:lnTo>
                <a:lnTo>
                  <a:pt x="1819" y="70"/>
                </a:lnTo>
                <a:lnTo>
                  <a:pt x="1821" y="70"/>
                </a:lnTo>
                <a:lnTo>
                  <a:pt x="1821" y="70"/>
                </a:lnTo>
                <a:lnTo>
                  <a:pt x="1823" y="70"/>
                </a:lnTo>
                <a:lnTo>
                  <a:pt x="1823" y="70"/>
                </a:lnTo>
                <a:lnTo>
                  <a:pt x="1825" y="70"/>
                </a:lnTo>
                <a:lnTo>
                  <a:pt x="1825" y="70"/>
                </a:lnTo>
                <a:lnTo>
                  <a:pt x="1827" y="70"/>
                </a:lnTo>
                <a:lnTo>
                  <a:pt x="1827" y="70"/>
                </a:lnTo>
                <a:lnTo>
                  <a:pt x="1829" y="70"/>
                </a:lnTo>
                <a:lnTo>
                  <a:pt x="1829" y="70"/>
                </a:lnTo>
                <a:lnTo>
                  <a:pt x="1831" y="70"/>
                </a:lnTo>
                <a:lnTo>
                  <a:pt x="1831" y="70"/>
                </a:lnTo>
                <a:lnTo>
                  <a:pt x="1831" y="70"/>
                </a:lnTo>
                <a:lnTo>
                  <a:pt x="1831" y="70"/>
                </a:lnTo>
                <a:lnTo>
                  <a:pt x="1833" y="70"/>
                </a:lnTo>
                <a:lnTo>
                  <a:pt x="1833" y="70"/>
                </a:lnTo>
                <a:lnTo>
                  <a:pt x="1835" y="70"/>
                </a:lnTo>
                <a:lnTo>
                  <a:pt x="1835" y="70"/>
                </a:lnTo>
                <a:lnTo>
                  <a:pt x="1837" y="70"/>
                </a:lnTo>
                <a:lnTo>
                  <a:pt x="1837" y="70"/>
                </a:lnTo>
                <a:lnTo>
                  <a:pt x="1839" y="70"/>
                </a:lnTo>
                <a:lnTo>
                  <a:pt x="1839" y="70"/>
                </a:lnTo>
                <a:lnTo>
                  <a:pt x="1841" y="70"/>
                </a:lnTo>
                <a:lnTo>
                  <a:pt x="1841" y="70"/>
                </a:lnTo>
                <a:lnTo>
                  <a:pt x="1843" y="70"/>
                </a:lnTo>
                <a:lnTo>
                  <a:pt x="1843" y="70"/>
                </a:lnTo>
                <a:lnTo>
                  <a:pt x="1845" y="70"/>
                </a:lnTo>
                <a:lnTo>
                  <a:pt x="1845" y="70"/>
                </a:lnTo>
                <a:lnTo>
                  <a:pt x="1847" y="70"/>
                </a:lnTo>
                <a:lnTo>
                  <a:pt x="1847" y="70"/>
                </a:lnTo>
                <a:lnTo>
                  <a:pt x="1849" y="70"/>
                </a:lnTo>
                <a:lnTo>
                  <a:pt x="1849" y="70"/>
                </a:lnTo>
                <a:lnTo>
                  <a:pt x="1853" y="70"/>
                </a:lnTo>
                <a:lnTo>
                  <a:pt x="1853" y="70"/>
                </a:lnTo>
                <a:lnTo>
                  <a:pt x="1855" y="70"/>
                </a:lnTo>
                <a:lnTo>
                  <a:pt x="1855" y="70"/>
                </a:lnTo>
                <a:lnTo>
                  <a:pt x="1857" y="70"/>
                </a:lnTo>
                <a:lnTo>
                  <a:pt x="1857" y="70"/>
                </a:lnTo>
                <a:lnTo>
                  <a:pt x="1859" y="70"/>
                </a:lnTo>
                <a:lnTo>
                  <a:pt x="1859" y="70"/>
                </a:lnTo>
                <a:lnTo>
                  <a:pt x="1861" y="70"/>
                </a:lnTo>
                <a:lnTo>
                  <a:pt x="1861" y="70"/>
                </a:lnTo>
                <a:lnTo>
                  <a:pt x="1863" y="70"/>
                </a:lnTo>
                <a:lnTo>
                  <a:pt x="1863" y="70"/>
                </a:lnTo>
                <a:lnTo>
                  <a:pt x="1867" y="70"/>
                </a:lnTo>
                <a:lnTo>
                  <a:pt x="1867" y="70"/>
                </a:lnTo>
                <a:lnTo>
                  <a:pt x="1867" y="70"/>
                </a:lnTo>
                <a:lnTo>
                  <a:pt x="1867" y="70"/>
                </a:lnTo>
                <a:lnTo>
                  <a:pt x="1871" y="70"/>
                </a:lnTo>
                <a:lnTo>
                  <a:pt x="1871" y="70"/>
                </a:lnTo>
                <a:lnTo>
                  <a:pt x="1873" y="70"/>
                </a:lnTo>
                <a:lnTo>
                  <a:pt x="1873" y="70"/>
                </a:lnTo>
                <a:lnTo>
                  <a:pt x="1875" y="70"/>
                </a:lnTo>
                <a:lnTo>
                  <a:pt x="1875" y="70"/>
                </a:lnTo>
                <a:lnTo>
                  <a:pt x="1877" y="70"/>
                </a:lnTo>
                <a:lnTo>
                  <a:pt x="1877" y="70"/>
                </a:lnTo>
                <a:lnTo>
                  <a:pt x="1877" y="70"/>
                </a:lnTo>
                <a:lnTo>
                  <a:pt x="1877" y="70"/>
                </a:lnTo>
                <a:lnTo>
                  <a:pt x="1879" y="70"/>
                </a:lnTo>
                <a:lnTo>
                  <a:pt x="1879" y="70"/>
                </a:lnTo>
                <a:lnTo>
                  <a:pt x="1883" y="70"/>
                </a:lnTo>
                <a:lnTo>
                  <a:pt x="1883" y="70"/>
                </a:lnTo>
                <a:lnTo>
                  <a:pt x="1883" y="70"/>
                </a:lnTo>
                <a:lnTo>
                  <a:pt x="1883" y="70"/>
                </a:lnTo>
                <a:lnTo>
                  <a:pt x="1885" y="70"/>
                </a:lnTo>
                <a:lnTo>
                  <a:pt x="1885" y="70"/>
                </a:lnTo>
                <a:lnTo>
                  <a:pt x="1889" y="70"/>
                </a:lnTo>
                <a:lnTo>
                  <a:pt x="1889" y="70"/>
                </a:lnTo>
                <a:lnTo>
                  <a:pt x="1889" y="70"/>
                </a:lnTo>
                <a:lnTo>
                  <a:pt x="1889" y="70"/>
                </a:lnTo>
                <a:lnTo>
                  <a:pt x="1891" y="70"/>
                </a:lnTo>
                <a:lnTo>
                  <a:pt x="1891" y="70"/>
                </a:lnTo>
                <a:lnTo>
                  <a:pt x="1893" y="70"/>
                </a:lnTo>
                <a:lnTo>
                  <a:pt x="1893" y="70"/>
                </a:lnTo>
                <a:lnTo>
                  <a:pt x="1895" y="70"/>
                </a:lnTo>
                <a:lnTo>
                  <a:pt x="1895" y="56"/>
                </a:lnTo>
                <a:lnTo>
                  <a:pt x="1895" y="56"/>
                </a:lnTo>
                <a:lnTo>
                  <a:pt x="1895" y="56"/>
                </a:lnTo>
                <a:lnTo>
                  <a:pt x="1897" y="56"/>
                </a:lnTo>
                <a:lnTo>
                  <a:pt x="1897" y="56"/>
                </a:lnTo>
                <a:lnTo>
                  <a:pt x="1901" y="56"/>
                </a:lnTo>
                <a:lnTo>
                  <a:pt x="1901" y="56"/>
                </a:lnTo>
                <a:lnTo>
                  <a:pt x="1901" y="56"/>
                </a:lnTo>
                <a:lnTo>
                  <a:pt x="1901" y="56"/>
                </a:lnTo>
                <a:lnTo>
                  <a:pt x="1903" y="56"/>
                </a:lnTo>
                <a:lnTo>
                  <a:pt x="1903" y="56"/>
                </a:lnTo>
                <a:lnTo>
                  <a:pt x="1907" y="56"/>
                </a:lnTo>
                <a:lnTo>
                  <a:pt x="1907" y="40"/>
                </a:lnTo>
                <a:lnTo>
                  <a:pt x="1909" y="40"/>
                </a:lnTo>
                <a:lnTo>
                  <a:pt x="1909" y="40"/>
                </a:lnTo>
                <a:lnTo>
                  <a:pt x="1911" y="40"/>
                </a:lnTo>
                <a:lnTo>
                  <a:pt x="1911" y="40"/>
                </a:lnTo>
                <a:lnTo>
                  <a:pt x="1917" y="40"/>
                </a:lnTo>
                <a:lnTo>
                  <a:pt x="1917" y="40"/>
                </a:lnTo>
                <a:lnTo>
                  <a:pt x="1917" y="40"/>
                </a:lnTo>
                <a:lnTo>
                  <a:pt x="1917" y="40"/>
                </a:lnTo>
                <a:lnTo>
                  <a:pt x="1923" y="40"/>
                </a:lnTo>
                <a:lnTo>
                  <a:pt x="1923" y="40"/>
                </a:lnTo>
                <a:lnTo>
                  <a:pt x="1923" y="40"/>
                </a:lnTo>
                <a:lnTo>
                  <a:pt x="1923" y="40"/>
                </a:lnTo>
                <a:lnTo>
                  <a:pt x="1927" y="40"/>
                </a:lnTo>
                <a:lnTo>
                  <a:pt x="1927" y="40"/>
                </a:lnTo>
                <a:lnTo>
                  <a:pt x="1929" y="40"/>
                </a:lnTo>
                <a:lnTo>
                  <a:pt x="1929" y="40"/>
                </a:lnTo>
                <a:lnTo>
                  <a:pt x="1933" y="40"/>
                </a:lnTo>
                <a:lnTo>
                  <a:pt x="1933" y="40"/>
                </a:lnTo>
                <a:lnTo>
                  <a:pt x="1935" y="40"/>
                </a:lnTo>
                <a:lnTo>
                  <a:pt x="1935" y="40"/>
                </a:lnTo>
                <a:lnTo>
                  <a:pt x="1937" y="40"/>
                </a:lnTo>
                <a:lnTo>
                  <a:pt x="1937" y="40"/>
                </a:lnTo>
                <a:lnTo>
                  <a:pt x="1941" y="40"/>
                </a:lnTo>
                <a:lnTo>
                  <a:pt x="1941" y="40"/>
                </a:lnTo>
                <a:lnTo>
                  <a:pt x="1943" y="40"/>
                </a:lnTo>
                <a:lnTo>
                  <a:pt x="1943" y="40"/>
                </a:lnTo>
                <a:lnTo>
                  <a:pt x="1945" y="40"/>
                </a:lnTo>
                <a:lnTo>
                  <a:pt x="1945" y="40"/>
                </a:lnTo>
                <a:lnTo>
                  <a:pt x="1947" y="40"/>
                </a:lnTo>
                <a:lnTo>
                  <a:pt x="1947" y="40"/>
                </a:lnTo>
                <a:lnTo>
                  <a:pt x="1947" y="40"/>
                </a:lnTo>
                <a:lnTo>
                  <a:pt x="1947" y="40"/>
                </a:lnTo>
                <a:lnTo>
                  <a:pt x="1953" y="40"/>
                </a:lnTo>
                <a:lnTo>
                  <a:pt x="1953" y="40"/>
                </a:lnTo>
                <a:lnTo>
                  <a:pt x="1955" y="40"/>
                </a:lnTo>
                <a:lnTo>
                  <a:pt x="1955" y="40"/>
                </a:lnTo>
                <a:lnTo>
                  <a:pt x="1957" y="40"/>
                </a:lnTo>
                <a:lnTo>
                  <a:pt x="1957" y="40"/>
                </a:lnTo>
                <a:lnTo>
                  <a:pt x="1957" y="40"/>
                </a:lnTo>
                <a:lnTo>
                  <a:pt x="1957" y="40"/>
                </a:lnTo>
                <a:lnTo>
                  <a:pt x="1959" y="40"/>
                </a:lnTo>
                <a:lnTo>
                  <a:pt x="1959" y="20"/>
                </a:lnTo>
                <a:lnTo>
                  <a:pt x="1961" y="20"/>
                </a:lnTo>
                <a:lnTo>
                  <a:pt x="1961" y="0"/>
                </a:lnTo>
                <a:lnTo>
                  <a:pt x="1963" y="0"/>
                </a:lnTo>
                <a:lnTo>
                  <a:pt x="1963" y="0"/>
                </a:lnTo>
                <a:lnTo>
                  <a:pt x="1963" y="0"/>
                </a:lnTo>
                <a:lnTo>
                  <a:pt x="1963" y="0"/>
                </a:lnTo>
                <a:lnTo>
                  <a:pt x="1965" y="0"/>
                </a:lnTo>
                <a:lnTo>
                  <a:pt x="1965" y="0"/>
                </a:lnTo>
                <a:lnTo>
                  <a:pt x="1969" y="0"/>
                </a:lnTo>
                <a:lnTo>
                  <a:pt x="1969" y="0"/>
                </a:lnTo>
              </a:path>
            </a:pathLst>
          </a:custGeom>
          <a:noFill/>
          <a:ln w="222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74" name="Freeform 117">
            <a:extLst>
              <a:ext uri="{FF2B5EF4-FFF2-40B4-BE49-F238E27FC236}">
                <a16:creationId xmlns:a16="http://schemas.microsoft.com/office/drawing/2014/main" id="{684355D6-6E81-1CDC-7B22-30439B69A92F}"/>
              </a:ext>
            </a:extLst>
          </p:cNvPr>
          <p:cNvSpPr>
            <a:spLocks/>
          </p:cNvSpPr>
          <p:nvPr/>
        </p:nvSpPr>
        <p:spPr bwMode="auto">
          <a:xfrm>
            <a:off x="1359956" y="2865954"/>
            <a:ext cx="4526658" cy="1658007"/>
          </a:xfrm>
          <a:custGeom>
            <a:avLst/>
            <a:gdLst>
              <a:gd name="T0" fmla="*/ 80 w 1963"/>
              <a:gd name="T1" fmla="*/ 719 h 719"/>
              <a:gd name="T2" fmla="*/ 269 w 1963"/>
              <a:gd name="T3" fmla="*/ 715 h 719"/>
              <a:gd name="T4" fmla="*/ 307 w 1963"/>
              <a:gd name="T5" fmla="*/ 705 h 719"/>
              <a:gd name="T6" fmla="*/ 405 w 1963"/>
              <a:gd name="T7" fmla="*/ 695 h 719"/>
              <a:gd name="T8" fmla="*/ 517 w 1963"/>
              <a:gd name="T9" fmla="*/ 687 h 719"/>
              <a:gd name="T10" fmla="*/ 567 w 1963"/>
              <a:gd name="T11" fmla="*/ 666 h 719"/>
              <a:gd name="T12" fmla="*/ 709 w 1963"/>
              <a:gd name="T13" fmla="*/ 642 h 719"/>
              <a:gd name="T14" fmla="*/ 775 w 1963"/>
              <a:gd name="T15" fmla="*/ 628 h 719"/>
              <a:gd name="T16" fmla="*/ 835 w 1963"/>
              <a:gd name="T17" fmla="*/ 614 h 719"/>
              <a:gd name="T18" fmla="*/ 915 w 1963"/>
              <a:gd name="T19" fmla="*/ 600 h 719"/>
              <a:gd name="T20" fmla="*/ 985 w 1963"/>
              <a:gd name="T21" fmla="*/ 586 h 719"/>
              <a:gd name="T22" fmla="*/ 1074 w 1963"/>
              <a:gd name="T23" fmla="*/ 542 h 719"/>
              <a:gd name="T24" fmla="*/ 1090 w 1963"/>
              <a:gd name="T25" fmla="*/ 504 h 719"/>
              <a:gd name="T26" fmla="*/ 1206 w 1963"/>
              <a:gd name="T27" fmla="*/ 494 h 719"/>
              <a:gd name="T28" fmla="*/ 1244 w 1963"/>
              <a:gd name="T29" fmla="*/ 470 h 719"/>
              <a:gd name="T30" fmla="*/ 1254 w 1963"/>
              <a:gd name="T31" fmla="*/ 411 h 719"/>
              <a:gd name="T32" fmla="*/ 1302 w 1963"/>
              <a:gd name="T33" fmla="*/ 381 h 719"/>
              <a:gd name="T34" fmla="*/ 1400 w 1963"/>
              <a:gd name="T35" fmla="*/ 373 h 719"/>
              <a:gd name="T36" fmla="*/ 1422 w 1963"/>
              <a:gd name="T37" fmla="*/ 353 h 719"/>
              <a:gd name="T38" fmla="*/ 1432 w 1963"/>
              <a:gd name="T39" fmla="*/ 307 h 719"/>
              <a:gd name="T40" fmla="*/ 1440 w 1963"/>
              <a:gd name="T41" fmla="*/ 279 h 719"/>
              <a:gd name="T42" fmla="*/ 1458 w 1963"/>
              <a:gd name="T43" fmla="*/ 269 h 719"/>
              <a:gd name="T44" fmla="*/ 1468 w 1963"/>
              <a:gd name="T45" fmla="*/ 269 h 719"/>
              <a:gd name="T46" fmla="*/ 1478 w 1963"/>
              <a:gd name="T47" fmla="*/ 269 h 719"/>
              <a:gd name="T48" fmla="*/ 1486 w 1963"/>
              <a:gd name="T49" fmla="*/ 263 h 719"/>
              <a:gd name="T50" fmla="*/ 1498 w 1963"/>
              <a:gd name="T51" fmla="*/ 263 h 719"/>
              <a:gd name="T52" fmla="*/ 1506 w 1963"/>
              <a:gd name="T53" fmla="*/ 263 h 719"/>
              <a:gd name="T54" fmla="*/ 1516 w 1963"/>
              <a:gd name="T55" fmla="*/ 263 h 719"/>
              <a:gd name="T56" fmla="*/ 1526 w 1963"/>
              <a:gd name="T57" fmla="*/ 263 h 719"/>
              <a:gd name="T58" fmla="*/ 1542 w 1963"/>
              <a:gd name="T59" fmla="*/ 263 h 719"/>
              <a:gd name="T60" fmla="*/ 1552 w 1963"/>
              <a:gd name="T61" fmla="*/ 257 h 719"/>
              <a:gd name="T62" fmla="*/ 1562 w 1963"/>
              <a:gd name="T63" fmla="*/ 257 h 719"/>
              <a:gd name="T64" fmla="*/ 1580 w 1963"/>
              <a:gd name="T65" fmla="*/ 257 h 719"/>
              <a:gd name="T66" fmla="*/ 1594 w 1963"/>
              <a:gd name="T67" fmla="*/ 257 h 719"/>
              <a:gd name="T68" fmla="*/ 1602 w 1963"/>
              <a:gd name="T69" fmla="*/ 221 h 719"/>
              <a:gd name="T70" fmla="*/ 1612 w 1963"/>
              <a:gd name="T71" fmla="*/ 187 h 719"/>
              <a:gd name="T72" fmla="*/ 1618 w 1963"/>
              <a:gd name="T73" fmla="*/ 170 h 719"/>
              <a:gd name="T74" fmla="*/ 1636 w 1963"/>
              <a:gd name="T75" fmla="*/ 156 h 719"/>
              <a:gd name="T76" fmla="*/ 1644 w 1963"/>
              <a:gd name="T77" fmla="*/ 156 h 719"/>
              <a:gd name="T78" fmla="*/ 1652 w 1963"/>
              <a:gd name="T79" fmla="*/ 140 h 719"/>
              <a:gd name="T80" fmla="*/ 1664 w 1963"/>
              <a:gd name="T81" fmla="*/ 124 h 719"/>
              <a:gd name="T82" fmla="*/ 1672 w 1963"/>
              <a:gd name="T83" fmla="*/ 124 h 719"/>
              <a:gd name="T84" fmla="*/ 1684 w 1963"/>
              <a:gd name="T85" fmla="*/ 116 h 719"/>
              <a:gd name="T86" fmla="*/ 1698 w 1963"/>
              <a:gd name="T87" fmla="*/ 116 h 719"/>
              <a:gd name="T88" fmla="*/ 1710 w 1963"/>
              <a:gd name="T89" fmla="*/ 116 h 719"/>
              <a:gd name="T90" fmla="*/ 1722 w 1963"/>
              <a:gd name="T91" fmla="*/ 116 h 719"/>
              <a:gd name="T92" fmla="*/ 1736 w 1963"/>
              <a:gd name="T93" fmla="*/ 116 h 719"/>
              <a:gd name="T94" fmla="*/ 1748 w 1963"/>
              <a:gd name="T95" fmla="*/ 106 h 719"/>
              <a:gd name="T96" fmla="*/ 1760 w 1963"/>
              <a:gd name="T97" fmla="*/ 106 h 719"/>
              <a:gd name="T98" fmla="*/ 1776 w 1963"/>
              <a:gd name="T99" fmla="*/ 84 h 719"/>
              <a:gd name="T100" fmla="*/ 1784 w 1963"/>
              <a:gd name="T101" fmla="*/ 62 h 719"/>
              <a:gd name="T102" fmla="*/ 1802 w 1963"/>
              <a:gd name="T103" fmla="*/ 28 h 719"/>
              <a:gd name="T104" fmla="*/ 1814 w 1963"/>
              <a:gd name="T105" fmla="*/ 28 h 719"/>
              <a:gd name="T106" fmla="*/ 1835 w 1963"/>
              <a:gd name="T107" fmla="*/ 28 h 719"/>
              <a:gd name="T108" fmla="*/ 1843 w 1963"/>
              <a:gd name="T109" fmla="*/ 28 h 719"/>
              <a:gd name="T110" fmla="*/ 1861 w 1963"/>
              <a:gd name="T111" fmla="*/ 14 h 719"/>
              <a:gd name="T112" fmla="*/ 1871 w 1963"/>
              <a:gd name="T113" fmla="*/ 0 h 719"/>
              <a:gd name="T114" fmla="*/ 1883 w 1963"/>
              <a:gd name="T115" fmla="*/ 0 h 719"/>
              <a:gd name="T116" fmla="*/ 1899 w 1963"/>
              <a:gd name="T117" fmla="*/ 0 h 719"/>
              <a:gd name="T118" fmla="*/ 1913 w 1963"/>
              <a:gd name="T119" fmla="*/ 0 h 719"/>
              <a:gd name="T120" fmla="*/ 1927 w 1963"/>
              <a:gd name="T121" fmla="*/ 0 h 719"/>
              <a:gd name="T122" fmla="*/ 1937 w 1963"/>
              <a:gd name="T123" fmla="*/ 0 h 719"/>
              <a:gd name="T124" fmla="*/ 1953 w 1963"/>
              <a:gd name="T125"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3" h="719">
                <a:moveTo>
                  <a:pt x="0" y="719"/>
                </a:moveTo>
                <a:lnTo>
                  <a:pt x="2" y="719"/>
                </a:lnTo>
                <a:lnTo>
                  <a:pt x="2" y="719"/>
                </a:lnTo>
                <a:lnTo>
                  <a:pt x="46" y="719"/>
                </a:lnTo>
                <a:lnTo>
                  <a:pt x="46" y="719"/>
                </a:lnTo>
                <a:lnTo>
                  <a:pt x="64" y="719"/>
                </a:lnTo>
                <a:lnTo>
                  <a:pt x="64" y="719"/>
                </a:lnTo>
                <a:lnTo>
                  <a:pt x="72" y="719"/>
                </a:lnTo>
                <a:lnTo>
                  <a:pt x="72" y="719"/>
                </a:lnTo>
                <a:lnTo>
                  <a:pt x="80" y="719"/>
                </a:lnTo>
                <a:lnTo>
                  <a:pt x="80" y="719"/>
                </a:lnTo>
                <a:lnTo>
                  <a:pt x="128" y="719"/>
                </a:lnTo>
                <a:lnTo>
                  <a:pt x="128" y="719"/>
                </a:lnTo>
                <a:lnTo>
                  <a:pt x="150" y="719"/>
                </a:lnTo>
                <a:lnTo>
                  <a:pt x="150" y="719"/>
                </a:lnTo>
                <a:lnTo>
                  <a:pt x="234" y="719"/>
                </a:lnTo>
                <a:lnTo>
                  <a:pt x="234" y="719"/>
                </a:lnTo>
                <a:lnTo>
                  <a:pt x="261" y="719"/>
                </a:lnTo>
                <a:lnTo>
                  <a:pt x="261" y="719"/>
                </a:lnTo>
                <a:lnTo>
                  <a:pt x="263" y="719"/>
                </a:lnTo>
                <a:lnTo>
                  <a:pt x="263" y="715"/>
                </a:lnTo>
                <a:lnTo>
                  <a:pt x="269" y="715"/>
                </a:lnTo>
                <a:lnTo>
                  <a:pt x="269" y="715"/>
                </a:lnTo>
                <a:lnTo>
                  <a:pt x="271" y="715"/>
                </a:lnTo>
                <a:lnTo>
                  <a:pt x="271" y="715"/>
                </a:lnTo>
                <a:lnTo>
                  <a:pt x="273" y="715"/>
                </a:lnTo>
                <a:lnTo>
                  <a:pt x="273" y="709"/>
                </a:lnTo>
                <a:lnTo>
                  <a:pt x="277" y="709"/>
                </a:lnTo>
                <a:lnTo>
                  <a:pt x="277" y="709"/>
                </a:lnTo>
                <a:lnTo>
                  <a:pt x="287" y="709"/>
                </a:lnTo>
                <a:lnTo>
                  <a:pt x="287" y="709"/>
                </a:lnTo>
                <a:lnTo>
                  <a:pt x="307" y="709"/>
                </a:lnTo>
                <a:lnTo>
                  <a:pt x="307" y="705"/>
                </a:lnTo>
                <a:lnTo>
                  <a:pt x="355" y="705"/>
                </a:lnTo>
                <a:lnTo>
                  <a:pt x="355" y="705"/>
                </a:lnTo>
                <a:lnTo>
                  <a:pt x="363" y="705"/>
                </a:lnTo>
                <a:lnTo>
                  <a:pt x="363" y="705"/>
                </a:lnTo>
                <a:lnTo>
                  <a:pt x="399" y="705"/>
                </a:lnTo>
                <a:lnTo>
                  <a:pt x="399" y="701"/>
                </a:lnTo>
                <a:lnTo>
                  <a:pt x="399" y="701"/>
                </a:lnTo>
                <a:lnTo>
                  <a:pt x="399" y="701"/>
                </a:lnTo>
                <a:lnTo>
                  <a:pt x="403" y="701"/>
                </a:lnTo>
                <a:lnTo>
                  <a:pt x="403" y="695"/>
                </a:lnTo>
                <a:lnTo>
                  <a:pt x="405" y="695"/>
                </a:lnTo>
                <a:lnTo>
                  <a:pt x="405" y="695"/>
                </a:lnTo>
                <a:lnTo>
                  <a:pt x="409" y="695"/>
                </a:lnTo>
                <a:lnTo>
                  <a:pt x="409" y="695"/>
                </a:lnTo>
                <a:lnTo>
                  <a:pt x="429" y="695"/>
                </a:lnTo>
                <a:lnTo>
                  <a:pt x="429" y="695"/>
                </a:lnTo>
                <a:lnTo>
                  <a:pt x="445" y="695"/>
                </a:lnTo>
                <a:lnTo>
                  <a:pt x="445" y="691"/>
                </a:lnTo>
                <a:lnTo>
                  <a:pt x="489" y="691"/>
                </a:lnTo>
                <a:lnTo>
                  <a:pt x="489" y="691"/>
                </a:lnTo>
                <a:lnTo>
                  <a:pt x="517" y="691"/>
                </a:lnTo>
                <a:lnTo>
                  <a:pt x="517" y="687"/>
                </a:lnTo>
                <a:lnTo>
                  <a:pt x="523" y="687"/>
                </a:lnTo>
                <a:lnTo>
                  <a:pt x="523" y="681"/>
                </a:lnTo>
                <a:lnTo>
                  <a:pt x="529" y="681"/>
                </a:lnTo>
                <a:lnTo>
                  <a:pt x="529" y="677"/>
                </a:lnTo>
                <a:lnTo>
                  <a:pt x="537" y="677"/>
                </a:lnTo>
                <a:lnTo>
                  <a:pt x="537" y="673"/>
                </a:lnTo>
                <a:lnTo>
                  <a:pt x="543" y="673"/>
                </a:lnTo>
                <a:lnTo>
                  <a:pt x="543" y="666"/>
                </a:lnTo>
                <a:lnTo>
                  <a:pt x="553" y="666"/>
                </a:lnTo>
                <a:lnTo>
                  <a:pt x="553" y="666"/>
                </a:lnTo>
                <a:lnTo>
                  <a:pt x="567" y="666"/>
                </a:lnTo>
                <a:lnTo>
                  <a:pt x="567" y="666"/>
                </a:lnTo>
                <a:lnTo>
                  <a:pt x="577" y="666"/>
                </a:lnTo>
                <a:lnTo>
                  <a:pt x="577" y="662"/>
                </a:lnTo>
                <a:lnTo>
                  <a:pt x="627" y="662"/>
                </a:lnTo>
                <a:lnTo>
                  <a:pt x="627" y="658"/>
                </a:lnTo>
                <a:lnTo>
                  <a:pt x="691" y="658"/>
                </a:lnTo>
                <a:lnTo>
                  <a:pt x="691" y="658"/>
                </a:lnTo>
                <a:lnTo>
                  <a:pt x="709" y="658"/>
                </a:lnTo>
                <a:lnTo>
                  <a:pt x="709" y="652"/>
                </a:lnTo>
                <a:lnTo>
                  <a:pt x="709" y="652"/>
                </a:lnTo>
                <a:lnTo>
                  <a:pt x="709" y="642"/>
                </a:lnTo>
                <a:lnTo>
                  <a:pt x="711" y="642"/>
                </a:lnTo>
                <a:lnTo>
                  <a:pt x="711" y="642"/>
                </a:lnTo>
                <a:lnTo>
                  <a:pt x="715" y="642"/>
                </a:lnTo>
                <a:lnTo>
                  <a:pt x="715" y="638"/>
                </a:lnTo>
                <a:lnTo>
                  <a:pt x="725" y="638"/>
                </a:lnTo>
                <a:lnTo>
                  <a:pt x="725" y="634"/>
                </a:lnTo>
                <a:lnTo>
                  <a:pt x="763" y="634"/>
                </a:lnTo>
                <a:lnTo>
                  <a:pt x="763" y="634"/>
                </a:lnTo>
                <a:lnTo>
                  <a:pt x="771" y="634"/>
                </a:lnTo>
                <a:lnTo>
                  <a:pt x="771" y="628"/>
                </a:lnTo>
                <a:lnTo>
                  <a:pt x="775" y="628"/>
                </a:lnTo>
                <a:lnTo>
                  <a:pt x="775" y="628"/>
                </a:lnTo>
                <a:lnTo>
                  <a:pt x="795" y="628"/>
                </a:lnTo>
                <a:lnTo>
                  <a:pt x="795" y="624"/>
                </a:lnTo>
                <a:lnTo>
                  <a:pt x="797" y="624"/>
                </a:lnTo>
                <a:lnTo>
                  <a:pt x="797" y="624"/>
                </a:lnTo>
                <a:lnTo>
                  <a:pt x="807" y="624"/>
                </a:lnTo>
                <a:lnTo>
                  <a:pt x="807" y="620"/>
                </a:lnTo>
                <a:lnTo>
                  <a:pt x="813" y="620"/>
                </a:lnTo>
                <a:lnTo>
                  <a:pt x="813" y="614"/>
                </a:lnTo>
                <a:lnTo>
                  <a:pt x="835" y="614"/>
                </a:lnTo>
                <a:lnTo>
                  <a:pt x="835" y="614"/>
                </a:lnTo>
                <a:lnTo>
                  <a:pt x="885" y="614"/>
                </a:lnTo>
                <a:lnTo>
                  <a:pt x="885" y="610"/>
                </a:lnTo>
                <a:lnTo>
                  <a:pt x="887" y="610"/>
                </a:lnTo>
                <a:lnTo>
                  <a:pt x="887" y="610"/>
                </a:lnTo>
                <a:lnTo>
                  <a:pt x="893" y="610"/>
                </a:lnTo>
                <a:lnTo>
                  <a:pt x="893" y="604"/>
                </a:lnTo>
                <a:lnTo>
                  <a:pt x="899" y="604"/>
                </a:lnTo>
                <a:lnTo>
                  <a:pt x="899" y="600"/>
                </a:lnTo>
                <a:lnTo>
                  <a:pt x="903" y="600"/>
                </a:lnTo>
                <a:lnTo>
                  <a:pt x="903" y="600"/>
                </a:lnTo>
                <a:lnTo>
                  <a:pt x="915" y="600"/>
                </a:lnTo>
                <a:lnTo>
                  <a:pt x="915" y="600"/>
                </a:lnTo>
                <a:lnTo>
                  <a:pt x="917" y="600"/>
                </a:lnTo>
                <a:lnTo>
                  <a:pt x="917" y="600"/>
                </a:lnTo>
                <a:lnTo>
                  <a:pt x="923" y="600"/>
                </a:lnTo>
                <a:lnTo>
                  <a:pt x="923" y="600"/>
                </a:lnTo>
                <a:lnTo>
                  <a:pt x="951" y="600"/>
                </a:lnTo>
                <a:lnTo>
                  <a:pt x="951" y="596"/>
                </a:lnTo>
                <a:lnTo>
                  <a:pt x="973" y="596"/>
                </a:lnTo>
                <a:lnTo>
                  <a:pt x="973" y="590"/>
                </a:lnTo>
                <a:lnTo>
                  <a:pt x="985" y="590"/>
                </a:lnTo>
                <a:lnTo>
                  <a:pt x="985" y="586"/>
                </a:lnTo>
                <a:lnTo>
                  <a:pt x="1046" y="586"/>
                </a:lnTo>
                <a:lnTo>
                  <a:pt x="1046" y="580"/>
                </a:lnTo>
                <a:lnTo>
                  <a:pt x="1060" y="580"/>
                </a:lnTo>
                <a:lnTo>
                  <a:pt x="1060" y="576"/>
                </a:lnTo>
                <a:lnTo>
                  <a:pt x="1064" y="576"/>
                </a:lnTo>
                <a:lnTo>
                  <a:pt x="1064" y="556"/>
                </a:lnTo>
                <a:lnTo>
                  <a:pt x="1072" y="556"/>
                </a:lnTo>
                <a:lnTo>
                  <a:pt x="1072" y="552"/>
                </a:lnTo>
                <a:lnTo>
                  <a:pt x="1072" y="552"/>
                </a:lnTo>
                <a:lnTo>
                  <a:pt x="1072" y="542"/>
                </a:lnTo>
                <a:lnTo>
                  <a:pt x="1074" y="542"/>
                </a:lnTo>
                <a:lnTo>
                  <a:pt x="1074" y="524"/>
                </a:lnTo>
                <a:lnTo>
                  <a:pt x="1076" y="524"/>
                </a:lnTo>
                <a:lnTo>
                  <a:pt x="1076" y="518"/>
                </a:lnTo>
                <a:lnTo>
                  <a:pt x="1078" y="518"/>
                </a:lnTo>
                <a:lnTo>
                  <a:pt x="1078" y="514"/>
                </a:lnTo>
                <a:lnTo>
                  <a:pt x="1078" y="514"/>
                </a:lnTo>
                <a:lnTo>
                  <a:pt x="1078" y="514"/>
                </a:lnTo>
                <a:lnTo>
                  <a:pt x="1088" y="514"/>
                </a:lnTo>
                <a:lnTo>
                  <a:pt x="1088" y="508"/>
                </a:lnTo>
                <a:lnTo>
                  <a:pt x="1090" y="508"/>
                </a:lnTo>
                <a:lnTo>
                  <a:pt x="1090" y="504"/>
                </a:lnTo>
                <a:lnTo>
                  <a:pt x="1094" y="504"/>
                </a:lnTo>
                <a:lnTo>
                  <a:pt x="1094" y="500"/>
                </a:lnTo>
                <a:lnTo>
                  <a:pt x="1096" y="500"/>
                </a:lnTo>
                <a:lnTo>
                  <a:pt x="1096" y="500"/>
                </a:lnTo>
                <a:lnTo>
                  <a:pt x="1106" y="500"/>
                </a:lnTo>
                <a:lnTo>
                  <a:pt x="1106" y="500"/>
                </a:lnTo>
                <a:lnTo>
                  <a:pt x="1148" y="500"/>
                </a:lnTo>
                <a:lnTo>
                  <a:pt x="1148" y="500"/>
                </a:lnTo>
                <a:lnTo>
                  <a:pt x="1170" y="500"/>
                </a:lnTo>
                <a:lnTo>
                  <a:pt x="1170" y="494"/>
                </a:lnTo>
                <a:lnTo>
                  <a:pt x="1206" y="494"/>
                </a:lnTo>
                <a:lnTo>
                  <a:pt x="1206" y="494"/>
                </a:lnTo>
                <a:lnTo>
                  <a:pt x="1236" y="494"/>
                </a:lnTo>
                <a:lnTo>
                  <a:pt x="1236" y="490"/>
                </a:lnTo>
                <a:lnTo>
                  <a:pt x="1238" y="490"/>
                </a:lnTo>
                <a:lnTo>
                  <a:pt x="1238" y="484"/>
                </a:lnTo>
                <a:lnTo>
                  <a:pt x="1240" y="484"/>
                </a:lnTo>
                <a:lnTo>
                  <a:pt x="1240" y="480"/>
                </a:lnTo>
                <a:lnTo>
                  <a:pt x="1242" y="480"/>
                </a:lnTo>
                <a:lnTo>
                  <a:pt x="1242" y="476"/>
                </a:lnTo>
                <a:lnTo>
                  <a:pt x="1244" y="476"/>
                </a:lnTo>
                <a:lnTo>
                  <a:pt x="1244" y="470"/>
                </a:lnTo>
                <a:lnTo>
                  <a:pt x="1246" y="470"/>
                </a:lnTo>
                <a:lnTo>
                  <a:pt x="1246" y="460"/>
                </a:lnTo>
                <a:lnTo>
                  <a:pt x="1248" y="460"/>
                </a:lnTo>
                <a:lnTo>
                  <a:pt x="1248" y="446"/>
                </a:lnTo>
                <a:lnTo>
                  <a:pt x="1250" y="446"/>
                </a:lnTo>
                <a:lnTo>
                  <a:pt x="1250" y="442"/>
                </a:lnTo>
                <a:lnTo>
                  <a:pt x="1250" y="442"/>
                </a:lnTo>
                <a:lnTo>
                  <a:pt x="1250" y="421"/>
                </a:lnTo>
                <a:lnTo>
                  <a:pt x="1252" y="421"/>
                </a:lnTo>
                <a:lnTo>
                  <a:pt x="1252" y="411"/>
                </a:lnTo>
                <a:lnTo>
                  <a:pt x="1254" y="411"/>
                </a:lnTo>
                <a:lnTo>
                  <a:pt x="1254" y="401"/>
                </a:lnTo>
                <a:lnTo>
                  <a:pt x="1258" y="401"/>
                </a:lnTo>
                <a:lnTo>
                  <a:pt x="1258" y="397"/>
                </a:lnTo>
                <a:lnTo>
                  <a:pt x="1262" y="397"/>
                </a:lnTo>
                <a:lnTo>
                  <a:pt x="1262" y="391"/>
                </a:lnTo>
                <a:lnTo>
                  <a:pt x="1268" y="391"/>
                </a:lnTo>
                <a:lnTo>
                  <a:pt x="1268" y="387"/>
                </a:lnTo>
                <a:lnTo>
                  <a:pt x="1274" y="387"/>
                </a:lnTo>
                <a:lnTo>
                  <a:pt x="1274" y="387"/>
                </a:lnTo>
                <a:lnTo>
                  <a:pt x="1302" y="387"/>
                </a:lnTo>
                <a:lnTo>
                  <a:pt x="1302" y="381"/>
                </a:lnTo>
                <a:lnTo>
                  <a:pt x="1308" y="381"/>
                </a:lnTo>
                <a:lnTo>
                  <a:pt x="1308" y="377"/>
                </a:lnTo>
                <a:lnTo>
                  <a:pt x="1326" y="377"/>
                </a:lnTo>
                <a:lnTo>
                  <a:pt x="1326" y="373"/>
                </a:lnTo>
                <a:lnTo>
                  <a:pt x="1330" y="373"/>
                </a:lnTo>
                <a:lnTo>
                  <a:pt x="1330" y="373"/>
                </a:lnTo>
                <a:lnTo>
                  <a:pt x="1360" y="373"/>
                </a:lnTo>
                <a:lnTo>
                  <a:pt x="1360" y="373"/>
                </a:lnTo>
                <a:lnTo>
                  <a:pt x="1388" y="373"/>
                </a:lnTo>
                <a:lnTo>
                  <a:pt x="1388" y="373"/>
                </a:lnTo>
                <a:lnTo>
                  <a:pt x="1400" y="373"/>
                </a:lnTo>
                <a:lnTo>
                  <a:pt x="1400" y="373"/>
                </a:lnTo>
                <a:lnTo>
                  <a:pt x="1416" y="373"/>
                </a:lnTo>
                <a:lnTo>
                  <a:pt x="1416" y="357"/>
                </a:lnTo>
                <a:lnTo>
                  <a:pt x="1418" y="357"/>
                </a:lnTo>
                <a:lnTo>
                  <a:pt x="1418" y="353"/>
                </a:lnTo>
                <a:lnTo>
                  <a:pt x="1420" y="353"/>
                </a:lnTo>
                <a:lnTo>
                  <a:pt x="1420" y="353"/>
                </a:lnTo>
                <a:lnTo>
                  <a:pt x="1422" y="353"/>
                </a:lnTo>
                <a:lnTo>
                  <a:pt x="1422" y="353"/>
                </a:lnTo>
                <a:lnTo>
                  <a:pt x="1422" y="353"/>
                </a:lnTo>
                <a:lnTo>
                  <a:pt x="1422" y="353"/>
                </a:lnTo>
                <a:lnTo>
                  <a:pt x="1424" y="353"/>
                </a:lnTo>
                <a:lnTo>
                  <a:pt x="1424" y="353"/>
                </a:lnTo>
                <a:lnTo>
                  <a:pt x="1426" y="353"/>
                </a:lnTo>
                <a:lnTo>
                  <a:pt x="1426" y="353"/>
                </a:lnTo>
                <a:lnTo>
                  <a:pt x="1428" y="353"/>
                </a:lnTo>
                <a:lnTo>
                  <a:pt x="1428" y="327"/>
                </a:lnTo>
                <a:lnTo>
                  <a:pt x="1428" y="327"/>
                </a:lnTo>
                <a:lnTo>
                  <a:pt x="1428" y="307"/>
                </a:lnTo>
                <a:lnTo>
                  <a:pt x="1430" y="307"/>
                </a:lnTo>
                <a:lnTo>
                  <a:pt x="1430" y="307"/>
                </a:lnTo>
                <a:lnTo>
                  <a:pt x="1432" y="307"/>
                </a:lnTo>
                <a:lnTo>
                  <a:pt x="1432" y="301"/>
                </a:lnTo>
                <a:lnTo>
                  <a:pt x="1434" y="301"/>
                </a:lnTo>
                <a:lnTo>
                  <a:pt x="1434" y="295"/>
                </a:lnTo>
                <a:lnTo>
                  <a:pt x="1434" y="295"/>
                </a:lnTo>
                <a:lnTo>
                  <a:pt x="1434" y="291"/>
                </a:lnTo>
                <a:lnTo>
                  <a:pt x="1436" y="291"/>
                </a:lnTo>
                <a:lnTo>
                  <a:pt x="1436" y="285"/>
                </a:lnTo>
                <a:lnTo>
                  <a:pt x="1438" y="285"/>
                </a:lnTo>
                <a:lnTo>
                  <a:pt x="1438" y="279"/>
                </a:lnTo>
                <a:lnTo>
                  <a:pt x="1440" y="279"/>
                </a:lnTo>
                <a:lnTo>
                  <a:pt x="1440" y="279"/>
                </a:lnTo>
                <a:lnTo>
                  <a:pt x="1440" y="279"/>
                </a:lnTo>
                <a:lnTo>
                  <a:pt x="1440" y="279"/>
                </a:lnTo>
                <a:lnTo>
                  <a:pt x="1446" y="279"/>
                </a:lnTo>
                <a:lnTo>
                  <a:pt x="1446" y="279"/>
                </a:lnTo>
                <a:lnTo>
                  <a:pt x="1446" y="279"/>
                </a:lnTo>
                <a:lnTo>
                  <a:pt x="1446" y="275"/>
                </a:lnTo>
                <a:lnTo>
                  <a:pt x="1448" y="275"/>
                </a:lnTo>
                <a:lnTo>
                  <a:pt x="1448" y="275"/>
                </a:lnTo>
                <a:lnTo>
                  <a:pt x="1450" y="275"/>
                </a:lnTo>
                <a:lnTo>
                  <a:pt x="1450" y="269"/>
                </a:lnTo>
                <a:lnTo>
                  <a:pt x="1458" y="269"/>
                </a:lnTo>
                <a:lnTo>
                  <a:pt x="1458" y="269"/>
                </a:lnTo>
                <a:lnTo>
                  <a:pt x="1462" y="269"/>
                </a:lnTo>
                <a:lnTo>
                  <a:pt x="1462" y="269"/>
                </a:lnTo>
                <a:lnTo>
                  <a:pt x="1464" y="269"/>
                </a:lnTo>
                <a:lnTo>
                  <a:pt x="1464" y="269"/>
                </a:lnTo>
                <a:lnTo>
                  <a:pt x="1466" y="269"/>
                </a:lnTo>
                <a:lnTo>
                  <a:pt x="1466" y="269"/>
                </a:lnTo>
                <a:lnTo>
                  <a:pt x="1468" y="269"/>
                </a:lnTo>
                <a:lnTo>
                  <a:pt x="1468" y="269"/>
                </a:lnTo>
                <a:lnTo>
                  <a:pt x="1468" y="269"/>
                </a:lnTo>
                <a:lnTo>
                  <a:pt x="1468" y="269"/>
                </a:lnTo>
                <a:lnTo>
                  <a:pt x="1470" y="269"/>
                </a:lnTo>
                <a:lnTo>
                  <a:pt x="1470" y="269"/>
                </a:lnTo>
                <a:lnTo>
                  <a:pt x="1472" y="269"/>
                </a:lnTo>
                <a:lnTo>
                  <a:pt x="1472" y="269"/>
                </a:lnTo>
                <a:lnTo>
                  <a:pt x="1474" y="269"/>
                </a:lnTo>
                <a:lnTo>
                  <a:pt x="1474" y="269"/>
                </a:lnTo>
                <a:lnTo>
                  <a:pt x="1474" y="269"/>
                </a:lnTo>
                <a:lnTo>
                  <a:pt x="1474" y="269"/>
                </a:lnTo>
                <a:lnTo>
                  <a:pt x="1476" y="269"/>
                </a:lnTo>
                <a:lnTo>
                  <a:pt x="1476" y="269"/>
                </a:lnTo>
                <a:lnTo>
                  <a:pt x="1478" y="269"/>
                </a:lnTo>
                <a:lnTo>
                  <a:pt x="1478" y="263"/>
                </a:lnTo>
                <a:lnTo>
                  <a:pt x="1480" y="263"/>
                </a:lnTo>
                <a:lnTo>
                  <a:pt x="1480" y="263"/>
                </a:lnTo>
                <a:lnTo>
                  <a:pt x="1480" y="263"/>
                </a:lnTo>
                <a:lnTo>
                  <a:pt x="1480" y="263"/>
                </a:lnTo>
                <a:lnTo>
                  <a:pt x="1482" y="263"/>
                </a:lnTo>
                <a:lnTo>
                  <a:pt x="1482" y="263"/>
                </a:lnTo>
                <a:lnTo>
                  <a:pt x="1484" y="263"/>
                </a:lnTo>
                <a:lnTo>
                  <a:pt x="1484" y="263"/>
                </a:lnTo>
                <a:lnTo>
                  <a:pt x="1486" y="263"/>
                </a:lnTo>
                <a:lnTo>
                  <a:pt x="1486" y="263"/>
                </a:lnTo>
                <a:lnTo>
                  <a:pt x="1490" y="263"/>
                </a:lnTo>
                <a:lnTo>
                  <a:pt x="1490" y="263"/>
                </a:lnTo>
                <a:lnTo>
                  <a:pt x="1492" y="263"/>
                </a:lnTo>
                <a:lnTo>
                  <a:pt x="1492" y="263"/>
                </a:lnTo>
                <a:lnTo>
                  <a:pt x="1494" y="263"/>
                </a:lnTo>
                <a:lnTo>
                  <a:pt x="1494" y="263"/>
                </a:lnTo>
                <a:lnTo>
                  <a:pt x="1496" y="263"/>
                </a:lnTo>
                <a:lnTo>
                  <a:pt x="1496" y="263"/>
                </a:lnTo>
                <a:lnTo>
                  <a:pt x="1498" y="263"/>
                </a:lnTo>
                <a:lnTo>
                  <a:pt x="1498" y="263"/>
                </a:lnTo>
                <a:lnTo>
                  <a:pt x="1498" y="263"/>
                </a:lnTo>
                <a:lnTo>
                  <a:pt x="1498" y="263"/>
                </a:lnTo>
                <a:lnTo>
                  <a:pt x="1500" y="263"/>
                </a:lnTo>
                <a:lnTo>
                  <a:pt x="1500" y="263"/>
                </a:lnTo>
                <a:lnTo>
                  <a:pt x="1502" y="263"/>
                </a:lnTo>
                <a:lnTo>
                  <a:pt x="1502" y="263"/>
                </a:lnTo>
                <a:lnTo>
                  <a:pt x="1502" y="263"/>
                </a:lnTo>
                <a:lnTo>
                  <a:pt x="1502" y="263"/>
                </a:lnTo>
                <a:lnTo>
                  <a:pt x="1504" y="263"/>
                </a:lnTo>
                <a:lnTo>
                  <a:pt x="1504" y="263"/>
                </a:lnTo>
                <a:lnTo>
                  <a:pt x="1506" y="263"/>
                </a:lnTo>
                <a:lnTo>
                  <a:pt x="1506" y="263"/>
                </a:lnTo>
                <a:lnTo>
                  <a:pt x="1508" y="263"/>
                </a:lnTo>
                <a:lnTo>
                  <a:pt x="1508" y="263"/>
                </a:lnTo>
                <a:lnTo>
                  <a:pt x="1508" y="263"/>
                </a:lnTo>
                <a:lnTo>
                  <a:pt x="1508" y="263"/>
                </a:lnTo>
                <a:lnTo>
                  <a:pt x="1510" y="263"/>
                </a:lnTo>
                <a:lnTo>
                  <a:pt x="1510" y="263"/>
                </a:lnTo>
                <a:lnTo>
                  <a:pt x="1512" y="263"/>
                </a:lnTo>
                <a:lnTo>
                  <a:pt x="1512" y="263"/>
                </a:lnTo>
                <a:lnTo>
                  <a:pt x="1514" y="263"/>
                </a:lnTo>
                <a:lnTo>
                  <a:pt x="1514" y="263"/>
                </a:lnTo>
                <a:lnTo>
                  <a:pt x="1516" y="263"/>
                </a:lnTo>
                <a:lnTo>
                  <a:pt x="1516" y="263"/>
                </a:lnTo>
                <a:lnTo>
                  <a:pt x="1518" y="263"/>
                </a:lnTo>
                <a:lnTo>
                  <a:pt x="1518" y="263"/>
                </a:lnTo>
                <a:lnTo>
                  <a:pt x="1520" y="263"/>
                </a:lnTo>
                <a:lnTo>
                  <a:pt x="1520" y="263"/>
                </a:lnTo>
                <a:lnTo>
                  <a:pt x="1520" y="263"/>
                </a:lnTo>
                <a:lnTo>
                  <a:pt x="1520" y="263"/>
                </a:lnTo>
                <a:lnTo>
                  <a:pt x="1522" y="263"/>
                </a:lnTo>
                <a:lnTo>
                  <a:pt x="1522" y="263"/>
                </a:lnTo>
                <a:lnTo>
                  <a:pt x="1526" y="263"/>
                </a:lnTo>
                <a:lnTo>
                  <a:pt x="1526" y="263"/>
                </a:lnTo>
                <a:lnTo>
                  <a:pt x="1528" y="263"/>
                </a:lnTo>
                <a:lnTo>
                  <a:pt x="1528" y="263"/>
                </a:lnTo>
                <a:lnTo>
                  <a:pt x="1530" y="263"/>
                </a:lnTo>
                <a:lnTo>
                  <a:pt x="1530" y="263"/>
                </a:lnTo>
                <a:lnTo>
                  <a:pt x="1532" y="263"/>
                </a:lnTo>
                <a:lnTo>
                  <a:pt x="1532" y="263"/>
                </a:lnTo>
                <a:lnTo>
                  <a:pt x="1532" y="263"/>
                </a:lnTo>
                <a:lnTo>
                  <a:pt x="1532" y="263"/>
                </a:lnTo>
                <a:lnTo>
                  <a:pt x="1538" y="263"/>
                </a:lnTo>
                <a:lnTo>
                  <a:pt x="1538" y="263"/>
                </a:lnTo>
                <a:lnTo>
                  <a:pt x="1542" y="263"/>
                </a:lnTo>
                <a:lnTo>
                  <a:pt x="1542" y="257"/>
                </a:lnTo>
                <a:lnTo>
                  <a:pt x="1544" y="257"/>
                </a:lnTo>
                <a:lnTo>
                  <a:pt x="1544" y="257"/>
                </a:lnTo>
                <a:lnTo>
                  <a:pt x="1544" y="257"/>
                </a:lnTo>
                <a:lnTo>
                  <a:pt x="1544" y="257"/>
                </a:lnTo>
                <a:lnTo>
                  <a:pt x="1546" y="257"/>
                </a:lnTo>
                <a:lnTo>
                  <a:pt x="1546" y="257"/>
                </a:lnTo>
                <a:lnTo>
                  <a:pt x="1548" y="257"/>
                </a:lnTo>
                <a:lnTo>
                  <a:pt x="1548" y="257"/>
                </a:lnTo>
                <a:lnTo>
                  <a:pt x="1552" y="257"/>
                </a:lnTo>
                <a:lnTo>
                  <a:pt x="1552" y="257"/>
                </a:lnTo>
                <a:lnTo>
                  <a:pt x="1554" y="257"/>
                </a:lnTo>
                <a:lnTo>
                  <a:pt x="1554" y="257"/>
                </a:lnTo>
                <a:lnTo>
                  <a:pt x="1554" y="257"/>
                </a:lnTo>
                <a:lnTo>
                  <a:pt x="1554" y="257"/>
                </a:lnTo>
                <a:lnTo>
                  <a:pt x="1556" y="257"/>
                </a:lnTo>
                <a:lnTo>
                  <a:pt x="1556" y="257"/>
                </a:lnTo>
                <a:lnTo>
                  <a:pt x="1558" y="257"/>
                </a:lnTo>
                <a:lnTo>
                  <a:pt x="1558" y="257"/>
                </a:lnTo>
                <a:lnTo>
                  <a:pt x="1560" y="257"/>
                </a:lnTo>
                <a:lnTo>
                  <a:pt x="1560" y="257"/>
                </a:lnTo>
                <a:lnTo>
                  <a:pt x="1562" y="257"/>
                </a:lnTo>
                <a:lnTo>
                  <a:pt x="1562" y="257"/>
                </a:lnTo>
                <a:lnTo>
                  <a:pt x="1564" y="257"/>
                </a:lnTo>
                <a:lnTo>
                  <a:pt x="1564" y="257"/>
                </a:lnTo>
                <a:lnTo>
                  <a:pt x="1568" y="257"/>
                </a:lnTo>
                <a:lnTo>
                  <a:pt x="1568" y="257"/>
                </a:lnTo>
                <a:lnTo>
                  <a:pt x="1572" y="257"/>
                </a:lnTo>
                <a:lnTo>
                  <a:pt x="1572" y="257"/>
                </a:lnTo>
                <a:lnTo>
                  <a:pt x="1578" y="257"/>
                </a:lnTo>
                <a:lnTo>
                  <a:pt x="1578" y="257"/>
                </a:lnTo>
                <a:lnTo>
                  <a:pt x="1580" y="257"/>
                </a:lnTo>
                <a:lnTo>
                  <a:pt x="1580" y="257"/>
                </a:lnTo>
                <a:lnTo>
                  <a:pt x="1582" y="257"/>
                </a:lnTo>
                <a:lnTo>
                  <a:pt x="1582" y="257"/>
                </a:lnTo>
                <a:lnTo>
                  <a:pt x="1584" y="257"/>
                </a:lnTo>
                <a:lnTo>
                  <a:pt x="1584" y="257"/>
                </a:lnTo>
                <a:lnTo>
                  <a:pt x="1584" y="257"/>
                </a:lnTo>
                <a:lnTo>
                  <a:pt x="1584" y="257"/>
                </a:lnTo>
                <a:lnTo>
                  <a:pt x="1590" y="257"/>
                </a:lnTo>
                <a:lnTo>
                  <a:pt x="1590" y="257"/>
                </a:lnTo>
                <a:lnTo>
                  <a:pt x="1594" y="257"/>
                </a:lnTo>
                <a:lnTo>
                  <a:pt x="1594" y="257"/>
                </a:lnTo>
                <a:lnTo>
                  <a:pt x="1594" y="257"/>
                </a:lnTo>
                <a:lnTo>
                  <a:pt x="1594" y="257"/>
                </a:lnTo>
                <a:lnTo>
                  <a:pt x="1596" y="257"/>
                </a:lnTo>
                <a:lnTo>
                  <a:pt x="1596" y="257"/>
                </a:lnTo>
                <a:lnTo>
                  <a:pt x="1598" y="257"/>
                </a:lnTo>
                <a:lnTo>
                  <a:pt x="1598" y="257"/>
                </a:lnTo>
                <a:lnTo>
                  <a:pt x="1600" y="257"/>
                </a:lnTo>
                <a:lnTo>
                  <a:pt x="1600" y="249"/>
                </a:lnTo>
                <a:lnTo>
                  <a:pt x="1600" y="249"/>
                </a:lnTo>
                <a:lnTo>
                  <a:pt x="1600" y="235"/>
                </a:lnTo>
                <a:lnTo>
                  <a:pt x="1602" y="235"/>
                </a:lnTo>
                <a:lnTo>
                  <a:pt x="1602" y="221"/>
                </a:lnTo>
                <a:lnTo>
                  <a:pt x="1604" y="221"/>
                </a:lnTo>
                <a:lnTo>
                  <a:pt x="1604" y="207"/>
                </a:lnTo>
                <a:lnTo>
                  <a:pt x="1606" y="207"/>
                </a:lnTo>
                <a:lnTo>
                  <a:pt x="1606" y="207"/>
                </a:lnTo>
                <a:lnTo>
                  <a:pt x="1606" y="207"/>
                </a:lnTo>
                <a:lnTo>
                  <a:pt x="1606" y="207"/>
                </a:lnTo>
                <a:lnTo>
                  <a:pt x="1608" y="207"/>
                </a:lnTo>
                <a:lnTo>
                  <a:pt x="1608" y="193"/>
                </a:lnTo>
                <a:lnTo>
                  <a:pt x="1610" y="193"/>
                </a:lnTo>
                <a:lnTo>
                  <a:pt x="1610" y="187"/>
                </a:lnTo>
                <a:lnTo>
                  <a:pt x="1612" y="187"/>
                </a:lnTo>
                <a:lnTo>
                  <a:pt x="1612" y="187"/>
                </a:lnTo>
                <a:lnTo>
                  <a:pt x="1612" y="187"/>
                </a:lnTo>
                <a:lnTo>
                  <a:pt x="1612" y="178"/>
                </a:lnTo>
                <a:lnTo>
                  <a:pt x="1614" y="178"/>
                </a:lnTo>
                <a:lnTo>
                  <a:pt x="1614" y="170"/>
                </a:lnTo>
                <a:lnTo>
                  <a:pt x="1616" y="170"/>
                </a:lnTo>
                <a:lnTo>
                  <a:pt x="1616" y="170"/>
                </a:lnTo>
                <a:lnTo>
                  <a:pt x="1618" y="170"/>
                </a:lnTo>
                <a:lnTo>
                  <a:pt x="1618" y="170"/>
                </a:lnTo>
                <a:lnTo>
                  <a:pt x="1618" y="170"/>
                </a:lnTo>
                <a:lnTo>
                  <a:pt x="1618" y="170"/>
                </a:lnTo>
                <a:lnTo>
                  <a:pt x="1622" y="170"/>
                </a:lnTo>
                <a:lnTo>
                  <a:pt x="1622" y="170"/>
                </a:lnTo>
                <a:lnTo>
                  <a:pt x="1624" y="170"/>
                </a:lnTo>
                <a:lnTo>
                  <a:pt x="1624" y="164"/>
                </a:lnTo>
                <a:lnTo>
                  <a:pt x="1628" y="164"/>
                </a:lnTo>
                <a:lnTo>
                  <a:pt x="1628" y="164"/>
                </a:lnTo>
                <a:lnTo>
                  <a:pt x="1630" y="164"/>
                </a:lnTo>
                <a:lnTo>
                  <a:pt x="1630" y="156"/>
                </a:lnTo>
                <a:lnTo>
                  <a:pt x="1634" y="156"/>
                </a:lnTo>
                <a:lnTo>
                  <a:pt x="1634" y="156"/>
                </a:lnTo>
                <a:lnTo>
                  <a:pt x="1636" y="156"/>
                </a:lnTo>
                <a:lnTo>
                  <a:pt x="1636" y="156"/>
                </a:lnTo>
                <a:lnTo>
                  <a:pt x="1636" y="156"/>
                </a:lnTo>
                <a:lnTo>
                  <a:pt x="1636" y="156"/>
                </a:lnTo>
                <a:lnTo>
                  <a:pt x="1638" y="156"/>
                </a:lnTo>
                <a:lnTo>
                  <a:pt x="1638" y="156"/>
                </a:lnTo>
                <a:lnTo>
                  <a:pt x="1640" y="156"/>
                </a:lnTo>
                <a:lnTo>
                  <a:pt x="1640" y="156"/>
                </a:lnTo>
                <a:lnTo>
                  <a:pt x="1642" y="156"/>
                </a:lnTo>
                <a:lnTo>
                  <a:pt x="1642" y="156"/>
                </a:lnTo>
                <a:lnTo>
                  <a:pt x="1644" y="156"/>
                </a:lnTo>
                <a:lnTo>
                  <a:pt x="1644" y="156"/>
                </a:lnTo>
                <a:lnTo>
                  <a:pt x="1646" y="156"/>
                </a:lnTo>
                <a:lnTo>
                  <a:pt x="1646" y="148"/>
                </a:lnTo>
                <a:lnTo>
                  <a:pt x="1646" y="148"/>
                </a:lnTo>
                <a:lnTo>
                  <a:pt x="1646" y="148"/>
                </a:lnTo>
                <a:lnTo>
                  <a:pt x="1648" y="148"/>
                </a:lnTo>
                <a:lnTo>
                  <a:pt x="1648" y="148"/>
                </a:lnTo>
                <a:lnTo>
                  <a:pt x="1650" y="148"/>
                </a:lnTo>
                <a:lnTo>
                  <a:pt x="1650" y="140"/>
                </a:lnTo>
                <a:lnTo>
                  <a:pt x="1652" y="140"/>
                </a:lnTo>
                <a:lnTo>
                  <a:pt x="1652" y="140"/>
                </a:lnTo>
                <a:lnTo>
                  <a:pt x="1652" y="140"/>
                </a:lnTo>
                <a:lnTo>
                  <a:pt x="1652" y="140"/>
                </a:lnTo>
                <a:lnTo>
                  <a:pt x="1654" y="140"/>
                </a:lnTo>
                <a:lnTo>
                  <a:pt x="1654" y="140"/>
                </a:lnTo>
                <a:lnTo>
                  <a:pt x="1656" y="140"/>
                </a:lnTo>
                <a:lnTo>
                  <a:pt x="1656" y="132"/>
                </a:lnTo>
                <a:lnTo>
                  <a:pt x="1658" y="132"/>
                </a:lnTo>
                <a:lnTo>
                  <a:pt x="1658" y="132"/>
                </a:lnTo>
                <a:lnTo>
                  <a:pt x="1662" y="132"/>
                </a:lnTo>
                <a:lnTo>
                  <a:pt x="1662" y="132"/>
                </a:lnTo>
                <a:lnTo>
                  <a:pt x="1664" y="132"/>
                </a:lnTo>
                <a:lnTo>
                  <a:pt x="1664" y="124"/>
                </a:lnTo>
                <a:lnTo>
                  <a:pt x="1664" y="124"/>
                </a:lnTo>
                <a:lnTo>
                  <a:pt x="1664" y="124"/>
                </a:lnTo>
                <a:lnTo>
                  <a:pt x="1666" y="124"/>
                </a:lnTo>
                <a:lnTo>
                  <a:pt x="1666" y="124"/>
                </a:lnTo>
                <a:lnTo>
                  <a:pt x="1668" y="124"/>
                </a:lnTo>
                <a:lnTo>
                  <a:pt x="1668" y="124"/>
                </a:lnTo>
                <a:lnTo>
                  <a:pt x="1670" y="124"/>
                </a:lnTo>
                <a:lnTo>
                  <a:pt x="1670" y="124"/>
                </a:lnTo>
                <a:lnTo>
                  <a:pt x="1670" y="124"/>
                </a:lnTo>
                <a:lnTo>
                  <a:pt x="1670" y="124"/>
                </a:lnTo>
                <a:lnTo>
                  <a:pt x="1672" y="124"/>
                </a:lnTo>
                <a:lnTo>
                  <a:pt x="1672" y="124"/>
                </a:lnTo>
                <a:lnTo>
                  <a:pt x="1676" y="124"/>
                </a:lnTo>
                <a:lnTo>
                  <a:pt x="1676" y="124"/>
                </a:lnTo>
                <a:lnTo>
                  <a:pt x="1676" y="124"/>
                </a:lnTo>
                <a:lnTo>
                  <a:pt x="1676" y="124"/>
                </a:lnTo>
                <a:lnTo>
                  <a:pt x="1678" y="124"/>
                </a:lnTo>
                <a:lnTo>
                  <a:pt x="1678" y="124"/>
                </a:lnTo>
                <a:lnTo>
                  <a:pt x="1680" y="124"/>
                </a:lnTo>
                <a:lnTo>
                  <a:pt x="1680" y="124"/>
                </a:lnTo>
                <a:lnTo>
                  <a:pt x="1684" y="124"/>
                </a:lnTo>
                <a:lnTo>
                  <a:pt x="1684" y="116"/>
                </a:lnTo>
                <a:lnTo>
                  <a:pt x="1686" y="116"/>
                </a:lnTo>
                <a:lnTo>
                  <a:pt x="1686" y="116"/>
                </a:lnTo>
                <a:lnTo>
                  <a:pt x="1686" y="116"/>
                </a:lnTo>
                <a:lnTo>
                  <a:pt x="1686" y="116"/>
                </a:lnTo>
                <a:lnTo>
                  <a:pt x="1692" y="116"/>
                </a:lnTo>
                <a:lnTo>
                  <a:pt x="1692" y="116"/>
                </a:lnTo>
                <a:lnTo>
                  <a:pt x="1694" y="116"/>
                </a:lnTo>
                <a:lnTo>
                  <a:pt x="1694" y="116"/>
                </a:lnTo>
                <a:lnTo>
                  <a:pt x="1696" y="116"/>
                </a:lnTo>
                <a:lnTo>
                  <a:pt x="1696" y="116"/>
                </a:lnTo>
                <a:lnTo>
                  <a:pt x="1698" y="116"/>
                </a:lnTo>
                <a:lnTo>
                  <a:pt x="1698" y="116"/>
                </a:lnTo>
                <a:lnTo>
                  <a:pt x="1704" y="116"/>
                </a:lnTo>
                <a:lnTo>
                  <a:pt x="1704" y="116"/>
                </a:lnTo>
                <a:lnTo>
                  <a:pt x="1704" y="116"/>
                </a:lnTo>
                <a:lnTo>
                  <a:pt x="1704" y="116"/>
                </a:lnTo>
                <a:lnTo>
                  <a:pt x="1706" y="116"/>
                </a:lnTo>
                <a:lnTo>
                  <a:pt x="1706" y="116"/>
                </a:lnTo>
                <a:lnTo>
                  <a:pt x="1708" y="116"/>
                </a:lnTo>
                <a:lnTo>
                  <a:pt x="1708" y="116"/>
                </a:lnTo>
                <a:lnTo>
                  <a:pt x="1710" y="116"/>
                </a:lnTo>
                <a:lnTo>
                  <a:pt x="1710" y="116"/>
                </a:lnTo>
                <a:lnTo>
                  <a:pt x="1710" y="116"/>
                </a:lnTo>
                <a:lnTo>
                  <a:pt x="1710" y="116"/>
                </a:lnTo>
                <a:lnTo>
                  <a:pt x="1712" y="116"/>
                </a:lnTo>
                <a:lnTo>
                  <a:pt x="1712" y="116"/>
                </a:lnTo>
                <a:lnTo>
                  <a:pt x="1714" y="116"/>
                </a:lnTo>
                <a:lnTo>
                  <a:pt x="1714" y="116"/>
                </a:lnTo>
                <a:lnTo>
                  <a:pt x="1716" y="116"/>
                </a:lnTo>
                <a:lnTo>
                  <a:pt x="1716" y="116"/>
                </a:lnTo>
                <a:lnTo>
                  <a:pt x="1720" y="116"/>
                </a:lnTo>
                <a:lnTo>
                  <a:pt x="1720" y="116"/>
                </a:lnTo>
                <a:lnTo>
                  <a:pt x="1722" y="116"/>
                </a:lnTo>
                <a:lnTo>
                  <a:pt x="1722" y="116"/>
                </a:lnTo>
                <a:lnTo>
                  <a:pt x="1728" y="116"/>
                </a:lnTo>
                <a:lnTo>
                  <a:pt x="1728" y="116"/>
                </a:lnTo>
                <a:lnTo>
                  <a:pt x="1730" y="116"/>
                </a:lnTo>
                <a:lnTo>
                  <a:pt x="1730" y="116"/>
                </a:lnTo>
                <a:lnTo>
                  <a:pt x="1732" y="116"/>
                </a:lnTo>
                <a:lnTo>
                  <a:pt x="1732" y="116"/>
                </a:lnTo>
                <a:lnTo>
                  <a:pt x="1734" y="116"/>
                </a:lnTo>
                <a:lnTo>
                  <a:pt x="1734" y="116"/>
                </a:lnTo>
                <a:lnTo>
                  <a:pt x="1736" y="116"/>
                </a:lnTo>
                <a:lnTo>
                  <a:pt x="1736" y="116"/>
                </a:lnTo>
                <a:lnTo>
                  <a:pt x="1738" y="116"/>
                </a:lnTo>
                <a:lnTo>
                  <a:pt x="1738" y="106"/>
                </a:lnTo>
                <a:lnTo>
                  <a:pt x="1738" y="106"/>
                </a:lnTo>
                <a:lnTo>
                  <a:pt x="1738" y="106"/>
                </a:lnTo>
                <a:lnTo>
                  <a:pt x="1740" y="106"/>
                </a:lnTo>
                <a:lnTo>
                  <a:pt x="1740" y="106"/>
                </a:lnTo>
                <a:lnTo>
                  <a:pt x="1744" y="106"/>
                </a:lnTo>
                <a:lnTo>
                  <a:pt x="1744" y="106"/>
                </a:lnTo>
                <a:lnTo>
                  <a:pt x="1746" y="106"/>
                </a:lnTo>
                <a:lnTo>
                  <a:pt x="1746" y="106"/>
                </a:lnTo>
                <a:lnTo>
                  <a:pt x="1748" y="106"/>
                </a:lnTo>
                <a:lnTo>
                  <a:pt x="1748" y="106"/>
                </a:lnTo>
                <a:lnTo>
                  <a:pt x="1750" y="106"/>
                </a:lnTo>
                <a:lnTo>
                  <a:pt x="1750" y="106"/>
                </a:lnTo>
                <a:lnTo>
                  <a:pt x="1754" y="106"/>
                </a:lnTo>
                <a:lnTo>
                  <a:pt x="1754" y="106"/>
                </a:lnTo>
                <a:lnTo>
                  <a:pt x="1756" y="106"/>
                </a:lnTo>
                <a:lnTo>
                  <a:pt x="1756" y="106"/>
                </a:lnTo>
                <a:lnTo>
                  <a:pt x="1758" y="106"/>
                </a:lnTo>
                <a:lnTo>
                  <a:pt x="1758" y="106"/>
                </a:lnTo>
                <a:lnTo>
                  <a:pt x="1760" y="106"/>
                </a:lnTo>
                <a:lnTo>
                  <a:pt x="1760" y="106"/>
                </a:lnTo>
                <a:lnTo>
                  <a:pt x="1766" y="106"/>
                </a:lnTo>
                <a:lnTo>
                  <a:pt x="1766" y="94"/>
                </a:lnTo>
                <a:lnTo>
                  <a:pt x="1770" y="94"/>
                </a:lnTo>
                <a:lnTo>
                  <a:pt x="1770" y="94"/>
                </a:lnTo>
                <a:lnTo>
                  <a:pt x="1772" y="94"/>
                </a:lnTo>
                <a:lnTo>
                  <a:pt x="1772" y="94"/>
                </a:lnTo>
                <a:lnTo>
                  <a:pt x="1772" y="94"/>
                </a:lnTo>
                <a:lnTo>
                  <a:pt x="1772" y="84"/>
                </a:lnTo>
                <a:lnTo>
                  <a:pt x="1774" y="84"/>
                </a:lnTo>
                <a:lnTo>
                  <a:pt x="1774" y="84"/>
                </a:lnTo>
                <a:lnTo>
                  <a:pt x="1776" y="84"/>
                </a:lnTo>
                <a:lnTo>
                  <a:pt x="1776" y="84"/>
                </a:lnTo>
                <a:lnTo>
                  <a:pt x="1778" y="84"/>
                </a:lnTo>
                <a:lnTo>
                  <a:pt x="1778" y="84"/>
                </a:lnTo>
                <a:lnTo>
                  <a:pt x="1778" y="84"/>
                </a:lnTo>
                <a:lnTo>
                  <a:pt x="1778" y="74"/>
                </a:lnTo>
                <a:lnTo>
                  <a:pt x="1780" y="74"/>
                </a:lnTo>
                <a:lnTo>
                  <a:pt x="1780" y="62"/>
                </a:lnTo>
                <a:lnTo>
                  <a:pt x="1782" y="62"/>
                </a:lnTo>
                <a:lnTo>
                  <a:pt x="1782" y="62"/>
                </a:lnTo>
                <a:lnTo>
                  <a:pt x="1784" y="62"/>
                </a:lnTo>
                <a:lnTo>
                  <a:pt x="1784" y="62"/>
                </a:lnTo>
                <a:lnTo>
                  <a:pt x="1788" y="62"/>
                </a:lnTo>
                <a:lnTo>
                  <a:pt x="1788" y="40"/>
                </a:lnTo>
                <a:lnTo>
                  <a:pt x="1790" y="40"/>
                </a:lnTo>
                <a:lnTo>
                  <a:pt x="1790" y="40"/>
                </a:lnTo>
                <a:lnTo>
                  <a:pt x="1792" y="40"/>
                </a:lnTo>
                <a:lnTo>
                  <a:pt x="1792" y="40"/>
                </a:lnTo>
                <a:lnTo>
                  <a:pt x="1794" y="40"/>
                </a:lnTo>
                <a:lnTo>
                  <a:pt x="1794" y="28"/>
                </a:lnTo>
                <a:lnTo>
                  <a:pt x="1796" y="28"/>
                </a:lnTo>
                <a:lnTo>
                  <a:pt x="1796" y="28"/>
                </a:lnTo>
                <a:lnTo>
                  <a:pt x="1802" y="28"/>
                </a:lnTo>
                <a:lnTo>
                  <a:pt x="1802" y="28"/>
                </a:lnTo>
                <a:lnTo>
                  <a:pt x="1804" y="28"/>
                </a:lnTo>
                <a:lnTo>
                  <a:pt x="1804" y="28"/>
                </a:lnTo>
                <a:lnTo>
                  <a:pt x="1808" y="28"/>
                </a:lnTo>
                <a:lnTo>
                  <a:pt x="1808" y="28"/>
                </a:lnTo>
                <a:lnTo>
                  <a:pt x="1812" y="28"/>
                </a:lnTo>
                <a:lnTo>
                  <a:pt x="1812" y="28"/>
                </a:lnTo>
                <a:lnTo>
                  <a:pt x="1814" y="28"/>
                </a:lnTo>
                <a:lnTo>
                  <a:pt x="1814" y="28"/>
                </a:lnTo>
                <a:lnTo>
                  <a:pt x="1814" y="28"/>
                </a:lnTo>
                <a:lnTo>
                  <a:pt x="1814" y="28"/>
                </a:lnTo>
                <a:lnTo>
                  <a:pt x="1821" y="28"/>
                </a:lnTo>
                <a:lnTo>
                  <a:pt x="1821" y="28"/>
                </a:lnTo>
                <a:lnTo>
                  <a:pt x="1823" y="28"/>
                </a:lnTo>
                <a:lnTo>
                  <a:pt x="1823" y="28"/>
                </a:lnTo>
                <a:lnTo>
                  <a:pt x="1825" y="28"/>
                </a:lnTo>
                <a:lnTo>
                  <a:pt x="1825" y="28"/>
                </a:lnTo>
                <a:lnTo>
                  <a:pt x="1829" y="28"/>
                </a:lnTo>
                <a:lnTo>
                  <a:pt x="1829" y="28"/>
                </a:lnTo>
                <a:lnTo>
                  <a:pt x="1833" y="28"/>
                </a:lnTo>
                <a:lnTo>
                  <a:pt x="1833" y="28"/>
                </a:lnTo>
                <a:lnTo>
                  <a:pt x="1835" y="28"/>
                </a:lnTo>
                <a:lnTo>
                  <a:pt x="1835" y="28"/>
                </a:lnTo>
                <a:lnTo>
                  <a:pt x="1837" y="28"/>
                </a:lnTo>
                <a:lnTo>
                  <a:pt x="1837" y="28"/>
                </a:lnTo>
                <a:lnTo>
                  <a:pt x="1839" y="28"/>
                </a:lnTo>
                <a:lnTo>
                  <a:pt x="1839" y="28"/>
                </a:lnTo>
                <a:lnTo>
                  <a:pt x="1841" y="28"/>
                </a:lnTo>
                <a:lnTo>
                  <a:pt x="1841" y="28"/>
                </a:lnTo>
                <a:lnTo>
                  <a:pt x="1843" y="28"/>
                </a:lnTo>
                <a:lnTo>
                  <a:pt x="1843" y="28"/>
                </a:lnTo>
                <a:lnTo>
                  <a:pt x="1843" y="28"/>
                </a:lnTo>
                <a:lnTo>
                  <a:pt x="1843" y="28"/>
                </a:lnTo>
                <a:lnTo>
                  <a:pt x="1845" y="28"/>
                </a:lnTo>
                <a:lnTo>
                  <a:pt x="1845" y="28"/>
                </a:lnTo>
                <a:lnTo>
                  <a:pt x="1849" y="28"/>
                </a:lnTo>
                <a:lnTo>
                  <a:pt x="1849" y="28"/>
                </a:lnTo>
                <a:lnTo>
                  <a:pt x="1853" y="28"/>
                </a:lnTo>
                <a:lnTo>
                  <a:pt x="1853" y="28"/>
                </a:lnTo>
                <a:lnTo>
                  <a:pt x="1855" y="28"/>
                </a:lnTo>
                <a:lnTo>
                  <a:pt x="1855" y="14"/>
                </a:lnTo>
                <a:lnTo>
                  <a:pt x="1859" y="14"/>
                </a:lnTo>
                <a:lnTo>
                  <a:pt x="1859" y="14"/>
                </a:lnTo>
                <a:lnTo>
                  <a:pt x="1861" y="14"/>
                </a:lnTo>
                <a:lnTo>
                  <a:pt x="1861" y="14"/>
                </a:lnTo>
                <a:lnTo>
                  <a:pt x="1863" y="14"/>
                </a:lnTo>
                <a:lnTo>
                  <a:pt x="1863" y="14"/>
                </a:lnTo>
                <a:lnTo>
                  <a:pt x="1867" y="14"/>
                </a:lnTo>
                <a:lnTo>
                  <a:pt x="1867" y="0"/>
                </a:lnTo>
                <a:lnTo>
                  <a:pt x="1867" y="0"/>
                </a:lnTo>
                <a:lnTo>
                  <a:pt x="1867" y="0"/>
                </a:lnTo>
                <a:lnTo>
                  <a:pt x="1869" y="0"/>
                </a:lnTo>
                <a:lnTo>
                  <a:pt x="1869" y="0"/>
                </a:lnTo>
                <a:lnTo>
                  <a:pt x="1871" y="0"/>
                </a:lnTo>
                <a:lnTo>
                  <a:pt x="1871" y="0"/>
                </a:lnTo>
                <a:lnTo>
                  <a:pt x="1871" y="0"/>
                </a:lnTo>
                <a:lnTo>
                  <a:pt x="1871" y="0"/>
                </a:lnTo>
                <a:lnTo>
                  <a:pt x="1873" y="0"/>
                </a:lnTo>
                <a:lnTo>
                  <a:pt x="1873" y="0"/>
                </a:lnTo>
                <a:lnTo>
                  <a:pt x="1875" y="0"/>
                </a:lnTo>
                <a:lnTo>
                  <a:pt x="1875" y="0"/>
                </a:lnTo>
                <a:lnTo>
                  <a:pt x="1881" y="0"/>
                </a:lnTo>
                <a:lnTo>
                  <a:pt x="1881" y="0"/>
                </a:lnTo>
                <a:lnTo>
                  <a:pt x="1883" y="0"/>
                </a:lnTo>
                <a:lnTo>
                  <a:pt x="1883" y="0"/>
                </a:lnTo>
                <a:lnTo>
                  <a:pt x="1883" y="0"/>
                </a:lnTo>
                <a:lnTo>
                  <a:pt x="1883" y="0"/>
                </a:lnTo>
                <a:lnTo>
                  <a:pt x="1885" y="0"/>
                </a:lnTo>
                <a:lnTo>
                  <a:pt x="1885" y="0"/>
                </a:lnTo>
                <a:lnTo>
                  <a:pt x="1891" y="0"/>
                </a:lnTo>
                <a:lnTo>
                  <a:pt x="1891" y="0"/>
                </a:lnTo>
                <a:lnTo>
                  <a:pt x="1895" y="0"/>
                </a:lnTo>
                <a:lnTo>
                  <a:pt x="1895" y="0"/>
                </a:lnTo>
                <a:lnTo>
                  <a:pt x="1895" y="0"/>
                </a:lnTo>
                <a:lnTo>
                  <a:pt x="1895" y="0"/>
                </a:lnTo>
                <a:lnTo>
                  <a:pt x="1899" y="0"/>
                </a:lnTo>
                <a:lnTo>
                  <a:pt x="1899" y="0"/>
                </a:lnTo>
                <a:lnTo>
                  <a:pt x="1901" y="0"/>
                </a:lnTo>
                <a:lnTo>
                  <a:pt x="1901" y="0"/>
                </a:lnTo>
                <a:lnTo>
                  <a:pt x="1905" y="0"/>
                </a:lnTo>
                <a:lnTo>
                  <a:pt x="1905" y="0"/>
                </a:lnTo>
                <a:lnTo>
                  <a:pt x="1907" y="0"/>
                </a:lnTo>
                <a:lnTo>
                  <a:pt x="1907" y="0"/>
                </a:lnTo>
                <a:lnTo>
                  <a:pt x="1909" y="0"/>
                </a:lnTo>
                <a:lnTo>
                  <a:pt x="1909" y="0"/>
                </a:lnTo>
                <a:lnTo>
                  <a:pt x="1911" y="0"/>
                </a:lnTo>
                <a:lnTo>
                  <a:pt x="1911" y="0"/>
                </a:lnTo>
                <a:lnTo>
                  <a:pt x="1913" y="0"/>
                </a:lnTo>
                <a:lnTo>
                  <a:pt x="1913" y="0"/>
                </a:lnTo>
                <a:lnTo>
                  <a:pt x="1917" y="0"/>
                </a:lnTo>
                <a:lnTo>
                  <a:pt x="1917" y="0"/>
                </a:lnTo>
                <a:lnTo>
                  <a:pt x="1917" y="0"/>
                </a:lnTo>
                <a:lnTo>
                  <a:pt x="1917" y="0"/>
                </a:lnTo>
                <a:lnTo>
                  <a:pt x="1919" y="0"/>
                </a:lnTo>
                <a:lnTo>
                  <a:pt x="1919" y="0"/>
                </a:lnTo>
                <a:lnTo>
                  <a:pt x="1925" y="0"/>
                </a:lnTo>
                <a:lnTo>
                  <a:pt x="1925" y="0"/>
                </a:lnTo>
                <a:lnTo>
                  <a:pt x="1927" y="0"/>
                </a:lnTo>
                <a:lnTo>
                  <a:pt x="1927" y="0"/>
                </a:lnTo>
                <a:lnTo>
                  <a:pt x="1929" y="0"/>
                </a:lnTo>
                <a:lnTo>
                  <a:pt x="1929" y="0"/>
                </a:lnTo>
                <a:lnTo>
                  <a:pt x="1929" y="0"/>
                </a:lnTo>
                <a:lnTo>
                  <a:pt x="1929" y="0"/>
                </a:lnTo>
                <a:lnTo>
                  <a:pt x="1933" y="0"/>
                </a:lnTo>
                <a:lnTo>
                  <a:pt x="1933" y="0"/>
                </a:lnTo>
                <a:lnTo>
                  <a:pt x="1935" y="0"/>
                </a:lnTo>
                <a:lnTo>
                  <a:pt x="1935" y="0"/>
                </a:lnTo>
                <a:lnTo>
                  <a:pt x="1935" y="0"/>
                </a:lnTo>
                <a:lnTo>
                  <a:pt x="1935" y="0"/>
                </a:lnTo>
                <a:lnTo>
                  <a:pt x="1937" y="0"/>
                </a:lnTo>
                <a:lnTo>
                  <a:pt x="1937" y="0"/>
                </a:lnTo>
                <a:lnTo>
                  <a:pt x="1939" y="0"/>
                </a:lnTo>
                <a:lnTo>
                  <a:pt x="1939" y="0"/>
                </a:lnTo>
                <a:lnTo>
                  <a:pt x="1941" y="0"/>
                </a:lnTo>
                <a:lnTo>
                  <a:pt x="1941" y="0"/>
                </a:lnTo>
                <a:lnTo>
                  <a:pt x="1947" y="0"/>
                </a:lnTo>
                <a:lnTo>
                  <a:pt x="1947" y="0"/>
                </a:lnTo>
                <a:lnTo>
                  <a:pt x="1953" y="0"/>
                </a:lnTo>
                <a:lnTo>
                  <a:pt x="1953" y="0"/>
                </a:lnTo>
                <a:lnTo>
                  <a:pt x="1953" y="0"/>
                </a:lnTo>
                <a:lnTo>
                  <a:pt x="1953" y="0"/>
                </a:lnTo>
                <a:lnTo>
                  <a:pt x="1955" y="0"/>
                </a:lnTo>
                <a:lnTo>
                  <a:pt x="1955" y="0"/>
                </a:lnTo>
                <a:lnTo>
                  <a:pt x="1957" y="0"/>
                </a:lnTo>
                <a:lnTo>
                  <a:pt x="1957" y="0"/>
                </a:lnTo>
                <a:lnTo>
                  <a:pt x="1957" y="0"/>
                </a:lnTo>
                <a:lnTo>
                  <a:pt x="1957" y="0"/>
                </a:lnTo>
                <a:lnTo>
                  <a:pt x="1963" y="0"/>
                </a:lnTo>
              </a:path>
            </a:pathLst>
          </a:custGeom>
          <a:noFill/>
          <a:ln w="222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75" name="Rectangle 120">
            <a:extLst>
              <a:ext uri="{FF2B5EF4-FFF2-40B4-BE49-F238E27FC236}">
                <a16:creationId xmlns:a16="http://schemas.microsoft.com/office/drawing/2014/main" id="{38390AE7-6658-75DA-0C37-89F044467C15}"/>
              </a:ext>
            </a:extLst>
          </p:cNvPr>
          <p:cNvSpPr>
            <a:spLocks noChangeArrowheads="1"/>
          </p:cNvSpPr>
          <p:nvPr/>
        </p:nvSpPr>
        <p:spPr bwMode="auto">
          <a:xfrm>
            <a:off x="2488024" y="4978316"/>
            <a:ext cx="208070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a:ln>
                  <a:noFill/>
                </a:ln>
                <a:effectLst/>
                <a:latin typeface="+mn-lt"/>
              </a:rPr>
              <a:t>Months since randomisation</a:t>
            </a:r>
            <a:endParaRPr kumimoji="0" lang="en-GB" sz="1200" b="0" i="0" u="none" strike="noStrike" cap="none" normalizeH="0" baseline="0" noProof="0">
              <a:ln>
                <a:noFill/>
              </a:ln>
              <a:effectLst/>
              <a:latin typeface="+mn-lt"/>
            </a:endParaRPr>
          </a:p>
        </p:txBody>
      </p:sp>
      <p:sp>
        <p:nvSpPr>
          <p:cNvPr id="105" name="Rectangle 44">
            <a:extLst>
              <a:ext uri="{FF2B5EF4-FFF2-40B4-BE49-F238E27FC236}">
                <a16:creationId xmlns:a16="http://schemas.microsoft.com/office/drawing/2014/main" id="{ACDA0353-73D5-D6DF-FDF5-678F2145FFDF}"/>
              </a:ext>
            </a:extLst>
          </p:cNvPr>
          <p:cNvSpPr>
            <a:spLocks noChangeArrowheads="1"/>
          </p:cNvSpPr>
          <p:nvPr/>
        </p:nvSpPr>
        <p:spPr bwMode="auto">
          <a:xfrm rot="16200000">
            <a:off x="-280644" y="3194831"/>
            <a:ext cx="1864291"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a:ln>
                  <a:noFill/>
                </a:ln>
                <a:effectLst/>
                <a:latin typeface="+mn-lt"/>
              </a:rPr>
              <a:t>Cumulative Incidence (%)</a:t>
            </a:r>
            <a:endParaRPr kumimoji="0" lang="en-GB" sz="1200" b="0" i="0" u="none" strike="noStrike" cap="none" normalizeH="0" baseline="0" noProof="0">
              <a:ln>
                <a:noFill/>
              </a:ln>
              <a:effectLst/>
              <a:latin typeface="+mn-lt"/>
            </a:endParaRPr>
          </a:p>
        </p:txBody>
      </p:sp>
      <p:sp>
        <p:nvSpPr>
          <p:cNvPr id="268" name="Line 5">
            <a:extLst>
              <a:ext uri="{FF2B5EF4-FFF2-40B4-BE49-F238E27FC236}">
                <a16:creationId xmlns:a16="http://schemas.microsoft.com/office/drawing/2014/main" id="{9583679C-30F0-9CA5-3A60-35996EF4E3BC}"/>
              </a:ext>
            </a:extLst>
          </p:cNvPr>
          <p:cNvSpPr>
            <a:spLocks noChangeShapeType="1"/>
          </p:cNvSpPr>
          <p:nvPr/>
        </p:nvSpPr>
        <p:spPr bwMode="auto">
          <a:xfrm>
            <a:off x="6926005" y="4884077"/>
            <a:ext cx="0" cy="0"/>
          </a:xfrm>
          <a:prstGeom prst="line">
            <a:avLst/>
          </a:prstGeom>
          <a:noFill/>
          <a:ln w="19050" cap="flat">
            <a:solidFill>
              <a:srgbClr val="1913D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69" name="Line 22">
            <a:extLst>
              <a:ext uri="{FF2B5EF4-FFF2-40B4-BE49-F238E27FC236}">
                <a16:creationId xmlns:a16="http://schemas.microsoft.com/office/drawing/2014/main" id="{1761D4A5-FBCF-82B2-CE2C-1B6D73B5F4B6}"/>
              </a:ext>
            </a:extLst>
          </p:cNvPr>
          <p:cNvSpPr>
            <a:spLocks noChangeShapeType="1"/>
          </p:cNvSpPr>
          <p:nvPr/>
        </p:nvSpPr>
        <p:spPr bwMode="auto">
          <a:xfrm>
            <a:off x="11687603" y="2286424"/>
            <a:ext cx="0"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70" name="Freeform 23">
            <a:extLst>
              <a:ext uri="{FF2B5EF4-FFF2-40B4-BE49-F238E27FC236}">
                <a16:creationId xmlns:a16="http://schemas.microsoft.com/office/drawing/2014/main" id="{CD711D1D-1459-3941-2F17-4B711741CA2B}"/>
              </a:ext>
            </a:extLst>
          </p:cNvPr>
          <p:cNvSpPr>
            <a:spLocks/>
          </p:cNvSpPr>
          <p:nvPr/>
        </p:nvSpPr>
        <p:spPr bwMode="auto">
          <a:xfrm>
            <a:off x="7183016" y="2013348"/>
            <a:ext cx="4499998" cy="2521927"/>
          </a:xfrm>
          <a:custGeom>
            <a:avLst/>
            <a:gdLst>
              <a:gd name="T0" fmla="*/ 1961 w 1961"/>
              <a:gd name="T1" fmla="*/ 1099 h 1099"/>
              <a:gd name="T2" fmla="*/ 0 w 1961"/>
              <a:gd name="T3" fmla="*/ 1099 h 1099"/>
              <a:gd name="T4" fmla="*/ 0 w 1961"/>
              <a:gd name="T5" fmla="*/ 0 h 1099"/>
            </a:gdLst>
            <a:ahLst/>
            <a:cxnLst>
              <a:cxn ang="0">
                <a:pos x="T0" y="T1"/>
              </a:cxn>
              <a:cxn ang="0">
                <a:pos x="T2" y="T3"/>
              </a:cxn>
              <a:cxn ang="0">
                <a:pos x="T4" y="T5"/>
              </a:cxn>
            </a:cxnLst>
            <a:rect l="0" t="0" r="r" b="b"/>
            <a:pathLst>
              <a:path w="1961" h="1099">
                <a:moveTo>
                  <a:pt x="1961" y="1099"/>
                </a:moveTo>
                <a:lnTo>
                  <a:pt x="0" y="1099"/>
                </a:lnTo>
                <a:lnTo>
                  <a:pt x="0"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71" name="Line 37">
            <a:extLst>
              <a:ext uri="{FF2B5EF4-FFF2-40B4-BE49-F238E27FC236}">
                <a16:creationId xmlns:a16="http://schemas.microsoft.com/office/drawing/2014/main" id="{DA416C7C-B6AB-BFDB-7D00-FE0CB0C21BE8}"/>
              </a:ext>
            </a:extLst>
          </p:cNvPr>
          <p:cNvSpPr>
            <a:spLocks noChangeShapeType="1"/>
          </p:cNvSpPr>
          <p:nvPr/>
        </p:nvSpPr>
        <p:spPr bwMode="auto">
          <a:xfrm>
            <a:off x="7091227" y="4535275"/>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72" name="Line 38">
            <a:extLst>
              <a:ext uri="{FF2B5EF4-FFF2-40B4-BE49-F238E27FC236}">
                <a16:creationId xmlns:a16="http://schemas.microsoft.com/office/drawing/2014/main" id="{41AC19C9-7B66-8ADE-4009-E3827EB43611}"/>
              </a:ext>
            </a:extLst>
          </p:cNvPr>
          <p:cNvSpPr>
            <a:spLocks noChangeShapeType="1"/>
          </p:cNvSpPr>
          <p:nvPr/>
        </p:nvSpPr>
        <p:spPr bwMode="auto">
          <a:xfrm>
            <a:off x="7091227" y="4115336"/>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73" name="Line 39">
            <a:extLst>
              <a:ext uri="{FF2B5EF4-FFF2-40B4-BE49-F238E27FC236}">
                <a16:creationId xmlns:a16="http://schemas.microsoft.com/office/drawing/2014/main" id="{513F1BE3-720C-CB96-89A2-8D471400DA59}"/>
              </a:ext>
            </a:extLst>
          </p:cNvPr>
          <p:cNvSpPr>
            <a:spLocks noChangeShapeType="1"/>
          </p:cNvSpPr>
          <p:nvPr/>
        </p:nvSpPr>
        <p:spPr bwMode="auto">
          <a:xfrm>
            <a:off x="7091227" y="3695398"/>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74" name="Line 40">
            <a:extLst>
              <a:ext uri="{FF2B5EF4-FFF2-40B4-BE49-F238E27FC236}">
                <a16:creationId xmlns:a16="http://schemas.microsoft.com/office/drawing/2014/main" id="{A5754C05-E3A9-366A-79AD-34F9FADEDAA1}"/>
              </a:ext>
            </a:extLst>
          </p:cNvPr>
          <p:cNvSpPr>
            <a:spLocks noChangeShapeType="1"/>
          </p:cNvSpPr>
          <p:nvPr/>
        </p:nvSpPr>
        <p:spPr bwMode="auto">
          <a:xfrm>
            <a:off x="7091227" y="3277754"/>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75" name="Line 41">
            <a:extLst>
              <a:ext uri="{FF2B5EF4-FFF2-40B4-BE49-F238E27FC236}">
                <a16:creationId xmlns:a16="http://schemas.microsoft.com/office/drawing/2014/main" id="{4536A99F-C983-B8FC-7215-4AE2D29701DA}"/>
              </a:ext>
            </a:extLst>
          </p:cNvPr>
          <p:cNvSpPr>
            <a:spLocks noChangeShapeType="1"/>
          </p:cNvSpPr>
          <p:nvPr/>
        </p:nvSpPr>
        <p:spPr bwMode="auto">
          <a:xfrm>
            <a:off x="7091227" y="2857815"/>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76" name="Line 42">
            <a:extLst>
              <a:ext uri="{FF2B5EF4-FFF2-40B4-BE49-F238E27FC236}">
                <a16:creationId xmlns:a16="http://schemas.microsoft.com/office/drawing/2014/main" id="{589F3868-00B4-C2F2-06DF-31EB9DD8C5FF}"/>
              </a:ext>
            </a:extLst>
          </p:cNvPr>
          <p:cNvSpPr>
            <a:spLocks noChangeShapeType="1"/>
          </p:cNvSpPr>
          <p:nvPr/>
        </p:nvSpPr>
        <p:spPr bwMode="auto">
          <a:xfrm>
            <a:off x="7091227" y="2437877"/>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77" name="Line 43">
            <a:extLst>
              <a:ext uri="{FF2B5EF4-FFF2-40B4-BE49-F238E27FC236}">
                <a16:creationId xmlns:a16="http://schemas.microsoft.com/office/drawing/2014/main" id="{AB8BE077-9458-1E79-CE65-B8AE01F79AA2}"/>
              </a:ext>
            </a:extLst>
          </p:cNvPr>
          <p:cNvSpPr>
            <a:spLocks noChangeShapeType="1"/>
          </p:cNvSpPr>
          <p:nvPr/>
        </p:nvSpPr>
        <p:spPr bwMode="auto">
          <a:xfrm>
            <a:off x="7091227" y="2013348"/>
            <a:ext cx="91790"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80" name="Rectangle 82">
            <a:extLst>
              <a:ext uri="{FF2B5EF4-FFF2-40B4-BE49-F238E27FC236}">
                <a16:creationId xmlns:a16="http://schemas.microsoft.com/office/drawing/2014/main" id="{33EBA22F-A6B2-BB94-0769-51421D8A25E9}"/>
              </a:ext>
            </a:extLst>
          </p:cNvPr>
          <p:cNvSpPr>
            <a:spLocks noChangeArrowheads="1"/>
          </p:cNvSpPr>
          <p:nvPr/>
        </p:nvSpPr>
        <p:spPr bwMode="auto">
          <a:xfrm>
            <a:off x="7137756" y="4647098"/>
            <a:ext cx="8496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0</a:t>
            </a:r>
          </a:p>
        </p:txBody>
      </p:sp>
      <p:sp>
        <p:nvSpPr>
          <p:cNvPr id="281" name="Line 83">
            <a:extLst>
              <a:ext uri="{FF2B5EF4-FFF2-40B4-BE49-F238E27FC236}">
                <a16:creationId xmlns:a16="http://schemas.microsoft.com/office/drawing/2014/main" id="{558C2654-94A5-FA8A-EFD6-726E4A682B98}"/>
              </a:ext>
            </a:extLst>
          </p:cNvPr>
          <p:cNvSpPr>
            <a:spLocks noChangeShapeType="1"/>
          </p:cNvSpPr>
          <p:nvPr/>
        </p:nvSpPr>
        <p:spPr bwMode="auto">
          <a:xfrm flipV="1">
            <a:off x="7183016"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200" noProof="0">
              <a:latin typeface="+mn-lt"/>
            </a:endParaRPr>
          </a:p>
        </p:txBody>
      </p:sp>
      <p:sp>
        <p:nvSpPr>
          <p:cNvPr id="282" name="Rectangle 84">
            <a:extLst>
              <a:ext uri="{FF2B5EF4-FFF2-40B4-BE49-F238E27FC236}">
                <a16:creationId xmlns:a16="http://schemas.microsoft.com/office/drawing/2014/main" id="{EE78A0C2-4E5F-A32B-6773-8CCAEF276703}"/>
              </a:ext>
            </a:extLst>
          </p:cNvPr>
          <p:cNvSpPr>
            <a:spLocks noChangeArrowheads="1"/>
          </p:cNvSpPr>
          <p:nvPr/>
        </p:nvSpPr>
        <p:spPr bwMode="auto">
          <a:xfrm>
            <a:off x="7755153" y="4647098"/>
            <a:ext cx="8496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6</a:t>
            </a:r>
          </a:p>
        </p:txBody>
      </p:sp>
      <p:sp>
        <p:nvSpPr>
          <p:cNvPr id="283" name="Line 85">
            <a:extLst>
              <a:ext uri="{FF2B5EF4-FFF2-40B4-BE49-F238E27FC236}">
                <a16:creationId xmlns:a16="http://schemas.microsoft.com/office/drawing/2014/main" id="{B081A46E-59B4-1A66-3C66-3FE60A0E1813}"/>
              </a:ext>
            </a:extLst>
          </p:cNvPr>
          <p:cNvSpPr>
            <a:spLocks noChangeShapeType="1"/>
          </p:cNvSpPr>
          <p:nvPr/>
        </p:nvSpPr>
        <p:spPr bwMode="auto">
          <a:xfrm flipV="1">
            <a:off x="7795713"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84" name="Rectangle 86">
            <a:extLst>
              <a:ext uri="{FF2B5EF4-FFF2-40B4-BE49-F238E27FC236}">
                <a16:creationId xmlns:a16="http://schemas.microsoft.com/office/drawing/2014/main" id="{20409C48-1E9A-7708-DA52-0B502E8C4186}"/>
              </a:ext>
            </a:extLst>
          </p:cNvPr>
          <p:cNvSpPr>
            <a:spLocks noChangeArrowheads="1"/>
          </p:cNvSpPr>
          <p:nvPr/>
        </p:nvSpPr>
        <p:spPr bwMode="auto">
          <a:xfrm>
            <a:off x="8322445"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12</a:t>
            </a:r>
          </a:p>
        </p:txBody>
      </p:sp>
      <p:sp>
        <p:nvSpPr>
          <p:cNvPr id="285" name="Line 87">
            <a:extLst>
              <a:ext uri="{FF2B5EF4-FFF2-40B4-BE49-F238E27FC236}">
                <a16:creationId xmlns:a16="http://schemas.microsoft.com/office/drawing/2014/main" id="{94358633-C52C-94CD-A380-620120FF54A5}"/>
              </a:ext>
            </a:extLst>
          </p:cNvPr>
          <p:cNvSpPr>
            <a:spLocks noChangeShapeType="1"/>
          </p:cNvSpPr>
          <p:nvPr/>
        </p:nvSpPr>
        <p:spPr bwMode="auto">
          <a:xfrm flipV="1">
            <a:off x="8416713"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86" name="Rectangle 88">
            <a:extLst>
              <a:ext uri="{FF2B5EF4-FFF2-40B4-BE49-F238E27FC236}">
                <a16:creationId xmlns:a16="http://schemas.microsoft.com/office/drawing/2014/main" id="{171D3FFA-8EF2-C7E1-9DE5-CFC83E96429D}"/>
              </a:ext>
            </a:extLst>
          </p:cNvPr>
          <p:cNvSpPr>
            <a:spLocks noChangeArrowheads="1"/>
          </p:cNvSpPr>
          <p:nvPr/>
        </p:nvSpPr>
        <p:spPr bwMode="auto">
          <a:xfrm>
            <a:off x="8732445"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16</a:t>
            </a:r>
          </a:p>
        </p:txBody>
      </p:sp>
      <p:sp>
        <p:nvSpPr>
          <p:cNvPr id="287" name="Line 89">
            <a:extLst>
              <a:ext uri="{FF2B5EF4-FFF2-40B4-BE49-F238E27FC236}">
                <a16:creationId xmlns:a16="http://schemas.microsoft.com/office/drawing/2014/main" id="{10E24561-0C46-4038-6953-083ED49C669C}"/>
              </a:ext>
            </a:extLst>
          </p:cNvPr>
          <p:cNvSpPr>
            <a:spLocks noChangeShapeType="1"/>
          </p:cNvSpPr>
          <p:nvPr/>
        </p:nvSpPr>
        <p:spPr bwMode="auto">
          <a:xfrm flipV="1">
            <a:off x="8819170"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88" name="Rectangle 90">
            <a:extLst>
              <a:ext uri="{FF2B5EF4-FFF2-40B4-BE49-F238E27FC236}">
                <a16:creationId xmlns:a16="http://schemas.microsoft.com/office/drawing/2014/main" id="{21E6279F-B02D-64ED-427C-55CE15496A8E}"/>
              </a:ext>
            </a:extLst>
          </p:cNvPr>
          <p:cNvSpPr>
            <a:spLocks noChangeArrowheads="1"/>
          </p:cNvSpPr>
          <p:nvPr/>
        </p:nvSpPr>
        <p:spPr bwMode="auto">
          <a:xfrm>
            <a:off x="7454713" y="4647098"/>
            <a:ext cx="8496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a:t>
            </a:r>
          </a:p>
        </p:txBody>
      </p:sp>
      <p:sp>
        <p:nvSpPr>
          <p:cNvPr id="289" name="Line 91">
            <a:extLst>
              <a:ext uri="{FF2B5EF4-FFF2-40B4-BE49-F238E27FC236}">
                <a16:creationId xmlns:a16="http://schemas.microsoft.com/office/drawing/2014/main" id="{08C3F66D-B440-7E6D-D84A-72A73E8F6790}"/>
              </a:ext>
            </a:extLst>
          </p:cNvPr>
          <p:cNvSpPr>
            <a:spLocks noChangeShapeType="1"/>
          </p:cNvSpPr>
          <p:nvPr/>
        </p:nvSpPr>
        <p:spPr bwMode="auto">
          <a:xfrm flipV="1">
            <a:off x="7492807"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90" name="Rectangle 92">
            <a:extLst>
              <a:ext uri="{FF2B5EF4-FFF2-40B4-BE49-F238E27FC236}">
                <a16:creationId xmlns:a16="http://schemas.microsoft.com/office/drawing/2014/main" id="{E832955B-E218-3CE6-E2F5-AA215DA88AB4}"/>
              </a:ext>
            </a:extLst>
          </p:cNvPr>
          <p:cNvSpPr>
            <a:spLocks noChangeArrowheads="1"/>
          </p:cNvSpPr>
          <p:nvPr/>
        </p:nvSpPr>
        <p:spPr bwMode="auto">
          <a:xfrm>
            <a:off x="8066950" y="4647098"/>
            <a:ext cx="8496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9</a:t>
            </a:r>
          </a:p>
        </p:txBody>
      </p:sp>
      <p:sp>
        <p:nvSpPr>
          <p:cNvPr id="291" name="Line 93">
            <a:extLst>
              <a:ext uri="{FF2B5EF4-FFF2-40B4-BE49-F238E27FC236}">
                <a16:creationId xmlns:a16="http://schemas.microsoft.com/office/drawing/2014/main" id="{BEC53CCF-512C-81A8-DF88-A0EDECFF757B}"/>
              </a:ext>
            </a:extLst>
          </p:cNvPr>
          <p:cNvSpPr>
            <a:spLocks noChangeShapeType="1"/>
          </p:cNvSpPr>
          <p:nvPr/>
        </p:nvSpPr>
        <p:spPr bwMode="auto">
          <a:xfrm flipV="1">
            <a:off x="8103209"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93" name="Rectangle 95">
            <a:extLst>
              <a:ext uri="{FF2B5EF4-FFF2-40B4-BE49-F238E27FC236}">
                <a16:creationId xmlns:a16="http://schemas.microsoft.com/office/drawing/2014/main" id="{558B44B0-41DD-B452-0575-6133C002FC28}"/>
              </a:ext>
            </a:extLst>
          </p:cNvPr>
          <p:cNvSpPr>
            <a:spLocks noChangeArrowheads="1"/>
          </p:cNvSpPr>
          <p:nvPr/>
        </p:nvSpPr>
        <p:spPr bwMode="auto">
          <a:xfrm>
            <a:off x="9147627"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20</a:t>
            </a:r>
          </a:p>
        </p:txBody>
      </p:sp>
      <p:sp>
        <p:nvSpPr>
          <p:cNvPr id="295" name="Line 97">
            <a:extLst>
              <a:ext uri="{FF2B5EF4-FFF2-40B4-BE49-F238E27FC236}">
                <a16:creationId xmlns:a16="http://schemas.microsoft.com/office/drawing/2014/main" id="{4134B8B0-4D70-EB9B-3731-E22F0CC5AFB9}"/>
              </a:ext>
            </a:extLst>
          </p:cNvPr>
          <p:cNvSpPr>
            <a:spLocks noChangeShapeType="1"/>
          </p:cNvSpPr>
          <p:nvPr/>
        </p:nvSpPr>
        <p:spPr bwMode="auto">
          <a:xfrm flipV="1">
            <a:off x="9235938"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96" name="Rectangle 98">
            <a:extLst>
              <a:ext uri="{FF2B5EF4-FFF2-40B4-BE49-F238E27FC236}">
                <a16:creationId xmlns:a16="http://schemas.microsoft.com/office/drawing/2014/main" id="{7AA98E38-F2AF-3F02-6AFF-94255B1A7CF4}"/>
              </a:ext>
            </a:extLst>
          </p:cNvPr>
          <p:cNvSpPr>
            <a:spLocks noChangeArrowheads="1"/>
          </p:cNvSpPr>
          <p:nvPr/>
        </p:nvSpPr>
        <p:spPr bwMode="auto">
          <a:xfrm>
            <a:off x="9550796"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24</a:t>
            </a:r>
          </a:p>
        </p:txBody>
      </p:sp>
      <p:sp>
        <p:nvSpPr>
          <p:cNvPr id="298" name="Line 100">
            <a:extLst>
              <a:ext uri="{FF2B5EF4-FFF2-40B4-BE49-F238E27FC236}">
                <a16:creationId xmlns:a16="http://schemas.microsoft.com/office/drawing/2014/main" id="{94501B18-CBC9-1E45-1133-E5BCE4670F4F}"/>
              </a:ext>
            </a:extLst>
          </p:cNvPr>
          <p:cNvSpPr>
            <a:spLocks noChangeShapeType="1"/>
          </p:cNvSpPr>
          <p:nvPr/>
        </p:nvSpPr>
        <p:spPr bwMode="auto">
          <a:xfrm flipV="1">
            <a:off x="9644403"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299" name="Rectangle 101">
            <a:extLst>
              <a:ext uri="{FF2B5EF4-FFF2-40B4-BE49-F238E27FC236}">
                <a16:creationId xmlns:a16="http://schemas.microsoft.com/office/drawing/2014/main" id="{12974B8F-6C65-6626-3A4D-88A84FFF4130}"/>
              </a:ext>
            </a:extLst>
          </p:cNvPr>
          <p:cNvSpPr>
            <a:spLocks noChangeArrowheads="1"/>
          </p:cNvSpPr>
          <p:nvPr/>
        </p:nvSpPr>
        <p:spPr bwMode="auto">
          <a:xfrm>
            <a:off x="9961819"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28</a:t>
            </a:r>
          </a:p>
        </p:txBody>
      </p:sp>
      <p:sp>
        <p:nvSpPr>
          <p:cNvPr id="300" name="Line 102">
            <a:extLst>
              <a:ext uri="{FF2B5EF4-FFF2-40B4-BE49-F238E27FC236}">
                <a16:creationId xmlns:a16="http://schemas.microsoft.com/office/drawing/2014/main" id="{8B6A1E27-0F42-33CC-DFA5-6D2F149530E3}"/>
              </a:ext>
            </a:extLst>
          </p:cNvPr>
          <p:cNvSpPr>
            <a:spLocks noChangeShapeType="1"/>
          </p:cNvSpPr>
          <p:nvPr/>
        </p:nvSpPr>
        <p:spPr bwMode="auto">
          <a:xfrm flipV="1">
            <a:off x="10046860"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01" name="Line 103">
            <a:extLst>
              <a:ext uri="{FF2B5EF4-FFF2-40B4-BE49-F238E27FC236}">
                <a16:creationId xmlns:a16="http://schemas.microsoft.com/office/drawing/2014/main" id="{E1ED9840-AF5F-D984-FEAE-22076BC95CCE}"/>
              </a:ext>
            </a:extLst>
          </p:cNvPr>
          <p:cNvSpPr>
            <a:spLocks noChangeShapeType="1"/>
          </p:cNvSpPr>
          <p:nvPr/>
        </p:nvSpPr>
        <p:spPr bwMode="auto">
          <a:xfrm flipV="1">
            <a:off x="10052867"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02" name="Rectangle 104">
            <a:extLst>
              <a:ext uri="{FF2B5EF4-FFF2-40B4-BE49-F238E27FC236}">
                <a16:creationId xmlns:a16="http://schemas.microsoft.com/office/drawing/2014/main" id="{D0B8BDC0-3193-1DDC-9FFF-AA58ECBD9FC3}"/>
              </a:ext>
            </a:extLst>
          </p:cNvPr>
          <p:cNvSpPr>
            <a:spLocks noChangeArrowheads="1"/>
          </p:cNvSpPr>
          <p:nvPr/>
        </p:nvSpPr>
        <p:spPr bwMode="auto">
          <a:xfrm>
            <a:off x="10371705"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32</a:t>
            </a:r>
          </a:p>
        </p:txBody>
      </p:sp>
      <p:sp>
        <p:nvSpPr>
          <p:cNvPr id="304" name="Line 106">
            <a:extLst>
              <a:ext uri="{FF2B5EF4-FFF2-40B4-BE49-F238E27FC236}">
                <a16:creationId xmlns:a16="http://schemas.microsoft.com/office/drawing/2014/main" id="{7EE6D6DA-B4C0-D3CB-9B30-10063C9E7132}"/>
              </a:ext>
            </a:extLst>
          </p:cNvPr>
          <p:cNvSpPr>
            <a:spLocks noChangeShapeType="1"/>
          </p:cNvSpPr>
          <p:nvPr/>
        </p:nvSpPr>
        <p:spPr bwMode="auto">
          <a:xfrm flipV="1">
            <a:off x="10461332"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05" name="Rectangle 107">
            <a:extLst>
              <a:ext uri="{FF2B5EF4-FFF2-40B4-BE49-F238E27FC236}">
                <a16:creationId xmlns:a16="http://schemas.microsoft.com/office/drawing/2014/main" id="{E2BBC91A-EA32-B8AE-4EA4-CFF912E0353C}"/>
              </a:ext>
            </a:extLst>
          </p:cNvPr>
          <p:cNvSpPr>
            <a:spLocks noChangeArrowheads="1"/>
          </p:cNvSpPr>
          <p:nvPr/>
        </p:nvSpPr>
        <p:spPr bwMode="auto">
          <a:xfrm>
            <a:off x="10781231" y="4647098"/>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36</a:t>
            </a:r>
          </a:p>
        </p:txBody>
      </p:sp>
      <p:sp>
        <p:nvSpPr>
          <p:cNvPr id="306" name="Line 108">
            <a:extLst>
              <a:ext uri="{FF2B5EF4-FFF2-40B4-BE49-F238E27FC236}">
                <a16:creationId xmlns:a16="http://schemas.microsoft.com/office/drawing/2014/main" id="{BD3AC3BB-3534-8E9E-E308-202C534370D5}"/>
              </a:ext>
            </a:extLst>
          </p:cNvPr>
          <p:cNvSpPr>
            <a:spLocks noChangeShapeType="1"/>
          </p:cNvSpPr>
          <p:nvPr/>
        </p:nvSpPr>
        <p:spPr bwMode="auto">
          <a:xfrm flipV="1">
            <a:off x="10863789"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08" name="Rectangle 110">
            <a:extLst>
              <a:ext uri="{FF2B5EF4-FFF2-40B4-BE49-F238E27FC236}">
                <a16:creationId xmlns:a16="http://schemas.microsoft.com/office/drawing/2014/main" id="{71BAEF06-0E09-8CDA-C3CD-8AD9A96ADCE0}"/>
              </a:ext>
            </a:extLst>
          </p:cNvPr>
          <p:cNvSpPr>
            <a:spLocks noChangeArrowheads="1"/>
          </p:cNvSpPr>
          <p:nvPr/>
        </p:nvSpPr>
        <p:spPr bwMode="auto">
          <a:xfrm>
            <a:off x="11190157" y="4653363"/>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40</a:t>
            </a:r>
          </a:p>
        </p:txBody>
      </p:sp>
      <p:sp>
        <p:nvSpPr>
          <p:cNvPr id="310" name="Line 112">
            <a:extLst>
              <a:ext uri="{FF2B5EF4-FFF2-40B4-BE49-F238E27FC236}">
                <a16:creationId xmlns:a16="http://schemas.microsoft.com/office/drawing/2014/main" id="{9AFFA411-FCC9-A7E8-526C-F0C5A12E0844}"/>
              </a:ext>
            </a:extLst>
          </p:cNvPr>
          <p:cNvSpPr>
            <a:spLocks noChangeShapeType="1"/>
          </p:cNvSpPr>
          <p:nvPr/>
        </p:nvSpPr>
        <p:spPr bwMode="auto">
          <a:xfrm flipV="1">
            <a:off x="11280556"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11" name="Rectangle 113">
            <a:extLst>
              <a:ext uri="{FF2B5EF4-FFF2-40B4-BE49-F238E27FC236}">
                <a16:creationId xmlns:a16="http://schemas.microsoft.com/office/drawing/2014/main" id="{81BBB329-5739-8DBB-09E2-4B51471FEBBA}"/>
              </a:ext>
            </a:extLst>
          </p:cNvPr>
          <p:cNvSpPr>
            <a:spLocks noChangeArrowheads="1"/>
          </p:cNvSpPr>
          <p:nvPr/>
        </p:nvSpPr>
        <p:spPr bwMode="auto">
          <a:xfrm>
            <a:off x="11608614" y="4653363"/>
            <a:ext cx="16991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44</a:t>
            </a:r>
          </a:p>
        </p:txBody>
      </p:sp>
      <p:sp>
        <p:nvSpPr>
          <p:cNvPr id="312" name="Line 114">
            <a:extLst>
              <a:ext uri="{FF2B5EF4-FFF2-40B4-BE49-F238E27FC236}">
                <a16:creationId xmlns:a16="http://schemas.microsoft.com/office/drawing/2014/main" id="{D5C8AB86-1A9F-3D8E-7F97-5BEDB01D60B1}"/>
              </a:ext>
            </a:extLst>
          </p:cNvPr>
          <p:cNvSpPr>
            <a:spLocks noChangeShapeType="1"/>
          </p:cNvSpPr>
          <p:nvPr/>
        </p:nvSpPr>
        <p:spPr bwMode="auto">
          <a:xfrm flipV="1">
            <a:off x="11683013" y="4535275"/>
            <a:ext cx="0" cy="9179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14" name="Freeform 118">
            <a:extLst>
              <a:ext uri="{FF2B5EF4-FFF2-40B4-BE49-F238E27FC236}">
                <a16:creationId xmlns:a16="http://schemas.microsoft.com/office/drawing/2014/main" id="{A6F3C3A0-BB99-AA3F-9D9E-857D51FF06EC}"/>
              </a:ext>
            </a:extLst>
          </p:cNvPr>
          <p:cNvSpPr>
            <a:spLocks/>
          </p:cNvSpPr>
          <p:nvPr/>
        </p:nvSpPr>
        <p:spPr bwMode="auto">
          <a:xfrm>
            <a:off x="7183016" y="4466332"/>
            <a:ext cx="4499998" cy="60409"/>
          </a:xfrm>
          <a:custGeom>
            <a:avLst/>
            <a:gdLst>
              <a:gd name="T0" fmla="*/ 403 w 1961"/>
              <a:gd name="T1" fmla="*/ 464 h 510"/>
              <a:gd name="T2" fmla="*/ 675 w 1961"/>
              <a:gd name="T3" fmla="*/ 371 h 510"/>
              <a:gd name="T4" fmla="*/ 990 w 1961"/>
              <a:gd name="T5" fmla="*/ 279 h 510"/>
              <a:gd name="T6" fmla="*/ 1270 w 1961"/>
              <a:gd name="T7" fmla="*/ 186 h 510"/>
              <a:gd name="T8" fmla="*/ 1416 w 1961"/>
              <a:gd name="T9" fmla="*/ 186 h 510"/>
              <a:gd name="T10" fmla="*/ 1424 w 1961"/>
              <a:gd name="T11" fmla="*/ 186 h 510"/>
              <a:gd name="T12" fmla="*/ 1430 w 1961"/>
              <a:gd name="T13" fmla="*/ 186 h 510"/>
              <a:gd name="T14" fmla="*/ 1440 w 1961"/>
              <a:gd name="T15" fmla="*/ 186 h 510"/>
              <a:gd name="T16" fmla="*/ 1452 w 1961"/>
              <a:gd name="T17" fmla="*/ 186 h 510"/>
              <a:gd name="T18" fmla="*/ 1466 w 1961"/>
              <a:gd name="T19" fmla="*/ 186 h 510"/>
              <a:gd name="T20" fmla="*/ 1476 w 1961"/>
              <a:gd name="T21" fmla="*/ 186 h 510"/>
              <a:gd name="T22" fmla="*/ 1486 w 1961"/>
              <a:gd name="T23" fmla="*/ 186 h 510"/>
              <a:gd name="T24" fmla="*/ 1496 w 1961"/>
              <a:gd name="T25" fmla="*/ 186 h 510"/>
              <a:gd name="T26" fmla="*/ 1504 w 1961"/>
              <a:gd name="T27" fmla="*/ 186 h 510"/>
              <a:gd name="T28" fmla="*/ 1516 w 1961"/>
              <a:gd name="T29" fmla="*/ 130 h 510"/>
              <a:gd name="T30" fmla="*/ 1526 w 1961"/>
              <a:gd name="T31" fmla="*/ 130 h 510"/>
              <a:gd name="T32" fmla="*/ 1536 w 1961"/>
              <a:gd name="T33" fmla="*/ 130 h 510"/>
              <a:gd name="T34" fmla="*/ 1550 w 1961"/>
              <a:gd name="T35" fmla="*/ 130 h 510"/>
              <a:gd name="T36" fmla="*/ 1560 w 1961"/>
              <a:gd name="T37" fmla="*/ 130 h 510"/>
              <a:gd name="T38" fmla="*/ 1568 w 1961"/>
              <a:gd name="T39" fmla="*/ 130 h 510"/>
              <a:gd name="T40" fmla="*/ 1578 w 1961"/>
              <a:gd name="T41" fmla="*/ 130 h 510"/>
              <a:gd name="T42" fmla="*/ 1590 w 1961"/>
              <a:gd name="T43" fmla="*/ 68 h 510"/>
              <a:gd name="T44" fmla="*/ 1602 w 1961"/>
              <a:gd name="T45" fmla="*/ 68 h 510"/>
              <a:gd name="T46" fmla="*/ 1610 w 1961"/>
              <a:gd name="T47" fmla="*/ 68 h 510"/>
              <a:gd name="T48" fmla="*/ 1623 w 1961"/>
              <a:gd name="T49" fmla="*/ 68 h 510"/>
              <a:gd name="T50" fmla="*/ 1631 w 1961"/>
              <a:gd name="T51" fmla="*/ 68 h 510"/>
              <a:gd name="T52" fmla="*/ 1643 w 1961"/>
              <a:gd name="T53" fmla="*/ 0 h 510"/>
              <a:gd name="T54" fmla="*/ 1651 w 1961"/>
              <a:gd name="T55" fmla="*/ 0 h 510"/>
              <a:gd name="T56" fmla="*/ 1659 w 1961"/>
              <a:gd name="T57" fmla="*/ 0 h 510"/>
              <a:gd name="T58" fmla="*/ 1667 w 1961"/>
              <a:gd name="T59" fmla="*/ 0 h 510"/>
              <a:gd name="T60" fmla="*/ 1677 w 1961"/>
              <a:gd name="T61" fmla="*/ 0 h 510"/>
              <a:gd name="T62" fmla="*/ 1687 w 1961"/>
              <a:gd name="T63" fmla="*/ 0 h 510"/>
              <a:gd name="T64" fmla="*/ 1695 w 1961"/>
              <a:gd name="T65" fmla="*/ 0 h 510"/>
              <a:gd name="T66" fmla="*/ 1705 w 1961"/>
              <a:gd name="T67" fmla="*/ 0 h 510"/>
              <a:gd name="T68" fmla="*/ 1717 w 1961"/>
              <a:gd name="T69" fmla="*/ 0 h 510"/>
              <a:gd name="T70" fmla="*/ 1725 w 1961"/>
              <a:gd name="T71" fmla="*/ 0 h 510"/>
              <a:gd name="T72" fmla="*/ 1735 w 1961"/>
              <a:gd name="T73" fmla="*/ 0 h 510"/>
              <a:gd name="T74" fmla="*/ 1749 w 1961"/>
              <a:gd name="T75" fmla="*/ 0 h 510"/>
              <a:gd name="T76" fmla="*/ 1759 w 1961"/>
              <a:gd name="T77" fmla="*/ 0 h 510"/>
              <a:gd name="T78" fmla="*/ 1771 w 1961"/>
              <a:gd name="T79" fmla="*/ 0 h 510"/>
              <a:gd name="T80" fmla="*/ 1781 w 1961"/>
              <a:gd name="T81" fmla="*/ 0 h 510"/>
              <a:gd name="T82" fmla="*/ 1791 w 1961"/>
              <a:gd name="T83" fmla="*/ 0 h 510"/>
              <a:gd name="T84" fmla="*/ 1803 w 1961"/>
              <a:gd name="T85" fmla="*/ 0 h 510"/>
              <a:gd name="T86" fmla="*/ 1817 w 1961"/>
              <a:gd name="T87" fmla="*/ 0 h 510"/>
              <a:gd name="T88" fmla="*/ 1827 w 1961"/>
              <a:gd name="T89" fmla="*/ 0 h 510"/>
              <a:gd name="T90" fmla="*/ 1833 w 1961"/>
              <a:gd name="T91" fmla="*/ 0 h 510"/>
              <a:gd name="T92" fmla="*/ 1841 w 1961"/>
              <a:gd name="T93" fmla="*/ 0 h 510"/>
              <a:gd name="T94" fmla="*/ 1849 w 1961"/>
              <a:gd name="T95" fmla="*/ 0 h 510"/>
              <a:gd name="T96" fmla="*/ 1861 w 1961"/>
              <a:gd name="T97" fmla="*/ 0 h 510"/>
              <a:gd name="T98" fmla="*/ 1869 w 1961"/>
              <a:gd name="T99" fmla="*/ 0 h 510"/>
              <a:gd name="T100" fmla="*/ 1879 w 1961"/>
              <a:gd name="T101" fmla="*/ 0 h 510"/>
              <a:gd name="T102" fmla="*/ 1889 w 1961"/>
              <a:gd name="T103" fmla="*/ 0 h 510"/>
              <a:gd name="T104" fmla="*/ 1899 w 1961"/>
              <a:gd name="T105" fmla="*/ 0 h 510"/>
              <a:gd name="T106" fmla="*/ 1907 w 1961"/>
              <a:gd name="T107" fmla="*/ 0 h 510"/>
              <a:gd name="T108" fmla="*/ 1917 w 1961"/>
              <a:gd name="T109" fmla="*/ 0 h 510"/>
              <a:gd name="T110" fmla="*/ 1931 w 1961"/>
              <a:gd name="T111" fmla="*/ 0 h 510"/>
              <a:gd name="T112" fmla="*/ 1943 w 1961"/>
              <a:gd name="T113" fmla="*/ 0 h 510"/>
              <a:gd name="T114" fmla="*/ 1957 w 1961"/>
              <a:gd name="T115"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1" h="510">
                <a:moveTo>
                  <a:pt x="0" y="510"/>
                </a:moveTo>
                <a:lnTo>
                  <a:pt x="111" y="510"/>
                </a:lnTo>
                <a:lnTo>
                  <a:pt x="111" y="510"/>
                </a:lnTo>
                <a:lnTo>
                  <a:pt x="187" y="510"/>
                </a:lnTo>
                <a:lnTo>
                  <a:pt x="187" y="510"/>
                </a:lnTo>
                <a:lnTo>
                  <a:pt x="283" y="510"/>
                </a:lnTo>
                <a:lnTo>
                  <a:pt x="283" y="510"/>
                </a:lnTo>
                <a:lnTo>
                  <a:pt x="357" y="510"/>
                </a:lnTo>
                <a:lnTo>
                  <a:pt x="357" y="464"/>
                </a:lnTo>
                <a:lnTo>
                  <a:pt x="403" y="464"/>
                </a:lnTo>
                <a:lnTo>
                  <a:pt x="403" y="464"/>
                </a:lnTo>
                <a:lnTo>
                  <a:pt x="497" y="464"/>
                </a:lnTo>
                <a:lnTo>
                  <a:pt x="497" y="464"/>
                </a:lnTo>
                <a:lnTo>
                  <a:pt x="507" y="464"/>
                </a:lnTo>
                <a:lnTo>
                  <a:pt x="507" y="417"/>
                </a:lnTo>
                <a:lnTo>
                  <a:pt x="663" y="417"/>
                </a:lnTo>
                <a:lnTo>
                  <a:pt x="663" y="371"/>
                </a:lnTo>
                <a:lnTo>
                  <a:pt x="663" y="371"/>
                </a:lnTo>
                <a:lnTo>
                  <a:pt x="663" y="371"/>
                </a:lnTo>
                <a:lnTo>
                  <a:pt x="675" y="371"/>
                </a:lnTo>
                <a:lnTo>
                  <a:pt x="675" y="325"/>
                </a:lnTo>
                <a:lnTo>
                  <a:pt x="765" y="325"/>
                </a:lnTo>
                <a:lnTo>
                  <a:pt x="765" y="325"/>
                </a:lnTo>
                <a:lnTo>
                  <a:pt x="874" y="325"/>
                </a:lnTo>
                <a:lnTo>
                  <a:pt x="874" y="325"/>
                </a:lnTo>
                <a:lnTo>
                  <a:pt x="886" y="325"/>
                </a:lnTo>
                <a:lnTo>
                  <a:pt x="886" y="325"/>
                </a:lnTo>
                <a:lnTo>
                  <a:pt x="948" y="325"/>
                </a:lnTo>
                <a:lnTo>
                  <a:pt x="948" y="279"/>
                </a:lnTo>
                <a:lnTo>
                  <a:pt x="990" y="279"/>
                </a:lnTo>
                <a:lnTo>
                  <a:pt x="990" y="233"/>
                </a:lnTo>
                <a:lnTo>
                  <a:pt x="1036" y="233"/>
                </a:lnTo>
                <a:lnTo>
                  <a:pt x="1036" y="233"/>
                </a:lnTo>
                <a:lnTo>
                  <a:pt x="1042" y="233"/>
                </a:lnTo>
                <a:lnTo>
                  <a:pt x="1042" y="186"/>
                </a:lnTo>
                <a:lnTo>
                  <a:pt x="1198" y="186"/>
                </a:lnTo>
                <a:lnTo>
                  <a:pt x="1198" y="186"/>
                </a:lnTo>
                <a:lnTo>
                  <a:pt x="1250" y="186"/>
                </a:lnTo>
                <a:lnTo>
                  <a:pt x="1250" y="186"/>
                </a:lnTo>
                <a:lnTo>
                  <a:pt x="1270" y="186"/>
                </a:lnTo>
                <a:lnTo>
                  <a:pt x="1270" y="186"/>
                </a:lnTo>
                <a:lnTo>
                  <a:pt x="1312" y="186"/>
                </a:lnTo>
                <a:lnTo>
                  <a:pt x="1312" y="186"/>
                </a:lnTo>
                <a:lnTo>
                  <a:pt x="1394" y="186"/>
                </a:lnTo>
                <a:lnTo>
                  <a:pt x="1394" y="186"/>
                </a:lnTo>
                <a:lnTo>
                  <a:pt x="1406" y="186"/>
                </a:lnTo>
                <a:lnTo>
                  <a:pt x="1406" y="186"/>
                </a:lnTo>
                <a:lnTo>
                  <a:pt x="1406" y="186"/>
                </a:lnTo>
                <a:lnTo>
                  <a:pt x="1406" y="186"/>
                </a:lnTo>
                <a:lnTo>
                  <a:pt x="1416" y="186"/>
                </a:lnTo>
                <a:lnTo>
                  <a:pt x="1416" y="186"/>
                </a:lnTo>
                <a:lnTo>
                  <a:pt x="1418" y="186"/>
                </a:lnTo>
                <a:lnTo>
                  <a:pt x="1418" y="186"/>
                </a:lnTo>
                <a:lnTo>
                  <a:pt x="1418" y="186"/>
                </a:lnTo>
                <a:lnTo>
                  <a:pt x="1418" y="186"/>
                </a:lnTo>
                <a:lnTo>
                  <a:pt x="1420" y="186"/>
                </a:lnTo>
                <a:lnTo>
                  <a:pt x="1420" y="186"/>
                </a:lnTo>
                <a:lnTo>
                  <a:pt x="1422" y="186"/>
                </a:lnTo>
                <a:lnTo>
                  <a:pt x="1422" y="186"/>
                </a:lnTo>
                <a:lnTo>
                  <a:pt x="1424" y="186"/>
                </a:lnTo>
                <a:lnTo>
                  <a:pt x="1424" y="186"/>
                </a:lnTo>
                <a:lnTo>
                  <a:pt x="1424" y="186"/>
                </a:lnTo>
                <a:lnTo>
                  <a:pt x="1424" y="186"/>
                </a:lnTo>
                <a:lnTo>
                  <a:pt x="1426" y="186"/>
                </a:lnTo>
                <a:lnTo>
                  <a:pt x="1426" y="186"/>
                </a:lnTo>
                <a:lnTo>
                  <a:pt x="1428" y="186"/>
                </a:lnTo>
                <a:lnTo>
                  <a:pt x="1428" y="186"/>
                </a:lnTo>
                <a:lnTo>
                  <a:pt x="1428" y="186"/>
                </a:lnTo>
                <a:lnTo>
                  <a:pt x="1428" y="186"/>
                </a:lnTo>
                <a:lnTo>
                  <a:pt x="1430" y="186"/>
                </a:lnTo>
                <a:lnTo>
                  <a:pt x="1430" y="186"/>
                </a:lnTo>
                <a:lnTo>
                  <a:pt x="1432" y="186"/>
                </a:lnTo>
                <a:lnTo>
                  <a:pt x="1432" y="186"/>
                </a:lnTo>
                <a:lnTo>
                  <a:pt x="1434" y="186"/>
                </a:lnTo>
                <a:lnTo>
                  <a:pt x="1434" y="186"/>
                </a:lnTo>
                <a:lnTo>
                  <a:pt x="1436" y="186"/>
                </a:lnTo>
                <a:lnTo>
                  <a:pt x="1436" y="186"/>
                </a:lnTo>
                <a:lnTo>
                  <a:pt x="1438" y="186"/>
                </a:lnTo>
                <a:lnTo>
                  <a:pt x="1438" y="186"/>
                </a:lnTo>
                <a:lnTo>
                  <a:pt x="1440" y="186"/>
                </a:lnTo>
                <a:lnTo>
                  <a:pt x="1440" y="186"/>
                </a:lnTo>
                <a:lnTo>
                  <a:pt x="1444" y="186"/>
                </a:lnTo>
                <a:lnTo>
                  <a:pt x="1444" y="186"/>
                </a:lnTo>
                <a:lnTo>
                  <a:pt x="1446" y="186"/>
                </a:lnTo>
                <a:lnTo>
                  <a:pt x="1446" y="186"/>
                </a:lnTo>
                <a:lnTo>
                  <a:pt x="1448" y="186"/>
                </a:lnTo>
                <a:lnTo>
                  <a:pt x="1448" y="186"/>
                </a:lnTo>
                <a:lnTo>
                  <a:pt x="1450" y="186"/>
                </a:lnTo>
                <a:lnTo>
                  <a:pt x="1450" y="186"/>
                </a:lnTo>
                <a:lnTo>
                  <a:pt x="1452" y="186"/>
                </a:lnTo>
                <a:lnTo>
                  <a:pt x="1452" y="186"/>
                </a:lnTo>
                <a:lnTo>
                  <a:pt x="1452" y="186"/>
                </a:lnTo>
                <a:lnTo>
                  <a:pt x="1452" y="186"/>
                </a:lnTo>
                <a:lnTo>
                  <a:pt x="1458" y="186"/>
                </a:lnTo>
                <a:lnTo>
                  <a:pt x="1458" y="186"/>
                </a:lnTo>
                <a:lnTo>
                  <a:pt x="1460" y="186"/>
                </a:lnTo>
                <a:lnTo>
                  <a:pt x="1460" y="186"/>
                </a:lnTo>
                <a:lnTo>
                  <a:pt x="1464" y="186"/>
                </a:lnTo>
                <a:lnTo>
                  <a:pt x="1464" y="186"/>
                </a:lnTo>
                <a:lnTo>
                  <a:pt x="1466" y="186"/>
                </a:lnTo>
                <a:lnTo>
                  <a:pt x="1466" y="186"/>
                </a:lnTo>
                <a:lnTo>
                  <a:pt x="1468" y="186"/>
                </a:lnTo>
                <a:lnTo>
                  <a:pt x="1468" y="186"/>
                </a:lnTo>
                <a:lnTo>
                  <a:pt x="1470" y="186"/>
                </a:lnTo>
                <a:lnTo>
                  <a:pt x="1470" y="186"/>
                </a:lnTo>
                <a:lnTo>
                  <a:pt x="1472" y="186"/>
                </a:lnTo>
                <a:lnTo>
                  <a:pt x="1472" y="186"/>
                </a:lnTo>
                <a:lnTo>
                  <a:pt x="1474" y="186"/>
                </a:lnTo>
                <a:lnTo>
                  <a:pt x="1474" y="186"/>
                </a:lnTo>
                <a:lnTo>
                  <a:pt x="1476" y="186"/>
                </a:lnTo>
                <a:lnTo>
                  <a:pt x="1476" y="186"/>
                </a:lnTo>
                <a:lnTo>
                  <a:pt x="1478" y="186"/>
                </a:lnTo>
                <a:lnTo>
                  <a:pt x="1478" y="186"/>
                </a:lnTo>
                <a:lnTo>
                  <a:pt x="1480" y="186"/>
                </a:lnTo>
                <a:lnTo>
                  <a:pt x="1480" y="186"/>
                </a:lnTo>
                <a:lnTo>
                  <a:pt x="1480" y="186"/>
                </a:lnTo>
                <a:lnTo>
                  <a:pt x="1480" y="186"/>
                </a:lnTo>
                <a:lnTo>
                  <a:pt x="1484" y="186"/>
                </a:lnTo>
                <a:lnTo>
                  <a:pt x="1484" y="186"/>
                </a:lnTo>
                <a:lnTo>
                  <a:pt x="1486" y="186"/>
                </a:lnTo>
                <a:lnTo>
                  <a:pt x="1486" y="186"/>
                </a:lnTo>
                <a:lnTo>
                  <a:pt x="1488" y="186"/>
                </a:lnTo>
                <a:lnTo>
                  <a:pt x="1488" y="186"/>
                </a:lnTo>
                <a:lnTo>
                  <a:pt x="1492" y="186"/>
                </a:lnTo>
                <a:lnTo>
                  <a:pt x="1492" y="186"/>
                </a:lnTo>
                <a:lnTo>
                  <a:pt x="1492" y="186"/>
                </a:lnTo>
                <a:lnTo>
                  <a:pt x="1492" y="186"/>
                </a:lnTo>
                <a:lnTo>
                  <a:pt x="1494" y="186"/>
                </a:lnTo>
                <a:lnTo>
                  <a:pt x="1494" y="186"/>
                </a:lnTo>
                <a:lnTo>
                  <a:pt x="1496" y="186"/>
                </a:lnTo>
                <a:lnTo>
                  <a:pt x="1496" y="186"/>
                </a:lnTo>
                <a:lnTo>
                  <a:pt x="1498" y="186"/>
                </a:lnTo>
                <a:lnTo>
                  <a:pt x="1498" y="186"/>
                </a:lnTo>
                <a:lnTo>
                  <a:pt x="1498" y="186"/>
                </a:lnTo>
                <a:lnTo>
                  <a:pt x="1498" y="186"/>
                </a:lnTo>
                <a:lnTo>
                  <a:pt x="1502" y="186"/>
                </a:lnTo>
                <a:lnTo>
                  <a:pt x="1502" y="186"/>
                </a:lnTo>
                <a:lnTo>
                  <a:pt x="1504" y="186"/>
                </a:lnTo>
                <a:lnTo>
                  <a:pt x="1504" y="186"/>
                </a:lnTo>
                <a:lnTo>
                  <a:pt x="1504" y="186"/>
                </a:lnTo>
                <a:lnTo>
                  <a:pt x="1504" y="186"/>
                </a:lnTo>
                <a:lnTo>
                  <a:pt x="1506" y="186"/>
                </a:lnTo>
                <a:lnTo>
                  <a:pt x="1506" y="186"/>
                </a:lnTo>
                <a:lnTo>
                  <a:pt x="1508" y="186"/>
                </a:lnTo>
                <a:lnTo>
                  <a:pt x="1508" y="186"/>
                </a:lnTo>
                <a:lnTo>
                  <a:pt x="1510" y="186"/>
                </a:lnTo>
                <a:lnTo>
                  <a:pt x="1510" y="186"/>
                </a:lnTo>
                <a:lnTo>
                  <a:pt x="1510" y="186"/>
                </a:lnTo>
                <a:lnTo>
                  <a:pt x="1510" y="130"/>
                </a:lnTo>
                <a:lnTo>
                  <a:pt x="1516" y="130"/>
                </a:lnTo>
                <a:lnTo>
                  <a:pt x="1516" y="130"/>
                </a:lnTo>
                <a:lnTo>
                  <a:pt x="1520" y="130"/>
                </a:lnTo>
                <a:lnTo>
                  <a:pt x="1520" y="130"/>
                </a:lnTo>
                <a:lnTo>
                  <a:pt x="1520" y="130"/>
                </a:lnTo>
                <a:lnTo>
                  <a:pt x="1520" y="130"/>
                </a:lnTo>
                <a:lnTo>
                  <a:pt x="1522" y="130"/>
                </a:lnTo>
                <a:lnTo>
                  <a:pt x="1522" y="130"/>
                </a:lnTo>
                <a:lnTo>
                  <a:pt x="1524" y="130"/>
                </a:lnTo>
                <a:lnTo>
                  <a:pt x="1524" y="130"/>
                </a:lnTo>
                <a:lnTo>
                  <a:pt x="1526" y="130"/>
                </a:lnTo>
                <a:lnTo>
                  <a:pt x="1526" y="130"/>
                </a:lnTo>
                <a:lnTo>
                  <a:pt x="1526" y="130"/>
                </a:lnTo>
                <a:lnTo>
                  <a:pt x="1526" y="130"/>
                </a:lnTo>
                <a:lnTo>
                  <a:pt x="1528" y="130"/>
                </a:lnTo>
                <a:lnTo>
                  <a:pt x="1528" y="130"/>
                </a:lnTo>
                <a:lnTo>
                  <a:pt x="1532" y="130"/>
                </a:lnTo>
                <a:lnTo>
                  <a:pt x="1532" y="130"/>
                </a:lnTo>
                <a:lnTo>
                  <a:pt x="1534" y="130"/>
                </a:lnTo>
                <a:lnTo>
                  <a:pt x="1534" y="130"/>
                </a:lnTo>
                <a:lnTo>
                  <a:pt x="1536" y="130"/>
                </a:lnTo>
                <a:lnTo>
                  <a:pt x="1536" y="130"/>
                </a:lnTo>
                <a:lnTo>
                  <a:pt x="1538" y="130"/>
                </a:lnTo>
                <a:lnTo>
                  <a:pt x="1538" y="130"/>
                </a:lnTo>
                <a:lnTo>
                  <a:pt x="1538" y="130"/>
                </a:lnTo>
                <a:lnTo>
                  <a:pt x="1538" y="130"/>
                </a:lnTo>
                <a:lnTo>
                  <a:pt x="1540" y="130"/>
                </a:lnTo>
                <a:lnTo>
                  <a:pt x="1540" y="130"/>
                </a:lnTo>
                <a:lnTo>
                  <a:pt x="1548" y="130"/>
                </a:lnTo>
                <a:lnTo>
                  <a:pt x="1548" y="130"/>
                </a:lnTo>
                <a:lnTo>
                  <a:pt x="1550" y="130"/>
                </a:lnTo>
                <a:lnTo>
                  <a:pt x="1550" y="130"/>
                </a:lnTo>
                <a:lnTo>
                  <a:pt x="1552" y="130"/>
                </a:lnTo>
                <a:lnTo>
                  <a:pt x="1552" y="130"/>
                </a:lnTo>
                <a:lnTo>
                  <a:pt x="1554" y="130"/>
                </a:lnTo>
                <a:lnTo>
                  <a:pt x="1554" y="130"/>
                </a:lnTo>
                <a:lnTo>
                  <a:pt x="1556" y="130"/>
                </a:lnTo>
                <a:lnTo>
                  <a:pt x="1556" y="130"/>
                </a:lnTo>
                <a:lnTo>
                  <a:pt x="1558" y="130"/>
                </a:lnTo>
                <a:lnTo>
                  <a:pt x="1558" y="130"/>
                </a:lnTo>
                <a:lnTo>
                  <a:pt x="1560" y="130"/>
                </a:lnTo>
                <a:lnTo>
                  <a:pt x="1560" y="130"/>
                </a:lnTo>
                <a:lnTo>
                  <a:pt x="1562" y="130"/>
                </a:lnTo>
                <a:lnTo>
                  <a:pt x="1562" y="130"/>
                </a:lnTo>
                <a:lnTo>
                  <a:pt x="1562" y="130"/>
                </a:lnTo>
                <a:lnTo>
                  <a:pt x="1562" y="130"/>
                </a:lnTo>
                <a:lnTo>
                  <a:pt x="1566" y="130"/>
                </a:lnTo>
                <a:lnTo>
                  <a:pt x="1566" y="130"/>
                </a:lnTo>
                <a:lnTo>
                  <a:pt x="1566" y="130"/>
                </a:lnTo>
                <a:lnTo>
                  <a:pt x="1566" y="130"/>
                </a:lnTo>
                <a:lnTo>
                  <a:pt x="1568" y="130"/>
                </a:lnTo>
                <a:lnTo>
                  <a:pt x="1568" y="130"/>
                </a:lnTo>
                <a:lnTo>
                  <a:pt x="1570" y="130"/>
                </a:lnTo>
                <a:lnTo>
                  <a:pt x="1570" y="130"/>
                </a:lnTo>
                <a:lnTo>
                  <a:pt x="1572" y="130"/>
                </a:lnTo>
                <a:lnTo>
                  <a:pt x="1572" y="130"/>
                </a:lnTo>
                <a:lnTo>
                  <a:pt x="1574" y="130"/>
                </a:lnTo>
                <a:lnTo>
                  <a:pt x="1574" y="130"/>
                </a:lnTo>
                <a:lnTo>
                  <a:pt x="1576" y="130"/>
                </a:lnTo>
                <a:lnTo>
                  <a:pt x="1576" y="130"/>
                </a:lnTo>
                <a:lnTo>
                  <a:pt x="1578" y="130"/>
                </a:lnTo>
                <a:lnTo>
                  <a:pt x="1578" y="130"/>
                </a:lnTo>
                <a:lnTo>
                  <a:pt x="1578" y="130"/>
                </a:lnTo>
                <a:lnTo>
                  <a:pt x="1578" y="130"/>
                </a:lnTo>
                <a:lnTo>
                  <a:pt x="1582" y="130"/>
                </a:lnTo>
                <a:lnTo>
                  <a:pt x="1582" y="68"/>
                </a:lnTo>
                <a:lnTo>
                  <a:pt x="1584" y="68"/>
                </a:lnTo>
                <a:lnTo>
                  <a:pt x="1584" y="68"/>
                </a:lnTo>
                <a:lnTo>
                  <a:pt x="1584" y="68"/>
                </a:lnTo>
                <a:lnTo>
                  <a:pt x="1584" y="68"/>
                </a:lnTo>
                <a:lnTo>
                  <a:pt x="1590" y="68"/>
                </a:lnTo>
                <a:lnTo>
                  <a:pt x="1590" y="68"/>
                </a:lnTo>
                <a:lnTo>
                  <a:pt x="1592" y="68"/>
                </a:lnTo>
                <a:lnTo>
                  <a:pt x="1592" y="68"/>
                </a:lnTo>
                <a:lnTo>
                  <a:pt x="1594" y="68"/>
                </a:lnTo>
                <a:lnTo>
                  <a:pt x="1594" y="68"/>
                </a:lnTo>
                <a:lnTo>
                  <a:pt x="1598" y="68"/>
                </a:lnTo>
                <a:lnTo>
                  <a:pt x="1598" y="68"/>
                </a:lnTo>
                <a:lnTo>
                  <a:pt x="1600" y="68"/>
                </a:lnTo>
                <a:lnTo>
                  <a:pt x="1600" y="68"/>
                </a:lnTo>
                <a:lnTo>
                  <a:pt x="1602" y="68"/>
                </a:lnTo>
                <a:lnTo>
                  <a:pt x="1602" y="68"/>
                </a:lnTo>
                <a:lnTo>
                  <a:pt x="1602" y="68"/>
                </a:lnTo>
                <a:lnTo>
                  <a:pt x="1602" y="68"/>
                </a:lnTo>
                <a:lnTo>
                  <a:pt x="1604" y="68"/>
                </a:lnTo>
                <a:lnTo>
                  <a:pt x="1604" y="68"/>
                </a:lnTo>
                <a:lnTo>
                  <a:pt x="1606" y="68"/>
                </a:lnTo>
                <a:lnTo>
                  <a:pt x="1606" y="68"/>
                </a:lnTo>
                <a:lnTo>
                  <a:pt x="1608" y="68"/>
                </a:lnTo>
                <a:lnTo>
                  <a:pt x="1608" y="68"/>
                </a:lnTo>
                <a:lnTo>
                  <a:pt x="1610" y="68"/>
                </a:lnTo>
                <a:lnTo>
                  <a:pt x="1610" y="68"/>
                </a:lnTo>
                <a:lnTo>
                  <a:pt x="1612" y="68"/>
                </a:lnTo>
                <a:lnTo>
                  <a:pt x="1612" y="68"/>
                </a:lnTo>
                <a:lnTo>
                  <a:pt x="1612" y="68"/>
                </a:lnTo>
                <a:lnTo>
                  <a:pt x="1612" y="68"/>
                </a:lnTo>
                <a:lnTo>
                  <a:pt x="1614" y="68"/>
                </a:lnTo>
                <a:lnTo>
                  <a:pt x="1614" y="68"/>
                </a:lnTo>
                <a:lnTo>
                  <a:pt x="1616" y="68"/>
                </a:lnTo>
                <a:lnTo>
                  <a:pt x="1616" y="68"/>
                </a:lnTo>
                <a:lnTo>
                  <a:pt x="1623" y="68"/>
                </a:lnTo>
                <a:lnTo>
                  <a:pt x="1623" y="68"/>
                </a:lnTo>
                <a:lnTo>
                  <a:pt x="1625" y="68"/>
                </a:lnTo>
                <a:lnTo>
                  <a:pt x="1625" y="68"/>
                </a:lnTo>
                <a:lnTo>
                  <a:pt x="1625" y="68"/>
                </a:lnTo>
                <a:lnTo>
                  <a:pt x="1625" y="68"/>
                </a:lnTo>
                <a:lnTo>
                  <a:pt x="1627" y="68"/>
                </a:lnTo>
                <a:lnTo>
                  <a:pt x="1627" y="68"/>
                </a:lnTo>
                <a:lnTo>
                  <a:pt x="1631" y="68"/>
                </a:lnTo>
                <a:lnTo>
                  <a:pt x="1631" y="68"/>
                </a:lnTo>
                <a:lnTo>
                  <a:pt x="1631" y="68"/>
                </a:lnTo>
                <a:lnTo>
                  <a:pt x="1631" y="68"/>
                </a:lnTo>
                <a:lnTo>
                  <a:pt x="1633" y="68"/>
                </a:lnTo>
                <a:lnTo>
                  <a:pt x="1633" y="68"/>
                </a:lnTo>
                <a:lnTo>
                  <a:pt x="1635" y="68"/>
                </a:lnTo>
                <a:lnTo>
                  <a:pt x="1635" y="0"/>
                </a:lnTo>
                <a:lnTo>
                  <a:pt x="1637" y="0"/>
                </a:lnTo>
                <a:lnTo>
                  <a:pt x="1637" y="0"/>
                </a:lnTo>
                <a:lnTo>
                  <a:pt x="1639" y="0"/>
                </a:lnTo>
                <a:lnTo>
                  <a:pt x="1639" y="0"/>
                </a:lnTo>
                <a:lnTo>
                  <a:pt x="1643" y="0"/>
                </a:lnTo>
                <a:lnTo>
                  <a:pt x="1643" y="0"/>
                </a:lnTo>
                <a:lnTo>
                  <a:pt x="1645" y="0"/>
                </a:lnTo>
                <a:lnTo>
                  <a:pt x="1645" y="0"/>
                </a:lnTo>
                <a:lnTo>
                  <a:pt x="1647" y="0"/>
                </a:lnTo>
                <a:lnTo>
                  <a:pt x="1647" y="0"/>
                </a:lnTo>
                <a:lnTo>
                  <a:pt x="1649" y="0"/>
                </a:lnTo>
                <a:lnTo>
                  <a:pt x="1649" y="0"/>
                </a:lnTo>
                <a:lnTo>
                  <a:pt x="1649" y="0"/>
                </a:lnTo>
                <a:lnTo>
                  <a:pt x="1649" y="0"/>
                </a:lnTo>
                <a:lnTo>
                  <a:pt x="1651" y="0"/>
                </a:lnTo>
                <a:lnTo>
                  <a:pt x="1651" y="0"/>
                </a:lnTo>
                <a:lnTo>
                  <a:pt x="1653" y="0"/>
                </a:lnTo>
                <a:lnTo>
                  <a:pt x="1653" y="0"/>
                </a:lnTo>
                <a:lnTo>
                  <a:pt x="1655" y="0"/>
                </a:lnTo>
                <a:lnTo>
                  <a:pt x="1655" y="0"/>
                </a:lnTo>
                <a:lnTo>
                  <a:pt x="1655" y="0"/>
                </a:lnTo>
                <a:lnTo>
                  <a:pt x="1655" y="0"/>
                </a:lnTo>
                <a:lnTo>
                  <a:pt x="1657" y="0"/>
                </a:lnTo>
                <a:lnTo>
                  <a:pt x="1657" y="0"/>
                </a:lnTo>
                <a:lnTo>
                  <a:pt x="1659" y="0"/>
                </a:lnTo>
                <a:lnTo>
                  <a:pt x="1659" y="0"/>
                </a:lnTo>
                <a:lnTo>
                  <a:pt x="1661" y="0"/>
                </a:lnTo>
                <a:lnTo>
                  <a:pt x="1661" y="0"/>
                </a:lnTo>
                <a:lnTo>
                  <a:pt x="1663" y="0"/>
                </a:lnTo>
                <a:lnTo>
                  <a:pt x="1663" y="0"/>
                </a:lnTo>
                <a:lnTo>
                  <a:pt x="1665" y="0"/>
                </a:lnTo>
                <a:lnTo>
                  <a:pt x="1665" y="0"/>
                </a:lnTo>
                <a:lnTo>
                  <a:pt x="1665" y="0"/>
                </a:lnTo>
                <a:lnTo>
                  <a:pt x="1665" y="0"/>
                </a:lnTo>
                <a:lnTo>
                  <a:pt x="1667" y="0"/>
                </a:lnTo>
                <a:lnTo>
                  <a:pt x="1667" y="0"/>
                </a:lnTo>
                <a:lnTo>
                  <a:pt x="1669" y="0"/>
                </a:lnTo>
                <a:lnTo>
                  <a:pt x="1669" y="0"/>
                </a:lnTo>
                <a:lnTo>
                  <a:pt x="1671" y="0"/>
                </a:lnTo>
                <a:lnTo>
                  <a:pt x="1671" y="0"/>
                </a:lnTo>
                <a:lnTo>
                  <a:pt x="1673" y="0"/>
                </a:lnTo>
                <a:lnTo>
                  <a:pt x="1673" y="0"/>
                </a:lnTo>
                <a:lnTo>
                  <a:pt x="1675" y="0"/>
                </a:lnTo>
                <a:lnTo>
                  <a:pt x="1675" y="0"/>
                </a:lnTo>
                <a:lnTo>
                  <a:pt x="1677" y="0"/>
                </a:lnTo>
                <a:lnTo>
                  <a:pt x="1677" y="0"/>
                </a:lnTo>
                <a:lnTo>
                  <a:pt x="1677" y="0"/>
                </a:lnTo>
                <a:lnTo>
                  <a:pt x="1677" y="0"/>
                </a:lnTo>
                <a:lnTo>
                  <a:pt x="1683" y="0"/>
                </a:lnTo>
                <a:lnTo>
                  <a:pt x="1683" y="0"/>
                </a:lnTo>
                <a:lnTo>
                  <a:pt x="1683" y="0"/>
                </a:lnTo>
                <a:lnTo>
                  <a:pt x="1683" y="0"/>
                </a:lnTo>
                <a:lnTo>
                  <a:pt x="1685" y="0"/>
                </a:lnTo>
                <a:lnTo>
                  <a:pt x="1685" y="0"/>
                </a:lnTo>
                <a:lnTo>
                  <a:pt x="1687" y="0"/>
                </a:lnTo>
                <a:lnTo>
                  <a:pt x="1687" y="0"/>
                </a:lnTo>
                <a:lnTo>
                  <a:pt x="1689" y="0"/>
                </a:lnTo>
                <a:lnTo>
                  <a:pt x="1689" y="0"/>
                </a:lnTo>
                <a:lnTo>
                  <a:pt x="1689" y="0"/>
                </a:lnTo>
                <a:lnTo>
                  <a:pt x="1689" y="0"/>
                </a:lnTo>
                <a:lnTo>
                  <a:pt x="1693" y="0"/>
                </a:lnTo>
                <a:lnTo>
                  <a:pt x="1693" y="0"/>
                </a:lnTo>
                <a:lnTo>
                  <a:pt x="1695" y="0"/>
                </a:lnTo>
                <a:lnTo>
                  <a:pt x="1695" y="0"/>
                </a:lnTo>
                <a:lnTo>
                  <a:pt x="1695" y="0"/>
                </a:lnTo>
                <a:lnTo>
                  <a:pt x="1695" y="0"/>
                </a:lnTo>
                <a:lnTo>
                  <a:pt x="1697" y="0"/>
                </a:lnTo>
                <a:lnTo>
                  <a:pt x="1697" y="0"/>
                </a:lnTo>
                <a:lnTo>
                  <a:pt x="1699" y="0"/>
                </a:lnTo>
                <a:lnTo>
                  <a:pt x="1699" y="0"/>
                </a:lnTo>
                <a:lnTo>
                  <a:pt x="1703" y="0"/>
                </a:lnTo>
                <a:lnTo>
                  <a:pt x="1703" y="0"/>
                </a:lnTo>
                <a:lnTo>
                  <a:pt x="1705" y="0"/>
                </a:lnTo>
                <a:lnTo>
                  <a:pt x="1705" y="0"/>
                </a:lnTo>
                <a:lnTo>
                  <a:pt x="1705" y="0"/>
                </a:lnTo>
                <a:lnTo>
                  <a:pt x="1705" y="0"/>
                </a:lnTo>
                <a:lnTo>
                  <a:pt x="1707" y="0"/>
                </a:lnTo>
                <a:lnTo>
                  <a:pt x="1707" y="0"/>
                </a:lnTo>
                <a:lnTo>
                  <a:pt x="1711" y="0"/>
                </a:lnTo>
                <a:lnTo>
                  <a:pt x="1711" y="0"/>
                </a:lnTo>
                <a:lnTo>
                  <a:pt x="1713" y="0"/>
                </a:lnTo>
                <a:lnTo>
                  <a:pt x="1713" y="0"/>
                </a:lnTo>
                <a:lnTo>
                  <a:pt x="1715" y="0"/>
                </a:lnTo>
                <a:lnTo>
                  <a:pt x="1715" y="0"/>
                </a:lnTo>
                <a:lnTo>
                  <a:pt x="1717" y="0"/>
                </a:lnTo>
                <a:lnTo>
                  <a:pt x="1717" y="0"/>
                </a:lnTo>
                <a:lnTo>
                  <a:pt x="1717" y="0"/>
                </a:lnTo>
                <a:lnTo>
                  <a:pt x="1717" y="0"/>
                </a:lnTo>
                <a:lnTo>
                  <a:pt x="1719" y="0"/>
                </a:lnTo>
                <a:lnTo>
                  <a:pt x="1719" y="0"/>
                </a:lnTo>
                <a:lnTo>
                  <a:pt x="1721" y="0"/>
                </a:lnTo>
                <a:lnTo>
                  <a:pt x="1721" y="0"/>
                </a:lnTo>
                <a:lnTo>
                  <a:pt x="1723" y="0"/>
                </a:lnTo>
                <a:lnTo>
                  <a:pt x="1723" y="0"/>
                </a:lnTo>
                <a:lnTo>
                  <a:pt x="1725" y="0"/>
                </a:lnTo>
                <a:lnTo>
                  <a:pt x="1725" y="0"/>
                </a:lnTo>
                <a:lnTo>
                  <a:pt x="1727" y="0"/>
                </a:lnTo>
                <a:lnTo>
                  <a:pt x="1727" y="0"/>
                </a:lnTo>
                <a:lnTo>
                  <a:pt x="1729" y="0"/>
                </a:lnTo>
                <a:lnTo>
                  <a:pt x="1729" y="0"/>
                </a:lnTo>
                <a:lnTo>
                  <a:pt x="1729" y="0"/>
                </a:lnTo>
                <a:lnTo>
                  <a:pt x="1729" y="0"/>
                </a:lnTo>
                <a:lnTo>
                  <a:pt x="1733" y="0"/>
                </a:lnTo>
                <a:lnTo>
                  <a:pt x="1733" y="0"/>
                </a:lnTo>
                <a:lnTo>
                  <a:pt x="1735" y="0"/>
                </a:lnTo>
                <a:lnTo>
                  <a:pt x="1735" y="0"/>
                </a:lnTo>
                <a:lnTo>
                  <a:pt x="1737" y="0"/>
                </a:lnTo>
                <a:lnTo>
                  <a:pt x="1737" y="0"/>
                </a:lnTo>
                <a:lnTo>
                  <a:pt x="1739" y="0"/>
                </a:lnTo>
                <a:lnTo>
                  <a:pt x="1739" y="0"/>
                </a:lnTo>
                <a:lnTo>
                  <a:pt x="1741" y="0"/>
                </a:lnTo>
                <a:lnTo>
                  <a:pt x="1741" y="0"/>
                </a:lnTo>
                <a:lnTo>
                  <a:pt x="1741" y="0"/>
                </a:lnTo>
                <a:lnTo>
                  <a:pt x="1741" y="0"/>
                </a:lnTo>
                <a:lnTo>
                  <a:pt x="1749" y="0"/>
                </a:lnTo>
                <a:lnTo>
                  <a:pt x="1749" y="0"/>
                </a:lnTo>
                <a:lnTo>
                  <a:pt x="1751" y="0"/>
                </a:lnTo>
                <a:lnTo>
                  <a:pt x="1751" y="0"/>
                </a:lnTo>
                <a:lnTo>
                  <a:pt x="1751" y="0"/>
                </a:lnTo>
                <a:lnTo>
                  <a:pt x="1751" y="0"/>
                </a:lnTo>
                <a:lnTo>
                  <a:pt x="1755" y="0"/>
                </a:lnTo>
                <a:lnTo>
                  <a:pt x="1755" y="0"/>
                </a:lnTo>
                <a:lnTo>
                  <a:pt x="1757" y="0"/>
                </a:lnTo>
                <a:lnTo>
                  <a:pt x="1757" y="0"/>
                </a:lnTo>
                <a:lnTo>
                  <a:pt x="1759" y="0"/>
                </a:lnTo>
                <a:lnTo>
                  <a:pt x="1759" y="0"/>
                </a:lnTo>
                <a:lnTo>
                  <a:pt x="1761" y="0"/>
                </a:lnTo>
                <a:lnTo>
                  <a:pt x="1761" y="0"/>
                </a:lnTo>
                <a:lnTo>
                  <a:pt x="1765" y="0"/>
                </a:lnTo>
                <a:lnTo>
                  <a:pt x="1765" y="0"/>
                </a:lnTo>
                <a:lnTo>
                  <a:pt x="1769" y="0"/>
                </a:lnTo>
                <a:lnTo>
                  <a:pt x="1769" y="0"/>
                </a:lnTo>
                <a:lnTo>
                  <a:pt x="1769" y="0"/>
                </a:lnTo>
                <a:lnTo>
                  <a:pt x="1769" y="0"/>
                </a:lnTo>
                <a:lnTo>
                  <a:pt x="1771" y="0"/>
                </a:lnTo>
                <a:lnTo>
                  <a:pt x="1771" y="0"/>
                </a:lnTo>
                <a:lnTo>
                  <a:pt x="1775" y="0"/>
                </a:lnTo>
                <a:lnTo>
                  <a:pt x="1775" y="0"/>
                </a:lnTo>
                <a:lnTo>
                  <a:pt x="1775" y="0"/>
                </a:lnTo>
                <a:lnTo>
                  <a:pt x="1775" y="0"/>
                </a:lnTo>
                <a:lnTo>
                  <a:pt x="1777" y="0"/>
                </a:lnTo>
                <a:lnTo>
                  <a:pt x="1777" y="0"/>
                </a:lnTo>
                <a:lnTo>
                  <a:pt x="1779" y="0"/>
                </a:lnTo>
                <a:lnTo>
                  <a:pt x="1779" y="0"/>
                </a:lnTo>
                <a:lnTo>
                  <a:pt x="1781" y="0"/>
                </a:lnTo>
                <a:lnTo>
                  <a:pt x="1781" y="0"/>
                </a:lnTo>
                <a:lnTo>
                  <a:pt x="1781" y="0"/>
                </a:lnTo>
                <a:lnTo>
                  <a:pt x="1781" y="0"/>
                </a:lnTo>
                <a:lnTo>
                  <a:pt x="1785" y="0"/>
                </a:lnTo>
                <a:lnTo>
                  <a:pt x="1785" y="0"/>
                </a:lnTo>
                <a:lnTo>
                  <a:pt x="1787" y="0"/>
                </a:lnTo>
                <a:lnTo>
                  <a:pt x="1787" y="0"/>
                </a:lnTo>
                <a:lnTo>
                  <a:pt x="1789" y="0"/>
                </a:lnTo>
                <a:lnTo>
                  <a:pt x="1789" y="0"/>
                </a:lnTo>
                <a:lnTo>
                  <a:pt x="1791" y="0"/>
                </a:lnTo>
                <a:lnTo>
                  <a:pt x="1791" y="0"/>
                </a:lnTo>
                <a:lnTo>
                  <a:pt x="1793" y="0"/>
                </a:lnTo>
                <a:lnTo>
                  <a:pt x="1793" y="0"/>
                </a:lnTo>
                <a:lnTo>
                  <a:pt x="1793" y="0"/>
                </a:lnTo>
                <a:lnTo>
                  <a:pt x="1793" y="0"/>
                </a:lnTo>
                <a:lnTo>
                  <a:pt x="1801" y="0"/>
                </a:lnTo>
                <a:lnTo>
                  <a:pt x="1801" y="0"/>
                </a:lnTo>
                <a:lnTo>
                  <a:pt x="1803" y="0"/>
                </a:lnTo>
                <a:lnTo>
                  <a:pt x="1803" y="0"/>
                </a:lnTo>
                <a:lnTo>
                  <a:pt x="1803" y="0"/>
                </a:lnTo>
                <a:lnTo>
                  <a:pt x="1803" y="0"/>
                </a:lnTo>
                <a:lnTo>
                  <a:pt x="1809" y="0"/>
                </a:lnTo>
                <a:lnTo>
                  <a:pt x="1809" y="0"/>
                </a:lnTo>
                <a:lnTo>
                  <a:pt x="1811" y="0"/>
                </a:lnTo>
                <a:lnTo>
                  <a:pt x="1811" y="0"/>
                </a:lnTo>
                <a:lnTo>
                  <a:pt x="1813" y="0"/>
                </a:lnTo>
                <a:lnTo>
                  <a:pt x="1813" y="0"/>
                </a:lnTo>
                <a:lnTo>
                  <a:pt x="1815" y="0"/>
                </a:lnTo>
                <a:lnTo>
                  <a:pt x="1815" y="0"/>
                </a:lnTo>
                <a:lnTo>
                  <a:pt x="1817" y="0"/>
                </a:lnTo>
                <a:lnTo>
                  <a:pt x="1817" y="0"/>
                </a:lnTo>
                <a:lnTo>
                  <a:pt x="1821" y="0"/>
                </a:lnTo>
                <a:lnTo>
                  <a:pt x="1821" y="0"/>
                </a:lnTo>
                <a:lnTo>
                  <a:pt x="1821" y="0"/>
                </a:lnTo>
                <a:lnTo>
                  <a:pt x="1821" y="0"/>
                </a:lnTo>
                <a:lnTo>
                  <a:pt x="1823" y="0"/>
                </a:lnTo>
                <a:lnTo>
                  <a:pt x="1823" y="0"/>
                </a:lnTo>
                <a:lnTo>
                  <a:pt x="1825" y="0"/>
                </a:lnTo>
                <a:lnTo>
                  <a:pt x="1825" y="0"/>
                </a:lnTo>
                <a:lnTo>
                  <a:pt x="1827" y="0"/>
                </a:lnTo>
                <a:lnTo>
                  <a:pt x="1827" y="0"/>
                </a:lnTo>
                <a:lnTo>
                  <a:pt x="1827" y="0"/>
                </a:lnTo>
                <a:lnTo>
                  <a:pt x="1827" y="0"/>
                </a:lnTo>
                <a:lnTo>
                  <a:pt x="1829" y="0"/>
                </a:lnTo>
                <a:lnTo>
                  <a:pt x="1829" y="0"/>
                </a:lnTo>
                <a:lnTo>
                  <a:pt x="1831" y="0"/>
                </a:lnTo>
                <a:lnTo>
                  <a:pt x="1831" y="0"/>
                </a:lnTo>
                <a:lnTo>
                  <a:pt x="1833" y="0"/>
                </a:lnTo>
                <a:lnTo>
                  <a:pt x="1833" y="0"/>
                </a:lnTo>
                <a:lnTo>
                  <a:pt x="1833" y="0"/>
                </a:lnTo>
                <a:lnTo>
                  <a:pt x="1833" y="0"/>
                </a:lnTo>
                <a:lnTo>
                  <a:pt x="1835" y="0"/>
                </a:lnTo>
                <a:lnTo>
                  <a:pt x="1835" y="0"/>
                </a:lnTo>
                <a:lnTo>
                  <a:pt x="1837" y="0"/>
                </a:lnTo>
                <a:lnTo>
                  <a:pt x="1837" y="0"/>
                </a:lnTo>
                <a:lnTo>
                  <a:pt x="1837" y="0"/>
                </a:lnTo>
                <a:lnTo>
                  <a:pt x="1837" y="0"/>
                </a:lnTo>
                <a:lnTo>
                  <a:pt x="1839" y="0"/>
                </a:lnTo>
                <a:lnTo>
                  <a:pt x="1839" y="0"/>
                </a:lnTo>
                <a:lnTo>
                  <a:pt x="1841" y="0"/>
                </a:lnTo>
                <a:lnTo>
                  <a:pt x="1841" y="0"/>
                </a:lnTo>
                <a:lnTo>
                  <a:pt x="1843" y="0"/>
                </a:lnTo>
                <a:lnTo>
                  <a:pt x="1843" y="0"/>
                </a:lnTo>
                <a:lnTo>
                  <a:pt x="1843" y="0"/>
                </a:lnTo>
                <a:lnTo>
                  <a:pt x="1843" y="0"/>
                </a:lnTo>
                <a:lnTo>
                  <a:pt x="1845" y="0"/>
                </a:lnTo>
                <a:lnTo>
                  <a:pt x="1845" y="0"/>
                </a:lnTo>
                <a:lnTo>
                  <a:pt x="1847" y="0"/>
                </a:lnTo>
                <a:lnTo>
                  <a:pt x="1847" y="0"/>
                </a:lnTo>
                <a:lnTo>
                  <a:pt x="1849" y="0"/>
                </a:lnTo>
                <a:lnTo>
                  <a:pt x="1849" y="0"/>
                </a:lnTo>
                <a:lnTo>
                  <a:pt x="1851" y="0"/>
                </a:lnTo>
                <a:lnTo>
                  <a:pt x="1851" y="0"/>
                </a:lnTo>
                <a:lnTo>
                  <a:pt x="1855" y="0"/>
                </a:lnTo>
                <a:lnTo>
                  <a:pt x="1855" y="0"/>
                </a:lnTo>
                <a:lnTo>
                  <a:pt x="1855" y="0"/>
                </a:lnTo>
                <a:lnTo>
                  <a:pt x="1855" y="0"/>
                </a:lnTo>
                <a:lnTo>
                  <a:pt x="1859" y="0"/>
                </a:lnTo>
                <a:lnTo>
                  <a:pt x="1859" y="0"/>
                </a:lnTo>
                <a:lnTo>
                  <a:pt x="1861" y="0"/>
                </a:lnTo>
                <a:lnTo>
                  <a:pt x="1861" y="0"/>
                </a:lnTo>
                <a:lnTo>
                  <a:pt x="1861" y="0"/>
                </a:lnTo>
                <a:lnTo>
                  <a:pt x="1861" y="0"/>
                </a:lnTo>
                <a:lnTo>
                  <a:pt x="1863" y="0"/>
                </a:lnTo>
                <a:lnTo>
                  <a:pt x="1863" y="0"/>
                </a:lnTo>
                <a:lnTo>
                  <a:pt x="1865" y="0"/>
                </a:lnTo>
                <a:lnTo>
                  <a:pt x="1865" y="0"/>
                </a:lnTo>
                <a:lnTo>
                  <a:pt x="1867" y="0"/>
                </a:lnTo>
                <a:lnTo>
                  <a:pt x="1867" y="0"/>
                </a:lnTo>
                <a:lnTo>
                  <a:pt x="1869" y="0"/>
                </a:lnTo>
                <a:lnTo>
                  <a:pt x="1869" y="0"/>
                </a:lnTo>
                <a:lnTo>
                  <a:pt x="1873" y="0"/>
                </a:lnTo>
                <a:lnTo>
                  <a:pt x="1873" y="0"/>
                </a:lnTo>
                <a:lnTo>
                  <a:pt x="1873" y="0"/>
                </a:lnTo>
                <a:lnTo>
                  <a:pt x="1873" y="0"/>
                </a:lnTo>
                <a:lnTo>
                  <a:pt x="1875" y="0"/>
                </a:lnTo>
                <a:lnTo>
                  <a:pt x="1875" y="0"/>
                </a:lnTo>
                <a:lnTo>
                  <a:pt x="1877" y="0"/>
                </a:lnTo>
                <a:lnTo>
                  <a:pt x="1877" y="0"/>
                </a:lnTo>
                <a:lnTo>
                  <a:pt x="1879" y="0"/>
                </a:lnTo>
                <a:lnTo>
                  <a:pt x="1879" y="0"/>
                </a:lnTo>
                <a:lnTo>
                  <a:pt x="1881" y="0"/>
                </a:lnTo>
                <a:lnTo>
                  <a:pt x="1881" y="0"/>
                </a:lnTo>
                <a:lnTo>
                  <a:pt x="1883" y="0"/>
                </a:lnTo>
                <a:lnTo>
                  <a:pt x="1883" y="0"/>
                </a:lnTo>
                <a:lnTo>
                  <a:pt x="1885" y="0"/>
                </a:lnTo>
                <a:lnTo>
                  <a:pt x="1885" y="0"/>
                </a:lnTo>
                <a:lnTo>
                  <a:pt x="1887" y="0"/>
                </a:lnTo>
                <a:lnTo>
                  <a:pt x="1887" y="0"/>
                </a:lnTo>
                <a:lnTo>
                  <a:pt x="1889" y="0"/>
                </a:lnTo>
                <a:lnTo>
                  <a:pt x="1889" y="0"/>
                </a:lnTo>
                <a:lnTo>
                  <a:pt x="1889" y="0"/>
                </a:lnTo>
                <a:lnTo>
                  <a:pt x="1889" y="0"/>
                </a:lnTo>
                <a:lnTo>
                  <a:pt x="1891" y="0"/>
                </a:lnTo>
                <a:lnTo>
                  <a:pt x="1891" y="0"/>
                </a:lnTo>
                <a:lnTo>
                  <a:pt x="1895" y="0"/>
                </a:lnTo>
                <a:lnTo>
                  <a:pt x="1895" y="0"/>
                </a:lnTo>
                <a:lnTo>
                  <a:pt x="1895" y="0"/>
                </a:lnTo>
                <a:lnTo>
                  <a:pt x="1895" y="0"/>
                </a:lnTo>
                <a:lnTo>
                  <a:pt x="1899" y="0"/>
                </a:lnTo>
                <a:lnTo>
                  <a:pt x="1899" y="0"/>
                </a:lnTo>
                <a:lnTo>
                  <a:pt x="1901" y="0"/>
                </a:lnTo>
                <a:lnTo>
                  <a:pt x="1901" y="0"/>
                </a:lnTo>
                <a:lnTo>
                  <a:pt x="1901" y="0"/>
                </a:lnTo>
                <a:lnTo>
                  <a:pt x="1901" y="0"/>
                </a:lnTo>
                <a:lnTo>
                  <a:pt x="1905" y="0"/>
                </a:lnTo>
                <a:lnTo>
                  <a:pt x="1905" y="0"/>
                </a:lnTo>
                <a:lnTo>
                  <a:pt x="1907" y="0"/>
                </a:lnTo>
                <a:lnTo>
                  <a:pt x="1907" y="0"/>
                </a:lnTo>
                <a:lnTo>
                  <a:pt x="1907" y="0"/>
                </a:lnTo>
                <a:lnTo>
                  <a:pt x="1907" y="0"/>
                </a:lnTo>
                <a:lnTo>
                  <a:pt x="1911" y="0"/>
                </a:lnTo>
                <a:lnTo>
                  <a:pt x="1911" y="0"/>
                </a:lnTo>
                <a:lnTo>
                  <a:pt x="1913" y="0"/>
                </a:lnTo>
                <a:lnTo>
                  <a:pt x="1913" y="0"/>
                </a:lnTo>
                <a:lnTo>
                  <a:pt x="1913" y="0"/>
                </a:lnTo>
                <a:lnTo>
                  <a:pt x="1913" y="0"/>
                </a:lnTo>
                <a:lnTo>
                  <a:pt x="1915" y="0"/>
                </a:lnTo>
                <a:lnTo>
                  <a:pt x="1915" y="0"/>
                </a:lnTo>
                <a:lnTo>
                  <a:pt x="1917" y="0"/>
                </a:lnTo>
                <a:lnTo>
                  <a:pt x="1917" y="0"/>
                </a:lnTo>
                <a:lnTo>
                  <a:pt x="1921" y="0"/>
                </a:lnTo>
                <a:lnTo>
                  <a:pt x="1921" y="0"/>
                </a:lnTo>
                <a:lnTo>
                  <a:pt x="1923" y="0"/>
                </a:lnTo>
                <a:lnTo>
                  <a:pt x="1923" y="0"/>
                </a:lnTo>
                <a:lnTo>
                  <a:pt x="1925" y="0"/>
                </a:lnTo>
                <a:lnTo>
                  <a:pt x="1925" y="0"/>
                </a:lnTo>
                <a:lnTo>
                  <a:pt x="1929" y="0"/>
                </a:lnTo>
                <a:lnTo>
                  <a:pt x="1929" y="0"/>
                </a:lnTo>
                <a:lnTo>
                  <a:pt x="1931" y="0"/>
                </a:lnTo>
                <a:lnTo>
                  <a:pt x="1931" y="0"/>
                </a:lnTo>
                <a:lnTo>
                  <a:pt x="1935" y="0"/>
                </a:lnTo>
                <a:lnTo>
                  <a:pt x="1935" y="0"/>
                </a:lnTo>
                <a:lnTo>
                  <a:pt x="1935" y="0"/>
                </a:lnTo>
                <a:lnTo>
                  <a:pt x="1935" y="0"/>
                </a:lnTo>
                <a:lnTo>
                  <a:pt x="1939" y="0"/>
                </a:lnTo>
                <a:lnTo>
                  <a:pt x="1939" y="0"/>
                </a:lnTo>
                <a:lnTo>
                  <a:pt x="1941" y="0"/>
                </a:lnTo>
                <a:lnTo>
                  <a:pt x="1941" y="0"/>
                </a:lnTo>
                <a:lnTo>
                  <a:pt x="1943" y="0"/>
                </a:lnTo>
                <a:lnTo>
                  <a:pt x="1943" y="0"/>
                </a:lnTo>
                <a:lnTo>
                  <a:pt x="1945" y="0"/>
                </a:lnTo>
                <a:lnTo>
                  <a:pt x="1945" y="0"/>
                </a:lnTo>
                <a:lnTo>
                  <a:pt x="1947" y="0"/>
                </a:lnTo>
                <a:lnTo>
                  <a:pt x="1947" y="0"/>
                </a:lnTo>
                <a:lnTo>
                  <a:pt x="1951" y="0"/>
                </a:lnTo>
                <a:lnTo>
                  <a:pt x="1951" y="0"/>
                </a:lnTo>
                <a:lnTo>
                  <a:pt x="1955" y="0"/>
                </a:lnTo>
                <a:lnTo>
                  <a:pt x="1955" y="0"/>
                </a:lnTo>
                <a:lnTo>
                  <a:pt x="1957" y="0"/>
                </a:lnTo>
                <a:lnTo>
                  <a:pt x="1957" y="0"/>
                </a:lnTo>
                <a:lnTo>
                  <a:pt x="1961" y="0"/>
                </a:lnTo>
              </a:path>
            </a:pathLst>
          </a:custGeom>
          <a:noFill/>
          <a:ln w="222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15" name="Freeform 119">
            <a:extLst>
              <a:ext uri="{FF2B5EF4-FFF2-40B4-BE49-F238E27FC236}">
                <a16:creationId xmlns:a16="http://schemas.microsoft.com/office/drawing/2014/main" id="{A160CCF9-8D29-B5D0-D6A3-23B8587D13E9}"/>
              </a:ext>
            </a:extLst>
          </p:cNvPr>
          <p:cNvSpPr>
            <a:spLocks/>
          </p:cNvSpPr>
          <p:nvPr/>
        </p:nvSpPr>
        <p:spPr bwMode="auto">
          <a:xfrm>
            <a:off x="7191838" y="4309468"/>
            <a:ext cx="4503676" cy="226800"/>
          </a:xfrm>
          <a:custGeom>
            <a:avLst/>
            <a:gdLst>
              <a:gd name="T0" fmla="*/ 289 w 1961"/>
              <a:gd name="T1" fmla="*/ 934 h 980"/>
              <a:gd name="T2" fmla="*/ 511 w 1961"/>
              <a:gd name="T3" fmla="*/ 795 h 980"/>
              <a:gd name="T4" fmla="*/ 834 w 1961"/>
              <a:gd name="T5" fmla="*/ 749 h 980"/>
              <a:gd name="T6" fmla="*/ 1050 w 1961"/>
              <a:gd name="T7" fmla="*/ 656 h 980"/>
              <a:gd name="T8" fmla="*/ 1372 w 1961"/>
              <a:gd name="T9" fmla="*/ 564 h 980"/>
              <a:gd name="T10" fmla="*/ 1418 w 1961"/>
              <a:gd name="T11" fmla="*/ 518 h 980"/>
              <a:gd name="T12" fmla="*/ 1424 w 1961"/>
              <a:gd name="T13" fmla="*/ 518 h 980"/>
              <a:gd name="T14" fmla="*/ 1432 w 1961"/>
              <a:gd name="T15" fmla="*/ 518 h 980"/>
              <a:gd name="T16" fmla="*/ 1440 w 1961"/>
              <a:gd name="T17" fmla="*/ 518 h 980"/>
              <a:gd name="T18" fmla="*/ 1450 w 1961"/>
              <a:gd name="T19" fmla="*/ 518 h 980"/>
              <a:gd name="T20" fmla="*/ 1464 w 1961"/>
              <a:gd name="T21" fmla="*/ 518 h 980"/>
              <a:gd name="T22" fmla="*/ 1472 w 1961"/>
              <a:gd name="T23" fmla="*/ 518 h 980"/>
              <a:gd name="T24" fmla="*/ 1480 w 1961"/>
              <a:gd name="T25" fmla="*/ 518 h 980"/>
              <a:gd name="T26" fmla="*/ 1490 w 1961"/>
              <a:gd name="T27" fmla="*/ 518 h 980"/>
              <a:gd name="T28" fmla="*/ 1498 w 1961"/>
              <a:gd name="T29" fmla="*/ 518 h 980"/>
              <a:gd name="T30" fmla="*/ 1506 w 1961"/>
              <a:gd name="T31" fmla="*/ 462 h 980"/>
              <a:gd name="T32" fmla="*/ 1514 w 1961"/>
              <a:gd name="T33" fmla="*/ 462 h 980"/>
              <a:gd name="T34" fmla="*/ 1520 w 1961"/>
              <a:gd name="T35" fmla="*/ 462 h 980"/>
              <a:gd name="T36" fmla="*/ 1532 w 1961"/>
              <a:gd name="T37" fmla="*/ 462 h 980"/>
              <a:gd name="T38" fmla="*/ 1544 w 1961"/>
              <a:gd name="T39" fmla="*/ 462 h 980"/>
              <a:gd name="T40" fmla="*/ 1554 w 1961"/>
              <a:gd name="T41" fmla="*/ 401 h 980"/>
              <a:gd name="T42" fmla="*/ 1562 w 1961"/>
              <a:gd name="T43" fmla="*/ 401 h 980"/>
              <a:gd name="T44" fmla="*/ 1578 w 1961"/>
              <a:gd name="T45" fmla="*/ 401 h 980"/>
              <a:gd name="T46" fmla="*/ 1590 w 1961"/>
              <a:gd name="T47" fmla="*/ 401 h 980"/>
              <a:gd name="T48" fmla="*/ 1600 w 1961"/>
              <a:gd name="T49" fmla="*/ 401 h 980"/>
              <a:gd name="T50" fmla="*/ 1608 w 1961"/>
              <a:gd name="T51" fmla="*/ 401 h 980"/>
              <a:gd name="T52" fmla="*/ 1614 w 1961"/>
              <a:gd name="T53" fmla="*/ 401 h 980"/>
              <a:gd name="T54" fmla="*/ 1631 w 1961"/>
              <a:gd name="T55" fmla="*/ 335 h 980"/>
              <a:gd name="T56" fmla="*/ 1637 w 1961"/>
              <a:gd name="T57" fmla="*/ 335 h 980"/>
              <a:gd name="T58" fmla="*/ 1647 w 1961"/>
              <a:gd name="T59" fmla="*/ 335 h 980"/>
              <a:gd name="T60" fmla="*/ 1655 w 1961"/>
              <a:gd name="T61" fmla="*/ 335 h 980"/>
              <a:gd name="T62" fmla="*/ 1665 w 1961"/>
              <a:gd name="T63" fmla="*/ 335 h 980"/>
              <a:gd name="T64" fmla="*/ 1671 w 1961"/>
              <a:gd name="T65" fmla="*/ 335 h 980"/>
              <a:gd name="T66" fmla="*/ 1683 w 1961"/>
              <a:gd name="T67" fmla="*/ 335 h 980"/>
              <a:gd name="T68" fmla="*/ 1691 w 1961"/>
              <a:gd name="T69" fmla="*/ 335 h 980"/>
              <a:gd name="T70" fmla="*/ 1701 w 1961"/>
              <a:gd name="T71" fmla="*/ 251 h 980"/>
              <a:gd name="T72" fmla="*/ 1711 w 1961"/>
              <a:gd name="T73" fmla="*/ 251 h 980"/>
              <a:gd name="T74" fmla="*/ 1719 w 1961"/>
              <a:gd name="T75" fmla="*/ 251 h 980"/>
              <a:gd name="T76" fmla="*/ 1731 w 1961"/>
              <a:gd name="T77" fmla="*/ 251 h 980"/>
              <a:gd name="T78" fmla="*/ 1741 w 1961"/>
              <a:gd name="T79" fmla="*/ 251 h 980"/>
              <a:gd name="T80" fmla="*/ 1749 w 1961"/>
              <a:gd name="T81" fmla="*/ 251 h 980"/>
              <a:gd name="T82" fmla="*/ 1757 w 1961"/>
              <a:gd name="T83" fmla="*/ 251 h 980"/>
              <a:gd name="T84" fmla="*/ 1769 w 1961"/>
              <a:gd name="T85" fmla="*/ 251 h 980"/>
              <a:gd name="T86" fmla="*/ 1775 w 1961"/>
              <a:gd name="T87" fmla="*/ 251 h 980"/>
              <a:gd name="T88" fmla="*/ 1785 w 1961"/>
              <a:gd name="T89" fmla="*/ 251 h 980"/>
              <a:gd name="T90" fmla="*/ 1797 w 1961"/>
              <a:gd name="T91" fmla="*/ 251 h 980"/>
              <a:gd name="T92" fmla="*/ 1809 w 1961"/>
              <a:gd name="T93" fmla="*/ 251 h 980"/>
              <a:gd name="T94" fmla="*/ 1821 w 1961"/>
              <a:gd name="T95" fmla="*/ 251 h 980"/>
              <a:gd name="T96" fmla="*/ 1833 w 1961"/>
              <a:gd name="T97" fmla="*/ 132 h 980"/>
              <a:gd name="T98" fmla="*/ 1843 w 1961"/>
              <a:gd name="T99" fmla="*/ 132 h 980"/>
              <a:gd name="T100" fmla="*/ 1857 w 1961"/>
              <a:gd name="T101" fmla="*/ 132 h 980"/>
              <a:gd name="T102" fmla="*/ 1867 w 1961"/>
              <a:gd name="T103" fmla="*/ 0 h 980"/>
              <a:gd name="T104" fmla="*/ 1873 w 1961"/>
              <a:gd name="T105" fmla="*/ 0 h 980"/>
              <a:gd name="T106" fmla="*/ 1885 w 1961"/>
              <a:gd name="T107" fmla="*/ 0 h 980"/>
              <a:gd name="T108" fmla="*/ 1893 w 1961"/>
              <a:gd name="T109" fmla="*/ 0 h 980"/>
              <a:gd name="T110" fmla="*/ 1905 w 1961"/>
              <a:gd name="T111" fmla="*/ 0 h 980"/>
              <a:gd name="T112" fmla="*/ 1915 w 1961"/>
              <a:gd name="T113" fmla="*/ 0 h 980"/>
              <a:gd name="T114" fmla="*/ 1927 w 1961"/>
              <a:gd name="T115" fmla="*/ 0 h 980"/>
              <a:gd name="T116" fmla="*/ 1935 w 1961"/>
              <a:gd name="T117" fmla="*/ 0 h 980"/>
              <a:gd name="T118" fmla="*/ 1953 w 1961"/>
              <a:gd name="T119"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1" h="980">
                <a:moveTo>
                  <a:pt x="0" y="980"/>
                </a:moveTo>
                <a:lnTo>
                  <a:pt x="45" y="980"/>
                </a:lnTo>
                <a:lnTo>
                  <a:pt x="45" y="934"/>
                </a:lnTo>
                <a:lnTo>
                  <a:pt x="233" y="934"/>
                </a:lnTo>
                <a:lnTo>
                  <a:pt x="233" y="934"/>
                </a:lnTo>
                <a:lnTo>
                  <a:pt x="269" y="934"/>
                </a:lnTo>
                <a:lnTo>
                  <a:pt x="269" y="934"/>
                </a:lnTo>
                <a:lnTo>
                  <a:pt x="285" y="934"/>
                </a:lnTo>
                <a:lnTo>
                  <a:pt x="285" y="934"/>
                </a:lnTo>
                <a:lnTo>
                  <a:pt x="289" y="934"/>
                </a:lnTo>
                <a:lnTo>
                  <a:pt x="289" y="887"/>
                </a:lnTo>
                <a:lnTo>
                  <a:pt x="359" y="887"/>
                </a:lnTo>
                <a:lnTo>
                  <a:pt x="359" y="841"/>
                </a:lnTo>
                <a:lnTo>
                  <a:pt x="427" y="841"/>
                </a:lnTo>
                <a:lnTo>
                  <a:pt x="427" y="841"/>
                </a:lnTo>
                <a:lnTo>
                  <a:pt x="451" y="841"/>
                </a:lnTo>
                <a:lnTo>
                  <a:pt x="451" y="795"/>
                </a:lnTo>
                <a:lnTo>
                  <a:pt x="487" y="795"/>
                </a:lnTo>
                <a:lnTo>
                  <a:pt x="487" y="795"/>
                </a:lnTo>
                <a:lnTo>
                  <a:pt x="511" y="795"/>
                </a:lnTo>
                <a:lnTo>
                  <a:pt x="511" y="795"/>
                </a:lnTo>
                <a:lnTo>
                  <a:pt x="557" y="795"/>
                </a:lnTo>
                <a:lnTo>
                  <a:pt x="557" y="749"/>
                </a:lnTo>
                <a:lnTo>
                  <a:pt x="585" y="749"/>
                </a:lnTo>
                <a:lnTo>
                  <a:pt x="585" y="749"/>
                </a:lnTo>
                <a:lnTo>
                  <a:pt x="689" y="749"/>
                </a:lnTo>
                <a:lnTo>
                  <a:pt x="689" y="749"/>
                </a:lnTo>
                <a:lnTo>
                  <a:pt x="795" y="749"/>
                </a:lnTo>
                <a:lnTo>
                  <a:pt x="795" y="749"/>
                </a:lnTo>
                <a:lnTo>
                  <a:pt x="834" y="749"/>
                </a:lnTo>
                <a:lnTo>
                  <a:pt x="834" y="749"/>
                </a:lnTo>
                <a:lnTo>
                  <a:pt x="866" y="749"/>
                </a:lnTo>
                <a:lnTo>
                  <a:pt x="866" y="703"/>
                </a:lnTo>
                <a:lnTo>
                  <a:pt x="898" y="703"/>
                </a:lnTo>
                <a:lnTo>
                  <a:pt x="898" y="703"/>
                </a:lnTo>
                <a:lnTo>
                  <a:pt x="924" y="703"/>
                </a:lnTo>
                <a:lnTo>
                  <a:pt x="924" y="703"/>
                </a:lnTo>
                <a:lnTo>
                  <a:pt x="1012" y="703"/>
                </a:lnTo>
                <a:lnTo>
                  <a:pt x="1012" y="656"/>
                </a:lnTo>
                <a:lnTo>
                  <a:pt x="1050" y="656"/>
                </a:lnTo>
                <a:lnTo>
                  <a:pt x="1050" y="656"/>
                </a:lnTo>
                <a:lnTo>
                  <a:pt x="1094" y="656"/>
                </a:lnTo>
                <a:lnTo>
                  <a:pt x="1094" y="656"/>
                </a:lnTo>
                <a:lnTo>
                  <a:pt x="1142" y="656"/>
                </a:lnTo>
                <a:lnTo>
                  <a:pt x="1142" y="610"/>
                </a:lnTo>
                <a:lnTo>
                  <a:pt x="1166" y="610"/>
                </a:lnTo>
                <a:lnTo>
                  <a:pt x="1166" y="564"/>
                </a:lnTo>
                <a:lnTo>
                  <a:pt x="1358" y="564"/>
                </a:lnTo>
                <a:lnTo>
                  <a:pt x="1358" y="564"/>
                </a:lnTo>
                <a:lnTo>
                  <a:pt x="1372" y="564"/>
                </a:lnTo>
                <a:lnTo>
                  <a:pt x="1372" y="564"/>
                </a:lnTo>
                <a:lnTo>
                  <a:pt x="1388" y="564"/>
                </a:lnTo>
                <a:lnTo>
                  <a:pt x="1388" y="518"/>
                </a:lnTo>
                <a:lnTo>
                  <a:pt x="1400" y="518"/>
                </a:lnTo>
                <a:lnTo>
                  <a:pt x="1400" y="518"/>
                </a:lnTo>
                <a:lnTo>
                  <a:pt x="1406" y="518"/>
                </a:lnTo>
                <a:lnTo>
                  <a:pt x="1406" y="518"/>
                </a:lnTo>
                <a:lnTo>
                  <a:pt x="1416" y="518"/>
                </a:lnTo>
                <a:lnTo>
                  <a:pt x="1416" y="518"/>
                </a:lnTo>
                <a:lnTo>
                  <a:pt x="1418" y="518"/>
                </a:lnTo>
                <a:lnTo>
                  <a:pt x="1418" y="518"/>
                </a:lnTo>
                <a:lnTo>
                  <a:pt x="1418" y="518"/>
                </a:lnTo>
                <a:lnTo>
                  <a:pt x="1418" y="518"/>
                </a:lnTo>
                <a:lnTo>
                  <a:pt x="1420" y="518"/>
                </a:lnTo>
                <a:lnTo>
                  <a:pt x="1420" y="518"/>
                </a:lnTo>
                <a:lnTo>
                  <a:pt x="1422" y="518"/>
                </a:lnTo>
                <a:lnTo>
                  <a:pt x="1422" y="518"/>
                </a:lnTo>
                <a:lnTo>
                  <a:pt x="1424" y="518"/>
                </a:lnTo>
                <a:lnTo>
                  <a:pt x="1424" y="518"/>
                </a:lnTo>
                <a:lnTo>
                  <a:pt x="1424" y="518"/>
                </a:lnTo>
                <a:lnTo>
                  <a:pt x="1424" y="518"/>
                </a:lnTo>
                <a:lnTo>
                  <a:pt x="1426" y="518"/>
                </a:lnTo>
                <a:lnTo>
                  <a:pt x="1426" y="518"/>
                </a:lnTo>
                <a:lnTo>
                  <a:pt x="1428" y="518"/>
                </a:lnTo>
                <a:lnTo>
                  <a:pt x="1428" y="518"/>
                </a:lnTo>
                <a:lnTo>
                  <a:pt x="1428" y="518"/>
                </a:lnTo>
                <a:lnTo>
                  <a:pt x="1428" y="518"/>
                </a:lnTo>
                <a:lnTo>
                  <a:pt x="1430" y="518"/>
                </a:lnTo>
                <a:lnTo>
                  <a:pt x="1430" y="518"/>
                </a:lnTo>
                <a:lnTo>
                  <a:pt x="1432" y="518"/>
                </a:lnTo>
                <a:lnTo>
                  <a:pt x="1432" y="518"/>
                </a:lnTo>
                <a:lnTo>
                  <a:pt x="1434" y="518"/>
                </a:lnTo>
                <a:lnTo>
                  <a:pt x="1434" y="518"/>
                </a:lnTo>
                <a:lnTo>
                  <a:pt x="1434" y="518"/>
                </a:lnTo>
                <a:lnTo>
                  <a:pt x="1434" y="518"/>
                </a:lnTo>
                <a:lnTo>
                  <a:pt x="1436" y="518"/>
                </a:lnTo>
                <a:lnTo>
                  <a:pt x="1436" y="518"/>
                </a:lnTo>
                <a:lnTo>
                  <a:pt x="1438" y="518"/>
                </a:lnTo>
                <a:lnTo>
                  <a:pt x="1438" y="518"/>
                </a:lnTo>
                <a:lnTo>
                  <a:pt x="1440" y="518"/>
                </a:lnTo>
                <a:lnTo>
                  <a:pt x="1440" y="518"/>
                </a:lnTo>
                <a:lnTo>
                  <a:pt x="1444" y="518"/>
                </a:lnTo>
                <a:lnTo>
                  <a:pt x="1444" y="518"/>
                </a:lnTo>
                <a:lnTo>
                  <a:pt x="1446" y="518"/>
                </a:lnTo>
                <a:lnTo>
                  <a:pt x="1446" y="518"/>
                </a:lnTo>
                <a:lnTo>
                  <a:pt x="1446" y="518"/>
                </a:lnTo>
                <a:lnTo>
                  <a:pt x="1446" y="518"/>
                </a:lnTo>
                <a:lnTo>
                  <a:pt x="1448" y="518"/>
                </a:lnTo>
                <a:lnTo>
                  <a:pt x="1448" y="518"/>
                </a:lnTo>
                <a:lnTo>
                  <a:pt x="1450" y="518"/>
                </a:lnTo>
                <a:lnTo>
                  <a:pt x="1450" y="518"/>
                </a:lnTo>
                <a:lnTo>
                  <a:pt x="1452" y="518"/>
                </a:lnTo>
                <a:lnTo>
                  <a:pt x="1452" y="518"/>
                </a:lnTo>
                <a:lnTo>
                  <a:pt x="1458" y="518"/>
                </a:lnTo>
                <a:lnTo>
                  <a:pt x="1458" y="518"/>
                </a:lnTo>
                <a:lnTo>
                  <a:pt x="1462" y="518"/>
                </a:lnTo>
                <a:lnTo>
                  <a:pt x="1462" y="518"/>
                </a:lnTo>
                <a:lnTo>
                  <a:pt x="1464" y="518"/>
                </a:lnTo>
                <a:lnTo>
                  <a:pt x="1464" y="518"/>
                </a:lnTo>
                <a:lnTo>
                  <a:pt x="1464" y="518"/>
                </a:lnTo>
                <a:lnTo>
                  <a:pt x="1464" y="518"/>
                </a:lnTo>
                <a:lnTo>
                  <a:pt x="1466" y="518"/>
                </a:lnTo>
                <a:lnTo>
                  <a:pt x="1466" y="518"/>
                </a:lnTo>
                <a:lnTo>
                  <a:pt x="1468" y="518"/>
                </a:lnTo>
                <a:lnTo>
                  <a:pt x="1468" y="518"/>
                </a:lnTo>
                <a:lnTo>
                  <a:pt x="1470" y="518"/>
                </a:lnTo>
                <a:lnTo>
                  <a:pt x="1470" y="518"/>
                </a:lnTo>
                <a:lnTo>
                  <a:pt x="1470" y="518"/>
                </a:lnTo>
                <a:lnTo>
                  <a:pt x="1470" y="518"/>
                </a:lnTo>
                <a:lnTo>
                  <a:pt x="1472" y="518"/>
                </a:lnTo>
                <a:lnTo>
                  <a:pt x="1472" y="518"/>
                </a:lnTo>
                <a:lnTo>
                  <a:pt x="1474" y="518"/>
                </a:lnTo>
                <a:lnTo>
                  <a:pt x="1474" y="518"/>
                </a:lnTo>
                <a:lnTo>
                  <a:pt x="1474" y="518"/>
                </a:lnTo>
                <a:lnTo>
                  <a:pt x="1474" y="518"/>
                </a:lnTo>
                <a:lnTo>
                  <a:pt x="1476" y="518"/>
                </a:lnTo>
                <a:lnTo>
                  <a:pt x="1476" y="518"/>
                </a:lnTo>
                <a:lnTo>
                  <a:pt x="1478" y="518"/>
                </a:lnTo>
                <a:lnTo>
                  <a:pt x="1478" y="518"/>
                </a:lnTo>
                <a:lnTo>
                  <a:pt x="1480" y="518"/>
                </a:lnTo>
                <a:lnTo>
                  <a:pt x="1480" y="518"/>
                </a:lnTo>
                <a:lnTo>
                  <a:pt x="1480" y="518"/>
                </a:lnTo>
                <a:lnTo>
                  <a:pt x="1480" y="518"/>
                </a:lnTo>
                <a:lnTo>
                  <a:pt x="1482" y="518"/>
                </a:lnTo>
                <a:lnTo>
                  <a:pt x="1482" y="518"/>
                </a:lnTo>
                <a:lnTo>
                  <a:pt x="1486" y="518"/>
                </a:lnTo>
                <a:lnTo>
                  <a:pt x="1486" y="518"/>
                </a:lnTo>
                <a:lnTo>
                  <a:pt x="1488" y="518"/>
                </a:lnTo>
                <a:lnTo>
                  <a:pt x="1488" y="518"/>
                </a:lnTo>
                <a:lnTo>
                  <a:pt x="1490" y="518"/>
                </a:lnTo>
                <a:lnTo>
                  <a:pt x="1490" y="518"/>
                </a:lnTo>
                <a:lnTo>
                  <a:pt x="1492" y="518"/>
                </a:lnTo>
                <a:lnTo>
                  <a:pt x="1492" y="518"/>
                </a:lnTo>
                <a:lnTo>
                  <a:pt x="1494" y="518"/>
                </a:lnTo>
                <a:lnTo>
                  <a:pt x="1494" y="518"/>
                </a:lnTo>
                <a:lnTo>
                  <a:pt x="1496" y="518"/>
                </a:lnTo>
                <a:lnTo>
                  <a:pt x="1496" y="518"/>
                </a:lnTo>
                <a:lnTo>
                  <a:pt x="1498" y="518"/>
                </a:lnTo>
                <a:lnTo>
                  <a:pt x="1498" y="518"/>
                </a:lnTo>
                <a:lnTo>
                  <a:pt x="1498" y="518"/>
                </a:lnTo>
                <a:lnTo>
                  <a:pt x="1498" y="518"/>
                </a:lnTo>
                <a:lnTo>
                  <a:pt x="1500" y="518"/>
                </a:lnTo>
                <a:lnTo>
                  <a:pt x="1500" y="462"/>
                </a:lnTo>
                <a:lnTo>
                  <a:pt x="1502" y="462"/>
                </a:lnTo>
                <a:lnTo>
                  <a:pt x="1502" y="462"/>
                </a:lnTo>
                <a:lnTo>
                  <a:pt x="1504" y="462"/>
                </a:lnTo>
                <a:lnTo>
                  <a:pt x="1504" y="462"/>
                </a:lnTo>
                <a:lnTo>
                  <a:pt x="1504" y="462"/>
                </a:lnTo>
                <a:lnTo>
                  <a:pt x="1504" y="462"/>
                </a:lnTo>
                <a:lnTo>
                  <a:pt x="1506" y="462"/>
                </a:lnTo>
                <a:lnTo>
                  <a:pt x="1506" y="462"/>
                </a:lnTo>
                <a:lnTo>
                  <a:pt x="1508" y="462"/>
                </a:lnTo>
                <a:lnTo>
                  <a:pt x="1508" y="462"/>
                </a:lnTo>
                <a:lnTo>
                  <a:pt x="1510" y="462"/>
                </a:lnTo>
                <a:lnTo>
                  <a:pt x="1510" y="462"/>
                </a:lnTo>
                <a:lnTo>
                  <a:pt x="1510" y="462"/>
                </a:lnTo>
                <a:lnTo>
                  <a:pt x="1510" y="462"/>
                </a:lnTo>
                <a:lnTo>
                  <a:pt x="1512" y="462"/>
                </a:lnTo>
                <a:lnTo>
                  <a:pt x="1512" y="462"/>
                </a:lnTo>
                <a:lnTo>
                  <a:pt x="1514" y="462"/>
                </a:lnTo>
                <a:lnTo>
                  <a:pt x="1514" y="462"/>
                </a:lnTo>
                <a:lnTo>
                  <a:pt x="1516" y="462"/>
                </a:lnTo>
                <a:lnTo>
                  <a:pt x="1516" y="462"/>
                </a:lnTo>
                <a:lnTo>
                  <a:pt x="1516" y="462"/>
                </a:lnTo>
                <a:lnTo>
                  <a:pt x="1516" y="462"/>
                </a:lnTo>
                <a:lnTo>
                  <a:pt x="1518" y="462"/>
                </a:lnTo>
                <a:lnTo>
                  <a:pt x="1518" y="462"/>
                </a:lnTo>
                <a:lnTo>
                  <a:pt x="1520" y="462"/>
                </a:lnTo>
                <a:lnTo>
                  <a:pt x="1520" y="462"/>
                </a:lnTo>
                <a:lnTo>
                  <a:pt x="1520" y="462"/>
                </a:lnTo>
                <a:lnTo>
                  <a:pt x="1520" y="462"/>
                </a:lnTo>
                <a:lnTo>
                  <a:pt x="1524" y="462"/>
                </a:lnTo>
                <a:lnTo>
                  <a:pt x="1524" y="462"/>
                </a:lnTo>
                <a:lnTo>
                  <a:pt x="1526" y="462"/>
                </a:lnTo>
                <a:lnTo>
                  <a:pt x="1526" y="462"/>
                </a:lnTo>
                <a:lnTo>
                  <a:pt x="1528" y="462"/>
                </a:lnTo>
                <a:lnTo>
                  <a:pt x="1528" y="462"/>
                </a:lnTo>
                <a:lnTo>
                  <a:pt x="1530" y="462"/>
                </a:lnTo>
                <a:lnTo>
                  <a:pt x="1530" y="462"/>
                </a:lnTo>
                <a:lnTo>
                  <a:pt x="1532" y="462"/>
                </a:lnTo>
                <a:lnTo>
                  <a:pt x="1532" y="462"/>
                </a:lnTo>
                <a:lnTo>
                  <a:pt x="1536" y="462"/>
                </a:lnTo>
                <a:lnTo>
                  <a:pt x="1536" y="462"/>
                </a:lnTo>
                <a:lnTo>
                  <a:pt x="1538" y="462"/>
                </a:lnTo>
                <a:lnTo>
                  <a:pt x="1538" y="462"/>
                </a:lnTo>
                <a:lnTo>
                  <a:pt x="1540" y="462"/>
                </a:lnTo>
                <a:lnTo>
                  <a:pt x="1540" y="462"/>
                </a:lnTo>
                <a:lnTo>
                  <a:pt x="1542" y="462"/>
                </a:lnTo>
                <a:lnTo>
                  <a:pt x="1542" y="462"/>
                </a:lnTo>
                <a:lnTo>
                  <a:pt x="1544" y="462"/>
                </a:lnTo>
                <a:lnTo>
                  <a:pt x="1544" y="462"/>
                </a:lnTo>
                <a:lnTo>
                  <a:pt x="1544" y="462"/>
                </a:lnTo>
                <a:lnTo>
                  <a:pt x="1544" y="462"/>
                </a:lnTo>
                <a:lnTo>
                  <a:pt x="1548" y="462"/>
                </a:lnTo>
                <a:lnTo>
                  <a:pt x="1548" y="462"/>
                </a:lnTo>
                <a:lnTo>
                  <a:pt x="1550" y="462"/>
                </a:lnTo>
                <a:lnTo>
                  <a:pt x="1550" y="462"/>
                </a:lnTo>
                <a:lnTo>
                  <a:pt x="1552" y="462"/>
                </a:lnTo>
                <a:lnTo>
                  <a:pt x="1552" y="401"/>
                </a:lnTo>
                <a:lnTo>
                  <a:pt x="1554" y="401"/>
                </a:lnTo>
                <a:lnTo>
                  <a:pt x="1554" y="401"/>
                </a:lnTo>
                <a:lnTo>
                  <a:pt x="1556" y="401"/>
                </a:lnTo>
                <a:lnTo>
                  <a:pt x="1556" y="401"/>
                </a:lnTo>
                <a:lnTo>
                  <a:pt x="1556" y="401"/>
                </a:lnTo>
                <a:lnTo>
                  <a:pt x="1556" y="401"/>
                </a:lnTo>
                <a:lnTo>
                  <a:pt x="1560" y="401"/>
                </a:lnTo>
                <a:lnTo>
                  <a:pt x="1560" y="401"/>
                </a:lnTo>
                <a:lnTo>
                  <a:pt x="1562" y="401"/>
                </a:lnTo>
                <a:lnTo>
                  <a:pt x="1562" y="401"/>
                </a:lnTo>
                <a:lnTo>
                  <a:pt x="1562" y="401"/>
                </a:lnTo>
                <a:lnTo>
                  <a:pt x="1562" y="401"/>
                </a:lnTo>
                <a:lnTo>
                  <a:pt x="1566" y="401"/>
                </a:lnTo>
                <a:lnTo>
                  <a:pt x="1566" y="401"/>
                </a:lnTo>
                <a:lnTo>
                  <a:pt x="1570" y="401"/>
                </a:lnTo>
                <a:lnTo>
                  <a:pt x="1570" y="401"/>
                </a:lnTo>
                <a:lnTo>
                  <a:pt x="1572" y="401"/>
                </a:lnTo>
                <a:lnTo>
                  <a:pt x="1572" y="401"/>
                </a:lnTo>
                <a:lnTo>
                  <a:pt x="1576" y="401"/>
                </a:lnTo>
                <a:lnTo>
                  <a:pt x="1576" y="401"/>
                </a:lnTo>
                <a:lnTo>
                  <a:pt x="1578" y="401"/>
                </a:lnTo>
                <a:lnTo>
                  <a:pt x="1578" y="401"/>
                </a:lnTo>
                <a:lnTo>
                  <a:pt x="1578" y="401"/>
                </a:lnTo>
                <a:lnTo>
                  <a:pt x="1578" y="401"/>
                </a:lnTo>
                <a:lnTo>
                  <a:pt x="1580" y="401"/>
                </a:lnTo>
                <a:lnTo>
                  <a:pt x="1580" y="401"/>
                </a:lnTo>
                <a:lnTo>
                  <a:pt x="1582" y="401"/>
                </a:lnTo>
                <a:lnTo>
                  <a:pt x="1582" y="401"/>
                </a:lnTo>
                <a:lnTo>
                  <a:pt x="1584" y="401"/>
                </a:lnTo>
                <a:lnTo>
                  <a:pt x="1584" y="401"/>
                </a:lnTo>
                <a:lnTo>
                  <a:pt x="1590" y="401"/>
                </a:lnTo>
                <a:lnTo>
                  <a:pt x="1590" y="401"/>
                </a:lnTo>
                <a:lnTo>
                  <a:pt x="1592" y="401"/>
                </a:lnTo>
                <a:lnTo>
                  <a:pt x="1592" y="401"/>
                </a:lnTo>
                <a:lnTo>
                  <a:pt x="1594" y="401"/>
                </a:lnTo>
                <a:lnTo>
                  <a:pt x="1594" y="401"/>
                </a:lnTo>
                <a:lnTo>
                  <a:pt x="1596" y="401"/>
                </a:lnTo>
                <a:lnTo>
                  <a:pt x="1596" y="401"/>
                </a:lnTo>
                <a:lnTo>
                  <a:pt x="1598" y="401"/>
                </a:lnTo>
                <a:lnTo>
                  <a:pt x="1598" y="401"/>
                </a:lnTo>
                <a:lnTo>
                  <a:pt x="1600" y="401"/>
                </a:lnTo>
                <a:lnTo>
                  <a:pt x="1600" y="401"/>
                </a:lnTo>
                <a:lnTo>
                  <a:pt x="1602" y="401"/>
                </a:lnTo>
                <a:lnTo>
                  <a:pt x="1602" y="401"/>
                </a:lnTo>
                <a:lnTo>
                  <a:pt x="1602" y="401"/>
                </a:lnTo>
                <a:lnTo>
                  <a:pt x="1602" y="401"/>
                </a:lnTo>
                <a:lnTo>
                  <a:pt x="1604" y="401"/>
                </a:lnTo>
                <a:lnTo>
                  <a:pt x="1604" y="401"/>
                </a:lnTo>
                <a:lnTo>
                  <a:pt x="1606" y="401"/>
                </a:lnTo>
                <a:lnTo>
                  <a:pt x="1606" y="401"/>
                </a:lnTo>
                <a:lnTo>
                  <a:pt x="1608" y="401"/>
                </a:lnTo>
                <a:lnTo>
                  <a:pt x="1608" y="401"/>
                </a:lnTo>
                <a:lnTo>
                  <a:pt x="1608" y="401"/>
                </a:lnTo>
                <a:lnTo>
                  <a:pt x="1608" y="401"/>
                </a:lnTo>
                <a:lnTo>
                  <a:pt x="1610" y="401"/>
                </a:lnTo>
                <a:lnTo>
                  <a:pt x="1610" y="401"/>
                </a:lnTo>
                <a:lnTo>
                  <a:pt x="1612" y="401"/>
                </a:lnTo>
                <a:lnTo>
                  <a:pt x="1612" y="401"/>
                </a:lnTo>
                <a:lnTo>
                  <a:pt x="1612" y="401"/>
                </a:lnTo>
                <a:lnTo>
                  <a:pt x="1612" y="401"/>
                </a:lnTo>
                <a:lnTo>
                  <a:pt x="1614" y="401"/>
                </a:lnTo>
                <a:lnTo>
                  <a:pt x="1614" y="401"/>
                </a:lnTo>
                <a:lnTo>
                  <a:pt x="1618" y="401"/>
                </a:lnTo>
                <a:lnTo>
                  <a:pt x="1618" y="401"/>
                </a:lnTo>
                <a:lnTo>
                  <a:pt x="1618" y="401"/>
                </a:lnTo>
                <a:lnTo>
                  <a:pt x="1618" y="401"/>
                </a:lnTo>
                <a:lnTo>
                  <a:pt x="1625" y="401"/>
                </a:lnTo>
                <a:lnTo>
                  <a:pt x="1625" y="401"/>
                </a:lnTo>
                <a:lnTo>
                  <a:pt x="1627" y="401"/>
                </a:lnTo>
                <a:lnTo>
                  <a:pt x="1627" y="335"/>
                </a:lnTo>
                <a:lnTo>
                  <a:pt x="1631" y="335"/>
                </a:lnTo>
                <a:lnTo>
                  <a:pt x="1631" y="335"/>
                </a:lnTo>
                <a:lnTo>
                  <a:pt x="1631" y="335"/>
                </a:lnTo>
                <a:lnTo>
                  <a:pt x="1631" y="335"/>
                </a:lnTo>
                <a:lnTo>
                  <a:pt x="1633" y="335"/>
                </a:lnTo>
                <a:lnTo>
                  <a:pt x="1633" y="335"/>
                </a:lnTo>
                <a:lnTo>
                  <a:pt x="1635" y="335"/>
                </a:lnTo>
                <a:lnTo>
                  <a:pt x="1635" y="335"/>
                </a:lnTo>
                <a:lnTo>
                  <a:pt x="1637" y="335"/>
                </a:lnTo>
                <a:lnTo>
                  <a:pt x="1637" y="335"/>
                </a:lnTo>
                <a:lnTo>
                  <a:pt x="1637" y="335"/>
                </a:lnTo>
                <a:lnTo>
                  <a:pt x="1637" y="335"/>
                </a:lnTo>
                <a:lnTo>
                  <a:pt x="1639" y="335"/>
                </a:lnTo>
                <a:lnTo>
                  <a:pt x="1639" y="335"/>
                </a:lnTo>
                <a:lnTo>
                  <a:pt x="1643" y="335"/>
                </a:lnTo>
                <a:lnTo>
                  <a:pt x="1643" y="335"/>
                </a:lnTo>
                <a:lnTo>
                  <a:pt x="1643" y="335"/>
                </a:lnTo>
                <a:lnTo>
                  <a:pt x="1643" y="335"/>
                </a:lnTo>
                <a:lnTo>
                  <a:pt x="1645" y="335"/>
                </a:lnTo>
                <a:lnTo>
                  <a:pt x="1645" y="335"/>
                </a:lnTo>
                <a:lnTo>
                  <a:pt x="1647" y="335"/>
                </a:lnTo>
                <a:lnTo>
                  <a:pt x="1647" y="335"/>
                </a:lnTo>
                <a:lnTo>
                  <a:pt x="1649" y="335"/>
                </a:lnTo>
                <a:lnTo>
                  <a:pt x="1649" y="335"/>
                </a:lnTo>
                <a:lnTo>
                  <a:pt x="1649" y="335"/>
                </a:lnTo>
                <a:lnTo>
                  <a:pt x="1649" y="335"/>
                </a:lnTo>
                <a:lnTo>
                  <a:pt x="1651" y="335"/>
                </a:lnTo>
                <a:lnTo>
                  <a:pt x="1651" y="335"/>
                </a:lnTo>
                <a:lnTo>
                  <a:pt x="1653" y="335"/>
                </a:lnTo>
                <a:lnTo>
                  <a:pt x="1653" y="335"/>
                </a:lnTo>
                <a:lnTo>
                  <a:pt x="1655" y="335"/>
                </a:lnTo>
                <a:lnTo>
                  <a:pt x="1655" y="335"/>
                </a:lnTo>
                <a:lnTo>
                  <a:pt x="1655" y="335"/>
                </a:lnTo>
                <a:lnTo>
                  <a:pt x="1655" y="335"/>
                </a:lnTo>
                <a:lnTo>
                  <a:pt x="1659" y="335"/>
                </a:lnTo>
                <a:lnTo>
                  <a:pt x="1659" y="335"/>
                </a:lnTo>
                <a:lnTo>
                  <a:pt x="1661" y="335"/>
                </a:lnTo>
                <a:lnTo>
                  <a:pt x="1661" y="335"/>
                </a:lnTo>
                <a:lnTo>
                  <a:pt x="1663" y="335"/>
                </a:lnTo>
                <a:lnTo>
                  <a:pt x="1663" y="335"/>
                </a:lnTo>
                <a:lnTo>
                  <a:pt x="1665" y="335"/>
                </a:lnTo>
                <a:lnTo>
                  <a:pt x="1665" y="335"/>
                </a:lnTo>
                <a:lnTo>
                  <a:pt x="1665" y="335"/>
                </a:lnTo>
                <a:lnTo>
                  <a:pt x="1665" y="335"/>
                </a:lnTo>
                <a:lnTo>
                  <a:pt x="1667" y="335"/>
                </a:lnTo>
                <a:lnTo>
                  <a:pt x="1667" y="335"/>
                </a:lnTo>
                <a:lnTo>
                  <a:pt x="1669" y="335"/>
                </a:lnTo>
                <a:lnTo>
                  <a:pt x="1669" y="335"/>
                </a:lnTo>
                <a:lnTo>
                  <a:pt x="1671" y="335"/>
                </a:lnTo>
                <a:lnTo>
                  <a:pt x="1671" y="335"/>
                </a:lnTo>
                <a:lnTo>
                  <a:pt x="1671" y="335"/>
                </a:lnTo>
                <a:lnTo>
                  <a:pt x="1671" y="335"/>
                </a:lnTo>
                <a:lnTo>
                  <a:pt x="1677" y="335"/>
                </a:lnTo>
                <a:lnTo>
                  <a:pt x="1677" y="335"/>
                </a:lnTo>
                <a:lnTo>
                  <a:pt x="1677" y="335"/>
                </a:lnTo>
                <a:lnTo>
                  <a:pt x="1677" y="335"/>
                </a:lnTo>
                <a:lnTo>
                  <a:pt x="1679" y="335"/>
                </a:lnTo>
                <a:lnTo>
                  <a:pt x="1679" y="335"/>
                </a:lnTo>
                <a:lnTo>
                  <a:pt x="1681" y="335"/>
                </a:lnTo>
                <a:lnTo>
                  <a:pt x="1681" y="335"/>
                </a:lnTo>
                <a:lnTo>
                  <a:pt x="1683" y="335"/>
                </a:lnTo>
                <a:lnTo>
                  <a:pt x="1683" y="335"/>
                </a:lnTo>
                <a:lnTo>
                  <a:pt x="1685" y="335"/>
                </a:lnTo>
                <a:lnTo>
                  <a:pt x="1685" y="335"/>
                </a:lnTo>
                <a:lnTo>
                  <a:pt x="1687" y="335"/>
                </a:lnTo>
                <a:lnTo>
                  <a:pt x="1687" y="335"/>
                </a:lnTo>
                <a:lnTo>
                  <a:pt x="1689" y="335"/>
                </a:lnTo>
                <a:lnTo>
                  <a:pt x="1689" y="335"/>
                </a:lnTo>
                <a:lnTo>
                  <a:pt x="1689" y="335"/>
                </a:lnTo>
                <a:lnTo>
                  <a:pt x="1689" y="335"/>
                </a:lnTo>
                <a:lnTo>
                  <a:pt x="1691" y="335"/>
                </a:lnTo>
                <a:lnTo>
                  <a:pt x="1691" y="335"/>
                </a:lnTo>
                <a:lnTo>
                  <a:pt x="1695" y="335"/>
                </a:lnTo>
                <a:lnTo>
                  <a:pt x="1695" y="335"/>
                </a:lnTo>
                <a:lnTo>
                  <a:pt x="1695" y="335"/>
                </a:lnTo>
                <a:lnTo>
                  <a:pt x="1695" y="335"/>
                </a:lnTo>
                <a:lnTo>
                  <a:pt x="1697" y="335"/>
                </a:lnTo>
                <a:lnTo>
                  <a:pt x="1697" y="335"/>
                </a:lnTo>
                <a:lnTo>
                  <a:pt x="1699" y="335"/>
                </a:lnTo>
                <a:lnTo>
                  <a:pt x="1699" y="251"/>
                </a:lnTo>
                <a:lnTo>
                  <a:pt x="1701" y="251"/>
                </a:lnTo>
                <a:lnTo>
                  <a:pt x="1701" y="251"/>
                </a:lnTo>
                <a:lnTo>
                  <a:pt x="1703" y="251"/>
                </a:lnTo>
                <a:lnTo>
                  <a:pt x="1703" y="251"/>
                </a:lnTo>
                <a:lnTo>
                  <a:pt x="1705" y="251"/>
                </a:lnTo>
                <a:lnTo>
                  <a:pt x="1705" y="251"/>
                </a:lnTo>
                <a:lnTo>
                  <a:pt x="1707" y="251"/>
                </a:lnTo>
                <a:lnTo>
                  <a:pt x="1707" y="251"/>
                </a:lnTo>
                <a:lnTo>
                  <a:pt x="1709" y="251"/>
                </a:lnTo>
                <a:lnTo>
                  <a:pt x="1709" y="251"/>
                </a:lnTo>
                <a:lnTo>
                  <a:pt x="1711" y="251"/>
                </a:lnTo>
                <a:lnTo>
                  <a:pt x="1711" y="251"/>
                </a:lnTo>
                <a:lnTo>
                  <a:pt x="1711" y="251"/>
                </a:lnTo>
                <a:lnTo>
                  <a:pt x="1711" y="251"/>
                </a:lnTo>
                <a:lnTo>
                  <a:pt x="1713" y="251"/>
                </a:lnTo>
                <a:lnTo>
                  <a:pt x="1713" y="251"/>
                </a:lnTo>
                <a:lnTo>
                  <a:pt x="1715" y="251"/>
                </a:lnTo>
                <a:lnTo>
                  <a:pt x="1715" y="251"/>
                </a:lnTo>
                <a:lnTo>
                  <a:pt x="1717" y="251"/>
                </a:lnTo>
                <a:lnTo>
                  <a:pt x="1717" y="251"/>
                </a:lnTo>
                <a:lnTo>
                  <a:pt x="1719" y="251"/>
                </a:lnTo>
                <a:lnTo>
                  <a:pt x="1719" y="251"/>
                </a:lnTo>
                <a:lnTo>
                  <a:pt x="1721" y="251"/>
                </a:lnTo>
                <a:lnTo>
                  <a:pt x="1721" y="251"/>
                </a:lnTo>
                <a:lnTo>
                  <a:pt x="1727" y="251"/>
                </a:lnTo>
                <a:lnTo>
                  <a:pt x="1727" y="251"/>
                </a:lnTo>
                <a:lnTo>
                  <a:pt x="1729" y="251"/>
                </a:lnTo>
                <a:lnTo>
                  <a:pt x="1729" y="251"/>
                </a:lnTo>
                <a:lnTo>
                  <a:pt x="1729" y="251"/>
                </a:lnTo>
                <a:lnTo>
                  <a:pt x="1729" y="251"/>
                </a:lnTo>
                <a:lnTo>
                  <a:pt x="1731" y="251"/>
                </a:lnTo>
                <a:lnTo>
                  <a:pt x="1731" y="251"/>
                </a:lnTo>
                <a:lnTo>
                  <a:pt x="1735" y="251"/>
                </a:lnTo>
                <a:lnTo>
                  <a:pt x="1735" y="251"/>
                </a:lnTo>
                <a:lnTo>
                  <a:pt x="1735" y="251"/>
                </a:lnTo>
                <a:lnTo>
                  <a:pt x="1735" y="251"/>
                </a:lnTo>
                <a:lnTo>
                  <a:pt x="1737" y="251"/>
                </a:lnTo>
                <a:lnTo>
                  <a:pt x="1737" y="251"/>
                </a:lnTo>
                <a:lnTo>
                  <a:pt x="1739" y="251"/>
                </a:lnTo>
                <a:lnTo>
                  <a:pt x="1739" y="251"/>
                </a:lnTo>
                <a:lnTo>
                  <a:pt x="1741" y="251"/>
                </a:lnTo>
                <a:lnTo>
                  <a:pt x="1741" y="251"/>
                </a:lnTo>
                <a:lnTo>
                  <a:pt x="1741" y="251"/>
                </a:lnTo>
                <a:lnTo>
                  <a:pt x="1741" y="251"/>
                </a:lnTo>
                <a:lnTo>
                  <a:pt x="1743" y="251"/>
                </a:lnTo>
                <a:lnTo>
                  <a:pt x="1743" y="251"/>
                </a:lnTo>
                <a:lnTo>
                  <a:pt x="1747" y="251"/>
                </a:lnTo>
                <a:lnTo>
                  <a:pt x="1747" y="251"/>
                </a:lnTo>
                <a:lnTo>
                  <a:pt x="1747" y="251"/>
                </a:lnTo>
                <a:lnTo>
                  <a:pt x="1747" y="251"/>
                </a:lnTo>
                <a:lnTo>
                  <a:pt x="1749" y="251"/>
                </a:lnTo>
                <a:lnTo>
                  <a:pt x="1749" y="251"/>
                </a:lnTo>
                <a:lnTo>
                  <a:pt x="1751" y="251"/>
                </a:lnTo>
                <a:lnTo>
                  <a:pt x="1751" y="251"/>
                </a:lnTo>
                <a:lnTo>
                  <a:pt x="1753" y="251"/>
                </a:lnTo>
                <a:lnTo>
                  <a:pt x="1753" y="251"/>
                </a:lnTo>
                <a:lnTo>
                  <a:pt x="1755" y="251"/>
                </a:lnTo>
                <a:lnTo>
                  <a:pt x="1755" y="251"/>
                </a:lnTo>
                <a:lnTo>
                  <a:pt x="1757" y="251"/>
                </a:lnTo>
                <a:lnTo>
                  <a:pt x="1757" y="251"/>
                </a:lnTo>
                <a:lnTo>
                  <a:pt x="1757" y="251"/>
                </a:lnTo>
                <a:lnTo>
                  <a:pt x="1757" y="251"/>
                </a:lnTo>
                <a:lnTo>
                  <a:pt x="1759" y="251"/>
                </a:lnTo>
                <a:lnTo>
                  <a:pt x="1759" y="251"/>
                </a:lnTo>
                <a:lnTo>
                  <a:pt x="1761" y="251"/>
                </a:lnTo>
                <a:lnTo>
                  <a:pt x="1761" y="251"/>
                </a:lnTo>
                <a:lnTo>
                  <a:pt x="1763" y="251"/>
                </a:lnTo>
                <a:lnTo>
                  <a:pt x="1763" y="251"/>
                </a:lnTo>
                <a:lnTo>
                  <a:pt x="1765" y="251"/>
                </a:lnTo>
                <a:lnTo>
                  <a:pt x="1765" y="251"/>
                </a:lnTo>
                <a:lnTo>
                  <a:pt x="1769" y="251"/>
                </a:lnTo>
                <a:lnTo>
                  <a:pt x="1769" y="251"/>
                </a:lnTo>
                <a:lnTo>
                  <a:pt x="1769" y="251"/>
                </a:lnTo>
                <a:lnTo>
                  <a:pt x="1769" y="251"/>
                </a:lnTo>
                <a:lnTo>
                  <a:pt x="1771" y="251"/>
                </a:lnTo>
                <a:lnTo>
                  <a:pt x="1771" y="251"/>
                </a:lnTo>
                <a:lnTo>
                  <a:pt x="1773" y="251"/>
                </a:lnTo>
                <a:lnTo>
                  <a:pt x="1773" y="251"/>
                </a:lnTo>
                <a:lnTo>
                  <a:pt x="1775" y="251"/>
                </a:lnTo>
                <a:lnTo>
                  <a:pt x="1775" y="251"/>
                </a:lnTo>
                <a:lnTo>
                  <a:pt x="1775" y="251"/>
                </a:lnTo>
                <a:lnTo>
                  <a:pt x="1775" y="251"/>
                </a:lnTo>
                <a:lnTo>
                  <a:pt x="1777" y="251"/>
                </a:lnTo>
                <a:lnTo>
                  <a:pt x="1777" y="251"/>
                </a:lnTo>
                <a:lnTo>
                  <a:pt x="1779" y="251"/>
                </a:lnTo>
                <a:lnTo>
                  <a:pt x="1779" y="251"/>
                </a:lnTo>
                <a:lnTo>
                  <a:pt x="1781" y="251"/>
                </a:lnTo>
                <a:lnTo>
                  <a:pt x="1781" y="251"/>
                </a:lnTo>
                <a:lnTo>
                  <a:pt x="1781" y="251"/>
                </a:lnTo>
                <a:lnTo>
                  <a:pt x="1781" y="251"/>
                </a:lnTo>
                <a:lnTo>
                  <a:pt x="1785" y="251"/>
                </a:lnTo>
                <a:lnTo>
                  <a:pt x="1785" y="251"/>
                </a:lnTo>
                <a:lnTo>
                  <a:pt x="1787" y="251"/>
                </a:lnTo>
                <a:lnTo>
                  <a:pt x="1787" y="251"/>
                </a:lnTo>
                <a:lnTo>
                  <a:pt x="1789" y="251"/>
                </a:lnTo>
                <a:lnTo>
                  <a:pt x="1789" y="251"/>
                </a:lnTo>
                <a:lnTo>
                  <a:pt x="1791" y="251"/>
                </a:lnTo>
                <a:lnTo>
                  <a:pt x="1791" y="251"/>
                </a:lnTo>
                <a:lnTo>
                  <a:pt x="1793" y="251"/>
                </a:lnTo>
                <a:lnTo>
                  <a:pt x="1793" y="251"/>
                </a:lnTo>
                <a:lnTo>
                  <a:pt x="1797" y="251"/>
                </a:lnTo>
                <a:lnTo>
                  <a:pt x="1797" y="251"/>
                </a:lnTo>
                <a:lnTo>
                  <a:pt x="1801" y="251"/>
                </a:lnTo>
                <a:lnTo>
                  <a:pt x="1801" y="251"/>
                </a:lnTo>
                <a:lnTo>
                  <a:pt x="1803" y="251"/>
                </a:lnTo>
                <a:lnTo>
                  <a:pt x="1803" y="251"/>
                </a:lnTo>
                <a:lnTo>
                  <a:pt x="1803" y="251"/>
                </a:lnTo>
                <a:lnTo>
                  <a:pt x="1803" y="251"/>
                </a:lnTo>
                <a:lnTo>
                  <a:pt x="1807" y="251"/>
                </a:lnTo>
                <a:lnTo>
                  <a:pt x="1807" y="251"/>
                </a:lnTo>
                <a:lnTo>
                  <a:pt x="1809" y="251"/>
                </a:lnTo>
                <a:lnTo>
                  <a:pt x="1809" y="251"/>
                </a:lnTo>
                <a:lnTo>
                  <a:pt x="1811" y="251"/>
                </a:lnTo>
                <a:lnTo>
                  <a:pt x="1811" y="251"/>
                </a:lnTo>
                <a:lnTo>
                  <a:pt x="1813" y="251"/>
                </a:lnTo>
                <a:lnTo>
                  <a:pt x="1813" y="251"/>
                </a:lnTo>
                <a:lnTo>
                  <a:pt x="1815" y="251"/>
                </a:lnTo>
                <a:lnTo>
                  <a:pt x="1815" y="251"/>
                </a:lnTo>
                <a:lnTo>
                  <a:pt x="1819" y="251"/>
                </a:lnTo>
                <a:lnTo>
                  <a:pt x="1819" y="251"/>
                </a:lnTo>
                <a:lnTo>
                  <a:pt x="1821" y="251"/>
                </a:lnTo>
                <a:lnTo>
                  <a:pt x="1821" y="251"/>
                </a:lnTo>
                <a:lnTo>
                  <a:pt x="1821" y="251"/>
                </a:lnTo>
                <a:lnTo>
                  <a:pt x="1821" y="251"/>
                </a:lnTo>
                <a:lnTo>
                  <a:pt x="1823" y="251"/>
                </a:lnTo>
                <a:lnTo>
                  <a:pt x="1823" y="251"/>
                </a:lnTo>
                <a:lnTo>
                  <a:pt x="1827" y="251"/>
                </a:lnTo>
                <a:lnTo>
                  <a:pt x="1827" y="251"/>
                </a:lnTo>
                <a:lnTo>
                  <a:pt x="1833" y="251"/>
                </a:lnTo>
                <a:lnTo>
                  <a:pt x="1833" y="132"/>
                </a:lnTo>
                <a:lnTo>
                  <a:pt x="1833" y="132"/>
                </a:lnTo>
                <a:lnTo>
                  <a:pt x="1833" y="132"/>
                </a:lnTo>
                <a:lnTo>
                  <a:pt x="1835" y="132"/>
                </a:lnTo>
                <a:lnTo>
                  <a:pt x="1835" y="132"/>
                </a:lnTo>
                <a:lnTo>
                  <a:pt x="1837" y="132"/>
                </a:lnTo>
                <a:lnTo>
                  <a:pt x="1837" y="132"/>
                </a:lnTo>
                <a:lnTo>
                  <a:pt x="1841" y="132"/>
                </a:lnTo>
                <a:lnTo>
                  <a:pt x="1841" y="132"/>
                </a:lnTo>
                <a:lnTo>
                  <a:pt x="1843" y="132"/>
                </a:lnTo>
                <a:lnTo>
                  <a:pt x="1843" y="132"/>
                </a:lnTo>
                <a:lnTo>
                  <a:pt x="1843" y="132"/>
                </a:lnTo>
                <a:lnTo>
                  <a:pt x="1843" y="132"/>
                </a:lnTo>
                <a:lnTo>
                  <a:pt x="1847" y="132"/>
                </a:lnTo>
                <a:lnTo>
                  <a:pt x="1847" y="132"/>
                </a:lnTo>
                <a:lnTo>
                  <a:pt x="1849" y="132"/>
                </a:lnTo>
                <a:lnTo>
                  <a:pt x="1849" y="132"/>
                </a:lnTo>
                <a:lnTo>
                  <a:pt x="1851" y="132"/>
                </a:lnTo>
                <a:lnTo>
                  <a:pt x="1851" y="132"/>
                </a:lnTo>
                <a:lnTo>
                  <a:pt x="1853" y="132"/>
                </a:lnTo>
                <a:lnTo>
                  <a:pt x="1853" y="132"/>
                </a:lnTo>
                <a:lnTo>
                  <a:pt x="1857" y="132"/>
                </a:lnTo>
                <a:lnTo>
                  <a:pt x="1857" y="132"/>
                </a:lnTo>
                <a:lnTo>
                  <a:pt x="1859" y="132"/>
                </a:lnTo>
                <a:lnTo>
                  <a:pt x="1859" y="132"/>
                </a:lnTo>
                <a:lnTo>
                  <a:pt x="1861" y="132"/>
                </a:lnTo>
                <a:lnTo>
                  <a:pt x="1861" y="132"/>
                </a:lnTo>
                <a:lnTo>
                  <a:pt x="1861" y="132"/>
                </a:lnTo>
                <a:lnTo>
                  <a:pt x="1861" y="132"/>
                </a:lnTo>
                <a:lnTo>
                  <a:pt x="1865" y="132"/>
                </a:lnTo>
                <a:lnTo>
                  <a:pt x="1865" y="0"/>
                </a:lnTo>
                <a:lnTo>
                  <a:pt x="1867" y="0"/>
                </a:lnTo>
                <a:lnTo>
                  <a:pt x="1867" y="0"/>
                </a:lnTo>
                <a:lnTo>
                  <a:pt x="1867" y="0"/>
                </a:lnTo>
                <a:lnTo>
                  <a:pt x="1867" y="0"/>
                </a:lnTo>
                <a:lnTo>
                  <a:pt x="1869" y="0"/>
                </a:lnTo>
                <a:lnTo>
                  <a:pt x="1869" y="0"/>
                </a:lnTo>
                <a:lnTo>
                  <a:pt x="1871" y="0"/>
                </a:lnTo>
                <a:lnTo>
                  <a:pt x="1871" y="0"/>
                </a:lnTo>
                <a:lnTo>
                  <a:pt x="1873" y="0"/>
                </a:lnTo>
                <a:lnTo>
                  <a:pt x="1873" y="0"/>
                </a:lnTo>
                <a:lnTo>
                  <a:pt x="1873" y="0"/>
                </a:lnTo>
                <a:lnTo>
                  <a:pt x="1873" y="0"/>
                </a:lnTo>
                <a:lnTo>
                  <a:pt x="1877" y="0"/>
                </a:lnTo>
                <a:lnTo>
                  <a:pt x="1877" y="0"/>
                </a:lnTo>
                <a:lnTo>
                  <a:pt x="1879" y="0"/>
                </a:lnTo>
                <a:lnTo>
                  <a:pt x="1879" y="0"/>
                </a:lnTo>
                <a:lnTo>
                  <a:pt x="1881" y="0"/>
                </a:lnTo>
                <a:lnTo>
                  <a:pt x="1881" y="0"/>
                </a:lnTo>
                <a:lnTo>
                  <a:pt x="1883" y="0"/>
                </a:lnTo>
                <a:lnTo>
                  <a:pt x="1883" y="0"/>
                </a:lnTo>
                <a:lnTo>
                  <a:pt x="1885" y="0"/>
                </a:lnTo>
                <a:lnTo>
                  <a:pt x="1885" y="0"/>
                </a:lnTo>
                <a:lnTo>
                  <a:pt x="1885" y="0"/>
                </a:lnTo>
                <a:lnTo>
                  <a:pt x="1885" y="0"/>
                </a:lnTo>
                <a:lnTo>
                  <a:pt x="1889" y="0"/>
                </a:lnTo>
                <a:lnTo>
                  <a:pt x="1889" y="0"/>
                </a:lnTo>
                <a:lnTo>
                  <a:pt x="1889" y="0"/>
                </a:lnTo>
                <a:lnTo>
                  <a:pt x="1889" y="0"/>
                </a:lnTo>
                <a:lnTo>
                  <a:pt x="1891" y="0"/>
                </a:lnTo>
                <a:lnTo>
                  <a:pt x="1891" y="0"/>
                </a:lnTo>
                <a:lnTo>
                  <a:pt x="1893" y="0"/>
                </a:lnTo>
                <a:lnTo>
                  <a:pt x="1893" y="0"/>
                </a:lnTo>
                <a:lnTo>
                  <a:pt x="1895" y="0"/>
                </a:lnTo>
                <a:lnTo>
                  <a:pt x="1895" y="0"/>
                </a:lnTo>
                <a:lnTo>
                  <a:pt x="1897" y="0"/>
                </a:lnTo>
                <a:lnTo>
                  <a:pt x="1897" y="0"/>
                </a:lnTo>
                <a:lnTo>
                  <a:pt x="1901" y="0"/>
                </a:lnTo>
                <a:lnTo>
                  <a:pt x="1901" y="0"/>
                </a:lnTo>
                <a:lnTo>
                  <a:pt x="1903" y="0"/>
                </a:lnTo>
                <a:lnTo>
                  <a:pt x="1903" y="0"/>
                </a:lnTo>
                <a:lnTo>
                  <a:pt x="1905" y="0"/>
                </a:lnTo>
                <a:lnTo>
                  <a:pt x="1905" y="0"/>
                </a:lnTo>
                <a:lnTo>
                  <a:pt x="1907" y="0"/>
                </a:lnTo>
                <a:lnTo>
                  <a:pt x="1907" y="0"/>
                </a:lnTo>
                <a:lnTo>
                  <a:pt x="1909" y="0"/>
                </a:lnTo>
                <a:lnTo>
                  <a:pt x="1909" y="0"/>
                </a:lnTo>
                <a:lnTo>
                  <a:pt x="1911" y="0"/>
                </a:lnTo>
                <a:lnTo>
                  <a:pt x="1911" y="0"/>
                </a:lnTo>
                <a:lnTo>
                  <a:pt x="1913" y="0"/>
                </a:lnTo>
                <a:lnTo>
                  <a:pt x="1913" y="0"/>
                </a:lnTo>
                <a:lnTo>
                  <a:pt x="1915" y="0"/>
                </a:lnTo>
                <a:lnTo>
                  <a:pt x="1915" y="0"/>
                </a:lnTo>
                <a:lnTo>
                  <a:pt x="1917" y="0"/>
                </a:lnTo>
                <a:lnTo>
                  <a:pt x="1917" y="0"/>
                </a:lnTo>
                <a:lnTo>
                  <a:pt x="1919" y="0"/>
                </a:lnTo>
                <a:lnTo>
                  <a:pt x="1919" y="0"/>
                </a:lnTo>
                <a:lnTo>
                  <a:pt x="1925" y="0"/>
                </a:lnTo>
                <a:lnTo>
                  <a:pt x="1925" y="0"/>
                </a:lnTo>
                <a:lnTo>
                  <a:pt x="1925" y="0"/>
                </a:lnTo>
                <a:lnTo>
                  <a:pt x="1925" y="0"/>
                </a:lnTo>
                <a:lnTo>
                  <a:pt x="1927" y="0"/>
                </a:lnTo>
                <a:lnTo>
                  <a:pt x="1927" y="0"/>
                </a:lnTo>
                <a:lnTo>
                  <a:pt x="1929" y="0"/>
                </a:lnTo>
                <a:lnTo>
                  <a:pt x="1929" y="0"/>
                </a:lnTo>
                <a:lnTo>
                  <a:pt x="1931" y="0"/>
                </a:lnTo>
                <a:lnTo>
                  <a:pt x="1931" y="0"/>
                </a:lnTo>
                <a:lnTo>
                  <a:pt x="1933" y="0"/>
                </a:lnTo>
                <a:lnTo>
                  <a:pt x="1933" y="0"/>
                </a:lnTo>
                <a:lnTo>
                  <a:pt x="1935" y="0"/>
                </a:lnTo>
                <a:lnTo>
                  <a:pt x="1935" y="0"/>
                </a:lnTo>
                <a:lnTo>
                  <a:pt x="1935" y="0"/>
                </a:lnTo>
                <a:lnTo>
                  <a:pt x="1935" y="0"/>
                </a:lnTo>
                <a:lnTo>
                  <a:pt x="1937" y="0"/>
                </a:lnTo>
                <a:lnTo>
                  <a:pt x="1937" y="0"/>
                </a:lnTo>
                <a:lnTo>
                  <a:pt x="1939" y="0"/>
                </a:lnTo>
                <a:lnTo>
                  <a:pt x="1939" y="0"/>
                </a:lnTo>
                <a:lnTo>
                  <a:pt x="1947" y="0"/>
                </a:lnTo>
                <a:lnTo>
                  <a:pt x="1947" y="0"/>
                </a:lnTo>
                <a:lnTo>
                  <a:pt x="1951" y="0"/>
                </a:lnTo>
                <a:lnTo>
                  <a:pt x="1951" y="0"/>
                </a:lnTo>
                <a:lnTo>
                  <a:pt x="1953" y="0"/>
                </a:lnTo>
                <a:lnTo>
                  <a:pt x="1953" y="0"/>
                </a:lnTo>
                <a:lnTo>
                  <a:pt x="1953" y="0"/>
                </a:lnTo>
                <a:lnTo>
                  <a:pt x="1953" y="0"/>
                </a:lnTo>
                <a:lnTo>
                  <a:pt x="1955" y="0"/>
                </a:lnTo>
                <a:lnTo>
                  <a:pt x="1955" y="0"/>
                </a:lnTo>
                <a:lnTo>
                  <a:pt x="1957" y="0"/>
                </a:lnTo>
                <a:lnTo>
                  <a:pt x="1957" y="0"/>
                </a:lnTo>
                <a:lnTo>
                  <a:pt x="1961" y="0"/>
                </a:lnTo>
                <a:lnTo>
                  <a:pt x="1961" y="0"/>
                </a:lnTo>
              </a:path>
            </a:pathLst>
          </a:custGeom>
          <a:noFill/>
          <a:ln w="222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noProof="0">
              <a:latin typeface="+mn-lt"/>
            </a:endParaRPr>
          </a:p>
        </p:txBody>
      </p:sp>
      <p:sp>
        <p:nvSpPr>
          <p:cNvPr id="316" name="Rectangle 120">
            <a:extLst>
              <a:ext uri="{FF2B5EF4-FFF2-40B4-BE49-F238E27FC236}">
                <a16:creationId xmlns:a16="http://schemas.microsoft.com/office/drawing/2014/main" id="{254043E7-01BB-668E-DCAD-749418FB71BF}"/>
              </a:ext>
            </a:extLst>
          </p:cNvPr>
          <p:cNvSpPr>
            <a:spLocks noChangeArrowheads="1"/>
          </p:cNvSpPr>
          <p:nvPr/>
        </p:nvSpPr>
        <p:spPr bwMode="auto">
          <a:xfrm>
            <a:off x="8320952" y="4980812"/>
            <a:ext cx="208069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a:ln>
                  <a:noFill/>
                </a:ln>
                <a:effectLst/>
                <a:latin typeface="+mn-lt"/>
              </a:rPr>
              <a:t>Months since randomisation</a:t>
            </a:r>
            <a:endParaRPr kumimoji="0" lang="en-GB" sz="1200" b="0" i="0" u="none" strike="noStrike" cap="none" normalizeH="0" baseline="0" noProof="0">
              <a:ln>
                <a:noFill/>
              </a:ln>
              <a:effectLst/>
              <a:latin typeface="+mn-lt"/>
            </a:endParaRPr>
          </a:p>
        </p:txBody>
      </p:sp>
      <p:sp>
        <p:nvSpPr>
          <p:cNvPr id="346" name="Rectangle 8">
            <a:extLst>
              <a:ext uri="{FF2B5EF4-FFF2-40B4-BE49-F238E27FC236}">
                <a16:creationId xmlns:a16="http://schemas.microsoft.com/office/drawing/2014/main" id="{172134D9-FD74-0583-DDBD-276871490F6D}"/>
              </a:ext>
            </a:extLst>
          </p:cNvPr>
          <p:cNvSpPr>
            <a:spLocks noChangeArrowheads="1"/>
          </p:cNvSpPr>
          <p:nvPr/>
        </p:nvSpPr>
        <p:spPr bwMode="auto">
          <a:xfrm>
            <a:off x="6944554" y="4403114"/>
            <a:ext cx="8496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0</a:t>
            </a:r>
          </a:p>
        </p:txBody>
      </p:sp>
      <p:sp>
        <p:nvSpPr>
          <p:cNvPr id="347" name="Rectangle 9">
            <a:extLst>
              <a:ext uri="{FF2B5EF4-FFF2-40B4-BE49-F238E27FC236}">
                <a16:creationId xmlns:a16="http://schemas.microsoft.com/office/drawing/2014/main" id="{101502FA-974B-6BAB-8E75-05751E94DF18}"/>
              </a:ext>
            </a:extLst>
          </p:cNvPr>
          <p:cNvSpPr>
            <a:spLocks noChangeArrowheads="1"/>
          </p:cNvSpPr>
          <p:nvPr/>
        </p:nvSpPr>
        <p:spPr bwMode="auto">
          <a:xfrm>
            <a:off x="6944555" y="3983174"/>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5</a:t>
            </a:r>
          </a:p>
        </p:txBody>
      </p:sp>
      <p:sp>
        <p:nvSpPr>
          <p:cNvPr id="348" name="Rectangle 10">
            <a:extLst>
              <a:ext uri="{FF2B5EF4-FFF2-40B4-BE49-F238E27FC236}">
                <a16:creationId xmlns:a16="http://schemas.microsoft.com/office/drawing/2014/main" id="{8A665B2F-B854-EDDE-A8BD-49E4DA145FAD}"/>
              </a:ext>
            </a:extLst>
          </p:cNvPr>
          <p:cNvSpPr>
            <a:spLocks noChangeArrowheads="1"/>
          </p:cNvSpPr>
          <p:nvPr/>
        </p:nvSpPr>
        <p:spPr bwMode="auto">
          <a:xfrm>
            <a:off x="6859595" y="3558647"/>
            <a:ext cx="1699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10</a:t>
            </a:r>
          </a:p>
        </p:txBody>
      </p:sp>
      <p:sp>
        <p:nvSpPr>
          <p:cNvPr id="349" name="Rectangle 11">
            <a:extLst>
              <a:ext uri="{FF2B5EF4-FFF2-40B4-BE49-F238E27FC236}">
                <a16:creationId xmlns:a16="http://schemas.microsoft.com/office/drawing/2014/main" id="{02B6A3E5-60F7-F09F-2D47-6CEECBB51B15}"/>
              </a:ext>
            </a:extLst>
          </p:cNvPr>
          <p:cNvSpPr>
            <a:spLocks noChangeArrowheads="1"/>
          </p:cNvSpPr>
          <p:nvPr/>
        </p:nvSpPr>
        <p:spPr bwMode="auto">
          <a:xfrm>
            <a:off x="6859597" y="314100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15</a:t>
            </a:r>
          </a:p>
        </p:txBody>
      </p:sp>
      <p:sp>
        <p:nvSpPr>
          <p:cNvPr id="350" name="Rectangle 12">
            <a:extLst>
              <a:ext uri="{FF2B5EF4-FFF2-40B4-BE49-F238E27FC236}">
                <a16:creationId xmlns:a16="http://schemas.microsoft.com/office/drawing/2014/main" id="{58A2D02C-ED38-7329-D33A-AFF7D6EFF95F}"/>
              </a:ext>
            </a:extLst>
          </p:cNvPr>
          <p:cNvSpPr>
            <a:spLocks noChangeArrowheads="1"/>
          </p:cNvSpPr>
          <p:nvPr/>
        </p:nvSpPr>
        <p:spPr bwMode="auto">
          <a:xfrm>
            <a:off x="6859595" y="2721064"/>
            <a:ext cx="1699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a:t>
            </a:r>
            <a:r>
              <a:rPr lang="en-GB" sz="1200" noProof="0">
                <a:latin typeface="+mn-lt"/>
              </a:rPr>
              <a:t>0</a:t>
            </a:r>
            <a:endParaRPr kumimoji="0" lang="en-GB" sz="1200" b="0" i="0" u="none" strike="noStrike" cap="none" normalizeH="0" baseline="0" noProof="0">
              <a:ln>
                <a:noFill/>
              </a:ln>
              <a:effectLst/>
              <a:latin typeface="+mn-lt"/>
            </a:endParaRPr>
          </a:p>
        </p:txBody>
      </p:sp>
      <p:sp>
        <p:nvSpPr>
          <p:cNvPr id="351" name="Rectangle 13">
            <a:extLst>
              <a:ext uri="{FF2B5EF4-FFF2-40B4-BE49-F238E27FC236}">
                <a16:creationId xmlns:a16="http://schemas.microsoft.com/office/drawing/2014/main" id="{58BBF23C-FE24-1209-315D-1B3C9C5509E5}"/>
              </a:ext>
            </a:extLst>
          </p:cNvPr>
          <p:cNvSpPr>
            <a:spLocks noChangeArrowheads="1"/>
          </p:cNvSpPr>
          <p:nvPr/>
        </p:nvSpPr>
        <p:spPr bwMode="auto">
          <a:xfrm>
            <a:off x="6859597" y="230112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25</a:t>
            </a:r>
          </a:p>
        </p:txBody>
      </p:sp>
      <p:sp>
        <p:nvSpPr>
          <p:cNvPr id="352" name="Rectangle 14">
            <a:extLst>
              <a:ext uri="{FF2B5EF4-FFF2-40B4-BE49-F238E27FC236}">
                <a16:creationId xmlns:a16="http://schemas.microsoft.com/office/drawing/2014/main" id="{D9C00A1B-09A1-FE71-C5AC-222CA83560B7}"/>
              </a:ext>
            </a:extLst>
          </p:cNvPr>
          <p:cNvSpPr>
            <a:spLocks noChangeArrowheads="1"/>
          </p:cNvSpPr>
          <p:nvPr/>
        </p:nvSpPr>
        <p:spPr bwMode="auto">
          <a:xfrm>
            <a:off x="6859595" y="1881187"/>
            <a:ext cx="1699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mn-lt"/>
              </a:rPr>
              <a:t>30</a:t>
            </a:r>
          </a:p>
        </p:txBody>
      </p:sp>
      <p:sp>
        <p:nvSpPr>
          <p:cNvPr id="353" name="Rectangle 44">
            <a:extLst>
              <a:ext uri="{FF2B5EF4-FFF2-40B4-BE49-F238E27FC236}">
                <a16:creationId xmlns:a16="http://schemas.microsoft.com/office/drawing/2014/main" id="{FDE94447-ACD5-EDF3-A5E9-9158C0A4CD3D}"/>
              </a:ext>
            </a:extLst>
          </p:cNvPr>
          <p:cNvSpPr>
            <a:spLocks noChangeArrowheads="1"/>
          </p:cNvSpPr>
          <p:nvPr/>
        </p:nvSpPr>
        <p:spPr bwMode="auto">
          <a:xfrm rot="16200000">
            <a:off x="5581217" y="3202487"/>
            <a:ext cx="186429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a:ln>
                  <a:noFill/>
                </a:ln>
                <a:effectLst/>
                <a:latin typeface="+mn-lt"/>
              </a:rPr>
              <a:t>Cumulative Incidence (%)</a:t>
            </a:r>
            <a:endParaRPr kumimoji="0" lang="en-GB" sz="1200" b="0" i="0" u="none" strike="noStrike" cap="none" normalizeH="0" baseline="0" noProof="0">
              <a:ln>
                <a:noFill/>
              </a:ln>
              <a:effectLst/>
              <a:latin typeface="+mn-lt"/>
            </a:endParaRPr>
          </a:p>
        </p:txBody>
      </p:sp>
      <p:sp>
        <p:nvSpPr>
          <p:cNvPr id="107" name="TextBox 106">
            <a:extLst>
              <a:ext uri="{FF2B5EF4-FFF2-40B4-BE49-F238E27FC236}">
                <a16:creationId xmlns:a16="http://schemas.microsoft.com/office/drawing/2014/main" id="{76654A9D-57AA-F8DA-E865-BBBCF73858DD}"/>
              </a:ext>
            </a:extLst>
          </p:cNvPr>
          <p:cNvSpPr txBox="1"/>
          <p:nvPr/>
        </p:nvSpPr>
        <p:spPr>
          <a:xfrm>
            <a:off x="1488917" y="1903727"/>
            <a:ext cx="2584753" cy="468313"/>
          </a:xfrm>
          <a:prstGeom prst="rect">
            <a:avLst/>
          </a:prstGeom>
        </p:spPr>
        <p:txBody>
          <a:bodyPr vert="horz" wrap="square" lIns="91440" tIns="45720" rIns="91440" bIns="45720" rtlCol="0">
            <a:noAutofit/>
          </a:bodyPr>
          <a:lstStyle/>
          <a:p>
            <a:pPr algn="l">
              <a:spcBef>
                <a:spcPts val="600"/>
              </a:spcBef>
            </a:pPr>
            <a:r>
              <a:rPr lang="en-GB" sz="1400" b="1" noProof="0">
                <a:latin typeface="+mn-lt"/>
              </a:rPr>
              <a:t>Hazard ratio, 0.78 </a:t>
            </a:r>
            <a:br>
              <a:rPr lang="en-GB" sz="1400" b="1" noProof="0">
                <a:latin typeface="+mn-lt"/>
              </a:rPr>
            </a:br>
            <a:r>
              <a:rPr lang="en-GB" sz="1400" b="1" noProof="0">
                <a:latin typeface="+mn-lt"/>
              </a:rPr>
              <a:t>(95% CI, 0.60, 1.01) </a:t>
            </a:r>
          </a:p>
          <a:p>
            <a:pPr algn="l">
              <a:spcBef>
                <a:spcPts val="600"/>
              </a:spcBef>
            </a:pPr>
            <a:endParaRPr lang="en-GB" sz="1600" noProof="0">
              <a:latin typeface="+mn-lt"/>
            </a:endParaRPr>
          </a:p>
        </p:txBody>
      </p:sp>
      <p:sp>
        <p:nvSpPr>
          <p:cNvPr id="108" name="TextBox 107">
            <a:extLst>
              <a:ext uri="{FF2B5EF4-FFF2-40B4-BE49-F238E27FC236}">
                <a16:creationId xmlns:a16="http://schemas.microsoft.com/office/drawing/2014/main" id="{D3A9D0D5-2AFE-891A-DFC5-61223642E736}"/>
              </a:ext>
            </a:extLst>
          </p:cNvPr>
          <p:cNvSpPr txBox="1"/>
          <p:nvPr/>
        </p:nvSpPr>
        <p:spPr>
          <a:xfrm>
            <a:off x="7256803" y="1903445"/>
            <a:ext cx="2584753" cy="468313"/>
          </a:xfrm>
          <a:prstGeom prst="rect">
            <a:avLst/>
          </a:prstGeom>
        </p:spPr>
        <p:txBody>
          <a:bodyPr vert="horz" wrap="square" lIns="91440" tIns="45720" rIns="91440" bIns="45720" rtlCol="0">
            <a:noAutofit/>
          </a:bodyPr>
          <a:lstStyle/>
          <a:p>
            <a:pPr algn="l">
              <a:spcBef>
                <a:spcPts val="600"/>
              </a:spcBef>
            </a:pPr>
            <a:r>
              <a:rPr lang="en-GB" sz="1400" b="1" noProof="0">
                <a:latin typeface="+mn-lt"/>
              </a:rPr>
              <a:t>Hazard ratio, 0.60 </a:t>
            </a:r>
            <a:br>
              <a:rPr lang="en-GB" sz="1400" b="1" noProof="0">
                <a:latin typeface="+mn-lt"/>
              </a:rPr>
            </a:br>
            <a:r>
              <a:rPr lang="en-GB" sz="1400" b="1" noProof="0">
                <a:latin typeface="+mn-lt"/>
              </a:rPr>
              <a:t>(95% CI, 0.27, 1.33) </a:t>
            </a:r>
          </a:p>
          <a:p>
            <a:pPr algn="l">
              <a:spcBef>
                <a:spcPts val="600"/>
              </a:spcBef>
            </a:pPr>
            <a:endParaRPr lang="en-GB" sz="1600" noProof="0">
              <a:latin typeface="+mn-lt"/>
            </a:endParaRPr>
          </a:p>
        </p:txBody>
      </p:sp>
      <p:sp>
        <p:nvSpPr>
          <p:cNvPr id="21" name="TextBox 20">
            <a:extLst>
              <a:ext uri="{FF2B5EF4-FFF2-40B4-BE49-F238E27FC236}">
                <a16:creationId xmlns:a16="http://schemas.microsoft.com/office/drawing/2014/main" id="{58E4D96D-65EB-A3DF-B4AB-9256AFC06613}"/>
              </a:ext>
            </a:extLst>
          </p:cNvPr>
          <p:cNvSpPr txBox="1"/>
          <p:nvPr/>
        </p:nvSpPr>
        <p:spPr>
          <a:xfrm>
            <a:off x="1640691" y="2670123"/>
            <a:ext cx="2622731" cy="661720"/>
          </a:xfrm>
          <a:prstGeom prst="rect">
            <a:avLst/>
          </a:prstGeom>
          <a:noFill/>
        </p:spPr>
        <p:txBody>
          <a:bodyPr vert="horz" wrap="square" lIns="91440" tIns="45720" rIns="91440" bIns="45720" rtlCol="0">
            <a:spAutoFit/>
          </a:bodyPr>
          <a:lstStyle/>
          <a:p>
            <a:pPr algn="l">
              <a:spcBef>
                <a:spcPts val="600"/>
              </a:spcBef>
              <a:spcAft>
                <a:spcPts val="0"/>
              </a:spcAft>
            </a:pPr>
            <a:r>
              <a:rPr lang="en-GB" sz="1200" b="1" spc="0" baseline="0" noProof="0">
                <a:ln/>
                <a:solidFill>
                  <a:srgbClr val="53585A"/>
                </a:solidFill>
                <a:latin typeface="Arial"/>
                <a:cs typeface="Arial"/>
                <a:sym typeface="Arial"/>
                <a:rtl val="0"/>
              </a:rPr>
              <a:t>Placebo</a:t>
            </a:r>
          </a:p>
          <a:p>
            <a:pPr algn="l">
              <a:spcBef>
                <a:spcPts val="600"/>
              </a:spcBef>
              <a:spcAft>
                <a:spcPts val="0"/>
              </a:spcAft>
            </a:pPr>
            <a:r>
              <a:rPr lang="en-GB" sz="1000" noProof="0">
                <a:ln/>
                <a:solidFill>
                  <a:srgbClr val="53585A"/>
                </a:solidFill>
                <a:latin typeface="Arial"/>
                <a:cs typeface="Arial"/>
                <a:sym typeface="Arial"/>
                <a:rtl val="0"/>
              </a:rPr>
              <a:t>No. of participants with event: </a:t>
            </a:r>
            <a:r>
              <a:rPr lang="en-GB" sz="1000" b="1" noProof="0">
                <a:ln/>
                <a:solidFill>
                  <a:srgbClr val="53585A"/>
                </a:solidFill>
                <a:latin typeface="Arial"/>
                <a:cs typeface="Arial"/>
                <a:sym typeface="Arial"/>
                <a:rtl val="0"/>
              </a:rPr>
              <a:t>125 (15.8%)</a:t>
            </a:r>
            <a:br>
              <a:rPr lang="en-GB" sz="1000" noProof="0">
                <a:ln/>
                <a:solidFill>
                  <a:srgbClr val="53585A"/>
                </a:solidFill>
                <a:latin typeface="Arial"/>
                <a:cs typeface="Arial"/>
                <a:sym typeface="Arial"/>
                <a:rtl val="0"/>
              </a:rPr>
            </a:br>
            <a:r>
              <a:rPr lang="en-GB" sz="1000" spc="0" baseline="0" noProof="0">
                <a:ln/>
                <a:solidFill>
                  <a:srgbClr val="53585A"/>
                </a:solidFill>
                <a:latin typeface="Arial"/>
                <a:cs typeface="Arial"/>
                <a:sym typeface="Arial"/>
                <a:rtl val="0"/>
              </a:rPr>
              <a:t>n per 100 PY (95% CI): </a:t>
            </a:r>
            <a:r>
              <a:rPr lang="en-GB" sz="1000" b="1" noProof="0">
                <a:ln/>
                <a:solidFill>
                  <a:srgbClr val="53585A"/>
                </a:solidFill>
                <a:latin typeface="Arial"/>
                <a:cs typeface="Arial"/>
                <a:sym typeface="Arial"/>
                <a:rtl val="0"/>
              </a:rPr>
              <a:t>5.4</a:t>
            </a:r>
            <a:r>
              <a:rPr lang="en-GB" sz="1000" b="1" spc="0" baseline="0" noProof="0">
                <a:ln/>
                <a:solidFill>
                  <a:srgbClr val="53585A"/>
                </a:solidFill>
                <a:latin typeface="Arial"/>
                <a:cs typeface="Arial"/>
                <a:sym typeface="Arial"/>
                <a:rtl val="0"/>
              </a:rPr>
              <a:t> (4.5, 6.4)</a:t>
            </a:r>
          </a:p>
        </p:txBody>
      </p:sp>
      <p:sp>
        <p:nvSpPr>
          <p:cNvPr id="22" name="TextBox 21">
            <a:extLst>
              <a:ext uri="{FF2B5EF4-FFF2-40B4-BE49-F238E27FC236}">
                <a16:creationId xmlns:a16="http://schemas.microsoft.com/office/drawing/2014/main" id="{1498B04C-3BEE-3AF1-1013-9CAF9A35AE88}"/>
              </a:ext>
            </a:extLst>
          </p:cNvPr>
          <p:cNvSpPr txBox="1"/>
          <p:nvPr/>
        </p:nvSpPr>
        <p:spPr>
          <a:xfrm>
            <a:off x="1638756" y="3437433"/>
            <a:ext cx="2781643" cy="661720"/>
          </a:xfrm>
          <a:prstGeom prst="rect">
            <a:avLst/>
          </a:prstGeom>
          <a:noFill/>
        </p:spPr>
        <p:txBody>
          <a:bodyPr vert="horz" wrap="square" lIns="91440" tIns="45720" rIns="91440" bIns="45720" rtlCol="0">
            <a:spAutoFit/>
          </a:bodyPr>
          <a:lstStyle/>
          <a:p>
            <a:pPr algn="l">
              <a:spcBef>
                <a:spcPts val="0"/>
              </a:spcBef>
              <a:spcAft>
                <a:spcPts val="0"/>
              </a:spcAft>
            </a:pPr>
            <a:r>
              <a:rPr lang="en-GB" sz="1200" b="1" spc="0" baseline="0" noProof="0">
                <a:ln/>
                <a:solidFill>
                  <a:srgbClr val="669BD2"/>
                </a:solidFill>
                <a:latin typeface="Arial"/>
                <a:cs typeface="Arial"/>
                <a:sym typeface="Arial"/>
                <a:rtl val="0"/>
              </a:rPr>
              <a:t>Finerenone</a:t>
            </a:r>
          </a:p>
          <a:p>
            <a:pPr algn="l">
              <a:spcBef>
                <a:spcPts val="600"/>
              </a:spcBef>
              <a:spcAft>
                <a:spcPts val="0"/>
              </a:spcAft>
            </a:pPr>
            <a:r>
              <a:rPr lang="en-GB" sz="1000" noProof="0">
                <a:ln/>
                <a:solidFill>
                  <a:srgbClr val="669BD2"/>
                </a:solidFill>
                <a:latin typeface="Arial"/>
                <a:cs typeface="Arial"/>
                <a:sym typeface="Arial"/>
                <a:rtl val="0"/>
              </a:rPr>
              <a:t>No. of participants with event: </a:t>
            </a:r>
            <a:r>
              <a:rPr lang="en-GB" sz="1000" b="1" noProof="0">
                <a:ln/>
                <a:solidFill>
                  <a:srgbClr val="669BD2"/>
                </a:solidFill>
                <a:latin typeface="Arial"/>
                <a:cs typeface="Arial"/>
                <a:sym typeface="Arial"/>
                <a:rtl val="0"/>
              </a:rPr>
              <a:t>104 (13.1%)</a:t>
            </a:r>
            <a:br>
              <a:rPr lang="en-GB" sz="1000" noProof="0">
                <a:ln/>
                <a:solidFill>
                  <a:srgbClr val="669BD2"/>
                </a:solidFill>
                <a:latin typeface="Arial"/>
                <a:cs typeface="Arial"/>
                <a:sym typeface="Arial"/>
                <a:rtl val="0"/>
              </a:rPr>
            </a:br>
            <a:r>
              <a:rPr lang="en-GB" sz="1000" spc="0" baseline="0" noProof="0">
                <a:ln/>
                <a:solidFill>
                  <a:srgbClr val="669BD2"/>
                </a:solidFill>
                <a:latin typeface="Arial"/>
                <a:cs typeface="Arial"/>
                <a:sym typeface="Arial"/>
                <a:rtl val="0"/>
              </a:rPr>
              <a:t>n per 100 PY (95% CI): </a:t>
            </a:r>
            <a:r>
              <a:rPr lang="en-GB" sz="1000" b="1" spc="0" baseline="0" noProof="0">
                <a:ln/>
                <a:solidFill>
                  <a:srgbClr val="669BD2"/>
                </a:solidFill>
                <a:latin typeface="Arial"/>
                <a:cs typeface="Arial"/>
                <a:sym typeface="Arial"/>
                <a:rtl val="0"/>
              </a:rPr>
              <a:t>4.4 (3.6,</a:t>
            </a:r>
            <a:r>
              <a:rPr lang="en-GB" sz="1000" b="1" spc="0" noProof="0">
                <a:ln/>
                <a:solidFill>
                  <a:srgbClr val="669BD2"/>
                </a:solidFill>
                <a:latin typeface="Arial"/>
                <a:cs typeface="Arial"/>
                <a:sym typeface="Arial"/>
                <a:rtl val="0"/>
              </a:rPr>
              <a:t> </a:t>
            </a:r>
            <a:r>
              <a:rPr lang="en-GB" sz="1000" b="1" spc="0" baseline="0" noProof="0">
                <a:ln/>
                <a:solidFill>
                  <a:srgbClr val="669BD2"/>
                </a:solidFill>
                <a:latin typeface="Arial"/>
                <a:cs typeface="Arial"/>
                <a:sym typeface="Arial"/>
                <a:rtl val="0"/>
              </a:rPr>
              <a:t>5.3)</a:t>
            </a:r>
          </a:p>
        </p:txBody>
      </p:sp>
      <p:sp>
        <p:nvSpPr>
          <p:cNvPr id="23" name="TextBox 22">
            <a:extLst>
              <a:ext uri="{FF2B5EF4-FFF2-40B4-BE49-F238E27FC236}">
                <a16:creationId xmlns:a16="http://schemas.microsoft.com/office/drawing/2014/main" id="{867ADA30-49ED-4B69-3F9E-0FE90417336D}"/>
              </a:ext>
            </a:extLst>
          </p:cNvPr>
          <p:cNvSpPr txBox="1"/>
          <p:nvPr/>
        </p:nvSpPr>
        <p:spPr>
          <a:xfrm>
            <a:off x="9433014" y="2946015"/>
            <a:ext cx="2637065" cy="661720"/>
          </a:xfrm>
          <a:prstGeom prst="rect">
            <a:avLst/>
          </a:prstGeom>
          <a:noFill/>
        </p:spPr>
        <p:txBody>
          <a:bodyPr vert="horz" wrap="square" lIns="91440" tIns="45720" rIns="91440" bIns="45720" rtlCol="0">
            <a:spAutoFit/>
          </a:bodyPr>
          <a:lstStyle/>
          <a:p>
            <a:pPr algn="l">
              <a:spcBef>
                <a:spcPts val="600"/>
              </a:spcBef>
              <a:spcAft>
                <a:spcPts val="0"/>
              </a:spcAft>
            </a:pPr>
            <a:r>
              <a:rPr lang="en-GB" sz="1200" b="1" spc="0" baseline="0" noProof="0">
                <a:ln/>
                <a:solidFill>
                  <a:srgbClr val="53585A"/>
                </a:solidFill>
                <a:latin typeface="Arial"/>
                <a:cs typeface="Arial"/>
                <a:sym typeface="Arial"/>
                <a:rtl val="0"/>
              </a:rPr>
              <a:t>Placebo</a:t>
            </a:r>
          </a:p>
          <a:p>
            <a:pPr>
              <a:spcBef>
                <a:spcPts val="600"/>
              </a:spcBef>
              <a:spcAft>
                <a:spcPts val="0"/>
              </a:spcAft>
            </a:pPr>
            <a:r>
              <a:rPr lang="en-GB" sz="1000">
                <a:ln/>
                <a:solidFill>
                  <a:srgbClr val="53585A"/>
                </a:solidFill>
                <a:latin typeface="Arial"/>
                <a:cs typeface="Arial"/>
                <a:sym typeface="Arial"/>
                <a:rtl val="0"/>
              </a:rPr>
              <a:t>No. of participants with event: </a:t>
            </a:r>
            <a:r>
              <a:rPr lang="en-GB" sz="1000" b="1" noProof="0">
                <a:ln/>
                <a:solidFill>
                  <a:srgbClr val="53585A"/>
                </a:solidFill>
                <a:latin typeface="Arial"/>
                <a:cs typeface="Arial"/>
                <a:sym typeface="Arial"/>
                <a:rtl val="0"/>
              </a:rPr>
              <a:t>16 (2.0%)</a:t>
            </a:r>
            <a:br>
              <a:rPr lang="en-GB" sz="1000" noProof="0">
                <a:ln/>
                <a:solidFill>
                  <a:srgbClr val="53585A"/>
                </a:solidFill>
                <a:latin typeface="Arial"/>
                <a:cs typeface="Arial"/>
                <a:sym typeface="Arial"/>
                <a:rtl val="0"/>
              </a:rPr>
            </a:br>
            <a:r>
              <a:rPr lang="en-GB" sz="1000">
                <a:ln/>
                <a:solidFill>
                  <a:srgbClr val="53585A"/>
                </a:solidFill>
                <a:latin typeface="Arial"/>
                <a:cs typeface="Arial"/>
                <a:sym typeface="Arial"/>
                <a:rtl val="0"/>
              </a:rPr>
              <a:t>n per 100 PY </a:t>
            </a:r>
            <a:r>
              <a:rPr lang="en-GB" sz="1000" spc="0" baseline="0" noProof="0">
                <a:ln/>
                <a:solidFill>
                  <a:srgbClr val="53585A"/>
                </a:solidFill>
                <a:latin typeface="Arial"/>
                <a:cs typeface="Arial"/>
                <a:sym typeface="Arial"/>
                <a:rtl val="0"/>
              </a:rPr>
              <a:t>(95% CI): </a:t>
            </a:r>
            <a:r>
              <a:rPr lang="en-GB" sz="1000" b="1" spc="0" baseline="0" noProof="0">
                <a:ln/>
                <a:solidFill>
                  <a:srgbClr val="53585A"/>
                </a:solidFill>
                <a:latin typeface="Arial"/>
                <a:cs typeface="Arial"/>
                <a:sym typeface="Arial"/>
                <a:rtl val="0"/>
              </a:rPr>
              <a:t>0.6 (0.4, 1.0)</a:t>
            </a:r>
          </a:p>
        </p:txBody>
      </p:sp>
      <p:sp>
        <p:nvSpPr>
          <p:cNvPr id="24" name="TextBox 23">
            <a:extLst>
              <a:ext uri="{FF2B5EF4-FFF2-40B4-BE49-F238E27FC236}">
                <a16:creationId xmlns:a16="http://schemas.microsoft.com/office/drawing/2014/main" id="{48B429E8-54AD-C88F-3D96-9C8B7D6CF352}"/>
              </a:ext>
            </a:extLst>
          </p:cNvPr>
          <p:cNvSpPr txBox="1"/>
          <p:nvPr/>
        </p:nvSpPr>
        <p:spPr>
          <a:xfrm>
            <a:off x="9433015" y="3646508"/>
            <a:ext cx="2539706" cy="661720"/>
          </a:xfrm>
          <a:prstGeom prst="rect">
            <a:avLst/>
          </a:prstGeom>
          <a:noFill/>
        </p:spPr>
        <p:txBody>
          <a:bodyPr vert="horz" wrap="square" lIns="91440" tIns="45720" rIns="91440" bIns="45720" rtlCol="0">
            <a:spAutoFit/>
          </a:bodyPr>
          <a:lstStyle/>
          <a:p>
            <a:pPr algn="l">
              <a:spcBef>
                <a:spcPts val="600"/>
              </a:spcBef>
              <a:spcAft>
                <a:spcPts val="0"/>
              </a:spcAft>
            </a:pPr>
            <a:r>
              <a:rPr lang="en-GB" sz="1200" b="1" spc="0" baseline="0" noProof="0">
                <a:ln/>
                <a:solidFill>
                  <a:srgbClr val="669BD2"/>
                </a:solidFill>
                <a:latin typeface="Arial"/>
                <a:cs typeface="Arial"/>
                <a:sym typeface="Arial"/>
                <a:rtl val="0"/>
              </a:rPr>
              <a:t>Finerenone</a:t>
            </a:r>
          </a:p>
          <a:p>
            <a:pPr>
              <a:spcBef>
                <a:spcPts val="600"/>
              </a:spcBef>
              <a:spcAft>
                <a:spcPts val="0"/>
              </a:spcAft>
            </a:pPr>
            <a:r>
              <a:rPr lang="en-GB" sz="1000">
                <a:ln/>
                <a:solidFill>
                  <a:srgbClr val="669BD2"/>
                </a:solidFill>
                <a:latin typeface="Arial"/>
                <a:cs typeface="Arial"/>
                <a:sym typeface="Arial"/>
                <a:rtl val="0"/>
              </a:rPr>
              <a:t>No. of participants with event: </a:t>
            </a:r>
            <a:r>
              <a:rPr lang="en-GB" sz="1000" b="1" noProof="0">
                <a:ln/>
                <a:solidFill>
                  <a:srgbClr val="669BD2"/>
                </a:solidFill>
                <a:latin typeface="Arial"/>
                <a:cs typeface="Arial"/>
                <a:sym typeface="Arial"/>
                <a:rtl val="0"/>
              </a:rPr>
              <a:t>10 (1.3%)</a:t>
            </a:r>
            <a:br>
              <a:rPr lang="en-GB" sz="1000" noProof="0">
                <a:ln/>
                <a:solidFill>
                  <a:srgbClr val="669BD2"/>
                </a:solidFill>
                <a:latin typeface="Arial"/>
                <a:cs typeface="Arial"/>
                <a:sym typeface="Arial"/>
                <a:rtl val="0"/>
              </a:rPr>
            </a:br>
            <a:r>
              <a:rPr lang="en-GB" sz="1000">
                <a:ln/>
                <a:solidFill>
                  <a:srgbClr val="669BD2"/>
                </a:solidFill>
                <a:latin typeface="Arial"/>
                <a:cs typeface="Arial"/>
                <a:sym typeface="Arial"/>
                <a:rtl val="0"/>
              </a:rPr>
              <a:t>n per 100 PY </a:t>
            </a:r>
            <a:r>
              <a:rPr lang="en-GB" sz="1000" spc="0" baseline="0" noProof="0">
                <a:ln/>
                <a:solidFill>
                  <a:srgbClr val="669BD2"/>
                </a:solidFill>
                <a:latin typeface="Arial"/>
                <a:cs typeface="Arial"/>
                <a:sym typeface="Arial"/>
                <a:rtl val="0"/>
              </a:rPr>
              <a:t>(95% CI): </a:t>
            </a:r>
            <a:r>
              <a:rPr lang="en-GB" sz="1000" b="1" spc="0" baseline="0" noProof="0">
                <a:ln/>
                <a:solidFill>
                  <a:srgbClr val="669BD2"/>
                </a:solidFill>
                <a:latin typeface="Arial"/>
                <a:cs typeface="Arial"/>
                <a:sym typeface="Arial"/>
                <a:rtl val="0"/>
              </a:rPr>
              <a:t>0.4 (0.2,</a:t>
            </a:r>
            <a:r>
              <a:rPr lang="en-GB" sz="1000" b="1" spc="0" noProof="0">
                <a:ln/>
                <a:solidFill>
                  <a:srgbClr val="669BD2"/>
                </a:solidFill>
                <a:latin typeface="Arial"/>
                <a:cs typeface="Arial"/>
                <a:sym typeface="Arial"/>
                <a:rtl val="0"/>
              </a:rPr>
              <a:t> 0.7</a:t>
            </a:r>
            <a:r>
              <a:rPr lang="en-GB" sz="1000" b="1" spc="0" baseline="0" noProof="0">
                <a:ln/>
                <a:solidFill>
                  <a:srgbClr val="669BD2"/>
                </a:solidFill>
                <a:latin typeface="Arial"/>
                <a:cs typeface="Arial"/>
                <a:sym typeface="Arial"/>
                <a:rtl val="0"/>
              </a:rPr>
              <a:t>)</a:t>
            </a:r>
          </a:p>
        </p:txBody>
      </p:sp>
      <p:pic>
        <p:nvPicPr>
          <p:cNvPr id="3" name="Picture 2" descr="Glasgow 2026 | ERA">
            <a:extLst>
              <a:ext uri="{FF2B5EF4-FFF2-40B4-BE49-F238E27FC236}">
                <a16:creationId xmlns:a16="http://schemas.microsoft.com/office/drawing/2014/main" id="{291002BA-0602-BAFA-E4D7-A1B3BFB88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80" grpId="0"/>
      <p:bldP spid="281" grpId="0" animBg="1"/>
      <p:bldP spid="282" grpId="0"/>
      <p:bldP spid="283" grpId="0" animBg="1"/>
      <p:bldP spid="284" grpId="0"/>
      <p:bldP spid="285" grpId="0" animBg="1"/>
      <p:bldP spid="286" grpId="0"/>
      <p:bldP spid="287" grpId="0" animBg="1"/>
      <p:bldP spid="288" grpId="0"/>
      <p:bldP spid="289" grpId="0" animBg="1"/>
      <p:bldP spid="290" grpId="0"/>
      <p:bldP spid="291" grpId="0" animBg="1"/>
      <p:bldP spid="293" grpId="0"/>
      <p:bldP spid="295" grpId="0" animBg="1"/>
      <p:bldP spid="296" grpId="0"/>
      <p:bldP spid="298" grpId="0" animBg="1"/>
      <p:bldP spid="299" grpId="0"/>
      <p:bldP spid="300" grpId="0" animBg="1"/>
      <p:bldP spid="301" grpId="0" animBg="1"/>
      <p:bldP spid="302" grpId="0"/>
      <p:bldP spid="304" grpId="0" animBg="1"/>
      <p:bldP spid="305" grpId="0"/>
      <p:bldP spid="306" grpId="0" animBg="1"/>
      <p:bldP spid="308" grpId="0"/>
      <p:bldP spid="310" grpId="0" animBg="1"/>
      <p:bldP spid="311" grpId="0"/>
      <p:bldP spid="312" grpId="0" animBg="1"/>
      <p:bldP spid="314" grpId="0" animBg="1"/>
      <p:bldP spid="315" grpId="0" animBg="1"/>
      <p:bldP spid="316" grpId="0"/>
      <p:bldP spid="346" grpId="0"/>
      <p:bldP spid="347" grpId="0"/>
      <p:bldP spid="348" grpId="0"/>
      <p:bldP spid="349" grpId="0"/>
      <p:bldP spid="350" grpId="0"/>
      <p:bldP spid="351" grpId="0"/>
      <p:bldP spid="352" grpId="0"/>
      <p:bldP spid="353" grpId="0"/>
      <p:bldP spid="108"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EE6E6-2806-55C1-E795-9A05248088FB}"/>
              </a:ext>
            </a:extLst>
          </p:cNvPr>
          <p:cNvSpPr>
            <a:spLocks noGrp="1"/>
          </p:cNvSpPr>
          <p:nvPr>
            <p:ph type="body" sz="quarter" idx="13"/>
          </p:nvPr>
        </p:nvSpPr>
        <p:spPr>
          <a:xfrm>
            <a:off x="622800" y="1040732"/>
            <a:ext cx="10908000" cy="468313"/>
          </a:xfrm>
        </p:spPr>
        <p:txBody>
          <a:bodyPr/>
          <a:lstStyle/>
          <a:p>
            <a:r>
              <a:rPr lang="en-GB" noProof="0">
                <a:solidFill>
                  <a:schemeClr val="bg2">
                    <a:lumMod val="75000"/>
                  </a:schemeClr>
                </a:solidFill>
              </a:rPr>
              <a:t>Kidney failure or sustained ≥40% eGFR decrease*</a:t>
            </a:r>
          </a:p>
          <a:p>
            <a:endParaRPr lang="en-GB" noProof="0">
              <a:solidFill>
                <a:schemeClr val="bg2">
                  <a:lumMod val="75000"/>
                </a:schemeClr>
              </a:solidFill>
            </a:endParaRPr>
          </a:p>
        </p:txBody>
      </p:sp>
      <p:sp>
        <p:nvSpPr>
          <p:cNvPr id="5" name="Footer Placeholder 4">
            <a:extLst>
              <a:ext uri="{FF2B5EF4-FFF2-40B4-BE49-F238E27FC236}">
                <a16:creationId xmlns:a16="http://schemas.microsoft.com/office/drawing/2014/main" id="{E664B2A5-DA60-52F9-7896-80DA88CF09A9}"/>
              </a:ext>
            </a:extLst>
          </p:cNvPr>
          <p:cNvSpPr>
            <a:spLocks noGrp="1"/>
          </p:cNvSpPr>
          <p:nvPr>
            <p:ph type="ftr" sz="quarter" idx="16"/>
          </p:nvPr>
        </p:nvSpPr>
        <p:spPr>
          <a:xfrm>
            <a:off x="623887" y="6013459"/>
            <a:ext cx="10634988" cy="506124"/>
          </a:xfrm>
        </p:spPr>
        <p:txBody>
          <a:bodyPr/>
          <a:lstStyle/>
          <a:p>
            <a:r>
              <a:rPr lang="en-US"/>
              <a:t>*Composite of kidney failure (defined as an eGFR &lt;15 mL/min/1.73 m</a:t>
            </a:r>
            <a:r>
              <a:rPr lang="en-US" baseline="30000"/>
              <a:t>2</a:t>
            </a:r>
            <a:r>
              <a:rPr lang="en-US"/>
              <a:t> confirmed ≥4 weeks after the initial measurement, the need for chronic dialysis for ≥30 days or kidney transplantation) or sustained eGFR decrease of ≥40% from baseline for ≥4 weeks. </a:t>
            </a:r>
          </a:p>
          <a:p>
            <a:r>
              <a:rPr lang="en-US"/>
              <a:t>CI, confidence interval; eGFR, estimated glomerular filtration rate; </a:t>
            </a:r>
            <a:r>
              <a:rPr lang="en-GB"/>
              <a:t>PY, patient-years</a:t>
            </a:r>
            <a:r>
              <a:rPr lang="en-US"/>
              <a:t>.</a:t>
            </a:r>
          </a:p>
        </p:txBody>
      </p:sp>
      <p:sp>
        <p:nvSpPr>
          <p:cNvPr id="3" name="Slide Number Placeholder 2">
            <a:extLst>
              <a:ext uri="{FF2B5EF4-FFF2-40B4-BE49-F238E27FC236}">
                <a16:creationId xmlns:a16="http://schemas.microsoft.com/office/drawing/2014/main" id="{02A09495-B48E-AC43-4207-5A7B870CD7F4}"/>
              </a:ext>
            </a:extLst>
          </p:cNvPr>
          <p:cNvSpPr>
            <a:spLocks noGrp="1"/>
          </p:cNvSpPr>
          <p:nvPr>
            <p:ph type="sldNum" sz="quarter" idx="15"/>
          </p:nvPr>
        </p:nvSpPr>
        <p:spPr/>
        <p:txBody>
          <a:bodyPr/>
          <a:lstStyle/>
          <a:p>
            <a:fld id="{7AF8E309-D608-654D-B811-6A2C46C88181}" type="slidenum">
              <a:rPr lang="en-US" smtClean="0"/>
              <a:pPr/>
              <a:t>26</a:t>
            </a:fld>
            <a:endParaRPr lang="en-US"/>
          </a:p>
        </p:txBody>
      </p:sp>
      <p:sp>
        <p:nvSpPr>
          <p:cNvPr id="4" name="Title 3">
            <a:extLst>
              <a:ext uri="{FF2B5EF4-FFF2-40B4-BE49-F238E27FC236}">
                <a16:creationId xmlns:a16="http://schemas.microsoft.com/office/drawing/2014/main" id="{69A02780-BDF7-7C5D-0F6A-6BADF44E3EDD}"/>
              </a:ext>
            </a:extLst>
          </p:cNvPr>
          <p:cNvSpPr>
            <a:spLocks noGrp="1"/>
          </p:cNvSpPr>
          <p:nvPr>
            <p:ph type="title"/>
          </p:nvPr>
        </p:nvSpPr>
        <p:spPr/>
        <p:txBody>
          <a:bodyPr/>
          <a:lstStyle/>
          <a:p>
            <a:r>
              <a:rPr lang="en-GB" noProof="0"/>
              <a:t>Exploratory composite outcome</a:t>
            </a:r>
          </a:p>
        </p:txBody>
      </p:sp>
      <p:sp>
        <p:nvSpPr>
          <p:cNvPr id="10" name="Freeform 23">
            <a:extLst>
              <a:ext uri="{FF2B5EF4-FFF2-40B4-BE49-F238E27FC236}">
                <a16:creationId xmlns:a16="http://schemas.microsoft.com/office/drawing/2014/main" id="{618E210C-985C-75BE-9B43-4219F72CC4F4}"/>
              </a:ext>
            </a:extLst>
          </p:cNvPr>
          <p:cNvSpPr>
            <a:spLocks/>
          </p:cNvSpPr>
          <p:nvPr/>
        </p:nvSpPr>
        <p:spPr bwMode="auto">
          <a:xfrm>
            <a:off x="1966816" y="1702410"/>
            <a:ext cx="7876219" cy="3099233"/>
          </a:xfrm>
          <a:custGeom>
            <a:avLst/>
            <a:gdLst>
              <a:gd name="T0" fmla="*/ 1961 w 1961"/>
              <a:gd name="T1" fmla="*/ 1099 h 1099"/>
              <a:gd name="T2" fmla="*/ 0 w 1961"/>
              <a:gd name="T3" fmla="*/ 1099 h 1099"/>
              <a:gd name="T4" fmla="*/ 0 w 1961"/>
              <a:gd name="T5" fmla="*/ 0 h 1099"/>
            </a:gdLst>
            <a:ahLst/>
            <a:cxnLst>
              <a:cxn ang="0">
                <a:pos x="T0" y="T1"/>
              </a:cxn>
              <a:cxn ang="0">
                <a:pos x="T2" y="T3"/>
              </a:cxn>
              <a:cxn ang="0">
                <a:pos x="T4" y="T5"/>
              </a:cxn>
            </a:cxnLst>
            <a:rect l="0" t="0" r="r" b="b"/>
            <a:pathLst>
              <a:path w="1961" h="1099">
                <a:moveTo>
                  <a:pt x="1961" y="1099"/>
                </a:moveTo>
                <a:lnTo>
                  <a:pt x="0" y="1099"/>
                </a:lnTo>
                <a:lnTo>
                  <a:pt x="0" y="0"/>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1" name="Line 37">
            <a:extLst>
              <a:ext uri="{FF2B5EF4-FFF2-40B4-BE49-F238E27FC236}">
                <a16:creationId xmlns:a16="http://schemas.microsoft.com/office/drawing/2014/main" id="{9C58A054-1971-B251-7F20-67205A23C1AF}"/>
              </a:ext>
            </a:extLst>
          </p:cNvPr>
          <p:cNvSpPr>
            <a:spLocks noChangeShapeType="1"/>
          </p:cNvSpPr>
          <p:nvPr/>
        </p:nvSpPr>
        <p:spPr bwMode="auto">
          <a:xfrm>
            <a:off x="1806159" y="4801643"/>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2" name="Line 38">
            <a:extLst>
              <a:ext uri="{FF2B5EF4-FFF2-40B4-BE49-F238E27FC236}">
                <a16:creationId xmlns:a16="http://schemas.microsoft.com/office/drawing/2014/main" id="{36EC9199-4CA2-A4B1-0EF0-B1BAAF7D4F6B}"/>
              </a:ext>
            </a:extLst>
          </p:cNvPr>
          <p:cNvSpPr>
            <a:spLocks noChangeShapeType="1"/>
          </p:cNvSpPr>
          <p:nvPr/>
        </p:nvSpPr>
        <p:spPr bwMode="auto">
          <a:xfrm>
            <a:off x="1806159" y="4415296"/>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3" name="Line 39">
            <a:extLst>
              <a:ext uri="{FF2B5EF4-FFF2-40B4-BE49-F238E27FC236}">
                <a16:creationId xmlns:a16="http://schemas.microsoft.com/office/drawing/2014/main" id="{D1657417-8FD9-E06F-ADE3-ACA84358A24B}"/>
              </a:ext>
            </a:extLst>
          </p:cNvPr>
          <p:cNvSpPr>
            <a:spLocks noChangeShapeType="1"/>
          </p:cNvSpPr>
          <p:nvPr/>
        </p:nvSpPr>
        <p:spPr bwMode="auto">
          <a:xfrm>
            <a:off x="1806159" y="3639783"/>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4" name="Line 40">
            <a:extLst>
              <a:ext uri="{FF2B5EF4-FFF2-40B4-BE49-F238E27FC236}">
                <a16:creationId xmlns:a16="http://schemas.microsoft.com/office/drawing/2014/main" id="{A84F908C-DCE0-07B4-3B20-323BC3523DD4}"/>
              </a:ext>
            </a:extLst>
          </p:cNvPr>
          <p:cNvSpPr>
            <a:spLocks noChangeShapeType="1"/>
          </p:cNvSpPr>
          <p:nvPr/>
        </p:nvSpPr>
        <p:spPr bwMode="auto">
          <a:xfrm>
            <a:off x="1806159" y="3256257"/>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5" name="Line 41">
            <a:extLst>
              <a:ext uri="{FF2B5EF4-FFF2-40B4-BE49-F238E27FC236}">
                <a16:creationId xmlns:a16="http://schemas.microsoft.com/office/drawing/2014/main" id="{4BA1AAA7-70C0-00A5-B4AD-21A229FE97C2}"/>
              </a:ext>
            </a:extLst>
          </p:cNvPr>
          <p:cNvSpPr>
            <a:spLocks noChangeShapeType="1"/>
          </p:cNvSpPr>
          <p:nvPr/>
        </p:nvSpPr>
        <p:spPr bwMode="auto">
          <a:xfrm>
            <a:off x="1806159" y="2479833"/>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6" name="Line 42">
            <a:extLst>
              <a:ext uri="{FF2B5EF4-FFF2-40B4-BE49-F238E27FC236}">
                <a16:creationId xmlns:a16="http://schemas.microsoft.com/office/drawing/2014/main" id="{7AC48F34-C3DF-DC92-5E27-B40559D02A16}"/>
              </a:ext>
            </a:extLst>
          </p:cNvPr>
          <p:cNvSpPr>
            <a:spLocks noChangeShapeType="1"/>
          </p:cNvSpPr>
          <p:nvPr/>
        </p:nvSpPr>
        <p:spPr bwMode="auto">
          <a:xfrm>
            <a:off x="1806159" y="2092578"/>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7" name="Line 43">
            <a:extLst>
              <a:ext uri="{FF2B5EF4-FFF2-40B4-BE49-F238E27FC236}">
                <a16:creationId xmlns:a16="http://schemas.microsoft.com/office/drawing/2014/main" id="{B49D33C9-FD09-5893-D783-18AF1FE50B91}"/>
              </a:ext>
            </a:extLst>
          </p:cNvPr>
          <p:cNvSpPr>
            <a:spLocks noChangeShapeType="1"/>
          </p:cNvSpPr>
          <p:nvPr/>
        </p:nvSpPr>
        <p:spPr bwMode="auto">
          <a:xfrm>
            <a:off x="1806159" y="1702410"/>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8" name="Line 83">
            <a:extLst>
              <a:ext uri="{FF2B5EF4-FFF2-40B4-BE49-F238E27FC236}">
                <a16:creationId xmlns:a16="http://schemas.microsoft.com/office/drawing/2014/main" id="{480D257D-2C7C-C553-50D2-8DCCA8A415A3}"/>
              </a:ext>
            </a:extLst>
          </p:cNvPr>
          <p:cNvSpPr>
            <a:spLocks noChangeShapeType="1"/>
          </p:cNvSpPr>
          <p:nvPr/>
        </p:nvSpPr>
        <p:spPr bwMode="auto">
          <a:xfrm flipV="1">
            <a:off x="1966816"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19" name="Line 85">
            <a:extLst>
              <a:ext uri="{FF2B5EF4-FFF2-40B4-BE49-F238E27FC236}">
                <a16:creationId xmlns:a16="http://schemas.microsoft.com/office/drawing/2014/main" id="{56163406-FE7C-A5B6-5359-928D86AC3C13}"/>
              </a:ext>
            </a:extLst>
          </p:cNvPr>
          <p:cNvSpPr>
            <a:spLocks noChangeShapeType="1"/>
          </p:cNvSpPr>
          <p:nvPr/>
        </p:nvSpPr>
        <p:spPr bwMode="auto">
          <a:xfrm flipV="1">
            <a:off x="3039201"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0" name="Line 87">
            <a:extLst>
              <a:ext uri="{FF2B5EF4-FFF2-40B4-BE49-F238E27FC236}">
                <a16:creationId xmlns:a16="http://schemas.microsoft.com/office/drawing/2014/main" id="{58DC28C7-27DF-7EB6-589E-C55BC204149B}"/>
              </a:ext>
            </a:extLst>
          </p:cNvPr>
          <p:cNvSpPr>
            <a:spLocks noChangeShapeType="1"/>
          </p:cNvSpPr>
          <p:nvPr/>
        </p:nvSpPr>
        <p:spPr bwMode="auto">
          <a:xfrm flipV="1">
            <a:off x="4118086"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1" name="Line 91">
            <a:extLst>
              <a:ext uri="{FF2B5EF4-FFF2-40B4-BE49-F238E27FC236}">
                <a16:creationId xmlns:a16="http://schemas.microsoft.com/office/drawing/2014/main" id="{55A9061E-7757-0D08-D475-858849E99F81}"/>
              </a:ext>
            </a:extLst>
          </p:cNvPr>
          <p:cNvSpPr>
            <a:spLocks noChangeShapeType="1"/>
          </p:cNvSpPr>
          <p:nvPr/>
        </p:nvSpPr>
        <p:spPr bwMode="auto">
          <a:xfrm flipV="1">
            <a:off x="2501000"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2" name="Line 93">
            <a:extLst>
              <a:ext uri="{FF2B5EF4-FFF2-40B4-BE49-F238E27FC236}">
                <a16:creationId xmlns:a16="http://schemas.microsoft.com/office/drawing/2014/main" id="{174F2479-74DB-45B2-AB09-1A90DD34F346}"/>
              </a:ext>
            </a:extLst>
          </p:cNvPr>
          <p:cNvSpPr>
            <a:spLocks noChangeShapeType="1"/>
          </p:cNvSpPr>
          <p:nvPr/>
        </p:nvSpPr>
        <p:spPr bwMode="auto">
          <a:xfrm flipV="1">
            <a:off x="3577403"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3" name="Line 94">
            <a:extLst>
              <a:ext uri="{FF2B5EF4-FFF2-40B4-BE49-F238E27FC236}">
                <a16:creationId xmlns:a16="http://schemas.microsoft.com/office/drawing/2014/main" id="{089E2CD8-A7F8-BE8F-B1BF-4024ACFC79AD}"/>
              </a:ext>
            </a:extLst>
          </p:cNvPr>
          <p:cNvSpPr>
            <a:spLocks noChangeShapeType="1"/>
          </p:cNvSpPr>
          <p:nvPr/>
        </p:nvSpPr>
        <p:spPr bwMode="auto">
          <a:xfrm flipV="1">
            <a:off x="5558450"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4" name="Line 97">
            <a:extLst>
              <a:ext uri="{FF2B5EF4-FFF2-40B4-BE49-F238E27FC236}">
                <a16:creationId xmlns:a16="http://schemas.microsoft.com/office/drawing/2014/main" id="{8317D575-D478-C73F-5C52-7AD3E9535831}"/>
              </a:ext>
            </a:extLst>
          </p:cNvPr>
          <p:cNvSpPr>
            <a:spLocks noChangeShapeType="1"/>
          </p:cNvSpPr>
          <p:nvPr/>
        </p:nvSpPr>
        <p:spPr bwMode="auto">
          <a:xfrm flipV="1">
            <a:off x="6274910"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5" name="Line 100">
            <a:extLst>
              <a:ext uri="{FF2B5EF4-FFF2-40B4-BE49-F238E27FC236}">
                <a16:creationId xmlns:a16="http://schemas.microsoft.com/office/drawing/2014/main" id="{4A2D64D6-851D-2131-3680-2E92CC91F6E7}"/>
              </a:ext>
            </a:extLst>
          </p:cNvPr>
          <p:cNvSpPr>
            <a:spLocks noChangeShapeType="1"/>
          </p:cNvSpPr>
          <p:nvPr/>
        </p:nvSpPr>
        <p:spPr bwMode="auto">
          <a:xfrm flipV="1">
            <a:off x="6989834"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6" name="Line 103">
            <a:extLst>
              <a:ext uri="{FF2B5EF4-FFF2-40B4-BE49-F238E27FC236}">
                <a16:creationId xmlns:a16="http://schemas.microsoft.com/office/drawing/2014/main" id="{D505D71E-1DFF-A084-AF9C-8EE904188F74}"/>
              </a:ext>
            </a:extLst>
          </p:cNvPr>
          <p:cNvSpPr>
            <a:spLocks noChangeShapeType="1"/>
          </p:cNvSpPr>
          <p:nvPr/>
        </p:nvSpPr>
        <p:spPr bwMode="auto">
          <a:xfrm flipV="1">
            <a:off x="7712792"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7" name="Line 106">
            <a:extLst>
              <a:ext uri="{FF2B5EF4-FFF2-40B4-BE49-F238E27FC236}">
                <a16:creationId xmlns:a16="http://schemas.microsoft.com/office/drawing/2014/main" id="{E6132756-8F3D-4F36-5128-C5E8ACA8BBF8}"/>
              </a:ext>
            </a:extLst>
          </p:cNvPr>
          <p:cNvSpPr>
            <a:spLocks noChangeShapeType="1"/>
          </p:cNvSpPr>
          <p:nvPr/>
        </p:nvSpPr>
        <p:spPr bwMode="auto">
          <a:xfrm flipV="1">
            <a:off x="8435749"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8" name="Line 109">
            <a:extLst>
              <a:ext uri="{FF2B5EF4-FFF2-40B4-BE49-F238E27FC236}">
                <a16:creationId xmlns:a16="http://schemas.microsoft.com/office/drawing/2014/main" id="{B6374858-168C-D9B1-101B-E3A484AE76B0}"/>
              </a:ext>
            </a:extLst>
          </p:cNvPr>
          <p:cNvSpPr>
            <a:spLocks noChangeShapeType="1"/>
          </p:cNvSpPr>
          <p:nvPr/>
        </p:nvSpPr>
        <p:spPr bwMode="auto">
          <a:xfrm flipV="1">
            <a:off x="9158706"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29" name="Line 115">
            <a:extLst>
              <a:ext uri="{FF2B5EF4-FFF2-40B4-BE49-F238E27FC236}">
                <a16:creationId xmlns:a16="http://schemas.microsoft.com/office/drawing/2014/main" id="{957896B1-9628-4EB5-17E3-B430266BFF55}"/>
              </a:ext>
            </a:extLst>
          </p:cNvPr>
          <p:cNvSpPr>
            <a:spLocks noChangeShapeType="1"/>
          </p:cNvSpPr>
          <p:nvPr/>
        </p:nvSpPr>
        <p:spPr bwMode="auto">
          <a:xfrm flipV="1">
            <a:off x="9850597" y="4801643"/>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30" name="Line 40">
            <a:extLst>
              <a:ext uri="{FF2B5EF4-FFF2-40B4-BE49-F238E27FC236}">
                <a16:creationId xmlns:a16="http://schemas.microsoft.com/office/drawing/2014/main" id="{F37DBD74-7F6E-532E-EB26-8FCE3447AB15}"/>
              </a:ext>
            </a:extLst>
          </p:cNvPr>
          <p:cNvSpPr>
            <a:spLocks noChangeShapeType="1"/>
          </p:cNvSpPr>
          <p:nvPr/>
        </p:nvSpPr>
        <p:spPr bwMode="auto">
          <a:xfrm>
            <a:off x="1806159" y="2867090"/>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31" name="Line 39">
            <a:extLst>
              <a:ext uri="{FF2B5EF4-FFF2-40B4-BE49-F238E27FC236}">
                <a16:creationId xmlns:a16="http://schemas.microsoft.com/office/drawing/2014/main" id="{171C6760-7C93-555E-16CA-F57DCBA44EF1}"/>
              </a:ext>
            </a:extLst>
          </p:cNvPr>
          <p:cNvSpPr>
            <a:spLocks noChangeShapeType="1"/>
          </p:cNvSpPr>
          <p:nvPr/>
        </p:nvSpPr>
        <p:spPr bwMode="auto">
          <a:xfrm>
            <a:off x="1806159" y="4028950"/>
            <a:ext cx="160657" cy="0"/>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32" name="Line 87">
            <a:extLst>
              <a:ext uri="{FF2B5EF4-FFF2-40B4-BE49-F238E27FC236}">
                <a16:creationId xmlns:a16="http://schemas.microsoft.com/office/drawing/2014/main" id="{5B27865F-7A6A-F729-00C6-65F404787766}"/>
              </a:ext>
            </a:extLst>
          </p:cNvPr>
          <p:cNvSpPr>
            <a:spLocks noChangeShapeType="1"/>
          </p:cNvSpPr>
          <p:nvPr/>
        </p:nvSpPr>
        <p:spPr bwMode="auto">
          <a:xfrm flipV="1">
            <a:off x="4849076" y="4792089"/>
            <a:ext cx="0" cy="112802"/>
          </a:xfrm>
          <a:prstGeom prst="line">
            <a:avLst/>
          </a:prstGeom>
          <a:noFill/>
          <a:ln w="158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33" name="Rectangle 82">
            <a:extLst>
              <a:ext uri="{FF2B5EF4-FFF2-40B4-BE49-F238E27FC236}">
                <a16:creationId xmlns:a16="http://schemas.microsoft.com/office/drawing/2014/main" id="{D55AA91A-0BD2-6354-4048-E15D03F173D8}"/>
              </a:ext>
            </a:extLst>
          </p:cNvPr>
          <p:cNvSpPr>
            <a:spLocks noChangeArrowheads="1"/>
          </p:cNvSpPr>
          <p:nvPr/>
        </p:nvSpPr>
        <p:spPr bwMode="auto">
          <a:xfrm>
            <a:off x="1921324" y="492387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0</a:t>
            </a:r>
            <a:endParaRPr kumimoji="0" lang="en-GB" sz="1800" b="0" i="0" u="none" strike="noStrike" cap="none" normalizeH="0" baseline="0" noProof="0">
              <a:ln>
                <a:noFill/>
              </a:ln>
              <a:effectLst/>
              <a:latin typeface="Arial" panose="020B0604020202020204" pitchFamily="34" charset="0"/>
            </a:endParaRPr>
          </a:p>
        </p:txBody>
      </p:sp>
      <p:sp>
        <p:nvSpPr>
          <p:cNvPr id="34" name="Rectangle 84">
            <a:extLst>
              <a:ext uri="{FF2B5EF4-FFF2-40B4-BE49-F238E27FC236}">
                <a16:creationId xmlns:a16="http://schemas.microsoft.com/office/drawing/2014/main" id="{7F03C38D-276D-2416-9962-D55F4EB92044}"/>
              </a:ext>
            </a:extLst>
          </p:cNvPr>
          <p:cNvSpPr>
            <a:spLocks noChangeArrowheads="1"/>
          </p:cNvSpPr>
          <p:nvPr/>
        </p:nvSpPr>
        <p:spPr bwMode="auto">
          <a:xfrm>
            <a:off x="2998674" y="492387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6</a:t>
            </a:r>
            <a:endParaRPr kumimoji="0" lang="en-GB" sz="1800" b="0" i="0" u="none" strike="noStrike" cap="none" normalizeH="0" baseline="0" noProof="0">
              <a:ln>
                <a:noFill/>
              </a:ln>
              <a:effectLst/>
              <a:latin typeface="Arial" panose="020B0604020202020204" pitchFamily="34" charset="0"/>
            </a:endParaRPr>
          </a:p>
        </p:txBody>
      </p:sp>
      <p:sp>
        <p:nvSpPr>
          <p:cNvPr id="35" name="Rectangle 86">
            <a:extLst>
              <a:ext uri="{FF2B5EF4-FFF2-40B4-BE49-F238E27FC236}">
                <a16:creationId xmlns:a16="http://schemas.microsoft.com/office/drawing/2014/main" id="{583AE989-38F1-745A-3334-8A8E5B6DE2D7}"/>
              </a:ext>
            </a:extLst>
          </p:cNvPr>
          <p:cNvSpPr>
            <a:spLocks noChangeArrowheads="1"/>
          </p:cNvSpPr>
          <p:nvPr/>
        </p:nvSpPr>
        <p:spPr bwMode="auto">
          <a:xfrm>
            <a:off x="4044136"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12</a:t>
            </a:r>
            <a:endParaRPr kumimoji="0" lang="en-GB" sz="1800" b="0" i="0" u="none" strike="noStrike" cap="none" normalizeH="0" baseline="0" noProof="0">
              <a:ln>
                <a:noFill/>
              </a:ln>
              <a:effectLst/>
              <a:latin typeface="Arial" panose="020B0604020202020204" pitchFamily="34" charset="0"/>
            </a:endParaRPr>
          </a:p>
        </p:txBody>
      </p:sp>
      <p:sp>
        <p:nvSpPr>
          <p:cNvPr id="36" name="Rectangle 88">
            <a:extLst>
              <a:ext uri="{FF2B5EF4-FFF2-40B4-BE49-F238E27FC236}">
                <a16:creationId xmlns:a16="http://schemas.microsoft.com/office/drawing/2014/main" id="{96EDE53E-8BBC-E189-66C9-70373840A9EC}"/>
              </a:ext>
            </a:extLst>
          </p:cNvPr>
          <p:cNvSpPr>
            <a:spLocks noChangeArrowheads="1"/>
          </p:cNvSpPr>
          <p:nvPr/>
        </p:nvSpPr>
        <p:spPr bwMode="auto">
          <a:xfrm>
            <a:off x="4761747"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16</a:t>
            </a:r>
            <a:endParaRPr kumimoji="0" lang="en-GB" sz="1800" b="0" i="0" u="none" strike="noStrike" cap="none" normalizeH="0" baseline="0" noProof="0">
              <a:ln>
                <a:noFill/>
              </a:ln>
              <a:effectLst/>
              <a:latin typeface="Arial" panose="020B0604020202020204" pitchFamily="34" charset="0"/>
            </a:endParaRPr>
          </a:p>
        </p:txBody>
      </p:sp>
      <p:sp>
        <p:nvSpPr>
          <p:cNvPr id="37" name="Rectangle 90">
            <a:extLst>
              <a:ext uri="{FF2B5EF4-FFF2-40B4-BE49-F238E27FC236}">
                <a16:creationId xmlns:a16="http://schemas.microsoft.com/office/drawing/2014/main" id="{69B602A2-C1E3-5A55-6BE9-E7A9E7662BDA}"/>
              </a:ext>
            </a:extLst>
          </p:cNvPr>
          <p:cNvSpPr>
            <a:spLocks noChangeArrowheads="1"/>
          </p:cNvSpPr>
          <p:nvPr/>
        </p:nvSpPr>
        <p:spPr bwMode="auto">
          <a:xfrm>
            <a:off x="2461388" y="492387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3</a:t>
            </a:r>
            <a:endParaRPr kumimoji="0" lang="en-GB" sz="1800" b="0" i="0" u="none" strike="noStrike" cap="none" normalizeH="0" baseline="0" noProof="0">
              <a:ln>
                <a:noFill/>
              </a:ln>
              <a:effectLst/>
              <a:latin typeface="Arial" panose="020B0604020202020204" pitchFamily="34" charset="0"/>
            </a:endParaRPr>
          </a:p>
        </p:txBody>
      </p:sp>
      <p:sp>
        <p:nvSpPr>
          <p:cNvPr id="38" name="Rectangle 92">
            <a:extLst>
              <a:ext uri="{FF2B5EF4-FFF2-40B4-BE49-F238E27FC236}">
                <a16:creationId xmlns:a16="http://schemas.microsoft.com/office/drawing/2014/main" id="{97EA57B1-F594-DD28-0553-B8EF844D1C60}"/>
              </a:ext>
            </a:extLst>
          </p:cNvPr>
          <p:cNvSpPr>
            <a:spLocks noChangeArrowheads="1"/>
          </p:cNvSpPr>
          <p:nvPr/>
        </p:nvSpPr>
        <p:spPr bwMode="auto">
          <a:xfrm>
            <a:off x="3532949" y="492387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9</a:t>
            </a:r>
            <a:endParaRPr kumimoji="0" lang="en-GB" sz="1800" b="0" i="0" u="none" strike="noStrike" cap="none" normalizeH="0" baseline="0" noProof="0">
              <a:ln>
                <a:noFill/>
              </a:ln>
              <a:effectLst/>
              <a:latin typeface="Arial" panose="020B0604020202020204" pitchFamily="34" charset="0"/>
            </a:endParaRPr>
          </a:p>
        </p:txBody>
      </p:sp>
      <p:sp>
        <p:nvSpPr>
          <p:cNvPr id="39" name="Rectangle 95">
            <a:extLst>
              <a:ext uri="{FF2B5EF4-FFF2-40B4-BE49-F238E27FC236}">
                <a16:creationId xmlns:a16="http://schemas.microsoft.com/office/drawing/2014/main" id="{8991BE20-716A-9622-02BD-F5990501C882}"/>
              </a:ext>
            </a:extLst>
          </p:cNvPr>
          <p:cNvSpPr>
            <a:spLocks noChangeArrowheads="1"/>
          </p:cNvSpPr>
          <p:nvPr/>
        </p:nvSpPr>
        <p:spPr bwMode="auto">
          <a:xfrm>
            <a:off x="5472363"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20</a:t>
            </a:r>
            <a:endParaRPr kumimoji="0" lang="en-GB" sz="1800" b="0" i="0" u="none" strike="noStrike" cap="none" normalizeH="0" baseline="0" noProof="0">
              <a:ln>
                <a:noFill/>
              </a:ln>
              <a:effectLst/>
              <a:latin typeface="Arial" panose="020B0604020202020204" pitchFamily="34" charset="0"/>
            </a:endParaRPr>
          </a:p>
        </p:txBody>
      </p:sp>
      <p:sp>
        <p:nvSpPr>
          <p:cNvPr id="40" name="Rectangle 98">
            <a:extLst>
              <a:ext uri="{FF2B5EF4-FFF2-40B4-BE49-F238E27FC236}">
                <a16:creationId xmlns:a16="http://schemas.microsoft.com/office/drawing/2014/main" id="{340DB421-6264-6852-26A0-0B953F094DC5}"/>
              </a:ext>
            </a:extLst>
          </p:cNvPr>
          <p:cNvSpPr>
            <a:spLocks noChangeArrowheads="1"/>
          </p:cNvSpPr>
          <p:nvPr/>
        </p:nvSpPr>
        <p:spPr bwMode="auto">
          <a:xfrm>
            <a:off x="6186050"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24</a:t>
            </a:r>
            <a:endParaRPr kumimoji="0" lang="en-GB" sz="1800" b="0" i="0" u="none" strike="noStrike" cap="none" normalizeH="0" baseline="0" noProof="0">
              <a:ln>
                <a:noFill/>
              </a:ln>
              <a:effectLst/>
              <a:latin typeface="Arial" panose="020B0604020202020204" pitchFamily="34" charset="0"/>
            </a:endParaRPr>
          </a:p>
        </p:txBody>
      </p:sp>
      <p:sp>
        <p:nvSpPr>
          <p:cNvPr id="41" name="Rectangle 101">
            <a:extLst>
              <a:ext uri="{FF2B5EF4-FFF2-40B4-BE49-F238E27FC236}">
                <a16:creationId xmlns:a16="http://schemas.microsoft.com/office/drawing/2014/main" id="{7E2B709C-CC93-6D9C-36D1-C6C7D391451D}"/>
              </a:ext>
            </a:extLst>
          </p:cNvPr>
          <p:cNvSpPr>
            <a:spLocks noChangeArrowheads="1"/>
          </p:cNvSpPr>
          <p:nvPr/>
        </p:nvSpPr>
        <p:spPr bwMode="auto">
          <a:xfrm>
            <a:off x="6905453"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28</a:t>
            </a:r>
            <a:endParaRPr kumimoji="0" lang="en-GB" sz="1800" b="0" i="0" u="none" strike="noStrike" cap="none" normalizeH="0" baseline="0" noProof="0">
              <a:ln>
                <a:noFill/>
              </a:ln>
              <a:effectLst/>
              <a:latin typeface="Arial" panose="020B0604020202020204" pitchFamily="34" charset="0"/>
            </a:endParaRPr>
          </a:p>
        </p:txBody>
      </p:sp>
      <p:sp>
        <p:nvSpPr>
          <p:cNvPr id="42" name="Rectangle 104">
            <a:extLst>
              <a:ext uri="{FF2B5EF4-FFF2-40B4-BE49-F238E27FC236}">
                <a16:creationId xmlns:a16="http://schemas.microsoft.com/office/drawing/2014/main" id="{75DBD61E-CBE3-7BBD-81A1-5DDF74041531}"/>
              </a:ext>
            </a:extLst>
          </p:cNvPr>
          <p:cNvSpPr>
            <a:spLocks noChangeArrowheads="1"/>
          </p:cNvSpPr>
          <p:nvPr/>
        </p:nvSpPr>
        <p:spPr bwMode="auto">
          <a:xfrm>
            <a:off x="7622864"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32</a:t>
            </a:r>
            <a:endParaRPr kumimoji="0" lang="en-GB" sz="1800" b="0" i="0" u="none" strike="noStrike" cap="none" normalizeH="0" baseline="0" noProof="0">
              <a:ln>
                <a:noFill/>
              </a:ln>
              <a:effectLst/>
              <a:latin typeface="Arial" panose="020B0604020202020204" pitchFamily="34" charset="0"/>
            </a:endParaRPr>
          </a:p>
        </p:txBody>
      </p:sp>
      <p:sp>
        <p:nvSpPr>
          <p:cNvPr id="43" name="Rectangle 107">
            <a:extLst>
              <a:ext uri="{FF2B5EF4-FFF2-40B4-BE49-F238E27FC236}">
                <a16:creationId xmlns:a16="http://schemas.microsoft.com/office/drawing/2014/main" id="{1A24DE1D-0E53-9285-456D-CA716F328A12}"/>
              </a:ext>
            </a:extLst>
          </p:cNvPr>
          <p:cNvSpPr>
            <a:spLocks noChangeArrowheads="1"/>
          </p:cNvSpPr>
          <p:nvPr/>
        </p:nvSpPr>
        <p:spPr bwMode="auto">
          <a:xfrm>
            <a:off x="8347679" y="492387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36</a:t>
            </a:r>
            <a:endParaRPr kumimoji="0" lang="en-GB" sz="1800" b="0" i="0" u="none" strike="noStrike" cap="none" normalizeH="0" baseline="0" noProof="0">
              <a:ln>
                <a:noFill/>
              </a:ln>
              <a:effectLst/>
              <a:latin typeface="Arial" panose="020B0604020202020204" pitchFamily="34" charset="0"/>
            </a:endParaRPr>
          </a:p>
        </p:txBody>
      </p:sp>
      <p:sp>
        <p:nvSpPr>
          <p:cNvPr id="44" name="Rectangle 110">
            <a:extLst>
              <a:ext uri="{FF2B5EF4-FFF2-40B4-BE49-F238E27FC236}">
                <a16:creationId xmlns:a16="http://schemas.microsoft.com/office/drawing/2014/main" id="{0480917A-3CEC-F46D-5184-733B82C9BD80}"/>
              </a:ext>
            </a:extLst>
          </p:cNvPr>
          <p:cNvSpPr>
            <a:spLocks noChangeArrowheads="1"/>
          </p:cNvSpPr>
          <p:nvPr/>
        </p:nvSpPr>
        <p:spPr bwMode="auto">
          <a:xfrm>
            <a:off x="9071443" y="493156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40</a:t>
            </a:r>
            <a:endParaRPr kumimoji="0" lang="en-GB" sz="1800" b="0" i="0" u="none" strike="noStrike" cap="none" normalizeH="0" baseline="0" noProof="0">
              <a:ln>
                <a:noFill/>
              </a:ln>
              <a:effectLst/>
              <a:latin typeface="Arial" panose="020B0604020202020204" pitchFamily="34" charset="0"/>
            </a:endParaRPr>
          </a:p>
        </p:txBody>
      </p:sp>
      <p:sp>
        <p:nvSpPr>
          <p:cNvPr id="45" name="Rectangle 8">
            <a:extLst>
              <a:ext uri="{FF2B5EF4-FFF2-40B4-BE49-F238E27FC236}">
                <a16:creationId xmlns:a16="http://schemas.microsoft.com/office/drawing/2014/main" id="{542B2A5D-F824-EA8A-F00E-C56F926C0A98}"/>
              </a:ext>
            </a:extLst>
          </p:cNvPr>
          <p:cNvSpPr>
            <a:spLocks noChangeArrowheads="1"/>
          </p:cNvSpPr>
          <p:nvPr/>
        </p:nvSpPr>
        <p:spPr bwMode="auto">
          <a:xfrm>
            <a:off x="1615039" y="4624034"/>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0</a:t>
            </a:r>
            <a:endParaRPr kumimoji="0" lang="en-GB" sz="1800" b="0" i="0" u="none" strike="noStrike" cap="none" normalizeH="0" baseline="0" noProof="0">
              <a:ln>
                <a:noFill/>
              </a:ln>
              <a:effectLst/>
              <a:latin typeface="Arial" panose="020B0604020202020204" pitchFamily="34" charset="0"/>
            </a:endParaRPr>
          </a:p>
        </p:txBody>
      </p:sp>
      <p:sp>
        <p:nvSpPr>
          <p:cNvPr id="46" name="Rectangle 9">
            <a:extLst>
              <a:ext uri="{FF2B5EF4-FFF2-40B4-BE49-F238E27FC236}">
                <a16:creationId xmlns:a16="http://schemas.microsoft.com/office/drawing/2014/main" id="{6D75C7C3-D064-3C7C-007C-38DC20266028}"/>
              </a:ext>
            </a:extLst>
          </p:cNvPr>
          <p:cNvSpPr>
            <a:spLocks noChangeArrowheads="1"/>
          </p:cNvSpPr>
          <p:nvPr/>
        </p:nvSpPr>
        <p:spPr bwMode="auto">
          <a:xfrm>
            <a:off x="1615039" y="4248967"/>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5</a:t>
            </a:r>
            <a:endParaRPr kumimoji="0" lang="en-GB" sz="1800" b="0" i="0" u="none" strike="noStrike" cap="none" normalizeH="0" baseline="0" noProof="0">
              <a:ln>
                <a:noFill/>
              </a:ln>
              <a:effectLst/>
              <a:latin typeface="Arial" panose="020B0604020202020204" pitchFamily="34" charset="0"/>
            </a:endParaRPr>
          </a:p>
        </p:txBody>
      </p:sp>
      <p:sp>
        <p:nvSpPr>
          <p:cNvPr id="47" name="Rectangle 10">
            <a:extLst>
              <a:ext uri="{FF2B5EF4-FFF2-40B4-BE49-F238E27FC236}">
                <a16:creationId xmlns:a16="http://schemas.microsoft.com/office/drawing/2014/main" id="{AEF39E21-653F-67A8-293A-B3B65F3266B5}"/>
              </a:ext>
            </a:extLst>
          </p:cNvPr>
          <p:cNvSpPr>
            <a:spLocks noChangeArrowheads="1"/>
          </p:cNvSpPr>
          <p:nvPr/>
        </p:nvSpPr>
        <p:spPr bwMode="auto">
          <a:xfrm>
            <a:off x="1530081" y="386826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10</a:t>
            </a:r>
            <a:endParaRPr kumimoji="0" lang="en-GB" sz="1800" b="0" i="0" u="none" strike="noStrike" cap="none" normalizeH="0" baseline="0" noProof="0">
              <a:ln>
                <a:noFill/>
              </a:ln>
              <a:effectLst/>
              <a:latin typeface="Arial" panose="020B0604020202020204" pitchFamily="34" charset="0"/>
            </a:endParaRPr>
          </a:p>
        </p:txBody>
      </p:sp>
      <p:sp>
        <p:nvSpPr>
          <p:cNvPr id="48" name="Rectangle 11">
            <a:extLst>
              <a:ext uri="{FF2B5EF4-FFF2-40B4-BE49-F238E27FC236}">
                <a16:creationId xmlns:a16="http://schemas.microsoft.com/office/drawing/2014/main" id="{64EF050D-C483-2F75-E9CA-6BAB6E67BD21}"/>
              </a:ext>
            </a:extLst>
          </p:cNvPr>
          <p:cNvSpPr>
            <a:spLocks noChangeArrowheads="1"/>
          </p:cNvSpPr>
          <p:nvPr/>
        </p:nvSpPr>
        <p:spPr bwMode="auto">
          <a:xfrm>
            <a:off x="1530080" y="3473455"/>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15</a:t>
            </a:r>
            <a:endParaRPr kumimoji="0" lang="en-GB" sz="1800" b="0" i="0" u="none" strike="noStrike" cap="none" normalizeH="0" baseline="0" noProof="0">
              <a:ln>
                <a:noFill/>
              </a:ln>
              <a:effectLst/>
              <a:latin typeface="Arial" panose="020B0604020202020204" pitchFamily="34" charset="0"/>
            </a:endParaRPr>
          </a:p>
        </p:txBody>
      </p:sp>
      <p:sp>
        <p:nvSpPr>
          <p:cNvPr id="49" name="Rectangle 12">
            <a:extLst>
              <a:ext uri="{FF2B5EF4-FFF2-40B4-BE49-F238E27FC236}">
                <a16:creationId xmlns:a16="http://schemas.microsoft.com/office/drawing/2014/main" id="{1C98FD65-655D-919C-97FC-BDC111CA2D99}"/>
              </a:ext>
            </a:extLst>
          </p:cNvPr>
          <p:cNvSpPr>
            <a:spLocks noChangeArrowheads="1"/>
          </p:cNvSpPr>
          <p:nvPr/>
        </p:nvSpPr>
        <p:spPr bwMode="auto">
          <a:xfrm>
            <a:off x="1530081" y="3092747"/>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20</a:t>
            </a:r>
            <a:endParaRPr kumimoji="0" lang="en-GB" sz="1800" b="0" i="0" u="none" strike="noStrike" cap="none" normalizeH="0" baseline="0" noProof="0">
              <a:ln>
                <a:noFill/>
              </a:ln>
              <a:effectLst/>
              <a:latin typeface="Arial" panose="020B0604020202020204" pitchFamily="34" charset="0"/>
            </a:endParaRPr>
          </a:p>
        </p:txBody>
      </p:sp>
      <p:sp>
        <p:nvSpPr>
          <p:cNvPr id="50" name="Rectangle 13">
            <a:extLst>
              <a:ext uri="{FF2B5EF4-FFF2-40B4-BE49-F238E27FC236}">
                <a16:creationId xmlns:a16="http://schemas.microsoft.com/office/drawing/2014/main" id="{4B2BE7A9-B9B2-331B-4546-DE829094EE55}"/>
              </a:ext>
            </a:extLst>
          </p:cNvPr>
          <p:cNvSpPr>
            <a:spLocks noChangeArrowheads="1"/>
          </p:cNvSpPr>
          <p:nvPr/>
        </p:nvSpPr>
        <p:spPr bwMode="auto">
          <a:xfrm>
            <a:off x="1530080" y="269512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25</a:t>
            </a:r>
            <a:endParaRPr kumimoji="0" lang="en-GB" sz="1800" b="0" i="0" u="none" strike="noStrike" cap="none" normalizeH="0" baseline="0" noProof="0">
              <a:ln>
                <a:noFill/>
              </a:ln>
              <a:effectLst/>
              <a:latin typeface="Arial" panose="020B0604020202020204" pitchFamily="34" charset="0"/>
            </a:endParaRPr>
          </a:p>
        </p:txBody>
      </p:sp>
      <p:sp>
        <p:nvSpPr>
          <p:cNvPr id="51" name="Rectangle 14">
            <a:extLst>
              <a:ext uri="{FF2B5EF4-FFF2-40B4-BE49-F238E27FC236}">
                <a16:creationId xmlns:a16="http://schemas.microsoft.com/office/drawing/2014/main" id="{F5071DA5-A88B-F377-085E-689A06B46641}"/>
              </a:ext>
            </a:extLst>
          </p:cNvPr>
          <p:cNvSpPr>
            <a:spLocks noChangeArrowheads="1"/>
          </p:cNvSpPr>
          <p:nvPr/>
        </p:nvSpPr>
        <p:spPr bwMode="auto">
          <a:xfrm>
            <a:off x="1530081" y="154172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GB" sz="1200" noProof="0"/>
              <a:t>4</a:t>
            </a:r>
            <a:r>
              <a:rPr kumimoji="0" lang="en-GB" sz="1200" b="0" i="0" u="none" strike="noStrike" cap="none" normalizeH="0" baseline="0" noProof="0">
                <a:ln>
                  <a:noFill/>
                </a:ln>
                <a:effectLst/>
                <a:latin typeface="Arial" panose="020B0604020202020204" pitchFamily="34" charset="0"/>
              </a:rPr>
              <a:t>0</a:t>
            </a:r>
            <a:endParaRPr kumimoji="0" lang="en-GB" sz="1800" b="0" i="0" u="none" strike="noStrike" cap="none" normalizeH="0" baseline="0" noProof="0">
              <a:ln>
                <a:noFill/>
              </a:ln>
              <a:effectLst/>
              <a:latin typeface="Arial" panose="020B0604020202020204" pitchFamily="34" charset="0"/>
            </a:endParaRPr>
          </a:p>
        </p:txBody>
      </p:sp>
      <p:sp>
        <p:nvSpPr>
          <p:cNvPr id="52" name="Rectangle 44">
            <a:extLst>
              <a:ext uri="{FF2B5EF4-FFF2-40B4-BE49-F238E27FC236}">
                <a16:creationId xmlns:a16="http://schemas.microsoft.com/office/drawing/2014/main" id="{F1CE8371-AF01-7375-6502-39DC4DB7C715}"/>
              </a:ext>
            </a:extLst>
          </p:cNvPr>
          <p:cNvSpPr>
            <a:spLocks noChangeArrowheads="1"/>
          </p:cNvSpPr>
          <p:nvPr/>
        </p:nvSpPr>
        <p:spPr bwMode="auto">
          <a:xfrm rot="16200000">
            <a:off x="352873" y="3155914"/>
            <a:ext cx="19075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a:ln>
                  <a:noFill/>
                </a:ln>
                <a:effectLst/>
              </a:rPr>
              <a:t>Cumulative Incidence (%)</a:t>
            </a:r>
            <a:endParaRPr kumimoji="0" lang="en-GB" sz="1200" b="0" i="0" u="none" strike="noStrike" cap="none" normalizeH="0" baseline="0" noProof="0">
              <a:ln>
                <a:noFill/>
              </a:ln>
              <a:effectLst/>
            </a:endParaRPr>
          </a:p>
        </p:txBody>
      </p:sp>
      <p:sp>
        <p:nvSpPr>
          <p:cNvPr id="53" name="Rectangle 14">
            <a:extLst>
              <a:ext uri="{FF2B5EF4-FFF2-40B4-BE49-F238E27FC236}">
                <a16:creationId xmlns:a16="http://schemas.microsoft.com/office/drawing/2014/main" id="{AE9B6BFA-8807-772C-BBA7-08AB2E12B090}"/>
              </a:ext>
            </a:extLst>
          </p:cNvPr>
          <p:cNvSpPr>
            <a:spLocks noChangeArrowheads="1"/>
          </p:cNvSpPr>
          <p:nvPr/>
        </p:nvSpPr>
        <p:spPr bwMode="auto">
          <a:xfrm>
            <a:off x="1530081" y="192692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GB" sz="1200" noProof="0"/>
              <a:t>35</a:t>
            </a:r>
            <a:endParaRPr kumimoji="0" lang="en-GB" sz="1800" b="0" i="0" u="none" strike="noStrike" cap="none" normalizeH="0" baseline="0" noProof="0">
              <a:ln>
                <a:noFill/>
              </a:ln>
              <a:effectLst/>
            </a:endParaRPr>
          </a:p>
        </p:txBody>
      </p:sp>
      <p:sp>
        <p:nvSpPr>
          <p:cNvPr id="54" name="Rectangle 14">
            <a:extLst>
              <a:ext uri="{FF2B5EF4-FFF2-40B4-BE49-F238E27FC236}">
                <a16:creationId xmlns:a16="http://schemas.microsoft.com/office/drawing/2014/main" id="{41072293-31B2-02AE-AE71-0E5A64A1270C}"/>
              </a:ext>
            </a:extLst>
          </p:cNvPr>
          <p:cNvSpPr>
            <a:spLocks noChangeArrowheads="1"/>
          </p:cNvSpPr>
          <p:nvPr/>
        </p:nvSpPr>
        <p:spPr bwMode="auto">
          <a:xfrm>
            <a:off x="1530081" y="2317992"/>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GB" sz="1200" noProof="0"/>
              <a:t>30</a:t>
            </a:r>
            <a:endParaRPr kumimoji="0" lang="en-GB" sz="1800" b="0" i="0" u="none" strike="noStrike" cap="none" normalizeH="0" baseline="0" noProof="0">
              <a:ln>
                <a:noFill/>
              </a:ln>
              <a:effectLst/>
            </a:endParaRPr>
          </a:p>
        </p:txBody>
      </p:sp>
      <p:sp>
        <p:nvSpPr>
          <p:cNvPr id="55" name="Rectangle 113">
            <a:extLst>
              <a:ext uri="{FF2B5EF4-FFF2-40B4-BE49-F238E27FC236}">
                <a16:creationId xmlns:a16="http://schemas.microsoft.com/office/drawing/2014/main" id="{599E2C7D-164F-7E7D-CDFD-9DA84EEA60FC}"/>
              </a:ext>
            </a:extLst>
          </p:cNvPr>
          <p:cNvSpPr>
            <a:spLocks noChangeArrowheads="1"/>
          </p:cNvSpPr>
          <p:nvPr/>
        </p:nvSpPr>
        <p:spPr bwMode="auto">
          <a:xfrm>
            <a:off x="9779761" y="493065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noProof="0">
                <a:ln>
                  <a:noFill/>
                </a:ln>
                <a:effectLst/>
                <a:latin typeface="Arial" panose="020B0604020202020204" pitchFamily="34" charset="0"/>
              </a:rPr>
              <a:t>44</a:t>
            </a:r>
            <a:endParaRPr kumimoji="0" lang="en-GB" sz="1800" b="0" i="0" u="none" strike="noStrike" cap="none" normalizeH="0" baseline="0" noProof="0">
              <a:ln>
                <a:noFill/>
              </a:ln>
              <a:effectLst/>
              <a:latin typeface="Arial" panose="020B0604020202020204" pitchFamily="34" charset="0"/>
            </a:endParaRPr>
          </a:p>
        </p:txBody>
      </p:sp>
      <p:sp>
        <p:nvSpPr>
          <p:cNvPr id="56" name="Rectangle 120">
            <a:extLst>
              <a:ext uri="{FF2B5EF4-FFF2-40B4-BE49-F238E27FC236}">
                <a16:creationId xmlns:a16="http://schemas.microsoft.com/office/drawing/2014/main" id="{350C6F7C-4586-35A2-972F-A8BE891466B0}"/>
              </a:ext>
            </a:extLst>
          </p:cNvPr>
          <p:cNvSpPr>
            <a:spLocks noChangeArrowheads="1"/>
          </p:cNvSpPr>
          <p:nvPr/>
        </p:nvSpPr>
        <p:spPr bwMode="auto">
          <a:xfrm>
            <a:off x="4865084" y="5146665"/>
            <a:ext cx="21239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noProof="0">
                <a:ln>
                  <a:noFill/>
                </a:ln>
                <a:effectLst/>
                <a:latin typeface="Arial" panose="020B0604020202020204" pitchFamily="34" charset="0"/>
              </a:rPr>
              <a:t>Months since randomisation </a:t>
            </a:r>
            <a:endParaRPr kumimoji="0" lang="en-GB" sz="1200" b="0" i="0" u="none" strike="noStrike" cap="none" normalizeH="0" baseline="0" noProof="0">
              <a:ln>
                <a:noFill/>
              </a:ln>
              <a:effectLst/>
              <a:latin typeface="Arial" panose="020B0604020202020204" pitchFamily="34" charset="0"/>
            </a:endParaRPr>
          </a:p>
        </p:txBody>
      </p:sp>
      <p:grpSp>
        <p:nvGrpSpPr>
          <p:cNvPr id="57" name="Group 56">
            <a:extLst>
              <a:ext uri="{FF2B5EF4-FFF2-40B4-BE49-F238E27FC236}">
                <a16:creationId xmlns:a16="http://schemas.microsoft.com/office/drawing/2014/main" id="{0E80A862-5A74-4464-5C0E-9EFD7786F6A1}"/>
              </a:ext>
            </a:extLst>
          </p:cNvPr>
          <p:cNvGrpSpPr/>
          <p:nvPr/>
        </p:nvGrpSpPr>
        <p:grpSpPr>
          <a:xfrm>
            <a:off x="520349" y="5227599"/>
            <a:ext cx="9553603" cy="632798"/>
            <a:chOff x="8168315" y="4102095"/>
            <a:chExt cx="3517906" cy="356222"/>
          </a:xfrm>
        </p:grpSpPr>
        <p:grpSp>
          <p:nvGrpSpPr>
            <p:cNvPr id="60" name="Group 59">
              <a:extLst>
                <a:ext uri="{FF2B5EF4-FFF2-40B4-BE49-F238E27FC236}">
                  <a16:creationId xmlns:a16="http://schemas.microsoft.com/office/drawing/2014/main" id="{89AB5C4D-8E2A-D0E9-B961-912AE403D705}"/>
                </a:ext>
              </a:extLst>
            </p:cNvPr>
            <p:cNvGrpSpPr/>
            <p:nvPr/>
          </p:nvGrpSpPr>
          <p:grpSpPr>
            <a:xfrm>
              <a:off x="8610888" y="4237649"/>
              <a:ext cx="3075333" cy="216901"/>
              <a:chOff x="8573332" y="4237649"/>
              <a:chExt cx="3079038" cy="216901"/>
            </a:xfrm>
          </p:grpSpPr>
          <p:sp>
            <p:nvSpPr>
              <p:cNvPr id="64" name="TextBox 63">
                <a:extLst>
                  <a:ext uri="{FF2B5EF4-FFF2-40B4-BE49-F238E27FC236}">
                    <a16:creationId xmlns:a16="http://schemas.microsoft.com/office/drawing/2014/main" id="{FA35CD6C-2042-1472-053A-F6290CC54C1A}"/>
                  </a:ext>
                </a:extLst>
              </p:cNvPr>
              <p:cNvSpPr txBox="1"/>
              <p:nvPr/>
            </p:nvSpPr>
            <p:spPr>
              <a:xfrm>
                <a:off x="8573333" y="4237649"/>
                <a:ext cx="171849" cy="103955"/>
              </a:xfrm>
              <a:prstGeom prst="rect">
                <a:avLst/>
              </a:prstGeom>
              <a:noFill/>
            </p:spPr>
            <p:txBody>
              <a:bodyPr wrap="square" lIns="0" tIns="0" rIns="0" bIns="0">
                <a:spAutoFit/>
              </a:bodyPr>
              <a:lstStyle/>
              <a:p>
                <a:pPr algn="ctr"/>
                <a:r>
                  <a:rPr lang="en-GB" sz="1200" noProof="0">
                    <a:latin typeface="+mn-lt"/>
                  </a:rPr>
                  <a:t>793</a:t>
                </a:r>
              </a:p>
            </p:txBody>
          </p:sp>
          <p:sp>
            <p:nvSpPr>
              <p:cNvPr id="65" name="TextBox 64">
                <a:extLst>
                  <a:ext uri="{FF2B5EF4-FFF2-40B4-BE49-F238E27FC236}">
                    <a16:creationId xmlns:a16="http://schemas.microsoft.com/office/drawing/2014/main" id="{90AAB9E8-BD0E-7ED3-2FBA-F0FC22EE2F2C}"/>
                  </a:ext>
                </a:extLst>
              </p:cNvPr>
              <p:cNvSpPr txBox="1"/>
              <p:nvPr/>
            </p:nvSpPr>
            <p:spPr>
              <a:xfrm>
                <a:off x="8769420" y="4237649"/>
                <a:ext cx="171849" cy="103955"/>
              </a:xfrm>
              <a:prstGeom prst="rect">
                <a:avLst/>
              </a:prstGeom>
              <a:noFill/>
            </p:spPr>
            <p:txBody>
              <a:bodyPr wrap="square" lIns="0" tIns="0" rIns="0" bIns="0">
                <a:spAutoFit/>
              </a:bodyPr>
              <a:lstStyle/>
              <a:p>
                <a:pPr algn="ctr"/>
                <a:r>
                  <a:rPr lang="en-GB" sz="1200" noProof="0">
                    <a:latin typeface="+mn-lt"/>
                  </a:rPr>
                  <a:t>784</a:t>
                </a:r>
              </a:p>
            </p:txBody>
          </p:sp>
          <p:sp>
            <p:nvSpPr>
              <p:cNvPr id="66" name="TextBox 65">
                <a:extLst>
                  <a:ext uri="{FF2B5EF4-FFF2-40B4-BE49-F238E27FC236}">
                    <a16:creationId xmlns:a16="http://schemas.microsoft.com/office/drawing/2014/main" id="{56336FB3-132F-2D45-B7B4-283A92E75863}"/>
                  </a:ext>
                </a:extLst>
              </p:cNvPr>
              <p:cNvSpPr txBox="1"/>
              <p:nvPr/>
            </p:nvSpPr>
            <p:spPr>
              <a:xfrm>
                <a:off x="8964727" y="4237649"/>
                <a:ext cx="171849" cy="103955"/>
              </a:xfrm>
              <a:prstGeom prst="rect">
                <a:avLst/>
              </a:prstGeom>
              <a:noFill/>
            </p:spPr>
            <p:txBody>
              <a:bodyPr wrap="square" lIns="0" tIns="0" rIns="0" bIns="0">
                <a:spAutoFit/>
              </a:bodyPr>
              <a:lstStyle/>
              <a:p>
                <a:pPr algn="ctr"/>
                <a:r>
                  <a:rPr lang="en-GB" sz="1200" noProof="0">
                    <a:latin typeface="+mn-lt"/>
                  </a:rPr>
                  <a:t>775</a:t>
                </a:r>
              </a:p>
            </p:txBody>
          </p:sp>
          <p:sp>
            <p:nvSpPr>
              <p:cNvPr id="67" name="TextBox 66">
                <a:extLst>
                  <a:ext uri="{FF2B5EF4-FFF2-40B4-BE49-F238E27FC236}">
                    <a16:creationId xmlns:a16="http://schemas.microsoft.com/office/drawing/2014/main" id="{632B5CAE-67D8-6529-9DFC-E35D83F139F0}"/>
                  </a:ext>
                </a:extLst>
              </p:cNvPr>
              <p:cNvSpPr txBox="1"/>
              <p:nvPr/>
            </p:nvSpPr>
            <p:spPr>
              <a:xfrm>
                <a:off x="9167416" y="4237649"/>
                <a:ext cx="171849" cy="103955"/>
              </a:xfrm>
              <a:prstGeom prst="rect">
                <a:avLst/>
              </a:prstGeom>
              <a:noFill/>
            </p:spPr>
            <p:txBody>
              <a:bodyPr wrap="square" lIns="0" tIns="0" rIns="0" bIns="0">
                <a:spAutoFit/>
              </a:bodyPr>
              <a:lstStyle/>
              <a:p>
                <a:pPr algn="ctr"/>
                <a:r>
                  <a:rPr lang="en-GB" sz="1200" noProof="0">
                    <a:latin typeface="+mn-lt"/>
                  </a:rPr>
                  <a:t>762</a:t>
                </a:r>
              </a:p>
            </p:txBody>
          </p:sp>
          <p:sp>
            <p:nvSpPr>
              <p:cNvPr id="68" name="TextBox 67">
                <a:extLst>
                  <a:ext uri="{FF2B5EF4-FFF2-40B4-BE49-F238E27FC236}">
                    <a16:creationId xmlns:a16="http://schemas.microsoft.com/office/drawing/2014/main" id="{9E6B02B3-0E5D-4F65-D457-031F6242F851}"/>
                  </a:ext>
                </a:extLst>
              </p:cNvPr>
              <p:cNvSpPr txBox="1"/>
              <p:nvPr/>
            </p:nvSpPr>
            <p:spPr>
              <a:xfrm>
                <a:off x="9377714" y="4237649"/>
                <a:ext cx="171849" cy="103955"/>
              </a:xfrm>
              <a:prstGeom prst="rect">
                <a:avLst/>
              </a:prstGeom>
              <a:noFill/>
            </p:spPr>
            <p:txBody>
              <a:bodyPr wrap="square" lIns="0" tIns="0" rIns="0" bIns="0">
                <a:spAutoFit/>
              </a:bodyPr>
              <a:lstStyle/>
              <a:p>
                <a:pPr algn="ctr"/>
                <a:r>
                  <a:rPr lang="en-GB" sz="1200" noProof="0">
                    <a:latin typeface="+mn-lt"/>
                  </a:rPr>
                  <a:t>748</a:t>
                </a:r>
              </a:p>
            </p:txBody>
          </p:sp>
          <p:sp>
            <p:nvSpPr>
              <p:cNvPr id="69" name="TextBox 68">
                <a:extLst>
                  <a:ext uri="{FF2B5EF4-FFF2-40B4-BE49-F238E27FC236}">
                    <a16:creationId xmlns:a16="http://schemas.microsoft.com/office/drawing/2014/main" id="{2AC5E55A-D3AC-891F-FA12-116EC88F9F2B}"/>
                  </a:ext>
                </a:extLst>
              </p:cNvPr>
              <p:cNvSpPr txBox="1"/>
              <p:nvPr/>
            </p:nvSpPr>
            <p:spPr>
              <a:xfrm>
                <a:off x="9645502" y="4237649"/>
                <a:ext cx="171849" cy="103955"/>
              </a:xfrm>
              <a:prstGeom prst="rect">
                <a:avLst/>
              </a:prstGeom>
              <a:noFill/>
            </p:spPr>
            <p:txBody>
              <a:bodyPr wrap="square" lIns="0" tIns="0" rIns="0" bIns="0">
                <a:spAutoFit/>
              </a:bodyPr>
              <a:lstStyle/>
              <a:p>
                <a:pPr algn="ctr"/>
                <a:r>
                  <a:rPr lang="en-GB" sz="1200" noProof="0">
                    <a:latin typeface="+mn-lt"/>
                  </a:rPr>
                  <a:t>731</a:t>
                </a:r>
              </a:p>
            </p:txBody>
          </p:sp>
          <p:sp>
            <p:nvSpPr>
              <p:cNvPr id="70" name="TextBox 69">
                <a:extLst>
                  <a:ext uri="{FF2B5EF4-FFF2-40B4-BE49-F238E27FC236}">
                    <a16:creationId xmlns:a16="http://schemas.microsoft.com/office/drawing/2014/main" id="{01108ACB-0170-5379-0655-EA7FC2722B16}"/>
                  </a:ext>
                </a:extLst>
              </p:cNvPr>
              <p:cNvSpPr txBox="1"/>
              <p:nvPr/>
            </p:nvSpPr>
            <p:spPr>
              <a:xfrm>
                <a:off x="9902124" y="4237649"/>
                <a:ext cx="171849" cy="103955"/>
              </a:xfrm>
              <a:prstGeom prst="rect">
                <a:avLst/>
              </a:prstGeom>
              <a:noFill/>
            </p:spPr>
            <p:txBody>
              <a:bodyPr wrap="square" lIns="0" tIns="0" rIns="0" bIns="0">
                <a:spAutoFit/>
              </a:bodyPr>
              <a:lstStyle/>
              <a:p>
                <a:pPr algn="ctr"/>
                <a:r>
                  <a:rPr lang="en-GB" sz="1200" noProof="0">
                    <a:latin typeface="+mn-lt"/>
                  </a:rPr>
                  <a:t>709</a:t>
                </a:r>
              </a:p>
            </p:txBody>
          </p:sp>
          <p:sp>
            <p:nvSpPr>
              <p:cNvPr id="71" name="TextBox 70">
                <a:extLst>
                  <a:ext uri="{FF2B5EF4-FFF2-40B4-BE49-F238E27FC236}">
                    <a16:creationId xmlns:a16="http://schemas.microsoft.com/office/drawing/2014/main" id="{DB410F7E-39A7-6043-BF49-132674C69D78}"/>
                  </a:ext>
                </a:extLst>
              </p:cNvPr>
              <p:cNvSpPr txBox="1"/>
              <p:nvPr/>
            </p:nvSpPr>
            <p:spPr>
              <a:xfrm>
                <a:off x="10170849" y="4237649"/>
                <a:ext cx="171849" cy="103955"/>
              </a:xfrm>
              <a:prstGeom prst="rect">
                <a:avLst/>
              </a:prstGeom>
              <a:noFill/>
            </p:spPr>
            <p:txBody>
              <a:bodyPr wrap="square" lIns="0" tIns="0" rIns="0" bIns="0">
                <a:spAutoFit/>
              </a:bodyPr>
              <a:lstStyle/>
              <a:p>
                <a:pPr algn="ctr"/>
                <a:r>
                  <a:rPr lang="en-GB" sz="1200" noProof="0">
                    <a:latin typeface="+mn-lt"/>
                  </a:rPr>
                  <a:t>684</a:t>
                </a:r>
              </a:p>
            </p:txBody>
          </p:sp>
          <p:sp>
            <p:nvSpPr>
              <p:cNvPr id="72" name="TextBox 71">
                <a:extLst>
                  <a:ext uri="{FF2B5EF4-FFF2-40B4-BE49-F238E27FC236}">
                    <a16:creationId xmlns:a16="http://schemas.microsoft.com/office/drawing/2014/main" id="{25D30FD7-5C25-BEA5-7BEA-560669D2DD66}"/>
                  </a:ext>
                </a:extLst>
              </p:cNvPr>
              <p:cNvSpPr txBox="1"/>
              <p:nvPr/>
            </p:nvSpPr>
            <p:spPr>
              <a:xfrm>
                <a:off x="10428367" y="4237649"/>
                <a:ext cx="171849" cy="103955"/>
              </a:xfrm>
              <a:prstGeom prst="rect">
                <a:avLst/>
              </a:prstGeom>
              <a:noFill/>
            </p:spPr>
            <p:txBody>
              <a:bodyPr wrap="square" lIns="0" tIns="0" rIns="0" bIns="0">
                <a:spAutoFit/>
              </a:bodyPr>
              <a:lstStyle/>
              <a:p>
                <a:pPr algn="ctr"/>
                <a:r>
                  <a:rPr lang="en-GB" sz="1200" noProof="0">
                    <a:latin typeface="+mn-lt"/>
                  </a:rPr>
                  <a:t>654</a:t>
                </a:r>
              </a:p>
            </p:txBody>
          </p:sp>
          <p:sp>
            <p:nvSpPr>
              <p:cNvPr id="73" name="TextBox 72">
                <a:extLst>
                  <a:ext uri="{FF2B5EF4-FFF2-40B4-BE49-F238E27FC236}">
                    <a16:creationId xmlns:a16="http://schemas.microsoft.com/office/drawing/2014/main" id="{DFCDCECE-F101-0019-0EDF-8D794823CC67}"/>
                  </a:ext>
                </a:extLst>
              </p:cNvPr>
              <p:cNvSpPr txBox="1"/>
              <p:nvPr/>
            </p:nvSpPr>
            <p:spPr>
              <a:xfrm>
                <a:off x="10698420" y="4237649"/>
                <a:ext cx="171849" cy="103955"/>
              </a:xfrm>
              <a:prstGeom prst="rect">
                <a:avLst/>
              </a:prstGeom>
              <a:noFill/>
            </p:spPr>
            <p:txBody>
              <a:bodyPr wrap="square" lIns="0" tIns="0" rIns="0" bIns="0">
                <a:spAutoFit/>
              </a:bodyPr>
              <a:lstStyle/>
              <a:p>
                <a:pPr algn="ctr"/>
                <a:r>
                  <a:rPr lang="en-GB" sz="1200" noProof="0">
                    <a:latin typeface="+mn-lt"/>
                  </a:rPr>
                  <a:t>599</a:t>
                </a:r>
              </a:p>
            </p:txBody>
          </p:sp>
          <p:sp>
            <p:nvSpPr>
              <p:cNvPr id="74" name="TextBox 73">
                <a:extLst>
                  <a:ext uri="{FF2B5EF4-FFF2-40B4-BE49-F238E27FC236}">
                    <a16:creationId xmlns:a16="http://schemas.microsoft.com/office/drawing/2014/main" id="{AFB6A7B6-62F2-7DDD-099C-316425DF7E5D}"/>
                  </a:ext>
                </a:extLst>
              </p:cNvPr>
              <p:cNvSpPr txBox="1"/>
              <p:nvPr/>
            </p:nvSpPr>
            <p:spPr>
              <a:xfrm>
                <a:off x="10961741" y="4237649"/>
                <a:ext cx="171849" cy="103955"/>
              </a:xfrm>
              <a:prstGeom prst="rect">
                <a:avLst/>
              </a:prstGeom>
              <a:noFill/>
            </p:spPr>
            <p:txBody>
              <a:bodyPr wrap="square" lIns="0" tIns="0" rIns="0" bIns="0">
                <a:spAutoFit/>
              </a:bodyPr>
              <a:lstStyle/>
              <a:p>
                <a:pPr algn="ctr"/>
                <a:r>
                  <a:rPr lang="en-GB" sz="1200" noProof="0">
                    <a:latin typeface="+mn-lt"/>
                  </a:rPr>
                  <a:t>445</a:t>
                </a:r>
              </a:p>
            </p:txBody>
          </p:sp>
          <p:sp>
            <p:nvSpPr>
              <p:cNvPr id="75" name="TextBox 74">
                <a:extLst>
                  <a:ext uri="{FF2B5EF4-FFF2-40B4-BE49-F238E27FC236}">
                    <a16:creationId xmlns:a16="http://schemas.microsoft.com/office/drawing/2014/main" id="{BD727375-92FB-4F60-E1C1-6E0015AAF33E}"/>
                  </a:ext>
                </a:extLst>
              </p:cNvPr>
              <p:cNvSpPr txBox="1"/>
              <p:nvPr/>
            </p:nvSpPr>
            <p:spPr>
              <a:xfrm>
                <a:off x="11224392" y="4237649"/>
                <a:ext cx="171849" cy="103955"/>
              </a:xfrm>
              <a:prstGeom prst="rect">
                <a:avLst/>
              </a:prstGeom>
              <a:noFill/>
            </p:spPr>
            <p:txBody>
              <a:bodyPr wrap="square" lIns="0" tIns="0" rIns="0" bIns="0">
                <a:spAutoFit/>
              </a:bodyPr>
              <a:lstStyle/>
              <a:p>
                <a:pPr algn="ctr"/>
                <a:r>
                  <a:rPr lang="en-GB" sz="1200" noProof="0">
                    <a:latin typeface="+mn-lt"/>
                  </a:rPr>
                  <a:t>282</a:t>
                </a:r>
              </a:p>
            </p:txBody>
          </p:sp>
          <p:sp>
            <p:nvSpPr>
              <p:cNvPr id="76" name="TextBox 75">
                <a:extLst>
                  <a:ext uri="{FF2B5EF4-FFF2-40B4-BE49-F238E27FC236}">
                    <a16:creationId xmlns:a16="http://schemas.microsoft.com/office/drawing/2014/main" id="{E62E070C-EC61-00AF-6372-15C8256285C2}"/>
                  </a:ext>
                </a:extLst>
              </p:cNvPr>
              <p:cNvSpPr txBox="1"/>
              <p:nvPr/>
            </p:nvSpPr>
            <p:spPr>
              <a:xfrm>
                <a:off x="11480521" y="4237649"/>
                <a:ext cx="171849" cy="103955"/>
              </a:xfrm>
              <a:prstGeom prst="rect">
                <a:avLst/>
              </a:prstGeom>
              <a:noFill/>
            </p:spPr>
            <p:txBody>
              <a:bodyPr wrap="square" lIns="0" tIns="0" rIns="0" bIns="0">
                <a:spAutoFit/>
              </a:bodyPr>
              <a:lstStyle/>
              <a:p>
                <a:pPr algn="ctr"/>
                <a:r>
                  <a:rPr lang="en-GB" sz="1200" noProof="0">
                    <a:latin typeface="+mn-lt"/>
                  </a:rPr>
                  <a:t>140</a:t>
                </a:r>
              </a:p>
            </p:txBody>
          </p:sp>
          <p:sp>
            <p:nvSpPr>
              <p:cNvPr id="77" name="TextBox 76">
                <a:extLst>
                  <a:ext uri="{FF2B5EF4-FFF2-40B4-BE49-F238E27FC236}">
                    <a16:creationId xmlns:a16="http://schemas.microsoft.com/office/drawing/2014/main" id="{25C64E9C-9E5C-2DF2-EF5C-A06B10DC5DC6}"/>
                  </a:ext>
                </a:extLst>
              </p:cNvPr>
              <p:cNvSpPr txBox="1"/>
              <p:nvPr/>
            </p:nvSpPr>
            <p:spPr>
              <a:xfrm>
                <a:off x="8573332"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791</a:t>
                </a:r>
              </a:p>
            </p:txBody>
          </p:sp>
          <p:sp>
            <p:nvSpPr>
              <p:cNvPr id="78" name="TextBox 77">
                <a:extLst>
                  <a:ext uri="{FF2B5EF4-FFF2-40B4-BE49-F238E27FC236}">
                    <a16:creationId xmlns:a16="http://schemas.microsoft.com/office/drawing/2014/main" id="{809A618E-57A2-3DDC-C4C4-740F79455A59}"/>
                  </a:ext>
                </a:extLst>
              </p:cNvPr>
              <p:cNvSpPr txBox="1"/>
              <p:nvPr/>
            </p:nvSpPr>
            <p:spPr>
              <a:xfrm>
                <a:off x="8769420"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783</a:t>
                </a:r>
              </a:p>
            </p:txBody>
          </p:sp>
          <p:sp>
            <p:nvSpPr>
              <p:cNvPr id="79" name="TextBox 78">
                <a:extLst>
                  <a:ext uri="{FF2B5EF4-FFF2-40B4-BE49-F238E27FC236}">
                    <a16:creationId xmlns:a16="http://schemas.microsoft.com/office/drawing/2014/main" id="{4F6AA0AA-7025-3FE5-0B30-CFC416FD18DF}"/>
                  </a:ext>
                </a:extLst>
              </p:cNvPr>
              <p:cNvSpPr txBox="1"/>
              <p:nvPr/>
            </p:nvSpPr>
            <p:spPr>
              <a:xfrm>
                <a:off x="8964727"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777</a:t>
                </a:r>
              </a:p>
            </p:txBody>
          </p:sp>
          <p:sp>
            <p:nvSpPr>
              <p:cNvPr id="80" name="TextBox 79">
                <a:extLst>
                  <a:ext uri="{FF2B5EF4-FFF2-40B4-BE49-F238E27FC236}">
                    <a16:creationId xmlns:a16="http://schemas.microsoft.com/office/drawing/2014/main" id="{3BAF724D-3549-F606-758B-27A2DFC2594B}"/>
                  </a:ext>
                </a:extLst>
              </p:cNvPr>
              <p:cNvSpPr txBox="1"/>
              <p:nvPr/>
            </p:nvSpPr>
            <p:spPr>
              <a:xfrm>
                <a:off x="9167416"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767</a:t>
                </a:r>
              </a:p>
            </p:txBody>
          </p:sp>
          <p:sp>
            <p:nvSpPr>
              <p:cNvPr id="81" name="TextBox 80">
                <a:extLst>
                  <a:ext uri="{FF2B5EF4-FFF2-40B4-BE49-F238E27FC236}">
                    <a16:creationId xmlns:a16="http://schemas.microsoft.com/office/drawing/2014/main" id="{D4AAA233-826B-AC1B-D03D-7E91A72B7522}"/>
                  </a:ext>
                </a:extLst>
              </p:cNvPr>
              <p:cNvSpPr txBox="1"/>
              <p:nvPr/>
            </p:nvSpPr>
            <p:spPr>
              <a:xfrm>
                <a:off x="9377714"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749</a:t>
                </a:r>
              </a:p>
            </p:txBody>
          </p:sp>
          <p:sp>
            <p:nvSpPr>
              <p:cNvPr id="82" name="TextBox 81">
                <a:extLst>
                  <a:ext uri="{FF2B5EF4-FFF2-40B4-BE49-F238E27FC236}">
                    <a16:creationId xmlns:a16="http://schemas.microsoft.com/office/drawing/2014/main" id="{F517DA20-C962-E66F-8996-28C37176E8E9}"/>
                  </a:ext>
                </a:extLst>
              </p:cNvPr>
              <p:cNvSpPr txBox="1"/>
              <p:nvPr/>
            </p:nvSpPr>
            <p:spPr>
              <a:xfrm>
                <a:off x="9645502"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736</a:t>
                </a:r>
              </a:p>
            </p:txBody>
          </p:sp>
          <p:sp>
            <p:nvSpPr>
              <p:cNvPr id="83" name="TextBox 82">
                <a:extLst>
                  <a:ext uri="{FF2B5EF4-FFF2-40B4-BE49-F238E27FC236}">
                    <a16:creationId xmlns:a16="http://schemas.microsoft.com/office/drawing/2014/main" id="{D4B4690E-56B5-4D7D-CA7C-094D2D4420D6}"/>
                  </a:ext>
                </a:extLst>
              </p:cNvPr>
              <p:cNvSpPr txBox="1"/>
              <p:nvPr/>
            </p:nvSpPr>
            <p:spPr>
              <a:xfrm>
                <a:off x="9902124"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707</a:t>
                </a:r>
              </a:p>
            </p:txBody>
          </p:sp>
          <p:sp>
            <p:nvSpPr>
              <p:cNvPr id="84" name="TextBox 83">
                <a:extLst>
                  <a:ext uri="{FF2B5EF4-FFF2-40B4-BE49-F238E27FC236}">
                    <a16:creationId xmlns:a16="http://schemas.microsoft.com/office/drawing/2014/main" id="{F1F55BFD-0799-78E2-63D3-2C5EFF3ABD3B}"/>
                  </a:ext>
                </a:extLst>
              </p:cNvPr>
              <p:cNvSpPr txBox="1"/>
              <p:nvPr/>
            </p:nvSpPr>
            <p:spPr>
              <a:xfrm>
                <a:off x="10170849"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680</a:t>
                </a:r>
              </a:p>
            </p:txBody>
          </p:sp>
          <p:sp>
            <p:nvSpPr>
              <p:cNvPr id="85" name="TextBox 84">
                <a:extLst>
                  <a:ext uri="{FF2B5EF4-FFF2-40B4-BE49-F238E27FC236}">
                    <a16:creationId xmlns:a16="http://schemas.microsoft.com/office/drawing/2014/main" id="{47779D87-FE10-C934-26D9-3901A01B085D}"/>
                  </a:ext>
                </a:extLst>
              </p:cNvPr>
              <p:cNvSpPr txBox="1"/>
              <p:nvPr/>
            </p:nvSpPr>
            <p:spPr>
              <a:xfrm>
                <a:off x="10428367"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638</a:t>
                </a:r>
              </a:p>
            </p:txBody>
          </p:sp>
          <p:sp>
            <p:nvSpPr>
              <p:cNvPr id="86" name="TextBox 85">
                <a:extLst>
                  <a:ext uri="{FF2B5EF4-FFF2-40B4-BE49-F238E27FC236}">
                    <a16:creationId xmlns:a16="http://schemas.microsoft.com/office/drawing/2014/main" id="{9198437D-BD77-F49D-7EC7-EA514602F2C4}"/>
                  </a:ext>
                </a:extLst>
              </p:cNvPr>
              <p:cNvSpPr txBox="1"/>
              <p:nvPr/>
            </p:nvSpPr>
            <p:spPr>
              <a:xfrm>
                <a:off x="10698420"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575</a:t>
                </a:r>
              </a:p>
            </p:txBody>
          </p:sp>
          <p:sp>
            <p:nvSpPr>
              <p:cNvPr id="87" name="TextBox 86">
                <a:extLst>
                  <a:ext uri="{FF2B5EF4-FFF2-40B4-BE49-F238E27FC236}">
                    <a16:creationId xmlns:a16="http://schemas.microsoft.com/office/drawing/2014/main" id="{7889B862-8A53-FE43-DA9E-14BB5C1B9601}"/>
                  </a:ext>
                </a:extLst>
              </p:cNvPr>
              <p:cNvSpPr txBox="1"/>
              <p:nvPr/>
            </p:nvSpPr>
            <p:spPr>
              <a:xfrm>
                <a:off x="10961741"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384</a:t>
                </a:r>
              </a:p>
            </p:txBody>
          </p:sp>
          <p:sp>
            <p:nvSpPr>
              <p:cNvPr id="88" name="TextBox 87">
                <a:extLst>
                  <a:ext uri="{FF2B5EF4-FFF2-40B4-BE49-F238E27FC236}">
                    <a16:creationId xmlns:a16="http://schemas.microsoft.com/office/drawing/2014/main" id="{F414F15D-2F95-1EEF-D7EC-35F277F4048F}"/>
                  </a:ext>
                </a:extLst>
              </p:cNvPr>
              <p:cNvSpPr txBox="1"/>
              <p:nvPr/>
            </p:nvSpPr>
            <p:spPr>
              <a:xfrm>
                <a:off x="11224392"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231</a:t>
                </a:r>
              </a:p>
            </p:txBody>
          </p:sp>
          <p:sp>
            <p:nvSpPr>
              <p:cNvPr id="89" name="TextBox 88">
                <a:extLst>
                  <a:ext uri="{FF2B5EF4-FFF2-40B4-BE49-F238E27FC236}">
                    <a16:creationId xmlns:a16="http://schemas.microsoft.com/office/drawing/2014/main" id="{AE2CB0E8-6118-F9E3-3250-9799A390C6EA}"/>
                  </a:ext>
                </a:extLst>
              </p:cNvPr>
              <p:cNvSpPr txBox="1"/>
              <p:nvPr/>
            </p:nvSpPr>
            <p:spPr>
              <a:xfrm>
                <a:off x="11480521" y="4350595"/>
                <a:ext cx="171849" cy="103955"/>
              </a:xfrm>
              <a:prstGeom prst="rect">
                <a:avLst/>
              </a:prstGeom>
              <a:noFill/>
            </p:spPr>
            <p:txBody>
              <a:bodyPr wrap="square" lIns="0" tIns="0" rIns="0" bIns="0">
                <a:spAutoFit/>
              </a:bodyPr>
              <a:lstStyle/>
              <a:p>
                <a:pPr algn="ctr"/>
                <a:r>
                  <a:rPr lang="en-GB" sz="1200" noProof="0">
                    <a:solidFill>
                      <a:schemeClr val="accent1"/>
                    </a:solidFill>
                    <a:latin typeface="+mn-lt"/>
                  </a:rPr>
                  <a:t>112</a:t>
                </a:r>
              </a:p>
            </p:txBody>
          </p:sp>
        </p:grpSp>
        <p:sp>
          <p:nvSpPr>
            <p:cNvPr id="61" name="TextBox 60">
              <a:extLst>
                <a:ext uri="{FF2B5EF4-FFF2-40B4-BE49-F238E27FC236}">
                  <a16:creationId xmlns:a16="http://schemas.microsoft.com/office/drawing/2014/main" id="{7632CB7B-301D-D2F8-6625-1461A3A33A4B}"/>
                </a:ext>
              </a:extLst>
            </p:cNvPr>
            <p:cNvSpPr txBox="1"/>
            <p:nvPr/>
          </p:nvSpPr>
          <p:spPr>
            <a:xfrm>
              <a:off x="8168315" y="4102095"/>
              <a:ext cx="515547" cy="107722"/>
            </a:xfrm>
            <a:prstGeom prst="rect">
              <a:avLst/>
            </a:prstGeom>
            <a:noFill/>
          </p:spPr>
          <p:txBody>
            <a:bodyPr wrap="square" lIns="0" tIns="0" rIns="0" bIns="0">
              <a:spAutoFit/>
            </a:bodyPr>
            <a:lstStyle/>
            <a:p>
              <a:r>
                <a:rPr lang="en-GB" sz="1200" b="1" noProof="0">
                  <a:latin typeface="+mn-lt"/>
                </a:rPr>
                <a:t>At risk (n)</a:t>
              </a:r>
            </a:p>
          </p:txBody>
        </p:sp>
        <p:sp>
          <p:nvSpPr>
            <p:cNvPr id="62" name="TextBox 61">
              <a:extLst>
                <a:ext uri="{FF2B5EF4-FFF2-40B4-BE49-F238E27FC236}">
                  <a16:creationId xmlns:a16="http://schemas.microsoft.com/office/drawing/2014/main" id="{0383A221-7F3D-0A24-D04A-4CA84A394BB1}"/>
                </a:ext>
              </a:extLst>
            </p:cNvPr>
            <p:cNvSpPr txBox="1"/>
            <p:nvPr/>
          </p:nvSpPr>
          <p:spPr>
            <a:xfrm>
              <a:off x="8168315" y="4237649"/>
              <a:ext cx="515547" cy="107722"/>
            </a:xfrm>
            <a:prstGeom prst="rect">
              <a:avLst/>
            </a:prstGeom>
            <a:noFill/>
          </p:spPr>
          <p:txBody>
            <a:bodyPr wrap="square" lIns="0" tIns="0" rIns="0" bIns="0">
              <a:spAutoFit/>
            </a:bodyPr>
            <a:lstStyle/>
            <a:p>
              <a:r>
                <a:rPr lang="en-GB" sz="1200" b="1" noProof="0">
                  <a:latin typeface="+mn-lt"/>
                </a:rPr>
                <a:t>Placebo</a:t>
              </a:r>
            </a:p>
          </p:txBody>
        </p:sp>
        <p:sp>
          <p:nvSpPr>
            <p:cNvPr id="63" name="TextBox 62">
              <a:extLst>
                <a:ext uri="{FF2B5EF4-FFF2-40B4-BE49-F238E27FC236}">
                  <a16:creationId xmlns:a16="http://schemas.microsoft.com/office/drawing/2014/main" id="{5A4DD724-B04E-B7DE-9B0A-D054B38D4C25}"/>
                </a:ext>
              </a:extLst>
            </p:cNvPr>
            <p:cNvSpPr txBox="1"/>
            <p:nvPr/>
          </p:nvSpPr>
          <p:spPr>
            <a:xfrm>
              <a:off x="8168315" y="4350595"/>
              <a:ext cx="515547" cy="107722"/>
            </a:xfrm>
            <a:prstGeom prst="rect">
              <a:avLst/>
            </a:prstGeom>
            <a:noFill/>
          </p:spPr>
          <p:txBody>
            <a:bodyPr wrap="square" lIns="0" tIns="0" rIns="0" bIns="0">
              <a:spAutoFit/>
            </a:bodyPr>
            <a:lstStyle/>
            <a:p>
              <a:r>
                <a:rPr lang="en-GB" sz="1200" b="1" noProof="0">
                  <a:solidFill>
                    <a:schemeClr val="accent1"/>
                  </a:solidFill>
                  <a:latin typeface="+mn-lt"/>
                </a:rPr>
                <a:t>Finerenone</a:t>
              </a:r>
            </a:p>
          </p:txBody>
        </p:sp>
      </p:grpSp>
      <p:sp>
        <p:nvSpPr>
          <p:cNvPr id="58" name="Freeform 352">
            <a:extLst>
              <a:ext uri="{FF2B5EF4-FFF2-40B4-BE49-F238E27FC236}">
                <a16:creationId xmlns:a16="http://schemas.microsoft.com/office/drawing/2014/main" id="{2025FFD7-D0F4-DFCF-F69C-01A11F707ECF}"/>
              </a:ext>
            </a:extLst>
          </p:cNvPr>
          <p:cNvSpPr/>
          <p:nvPr/>
        </p:nvSpPr>
        <p:spPr>
          <a:xfrm>
            <a:off x="1952716" y="2764941"/>
            <a:ext cx="7895369" cy="2031815"/>
          </a:xfrm>
          <a:custGeom>
            <a:avLst/>
            <a:gdLst>
              <a:gd name="csX0" fmla="*/ 0 w 5909331"/>
              <a:gd name="csY0" fmla="*/ 2023927 h 2023927"/>
              <a:gd name="csX1" fmla="*/ 142806 w 5909331"/>
              <a:gd name="csY1" fmla="*/ 2023927 h 2023927"/>
              <a:gd name="csX2" fmla="*/ 142806 w 5909331"/>
              <a:gd name="csY2" fmla="*/ 2014412 h 2023927"/>
              <a:gd name="csX3" fmla="*/ 379865 w 5909331"/>
              <a:gd name="csY3" fmla="*/ 2014412 h 2023927"/>
              <a:gd name="csX4" fmla="*/ 379865 w 5909331"/>
              <a:gd name="csY4" fmla="*/ 2004896 h 2023927"/>
              <a:gd name="csX5" fmla="*/ 384625 w 5909331"/>
              <a:gd name="csY5" fmla="*/ 2004896 h 2023927"/>
              <a:gd name="csX6" fmla="*/ 384625 w 5909331"/>
              <a:gd name="csY6" fmla="*/ 1995381 h 2023927"/>
              <a:gd name="csX7" fmla="*/ 787340 w 5909331"/>
              <a:gd name="csY7" fmla="*/ 1995381 h 2023927"/>
              <a:gd name="csX8" fmla="*/ 787340 w 5909331"/>
              <a:gd name="csY8" fmla="*/ 1985866 h 2023927"/>
              <a:gd name="csX9" fmla="*/ 805429 w 5909331"/>
              <a:gd name="csY9" fmla="*/ 1985866 h 2023927"/>
              <a:gd name="csX10" fmla="*/ 805429 w 5909331"/>
              <a:gd name="csY10" fmla="*/ 1965883 h 2023927"/>
              <a:gd name="csX11" fmla="*/ 813997 w 5909331"/>
              <a:gd name="csY11" fmla="*/ 1965883 h 2023927"/>
              <a:gd name="csX12" fmla="*/ 813997 w 5909331"/>
              <a:gd name="csY12" fmla="*/ 1956368 h 2023927"/>
              <a:gd name="csX13" fmla="*/ 818757 w 5909331"/>
              <a:gd name="csY13" fmla="*/ 1956368 h 2023927"/>
              <a:gd name="csX14" fmla="*/ 818757 w 5909331"/>
              <a:gd name="csY14" fmla="*/ 1946853 h 2023927"/>
              <a:gd name="csX15" fmla="*/ 1181486 w 5909331"/>
              <a:gd name="csY15" fmla="*/ 1946853 h 2023927"/>
              <a:gd name="csX16" fmla="*/ 1181486 w 5909331"/>
              <a:gd name="csY16" fmla="*/ 1937337 h 2023927"/>
              <a:gd name="csX17" fmla="*/ 1190054 w 5909331"/>
              <a:gd name="csY17" fmla="*/ 1937337 h 2023927"/>
              <a:gd name="csX18" fmla="*/ 1190054 w 5909331"/>
              <a:gd name="csY18" fmla="*/ 1927822 h 2023927"/>
              <a:gd name="csX19" fmla="*/ 1198622 w 5909331"/>
              <a:gd name="csY19" fmla="*/ 1927822 h 2023927"/>
              <a:gd name="csX20" fmla="*/ 1198622 w 5909331"/>
              <a:gd name="csY20" fmla="*/ 1917355 h 2023927"/>
              <a:gd name="csX21" fmla="*/ 1211951 w 5909331"/>
              <a:gd name="csY21" fmla="*/ 1917355 h 2023927"/>
              <a:gd name="csX22" fmla="*/ 1211951 w 5909331"/>
              <a:gd name="csY22" fmla="*/ 1906888 h 2023927"/>
              <a:gd name="csX23" fmla="*/ 1238608 w 5909331"/>
              <a:gd name="csY23" fmla="*/ 1906888 h 2023927"/>
              <a:gd name="csX24" fmla="*/ 1238608 w 5909331"/>
              <a:gd name="csY24" fmla="*/ 1896421 h 2023927"/>
              <a:gd name="csX25" fmla="*/ 1583248 w 5909331"/>
              <a:gd name="csY25" fmla="*/ 1896421 h 2023927"/>
              <a:gd name="csX26" fmla="*/ 1583248 w 5909331"/>
              <a:gd name="csY26" fmla="*/ 1885954 h 2023927"/>
              <a:gd name="csX27" fmla="*/ 1596576 w 5909331"/>
              <a:gd name="csY27" fmla="*/ 1885954 h 2023927"/>
              <a:gd name="csX28" fmla="*/ 1596576 w 5909331"/>
              <a:gd name="csY28" fmla="*/ 1865972 h 2023927"/>
              <a:gd name="csX29" fmla="*/ 1605145 w 5909331"/>
              <a:gd name="csY29" fmla="*/ 1865972 h 2023927"/>
              <a:gd name="csX30" fmla="*/ 1605145 w 5909331"/>
              <a:gd name="csY30" fmla="*/ 1855505 h 2023927"/>
              <a:gd name="csX31" fmla="*/ 1613713 w 5909331"/>
              <a:gd name="csY31" fmla="*/ 1855505 h 2023927"/>
              <a:gd name="csX32" fmla="*/ 1613713 w 5909331"/>
              <a:gd name="csY32" fmla="*/ 1845038 h 2023927"/>
              <a:gd name="csX33" fmla="*/ 1622282 w 5909331"/>
              <a:gd name="csY33" fmla="*/ 1845038 h 2023927"/>
              <a:gd name="csX34" fmla="*/ 1622282 w 5909331"/>
              <a:gd name="csY34" fmla="*/ 1834571 h 2023927"/>
              <a:gd name="csX35" fmla="*/ 1630850 w 5909331"/>
              <a:gd name="csY35" fmla="*/ 1834571 h 2023927"/>
              <a:gd name="csX36" fmla="*/ 1630850 w 5909331"/>
              <a:gd name="csY36" fmla="*/ 1824104 h 2023927"/>
              <a:gd name="csX37" fmla="*/ 1791745 w 5909331"/>
              <a:gd name="csY37" fmla="*/ 1824104 h 2023927"/>
              <a:gd name="csX38" fmla="*/ 1791745 w 5909331"/>
              <a:gd name="csY38" fmla="*/ 1813637 h 2023927"/>
              <a:gd name="csX39" fmla="*/ 1962161 w 5909331"/>
              <a:gd name="csY39" fmla="*/ 1813637 h 2023927"/>
              <a:gd name="csX40" fmla="*/ 1962161 w 5909331"/>
              <a:gd name="csY40" fmla="*/ 1803170 h 2023927"/>
              <a:gd name="csX41" fmla="*/ 2074502 w 5909331"/>
              <a:gd name="csY41" fmla="*/ 1803170 h 2023927"/>
              <a:gd name="csX42" fmla="*/ 2074502 w 5909331"/>
              <a:gd name="csY42" fmla="*/ 1792703 h 2023927"/>
              <a:gd name="csX43" fmla="*/ 2124008 w 5909331"/>
              <a:gd name="csY43" fmla="*/ 1792703 h 2023927"/>
              <a:gd name="csX44" fmla="*/ 2124008 w 5909331"/>
              <a:gd name="csY44" fmla="*/ 1782236 h 2023927"/>
              <a:gd name="csX45" fmla="*/ 2132577 w 5909331"/>
              <a:gd name="csY45" fmla="*/ 1782236 h 2023927"/>
              <a:gd name="csX46" fmla="*/ 2132577 w 5909331"/>
              <a:gd name="csY46" fmla="*/ 1751787 h 2023927"/>
              <a:gd name="csX47" fmla="*/ 2137337 w 5909331"/>
              <a:gd name="csY47" fmla="*/ 1751787 h 2023927"/>
              <a:gd name="csX48" fmla="*/ 2137337 w 5909331"/>
              <a:gd name="csY48" fmla="*/ 1741320 h 2023927"/>
              <a:gd name="csX49" fmla="*/ 2142097 w 5909331"/>
              <a:gd name="csY49" fmla="*/ 1741320 h 2023927"/>
              <a:gd name="csX50" fmla="*/ 2142097 w 5909331"/>
              <a:gd name="csY50" fmla="*/ 1710870 h 2023927"/>
              <a:gd name="csX51" fmla="*/ 2146857 w 5909331"/>
              <a:gd name="csY51" fmla="*/ 1710870 h 2023927"/>
              <a:gd name="csX52" fmla="*/ 2146857 w 5909331"/>
              <a:gd name="csY52" fmla="*/ 1700403 h 2023927"/>
              <a:gd name="csX53" fmla="*/ 2155426 w 5909331"/>
              <a:gd name="csY53" fmla="*/ 1700403 h 2023927"/>
              <a:gd name="csX54" fmla="*/ 2155426 w 5909331"/>
              <a:gd name="csY54" fmla="*/ 1689937 h 2023927"/>
              <a:gd name="csX55" fmla="*/ 2160186 w 5909331"/>
              <a:gd name="csY55" fmla="*/ 1689937 h 2023927"/>
              <a:gd name="csX56" fmla="*/ 2160186 w 5909331"/>
              <a:gd name="csY56" fmla="*/ 1679470 h 2023927"/>
              <a:gd name="csX57" fmla="*/ 2164946 w 5909331"/>
              <a:gd name="csY57" fmla="*/ 1679470 h 2023927"/>
              <a:gd name="csX58" fmla="*/ 2164946 w 5909331"/>
              <a:gd name="csY58" fmla="*/ 1659487 h 2023927"/>
              <a:gd name="csX59" fmla="*/ 2169707 w 5909331"/>
              <a:gd name="csY59" fmla="*/ 1659487 h 2023927"/>
              <a:gd name="csX60" fmla="*/ 2169707 w 5909331"/>
              <a:gd name="csY60" fmla="*/ 1639505 h 2023927"/>
              <a:gd name="csX61" fmla="*/ 2209692 w 5909331"/>
              <a:gd name="csY61" fmla="*/ 1639505 h 2023927"/>
              <a:gd name="csX62" fmla="*/ 2209692 w 5909331"/>
              <a:gd name="csY62" fmla="*/ 1629038 h 2023927"/>
              <a:gd name="csX63" fmla="*/ 2652392 w 5909331"/>
              <a:gd name="csY63" fmla="*/ 1629038 h 2023927"/>
              <a:gd name="csX64" fmla="*/ 2652392 w 5909331"/>
              <a:gd name="csY64" fmla="*/ 1618571 h 2023927"/>
              <a:gd name="csX65" fmla="*/ 2657153 w 5909331"/>
              <a:gd name="csY65" fmla="*/ 1618571 h 2023927"/>
              <a:gd name="csX66" fmla="*/ 2657153 w 5909331"/>
              <a:gd name="csY66" fmla="*/ 1608104 h 2023927"/>
              <a:gd name="csX67" fmla="*/ 2661913 w 5909331"/>
              <a:gd name="csY67" fmla="*/ 1608104 h 2023927"/>
              <a:gd name="csX68" fmla="*/ 2661913 w 5909331"/>
              <a:gd name="csY68" fmla="*/ 1587170 h 2023927"/>
              <a:gd name="csX69" fmla="*/ 2666673 w 5909331"/>
              <a:gd name="csY69" fmla="*/ 1587170 h 2023927"/>
              <a:gd name="csX70" fmla="*/ 2666673 w 5909331"/>
              <a:gd name="csY70" fmla="*/ 1556721 h 2023927"/>
              <a:gd name="csX71" fmla="*/ 2684762 w 5909331"/>
              <a:gd name="csY71" fmla="*/ 1556721 h 2023927"/>
              <a:gd name="csX72" fmla="*/ 2684762 w 5909331"/>
              <a:gd name="csY72" fmla="*/ 1546254 h 2023927"/>
              <a:gd name="csX73" fmla="*/ 2689522 w 5909331"/>
              <a:gd name="csY73" fmla="*/ 1546254 h 2023927"/>
              <a:gd name="csX74" fmla="*/ 2689522 w 5909331"/>
              <a:gd name="csY74" fmla="*/ 1515804 h 2023927"/>
              <a:gd name="csX75" fmla="*/ 2698091 w 5909331"/>
              <a:gd name="csY75" fmla="*/ 1515804 h 2023927"/>
              <a:gd name="csX76" fmla="*/ 2698091 w 5909331"/>
              <a:gd name="csY76" fmla="*/ 1474888 h 2023927"/>
              <a:gd name="csX77" fmla="*/ 2706659 w 5909331"/>
              <a:gd name="csY77" fmla="*/ 1474888 h 2023927"/>
              <a:gd name="csX78" fmla="*/ 2706659 w 5909331"/>
              <a:gd name="csY78" fmla="*/ 1464421 h 2023927"/>
              <a:gd name="csX79" fmla="*/ 2711419 w 5909331"/>
              <a:gd name="csY79" fmla="*/ 1464421 h 2023927"/>
              <a:gd name="csX80" fmla="*/ 2711419 w 5909331"/>
              <a:gd name="csY80" fmla="*/ 1453954 h 2023927"/>
              <a:gd name="csX81" fmla="*/ 2796151 w 5909331"/>
              <a:gd name="csY81" fmla="*/ 1453954 h 2023927"/>
              <a:gd name="csX82" fmla="*/ 2796151 w 5909331"/>
              <a:gd name="csY82" fmla="*/ 1443487 h 2023927"/>
              <a:gd name="csX83" fmla="*/ 2970375 w 5909331"/>
              <a:gd name="csY83" fmla="*/ 1443487 h 2023927"/>
              <a:gd name="csX84" fmla="*/ 2970375 w 5909331"/>
              <a:gd name="csY84" fmla="*/ 1433020 h 2023927"/>
              <a:gd name="csX85" fmla="*/ 2983704 w 5909331"/>
              <a:gd name="csY85" fmla="*/ 1433020 h 2023927"/>
              <a:gd name="csX86" fmla="*/ 2983704 w 5909331"/>
              <a:gd name="csY86" fmla="*/ 1422554 h 2023927"/>
              <a:gd name="csX87" fmla="*/ 3033210 w 5909331"/>
              <a:gd name="csY87" fmla="*/ 1422554 h 2023927"/>
              <a:gd name="csX88" fmla="*/ 3033210 w 5909331"/>
              <a:gd name="csY88" fmla="*/ 1412087 h 2023927"/>
              <a:gd name="csX89" fmla="*/ 3194105 w 5909331"/>
              <a:gd name="csY89" fmla="*/ 1412087 h 2023927"/>
              <a:gd name="csX90" fmla="*/ 3194105 w 5909331"/>
              <a:gd name="csY90" fmla="*/ 1401620 h 2023927"/>
              <a:gd name="csX91" fmla="*/ 3198865 w 5909331"/>
              <a:gd name="csY91" fmla="*/ 1401620 h 2023927"/>
              <a:gd name="csX92" fmla="*/ 3198865 w 5909331"/>
              <a:gd name="csY92" fmla="*/ 1391153 h 2023927"/>
              <a:gd name="csX93" fmla="*/ 3207434 w 5909331"/>
              <a:gd name="csY93" fmla="*/ 1391153 h 2023927"/>
              <a:gd name="csX94" fmla="*/ 3207434 w 5909331"/>
              <a:gd name="csY94" fmla="*/ 1370219 h 2023927"/>
              <a:gd name="csX95" fmla="*/ 3216002 w 5909331"/>
              <a:gd name="csY95" fmla="*/ 1370219 h 2023927"/>
              <a:gd name="csX96" fmla="*/ 3216002 w 5909331"/>
              <a:gd name="csY96" fmla="*/ 1329303 h 2023927"/>
              <a:gd name="csX97" fmla="*/ 3220762 w 5909331"/>
              <a:gd name="csY97" fmla="*/ 1329303 h 2023927"/>
              <a:gd name="csX98" fmla="*/ 3220762 w 5909331"/>
              <a:gd name="csY98" fmla="*/ 1308369 h 2023927"/>
              <a:gd name="csX99" fmla="*/ 3225522 w 5909331"/>
              <a:gd name="csY99" fmla="*/ 1308369 h 2023927"/>
              <a:gd name="csX100" fmla="*/ 3225522 w 5909331"/>
              <a:gd name="csY100" fmla="*/ 1277919 h 2023927"/>
              <a:gd name="csX101" fmla="*/ 3230283 w 5909331"/>
              <a:gd name="csY101" fmla="*/ 1277919 h 2023927"/>
              <a:gd name="csX102" fmla="*/ 3230283 w 5909331"/>
              <a:gd name="csY102" fmla="*/ 1237003 h 2023927"/>
              <a:gd name="csX103" fmla="*/ 3235043 w 5909331"/>
              <a:gd name="csY103" fmla="*/ 1237003 h 2023927"/>
              <a:gd name="csX104" fmla="*/ 3235043 w 5909331"/>
              <a:gd name="csY104" fmla="*/ 1216069 h 2023927"/>
              <a:gd name="csX105" fmla="*/ 3243611 w 5909331"/>
              <a:gd name="csY105" fmla="*/ 1216069 h 2023927"/>
              <a:gd name="csX106" fmla="*/ 3243611 w 5909331"/>
              <a:gd name="csY106" fmla="*/ 1185620 h 2023927"/>
              <a:gd name="csX107" fmla="*/ 3252180 w 5909331"/>
              <a:gd name="csY107" fmla="*/ 1185620 h 2023927"/>
              <a:gd name="csX108" fmla="*/ 3252180 w 5909331"/>
              <a:gd name="csY108" fmla="*/ 1164686 h 2023927"/>
              <a:gd name="csX109" fmla="*/ 3265508 w 5909331"/>
              <a:gd name="csY109" fmla="*/ 1164686 h 2023927"/>
              <a:gd name="csX110" fmla="*/ 3265508 w 5909331"/>
              <a:gd name="csY110" fmla="*/ 1154219 h 2023927"/>
              <a:gd name="csX111" fmla="*/ 3731057 w 5909331"/>
              <a:gd name="csY111" fmla="*/ 1154219 h 2023927"/>
              <a:gd name="csX112" fmla="*/ 3731057 w 5909331"/>
              <a:gd name="csY112" fmla="*/ 1102836 h 2023927"/>
              <a:gd name="csX113" fmla="*/ 3735818 w 5909331"/>
              <a:gd name="csY113" fmla="*/ 1102836 h 2023927"/>
              <a:gd name="csX114" fmla="*/ 3735818 w 5909331"/>
              <a:gd name="csY114" fmla="*/ 1092369 h 2023927"/>
              <a:gd name="csX115" fmla="*/ 3744386 w 5909331"/>
              <a:gd name="csY115" fmla="*/ 1092369 h 2023927"/>
              <a:gd name="csX116" fmla="*/ 3744386 w 5909331"/>
              <a:gd name="csY116" fmla="*/ 1081902 h 2023927"/>
              <a:gd name="csX117" fmla="*/ 3749146 w 5909331"/>
              <a:gd name="csY117" fmla="*/ 1081902 h 2023927"/>
              <a:gd name="csX118" fmla="*/ 3749146 w 5909331"/>
              <a:gd name="csY118" fmla="*/ 1060968 h 2023927"/>
              <a:gd name="csX119" fmla="*/ 3753906 w 5909331"/>
              <a:gd name="csY119" fmla="*/ 1060968 h 2023927"/>
              <a:gd name="csX120" fmla="*/ 3753906 w 5909331"/>
              <a:gd name="csY120" fmla="*/ 1050501 h 2023927"/>
              <a:gd name="csX121" fmla="*/ 3758667 w 5909331"/>
              <a:gd name="csY121" fmla="*/ 1050501 h 2023927"/>
              <a:gd name="csX122" fmla="*/ 3758667 w 5909331"/>
              <a:gd name="csY122" fmla="*/ 1040034 h 2023927"/>
              <a:gd name="csX123" fmla="*/ 3763427 w 5909331"/>
              <a:gd name="csY123" fmla="*/ 1040034 h 2023927"/>
              <a:gd name="csX124" fmla="*/ 3763427 w 5909331"/>
              <a:gd name="csY124" fmla="*/ 1008633 h 2023927"/>
              <a:gd name="csX125" fmla="*/ 3776755 w 5909331"/>
              <a:gd name="csY125" fmla="*/ 1008633 h 2023927"/>
              <a:gd name="csX126" fmla="*/ 3776755 w 5909331"/>
              <a:gd name="csY126" fmla="*/ 987699 h 2023927"/>
              <a:gd name="csX127" fmla="*/ 3790084 w 5909331"/>
              <a:gd name="csY127" fmla="*/ 987699 h 2023927"/>
              <a:gd name="csX128" fmla="*/ 3790084 w 5909331"/>
              <a:gd name="csY128" fmla="*/ 977232 h 2023927"/>
              <a:gd name="csX129" fmla="*/ 3812933 w 5909331"/>
              <a:gd name="csY129" fmla="*/ 977232 h 2023927"/>
              <a:gd name="csX130" fmla="*/ 3812933 w 5909331"/>
              <a:gd name="csY130" fmla="*/ 966765 h 2023927"/>
              <a:gd name="csX131" fmla="*/ 4265154 w 5909331"/>
              <a:gd name="csY131" fmla="*/ 966765 h 2023927"/>
              <a:gd name="csX132" fmla="*/ 4265154 w 5909331"/>
              <a:gd name="csY132" fmla="*/ 914431 h 2023927"/>
              <a:gd name="csX133" fmla="*/ 4269914 w 5909331"/>
              <a:gd name="csY133" fmla="*/ 914431 h 2023927"/>
              <a:gd name="csX134" fmla="*/ 4269914 w 5909331"/>
              <a:gd name="csY134" fmla="*/ 893497 h 2023927"/>
              <a:gd name="csX135" fmla="*/ 4274674 w 5909331"/>
              <a:gd name="csY135" fmla="*/ 893497 h 2023927"/>
              <a:gd name="csX136" fmla="*/ 4274674 w 5909331"/>
              <a:gd name="csY136" fmla="*/ 872563 h 2023927"/>
              <a:gd name="csX137" fmla="*/ 4279434 w 5909331"/>
              <a:gd name="csY137" fmla="*/ 872563 h 2023927"/>
              <a:gd name="csX138" fmla="*/ 4279434 w 5909331"/>
              <a:gd name="csY138" fmla="*/ 851629 h 2023927"/>
              <a:gd name="csX139" fmla="*/ 4284194 w 5909331"/>
              <a:gd name="csY139" fmla="*/ 851629 h 2023927"/>
              <a:gd name="csX140" fmla="*/ 4284194 w 5909331"/>
              <a:gd name="csY140" fmla="*/ 841162 h 2023927"/>
              <a:gd name="csX141" fmla="*/ 4288955 w 5909331"/>
              <a:gd name="csY141" fmla="*/ 841162 h 2023927"/>
              <a:gd name="csX142" fmla="*/ 4288955 w 5909331"/>
              <a:gd name="csY142" fmla="*/ 819277 h 2023927"/>
              <a:gd name="csX143" fmla="*/ 4293715 w 5909331"/>
              <a:gd name="csY143" fmla="*/ 819277 h 2023927"/>
              <a:gd name="csX144" fmla="*/ 4293715 w 5909331"/>
              <a:gd name="csY144" fmla="*/ 808810 h 2023927"/>
              <a:gd name="csX145" fmla="*/ 4298475 w 5909331"/>
              <a:gd name="csY145" fmla="*/ 808810 h 2023927"/>
              <a:gd name="csX146" fmla="*/ 4298475 w 5909331"/>
              <a:gd name="csY146" fmla="*/ 798343 h 2023927"/>
              <a:gd name="csX147" fmla="*/ 4303235 w 5909331"/>
              <a:gd name="csY147" fmla="*/ 798343 h 2023927"/>
              <a:gd name="csX148" fmla="*/ 4303235 w 5909331"/>
              <a:gd name="csY148" fmla="*/ 776457 h 2023927"/>
              <a:gd name="csX149" fmla="*/ 4307995 w 5909331"/>
              <a:gd name="csY149" fmla="*/ 776457 h 2023927"/>
              <a:gd name="csX150" fmla="*/ 4307995 w 5909331"/>
              <a:gd name="csY150" fmla="*/ 765039 h 2023927"/>
              <a:gd name="csX151" fmla="*/ 4316564 w 5909331"/>
              <a:gd name="csY151" fmla="*/ 765039 h 2023927"/>
              <a:gd name="csX152" fmla="*/ 4316564 w 5909331"/>
              <a:gd name="csY152" fmla="*/ 753620 h 2023927"/>
              <a:gd name="csX153" fmla="*/ 4325132 w 5909331"/>
              <a:gd name="csY153" fmla="*/ 753620 h 2023927"/>
              <a:gd name="csX154" fmla="*/ 4325132 w 5909331"/>
              <a:gd name="csY154" fmla="*/ 730783 h 2023927"/>
              <a:gd name="csX155" fmla="*/ 4329893 w 5909331"/>
              <a:gd name="csY155" fmla="*/ 730783 h 2023927"/>
              <a:gd name="csX156" fmla="*/ 4329893 w 5909331"/>
              <a:gd name="csY156" fmla="*/ 719365 h 2023927"/>
              <a:gd name="csX157" fmla="*/ 4334653 w 5909331"/>
              <a:gd name="csY157" fmla="*/ 719365 h 2023927"/>
              <a:gd name="csX158" fmla="*/ 4334653 w 5909331"/>
              <a:gd name="csY158" fmla="*/ 707946 h 2023927"/>
              <a:gd name="csX159" fmla="*/ 4732607 w 5909331"/>
              <a:gd name="csY159" fmla="*/ 707946 h 2023927"/>
              <a:gd name="csX160" fmla="*/ 4732607 w 5909331"/>
              <a:gd name="csY160" fmla="*/ 694625 h 2023927"/>
              <a:gd name="csX161" fmla="*/ 4817339 w 5909331"/>
              <a:gd name="csY161" fmla="*/ 694625 h 2023927"/>
              <a:gd name="csX162" fmla="*/ 4817339 w 5909331"/>
              <a:gd name="csY162" fmla="*/ 638484 h 2023927"/>
              <a:gd name="csX163" fmla="*/ 4825907 w 5909331"/>
              <a:gd name="csY163" fmla="*/ 638484 h 2023927"/>
              <a:gd name="csX164" fmla="*/ 4825907 w 5909331"/>
              <a:gd name="csY164" fmla="*/ 609938 h 2023927"/>
              <a:gd name="csX165" fmla="*/ 4830667 w 5909331"/>
              <a:gd name="csY165" fmla="*/ 609938 h 2023927"/>
              <a:gd name="csX166" fmla="*/ 4830667 w 5909331"/>
              <a:gd name="csY166" fmla="*/ 595665 h 2023927"/>
              <a:gd name="csX167" fmla="*/ 4839235 w 5909331"/>
              <a:gd name="csY167" fmla="*/ 595665 h 2023927"/>
              <a:gd name="csX168" fmla="*/ 4839235 w 5909331"/>
              <a:gd name="csY168" fmla="*/ 567118 h 2023927"/>
              <a:gd name="csX169" fmla="*/ 4847804 w 5909331"/>
              <a:gd name="csY169" fmla="*/ 567118 h 2023927"/>
              <a:gd name="csX170" fmla="*/ 4847804 w 5909331"/>
              <a:gd name="csY170" fmla="*/ 552845 h 2023927"/>
              <a:gd name="csX171" fmla="*/ 4852564 w 5909331"/>
              <a:gd name="csY171" fmla="*/ 552845 h 2023927"/>
              <a:gd name="csX172" fmla="*/ 4852564 w 5909331"/>
              <a:gd name="csY172" fmla="*/ 538572 h 2023927"/>
              <a:gd name="csX173" fmla="*/ 4857324 w 5909331"/>
              <a:gd name="csY173" fmla="*/ 538572 h 2023927"/>
              <a:gd name="csX174" fmla="*/ 4857324 w 5909331"/>
              <a:gd name="csY174" fmla="*/ 495753 h 2023927"/>
              <a:gd name="csX175" fmla="*/ 4862085 w 5909331"/>
              <a:gd name="csY175" fmla="*/ 495753 h 2023927"/>
              <a:gd name="csX176" fmla="*/ 4862085 w 5909331"/>
              <a:gd name="csY176" fmla="*/ 467207 h 2023927"/>
              <a:gd name="csX177" fmla="*/ 4866845 w 5909331"/>
              <a:gd name="csY177" fmla="*/ 467207 h 2023927"/>
              <a:gd name="csX178" fmla="*/ 4866845 w 5909331"/>
              <a:gd name="csY178" fmla="*/ 452933 h 2023927"/>
              <a:gd name="csX179" fmla="*/ 4871605 w 5909331"/>
              <a:gd name="csY179" fmla="*/ 452933 h 2023927"/>
              <a:gd name="csX180" fmla="*/ 4871605 w 5909331"/>
              <a:gd name="csY180" fmla="*/ 438660 h 2023927"/>
              <a:gd name="csX181" fmla="*/ 5189588 w 5909331"/>
              <a:gd name="csY181" fmla="*/ 438660 h 2023927"/>
              <a:gd name="csX182" fmla="*/ 5189588 w 5909331"/>
              <a:gd name="csY182" fmla="*/ 420581 h 2023927"/>
              <a:gd name="csX183" fmla="*/ 5239094 w 5909331"/>
              <a:gd name="csY183" fmla="*/ 420581 h 2023927"/>
              <a:gd name="csX184" fmla="*/ 5239094 w 5909331"/>
              <a:gd name="csY184" fmla="*/ 401550 h 2023927"/>
              <a:gd name="csX185" fmla="*/ 5270511 w 5909331"/>
              <a:gd name="csY185" fmla="*/ 401550 h 2023927"/>
              <a:gd name="csX186" fmla="*/ 5270511 w 5909331"/>
              <a:gd name="csY186" fmla="*/ 382519 h 2023927"/>
              <a:gd name="csX187" fmla="*/ 5341915 w 5909331"/>
              <a:gd name="csY187" fmla="*/ 382519 h 2023927"/>
              <a:gd name="csX188" fmla="*/ 5341915 w 5909331"/>
              <a:gd name="csY188" fmla="*/ 362537 h 2023927"/>
              <a:gd name="csX189" fmla="*/ 5346675 w 5909331"/>
              <a:gd name="csY189" fmla="*/ 362537 h 2023927"/>
              <a:gd name="csX190" fmla="*/ 5346675 w 5909331"/>
              <a:gd name="csY190" fmla="*/ 342555 h 2023927"/>
              <a:gd name="csX191" fmla="*/ 5360003 w 5909331"/>
              <a:gd name="csY191" fmla="*/ 342555 h 2023927"/>
              <a:gd name="csX192" fmla="*/ 5360003 w 5909331"/>
              <a:gd name="csY192" fmla="*/ 321621 h 2023927"/>
              <a:gd name="csX193" fmla="*/ 5368572 w 5909331"/>
              <a:gd name="csY193" fmla="*/ 321621 h 2023927"/>
              <a:gd name="csX194" fmla="*/ 5368572 w 5909331"/>
              <a:gd name="csY194" fmla="*/ 300687 h 2023927"/>
              <a:gd name="csX195" fmla="*/ 5373332 w 5909331"/>
              <a:gd name="csY195" fmla="*/ 300687 h 2023927"/>
              <a:gd name="csX196" fmla="*/ 5373332 w 5909331"/>
              <a:gd name="csY196" fmla="*/ 279753 h 2023927"/>
              <a:gd name="csX197" fmla="*/ 5386660 w 5909331"/>
              <a:gd name="csY197" fmla="*/ 279753 h 2023927"/>
              <a:gd name="csX198" fmla="*/ 5386660 w 5909331"/>
              <a:gd name="csY198" fmla="*/ 257868 h 2023927"/>
              <a:gd name="csX199" fmla="*/ 5391420 w 5909331"/>
              <a:gd name="csY199" fmla="*/ 257868 h 2023927"/>
              <a:gd name="csX200" fmla="*/ 5391420 w 5909331"/>
              <a:gd name="csY200" fmla="*/ 235982 h 2023927"/>
              <a:gd name="csX201" fmla="*/ 5396181 w 5909331"/>
              <a:gd name="csY201" fmla="*/ 235982 h 2023927"/>
              <a:gd name="csX202" fmla="*/ 5396181 w 5909331"/>
              <a:gd name="csY202" fmla="*/ 192211 h 2023927"/>
              <a:gd name="csX203" fmla="*/ 5740820 w 5909331"/>
              <a:gd name="csY203" fmla="*/ 192211 h 2023927"/>
              <a:gd name="csX204" fmla="*/ 5740820 w 5909331"/>
              <a:gd name="csY204" fmla="*/ 158907 h 2023927"/>
              <a:gd name="csX205" fmla="*/ 5879819 w 5909331"/>
              <a:gd name="csY205" fmla="*/ 158907 h 2023927"/>
              <a:gd name="csX206" fmla="*/ 5879819 w 5909331"/>
              <a:gd name="csY206" fmla="*/ 119894 h 2023927"/>
              <a:gd name="csX207" fmla="*/ 5884579 w 5909331"/>
              <a:gd name="csY207" fmla="*/ 119894 h 2023927"/>
              <a:gd name="csX208" fmla="*/ 5884579 w 5909331"/>
              <a:gd name="csY208" fmla="*/ 79929 h 2023927"/>
              <a:gd name="csX209" fmla="*/ 5889340 w 5909331"/>
              <a:gd name="csY209" fmla="*/ 79929 h 2023927"/>
              <a:gd name="csX210" fmla="*/ 5889340 w 5909331"/>
              <a:gd name="csY210" fmla="*/ 39965 h 2023927"/>
              <a:gd name="csX211" fmla="*/ 5897908 w 5909331"/>
              <a:gd name="csY211" fmla="*/ 39965 h 2023927"/>
              <a:gd name="csX212" fmla="*/ 5897908 w 5909331"/>
              <a:gd name="csY212" fmla="*/ 0 h 2023927"/>
              <a:gd name="csX213" fmla="*/ 5909332 w 5909331"/>
              <a:gd name="csY213" fmla="*/ 0 h 2023927"/>
              <a:gd name="csX0" fmla="*/ 0 w 5897908"/>
              <a:gd name="csY0" fmla="*/ 2023927 h 2023927"/>
              <a:gd name="csX1" fmla="*/ 142806 w 5897908"/>
              <a:gd name="csY1" fmla="*/ 2023927 h 2023927"/>
              <a:gd name="csX2" fmla="*/ 142806 w 5897908"/>
              <a:gd name="csY2" fmla="*/ 2014412 h 2023927"/>
              <a:gd name="csX3" fmla="*/ 379865 w 5897908"/>
              <a:gd name="csY3" fmla="*/ 2014412 h 2023927"/>
              <a:gd name="csX4" fmla="*/ 379865 w 5897908"/>
              <a:gd name="csY4" fmla="*/ 2004896 h 2023927"/>
              <a:gd name="csX5" fmla="*/ 384625 w 5897908"/>
              <a:gd name="csY5" fmla="*/ 2004896 h 2023927"/>
              <a:gd name="csX6" fmla="*/ 384625 w 5897908"/>
              <a:gd name="csY6" fmla="*/ 1995381 h 2023927"/>
              <a:gd name="csX7" fmla="*/ 787340 w 5897908"/>
              <a:gd name="csY7" fmla="*/ 1995381 h 2023927"/>
              <a:gd name="csX8" fmla="*/ 787340 w 5897908"/>
              <a:gd name="csY8" fmla="*/ 1985866 h 2023927"/>
              <a:gd name="csX9" fmla="*/ 805429 w 5897908"/>
              <a:gd name="csY9" fmla="*/ 1985866 h 2023927"/>
              <a:gd name="csX10" fmla="*/ 805429 w 5897908"/>
              <a:gd name="csY10" fmla="*/ 1965883 h 2023927"/>
              <a:gd name="csX11" fmla="*/ 813997 w 5897908"/>
              <a:gd name="csY11" fmla="*/ 1965883 h 2023927"/>
              <a:gd name="csX12" fmla="*/ 813997 w 5897908"/>
              <a:gd name="csY12" fmla="*/ 1956368 h 2023927"/>
              <a:gd name="csX13" fmla="*/ 818757 w 5897908"/>
              <a:gd name="csY13" fmla="*/ 1956368 h 2023927"/>
              <a:gd name="csX14" fmla="*/ 818757 w 5897908"/>
              <a:gd name="csY14" fmla="*/ 1946853 h 2023927"/>
              <a:gd name="csX15" fmla="*/ 1181486 w 5897908"/>
              <a:gd name="csY15" fmla="*/ 1946853 h 2023927"/>
              <a:gd name="csX16" fmla="*/ 1181486 w 5897908"/>
              <a:gd name="csY16" fmla="*/ 1937337 h 2023927"/>
              <a:gd name="csX17" fmla="*/ 1190054 w 5897908"/>
              <a:gd name="csY17" fmla="*/ 1937337 h 2023927"/>
              <a:gd name="csX18" fmla="*/ 1190054 w 5897908"/>
              <a:gd name="csY18" fmla="*/ 1927822 h 2023927"/>
              <a:gd name="csX19" fmla="*/ 1198622 w 5897908"/>
              <a:gd name="csY19" fmla="*/ 1927822 h 2023927"/>
              <a:gd name="csX20" fmla="*/ 1198622 w 5897908"/>
              <a:gd name="csY20" fmla="*/ 1917355 h 2023927"/>
              <a:gd name="csX21" fmla="*/ 1211951 w 5897908"/>
              <a:gd name="csY21" fmla="*/ 1917355 h 2023927"/>
              <a:gd name="csX22" fmla="*/ 1211951 w 5897908"/>
              <a:gd name="csY22" fmla="*/ 1906888 h 2023927"/>
              <a:gd name="csX23" fmla="*/ 1238608 w 5897908"/>
              <a:gd name="csY23" fmla="*/ 1906888 h 2023927"/>
              <a:gd name="csX24" fmla="*/ 1238608 w 5897908"/>
              <a:gd name="csY24" fmla="*/ 1896421 h 2023927"/>
              <a:gd name="csX25" fmla="*/ 1583248 w 5897908"/>
              <a:gd name="csY25" fmla="*/ 1896421 h 2023927"/>
              <a:gd name="csX26" fmla="*/ 1583248 w 5897908"/>
              <a:gd name="csY26" fmla="*/ 1885954 h 2023927"/>
              <a:gd name="csX27" fmla="*/ 1596576 w 5897908"/>
              <a:gd name="csY27" fmla="*/ 1885954 h 2023927"/>
              <a:gd name="csX28" fmla="*/ 1596576 w 5897908"/>
              <a:gd name="csY28" fmla="*/ 1865972 h 2023927"/>
              <a:gd name="csX29" fmla="*/ 1605145 w 5897908"/>
              <a:gd name="csY29" fmla="*/ 1865972 h 2023927"/>
              <a:gd name="csX30" fmla="*/ 1605145 w 5897908"/>
              <a:gd name="csY30" fmla="*/ 1855505 h 2023927"/>
              <a:gd name="csX31" fmla="*/ 1613713 w 5897908"/>
              <a:gd name="csY31" fmla="*/ 1855505 h 2023927"/>
              <a:gd name="csX32" fmla="*/ 1613713 w 5897908"/>
              <a:gd name="csY32" fmla="*/ 1845038 h 2023927"/>
              <a:gd name="csX33" fmla="*/ 1622282 w 5897908"/>
              <a:gd name="csY33" fmla="*/ 1845038 h 2023927"/>
              <a:gd name="csX34" fmla="*/ 1622282 w 5897908"/>
              <a:gd name="csY34" fmla="*/ 1834571 h 2023927"/>
              <a:gd name="csX35" fmla="*/ 1630850 w 5897908"/>
              <a:gd name="csY35" fmla="*/ 1834571 h 2023927"/>
              <a:gd name="csX36" fmla="*/ 1630850 w 5897908"/>
              <a:gd name="csY36" fmla="*/ 1824104 h 2023927"/>
              <a:gd name="csX37" fmla="*/ 1791745 w 5897908"/>
              <a:gd name="csY37" fmla="*/ 1824104 h 2023927"/>
              <a:gd name="csX38" fmla="*/ 1791745 w 5897908"/>
              <a:gd name="csY38" fmla="*/ 1813637 h 2023927"/>
              <a:gd name="csX39" fmla="*/ 1962161 w 5897908"/>
              <a:gd name="csY39" fmla="*/ 1813637 h 2023927"/>
              <a:gd name="csX40" fmla="*/ 1962161 w 5897908"/>
              <a:gd name="csY40" fmla="*/ 1803170 h 2023927"/>
              <a:gd name="csX41" fmla="*/ 2074502 w 5897908"/>
              <a:gd name="csY41" fmla="*/ 1803170 h 2023927"/>
              <a:gd name="csX42" fmla="*/ 2074502 w 5897908"/>
              <a:gd name="csY42" fmla="*/ 1792703 h 2023927"/>
              <a:gd name="csX43" fmla="*/ 2124008 w 5897908"/>
              <a:gd name="csY43" fmla="*/ 1792703 h 2023927"/>
              <a:gd name="csX44" fmla="*/ 2124008 w 5897908"/>
              <a:gd name="csY44" fmla="*/ 1782236 h 2023927"/>
              <a:gd name="csX45" fmla="*/ 2132577 w 5897908"/>
              <a:gd name="csY45" fmla="*/ 1782236 h 2023927"/>
              <a:gd name="csX46" fmla="*/ 2132577 w 5897908"/>
              <a:gd name="csY46" fmla="*/ 1751787 h 2023927"/>
              <a:gd name="csX47" fmla="*/ 2137337 w 5897908"/>
              <a:gd name="csY47" fmla="*/ 1751787 h 2023927"/>
              <a:gd name="csX48" fmla="*/ 2137337 w 5897908"/>
              <a:gd name="csY48" fmla="*/ 1741320 h 2023927"/>
              <a:gd name="csX49" fmla="*/ 2142097 w 5897908"/>
              <a:gd name="csY49" fmla="*/ 1741320 h 2023927"/>
              <a:gd name="csX50" fmla="*/ 2142097 w 5897908"/>
              <a:gd name="csY50" fmla="*/ 1710870 h 2023927"/>
              <a:gd name="csX51" fmla="*/ 2146857 w 5897908"/>
              <a:gd name="csY51" fmla="*/ 1710870 h 2023927"/>
              <a:gd name="csX52" fmla="*/ 2146857 w 5897908"/>
              <a:gd name="csY52" fmla="*/ 1700403 h 2023927"/>
              <a:gd name="csX53" fmla="*/ 2155426 w 5897908"/>
              <a:gd name="csY53" fmla="*/ 1700403 h 2023927"/>
              <a:gd name="csX54" fmla="*/ 2155426 w 5897908"/>
              <a:gd name="csY54" fmla="*/ 1689937 h 2023927"/>
              <a:gd name="csX55" fmla="*/ 2160186 w 5897908"/>
              <a:gd name="csY55" fmla="*/ 1689937 h 2023927"/>
              <a:gd name="csX56" fmla="*/ 2160186 w 5897908"/>
              <a:gd name="csY56" fmla="*/ 1679470 h 2023927"/>
              <a:gd name="csX57" fmla="*/ 2164946 w 5897908"/>
              <a:gd name="csY57" fmla="*/ 1679470 h 2023927"/>
              <a:gd name="csX58" fmla="*/ 2164946 w 5897908"/>
              <a:gd name="csY58" fmla="*/ 1659487 h 2023927"/>
              <a:gd name="csX59" fmla="*/ 2169707 w 5897908"/>
              <a:gd name="csY59" fmla="*/ 1659487 h 2023927"/>
              <a:gd name="csX60" fmla="*/ 2169707 w 5897908"/>
              <a:gd name="csY60" fmla="*/ 1639505 h 2023927"/>
              <a:gd name="csX61" fmla="*/ 2209692 w 5897908"/>
              <a:gd name="csY61" fmla="*/ 1639505 h 2023927"/>
              <a:gd name="csX62" fmla="*/ 2209692 w 5897908"/>
              <a:gd name="csY62" fmla="*/ 1629038 h 2023927"/>
              <a:gd name="csX63" fmla="*/ 2652392 w 5897908"/>
              <a:gd name="csY63" fmla="*/ 1629038 h 2023927"/>
              <a:gd name="csX64" fmla="*/ 2652392 w 5897908"/>
              <a:gd name="csY64" fmla="*/ 1618571 h 2023927"/>
              <a:gd name="csX65" fmla="*/ 2657153 w 5897908"/>
              <a:gd name="csY65" fmla="*/ 1618571 h 2023927"/>
              <a:gd name="csX66" fmla="*/ 2657153 w 5897908"/>
              <a:gd name="csY66" fmla="*/ 1608104 h 2023927"/>
              <a:gd name="csX67" fmla="*/ 2661913 w 5897908"/>
              <a:gd name="csY67" fmla="*/ 1608104 h 2023927"/>
              <a:gd name="csX68" fmla="*/ 2661913 w 5897908"/>
              <a:gd name="csY68" fmla="*/ 1587170 h 2023927"/>
              <a:gd name="csX69" fmla="*/ 2666673 w 5897908"/>
              <a:gd name="csY69" fmla="*/ 1587170 h 2023927"/>
              <a:gd name="csX70" fmla="*/ 2666673 w 5897908"/>
              <a:gd name="csY70" fmla="*/ 1556721 h 2023927"/>
              <a:gd name="csX71" fmla="*/ 2684762 w 5897908"/>
              <a:gd name="csY71" fmla="*/ 1556721 h 2023927"/>
              <a:gd name="csX72" fmla="*/ 2684762 w 5897908"/>
              <a:gd name="csY72" fmla="*/ 1546254 h 2023927"/>
              <a:gd name="csX73" fmla="*/ 2689522 w 5897908"/>
              <a:gd name="csY73" fmla="*/ 1546254 h 2023927"/>
              <a:gd name="csX74" fmla="*/ 2689522 w 5897908"/>
              <a:gd name="csY74" fmla="*/ 1515804 h 2023927"/>
              <a:gd name="csX75" fmla="*/ 2698091 w 5897908"/>
              <a:gd name="csY75" fmla="*/ 1515804 h 2023927"/>
              <a:gd name="csX76" fmla="*/ 2698091 w 5897908"/>
              <a:gd name="csY76" fmla="*/ 1474888 h 2023927"/>
              <a:gd name="csX77" fmla="*/ 2706659 w 5897908"/>
              <a:gd name="csY77" fmla="*/ 1474888 h 2023927"/>
              <a:gd name="csX78" fmla="*/ 2706659 w 5897908"/>
              <a:gd name="csY78" fmla="*/ 1464421 h 2023927"/>
              <a:gd name="csX79" fmla="*/ 2711419 w 5897908"/>
              <a:gd name="csY79" fmla="*/ 1464421 h 2023927"/>
              <a:gd name="csX80" fmla="*/ 2711419 w 5897908"/>
              <a:gd name="csY80" fmla="*/ 1453954 h 2023927"/>
              <a:gd name="csX81" fmla="*/ 2796151 w 5897908"/>
              <a:gd name="csY81" fmla="*/ 1453954 h 2023927"/>
              <a:gd name="csX82" fmla="*/ 2796151 w 5897908"/>
              <a:gd name="csY82" fmla="*/ 1443487 h 2023927"/>
              <a:gd name="csX83" fmla="*/ 2970375 w 5897908"/>
              <a:gd name="csY83" fmla="*/ 1443487 h 2023927"/>
              <a:gd name="csX84" fmla="*/ 2970375 w 5897908"/>
              <a:gd name="csY84" fmla="*/ 1433020 h 2023927"/>
              <a:gd name="csX85" fmla="*/ 2983704 w 5897908"/>
              <a:gd name="csY85" fmla="*/ 1433020 h 2023927"/>
              <a:gd name="csX86" fmla="*/ 2983704 w 5897908"/>
              <a:gd name="csY86" fmla="*/ 1422554 h 2023927"/>
              <a:gd name="csX87" fmla="*/ 3033210 w 5897908"/>
              <a:gd name="csY87" fmla="*/ 1422554 h 2023927"/>
              <a:gd name="csX88" fmla="*/ 3033210 w 5897908"/>
              <a:gd name="csY88" fmla="*/ 1412087 h 2023927"/>
              <a:gd name="csX89" fmla="*/ 3194105 w 5897908"/>
              <a:gd name="csY89" fmla="*/ 1412087 h 2023927"/>
              <a:gd name="csX90" fmla="*/ 3194105 w 5897908"/>
              <a:gd name="csY90" fmla="*/ 1401620 h 2023927"/>
              <a:gd name="csX91" fmla="*/ 3198865 w 5897908"/>
              <a:gd name="csY91" fmla="*/ 1401620 h 2023927"/>
              <a:gd name="csX92" fmla="*/ 3198865 w 5897908"/>
              <a:gd name="csY92" fmla="*/ 1391153 h 2023927"/>
              <a:gd name="csX93" fmla="*/ 3207434 w 5897908"/>
              <a:gd name="csY93" fmla="*/ 1391153 h 2023927"/>
              <a:gd name="csX94" fmla="*/ 3207434 w 5897908"/>
              <a:gd name="csY94" fmla="*/ 1370219 h 2023927"/>
              <a:gd name="csX95" fmla="*/ 3216002 w 5897908"/>
              <a:gd name="csY95" fmla="*/ 1370219 h 2023927"/>
              <a:gd name="csX96" fmla="*/ 3216002 w 5897908"/>
              <a:gd name="csY96" fmla="*/ 1329303 h 2023927"/>
              <a:gd name="csX97" fmla="*/ 3220762 w 5897908"/>
              <a:gd name="csY97" fmla="*/ 1329303 h 2023927"/>
              <a:gd name="csX98" fmla="*/ 3220762 w 5897908"/>
              <a:gd name="csY98" fmla="*/ 1308369 h 2023927"/>
              <a:gd name="csX99" fmla="*/ 3225522 w 5897908"/>
              <a:gd name="csY99" fmla="*/ 1308369 h 2023927"/>
              <a:gd name="csX100" fmla="*/ 3225522 w 5897908"/>
              <a:gd name="csY100" fmla="*/ 1277919 h 2023927"/>
              <a:gd name="csX101" fmla="*/ 3230283 w 5897908"/>
              <a:gd name="csY101" fmla="*/ 1277919 h 2023927"/>
              <a:gd name="csX102" fmla="*/ 3230283 w 5897908"/>
              <a:gd name="csY102" fmla="*/ 1237003 h 2023927"/>
              <a:gd name="csX103" fmla="*/ 3235043 w 5897908"/>
              <a:gd name="csY103" fmla="*/ 1237003 h 2023927"/>
              <a:gd name="csX104" fmla="*/ 3235043 w 5897908"/>
              <a:gd name="csY104" fmla="*/ 1216069 h 2023927"/>
              <a:gd name="csX105" fmla="*/ 3243611 w 5897908"/>
              <a:gd name="csY105" fmla="*/ 1216069 h 2023927"/>
              <a:gd name="csX106" fmla="*/ 3243611 w 5897908"/>
              <a:gd name="csY106" fmla="*/ 1185620 h 2023927"/>
              <a:gd name="csX107" fmla="*/ 3252180 w 5897908"/>
              <a:gd name="csY107" fmla="*/ 1185620 h 2023927"/>
              <a:gd name="csX108" fmla="*/ 3252180 w 5897908"/>
              <a:gd name="csY108" fmla="*/ 1164686 h 2023927"/>
              <a:gd name="csX109" fmla="*/ 3265508 w 5897908"/>
              <a:gd name="csY109" fmla="*/ 1164686 h 2023927"/>
              <a:gd name="csX110" fmla="*/ 3265508 w 5897908"/>
              <a:gd name="csY110" fmla="*/ 1154219 h 2023927"/>
              <a:gd name="csX111" fmla="*/ 3731057 w 5897908"/>
              <a:gd name="csY111" fmla="*/ 1154219 h 2023927"/>
              <a:gd name="csX112" fmla="*/ 3731057 w 5897908"/>
              <a:gd name="csY112" fmla="*/ 1102836 h 2023927"/>
              <a:gd name="csX113" fmla="*/ 3735818 w 5897908"/>
              <a:gd name="csY113" fmla="*/ 1102836 h 2023927"/>
              <a:gd name="csX114" fmla="*/ 3735818 w 5897908"/>
              <a:gd name="csY114" fmla="*/ 1092369 h 2023927"/>
              <a:gd name="csX115" fmla="*/ 3744386 w 5897908"/>
              <a:gd name="csY115" fmla="*/ 1092369 h 2023927"/>
              <a:gd name="csX116" fmla="*/ 3744386 w 5897908"/>
              <a:gd name="csY116" fmla="*/ 1081902 h 2023927"/>
              <a:gd name="csX117" fmla="*/ 3749146 w 5897908"/>
              <a:gd name="csY117" fmla="*/ 1081902 h 2023927"/>
              <a:gd name="csX118" fmla="*/ 3749146 w 5897908"/>
              <a:gd name="csY118" fmla="*/ 1060968 h 2023927"/>
              <a:gd name="csX119" fmla="*/ 3753906 w 5897908"/>
              <a:gd name="csY119" fmla="*/ 1060968 h 2023927"/>
              <a:gd name="csX120" fmla="*/ 3753906 w 5897908"/>
              <a:gd name="csY120" fmla="*/ 1050501 h 2023927"/>
              <a:gd name="csX121" fmla="*/ 3758667 w 5897908"/>
              <a:gd name="csY121" fmla="*/ 1050501 h 2023927"/>
              <a:gd name="csX122" fmla="*/ 3758667 w 5897908"/>
              <a:gd name="csY122" fmla="*/ 1040034 h 2023927"/>
              <a:gd name="csX123" fmla="*/ 3763427 w 5897908"/>
              <a:gd name="csY123" fmla="*/ 1040034 h 2023927"/>
              <a:gd name="csX124" fmla="*/ 3763427 w 5897908"/>
              <a:gd name="csY124" fmla="*/ 1008633 h 2023927"/>
              <a:gd name="csX125" fmla="*/ 3776755 w 5897908"/>
              <a:gd name="csY125" fmla="*/ 1008633 h 2023927"/>
              <a:gd name="csX126" fmla="*/ 3776755 w 5897908"/>
              <a:gd name="csY126" fmla="*/ 987699 h 2023927"/>
              <a:gd name="csX127" fmla="*/ 3790084 w 5897908"/>
              <a:gd name="csY127" fmla="*/ 987699 h 2023927"/>
              <a:gd name="csX128" fmla="*/ 3790084 w 5897908"/>
              <a:gd name="csY128" fmla="*/ 977232 h 2023927"/>
              <a:gd name="csX129" fmla="*/ 3812933 w 5897908"/>
              <a:gd name="csY129" fmla="*/ 977232 h 2023927"/>
              <a:gd name="csX130" fmla="*/ 3812933 w 5897908"/>
              <a:gd name="csY130" fmla="*/ 966765 h 2023927"/>
              <a:gd name="csX131" fmla="*/ 4265154 w 5897908"/>
              <a:gd name="csY131" fmla="*/ 966765 h 2023927"/>
              <a:gd name="csX132" fmla="*/ 4265154 w 5897908"/>
              <a:gd name="csY132" fmla="*/ 914431 h 2023927"/>
              <a:gd name="csX133" fmla="*/ 4269914 w 5897908"/>
              <a:gd name="csY133" fmla="*/ 914431 h 2023927"/>
              <a:gd name="csX134" fmla="*/ 4269914 w 5897908"/>
              <a:gd name="csY134" fmla="*/ 893497 h 2023927"/>
              <a:gd name="csX135" fmla="*/ 4274674 w 5897908"/>
              <a:gd name="csY135" fmla="*/ 893497 h 2023927"/>
              <a:gd name="csX136" fmla="*/ 4274674 w 5897908"/>
              <a:gd name="csY136" fmla="*/ 872563 h 2023927"/>
              <a:gd name="csX137" fmla="*/ 4279434 w 5897908"/>
              <a:gd name="csY137" fmla="*/ 872563 h 2023927"/>
              <a:gd name="csX138" fmla="*/ 4279434 w 5897908"/>
              <a:gd name="csY138" fmla="*/ 851629 h 2023927"/>
              <a:gd name="csX139" fmla="*/ 4284194 w 5897908"/>
              <a:gd name="csY139" fmla="*/ 851629 h 2023927"/>
              <a:gd name="csX140" fmla="*/ 4284194 w 5897908"/>
              <a:gd name="csY140" fmla="*/ 841162 h 2023927"/>
              <a:gd name="csX141" fmla="*/ 4288955 w 5897908"/>
              <a:gd name="csY141" fmla="*/ 841162 h 2023927"/>
              <a:gd name="csX142" fmla="*/ 4288955 w 5897908"/>
              <a:gd name="csY142" fmla="*/ 819277 h 2023927"/>
              <a:gd name="csX143" fmla="*/ 4293715 w 5897908"/>
              <a:gd name="csY143" fmla="*/ 819277 h 2023927"/>
              <a:gd name="csX144" fmla="*/ 4293715 w 5897908"/>
              <a:gd name="csY144" fmla="*/ 808810 h 2023927"/>
              <a:gd name="csX145" fmla="*/ 4298475 w 5897908"/>
              <a:gd name="csY145" fmla="*/ 808810 h 2023927"/>
              <a:gd name="csX146" fmla="*/ 4298475 w 5897908"/>
              <a:gd name="csY146" fmla="*/ 798343 h 2023927"/>
              <a:gd name="csX147" fmla="*/ 4303235 w 5897908"/>
              <a:gd name="csY147" fmla="*/ 798343 h 2023927"/>
              <a:gd name="csX148" fmla="*/ 4303235 w 5897908"/>
              <a:gd name="csY148" fmla="*/ 776457 h 2023927"/>
              <a:gd name="csX149" fmla="*/ 4307995 w 5897908"/>
              <a:gd name="csY149" fmla="*/ 776457 h 2023927"/>
              <a:gd name="csX150" fmla="*/ 4307995 w 5897908"/>
              <a:gd name="csY150" fmla="*/ 765039 h 2023927"/>
              <a:gd name="csX151" fmla="*/ 4316564 w 5897908"/>
              <a:gd name="csY151" fmla="*/ 765039 h 2023927"/>
              <a:gd name="csX152" fmla="*/ 4316564 w 5897908"/>
              <a:gd name="csY152" fmla="*/ 753620 h 2023927"/>
              <a:gd name="csX153" fmla="*/ 4325132 w 5897908"/>
              <a:gd name="csY153" fmla="*/ 753620 h 2023927"/>
              <a:gd name="csX154" fmla="*/ 4325132 w 5897908"/>
              <a:gd name="csY154" fmla="*/ 730783 h 2023927"/>
              <a:gd name="csX155" fmla="*/ 4329893 w 5897908"/>
              <a:gd name="csY155" fmla="*/ 730783 h 2023927"/>
              <a:gd name="csX156" fmla="*/ 4329893 w 5897908"/>
              <a:gd name="csY156" fmla="*/ 719365 h 2023927"/>
              <a:gd name="csX157" fmla="*/ 4334653 w 5897908"/>
              <a:gd name="csY157" fmla="*/ 719365 h 2023927"/>
              <a:gd name="csX158" fmla="*/ 4334653 w 5897908"/>
              <a:gd name="csY158" fmla="*/ 707946 h 2023927"/>
              <a:gd name="csX159" fmla="*/ 4732607 w 5897908"/>
              <a:gd name="csY159" fmla="*/ 707946 h 2023927"/>
              <a:gd name="csX160" fmla="*/ 4732607 w 5897908"/>
              <a:gd name="csY160" fmla="*/ 694625 h 2023927"/>
              <a:gd name="csX161" fmla="*/ 4817339 w 5897908"/>
              <a:gd name="csY161" fmla="*/ 694625 h 2023927"/>
              <a:gd name="csX162" fmla="*/ 4817339 w 5897908"/>
              <a:gd name="csY162" fmla="*/ 638484 h 2023927"/>
              <a:gd name="csX163" fmla="*/ 4825907 w 5897908"/>
              <a:gd name="csY163" fmla="*/ 638484 h 2023927"/>
              <a:gd name="csX164" fmla="*/ 4825907 w 5897908"/>
              <a:gd name="csY164" fmla="*/ 609938 h 2023927"/>
              <a:gd name="csX165" fmla="*/ 4830667 w 5897908"/>
              <a:gd name="csY165" fmla="*/ 609938 h 2023927"/>
              <a:gd name="csX166" fmla="*/ 4830667 w 5897908"/>
              <a:gd name="csY166" fmla="*/ 595665 h 2023927"/>
              <a:gd name="csX167" fmla="*/ 4839235 w 5897908"/>
              <a:gd name="csY167" fmla="*/ 595665 h 2023927"/>
              <a:gd name="csX168" fmla="*/ 4839235 w 5897908"/>
              <a:gd name="csY168" fmla="*/ 567118 h 2023927"/>
              <a:gd name="csX169" fmla="*/ 4847804 w 5897908"/>
              <a:gd name="csY169" fmla="*/ 567118 h 2023927"/>
              <a:gd name="csX170" fmla="*/ 4847804 w 5897908"/>
              <a:gd name="csY170" fmla="*/ 552845 h 2023927"/>
              <a:gd name="csX171" fmla="*/ 4852564 w 5897908"/>
              <a:gd name="csY171" fmla="*/ 552845 h 2023927"/>
              <a:gd name="csX172" fmla="*/ 4852564 w 5897908"/>
              <a:gd name="csY172" fmla="*/ 538572 h 2023927"/>
              <a:gd name="csX173" fmla="*/ 4857324 w 5897908"/>
              <a:gd name="csY173" fmla="*/ 538572 h 2023927"/>
              <a:gd name="csX174" fmla="*/ 4857324 w 5897908"/>
              <a:gd name="csY174" fmla="*/ 495753 h 2023927"/>
              <a:gd name="csX175" fmla="*/ 4862085 w 5897908"/>
              <a:gd name="csY175" fmla="*/ 495753 h 2023927"/>
              <a:gd name="csX176" fmla="*/ 4862085 w 5897908"/>
              <a:gd name="csY176" fmla="*/ 467207 h 2023927"/>
              <a:gd name="csX177" fmla="*/ 4866845 w 5897908"/>
              <a:gd name="csY177" fmla="*/ 467207 h 2023927"/>
              <a:gd name="csX178" fmla="*/ 4866845 w 5897908"/>
              <a:gd name="csY178" fmla="*/ 452933 h 2023927"/>
              <a:gd name="csX179" fmla="*/ 4871605 w 5897908"/>
              <a:gd name="csY179" fmla="*/ 452933 h 2023927"/>
              <a:gd name="csX180" fmla="*/ 4871605 w 5897908"/>
              <a:gd name="csY180" fmla="*/ 438660 h 2023927"/>
              <a:gd name="csX181" fmla="*/ 5189588 w 5897908"/>
              <a:gd name="csY181" fmla="*/ 438660 h 2023927"/>
              <a:gd name="csX182" fmla="*/ 5189588 w 5897908"/>
              <a:gd name="csY182" fmla="*/ 420581 h 2023927"/>
              <a:gd name="csX183" fmla="*/ 5239094 w 5897908"/>
              <a:gd name="csY183" fmla="*/ 420581 h 2023927"/>
              <a:gd name="csX184" fmla="*/ 5239094 w 5897908"/>
              <a:gd name="csY184" fmla="*/ 401550 h 2023927"/>
              <a:gd name="csX185" fmla="*/ 5270511 w 5897908"/>
              <a:gd name="csY185" fmla="*/ 401550 h 2023927"/>
              <a:gd name="csX186" fmla="*/ 5270511 w 5897908"/>
              <a:gd name="csY186" fmla="*/ 382519 h 2023927"/>
              <a:gd name="csX187" fmla="*/ 5341915 w 5897908"/>
              <a:gd name="csY187" fmla="*/ 382519 h 2023927"/>
              <a:gd name="csX188" fmla="*/ 5341915 w 5897908"/>
              <a:gd name="csY188" fmla="*/ 362537 h 2023927"/>
              <a:gd name="csX189" fmla="*/ 5346675 w 5897908"/>
              <a:gd name="csY189" fmla="*/ 362537 h 2023927"/>
              <a:gd name="csX190" fmla="*/ 5346675 w 5897908"/>
              <a:gd name="csY190" fmla="*/ 342555 h 2023927"/>
              <a:gd name="csX191" fmla="*/ 5360003 w 5897908"/>
              <a:gd name="csY191" fmla="*/ 342555 h 2023927"/>
              <a:gd name="csX192" fmla="*/ 5360003 w 5897908"/>
              <a:gd name="csY192" fmla="*/ 321621 h 2023927"/>
              <a:gd name="csX193" fmla="*/ 5368572 w 5897908"/>
              <a:gd name="csY193" fmla="*/ 321621 h 2023927"/>
              <a:gd name="csX194" fmla="*/ 5368572 w 5897908"/>
              <a:gd name="csY194" fmla="*/ 300687 h 2023927"/>
              <a:gd name="csX195" fmla="*/ 5373332 w 5897908"/>
              <a:gd name="csY195" fmla="*/ 300687 h 2023927"/>
              <a:gd name="csX196" fmla="*/ 5373332 w 5897908"/>
              <a:gd name="csY196" fmla="*/ 279753 h 2023927"/>
              <a:gd name="csX197" fmla="*/ 5386660 w 5897908"/>
              <a:gd name="csY197" fmla="*/ 279753 h 2023927"/>
              <a:gd name="csX198" fmla="*/ 5386660 w 5897908"/>
              <a:gd name="csY198" fmla="*/ 257868 h 2023927"/>
              <a:gd name="csX199" fmla="*/ 5391420 w 5897908"/>
              <a:gd name="csY199" fmla="*/ 257868 h 2023927"/>
              <a:gd name="csX200" fmla="*/ 5391420 w 5897908"/>
              <a:gd name="csY200" fmla="*/ 235982 h 2023927"/>
              <a:gd name="csX201" fmla="*/ 5396181 w 5897908"/>
              <a:gd name="csY201" fmla="*/ 235982 h 2023927"/>
              <a:gd name="csX202" fmla="*/ 5396181 w 5897908"/>
              <a:gd name="csY202" fmla="*/ 192211 h 2023927"/>
              <a:gd name="csX203" fmla="*/ 5740820 w 5897908"/>
              <a:gd name="csY203" fmla="*/ 192211 h 2023927"/>
              <a:gd name="csX204" fmla="*/ 5740820 w 5897908"/>
              <a:gd name="csY204" fmla="*/ 158907 h 2023927"/>
              <a:gd name="csX205" fmla="*/ 5879819 w 5897908"/>
              <a:gd name="csY205" fmla="*/ 158907 h 2023927"/>
              <a:gd name="csX206" fmla="*/ 5879819 w 5897908"/>
              <a:gd name="csY206" fmla="*/ 119894 h 2023927"/>
              <a:gd name="csX207" fmla="*/ 5884579 w 5897908"/>
              <a:gd name="csY207" fmla="*/ 119894 h 2023927"/>
              <a:gd name="csX208" fmla="*/ 5884579 w 5897908"/>
              <a:gd name="csY208" fmla="*/ 79929 h 2023927"/>
              <a:gd name="csX209" fmla="*/ 5889340 w 5897908"/>
              <a:gd name="csY209" fmla="*/ 79929 h 2023927"/>
              <a:gd name="csX210" fmla="*/ 5889340 w 5897908"/>
              <a:gd name="csY210" fmla="*/ 39965 h 2023927"/>
              <a:gd name="csX211" fmla="*/ 5897908 w 5897908"/>
              <a:gd name="csY211" fmla="*/ 39965 h 2023927"/>
              <a:gd name="csX212" fmla="*/ 5897908 w 5897908"/>
              <a:gd name="csY212" fmla="*/ 0 h 2023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Lst>
            <a:rect l="l" t="t" r="r" b="b"/>
            <a:pathLst>
              <a:path w="5897908" h="2023927">
                <a:moveTo>
                  <a:pt x="0" y="2023927"/>
                </a:moveTo>
                <a:lnTo>
                  <a:pt x="142806" y="2023927"/>
                </a:lnTo>
                <a:lnTo>
                  <a:pt x="142806" y="2014412"/>
                </a:lnTo>
                <a:lnTo>
                  <a:pt x="379865" y="2014412"/>
                </a:lnTo>
                <a:lnTo>
                  <a:pt x="379865" y="2004896"/>
                </a:lnTo>
                <a:lnTo>
                  <a:pt x="384625" y="2004896"/>
                </a:lnTo>
                <a:lnTo>
                  <a:pt x="384625" y="1995381"/>
                </a:lnTo>
                <a:lnTo>
                  <a:pt x="787340" y="1995381"/>
                </a:lnTo>
                <a:lnTo>
                  <a:pt x="787340" y="1985866"/>
                </a:lnTo>
                <a:lnTo>
                  <a:pt x="805429" y="1985866"/>
                </a:lnTo>
                <a:lnTo>
                  <a:pt x="805429" y="1965883"/>
                </a:lnTo>
                <a:lnTo>
                  <a:pt x="813997" y="1965883"/>
                </a:lnTo>
                <a:lnTo>
                  <a:pt x="813997" y="1956368"/>
                </a:lnTo>
                <a:lnTo>
                  <a:pt x="818757" y="1956368"/>
                </a:lnTo>
                <a:lnTo>
                  <a:pt x="818757" y="1946853"/>
                </a:lnTo>
                <a:lnTo>
                  <a:pt x="1181486" y="1946853"/>
                </a:lnTo>
                <a:lnTo>
                  <a:pt x="1181486" y="1937337"/>
                </a:lnTo>
                <a:lnTo>
                  <a:pt x="1190054" y="1937337"/>
                </a:lnTo>
                <a:lnTo>
                  <a:pt x="1190054" y="1927822"/>
                </a:lnTo>
                <a:lnTo>
                  <a:pt x="1198622" y="1927822"/>
                </a:lnTo>
                <a:lnTo>
                  <a:pt x="1198622" y="1917355"/>
                </a:lnTo>
                <a:lnTo>
                  <a:pt x="1211951" y="1917355"/>
                </a:lnTo>
                <a:lnTo>
                  <a:pt x="1211951" y="1906888"/>
                </a:lnTo>
                <a:lnTo>
                  <a:pt x="1238608" y="1906888"/>
                </a:lnTo>
                <a:lnTo>
                  <a:pt x="1238608" y="1896421"/>
                </a:lnTo>
                <a:lnTo>
                  <a:pt x="1583248" y="1896421"/>
                </a:lnTo>
                <a:lnTo>
                  <a:pt x="1583248" y="1885954"/>
                </a:lnTo>
                <a:lnTo>
                  <a:pt x="1596576" y="1885954"/>
                </a:lnTo>
                <a:lnTo>
                  <a:pt x="1596576" y="1865972"/>
                </a:lnTo>
                <a:lnTo>
                  <a:pt x="1605145" y="1865972"/>
                </a:lnTo>
                <a:lnTo>
                  <a:pt x="1605145" y="1855505"/>
                </a:lnTo>
                <a:lnTo>
                  <a:pt x="1613713" y="1855505"/>
                </a:lnTo>
                <a:lnTo>
                  <a:pt x="1613713" y="1845038"/>
                </a:lnTo>
                <a:lnTo>
                  <a:pt x="1622282" y="1845038"/>
                </a:lnTo>
                <a:lnTo>
                  <a:pt x="1622282" y="1834571"/>
                </a:lnTo>
                <a:lnTo>
                  <a:pt x="1630850" y="1834571"/>
                </a:lnTo>
                <a:lnTo>
                  <a:pt x="1630850" y="1824104"/>
                </a:lnTo>
                <a:lnTo>
                  <a:pt x="1791745" y="1824104"/>
                </a:lnTo>
                <a:lnTo>
                  <a:pt x="1791745" y="1813637"/>
                </a:lnTo>
                <a:lnTo>
                  <a:pt x="1962161" y="1813637"/>
                </a:lnTo>
                <a:lnTo>
                  <a:pt x="1962161" y="1803170"/>
                </a:lnTo>
                <a:lnTo>
                  <a:pt x="2074502" y="1803170"/>
                </a:lnTo>
                <a:lnTo>
                  <a:pt x="2074502" y="1792703"/>
                </a:lnTo>
                <a:lnTo>
                  <a:pt x="2124008" y="1792703"/>
                </a:lnTo>
                <a:lnTo>
                  <a:pt x="2124008" y="1782236"/>
                </a:lnTo>
                <a:lnTo>
                  <a:pt x="2132577" y="1782236"/>
                </a:lnTo>
                <a:lnTo>
                  <a:pt x="2132577" y="1751787"/>
                </a:lnTo>
                <a:lnTo>
                  <a:pt x="2137337" y="1751787"/>
                </a:lnTo>
                <a:lnTo>
                  <a:pt x="2137337" y="1741320"/>
                </a:lnTo>
                <a:lnTo>
                  <a:pt x="2142097" y="1741320"/>
                </a:lnTo>
                <a:lnTo>
                  <a:pt x="2142097" y="1710870"/>
                </a:lnTo>
                <a:lnTo>
                  <a:pt x="2146857" y="1710870"/>
                </a:lnTo>
                <a:lnTo>
                  <a:pt x="2146857" y="1700403"/>
                </a:lnTo>
                <a:lnTo>
                  <a:pt x="2155426" y="1700403"/>
                </a:lnTo>
                <a:lnTo>
                  <a:pt x="2155426" y="1689937"/>
                </a:lnTo>
                <a:lnTo>
                  <a:pt x="2160186" y="1689937"/>
                </a:lnTo>
                <a:lnTo>
                  <a:pt x="2160186" y="1679470"/>
                </a:lnTo>
                <a:lnTo>
                  <a:pt x="2164946" y="1679470"/>
                </a:lnTo>
                <a:lnTo>
                  <a:pt x="2164946" y="1659487"/>
                </a:lnTo>
                <a:lnTo>
                  <a:pt x="2169707" y="1659487"/>
                </a:lnTo>
                <a:lnTo>
                  <a:pt x="2169707" y="1639505"/>
                </a:lnTo>
                <a:lnTo>
                  <a:pt x="2209692" y="1639505"/>
                </a:lnTo>
                <a:lnTo>
                  <a:pt x="2209692" y="1629038"/>
                </a:lnTo>
                <a:lnTo>
                  <a:pt x="2652392" y="1629038"/>
                </a:lnTo>
                <a:lnTo>
                  <a:pt x="2652392" y="1618571"/>
                </a:lnTo>
                <a:lnTo>
                  <a:pt x="2657153" y="1618571"/>
                </a:lnTo>
                <a:lnTo>
                  <a:pt x="2657153" y="1608104"/>
                </a:lnTo>
                <a:lnTo>
                  <a:pt x="2661913" y="1608104"/>
                </a:lnTo>
                <a:lnTo>
                  <a:pt x="2661913" y="1587170"/>
                </a:lnTo>
                <a:lnTo>
                  <a:pt x="2666673" y="1587170"/>
                </a:lnTo>
                <a:lnTo>
                  <a:pt x="2666673" y="1556721"/>
                </a:lnTo>
                <a:lnTo>
                  <a:pt x="2684762" y="1556721"/>
                </a:lnTo>
                <a:lnTo>
                  <a:pt x="2684762" y="1546254"/>
                </a:lnTo>
                <a:lnTo>
                  <a:pt x="2689522" y="1546254"/>
                </a:lnTo>
                <a:lnTo>
                  <a:pt x="2689522" y="1515804"/>
                </a:lnTo>
                <a:lnTo>
                  <a:pt x="2698091" y="1515804"/>
                </a:lnTo>
                <a:lnTo>
                  <a:pt x="2698091" y="1474888"/>
                </a:lnTo>
                <a:lnTo>
                  <a:pt x="2706659" y="1474888"/>
                </a:lnTo>
                <a:lnTo>
                  <a:pt x="2706659" y="1464421"/>
                </a:lnTo>
                <a:lnTo>
                  <a:pt x="2711419" y="1464421"/>
                </a:lnTo>
                <a:lnTo>
                  <a:pt x="2711419" y="1453954"/>
                </a:lnTo>
                <a:lnTo>
                  <a:pt x="2796151" y="1453954"/>
                </a:lnTo>
                <a:lnTo>
                  <a:pt x="2796151" y="1443487"/>
                </a:lnTo>
                <a:lnTo>
                  <a:pt x="2970375" y="1443487"/>
                </a:lnTo>
                <a:lnTo>
                  <a:pt x="2970375" y="1433020"/>
                </a:lnTo>
                <a:lnTo>
                  <a:pt x="2983704" y="1433020"/>
                </a:lnTo>
                <a:lnTo>
                  <a:pt x="2983704" y="1422554"/>
                </a:lnTo>
                <a:lnTo>
                  <a:pt x="3033210" y="1422554"/>
                </a:lnTo>
                <a:lnTo>
                  <a:pt x="3033210" y="1412087"/>
                </a:lnTo>
                <a:lnTo>
                  <a:pt x="3194105" y="1412087"/>
                </a:lnTo>
                <a:lnTo>
                  <a:pt x="3194105" y="1401620"/>
                </a:lnTo>
                <a:lnTo>
                  <a:pt x="3198865" y="1401620"/>
                </a:lnTo>
                <a:lnTo>
                  <a:pt x="3198865" y="1391153"/>
                </a:lnTo>
                <a:lnTo>
                  <a:pt x="3207434" y="1391153"/>
                </a:lnTo>
                <a:lnTo>
                  <a:pt x="3207434" y="1370219"/>
                </a:lnTo>
                <a:lnTo>
                  <a:pt x="3216002" y="1370219"/>
                </a:lnTo>
                <a:lnTo>
                  <a:pt x="3216002" y="1329303"/>
                </a:lnTo>
                <a:lnTo>
                  <a:pt x="3220762" y="1329303"/>
                </a:lnTo>
                <a:lnTo>
                  <a:pt x="3220762" y="1308369"/>
                </a:lnTo>
                <a:lnTo>
                  <a:pt x="3225522" y="1308369"/>
                </a:lnTo>
                <a:lnTo>
                  <a:pt x="3225522" y="1277919"/>
                </a:lnTo>
                <a:lnTo>
                  <a:pt x="3230283" y="1277919"/>
                </a:lnTo>
                <a:lnTo>
                  <a:pt x="3230283" y="1237003"/>
                </a:lnTo>
                <a:lnTo>
                  <a:pt x="3235043" y="1237003"/>
                </a:lnTo>
                <a:lnTo>
                  <a:pt x="3235043" y="1216069"/>
                </a:lnTo>
                <a:lnTo>
                  <a:pt x="3243611" y="1216069"/>
                </a:lnTo>
                <a:lnTo>
                  <a:pt x="3243611" y="1185620"/>
                </a:lnTo>
                <a:lnTo>
                  <a:pt x="3252180" y="1185620"/>
                </a:lnTo>
                <a:lnTo>
                  <a:pt x="3252180" y="1164686"/>
                </a:lnTo>
                <a:lnTo>
                  <a:pt x="3265508" y="1164686"/>
                </a:lnTo>
                <a:lnTo>
                  <a:pt x="3265508" y="1154219"/>
                </a:lnTo>
                <a:lnTo>
                  <a:pt x="3731057" y="1154219"/>
                </a:lnTo>
                <a:lnTo>
                  <a:pt x="3731057" y="1102836"/>
                </a:lnTo>
                <a:lnTo>
                  <a:pt x="3735818" y="1102836"/>
                </a:lnTo>
                <a:lnTo>
                  <a:pt x="3735818" y="1092369"/>
                </a:lnTo>
                <a:lnTo>
                  <a:pt x="3744386" y="1092369"/>
                </a:lnTo>
                <a:lnTo>
                  <a:pt x="3744386" y="1081902"/>
                </a:lnTo>
                <a:lnTo>
                  <a:pt x="3749146" y="1081902"/>
                </a:lnTo>
                <a:lnTo>
                  <a:pt x="3749146" y="1060968"/>
                </a:lnTo>
                <a:lnTo>
                  <a:pt x="3753906" y="1060968"/>
                </a:lnTo>
                <a:lnTo>
                  <a:pt x="3753906" y="1050501"/>
                </a:lnTo>
                <a:lnTo>
                  <a:pt x="3758667" y="1050501"/>
                </a:lnTo>
                <a:lnTo>
                  <a:pt x="3758667" y="1040034"/>
                </a:lnTo>
                <a:lnTo>
                  <a:pt x="3763427" y="1040034"/>
                </a:lnTo>
                <a:lnTo>
                  <a:pt x="3763427" y="1008633"/>
                </a:lnTo>
                <a:lnTo>
                  <a:pt x="3776755" y="1008633"/>
                </a:lnTo>
                <a:lnTo>
                  <a:pt x="3776755" y="987699"/>
                </a:lnTo>
                <a:lnTo>
                  <a:pt x="3790084" y="987699"/>
                </a:lnTo>
                <a:lnTo>
                  <a:pt x="3790084" y="977232"/>
                </a:lnTo>
                <a:lnTo>
                  <a:pt x="3812933" y="977232"/>
                </a:lnTo>
                <a:lnTo>
                  <a:pt x="3812933" y="966765"/>
                </a:lnTo>
                <a:lnTo>
                  <a:pt x="4265154" y="966765"/>
                </a:lnTo>
                <a:lnTo>
                  <a:pt x="4265154" y="914431"/>
                </a:lnTo>
                <a:lnTo>
                  <a:pt x="4269914" y="914431"/>
                </a:lnTo>
                <a:lnTo>
                  <a:pt x="4269914" y="893497"/>
                </a:lnTo>
                <a:lnTo>
                  <a:pt x="4274674" y="893497"/>
                </a:lnTo>
                <a:lnTo>
                  <a:pt x="4274674" y="872563"/>
                </a:lnTo>
                <a:lnTo>
                  <a:pt x="4279434" y="872563"/>
                </a:lnTo>
                <a:lnTo>
                  <a:pt x="4279434" y="851629"/>
                </a:lnTo>
                <a:lnTo>
                  <a:pt x="4284194" y="851629"/>
                </a:lnTo>
                <a:lnTo>
                  <a:pt x="4284194" y="841162"/>
                </a:lnTo>
                <a:lnTo>
                  <a:pt x="4288955" y="841162"/>
                </a:lnTo>
                <a:lnTo>
                  <a:pt x="4288955" y="819277"/>
                </a:lnTo>
                <a:lnTo>
                  <a:pt x="4293715" y="819277"/>
                </a:lnTo>
                <a:lnTo>
                  <a:pt x="4293715" y="808810"/>
                </a:lnTo>
                <a:lnTo>
                  <a:pt x="4298475" y="808810"/>
                </a:lnTo>
                <a:lnTo>
                  <a:pt x="4298475" y="798343"/>
                </a:lnTo>
                <a:lnTo>
                  <a:pt x="4303235" y="798343"/>
                </a:lnTo>
                <a:lnTo>
                  <a:pt x="4303235" y="776457"/>
                </a:lnTo>
                <a:lnTo>
                  <a:pt x="4307995" y="776457"/>
                </a:lnTo>
                <a:lnTo>
                  <a:pt x="4307995" y="765039"/>
                </a:lnTo>
                <a:lnTo>
                  <a:pt x="4316564" y="765039"/>
                </a:lnTo>
                <a:lnTo>
                  <a:pt x="4316564" y="753620"/>
                </a:lnTo>
                <a:lnTo>
                  <a:pt x="4325132" y="753620"/>
                </a:lnTo>
                <a:lnTo>
                  <a:pt x="4325132" y="730783"/>
                </a:lnTo>
                <a:lnTo>
                  <a:pt x="4329893" y="730783"/>
                </a:lnTo>
                <a:lnTo>
                  <a:pt x="4329893" y="719365"/>
                </a:lnTo>
                <a:lnTo>
                  <a:pt x="4334653" y="719365"/>
                </a:lnTo>
                <a:lnTo>
                  <a:pt x="4334653" y="707946"/>
                </a:lnTo>
                <a:lnTo>
                  <a:pt x="4732607" y="707946"/>
                </a:lnTo>
                <a:lnTo>
                  <a:pt x="4732607" y="694625"/>
                </a:lnTo>
                <a:lnTo>
                  <a:pt x="4817339" y="694625"/>
                </a:lnTo>
                <a:lnTo>
                  <a:pt x="4817339" y="638484"/>
                </a:lnTo>
                <a:lnTo>
                  <a:pt x="4825907" y="638484"/>
                </a:lnTo>
                <a:lnTo>
                  <a:pt x="4825907" y="609938"/>
                </a:lnTo>
                <a:lnTo>
                  <a:pt x="4830667" y="609938"/>
                </a:lnTo>
                <a:lnTo>
                  <a:pt x="4830667" y="595665"/>
                </a:lnTo>
                <a:lnTo>
                  <a:pt x="4839235" y="595665"/>
                </a:lnTo>
                <a:lnTo>
                  <a:pt x="4839235" y="567118"/>
                </a:lnTo>
                <a:lnTo>
                  <a:pt x="4847804" y="567118"/>
                </a:lnTo>
                <a:lnTo>
                  <a:pt x="4847804" y="552845"/>
                </a:lnTo>
                <a:lnTo>
                  <a:pt x="4852564" y="552845"/>
                </a:lnTo>
                <a:lnTo>
                  <a:pt x="4852564" y="538572"/>
                </a:lnTo>
                <a:lnTo>
                  <a:pt x="4857324" y="538572"/>
                </a:lnTo>
                <a:lnTo>
                  <a:pt x="4857324" y="495753"/>
                </a:lnTo>
                <a:lnTo>
                  <a:pt x="4862085" y="495753"/>
                </a:lnTo>
                <a:lnTo>
                  <a:pt x="4862085" y="467207"/>
                </a:lnTo>
                <a:lnTo>
                  <a:pt x="4866845" y="467207"/>
                </a:lnTo>
                <a:lnTo>
                  <a:pt x="4866845" y="452933"/>
                </a:lnTo>
                <a:lnTo>
                  <a:pt x="4871605" y="452933"/>
                </a:lnTo>
                <a:lnTo>
                  <a:pt x="4871605" y="438660"/>
                </a:lnTo>
                <a:lnTo>
                  <a:pt x="5189588" y="438660"/>
                </a:lnTo>
                <a:lnTo>
                  <a:pt x="5189588" y="420581"/>
                </a:lnTo>
                <a:lnTo>
                  <a:pt x="5239094" y="420581"/>
                </a:lnTo>
                <a:lnTo>
                  <a:pt x="5239094" y="401550"/>
                </a:lnTo>
                <a:lnTo>
                  <a:pt x="5270511" y="401550"/>
                </a:lnTo>
                <a:lnTo>
                  <a:pt x="5270511" y="382519"/>
                </a:lnTo>
                <a:lnTo>
                  <a:pt x="5341915" y="382519"/>
                </a:lnTo>
                <a:lnTo>
                  <a:pt x="5341915" y="362537"/>
                </a:lnTo>
                <a:lnTo>
                  <a:pt x="5346675" y="362537"/>
                </a:lnTo>
                <a:lnTo>
                  <a:pt x="5346675" y="342555"/>
                </a:lnTo>
                <a:lnTo>
                  <a:pt x="5360003" y="342555"/>
                </a:lnTo>
                <a:lnTo>
                  <a:pt x="5360003" y="321621"/>
                </a:lnTo>
                <a:lnTo>
                  <a:pt x="5368572" y="321621"/>
                </a:lnTo>
                <a:lnTo>
                  <a:pt x="5368572" y="300687"/>
                </a:lnTo>
                <a:lnTo>
                  <a:pt x="5373332" y="300687"/>
                </a:lnTo>
                <a:lnTo>
                  <a:pt x="5373332" y="279753"/>
                </a:lnTo>
                <a:lnTo>
                  <a:pt x="5386660" y="279753"/>
                </a:lnTo>
                <a:lnTo>
                  <a:pt x="5386660" y="257868"/>
                </a:lnTo>
                <a:lnTo>
                  <a:pt x="5391420" y="257868"/>
                </a:lnTo>
                <a:lnTo>
                  <a:pt x="5391420" y="235982"/>
                </a:lnTo>
                <a:lnTo>
                  <a:pt x="5396181" y="235982"/>
                </a:lnTo>
                <a:lnTo>
                  <a:pt x="5396181" y="192211"/>
                </a:lnTo>
                <a:lnTo>
                  <a:pt x="5740820" y="192211"/>
                </a:lnTo>
                <a:lnTo>
                  <a:pt x="5740820" y="158907"/>
                </a:lnTo>
                <a:lnTo>
                  <a:pt x="5879819" y="158907"/>
                </a:lnTo>
                <a:lnTo>
                  <a:pt x="5879819" y="119894"/>
                </a:lnTo>
                <a:lnTo>
                  <a:pt x="5884579" y="119894"/>
                </a:lnTo>
                <a:lnTo>
                  <a:pt x="5884579" y="79929"/>
                </a:lnTo>
                <a:lnTo>
                  <a:pt x="5889340" y="79929"/>
                </a:lnTo>
                <a:lnTo>
                  <a:pt x="5889340" y="39965"/>
                </a:lnTo>
                <a:lnTo>
                  <a:pt x="5897908" y="39965"/>
                </a:lnTo>
                <a:lnTo>
                  <a:pt x="5897908" y="0"/>
                </a:lnTo>
              </a:path>
            </a:pathLst>
          </a:custGeom>
          <a:noFill/>
          <a:ln w="22225" cap="flat">
            <a:solidFill>
              <a:schemeClr val="accent1"/>
            </a:solidFill>
            <a:prstDash val="solid"/>
            <a:miter/>
          </a:ln>
        </p:spPr>
        <p:txBody>
          <a:bodyPr/>
          <a:lstStyle/>
          <a:p>
            <a:endParaRPr lang="en-GB" noProof="0"/>
          </a:p>
        </p:txBody>
      </p:sp>
      <p:sp>
        <p:nvSpPr>
          <p:cNvPr id="59" name="Freeform 353">
            <a:extLst>
              <a:ext uri="{FF2B5EF4-FFF2-40B4-BE49-F238E27FC236}">
                <a16:creationId xmlns:a16="http://schemas.microsoft.com/office/drawing/2014/main" id="{E35317A7-EAE0-D3A5-283B-7BC263372FF5}"/>
              </a:ext>
            </a:extLst>
          </p:cNvPr>
          <p:cNvSpPr/>
          <p:nvPr/>
        </p:nvSpPr>
        <p:spPr>
          <a:xfrm>
            <a:off x="1952916" y="2270123"/>
            <a:ext cx="7885175" cy="2526635"/>
          </a:xfrm>
          <a:custGeom>
            <a:avLst/>
            <a:gdLst>
              <a:gd name="csX0" fmla="*/ 0 w 5919804"/>
              <a:gd name="csY0" fmla="*/ 2516825 h 2516825"/>
              <a:gd name="csX1" fmla="*/ 788292 w 5919804"/>
              <a:gd name="csY1" fmla="*/ 2516825 h 2516825"/>
              <a:gd name="csX2" fmla="*/ 788292 w 5919804"/>
              <a:gd name="csY2" fmla="*/ 2487328 h 2516825"/>
              <a:gd name="csX3" fmla="*/ 819709 w 5919804"/>
              <a:gd name="csY3" fmla="*/ 2487328 h 2516825"/>
              <a:gd name="csX4" fmla="*/ 819709 w 5919804"/>
              <a:gd name="csY4" fmla="*/ 2477812 h 2516825"/>
              <a:gd name="csX5" fmla="*/ 1195766 w 5919804"/>
              <a:gd name="csY5" fmla="*/ 2477812 h 2516825"/>
              <a:gd name="csX6" fmla="*/ 1195766 w 5919804"/>
              <a:gd name="csY6" fmla="*/ 2467345 h 2516825"/>
              <a:gd name="csX7" fmla="*/ 1209095 w 5919804"/>
              <a:gd name="csY7" fmla="*/ 2467345 h 2516825"/>
              <a:gd name="csX8" fmla="*/ 1209095 w 5919804"/>
              <a:gd name="csY8" fmla="*/ 2456878 h 2516825"/>
              <a:gd name="csX9" fmla="*/ 1217663 w 5919804"/>
              <a:gd name="csY9" fmla="*/ 2456878 h 2516825"/>
              <a:gd name="csX10" fmla="*/ 1217663 w 5919804"/>
              <a:gd name="csY10" fmla="*/ 2446411 h 2516825"/>
              <a:gd name="csX11" fmla="*/ 1240512 w 5919804"/>
              <a:gd name="csY11" fmla="*/ 2446411 h 2516825"/>
              <a:gd name="csX12" fmla="*/ 1240512 w 5919804"/>
              <a:gd name="csY12" fmla="*/ 2435944 h 2516825"/>
              <a:gd name="csX13" fmla="*/ 1334765 w 5919804"/>
              <a:gd name="csY13" fmla="*/ 2435944 h 2516825"/>
              <a:gd name="csX14" fmla="*/ 1334765 w 5919804"/>
              <a:gd name="csY14" fmla="*/ 2425478 h 2516825"/>
              <a:gd name="csX15" fmla="*/ 1415688 w 5919804"/>
              <a:gd name="csY15" fmla="*/ 2425478 h 2516825"/>
              <a:gd name="csX16" fmla="*/ 1415688 w 5919804"/>
              <a:gd name="csY16" fmla="*/ 2415011 h 2516825"/>
              <a:gd name="csX17" fmla="*/ 1572775 w 5919804"/>
              <a:gd name="csY17" fmla="*/ 2415011 h 2516825"/>
              <a:gd name="csX18" fmla="*/ 1572775 w 5919804"/>
              <a:gd name="csY18" fmla="*/ 2404544 h 2516825"/>
              <a:gd name="csX19" fmla="*/ 1590864 w 5919804"/>
              <a:gd name="csY19" fmla="*/ 2404544 h 2516825"/>
              <a:gd name="csX20" fmla="*/ 1590864 w 5919804"/>
              <a:gd name="csY20" fmla="*/ 2394077 h 2516825"/>
              <a:gd name="csX21" fmla="*/ 1599433 w 5919804"/>
              <a:gd name="csY21" fmla="*/ 2394077 h 2516825"/>
              <a:gd name="csX22" fmla="*/ 1599433 w 5919804"/>
              <a:gd name="csY22" fmla="*/ 2383610 h 2516825"/>
              <a:gd name="csX23" fmla="*/ 1604193 w 5919804"/>
              <a:gd name="csY23" fmla="*/ 2383610 h 2516825"/>
              <a:gd name="csX24" fmla="*/ 1604193 w 5919804"/>
              <a:gd name="csY24" fmla="*/ 2353161 h 2516825"/>
              <a:gd name="csX25" fmla="*/ 1608953 w 5919804"/>
              <a:gd name="csY25" fmla="*/ 2353161 h 2516825"/>
              <a:gd name="csX26" fmla="*/ 1608953 w 5919804"/>
              <a:gd name="csY26" fmla="*/ 2342694 h 2516825"/>
              <a:gd name="csX27" fmla="*/ 1617521 w 5919804"/>
              <a:gd name="csY27" fmla="*/ 2342694 h 2516825"/>
              <a:gd name="csX28" fmla="*/ 1617521 w 5919804"/>
              <a:gd name="csY28" fmla="*/ 2332227 h 2516825"/>
              <a:gd name="csX29" fmla="*/ 2127816 w 5919804"/>
              <a:gd name="csY29" fmla="*/ 2332227 h 2516825"/>
              <a:gd name="csX30" fmla="*/ 2127816 w 5919804"/>
              <a:gd name="csY30" fmla="*/ 2321760 h 2516825"/>
              <a:gd name="csX31" fmla="*/ 2132577 w 5919804"/>
              <a:gd name="csY31" fmla="*/ 2321760 h 2516825"/>
              <a:gd name="csX32" fmla="*/ 2132577 w 5919804"/>
              <a:gd name="csY32" fmla="*/ 2311293 h 2516825"/>
              <a:gd name="csX33" fmla="*/ 2137337 w 5919804"/>
              <a:gd name="csY33" fmla="*/ 2311293 h 2516825"/>
              <a:gd name="csX34" fmla="*/ 2137337 w 5919804"/>
              <a:gd name="csY34" fmla="*/ 2260861 h 2516825"/>
              <a:gd name="csX35" fmla="*/ 2142097 w 5919804"/>
              <a:gd name="csY35" fmla="*/ 2260861 h 2516825"/>
              <a:gd name="csX36" fmla="*/ 2142097 w 5919804"/>
              <a:gd name="csY36" fmla="*/ 2250394 h 2516825"/>
              <a:gd name="csX37" fmla="*/ 2150666 w 5919804"/>
              <a:gd name="csY37" fmla="*/ 2250394 h 2516825"/>
              <a:gd name="csX38" fmla="*/ 2150666 w 5919804"/>
              <a:gd name="csY38" fmla="*/ 2230412 h 2516825"/>
              <a:gd name="csX39" fmla="*/ 2159234 w 5919804"/>
              <a:gd name="csY39" fmla="*/ 2230412 h 2516825"/>
              <a:gd name="csX40" fmla="*/ 2159234 w 5919804"/>
              <a:gd name="csY40" fmla="*/ 2219945 h 2516825"/>
              <a:gd name="csX41" fmla="*/ 2163994 w 5919804"/>
              <a:gd name="csY41" fmla="*/ 2219945 h 2516825"/>
              <a:gd name="csX42" fmla="*/ 2163994 w 5919804"/>
              <a:gd name="csY42" fmla="*/ 2209478 h 2516825"/>
              <a:gd name="csX43" fmla="*/ 2168755 w 5919804"/>
              <a:gd name="csY43" fmla="*/ 2209478 h 2516825"/>
              <a:gd name="csX44" fmla="*/ 2168755 w 5919804"/>
              <a:gd name="csY44" fmla="*/ 2189495 h 2516825"/>
              <a:gd name="csX45" fmla="*/ 2173515 w 5919804"/>
              <a:gd name="csY45" fmla="*/ 2189495 h 2516825"/>
              <a:gd name="csX46" fmla="*/ 2173515 w 5919804"/>
              <a:gd name="csY46" fmla="*/ 2179028 h 2516825"/>
              <a:gd name="csX47" fmla="*/ 2178275 w 5919804"/>
              <a:gd name="csY47" fmla="*/ 2179028 h 2516825"/>
              <a:gd name="csX48" fmla="*/ 2178275 w 5919804"/>
              <a:gd name="csY48" fmla="*/ 2168562 h 2516825"/>
              <a:gd name="csX49" fmla="*/ 2183035 w 5919804"/>
              <a:gd name="csY49" fmla="*/ 2168562 h 2516825"/>
              <a:gd name="csX50" fmla="*/ 2183035 w 5919804"/>
              <a:gd name="csY50" fmla="*/ 2158095 h 2516825"/>
              <a:gd name="csX51" fmla="*/ 2205884 w 5919804"/>
              <a:gd name="csY51" fmla="*/ 2158095 h 2516825"/>
              <a:gd name="csX52" fmla="*/ 2205884 w 5919804"/>
              <a:gd name="csY52" fmla="*/ 2138112 h 2516825"/>
              <a:gd name="csX53" fmla="*/ 2210644 w 5919804"/>
              <a:gd name="csY53" fmla="*/ 2138112 h 2516825"/>
              <a:gd name="csX54" fmla="*/ 2210644 w 5919804"/>
              <a:gd name="csY54" fmla="*/ 2127645 h 2516825"/>
              <a:gd name="csX55" fmla="*/ 2326794 w 5919804"/>
              <a:gd name="csY55" fmla="*/ 2127645 h 2516825"/>
              <a:gd name="csX56" fmla="*/ 2326794 w 5919804"/>
              <a:gd name="csY56" fmla="*/ 2117178 h 2516825"/>
              <a:gd name="csX57" fmla="*/ 2452463 w 5919804"/>
              <a:gd name="csY57" fmla="*/ 2117178 h 2516825"/>
              <a:gd name="csX58" fmla="*/ 2452463 w 5919804"/>
              <a:gd name="csY58" fmla="*/ 2106711 h 2516825"/>
              <a:gd name="csX59" fmla="*/ 2658105 w 5919804"/>
              <a:gd name="csY59" fmla="*/ 2106711 h 2516825"/>
              <a:gd name="csX60" fmla="*/ 2658105 w 5919804"/>
              <a:gd name="csY60" fmla="*/ 2096244 h 2516825"/>
              <a:gd name="csX61" fmla="*/ 2666673 w 5919804"/>
              <a:gd name="csY61" fmla="*/ 2096244 h 2516825"/>
              <a:gd name="csX62" fmla="*/ 2666673 w 5919804"/>
              <a:gd name="csY62" fmla="*/ 2065795 h 2516825"/>
              <a:gd name="csX63" fmla="*/ 2671433 w 5919804"/>
              <a:gd name="csY63" fmla="*/ 2065795 h 2516825"/>
              <a:gd name="csX64" fmla="*/ 2671433 w 5919804"/>
              <a:gd name="csY64" fmla="*/ 2035346 h 2516825"/>
              <a:gd name="csX65" fmla="*/ 2676193 w 5919804"/>
              <a:gd name="csY65" fmla="*/ 2035346 h 2516825"/>
              <a:gd name="csX66" fmla="*/ 2676193 w 5919804"/>
              <a:gd name="csY66" fmla="*/ 2024879 h 2516825"/>
              <a:gd name="csX67" fmla="*/ 2680954 w 5919804"/>
              <a:gd name="csY67" fmla="*/ 2024879 h 2516825"/>
              <a:gd name="csX68" fmla="*/ 2680954 w 5919804"/>
              <a:gd name="csY68" fmla="*/ 2014412 h 2516825"/>
              <a:gd name="csX69" fmla="*/ 2685714 w 5919804"/>
              <a:gd name="csY69" fmla="*/ 2014412 h 2516825"/>
              <a:gd name="csX70" fmla="*/ 2685714 w 5919804"/>
              <a:gd name="csY70" fmla="*/ 2003945 h 2516825"/>
              <a:gd name="csX71" fmla="*/ 2690474 w 5919804"/>
              <a:gd name="csY71" fmla="*/ 2003945 h 2516825"/>
              <a:gd name="csX72" fmla="*/ 2690474 w 5919804"/>
              <a:gd name="csY72" fmla="*/ 1993478 h 2516825"/>
              <a:gd name="csX73" fmla="*/ 2699042 w 5919804"/>
              <a:gd name="csY73" fmla="*/ 1993478 h 2516825"/>
              <a:gd name="csX74" fmla="*/ 2699042 w 5919804"/>
              <a:gd name="csY74" fmla="*/ 1973496 h 2516825"/>
              <a:gd name="csX75" fmla="*/ 2703803 w 5919804"/>
              <a:gd name="csY75" fmla="*/ 1973496 h 2516825"/>
              <a:gd name="csX76" fmla="*/ 2703803 w 5919804"/>
              <a:gd name="csY76" fmla="*/ 1953513 h 2516825"/>
              <a:gd name="csX77" fmla="*/ 2708563 w 5919804"/>
              <a:gd name="csY77" fmla="*/ 1953513 h 2516825"/>
              <a:gd name="csX78" fmla="*/ 2708563 w 5919804"/>
              <a:gd name="csY78" fmla="*/ 1933531 h 2516825"/>
              <a:gd name="csX79" fmla="*/ 2721892 w 5919804"/>
              <a:gd name="csY79" fmla="*/ 1933531 h 2516825"/>
              <a:gd name="csX80" fmla="*/ 2721892 w 5919804"/>
              <a:gd name="csY80" fmla="*/ 1923064 h 2516825"/>
              <a:gd name="csX81" fmla="*/ 2793295 w 5919804"/>
              <a:gd name="csY81" fmla="*/ 1923064 h 2516825"/>
              <a:gd name="csX82" fmla="*/ 2793295 w 5919804"/>
              <a:gd name="csY82" fmla="*/ 1912597 h 2516825"/>
              <a:gd name="csX83" fmla="*/ 2801863 w 5919804"/>
              <a:gd name="csY83" fmla="*/ 1912597 h 2516825"/>
              <a:gd name="csX84" fmla="*/ 2801863 w 5919804"/>
              <a:gd name="csY84" fmla="*/ 1902130 h 2516825"/>
              <a:gd name="csX85" fmla="*/ 2936101 w 5919804"/>
              <a:gd name="csY85" fmla="*/ 1902130 h 2516825"/>
              <a:gd name="csX86" fmla="*/ 2936101 w 5919804"/>
              <a:gd name="csY86" fmla="*/ 1891663 h 2516825"/>
              <a:gd name="csX87" fmla="*/ 3034162 w 5919804"/>
              <a:gd name="csY87" fmla="*/ 1891663 h 2516825"/>
              <a:gd name="csX88" fmla="*/ 3034162 w 5919804"/>
              <a:gd name="csY88" fmla="*/ 1881196 h 2516825"/>
              <a:gd name="csX89" fmla="*/ 3115085 w 5919804"/>
              <a:gd name="csY89" fmla="*/ 1881196 h 2516825"/>
              <a:gd name="csX90" fmla="*/ 3115085 w 5919804"/>
              <a:gd name="csY90" fmla="*/ 1870729 h 2516825"/>
              <a:gd name="csX91" fmla="*/ 3191249 w 5919804"/>
              <a:gd name="csY91" fmla="*/ 1870729 h 2516825"/>
              <a:gd name="csX92" fmla="*/ 3191249 w 5919804"/>
              <a:gd name="csY92" fmla="*/ 1860262 h 2516825"/>
              <a:gd name="csX93" fmla="*/ 3196009 w 5919804"/>
              <a:gd name="csY93" fmla="*/ 1860262 h 2516825"/>
              <a:gd name="csX94" fmla="*/ 3196009 w 5919804"/>
              <a:gd name="csY94" fmla="*/ 1849795 h 2516825"/>
              <a:gd name="csX95" fmla="*/ 3204577 w 5919804"/>
              <a:gd name="csY95" fmla="*/ 1849795 h 2516825"/>
              <a:gd name="csX96" fmla="*/ 3204577 w 5919804"/>
              <a:gd name="csY96" fmla="*/ 1819346 h 2516825"/>
              <a:gd name="csX97" fmla="*/ 3209338 w 5919804"/>
              <a:gd name="csY97" fmla="*/ 1819346 h 2516825"/>
              <a:gd name="csX98" fmla="*/ 3209338 w 5919804"/>
              <a:gd name="csY98" fmla="*/ 1808879 h 2516825"/>
              <a:gd name="csX99" fmla="*/ 3214098 w 5919804"/>
              <a:gd name="csY99" fmla="*/ 1808879 h 2516825"/>
              <a:gd name="csX100" fmla="*/ 3214098 w 5919804"/>
              <a:gd name="csY100" fmla="*/ 1787945 h 2516825"/>
              <a:gd name="csX101" fmla="*/ 3222666 w 5919804"/>
              <a:gd name="csY101" fmla="*/ 1787945 h 2516825"/>
              <a:gd name="csX102" fmla="*/ 3222666 w 5919804"/>
              <a:gd name="csY102" fmla="*/ 1777478 h 2516825"/>
              <a:gd name="csX103" fmla="*/ 3227426 w 5919804"/>
              <a:gd name="csY103" fmla="*/ 1777478 h 2516825"/>
              <a:gd name="csX104" fmla="*/ 3227426 w 5919804"/>
              <a:gd name="csY104" fmla="*/ 1736562 h 2516825"/>
              <a:gd name="csX105" fmla="*/ 3232187 w 5919804"/>
              <a:gd name="csY105" fmla="*/ 1736562 h 2516825"/>
              <a:gd name="csX106" fmla="*/ 3232187 w 5919804"/>
              <a:gd name="csY106" fmla="*/ 1715628 h 2516825"/>
              <a:gd name="csX107" fmla="*/ 3236947 w 5919804"/>
              <a:gd name="csY107" fmla="*/ 1715628 h 2516825"/>
              <a:gd name="csX108" fmla="*/ 3236947 w 5919804"/>
              <a:gd name="csY108" fmla="*/ 1684227 h 2516825"/>
              <a:gd name="csX109" fmla="*/ 3241707 w 5919804"/>
              <a:gd name="csY109" fmla="*/ 1684227 h 2516825"/>
              <a:gd name="csX110" fmla="*/ 3241707 w 5919804"/>
              <a:gd name="csY110" fmla="*/ 1673760 h 2516825"/>
              <a:gd name="csX111" fmla="*/ 3246467 w 5919804"/>
              <a:gd name="csY111" fmla="*/ 1673760 h 2516825"/>
              <a:gd name="csX112" fmla="*/ 3246467 w 5919804"/>
              <a:gd name="csY112" fmla="*/ 1642359 h 2516825"/>
              <a:gd name="csX113" fmla="*/ 3251227 w 5919804"/>
              <a:gd name="csY113" fmla="*/ 1642359 h 2516825"/>
              <a:gd name="csX114" fmla="*/ 3251227 w 5919804"/>
              <a:gd name="csY114" fmla="*/ 1631893 h 2516825"/>
              <a:gd name="csX115" fmla="*/ 3255988 w 5919804"/>
              <a:gd name="csY115" fmla="*/ 1631893 h 2516825"/>
              <a:gd name="csX116" fmla="*/ 3255988 w 5919804"/>
              <a:gd name="csY116" fmla="*/ 1621426 h 2516825"/>
              <a:gd name="csX117" fmla="*/ 3260748 w 5919804"/>
              <a:gd name="csY117" fmla="*/ 1621426 h 2516825"/>
              <a:gd name="csX118" fmla="*/ 3260748 w 5919804"/>
              <a:gd name="csY118" fmla="*/ 1600492 h 2516825"/>
              <a:gd name="csX119" fmla="*/ 3300734 w 5919804"/>
              <a:gd name="csY119" fmla="*/ 1600492 h 2516825"/>
              <a:gd name="csX120" fmla="*/ 3300734 w 5919804"/>
              <a:gd name="csY120" fmla="*/ 1590025 h 2516825"/>
              <a:gd name="csX121" fmla="*/ 3376897 w 5919804"/>
              <a:gd name="csY121" fmla="*/ 1590025 h 2516825"/>
              <a:gd name="csX122" fmla="*/ 3376897 w 5919804"/>
              <a:gd name="csY122" fmla="*/ 1579558 h 2516825"/>
              <a:gd name="csX123" fmla="*/ 3726297 w 5919804"/>
              <a:gd name="csY123" fmla="*/ 1579558 h 2516825"/>
              <a:gd name="csX124" fmla="*/ 3726297 w 5919804"/>
              <a:gd name="csY124" fmla="*/ 1569091 h 2516825"/>
              <a:gd name="csX125" fmla="*/ 3734866 w 5919804"/>
              <a:gd name="csY125" fmla="*/ 1569091 h 2516825"/>
              <a:gd name="csX126" fmla="*/ 3734866 w 5919804"/>
              <a:gd name="csY126" fmla="*/ 1548157 h 2516825"/>
              <a:gd name="csX127" fmla="*/ 3739626 w 5919804"/>
              <a:gd name="csY127" fmla="*/ 1548157 h 2516825"/>
              <a:gd name="csX128" fmla="*/ 3739626 w 5919804"/>
              <a:gd name="csY128" fmla="*/ 1506289 h 2516825"/>
              <a:gd name="csX129" fmla="*/ 3748194 w 5919804"/>
              <a:gd name="csY129" fmla="*/ 1506289 h 2516825"/>
              <a:gd name="csX130" fmla="*/ 3748194 w 5919804"/>
              <a:gd name="csY130" fmla="*/ 1474888 h 2516825"/>
              <a:gd name="csX131" fmla="*/ 3752954 w 5919804"/>
              <a:gd name="csY131" fmla="*/ 1474888 h 2516825"/>
              <a:gd name="csX132" fmla="*/ 3752954 w 5919804"/>
              <a:gd name="csY132" fmla="*/ 1464421 h 2516825"/>
              <a:gd name="csX133" fmla="*/ 3757715 w 5919804"/>
              <a:gd name="csY133" fmla="*/ 1464421 h 2516825"/>
              <a:gd name="csX134" fmla="*/ 3757715 w 5919804"/>
              <a:gd name="csY134" fmla="*/ 1453954 h 2516825"/>
              <a:gd name="csX135" fmla="*/ 3762475 w 5919804"/>
              <a:gd name="csY135" fmla="*/ 1453954 h 2516825"/>
              <a:gd name="csX136" fmla="*/ 3762475 w 5919804"/>
              <a:gd name="csY136" fmla="*/ 1433020 h 2516825"/>
              <a:gd name="csX137" fmla="*/ 3767235 w 5919804"/>
              <a:gd name="csY137" fmla="*/ 1433020 h 2516825"/>
              <a:gd name="csX138" fmla="*/ 3767235 w 5919804"/>
              <a:gd name="csY138" fmla="*/ 1422554 h 2516825"/>
              <a:gd name="csX139" fmla="*/ 3771995 w 5919804"/>
              <a:gd name="csY139" fmla="*/ 1422554 h 2516825"/>
              <a:gd name="csX140" fmla="*/ 3771995 w 5919804"/>
              <a:gd name="csY140" fmla="*/ 1359752 h 2516825"/>
              <a:gd name="csX141" fmla="*/ 3776755 w 5919804"/>
              <a:gd name="csY141" fmla="*/ 1359752 h 2516825"/>
              <a:gd name="csX142" fmla="*/ 3776755 w 5919804"/>
              <a:gd name="csY142" fmla="*/ 1338818 h 2516825"/>
              <a:gd name="csX143" fmla="*/ 3781516 w 5919804"/>
              <a:gd name="csY143" fmla="*/ 1338818 h 2516825"/>
              <a:gd name="csX144" fmla="*/ 3781516 w 5919804"/>
              <a:gd name="csY144" fmla="*/ 1307417 h 2516825"/>
              <a:gd name="csX145" fmla="*/ 3790084 w 5919804"/>
              <a:gd name="csY145" fmla="*/ 1307417 h 2516825"/>
              <a:gd name="csX146" fmla="*/ 3790084 w 5919804"/>
              <a:gd name="csY146" fmla="*/ 1296950 h 2516825"/>
              <a:gd name="csX147" fmla="*/ 3794844 w 5919804"/>
              <a:gd name="csY147" fmla="*/ 1296950 h 2516825"/>
              <a:gd name="csX148" fmla="*/ 3794844 w 5919804"/>
              <a:gd name="csY148" fmla="*/ 1276016 h 2516825"/>
              <a:gd name="csX149" fmla="*/ 3799604 w 5919804"/>
              <a:gd name="csY149" fmla="*/ 1276016 h 2516825"/>
              <a:gd name="csX150" fmla="*/ 3799604 w 5919804"/>
              <a:gd name="csY150" fmla="*/ 1265549 h 2516825"/>
              <a:gd name="csX151" fmla="*/ 3862439 w 5919804"/>
              <a:gd name="csY151" fmla="*/ 1265549 h 2516825"/>
              <a:gd name="csX152" fmla="*/ 3862439 w 5919804"/>
              <a:gd name="csY152" fmla="*/ 1255082 h 2516825"/>
              <a:gd name="csX153" fmla="*/ 3920514 w 5919804"/>
              <a:gd name="csY153" fmla="*/ 1255082 h 2516825"/>
              <a:gd name="csX154" fmla="*/ 3920514 w 5919804"/>
              <a:gd name="csY154" fmla="*/ 1244615 h 2516825"/>
              <a:gd name="csX155" fmla="*/ 4269914 w 5919804"/>
              <a:gd name="csY155" fmla="*/ 1244615 h 2516825"/>
              <a:gd name="csX156" fmla="*/ 4269914 w 5919804"/>
              <a:gd name="csY156" fmla="*/ 1223681 h 2516825"/>
              <a:gd name="csX157" fmla="*/ 4274674 w 5919804"/>
              <a:gd name="csY157" fmla="*/ 1223681 h 2516825"/>
              <a:gd name="csX158" fmla="*/ 4274674 w 5919804"/>
              <a:gd name="csY158" fmla="*/ 1213215 h 2516825"/>
              <a:gd name="csX159" fmla="*/ 4292763 w 5919804"/>
              <a:gd name="csY159" fmla="*/ 1213215 h 2516825"/>
              <a:gd name="csX160" fmla="*/ 4292763 w 5919804"/>
              <a:gd name="csY160" fmla="*/ 1191329 h 2516825"/>
              <a:gd name="csX161" fmla="*/ 4297523 w 5919804"/>
              <a:gd name="csY161" fmla="*/ 1191329 h 2516825"/>
              <a:gd name="csX162" fmla="*/ 4297523 w 5919804"/>
              <a:gd name="csY162" fmla="*/ 1169444 h 2516825"/>
              <a:gd name="csX163" fmla="*/ 4302283 w 5919804"/>
              <a:gd name="csY163" fmla="*/ 1169444 h 2516825"/>
              <a:gd name="csX164" fmla="*/ 4302283 w 5919804"/>
              <a:gd name="csY164" fmla="*/ 1125673 h 2516825"/>
              <a:gd name="csX165" fmla="*/ 4307044 w 5919804"/>
              <a:gd name="csY165" fmla="*/ 1125673 h 2516825"/>
              <a:gd name="csX166" fmla="*/ 4307044 w 5919804"/>
              <a:gd name="csY166" fmla="*/ 970572 h 2516825"/>
              <a:gd name="csX167" fmla="*/ 4315612 w 5919804"/>
              <a:gd name="csY167" fmla="*/ 970572 h 2516825"/>
              <a:gd name="csX168" fmla="*/ 4315612 w 5919804"/>
              <a:gd name="csY168" fmla="*/ 936316 h 2516825"/>
              <a:gd name="csX169" fmla="*/ 4320372 w 5919804"/>
              <a:gd name="csY169" fmla="*/ 936316 h 2516825"/>
              <a:gd name="csX170" fmla="*/ 4320372 w 5919804"/>
              <a:gd name="csY170" fmla="*/ 902061 h 2516825"/>
              <a:gd name="csX171" fmla="*/ 4333701 w 5919804"/>
              <a:gd name="csY171" fmla="*/ 902061 h 2516825"/>
              <a:gd name="csX172" fmla="*/ 4333701 w 5919804"/>
              <a:gd name="csY172" fmla="*/ 890642 h 2516825"/>
              <a:gd name="csX173" fmla="*/ 4338461 w 5919804"/>
              <a:gd name="csY173" fmla="*/ 890642 h 2516825"/>
              <a:gd name="csX174" fmla="*/ 4338461 w 5919804"/>
              <a:gd name="csY174" fmla="*/ 879224 h 2516825"/>
              <a:gd name="csX175" fmla="*/ 4365118 w 5919804"/>
              <a:gd name="csY175" fmla="*/ 879224 h 2516825"/>
              <a:gd name="csX176" fmla="*/ 4365118 w 5919804"/>
              <a:gd name="csY176" fmla="*/ 867805 h 2516825"/>
              <a:gd name="csX177" fmla="*/ 4580280 w 5919804"/>
              <a:gd name="csY177" fmla="*/ 867805 h 2516825"/>
              <a:gd name="csX178" fmla="*/ 4580280 w 5919804"/>
              <a:gd name="csY178" fmla="*/ 854484 h 2516825"/>
              <a:gd name="csX179" fmla="*/ 4665012 w 5919804"/>
              <a:gd name="csY179" fmla="*/ 854484 h 2516825"/>
              <a:gd name="csX180" fmla="*/ 4665012 w 5919804"/>
              <a:gd name="csY180" fmla="*/ 840211 h 2516825"/>
              <a:gd name="csX181" fmla="*/ 4687861 w 5919804"/>
              <a:gd name="csY181" fmla="*/ 840211 h 2516825"/>
              <a:gd name="csX182" fmla="*/ 4687861 w 5919804"/>
              <a:gd name="csY182" fmla="*/ 825937 h 2516825"/>
              <a:gd name="csX183" fmla="*/ 4822099 w 5919804"/>
              <a:gd name="csY183" fmla="*/ 825937 h 2516825"/>
              <a:gd name="csX184" fmla="*/ 4822099 w 5919804"/>
              <a:gd name="csY184" fmla="*/ 810713 h 2516825"/>
              <a:gd name="csX185" fmla="*/ 4826859 w 5919804"/>
              <a:gd name="csY185" fmla="*/ 810713 h 2516825"/>
              <a:gd name="csX186" fmla="*/ 4826859 w 5919804"/>
              <a:gd name="csY186" fmla="*/ 795488 h 2516825"/>
              <a:gd name="csX187" fmla="*/ 4831619 w 5919804"/>
              <a:gd name="csY187" fmla="*/ 795488 h 2516825"/>
              <a:gd name="csX188" fmla="*/ 4831619 w 5919804"/>
              <a:gd name="csY188" fmla="*/ 780264 h 2516825"/>
              <a:gd name="csX189" fmla="*/ 4836379 w 5919804"/>
              <a:gd name="csY189" fmla="*/ 780264 h 2516825"/>
              <a:gd name="csX190" fmla="*/ 4836379 w 5919804"/>
              <a:gd name="csY190" fmla="*/ 734590 h 2516825"/>
              <a:gd name="csX191" fmla="*/ 4841140 w 5919804"/>
              <a:gd name="csY191" fmla="*/ 734590 h 2516825"/>
              <a:gd name="csX192" fmla="*/ 4841140 w 5919804"/>
              <a:gd name="csY192" fmla="*/ 688916 h 2516825"/>
              <a:gd name="csX193" fmla="*/ 4845900 w 5919804"/>
              <a:gd name="csY193" fmla="*/ 688916 h 2516825"/>
              <a:gd name="csX194" fmla="*/ 4845900 w 5919804"/>
              <a:gd name="csY194" fmla="*/ 673691 h 2516825"/>
              <a:gd name="csX195" fmla="*/ 4850660 w 5919804"/>
              <a:gd name="csY195" fmla="*/ 673691 h 2516825"/>
              <a:gd name="csX196" fmla="*/ 4850660 w 5919804"/>
              <a:gd name="csY196" fmla="*/ 658466 h 2516825"/>
              <a:gd name="csX197" fmla="*/ 4855420 w 5919804"/>
              <a:gd name="csY197" fmla="*/ 658466 h 2516825"/>
              <a:gd name="csX198" fmla="*/ 4855420 w 5919804"/>
              <a:gd name="csY198" fmla="*/ 627065 h 2516825"/>
              <a:gd name="csX199" fmla="*/ 4863989 w 5919804"/>
              <a:gd name="csY199" fmla="*/ 627065 h 2516825"/>
              <a:gd name="csX200" fmla="*/ 4863989 w 5919804"/>
              <a:gd name="csY200" fmla="*/ 611841 h 2516825"/>
              <a:gd name="csX201" fmla="*/ 4868749 w 5919804"/>
              <a:gd name="csY201" fmla="*/ 611841 h 2516825"/>
              <a:gd name="csX202" fmla="*/ 4868749 w 5919804"/>
              <a:gd name="csY202" fmla="*/ 596616 h 2516825"/>
              <a:gd name="csX203" fmla="*/ 4873509 w 5919804"/>
              <a:gd name="csY203" fmla="*/ 596616 h 2516825"/>
              <a:gd name="csX204" fmla="*/ 4873509 w 5919804"/>
              <a:gd name="csY204" fmla="*/ 549039 h 2516825"/>
              <a:gd name="csX205" fmla="*/ 4878270 w 5919804"/>
              <a:gd name="csY205" fmla="*/ 549039 h 2516825"/>
              <a:gd name="csX206" fmla="*/ 4878270 w 5919804"/>
              <a:gd name="csY206" fmla="*/ 517638 h 2516825"/>
              <a:gd name="csX207" fmla="*/ 4914447 w 5919804"/>
              <a:gd name="csY207" fmla="*/ 517638 h 2516825"/>
              <a:gd name="csX208" fmla="*/ 4914447 w 5919804"/>
              <a:gd name="csY208" fmla="*/ 501462 h 2516825"/>
              <a:gd name="csX209" fmla="*/ 4919207 w 5919804"/>
              <a:gd name="csY209" fmla="*/ 501462 h 2516825"/>
              <a:gd name="csX210" fmla="*/ 4919207 w 5919804"/>
              <a:gd name="csY210" fmla="*/ 485286 h 2516825"/>
              <a:gd name="csX211" fmla="*/ 4945864 w 5919804"/>
              <a:gd name="csY211" fmla="*/ 485286 h 2516825"/>
              <a:gd name="csX212" fmla="*/ 4945864 w 5919804"/>
              <a:gd name="csY212" fmla="*/ 469110 h 2516825"/>
              <a:gd name="csX213" fmla="*/ 4950625 w 5919804"/>
              <a:gd name="csY213" fmla="*/ 469110 h 2516825"/>
              <a:gd name="csX214" fmla="*/ 4950625 w 5919804"/>
              <a:gd name="csY214" fmla="*/ 452933 h 2516825"/>
              <a:gd name="csX215" fmla="*/ 4982042 w 5919804"/>
              <a:gd name="csY215" fmla="*/ 452933 h 2516825"/>
              <a:gd name="csX216" fmla="*/ 4982042 w 5919804"/>
              <a:gd name="csY216" fmla="*/ 435806 h 2516825"/>
              <a:gd name="csX217" fmla="*/ 5124848 w 5919804"/>
              <a:gd name="csY217" fmla="*/ 435806 h 2516825"/>
              <a:gd name="csX218" fmla="*/ 5124848 w 5919804"/>
              <a:gd name="csY218" fmla="*/ 416775 h 2516825"/>
              <a:gd name="csX219" fmla="*/ 5250518 w 5919804"/>
              <a:gd name="csY219" fmla="*/ 416775 h 2516825"/>
              <a:gd name="csX220" fmla="*/ 5250518 w 5919804"/>
              <a:gd name="csY220" fmla="*/ 395841 h 2516825"/>
              <a:gd name="csX221" fmla="*/ 5263847 w 5919804"/>
              <a:gd name="csY221" fmla="*/ 395841 h 2516825"/>
              <a:gd name="csX222" fmla="*/ 5263847 w 5919804"/>
              <a:gd name="csY222" fmla="*/ 374907 h 2516825"/>
              <a:gd name="csX223" fmla="*/ 5348579 w 5919804"/>
              <a:gd name="csY223" fmla="*/ 374907 h 2516825"/>
              <a:gd name="csX224" fmla="*/ 5348579 w 5919804"/>
              <a:gd name="csY224" fmla="*/ 352070 h 2516825"/>
              <a:gd name="csX225" fmla="*/ 5375236 w 5919804"/>
              <a:gd name="csY225" fmla="*/ 352070 h 2516825"/>
              <a:gd name="csX226" fmla="*/ 5375236 w 5919804"/>
              <a:gd name="csY226" fmla="*/ 281656 h 2516825"/>
              <a:gd name="csX227" fmla="*/ 5398085 w 5919804"/>
              <a:gd name="csY227" fmla="*/ 281656 h 2516825"/>
              <a:gd name="csX228" fmla="*/ 5398085 w 5919804"/>
              <a:gd name="csY228" fmla="*/ 233128 h 2516825"/>
              <a:gd name="csX229" fmla="*/ 5406654 w 5919804"/>
              <a:gd name="csY229" fmla="*/ 233128 h 2516825"/>
              <a:gd name="csX230" fmla="*/ 5406654 w 5919804"/>
              <a:gd name="csY230" fmla="*/ 209339 h 2516825"/>
              <a:gd name="csX231" fmla="*/ 5446639 w 5919804"/>
              <a:gd name="csY231" fmla="*/ 209339 h 2516825"/>
              <a:gd name="csX232" fmla="*/ 5446639 w 5919804"/>
              <a:gd name="csY232" fmla="*/ 184599 h 2516825"/>
              <a:gd name="csX233" fmla="*/ 5473297 w 5919804"/>
              <a:gd name="csY233" fmla="*/ 184599 h 2516825"/>
              <a:gd name="csX234" fmla="*/ 5473297 w 5919804"/>
              <a:gd name="csY234" fmla="*/ 158907 h 2516825"/>
              <a:gd name="csX235" fmla="*/ 5657041 w 5919804"/>
              <a:gd name="csY235" fmla="*/ 158907 h 2516825"/>
              <a:gd name="csX236" fmla="*/ 5657041 w 5919804"/>
              <a:gd name="csY236" fmla="*/ 127506 h 2516825"/>
              <a:gd name="csX237" fmla="*/ 5840785 w 5919804"/>
              <a:gd name="csY237" fmla="*/ 127506 h 2516825"/>
              <a:gd name="csX238" fmla="*/ 5840785 w 5919804"/>
              <a:gd name="csY238" fmla="*/ 86590 h 2516825"/>
              <a:gd name="csX239" fmla="*/ 5890291 w 5919804"/>
              <a:gd name="csY239" fmla="*/ 86590 h 2516825"/>
              <a:gd name="csX240" fmla="*/ 5890291 w 5919804"/>
              <a:gd name="csY240" fmla="*/ 0 h 2516825"/>
              <a:gd name="csX241" fmla="*/ 5919804 w 5919804"/>
              <a:gd name="csY241" fmla="*/ 0 h 2516825"/>
              <a:gd name="csX0" fmla="*/ 0 w 5890290"/>
              <a:gd name="csY0" fmla="*/ 2516825 h 2516825"/>
              <a:gd name="csX1" fmla="*/ 788292 w 5890290"/>
              <a:gd name="csY1" fmla="*/ 2516825 h 2516825"/>
              <a:gd name="csX2" fmla="*/ 788292 w 5890290"/>
              <a:gd name="csY2" fmla="*/ 2487328 h 2516825"/>
              <a:gd name="csX3" fmla="*/ 819709 w 5890290"/>
              <a:gd name="csY3" fmla="*/ 2487328 h 2516825"/>
              <a:gd name="csX4" fmla="*/ 819709 w 5890290"/>
              <a:gd name="csY4" fmla="*/ 2477812 h 2516825"/>
              <a:gd name="csX5" fmla="*/ 1195766 w 5890290"/>
              <a:gd name="csY5" fmla="*/ 2477812 h 2516825"/>
              <a:gd name="csX6" fmla="*/ 1195766 w 5890290"/>
              <a:gd name="csY6" fmla="*/ 2467345 h 2516825"/>
              <a:gd name="csX7" fmla="*/ 1209095 w 5890290"/>
              <a:gd name="csY7" fmla="*/ 2467345 h 2516825"/>
              <a:gd name="csX8" fmla="*/ 1209095 w 5890290"/>
              <a:gd name="csY8" fmla="*/ 2456878 h 2516825"/>
              <a:gd name="csX9" fmla="*/ 1217663 w 5890290"/>
              <a:gd name="csY9" fmla="*/ 2456878 h 2516825"/>
              <a:gd name="csX10" fmla="*/ 1217663 w 5890290"/>
              <a:gd name="csY10" fmla="*/ 2446411 h 2516825"/>
              <a:gd name="csX11" fmla="*/ 1240512 w 5890290"/>
              <a:gd name="csY11" fmla="*/ 2446411 h 2516825"/>
              <a:gd name="csX12" fmla="*/ 1240512 w 5890290"/>
              <a:gd name="csY12" fmla="*/ 2435944 h 2516825"/>
              <a:gd name="csX13" fmla="*/ 1334765 w 5890290"/>
              <a:gd name="csY13" fmla="*/ 2435944 h 2516825"/>
              <a:gd name="csX14" fmla="*/ 1334765 w 5890290"/>
              <a:gd name="csY14" fmla="*/ 2425478 h 2516825"/>
              <a:gd name="csX15" fmla="*/ 1415688 w 5890290"/>
              <a:gd name="csY15" fmla="*/ 2425478 h 2516825"/>
              <a:gd name="csX16" fmla="*/ 1415688 w 5890290"/>
              <a:gd name="csY16" fmla="*/ 2415011 h 2516825"/>
              <a:gd name="csX17" fmla="*/ 1572775 w 5890290"/>
              <a:gd name="csY17" fmla="*/ 2415011 h 2516825"/>
              <a:gd name="csX18" fmla="*/ 1572775 w 5890290"/>
              <a:gd name="csY18" fmla="*/ 2404544 h 2516825"/>
              <a:gd name="csX19" fmla="*/ 1590864 w 5890290"/>
              <a:gd name="csY19" fmla="*/ 2404544 h 2516825"/>
              <a:gd name="csX20" fmla="*/ 1590864 w 5890290"/>
              <a:gd name="csY20" fmla="*/ 2394077 h 2516825"/>
              <a:gd name="csX21" fmla="*/ 1599433 w 5890290"/>
              <a:gd name="csY21" fmla="*/ 2394077 h 2516825"/>
              <a:gd name="csX22" fmla="*/ 1599433 w 5890290"/>
              <a:gd name="csY22" fmla="*/ 2383610 h 2516825"/>
              <a:gd name="csX23" fmla="*/ 1604193 w 5890290"/>
              <a:gd name="csY23" fmla="*/ 2383610 h 2516825"/>
              <a:gd name="csX24" fmla="*/ 1604193 w 5890290"/>
              <a:gd name="csY24" fmla="*/ 2353161 h 2516825"/>
              <a:gd name="csX25" fmla="*/ 1608953 w 5890290"/>
              <a:gd name="csY25" fmla="*/ 2353161 h 2516825"/>
              <a:gd name="csX26" fmla="*/ 1608953 w 5890290"/>
              <a:gd name="csY26" fmla="*/ 2342694 h 2516825"/>
              <a:gd name="csX27" fmla="*/ 1617521 w 5890290"/>
              <a:gd name="csY27" fmla="*/ 2342694 h 2516825"/>
              <a:gd name="csX28" fmla="*/ 1617521 w 5890290"/>
              <a:gd name="csY28" fmla="*/ 2332227 h 2516825"/>
              <a:gd name="csX29" fmla="*/ 2127816 w 5890290"/>
              <a:gd name="csY29" fmla="*/ 2332227 h 2516825"/>
              <a:gd name="csX30" fmla="*/ 2127816 w 5890290"/>
              <a:gd name="csY30" fmla="*/ 2321760 h 2516825"/>
              <a:gd name="csX31" fmla="*/ 2132577 w 5890290"/>
              <a:gd name="csY31" fmla="*/ 2321760 h 2516825"/>
              <a:gd name="csX32" fmla="*/ 2132577 w 5890290"/>
              <a:gd name="csY32" fmla="*/ 2311293 h 2516825"/>
              <a:gd name="csX33" fmla="*/ 2137337 w 5890290"/>
              <a:gd name="csY33" fmla="*/ 2311293 h 2516825"/>
              <a:gd name="csX34" fmla="*/ 2137337 w 5890290"/>
              <a:gd name="csY34" fmla="*/ 2260861 h 2516825"/>
              <a:gd name="csX35" fmla="*/ 2142097 w 5890290"/>
              <a:gd name="csY35" fmla="*/ 2260861 h 2516825"/>
              <a:gd name="csX36" fmla="*/ 2142097 w 5890290"/>
              <a:gd name="csY36" fmla="*/ 2250394 h 2516825"/>
              <a:gd name="csX37" fmla="*/ 2150666 w 5890290"/>
              <a:gd name="csY37" fmla="*/ 2250394 h 2516825"/>
              <a:gd name="csX38" fmla="*/ 2150666 w 5890290"/>
              <a:gd name="csY38" fmla="*/ 2230412 h 2516825"/>
              <a:gd name="csX39" fmla="*/ 2159234 w 5890290"/>
              <a:gd name="csY39" fmla="*/ 2230412 h 2516825"/>
              <a:gd name="csX40" fmla="*/ 2159234 w 5890290"/>
              <a:gd name="csY40" fmla="*/ 2219945 h 2516825"/>
              <a:gd name="csX41" fmla="*/ 2163994 w 5890290"/>
              <a:gd name="csY41" fmla="*/ 2219945 h 2516825"/>
              <a:gd name="csX42" fmla="*/ 2163994 w 5890290"/>
              <a:gd name="csY42" fmla="*/ 2209478 h 2516825"/>
              <a:gd name="csX43" fmla="*/ 2168755 w 5890290"/>
              <a:gd name="csY43" fmla="*/ 2209478 h 2516825"/>
              <a:gd name="csX44" fmla="*/ 2168755 w 5890290"/>
              <a:gd name="csY44" fmla="*/ 2189495 h 2516825"/>
              <a:gd name="csX45" fmla="*/ 2173515 w 5890290"/>
              <a:gd name="csY45" fmla="*/ 2189495 h 2516825"/>
              <a:gd name="csX46" fmla="*/ 2173515 w 5890290"/>
              <a:gd name="csY46" fmla="*/ 2179028 h 2516825"/>
              <a:gd name="csX47" fmla="*/ 2178275 w 5890290"/>
              <a:gd name="csY47" fmla="*/ 2179028 h 2516825"/>
              <a:gd name="csX48" fmla="*/ 2178275 w 5890290"/>
              <a:gd name="csY48" fmla="*/ 2168562 h 2516825"/>
              <a:gd name="csX49" fmla="*/ 2183035 w 5890290"/>
              <a:gd name="csY49" fmla="*/ 2168562 h 2516825"/>
              <a:gd name="csX50" fmla="*/ 2183035 w 5890290"/>
              <a:gd name="csY50" fmla="*/ 2158095 h 2516825"/>
              <a:gd name="csX51" fmla="*/ 2205884 w 5890290"/>
              <a:gd name="csY51" fmla="*/ 2158095 h 2516825"/>
              <a:gd name="csX52" fmla="*/ 2205884 w 5890290"/>
              <a:gd name="csY52" fmla="*/ 2138112 h 2516825"/>
              <a:gd name="csX53" fmla="*/ 2210644 w 5890290"/>
              <a:gd name="csY53" fmla="*/ 2138112 h 2516825"/>
              <a:gd name="csX54" fmla="*/ 2210644 w 5890290"/>
              <a:gd name="csY54" fmla="*/ 2127645 h 2516825"/>
              <a:gd name="csX55" fmla="*/ 2326794 w 5890290"/>
              <a:gd name="csY55" fmla="*/ 2127645 h 2516825"/>
              <a:gd name="csX56" fmla="*/ 2326794 w 5890290"/>
              <a:gd name="csY56" fmla="*/ 2117178 h 2516825"/>
              <a:gd name="csX57" fmla="*/ 2452463 w 5890290"/>
              <a:gd name="csY57" fmla="*/ 2117178 h 2516825"/>
              <a:gd name="csX58" fmla="*/ 2452463 w 5890290"/>
              <a:gd name="csY58" fmla="*/ 2106711 h 2516825"/>
              <a:gd name="csX59" fmla="*/ 2658105 w 5890290"/>
              <a:gd name="csY59" fmla="*/ 2106711 h 2516825"/>
              <a:gd name="csX60" fmla="*/ 2658105 w 5890290"/>
              <a:gd name="csY60" fmla="*/ 2096244 h 2516825"/>
              <a:gd name="csX61" fmla="*/ 2666673 w 5890290"/>
              <a:gd name="csY61" fmla="*/ 2096244 h 2516825"/>
              <a:gd name="csX62" fmla="*/ 2666673 w 5890290"/>
              <a:gd name="csY62" fmla="*/ 2065795 h 2516825"/>
              <a:gd name="csX63" fmla="*/ 2671433 w 5890290"/>
              <a:gd name="csY63" fmla="*/ 2065795 h 2516825"/>
              <a:gd name="csX64" fmla="*/ 2671433 w 5890290"/>
              <a:gd name="csY64" fmla="*/ 2035346 h 2516825"/>
              <a:gd name="csX65" fmla="*/ 2676193 w 5890290"/>
              <a:gd name="csY65" fmla="*/ 2035346 h 2516825"/>
              <a:gd name="csX66" fmla="*/ 2676193 w 5890290"/>
              <a:gd name="csY66" fmla="*/ 2024879 h 2516825"/>
              <a:gd name="csX67" fmla="*/ 2680954 w 5890290"/>
              <a:gd name="csY67" fmla="*/ 2024879 h 2516825"/>
              <a:gd name="csX68" fmla="*/ 2680954 w 5890290"/>
              <a:gd name="csY68" fmla="*/ 2014412 h 2516825"/>
              <a:gd name="csX69" fmla="*/ 2685714 w 5890290"/>
              <a:gd name="csY69" fmla="*/ 2014412 h 2516825"/>
              <a:gd name="csX70" fmla="*/ 2685714 w 5890290"/>
              <a:gd name="csY70" fmla="*/ 2003945 h 2516825"/>
              <a:gd name="csX71" fmla="*/ 2690474 w 5890290"/>
              <a:gd name="csY71" fmla="*/ 2003945 h 2516825"/>
              <a:gd name="csX72" fmla="*/ 2690474 w 5890290"/>
              <a:gd name="csY72" fmla="*/ 1993478 h 2516825"/>
              <a:gd name="csX73" fmla="*/ 2699042 w 5890290"/>
              <a:gd name="csY73" fmla="*/ 1993478 h 2516825"/>
              <a:gd name="csX74" fmla="*/ 2699042 w 5890290"/>
              <a:gd name="csY74" fmla="*/ 1973496 h 2516825"/>
              <a:gd name="csX75" fmla="*/ 2703803 w 5890290"/>
              <a:gd name="csY75" fmla="*/ 1973496 h 2516825"/>
              <a:gd name="csX76" fmla="*/ 2703803 w 5890290"/>
              <a:gd name="csY76" fmla="*/ 1953513 h 2516825"/>
              <a:gd name="csX77" fmla="*/ 2708563 w 5890290"/>
              <a:gd name="csY77" fmla="*/ 1953513 h 2516825"/>
              <a:gd name="csX78" fmla="*/ 2708563 w 5890290"/>
              <a:gd name="csY78" fmla="*/ 1933531 h 2516825"/>
              <a:gd name="csX79" fmla="*/ 2721892 w 5890290"/>
              <a:gd name="csY79" fmla="*/ 1933531 h 2516825"/>
              <a:gd name="csX80" fmla="*/ 2721892 w 5890290"/>
              <a:gd name="csY80" fmla="*/ 1923064 h 2516825"/>
              <a:gd name="csX81" fmla="*/ 2793295 w 5890290"/>
              <a:gd name="csY81" fmla="*/ 1923064 h 2516825"/>
              <a:gd name="csX82" fmla="*/ 2793295 w 5890290"/>
              <a:gd name="csY82" fmla="*/ 1912597 h 2516825"/>
              <a:gd name="csX83" fmla="*/ 2801863 w 5890290"/>
              <a:gd name="csY83" fmla="*/ 1912597 h 2516825"/>
              <a:gd name="csX84" fmla="*/ 2801863 w 5890290"/>
              <a:gd name="csY84" fmla="*/ 1902130 h 2516825"/>
              <a:gd name="csX85" fmla="*/ 2936101 w 5890290"/>
              <a:gd name="csY85" fmla="*/ 1902130 h 2516825"/>
              <a:gd name="csX86" fmla="*/ 2936101 w 5890290"/>
              <a:gd name="csY86" fmla="*/ 1891663 h 2516825"/>
              <a:gd name="csX87" fmla="*/ 3034162 w 5890290"/>
              <a:gd name="csY87" fmla="*/ 1891663 h 2516825"/>
              <a:gd name="csX88" fmla="*/ 3034162 w 5890290"/>
              <a:gd name="csY88" fmla="*/ 1881196 h 2516825"/>
              <a:gd name="csX89" fmla="*/ 3115085 w 5890290"/>
              <a:gd name="csY89" fmla="*/ 1881196 h 2516825"/>
              <a:gd name="csX90" fmla="*/ 3115085 w 5890290"/>
              <a:gd name="csY90" fmla="*/ 1870729 h 2516825"/>
              <a:gd name="csX91" fmla="*/ 3191249 w 5890290"/>
              <a:gd name="csY91" fmla="*/ 1870729 h 2516825"/>
              <a:gd name="csX92" fmla="*/ 3191249 w 5890290"/>
              <a:gd name="csY92" fmla="*/ 1860262 h 2516825"/>
              <a:gd name="csX93" fmla="*/ 3196009 w 5890290"/>
              <a:gd name="csY93" fmla="*/ 1860262 h 2516825"/>
              <a:gd name="csX94" fmla="*/ 3196009 w 5890290"/>
              <a:gd name="csY94" fmla="*/ 1849795 h 2516825"/>
              <a:gd name="csX95" fmla="*/ 3204577 w 5890290"/>
              <a:gd name="csY95" fmla="*/ 1849795 h 2516825"/>
              <a:gd name="csX96" fmla="*/ 3204577 w 5890290"/>
              <a:gd name="csY96" fmla="*/ 1819346 h 2516825"/>
              <a:gd name="csX97" fmla="*/ 3209338 w 5890290"/>
              <a:gd name="csY97" fmla="*/ 1819346 h 2516825"/>
              <a:gd name="csX98" fmla="*/ 3209338 w 5890290"/>
              <a:gd name="csY98" fmla="*/ 1808879 h 2516825"/>
              <a:gd name="csX99" fmla="*/ 3214098 w 5890290"/>
              <a:gd name="csY99" fmla="*/ 1808879 h 2516825"/>
              <a:gd name="csX100" fmla="*/ 3214098 w 5890290"/>
              <a:gd name="csY100" fmla="*/ 1787945 h 2516825"/>
              <a:gd name="csX101" fmla="*/ 3222666 w 5890290"/>
              <a:gd name="csY101" fmla="*/ 1787945 h 2516825"/>
              <a:gd name="csX102" fmla="*/ 3222666 w 5890290"/>
              <a:gd name="csY102" fmla="*/ 1777478 h 2516825"/>
              <a:gd name="csX103" fmla="*/ 3227426 w 5890290"/>
              <a:gd name="csY103" fmla="*/ 1777478 h 2516825"/>
              <a:gd name="csX104" fmla="*/ 3227426 w 5890290"/>
              <a:gd name="csY104" fmla="*/ 1736562 h 2516825"/>
              <a:gd name="csX105" fmla="*/ 3232187 w 5890290"/>
              <a:gd name="csY105" fmla="*/ 1736562 h 2516825"/>
              <a:gd name="csX106" fmla="*/ 3232187 w 5890290"/>
              <a:gd name="csY106" fmla="*/ 1715628 h 2516825"/>
              <a:gd name="csX107" fmla="*/ 3236947 w 5890290"/>
              <a:gd name="csY107" fmla="*/ 1715628 h 2516825"/>
              <a:gd name="csX108" fmla="*/ 3236947 w 5890290"/>
              <a:gd name="csY108" fmla="*/ 1684227 h 2516825"/>
              <a:gd name="csX109" fmla="*/ 3241707 w 5890290"/>
              <a:gd name="csY109" fmla="*/ 1684227 h 2516825"/>
              <a:gd name="csX110" fmla="*/ 3241707 w 5890290"/>
              <a:gd name="csY110" fmla="*/ 1673760 h 2516825"/>
              <a:gd name="csX111" fmla="*/ 3246467 w 5890290"/>
              <a:gd name="csY111" fmla="*/ 1673760 h 2516825"/>
              <a:gd name="csX112" fmla="*/ 3246467 w 5890290"/>
              <a:gd name="csY112" fmla="*/ 1642359 h 2516825"/>
              <a:gd name="csX113" fmla="*/ 3251227 w 5890290"/>
              <a:gd name="csY113" fmla="*/ 1642359 h 2516825"/>
              <a:gd name="csX114" fmla="*/ 3251227 w 5890290"/>
              <a:gd name="csY114" fmla="*/ 1631893 h 2516825"/>
              <a:gd name="csX115" fmla="*/ 3255988 w 5890290"/>
              <a:gd name="csY115" fmla="*/ 1631893 h 2516825"/>
              <a:gd name="csX116" fmla="*/ 3255988 w 5890290"/>
              <a:gd name="csY116" fmla="*/ 1621426 h 2516825"/>
              <a:gd name="csX117" fmla="*/ 3260748 w 5890290"/>
              <a:gd name="csY117" fmla="*/ 1621426 h 2516825"/>
              <a:gd name="csX118" fmla="*/ 3260748 w 5890290"/>
              <a:gd name="csY118" fmla="*/ 1600492 h 2516825"/>
              <a:gd name="csX119" fmla="*/ 3300734 w 5890290"/>
              <a:gd name="csY119" fmla="*/ 1600492 h 2516825"/>
              <a:gd name="csX120" fmla="*/ 3300734 w 5890290"/>
              <a:gd name="csY120" fmla="*/ 1590025 h 2516825"/>
              <a:gd name="csX121" fmla="*/ 3376897 w 5890290"/>
              <a:gd name="csY121" fmla="*/ 1590025 h 2516825"/>
              <a:gd name="csX122" fmla="*/ 3376897 w 5890290"/>
              <a:gd name="csY122" fmla="*/ 1579558 h 2516825"/>
              <a:gd name="csX123" fmla="*/ 3726297 w 5890290"/>
              <a:gd name="csY123" fmla="*/ 1579558 h 2516825"/>
              <a:gd name="csX124" fmla="*/ 3726297 w 5890290"/>
              <a:gd name="csY124" fmla="*/ 1569091 h 2516825"/>
              <a:gd name="csX125" fmla="*/ 3734866 w 5890290"/>
              <a:gd name="csY125" fmla="*/ 1569091 h 2516825"/>
              <a:gd name="csX126" fmla="*/ 3734866 w 5890290"/>
              <a:gd name="csY126" fmla="*/ 1548157 h 2516825"/>
              <a:gd name="csX127" fmla="*/ 3739626 w 5890290"/>
              <a:gd name="csY127" fmla="*/ 1548157 h 2516825"/>
              <a:gd name="csX128" fmla="*/ 3739626 w 5890290"/>
              <a:gd name="csY128" fmla="*/ 1506289 h 2516825"/>
              <a:gd name="csX129" fmla="*/ 3748194 w 5890290"/>
              <a:gd name="csY129" fmla="*/ 1506289 h 2516825"/>
              <a:gd name="csX130" fmla="*/ 3748194 w 5890290"/>
              <a:gd name="csY130" fmla="*/ 1474888 h 2516825"/>
              <a:gd name="csX131" fmla="*/ 3752954 w 5890290"/>
              <a:gd name="csY131" fmla="*/ 1474888 h 2516825"/>
              <a:gd name="csX132" fmla="*/ 3752954 w 5890290"/>
              <a:gd name="csY132" fmla="*/ 1464421 h 2516825"/>
              <a:gd name="csX133" fmla="*/ 3757715 w 5890290"/>
              <a:gd name="csY133" fmla="*/ 1464421 h 2516825"/>
              <a:gd name="csX134" fmla="*/ 3757715 w 5890290"/>
              <a:gd name="csY134" fmla="*/ 1453954 h 2516825"/>
              <a:gd name="csX135" fmla="*/ 3762475 w 5890290"/>
              <a:gd name="csY135" fmla="*/ 1453954 h 2516825"/>
              <a:gd name="csX136" fmla="*/ 3762475 w 5890290"/>
              <a:gd name="csY136" fmla="*/ 1433020 h 2516825"/>
              <a:gd name="csX137" fmla="*/ 3767235 w 5890290"/>
              <a:gd name="csY137" fmla="*/ 1433020 h 2516825"/>
              <a:gd name="csX138" fmla="*/ 3767235 w 5890290"/>
              <a:gd name="csY138" fmla="*/ 1422554 h 2516825"/>
              <a:gd name="csX139" fmla="*/ 3771995 w 5890290"/>
              <a:gd name="csY139" fmla="*/ 1422554 h 2516825"/>
              <a:gd name="csX140" fmla="*/ 3771995 w 5890290"/>
              <a:gd name="csY140" fmla="*/ 1359752 h 2516825"/>
              <a:gd name="csX141" fmla="*/ 3776755 w 5890290"/>
              <a:gd name="csY141" fmla="*/ 1359752 h 2516825"/>
              <a:gd name="csX142" fmla="*/ 3776755 w 5890290"/>
              <a:gd name="csY142" fmla="*/ 1338818 h 2516825"/>
              <a:gd name="csX143" fmla="*/ 3781516 w 5890290"/>
              <a:gd name="csY143" fmla="*/ 1338818 h 2516825"/>
              <a:gd name="csX144" fmla="*/ 3781516 w 5890290"/>
              <a:gd name="csY144" fmla="*/ 1307417 h 2516825"/>
              <a:gd name="csX145" fmla="*/ 3790084 w 5890290"/>
              <a:gd name="csY145" fmla="*/ 1307417 h 2516825"/>
              <a:gd name="csX146" fmla="*/ 3790084 w 5890290"/>
              <a:gd name="csY146" fmla="*/ 1296950 h 2516825"/>
              <a:gd name="csX147" fmla="*/ 3794844 w 5890290"/>
              <a:gd name="csY147" fmla="*/ 1296950 h 2516825"/>
              <a:gd name="csX148" fmla="*/ 3794844 w 5890290"/>
              <a:gd name="csY148" fmla="*/ 1276016 h 2516825"/>
              <a:gd name="csX149" fmla="*/ 3799604 w 5890290"/>
              <a:gd name="csY149" fmla="*/ 1276016 h 2516825"/>
              <a:gd name="csX150" fmla="*/ 3799604 w 5890290"/>
              <a:gd name="csY150" fmla="*/ 1265549 h 2516825"/>
              <a:gd name="csX151" fmla="*/ 3862439 w 5890290"/>
              <a:gd name="csY151" fmla="*/ 1265549 h 2516825"/>
              <a:gd name="csX152" fmla="*/ 3862439 w 5890290"/>
              <a:gd name="csY152" fmla="*/ 1255082 h 2516825"/>
              <a:gd name="csX153" fmla="*/ 3920514 w 5890290"/>
              <a:gd name="csY153" fmla="*/ 1255082 h 2516825"/>
              <a:gd name="csX154" fmla="*/ 3920514 w 5890290"/>
              <a:gd name="csY154" fmla="*/ 1244615 h 2516825"/>
              <a:gd name="csX155" fmla="*/ 4269914 w 5890290"/>
              <a:gd name="csY155" fmla="*/ 1244615 h 2516825"/>
              <a:gd name="csX156" fmla="*/ 4269914 w 5890290"/>
              <a:gd name="csY156" fmla="*/ 1223681 h 2516825"/>
              <a:gd name="csX157" fmla="*/ 4274674 w 5890290"/>
              <a:gd name="csY157" fmla="*/ 1223681 h 2516825"/>
              <a:gd name="csX158" fmla="*/ 4274674 w 5890290"/>
              <a:gd name="csY158" fmla="*/ 1213215 h 2516825"/>
              <a:gd name="csX159" fmla="*/ 4292763 w 5890290"/>
              <a:gd name="csY159" fmla="*/ 1213215 h 2516825"/>
              <a:gd name="csX160" fmla="*/ 4292763 w 5890290"/>
              <a:gd name="csY160" fmla="*/ 1191329 h 2516825"/>
              <a:gd name="csX161" fmla="*/ 4297523 w 5890290"/>
              <a:gd name="csY161" fmla="*/ 1191329 h 2516825"/>
              <a:gd name="csX162" fmla="*/ 4297523 w 5890290"/>
              <a:gd name="csY162" fmla="*/ 1169444 h 2516825"/>
              <a:gd name="csX163" fmla="*/ 4302283 w 5890290"/>
              <a:gd name="csY163" fmla="*/ 1169444 h 2516825"/>
              <a:gd name="csX164" fmla="*/ 4302283 w 5890290"/>
              <a:gd name="csY164" fmla="*/ 1125673 h 2516825"/>
              <a:gd name="csX165" fmla="*/ 4307044 w 5890290"/>
              <a:gd name="csY165" fmla="*/ 1125673 h 2516825"/>
              <a:gd name="csX166" fmla="*/ 4307044 w 5890290"/>
              <a:gd name="csY166" fmla="*/ 970572 h 2516825"/>
              <a:gd name="csX167" fmla="*/ 4315612 w 5890290"/>
              <a:gd name="csY167" fmla="*/ 970572 h 2516825"/>
              <a:gd name="csX168" fmla="*/ 4315612 w 5890290"/>
              <a:gd name="csY168" fmla="*/ 936316 h 2516825"/>
              <a:gd name="csX169" fmla="*/ 4320372 w 5890290"/>
              <a:gd name="csY169" fmla="*/ 936316 h 2516825"/>
              <a:gd name="csX170" fmla="*/ 4320372 w 5890290"/>
              <a:gd name="csY170" fmla="*/ 902061 h 2516825"/>
              <a:gd name="csX171" fmla="*/ 4333701 w 5890290"/>
              <a:gd name="csY171" fmla="*/ 902061 h 2516825"/>
              <a:gd name="csX172" fmla="*/ 4333701 w 5890290"/>
              <a:gd name="csY172" fmla="*/ 890642 h 2516825"/>
              <a:gd name="csX173" fmla="*/ 4338461 w 5890290"/>
              <a:gd name="csY173" fmla="*/ 890642 h 2516825"/>
              <a:gd name="csX174" fmla="*/ 4338461 w 5890290"/>
              <a:gd name="csY174" fmla="*/ 879224 h 2516825"/>
              <a:gd name="csX175" fmla="*/ 4365118 w 5890290"/>
              <a:gd name="csY175" fmla="*/ 879224 h 2516825"/>
              <a:gd name="csX176" fmla="*/ 4365118 w 5890290"/>
              <a:gd name="csY176" fmla="*/ 867805 h 2516825"/>
              <a:gd name="csX177" fmla="*/ 4580280 w 5890290"/>
              <a:gd name="csY177" fmla="*/ 867805 h 2516825"/>
              <a:gd name="csX178" fmla="*/ 4580280 w 5890290"/>
              <a:gd name="csY178" fmla="*/ 854484 h 2516825"/>
              <a:gd name="csX179" fmla="*/ 4665012 w 5890290"/>
              <a:gd name="csY179" fmla="*/ 854484 h 2516825"/>
              <a:gd name="csX180" fmla="*/ 4665012 w 5890290"/>
              <a:gd name="csY180" fmla="*/ 840211 h 2516825"/>
              <a:gd name="csX181" fmla="*/ 4687861 w 5890290"/>
              <a:gd name="csY181" fmla="*/ 840211 h 2516825"/>
              <a:gd name="csX182" fmla="*/ 4687861 w 5890290"/>
              <a:gd name="csY182" fmla="*/ 825937 h 2516825"/>
              <a:gd name="csX183" fmla="*/ 4822099 w 5890290"/>
              <a:gd name="csY183" fmla="*/ 825937 h 2516825"/>
              <a:gd name="csX184" fmla="*/ 4822099 w 5890290"/>
              <a:gd name="csY184" fmla="*/ 810713 h 2516825"/>
              <a:gd name="csX185" fmla="*/ 4826859 w 5890290"/>
              <a:gd name="csY185" fmla="*/ 810713 h 2516825"/>
              <a:gd name="csX186" fmla="*/ 4826859 w 5890290"/>
              <a:gd name="csY186" fmla="*/ 795488 h 2516825"/>
              <a:gd name="csX187" fmla="*/ 4831619 w 5890290"/>
              <a:gd name="csY187" fmla="*/ 795488 h 2516825"/>
              <a:gd name="csX188" fmla="*/ 4831619 w 5890290"/>
              <a:gd name="csY188" fmla="*/ 780264 h 2516825"/>
              <a:gd name="csX189" fmla="*/ 4836379 w 5890290"/>
              <a:gd name="csY189" fmla="*/ 780264 h 2516825"/>
              <a:gd name="csX190" fmla="*/ 4836379 w 5890290"/>
              <a:gd name="csY190" fmla="*/ 734590 h 2516825"/>
              <a:gd name="csX191" fmla="*/ 4841140 w 5890290"/>
              <a:gd name="csY191" fmla="*/ 734590 h 2516825"/>
              <a:gd name="csX192" fmla="*/ 4841140 w 5890290"/>
              <a:gd name="csY192" fmla="*/ 688916 h 2516825"/>
              <a:gd name="csX193" fmla="*/ 4845900 w 5890290"/>
              <a:gd name="csY193" fmla="*/ 688916 h 2516825"/>
              <a:gd name="csX194" fmla="*/ 4845900 w 5890290"/>
              <a:gd name="csY194" fmla="*/ 673691 h 2516825"/>
              <a:gd name="csX195" fmla="*/ 4850660 w 5890290"/>
              <a:gd name="csY195" fmla="*/ 673691 h 2516825"/>
              <a:gd name="csX196" fmla="*/ 4850660 w 5890290"/>
              <a:gd name="csY196" fmla="*/ 658466 h 2516825"/>
              <a:gd name="csX197" fmla="*/ 4855420 w 5890290"/>
              <a:gd name="csY197" fmla="*/ 658466 h 2516825"/>
              <a:gd name="csX198" fmla="*/ 4855420 w 5890290"/>
              <a:gd name="csY198" fmla="*/ 627065 h 2516825"/>
              <a:gd name="csX199" fmla="*/ 4863989 w 5890290"/>
              <a:gd name="csY199" fmla="*/ 627065 h 2516825"/>
              <a:gd name="csX200" fmla="*/ 4863989 w 5890290"/>
              <a:gd name="csY200" fmla="*/ 611841 h 2516825"/>
              <a:gd name="csX201" fmla="*/ 4868749 w 5890290"/>
              <a:gd name="csY201" fmla="*/ 611841 h 2516825"/>
              <a:gd name="csX202" fmla="*/ 4868749 w 5890290"/>
              <a:gd name="csY202" fmla="*/ 596616 h 2516825"/>
              <a:gd name="csX203" fmla="*/ 4873509 w 5890290"/>
              <a:gd name="csY203" fmla="*/ 596616 h 2516825"/>
              <a:gd name="csX204" fmla="*/ 4873509 w 5890290"/>
              <a:gd name="csY204" fmla="*/ 549039 h 2516825"/>
              <a:gd name="csX205" fmla="*/ 4878270 w 5890290"/>
              <a:gd name="csY205" fmla="*/ 549039 h 2516825"/>
              <a:gd name="csX206" fmla="*/ 4878270 w 5890290"/>
              <a:gd name="csY206" fmla="*/ 517638 h 2516825"/>
              <a:gd name="csX207" fmla="*/ 4914447 w 5890290"/>
              <a:gd name="csY207" fmla="*/ 517638 h 2516825"/>
              <a:gd name="csX208" fmla="*/ 4914447 w 5890290"/>
              <a:gd name="csY208" fmla="*/ 501462 h 2516825"/>
              <a:gd name="csX209" fmla="*/ 4919207 w 5890290"/>
              <a:gd name="csY209" fmla="*/ 501462 h 2516825"/>
              <a:gd name="csX210" fmla="*/ 4919207 w 5890290"/>
              <a:gd name="csY210" fmla="*/ 485286 h 2516825"/>
              <a:gd name="csX211" fmla="*/ 4945864 w 5890290"/>
              <a:gd name="csY211" fmla="*/ 485286 h 2516825"/>
              <a:gd name="csX212" fmla="*/ 4945864 w 5890290"/>
              <a:gd name="csY212" fmla="*/ 469110 h 2516825"/>
              <a:gd name="csX213" fmla="*/ 4950625 w 5890290"/>
              <a:gd name="csY213" fmla="*/ 469110 h 2516825"/>
              <a:gd name="csX214" fmla="*/ 4950625 w 5890290"/>
              <a:gd name="csY214" fmla="*/ 452933 h 2516825"/>
              <a:gd name="csX215" fmla="*/ 4982042 w 5890290"/>
              <a:gd name="csY215" fmla="*/ 452933 h 2516825"/>
              <a:gd name="csX216" fmla="*/ 4982042 w 5890290"/>
              <a:gd name="csY216" fmla="*/ 435806 h 2516825"/>
              <a:gd name="csX217" fmla="*/ 5124848 w 5890290"/>
              <a:gd name="csY217" fmla="*/ 435806 h 2516825"/>
              <a:gd name="csX218" fmla="*/ 5124848 w 5890290"/>
              <a:gd name="csY218" fmla="*/ 416775 h 2516825"/>
              <a:gd name="csX219" fmla="*/ 5250518 w 5890290"/>
              <a:gd name="csY219" fmla="*/ 416775 h 2516825"/>
              <a:gd name="csX220" fmla="*/ 5250518 w 5890290"/>
              <a:gd name="csY220" fmla="*/ 395841 h 2516825"/>
              <a:gd name="csX221" fmla="*/ 5263847 w 5890290"/>
              <a:gd name="csY221" fmla="*/ 395841 h 2516825"/>
              <a:gd name="csX222" fmla="*/ 5263847 w 5890290"/>
              <a:gd name="csY222" fmla="*/ 374907 h 2516825"/>
              <a:gd name="csX223" fmla="*/ 5348579 w 5890290"/>
              <a:gd name="csY223" fmla="*/ 374907 h 2516825"/>
              <a:gd name="csX224" fmla="*/ 5348579 w 5890290"/>
              <a:gd name="csY224" fmla="*/ 352070 h 2516825"/>
              <a:gd name="csX225" fmla="*/ 5375236 w 5890290"/>
              <a:gd name="csY225" fmla="*/ 352070 h 2516825"/>
              <a:gd name="csX226" fmla="*/ 5375236 w 5890290"/>
              <a:gd name="csY226" fmla="*/ 281656 h 2516825"/>
              <a:gd name="csX227" fmla="*/ 5398085 w 5890290"/>
              <a:gd name="csY227" fmla="*/ 281656 h 2516825"/>
              <a:gd name="csX228" fmla="*/ 5398085 w 5890290"/>
              <a:gd name="csY228" fmla="*/ 233128 h 2516825"/>
              <a:gd name="csX229" fmla="*/ 5406654 w 5890290"/>
              <a:gd name="csY229" fmla="*/ 233128 h 2516825"/>
              <a:gd name="csX230" fmla="*/ 5406654 w 5890290"/>
              <a:gd name="csY230" fmla="*/ 209339 h 2516825"/>
              <a:gd name="csX231" fmla="*/ 5446639 w 5890290"/>
              <a:gd name="csY231" fmla="*/ 209339 h 2516825"/>
              <a:gd name="csX232" fmla="*/ 5446639 w 5890290"/>
              <a:gd name="csY232" fmla="*/ 184599 h 2516825"/>
              <a:gd name="csX233" fmla="*/ 5473297 w 5890290"/>
              <a:gd name="csY233" fmla="*/ 184599 h 2516825"/>
              <a:gd name="csX234" fmla="*/ 5473297 w 5890290"/>
              <a:gd name="csY234" fmla="*/ 158907 h 2516825"/>
              <a:gd name="csX235" fmla="*/ 5657041 w 5890290"/>
              <a:gd name="csY235" fmla="*/ 158907 h 2516825"/>
              <a:gd name="csX236" fmla="*/ 5657041 w 5890290"/>
              <a:gd name="csY236" fmla="*/ 127506 h 2516825"/>
              <a:gd name="csX237" fmla="*/ 5840785 w 5890290"/>
              <a:gd name="csY237" fmla="*/ 127506 h 2516825"/>
              <a:gd name="csX238" fmla="*/ 5840785 w 5890290"/>
              <a:gd name="csY238" fmla="*/ 86590 h 2516825"/>
              <a:gd name="csX239" fmla="*/ 5890291 w 5890290"/>
              <a:gd name="csY239" fmla="*/ 86590 h 2516825"/>
              <a:gd name="csX240" fmla="*/ 5890291 w 5890290"/>
              <a:gd name="csY240" fmla="*/ 0 h 25168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Lst>
            <a:rect l="l" t="t" r="r" b="b"/>
            <a:pathLst>
              <a:path w="5890290" h="2516825">
                <a:moveTo>
                  <a:pt x="0" y="2516825"/>
                </a:moveTo>
                <a:lnTo>
                  <a:pt x="788292" y="2516825"/>
                </a:lnTo>
                <a:lnTo>
                  <a:pt x="788292" y="2487328"/>
                </a:lnTo>
                <a:lnTo>
                  <a:pt x="819709" y="2487328"/>
                </a:lnTo>
                <a:lnTo>
                  <a:pt x="819709" y="2477812"/>
                </a:lnTo>
                <a:lnTo>
                  <a:pt x="1195766" y="2477812"/>
                </a:lnTo>
                <a:lnTo>
                  <a:pt x="1195766" y="2467345"/>
                </a:lnTo>
                <a:lnTo>
                  <a:pt x="1209095" y="2467345"/>
                </a:lnTo>
                <a:lnTo>
                  <a:pt x="1209095" y="2456878"/>
                </a:lnTo>
                <a:lnTo>
                  <a:pt x="1217663" y="2456878"/>
                </a:lnTo>
                <a:lnTo>
                  <a:pt x="1217663" y="2446411"/>
                </a:lnTo>
                <a:lnTo>
                  <a:pt x="1240512" y="2446411"/>
                </a:lnTo>
                <a:lnTo>
                  <a:pt x="1240512" y="2435944"/>
                </a:lnTo>
                <a:lnTo>
                  <a:pt x="1334765" y="2435944"/>
                </a:lnTo>
                <a:lnTo>
                  <a:pt x="1334765" y="2425478"/>
                </a:lnTo>
                <a:lnTo>
                  <a:pt x="1415688" y="2425478"/>
                </a:lnTo>
                <a:lnTo>
                  <a:pt x="1415688" y="2415011"/>
                </a:lnTo>
                <a:lnTo>
                  <a:pt x="1572775" y="2415011"/>
                </a:lnTo>
                <a:lnTo>
                  <a:pt x="1572775" y="2404544"/>
                </a:lnTo>
                <a:lnTo>
                  <a:pt x="1590864" y="2404544"/>
                </a:lnTo>
                <a:lnTo>
                  <a:pt x="1590864" y="2394077"/>
                </a:lnTo>
                <a:lnTo>
                  <a:pt x="1599433" y="2394077"/>
                </a:lnTo>
                <a:lnTo>
                  <a:pt x="1599433" y="2383610"/>
                </a:lnTo>
                <a:lnTo>
                  <a:pt x="1604193" y="2383610"/>
                </a:lnTo>
                <a:lnTo>
                  <a:pt x="1604193" y="2353161"/>
                </a:lnTo>
                <a:lnTo>
                  <a:pt x="1608953" y="2353161"/>
                </a:lnTo>
                <a:lnTo>
                  <a:pt x="1608953" y="2342694"/>
                </a:lnTo>
                <a:lnTo>
                  <a:pt x="1617521" y="2342694"/>
                </a:lnTo>
                <a:lnTo>
                  <a:pt x="1617521" y="2332227"/>
                </a:lnTo>
                <a:lnTo>
                  <a:pt x="2127816" y="2332227"/>
                </a:lnTo>
                <a:lnTo>
                  <a:pt x="2127816" y="2321760"/>
                </a:lnTo>
                <a:lnTo>
                  <a:pt x="2132577" y="2321760"/>
                </a:lnTo>
                <a:lnTo>
                  <a:pt x="2132577" y="2311293"/>
                </a:lnTo>
                <a:lnTo>
                  <a:pt x="2137337" y="2311293"/>
                </a:lnTo>
                <a:lnTo>
                  <a:pt x="2137337" y="2260861"/>
                </a:lnTo>
                <a:lnTo>
                  <a:pt x="2142097" y="2260861"/>
                </a:lnTo>
                <a:lnTo>
                  <a:pt x="2142097" y="2250394"/>
                </a:lnTo>
                <a:lnTo>
                  <a:pt x="2150666" y="2250394"/>
                </a:lnTo>
                <a:lnTo>
                  <a:pt x="2150666" y="2230412"/>
                </a:lnTo>
                <a:lnTo>
                  <a:pt x="2159234" y="2230412"/>
                </a:lnTo>
                <a:lnTo>
                  <a:pt x="2159234" y="2219945"/>
                </a:lnTo>
                <a:lnTo>
                  <a:pt x="2163994" y="2219945"/>
                </a:lnTo>
                <a:lnTo>
                  <a:pt x="2163994" y="2209478"/>
                </a:lnTo>
                <a:lnTo>
                  <a:pt x="2168755" y="2209478"/>
                </a:lnTo>
                <a:lnTo>
                  <a:pt x="2168755" y="2189495"/>
                </a:lnTo>
                <a:lnTo>
                  <a:pt x="2173515" y="2189495"/>
                </a:lnTo>
                <a:lnTo>
                  <a:pt x="2173515" y="2179028"/>
                </a:lnTo>
                <a:lnTo>
                  <a:pt x="2178275" y="2179028"/>
                </a:lnTo>
                <a:lnTo>
                  <a:pt x="2178275" y="2168562"/>
                </a:lnTo>
                <a:lnTo>
                  <a:pt x="2183035" y="2168562"/>
                </a:lnTo>
                <a:lnTo>
                  <a:pt x="2183035" y="2158095"/>
                </a:lnTo>
                <a:lnTo>
                  <a:pt x="2205884" y="2158095"/>
                </a:lnTo>
                <a:lnTo>
                  <a:pt x="2205884" y="2138112"/>
                </a:lnTo>
                <a:lnTo>
                  <a:pt x="2210644" y="2138112"/>
                </a:lnTo>
                <a:lnTo>
                  <a:pt x="2210644" y="2127645"/>
                </a:lnTo>
                <a:lnTo>
                  <a:pt x="2326794" y="2127645"/>
                </a:lnTo>
                <a:lnTo>
                  <a:pt x="2326794" y="2117178"/>
                </a:lnTo>
                <a:lnTo>
                  <a:pt x="2452463" y="2117178"/>
                </a:lnTo>
                <a:lnTo>
                  <a:pt x="2452463" y="2106711"/>
                </a:lnTo>
                <a:lnTo>
                  <a:pt x="2658105" y="2106711"/>
                </a:lnTo>
                <a:lnTo>
                  <a:pt x="2658105" y="2096244"/>
                </a:lnTo>
                <a:lnTo>
                  <a:pt x="2666673" y="2096244"/>
                </a:lnTo>
                <a:lnTo>
                  <a:pt x="2666673" y="2065795"/>
                </a:lnTo>
                <a:lnTo>
                  <a:pt x="2671433" y="2065795"/>
                </a:lnTo>
                <a:lnTo>
                  <a:pt x="2671433" y="2035346"/>
                </a:lnTo>
                <a:lnTo>
                  <a:pt x="2676193" y="2035346"/>
                </a:lnTo>
                <a:lnTo>
                  <a:pt x="2676193" y="2024879"/>
                </a:lnTo>
                <a:lnTo>
                  <a:pt x="2680954" y="2024879"/>
                </a:lnTo>
                <a:lnTo>
                  <a:pt x="2680954" y="2014412"/>
                </a:lnTo>
                <a:lnTo>
                  <a:pt x="2685714" y="2014412"/>
                </a:lnTo>
                <a:lnTo>
                  <a:pt x="2685714" y="2003945"/>
                </a:lnTo>
                <a:lnTo>
                  <a:pt x="2690474" y="2003945"/>
                </a:lnTo>
                <a:lnTo>
                  <a:pt x="2690474" y="1993478"/>
                </a:lnTo>
                <a:lnTo>
                  <a:pt x="2699042" y="1993478"/>
                </a:lnTo>
                <a:lnTo>
                  <a:pt x="2699042" y="1973496"/>
                </a:lnTo>
                <a:lnTo>
                  <a:pt x="2703803" y="1973496"/>
                </a:lnTo>
                <a:lnTo>
                  <a:pt x="2703803" y="1953513"/>
                </a:lnTo>
                <a:lnTo>
                  <a:pt x="2708563" y="1953513"/>
                </a:lnTo>
                <a:lnTo>
                  <a:pt x="2708563" y="1933531"/>
                </a:lnTo>
                <a:lnTo>
                  <a:pt x="2721892" y="1933531"/>
                </a:lnTo>
                <a:lnTo>
                  <a:pt x="2721892" y="1923064"/>
                </a:lnTo>
                <a:lnTo>
                  <a:pt x="2793295" y="1923064"/>
                </a:lnTo>
                <a:lnTo>
                  <a:pt x="2793295" y="1912597"/>
                </a:lnTo>
                <a:lnTo>
                  <a:pt x="2801863" y="1912597"/>
                </a:lnTo>
                <a:lnTo>
                  <a:pt x="2801863" y="1902130"/>
                </a:lnTo>
                <a:lnTo>
                  <a:pt x="2936101" y="1902130"/>
                </a:lnTo>
                <a:lnTo>
                  <a:pt x="2936101" y="1891663"/>
                </a:lnTo>
                <a:lnTo>
                  <a:pt x="3034162" y="1891663"/>
                </a:lnTo>
                <a:lnTo>
                  <a:pt x="3034162" y="1881196"/>
                </a:lnTo>
                <a:lnTo>
                  <a:pt x="3115085" y="1881196"/>
                </a:lnTo>
                <a:lnTo>
                  <a:pt x="3115085" y="1870729"/>
                </a:lnTo>
                <a:lnTo>
                  <a:pt x="3191249" y="1870729"/>
                </a:lnTo>
                <a:lnTo>
                  <a:pt x="3191249" y="1860262"/>
                </a:lnTo>
                <a:lnTo>
                  <a:pt x="3196009" y="1860262"/>
                </a:lnTo>
                <a:lnTo>
                  <a:pt x="3196009" y="1849795"/>
                </a:lnTo>
                <a:lnTo>
                  <a:pt x="3204577" y="1849795"/>
                </a:lnTo>
                <a:lnTo>
                  <a:pt x="3204577" y="1819346"/>
                </a:lnTo>
                <a:lnTo>
                  <a:pt x="3209338" y="1819346"/>
                </a:lnTo>
                <a:lnTo>
                  <a:pt x="3209338" y="1808879"/>
                </a:lnTo>
                <a:lnTo>
                  <a:pt x="3214098" y="1808879"/>
                </a:lnTo>
                <a:lnTo>
                  <a:pt x="3214098" y="1787945"/>
                </a:lnTo>
                <a:lnTo>
                  <a:pt x="3222666" y="1787945"/>
                </a:lnTo>
                <a:lnTo>
                  <a:pt x="3222666" y="1777478"/>
                </a:lnTo>
                <a:lnTo>
                  <a:pt x="3227426" y="1777478"/>
                </a:lnTo>
                <a:lnTo>
                  <a:pt x="3227426" y="1736562"/>
                </a:lnTo>
                <a:lnTo>
                  <a:pt x="3232187" y="1736562"/>
                </a:lnTo>
                <a:lnTo>
                  <a:pt x="3232187" y="1715628"/>
                </a:lnTo>
                <a:lnTo>
                  <a:pt x="3236947" y="1715628"/>
                </a:lnTo>
                <a:lnTo>
                  <a:pt x="3236947" y="1684227"/>
                </a:lnTo>
                <a:lnTo>
                  <a:pt x="3241707" y="1684227"/>
                </a:lnTo>
                <a:lnTo>
                  <a:pt x="3241707" y="1673760"/>
                </a:lnTo>
                <a:lnTo>
                  <a:pt x="3246467" y="1673760"/>
                </a:lnTo>
                <a:lnTo>
                  <a:pt x="3246467" y="1642359"/>
                </a:lnTo>
                <a:lnTo>
                  <a:pt x="3251227" y="1642359"/>
                </a:lnTo>
                <a:lnTo>
                  <a:pt x="3251227" y="1631893"/>
                </a:lnTo>
                <a:lnTo>
                  <a:pt x="3255988" y="1631893"/>
                </a:lnTo>
                <a:lnTo>
                  <a:pt x="3255988" y="1621426"/>
                </a:lnTo>
                <a:lnTo>
                  <a:pt x="3260748" y="1621426"/>
                </a:lnTo>
                <a:lnTo>
                  <a:pt x="3260748" y="1600492"/>
                </a:lnTo>
                <a:lnTo>
                  <a:pt x="3300734" y="1600492"/>
                </a:lnTo>
                <a:lnTo>
                  <a:pt x="3300734" y="1590025"/>
                </a:lnTo>
                <a:lnTo>
                  <a:pt x="3376897" y="1590025"/>
                </a:lnTo>
                <a:lnTo>
                  <a:pt x="3376897" y="1579558"/>
                </a:lnTo>
                <a:lnTo>
                  <a:pt x="3726297" y="1579558"/>
                </a:lnTo>
                <a:lnTo>
                  <a:pt x="3726297" y="1569091"/>
                </a:lnTo>
                <a:lnTo>
                  <a:pt x="3734866" y="1569091"/>
                </a:lnTo>
                <a:lnTo>
                  <a:pt x="3734866" y="1548157"/>
                </a:lnTo>
                <a:lnTo>
                  <a:pt x="3739626" y="1548157"/>
                </a:lnTo>
                <a:lnTo>
                  <a:pt x="3739626" y="1506289"/>
                </a:lnTo>
                <a:lnTo>
                  <a:pt x="3748194" y="1506289"/>
                </a:lnTo>
                <a:lnTo>
                  <a:pt x="3748194" y="1474888"/>
                </a:lnTo>
                <a:lnTo>
                  <a:pt x="3752954" y="1474888"/>
                </a:lnTo>
                <a:lnTo>
                  <a:pt x="3752954" y="1464421"/>
                </a:lnTo>
                <a:lnTo>
                  <a:pt x="3757715" y="1464421"/>
                </a:lnTo>
                <a:lnTo>
                  <a:pt x="3757715" y="1453954"/>
                </a:lnTo>
                <a:lnTo>
                  <a:pt x="3762475" y="1453954"/>
                </a:lnTo>
                <a:lnTo>
                  <a:pt x="3762475" y="1433020"/>
                </a:lnTo>
                <a:lnTo>
                  <a:pt x="3767235" y="1433020"/>
                </a:lnTo>
                <a:lnTo>
                  <a:pt x="3767235" y="1422554"/>
                </a:lnTo>
                <a:lnTo>
                  <a:pt x="3771995" y="1422554"/>
                </a:lnTo>
                <a:lnTo>
                  <a:pt x="3771995" y="1359752"/>
                </a:lnTo>
                <a:lnTo>
                  <a:pt x="3776755" y="1359752"/>
                </a:lnTo>
                <a:lnTo>
                  <a:pt x="3776755" y="1338818"/>
                </a:lnTo>
                <a:lnTo>
                  <a:pt x="3781516" y="1338818"/>
                </a:lnTo>
                <a:lnTo>
                  <a:pt x="3781516" y="1307417"/>
                </a:lnTo>
                <a:lnTo>
                  <a:pt x="3790084" y="1307417"/>
                </a:lnTo>
                <a:lnTo>
                  <a:pt x="3790084" y="1296950"/>
                </a:lnTo>
                <a:lnTo>
                  <a:pt x="3794844" y="1296950"/>
                </a:lnTo>
                <a:lnTo>
                  <a:pt x="3794844" y="1276016"/>
                </a:lnTo>
                <a:lnTo>
                  <a:pt x="3799604" y="1276016"/>
                </a:lnTo>
                <a:lnTo>
                  <a:pt x="3799604" y="1265549"/>
                </a:lnTo>
                <a:lnTo>
                  <a:pt x="3862439" y="1265549"/>
                </a:lnTo>
                <a:lnTo>
                  <a:pt x="3862439" y="1255082"/>
                </a:lnTo>
                <a:lnTo>
                  <a:pt x="3920514" y="1255082"/>
                </a:lnTo>
                <a:lnTo>
                  <a:pt x="3920514" y="1244615"/>
                </a:lnTo>
                <a:lnTo>
                  <a:pt x="4269914" y="1244615"/>
                </a:lnTo>
                <a:lnTo>
                  <a:pt x="4269914" y="1223681"/>
                </a:lnTo>
                <a:lnTo>
                  <a:pt x="4274674" y="1223681"/>
                </a:lnTo>
                <a:lnTo>
                  <a:pt x="4274674" y="1213215"/>
                </a:lnTo>
                <a:lnTo>
                  <a:pt x="4292763" y="1213215"/>
                </a:lnTo>
                <a:lnTo>
                  <a:pt x="4292763" y="1191329"/>
                </a:lnTo>
                <a:lnTo>
                  <a:pt x="4297523" y="1191329"/>
                </a:lnTo>
                <a:lnTo>
                  <a:pt x="4297523" y="1169444"/>
                </a:lnTo>
                <a:lnTo>
                  <a:pt x="4302283" y="1169444"/>
                </a:lnTo>
                <a:lnTo>
                  <a:pt x="4302283" y="1125673"/>
                </a:lnTo>
                <a:lnTo>
                  <a:pt x="4307044" y="1125673"/>
                </a:lnTo>
                <a:lnTo>
                  <a:pt x="4307044" y="970572"/>
                </a:lnTo>
                <a:lnTo>
                  <a:pt x="4315612" y="970572"/>
                </a:lnTo>
                <a:lnTo>
                  <a:pt x="4315612" y="936316"/>
                </a:lnTo>
                <a:lnTo>
                  <a:pt x="4320372" y="936316"/>
                </a:lnTo>
                <a:lnTo>
                  <a:pt x="4320372" y="902061"/>
                </a:lnTo>
                <a:lnTo>
                  <a:pt x="4333701" y="902061"/>
                </a:lnTo>
                <a:lnTo>
                  <a:pt x="4333701" y="890642"/>
                </a:lnTo>
                <a:lnTo>
                  <a:pt x="4338461" y="890642"/>
                </a:lnTo>
                <a:lnTo>
                  <a:pt x="4338461" y="879224"/>
                </a:lnTo>
                <a:lnTo>
                  <a:pt x="4365118" y="879224"/>
                </a:lnTo>
                <a:lnTo>
                  <a:pt x="4365118" y="867805"/>
                </a:lnTo>
                <a:lnTo>
                  <a:pt x="4580280" y="867805"/>
                </a:lnTo>
                <a:lnTo>
                  <a:pt x="4580280" y="854484"/>
                </a:lnTo>
                <a:lnTo>
                  <a:pt x="4665012" y="854484"/>
                </a:lnTo>
                <a:lnTo>
                  <a:pt x="4665012" y="840211"/>
                </a:lnTo>
                <a:lnTo>
                  <a:pt x="4687861" y="840211"/>
                </a:lnTo>
                <a:lnTo>
                  <a:pt x="4687861" y="825937"/>
                </a:lnTo>
                <a:lnTo>
                  <a:pt x="4822099" y="825937"/>
                </a:lnTo>
                <a:lnTo>
                  <a:pt x="4822099" y="810713"/>
                </a:lnTo>
                <a:lnTo>
                  <a:pt x="4826859" y="810713"/>
                </a:lnTo>
                <a:lnTo>
                  <a:pt x="4826859" y="795488"/>
                </a:lnTo>
                <a:lnTo>
                  <a:pt x="4831619" y="795488"/>
                </a:lnTo>
                <a:lnTo>
                  <a:pt x="4831619" y="780264"/>
                </a:lnTo>
                <a:lnTo>
                  <a:pt x="4836379" y="780264"/>
                </a:lnTo>
                <a:lnTo>
                  <a:pt x="4836379" y="734590"/>
                </a:lnTo>
                <a:lnTo>
                  <a:pt x="4841140" y="734590"/>
                </a:lnTo>
                <a:lnTo>
                  <a:pt x="4841140" y="688916"/>
                </a:lnTo>
                <a:lnTo>
                  <a:pt x="4845900" y="688916"/>
                </a:lnTo>
                <a:lnTo>
                  <a:pt x="4845900" y="673691"/>
                </a:lnTo>
                <a:lnTo>
                  <a:pt x="4850660" y="673691"/>
                </a:lnTo>
                <a:lnTo>
                  <a:pt x="4850660" y="658466"/>
                </a:lnTo>
                <a:lnTo>
                  <a:pt x="4855420" y="658466"/>
                </a:lnTo>
                <a:lnTo>
                  <a:pt x="4855420" y="627065"/>
                </a:lnTo>
                <a:lnTo>
                  <a:pt x="4863989" y="627065"/>
                </a:lnTo>
                <a:lnTo>
                  <a:pt x="4863989" y="611841"/>
                </a:lnTo>
                <a:lnTo>
                  <a:pt x="4868749" y="611841"/>
                </a:lnTo>
                <a:lnTo>
                  <a:pt x="4868749" y="596616"/>
                </a:lnTo>
                <a:lnTo>
                  <a:pt x="4873509" y="596616"/>
                </a:lnTo>
                <a:lnTo>
                  <a:pt x="4873509" y="549039"/>
                </a:lnTo>
                <a:lnTo>
                  <a:pt x="4878270" y="549039"/>
                </a:lnTo>
                <a:lnTo>
                  <a:pt x="4878270" y="517638"/>
                </a:lnTo>
                <a:lnTo>
                  <a:pt x="4914447" y="517638"/>
                </a:lnTo>
                <a:lnTo>
                  <a:pt x="4914447" y="501462"/>
                </a:lnTo>
                <a:lnTo>
                  <a:pt x="4919207" y="501462"/>
                </a:lnTo>
                <a:lnTo>
                  <a:pt x="4919207" y="485286"/>
                </a:lnTo>
                <a:lnTo>
                  <a:pt x="4945864" y="485286"/>
                </a:lnTo>
                <a:lnTo>
                  <a:pt x="4945864" y="469110"/>
                </a:lnTo>
                <a:lnTo>
                  <a:pt x="4950625" y="469110"/>
                </a:lnTo>
                <a:lnTo>
                  <a:pt x="4950625" y="452933"/>
                </a:lnTo>
                <a:lnTo>
                  <a:pt x="4982042" y="452933"/>
                </a:lnTo>
                <a:lnTo>
                  <a:pt x="4982042" y="435806"/>
                </a:lnTo>
                <a:lnTo>
                  <a:pt x="5124848" y="435806"/>
                </a:lnTo>
                <a:lnTo>
                  <a:pt x="5124848" y="416775"/>
                </a:lnTo>
                <a:lnTo>
                  <a:pt x="5250518" y="416775"/>
                </a:lnTo>
                <a:lnTo>
                  <a:pt x="5250518" y="395841"/>
                </a:lnTo>
                <a:lnTo>
                  <a:pt x="5263847" y="395841"/>
                </a:lnTo>
                <a:lnTo>
                  <a:pt x="5263847" y="374907"/>
                </a:lnTo>
                <a:lnTo>
                  <a:pt x="5348579" y="374907"/>
                </a:lnTo>
                <a:lnTo>
                  <a:pt x="5348579" y="352070"/>
                </a:lnTo>
                <a:lnTo>
                  <a:pt x="5375236" y="352070"/>
                </a:lnTo>
                <a:lnTo>
                  <a:pt x="5375236" y="281656"/>
                </a:lnTo>
                <a:lnTo>
                  <a:pt x="5398085" y="281656"/>
                </a:lnTo>
                <a:lnTo>
                  <a:pt x="5398085" y="233128"/>
                </a:lnTo>
                <a:lnTo>
                  <a:pt x="5406654" y="233128"/>
                </a:lnTo>
                <a:lnTo>
                  <a:pt x="5406654" y="209339"/>
                </a:lnTo>
                <a:lnTo>
                  <a:pt x="5446639" y="209339"/>
                </a:lnTo>
                <a:lnTo>
                  <a:pt x="5446639" y="184599"/>
                </a:lnTo>
                <a:lnTo>
                  <a:pt x="5473297" y="184599"/>
                </a:lnTo>
                <a:lnTo>
                  <a:pt x="5473297" y="158907"/>
                </a:lnTo>
                <a:lnTo>
                  <a:pt x="5657041" y="158907"/>
                </a:lnTo>
                <a:lnTo>
                  <a:pt x="5657041" y="127506"/>
                </a:lnTo>
                <a:lnTo>
                  <a:pt x="5840785" y="127506"/>
                </a:lnTo>
                <a:lnTo>
                  <a:pt x="5840785" y="86590"/>
                </a:lnTo>
                <a:lnTo>
                  <a:pt x="5890291" y="86590"/>
                </a:lnTo>
                <a:lnTo>
                  <a:pt x="5890291" y="0"/>
                </a:lnTo>
              </a:path>
            </a:pathLst>
          </a:custGeom>
          <a:noFill/>
          <a:ln w="22225" cap="flat">
            <a:solidFill>
              <a:schemeClr val="tx1"/>
            </a:solidFill>
            <a:prstDash val="solid"/>
            <a:miter/>
          </a:ln>
        </p:spPr>
        <p:txBody>
          <a:bodyPr/>
          <a:lstStyle/>
          <a:p>
            <a:endParaRPr lang="en-GB" noProof="0"/>
          </a:p>
        </p:txBody>
      </p:sp>
      <p:sp>
        <p:nvSpPr>
          <p:cNvPr id="90" name="TextBox 89">
            <a:extLst>
              <a:ext uri="{FF2B5EF4-FFF2-40B4-BE49-F238E27FC236}">
                <a16:creationId xmlns:a16="http://schemas.microsoft.com/office/drawing/2014/main" id="{E11F3373-5465-9050-BECD-B42A8F5B80B8}"/>
              </a:ext>
            </a:extLst>
          </p:cNvPr>
          <p:cNvSpPr txBox="1"/>
          <p:nvPr/>
        </p:nvSpPr>
        <p:spPr>
          <a:xfrm>
            <a:off x="2054080" y="1660321"/>
            <a:ext cx="3385687" cy="468313"/>
          </a:xfrm>
          <a:prstGeom prst="rect">
            <a:avLst/>
          </a:prstGeom>
        </p:spPr>
        <p:txBody>
          <a:bodyPr vert="horz" wrap="square" lIns="91440" tIns="45720" rIns="91440" bIns="45720" rtlCol="0">
            <a:noAutofit/>
          </a:bodyPr>
          <a:lstStyle/>
          <a:p>
            <a:pPr algn="l">
              <a:spcBef>
                <a:spcPts val="600"/>
              </a:spcBef>
            </a:pPr>
            <a:r>
              <a:rPr lang="en-GB" b="1" noProof="0">
                <a:latin typeface="+mn-lt"/>
              </a:rPr>
              <a:t>Hazard ratio, 0.76 </a:t>
            </a:r>
          </a:p>
          <a:p>
            <a:pPr algn="l">
              <a:spcBef>
                <a:spcPts val="600"/>
              </a:spcBef>
            </a:pPr>
            <a:r>
              <a:rPr lang="en-GB" b="1" noProof="0">
                <a:latin typeface="+mn-lt"/>
              </a:rPr>
              <a:t>(95% CI, 0.62, 0.93) </a:t>
            </a:r>
          </a:p>
          <a:p>
            <a:pPr algn="l">
              <a:spcBef>
                <a:spcPts val="600"/>
              </a:spcBef>
            </a:pPr>
            <a:endParaRPr lang="en-GB" noProof="0">
              <a:latin typeface="+mn-lt"/>
            </a:endParaRPr>
          </a:p>
        </p:txBody>
      </p:sp>
      <p:pic>
        <p:nvPicPr>
          <p:cNvPr id="7" name="Picture 2" descr="Glasgow 2026 | ERA">
            <a:extLst>
              <a:ext uri="{FF2B5EF4-FFF2-40B4-BE49-F238E27FC236}">
                <a16:creationId xmlns:a16="http://schemas.microsoft.com/office/drawing/2014/main" id="{CCF8FF48-DB22-BCA7-4BEB-B69E03F6E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2EFEE3-B91D-1B24-167F-17D1A640C10C}"/>
              </a:ext>
            </a:extLst>
          </p:cNvPr>
          <p:cNvSpPr txBox="1"/>
          <p:nvPr/>
        </p:nvSpPr>
        <p:spPr>
          <a:xfrm>
            <a:off x="7035104" y="1545700"/>
            <a:ext cx="3203979"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noProof="0">
                <a:ln/>
                <a:solidFill>
                  <a:srgbClr val="53585A"/>
                </a:solidFill>
                <a:latin typeface="Arial"/>
                <a:cs typeface="Arial"/>
                <a:sym typeface="Arial"/>
                <a:rtl val="0"/>
              </a:rPr>
              <a:t>Placebo</a:t>
            </a:r>
          </a:p>
          <a:p>
            <a:pPr algn="l">
              <a:spcBef>
                <a:spcPts val="600"/>
              </a:spcBef>
              <a:spcAft>
                <a:spcPts val="0"/>
              </a:spcAft>
            </a:pPr>
            <a:r>
              <a:rPr lang="en-GB" sz="1200" noProof="0">
                <a:ln/>
                <a:solidFill>
                  <a:srgbClr val="53585A"/>
                </a:solidFill>
                <a:latin typeface="Arial"/>
                <a:cs typeface="Arial"/>
                <a:sym typeface="Arial"/>
                <a:rtl val="0"/>
              </a:rPr>
              <a:t>No. of participants with event: </a:t>
            </a:r>
            <a:r>
              <a:rPr lang="en-GB" sz="1200" b="1" noProof="0">
                <a:ln/>
                <a:solidFill>
                  <a:srgbClr val="53585A"/>
                </a:solidFill>
                <a:latin typeface="Arial"/>
                <a:cs typeface="Arial"/>
                <a:sym typeface="Arial"/>
                <a:rtl val="0"/>
              </a:rPr>
              <a:t>206 (26.0%)</a:t>
            </a:r>
            <a:br>
              <a:rPr lang="en-GB" sz="1200" b="1" noProof="0">
                <a:ln/>
                <a:solidFill>
                  <a:srgbClr val="53585A"/>
                </a:solidFill>
                <a:latin typeface="Arial"/>
                <a:cs typeface="Arial"/>
                <a:sym typeface="Arial"/>
                <a:rtl val="0"/>
              </a:rPr>
            </a:br>
            <a:r>
              <a:rPr lang="en-GB" sz="1200" spc="0" baseline="0" noProof="0">
                <a:ln/>
                <a:solidFill>
                  <a:srgbClr val="53585A"/>
                </a:solidFill>
                <a:latin typeface="Arial"/>
                <a:cs typeface="Arial"/>
                <a:sym typeface="Arial"/>
                <a:rtl val="0"/>
              </a:rPr>
              <a:t>n per 100 PY (95% CI): </a:t>
            </a:r>
            <a:r>
              <a:rPr lang="en-GB" sz="1200" b="1" spc="0" baseline="0" noProof="0">
                <a:ln/>
                <a:solidFill>
                  <a:srgbClr val="53585A"/>
                </a:solidFill>
                <a:latin typeface="Arial"/>
                <a:cs typeface="Arial"/>
                <a:sym typeface="Arial"/>
                <a:rtl val="0"/>
              </a:rPr>
              <a:t>9.3 (8.1, 10.6)</a:t>
            </a:r>
          </a:p>
        </p:txBody>
      </p:sp>
      <p:sp>
        <p:nvSpPr>
          <p:cNvPr id="8" name="TextBox 7">
            <a:extLst>
              <a:ext uri="{FF2B5EF4-FFF2-40B4-BE49-F238E27FC236}">
                <a16:creationId xmlns:a16="http://schemas.microsoft.com/office/drawing/2014/main" id="{0823B395-DBAB-4EBD-A3D8-7AE1D1CAD568}"/>
              </a:ext>
            </a:extLst>
          </p:cNvPr>
          <p:cNvSpPr txBox="1"/>
          <p:nvPr/>
        </p:nvSpPr>
        <p:spPr>
          <a:xfrm>
            <a:off x="7183548" y="3884765"/>
            <a:ext cx="3108770"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noProof="0">
                <a:ln/>
                <a:solidFill>
                  <a:srgbClr val="669BD2"/>
                </a:solidFill>
                <a:latin typeface="Arial"/>
                <a:cs typeface="Arial"/>
                <a:sym typeface="Arial"/>
                <a:rtl val="0"/>
              </a:rPr>
              <a:t>Finerenone</a:t>
            </a:r>
          </a:p>
          <a:p>
            <a:pPr algn="l">
              <a:spcBef>
                <a:spcPts val="600"/>
              </a:spcBef>
              <a:spcAft>
                <a:spcPts val="0"/>
              </a:spcAft>
            </a:pPr>
            <a:r>
              <a:rPr lang="en-GB" sz="1200" noProof="0">
                <a:ln/>
                <a:solidFill>
                  <a:srgbClr val="669BD2"/>
                </a:solidFill>
                <a:latin typeface="Arial"/>
                <a:cs typeface="Arial"/>
                <a:sym typeface="Arial"/>
                <a:rtl val="0"/>
              </a:rPr>
              <a:t>No. of participants with event: </a:t>
            </a:r>
            <a:r>
              <a:rPr lang="en-GB" sz="1200" b="1" noProof="0">
                <a:ln/>
                <a:solidFill>
                  <a:srgbClr val="669BD2"/>
                </a:solidFill>
                <a:latin typeface="Arial"/>
                <a:cs typeface="Arial"/>
                <a:sym typeface="Arial"/>
                <a:rtl val="0"/>
              </a:rPr>
              <a:t>168 (21.2%)</a:t>
            </a:r>
            <a:br>
              <a:rPr lang="en-GB" sz="1200" b="1" noProof="0">
                <a:ln/>
                <a:solidFill>
                  <a:srgbClr val="669BD2"/>
                </a:solidFill>
                <a:latin typeface="Arial"/>
                <a:cs typeface="Arial"/>
                <a:sym typeface="Arial"/>
                <a:rtl val="0"/>
              </a:rPr>
            </a:br>
            <a:r>
              <a:rPr lang="en-GB" sz="1200" spc="0" baseline="0" noProof="0">
                <a:ln/>
                <a:solidFill>
                  <a:srgbClr val="669BD2"/>
                </a:solidFill>
                <a:latin typeface="Arial"/>
                <a:cs typeface="Arial"/>
                <a:sym typeface="Arial"/>
                <a:rtl val="0"/>
              </a:rPr>
              <a:t>n per 100 PY (95% CI): </a:t>
            </a:r>
            <a:r>
              <a:rPr lang="en-GB" sz="1200" b="1" noProof="0">
                <a:ln/>
                <a:solidFill>
                  <a:srgbClr val="669BD2"/>
                </a:solidFill>
                <a:latin typeface="Arial"/>
                <a:cs typeface="Arial"/>
                <a:sym typeface="Arial"/>
                <a:rtl val="0"/>
              </a:rPr>
              <a:t>7.4</a:t>
            </a:r>
            <a:r>
              <a:rPr lang="en-GB" sz="1200" b="1" spc="0" baseline="0" noProof="0">
                <a:ln/>
                <a:solidFill>
                  <a:srgbClr val="669BD2"/>
                </a:solidFill>
                <a:latin typeface="Arial"/>
                <a:cs typeface="Arial"/>
                <a:sym typeface="Arial"/>
                <a:rtl val="0"/>
              </a:rPr>
              <a:t> (</a:t>
            </a:r>
            <a:r>
              <a:rPr lang="en-GB" sz="1200" b="1" noProof="0">
                <a:ln/>
                <a:solidFill>
                  <a:srgbClr val="669BD2"/>
                </a:solidFill>
                <a:latin typeface="Arial"/>
                <a:cs typeface="Arial"/>
                <a:sym typeface="Arial"/>
                <a:rtl val="0"/>
              </a:rPr>
              <a:t>6.3,</a:t>
            </a:r>
            <a:r>
              <a:rPr lang="en-GB" sz="1200" b="1" spc="0" noProof="0">
                <a:ln/>
                <a:solidFill>
                  <a:srgbClr val="669BD2"/>
                </a:solidFill>
                <a:latin typeface="Arial"/>
                <a:cs typeface="Arial"/>
                <a:sym typeface="Arial"/>
                <a:rtl val="0"/>
              </a:rPr>
              <a:t> </a:t>
            </a:r>
            <a:r>
              <a:rPr lang="en-GB" sz="1200" b="1" noProof="0">
                <a:ln/>
                <a:solidFill>
                  <a:srgbClr val="669BD2"/>
                </a:solidFill>
                <a:latin typeface="Arial"/>
                <a:cs typeface="Arial"/>
                <a:sym typeface="Arial"/>
                <a:rtl val="0"/>
              </a:rPr>
              <a:t>8.5</a:t>
            </a:r>
            <a:r>
              <a:rPr lang="en-GB" sz="1200" b="1" spc="0" baseline="0" noProof="0">
                <a:ln/>
                <a:solidFill>
                  <a:srgbClr val="669BD2"/>
                </a:solidFill>
                <a:latin typeface="Arial"/>
                <a:cs typeface="Arial"/>
                <a:sym typeface="Arial"/>
                <a:rtl val="0"/>
              </a:rPr>
              <a:t>)</a:t>
            </a:r>
          </a:p>
        </p:txBody>
      </p:sp>
    </p:spTree>
    <p:extLst>
      <p:ext uri="{BB962C8B-B14F-4D97-AF65-F5344CB8AC3E}">
        <p14:creationId xmlns:p14="http://schemas.microsoft.com/office/powerpoint/2010/main" val="408082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104BF-6CB1-13FB-566F-15FEB3F1B6B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D831B7-B9A2-F082-352F-06C1B990ED0F}"/>
              </a:ext>
            </a:extLst>
          </p:cNvPr>
          <p:cNvSpPr>
            <a:spLocks noGrp="1"/>
          </p:cNvSpPr>
          <p:nvPr>
            <p:ph type="sldNum" sz="quarter" idx="17"/>
          </p:nvPr>
        </p:nvSpPr>
        <p:spPr/>
        <p:txBody>
          <a:bodyPr/>
          <a:lstStyle/>
          <a:p>
            <a:fld id="{7AF8E309-D608-654D-B811-6A2C46C88181}" type="slidenum">
              <a:rPr lang="en-GB" noProof="0" smtClean="0"/>
              <a:pPr/>
              <a:t>27</a:t>
            </a:fld>
            <a:endParaRPr lang="en-GB" noProof="0"/>
          </a:p>
        </p:txBody>
      </p:sp>
      <p:sp>
        <p:nvSpPr>
          <p:cNvPr id="5" name="Footer Placeholder 4">
            <a:extLst>
              <a:ext uri="{FF2B5EF4-FFF2-40B4-BE49-F238E27FC236}">
                <a16:creationId xmlns:a16="http://schemas.microsoft.com/office/drawing/2014/main" id="{C0ACBCB9-259E-2B4D-62BF-D170F699D557}"/>
              </a:ext>
            </a:extLst>
          </p:cNvPr>
          <p:cNvSpPr>
            <a:spLocks noGrp="1"/>
          </p:cNvSpPr>
          <p:nvPr>
            <p:ph type="ftr" sz="quarter" idx="18"/>
          </p:nvPr>
        </p:nvSpPr>
        <p:spPr>
          <a:xfrm>
            <a:off x="623887" y="6019301"/>
            <a:ext cx="10604633" cy="506124"/>
          </a:xfrm>
        </p:spPr>
        <p:txBody>
          <a:bodyPr/>
          <a:lstStyle/>
          <a:p>
            <a:r>
              <a:rPr lang="en-GB" noProof="0"/>
              <a:t>Analysed using a mixed model for repeated measures with fixed effects for the following factors: treatment group, visit, treatment by visit interaction, baseline SGLT2i use, and the interaction between SGLT2i use and visit, with the log-transformed baseline UACR value as a covariate and an interaction term between the log-transformed baseline value and visit.</a:t>
            </a:r>
          </a:p>
          <a:p>
            <a:r>
              <a:rPr lang="en-GB" noProof="0"/>
              <a:t>*Placebo-corrected difference in UACR. </a:t>
            </a:r>
          </a:p>
          <a:p>
            <a:r>
              <a:rPr lang="en-GB" noProof="0"/>
              <a:t>SGLT2i, sodium–glucose co-transporter-2 inhibitor; OR, odds ratio; UACR, urinary albumin-to-creatinine ratio.</a:t>
            </a:r>
          </a:p>
        </p:txBody>
      </p:sp>
      <p:sp>
        <p:nvSpPr>
          <p:cNvPr id="4" name="Title 3">
            <a:extLst>
              <a:ext uri="{FF2B5EF4-FFF2-40B4-BE49-F238E27FC236}">
                <a16:creationId xmlns:a16="http://schemas.microsoft.com/office/drawing/2014/main" id="{36E3B309-A74C-DD2E-CEC6-42B5A1B7F9D8}"/>
              </a:ext>
            </a:extLst>
          </p:cNvPr>
          <p:cNvSpPr>
            <a:spLocks noGrp="1"/>
          </p:cNvSpPr>
          <p:nvPr>
            <p:ph type="title"/>
          </p:nvPr>
        </p:nvSpPr>
        <p:spPr/>
        <p:txBody>
          <a:bodyPr>
            <a:normAutofit/>
          </a:bodyPr>
          <a:lstStyle/>
          <a:p>
            <a:r>
              <a:rPr lang="en-GB" noProof="0"/>
              <a:t>UACR exploratory outcome</a:t>
            </a:r>
          </a:p>
        </p:txBody>
      </p:sp>
      <p:graphicFrame>
        <p:nvGraphicFramePr>
          <p:cNvPr id="2" name="Content Placeholder 16">
            <a:extLst>
              <a:ext uri="{FF2B5EF4-FFF2-40B4-BE49-F238E27FC236}">
                <a16:creationId xmlns:a16="http://schemas.microsoft.com/office/drawing/2014/main" id="{187D9089-B4FA-36E2-F904-D388FC297950}"/>
              </a:ext>
            </a:extLst>
          </p:cNvPr>
          <p:cNvGraphicFramePr>
            <a:graphicFrameLocks noGrp="1"/>
          </p:cNvGraphicFramePr>
          <p:nvPr>
            <p:extLst>
              <p:ext uri="{D42A27DB-BD31-4B8C-83A1-F6EECF244321}">
                <p14:modId xmlns:p14="http://schemas.microsoft.com/office/powerpoint/2010/main" val="405296146"/>
              </p:ext>
            </p:extLst>
          </p:nvPr>
        </p:nvGraphicFramePr>
        <p:xfrm>
          <a:off x="1184091" y="1295752"/>
          <a:ext cx="7841401" cy="34239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FDDBF0E-0EE9-C1BA-F7EA-492D5819DFC4}"/>
              </a:ext>
            </a:extLst>
          </p:cNvPr>
          <p:cNvSpPr txBox="1"/>
          <p:nvPr/>
        </p:nvSpPr>
        <p:spPr>
          <a:xfrm rot="16200000">
            <a:off x="-33132" y="2771488"/>
            <a:ext cx="2434448" cy="335637"/>
          </a:xfrm>
          <a:prstGeom prst="rect">
            <a:avLst/>
          </a:prstGeom>
        </p:spPr>
        <p:txBody>
          <a:bodyPr vert="horz" wrap="non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lang="en-GB" sz="1200" b="1" noProof="0">
                <a:latin typeface="Arial" panose="020B0604020202020204" pitchFamily="34" charset="0"/>
                <a:ea typeface="MS PGothic" charset="0"/>
                <a:cs typeface="Arial" panose="020B0604020202020204" pitchFamily="34" charset="0"/>
              </a:rPr>
              <a:t>Geometric</a:t>
            </a:r>
            <a:r>
              <a:rPr kumimoji="0" lang="en-GB" sz="1200" b="1"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 mean ratio to baseline</a:t>
            </a:r>
          </a:p>
        </p:txBody>
      </p:sp>
      <p:sp>
        <p:nvSpPr>
          <p:cNvPr id="8" name="TextBox 7">
            <a:extLst>
              <a:ext uri="{FF2B5EF4-FFF2-40B4-BE49-F238E27FC236}">
                <a16:creationId xmlns:a16="http://schemas.microsoft.com/office/drawing/2014/main" id="{0C0FDF0C-F372-0582-DB4E-084DA622461D}"/>
              </a:ext>
            </a:extLst>
          </p:cNvPr>
          <p:cNvSpPr txBox="1"/>
          <p:nvPr/>
        </p:nvSpPr>
        <p:spPr>
          <a:xfrm>
            <a:off x="6367107" y="1805250"/>
            <a:ext cx="999461"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6B6D"/>
                </a:solidFill>
                <a:effectLst/>
                <a:uLnTx/>
                <a:uFillTx/>
                <a:latin typeface="Arial" panose="020B0604020202020204"/>
                <a:ea typeface="MS PGothic" charset="0"/>
              </a:rPr>
              <a:t>Placebo</a:t>
            </a:r>
          </a:p>
        </p:txBody>
      </p:sp>
      <p:sp>
        <p:nvSpPr>
          <p:cNvPr id="9" name="TextBox 8">
            <a:extLst>
              <a:ext uri="{FF2B5EF4-FFF2-40B4-BE49-F238E27FC236}">
                <a16:creationId xmlns:a16="http://schemas.microsoft.com/office/drawing/2014/main" id="{CA213D9C-EC75-06B5-F8E2-9BCF52F86AB0}"/>
              </a:ext>
            </a:extLst>
          </p:cNvPr>
          <p:cNvSpPr txBox="1"/>
          <p:nvPr/>
        </p:nvSpPr>
        <p:spPr>
          <a:xfrm>
            <a:off x="6245526" y="2610582"/>
            <a:ext cx="1242622"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9BD2"/>
                </a:solidFill>
                <a:effectLst/>
                <a:uLnTx/>
                <a:uFillTx/>
                <a:latin typeface="Arial" panose="020B0604020202020204"/>
                <a:ea typeface="MS PGothic" charset="0"/>
              </a:rPr>
              <a:t>Finerenone</a:t>
            </a:r>
          </a:p>
        </p:txBody>
      </p:sp>
      <p:graphicFrame>
        <p:nvGraphicFramePr>
          <p:cNvPr id="12" name="Table 11">
            <a:extLst>
              <a:ext uri="{FF2B5EF4-FFF2-40B4-BE49-F238E27FC236}">
                <a16:creationId xmlns:a16="http://schemas.microsoft.com/office/drawing/2014/main" id="{39D97665-EE06-DF16-D997-33065A7B9325}"/>
              </a:ext>
            </a:extLst>
          </p:cNvPr>
          <p:cNvGraphicFramePr>
            <a:graphicFrameLocks noGrp="1"/>
          </p:cNvGraphicFramePr>
          <p:nvPr>
            <p:extLst>
              <p:ext uri="{D42A27DB-BD31-4B8C-83A1-F6EECF244321}">
                <p14:modId xmlns:p14="http://schemas.microsoft.com/office/powerpoint/2010/main" val="4122471214"/>
              </p:ext>
            </p:extLst>
          </p:nvPr>
        </p:nvGraphicFramePr>
        <p:xfrm>
          <a:off x="333361" y="4631672"/>
          <a:ext cx="8692131" cy="777240"/>
        </p:xfrm>
        <a:graphic>
          <a:graphicData uri="http://schemas.openxmlformats.org/drawingml/2006/table">
            <a:tbl>
              <a:tblPr firstRow="1" bandRow="1">
                <a:tableStyleId>{2D5ABB26-0587-4C30-8999-92F81FD0307C}</a:tableStyleId>
              </a:tblPr>
              <a:tblGrid>
                <a:gridCol w="961777">
                  <a:extLst>
                    <a:ext uri="{9D8B030D-6E8A-4147-A177-3AD203B41FA5}">
                      <a16:colId xmlns:a16="http://schemas.microsoft.com/office/drawing/2014/main" val="3157570697"/>
                    </a:ext>
                  </a:extLst>
                </a:gridCol>
                <a:gridCol w="530009">
                  <a:extLst>
                    <a:ext uri="{9D8B030D-6E8A-4147-A177-3AD203B41FA5}">
                      <a16:colId xmlns:a16="http://schemas.microsoft.com/office/drawing/2014/main" val="908456267"/>
                    </a:ext>
                  </a:extLst>
                </a:gridCol>
                <a:gridCol w="435935">
                  <a:extLst>
                    <a:ext uri="{9D8B030D-6E8A-4147-A177-3AD203B41FA5}">
                      <a16:colId xmlns:a16="http://schemas.microsoft.com/office/drawing/2014/main" val="2869782985"/>
                    </a:ext>
                  </a:extLst>
                </a:gridCol>
                <a:gridCol w="659218">
                  <a:extLst>
                    <a:ext uri="{9D8B030D-6E8A-4147-A177-3AD203B41FA5}">
                      <a16:colId xmlns:a16="http://schemas.microsoft.com/office/drawing/2014/main" val="1770508734"/>
                    </a:ext>
                  </a:extLst>
                </a:gridCol>
                <a:gridCol w="925034">
                  <a:extLst>
                    <a:ext uri="{9D8B030D-6E8A-4147-A177-3AD203B41FA5}">
                      <a16:colId xmlns:a16="http://schemas.microsoft.com/office/drawing/2014/main" val="3430626293"/>
                    </a:ext>
                  </a:extLst>
                </a:gridCol>
                <a:gridCol w="669850">
                  <a:extLst>
                    <a:ext uri="{9D8B030D-6E8A-4147-A177-3AD203B41FA5}">
                      <a16:colId xmlns:a16="http://schemas.microsoft.com/office/drawing/2014/main" val="452127244"/>
                    </a:ext>
                  </a:extLst>
                </a:gridCol>
                <a:gridCol w="1190846">
                  <a:extLst>
                    <a:ext uri="{9D8B030D-6E8A-4147-A177-3AD203B41FA5}">
                      <a16:colId xmlns:a16="http://schemas.microsoft.com/office/drawing/2014/main" val="2147815172"/>
                    </a:ext>
                  </a:extLst>
                </a:gridCol>
                <a:gridCol w="1116419">
                  <a:extLst>
                    <a:ext uri="{9D8B030D-6E8A-4147-A177-3AD203B41FA5}">
                      <a16:colId xmlns:a16="http://schemas.microsoft.com/office/drawing/2014/main" val="818875303"/>
                    </a:ext>
                  </a:extLst>
                </a:gridCol>
                <a:gridCol w="1105786">
                  <a:extLst>
                    <a:ext uri="{9D8B030D-6E8A-4147-A177-3AD203B41FA5}">
                      <a16:colId xmlns:a16="http://schemas.microsoft.com/office/drawing/2014/main" val="3860148290"/>
                    </a:ext>
                  </a:extLst>
                </a:gridCol>
                <a:gridCol w="1097257">
                  <a:extLst>
                    <a:ext uri="{9D8B030D-6E8A-4147-A177-3AD203B41FA5}">
                      <a16:colId xmlns:a16="http://schemas.microsoft.com/office/drawing/2014/main" val="3656010513"/>
                    </a:ext>
                  </a:extLst>
                </a:gridCol>
              </a:tblGrid>
              <a:tr h="253847">
                <a:tc>
                  <a:txBody>
                    <a:bodyPr/>
                    <a:lstStyle/>
                    <a:p>
                      <a:pPr lvl="0"/>
                      <a:r>
                        <a:rPr lang="en-GB" sz="1100" b="1" noProof="0">
                          <a:solidFill>
                            <a:schemeClr val="tx1"/>
                          </a:solidFill>
                        </a:rPr>
                        <a:t>At risk (n)</a:t>
                      </a:r>
                    </a:p>
                  </a:txBody>
                  <a:tcPr marL="72000" marR="36000"/>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extLst>
                  <a:ext uri="{0D108BD9-81ED-4DB2-BD59-A6C34878D82A}">
                    <a16:rowId xmlns:a16="http://schemas.microsoft.com/office/drawing/2014/main" val="2046231510"/>
                  </a:ext>
                </a:extLst>
              </a:tr>
              <a:tr h="216000">
                <a:tc>
                  <a:txBody>
                    <a:bodyPr/>
                    <a:lstStyle/>
                    <a:p>
                      <a:pPr lvl="0"/>
                      <a:r>
                        <a:rPr lang="en-GB" sz="1100" b="1" noProof="0">
                          <a:solidFill>
                            <a:srgbClr val="53585A"/>
                          </a:solidFill>
                        </a:rPr>
                        <a:t>Placebo</a:t>
                      </a:r>
                    </a:p>
                  </a:txBody>
                  <a:tcPr marL="72000" marR="36000"/>
                </a:tc>
                <a:tc>
                  <a:txBody>
                    <a:bodyPr/>
                    <a:lstStyle/>
                    <a:p>
                      <a:pPr algn="ctr"/>
                      <a:r>
                        <a:rPr lang="en-GB" sz="1000" b="1" noProof="0">
                          <a:solidFill>
                            <a:srgbClr val="53585A"/>
                          </a:solidFill>
                        </a:rPr>
                        <a:t>791</a:t>
                      </a:r>
                    </a:p>
                  </a:txBody>
                  <a:tcPr marR="0"/>
                </a:tc>
                <a:tc>
                  <a:txBody>
                    <a:bodyPr/>
                    <a:lstStyle/>
                    <a:p>
                      <a:pPr algn="ctr"/>
                      <a:r>
                        <a:rPr lang="en-GB" sz="1000" b="1" noProof="0">
                          <a:solidFill>
                            <a:srgbClr val="53585A"/>
                          </a:solidFill>
                        </a:rPr>
                        <a:t>785</a:t>
                      </a:r>
                    </a:p>
                  </a:txBody>
                  <a:tcPr/>
                </a:tc>
                <a:tc>
                  <a:txBody>
                    <a:bodyPr/>
                    <a:lstStyle/>
                    <a:p>
                      <a:pPr algn="ctr"/>
                      <a:r>
                        <a:rPr lang="en-GB" sz="1000" b="1" noProof="0">
                          <a:solidFill>
                            <a:srgbClr val="53585A"/>
                          </a:solidFill>
                        </a:rPr>
                        <a:t>771</a:t>
                      </a:r>
                    </a:p>
                  </a:txBody>
                  <a:tcPr/>
                </a:tc>
                <a:tc>
                  <a:txBody>
                    <a:bodyPr/>
                    <a:lstStyle/>
                    <a:p>
                      <a:pPr algn="ctr"/>
                      <a:r>
                        <a:rPr lang="en-GB" sz="1000" b="1" noProof="0">
                          <a:solidFill>
                            <a:srgbClr val="53585A"/>
                          </a:solidFill>
                        </a:rPr>
                        <a:t>759</a:t>
                      </a:r>
                    </a:p>
                  </a:txBody>
                  <a:tcPr/>
                </a:tc>
                <a:tc>
                  <a:txBody>
                    <a:bodyPr/>
                    <a:lstStyle/>
                    <a:p>
                      <a:pPr algn="ctr"/>
                      <a:endParaRPr lang="en-GB" sz="1000" b="1" noProof="0">
                        <a:solidFill>
                          <a:srgbClr val="53585A"/>
                        </a:solidFill>
                      </a:endParaRPr>
                    </a:p>
                  </a:txBody>
                  <a:tcPr/>
                </a:tc>
                <a:tc>
                  <a:txBody>
                    <a:bodyPr/>
                    <a:lstStyle/>
                    <a:p>
                      <a:pPr lvl="0" algn="ctr"/>
                      <a:r>
                        <a:rPr lang="en-GB" sz="1000" b="1" noProof="0">
                          <a:solidFill>
                            <a:srgbClr val="53585A"/>
                          </a:solidFill>
                        </a:rPr>
                        <a:t>754</a:t>
                      </a:r>
                    </a:p>
                  </a:txBody>
                  <a:tcPr marL="0" marR="0"/>
                </a:tc>
                <a:tc>
                  <a:txBody>
                    <a:bodyPr/>
                    <a:lstStyle/>
                    <a:p>
                      <a:pPr algn="ctr"/>
                      <a:endParaRPr lang="en-GB" sz="1000" b="1" noProof="0">
                        <a:solidFill>
                          <a:srgbClr val="53585A"/>
                        </a:solidFill>
                      </a:endParaRPr>
                    </a:p>
                  </a:txBody>
                  <a:tcPr marL="36000"/>
                </a:tc>
                <a:tc>
                  <a:txBody>
                    <a:bodyPr/>
                    <a:lstStyle/>
                    <a:p>
                      <a:pPr algn="ctr"/>
                      <a:endParaRPr lang="en-GB" sz="1000" b="1" noProof="0">
                        <a:solidFill>
                          <a:srgbClr val="53585A"/>
                        </a:solidFill>
                      </a:endParaRPr>
                    </a:p>
                  </a:txBody>
                  <a:tcPr marL="0"/>
                </a:tc>
                <a:tc>
                  <a:txBody>
                    <a:bodyPr/>
                    <a:lstStyle/>
                    <a:p>
                      <a:pPr algn="ctr"/>
                      <a:r>
                        <a:rPr lang="en-GB" sz="1000" b="1" noProof="0">
                          <a:solidFill>
                            <a:srgbClr val="53585A"/>
                          </a:solidFill>
                        </a:rPr>
                        <a:t>712</a:t>
                      </a:r>
                    </a:p>
                  </a:txBody>
                  <a:tcPr marL="0"/>
                </a:tc>
                <a:extLst>
                  <a:ext uri="{0D108BD9-81ED-4DB2-BD59-A6C34878D82A}">
                    <a16:rowId xmlns:a16="http://schemas.microsoft.com/office/drawing/2014/main" val="3135459860"/>
                  </a:ext>
                </a:extLst>
              </a:tr>
              <a:tr h="216000">
                <a:tc>
                  <a:txBody>
                    <a:bodyPr/>
                    <a:lstStyle/>
                    <a:p>
                      <a:pPr marL="0" lvl="0" algn="l" defTabSz="914400" rtl="0" eaLnBrk="1" latinLnBrk="0" hangingPunct="1"/>
                      <a:r>
                        <a:rPr lang="en-GB" sz="1100" b="1" kern="1200" noProof="0">
                          <a:solidFill>
                            <a:srgbClr val="669BD2"/>
                          </a:solidFill>
                        </a:rPr>
                        <a:t>Finerenone</a:t>
                      </a:r>
                      <a:endParaRPr lang="en-GB" sz="1100" b="1" kern="1200" noProof="0">
                        <a:solidFill>
                          <a:srgbClr val="669BD2"/>
                        </a:solidFill>
                        <a:latin typeface="+mn-lt"/>
                        <a:ea typeface="+mn-ea"/>
                        <a:cs typeface="+mn-cs"/>
                      </a:endParaRPr>
                    </a:p>
                  </a:txBody>
                  <a:tcPr marL="72000" marR="36000"/>
                </a:tc>
                <a:tc>
                  <a:txBody>
                    <a:bodyPr/>
                    <a:lstStyle/>
                    <a:p>
                      <a:pPr algn="ctr"/>
                      <a:r>
                        <a:rPr lang="en-GB" sz="1000" b="1" noProof="0">
                          <a:solidFill>
                            <a:srgbClr val="669BD2"/>
                          </a:solidFill>
                        </a:rPr>
                        <a:t>793</a:t>
                      </a:r>
                    </a:p>
                  </a:txBody>
                  <a:tcPr marR="0"/>
                </a:tc>
                <a:tc>
                  <a:txBody>
                    <a:bodyPr/>
                    <a:lstStyle/>
                    <a:p>
                      <a:pPr algn="ctr"/>
                      <a:r>
                        <a:rPr lang="en-GB" sz="1000" b="1" noProof="0">
                          <a:solidFill>
                            <a:srgbClr val="669BD2"/>
                          </a:solidFill>
                        </a:rPr>
                        <a:t>782</a:t>
                      </a:r>
                    </a:p>
                  </a:txBody>
                  <a:tcPr/>
                </a:tc>
                <a:tc>
                  <a:txBody>
                    <a:bodyPr/>
                    <a:lstStyle/>
                    <a:p>
                      <a:pPr algn="ctr"/>
                      <a:r>
                        <a:rPr lang="en-GB" sz="1000" b="1" noProof="0">
                          <a:solidFill>
                            <a:srgbClr val="669BD2"/>
                          </a:solidFill>
                        </a:rPr>
                        <a:t>777</a:t>
                      </a:r>
                    </a:p>
                  </a:txBody>
                  <a:tcPr/>
                </a:tc>
                <a:tc>
                  <a:txBody>
                    <a:bodyPr/>
                    <a:lstStyle/>
                    <a:p>
                      <a:pPr algn="ctr"/>
                      <a:r>
                        <a:rPr lang="en-GB" sz="1000" b="1" noProof="0">
                          <a:solidFill>
                            <a:srgbClr val="669BD2"/>
                          </a:solidFill>
                        </a:rPr>
                        <a:t>768</a:t>
                      </a:r>
                    </a:p>
                  </a:txBody>
                  <a:tcPr/>
                </a:tc>
                <a:tc>
                  <a:txBody>
                    <a:bodyPr/>
                    <a:lstStyle/>
                    <a:p>
                      <a:pPr algn="ctr"/>
                      <a:endParaRPr lang="en-GB" sz="1000" b="1" noProof="0">
                        <a:solidFill>
                          <a:srgbClr val="669BD2"/>
                        </a:solidFill>
                      </a:endParaRPr>
                    </a:p>
                  </a:txBody>
                  <a:tcPr/>
                </a:tc>
                <a:tc>
                  <a:txBody>
                    <a:bodyPr/>
                    <a:lstStyle/>
                    <a:p>
                      <a:pPr lvl="0" algn="ctr"/>
                      <a:r>
                        <a:rPr lang="en-GB" sz="1000" b="1" noProof="0">
                          <a:solidFill>
                            <a:srgbClr val="669BD2"/>
                          </a:solidFill>
                        </a:rPr>
                        <a:t>752</a:t>
                      </a:r>
                    </a:p>
                  </a:txBody>
                  <a:tcPr marL="0" marR="0"/>
                </a:tc>
                <a:tc>
                  <a:txBody>
                    <a:bodyPr/>
                    <a:lstStyle/>
                    <a:p>
                      <a:pPr algn="ctr"/>
                      <a:endParaRPr lang="en-GB" sz="1000" b="1" noProof="0">
                        <a:solidFill>
                          <a:srgbClr val="669BD2"/>
                        </a:solidFill>
                      </a:endParaRPr>
                    </a:p>
                  </a:txBody>
                  <a:tcPr marL="36000"/>
                </a:tc>
                <a:tc>
                  <a:txBody>
                    <a:bodyPr/>
                    <a:lstStyle/>
                    <a:p>
                      <a:pPr algn="ctr"/>
                      <a:endParaRPr lang="en-GB" sz="1000" b="1" noProof="0">
                        <a:solidFill>
                          <a:srgbClr val="669BD2"/>
                        </a:solidFill>
                      </a:endParaRPr>
                    </a:p>
                  </a:txBody>
                  <a:tcPr marL="0"/>
                </a:tc>
                <a:tc>
                  <a:txBody>
                    <a:bodyPr/>
                    <a:lstStyle/>
                    <a:p>
                      <a:pPr algn="ctr"/>
                      <a:r>
                        <a:rPr lang="en-GB" sz="1000" b="1" noProof="0">
                          <a:solidFill>
                            <a:srgbClr val="669BD2"/>
                          </a:solidFill>
                        </a:rPr>
                        <a:t>716</a:t>
                      </a:r>
                    </a:p>
                  </a:txBody>
                  <a:tcPr marL="0"/>
                </a:tc>
                <a:extLst>
                  <a:ext uri="{0D108BD9-81ED-4DB2-BD59-A6C34878D82A}">
                    <a16:rowId xmlns:a16="http://schemas.microsoft.com/office/drawing/2014/main" val="1034734925"/>
                  </a:ext>
                </a:extLst>
              </a:tr>
            </a:tbl>
          </a:graphicData>
        </a:graphic>
      </p:graphicFrame>
      <p:grpSp>
        <p:nvGrpSpPr>
          <p:cNvPr id="30" name="Group 29">
            <a:extLst>
              <a:ext uri="{FF2B5EF4-FFF2-40B4-BE49-F238E27FC236}">
                <a16:creationId xmlns:a16="http://schemas.microsoft.com/office/drawing/2014/main" id="{303AD851-B57E-57C4-EEED-5C7783254E04}"/>
              </a:ext>
            </a:extLst>
          </p:cNvPr>
          <p:cNvGrpSpPr/>
          <p:nvPr/>
        </p:nvGrpSpPr>
        <p:grpSpPr>
          <a:xfrm>
            <a:off x="1962294" y="4291546"/>
            <a:ext cx="2087995" cy="360450"/>
            <a:chOff x="1902156" y="4507847"/>
            <a:chExt cx="2135685" cy="357221"/>
          </a:xfrm>
        </p:grpSpPr>
        <p:sp>
          <p:nvSpPr>
            <p:cNvPr id="19" name="Rectangle 18">
              <a:extLst>
                <a:ext uri="{FF2B5EF4-FFF2-40B4-BE49-F238E27FC236}">
                  <a16:creationId xmlns:a16="http://schemas.microsoft.com/office/drawing/2014/main" id="{AF9343D2-4C46-CF10-16B8-3750A4594089}"/>
                </a:ext>
              </a:extLst>
            </p:cNvPr>
            <p:cNvSpPr/>
            <p:nvPr/>
          </p:nvSpPr>
          <p:spPr>
            <a:xfrm>
              <a:off x="2683715" y="4521883"/>
              <a:ext cx="207748" cy="34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0" name="Rectangle 19">
              <a:extLst>
                <a:ext uri="{FF2B5EF4-FFF2-40B4-BE49-F238E27FC236}">
                  <a16:creationId xmlns:a16="http://schemas.microsoft.com/office/drawing/2014/main" id="{B05EB4E9-1507-3EAF-548E-249BD397D418}"/>
                </a:ext>
              </a:extLst>
            </p:cNvPr>
            <p:cNvSpPr/>
            <p:nvPr/>
          </p:nvSpPr>
          <p:spPr>
            <a:xfrm>
              <a:off x="3830093" y="4522329"/>
              <a:ext cx="207748" cy="34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nvGrpSpPr>
            <p:cNvPr id="28" name="Group 27">
              <a:extLst>
                <a:ext uri="{FF2B5EF4-FFF2-40B4-BE49-F238E27FC236}">
                  <a16:creationId xmlns:a16="http://schemas.microsoft.com/office/drawing/2014/main" id="{FD957EC2-CA02-D345-50D8-DCA09C66E130}"/>
                </a:ext>
              </a:extLst>
            </p:cNvPr>
            <p:cNvGrpSpPr/>
            <p:nvPr/>
          </p:nvGrpSpPr>
          <p:grpSpPr>
            <a:xfrm>
              <a:off x="1902156" y="4507847"/>
              <a:ext cx="159623" cy="282048"/>
              <a:chOff x="1902156" y="4507847"/>
              <a:chExt cx="159623" cy="282048"/>
            </a:xfrm>
          </p:grpSpPr>
          <p:sp>
            <p:nvSpPr>
              <p:cNvPr id="15" name="TextBox 14">
                <a:extLst>
                  <a:ext uri="{FF2B5EF4-FFF2-40B4-BE49-F238E27FC236}">
                    <a16:creationId xmlns:a16="http://schemas.microsoft.com/office/drawing/2014/main" id="{52877C94-E86A-BA2D-16E5-5A76372CE433}"/>
                  </a:ext>
                </a:extLst>
              </p:cNvPr>
              <p:cNvSpPr txBox="1"/>
              <p:nvPr/>
            </p:nvSpPr>
            <p:spPr>
              <a:xfrm>
                <a:off x="1902156" y="4528285"/>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1</a:t>
                </a:r>
              </a:p>
            </p:txBody>
          </p:sp>
          <p:cxnSp>
            <p:nvCxnSpPr>
              <p:cNvPr id="21" name="Straight Connector 20">
                <a:extLst>
                  <a:ext uri="{FF2B5EF4-FFF2-40B4-BE49-F238E27FC236}">
                    <a16:creationId xmlns:a16="http://schemas.microsoft.com/office/drawing/2014/main" id="{696EF3F5-BAF5-A845-2EFB-D2F9BB264202}"/>
                  </a:ext>
                </a:extLst>
              </p:cNvPr>
              <p:cNvCxnSpPr>
                <a:cxnSpLocks/>
              </p:cNvCxnSpPr>
              <p:nvPr/>
            </p:nvCxnSpPr>
            <p:spPr>
              <a:xfrm>
                <a:off x="1981967" y="4507847"/>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9EA692B6-CBD2-EED1-79AB-97D445178D9A}"/>
                </a:ext>
              </a:extLst>
            </p:cNvPr>
            <p:cNvGrpSpPr/>
            <p:nvPr/>
          </p:nvGrpSpPr>
          <p:grpSpPr>
            <a:xfrm>
              <a:off x="2457566" y="4507847"/>
              <a:ext cx="159623" cy="282048"/>
              <a:chOff x="2457566" y="4507847"/>
              <a:chExt cx="159623" cy="282048"/>
            </a:xfrm>
          </p:grpSpPr>
          <p:sp>
            <p:nvSpPr>
              <p:cNvPr id="16" name="TextBox 15">
                <a:extLst>
                  <a:ext uri="{FF2B5EF4-FFF2-40B4-BE49-F238E27FC236}">
                    <a16:creationId xmlns:a16="http://schemas.microsoft.com/office/drawing/2014/main" id="{D4DCDD89-2FF4-B150-9FB0-D61B90105565}"/>
                  </a:ext>
                </a:extLst>
              </p:cNvPr>
              <p:cNvSpPr txBox="1"/>
              <p:nvPr/>
            </p:nvSpPr>
            <p:spPr>
              <a:xfrm>
                <a:off x="2457566" y="4528285"/>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3</a:t>
                </a:r>
              </a:p>
            </p:txBody>
          </p:sp>
          <p:cxnSp>
            <p:nvCxnSpPr>
              <p:cNvPr id="22" name="Straight Connector 21">
                <a:extLst>
                  <a:ext uri="{FF2B5EF4-FFF2-40B4-BE49-F238E27FC236}">
                    <a16:creationId xmlns:a16="http://schemas.microsoft.com/office/drawing/2014/main" id="{EBADEE5E-46E9-DAA6-ED32-6B48CC3D37C7}"/>
                  </a:ext>
                </a:extLst>
              </p:cNvPr>
              <p:cNvCxnSpPr>
                <a:cxnSpLocks/>
              </p:cNvCxnSpPr>
              <p:nvPr/>
            </p:nvCxnSpPr>
            <p:spPr>
              <a:xfrm>
                <a:off x="2539671" y="4507847"/>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10239C89-C422-4D6F-2685-DA698C269954}"/>
                </a:ext>
              </a:extLst>
            </p:cNvPr>
            <p:cNvGrpSpPr/>
            <p:nvPr/>
          </p:nvGrpSpPr>
          <p:grpSpPr>
            <a:xfrm>
              <a:off x="3295975" y="4507847"/>
              <a:ext cx="159623" cy="282048"/>
              <a:chOff x="3295975" y="4507847"/>
              <a:chExt cx="159623" cy="282048"/>
            </a:xfrm>
          </p:grpSpPr>
          <p:sp>
            <p:nvSpPr>
              <p:cNvPr id="17" name="TextBox 16">
                <a:extLst>
                  <a:ext uri="{FF2B5EF4-FFF2-40B4-BE49-F238E27FC236}">
                    <a16:creationId xmlns:a16="http://schemas.microsoft.com/office/drawing/2014/main" id="{8BBAC41E-DCD3-1C66-7CAE-20944FD550AE}"/>
                  </a:ext>
                </a:extLst>
              </p:cNvPr>
              <p:cNvSpPr txBox="1"/>
              <p:nvPr/>
            </p:nvSpPr>
            <p:spPr>
              <a:xfrm>
                <a:off x="3295975" y="4528285"/>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6</a:t>
                </a:r>
              </a:p>
            </p:txBody>
          </p:sp>
          <p:cxnSp>
            <p:nvCxnSpPr>
              <p:cNvPr id="23" name="Straight Connector 22">
                <a:extLst>
                  <a:ext uri="{FF2B5EF4-FFF2-40B4-BE49-F238E27FC236}">
                    <a16:creationId xmlns:a16="http://schemas.microsoft.com/office/drawing/2014/main" id="{FC1B46B8-6B8A-1220-E538-3490412378E9}"/>
                  </a:ext>
                </a:extLst>
              </p:cNvPr>
              <p:cNvCxnSpPr>
                <a:cxnSpLocks/>
              </p:cNvCxnSpPr>
              <p:nvPr/>
            </p:nvCxnSpPr>
            <p:spPr>
              <a:xfrm>
                <a:off x="3375680" y="4507847"/>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3" name="TextBox 32">
            <a:extLst>
              <a:ext uri="{FF2B5EF4-FFF2-40B4-BE49-F238E27FC236}">
                <a16:creationId xmlns:a16="http://schemas.microsoft.com/office/drawing/2014/main" id="{E8C1102E-3D67-A030-2091-A7AE3947DDD6}"/>
              </a:ext>
            </a:extLst>
          </p:cNvPr>
          <p:cNvSpPr txBox="1"/>
          <p:nvPr/>
        </p:nvSpPr>
        <p:spPr>
          <a:xfrm>
            <a:off x="3890235" y="4521826"/>
            <a:ext cx="3201050" cy="276999"/>
          </a:xfrm>
          <a:prstGeom prst="rect">
            <a:avLst/>
          </a:prstGeom>
        </p:spPr>
        <p:txBody>
          <a:bodyPr vert="horz" wrap="square" lIns="91440" tIns="45720" rIns="91440" bIns="45720" rtlCol="0" anchor="ctr">
            <a:sp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1" i="0" u="none" strike="noStrike" kern="1200" cap="none" spc="0" normalizeH="0" baseline="0" noProof="0">
                <a:ln>
                  <a:noFill/>
                </a:ln>
                <a:effectLst/>
                <a:uLnTx/>
                <a:uFillTx/>
                <a:latin typeface="Arial" panose="020B0604020202020204"/>
                <a:ea typeface="MS PGothic" charset="0"/>
              </a:rPr>
              <a:t>Months since randomisation</a:t>
            </a:r>
          </a:p>
        </p:txBody>
      </p:sp>
      <p:sp>
        <p:nvSpPr>
          <p:cNvPr id="7" name="Rectangle: Rounded Corners 6">
            <a:extLst>
              <a:ext uri="{FF2B5EF4-FFF2-40B4-BE49-F238E27FC236}">
                <a16:creationId xmlns:a16="http://schemas.microsoft.com/office/drawing/2014/main" id="{8B4DD93A-E96E-58A5-4A8E-C1954C4D7B02}"/>
              </a:ext>
            </a:extLst>
          </p:cNvPr>
          <p:cNvSpPr/>
          <p:nvPr/>
        </p:nvSpPr>
        <p:spPr>
          <a:xfrm>
            <a:off x="9141094" y="1412218"/>
            <a:ext cx="2446337" cy="2721326"/>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6374D"/>
                </a:solidFill>
                <a:effectLst/>
                <a:uLnTx/>
                <a:uFillTx/>
                <a:latin typeface="Arial" panose="020B0604020202020204"/>
                <a:ea typeface="MS PGothic" charset="0"/>
                <a:cs typeface="+mn-cs"/>
              </a:rPr>
              <a:t>≥30% UACR reduction </a:t>
            </a:r>
            <a:r>
              <a:rPr kumimoji="0" lang="en-US" sz="1200" b="1" i="0" u="none" strike="noStrike" kern="1200" cap="none" spc="0" normalizeH="0" baseline="0" noProof="0">
                <a:ln>
                  <a:noFill/>
                </a:ln>
                <a:solidFill>
                  <a:srgbClr val="16374D"/>
                </a:solidFill>
                <a:effectLst/>
                <a:uLnTx/>
                <a:uFillTx/>
                <a:latin typeface="Arial" panose="020B0604020202020204"/>
                <a:ea typeface="MS PGothic" charset="0"/>
                <a:cs typeface="+mn-cs"/>
              </a:rPr>
              <a:t>from baseline at Month 6:</a:t>
            </a: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16374D"/>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rPr>
              <a:t> </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16374D"/>
                </a:solidFill>
                <a:effectLst/>
                <a:uLnTx/>
                <a:uFillTx/>
                <a:latin typeface="Arial" panose="020B0604020202020204"/>
                <a:ea typeface="MS PGothic" charset="0"/>
                <a:cs typeface="+mn-cs"/>
              </a:rPr>
              <a:t>OR (95% CI): 3.99 </a:t>
            </a:r>
            <a:br>
              <a:rPr kumimoji="0" lang="en-US" sz="1100" b="0" i="0" u="none" strike="noStrike" kern="1200" cap="none" spc="0" normalizeH="0" baseline="0" noProof="0">
                <a:ln>
                  <a:noFill/>
                </a:ln>
                <a:solidFill>
                  <a:srgbClr val="16374D"/>
                </a:solidFill>
                <a:effectLst/>
                <a:uLnTx/>
                <a:uFillTx/>
                <a:latin typeface="Arial" panose="020B0604020202020204"/>
                <a:ea typeface="MS PGothic" charset="0"/>
                <a:cs typeface="+mn-cs"/>
              </a:rPr>
            </a:br>
            <a:r>
              <a:rPr kumimoji="0" lang="en-US" sz="1100" b="0" i="0" u="none" strike="noStrike" kern="1200" cap="none" spc="0" normalizeH="0" baseline="0" noProof="0">
                <a:ln>
                  <a:noFill/>
                </a:ln>
                <a:solidFill>
                  <a:srgbClr val="16374D"/>
                </a:solidFill>
                <a:effectLst/>
                <a:uLnTx/>
                <a:uFillTx/>
                <a:latin typeface="Arial" panose="020B0604020202020204"/>
                <a:ea typeface="MS PGothic" charset="0"/>
                <a:cs typeface="+mn-cs"/>
              </a:rPr>
              <a:t>(3.22, 4.95)</a:t>
            </a:r>
          </a:p>
        </p:txBody>
      </p:sp>
      <p:sp>
        <p:nvSpPr>
          <p:cNvPr id="13" name="Rectangle 12">
            <a:extLst>
              <a:ext uri="{FF2B5EF4-FFF2-40B4-BE49-F238E27FC236}">
                <a16:creationId xmlns:a16="http://schemas.microsoft.com/office/drawing/2014/main" id="{B7E5B290-87A3-222E-837F-72903E464B6E}"/>
              </a:ext>
            </a:extLst>
          </p:cNvPr>
          <p:cNvSpPr/>
          <p:nvPr/>
        </p:nvSpPr>
        <p:spPr>
          <a:xfrm flipH="1">
            <a:off x="9222339" y="2514270"/>
            <a:ext cx="1272252" cy="3686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br>
              <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rPr>
            </a:br>
            <a:br>
              <a:rPr kumimoji="0" lang="en-US" sz="1200" b="0" i="0" u="none" strike="noStrike" kern="1200" cap="none" spc="0" normalizeH="0" baseline="0" noProof="0">
                <a:ln>
                  <a:noFill/>
                </a:ln>
                <a:solidFill>
                  <a:srgbClr val="669BD2"/>
                </a:solidFill>
                <a:effectLst/>
                <a:uLnTx/>
                <a:uFillTx/>
                <a:latin typeface="Arial" panose="020B0604020202020204"/>
                <a:ea typeface="MS PGothic" charset="0"/>
                <a:cs typeface="+mn-cs"/>
              </a:rPr>
            </a:br>
            <a:r>
              <a:rPr kumimoji="0" lang="en-US" sz="1400" b="1" i="0" u="none" strike="noStrike" kern="1200" cap="none" spc="0" normalizeH="0" baseline="0" noProof="0">
                <a:ln>
                  <a:noFill/>
                </a:ln>
                <a:solidFill>
                  <a:srgbClr val="669BD2"/>
                </a:solidFill>
                <a:effectLst/>
                <a:uLnTx/>
                <a:uFillTx/>
                <a:latin typeface="Arial" panose="020B0604020202020204"/>
                <a:ea typeface="+mn-ea"/>
                <a:cs typeface="+mn-cs"/>
              </a:rPr>
              <a:t>56.0% </a:t>
            </a: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669BD2"/>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p:txBody>
      </p:sp>
      <p:graphicFrame>
        <p:nvGraphicFramePr>
          <p:cNvPr id="14" name="Chart 13">
            <a:extLst>
              <a:ext uri="{FF2B5EF4-FFF2-40B4-BE49-F238E27FC236}">
                <a16:creationId xmlns:a16="http://schemas.microsoft.com/office/drawing/2014/main" id="{24315CA1-D225-5CF1-F07E-261DA13A4B62}"/>
              </a:ext>
            </a:extLst>
          </p:cNvPr>
          <p:cNvGraphicFramePr>
            <a:graphicFrameLocks noChangeAspect="1"/>
          </p:cNvGraphicFramePr>
          <p:nvPr>
            <p:extLst>
              <p:ext uri="{D42A27DB-BD31-4B8C-83A1-F6EECF244321}">
                <p14:modId xmlns:p14="http://schemas.microsoft.com/office/powerpoint/2010/main" val="1033346891"/>
              </p:ext>
            </p:extLst>
          </p:nvPr>
        </p:nvGraphicFramePr>
        <p:xfrm>
          <a:off x="9385122" y="1905936"/>
          <a:ext cx="923445" cy="15539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A352271C-1989-9FA5-CC88-72DAD63FA59B}"/>
              </a:ext>
            </a:extLst>
          </p:cNvPr>
          <p:cNvGraphicFramePr>
            <a:graphicFrameLocks noChangeAspect="1"/>
          </p:cNvGraphicFramePr>
          <p:nvPr>
            <p:extLst>
              <p:ext uri="{D42A27DB-BD31-4B8C-83A1-F6EECF244321}">
                <p14:modId xmlns:p14="http://schemas.microsoft.com/office/powerpoint/2010/main" val="1924537286"/>
              </p:ext>
            </p:extLst>
          </p:nvPr>
        </p:nvGraphicFramePr>
        <p:xfrm>
          <a:off x="10408802" y="1926635"/>
          <a:ext cx="923445" cy="1553923"/>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a:extLst>
              <a:ext uri="{FF2B5EF4-FFF2-40B4-BE49-F238E27FC236}">
                <a16:creationId xmlns:a16="http://schemas.microsoft.com/office/drawing/2014/main" id="{1C367445-FE03-F061-CBB2-21D8D9AD33E5}"/>
              </a:ext>
            </a:extLst>
          </p:cNvPr>
          <p:cNvSpPr/>
          <p:nvPr/>
        </p:nvSpPr>
        <p:spPr>
          <a:xfrm flipH="1">
            <a:off x="10367014" y="3081914"/>
            <a:ext cx="1129339" cy="2816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16374D"/>
                </a:solidFill>
                <a:effectLst/>
                <a:uLnTx/>
                <a:uFillTx/>
                <a:latin typeface="Arial" panose="020B0604020202020204"/>
                <a:ea typeface="+mn-ea"/>
                <a:cs typeface="+mn-cs"/>
              </a:rPr>
              <a:t>with </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bg1">
                    <a:lumMod val="50000"/>
                  </a:schemeClr>
                </a:solidFill>
                <a:effectLst/>
                <a:uLnTx/>
                <a:uFillTx/>
                <a:latin typeface="Arial" panose="020B0604020202020204"/>
                <a:ea typeface="+mn-ea"/>
                <a:cs typeface="+mn-cs"/>
              </a:rPr>
              <a:t>placebo</a:t>
            </a:r>
            <a:endParaRPr kumimoji="0" lang="en-US" sz="1200" b="1" i="0" u="none" strike="noStrike" kern="1200" cap="none" spc="0" normalizeH="0" baseline="0" noProof="0">
              <a:ln>
                <a:noFill/>
              </a:ln>
              <a:solidFill>
                <a:schemeClr val="bg1">
                  <a:lumMod val="50000"/>
                </a:schemeClr>
              </a:solidFill>
              <a:effectLst/>
              <a:uLnTx/>
              <a:uFillTx/>
              <a:latin typeface="Arial" panose="020B0604020202020204"/>
              <a:ea typeface="MS PGothic" charset="0"/>
              <a:cs typeface="+mn-cs"/>
            </a:endParaRPr>
          </a:p>
        </p:txBody>
      </p:sp>
      <p:sp>
        <p:nvSpPr>
          <p:cNvPr id="25" name="TextBox 24">
            <a:extLst>
              <a:ext uri="{FF2B5EF4-FFF2-40B4-BE49-F238E27FC236}">
                <a16:creationId xmlns:a16="http://schemas.microsoft.com/office/drawing/2014/main" id="{93E19F22-4480-04A4-86B0-E1876932642E}"/>
              </a:ext>
            </a:extLst>
          </p:cNvPr>
          <p:cNvSpPr txBox="1"/>
          <p:nvPr/>
        </p:nvSpPr>
        <p:spPr>
          <a:xfrm>
            <a:off x="10216493" y="2552640"/>
            <a:ext cx="344504" cy="276999"/>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16374D"/>
                </a:solidFill>
                <a:effectLst/>
                <a:uLnTx/>
                <a:uFillTx/>
                <a:latin typeface="Arial" panose="020B0604020202020204"/>
                <a:ea typeface="MS PGothic" charset="0"/>
                <a:cs typeface="+mn-cs"/>
              </a:rPr>
              <a:t>vs</a:t>
            </a:r>
            <a:endParaRPr kumimoji="0" lang="en-GB" sz="1200" b="0" i="0" u="none" strike="noStrike" kern="1200" cap="none" spc="0" normalizeH="0" baseline="0" noProof="0">
              <a:ln>
                <a:noFill/>
              </a:ln>
              <a:solidFill>
                <a:srgbClr val="16374D"/>
              </a:solidFill>
              <a:effectLst/>
              <a:uLnTx/>
              <a:uFillTx/>
              <a:latin typeface="Arial" panose="020B0604020202020204"/>
              <a:ea typeface="MS PGothic" charset="0"/>
              <a:cs typeface="+mn-cs"/>
            </a:endParaRPr>
          </a:p>
        </p:txBody>
      </p:sp>
      <p:sp>
        <p:nvSpPr>
          <p:cNvPr id="26" name="Rectangle 25">
            <a:extLst>
              <a:ext uri="{FF2B5EF4-FFF2-40B4-BE49-F238E27FC236}">
                <a16:creationId xmlns:a16="http://schemas.microsoft.com/office/drawing/2014/main" id="{50A0EB9D-48C2-16F3-C8F6-B7E985CDEBB9}"/>
              </a:ext>
            </a:extLst>
          </p:cNvPr>
          <p:cNvSpPr/>
          <p:nvPr/>
        </p:nvSpPr>
        <p:spPr>
          <a:xfrm flipH="1">
            <a:off x="9258868" y="3027804"/>
            <a:ext cx="1272252" cy="41262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br>
              <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rPr>
            </a:br>
            <a:br>
              <a:rPr kumimoji="0" lang="en-US" sz="1200" b="0" i="0" u="none" strike="noStrike" kern="1200" cap="none" spc="0" normalizeH="0" baseline="0" noProof="0">
                <a:ln>
                  <a:noFill/>
                </a:ln>
                <a:solidFill>
                  <a:srgbClr val="669BD2"/>
                </a:solidFill>
                <a:effectLst/>
                <a:uLnTx/>
                <a:uFillTx/>
                <a:latin typeface="Arial" panose="020B0604020202020204"/>
                <a:ea typeface="MS PGothic" charset="0"/>
                <a:cs typeface="+mn-cs"/>
              </a:rPr>
            </a:br>
            <a:r>
              <a:rPr kumimoji="0" lang="en-US" sz="1200" b="0" i="0" u="none" strike="noStrike" kern="1200" cap="none" spc="0" normalizeH="0" baseline="0" noProof="0">
                <a:ln>
                  <a:noFill/>
                </a:ln>
                <a:solidFill>
                  <a:srgbClr val="16374D"/>
                </a:solidFill>
                <a:effectLst/>
                <a:uLnTx/>
                <a:uFillTx/>
                <a:latin typeface="Arial" panose="020B0604020202020204"/>
                <a:ea typeface="MS PGothic" charset="0"/>
                <a:cs typeface="+mn-cs"/>
              </a:rPr>
              <a:t>with </a:t>
            </a:r>
            <a:br>
              <a:rPr kumimoji="0" lang="en-US" sz="1200" b="0" i="0" u="none" strike="noStrike" kern="1200" cap="none" spc="0" normalizeH="0" baseline="0" noProof="0">
                <a:ln>
                  <a:noFill/>
                </a:ln>
                <a:solidFill>
                  <a:srgbClr val="16374D"/>
                </a:solidFill>
                <a:effectLst/>
                <a:uLnTx/>
                <a:uFillTx/>
                <a:latin typeface="Arial" panose="020B0604020202020204"/>
                <a:ea typeface="MS PGothic" charset="0"/>
                <a:cs typeface="+mn-cs"/>
              </a:rPr>
            </a:br>
            <a:r>
              <a:rPr kumimoji="0" lang="en-US" sz="1200" b="1" i="0" u="none" strike="noStrike" kern="1200" cap="none" spc="0" normalizeH="0" baseline="0" noProof="0">
                <a:ln>
                  <a:noFill/>
                </a:ln>
                <a:solidFill>
                  <a:schemeClr val="accent1"/>
                </a:solidFill>
                <a:effectLst/>
                <a:uLnTx/>
                <a:uFillTx/>
                <a:latin typeface="Arial" panose="020B0604020202020204"/>
                <a:ea typeface="MS PGothic" charset="0"/>
                <a:cs typeface="+mn-cs"/>
              </a:rPr>
              <a:t>finerenone</a:t>
            </a:r>
            <a:endParaRPr kumimoji="0" lang="en-US" sz="1200" b="1" i="0" u="none" strike="noStrike" kern="1200" cap="none" spc="0" normalizeH="0" baseline="0" noProof="0">
              <a:ln>
                <a:noFill/>
              </a:ln>
              <a:solidFill>
                <a:schemeClr val="accent1"/>
              </a:solidFill>
              <a:effectLst/>
              <a:uLnTx/>
              <a:uFillTx/>
              <a:latin typeface="Arial" panose="020B0604020202020204"/>
              <a:ea typeface="+mn-ea"/>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3585A"/>
              </a:solidFill>
              <a:effectLst/>
              <a:uLnTx/>
              <a:uFillTx/>
              <a:latin typeface="Arial" panose="020B0604020202020204"/>
              <a:ea typeface="MS PGothic" charset="0"/>
              <a:cs typeface="+mn-cs"/>
            </a:endParaRPr>
          </a:p>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669BD2"/>
              </a:solidFill>
              <a:effectLst/>
              <a:uLnTx/>
              <a:uFillTx/>
              <a:latin typeface="Arial" panose="020B0604020202020204"/>
              <a:ea typeface="MS PGothic" charset="0"/>
              <a:cs typeface="+mn-cs"/>
            </a:endParaRPr>
          </a:p>
        </p:txBody>
      </p:sp>
      <p:sp>
        <p:nvSpPr>
          <p:cNvPr id="31" name="Rectangle 30">
            <a:extLst>
              <a:ext uri="{FF2B5EF4-FFF2-40B4-BE49-F238E27FC236}">
                <a16:creationId xmlns:a16="http://schemas.microsoft.com/office/drawing/2014/main" id="{994E0188-7728-7D8B-601E-3CB7BB0C5C20}"/>
              </a:ext>
            </a:extLst>
          </p:cNvPr>
          <p:cNvSpPr/>
          <p:nvPr/>
        </p:nvSpPr>
        <p:spPr>
          <a:xfrm flipH="1">
            <a:off x="10580820" y="2541909"/>
            <a:ext cx="647700" cy="3378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lumMod val="50000"/>
                  </a:schemeClr>
                </a:solidFill>
                <a:effectLst/>
                <a:uLnTx/>
                <a:uFillTx/>
                <a:latin typeface="Arial" panose="020B0604020202020204"/>
                <a:ea typeface="+mn-ea"/>
                <a:cs typeface="+mn-cs"/>
              </a:rPr>
              <a:t>24.4%</a:t>
            </a:r>
            <a:endParaRPr kumimoji="0" lang="en-US" sz="1200" b="1" i="0" u="none" strike="noStrike" kern="1200" cap="none" spc="0" normalizeH="0" baseline="0" noProof="0">
              <a:ln>
                <a:noFill/>
              </a:ln>
              <a:solidFill>
                <a:schemeClr val="bg1">
                  <a:lumMod val="50000"/>
                </a:schemeClr>
              </a:solidFill>
              <a:effectLst/>
              <a:uLnTx/>
              <a:uFillTx/>
              <a:latin typeface="Arial" panose="020B0604020202020204"/>
              <a:ea typeface="MS PGothic" charset="0"/>
              <a:cs typeface="+mn-cs"/>
            </a:endParaRPr>
          </a:p>
        </p:txBody>
      </p:sp>
      <p:sp>
        <p:nvSpPr>
          <p:cNvPr id="11" name="TextBox 10">
            <a:extLst>
              <a:ext uri="{FF2B5EF4-FFF2-40B4-BE49-F238E27FC236}">
                <a16:creationId xmlns:a16="http://schemas.microsoft.com/office/drawing/2014/main" id="{FA1A1C18-8D5E-4ED1-4D4D-ED089D65462F}"/>
              </a:ext>
            </a:extLst>
          </p:cNvPr>
          <p:cNvSpPr txBox="1"/>
          <p:nvPr/>
        </p:nvSpPr>
        <p:spPr>
          <a:xfrm>
            <a:off x="2641550" y="3079152"/>
            <a:ext cx="1584000" cy="398644"/>
          </a:xfrm>
          <a:prstGeom prst="roundRect">
            <a:avLst/>
          </a:prstGeom>
          <a:ln>
            <a:solidFill>
              <a:schemeClr val="tx1"/>
            </a:solidFill>
          </a:ln>
        </p:spPr>
        <p:txBody>
          <a:bodyPr vert="horz" wrap="square" lIns="91440" tIns="45720" rIns="91440" bIns="45720" rtlCol="0" anchor="ctr">
            <a:noAutofit/>
          </a:bodyPr>
          <a:lstStyle/>
          <a:p>
            <a:pPr algn="ctr">
              <a:spcBef>
                <a:spcPts val="0"/>
              </a:spcBef>
            </a:pPr>
            <a:r>
              <a:rPr lang="en-GB" sz="1100">
                <a:latin typeface="+mn-lt"/>
              </a:rPr>
              <a:t>–</a:t>
            </a:r>
            <a:r>
              <a:rPr lang="en-GB" sz="1100" b="1">
                <a:latin typeface="+mn-lt"/>
              </a:rPr>
              <a:t>35%*</a:t>
            </a:r>
          </a:p>
          <a:p>
            <a:pPr algn="ctr">
              <a:spcBef>
                <a:spcPts val="0"/>
              </a:spcBef>
            </a:pPr>
            <a:r>
              <a:rPr lang="en-GB" sz="1100">
                <a:latin typeface="+mn-lt"/>
              </a:rPr>
              <a:t>(95% CI –40%, –31</a:t>
            </a:r>
            <a:r>
              <a:rPr lang="en-GB" sz="1100"/>
              <a:t>%</a:t>
            </a:r>
            <a:r>
              <a:rPr lang="en-GB" sz="1100">
                <a:latin typeface="+mn-lt"/>
              </a:rPr>
              <a:t>)</a:t>
            </a:r>
          </a:p>
        </p:txBody>
      </p:sp>
      <p:sp>
        <p:nvSpPr>
          <p:cNvPr id="32" name="TextBox 31">
            <a:extLst>
              <a:ext uri="{FF2B5EF4-FFF2-40B4-BE49-F238E27FC236}">
                <a16:creationId xmlns:a16="http://schemas.microsoft.com/office/drawing/2014/main" id="{E095205B-A93C-FA1B-5680-963D2B7C578D}"/>
              </a:ext>
            </a:extLst>
          </p:cNvPr>
          <p:cNvSpPr txBox="1"/>
          <p:nvPr/>
        </p:nvSpPr>
        <p:spPr>
          <a:xfrm>
            <a:off x="4319660" y="3081914"/>
            <a:ext cx="1584000" cy="398644"/>
          </a:xfrm>
          <a:prstGeom prst="roundRect">
            <a:avLst/>
          </a:prstGeom>
          <a:ln>
            <a:solidFill>
              <a:schemeClr val="tx1"/>
            </a:solidFill>
          </a:ln>
        </p:spPr>
        <p:txBody>
          <a:bodyPr vert="horz" wrap="square" lIns="91440" tIns="45720" rIns="91440" bIns="45720" rtlCol="0" anchor="ctr">
            <a:noAutofit/>
          </a:bodyPr>
          <a:lstStyle/>
          <a:p>
            <a:pPr algn="ctr">
              <a:spcBef>
                <a:spcPts val="0"/>
              </a:spcBef>
            </a:pPr>
            <a:r>
              <a:rPr lang="en-GB" sz="1100">
                <a:latin typeface="+mn-lt"/>
              </a:rPr>
              <a:t>–</a:t>
            </a:r>
            <a:r>
              <a:rPr lang="en-GB" sz="1100" b="1">
                <a:latin typeface="+mn-lt"/>
              </a:rPr>
              <a:t>39%*</a:t>
            </a:r>
          </a:p>
          <a:p>
            <a:pPr algn="ctr">
              <a:spcBef>
                <a:spcPts val="0"/>
              </a:spcBef>
            </a:pPr>
            <a:r>
              <a:rPr lang="en-GB" sz="1100">
                <a:latin typeface="+mn-lt"/>
              </a:rPr>
              <a:t>(95% CI –44</a:t>
            </a:r>
            <a:r>
              <a:rPr lang="en-GB" sz="1100"/>
              <a:t>%</a:t>
            </a:r>
            <a:r>
              <a:rPr lang="en-GB" sz="1100">
                <a:latin typeface="+mn-lt"/>
              </a:rPr>
              <a:t>, –34</a:t>
            </a:r>
            <a:r>
              <a:rPr lang="en-GB" sz="1100"/>
              <a:t>%</a:t>
            </a:r>
            <a:r>
              <a:rPr lang="en-GB" sz="1100">
                <a:latin typeface="+mn-lt"/>
              </a:rPr>
              <a:t>)</a:t>
            </a:r>
          </a:p>
        </p:txBody>
      </p:sp>
      <p:sp>
        <p:nvSpPr>
          <p:cNvPr id="34" name="TextBox 33">
            <a:extLst>
              <a:ext uri="{FF2B5EF4-FFF2-40B4-BE49-F238E27FC236}">
                <a16:creationId xmlns:a16="http://schemas.microsoft.com/office/drawing/2014/main" id="{1DA2AAF0-510D-D884-822E-07E7CE27AE3D}"/>
              </a:ext>
            </a:extLst>
          </p:cNvPr>
          <p:cNvSpPr txBox="1"/>
          <p:nvPr/>
        </p:nvSpPr>
        <p:spPr>
          <a:xfrm>
            <a:off x="7449369" y="3081067"/>
            <a:ext cx="1656000" cy="412627"/>
          </a:xfrm>
          <a:prstGeom prst="roundRect">
            <a:avLst/>
          </a:prstGeom>
          <a:ln>
            <a:solidFill>
              <a:schemeClr val="tx1"/>
            </a:solidFill>
          </a:ln>
        </p:spPr>
        <p:txBody>
          <a:bodyPr vert="horz" wrap="square" lIns="91440" tIns="45720" rIns="91440" bIns="45720" rtlCol="0" anchor="ctr">
            <a:noAutofit/>
          </a:bodyPr>
          <a:lstStyle/>
          <a:p>
            <a:pPr algn="ctr">
              <a:spcBef>
                <a:spcPts val="0"/>
              </a:spcBef>
            </a:pPr>
            <a:r>
              <a:rPr lang="en-GB" sz="1100">
                <a:latin typeface="+mn-lt"/>
              </a:rPr>
              <a:t>–</a:t>
            </a:r>
            <a:r>
              <a:rPr lang="en-GB" sz="1100" b="1">
                <a:latin typeface="+mn-lt"/>
              </a:rPr>
              <a:t>37%*</a:t>
            </a:r>
          </a:p>
          <a:p>
            <a:pPr algn="ctr">
              <a:spcBef>
                <a:spcPts val="0"/>
              </a:spcBef>
            </a:pPr>
            <a:r>
              <a:rPr lang="en-GB" sz="1100">
                <a:latin typeface="+mn-lt"/>
              </a:rPr>
              <a:t>(95% CI – 43</a:t>
            </a:r>
            <a:r>
              <a:rPr lang="en-GB" sz="1100"/>
              <a:t>%</a:t>
            </a:r>
            <a:r>
              <a:rPr lang="en-GB" sz="1100">
                <a:latin typeface="+mn-lt"/>
              </a:rPr>
              <a:t>, – 30</a:t>
            </a:r>
            <a:r>
              <a:rPr lang="en-GB" sz="1100"/>
              <a:t>%</a:t>
            </a:r>
            <a:r>
              <a:rPr lang="en-GB" sz="1100">
                <a:latin typeface="+mn-lt"/>
              </a:rPr>
              <a:t>)</a:t>
            </a:r>
          </a:p>
        </p:txBody>
      </p:sp>
      <p:pic>
        <p:nvPicPr>
          <p:cNvPr id="36" name="Picture 2" descr="Glasgow 2026 | ERA">
            <a:extLst>
              <a:ext uri="{FF2B5EF4-FFF2-40B4-BE49-F238E27FC236}">
                <a16:creationId xmlns:a16="http://schemas.microsoft.com/office/drawing/2014/main" id="{F49FFB94-6CA8-752C-1E72-FA3749A09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E5EFF0-9921-1836-B1DF-B2F5D67003A8}"/>
              </a:ext>
            </a:extLst>
          </p:cNvPr>
          <p:cNvSpPr txBox="1"/>
          <p:nvPr/>
        </p:nvSpPr>
        <p:spPr>
          <a:xfrm>
            <a:off x="1852585" y="3578250"/>
            <a:ext cx="2197703" cy="619612"/>
          </a:xfrm>
          <a:prstGeom prst="roundRect">
            <a:avLst/>
          </a:prstGeom>
          <a:noFill/>
          <a:ln>
            <a:solidFill>
              <a:schemeClr val="bg1"/>
            </a:solidFill>
          </a:ln>
        </p:spPr>
        <p:txBody>
          <a:bodyPr vert="horz" wrap="square" lIns="91440" tIns="45720" rIns="91440" bIns="45720" rtlCol="0">
            <a:noAutofit/>
          </a:bodyPr>
          <a:lstStyle/>
          <a:p>
            <a:pPr>
              <a:spcBef>
                <a:spcPts val="600"/>
              </a:spcBef>
            </a:pPr>
            <a:r>
              <a:rPr lang="en-GB" sz="1000" b="1">
                <a:latin typeface="+mn-lt"/>
              </a:rPr>
              <a:t>Median UACR (mg/g) at baseline </a:t>
            </a:r>
          </a:p>
          <a:p>
            <a:pPr algn="l">
              <a:spcBef>
                <a:spcPts val="600"/>
              </a:spcBef>
            </a:pPr>
            <a:r>
              <a:rPr lang="en-GB" sz="1000" err="1">
                <a:solidFill>
                  <a:srgbClr val="669BD2"/>
                </a:solidFill>
                <a:latin typeface="+mn-lt"/>
              </a:rPr>
              <a:t>Finerenone</a:t>
            </a:r>
            <a:r>
              <a:rPr lang="en-GB" sz="1000">
                <a:solidFill>
                  <a:srgbClr val="669BD2"/>
                </a:solidFill>
                <a:latin typeface="+mn-lt"/>
              </a:rPr>
              <a:t>: </a:t>
            </a:r>
            <a:r>
              <a:rPr lang="en-GB" sz="1000" b="1">
                <a:solidFill>
                  <a:srgbClr val="669BD2"/>
                </a:solidFill>
                <a:latin typeface="+mn-lt"/>
              </a:rPr>
              <a:t>827.5</a:t>
            </a:r>
            <a:br>
              <a:rPr lang="en-GB" sz="1000">
                <a:latin typeface="+mn-lt"/>
              </a:rPr>
            </a:br>
            <a:r>
              <a:rPr lang="en-GB" sz="1000">
                <a:latin typeface="+mn-lt"/>
              </a:rPr>
              <a:t>Placebo: </a:t>
            </a:r>
            <a:r>
              <a:rPr lang="en-GB" sz="1000" b="1">
                <a:latin typeface="+mn-lt"/>
              </a:rPr>
              <a:t>810.7</a:t>
            </a:r>
            <a:endParaRPr lang="en-GB" sz="1000">
              <a:latin typeface="+mn-lt"/>
            </a:endParaRPr>
          </a:p>
        </p:txBody>
      </p:sp>
      <p:sp>
        <p:nvSpPr>
          <p:cNvPr id="37" name="Rectangle 36">
            <a:extLst>
              <a:ext uri="{FF2B5EF4-FFF2-40B4-BE49-F238E27FC236}">
                <a16:creationId xmlns:a16="http://schemas.microsoft.com/office/drawing/2014/main" id="{C5C75665-91E0-0146-7F2A-4DB8D5274F7E}"/>
              </a:ext>
            </a:extLst>
          </p:cNvPr>
          <p:cNvSpPr/>
          <p:nvPr/>
        </p:nvSpPr>
        <p:spPr>
          <a:xfrm>
            <a:off x="6096000" y="4305025"/>
            <a:ext cx="1328738" cy="2812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1465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EEFBD09B-F0A7-4D00-7EBF-9228F9A03A38}"/>
              </a:ext>
            </a:extLst>
          </p:cNvPr>
          <p:cNvGraphicFramePr>
            <a:graphicFrameLocks noGrp="1"/>
          </p:cNvGraphicFramePr>
          <p:nvPr>
            <p:extLst>
              <p:ext uri="{D42A27DB-BD31-4B8C-83A1-F6EECF244321}">
                <p14:modId xmlns:p14="http://schemas.microsoft.com/office/powerpoint/2010/main" val="2173849108"/>
              </p:ext>
            </p:extLst>
          </p:nvPr>
        </p:nvGraphicFramePr>
        <p:xfrm>
          <a:off x="273219" y="5104181"/>
          <a:ext cx="10356680" cy="777240"/>
        </p:xfrm>
        <a:graphic>
          <a:graphicData uri="http://schemas.openxmlformats.org/drawingml/2006/table">
            <a:tbl>
              <a:tblPr firstRow="1" bandRow="1">
                <a:tableStyleId>{2D5ABB26-0587-4C30-8999-92F81FD0307C}</a:tableStyleId>
              </a:tblPr>
              <a:tblGrid>
                <a:gridCol w="936456">
                  <a:extLst>
                    <a:ext uri="{9D8B030D-6E8A-4147-A177-3AD203B41FA5}">
                      <a16:colId xmlns:a16="http://schemas.microsoft.com/office/drawing/2014/main" val="3157570697"/>
                    </a:ext>
                  </a:extLst>
                </a:gridCol>
                <a:gridCol w="396523">
                  <a:extLst>
                    <a:ext uri="{9D8B030D-6E8A-4147-A177-3AD203B41FA5}">
                      <a16:colId xmlns:a16="http://schemas.microsoft.com/office/drawing/2014/main" val="908456267"/>
                    </a:ext>
                  </a:extLst>
                </a:gridCol>
                <a:gridCol w="393030">
                  <a:extLst>
                    <a:ext uri="{9D8B030D-6E8A-4147-A177-3AD203B41FA5}">
                      <a16:colId xmlns:a16="http://schemas.microsoft.com/office/drawing/2014/main" val="2869782985"/>
                    </a:ext>
                  </a:extLst>
                </a:gridCol>
                <a:gridCol w="410597">
                  <a:extLst>
                    <a:ext uri="{9D8B030D-6E8A-4147-A177-3AD203B41FA5}">
                      <a16:colId xmlns:a16="http://schemas.microsoft.com/office/drawing/2014/main" val="1770508734"/>
                    </a:ext>
                  </a:extLst>
                </a:gridCol>
                <a:gridCol w="589477">
                  <a:extLst>
                    <a:ext uri="{9D8B030D-6E8A-4147-A177-3AD203B41FA5}">
                      <a16:colId xmlns:a16="http://schemas.microsoft.com/office/drawing/2014/main" val="3430626293"/>
                    </a:ext>
                  </a:extLst>
                </a:gridCol>
                <a:gridCol w="601148">
                  <a:extLst>
                    <a:ext uri="{9D8B030D-6E8A-4147-A177-3AD203B41FA5}">
                      <a16:colId xmlns:a16="http://schemas.microsoft.com/office/drawing/2014/main" val="2147815172"/>
                    </a:ext>
                  </a:extLst>
                </a:gridCol>
                <a:gridCol w="704850">
                  <a:extLst>
                    <a:ext uri="{9D8B030D-6E8A-4147-A177-3AD203B41FA5}">
                      <a16:colId xmlns:a16="http://schemas.microsoft.com/office/drawing/2014/main" val="818875303"/>
                    </a:ext>
                  </a:extLst>
                </a:gridCol>
                <a:gridCol w="760221">
                  <a:extLst>
                    <a:ext uri="{9D8B030D-6E8A-4147-A177-3AD203B41FA5}">
                      <a16:colId xmlns:a16="http://schemas.microsoft.com/office/drawing/2014/main" val="3860148290"/>
                    </a:ext>
                  </a:extLst>
                </a:gridCol>
                <a:gridCol w="749605">
                  <a:extLst>
                    <a:ext uri="{9D8B030D-6E8A-4147-A177-3AD203B41FA5}">
                      <a16:colId xmlns:a16="http://schemas.microsoft.com/office/drawing/2014/main" val="3656010513"/>
                    </a:ext>
                  </a:extLst>
                </a:gridCol>
                <a:gridCol w="807267">
                  <a:extLst>
                    <a:ext uri="{9D8B030D-6E8A-4147-A177-3AD203B41FA5}">
                      <a16:colId xmlns:a16="http://schemas.microsoft.com/office/drawing/2014/main" val="2939831086"/>
                    </a:ext>
                  </a:extLst>
                </a:gridCol>
                <a:gridCol w="797657">
                  <a:extLst>
                    <a:ext uri="{9D8B030D-6E8A-4147-A177-3AD203B41FA5}">
                      <a16:colId xmlns:a16="http://schemas.microsoft.com/office/drawing/2014/main" val="4250873683"/>
                    </a:ext>
                  </a:extLst>
                </a:gridCol>
                <a:gridCol w="759216">
                  <a:extLst>
                    <a:ext uri="{9D8B030D-6E8A-4147-A177-3AD203B41FA5}">
                      <a16:colId xmlns:a16="http://schemas.microsoft.com/office/drawing/2014/main" val="141405772"/>
                    </a:ext>
                  </a:extLst>
                </a:gridCol>
                <a:gridCol w="875514">
                  <a:extLst>
                    <a:ext uri="{9D8B030D-6E8A-4147-A177-3AD203B41FA5}">
                      <a16:colId xmlns:a16="http://schemas.microsoft.com/office/drawing/2014/main" val="3145092043"/>
                    </a:ext>
                  </a:extLst>
                </a:gridCol>
                <a:gridCol w="729410">
                  <a:extLst>
                    <a:ext uri="{9D8B030D-6E8A-4147-A177-3AD203B41FA5}">
                      <a16:colId xmlns:a16="http://schemas.microsoft.com/office/drawing/2014/main" val="1528804679"/>
                    </a:ext>
                  </a:extLst>
                </a:gridCol>
                <a:gridCol w="845709">
                  <a:extLst>
                    <a:ext uri="{9D8B030D-6E8A-4147-A177-3AD203B41FA5}">
                      <a16:colId xmlns:a16="http://schemas.microsoft.com/office/drawing/2014/main" val="3727576029"/>
                    </a:ext>
                  </a:extLst>
                </a:gridCol>
              </a:tblGrid>
              <a:tr h="253847">
                <a:tc>
                  <a:txBody>
                    <a:bodyPr/>
                    <a:lstStyle/>
                    <a:p>
                      <a:pPr lvl="0"/>
                      <a:r>
                        <a:rPr lang="en-GB" sz="1100" b="1" noProof="0">
                          <a:solidFill>
                            <a:schemeClr val="tx1"/>
                          </a:solidFill>
                        </a:rPr>
                        <a:t>At risk (n)</a:t>
                      </a:r>
                    </a:p>
                  </a:txBody>
                  <a:tcPr marL="72000" marR="36000"/>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tc>
                  <a:txBody>
                    <a:bodyPr/>
                    <a:lstStyle/>
                    <a:p>
                      <a:pPr algn="ctr"/>
                      <a:endParaRPr lang="en-GB" sz="1100" noProof="0"/>
                    </a:p>
                  </a:txBody>
                  <a:tcPr/>
                </a:tc>
                <a:extLst>
                  <a:ext uri="{0D108BD9-81ED-4DB2-BD59-A6C34878D82A}">
                    <a16:rowId xmlns:a16="http://schemas.microsoft.com/office/drawing/2014/main" val="2046231510"/>
                  </a:ext>
                </a:extLst>
              </a:tr>
              <a:tr h="252000">
                <a:tc>
                  <a:txBody>
                    <a:bodyPr/>
                    <a:lstStyle/>
                    <a:p>
                      <a:pPr lvl="0"/>
                      <a:r>
                        <a:rPr lang="en-GB" sz="1100" b="1" noProof="0">
                          <a:solidFill>
                            <a:srgbClr val="53585A"/>
                          </a:solidFill>
                        </a:rPr>
                        <a:t>Placebo</a:t>
                      </a:r>
                    </a:p>
                  </a:txBody>
                  <a:tcPr marL="72000" marR="36000"/>
                </a:tc>
                <a:tc>
                  <a:txBody>
                    <a:bodyPr/>
                    <a:lstStyle/>
                    <a:p>
                      <a:pPr algn="ctr"/>
                      <a:r>
                        <a:rPr lang="en-GB" sz="1000" b="1" noProof="0">
                          <a:solidFill>
                            <a:srgbClr val="53585A"/>
                          </a:solidFill>
                        </a:rPr>
                        <a:t>791</a:t>
                      </a:r>
                    </a:p>
                  </a:txBody>
                  <a:tcPr/>
                </a:tc>
                <a:tc>
                  <a:txBody>
                    <a:bodyPr/>
                    <a:lstStyle/>
                    <a:p>
                      <a:pPr algn="ctr"/>
                      <a:r>
                        <a:rPr lang="en-GB" sz="1000" b="1" noProof="0">
                          <a:solidFill>
                            <a:srgbClr val="53585A"/>
                          </a:solidFill>
                        </a:rPr>
                        <a:t>773</a:t>
                      </a:r>
                    </a:p>
                  </a:txBody>
                  <a:tcPr/>
                </a:tc>
                <a:tc>
                  <a:txBody>
                    <a:bodyPr/>
                    <a:lstStyle/>
                    <a:p>
                      <a:pPr algn="ctr"/>
                      <a:r>
                        <a:rPr lang="en-GB" sz="1000" b="1" noProof="0">
                          <a:solidFill>
                            <a:srgbClr val="53585A"/>
                          </a:solidFill>
                        </a:rPr>
                        <a:t>770</a:t>
                      </a:r>
                    </a:p>
                  </a:txBody>
                  <a:tcPr/>
                </a:tc>
                <a:tc>
                  <a:txBody>
                    <a:bodyPr/>
                    <a:lstStyle/>
                    <a:p>
                      <a:pPr algn="ctr"/>
                      <a:r>
                        <a:rPr lang="en-GB" sz="1000" b="1" noProof="0">
                          <a:solidFill>
                            <a:srgbClr val="53585A"/>
                          </a:solidFill>
                        </a:rPr>
                        <a:t>758</a:t>
                      </a:r>
                    </a:p>
                  </a:txBody>
                  <a:tcPr/>
                </a:tc>
                <a:tc>
                  <a:txBody>
                    <a:bodyPr/>
                    <a:lstStyle/>
                    <a:p>
                      <a:pPr algn="ctr"/>
                      <a:r>
                        <a:rPr lang="en-GB" sz="1000" b="1" noProof="0">
                          <a:solidFill>
                            <a:srgbClr val="53585A"/>
                          </a:solidFill>
                        </a:rPr>
                        <a:t>755</a:t>
                      </a:r>
                    </a:p>
                  </a:txBody>
                  <a:tcPr/>
                </a:tc>
                <a:tc>
                  <a:txBody>
                    <a:bodyPr/>
                    <a:lstStyle/>
                    <a:p>
                      <a:pPr algn="ctr"/>
                      <a:r>
                        <a:rPr lang="en-GB" sz="1000" b="1" noProof="0">
                          <a:solidFill>
                            <a:srgbClr val="53585A"/>
                          </a:solidFill>
                        </a:rPr>
                        <a:t>751</a:t>
                      </a:r>
                    </a:p>
                  </a:txBody>
                  <a:tcPr/>
                </a:tc>
                <a:tc>
                  <a:txBody>
                    <a:bodyPr/>
                    <a:lstStyle/>
                    <a:p>
                      <a:pPr algn="ctr"/>
                      <a:r>
                        <a:rPr lang="en-GB" sz="1000" b="1" noProof="0">
                          <a:solidFill>
                            <a:srgbClr val="53585A"/>
                          </a:solidFill>
                        </a:rPr>
                        <a:t>741</a:t>
                      </a:r>
                    </a:p>
                  </a:txBody>
                  <a:tcPr/>
                </a:tc>
                <a:tc>
                  <a:txBody>
                    <a:bodyPr/>
                    <a:lstStyle/>
                    <a:p>
                      <a:pPr algn="ctr"/>
                      <a:r>
                        <a:rPr lang="en-GB" sz="1000" b="1" noProof="0">
                          <a:solidFill>
                            <a:srgbClr val="53585A"/>
                          </a:solidFill>
                        </a:rPr>
                        <a:t>735</a:t>
                      </a:r>
                    </a:p>
                  </a:txBody>
                  <a:tcPr/>
                </a:tc>
                <a:tc>
                  <a:txBody>
                    <a:bodyPr/>
                    <a:lstStyle/>
                    <a:p>
                      <a:pPr algn="ctr"/>
                      <a:r>
                        <a:rPr lang="en-GB" sz="1000" b="1" noProof="0">
                          <a:solidFill>
                            <a:srgbClr val="53585A"/>
                          </a:solidFill>
                        </a:rPr>
                        <a:t>709</a:t>
                      </a:r>
                    </a:p>
                  </a:txBody>
                  <a:tcPr/>
                </a:tc>
                <a:tc>
                  <a:txBody>
                    <a:bodyPr/>
                    <a:lstStyle/>
                    <a:p>
                      <a:pPr algn="ctr"/>
                      <a:r>
                        <a:rPr lang="en-GB" sz="1000" b="1" noProof="0">
                          <a:solidFill>
                            <a:srgbClr val="53585A"/>
                          </a:solidFill>
                        </a:rPr>
                        <a:t>708</a:t>
                      </a:r>
                    </a:p>
                  </a:txBody>
                  <a:tcPr/>
                </a:tc>
                <a:tc>
                  <a:txBody>
                    <a:bodyPr/>
                    <a:lstStyle/>
                    <a:p>
                      <a:pPr algn="ctr"/>
                      <a:r>
                        <a:rPr lang="en-GB" sz="1000" b="1" noProof="0">
                          <a:solidFill>
                            <a:srgbClr val="53585A"/>
                          </a:solidFill>
                        </a:rPr>
                        <a:t>717</a:t>
                      </a:r>
                    </a:p>
                  </a:txBody>
                  <a:tcPr/>
                </a:tc>
                <a:tc>
                  <a:txBody>
                    <a:bodyPr/>
                    <a:lstStyle/>
                    <a:p>
                      <a:pPr algn="ctr"/>
                      <a:r>
                        <a:rPr lang="en-GB" sz="1000" b="1" noProof="0">
                          <a:solidFill>
                            <a:srgbClr val="53585A"/>
                          </a:solidFill>
                        </a:rPr>
                        <a:t>511</a:t>
                      </a:r>
                    </a:p>
                  </a:txBody>
                  <a:tcPr/>
                </a:tc>
                <a:tc>
                  <a:txBody>
                    <a:bodyPr/>
                    <a:lstStyle/>
                    <a:p>
                      <a:pPr algn="ctr"/>
                      <a:r>
                        <a:rPr lang="en-GB" sz="1000" b="1" noProof="0">
                          <a:solidFill>
                            <a:srgbClr val="53585A"/>
                          </a:solidFill>
                        </a:rPr>
                        <a:t>337</a:t>
                      </a:r>
                    </a:p>
                  </a:txBody>
                  <a:tcPr/>
                </a:tc>
                <a:tc>
                  <a:txBody>
                    <a:bodyPr/>
                    <a:lstStyle/>
                    <a:p>
                      <a:pPr algn="ctr"/>
                      <a:r>
                        <a:rPr lang="en-GB" sz="1000" b="1" noProof="0">
                          <a:solidFill>
                            <a:srgbClr val="53585A"/>
                          </a:solidFill>
                        </a:rPr>
                        <a:t>178</a:t>
                      </a:r>
                    </a:p>
                  </a:txBody>
                  <a:tcPr/>
                </a:tc>
                <a:extLst>
                  <a:ext uri="{0D108BD9-81ED-4DB2-BD59-A6C34878D82A}">
                    <a16:rowId xmlns:a16="http://schemas.microsoft.com/office/drawing/2014/main" val="3135459860"/>
                  </a:ext>
                </a:extLst>
              </a:tr>
              <a:tr h="252000">
                <a:tc>
                  <a:txBody>
                    <a:bodyPr/>
                    <a:lstStyle/>
                    <a:p>
                      <a:pPr marL="0" lvl="0" algn="l" defTabSz="914400" rtl="0" eaLnBrk="1" latinLnBrk="0" hangingPunct="1"/>
                      <a:r>
                        <a:rPr lang="en-GB" sz="1100" b="1" kern="1200" noProof="0">
                          <a:solidFill>
                            <a:srgbClr val="669BD2"/>
                          </a:solidFill>
                        </a:rPr>
                        <a:t>Finerenone</a:t>
                      </a:r>
                      <a:endParaRPr lang="en-GB" sz="1100" b="1" kern="1200" noProof="0">
                        <a:solidFill>
                          <a:srgbClr val="669BD2"/>
                        </a:solidFill>
                        <a:latin typeface="+mn-lt"/>
                        <a:ea typeface="+mn-ea"/>
                        <a:cs typeface="+mn-cs"/>
                      </a:endParaRPr>
                    </a:p>
                  </a:txBody>
                  <a:tcPr marL="72000" marR="36000"/>
                </a:tc>
                <a:tc>
                  <a:txBody>
                    <a:bodyPr/>
                    <a:lstStyle/>
                    <a:p>
                      <a:pPr algn="ctr"/>
                      <a:r>
                        <a:rPr lang="en-GB" sz="1000" b="1" noProof="0">
                          <a:solidFill>
                            <a:srgbClr val="669BD2"/>
                          </a:solidFill>
                        </a:rPr>
                        <a:t>793</a:t>
                      </a:r>
                    </a:p>
                  </a:txBody>
                  <a:tcPr/>
                </a:tc>
                <a:tc>
                  <a:txBody>
                    <a:bodyPr/>
                    <a:lstStyle/>
                    <a:p>
                      <a:pPr algn="ctr"/>
                      <a:r>
                        <a:rPr lang="en-GB" sz="1000" b="1" noProof="0">
                          <a:solidFill>
                            <a:srgbClr val="669BD2"/>
                          </a:solidFill>
                        </a:rPr>
                        <a:t>773</a:t>
                      </a:r>
                    </a:p>
                  </a:txBody>
                  <a:tcPr/>
                </a:tc>
                <a:tc>
                  <a:txBody>
                    <a:bodyPr/>
                    <a:lstStyle/>
                    <a:p>
                      <a:pPr algn="ctr"/>
                      <a:r>
                        <a:rPr lang="en-GB" sz="1000" b="1" noProof="0">
                          <a:solidFill>
                            <a:srgbClr val="669BD2"/>
                          </a:solidFill>
                        </a:rPr>
                        <a:t>775</a:t>
                      </a:r>
                    </a:p>
                  </a:txBody>
                  <a:tcPr/>
                </a:tc>
                <a:tc>
                  <a:txBody>
                    <a:bodyPr/>
                    <a:lstStyle/>
                    <a:p>
                      <a:pPr algn="ctr"/>
                      <a:r>
                        <a:rPr lang="en-GB" sz="1000" b="1" noProof="0">
                          <a:solidFill>
                            <a:srgbClr val="669BD2"/>
                          </a:solidFill>
                        </a:rPr>
                        <a:t>760</a:t>
                      </a:r>
                    </a:p>
                  </a:txBody>
                  <a:tcPr/>
                </a:tc>
                <a:tc>
                  <a:txBody>
                    <a:bodyPr/>
                    <a:lstStyle/>
                    <a:p>
                      <a:pPr algn="ctr"/>
                      <a:r>
                        <a:rPr lang="en-GB" sz="1000" b="1" noProof="0">
                          <a:solidFill>
                            <a:srgbClr val="669BD2"/>
                          </a:solidFill>
                        </a:rPr>
                        <a:t>755</a:t>
                      </a:r>
                    </a:p>
                  </a:txBody>
                  <a:tcPr/>
                </a:tc>
                <a:tc>
                  <a:txBody>
                    <a:bodyPr/>
                    <a:lstStyle/>
                    <a:p>
                      <a:pPr algn="ctr"/>
                      <a:r>
                        <a:rPr lang="en-GB" sz="1000" b="1" noProof="0">
                          <a:solidFill>
                            <a:srgbClr val="669BD2"/>
                          </a:solidFill>
                        </a:rPr>
                        <a:t>746</a:t>
                      </a:r>
                    </a:p>
                  </a:txBody>
                  <a:tcPr/>
                </a:tc>
                <a:tc>
                  <a:txBody>
                    <a:bodyPr/>
                    <a:lstStyle/>
                    <a:p>
                      <a:pPr algn="ctr"/>
                      <a:r>
                        <a:rPr lang="en-GB" sz="1000" b="1" noProof="0">
                          <a:solidFill>
                            <a:srgbClr val="669BD2"/>
                          </a:solidFill>
                        </a:rPr>
                        <a:t>740</a:t>
                      </a:r>
                    </a:p>
                  </a:txBody>
                  <a:tcPr/>
                </a:tc>
                <a:tc>
                  <a:txBody>
                    <a:bodyPr/>
                    <a:lstStyle/>
                    <a:p>
                      <a:pPr algn="ctr"/>
                      <a:r>
                        <a:rPr lang="en-GB" sz="1000" b="1" noProof="0">
                          <a:solidFill>
                            <a:srgbClr val="669BD2"/>
                          </a:solidFill>
                        </a:rPr>
                        <a:t>734</a:t>
                      </a:r>
                    </a:p>
                  </a:txBody>
                  <a:tcPr/>
                </a:tc>
                <a:tc>
                  <a:txBody>
                    <a:bodyPr/>
                    <a:lstStyle/>
                    <a:p>
                      <a:pPr algn="ctr"/>
                      <a:r>
                        <a:rPr lang="en-GB" sz="1000" b="1" noProof="0">
                          <a:solidFill>
                            <a:srgbClr val="669BD2"/>
                          </a:solidFill>
                        </a:rPr>
                        <a:t>724</a:t>
                      </a:r>
                    </a:p>
                  </a:txBody>
                  <a:tcPr/>
                </a:tc>
                <a:tc>
                  <a:txBody>
                    <a:bodyPr/>
                    <a:lstStyle/>
                    <a:p>
                      <a:pPr algn="ctr"/>
                      <a:r>
                        <a:rPr lang="en-GB" sz="1000" b="1" noProof="0">
                          <a:solidFill>
                            <a:srgbClr val="669BD2"/>
                          </a:solidFill>
                        </a:rPr>
                        <a:t>716</a:t>
                      </a:r>
                    </a:p>
                  </a:txBody>
                  <a:tcPr/>
                </a:tc>
                <a:tc>
                  <a:txBody>
                    <a:bodyPr/>
                    <a:lstStyle/>
                    <a:p>
                      <a:pPr algn="ctr"/>
                      <a:r>
                        <a:rPr lang="en-GB" sz="1000" b="1" noProof="0">
                          <a:solidFill>
                            <a:srgbClr val="669BD2"/>
                          </a:solidFill>
                        </a:rPr>
                        <a:t>720</a:t>
                      </a:r>
                    </a:p>
                  </a:txBody>
                  <a:tcPr/>
                </a:tc>
                <a:tc>
                  <a:txBody>
                    <a:bodyPr/>
                    <a:lstStyle/>
                    <a:p>
                      <a:pPr algn="ctr"/>
                      <a:r>
                        <a:rPr lang="en-GB" sz="1000" b="1" noProof="0">
                          <a:solidFill>
                            <a:srgbClr val="669BD2"/>
                          </a:solidFill>
                        </a:rPr>
                        <a:t>537</a:t>
                      </a:r>
                    </a:p>
                  </a:txBody>
                  <a:tcPr/>
                </a:tc>
                <a:tc>
                  <a:txBody>
                    <a:bodyPr/>
                    <a:lstStyle/>
                    <a:p>
                      <a:pPr algn="ctr"/>
                      <a:r>
                        <a:rPr lang="en-GB" sz="1000" b="1" noProof="0">
                          <a:solidFill>
                            <a:srgbClr val="669BD2"/>
                          </a:solidFill>
                        </a:rPr>
                        <a:t>366</a:t>
                      </a:r>
                    </a:p>
                  </a:txBody>
                  <a:tcPr/>
                </a:tc>
                <a:tc>
                  <a:txBody>
                    <a:bodyPr/>
                    <a:lstStyle/>
                    <a:p>
                      <a:pPr algn="ctr"/>
                      <a:r>
                        <a:rPr lang="en-GB" sz="1000" b="1" noProof="0">
                          <a:solidFill>
                            <a:srgbClr val="669BD2"/>
                          </a:solidFill>
                        </a:rPr>
                        <a:t>195</a:t>
                      </a:r>
                    </a:p>
                  </a:txBody>
                  <a:tcPr/>
                </a:tc>
                <a:extLst>
                  <a:ext uri="{0D108BD9-81ED-4DB2-BD59-A6C34878D82A}">
                    <a16:rowId xmlns:a16="http://schemas.microsoft.com/office/drawing/2014/main" val="1034734925"/>
                  </a:ext>
                </a:extLst>
              </a:tr>
            </a:tbl>
          </a:graphicData>
        </a:graphic>
      </p:graphicFrame>
      <p:graphicFrame>
        <p:nvGraphicFramePr>
          <p:cNvPr id="17" name="Content Placeholder 16">
            <a:extLst>
              <a:ext uri="{FF2B5EF4-FFF2-40B4-BE49-F238E27FC236}">
                <a16:creationId xmlns:a16="http://schemas.microsoft.com/office/drawing/2014/main" id="{9704F45A-C36C-8197-B2ED-A4CAC3ADA3FF}"/>
              </a:ext>
            </a:extLst>
          </p:cNvPr>
          <p:cNvGraphicFramePr>
            <a:graphicFrameLocks noGrp="1"/>
          </p:cNvGraphicFramePr>
          <p:nvPr>
            <p:extLst>
              <p:ext uri="{D42A27DB-BD31-4B8C-83A1-F6EECF244321}">
                <p14:modId xmlns:p14="http://schemas.microsoft.com/office/powerpoint/2010/main" val="3323606445"/>
              </p:ext>
            </p:extLst>
          </p:nvPr>
        </p:nvGraphicFramePr>
        <p:xfrm>
          <a:off x="1076325" y="1876425"/>
          <a:ext cx="9620250" cy="31353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7A3DBBAE-EF04-4EEB-9279-87F8DF2CECA6}"/>
              </a:ext>
            </a:extLst>
          </p:cNvPr>
          <p:cNvSpPr>
            <a:spLocks noGrp="1"/>
          </p:cNvSpPr>
          <p:nvPr>
            <p:ph type="body" sz="quarter" idx="13"/>
          </p:nvPr>
        </p:nvSpPr>
        <p:spPr>
          <a:xfrm>
            <a:off x="623888" y="1421600"/>
            <a:ext cx="11119163" cy="432000"/>
          </a:xfrm>
        </p:spPr>
        <p:txBody>
          <a:bodyPr/>
          <a:lstStyle/>
          <a:p>
            <a:r>
              <a:rPr lang="en-GB" sz="1800" noProof="0">
                <a:solidFill>
                  <a:schemeClr val="bg2">
                    <a:lumMod val="75000"/>
                  </a:schemeClr>
                </a:solidFill>
              </a:rPr>
              <a:t>Difference in mean serum potassium at month 1 between treatment groups: 0.12 mmol/L</a:t>
            </a:r>
          </a:p>
        </p:txBody>
      </p:sp>
      <p:sp>
        <p:nvSpPr>
          <p:cNvPr id="4" name="Title 3">
            <a:extLst>
              <a:ext uri="{FF2B5EF4-FFF2-40B4-BE49-F238E27FC236}">
                <a16:creationId xmlns:a16="http://schemas.microsoft.com/office/drawing/2014/main" id="{35BDB270-739C-43A0-B579-FE30D1D2E3CF}"/>
              </a:ext>
            </a:extLst>
          </p:cNvPr>
          <p:cNvSpPr>
            <a:spLocks noGrp="1"/>
          </p:cNvSpPr>
          <p:nvPr>
            <p:ph type="title"/>
          </p:nvPr>
        </p:nvSpPr>
        <p:spPr>
          <a:xfrm>
            <a:off x="623888" y="333375"/>
            <a:ext cx="9589661" cy="962377"/>
          </a:xfrm>
        </p:spPr>
        <p:txBody>
          <a:bodyPr>
            <a:normAutofit/>
          </a:bodyPr>
          <a:lstStyle/>
          <a:p>
            <a:r>
              <a:rPr lang="en-GB" noProof="0"/>
              <a:t>Serum potassium</a:t>
            </a:r>
          </a:p>
        </p:txBody>
      </p:sp>
      <p:sp>
        <p:nvSpPr>
          <p:cNvPr id="8" name="Footer Placeholder 7">
            <a:extLst>
              <a:ext uri="{FF2B5EF4-FFF2-40B4-BE49-F238E27FC236}">
                <a16:creationId xmlns:a16="http://schemas.microsoft.com/office/drawing/2014/main" id="{20AC65C3-8897-4922-948A-3BBC910CA9BE}"/>
              </a:ext>
            </a:extLst>
          </p:cNvPr>
          <p:cNvSpPr>
            <a:spLocks noGrp="1"/>
          </p:cNvSpPr>
          <p:nvPr>
            <p:ph type="ftr" sz="quarter" idx="15"/>
          </p:nvPr>
        </p:nvSpPr>
        <p:spPr/>
        <p:txBody>
          <a:bodyPr/>
          <a:lstStyle/>
          <a:p>
            <a:pPr lvl="0" defTabSz="609585" eaLnBrk="0" fontAlgn="base" hangingPunct="0">
              <a:spcBef>
                <a:spcPct val="0"/>
              </a:spcBef>
              <a:spcAft>
                <a:spcPct val="0"/>
              </a:spcAft>
              <a:defRPr/>
            </a:pPr>
            <a:endParaRPr lang="en-GB" noProof="0">
              <a:solidFill>
                <a:srgbClr val="53585A"/>
              </a:solidFill>
              <a:ea typeface="MS PGothic" charset="0"/>
            </a:endParaRPr>
          </a:p>
          <a:p>
            <a:pPr lvl="0">
              <a:defRPr/>
            </a:pPr>
            <a:r>
              <a:rPr lang="en-GB" noProof="0"/>
              <a:t>Data from on-treatment and off-treatment periods were combined into a single (pooled) category. Visits may have included remapped data from unscheduled or alternative visits.</a:t>
            </a:r>
            <a:endParaRPr lang="en-GB" noProof="0">
              <a:solidFill>
                <a:srgbClr val="53585A"/>
              </a:solidFill>
              <a:ea typeface="MS PGothic" charset="0"/>
            </a:endParaRPr>
          </a:p>
        </p:txBody>
      </p:sp>
      <p:sp>
        <p:nvSpPr>
          <p:cNvPr id="14" name="TextBox 13">
            <a:extLst>
              <a:ext uri="{FF2B5EF4-FFF2-40B4-BE49-F238E27FC236}">
                <a16:creationId xmlns:a16="http://schemas.microsoft.com/office/drawing/2014/main" id="{DB881077-72A2-9822-A9D4-7B47561C3B0D}"/>
              </a:ext>
            </a:extLst>
          </p:cNvPr>
          <p:cNvSpPr txBox="1"/>
          <p:nvPr/>
        </p:nvSpPr>
        <p:spPr>
          <a:xfrm>
            <a:off x="10274918" y="2969372"/>
            <a:ext cx="999461"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6B6D"/>
                </a:solidFill>
                <a:effectLst/>
                <a:uLnTx/>
                <a:uFillTx/>
                <a:latin typeface="Arial" panose="020B0604020202020204"/>
                <a:ea typeface="MS PGothic" charset="0"/>
              </a:rPr>
              <a:t>Placebo</a:t>
            </a:r>
          </a:p>
        </p:txBody>
      </p:sp>
      <p:sp>
        <p:nvSpPr>
          <p:cNvPr id="15" name="TextBox 14">
            <a:extLst>
              <a:ext uri="{FF2B5EF4-FFF2-40B4-BE49-F238E27FC236}">
                <a16:creationId xmlns:a16="http://schemas.microsoft.com/office/drawing/2014/main" id="{46EA91BA-3126-7218-A25D-5A8DB8FC642D}"/>
              </a:ext>
            </a:extLst>
          </p:cNvPr>
          <p:cNvSpPr txBox="1"/>
          <p:nvPr/>
        </p:nvSpPr>
        <p:spPr>
          <a:xfrm>
            <a:off x="10257059" y="2761739"/>
            <a:ext cx="1242622"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9BD2"/>
                </a:solidFill>
                <a:effectLst/>
                <a:uLnTx/>
                <a:uFillTx/>
                <a:latin typeface="Arial" panose="020B0604020202020204"/>
                <a:ea typeface="MS PGothic" charset="0"/>
              </a:rPr>
              <a:t>Finerenone</a:t>
            </a:r>
          </a:p>
        </p:txBody>
      </p:sp>
      <p:grpSp>
        <p:nvGrpSpPr>
          <p:cNvPr id="47" name="Group 46">
            <a:extLst>
              <a:ext uri="{FF2B5EF4-FFF2-40B4-BE49-F238E27FC236}">
                <a16:creationId xmlns:a16="http://schemas.microsoft.com/office/drawing/2014/main" id="{2583218A-9774-CB62-EE1C-7ECC9688F27F}"/>
              </a:ext>
            </a:extLst>
          </p:cNvPr>
          <p:cNvGrpSpPr/>
          <p:nvPr/>
        </p:nvGrpSpPr>
        <p:grpSpPr>
          <a:xfrm>
            <a:off x="1726100" y="4663904"/>
            <a:ext cx="1680199" cy="361099"/>
            <a:chOff x="1726100" y="4663904"/>
            <a:chExt cx="1680199" cy="361099"/>
          </a:xfrm>
        </p:grpSpPr>
        <p:cxnSp>
          <p:nvCxnSpPr>
            <p:cNvPr id="35" name="Straight Connector 34">
              <a:extLst>
                <a:ext uri="{FF2B5EF4-FFF2-40B4-BE49-F238E27FC236}">
                  <a16:creationId xmlns:a16="http://schemas.microsoft.com/office/drawing/2014/main" id="{D5112591-BF47-4F60-3984-D78C0D7F13EC}"/>
                </a:ext>
              </a:extLst>
            </p:cNvPr>
            <p:cNvCxnSpPr>
              <a:cxnSpLocks/>
            </p:cNvCxnSpPr>
            <p:nvPr/>
          </p:nvCxnSpPr>
          <p:spPr>
            <a:xfrm>
              <a:off x="3323985" y="4663904"/>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E66FE9CF-837B-E020-88F1-ED714BB0D596}"/>
                </a:ext>
              </a:extLst>
            </p:cNvPr>
            <p:cNvSpPr txBox="1"/>
            <p:nvPr/>
          </p:nvSpPr>
          <p:spPr>
            <a:xfrm>
              <a:off x="1726100" y="4694975"/>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1</a:t>
              </a:r>
            </a:p>
          </p:txBody>
        </p:sp>
        <p:sp>
          <p:nvSpPr>
            <p:cNvPr id="39" name="TextBox 38">
              <a:extLst>
                <a:ext uri="{FF2B5EF4-FFF2-40B4-BE49-F238E27FC236}">
                  <a16:creationId xmlns:a16="http://schemas.microsoft.com/office/drawing/2014/main" id="{BA11B814-20E7-C1F2-205B-591F88B74FB4}"/>
                </a:ext>
              </a:extLst>
            </p:cNvPr>
            <p:cNvSpPr txBox="1"/>
            <p:nvPr/>
          </p:nvSpPr>
          <p:spPr>
            <a:xfrm>
              <a:off x="2087323" y="4694975"/>
              <a:ext cx="240289"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3</a:t>
              </a:r>
            </a:p>
          </p:txBody>
        </p:sp>
        <p:sp>
          <p:nvSpPr>
            <p:cNvPr id="40" name="TextBox 39">
              <a:extLst>
                <a:ext uri="{FF2B5EF4-FFF2-40B4-BE49-F238E27FC236}">
                  <a16:creationId xmlns:a16="http://schemas.microsoft.com/office/drawing/2014/main" id="{F5A9927C-EED9-6956-DDC9-04A17B705F78}"/>
                </a:ext>
              </a:extLst>
            </p:cNvPr>
            <p:cNvSpPr txBox="1"/>
            <p:nvPr/>
          </p:nvSpPr>
          <p:spPr>
            <a:xfrm>
              <a:off x="2673347" y="4694975"/>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6</a:t>
              </a:r>
            </a:p>
          </p:txBody>
        </p:sp>
        <p:sp>
          <p:nvSpPr>
            <p:cNvPr id="41" name="TextBox 40">
              <a:extLst>
                <a:ext uri="{FF2B5EF4-FFF2-40B4-BE49-F238E27FC236}">
                  <a16:creationId xmlns:a16="http://schemas.microsoft.com/office/drawing/2014/main" id="{C0759C03-8766-A720-529A-83C862B08667}"/>
                </a:ext>
              </a:extLst>
            </p:cNvPr>
            <p:cNvSpPr txBox="1"/>
            <p:nvPr/>
          </p:nvSpPr>
          <p:spPr>
            <a:xfrm>
              <a:off x="3246676" y="4694975"/>
              <a:ext cx="159623" cy="261610"/>
            </a:xfrm>
            <a:prstGeom prst="rect">
              <a:avLst/>
            </a:prstGeom>
            <a:noFill/>
          </p:spPr>
          <p:txBody>
            <a:bodyPr wrap="square" rtlCol="0">
              <a:spAutoFit/>
            </a:bodyPr>
            <a:lstStyle/>
            <a:p>
              <a:pPr algn="ctr"/>
              <a:r>
                <a:rPr lang="en-GB" sz="1100" noProof="0">
                  <a:latin typeface="Arial" panose="020B0604020202020204" pitchFamily="34" charset="0"/>
                  <a:cs typeface="Arial" panose="020B0604020202020204" pitchFamily="34" charset="0"/>
                </a:rPr>
                <a:t>9</a:t>
              </a:r>
            </a:p>
          </p:txBody>
        </p:sp>
        <p:sp>
          <p:nvSpPr>
            <p:cNvPr id="42" name="Rectangle 41">
              <a:extLst>
                <a:ext uri="{FF2B5EF4-FFF2-40B4-BE49-F238E27FC236}">
                  <a16:creationId xmlns:a16="http://schemas.microsoft.com/office/drawing/2014/main" id="{23582A25-E26E-FF50-E8BC-E5AB8152F178}"/>
                </a:ext>
              </a:extLst>
            </p:cNvPr>
            <p:cNvSpPr/>
            <p:nvPr/>
          </p:nvSpPr>
          <p:spPr>
            <a:xfrm>
              <a:off x="2268012" y="4682264"/>
              <a:ext cx="207748" cy="34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3" name="Rectangle 42">
              <a:extLst>
                <a:ext uri="{FF2B5EF4-FFF2-40B4-BE49-F238E27FC236}">
                  <a16:creationId xmlns:a16="http://schemas.microsoft.com/office/drawing/2014/main" id="{BB3F783E-2DD6-44E4-8418-AC0566D2FBBE}"/>
                </a:ext>
              </a:extLst>
            </p:cNvPr>
            <p:cNvSpPr/>
            <p:nvPr/>
          </p:nvSpPr>
          <p:spPr>
            <a:xfrm>
              <a:off x="3016082" y="4680937"/>
              <a:ext cx="207748" cy="342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cxnSp>
          <p:nvCxnSpPr>
            <p:cNvPr id="44" name="Straight Connector 43">
              <a:extLst>
                <a:ext uri="{FF2B5EF4-FFF2-40B4-BE49-F238E27FC236}">
                  <a16:creationId xmlns:a16="http://schemas.microsoft.com/office/drawing/2014/main" id="{0099209A-5A1D-53EF-45C9-6DC6DB379C6C}"/>
                </a:ext>
              </a:extLst>
            </p:cNvPr>
            <p:cNvCxnSpPr>
              <a:cxnSpLocks/>
            </p:cNvCxnSpPr>
            <p:nvPr/>
          </p:nvCxnSpPr>
          <p:spPr>
            <a:xfrm>
              <a:off x="1811353" y="4663904"/>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8417AF3-1273-1B38-4E72-26DEC94A43D0}"/>
                </a:ext>
              </a:extLst>
            </p:cNvPr>
            <p:cNvCxnSpPr>
              <a:cxnSpLocks/>
            </p:cNvCxnSpPr>
            <p:nvPr/>
          </p:nvCxnSpPr>
          <p:spPr>
            <a:xfrm>
              <a:off x="2193492" y="4663904"/>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A137FFE-FFA3-9935-49A5-FD01BDB67F5E}"/>
                </a:ext>
              </a:extLst>
            </p:cNvPr>
            <p:cNvCxnSpPr>
              <a:cxnSpLocks/>
            </p:cNvCxnSpPr>
            <p:nvPr/>
          </p:nvCxnSpPr>
          <p:spPr>
            <a:xfrm>
              <a:off x="2753052" y="4663904"/>
              <a:ext cx="0" cy="46800"/>
            </a:xfrm>
            <a:prstGeom prst="line">
              <a:avLst/>
            </a:prstGeom>
            <a:noFill/>
            <a:ln w="95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9" name="TextBox 48">
            <a:extLst>
              <a:ext uri="{FF2B5EF4-FFF2-40B4-BE49-F238E27FC236}">
                <a16:creationId xmlns:a16="http://schemas.microsoft.com/office/drawing/2014/main" id="{ACC46340-4B1A-B6E6-AAEE-FD9939A24A10}"/>
              </a:ext>
            </a:extLst>
          </p:cNvPr>
          <p:cNvSpPr txBox="1"/>
          <p:nvPr/>
        </p:nvSpPr>
        <p:spPr>
          <a:xfrm rot="16200000">
            <a:off x="-248222" y="3249510"/>
            <a:ext cx="2227570" cy="231978"/>
          </a:xfrm>
          <a:prstGeom prst="rect">
            <a:avLst/>
          </a:prstGeom>
        </p:spPr>
        <p:txBody>
          <a:bodyPr vert="horz" wrap="none" lIns="91440" tIns="45720" rIns="91440" bIns="45720" rtlCol="0">
            <a:noAutofit/>
          </a:bodyPr>
          <a:lstStyle/>
          <a:p>
            <a:pPr algn="ctr">
              <a:spcBef>
                <a:spcPts val="600"/>
              </a:spcBef>
            </a:pPr>
            <a:r>
              <a:rPr lang="en-GB" sz="1200" b="1" noProof="0">
                <a:latin typeface="+mn-lt"/>
              </a:rPr>
              <a:t>Mean serum potassium (mmol/L)</a:t>
            </a:r>
          </a:p>
        </p:txBody>
      </p:sp>
      <p:sp>
        <p:nvSpPr>
          <p:cNvPr id="50" name="TextBox 49">
            <a:extLst>
              <a:ext uri="{FF2B5EF4-FFF2-40B4-BE49-F238E27FC236}">
                <a16:creationId xmlns:a16="http://schemas.microsoft.com/office/drawing/2014/main" id="{63D1D3CB-A3F2-DE28-7334-0B0F386900E2}"/>
              </a:ext>
            </a:extLst>
          </p:cNvPr>
          <p:cNvSpPr txBox="1"/>
          <p:nvPr/>
        </p:nvSpPr>
        <p:spPr>
          <a:xfrm>
            <a:off x="4219743" y="4918485"/>
            <a:ext cx="3201050" cy="276999"/>
          </a:xfrm>
          <a:prstGeom prst="rect">
            <a:avLst/>
          </a:prstGeom>
        </p:spPr>
        <p:txBody>
          <a:bodyPr vert="horz" wrap="square" lIns="91440" tIns="45720" rIns="91440" bIns="45720" rtlCol="0" anchor="ctr">
            <a:spAutoFit/>
          </a:bodyPr>
          <a:lstStyle/>
          <a:p>
            <a:pPr algn="ctr">
              <a:spcBef>
                <a:spcPts val="600"/>
              </a:spcBef>
            </a:pPr>
            <a:r>
              <a:rPr lang="en-GB" sz="1200" b="1" noProof="0">
                <a:latin typeface="+mn-lt"/>
              </a:rPr>
              <a:t>Months since randomisation</a:t>
            </a:r>
          </a:p>
        </p:txBody>
      </p:sp>
      <p:sp>
        <p:nvSpPr>
          <p:cNvPr id="53" name="TextBox 52">
            <a:extLst>
              <a:ext uri="{FF2B5EF4-FFF2-40B4-BE49-F238E27FC236}">
                <a16:creationId xmlns:a16="http://schemas.microsoft.com/office/drawing/2014/main" id="{8586B591-B385-5151-8C0D-38E1473BEF61}"/>
              </a:ext>
            </a:extLst>
          </p:cNvPr>
          <p:cNvSpPr txBox="1"/>
          <p:nvPr/>
        </p:nvSpPr>
        <p:spPr>
          <a:xfrm>
            <a:off x="1495425" y="3999996"/>
            <a:ext cx="2881800" cy="646331"/>
          </a:xfrm>
          <a:prstGeom prst="rect">
            <a:avLst/>
          </a:prstGeom>
          <a:noFill/>
        </p:spPr>
        <p:txBody>
          <a:bodyPr wrap="square">
            <a:spAutoFit/>
          </a:bodyPr>
          <a:lstStyle/>
          <a:p>
            <a:pPr>
              <a:spcBef>
                <a:spcPts val="600"/>
              </a:spcBef>
            </a:pPr>
            <a:r>
              <a:rPr lang="en-GB" sz="1200" b="1" noProof="0">
                <a:solidFill>
                  <a:schemeClr val="accent3"/>
                </a:solidFill>
                <a:latin typeface="+mn-lt"/>
              </a:rPr>
              <a:t>Mean serum potassium at baseline:</a:t>
            </a:r>
            <a:br>
              <a:rPr lang="en-GB" sz="1200" noProof="0">
                <a:solidFill>
                  <a:schemeClr val="accent3"/>
                </a:solidFill>
                <a:highlight>
                  <a:srgbClr val="FFFF00"/>
                </a:highlight>
                <a:latin typeface="+mn-lt"/>
              </a:rPr>
            </a:br>
            <a:r>
              <a:rPr lang="en-GB" sz="1200" noProof="0">
                <a:solidFill>
                  <a:schemeClr val="accent1"/>
                </a:solidFill>
                <a:latin typeface="+mn-lt"/>
              </a:rPr>
              <a:t>Finerenone: 4.5±0.4 mmol/L</a:t>
            </a:r>
            <a:br>
              <a:rPr lang="en-GB" sz="1200" noProof="0">
                <a:solidFill>
                  <a:schemeClr val="tx2"/>
                </a:solidFill>
                <a:latin typeface="+mn-lt"/>
              </a:rPr>
            </a:br>
            <a:r>
              <a:rPr lang="en-GB" sz="1200" noProof="0">
                <a:solidFill>
                  <a:srgbClr val="53585A"/>
                </a:solidFill>
                <a:latin typeface="+mn-lt"/>
              </a:rPr>
              <a:t>Placebo: 4.5±0.4 mmol/L</a:t>
            </a:r>
          </a:p>
        </p:txBody>
      </p:sp>
      <p:pic>
        <p:nvPicPr>
          <p:cNvPr id="6" name="Picture 2" descr="Glasgow 2026 | ERA">
            <a:extLst>
              <a:ext uri="{FF2B5EF4-FFF2-40B4-BE49-F238E27FC236}">
                <a16:creationId xmlns:a16="http://schemas.microsoft.com/office/drawing/2014/main" id="{A9A6B1F9-55DA-7D26-FE80-F0DE071B4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EF6F268-CDB9-CCCB-E716-C8C813731F61}"/>
              </a:ext>
            </a:extLst>
          </p:cNvPr>
          <p:cNvSpPr txBox="1">
            <a:spLocks/>
          </p:cNvSpPr>
          <p:nvPr/>
        </p:nvSpPr>
        <p:spPr>
          <a:xfrm>
            <a:off x="60643" y="6610389"/>
            <a:ext cx="373987" cy="23083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fld id="{7AF8E309-D608-654D-B811-6A2C46C88181}" type="slidenum">
              <a:rPr lang="en-GB" sz="900" smtClean="0">
                <a:solidFill>
                  <a:schemeClr val="bg1"/>
                </a:solidFill>
                <a:latin typeface="+mn-lt"/>
              </a:rPr>
              <a:pPr/>
              <a:t>28</a:t>
            </a:fld>
            <a:endParaRPr lang="en-GB" sz="900">
              <a:solidFill>
                <a:schemeClr val="bg1"/>
              </a:solidFill>
              <a:latin typeface="+mn-lt"/>
            </a:endParaRPr>
          </a:p>
        </p:txBody>
      </p:sp>
    </p:spTree>
    <p:extLst>
      <p:ext uri="{BB962C8B-B14F-4D97-AF65-F5344CB8AC3E}">
        <p14:creationId xmlns:p14="http://schemas.microsoft.com/office/powerpoint/2010/main" val="1662725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5B8B9-C101-D903-5D62-CDA7650809B7}"/>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50E94C50-C385-F445-2A08-0AE8B52D995C}"/>
              </a:ext>
            </a:extLst>
          </p:cNvPr>
          <p:cNvSpPr/>
          <p:nvPr/>
        </p:nvSpPr>
        <p:spPr>
          <a:xfrm>
            <a:off x="1410009" y="1369232"/>
            <a:ext cx="4390716" cy="3594232"/>
          </a:xfrm>
          <a:prstGeom prst="rect">
            <a:avLst/>
          </a:prstGeom>
          <a:solidFill>
            <a:srgbClr val="FDFDFD">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16374D"/>
                </a:solidFill>
                <a:effectLst/>
                <a:uLnTx/>
                <a:uFillTx/>
                <a:latin typeface="Arial" panose="020B0604020202020204"/>
                <a:ea typeface="+mn-ea"/>
                <a:cs typeface="+mn-cs"/>
              </a:rPr>
              <a:t>Adverse events</a:t>
            </a:r>
          </a:p>
        </p:txBody>
      </p:sp>
      <p:sp>
        <p:nvSpPr>
          <p:cNvPr id="28" name="Rectangle 27">
            <a:extLst>
              <a:ext uri="{FF2B5EF4-FFF2-40B4-BE49-F238E27FC236}">
                <a16:creationId xmlns:a16="http://schemas.microsoft.com/office/drawing/2014/main" id="{21168F77-57E3-3A59-BBA4-F7CD91126DD4}"/>
              </a:ext>
            </a:extLst>
          </p:cNvPr>
          <p:cNvSpPr/>
          <p:nvPr/>
        </p:nvSpPr>
        <p:spPr>
          <a:xfrm>
            <a:off x="5800725" y="1369232"/>
            <a:ext cx="5838824" cy="3555610"/>
          </a:xfrm>
          <a:prstGeom prst="rect">
            <a:avLst/>
          </a:prstGeom>
          <a:solidFill>
            <a:srgbClr val="F2F2F2">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16374D"/>
                </a:solidFill>
                <a:effectLst/>
                <a:uLnTx/>
                <a:uFillTx/>
                <a:latin typeface="Arial" panose="020B0604020202020204"/>
                <a:ea typeface="+mn-ea"/>
                <a:cs typeface="+mn-cs"/>
              </a:rPr>
              <a:t>Serious adverse events</a:t>
            </a:r>
          </a:p>
        </p:txBody>
      </p:sp>
      <p:graphicFrame>
        <p:nvGraphicFramePr>
          <p:cNvPr id="30" name="Content Placeholder 8">
            <a:extLst>
              <a:ext uri="{FF2B5EF4-FFF2-40B4-BE49-F238E27FC236}">
                <a16:creationId xmlns:a16="http://schemas.microsoft.com/office/drawing/2014/main" id="{1F4D2823-19C8-5F58-80CE-F4FB6923399A}"/>
              </a:ext>
            </a:extLst>
          </p:cNvPr>
          <p:cNvGraphicFramePr>
            <a:graphicFrameLocks/>
          </p:cNvGraphicFramePr>
          <p:nvPr>
            <p:extLst>
              <p:ext uri="{D42A27DB-BD31-4B8C-83A1-F6EECF244321}">
                <p14:modId xmlns:p14="http://schemas.microsoft.com/office/powerpoint/2010/main" val="1955056398"/>
              </p:ext>
            </p:extLst>
          </p:nvPr>
        </p:nvGraphicFramePr>
        <p:xfrm>
          <a:off x="452120" y="1092232"/>
          <a:ext cx="11287760" cy="487039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49FBBC3-E7A8-75C5-E042-52E45F593A53}"/>
              </a:ext>
            </a:extLst>
          </p:cNvPr>
          <p:cNvSpPr>
            <a:spLocks noGrp="1"/>
          </p:cNvSpPr>
          <p:nvPr>
            <p:ph type="sldNum" sz="quarter" idx="17"/>
          </p:nvPr>
        </p:nvSpPr>
        <p:spPr/>
        <p:txBody>
          <a:bodyPr/>
          <a:lstStyle/>
          <a:p>
            <a:fld id="{7AF8E309-D608-654D-B811-6A2C46C88181}" type="slidenum">
              <a:rPr lang="en-GB" noProof="0" smtClean="0"/>
              <a:pPr/>
              <a:t>29</a:t>
            </a:fld>
            <a:endParaRPr lang="en-GB" noProof="0"/>
          </a:p>
        </p:txBody>
      </p:sp>
      <p:sp>
        <p:nvSpPr>
          <p:cNvPr id="4" name="Title 3">
            <a:extLst>
              <a:ext uri="{FF2B5EF4-FFF2-40B4-BE49-F238E27FC236}">
                <a16:creationId xmlns:a16="http://schemas.microsoft.com/office/drawing/2014/main" id="{25809B69-E473-C58E-3F4B-BDD94AF23CD0}"/>
              </a:ext>
            </a:extLst>
          </p:cNvPr>
          <p:cNvSpPr>
            <a:spLocks noGrp="1"/>
          </p:cNvSpPr>
          <p:nvPr>
            <p:ph type="title"/>
          </p:nvPr>
        </p:nvSpPr>
        <p:spPr/>
        <p:txBody>
          <a:bodyPr>
            <a:normAutofit/>
          </a:bodyPr>
          <a:lstStyle/>
          <a:p>
            <a:r>
              <a:rPr lang="en-GB" noProof="0"/>
              <a:t>Adverse events</a:t>
            </a:r>
          </a:p>
        </p:txBody>
      </p:sp>
      <p:sp>
        <p:nvSpPr>
          <p:cNvPr id="31" name="TextBox 5">
            <a:extLst>
              <a:ext uri="{FF2B5EF4-FFF2-40B4-BE49-F238E27FC236}">
                <a16:creationId xmlns:a16="http://schemas.microsoft.com/office/drawing/2014/main" id="{885763B8-53DA-034F-C52A-5F18D725CC38}"/>
              </a:ext>
            </a:extLst>
          </p:cNvPr>
          <p:cNvSpPr txBox="1"/>
          <p:nvPr/>
        </p:nvSpPr>
        <p:spPr>
          <a:xfrm rot="16200000">
            <a:off x="-757351" y="272818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35" name="Legend">
            <a:extLst>
              <a:ext uri="{FF2B5EF4-FFF2-40B4-BE49-F238E27FC236}">
                <a16:creationId xmlns:a16="http://schemas.microsoft.com/office/drawing/2014/main" id="{D99545AC-C7AD-60B6-D277-166881C5848D}"/>
              </a:ext>
            </a:extLst>
          </p:cNvPr>
          <p:cNvGrpSpPr/>
          <p:nvPr/>
        </p:nvGrpSpPr>
        <p:grpSpPr>
          <a:xfrm>
            <a:off x="3763467" y="889220"/>
            <a:ext cx="4703415" cy="276999"/>
            <a:chOff x="2537918" y="2254389"/>
            <a:chExt cx="3574499" cy="276990"/>
          </a:xfrm>
        </p:grpSpPr>
        <p:sp>
          <p:nvSpPr>
            <p:cNvPr id="45" name="Placebo legend">
              <a:extLst>
                <a:ext uri="{FF2B5EF4-FFF2-40B4-BE49-F238E27FC236}">
                  <a16:creationId xmlns:a16="http://schemas.microsoft.com/office/drawing/2014/main" id="{010CFF8E-4936-AB62-3E52-65D2A7DBE8C0}"/>
                </a:ext>
              </a:extLst>
            </p:cNvPr>
            <p:cNvSpPr>
              <a:spLocks noChangeArrowheads="1"/>
            </p:cNvSpPr>
            <p:nvPr/>
          </p:nvSpPr>
          <p:spPr bwMode="auto">
            <a:xfrm>
              <a:off x="4772343" y="2254389"/>
              <a:ext cx="134007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(n=791)</a:t>
              </a:r>
            </a:p>
          </p:txBody>
        </p:sp>
        <p:sp>
          <p:nvSpPr>
            <p:cNvPr id="46" name="Finer legend">
              <a:extLst>
                <a:ext uri="{FF2B5EF4-FFF2-40B4-BE49-F238E27FC236}">
                  <a16:creationId xmlns:a16="http://schemas.microsoft.com/office/drawing/2014/main" id="{41D106DC-0359-9870-BD51-60EC3BBABE8A}"/>
                </a:ext>
              </a:extLst>
            </p:cNvPr>
            <p:cNvSpPr>
              <a:spLocks noChangeArrowheads="1"/>
            </p:cNvSpPr>
            <p:nvPr/>
          </p:nvSpPr>
          <p:spPr bwMode="auto">
            <a:xfrm>
              <a:off x="2537918" y="2254389"/>
              <a:ext cx="161296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(n=793)</a:t>
              </a:r>
            </a:p>
          </p:txBody>
        </p:sp>
      </p:grpSp>
      <p:pic>
        <p:nvPicPr>
          <p:cNvPr id="2" name="Picture 2" descr="Glasgow 2026 | ERA">
            <a:extLst>
              <a:ext uri="{FF2B5EF4-FFF2-40B4-BE49-F238E27FC236}">
                <a16:creationId xmlns:a16="http://schemas.microsoft.com/office/drawing/2014/main" id="{B28F164C-E389-3A31-CAB2-766750849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3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7649EE0-3ED1-2A6E-8CD5-7BEF7A72F151}"/>
              </a:ext>
            </a:extLst>
          </p:cNvPr>
          <p:cNvSpPr>
            <a:spLocks noGrp="1"/>
          </p:cNvSpPr>
          <p:nvPr>
            <p:ph sz="quarter" idx="16"/>
          </p:nvPr>
        </p:nvSpPr>
        <p:spPr/>
        <p:txBody>
          <a:bodyPr/>
          <a:lstStyle/>
          <a:p>
            <a:r>
              <a:rPr lang="en-AU"/>
              <a:t>Is an employee of UNSW Sydney </a:t>
            </a:r>
          </a:p>
          <a:p>
            <a:r>
              <a:rPr lang="en-AU"/>
              <a:t>Has a </a:t>
            </a:r>
            <a:r>
              <a:rPr lang="en-US"/>
              <a:t>professorial fellowship at the George Institute for Global Health</a:t>
            </a:r>
            <a:endParaRPr lang="en-AU"/>
          </a:p>
          <a:p>
            <a:r>
              <a:rPr lang="en-AU"/>
              <a:t>Is a Non-Executive Board Director for St. Vincents Health Australia, Kidney Health Australia and </a:t>
            </a:r>
            <a:r>
              <a:rPr lang="en-AU" err="1"/>
              <a:t>Mindgardens</a:t>
            </a:r>
            <a:r>
              <a:rPr lang="en-AU"/>
              <a:t> Neuroscience Network</a:t>
            </a:r>
            <a:endParaRPr lang="en-GB">
              <a:solidFill>
                <a:schemeClr val="accent6"/>
              </a:solidFill>
            </a:endParaRPr>
          </a:p>
          <a:p>
            <a:r>
              <a:rPr lang="en-GB"/>
              <a:t>Advised for and/or led or served on the Steering Committees of trials funded by AbbVie, </a:t>
            </a:r>
            <a:r>
              <a:rPr lang="en-GB" err="1"/>
              <a:t>Alebund</a:t>
            </a:r>
            <a:r>
              <a:rPr lang="en-GB"/>
              <a:t>, Astra Zeneca, Bayer, Biogen, Boehringer Ingelheim, Cajal Consulting, CSL, Eli Lilly, Gilead, GSK, Guard Therapeutics, Incyte, Jade, Janssen, </a:t>
            </a:r>
            <a:r>
              <a:rPr lang="en-GB" err="1"/>
              <a:t>Mineralys</a:t>
            </a:r>
            <a:r>
              <a:rPr lang="en-GB"/>
              <a:t>, Novartis, Novo Nordisk, Otsuka, </a:t>
            </a:r>
            <a:r>
              <a:rPr lang="en-GB" err="1"/>
              <a:t>Purespring</a:t>
            </a:r>
            <a:r>
              <a:rPr lang="en-GB"/>
              <a:t>, </a:t>
            </a:r>
            <a:r>
              <a:rPr lang="en-GB" err="1"/>
              <a:t>Remegen</a:t>
            </a:r>
            <a:r>
              <a:rPr lang="en-GB"/>
              <a:t>, </a:t>
            </a:r>
            <a:r>
              <a:rPr lang="en-GB" err="1"/>
              <a:t>Sidera</a:t>
            </a:r>
            <a:r>
              <a:rPr lang="en-GB"/>
              <a:t>, Shanxi </a:t>
            </a:r>
            <a:r>
              <a:rPr lang="en-GB" err="1"/>
              <a:t>Micot</a:t>
            </a:r>
            <a:r>
              <a:rPr lang="en-GB"/>
              <a:t>, Sitala, Travere, and </a:t>
            </a:r>
            <a:r>
              <a:rPr lang="en-GB" err="1"/>
              <a:t>Tricida</a:t>
            </a:r>
            <a:endParaRPr lang="en-GB">
              <a:solidFill>
                <a:schemeClr val="accent6"/>
              </a:solidFill>
            </a:endParaRPr>
          </a:p>
          <a:p>
            <a:r>
              <a:rPr lang="en-GB"/>
              <a:t>Has stock in Emerald Clinical</a:t>
            </a:r>
            <a:endParaRPr lang="en-GB" noProof="0"/>
          </a:p>
        </p:txBody>
      </p:sp>
      <p:sp>
        <p:nvSpPr>
          <p:cNvPr id="3" name="Slide Number Placeholder 2">
            <a:extLst>
              <a:ext uri="{FF2B5EF4-FFF2-40B4-BE49-F238E27FC236}">
                <a16:creationId xmlns:a16="http://schemas.microsoft.com/office/drawing/2014/main" id="{1F4368E8-AC49-777E-A182-61421DB5862B}"/>
              </a:ext>
            </a:extLst>
          </p:cNvPr>
          <p:cNvSpPr>
            <a:spLocks noGrp="1"/>
          </p:cNvSpPr>
          <p:nvPr>
            <p:ph type="sldNum" sz="quarter" idx="17"/>
          </p:nvPr>
        </p:nvSpPr>
        <p:spPr/>
        <p:txBody>
          <a:bodyPr/>
          <a:lstStyle/>
          <a:p>
            <a:fld id="{7AF8E309-D608-654D-B811-6A2C46C88181}" type="slidenum">
              <a:rPr lang="en-GB" noProof="0" smtClean="0"/>
              <a:pPr/>
              <a:t>3</a:t>
            </a:fld>
            <a:endParaRPr lang="en-GB" noProof="0"/>
          </a:p>
        </p:txBody>
      </p:sp>
      <p:sp>
        <p:nvSpPr>
          <p:cNvPr id="4" name="Title 3">
            <a:extLst>
              <a:ext uri="{FF2B5EF4-FFF2-40B4-BE49-F238E27FC236}">
                <a16:creationId xmlns:a16="http://schemas.microsoft.com/office/drawing/2014/main" id="{C9CD52DB-E1DA-0916-58D5-99536F81BB96}"/>
              </a:ext>
            </a:extLst>
          </p:cNvPr>
          <p:cNvSpPr>
            <a:spLocks noGrp="1"/>
          </p:cNvSpPr>
          <p:nvPr>
            <p:ph type="title"/>
          </p:nvPr>
        </p:nvSpPr>
        <p:spPr/>
        <p:txBody>
          <a:bodyPr/>
          <a:lstStyle/>
          <a:p>
            <a:r>
              <a:rPr lang="en-GB" noProof="0"/>
              <a:t>Speaker disclosures: Vlado Perkovic </a:t>
            </a:r>
          </a:p>
        </p:txBody>
      </p:sp>
      <p:sp>
        <p:nvSpPr>
          <p:cNvPr id="6" name="TextBox 5">
            <a:extLst>
              <a:ext uri="{FF2B5EF4-FFF2-40B4-BE49-F238E27FC236}">
                <a16:creationId xmlns:a16="http://schemas.microsoft.com/office/drawing/2014/main" id="{A3F23433-5B26-75EB-6469-1B3B93FD3DCE}"/>
              </a:ext>
            </a:extLst>
          </p:cNvPr>
          <p:cNvSpPr txBox="1"/>
          <p:nvPr/>
        </p:nvSpPr>
        <p:spPr>
          <a:xfrm>
            <a:off x="2656115" y="4891092"/>
            <a:ext cx="6879771" cy="408623"/>
          </a:xfrm>
          <a:prstGeom prst="roundRect">
            <a:avLst/>
          </a:prstGeom>
          <a:solidFill>
            <a:schemeClr val="accent3"/>
          </a:solid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The FIND-CKD trial was funded by Bayer AG</a:t>
            </a:r>
            <a:endParaRPr lang="en-US" b="1">
              <a:solidFill>
                <a:schemeClr val="bg1"/>
              </a:solidFill>
              <a:latin typeface="Arial" panose="020B0604020202020204" pitchFamily="34" charset="0"/>
              <a:cs typeface="Arial" panose="020B0604020202020204" pitchFamily="34" charset="0"/>
            </a:endParaRPr>
          </a:p>
        </p:txBody>
      </p:sp>
      <p:pic>
        <p:nvPicPr>
          <p:cNvPr id="2" name="Picture 2" descr="Glasgow 2026 | ERA">
            <a:extLst>
              <a:ext uri="{FF2B5EF4-FFF2-40B4-BE49-F238E27FC236}">
                <a16:creationId xmlns:a16="http://schemas.microsoft.com/office/drawing/2014/main" id="{FA7B3395-ACE1-70AD-9D42-071B2C3B1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56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9F497-8970-B9B9-3745-A33C4F53DFD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F92D098-9D84-966B-1116-67098E792B62}"/>
              </a:ext>
            </a:extLst>
          </p:cNvPr>
          <p:cNvSpPr/>
          <p:nvPr/>
        </p:nvSpPr>
        <p:spPr>
          <a:xfrm>
            <a:off x="8763001" y="1366477"/>
            <a:ext cx="2917217" cy="3565728"/>
          </a:xfrm>
          <a:prstGeom prst="rect">
            <a:avLst/>
          </a:prstGeom>
          <a:solidFill>
            <a:srgbClr val="D7D7D7">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16374D"/>
                </a:solidFill>
                <a:effectLst/>
                <a:uLnTx/>
                <a:uFillTx/>
                <a:latin typeface="Arial" panose="020B0604020202020204"/>
                <a:ea typeface="+mn-ea"/>
                <a:cs typeface="+mn-cs"/>
              </a:rPr>
              <a:t>Central laboratory measurements</a:t>
            </a:r>
            <a:r>
              <a:rPr kumimoji="0" lang="en-GB" sz="1800" b="1" i="0" u="none" strike="noStrike" kern="1200" cap="none" spc="0" normalizeH="0" baseline="30000" noProof="0">
                <a:ln>
                  <a:noFill/>
                </a:ln>
                <a:solidFill>
                  <a:srgbClr val="16374D"/>
                </a:solidFill>
                <a:effectLst/>
                <a:uLnTx/>
                <a:uFillTx/>
                <a:latin typeface="Arial" panose="020B0604020202020204"/>
                <a:ea typeface="+mn-ea"/>
                <a:cs typeface="+mn-cs"/>
              </a:rPr>
              <a:t>#</a:t>
            </a:r>
          </a:p>
        </p:txBody>
      </p:sp>
      <p:sp>
        <p:nvSpPr>
          <p:cNvPr id="29" name="Rectangle 28">
            <a:extLst>
              <a:ext uri="{FF2B5EF4-FFF2-40B4-BE49-F238E27FC236}">
                <a16:creationId xmlns:a16="http://schemas.microsoft.com/office/drawing/2014/main" id="{F743FF4C-331B-2A1D-3FAF-B4A1811062D0}"/>
              </a:ext>
            </a:extLst>
          </p:cNvPr>
          <p:cNvSpPr/>
          <p:nvPr/>
        </p:nvSpPr>
        <p:spPr>
          <a:xfrm>
            <a:off x="1414382" y="1369232"/>
            <a:ext cx="7320044" cy="3565728"/>
          </a:xfrm>
          <a:prstGeom prst="rect">
            <a:avLst/>
          </a:prstGeom>
          <a:solidFill>
            <a:srgbClr val="E8E8E8">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16374D"/>
                </a:solidFill>
                <a:effectLst/>
                <a:uLnTx/>
                <a:uFillTx/>
                <a:latin typeface="Arial" panose="020B0604020202020204"/>
                <a:ea typeface="+mn-ea"/>
                <a:cs typeface="+mn-cs"/>
              </a:rPr>
              <a:t>Hyperkalaemia*</a:t>
            </a:r>
          </a:p>
        </p:txBody>
      </p:sp>
      <p:graphicFrame>
        <p:nvGraphicFramePr>
          <p:cNvPr id="30" name="Content Placeholder 8">
            <a:extLst>
              <a:ext uri="{FF2B5EF4-FFF2-40B4-BE49-F238E27FC236}">
                <a16:creationId xmlns:a16="http://schemas.microsoft.com/office/drawing/2014/main" id="{7D3D9737-B65D-C8B0-443B-C8AD29970EDD}"/>
              </a:ext>
            </a:extLst>
          </p:cNvPr>
          <p:cNvGraphicFramePr>
            <a:graphicFrameLocks/>
          </p:cNvGraphicFramePr>
          <p:nvPr>
            <p:extLst>
              <p:ext uri="{D42A27DB-BD31-4B8C-83A1-F6EECF244321}">
                <p14:modId xmlns:p14="http://schemas.microsoft.com/office/powerpoint/2010/main" val="2367220606"/>
              </p:ext>
            </p:extLst>
          </p:nvPr>
        </p:nvGraphicFramePr>
        <p:xfrm>
          <a:off x="452120" y="1092232"/>
          <a:ext cx="11287760" cy="487039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C54AF58-CABD-1BF6-A571-95F744AFC5BF}"/>
              </a:ext>
            </a:extLst>
          </p:cNvPr>
          <p:cNvSpPr>
            <a:spLocks noGrp="1"/>
          </p:cNvSpPr>
          <p:nvPr>
            <p:ph type="sldNum" sz="quarter" idx="17"/>
          </p:nvPr>
        </p:nvSpPr>
        <p:spPr/>
        <p:txBody>
          <a:bodyPr/>
          <a:lstStyle/>
          <a:p>
            <a:fld id="{7AF8E309-D608-654D-B811-6A2C46C88181}" type="slidenum">
              <a:rPr lang="en-GB" noProof="0" smtClean="0"/>
              <a:pPr/>
              <a:t>30</a:t>
            </a:fld>
            <a:endParaRPr lang="en-GB" noProof="0"/>
          </a:p>
        </p:txBody>
      </p:sp>
      <p:sp>
        <p:nvSpPr>
          <p:cNvPr id="4" name="Title 3">
            <a:extLst>
              <a:ext uri="{FF2B5EF4-FFF2-40B4-BE49-F238E27FC236}">
                <a16:creationId xmlns:a16="http://schemas.microsoft.com/office/drawing/2014/main" id="{E11633C9-18D4-BB2B-2725-29E75567771D}"/>
              </a:ext>
            </a:extLst>
          </p:cNvPr>
          <p:cNvSpPr>
            <a:spLocks noGrp="1"/>
          </p:cNvSpPr>
          <p:nvPr>
            <p:ph type="title"/>
          </p:nvPr>
        </p:nvSpPr>
        <p:spPr/>
        <p:txBody>
          <a:bodyPr>
            <a:normAutofit/>
          </a:bodyPr>
          <a:lstStyle/>
          <a:p>
            <a:r>
              <a:rPr lang="en-GB" noProof="0"/>
              <a:t>Adverse events</a:t>
            </a:r>
          </a:p>
        </p:txBody>
      </p:sp>
      <p:sp>
        <p:nvSpPr>
          <p:cNvPr id="5" name="Footer Placeholder 4">
            <a:extLst>
              <a:ext uri="{FF2B5EF4-FFF2-40B4-BE49-F238E27FC236}">
                <a16:creationId xmlns:a16="http://schemas.microsoft.com/office/drawing/2014/main" id="{800A2DC5-74EA-A6E7-2918-BDA79C7B00A4}"/>
              </a:ext>
            </a:extLst>
          </p:cNvPr>
          <p:cNvSpPr>
            <a:spLocks noGrp="1"/>
          </p:cNvSpPr>
          <p:nvPr>
            <p:ph type="ftr" sz="quarter" idx="18"/>
          </p:nvPr>
        </p:nvSpPr>
        <p:spPr>
          <a:xfrm>
            <a:off x="623887" y="6013459"/>
            <a:ext cx="9426884" cy="506124"/>
          </a:xfrm>
        </p:spPr>
        <p:txBody>
          <a:bodyPr/>
          <a:lstStyle/>
          <a:p>
            <a:pPr lvl="0">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t>
            </a:r>
            <a:r>
              <a:rPr lang="en-GB"/>
              <a:t>Hyperkalaemia was an AESI and defined as any investigator-reported AEs with MedDRA codes corresponding to the preferred terms hyperkalaemia or blood potassium increased.</a:t>
            </a:r>
            <a:r>
              <a:rPr lang="en-GB" baseline="30000"/>
              <a:t> #</a:t>
            </a:r>
            <a:r>
              <a:rPr lang="en-GB"/>
              <a:t>Serum potassium levels were measured at a central laboratory. </a:t>
            </a:r>
            <a:endParaRPr lang="en-GB">
              <a:solidFill>
                <a:srgbClr val="53585A"/>
              </a:solidFill>
              <a:latin typeface="Arial" panose="020B0604020202020204"/>
            </a:endParaRPr>
          </a:p>
          <a:p>
            <a:pPr lvl="0">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AESI, adverse event of special interest.</a:t>
            </a:r>
          </a:p>
        </p:txBody>
      </p:sp>
      <p:sp>
        <p:nvSpPr>
          <p:cNvPr id="31" name="TextBox 5">
            <a:extLst>
              <a:ext uri="{FF2B5EF4-FFF2-40B4-BE49-F238E27FC236}">
                <a16:creationId xmlns:a16="http://schemas.microsoft.com/office/drawing/2014/main" id="{4F370FB1-8B6D-C920-BECD-B91F1A508DC5}"/>
              </a:ext>
            </a:extLst>
          </p:cNvPr>
          <p:cNvSpPr txBox="1"/>
          <p:nvPr/>
        </p:nvSpPr>
        <p:spPr>
          <a:xfrm rot="16200000">
            <a:off x="-757351" y="272818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35" name="Legend">
            <a:extLst>
              <a:ext uri="{FF2B5EF4-FFF2-40B4-BE49-F238E27FC236}">
                <a16:creationId xmlns:a16="http://schemas.microsoft.com/office/drawing/2014/main" id="{D7D897C4-1AD6-C661-13B5-6BDE8E59FFB9}"/>
              </a:ext>
            </a:extLst>
          </p:cNvPr>
          <p:cNvGrpSpPr/>
          <p:nvPr/>
        </p:nvGrpSpPr>
        <p:grpSpPr>
          <a:xfrm>
            <a:off x="3763467" y="889220"/>
            <a:ext cx="4703415" cy="276999"/>
            <a:chOff x="2537918" y="2254389"/>
            <a:chExt cx="3574499" cy="276990"/>
          </a:xfrm>
        </p:grpSpPr>
        <p:sp>
          <p:nvSpPr>
            <p:cNvPr id="45" name="Placebo legend">
              <a:extLst>
                <a:ext uri="{FF2B5EF4-FFF2-40B4-BE49-F238E27FC236}">
                  <a16:creationId xmlns:a16="http://schemas.microsoft.com/office/drawing/2014/main" id="{A8C51A1F-2B22-F929-F582-5C22AB603727}"/>
                </a:ext>
              </a:extLst>
            </p:cNvPr>
            <p:cNvSpPr>
              <a:spLocks noChangeArrowheads="1"/>
            </p:cNvSpPr>
            <p:nvPr/>
          </p:nvSpPr>
          <p:spPr bwMode="auto">
            <a:xfrm>
              <a:off x="4772343" y="2254389"/>
              <a:ext cx="134007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(n=791)</a:t>
              </a:r>
            </a:p>
          </p:txBody>
        </p:sp>
        <p:sp>
          <p:nvSpPr>
            <p:cNvPr id="46" name="Finer legend">
              <a:extLst>
                <a:ext uri="{FF2B5EF4-FFF2-40B4-BE49-F238E27FC236}">
                  <a16:creationId xmlns:a16="http://schemas.microsoft.com/office/drawing/2014/main" id="{2FC36EE6-743A-810F-EA6E-54308D5E1791}"/>
                </a:ext>
              </a:extLst>
            </p:cNvPr>
            <p:cNvSpPr>
              <a:spLocks noChangeArrowheads="1"/>
            </p:cNvSpPr>
            <p:nvPr/>
          </p:nvSpPr>
          <p:spPr bwMode="auto">
            <a:xfrm>
              <a:off x="2537918" y="2254389"/>
              <a:ext cx="161296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(n=793)</a:t>
              </a:r>
            </a:p>
          </p:txBody>
        </p:sp>
      </p:grpSp>
      <p:pic>
        <p:nvPicPr>
          <p:cNvPr id="2" name="Picture 2" descr="Glasgow 2026 | ERA">
            <a:extLst>
              <a:ext uri="{FF2B5EF4-FFF2-40B4-BE49-F238E27FC236}">
                <a16:creationId xmlns:a16="http://schemas.microsoft.com/office/drawing/2014/main" id="{A5BEE145-EE3C-6CF8-7A89-5D72D96F1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64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882DE-49F8-9E90-5DDE-9A0B6110F3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A57855-0784-4512-043F-8A1249F028A9}"/>
              </a:ext>
            </a:extLst>
          </p:cNvPr>
          <p:cNvSpPr>
            <a:spLocks noGrp="1"/>
          </p:cNvSpPr>
          <p:nvPr>
            <p:ph type="sldNum" sz="quarter" idx="17"/>
          </p:nvPr>
        </p:nvSpPr>
        <p:spPr/>
        <p:txBody>
          <a:bodyPr/>
          <a:lstStyle/>
          <a:p>
            <a:fld id="{7AF8E309-D608-654D-B811-6A2C46C88181}" type="slidenum">
              <a:rPr lang="en-GB" noProof="0" smtClean="0"/>
              <a:pPr/>
              <a:t>31</a:t>
            </a:fld>
            <a:endParaRPr lang="en-GB" noProof="0"/>
          </a:p>
        </p:txBody>
      </p:sp>
      <p:sp>
        <p:nvSpPr>
          <p:cNvPr id="4" name="Title 3">
            <a:extLst>
              <a:ext uri="{FF2B5EF4-FFF2-40B4-BE49-F238E27FC236}">
                <a16:creationId xmlns:a16="http://schemas.microsoft.com/office/drawing/2014/main" id="{7E22C81D-7FE3-6E76-5E8E-42E777B4743E}"/>
              </a:ext>
            </a:extLst>
          </p:cNvPr>
          <p:cNvSpPr>
            <a:spLocks noGrp="1"/>
          </p:cNvSpPr>
          <p:nvPr>
            <p:ph type="title"/>
          </p:nvPr>
        </p:nvSpPr>
        <p:spPr/>
        <p:txBody>
          <a:bodyPr/>
          <a:lstStyle/>
          <a:p>
            <a:r>
              <a:rPr lang="en-GB" noProof="0"/>
              <a:t>Summary</a:t>
            </a:r>
          </a:p>
        </p:txBody>
      </p:sp>
      <p:sp>
        <p:nvSpPr>
          <p:cNvPr id="5" name="Footer Placeholder 4">
            <a:extLst>
              <a:ext uri="{FF2B5EF4-FFF2-40B4-BE49-F238E27FC236}">
                <a16:creationId xmlns:a16="http://schemas.microsoft.com/office/drawing/2014/main" id="{845A5B01-0572-2ECA-A9A7-CEB359FF2D18}"/>
              </a:ext>
            </a:extLst>
          </p:cNvPr>
          <p:cNvSpPr>
            <a:spLocks noGrp="1"/>
          </p:cNvSpPr>
          <p:nvPr>
            <p:ph type="ftr" sz="quarter" idx="18"/>
          </p:nvPr>
        </p:nvSpPr>
        <p:spPr/>
        <p:txBody>
          <a:bodyPr/>
          <a:lstStyle/>
          <a:p>
            <a:r>
              <a:rPr lang="en-GB" noProof="0"/>
              <a:t>CKD, chronic kidney disease; CV, cardiovascular; eGFR, estimated glomerular filtration rate</a:t>
            </a:r>
            <a:r>
              <a:rPr lang="en-GB"/>
              <a:t>.</a:t>
            </a:r>
            <a:endParaRPr lang="en-GB" noProof="0"/>
          </a:p>
        </p:txBody>
      </p:sp>
      <p:sp>
        <p:nvSpPr>
          <p:cNvPr id="8" name="Rectangle: Rounded Corners 7">
            <a:extLst>
              <a:ext uri="{FF2B5EF4-FFF2-40B4-BE49-F238E27FC236}">
                <a16:creationId xmlns:a16="http://schemas.microsoft.com/office/drawing/2014/main" id="{17A9D7CA-ABA6-9B11-EE47-C108427063D2}"/>
              </a:ext>
            </a:extLst>
          </p:cNvPr>
          <p:cNvSpPr/>
          <p:nvPr/>
        </p:nvSpPr>
        <p:spPr>
          <a:xfrm>
            <a:off x="8280836" y="1927268"/>
            <a:ext cx="3211418" cy="3693786"/>
          </a:xfrm>
          <a:prstGeom prst="roundRect">
            <a:avLst>
              <a:gd name="adj" fmla="val 8976"/>
            </a:avLst>
          </a:prstGeom>
          <a:solidFill>
            <a:schemeClr val="bg1">
              <a:lumMod val="95000"/>
              <a:alpha val="50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eaLnBrk="1" fontAlgn="auto" hangingPunct="1">
              <a:lnSpc>
                <a:spcPct val="90000"/>
              </a:lnSpc>
              <a:spcBef>
                <a:spcPts val="0"/>
              </a:spcBef>
              <a:spcAft>
                <a:spcPts val="0"/>
              </a:spcAft>
              <a:buClr>
                <a:srgbClr val="003455"/>
              </a:buClr>
              <a:defRPr/>
            </a:pPr>
            <a:endPar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endParaRPr>
          </a:p>
          <a:p>
            <a:pPr lvl="0" algn="ctr" defTabSz="914400" eaLnBrk="1" fontAlgn="auto" hangingPunct="1">
              <a:lnSpc>
                <a:spcPct val="90000"/>
              </a:lnSpc>
              <a:spcBef>
                <a:spcPts val="0"/>
              </a:spcBef>
              <a:spcAft>
                <a:spcPts val="0"/>
              </a:spcAft>
              <a:buClr>
                <a:srgbClr val="003455"/>
              </a:buClr>
              <a:defRPr/>
            </a:pPr>
            <a:r>
              <a:rPr kumimoji="0" lang="en-GB" b="1" i="0" u="none" strike="noStrike" kern="1200" cap="none" spc="0" normalizeH="0" baseline="0" noProof="0">
                <a:ln>
                  <a:noFill/>
                </a:ln>
                <a:solidFill>
                  <a:schemeClr val="accent3"/>
                </a:solidFill>
                <a:effectLst/>
                <a:uLnTx/>
                <a:uFillTx/>
                <a:latin typeface="Arial" panose="020B0604020202020204"/>
                <a:ea typeface="+mn-ea"/>
                <a:cs typeface="+mn-cs"/>
              </a:rPr>
              <a:t>Finerenone was well tolerated </a:t>
            </a:r>
          </a:p>
          <a:p>
            <a:pPr lvl="0" algn="ctr" defTabSz="914400" eaLnBrk="1" fontAlgn="auto" hangingPunct="1">
              <a:lnSpc>
                <a:spcPct val="90000"/>
              </a:lnSpc>
              <a:spcBef>
                <a:spcPts val="0"/>
              </a:spcBef>
              <a:spcAft>
                <a:spcPts val="0"/>
              </a:spcAft>
              <a:buClr>
                <a:srgbClr val="003455"/>
              </a:buClr>
              <a:defRPr/>
            </a:pPr>
            <a:endParaRPr kumimoji="0" lang="en-GB" b="1" i="0" u="none" strike="noStrike" kern="1200" cap="none" spc="0" normalizeH="0" baseline="0" noProof="0">
              <a:ln>
                <a:noFill/>
              </a:ln>
              <a:solidFill>
                <a:schemeClr val="accent3"/>
              </a:solidFill>
              <a:effectLst/>
              <a:uLnTx/>
              <a:uFillTx/>
              <a:latin typeface="Arial" panose="020B0604020202020204"/>
              <a:ea typeface="+mn-ea"/>
              <a:cs typeface="+mn-cs"/>
            </a:endParaRPr>
          </a:p>
          <a:p>
            <a:pPr lvl="0" algn="ctr" defTabSz="914400" eaLnBrk="1" fontAlgn="auto" hangingPunct="1">
              <a:lnSpc>
                <a:spcPct val="90000"/>
              </a:lnSpc>
              <a:spcBef>
                <a:spcPts val="0"/>
              </a:spcBef>
              <a:spcAft>
                <a:spcPts val="0"/>
              </a:spcAft>
              <a:buClr>
                <a:srgbClr val="003455"/>
              </a:buClr>
              <a:defRPr/>
            </a:pPr>
            <a:r>
              <a:rPr kumimoji="0" lang="en-GB" i="0" u="none" strike="noStrike" kern="1200" cap="none" spc="0" normalizeH="0" baseline="0" noProof="0">
                <a:ln>
                  <a:noFill/>
                </a:ln>
                <a:solidFill>
                  <a:schemeClr val="accent3"/>
                </a:solidFill>
                <a:effectLst/>
                <a:uLnTx/>
                <a:uFillTx/>
                <a:latin typeface="Arial" panose="020B0604020202020204"/>
                <a:ea typeface="+mn-ea"/>
                <a:cs typeface="+mn-cs"/>
              </a:rPr>
              <a:t>Although there was a higher incidence of hyperkalaemia with finerenone than placebo, its clinical impact was minimal</a:t>
            </a:r>
          </a:p>
        </p:txBody>
      </p:sp>
      <p:cxnSp>
        <p:nvCxnSpPr>
          <p:cNvPr id="9" name="Straight Connector 8">
            <a:extLst>
              <a:ext uri="{FF2B5EF4-FFF2-40B4-BE49-F238E27FC236}">
                <a16:creationId xmlns:a16="http://schemas.microsoft.com/office/drawing/2014/main" id="{1BEEACF9-3C2D-7639-CA76-3B47C995C29E}"/>
              </a:ext>
            </a:extLst>
          </p:cNvPr>
          <p:cNvCxnSpPr>
            <a:cxnSpLocks/>
          </p:cNvCxnSpPr>
          <p:nvPr/>
        </p:nvCxnSpPr>
        <p:spPr>
          <a:xfrm>
            <a:off x="8593614" y="1688153"/>
            <a:ext cx="258586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06E313A-370F-7AD7-A7A4-ED8ED6EFF224}"/>
              </a:ext>
            </a:extLst>
          </p:cNvPr>
          <p:cNvGrpSpPr/>
          <p:nvPr/>
        </p:nvGrpSpPr>
        <p:grpSpPr>
          <a:xfrm>
            <a:off x="9184810" y="766371"/>
            <a:ext cx="1403470" cy="1366125"/>
            <a:chOff x="1391551" y="1437469"/>
            <a:chExt cx="1355074" cy="1366125"/>
          </a:xfrm>
        </p:grpSpPr>
        <p:sp>
          <p:nvSpPr>
            <p:cNvPr id="11" name="Flowchart: Connector 10">
              <a:extLst>
                <a:ext uri="{FF2B5EF4-FFF2-40B4-BE49-F238E27FC236}">
                  <a16:creationId xmlns:a16="http://schemas.microsoft.com/office/drawing/2014/main" id="{88CE841D-1192-2737-9C00-5E60805BA380}"/>
                </a:ext>
              </a:extLst>
            </p:cNvPr>
            <p:cNvSpPr/>
            <p:nvPr/>
          </p:nvSpPr>
          <p:spPr>
            <a:xfrm>
              <a:off x="1391551" y="1437469"/>
              <a:ext cx="1355074" cy="1366125"/>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lowchart: Connector 11">
              <a:extLst>
                <a:ext uri="{FF2B5EF4-FFF2-40B4-BE49-F238E27FC236}">
                  <a16:creationId xmlns:a16="http://schemas.microsoft.com/office/drawing/2014/main" id="{F50F87B8-E2BC-5EBB-E673-3CFF15D16BE3}"/>
                </a:ext>
              </a:extLst>
            </p:cNvPr>
            <p:cNvSpPr/>
            <p:nvPr/>
          </p:nvSpPr>
          <p:spPr>
            <a:xfrm>
              <a:off x="1503956" y="1546875"/>
              <a:ext cx="1152000" cy="1152000"/>
            </a:xfrm>
            <a:prstGeom prst="flowChartConnector">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3" name="Graphic 12" descr="Medical">
            <a:extLst>
              <a:ext uri="{FF2B5EF4-FFF2-40B4-BE49-F238E27FC236}">
                <a16:creationId xmlns:a16="http://schemas.microsoft.com/office/drawing/2014/main" id="{05BEB85D-92FC-0577-CF6C-E1D54FE99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3875" y="970657"/>
            <a:ext cx="969944" cy="969944"/>
          </a:xfrm>
          <a:prstGeom prst="rect">
            <a:avLst/>
          </a:prstGeom>
        </p:spPr>
      </p:pic>
      <p:sp>
        <p:nvSpPr>
          <p:cNvPr id="14" name="Rectangle: Rounded Corners 13">
            <a:extLst>
              <a:ext uri="{FF2B5EF4-FFF2-40B4-BE49-F238E27FC236}">
                <a16:creationId xmlns:a16="http://schemas.microsoft.com/office/drawing/2014/main" id="{62C979DE-09AE-5DA5-2E72-C94764F1ECEF}"/>
              </a:ext>
            </a:extLst>
          </p:cNvPr>
          <p:cNvSpPr/>
          <p:nvPr/>
        </p:nvSpPr>
        <p:spPr>
          <a:xfrm>
            <a:off x="614798" y="1941947"/>
            <a:ext cx="3081163" cy="3693786"/>
          </a:xfrm>
          <a:prstGeom prst="roundRect">
            <a:avLst>
              <a:gd name="adj" fmla="val 8976"/>
            </a:avLst>
          </a:prstGeom>
          <a:solidFill>
            <a:schemeClr val="accent1">
              <a:lumMod val="20000"/>
              <a:lumOff val="80000"/>
              <a:alpha val="50000"/>
            </a:schemeClr>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1" fontAlgn="auto" hangingPunct="1">
              <a:lnSpc>
                <a:spcPct val="90000"/>
              </a:lnSpc>
              <a:spcBef>
                <a:spcPts val="0"/>
              </a:spcBef>
              <a:spcAft>
                <a:spcPts val="0"/>
              </a:spcAft>
              <a:buClr>
                <a:srgbClr val="003455"/>
              </a:buClr>
              <a:defRPr/>
            </a:pPr>
            <a:r>
              <a:rPr lang="en-GB" noProof="0">
                <a:solidFill>
                  <a:schemeClr val="accent1">
                    <a:lumMod val="75000"/>
                  </a:schemeClr>
                </a:solidFill>
              </a:rPr>
              <a:t>FIND-CKD was a </a:t>
            </a:r>
            <a:br>
              <a:rPr lang="en-GB" noProof="0">
                <a:solidFill>
                  <a:schemeClr val="accent1">
                    <a:lumMod val="75000"/>
                  </a:schemeClr>
                </a:solidFill>
              </a:rPr>
            </a:br>
            <a:r>
              <a:rPr lang="en-GB" noProof="0">
                <a:solidFill>
                  <a:schemeClr val="accent1">
                    <a:lumMod val="75000"/>
                  </a:schemeClr>
                </a:solidFill>
              </a:rPr>
              <a:t>well conducted, </a:t>
            </a:r>
            <a:r>
              <a:rPr lang="en-GB" b="1" noProof="0">
                <a:solidFill>
                  <a:schemeClr val="accent1">
                    <a:lumMod val="75000"/>
                  </a:schemeClr>
                </a:solidFill>
              </a:rPr>
              <a:t>global </a:t>
            </a:r>
            <a:br>
              <a:rPr lang="en-GB" b="1" noProof="0">
                <a:solidFill>
                  <a:schemeClr val="accent1">
                    <a:lumMod val="75000"/>
                  </a:schemeClr>
                </a:solidFill>
              </a:rPr>
            </a:br>
            <a:r>
              <a:rPr lang="en-GB" b="1" noProof="0">
                <a:solidFill>
                  <a:schemeClr val="accent1">
                    <a:lumMod val="75000"/>
                  </a:schemeClr>
                </a:solidFill>
              </a:rPr>
              <a:t>phase III trial </a:t>
            </a:r>
            <a:r>
              <a:rPr lang="en-GB" noProof="0">
                <a:solidFill>
                  <a:schemeClr val="accent1">
                    <a:lumMod val="75000"/>
                  </a:schemeClr>
                </a:solidFill>
              </a:rPr>
              <a:t>evaluating the efficacy and safety of finerenone in patients with </a:t>
            </a:r>
            <a:r>
              <a:rPr lang="en-GB" b="1" noProof="0">
                <a:solidFill>
                  <a:schemeClr val="accent1">
                    <a:lumMod val="75000"/>
                  </a:schemeClr>
                </a:solidFill>
              </a:rPr>
              <a:t>CKD without diabetes </a:t>
            </a:r>
            <a:endParaRPr kumimoji="0" lang="en-GB" b="1" i="0" u="none" strike="noStrike" kern="1200" cap="none" spc="0" normalizeH="0" baseline="0" noProof="0">
              <a:ln>
                <a:noFill/>
              </a:ln>
              <a:solidFill>
                <a:schemeClr val="accent1">
                  <a:lumMod val="75000"/>
                </a:schemeClr>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99AB9FEC-4DDC-9BAF-6B42-D21BE433C538}"/>
              </a:ext>
            </a:extLst>
          </p:cNvPr>
          <p:cNvCxnSpPr>
            <a:cxnSpLocks/>
          </p:cNvCxnSpPr>
          <p:nvPr/>
        </p:nvCxnSpPr>
        <p:spPr>
          <a:xfrm>
            <a:off x="907032" y="1688153"/>
            <a:ext cx="249669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3C22AB6-D667-3774-39E6-DD8859A88ED8}"/>
              </a:ext>
            </a:extLst>
          </p:cNvPr>
          <p:cNvGrpSpPr/>
          <p:nvPr/>
        </p:nvGrpSpPr>
        <p:grpSpPr>
          <a:xfrm>
            <a:off x="1477842" y="817171"/>
            <a:ext cx="1355074" cy="1366125"/>
            <a:chOff x="1411853" y="1422860"/>
            <a:chExt cx="1355074" cy="1366125"/>
          </a:xfrm>
        </p:grpSpPr>
        <p:sp>
          <p:nvSpPr>
            <p:cNvPr id="17" name="Flowchart: Connector 16">
              <a:extLst>
                <a:ext uri="{FF2B5EF4-FFF2-40B4-BE49-F238E27FC236}">
                  <a16:creationId xmlns:a16="http://schemas.microsoft.com/office/drawing/2014/main" id="{141DBB77-1C4C-8661-A9F8-36C31FF7949B}"/>
                </a:ext>
              </a:extLst>
            </p:cNvPr>
            <p:cNvSpPr/>
            <p:nvPr/>
          </p:nvSpPr>
          <p:spPr>
            <a:xfrm>
              <a:off x="1411853" y="1422860"/>
              <a:ext cx="1355074"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Flowchart: Connector 17">
              <a:extLst>
                <a:ext uri="{FF2B5EF4-FFF2-40B4-BE49-F238E27FC236}">
                  <a16:creationId xmlns:a16="http://schemas.microsoft.com/office/drawing/2014/main" id="{F12CA2E3-096B-081A-0785-5BF5CFC20A43}"/>
                </a:ext>
              </a:extLst>
            </p:cNvPr>
            <p:cNvSpPr/>
            <p:nvPr/>
          </p:nvSpPr>
          <p:spPr>
            <a:xfrm>
              <a:off x="1503956" y="1546875"/>
              <a:ext cx="1152000" cy="1152000"/>
            </a:xfrm>
            <a:prstGeom prst="flowChartConnector">
              <a:avLst/>
            </a:prstGeom>
            <a:solidFill>
              <a:schemeClr val="bg1"/>
            </a:solidFill>
            <a:ln w="381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9" name="Graphic 18" descr="Shield Tick with solid fill">
            <a:extLst>
              <a:ext uri="{FF2B5EF4-FFF2-40B4-BE49-F238E27FC236}">
                <a16:creationId xmlns:a16="http://schemas.microsoft.com/office/drawing/2014/main" id="{FA07FEDD-FBB2-345C-A2FE-798E2894B3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8345" y="1073199"/>
            <a:ext cx="854069" cy="854069"/>
          </a:xfrm>
          <a:prstGeom prst="rect">
            <a:avLst/>
          </a:prstGeom>
        </p:spPr>
      </p:pic>
      <p:sp>
        <p:nvSpPr>
          <p:cNvPr id="20" name="Rectangle: Rounded Corners 19">
            <a:extLst>
              <a:ext uri="{FF2B5EF4-FFF2-40B4-BE49-F238E27FC236}">
                <a16:creationId xmlns:a16="http://schemas.microsoft.com/office/drawing/2014/main" id="{20FC6A9E-E7E4-4DB2-DF45-484B33FCABEE}"/>
              </a:ext>
            </a:extLst>
          </p:cNvPr>
          <p:cNvSpPr/>
          <p:nvPr/>
        </p:nvSpPr>
        <p:spPr>
          <a:xfrm>
            <a:off x="4326893" y="1927267"/>
            <a:ext cx="3362747" cy="3693789"/>
          </a:xfrm>
          <a:prstGeom prst="roundRect">
            <a:avLst>
              <a:gd name="adj" fmla="val 8976"/>
            </a:avLst>
          </a:prstGeom>
          <a:solidFill>
            <a:schemeClr val="accent2">
              <a:lumMod val="20000"/>
              <a:lumOff val="80000"/>
              <a:alpha val="50000"/>
            </a:schemeClr>
          </a:solidFill>
          <a:ln w="38100">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eaLnBrk="1" fontAlgn="auto" hangingPunct="1">
              <a:lnSpc>
                <a:spcPct val="90000"/>
              </a:lnSpc>
              <a:spcBef>
                <a:spcPts val="0"/>
              </a:spcBef>
              <a:spcAft>
                <a:spcPts val="0"/>
              </a:spcAft>
              <a:buClr>
                <a:srgbClr val="003455"/>
              </a:buClr>
              <a:defRPr/>
            </a:pPr>
            <a:endParaRPr lang="en-GB" sz="1600" b="1" noProof="0">
              <a:solidFill>
                <a:schemeClr val="accent2"/>
              </a:solidFill>
            </a:endParaRPr>
          </a:p>
          <a:p>
            <a:pPr lvl="0" algn="ctr" defTabSz="914400" eaLnBrk="1" fontAlgn="auto" hangingPunct="1">
              <a:lnSpc>
                <a:spcPct val="90000"/>
              </a:lnSpc>
              <a:spcBef>
                <a:spcPts val="0"/>
              </a:spcBef>
              <a:spcAft>
                <a:spcPts val="0"/>
              </a:spcAft>
              <a:buClr>
                <a:schemeClr val="accent2">
                  <a:lumMod val="75000"/>
                </a:schemeClr>
              </a:buClr>
              <a:defRPr/>
            </a:pPr>
            <a:r>
              <a:rPr lang="en-GB" b="1">
                <a:solidFill>
                  <a:schemeClr val="accent2">
                    <a:lumMod val="75000"/>
                  </a:schemeClr>
                </a:solidFill>
              </a:rPr>
              <a:t>FIND-CKD met its primary and key secondary endpoints</a:t>
            </a:r>
          </a:p>
          <a:p>
            <a:pPr lvl="0" algn="ctr" defTabSz="914400" eaLnBrk="1" fontAlgn="auto" hangingPunct="1">
              <a:lnSpc>
                <a:spcPct val="90000"/>
              </a:lnSpc>
              <a:spcBef>
                <a:spcPts val="0"/>
              </a:spcBef>
              <a:spcAft>
                <a:spcPts val="0"/>
              </a:spcAft>
              <a:buClr>
                <a:schemeClr val="accent2">
                  <a:lumMod val="75000"/>
                </a:schemeClr>
              </a:buClr>
              <a:defRPr/>
            </a:pPr>
            <a:r>
              <a:rPr lang="en-GB" b="1">
                <a:solidFill>
                  <a:schemeClr val="accent2">
                    <a:lumMod val="75000"/>
                  </a:schemeClr>
                </a:solidFill>
              </a:rPr>
              <a:t> </a:t>
            </a:r>
          </a:p>
          <a:p>
            <a:pPr lvl="0" algn="ctr" defTabSz="914400" eaLnBrk="1" fontAlgn="auto" hangingPunct="1">
              <a:lnSpc>
                <a:spcPct val="90000"/>
              </a:lnSpc>
              <a:spcBef>
                <a:spcPts val="0"/>
              </a:spcBef>
              <a:spcAft>
                <a:spcPts val="0"/>
              </a:spcAft>
              <a:buClr>
                <a:schemeClr val="accent2">
                  <a:lumMod val="75000"/>
                </a:schemeClr>
              </a:buClr>
              <a:defRPr/>
            </a:pPr>
            <a:r>
              <a:rPr lang="en-GB" noProof="0">
                <a:solidFill>
                  <a:schemeClr val="accent2">
                    <a:lumMod val="75000"/>
                  </a:schemeClr>
                </a:solidFill>
              </a:rPr>
              <a:t>Finerenone versus placebo significantly reduced the</a:t>
            </a:r>
            <a:r>
              <a:rPr lang="en-GB">
                <a:solidFill>
                  <a:schemeClr val="accent2">
                    <a:lumMod val="75000"/>
                  </a:schemeClr>
                </a:solidFill>
              </a:rPr>
              <a:t>:</a:t>
            </a:r>
            <a:br>
              <a:rPr lang="en-GB">
                <a:solidFill>
                  <a:schemeClr val="accent2">
                    <a:lumMod val="75000"/>
                  </a:schemeClr>
                </a:solidFill>
              </a:rPr>
            </a:br>
            <a:endParaRPr lang="en-GB" b="1" noProof="0">
              <a:solidFill>
                <a:schemeClr val="accent2">
                  <a:lumMod val="75000"/>
                </a:schemeClr>
              </a:solidFill>
            </a:endParaRPr>
          </a:p>
          <a:p>
            <a:pPr marL="285750" lvl="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GB" noProof="0">
                <a:solidFill>
                  <a:schemeClr val="accent2">
                    <a:lumMod val="75000"/>
                  </a:schemeClr>
                </a:solidFill>
              </a:rPr>
              <a:t>M</a:t>
            </a:r>
            <a:r>
              <a:rPr lang="en-US" noProof="0" err="1">
                <a:solidFill>
                  <a:schemeClr val="accent2">
                    <a:lumMod val="75000"/>
                  </a:schemeClr>
                </a:solidFill>
              </a:rPr>
              <a:t>ean</a:t>
            </a:r>
            <a:r>
              <a:rPr lang="en-US" noProof="0">
                <a:solidFill>
                  <a:schemeClr val="accent2">
                    <a:lumMod val="75000"/>
                  </a:schemeClr>
                </a:solidFill>
              </a:rPr>
              <a:t> annual rate of change in eGFR from baseline to month 32</a:t>
            </a:r>
          </a:p>
          <a:p>
            <a:pPr marL="285750" lvl="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US" noProof="0">
                <a:solidFill>
                  <a:schemeClr val="accent2">
                    <a:lumMod val="75000"/>
                  </a:schemeClr>
                </a:solidFill>
              </a:rPr>
              <a:t>Risk of the </a:t>
            </a:r>
            <a:r>
              <a:rPr lang="en-GB">
                <a:solidFill>
                  <a:schemeClr val="accent2">
                    <a:lumMod val="75000"/>
                  </a:schemeClr>
                </a:solidFill>
              </a:rPr>
              <a:t>composite </a:t>
            </a:r>
            <a:br>
              <a:rPr lang="en-GB">
                <a:solidFill>
                  <a:schemeClr val="accent2">
                    <a:lumMod val="75000"/>
                  </a:schemeClr>
                </a:solidFill>
              </a:rPr>
            </a:br>
            <a:r>
              <a:rPr lang="en-GB">
                <a:solidFill>
                  <a:schemeClr val="accent2">
                    <a:lumMod val="75000"/>
                  </a:schemeClr>
                </a:solidFill>
              </a:rPr>
              <a:t>kidney-CV outcome</a:t>
            </a:r>
          </a:p>
        </p:txBody>
      </p:sp>
      <p:cxnSp>
        <p:nvCxnSpPr>
          <p:cNvPr id="21" name="Straight Connector 20">
            <a:extLst>
              <a:ext uri="{FF2B5EF4-FFF2-40B4-BE49-F238E27FC236}">
                <a16:creationId xmlns:a16="http://schemas.microsoft.com/office/drawing/2014/main" id="{EAF0A02F-1E78-0D05-9249-0948808FAD9D}"/>
              </a:ext>
            </a:extLst>
          </p:cNvPr>
          <p:cNvCxnSpPr>
            <a:cxnSpLocks/>
          </p:cNvCxnSpPr>
          <p:nvPr/>
        </p:nvCxnSpPr>
        <p:spPr>
          <a:xfrm>
            <a:off x="4696264" y="1688153"/>
            <a:ext cx="2584269"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896A8FE-0FF9-C4CD-8838-EA4BC90995B9}"/>
              </a:ext>
            </a:extLst>
          </p:cNvPr>
          <p:cNvGrpSpPr/>
          <p:nvPr/>
        </p:nvGrpSpPr>
        <p:grpSpPr>
          <a:xfrm>
            <a:off x="5287096" y="817171"/>
            <a:ext cx="1402605" cy="1366125"/>
            <a:chOff x="1427842" y="1378404"/>
            <a:chExt cx="1355074" cy="1366125"/>
          </a:xfrm>
        </p:grpSpPr>
        <p:sp>
          <p:nvSpPr>
            <p:cNvPr id="23" name="Flowchart: Connector 22">
              <a:extLst>
                <a:ext uri="{FF2B5EF4-FFF2-40B4-BE49-F238E27FC236}">
                  <a16:creationId xmlns:a16="http://schemas.microsoft.com/office/drawing/2014/main" id="{12311CCF-A351-CD47-7124-2A7BF1B92859}"/>
                </a:ext>
              </a:extLst>
            </p:cNvPr>
            <p:cNvSpPr/>
            <p:nvPr/>
          </p:nvSpPr>
          <p:spPr>
            <a:xfrm>
              <a:off x="1427842" y="1378404"/>
              <a:ext cx="1355074" cy="1366125"/>
            </a:xfrm>
            <a:prstGeom prst="flowChartConnector">
              <a:avLst/>
            </a:prstGeom>
            <a:solidFill>
              <a:schemeClr val="bg1"/>
            </a:solidFill>
            <a:ln w="38100">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lowchart: Connector 23">
              <a:extLst>
                <a:ext uri="{FF2B5EF4-FFF2-40B4-BE49-F238E27FC236}">
                  <a16:creationId xmlns:a16="http://schemas.microsoft.com/office/drawing/2014/main" id="{666F4505-C66F-D930-7310-12E338BEAB39}"/>
                </a:ext>
              </a:extLst>
            </p:cNvPr>
            <p:cNvSpPr/>
            <p:nvPr/>
          </p:nvSpPr>
          <p:spPr>
            <a:xfrm>
              <a:off x="1531563" y="1483879"/>
              <a:ext cx="1152000" cy="1152000"/>
            </a:xfrm>
            <a:prstGeom prst="flowChartConnector">
              <a:avLst/>
            </a:prstGeom>
            <a:solidFill>
              <a:schemeClr val="bg1"/>
            </a:solidFill>
            <a:ln w="38100">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5" name="Graphic 24" descr="Bullseye with solid fill">
            <a:extLst>
              <a:ext uri="{FF2B5EF4-FFF2-40B4-BE49-F238E27FC236}">
                <a16:creationId xmlns:a16="http://schemas.microsoft.com/office/drawing/2014/main" id="{48415B09-4DB4-EC3D-C247-A59D39C4A9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1198" y="1038386"/>
            <a:ext cx="914400" cy="914400"/>
          </a:xfrm>
          <a:prstGeom prst="rect">
            <a:avLst/>
          </a:prstGeom>
        </p:spPr>
      </p:pic>
      <p:pic>
        <p:nvPicPr>
          <p:cNvPr id="2" name="Picture 2" descr="Glasgow 2026 | ERA">
            <a:extLst>
              <a:ext uri="{FF2B5EF4-FFF2-40B4-BE49-F238E27FC236}">
                <a16:creationId xmlns:a16="http://schemas.microsoft.com/office/drawing/2014/main" id="{098BB8F6-5FA3-AEA6-C868-4E376A0C2E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465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81440" y="6207760"/>
            <a:ext cx="184666"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CB00E2B4-67E6-D21C-37A2-548FEE935EC7}"/>
              </a:ext>
            </a:extLst>
          </p:cNvPr>
          <p:cNvPicPr>
            <a:picLocks noChangeAspect="1"/>
          </p:cNvPicPr>
          <p:nvPr/>
        </p:nvPicPr>
        <p:blipFill>
          <a:blip r:embed="rId3"/>
          <a:srcRect l="8913" t="6197" r="10972" b="11476"/>
          <a:stretch>
            <a:fillRect/>
          </a:stretch>
        </p:blipFill>
        <p:spPr>
          <a:xfrm>
            <a:off x="2333625" y="66675"/>
            <a:ext cx="7448549" cy="5645080"/>
          </a:xfrm>
          <a:prstGeom prst="rect">
            <a:avLst/>
          </a:prstGeom>
        </p:spPr>
      </p:pic>
      <p:sp>
        <p:nvSpPr>
          <p:cNvPr id="8" name="Rectangle 7">
            <a:extLst>
              <a:ext uri="{FF2B5EF4-FFF2-40B4-BE49-F238E27FC236}">
                <a16:creationId xmlns:a16="http://schemas.microsoft.com/office/drawing/2014/main" id="{97903D37-74A2-3866-A487-2CBC61114E24}"/>
              </a:ext>
            </a:extLst>
          </p:cNvPr>
          <p:cNvSpPr/>
          <p:nvPr/>
        </p:nvSpPr>
        <p:spPr>
          <a:xfrm>
            <a:off x="10229850" y="161925"/>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98681A-BF81-99F5-7980-E0CD00208EE1}"/>
              </a:ext>
            </a:extLst>
          </p:cNvPr>
          <p:cNvSpPr/>
          <p:nvPr/>
        </p:nvSpPr>
        <p:spPr>
          <a:xfrm>
            <a:off x="0" y="6479143"/>
            <a:ext cx="12192000"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3FD258CA-04C3-4766-D8CE-3D442A6D2084}"/>
              </a:ext>
            </a:extLst>
          </p:cNvPr>
          <p:cNvSpPr txBox="1">
            <a:spLocks/>
          </p:cNvSpPr>
          <p:nvPr/>
        </p:nvSpPr>
        <p:spPr>
          <a:xfrm>
            <a:off x="950976" y="5340279"/>
            <a:ext cx="4064046" cy="584775"/>
          </a:xfrm>
          <a:prstGeom prst="rect">
            <a:avLst/>
          </a:prstGeom>
        </p:spPr>
        <p:txBody>
          <a:bodyPr vert="horz" wrap="square" lIns="0" tIns="45720" rIns="90000" bIns="45720" rtlCol="0" anchor="b">
            <a:spAutoFit/>
          </a:bodyPr>
          <a:lstStyle>
            <a:defPPr>
              <a:defRPr lang="en-US"/>
            </a:defPPr>
            <a:lvl1pPr algn="l" defTabSz="609585" rtl="0" eaLnBrk="0" fontAlgn="base" hangingPunct="0">
              <a:spcBef>
                <a:spcPct val="0"/>
              </a:spcBef>
              <a:spcAft>
                <a:spcPct val="0"/>
              </a:spcAft>
              <a:defRPr sz="900" b="0" kern="1200">
                <a:solidFill>
                  <a:schemeClr val="bg1"/>
                </a:solidFill>
                <a:latin typeface="+mn-lt"/>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r>
              <a:rPr lang="en-US" sz="1600">
                <a:solidFill>
                  <a:schemeClr val="tx1"/>
                </a:solidFill>
              </a:rPr>
              <a:t>Published online June 4, 2026</a:t>
            </a:r>
          </a:p>
          <a:p>
            <a:r>
              <a:rPr lang="en-US" sz="1600">
                <a:solidFill>
                  <a:schemeClr val="tx1"/>
                </a:solidFill>
              </a:rPr>
              <a:t>European Renal Association 63</a:t>
            </a:r>
            <a:r>
              <a:rPr lang="en-US" sz="1600" baseline="30000">
                <a:solidFill>
                  <a:schemeClr val="tx1"/>
                </a:solidFill>
              </a:rPr>
              <a:t>rd</a:t>
            </a:r>
            <a:r>
              <a:rPr lang="en-US" sz="1600">
                <a:solidFill>
                  <a:schemeClr val="tx1"/>
                </a:solidFill>
              </a:rPr>
              <a:t> Congress</a:t>
            </a:r>
          </a:p>
        </p:txBody>
      </p:sp>
      <p:pic>
        <p:nvPicPr>
          <p:cNvPr id="3" name="Picture 2">
            <a:extLst>
              <a:ext uri="{FF2B5EF4-FFF2-40B4-BE49-F238E27FC236}">
                <a16:creationId xmlns:a16="http://schemas.microsoft.com/office/drawing/2014/main" id="{3A131ABF-5FF3-F23A-3A6B-4FD401C9FE86}"/>
              </a:ext>
            </a:extLst>
          </p:cNvPr>
          <p:cNvPicPr>
            <a:picLocks noChangeAspect="1"/>
          </p:cNvPicPr>
          <p:nvPr/>
        </p:nvPicPr>
        <p:blipFill>
          <a:blip r:embed="rId4"/>
          <a:stretch>
            <a:fillRect/>
          </a:stretch>
        </p:blipFill>
        <p:spPr>
          <a:xfrm>
            <a:off x="5301899" y="4880426"/>
            <a:ext cx="1512000" cy="1512000"/>
          </a:xfrm>
          <a:prstGeom prst="rect">
            <a:avLst/>
          </a:prstGeom>
          <a:ln>
            <a:solidFill>
              <a:schemeClr val="tx1"/>
            </a:solidFill>
          </a:ln>
        </p:spPr>
      </p:pic>
      <p:sp>
        <p:nvSpPr>
          <p:cNvPr id="12" name="Rectangle 11">
            <a:extLst>
              <a:ext uri="{FF2B5EF4-FFF2-40B4-BE49-F238E27FC236}">
                <a16:creationId xmlns:a16="http://schemas.microsoft.com/office/drawing/2014/main" id="{60578FD1-C7AF-E733-41E6-1DC1A4CF6DE8}"/>
              </a:ext>
            </a:extLst>
          </p:cNvPr>
          <p:cNvSpPr/>
          <p:nvPr/>
        </p:nvSpPr>
        <p:spPr>
          <a:xfrm>
            <a:off x="8981440" y="280908"/>
            <a:ext cx="2438400" cy="512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8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657EE-98AD-A992-4B64-115CA3D6D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735E8-9D5D-4DBC-1B28-F59AC7440EF2}"/>
              </a:ext>
            </a:extLst>
          </p:cNvPr>
          <p:cNvSpPr>
            <a:spLocks noGrp="1"/>
          </p:cNvSpPr>
          <p:nvPr>
            <p:ph type="title"/>
          </p:nvPr>
        </p:nvSpPr>
        <p:spPr/>
        <p:txBody>
          <a:bodyPr/>
          <a:lstStyle/>
          <a:p>
            <a:r>
              <a:rPr lang="en-GB" noProof="0"/>
              <a:t>Finerenone in patients </a:t>
            </a:r>
            <a:r>
              <a:rPr lang="en-GB"/>
              <a:t>w</a:t>
            </a:r>
            <a:r>
              <a:rPr lang="en-GB" noProof="0"/>
              <a:t>ith </a:t>
            </a:r>
            <a:r>
              <a:rPr lang="en-GB"/>
              <a:t>g</a:t>
            </a:r>
            <a:r>
              <a:rPr lang="en-GB" noProof="0"/>
              <a:t>lomerular </a:t>
            </a:r>
            <a:r>
              <a:rPr lang="en-GB"/>
              <a:t>d</a:t>
            </a:r>
            <a:r>
              <a:rPr lang="en-GB" noProof="0"/>
              <a:t>iseases</a:t>
            </a:r>
          </a:p>
        </p:txBody>
      </p:sp>
      <p:sp>
        <p:nvSpPr>
          <p:cNvPr id="3" name="Text Placeholder 2">
            <a:extLst>
              <a:ext uri="{FF2B5EF4-FFF2-40B4-BE49-F238E27FC236}">
                <a16:creationId xmlns:a16="http://schemas.microsoft.com/office/drawing/2014/main" id="{8AD186EA-B550-D1D9-DF9A-5B1EA4C8ED95}"/>
              </a:ext>
            </a:extLst>
          </p:cNvPr>
          <p:cNvSpPr>
            <a:spLocks noGrp="1"/>
          </p:cNvSpPr>
          <p:nvPr>
            <p:ph type="body" idx="1"/>
          </p:nvPr>
        </p:nvSpPr>
        <p:spPr/>
        <p:txBody>
          <a:bodyPr/>
          <a:lstStyle/>
          <a:p>
            <a:r>
              <a:rPr lang="en-GB" noProof="0">
                <a:solidFill>
                  <a:schemeClr val="bg2">
                    <a:lumMod val="75000"/>
                  </a:schemeClr>
                </a:solidFill>
              </a:rPr>
              <a:t>Brendon L. Neuen </a:t>
            </a:r>
          </a:p>
        </p:txBody>
      </p:sp>
      <p:pic>
        <p:nvPicPr>
          <p:cNvPr id="4" name="Picture 2" descr="Glasgow 2026 | ERA">
            <a:extLst>
              <a:ext uri="{FF2B5EF4-FFF2-40B4-BE49-F238E27FC236}">
                <a16:creationId xmlns:a16="http://schemas.microsoft.com/office/drawing/2014/main" id="{0227F966-E9F3-B585-4BC9-BAA2BEE64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66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D0EF0-708E-79AD-4EC5-CDBF81ABBA7B}"/>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ADFEC28-04B4-5019-C6F4-FDC0CC806883}"/>
              </a:ext>
            </a:extLst>
          </p:cNvPr>
          <p:cNvSpPr>
            <a:spLocks noGrp="1"/>
          </p:cNvSpPr>
          <p:nvPr>
            <p:ph sz="quarter" idx="16"/>
          </p:nvPr>
        </p:nvSpPr>
        <p:spPr/>
        <p:txBody>
          <a:bodyPr/>
          <a:lstStyle/>
          <a:p>
            <a:r>
              <a:rPr lang="en-GB"/>
              <a:t>Has received fees for advisory boards, scientific presentations, steering committee roles, travel and publication support from AstraZeneca, Alexion, Bayer, Boehringer and Ingelheim, Cornerstone Medical Education, CSL-Behring, CSL-Seqirus, the Limbic, Medscape, Menarini, MJH Life Sciences, Proton Intelligence, Novo Nordisk, Otsuka, Travere, and Vera Therapeutics </a:t>
            </a:r>
          </a:p>
        </p:txBody>
      </p:sp>
      <p:sp>
        <p:nvSpPr>
          <p:cNvPr id="3" name="Slide Number Placeholder 2">
            <a:extLst>
              <a:ext uri="{FF2B5EF4-FFF2-40B4-BE49-F238E27FC236}">
                <a16:creationId xmlns:a16="http://schemas.microsoft.com/office/drawing/2014/main" id="{89AC3789-759E-8306-FC6D-6B588E926BDA}"/>
              </a:ext>
            </a:extLst>
          </p:cNvPr>
          <p:cNvSpPr>
            <a:spLocks noGrp="1"/>
          </p:cNvSpPr>
          <p:nvPr>
            <p:ph type="sldNum" sz="quarter" idx="17"/>
          </p:nvPr>
        </p:nvSpPr>
        <p:spPr/>
        <p:txBody>
          <a:bodyPr/>
          <a:lstStyle/>
          <a:p>
            <a:fld id="{7AF8E309-D608-654D-B811-6A2C46C88181}" type="slidenum">
              <a:rPr lang="en-GB" noProof="0" smtClean="0"/>
              <a:pPr/>
              <a:t>34</a:t>
            </a:fld>
            <a:endParaRPr lang="en-GB" noProof="0"/>
          </a:p>
        </p:txBody>
      </p:sp>
      <p:sp>
        <p:nvSpPr>
          <p:cNvPr id="4" name="Title 3">
            <a:extLst>
              <a:ext uri="{FF2B5EF4-FFF2-40B4-BE49-F238E27FC236}">
                <a16:creationId xmlns:a16="http://schemas.microsoft.com/office/drawing/2014/main" id="{17F1C416-F1A5-F2F0-B70F-CDF800B1D58C}"/>
              </a:ext>
            </a:extLst>
          </p:cNvPr>
          <p:cNvSpPr>
            <a:spLocks noGrp="1"/>
          </p:cNvSpPr>
          <p:nvPr>
            <p:ph type="title"/>
          </p:nvPr>
        </p:nvSpPr>
        <p:spPr/>
        <p:txBody>
          <a:bodyPr/>
          <a:lstStyle/>
          <a:p>
            <a:r>
              <a:rPr lang="en-GB" noProof="0"/>
              <a:t>Speaker disclosures: Brendon L. Neuen</a:t>
            </a:r>
          </a:p>
        </p:txBody>
      </p:sp>
      <p:sp>
        <p:nvSpPr>
          <p:cNvPr id="2" name="TextBox 1">
            <a:extLst>
              <a:ext uri="{FF2B5EF4-FFF2-40B4-BE49-F238E27FC236}">
                <a16:creationId xmlns:a16="http://schemas.microsoft.com/office/drawing/2014/main" id="{04EDE89F-0B6C-93E6-B3A1-269F9A21F8C4}"/>
              </a:ext>
            </a:extLst>
          </p:cNvPr>
          <p:cNvSpPr txBox="1"/>
          <p:nvPr/>
        </p:nvSpPr>
        <p:spPr>
          <a:xfrm>
            <a:off x="2656115" y="4891092"/>
            <a:ext cx="6879771" cy="408623"/>
          </a:xfrm>
          <a:prstGeom prst="roundRect">
            <a:avLst/>
          </a:prstGeom>
          <a:solidFill>
            <a:schemeClr val="accent3"/>
          </a:solid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The FIND-CKD trial was funded by Bayer AG</a:t>
            </a:r>
            <a:endParaRPr lang="en-US" b="1">
              <a:solidFill>
                <a:schemeClr val="bg1"/>
              </a:solidFill>
              <a:latin typeface="Arial" panose="020B0604020202020204" pitchFamily="34" charset="0"/>
              <a:cs typeface="Arial" panose="020B0604020202020204" pitchFamily="34" charset="0"/>
            </a:endParaRPr>
          </a:p>
        </p:txBody>
      </p:sp>
      <p:pic>
        <p:nvPicPr>
          <p:cNvPr id="6" name="Picture 2" descr="Glasgow 2026 | ERA">
            <a:extLst>
              <a:ext uri="{FF2B5EF4-FFF2-40B4-BE49-F238E27FC236}">
                <a16:creationId xmlns:a16="http://schemas.microsoft.com/office/drawing/2014/main" id="{9757EAEF-8568-3709-58F4-81A322DF0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25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883F-A80C-B39B-1966-B38F82F3A53C}"/>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47B890A1-23F9-5E8B-803D-7BC109064C22}"/>
              </a:ext>
            </a:extLst>
          </p:cNvPr>
          <p:cNvSpPr/>
          <p:nvPr/>
        </p:nvSpPr>
        <p:spPr>
          <a:xfrm>
            <a:off x="646606" y="1969113"/>
            <a:ext cx="3998640" cy="355479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43222CEE-D358-3515-0592-F4E31689CF57}"/>
              </a:ext>
            </a:extLst>
          </p:cNvPr>
          <p:cNvSpPr>
            <a:spLocks noGrp="1"/>
          </p:cNvSpPr>
          <p:nvPr>
            <p:ph type="ftr" sz="quarter" idx="14"/>
          </p:nvPr>
        </p:nvSpPr>
        <p:spPr>
          <a:xfrm>
            <a:off x="623887" y="5577046"/>
            <a:ext cx="10806113" cy="942537"/>
          </a:xfrm>
        </p:spPr>
        <p:txBody>
          <a:bodyPr/>
          <a:lstStyle/>
          <a:p>
            <a:r>
              <a:rPr lang="en-GB" sz="800" noProof="0"/>
              <a:t>*Individuals who </a:t>
            </a:r>
            <a:r>
              <a:rPr lang="en-US" sz="800"/>
              <a:t>had not received systemic immunosuppressive therapy (defined as &gt;10 mg/day daily equivalent of prednisolone) for kidney disease within 6 months prior to screening and did not have lupus nephritis or antineutrophilic cytoplasmic autoantibody-associated vasculitis</a:t>
            </a:r>
            <a:r>
              <a:rPr lang="en-GB" sz="800" noProof="0"/>
              <a:t>;</a:t>
            </a:r>
            <a:r>
              <a:rPr lang="en-GB" sz="800"/>
              <a:t> </a:t>
            </a:r>
            <a:r>
              <a:rPr lang="en-GB" sz="800" baseline="30000"/>
              <a:t>#</a:t>
            </a:r>
            <a:r>
              <a:rPr lang="en-GB" sz="800"/>
              <a:t>Mean annual rate of change in eGFR as measured by the total slope of eGFR from baseline to Month 32;</a:t>
            </a:r>
            <a:r>
              <a:rPr lang="en-GB" sz="800" baseline="30000"/>
              <a:t> </a:t>
            </a:r>
            <a:r>
              <a:rPr lang="en-GB" sz="800" kern="0" baseline="30000">
                <a:solidFill>
                  <a:srgbClr val="53585A"/>
                </a:solidFill>
              </a:rPr>
              <a:t>‡</a:t>
            </a:r>
            <a:r>
              <a:rPr lang="en-GB" sz="800" kern="0">
                <a:solidFill>
                  <a:srgbClr val="53585A"/>
                </a:solidFill>
              </a:rPr>
              <a:t>Mean annual rate of change in eGFR from month 3 to the end of treatment.</a:t>
            </a:r>
            <a:endParaRPr lang="en-GB" sz="800" baseline="30000"/>
          </a:p>
          <a:p>
            <a:r>
              <a:rPr lang="en-GB" sz="800" baseline="30000">
                <a:latin typeface="Arial" panose="020B0604020202020204" pitchFamily="34" charset="0"/>
                <a:cs typeface="Arial" panose="020B0604020202020204" pitchFamily="34" charset="0"/>
              </a:rPr>
              <a:t>§</a:t>
            </a:r>
            <a:r>
              <a:rPr lang="en-GB" sz="800"/>
              <a:t>Defined </a:t>
            </a:r>
            <a:r>
              <a:rPr lang="en-GB" sz="800">
                <a:solidFill>
                  <a:srgbClr val="53585A"/>
                </a:solidFill>
              </a:rPr>
              <a:t>as an eGFR &lt;15 mL/min/1.73 m</a:t>
            </a:r>
            <a:r>
              <a:rPr lang="en-GB" sz="800" baseline="30000">
                <a:solidFill>
                  <a:srgbClr val="53585A"/>
                </a:solidFill>
              </a:rPr>
              <a:t>2</a:t>
            </a:r>
            <a:r>
              <a:rPr lang="en-GB" sz="800">
                <a:solidFill>
                  <a:srgbClr val="53585A"/>
                </a:solidFill>
              </a:rPr>
              <a:t> confirmed ≥4 weeks after the initial measurement, the need for chronic dialysis for ≥30 days or kidney transplantation</a:t>
            </a:r>
            <a:r>
              <a:rPr lang="en-GB" sz="800"/>
              <a:t>.</a:t>
            </a:r>
          </a:p>
          <a:p>
            <a:pPr lvl="0"/>
            <a:r>
              <a:rPr lang="en-GB" sz="800">
                <a:solidFill>
                  <a:srgbClr val="53585A"/>
                </a:solidFill>
              </a:rPr>
              <a:t>eGFR, estimated glomerular filtration rate; </a:t>
            </a:r>
            <a:r>
              <a:rPr lang="en-GB" sz="800" noProof="0" err="1"/>
              <a:t>nd</a:t>
            </a:r>
            <a:r>
              <a:rPr lang="en-GB" sz="800" noProof="0"/>
              <a:t>-CKD, non-diabetic chronic kidney disease; </a:t>
            </a:r>
            <a:r>
              <a:rPr lang="en-GB" sz="800">
                <a:solidFill>
                  <a:srgbClr val="53585A"/>
                </a:solidFill>
              </a:rPr>
              <a:t>UACR, urine albumin-to-creatinine ratio</a:t>
            </a:r>
            <a:r>
              <a:rPr lang="en-GB" sz="800" noProof="0"/>
              <a:t>.</a:t>
            </a:r>
            <a:br>
              <a:rPr lang="en-GB" sz="800" noProof="0"/>
            </a:br>
            <a:r>
              <a:rPr lang="en-GB" sz="800" noProof="0"/>
              <a:t>1. Heerspink HJL, et al. </a:t>
            </a:r>
            <a:r>
              <a:rPr lang="en-GB" sz="800" i="1" noProof="0"/>
              <a:t>Nephrol Dial Transplant </a:t>
            </a:r>
            <a:r>
              <a:rPr lang="en-GB" sz="800" noProof="0"/>
              <a:t>2025;40:308–319.</a:t>
            </a:r>
          </a:p>
        </p:txBody>
      </p:sp>
      <p:sp>
        <p:nvSpPr>
          <p:cNvPr id="5" name="Title 4">
            <a:extLst>
              <a:ext uri="{FF2B5EF4-FFF2-40B4-BE49-F238E27FC236}">
                <a16:creationId xmlns:a16="http://schemas.microsoft.com/office/drawing/2014/main" id="{B7BC6D5E-26A5-9187-8598-B7BCCF48C00B}"/>
              </a:ext>
            </a:extLst>
          </p:cNvPr>
          <p:cNvSpPr>
            <a:spLocks noGrp="1"/>
          </p:cNvSpPr>
          <p:nvPr>
            <p:ph type="title"/>
          </p:nvPr>
        </p:nvSpPr>
        <p:spPr>
          <a:xfrm>
            <a:off x="623889" y="333375"/>
            <a:ext cx="9324974" cy="962377"/>
          </a:xfrm>
        </p:spPr>
        <p:txBody>
          <a:bodyPr anchor="ctr">
            <a:normAutofit/>
          </a:bodyPr>
          <a:lstStyle/>
          <a:p>
            <a:r>
              <a:rPr lang="en-GB" noProof="0"/>
              <a:t>FIND-CKD population</a:t>
            </a:r>
          </a:p>
        </p:txBody>
      </p:sp>
      <p:sp>
        <p:nvSpPr>
          <p:cNvPr id="28" name="Freeform: Shape 27">
            <a:extLst>
              <a:ext uri="{FF2B5EF4-FFF2-40B4-BE49-F238E27FC236}">
                <a16:creationId xmlns:a16="http://schemas.microsoft.com/office/drawing/2014/main" id="{195C9C2D-EAFE-78F8-8C50-068C7B8BFED0}"/>
              </a:ext>
            </a:extLst>
          </p:cNvPr>
          <p:cNvSpPr/>
          <p:nvPr/>
        </p:nvSpPr>
        <p:spPr>
          <a:xfrm>
            <a:off x="854868" y="3190086"/>
            <a:ext cx="664003" cy="743244"/>
          </a:xfrm>
          <a:custGeom>
            <a:avLst/>
            <a:gdLst>
              <a:gd name="connsiteX0" fmla="*/ 114520 w 472748"/>
              <a:gd name="connsiteY0" fmla="*/ 101033 h 465887"/>
              <a:gd name="connsiteX1" fmla="*/ 101033 w 472748"/>
              <a:gd name="connsiteY1" fmla="*/ 87546 h 465887"/>
              <a:gd name="connsiteX2" fmla="*/ 87546 w 472748"/>
              <a:gd name="connsiteY2" fmla="*/ 101033 h 465887"/>
              <a:gd name="connsiteX3" fmla="*/ 101033 w 472748"/>
              <a:gd name="connsiteY3" fmla="*/ 114520 h 465887"/>
              <a:gd name="connsiteX4" fmla="*/ 114520 w 472748"/>
              <a:gd name="connsiteY4" fmla="*/ 101033 h 465887"/>
              <a:gd name="connsiteX5" fmla="*/ 365328 w 472748"/>
              <a:gd name="connsiteY5" fmla="*/ 129900 h 465887"/>
              <a:gd name="connsiteX6" fmla="*/ 333148 w 472748"/>
              <a:gd name="connsiteY6" fmla="*/ 215553 h 465887"/>
              <a:gd name="connsiteX7" fmla="*/ 323447 w 472748"/>
              <a:gd name="connsiteY7" fmla="*/ 225254 h 465887"/>
              <a:gd name="connsiteX8" fmla="*/ 313746 w 472748"/>
              <a:gd name="connsiteY8" fmla="*/ 215553 h 465887"/>
              <a:gd name="connsiteX9" fmla="*/ 357519 w 472748"/>
              <a:gd name="connsiteY9" fmla="*/ 111917 h 465887"/>
              <a:gd name="connsiteX10" fmla="*/ 370296 w 472748"/>
              <a:gd name="connsiteY10" fmla="*/ 117123 h 465887"/>
              <a:gd name="connsiteX11" fmla="*/ 365328 w 472748"/>
              <a:gd name="connsiteY11" fmla="*/ 129900 h 465887"/>
              <a:gd name="connsiteX12" fmla="*/ 133922 w 472748"/>
              <a:gd name="connsiteY12" fmla="*/ 101033 h 465887"/>
              <a:gd name="connsiteX13" fmla="*/ 100796 w 472748"/>
              <a:gd name="connsiteY13" fmla="*/ 133922 h 465887"/>
              <a:gd name="connsiteX14" fmla="*/ 67907 w 472748"/>
              <a:gd name="connsiteY14" fmla="*/ 101033 h 465887"/>
              <a:gd name="connsiteX15" fmla="*/ 91095 w 472748"/>
              <a:gd name="connsiteY15" fmla="*/ 69564 h 465887"/>
              <a:gd name="connsiteX16" fmla="*/ 91095 w 472748"/>
              <a:gd name="connsiteY16" fmla="*/ 36202 h 465887"/>
              <a:gd name="connsiteX17" fmla="*/ 100796 w 472748"/>
              <a:gd name="connsiteY17" fmla="*/ 26500 h 465887"/>
              <a:gd name="connsiteX18" fmla="*/ 110497 w 472748"/>
              <a:gd name="connsiteY18" fmla="*/ 36202 h 465887"/>
              <a:gd name="connsiteX19" fmla="*/ 110497 w 472748"/>
              <a:gd name="connsiteY19" fmla="*/ 69564 h 465887"/>
              <a:gd name="connsiteX20" fmla="*/ 133922 w 472748"/>
              <a:gd name="connsiteY20" fmla="*/ 101033 h 465887"/>
              <a:gd name="connsiteX21" fmla="*/ 472512 w 472748"/>
              <a:gd name="connsiteY21" fmla="*/ 215553 h 465887"/>
              <a:gd name="connsiteX22" fmla="*/ 414306 w 472748"/>
              <a:gd name="connsiteY22" fmla="*/ 87546 h 465887"/>
              <a:gd name="connsiteX23" fmla="*/ 414306 w 472748"/>
              <a:gd name="connsiteY23" fmla="*/ 58206 h 465887"/>
              <a:gd name="connsiteX24" fmla="*/ 406498 w 472748"/>
              <a:gd name="connsiteY24" fmla="*/ 50398 h 465887"/>
              <a:gd name="connsiteX25" fmla="*/ 343086 w 472748"/>
              <a:gd name="connsiteY25" fmla="*/ 50398 h 465887"/>
              <a:gd name="connsiteX26" fmla="*/ 335278 w 472748"/>
              <a:gd name="connsiteY26" fmla="*/ 58206 h 465887"/>
              <a:gd name="connsiteX27" fmla="*/ 335278 w 472748"/>
              <a:gd name="connsiteY27" fmla="*/ 83524 h 465887"/>
              <a:gd name="connsiteX28" fmla="*/ 270446 w 472748"/>
              <a:gd name="connsiteY28" fmla="*/ 215553 h 465887"/>
              <a:gd name="connsiteX29" fmla="*/ 335278 w 472748"/>
              <a:gd name="connsiteY29" fmla="*/ 347345 h 465887"/>
              <a:gd name="connsiteX30" fmla="*/ 335278 w 472748"/>
              <a:gd name="connsiteY30" fmla="*/ 362961 h 465887"/>
              <a:gd name="connsiteX31" fmla="*/ 343086 w 472748"/>
              <a:gd name="connsiteY31" fmla="*/ 370770 h 465887"/>
              <a:gd name="connsiteX32" fmla="*/ 361778 w 472748"/>
              <a:gd name="connsiteY32" fmla="*/ 370770 h 465887"/>
              <a:gd name="connsiteX33" fmla="*/ 361778 w 472748"/>
              <a:gd name="connsiteY33" fmla="*/ 378341 h 465887"/>
              <a:gd name="connsiteX34" fmla="*/ 294108 w 472748"/>
              <a:gd name="connsiteY34" fmla="*/ 446012 h 465887"/>
              <a:gd name="connsiteX35" fmla="*/ 226437 w 472748"/>
              <a:gd name="connsiteY35" fmla="*/ 378341 h 465887"/>
              <a:gd name="connsiteX36" fmla="*/ 226437 w 472748"/>
              <a:gd name="connsiteY36" fmla="*/ 336461 h 465887"/>
              <a:gd name="connsiteX37" fmla="*/ 226437 w 472748"/>
              <a:gd name="connsiteY37" fmla="*/ 181007 h 465887"/>
              <a:gd name="connsiteX38" fmla="*/ 210584 w 472748"/>
              <a:gd name="connsiteY38" fmla="*/ 136288 h 465887"/>
              <a:gd name="connsiteX39" fmla="*/ 198280 w 472748"/>
              <a:gd name="connsiteY39" fmla="*/ 128480 h 465887"/>
              <a:gd name="connsiteX40" fmla="*/ 202066 w 472748"/>
              <a:gd name="connsiteY40" fmla="*/ 101033 h 465887"/>
              <a:gd name="connsiteX41" fmla="*/ 101033 w 472748"/>
              <a:gd name="connsiteY41" fmla="*/ 0 h 465887"/>
              <a:gd name="connsiteX42" fmla="*/ 0 w 472748"/>
              <a:gd name="connsiteY42" fmla="*/ 101033 h 465887"/>
              <a:gd name="connsiteX43" fmla="*/ 101033 w 472748"/>
              <a:gd name="connsiteY43" fmla="*/ 202066 h 465887"/>
              <a:gd name="connsiteX44" fmla="*/ 191182 w 472748"/>
              <a:gd name="connsiteY44" fmla="*/ 146699 h 465887"/>
              <a:gd name="connsiteX45" fmla="*/ 197570 w 472748"/>
              <a:gd name="connsiteY45" fmla="*/ 150958 h 465887"/>
              <a:gd name="connsiteX46" fmla="*/ 207035 w 472748"/>
              <a:gd name="connsiteY46" fmla="*/ 181007 h 465887"/>
              <a:gd name="connsiteX47" fmla="*/ 207035 w 472748"/>
              <a:gd name="connsiteY47" fmla="*/ 336934 h 465887"/>
              <a:gd name="connsiteX48" fmla="*/ 207035 w 472748"/>
              <a:gd name="connsiteY48" fmla="*/ 378814 h 465887"/>
              <a:gd name="connsiteX49" fmla="*/ 294344 w 472748"/>
              <a:gd name="connsiteY49" fmla="*/ 465887 h 465887"/>
              <a:gd name="connsiteX50" fmla="*/ 381417 w 472748"/>
              <a:gd name="connsiteY50" fmla="*/ 378814 h 465887"/>
              <a:gd name="connsiteX51" fmla="*/ 381417 w 472748"/>
              <a:gd name="connsiteY51" fmla="*/ 371243 h 465887"/>
              <a:gd name="connsiteX52" fmla="*/ 406734 w 472748"/>
              <a:gd name="connsiteY52" fmla="*/ 371243 h 465887"/>
              <a:gd name="connsiteX53" fmla="*/ 414543 w 472748"/>
              <a:gd name="connsiteY53" fmla="*/ 363435 h 465887"/>
              <a:gd name="connsiteX54" fmla="*/ 414543 w 472748"/>
              <a:gd name="connsiteY54" fmla="*/ 343796 h 465887"/>
              <a:gd name="connsiteX55" fmla="*/ 472749 w 472748"/>
              <a:gd name="connsiteY55" fmla="*/ 215789 h 46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2748" h="465887">
                <a:moveTo>
                  <a:pt x="114520" y="101033"/>
                </a:moveTo>
                <a:cubicBezTo>
                  <a:pt x="114520" y="93461"/>
                  <a:pt x="108368" y="87546"/>
                  <a:pt x="101033" y="87546"/>
                </a:cubicBezTo>
                <a:cubicBezTo>
                  <a:pt x="93698" y="87546"/>
                  <a:pt x="87546" y="93698"/>
                  <a:pt x="87546" y="101033"/>
                </a:cubicBezTo>
                <a:cubicBezTo>
                  <a:pt x="87546" y="108368"/>
                  <a:pt x="93698" y="114520"/>
                  <a:pt x="101033" y="114520"/>
                </a:cubicBezTo>
                <a:cubicBezTo>
                  <a:pt x="108368" y="114520"/>
                  <a:pt x="114520" y="108368"/>
                  <a:pt x="114520" y="101033"/>
                </a:cubicBezTo>
                <a:moveTo>
                  <a:pt x="365328" y="129900"/>
                </a:moveTo>
                <a:cubicBezTo>
                  <a:pt x="363671" y="130609"/>
                  <a:pt x="333148" y="145752"/>
                  <a:pt x="333148" y="215553"/>
                </a:cubicBezTo>
                <a:cubicBezTo>
                  <a:pt x="333148" y="220995"/>
                  <a:pt x="328889" y="225254"/>
                  <a:pt x="323447" y="225254"/>
                </a:cubicBezTo>
                <a:cubicBezTo>
                  <a:pt x="318005" y="225254"/>
                  <a:pt x="313746" y="220995"/>
                  <a:pt x="313746" y="215553"/>
                </a:cubicBezTo>
                <a:cubicBezTo>
                  <a:pt x="313746" y="131556"/>
                  <a:pt x="355863" y="112864"/>
                  <a:pt x="357519" y="111917"/>
                </a:cubicBezTo>
                <a:cubicBezTo>
                  <a:pt x="362488" y="109788"/>
                  <a:pt x="368167" y="112154"/>
                  <a:pt x="370296" y="117123"/>
                </a:cubicBezTo>
                <a:cubicBezTo>
                  <a:pt x="372426" y="122091"/>
                  <a:pt x="370296" y="127770"/>
                  <a:pt x="365328" y="129900"/>
                </a:cubicBezTo>
                <a:moveTo>
                  <a:pt x="133922" y="101033"/>
                </a:moveTo>
                <a:cubicBezTo>
                  <a:pt x="133922" y="119252"/>
                  <a:pt x="119015" y="133922"/>
                  <a:pt x="100796" y="133922"/>
                </a:cubicBezTo>
                <a:cubicBezTo>
                  <a:pt x="82577" y="133922"/>
                  <a:pt x="67907" y="119252"/>
                  <a:pt x="67907" y="101033"/>
                </a:cubicBezTo>
                <a:cubicBezTo>
                  <a:pt x="67907" y="86126"/>
                  <a:pt x="77608" y="73586"/>
                  <a:pt x="91095" y="69564"/>
                </a:cubicBezTo>
                <a:lnTo>
                  <a:pt x="91095" y="36202"/>
                </a:lnTo>
                <a:cubicBezTo>
                  <a:pt x="91095" y="30759"/>
                  <a:pt x="95354" y="26500"/>
                  <a:pt x="100796" y="26500"/>
                </a:cubicBezTo>
                <a:cubicBezTo>
                  <a:pt x="106238" y="26500"/>
                  <a:pt x="110497" y="30759"/>
                  <a:pt x="110497" y="36202"/>
                </a:cubicBezTo>
                <a:lnTo>
                  <a:pt x="110497" y="69564"/>
                </a:lnTo>
                <a:cubicBezTo>
                  <a:pt x="123984" y="73823"/>
                  <a:pt x="133922" y="86363"/>
                  <a:pt x="133922" y="101033"/>
                </a:cubicBezTo>
                <a:moveTo>
                  <a:pt x="472512" y="215553"/>
                </a:moveTo>
                <a:cubicBezTo>
                  <a:pt x="472512" y="159003"/>
                  <a:pt x="448615" y="110024"/>
                  <a:pt x="414306" y="87546"/>
                </a:cubicBezTo>
                <a:lnTo>
                  <a:pt x="414306" y="58206"/>
                </a:lnTo>
                <a:cubicBezTo>
                  <a:pt x="414306" y="53947"/>
                  <a:pt x="410757" y="50398"/>
                  <a:pt x="406498" y="50398"/>
                </a:cubicBezTo>
                <a:lnTo>
                  <a:pt x="343086" y="50398"/>
                </a:lnTo>
                <a:cubicBezTo>
                  <a:pt x="338827" y="50398"/>
                  <a:pt x="335278" y="53947"/>
                  <a:pt x="335278" y="58206"/>
                </a:cubicBezTo>
                <a:lnTo>
                  <a:pt x="335278" y="83524"/>
                </a:lnTo>
                <a:cubicBezTo>
                  <a:pt x="297420" y="103872"/>
                  <a:pt x="270446" y="155217"/>
                  <a:pt x="270446" y="215553"/>
                </a:cubicBezTo>
                <a:cubicBezTo>
                  <a:pt x="270446" y="275889"/>
                  <a:pt x="297420" y="327233"/>
                  <a:pt x="335278" y="347345"/>
                </a:cubicBezTo>
                <a:lnTo>
                  <a:pt x="335278" y="362961"/>
                </a:lnTo>
                <a:cubicBezTo>
                  <a:pt x="335278" y="367220"/>
                  <a:pt x="338827" y="370770"/>
                  <a:pt x="343086" y="370770"/>
                </a:cubicBezTo>
                <a:lnTo>
                  <a:pt x="361778" y="370770"/>
                </a:lnTo>
                <a:lnTo>
                  <a:pt x="361778" y="378341"/>
                </a:lnTo>
                <a:cubicBezTo>
                  <a:pt x="361778" y="415726"/>
                  <a:pt x="331492" y="446012"/>
                  <a:pt x="294108" y="446012"/>
                </a:cubicBezTo>
                <a:cubicBezTo>
                  <a:pt x="256723" y="446012"/>
                  <a:pt x="226437" y="415726"/>
                  <a:pt x="226437" y="378341"/>
                </a:cubicBezTo>
                <a:lnTo>
                  <a:pt x="226437" y="336461"/>
                </a:lnTo>
                <a:cubicBezTo>
                  <a:pt x="226437" y="336461"/>
                  <a:pt x="225490" y="230932"/>
                  <a:pt x="226437" y="181007"/>
                </a:cubicBezTo>
                <a:cubicBezTo>
                  <a:pt x="226673" y="161369"/>
                  <a:pt x="221468" y="146226"/>
                  <a:pt x="210584" y="136288"/>
                </a:cubicBezTo>
                <a:cubicBezTo>
                  <a:pt x="206561" y="132739"/>
                  <a:pt x="202539" y="130136"/>
                  <a:pt x="198280" y="128480"/>
                </a:cubicBezTo>
                <a:cubicBezTo>
                  <a:pt x="200646" y="119725"/>
                  <a:pt x="202066" y="110497"/>
                  <a:pt x="202066" y="101033"/>
                </a:cubicBezTo>
                <a:cubicBezTo>
                  <a:pt x="202066" y="45193"/>
                  <a:pt x="156873" y="0"/>
                  <a:pt x="101033" y="0"/>
                </a:cubicBezTo>
                <a:cubicBezTo>
                  <a:pt x="45193" y="0"/>
                  <a:pt x="0" y="45193"/>
                  <a:pt x="0" y="101033"/>
                </a:cubicBezTo>
                <a:cubicBezTo>
                  <a:pt x="0" y="156873"/>
                  <a:pt x="45193" y="202066"/>
                  <a:pt x="101033" y="202066"/>
                </a:cubicBezTo>
                <a:cubicBezTo>
                  <a:pt x="140310" y="202066"/>
                  <a:pt x="174382" y="179588"/>
                  <a:pt x="191182" y="146699"/>
                </a:cubicBezTo>
                <a:cubicBezTo>
                  <a:pt x="193311" y="147645"/>
                  <a:pt x="195677" y="149065"/>
                  <a:pt x="197570" y="150958"/>
                </a:cubicBezTo>
                <a:cubicBezTo>
                  <a:pt x="203959" y="157110"/>
                  <a:pt x="207271" y="167047"/>
                  <a:pt x="207035" y="181007"/>
                </a:cubicBezTo>
                <a:cubicBezTo>
                  <a:pt x="206325" y="231169"/>
                  <a:pt x="207035" y="335751"/>
                  <a:pt x="207035" y="336934"/>
                </a:cubicBezTo>
                <a:lnTo>
                  <a:pt x="207035" y="378814"/>
                </a:lnTo>
                <a:cubicBezTo>
                  <a:pt x="207035" y="426846"/>
                  <a:pt x="246312" y="465887"/>
                  <a:pt x="294344" y="465887"/>
                </a:cubicBezTo>
                <a:cubicBezTo>
                  <a:pt x="342376" y="465887"/>
                  <a:pt x="381417" y="426846"/>
                  <a:pt x="381417" y="378814"/>
                </a:cubicBezTo>
                <a:lnTo>
                  <a:pt x="381417" y="371243"/>
                </a:lnTo>
                <a:lnTo>
                  <a:pt x="406734" y="371243"/>
                </a:lnTo>
                <a:cubicBezTo>
                  <a:pt x="410993" y="371243"/>
                  <a:pt x="414543" y="367694"/>
                  <a:pt x="414543" y="363435"/>
                </a:cubicBezTo>
                <a:lnTo>
                  <a:pt x="414543" y="343796"/>
                </a:lnTo>
                <a:cubicBezTo>
                  <a:pt x="448851" y="321318"/>
                  <a:pt x="472749" y="272339"/>
                  <a:pt x="472749" y="215789"/>
                </a:cubicBezTo>
              </a:path>
            </a:pathLst>
          </a:custGeom>
          <a:solidFill>
            <a:srgbClr val="00486F"/>
          </a:solidFill>
          <a:ln w="23426" cap="flat">
            <a:noFill/>
            <a:prstDash val="solid"/>
            <a:miter/>
          </a:ln>
        </p:spPr>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endParaRPr kumimoji="0" lang="en-GB" b="1" i="0" u="none" strike="noStrike" kern="0" cap="none" spc="0" normalizeH="0" baseline="0" noProof="0">
              <a:ln>
                <a:noFill/>
              </a:ln>
              <a:solidFill>
                <a:srgbClr val="53585A"/>
              </a:solidFill>
              <a:effectLst/>
              <a:uLnTx/>
              <a:uFillTx/>
              <a:latin typeface="Arial" panose="020B0604020202020204"/>
              <a:ea typeface="MS PGothic" charset="0"/>
              <a:cs typeface="+mn-cs"/>
            </a:endParaRPr>
          </a:p>
        </p:txBody>
      </p:sp>
      <p:sp>
        <p:nvSpPr>
          <p:cNvPr id="29" name="TextBox 28">
            <a:extLst>
              <a:ext uri="{FF2B5EF4-FFF2-40B4-BE49-F238E27FC236}">
                <a16:creationId xmlns:a16="http://schemas.microsoft.com/office/drawing/2014/main" id="{06BABA25-E021-F981-D6B1-439BE9567D1D}"/>
              </a:ext>
            </a:extLst>
          </p:cNvPr>
          <p:cNvSpPr txBox="1"/>
          <p:nvPr/>
        </p:nvSpPr>
        <p:spPr>
          <a:xfrm>
            <a:off x="1605321" y="3301045"/>
            <a:ext cx="2744042" cy="646331"/>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b="1" i="0" u="none" strike="noStrike" kern="0" cap="none" spc="0" normalizeH="0" baseline="0" noProof="0">
                <a:ln>
                  <a:noFill/>
                </a:ln>
                <a:solidFill>
                  <a:srgbClr val="0091DF">
                    <a:lumMod val="50000"/>
                  </a:srgbClr>
                </a:solidFill>
                <a:effectLst/>
                <a:uLnTx/>
                <a:uFillTx/>
                <a:latin typeface="Arial" panose="020B0604020202020204"/>
                <a:ea typeface="+mn-ea"/>
                <a:cs typeface="+mn-cs"/>
              </a:rPr>
              <a:t>Hypertensive/</a:t>
            </a:r>
            <a:br>
              <a:rPr kumimoji="0" lang="en-GB" b="1" i="0" u="none" strike="noStrike" kern="0" cap="none" spc="0" normalizeH="0" baseline="0" noProof="0">
                <a:ln>
                  <a:noFill/>
                </a:ln>
                <a:solidFill>
                  <a:srgbClr val="0091DF">
                    <a:lumMod val="50000"/>
                  </a:srgbClr>
                </a:solidFill>
                <a:effectLst/>
                <a:uLnTx/>
                <a:uFillTx/>
                <a:latin typeface="Arial" panose="020B0604020202020204"/>
                <a:ea typeface="+mn-ea"/>
                <a:cs typeface="+mn-cs"/>
              </a:rPr>
            </a:br>
            <a:r>
              <a:rPr kumimoji="0" lang="en-GB" b="1" i="0" u="none" strike="noStrike" kern="0" cap="none" spc="0" normalizeH="0" baseline="0" noProof="0">
                <a:ln>
                  <a:noFill/>
                </a:ln>
                <a:solidFill>
                  <a:srgbClr val="0091DF">
                    <a:lumMod val="50000"/>
                  </a:srgbClr>
                </a:solidFill>
                <a:effectLst/>
                <a:uLnTx/>
                <a:uFillTx/>
                <a:latin typeface="Arial" panose="020B0604020202020204"/>
                <a:ea typeface="+mn-ea"/>
                <a:cs typeface="+mn-cs"/>
              </a:rPr>
              <a:t>ischaemic nephropathy</a:t>
            </a:r>
          </a:p>
        </p:txBody>
      </p:sp>
      <p:sp>
        <p:nvSpPr>
          <p:cNvPr id="30" name="TextBox 29">
            <a:extLst>
              <a:ext uri="{FF2B5EF4-FFF2-40B4-BE49-F238E27FC236}">
                <a16:creationId xmlns:a16="http://schemas.microsoft.com/office/drawing/2014/main" id="{67E5BE96-009C-3EEF-4C66-B3E22B8E65B7}"/>
              </a:ext>
            </a:extLst>
          </p:cNvPr>
          <p:cNvSpPr txBox="1"/>
          <p:nvPr/>
        </p:nvSpPr>
        <p:spPr>
          <a:xfrm>
            <a:off x="2037176" y="4274538"/>
            <a:ext cx="1567654" cy="324093"/>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b="1" i="0" u="none" strike="noStrike" kern="0" cap="none" spc="0" normalizeH="0" baseline="0" noProof="0">
                <a:ln>
                  <a:noFill/>
                </a:ln>
                <a:solidFill>
                  <a:srgbClr val="0091DF">
                    <a:lumMod val="50000"/>
                  </a:srgbClr>
                </a:solidFill>
                <a:effectLst/>
                <a:uLnTx/>
                <a:uFillTx/>
                <a:latin typeface="Arial" panose="020B0604020202020204"/>
                <a:ea typeface="+mn-ea"/>
                <a:cs typeface="+mn-cs"/>
              </a:rPr>
              <a:t>Other </a:t>
            </a:r>
          </a:p>
        </p:txBody>
      </p:sp>
      <p:sp>
        <p:nvSpPr>
          <p:cNvPr id="36" name="TextBox 35">
            <a:extLst>
              <a:ext uri="{FF2B5EF4-FFF2-40B4-BE49-F238E27FC236}">
                <a16:creationId xmlns:a16="http://schemas.microsoft.com/office/drawing/2014/main" id="{6A1B1E87-6981-F968-EA4A-E79C7115CCDC}"/>
              </a:ext>
            </a:extLst>
          </p:cNvPr>
          <p:cNvSpPr txBox="1"/>
          <p:nvPr/>
        </p:nvSpPr>
        <p:spPr>
          <a:xfrm>
            <a:off x="2007157" y="4925792"/>
            <a:ext cx="1567654" cy="324093"/>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b="1" i="0" u="none" strike="noStrike" kern="0" cap="none" spc="0" normalizeH="0" baseline="0" noProof="0">
                <a:ln>
                  <a:noFill/>
                </a:ln>
                <a:solidFill>
                  <a:srgbClr val="0091DF">
                    <a:lumMod val="50000"/>
                  </a:srgbClr>
                </a:solidFill>
                <a:effectLst/>
                <a:uLnTx/>
                <a:uFillTx/>
                <a:latin typeface="Arial" panose="020B0604020202020204"/>
                <a:ea typeface="+mn-ea"/>
                <a:cs typeface="+mn-cs"/>
              </a:rPr>
              <a:t>Unknown </a:t>
            </a:r>
          </a:p>
        </p:txBody>
      </p:sp>
      <p:sp>
        <p:nvSpPr>
          <p:cNvPr id="38" name="TextBox 37">
            <a:extLst>
              <a:ext uri="{FF2B5EF4-FFF2-40B4-BE49-F238E27FC236}">
                <a16:creationId xmlns:a16="http://schemas.microsoft.com/office/drawing/2014/main" id="{E3C74CF1-CA09-4C9A-C9C4-6AE3B7B2216D}"/>
              </a:ext>
            </a:extLst>
          </p:cNvPr>
          <p:cNvSpPr txBox="1"/>
          <p:nvPr/>
        </p:nvSpPr>
        <p:spPr>
          <a:xfrm>
            <a:off x="865378" y="1861089"/>
            <a:ext cx="3623480" cy="400366"/>
          </a:xfrm>
          <a:prstGeom prst="roundRect">
            <a:avLst>
              <a:gd name="adj" fmla="val 46359"/>
            </a:avLst>
          </a:prstGeom>
          <a:solidFill>
            <a:srgbClr val="00486F"/>
          </a:solidFill>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b="1" i="0" u="none" strike="noStrike" kern="0" cap="none" spc="0" normalizeH="0" baseline="0" noProof="0">
                <a:ln>
                  <a:noFill/>
                </a:ln>
                <a:solidFill>
                  <a:srgbClr val="FFFFFF"/>
                </a:solidFill>
                <a:effectLst/>
                <a:uLnTx/>
                <a:uFillTx/>
                <a:latin typeface="Arial" panose="020B0604020202020204"/>
                <a:ea typeface="+mn-ea"/>
                <a:cs typeface="+mn-cs"/>
              </a:rPr>
              <a:t>Kidney disease aetiology</a:t>
            </a:r>
            <a:r>
              <a:rPr kumimoji="0" lang="en-GB" b="1" i="0" u="none" strike="noStrike" kern="0" cap="none" spc="0" normalizeH="0" baseline="30000" noProof="0">
                <a:ln>
                  <a:noFill/>
                </a:ln>
                <a:solidFill>
                  <a:srgbClr val="FFFFFF"/>
                </a:solidFill>
                <a:effectLst/>
                <a:uLnTx/>
                <a:uFillTx/>
                <a:latin typeface="Arial" panose="020B0604020202020204"/>
                <a:ea typeface="+mn-ea"/>
                <a:cs typeface="+mn-cs"/>
              </a:rPr>
              <a:t>1</a:t>
            </a:r>
            <a:endParaRPr kumimoji="0" lang="en-GB"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Graphic 3" descr="Badge Question Mark with solid fill">
            <a:extLst>
              <a:ext uri="{FF2B5EF4-FFF2-40B4-BE49-F238E27FC236}">
                <a16:creationId xmlns:a16="http://schemas.microsoft.com/office/drawing/2014/main" id="{4CC4A7F0-B0B5-C5E5-3FDC-2F9258063EDC}"/>
              </a:ext>
            </a:extLst>
          </p:cNvPr>
          <p:cNvSpPr/>
          <p:nvPr/>
        </p:nvSpPr>
        <p:spPr>
          <a:xfrm>
            <a:off x="995597" y="4811533"/>
            <a:ext cx="523274" cy="552612"/>
          </a:xfrm>
          <a:custGeom>
            <a:avLst/>
            <a:gdLst>
              <a:gd name="connsiteX0" fmla="*/ 227886 w 455760"/>
              <a:gd name="connsiteY0" fmla="*/ 0 h 455760"/>
              <a:gd name="connsiteX1" fmla="*/ 0 w 455760"/>
              <a:gd name="connsiteY1" fmla="*/ 227874 h 455760"/>
              <a:gd name="connsiteX2" fmla="*/ 227874 w 455760"/>
              <a:gd name="connsiteY2" fmla="*/ 455760 h 455760"/>
              <a:gd name="connsiteX3" fmla="*/ 455760 w 455760"/>
              <a:gd name="connsiteY3" fmla="*/ 227886 h 455760"/>
              <a:gd name="connsiteX4" fmla="*/ 455760 w 455760"/>
              <a:gd name="connsiteY4" fmla="*/ 227862 h 455760"/>
              <a:gd name="connsiteX5" fmla="*/ 228078 w 455760"/>
              <a:gd name="connsiteY5" fmla="*/ 0 h 455760"/>
              <a:gd name="connsiteX6" fmla="*/ 227886 w 455760"/>
              <a:gd name="connsiteY6" fmla="*/ 0 h 455760"/>
              <a:gd name="connsiteX7" fmla="*/ 251466 w 455760"/>
              <a:gd name="connsiteY7" fmla="*/ 350856 h 455760"/>
              <a:gd name="connsiteX8" fmla="*/ 238266 w 455760"/>
              <a:gd name="connsiteY8" fmla="*/ 364056 h 455760"/>
              <a:gd name="connsiteX9" fmla="*/ 228612 w 455760"/>
              <a:gd name="connsiteY9" fmla="*/ 366000 h 455760"/>
              <a:gd name="connsiteX10" fmla="*/ 210942 w 455760"/>
              <a:gd name="connsiteY10" fmla="*/ 358722 h 455760"/>
              <a:gd name="connsiteX11" fmla="*/ 205608 w 455760"/>
              <a:gd name="connsiteY11" fmla="*/ 350832 h 455760"/>
              <a:gd name="connsiteX12" fmla="*/ 203658 w 455760"/>
              <a:gd name="connsiteY12" fmla="*/ 341166 h 455760"/>
              <a:gd name="connsiteX13" fmla="*/ 210942 w 455760"/>
              <a:gd name="connsiteY13" fmla="*/ 323490 h 455760"/>
              <a:gd name="connsiteX14" fmla="*/ 246122 w 455760"/>
              <a:gd name="connsiteY14" fmla="*/ 323444 h 455760"/>
              <a:gd name="connsiteX15" fmla="*/ 246168 w 455760"/>
              <a:gd name="connsiteY15" fmla="*/ 323490 h 455760"/>
              <a:gd name="connsiteX16" fmla="*/ 246168 w 455760"/>
              <a:gd name="connsiteY16" fmla="*/ 323490 h 455760"/>
              <a:gd name="connsiteX17" fmla="*/ 251502 w 455760"/>
              <a:gd name="connsiteY17" fmla="*/ 331452 h 455760"/>
              <a:gd name="connsiteX18" fmla="*/ 253452 w 455760"/>
              <a:gd name="connsiteY18" fmla="*/ 341166 h 455760"/>
              <a:gd name="connsiteX19" fmla="*/ 251466 w 455760"/>
              <a:gd name="connsiteY19" fmla="*/ 350844 h 455760"/>
              <a:gd name="connsiteX20" fmla="*/ 272652 w 455760"/>
              <a:gd name="connsiteY20" fmla="*/ 245496 h 455760"/>
              <a:gd name="connsiteX21" fmla="*/ 245886 w 455760"/>
              <a:gd name="connsiteY21" fmla="*/ 292164 h 455760"/>
              <a:gd name="connsiteX22" fmla="*/ 209886 w 455760"/>
              <a:gd name="connsiteY22" fmla="*/ 292164 h 455760"/>
              <a:gd name="connsiteX23" fmla="*/ 253482 w 455760"/>
              <a:gd name="connsiteY23" fmla="*/ 215022 h 455760"/>
              <a:gd name="connsiteX24" fmla="*/ 268714 w 455760"/>
              <a:gd name="connsiteY24" fmla="*/ 148610 h 455760"/>
              <a:gd name="connsiteX25" fmla="*/ 202302 w 455760"/>
              <a:gd name="connsiteY25" fmla="*/ 133378 h 455760"/>
              <a:gd name="connsiteX26" fmla="*/ 179712 w 455760"/>
              <a:gd name="connsiteY26" fmla="*/ 174222 h 455760"/>
              <a:gd name="connsiteX27" fmla="*/ 143712 w 455760"/>
              <a:gd name="connsiteY27" fmla="*/ 174222 h 455760"/>
              <a:gd name="connsiteX28" fmla="*/ 227860 w 455760"/>
              <a:gd name="connsiteY28" fmla="*/ 90010 h 455760"/>
              <a:gd name="connsiteX29" fmla="*/ 312072 w 455760"/>
              <a:gd name="connsiteY29" fmla="*/ 174158 h 455760"/>
              <a:gd name="connsiteX30" fmla="*/ 272652 w 455760"/>
              <a:gd name="connsiteY30" fmla="*/ 245484 h 4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5760" h="455760">
                <a:moveTo>
                  <a:pt x="227886" y="0"/>
                </a:moveTo>
                <a:cubicBezTo>
                  <a:pt x="102031" y="-3"/>
                  <a:pt x="3" y="102019"/>
                  <a:pt x="0" y="227874"/>
                </a:cubicBezTo>
                <a:cubicBezTo>
                  <a:pt x="-3" y="353729"/>
                  <a:pt x="102019" y="455756"/>
                  <a:pt x="227874" y="455760"/>
                </a:cubicBezTo>
                <a:cubicBezTo>
                  <a:pt x="353729" y="455763"/>
                  <a:pt x="455757" y="353741"/>
                  <a:pt x="455760" y="227886"/>
                </a:cubicBezTo>
                <a:cubicBezTo>
                  <a:pt x="455760" y="227878"/>
                  <a:pt x="455760" y="227870"/>
                  <a:pt x="455760" y="227862"/>
                </a:cubicBezTo>
                <a:cubicBezTo>
                  <a:pt x="455810" y="102067"/>
                  <a:pt x="353873" y="50"/>
                  <a:pt x="228078" y="0"/>
                </a:cubicBezTo>
                <a:cubicBezTo>
                  <a:pt x="228014" y="0"/>
                  <a:pt x="227950" y="0"/>
                  <a:pt x="227886" y="0"/>
                </a:cubicBezTo>
                <a:close/>
                <a:moveTo>
                  <a:pt x="251466" y="350856"/>
                </a:moveTo>
                <a:cubicBezTo>
                  <a:pt x="248928" y="356790"/>
                  <a:pt x="244200" y="361518"/>
                  <a:pt x="238266" y="364056"/>
                </a:cubicBezTo>
                <a:cubicBezTo>
                  <a:pt x="235214" y="365354"/>
                  <a:pt x="231929" y="366016"/>
                  <a:pt x="228612" y="366000"/>
                </a:cubicBezTo>
                <a:cubicBezTo>
                  <a:pt x="221990" y="366013"/>
                  <a:pt x="215634" y="363395"/>
                  <a:pt x="210942" y="358722"/>
                </a:cubicBezTo>
                <a:cubicBezTo>
                  <a:pt x="208679" y="356455"/>
                  <a:pt x="206869" y="353777"/>
                  <a:pt x="205608" y="350832"/>
                </a:cubicBezTo>
                <a:cubicBezTo>
                  <a:pt x="204303" y="347777"/>
                  <a:pt x="203639" y="344488"/>
                  <a:pt x="203658" y="341166"/>
                </a:cubicBezTo>
                <a:cubicBezTo>
                  <a:pt x="203642" y="334540"/>
                  <a:pt x="206263" y="328181"/>
                  <a:pt x="210942" y="323490"/>
                </a:cubicBezTo>
                <a:cubicBezTo>
                  <a:pt x="220644" y="313763"/>
                  <a:pt x="236395" y="313742"/>
                  <a:pt x="246122" y="323444"/>
                </a:cubicBezTo>
                <a:cubicBezTo>
                  <a:pt x="246137" y="323459"/>
                  <a:pt x="246152" y="323474"/>
                  <a:pt x="246168" y="323490"/>
                </a:cubicBezTo>
                <a:lnTo>
                  <a:pt x="246168" y="323490"/>
                </a:lnTo>
                <a:cubicBezTo>
                  <a:pt x="248444" y="325774"/>
                  <a:pt x="250255" y="328478"/>
                  <a:pt x="251502" y="331452"/>
                </a:cubicBezTo>
                <a:cubicBezTo>
                  <a:pt x="252802" y="334525"/>
                  <a:pt x="253465" y="337829"/>
                  <a:pt x="253452" y="341166"/>
                </a:cubicBezTo>
                <a:cubicBezTo>
                  <a:pt x="253460" y="344494"/>
                  <a:pt x="252784" y="347788"/>
                  <a:pt x="251466" y="350844"/>
                </a:cubicBezTo>
                <a:close/>
                <a:moveTo>
                  <a:pt x="272652" y="245496"/>
                </a:moveTo>
                <a:cubicBezTo>
                  <a:pt x="256262" y="255379"/>
                  <a:pt x="246140" y="273027"/>
                  <a:pt x="245886" y="292164"/>
                </a:cubicBezTo>
                <a:lnTo>
                  <a:pt x="209886" y="292164"/>
                </a:lnTo>
                <a:cubicBezTo>
                  <a:pt x="210100" y="260641"/>
                  <a:pt x="226588" y="231467"/>
                  <a:pt x="253482" y="215022"/>
                </a:cubicBezTo>
                <a:cubicBezTo>
                  <a:pt x="276028" y="200889"/>
                  <a:pt x="282847" y="171155"/>
                  <a:pt x="268714" y="148610"/>
                </a:cubicBezTo>
                <a:cubicBezTo>
                  <a:pt x="254581" y="126064"/>
                  <a:pt x="224848" y="119245"/>
                  <a:pt x="202302" y="133378"/>
                </a:cubicBezTo>
                <a:cubicBezTo>
                  <a:pt x="188240" y="142193"/>
                  <a:pt x="179704" y="157625"/>
                  <a:pt x="179712" y="174222"/>
                </a:cubicBezTo>
                <a:lnTo>
                  <a:pt x="143712" y="174222"/>
                </a:lnTo>
                <a:cubicBezTo>
                  <a:pt x="143695" y="127730"/>
                  <a:pt x="181369" y="90028"/>
                  <a:pt x="227860" y="90010"/>
                </a:cubicBezTo>
                <a:cubicBezTo>
                  <a:pt x="274351" y="89993"/>
                  <a:pt x="312055" y="127667"/>
                  <a:pt x="312072" y="174158"/>
                </a:cubicBezTo>
                <a:cubicBezTo>
                  <a:pt x="312083" y="203134"/>
                  <a:pt x="297191" y="230077"/>
                  <a:pt x="272652" y="245484"/>
                </a:cubicBezTo>
                <a:close/>
              </a:path>
            </a:pathLst>
          </a:custGeom>
          <a:solidFill>
            <a:srgbClr val="00486F"/>
          </a:solidFill>
          <a:ln w="169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Graphic 9" descr="Badge Follow with solid fill">
            <a:extLst>
              <a:ext uri="{FF2B5EF4-FFF2-40B4-BE49-F238E27FC236}">
                <a16:creationId xmlns:a16="http://schemas.microsoft.com/office/drawing/2014/main" id="{E9E8E037-24A8-E6EE-41E5-DDF895E664E5}"/>
              </a:ext>
            </a:extLst>
          </p:cNvPr>
          <p:cNvSpPr/>
          <p:nvPr/>
        </p:nvSpPr>
        <p:spPr>
          <a:xfrm>
            <a:off x="995597" y="4223013"/>
            <a:ext cx="523274" cy="511490"/>
          </a:xfrm>
          <a:custGeom>
            <a:avLst/>
            <a:gdLst>
              <a:gd name="connsiteX0" fmla="*/ 227874 w 455747"/>
              <a:gd name="connsiteY0" fmla="*/ 0 h 455748"/>
              <a:gd name="connsiteX1" fmla="*/ 0 w 455747"/>
              <a:gd name="connsiteY1" fmla="*/ 227874 h 455748"/>
              <a:gd name="connsiteX2" fmla="*/ 227874 w 455747"/>
              <a:gd name="connsiteY2" fmla="*/ 455748 h 455748"/>
              <a:gd name="connsiteX3" fmla="*/ 455748 w 455747"/>
              <a:gd name="connsiteY3" fmla="*/ 227874 h 455748"/>
              <a:gd name="connsiteX4" fmla="*/ 455748 w 455747"/>
              <a:gd name="connsiteY4" fmla="*/ 227850 h 455748"/>
              <a:gd name="connsiteX5" fmla="*/ 228054 w 455747"/>
              <a:gd name="connsiteY5" fmla="*/ 0 h 455748"/>
              <a:gd name="connsiteX6" fmla="*/ 227874 w 455747"/>
              <a:gd name="connsiteY6" fmla="*/ 0 h 455748"/>
              <a:gd name="connsiteX7" fmla="*/ 339588 w 455747"/>
              <a:gd name="connsiteY7" fmla="*/ 248160 h 455748"/>
              <a:gd name="connsiteX8" fmla="*/ 248160 w 455747"/>
              <a:gd name="connsiteY8" fmla="*/ 248160 h 455748"/>
              <a:gd name="connsiteX9" fmla="*/ 248160 w 455747"/>
              <a:gd name="connsiteY9" fmla="*/ 339564 h 455748"/>
              <a:gd name="connsiteX10" fmla="*/ 207588 w 455747"/>
              <a:gd name="connsiteY10" fmla="*/ 339564 h 455748"/>
              <a:gd name="connsiteX11" fmla="*/ 207588 w 455747"/>
              <a:gd name="connsiteY11" fmla="*/ 248136 h 455748"/>
              <a:gd name="connsiteX12" fmla="*/ 116160 w 455747"/>
              <a:gd name="connsiteY12" fmla="*/ 248136 h 455748"/>
              <a:gd name="connsiteX13" fmla="*/ 116160 w 455747"/>
              <a:gd name="connsiteY13" fmla="*/ 207564 h 455748"/>
              <a:gd name="connsiteX14" fmla="*/ 207588 w 455747"/>
              <a:gd name="connsiteY14" fmla="*/ 207564 h 455748"/>
              <a:gd name="connsiteX15" fmla="*/ 207588 w 455747"/>
              <a:gd name="connsiteY15" fmla="*/ 116136 h 455748"/>
              <a:gd name="connsiteX16" fmla="*/ 248160 w 455747"/>
              <a:gd name="connsiteY16" fmla="*/ 116136 h 455748"/>
              <a:gd name="connsiteX17" fmla="*/ 248160 w 455747"/>
              <a:gd name="connsiteY17" fmla="*/ 207564 h 455748"/>
              <a:gd name="connsiteX18" fmla="*/ 339588 w 455747"/>
              <a:gd name="connsiteY18" fmla="*/ 207564 h 4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5747" h="455748">
                <a:moveTo>
                  <a:pt x="227874" y="0"/>
                </a:moveTo>
                <a:cubicBezTo>
                  <a:pt x="102023" y="0"/>
                  <a:pt x="0" y="102023"/>
                  <a:pt x="0" y="227874"/>
                </a:cubicBezTo>
                <a:cubicBezTo>
                  <a:pt x="0" y="353725"/>
                  <a:pt x="102023" y="455748"/>
                  <a:pt x="227874" y="455748"/>
                </a:cubicBezTo>
                <a:cubicBezTo>
                  <a:pt x="353725" y="455748"/>
                  <a:pt x="455748" y="353725"/>
                  <a:pt x="455748" y="227874"/>
                </a:cubicBezTo>
                <a:cubicBezTo>
                  <a:pt x="455748" y="227866"/>
                  <a:pt x="455748" y="227858"/>
                  <a:pt x="455748" y="227850"/>
                </a:cubicBezTo>
                <a:cubicBezTo>
                  <a:pt x="455791" y="102055"/>
                  <a:pt x="353849" y="43"/>
                  <a:pt x="228054" y="0"/>
                </a:cubicBezTo>
                <a:cubicBezTo>
                  <a:pt x="227994" y="0"/>
                  <a:pt x="227934" y="0"/>
                  <a:pt x="227874" y="0"/>
                </a:cubicBezTo>
                <a:close/>
                <a:moveTo>
                  <a:pt x="339588" y="248160"/>
                </a:moveTo>
                <a:lnTo>
                  <a:pt x="248160" y="248160"/>
                </a:lnTo>
                <a:lnTo>
                  <a:pt x="248160" y="339564"/>
                </a:lnTo>
                <a:lnTo>
                  <a:pt x="207588" y="339564"/>
                </a:lnTo>
                <a:lnTo>
                  <a:pt x="207588" y="248136"/>
                </a:lnTo>
                <a:lnTo>
                  <a:pt x="116160" y="248136"/>
                </a:lnTo>
                <a:lnTo>
                  <a:pt x="116160" y="207564"/>
                </a:lnTo>
                <a:lnTo>
                  <a:pt x="207588" y="207564"/>
                </a:lnTo>
                <a:lnTo>
                  <a:pt x="207588" y="116136"/>
                </a:lnTo>
                <a:lnTo>
                  <a:pt x="248160" y="116136"/>
                </a:lnTo>
                <a:lnTo>
                  <a:pt x="248160" y="207564"/>
                </a:lnTo>
                <a:lnTo>
                  <a:pt x="339588" y="207564"/>
                </a:lnTo>
                <a:close/>
              </a:path>
            </a:pathLst>
          </a:custGeom>
          <a:solidFill>
            <a:srgbClr val="00486F"/>
          </a:solidFill>
          <a:ln w="132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CE7EAF6E-2388-F2B6-7E9D-AE70BBD085CD}"/>
              </a:ext>
            </a:extLst>
          </p:cNvPr>
          <p:cNvSpPr txBox="1"/>
          <p:nvPr/>
        </p:nvSpPr>
        <p:spPr>
          <a:xfrm>
            <a:off x="1723990" y="2327552"/>
            <a:ext cx="2313258" cy="646331"/>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b="1" i="0" u="none" strike="noStrike" kern="0" cap="none" spc="0" normalizeH="0" baseline="0" noProof="0">
                <a:ln>
                  <a:noFill/>
                </a:ln>
                <a:solidFill>
                  <a:schemeClr val="accent4"/>
                </a:solidFill>
                <a:effectLst/>
                <a:uLnTx/>
                <a:uFillTx/>
                <a:latin typeface="Arial" panose="020B0604020202020204"/>
                <a:ea typeface="+mn-ea"/>
                <a:cs typeface="+mn-cs"/>
              </a:rPr>
              <a:t>Chronic glomerulonephritis</a:t>
            </a:r>
          </a:p>
        </p:txBody>
      </p:sp>
      <p:pic>
        <p:nvPicPr>
          <p:cNvPr id="45" name="Picture 44" descr="glomerulonephritis kidney disease glyph icon vector illustration ...">
            <a:extLst>
              <a:ext uri="{FF2B5EF4-FFF2-40B4-BE49-F238E27FC236}">
                <a16:creationId xmlns:a16="http://schemas.microsoft.com/office/drawing/2014/main" id="{901DA7FF-8845-6EBC-582D-64E42FF81346}"/>
              </a:ext>
            </a:extLst>
          </p:cNvPr>
          <p:cNvPicPr>
            <a:picLocks noChangeAspect="1" noChangeArrowheads="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5837" y="2063003"/>
            <a:ext cx="1262708" cy="12627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80EC35E4-BD75-0E7B-AB46-9A1FBB68B9EC}"/>
              </a:ext>
            </a:extLst>
          </p:cNvPr>
          <p:cNvGrpSpPr/>
          <p:nvPr/>
        </p:nvGrpSpPr>
        <p:grpSpPr>
          <a:xfrm>
            <a:off x="4645247" y="1842231"/>
            <a:ext cx="7305016" cy="881260"/>
            <a:chOff x="4915026" y="1732496"/>
            <a:chExt cx="6618162" cy="881260"/>
          </a:xfrm>
        </p:grpSpPr>
        <p:sp>
          <p:nvSpPr>
            <p:cNvPr id="4" name="TextBox 3">
              <a:extLst>
                <a:ext uri="{FF2B5EF4-FFF2-40B4-BE49-F238E27FC236}">
                  <a16:creationId xmlns:a16="http://schemas.microsoft.com/office/drawing/2014/main" id="{A4D37F07-41C0-F47F-8E20-FA89690303CA}"/>
                </a:ext>
              </a:extLst>
            </p:cNvPr>
            <p:cNvSpPr txBox="1"/>
            <p:nvPr/>
          </p:nvSpPr>
          <p:spPr>
            <a:xfrm>
              <a:off x="5148689" y="1732496"/>
              <a:ext cx="6384499" cy="881260"/>
            </a:xfrm>
            <a:prstGeom prst="roundRect">
              <a:avLst>
                <a:gd name="adj" fmla="val 50000"/>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wrap="square" lIns="36000" tIns="36000" rIns="36000" bIns="36000" anchor="ctr">
              <a:spAutoFit/>
            </a:bodyPr>
            <a:lstStyle/>
            <a:p>
              <a:pPr lvl="0" algn="ctr" defTabSz="914400" eaLnBrk="1" fontAlgn="auto" hangingPunct="1">
                <a:spcBef>
                  <a:spcPts val="0"/>
                </a:spcBef>
                <a:spcAft>
                  <a:spcPts val="0"/>
                </a:spcAft>
                <a:defRPr/>
              </a:pPr>
              <a:r>
                <a:rPr lang="en-GB" b="1">
                  <a:solidFill>
                    <a:schemeClr val="accent4"/>
                  </a:solidFill>
                  <a:latin typeface="Arial" panose="020B0604020202020204"/>
                </a:rPr>
                <a:t>Prespecified glomerular disease </a:t>
              </a:r>
              <a:r>
                <a:rPr lang="en-GB" b="1" err="1">
                  <a:solidFill>
                    <a:schemeClr val="accent4"/>
                  </a:solidFill>
                  <a:latin typeface="Arial" panose="020B0604020202020204"/>
                </a:rPr>
                <a:t>subanalysis</a:t>
              </a:r>
              <a:r>
                <a:rPr lang="en-GB" b="1">
                  <a:solidFill>
                    <a:schemeClr val="accent4"/>
                  </a:solidFill>
                  <a:latin typeface="Arial" panose="020B0604020202020204"/>
                </a:rPr>
                <a:t> in adults with a clinical diagnosis of </a:t>
              </a:r>
              <a:r>
                <a:rPr lang="en-GB" b="1">
                  <a:solidFill>
                    <a:schemeClr val="accent4"/>
                  </a:solidFill>
                </a:rPr>
                <a:t>glomerular disease*</a:t>
              </a:r>
              <a:endParaRPr lang="en-GB" b="1">
                <a:solidFill>
                  <a:schemeClr val="accent4"/>
                </a:solidFill>
                <a:latin typeface="Arial" panose="020B0604020202020204"/>
              </a:endParaRPr>
            </a:p>
          </p:txBody>
        </p:sp>
        <p:cxnSp>
          <p:nvCxnSpPr>
            <p:cNvPr id="7" name="Straight Connector 6">
              <a:extLst>
                <a:ext uri="{FF2B5EF4-FFF2-40B4-BE49-F238E27FC236}">
                  <a16:creationId xmlns:a16="http://schemas.microsoft.com/office/drawing/2014/main" id="{95C48379-9DB8-6CF3-5D18-2A0411B46C45}"/>
                </a:ext>
              </a:extLst>
            </p:cNvPr>
            <p:cNvCxnSpPr>
              <a:cxnSpLocks/>
            </p:cNvCxnSpPr>
            <p:nvPr/>
          </p:nvCxnSpPr>
          <p:spPr>
            <a:xfrm>
              <a:off x="4915026" y="2173124"/>
              <a:ext cx="233664"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045C254C-1F6D-DA1C-EFD9-E1B49BAED73E}"/>
              </a:ext>
            </a:extLst>
          </p:cNvPr>
          <p:cNvSpPr/>
          <p:nvPr/>
        </p:nvSpPr>
        <p:spPr>
          <a:xfrm>
            <a:off x="0" y="1304925"/>
            <a:ext cx="12192000" cy="400366"/>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A broad population with common nd-CKD aetiologies well represented </a:t>
            </a:r>
          </a:p>
        </p:txBody>
      </p:sp>
      <p:grpSp>
        <p:nvGrpSpPr>
          <p:cNvPr id="3" name="Group 2">
            <a:extLst>
              <a:ext uri="{FF2B5EF4-FFF2-40B4-BE49-F238E27FC236}">
                <a16:creationId xmlns:a16="http://schemas.microsoft.com/office/drawing/2014/main" id="{9399219C-660F-09B5-AC4F-E5B25A772CDD}"/>
              </a:ext>
            </a:extLst>
          </p:cNvPr>
          <p:cNvGrpSpPr/>
          <p:nvPr/>
        </p:nvGrpSpPr>
        <p:grpSpPr>
          <a:xfrm>
            <a:off x="4471564" y="2718901"/>
            <a:ext cx="7720436" cy="2834174"/>
            <a:chOff x="4471564" y="2718901"/>
            <a:chExt cx="7720436" cy="2834174"/>
          </a:xfrm>
        </p:grpSpPr>
        <p:sp>
          <p:nvSpPr>
            <p:cNvPr id="12" name="Rectangle: Rounded Corners 11">
              <a:extLst>
                <a:ext uri="{FF2B5EF4-FFF2-40B4-BE49-F238E27FC236}">
                  <a16:creationId xmlns:a16="http://schemas.microsoft.com/office/drawing/2014/main" id="{D5107D56-B8E0-CAA8-669D-1FC1676E14CD}"/>
                </a:ext>
              </a:extLst>
            </p:cNvPr>
            <p:cNvSpPr/>
            <p:nvPr/>
          </p:nvSpPr>
          <p:spPr>
            <a:xfrm>
              <a:off x="7926431" y="3183837"/>
              <a:ext cx="4037145" cy="1029001"/>
            </a:xfrm>
            <a:prstGeom prst="roundRect">
              <a:avLst>
                <a:gd name="adj" fmla="val 17451"/>
              </a:avLst>
            </a:prstGeom>
            <a:solidFill>
              <a:schemeClr val="accent5">
                <a:lumMod val="20000"/>
                <a:lumOff val="80000"/>
                <a:alpha val="60000"/>
              </a:schemeClr>
            </a:solidFill>
            <a:ln w="38100">
              <a:solidFill>
                <a:schemeClr val="accent5">
                  <a:lumMod val="75000"/>
                </a:schemeClr>
              </a:solidFill>
            </a:ln>
          </p:spPr>
          <p:txBody>
            <a:bodyPr vert="horz" wrap="square" lIns="91440" tIns="45720" rIns="91440" bIns="45720" rtlCol="0" anchor="ctr">
              <a:noAutofit/>
            </a:bodyPr>
            <a:lstStyle/>
            <a:p>
              <a:pPr marL="285750" lvl="0" indent="-285750">
                <a:spcBef>
                  <a:spcPts val="300"/>
                </a:spcBef>
                <a:buFont typeface="Arial" panose="020B0604020202020204" pitchFamily="34" charset="0"/>
                <a:buChar char="•"/>
                <a:defRPr/>
              </a:pPr>
              <a:r>
                <a:rPr lang="en-GB" sz="1350" kern="0">
                  <a:solidFill>
                    <a:srgbClr val="53585A"/>
                  </a:solidFill>
                  <a:latin typeface="Arial" panose="020B0604020202020204"/>
                </a:rPr>
                <a:t>Chronic eGFR slope</a:t>
              </a:r>
              <a:r>
                <a:rPr lang="en-GB" sz="1350" kern="0" baseline="30000">
                  <a:solidFill>
                    <a:srgbClr val="53585A"/>
                  </a:solidFill>
                  <a:latin typeface="Arial" panose="020B0604020202020204"/>
                </a:rPr>
                <a:t>‡</a:t>
              </a:r>
              <a:endParaRPr lang="en-GB" sz="1350" kern="0">
                <a:solidFill>
                  <a:srgbClr val="53585A"/>
                </a:solidFill>
                <a:latin typeface="Arial" panose="020B0604020202020204"/>
              </a:endParaRPr>
            </a:p>
            <a:p>
              <a:pPr marL="285750" lvl="0" indent="-285750">
                <a:spcBef>
                  <a:spcPts val="300"/>
                </a:spcBef>
                <a:buFont typeface="Arial" panose="020B0604020202020204" pitchFamily="34" charset="0"/>
                <a:buChar char="•"/>
                <a:defRPr/>
              </a:pPr>
              <a:r>
                <a:rPr lang="en-GB" sz="1350" kern="0">
                  <a:solidFill>
                    <a:srgbClr val="53585A"/>
                  </a:solidFill>
                  <a:latin typeface="Arial" panose="020B0604020202020204"/>
                </a:rPr>
                <a:t>Change in UACR from baseline to 12 months </a:t>
              </a:r>
              <a:endParaRPr kumimoji="0" lang="en-GB" sz="1350" b="0" i="0" u="none" strike="noStrike" kern="0" cap="none" spc="0" normalizeH="0" baseline="0" noProof="0">
                <a:ln>
                  <a:noFill/>
                </a:ln>
                <a:solidFill>
                  <a:srgbClr val="53585A"/>
                </a:solidFill>
                <a:effectLst/>
                <a:uLnTx/>
                <a:uFillTx/>
                <a:latin typeface="Arial" panose="020B0604020202020204"/>
                <a:ea typeface="MS PGothic" charset="0"/>
                <a:cs typeface="+mn-cs"/>
              </a:endParaRPr>
            </a:p>
            <a:p>
              <a:pPr marL="285750" lvl="0" indent="-285750">
                <a:spcBef>
                  <a:spcPts val="300"/>
                </a:spcBef>
                <a:buFont typeface="Arial" panose="020B0604020202020204" pitchFamily="34" charset="0"/>
                <a:buChar char="•"/>
                <a:defRPr/>
              </a:pPr>
              <a:r>
                <a:rPr kumimoji="0" lang="en-GB" sz="1350" b="0" i="0" u="none" strike="noStrike" kern="0" cap="none" spc="0" normalizeH="0" baseline="0" noProof="0">
                  <a:ln>
                    <a:noFill/>
                  </a:ln>
                  <a:solidFill>
                    <a:srgbClr val="53585A"/>
                  </a:solidFill>
                  <a:effectLst/>
                  <a:uLnTx/>
                  <a:uFillTx/>
                  <a:latin typeface="Arial" panose="020B0604020202020204"/>
                  <a:ea typeface="MS PGothic" charset="0"/>
                  <a:cs typeface="+mn-cs"/>
                </a:rPr>
                <a:t>Kidney failure</a:t>
              </a:r>
              <a:r>
                <a:rPr lang="en-GB" sz="1350" kern="0" baseline="30000">
                  <a:solidFill>
                    <a:srgbClr val="53585A"/>
                  </a:solidFill>
                  <a:latin typeface="Arial" panose="020B0604020202020204" pitchFamily="34" charset="0"/>
                  <a:cs typeface="Arial" panose="020B0604020202020204" pitchFamily="34" charset="0"/>
                </a:rPr>
                <a:t>§</a:t>
              </a:r>
              <a:r>
                <a:rPr kumimoji="0" lang="en-GB" sz="1350" b="0" i="0" u="none" strike="noStrike" kern="0" cap="none" spc="0" normalizeH="0" baseline="30000" noProof="0">
                  <a:ln>
                    <a:noFill/>
                  </a:ln>
                  <a:solidFill>
                    <a:srgbClr val="53585A"/>
                  </a:solidFill>
                  <a:effectLst/>
                  <a:uLnTx/>
                  <a:uFillTx/>
                  <a:latin typeface="Arial" panose="020B0604020202020204"/>
                  <a:ea typeface="MS PGothic" charset="0"/>
                  <a:cs typeface="+mn-cs"/>
                </a:rPr>
                <a:t> </a:t>
              </a:r>
              <a:r>
                <a:rPr kumimoji="0" lang="en-GB" sz="1350" b="0" i="0" u="none" strike="noStrike" kern="0" cap="none" spc="0" normalizeH="0" baseline="0" noProof="0">
                  <a:ln>
                    <a:noFill/>
                  </a:ln>
                  <a:solidFill>
                    <a:srgbClr val="53585A"/>
                  </a:solidFill>
                  <a:effectLst/>
                  <a:uLnTx/>
                  <a:uFillTx/>
                  <a:latin typeface="Arial" panose="020B0604020202020204"/>
                  <a:ea typeface="MS PGothic" charset="0"/>
                  <a:cs typeface="+mn-cs"/>
                </a:rPr>
                <a:t>or sustained ≥40% eGFR decrease</a:t>
              </a:r>
            </a:p>
          </p:txBody>
        </p:sp>
        <p:cxnSp>
          <p:nvCxnSpPr>
            <p:cNvPr id="16" name="Straight Connector 15">
              <a:extLst>
                <a:ext uri="{FF2B5EF4-FFF2-40B4-BE49-F238E27FC236}">
                  <a16:creationId xmlns:a16="http://schemas.microsoft.com/office/drawing/2014/main" id="{F3003A96-94C3-5EED-6CFF-5F82643B9F3C}"/>
                </a:ext>
              </a:extLst>
            </p:cNvPr>
            <p:cNvCxnSpPr>
              <a:cxnSpLocks/>
            </p:cNvCxnSpPr>
            <p:nvPr/>
          </p:nvCxnSpPr>
          <p:spPr>
            <a:xfrm>
              <a:off x="7890237" y="3065320"/>
              <a:ext cx="4037146" cy="0"/>
            </a:xfrm>
            <a:prstGeom prst="line">
              <a:avLst/>
            </a:prstGeom>
            <a:noFill/>
            <a:ln w="57150" cap="flat" cmpd="sng" algn="ctr">
              <a:solidFill>
                <a:schemeClr val="accent5">
                  <a:lumMod val="75000"/>
                </a:schemeClr>
              </a:solidFill>
              <a:prstDash val="solid"/>
              <a:miter lim="800000"/>
            </a:ln>
            <a:effectLst/>
          </p:spPr>
        </p:cxnSp>
        <p:sp>
          <p:nvSpPr>
            <p:cNvPr id="47" name="Rectangle: Rounded Corners 46">
              <a:extLst>
                <a:ext uri="{FF2B5EF4-FFF2-40B4-BE49-F238E27FC236}">
                  <a16:creationId xmlns:a16="http://schemas.microsoft.com/office/drawing/2014/main" id="{D1D7487C-02D9-85A1-DA6E-DADFE4B7AD6D}"/>
                </a:ext>
              </a:extLst>
            </p:cNvPr>
            <p:cNvSpPr/>
            <p:nvPr/>
          </p:nvSpPr>
          <p:spPr>
            <a:xfrm>
              <a:off x="4767380" y="3183322"/>
              <a:ext cx="2857330" cy="1029517"/>
            </a:xfrm>
            <a:prstGeom prst="roundRect">
              <a:avLst>
                <a:gd name="adj" fmla="val 12134"/>
              </a:avLst>
            </a:prstGeom>
            <a:solidFill>
              <a:schemeClr val="accent2">
                <a:lumMod val="20000"/>
                <a:lumOff val="80000"/>
              </a:schemeClr>
            </a:solidFill>
            <a:ln w="38100">
              <a:solidFill>
                <a:schemeClr val="bg2">
                  <a:lumMod val="75000"/>
                </a:schemeClr>
              </a:solidFill>
            </a:ln>
          </p:spPr>
          <p:txBody>
            <a:bodyPr vert="horz" wrap="square" lIns="180000" tIns="45720" rIns="91440" bIns="45720" rtlCol="0" anchor="ctr">
              <a:noAutofit/>
            </a:bodyPr>
            <a:lstStyle/>
            <a:p>
              <a:pPr marL="0" marR="0" lvl="0" indent="0" algn="ctr" defTabSz="609585" rtl="0" eaLnBrk="0" fontAlgn="base" latinLnBrk="0" hangingPunct="0">
                <a:lnSpc>
                  <a:spcPct val="100000"/>
                </a:lnSpc>
                <a:spcBef>
                  <a:spcPts val="300"/>
                </a:spcBef>
                <a:spcAft>
                  <a:spcPct val="0"/>
                </a:spcAft>
                <a:buClrTx/>
                <a:buSzTx/>
                <a:buFontTx/>
                <a:buNone/>
                <a:tabLst/>
                <a:defRPr/>
              </a:pPr>
              <a:r>
                <a:rPr kumimoji="0" lang="en-GB" sz="1600" i="0" u="none" strike="noStrike" kern="0" cap="none" spc="0" normalizeH="0" baseline="0" noProof="0">
                  <a:ln>
                    <a:noFill/>
                  </a:ln>
                  <a:effectLst/>
                  <a:uLnTx/>
                  <a:uFillTx/>
                  <a:latin typeface="Arial" panose="020B0604020202020204"/>
                  <a:ea typeface="MS PGothic" charset="0"/>
                  <a:cs typeface="+mn-cs"/>
                </a:rPr>
                <a:t>Total eGFR slope</a:t>
              </a:r>
              <a:r>
                <a:rPr kumimoji="0" lang="en-GB" sz="1600" i="0" u="none" strike="noStrike" kern="0" cap="none" spc="0" normalizeH="0" baseline="30000" noProof="0">
                  <a:ln>
                    <a:noFill/>
                  </a:ln>
                  <a:effectLst/>
                  <a:uLnTx/>
                  <a:uFillTx/>
                  <a:latin typeface="Arial" panose="020B0604020202020204"/>
                  <a:ea typeface="MS PGothic" charset="0"/>
                  <a:cs typeface="+mn-cs"/>
                </a:rPr>
                <a:t>#</a:t>
              </a:r>
            </a:p>
          </p:txBody>
        </p:sp>
        <p:sp>
          <p:nvSpPr>
            <p:cNvPr id="54" name="TextBox 53">
              <a:extLst>
                <a:ext uri="{FF2B5EF4-FFF2-40B4-BE49-F238E27FC236}">
                  <a16:creationId xmlns:a16="http://schemas.microsoft.com/office/drawing/2014/main" id="{A5403214-8208-D012-E966-C2D3F0F93CBA}"/>
                </a:ext>
              </a:extLst>
            </p:cNvPr>
            <p:cNvSpPr txBox="1"/>
            <p:nvPr/>
          </p:nvSpPr>
          <p:spPr>
            <a:xfrm>
              <a:off x="7624709" y="2718901"/>
              <a:ext cx="4567291" cy="338554"/>
            </a:xfrm>
            <a:prstGeom prst="rect">
              <a:avLst/>
            </a:prstGeom>
            <a:noFill/>
          </p:spPr>
          <p:txBody>
            <a:bodyPr wrap="square">
              <a:spAutoFit/>
            </a:bodyPr>
            <a:lstStyle/>
            <a:p>
              <a:pPr marL="180975" lvl="0" defTabSz="914400" eaLnBrk="1" fontAlgn="auto" hangingPunct="1">
                <a:spcBef>
                  <a:spcPts val="0"/>
                </a:spcBef>
                <a:spcAft>
                  <a:spcPts val="0"/>
                </a:spcAft>
                <a:tabLst>
                  <a:tab pos="84138" algn="l"/>
                </a:tabLst>
                <a:defRPr/>
              </a:pPr>
              <a:r>
                <a:rPr lang="en-GB" sz="1600" b="1" kern="0">
                  <a:solidFill>
                    <a:schemeClr val="accent5">
                      <a:lumMod val="75000"/>
                    </a:schemeClr>
                  </a:solidFill>
                  <a:latin typeface="Arial" panose="020B0604020202020204"/>
                </a:rPr>
                <a:t>Prespecified exploratory outcomes</a:t>
              </a:r>
            </a:p>
          </p:txBody>
        </p:sp>
        <p:sp>
          <p:nvSpPr>
            <p:cNvPr id="56" name="Rectangle: Rounded Corners 55">
              <a:extLst>
                <a:ext uri="{FF2B5EF4-FFF2-40B4-BE49-F238E27FC236}">
                  <a16:creationId xmlns:a16="http://schemas.microsoft.com/office/drawing/2014/main" id="{0F25AD5E-A5C2-6010-8145-25C1BB71496C}"/>
                </a:ext>
              </a:extLst>
            </p:cNvPr>
            <p:cNvSpPr/>
            <p:nvPr/>
          </p:nvSpPr>
          <p:spPr>
            <a:xfrm>
              <a:off x="6454528" y="4681519"/>
              <a:ext cx="3493390" cy="871556"/>
            </a:xfrm>
            <a:prstGeom prst="roundRect">
              <a:avLst>
                <a:gd name="adj" fmla="val 17451"/>
              </a:avLst>
            </a:prstGeom>
            <a:solidFill>
              <a:schemeClr val="tx1">
                <a:lumMod val="20000"/>
                <a:lumOff val="80000"/>
                <a:alpha val="60000"/>
              </a:schemeClr>
            </a:solidFill>
            <a:ln w="38100">
              <a:solidFill>
                <a:schemeClr val="tx1">
                  <a:lumMod val="75000"/>
                </a:schemeClr>
              </a:solidFill>
            </a:ln>
          </p:spPr>
          <p:txBody>
            <a:bodyPr vert="horz" wrap="square" lIns="91440" tIns="45720" rIns="91440" bIns="45720" rtlCol="0" anchor="ctr">
              <a:noAutofit/>
            </a:bodyPr>
            <a:lstStyle/>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350" b="0" i="0" u="none" strike="noStrike" kern="0" cap="none" spc="0" normalizeH="0" baseline="0" noProof="0">
                  <a:ln>
                    <a:noFill/>
                  </a:ln>
                  <a:solidFill>
                    <a:srgbClr val="53585A"/>
                  </a:solidFill>
                  <a:effectLst/>
                  <a:uLnTx/>
                  <a:uFillTx/>
                  <a:latin typeface="Arial" panose="020B0604020202020204"/>
                  <a:ea typeface="MS PGothic" charset="0"/>
                  <a:cs typeface="+mn-cs"/>
                </a:rPr>
                <a:t>Adverse events </a:t>
              </a:r>
            </a:p>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350" b="0" i="0" u="none" strike="noStrike" kern="0" cap="none" spc="0" normalizeH="0" baseline="0" noProof="0">
                  <a:ln>
                    <a:noFill/>
                  </a:ln>
                  <a:solidFill>
                    <a:srgbClr val="53585A"/>
                  </a:solidFill>
                  <a:effectLst/>
                  <a:uLnTx/>
                  <a:uFillTx/>
                  <a:latin typeface="Arial" panose="020B0604020202020204"/>
                  <a:ea typeface="MS PGothic" charset="0"/>
                  <a:cs typeface="+mn-cs"/>
                </a:rPr>
                <a:t>Serious adverse events</a:t>
              </a:r>
            </a:p>
            <a:p>
              <a:pPr marL="285750" marR="0" lvl="0" indent="-285750"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350" b="0" i="0" u="none" strike="noStrike" kern="0" cap="none" spc="0" normalizeH="0" baseline="0" noProof="0">
                  <a:ln>
                    <a:noFill/>
                  </a:ln>
                  <a:solidFill>
                    <a:srgbClr val="53585A"/>
                  </a:solidFill>
                  <a:effectLst/>
                  <a:uLnTx/>
                  <a:uFillTx/>
                  <a:latin typeface="Arial" panose="020B0604020202020204"/>
                  <a:ea typeface="MS PGothic" charset="0"/>
                  <a:cs typeface="+mn-cs"/>
                </a:rPr>
                <a:t>Hyperkalaemia</a:t>
              </a:r>
            </a:p>
          </p:txBody>
        </p:sp>
        <p:cxnSp>
          <p:nvCxnSpPr>
            <p:cNvPr id="57" name="Straight Connector 56">
              <a:extLst>
                <a:ext uri="{FF2B5EF4-FFF2-40B4-BE49-F238E27FC236}">
                  <a16:creationId xmlns:a16="http://schemas.microsoft.com/office/drawing/2014/main" id="{2F8E4301-E49D-25C4-CDBC-0E6E57956728}"/>
                </a:ext>
              </a:extLst>
            </p:cNvPr>
            <p:cNvCxnSpPr>
              <a:cxnSpLocks/>
            </p:cNvCxnSpPr>
            <p:nvPr/>
          </p:nvCxnSpPr>
          <p:spPr>
            <a:xfrm>
              <a:off x="6460494" y="4571787"/>
              <a:ext cx="3487424" cy="0"/>
            </a:xfrm>
            <a:prstGeom prst="line">
              <a:avLst/>
            </a:prstGeom>
            <a:noFill/>
            <a:ln w="57150" cap="flat" cmpd="sng" algn="ctr">
              <a:solidFill>
                <a:schemeClr val="tx1">
                  <a:lumMod val="75000"/>
                </a:schemeClr>
              </a:solidFill>
              <a:prstDash val="solid"/>
              <a:miter lim="800000"/>
            </a:ln>
            <a:effectLst/>
          </p:spPr>
        </p:cxnSp>
        <p:sp>
          <p:nvSpPr>
            <p:cNvPr id="58" name="Rectangle 57">
              <a:extLst>
                <a:ext uri="{FF2B5EF4-FFF2-40B4-BE49-F238E27FC236}">
                  <a16:creationId xmlns:a16="http://schemas.microsoft.com/office/drawing/2014/main" id="{12C68BE6-8F0D-1877-F656-E89B432A2C61}"/>
                </a:ext>
              </a:extLst>
            </p:cNvPr>
            <p:cNvSpPr/>
            <p:nvPr/>
          </p:nvSpPr>
          <p:spPr>
            <a:xfrm>
              <a:off x="6174953" y="4251995"/>
              <a:ext cx="3979871" cy="338554"/>
            </a:xfrm>
            <a:prstGeom prst="rect">
              <a:avLst/>
            </a:prstGeom>
          </p:spPr>
          <p:txBody>
            <a:bodyPr wrap="square">
              <a:spAutoFit/>
            </a:bodyPr>
            <a:lstStyle/>
            <a:p>
              <a:pPr marL="180975" marR="0" lvl="0" indent="0" algn="l" defTabSz="914400" rtl="0" eaLnBrk="1" fontAlgn="auto" latinLnBrk="0" hangingPunct="1">
                <a:lnSpc>
                  <a:spcPct val="100000"/>
                </a:lnSpc>
                <a:spcBef>
                  <a:spcPts val="0"/>
                </a:spcBef>
                <a:spcAft>
                  <a:spcPts val="0"/>
                </a:spcAft>
                <a:buClrTx/>
                <a:buSzTx/>
                <a:buFontTx/>
                <a:buNone/>
                <a:tabLst>
                  <a:tab pos="84138" algn="l"/>
                </a:tabLst>
                <a:defRPr/>
              </a:pPr>
              <a:r>
                <a:rPr kumimoji="0" lang="en-GB" sz="1600" b="1" i="0" u="none" strike="noStrike" kern="0" cap="none" spc="0" normalizeH="0" baseline="0" noProof="0">
                  <a:ln>
                    <a:noFill/>
                  </a:ln>
                  <a:effectLst/>
                  <a:uLnTx/>
                  <a:uFillTx/>
                  <a:latin typeface="Arial" panose="020B0604020202020204"/>
                  <a:ea typeface="MS PGothic" charset="0"/>
                  <a:cs typeface="+mn-cs"/>
                </a:rPr>
                <a:t>Safety outcomes</a:t>
              </a:r>
            </a:p>
          </p:txBody>
        </p:sp>
        <p:cxnSp>
          <p:nvCxnSpPr>
            <p:cNvPr id="59" name="Straight Connector 58">
              <a:extLst>
                <a:ext uri="{FF2B5EF4-FFF2-40B4-BE49-F238E27FC236}">
                  <a16:creationId xmlns:a16="http://schemas.microsoft.com/office/drawing/2014/main" id="{171D1CF1-5063-0471-6D6F-3AFB2780D8D3}"/>
                </a:ext>
              </a:extLst>
            </p:cNvPr>
            <p:cNvCxnSpPr>
              <a:cxnSpLocks/>
            </p:cNvCxnSpPr>
            <p:nvPr/>
          </p:nvCxnSpPr>
          <p:spPr>
            <a:xfrm>
              <a:off x="4725842" y="3071512"/>
              <a:ext cx="2921193" cy="0"/>
            </a:xfrm>
            <a:prstGeom prst="line">
              <a:avLst/>
            </a:prstGeom>
            <a:noFill/>
            <a:ln w="57150" cap="flat" cmpd="sng" algn="ctr">
              <a:solidFill>
                <a:schemeClr val="bg2">
                  <a:lumMod val="75000"/>
                </a:schemeClr>
              </a:solidFill>
              <a:prstDash val="solid"/>
              <a:miter lim="800000"/>
            </a:ln>
            <a:effectLst/>
          </p:spPr>
        </p:cxnSp>
        <p:sp>
          <p:nvSpPr>
            <p:cNvPr id="60" name="TextBox 59">
              <a:extLst>
                <a:ext uri="{FF2B5EF4-FFF2-40B4-BE49-F238E27FC236}">
                  <a16:creationId xmlns:a16="http://schemas.microsoft.com/office/drawing/2014/main" id="{86EFE974-3F74-76EE-7F63-847C6DDD896E}"/>
                </a:ext>
              </a:extLst>
            </p:cNvPr>
            <p:cNvSpPr txBox="1"/>
            <p:nvPr/>
          </p:nvSpPr>
          <p:spPr>
            <a:xfrm>
              <a:off x="4471564" y="2725093"/>
              <a:ext cx="2034336" cy="338554"/>
            </a:xfrm>
            <a:prstGeom prst="rect">
              <a:avLst/>
            </a:prstGeom>
            <a:noFill/>
            <a:ln>
              <a:noFill/>
            </a:ln>
          </p:spPr>
          <p:txBody>
            <a:bodyPr wrap="square">
              <a:spAutoFit/>
            </a:bodyPr>
            <a:lstStyle/>
            <a:p>
              <a:pPr marL="180975" lvl="0" algn="ctr" defTabSz="914400" eaLnBrk="1" fontAlgn="auto" hangingPunct="1">
                <a:spcBef>
                  <a:spcPts val="0"/>
                </a:spcBef>
                <a:spcAft>
                  <a:spcPts val="0"/>
                </a:spcAft>
                <a:tabLst>
                  <a:tab pos="84138" algn="l"/>
                </a:tabLst>
                <a:defRPr/>
              </a:pPr>
              <a:r>
                <a:rPr lang="en-GB" sz="1600" b="1" kern="0">
                  <a:solidFill>
                    <a:schemeClr val="bg2">
                      <a:lumMod val="75000"/>
                    </a:schemeClr>
                  </a:solidFill>
                  <a:latin typeface="Arial" panose="020B0604020202020204"/>
                </a:rPr>
                <a:t>Primary outcome</a:t>
              </a:r>
            </a:p>
          </p:txBody>
        </p:sp>
      </p:grpSp>
      <p:pic>
        <p:nvPicPr>
          <p:cNvPr id="6" name="Picture 2" descr="Glasgow 2026 | ERA">
            <a:extLst>
              <a:ext uri="{FF2B5EF4-FFF2-40B4-BE49-F238E27FC236}">
                <a16:creationId xmlns:a16="http://schemas.microsoft.com/office/drawing/2014/main" id="{F7B03F2D-F100-C811-1046-DF300F158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2">
            <a:extLst>
              <a:ext uri="{FF2B5EF4-FFF2-40B4-BE49-F238E27FC236}">
                <a16:creationId xmlns:a16="http://schemas.microsoft.com/office/drawing/2014/main" id="{28DBFAEB-B5E9-0886-BB4A-93E0633ACA5B}"/>
              </a:ext>
            </a:extLst>
          </p:cNvPr>
          <p:cNvSpPr txBox="1">
            <a:spLocks/>
          </p:cNvSpPr>
          <p:nvPr/>
        </p:nvSpPr>
        <p:spPr>
          <a:xfrm>
            <a:off x="32068" y="6610389"/>
            <a:ext cx="373987" cy="23083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fld id="{7AF8E309-D608-654D-B811-6A2C46C88181}" type="slidenum">
              <a:rPr lang="en-GB" sz="900" smtClean="0">
                <a:solidFill>
                  <a:schemeClr val="bg1"/>
                </a:solidFill>
                <a:latin typeface="+mn-lt"/>
              </a:rPr>
              <a:pPr/>
              <a:t>35</a:t>
            </a:fld>
            <a:endParaRPr lang="en-GB" sz="900">
              <a:solidFill>
                <a:schemeClr val="bg1"/>
              </a:solidFill>
              <a:latin typeface="+mn-lt"/>
            </a:endParaRPr>
          </a:p>
        </p:txBody>
      </p:sp>
    </p:spTree>
    <p:extLst>
      <p:ext uri="{BB962C8B-B14F-4D97-AF65-F5344CB8AC3E}">
        <p14:creationId xmlns:p14="http://schemas.microsoft.com/office/powerpoint/2010/main" val="122618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8B078-5E5A-52A8-73E3-A34B8D088821}"/>
            </a:ext>
          </a:extLst>
        </p:cNvPr>
        <p:cNvGrpSpPr/>
        <p:nvPr/>
      </p:nvGrpSpPr>
      <p:grpSpPr>
        <a:xfrm>
          <a:off x="0" y="0"/>
          <a:ext cx="0" cy="0"/>
          <a:chOff x="0" y="0"/>
          <a:chExt cx="0" cy="0"/>
        </a:xfrm>
      </p:grpSpPr>
      <p:graphicFrame>
        <p:nvGraphicFramePr>
          <p:cNvPr id="16" name="Content Placeholder 9">
            <a:extLst>
              <a:ext uri="{FF2B5EF4-FFF2-40B4-BE49-F238E27FC236}">
                <a16:creationId xmlns:a16="http://schemas.microsoft.com/office/drawing/2014/main" id="{5E79D1A8-9FBB-E088-5678-1A7547113035}"/>
              </a:ext>
            </a:extLst>
          </p:cNvPr>
          <p:cNvGraphicFramePr>
            <a:graphicFrameLocks noGrp="1"/>
          </p:cNvGraphicFramePr>
          <p:nvPr>
            <p:ph sz="quarter" idx="20"/>
            <p:extLst>
              <p:ext uri="{D42A27DB-BD31-4B8C-83A1-F6EECF244321}">
                <p14:modId xmlns:p14="http://schemas.microsoft.com/office/powerpoint/2010/main" val="3957801608"/>
              </p:ext>
            </p:extLst>
          </p:nvPr>
        </p:nvGraphicFramePr>
        <p:xfrm>
          <a:off x="355887" y="1303973"/>
          <a:ext cx="11513712" cy="41995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6E39C181-9685-7ADD-9A6B-0473C093BF3E}"/>
              </a:ext>
            </a:extLst>
          </p:cNvPr>
          <p:cNvSpPr>
            <a:spLocks noGrp="1"/>
          </p:cNvSpPr>
          <p:nvPr>
            <p:ph type="body" sz="quarter" idx="13"/>
          </p:nvPr>
        </p:nvSpPr>
        <p:spPr>
          <a:xfrm>
            <a:off x="2616050" y="1059866"/>
            <a:ext cx="2715823" cy="468313"/>
          </a:xfrm>
        </p:spPr>
        <p:txBody>
          <a:bodyPr/>
          <a:lstStyle/>
          <a:p>
            <a:r>
              <a:rPr lang="en-GB">
                <a:solidFill>
                  <a:schemeClr val="bg2">
                    <a:lumMod val="75000"/>
                  </a:schemeClr>
                </a:solidFill>
              </a:rPr>
              <a:t>CKD aetiology</a:t>
            </a:r>
          </a:p>
        </p:txBody>
      </p:sp>
      <p:sp>
        <p:nvSpPr>
          <p:cNvPr id="5" name="Text Placeholder 4">
            <a:extLst>
              <a:ext uri="{FF2B5EF4-FFF2-40B4-BE49-F238E27FC236}">
                <a16:creationId xmlns:a16="http://schemas.microsoft.com/office/drawing/2014/main" id="{C93191AF-C877-2E9C-A1B8-047431F383B2}"/>
              </a:ext>
            </a:extLst>
          </p:cNvPr>
          <p:cNvSpPr>
            <a:spLocks noGrp="1"/>
          </p:cNvSpPr>
          <p:nvPr>
            <p:ph type="body" sz="quarter" idx="17"/>
          </p:nvPr>
        </p:nvSpPr>
        <p:spPr>
          <a:xfrm>
            <a:off x="6580738" y="1059866"/>
            <a:ext cx="3948555" cy="468313"/>
          </a:xfrm>
        </p:spPr>
        <p:txBody>
          <a:bodyPr/>
          <a:lstStyle/>
          <a:p>
            <a:r>
              <a:rPr lang="en-GB">
                <a:solidFill>
                  <a:schemeClr val="bg2">
                    <a:lumMod val="75000"/>
                  </a:schemeClr>
                </a:solidFill>
              </a:rPr>
              <a:t>Glomerular disease aetiology</a:t>
            </a:r>
          </a:p>
        </p:txBody>
      </p:sp>
      <p:sp>
        <p:nvSpPr>
          <p:cNvPr id="2" name="Title 1">
            <a:extLst>
              <a:ext uri="{FF2B5EF4-FFF2-40B4-BE49-F238E27FC236}">
                <a16:creationId xmlns:a16="http://schemas.microsoft.com/office/drawing/2014/main" id="{8A5BAC30-28F1-E430-B169-3DCCEA7ED665}"/>
              </a:ext>
            </a:extLst>
          </p:cNvPr>
          <p:cNvSpPr>
            <a:spLocks noGrp="1"/>
          </p:cNvSpPr>
          <p:nvPr>
            <p:ph type="title"/>
          </p:nvPr>
        </p:nvSpPr>
        <p:spPr/>
        <p:txBody>
          <a:bodyPr/>
          <a:lstStyle/>
          <a:p>
            <a:r>
              <a:rPr lang="en-GB" noProof="0"/>
              <a:t>Prevalence of glomerular diseases in FIND-CKD</a:t>
            </a:r>
          </a:p>
        </p:txBody>
      </p:sp>
      <p:sp>
        <p:nvSpPr>
          <p:cNvPr id="17" name="Footer Placeholder 4">
            <a:extLst>
              <a:ext uri="{FF2B5EF4-FFF2-40B4-BE49-F238E27FC236}">
                <a16:creationId xmlns:a16="http://schemas.microsoft.com/office/drawing/2014/main" id="{DD662EBD-1C4C-21DE-6342-F40FA3CC1B3A}"/>
              </a:ext>
            </a:extLst>
          </p:cNvPr>
          <p:cNvSpPr txBox="1">
            <a:spLocks/>
          </p:cNvSpPr>
          <p:nvPr/>
        </p:nvSpPr>
        <p:spPr>
          <a:xfrm>
            <a:off x="623887" y="5835064"/>
            <a:ext cx="9043988" cy="680758"/>
          </a:xfrm>
          <a:prstGeom prst="rect">
            <a:avLst/>
          </a:prstGeom>
        </p:spPr>
        <p:txBody>
          <a:bodyPr anchor="b" anchorCtr="0"/>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53585A"/>
              </a:solidFill>
              <a:effectLst/>
              <a:uLnTx/>
              <a:uFillTx/>
              <a:latin typeface="Arial" panose="020B0604020202020204"/>
              <a:ea typeface="MS PGothic" charset="0"/>
            </a:endParaRP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53585A"/>
              </a:solidFill>
              <a:effectLst/>
              <a:uLnTx/>
              <a:uFillTx/>
              <a:latin typeface="Arial" panose="020B0604020202020204"/>
              <a:ea typeface="MS PGothic" charset="0"/>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CKD, chronic kidney disease; FSGS, focal segmental glomerulosclerosis; IgAN, immunoglobulin A nephropathy; MPGN, membranoproliferative glomerulonephritis.</a:t>
            </a:r>
          </a:p>
        </p:txBody>
      </p:sp>
      <p:sp>
        <p:nvSpPr>
          <p:cNvPr id="23" name="TextBox 22">
            <a:extLst>
              <a:ext uri="{FF2B5EF4-FFF2-40B4-BE49-F238E27FC236}">
                <a16:creationId xmlns:a16="http://schemas.microsoft.com/office/drawing/2014/main" id="{42456218-09F4-2C27-B2FA-562B61290F58}"/>
              </a:ext>
            </a:extLst>
          </p:cNvPr>
          <p:cNvSpPr txBox="1"/>
          <p:nvPr/>
        </p:nvSpPr>
        <p:spPr>
          <a:xfrm>
            <a:off x="530280" y="3866387"/>
            <a:ext cx="179552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rPr>
              <a:t>Hypertension</a:t>
            </a:r>
          </a:p>
        </p:txBody>
      </p:sp>
      <p:sp>
        <p:nvSpPr>
          <p:cNvPr id="35" name="TextBox 34">
            <a:extLst>
              <a:ext uri="{FF2B5EF4-FFF2-40B4-BE49-F238E27FC236}">
                <a16:creationId xmlns:a16="http://schemas.microsoft.com/office/drawing/2014/main" id="{190D1FE3-B685-CADE-1C7D-D5C56B1CE40B}"/>
              </a:ext>
            </a:extLst>
          </p:cNvPr>
          <p:cNvSpPr txBox="1"/>
          <p:nvPr/>
        </p:nvSpPr>
        <p:spPr>
          <a:xfrm>
            <a:off x="1285735" y="2019033"/>
            <a:ext cx="1528480"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rPr>
              <a:t>Unknown</a:t>
            </a:r>
            <a:r>
              <a:rPr kumimoji="0" lang="en-GB" sz="1400" b="0" i="0" u="none" strike="noStrike" kern="1200" cap="none" spc="0" normalizeH="0" baseline="0" noProof="0">
                <a:ln>
                  <a:noFill/>
                </a:ln>
                <a:solidFill>
                  <a:srgbClr val="53585A"/>
                </a:solidFill>
                <a:effectLst/>
                <a:uLnTx/>
                <a:uFillTx/>
                <a:latin typeface="Arial" panose="020B0604020202020204"/>
                <a:ea typeface="MS PGothic" charset="0"/>
              </a:rPr>
              <a:t>	</a:t>
            </a:r>
          </a:p>
        </p:txBody>
      </p:sp>
      <p:sp>
        <p:nvSpPr>
          <p:cNvPr id="27" name="TextBox 26">
            <a:extLst>
              <a:ext uri="{FF2B5EF4-FFF2-40B4-BE49-F238E27FC236}">
                <a16:creationId xmlns:a16="http://schemas.microsoft.com/office/drawing/2014/main" id="{9916796F-8AF7-1864-6B71-0A251A04210F}"/>
              </a:ext>
            </a:extLst>
          </p:cNvPr>
          <p:cNvSpPr txBox="1"/>
          <p:nvPr/>
        </p:nvSpPr>
        <p:spPr>
          <a:xfrm>
            <a:off x="10266611" y="2100781"/>
            <a:ext cx="83826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IgAN</a:t>
            </a:r>
          </a:p>
        </p:txBody>
      </p:sp>
      <p:sp>
        <p:nvSpPr>
          <p:cNvPr id="29" name="TextBox 28">
            <a:extLst>
              <a:ext uri="{FF2B5EF4-FFF2-40B4-BE49-F238E27FC236}">
                <a16:creationId xmlns:a16="http://schemas.microsoft.com/office/drawing/2014/main" id="{246E5FC0-C10D-7580-9C03-C452FDFD0F97}"/>
              </a:ext>
            </a:extLst>
          </p:cNvPr>
          <p:cNvSpPr txBox="1"/>
          <p:nvPr/>
        </p:nvSpPr>
        <p:spPr>
          <a:xfrm>
            <a:off x="10266611" y="2932329"/>
            <a:ext cx="1165402"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FSGS</a:t>
            </a:r>
            <a:endParaRPr kumimoji="0" lang="en-GB" sz="1400" b="0" i="0" u="none" strike="noStrike" kern="1200" cap="none" spc="0" normalizeH="0" baseline="0" noProof="0">
              <a:ln>
                <a:noFill/>
              </a:ln>
              <a:solidFill>
                <a:srgbClr val="000000"/>
              </a:solidFill>
              <a:effectLst/>
              <a:uLnTx/>
              <a:uFillTx/>
              <a:latin typeface="Arial" panose="020B0604020202020204"/>
              <a:ea typeface="MS PGothic" charset="0"/>
            </a:endParaRPr>
          </a:p>
        </p:txBody>
      </p:sp>
      <p:sp>
        <p:nvSpPr>
          <p:cNvPr id="31" name="TextBox 30">
            <a:extLst>
              <a:ext uri="{FF2B5EF4-FFF2-40B4-BE49-F238E27FC236}">
                <a16:creationId xmlns:a16="http://schemas.microsoft.com/office/drawing/2014/main" id="{E6A1EA92-CA47-6F17-0E36-ECD707B8C709}"/>
              </a:ext>
            </a:extLst>
          </p:cNvPr>
          <p:cNvSpPr txBox="1"/>
          <p:nvPr/>
        </p:nvSpPr>
        <p:spPr>
          <a:xfrm>
            <a:off x="10266611" y="3434764"/>
            <a:ext cx="1468189" cy="523220"/>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Membranous </a:t>
            </a:r>
            <a:b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b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nephropathy</a:t>
            </a:r>
          </a:p>
        </p:txBody>
      </p:sp>
      <p:sp>
        <p:nvSpPr>
          <p:cNvPr id="33" name="TextBox 32">
            <a:extLst>
              <a:ext uri="{FF2B5EF4-FFF2-40B4-BE49-F238E27FC236}">
                <a16:creationId xmlns:a16="http://schemas.microsoft.com/office/drawing/2014/main" id="{8D1402E0-9C99-05C7-3C54-D5AE2832FD68}"/>
              </a:ext>
            </a:extLst>
          </p:cNvPr>
          <p:cNvSpPr txBox="1"/>
          <p:nvPr/>
        </p:nvSpPr>
        <p:spPr>
          <a:xfrm>
            <a:off x="10266611" y="4220326"/>
            <a:ext cx="1546988"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MPGN</a:t>
            </a:r>
            <a:r>
              <a:rPr kumimoji="0" lang="en-GB" sz="1400" b="0" i="0" u="none" strike="noStrike" kern="1200" cap="none" spc="0" normalizeH="0" baseline="0" noProof="0">
                <a:ln>
                  <a:noFill/>
                </a:ln>
                <a:solidFill>
                  <a:srgbClr val="000000"/>
                </a:solidFill>
                <a:effectLst/>
                <a:uLnTx/>
                <a:uFillTx/>
                <a:latin typeface="Arial" panose="020B0604020202020204"/>
                <a:ea typeface="MS PGothic" charset="0"/>
              </a:rPr>
              <a:t>	</a:t>
            </a:r>
          </a:p>
        </p:txBody>
      </p:sp>
      <p:sp>
        <p:nvSpPr>
          <p:cNvPr id="37" name="TextBox 36">
            <a:extLst>
              <a:ext uri="{FF2B5EF4-FFF2-40B4-BE49-F238E27FC236}">
                <a16:creationId xmlns:a16="http://schemas.microsoft.com/office/drawing/2014/main" id="{450705A1-293A-F5DA-574A-4B0E68FAA4BC}"/>
              </a:ext>
            </a:extLst>
          </p:cNvPr>
          <p:cNvSpPr txBox="1"/>
          <p:nvPr/>
        </p:nvSpPr>
        <p:spPr>
          <a:xfrm>
            <a:off x="10266610" y="4837421"/>
            <a:ext cx="2070169" cy="523220"/>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Other</a:t>
            </a:r>
            <a:b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br>
            <a:r>
              <a:rPr kumimoji="0" lang="en-GB" sz="1400" b="1" i="0" u="none" strike="noStrike" kern="1200" cap="none" spc="0" normalizeH="0" baseline="0" noProof="0">
                <a:ln>
                  <a:noFill/>
                </a:ln>
                <a:solidFill>
                  <a:srgbClr val="000000"/>
                </a:solidFill>
                <a:effectLst/>
                <a:uLnTx/>
                <a:uFillTx/>
                <a:latin typeface="Arial" panose="020B0604020202020204"/>
                <a:ea typeface="MS PGothic" charset="0"/>
              </a:rPr>
              <a:t>glomerular diseases</a:t>
            </a:r>
          </a:p>
        </p:txBody>
      </p:sp>
      <p:sp>
        <p:nvSpPr>
          <p:cNvPr id="39" name="TextBox 38">
            <a:extLst>
              <a:ext uri="{FF2B5EF4-FFF2-40B4-BE49-F238E27FC236}">
                <a16:creationId xmlns:a16="http://schemas.microsoft.com/office/drawing/2014/main" id="{5EF55B11-828B-584E-0B9A-CFB667FBEDEC}"/>
              </a:ext>
            </a:extLst>
          </p:cNvPr>
          <p:cNvSpPr txBox="1"/>
          <p:nvPr/>
        </p:nvSpPr>
        <p:spPr>
          <a:xfrm>
            <a:off x="2460798" y="1543201"/>
            <a:ext cx="976813"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rPr>
              <a:t>Other</a:t>
            </a:r>
          </a:p>
        </p:txBody>
      </p:sp>
      <p:sp>
        <p:nvSpPr>
          <p:cNvPr id="40" name="TextBox 39">
            <a:extLst>
              <a:ext uri="{FF2B5EF4-FFF2-40B4-BE49-F238E27FC236}">
                <a16:creationId xmlns:a16="http://schemas.microsoft.com/office/drawing/2014/main" id="{14E3BADD-BDDC-9AE4-C200-3954F07E1702}"/>
              </a:ext>
            </a:extLst>
          </p:cNvPr>
          <p:cNvSpPr txBox="1"/>
          <p:nvPr/>
        </p:nvSpPr>
        <p:spPr>
          <a:xfrm>
            <a:off x="5631199" y="3158501"/>
            <a:ext cx="1165402" cy="738664"/>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a:ea typeface="MS PGothic" charset="0"/>
              </a:rPr>
              <a:t>Glomerular disease</a:t>
            </a:r>
            <a:r>
              <a:rPr kumimoji="0" lang="en-GB" sz="1400" b="0" i="0" u="none" strike="noStrike" kern="1200" cap="none" spc="0" normalizeH="0" baseline="0" noProof="0">
                <a:ln>
                  <a:noFill/>
                </a:ln>
                <a:solidFill>
                  <a:srgbClr val="53585A"/>
                </a:solidFill>
                <a:effectLst/>
                <a:uLnTx/>
                <a:uFillTx/>
                <a:latin typeface="Arial" panose="020B0604020202020204"/>
                <a:ea typeface="MS PGothic" charset="0"/>
              </a:rPr>
              <a:t>	</a:t>
            </a:r>
          </a:p>
        </p:txBody>
      </p:sp>
      <p:sp>
        <p:nvSpPr>
          <p:cNvPr id="41" name="Rectangle 40">
            <a:extLst>
              <a:ext uri="{FF2B5EF4-FFF2-40B4-BE49-F238E27FC236}">
                <a16:creationId xmlns:a16="http://schemas.microsoft.com/office/drawing/2014/main" id="{3A16C777-3939-D34F-1DB5-17BDB70D155E}"/>
              </a:ext>
            </a:extLst>
          </p:cNvPr>
          <p:cNvSpPr/>
          <p:nvPr/>
        </p:nvSpPr>
        <p:spPr>
          <a:xfrm>
            <a:off x="0" y="5503100"/>
            <a:ext cx="12192000" cy="461743"/>
          </a:xfrm>
          <a:prstGeom prst="rect">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80%</a:t>
            </a: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 of patients with an investigator reported diagnosis of glomerulonephritis had a </a:t>
            </a: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kidney biopsy</a:t>
            </a:r>
          </a:p>
        </p:txBody>
      </p:sp>
      <p:pic>
        <p:nvPicPr>
          <p:cNvPr id="4" name="Picture 2" descr="Glasgow 2026 | ERA">
            <a:extLst>
              <a:ext uri="{FF2B5EF4-FFF2-40B4-BE49-F238E27FC236}">
                <a16:creationId xmlns:a16="http://schemas.microsoft.com/office/drawing/2014/main" id="{CC9B8A5D-2655-4B3F-B22D-44A28C6F1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a:extLst>
              <a:ext uri="{FF2B5EF4-FFF2-40B4-BE49-F238E27FC236}">
                <a16:creationId xmlns:a16="http://schemas.microsoft.com/office/drawing/2014/main" id="{7102EDD2-A8EC-10A1-697A-6AC8FB36EB96}"/>
              </a:ext>
            </a:extLst>
          </p:cNvPr>
          <p:cNvSpPr txBox="1">
            <a:spLocks/>
          </p:cNvSpPr>
          <p:nvPr/>
        </p:nvSpPr>
        <p:spPr>
          <a:xfrm>
            <a:off x="32068" y="6610389"/>
            <a:ext cx="373987" cy="23083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fld id="{7AF8E309-D608-654D-B811-6A2C46C88181}" type="slidenum">
              <a:rPr lang="en-GB" sz="900" smtClean="0">
                <a:solidFill>
                  <a:schemeClr val="bg1"/>
                </a:solidFill>
                <a:latin typeface="+mn-lt"/>
              </a:rPr>
              <a:pPr/>
              <a:t>36</a:t>
            </a:fld>
            <a:endParaRPr lang="en-GB" sz="900">
              <a:solidFill>
                <a:schemeClr val="bg1"/>
              </a:solidFill>
              <a:latin typeface="+mn-lt"/>
            </a:endParaRPr>
          </a:p>
        </p:txBody>
      </p:sp>
    </p:spTree>
    <p:extLst>
      <p:ext uri="{BB962C8B-B14F-4D97-AF65-F5344CB8AC3E}">
        <p14:creationId xmlns:p14="http://schemas.microsoft.com/office/powerpoint/2010/main" val="3868965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7FF3A-6FF1-3E41-C158-EDF2A67B01D4}"/>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37</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E6B10DAA-4388-F99D-81DB-2FF5BCBA3A91}"/>
              </a:ext>
            </a:extLst>
          </p:cNvPr>
          <p:cNvSpPr>
            <a:spLocks noGrp="1"/>
          </p:cNvSpPr>
          <p:nvPr>
            <p:ph type="title"/>
          </p:nvPr>
        </p:nvSpPr>
        <p:spPr/>
        <p:txBody>
          <a:bodyPr>
            <a:normAutofit/>
          </a:bodyPr>
          <a:lstStyle/>
          <a:p>
            <a:r>
              <a:rPr lang="en-GB" noProof="0"/>
              <a:t>Baseline characteristics</a:t>
            </a:r>
          </a:p>
        </p:txBody>
      </p:sp>
      <p:sp>
        <p:nvSpPr>
          <p:cNvPr id="5" name="Footer Placeholder 4">
            <a:extLst>
              <a:ext uri="{FF2B5EF4-FFF2-40B4-BE49-F238E27FC236}">
                <a16:creationId xmlns:a16="http://schemas.microsoft.com/office/drawing/2014/main" id="{65D7E09E-CC35-0BE2-DB28-E8C0168CD962}"/>
              </a:ext>
            </a:extLst>
          </p:cNvPr>
          <p:cNvSpPr>
            <a:spLocks noGrp="1"/>
          </p:cNvSpPr>
          <p:nvPr>
            <p:ph type="ftr" sz="quarter" idx="18"/>
          </p:nvPr>
        </p:nvSpPr>
        <p:spPr>
          <a:xfrm>
            <a:off x="623887" y="5835064"/>
            <a:ext cx="10790562" cy="680758"/>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Including American Indian or Alaska native, native Hawaiian or other Pacific islander, not reported or multiple.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Included any non-prespecified terms. </a:t>
            </a:r>
          </a:p>
          <a:p>
            <a:pPr lvl="0">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BMI, body mass index; </a:t>
            </a:r>
            <a:r>
              <a:rPr lang="en-GB">
                <a:solidFill>
                  <a:srgbClr val="53585A"/>
                </a:solidFill>
              </a:rPr>
              <a:t>CKD, chronic kidney disease; </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eGFR, estimated glomerular filtration rate; FSGS, focal segmental glomerulosclerosis; IgAN, immunoglobulin A nephropathy; MPGN, membranoproliferative glomerulonephritis; SBP, systolic blood pressure; SD, standard deviation; SGLT2i, sodium–glucose co-transporter-2 inhibitor; UACR, urine albumin-to-creatinine ratio​.</a:t>
            </a:r>
          </a:p>
        </p:txBody>
      </p:sp>
      <p:graphicFrame>
        <p:nvGraphicFramePr>
          <p:cNvPr id="7" name="Table 6">
            <a:extLst>
              <a:ext uri="{FF2B5EF4-FFF2-40B4-BE49-F238E27FC236}">
                <a16:creationId xmlns:a16="http://schemas.microsoft.com/office/drawing/2014/main" id="{3ACEBC12-6783-6449-1D39-EECA9F51A590}"/>
              </a:ext>
            </a:extLst>
          </p:cNvPr>
          <p:cNvGraphicFramePr>
            <a:graphicFrameLocks noGrp="1"/>
          </p:cNvGraphicFramePr>
          <p:nvPr>
            <p:extLst>
              <p:ext uri="{D42A27DB-BD31-4B8C-83A1-F6EECF244321}">
                <p14:modId xmlns:p14="http://schemas.microsoft.com/office/powerpoint/2010/main" val="3639033735"/>
              </p:ext>
            </p:extLst>
          </p:nvPr>
        </p:nvGraphicFramePr>
        <p:xfrm>
          <a:off x="623889" y="1200737"/>
          <a:ext cx="5289472" cy="4293657"/>
        </p:xfrm>
        <a:graphic>
          <a:graphicData uri="http://schemas.openxmlformats.org/drawingml/2006/table">
            <a:tbl>
              <a:tblPr firstRow="1" bandRow="1">
                <a:tableStyleId>{5C22544A-7EE6-4342-B048-85BDC9FD1C3A}</a:tableStyleId>
              </a:tblPr>
              <a:tblGrid>
                <a:gridCol w="2791167">
                  <a:extLst>
                    <a:ext uri="{9D8B030D-6E8A-4147-A177-3AD203B41FA5}">
                      <a16:colId xmlns:a16="http://schemas.microsoft.com/office/drawing/2014/main" val="1546548169"/>
                    </a:ext>
                  </a:extLst>
                </a:gridCol>
                <a:gridCol w="1251587">
                  <a:extLst>
                    <a:ext uri="{9D8B030D-6E8A-4147-A177-3AD203B41FA5}">
                      <a16:colId xmlns:a16="http://schemas.microsoft.com/office/drawing/2014/main" val="1536869245"/>
                    </a:ext>
                  </a:extLst>
                </a:gridCol>
                <a:gridCol w="1246718">
                  <a:extLst>
                    <a:ext uri="{9D8B030D-6E8A-4147-A177-3AD203B41FA5}">
                      <a16:colId xmlns:a16="http://schemas.microsoft.com/office/drawing/2014/main" val="2901824364"/>
                    </a:ext>
                  </a:extLst>
                </a:gridCol>
              </a:tblGrid>
              <a:tr h="476051">
                <a:tc>
                  <a:txBody>
                    <a:bodyPr/>
                    <a:lstStyle/>
                    <a:p>
                      <a:r>
                        <a:rPr lang="en-GB" sz="1200" b="1" noProof="0">
                          <a:latin typeface="+mn-lt"/>
                        </a:rPr>
                        <a:t>Characteristic</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75000"/>
                      </a:schemeClr>
                    </a:solidFill>
                  </a:tcPr>
                </a:tc>
                <a:tc>
                  <a:txBody>
                    <a:bodyPr/>
                    <a:lstStyle/>
                    <a:p>
                      <a:pPr algn="ctr"/>
                      <a:r>
                        <a:rPr lang="en-GB" sz="1200" noProof="0">
                          <a:latin typeface="+mn-lt"/>
                        </a:rPr>
                        <a:t>Finerenone </a:t>
                      </a:r>
                    </a:p>
                    <a:p>
                      <a:pPr algn="ctr"/>
                      <a:r>
                        <a:rPr lang="en-GB" sz="1200" noProof="0">
                          <a:latin typeface="+mn-lt"/>
                        </a:rPr>
                        <a:t>(n=446)</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GB" sz="1200" noProof="0">
                          <a:latin typeface="+mn-lt"/>
                        </a:rPr>
                        <a:t>Placebo </a:t>
                      </a:r>
                    </a:p>
                    <a:p>
                      <a:pPr algn="ctr"/>
                      <a:r>
                        <a:rPr lang="en-GB" sz="1200" noProof="0">
                          <a:latin typeface="+mn-lt"/>
                        </a:rPr>
                        <a:t>(n=457)</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270511137"/>
                  </a:ext>
                </a:extLst>
              </a:tr>
              <a:tr h="293662">
                <a:tc>
                  <a:txBody>
                    <a:bodyPr/>
                    <a:lstStyle/>
                    <a:p>
                      <a:r>
                        <a:rPr lang="en-GB" sz="1200" b="1" noProof="0">
                          <a:latin typeface="+mn-lt"/>
                        </a:rPr>
                        <a:t>Age</a:t>
                      </a:r>
                      <a:r>
                        <a:rPr lang="en-GB" sz="1200" b="0" noProof="0">
                          <a:latin typeface="+mn-lt"/>
                        </a:rPr>
                        <a:t>, years, mean (SD)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kern="1200" noProof="0">
                          <a:solidFill>
                            <a:schemeClr val="dk1"/>
                          </a:solidFill>
                          <a:effectLst/>
                          <a:latin typeface="+mn-lt"/>
                          <a:ea typeface="+mn-ea"/>
                          <a:cs typeface="+mn-cs"/>
                        </a:rPr>
                        <a:t>50.5  (13.7)</a:t>
                      </a:r>
                      <a:endParaRPr lang="en-GB" sz="1200" noProof="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kern="1200" noProof="0">
                          <a:solidFill>
                            <a:schemeClr val="dk1"/>
                          </a:solidFill>
                          <a:effectLst/>
                          <a:latin typeface="+mn-lt"/>
                          <a:ea typeface="+mn-ea"/>
                          <a:cs typeface="+mn-cs"/>
                        </a:rPr>
                        <a:t>51.7 (13.6)</a:t>
                      </a:r>
                      <a:endParaRPr lang="en-GB" sz="1200" noProof="0">
                        <a:latin typeface="+mn-lt"/>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77004286"/>
                  </a:ext>
                </a:extLst>
              </a:tr>
              <a:tr h="293662">
                <a:tc>
                  <a:txBody>
                    <a:bodyPr/>
                    <a:lstStyle/>
                    <a:p>
                      <a:r>
                        <a:rPr lang="en-GB" sz="1200" b="1" noProof="0">
                          <a:latin typeface="+mn-lt"/>
                        </a:rPr>
                        <a:t>Sex</a:t>
                      </a:r>
                      <a:r>
                        <a:rPr lang="en-GB" sz="1200" b="0" noProof="0">
                          <a:latin typeface="+mn-lt"/>
                        </a:rPr>
                        <a:t>, male, n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256 (57.4)</a:t>
                      </a: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285 (62.4)</a:t>
                      </a:r>
                    </a:p>
                  </a:txBody>
                  <a:tcPr marL="50800" marR="508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499158568"/>
                  </a:ext>
                </a:extLst>
              </a:tr>
              <a:tr h="293662">
                <a:tc>
                  <a:txBody>
                    <a:bodyPr/>
                    <a:lstStyle/>
                    <a:p>
                      <a:r>
                        <a:rPr lang="en-GB" sz="1200" b="1" noProof="0">
                          <a:latin typeface="+mn-lt"/>
                        </a:rPr>
                        <a:t>Race</a:t>
                      </a:r>
                      <a:r>
                        <a:rPr lang="en-GB" sz="1200" b="0" noProof="0">
                          <a:latin typeface="+mn-lt"/>
                        </a:rPr>
                        <a:t>, n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GB" sz="1200" noProof="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endParaRPr lang="en-GB" sz="1200" noProof="0">
                        <a:latin typeface="+mn-lt"/>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08977023"/>
                  </a:ext>
                </a:extLst>
              </a:tr>
              <a:tr h="293662">
                <a:tc>
                  <a:txBody>
                    <a:bodyPr/>
                    <a:lstStyle/>
                    <a:p>
                      <a:pPr marL="216000"/>
                      <a:r>
                        <a:rPr lang="en-GB" sz="1200" b="0" noProof="0">
                          <a:latin typeface="+mn-lt"/>
                        </a:rPr>
                        <a:t>Asian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B0502040204020203" pitchFamily="18" charset="0"/>
                        </a:rPr>
                        <a:t>289 (64.8)</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B0502040204020203" pitchFamily="18" charset="0"/>
                        </a:rPr>
                        <a:t>269 (58.9)</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735071417"/>
                  </a:ext>
                </a:extLst>
              </a:tr>
              <a:tr h="293662">
                <a:tc>
                  <a:txBody>
                    <a:bodyPr/>
                    <a:lstStyle/>
                    <a:p>
                      <a:pPr marL="216000"/>
                      <a:r>
                        <a:rPr lang="en-GB" sz="1200" b="0" noProof="0">
                          <a:latin typeface="+mn-lt"/>
                        </a:rPr>
                        <a:t>White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50000"/>
                        </a:lnSpc>
                        <a:buNone/>
                      </a:pPr>
                      <a:r>
                        <a:rPr lang="en-GB" sz="1200" kern="100" noProof="0">
                          <a:effectLst/>
                          <a:latin typeface="+mn-lt"/>
                          <a:ea typeface="Times New Roman" panose="02020603050405020304" pitchFamily="18" charset="0"/>
                          <a:cs typeface="Times New Roman" panose="02020603050405020304" pitchFamily="18" charset="0"/>
                        </a:rPr>
                        <a:t>140 (31.4)</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00" noProof="0">
                          <a:effectLst/>
                          <a:latin typeface="+mn-lt"/>
                          <a:ea typeface="Times New Roman" panose="02020603050405020304" pitchFamily="18" charset="0"/>
                          <a:cs typeface="Times New Roman" panose="02020603050405020304" pitchFamily="18" charset="0"/>
                        </a:rPr>
                        <a:t>174 (38.1)</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213472349"/>
                  </a:ext>
                </a:extLst>
              </a:tr>
              <a:tr h="293662">
                <a:tc>
                  <a:txBody>
                    <a:bodyPr/>
                    <a:lstStyle/>
                    <a:p>
                      <a:pPr marL="216000"/>
                      <a:r>
                        <a:rPr lang="en-GB" sz="1200" b="0" noProof="0">
                          <a:latin typeface="+mn-lt"/>
                        </a:rPr>
                        <a:t>Black</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B0502040204020203" pitchFamily="18" charset="0"/>
                        </a:rPr>
                        <a:t>7 (1.6)</a:t>
                      </a:r>
                      <a:endParaRPr lang="en-GB" sz="1200" kern="100" noProof="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B0502040204020203" pitchFamily="18" charset="0"/>
                        </a:rPr>
                        <a:t>6 (1.3)</a:t>
                      </a:r>
                      <a:endParaRPr lang="en-GB" sz="1200" kern="100" noProof="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257778378"/>
                  </a:ext>
                </a:extLst>
              </a:tr>
              <a:tr h="293662">
                <a:tc>
                  <a:txBody>
                    <a:bodyPr/>
                    <a:lstStyle/>
                    <a:p>
                      <a:pPr marL="216000"/>
                      <a:r>
                        <a:rPr lang="en-GB" sz="1200" b="0" noProof="0">
                          <a:latin typeface="+mn-lt"/>
                        </a:rPr>
                        <a:t>Other*</a:t>
                      </a:r>
                      <a:endParaRPr lang="en-GB" sz="1200" b="0" baseline="30000" noProof="0">
                        <a:latin typeface="+mn-lt"/>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B0502040204020203" pitchFamily="18" charset="0"/>
                        </a:rPr>
                        <a:t>10 (2.2)</a:t>
                      </a:r>
                      <a:endParaRPr lang="en-GB" sz="1200" kern="100" noProof="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B0502040204020203" pitchFamily="18" charset="0"/>
                        </a:rPr>
                        <a:t>8 (1.8)</a:t>
                      </a:r>
                      <a:endParaRPr lang="en-GB" sz="1200" kern="100" noProof="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089258599"/>
                  </a:ext>
                </a:extLst>
              </a:tr>
              <a:tr h="293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a:latin typeface="+mn-lt"/>
                        </a:rPr>
                        <a:t>BMI,</a:t>
                      </a:r>
                      <a:r>
                        <a:rPr lang="en-GB" sz="1200" b="0" noProof="0">
                          <a:latin typeface="+mn-lt"/>
                        </a:rPr>
                        <a:t> kg/m</a:t>
                      </a:r>
                      <a:r>
                        <a:rPr lang="en-GB" sz="1200" b="0" baseline="30000" noProof="0">
                          <a:latin typeface="+mn-lt"/>
                        </a:rPr>
                        <a:t>2</a:t>
                      </a:r>
                      <a:r>
                        <a:rPr lang="en-GB" sz="1200" b="0" noProof="0">
                          <a:latin typeface="+mn-lt"/>
                        </a:rPr>
                        <a:t>, mean (SD)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kern="1200" noProof="0">
                          <a:solidFill>
                            <a:schemeClr val="dk1"/>
                          </a:solidFill>
                          <a:effectLst/>
                          <a:latin typeface="+mn-lt"/>
                          <a:ea typeface="+mn-ea"/>
                          <a:cs typeface="+mn-cs"/>
                        </a:rPr>
                        <a:t>27.1 (5.4)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kern="1200" noProof="0">
                          <a:solidFill>
                            <a:schemeClr val="dk1"/>
                          </a:solidFill>
                          <a:effectLst/>
                          <a:latin typeface="+mn-lt"/>
                          <a:ea typeface="+mn-ea"/>
                          <a:cs typeface="+mn-cs"/>
                        </a:rPr>
                        <a:t>26.8 (5.6)</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1443442"/>
                  </a:ext>
                </a:extLst>
              </a:tr>
              <a:tr h="293662">
                <a:tc>
                  <a:txBody>
                    <a:bodyPr/>
                    <a:lstStyle/>
                    <a:p>
                      <a:r>
                        <a:rPr lang="en-GB" sz="1200" b="1" noProof="0">
                          <a:latin typeface="+mn-lt"/>
                        </a:rPr>
                        <a:t>SBP</a:t>
                      </a:r>
                      <a:r>
                        <a:rPr lang="en-GB" sz="1200" b="0" noProof="0">
                          <a:latin typeface="+mn-lt"/>
                        </a:rPr>
                        <a:t>, mmHg, mean (SD)</a:t>
                      </a:r>
                      <a:endParaRPr lang="en-GB" sz="1200" b="1" noProof="0">
                        <a:latin typeface="+mn-lt"/>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40503050203030202" pitchFamily="18" charset="0"/>
                        </a:rPr>
                        <a:t>127.6 (14.0)</a:t>
                      </a:r>
                      <a:endParaRPr lang="en-GB" sz="1200" kern="100" noProof="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00" noProof="0">
                          <a:effectLst/>
                          <a:latin typeface="+mn-lt"/>
                          <a:ea typeface="SimSun" panose="02010600030101010101" pitchFamily="2" charset="-122"/>
                          <a:cs typeface="Mangal" panose="02040503050203030202" pitchFamily="18" charset="0"/>
                        </a:rPr>
                        <a:t>126.6 (13.7)</a:t>
                      </a:r>
                      <a:endParaRPr lang="en-GB" sz="1200" kern="100" noProof="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24019467"/>
                  </a:ext>
                </a:extLst>
              </a:tr>
              <a:tr h="293662">
                <a:tc>
                  <a:txBody>
                    <a:bodyPr/>
                    <a:lstStyle/>
                    <a:p>
                      <a:pPr marL="0"/>
                      <a:r>
                        <a:rPr lang="en-GB" sz="1200" b="1" noProof="0">
                          <a:latin typeface="+mn-lt"/>
                        </a:rPr>
                        <a:t>Medical history</a:t>
                      </a:r>
                      <a:r>
                        <a:rPr lang="en-GB" sz="1200" b="0" noProof="0">
                          <a:latin typeface="+mn-lt"/>
                        </a:rPr>
                        <a:t>, n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en-GB" sz="1200" noProof="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endParaRPr lang="en-GB" sz="1200" noProof="0">
                        <a:latin typeface="+mn-lt"/>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40499128"/>
                  </a:ext>
                </a:extLst>
              </a:tr>
              <a:tr h="293662">
                <a:tc>
                  <a:txBody>
                    <a:bodyPr/>
                    <a:lstStyle/>
                    <a:p>
                      <a:pPr marL="216000"/>
                      <a:r>
                        <a:rPr lang="en-GB" sz="1200" b="0" noProof="0">
                          <a:latin typeface="+mn-lt"/>
                        </a:rPr>
                        <a:t>Hypertension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50000"/>
                        </a:lnSpc>
                        <a:buNone/>
                      </a:pPr>
                      <a:r>
                        <a:rPr lang="en-GB" sz="1200" kern="1200" noProof="0">
                          <a:solidFill>
                            <a:schemeClr val="dk1"/>
                          </a:solidFill>
                          <a:effectLst/>
                          <a:latin typeface="+mn-lt"/>
                          <a:ea typeface="+mn-ea"/>
                          <a:cs typeface="+mn-cs"/>
                        </a:rPr>
                        <a:t>369 (82.7)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200" noProof="0">
                          <a:solidFill>
                            <a:schemeClr val="dk1"/>
                          </a:solidFill>
                          <a:effectLst/>
                          <a:latin typeface="+mn-lt"/>
                          <a:ea typeface="+mn-ea"/>
                          <a:cs typeface="+mn-cs"/>
                        </a:rPr>
                        <a:t>386 (84.5)</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50720964"/>
                  </a:ext>
                </a:extLst>
              </a:tr>
              <a:tr h="293662">
                <a:tc>
                  <a:txBody>
                    <a:bodyPr/>
                    <a:lstStyle/>
                    <a:p>
                      <a:pPr marL="216000"/>
                      <a:r>
                        <a:rPr lang="en-GB" sz="1200" b="0" noProof="0">
                          <a:latin typeface="+mn-lt"/>
                        </a:rPr>
                        <a:t>Atherosclerotic disease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50000"/>
                        </a:lnSpc>
                        <a:buNone/>
                      </a:pPr>
                      <a:r>
                        <a:rPr lang="en-GB" sz="1200" kern="1200" noProof="0">
                          <a:solidFill>
                            <a:schemeClr val="dk1"/>
                          </a:solidFill>
                          <a:effectLst/>
                          <a:latin typeface="+mn-lt"/>
                          <a:ea typeface="+mn-ea"/>
                          <a:cs typeface="+mn-cs"/>
                        </a:rPr>
                        <a:t>28 (6.3)</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200" noProof="0">
                          <a:solidFill>
                            <a:schemeClr val="dk1"/>
                          </a:solidFill>
                          <a:effectLst/>
                          <a:latin typeface="+mn-lt"/>
                          <a:ea typeface="+mn-ea"/>
                          <a:cs typeface="+mn-cs"/>
                        </a:rPr>
                        <a:t>35 (7.7)</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970908957"/>
                  </a:ext>
                </a:extLst>
              </a:tr>
              <a:tr h="293662">
                <a:tc>
                  <a:txBody>
                    <a:bodyPr/>
                    <a:lstStyle/>
                    <a:p>
                      <a:pPr marL="216000"/>
                      <a:r>
                        <a:rPr lang="en-GB" sz="1200" b="0" noProof="0">
                          <a:latin typeface="+mn-lt"/>
                        </a:rPr>
                        <a:t>Heart failure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buNone/>
                      </a:pPr>
                      <a:r>
                        <a:rPr lang="en-GB" sz="1200" kern="1200" noProof="0">
                          <a:solidFill>
                            <a:schemeClr val="dk1"/>
                          </a:solidFill>
                          <a:effectLst/>
                          <a:latin typeface="+mn-lt"/>
                          <a:ea typeface="+mn-ea"/>
                          <a:cs typeface="+mn-cs"/>
                        </a:rPr>
                        <a:t>4 (0.9)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buNone/>
                      </a:pPr>
                      <a:r>
                        <a:rPr lang="en-GB" sz="1200" kern="1200" noProof="0">
                          <a:solidFill>
                            <a:schemeClr val="dk1"/>
                          </a:solidFill>
                          <a:effectLst/>
                          <a:latin typeface="+mn-lt"/>
                          <a:ea typeface="+mn-ea"/>
                          <a:cs typeface="+mn-cs"/>
                        </a:rPr>
                        <a:t>6 (1.3)</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371247753"/>
                  </a:ext>
                </a:extLst>
              </a:tr>
            </a:tbl>
          </a:graphicData>
        </a:graphic>
      </p:graphicFrame>
      <p:graphicFrame>
        <p:nvGraphicFramePr>
          <p:cNvPr id="8" name="Table 7">
            <a:extLst>
              <a:ext uri="{FF2B5EF4-FFF2-40B4-BE49-F238E27FC236}">
                <a16:creationId xmlns:a16="http://schemas.microsoft.com/office/drawing/2014/main" id="{4D57A828-5876-C95A-987D-4A1374588B7B}"/>
              </a:ext>
            </a:extLst>
          </p:cNvPr>
          <p:cNvGraphicFramePr>
            <a:graphicFrameLocks noGrp="1"/>
          </p:cNvGraphicFramePr>
          <p:nvPr>
            <p:extLst>
              <p:ext uri="{D42A27DB-BD31-4B8C-83A1-F6EECF244321}">
                <p14:modId xmlns:p14="http://schemas.microsoft.com/office/powerpoint/2010/main" val="1796072713"/>
              </p:ext>
            </p:extLst>
          </p:nvPr>
        </p:nvGraphicFramePr>
        <p:xfrm>
          <a:off x="6124977" y="1200733"/>
          <a:ext cx="5289472" cy="4293655"/>
        </p:xfrm>
        <a:graphic>
          <a:graphicData uri="http://schemas.openxmlformats.org/drawingml/2006/table">
            <a:tbl>
              <a:tblPr firstRow="1" bandRow="1">
                <a:tableStyleId>{5C22544A-7EE6-4342-B048-85BDC9FD1C3A}</a:tableStyleId>
              </a:tblPr>
              <a:tblGrid>
                <a:gridCol w="2791167">
                  <a:extLst>
                    <a:ext uri="{9D8B030D-6E8A-4147-A177-3AD203B41FA5}">
                      <a16:colId xmlns:a16="http://schemas.microsoft.com/office/drawing/2014/main" val="1546548169"/>
                    </a:ext>
                  </a:extLst>
                </a:gridCol>
                <a:gridCol w="1264788">
                  <a:extLst>
                    <a:ext uri="{9D8B030D-6E8A-4147-A177-3AD203B41FA5}">
                      <a16:colId xmlns:a16="http://schemas.microsoft.com/office/drawing/2014/main" val="1536869245"/>
                    </a:ext>
                  </a:extLst>
                </a:gridCol>
                <a:gridCol w="1233517">
                  <a:extLst>
                    <a:ext uri="{9D8B030D-6E8A-4147-A177-3AD203B41FA5}">
                      <a16:colId xmlns:a16="http://schemas.microsoft.com/office/drawing/2014/main" val="2901824364"/>
                    </a:ext>
                  </a:extLst>
                </a:gridCol>
              </a:tblGrid>
              <a:tr h="481493">
                <a:tc>
                  <a:txBody>
                    <a:bodyPr/>
                    <a:lstStyle/>
                    <a:p>
                      <a:r>
                        <a:rPr lang="en-GB" sz="1200" noProof="0"/>
                        <a:t>Characteristic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GB" sz="1200" noProof="0"/>
                        <a:t>Finerenone </a:t>
                      </a:r>
                    </a:p>
                    <a:p>
                      <a:pPr algn="ctr"/>
                      <a:r>
                        <a:rPr lang="en-GB" sz="1200" noProof="0"/>
                        <a:t>(n=446)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1200" noProof="0"/>
                        <a:t>Placebo </a:t>
                      </a:r>
                    </a:p>
                    <a:p>
                      <a:pPr algn="ctr"/>
                      <a:r>
                        <a:rPr lang="en-GB" sz="1200" noProof="0"/>
                        <a:t>(n=457)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70511137"/>
                  </a:ext>
                </a:extLst>
              </a:tr>
              <a:tr h="353837">
                <a:tc>
                  <a:txBody>
                    <a:bodyPr/>
                    <a:lstStyle/>
                    <a:p>
                      <a:r>
                        <a:rPr lang="en-GB" sz="1200" b="1" noProof="0"/>
                        <a:t>eGFR</a:t>
                      </a:r>
                      <a:r>
                        <a:rPr lang="en-GB" sz="1200" b="0" noProof="0"/>
                        <a:t>, mL/min/1.73 m</a:t>
                      </a:r>
                      <a:r>
                        <a:rPr lang="en-GB" sz="1200" b="0" baseline="30000" noProof="0"/>
                        <a:t>2</a:t>
                      </a:r>
                      <a:r>
                        <a:rPr lang="en-GB" sz="1200" b="0" noProof="0"/>
                        <a:t>, mean (SD)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49.0 (17.0)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48.6 (16.4)</a:t>
                      </a: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478998134"/>
                  </a:ext>
                </a:extLst>
              </a:tr>
              <a:tr h="476275">
                <a:tc>
                  <a:txBody>
                    <a:bodyPr/>
                    <a:lstStyle/>
                    <a:p>
                      <a:r>
                        <a:rPr lang="en-GB" sz="1200" b="1" noProof="0"/>
                        <a:t>UACR</a:t>
                      </a:r>
                      <a:r>
                        <a:rPr lang="en-GB" sz="1200" b="0" noProof="0"/>
                        <a:t>, mg/g, </a:t>
                      </a:r>
                      <a:r>
                        <a:rPr lang="en-GB" sz="1200" b="0" kern="1200" noProof="0">
                          <a:solidFill>
                            <a:schemeClr val="tx1"/>
                          </a:solidFill>
                          <a:latin typeface="+mn-lt"/>
                          <a:ea typeface="+mn-ea"/>
                          <a:cs typeface="+mn-cs"/>
                        </a:rPr>
                        <a:t>median (min, max)</a:t>
                      </a:r>
                      <a:endParaRPr lang="en-GB" sz="1200" b="0" noProof="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872.4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(170.6, 3514.4)</a:t>
                      </a: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812.8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(231.2, 3814.0)</a:t>
                      </a:r>
                    </a:p>
                  </a:txBody>
                  <a:tcPr marL="50800" marR="508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3128784"/>
                  </a:ext>
                </a:extLst>
              </a:tr>
              <a:tr h="298205">
                <a:tc>
                  <a:txBody>
                    <a:bodyPr/>
                    <a:lstStyle/>
                    <a:p>
                      <a:r>
                        <a:rPr lang="en-GB" sz="1200" b="1" noProof="0"/>
                        <a:t>CKD aetiology</a:t>
                      </a:r>
                      <a:r>
                        <a:rPr lang="en-GB" sz="1200" b="0" noProof="0"/>
                        <a:t>, n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kern="1200" noProof="0">
                        <a:solidFill>
                          <a:schemeClr val="dk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kern="1200" noProof="0">
                        <a:solidFill>
                          <a:schemeClr val="dk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01443442"/>
                  </a:ext>
                </a:extLst>
              </a:tr>
              <a:tr h="298205">
                <a:tc>
                  <a:txBody>
                    <a:bodyPr/>
                    <a:lstStyle/>
                    <a:p>
                      <a:pPr marL="216000">
                        <a:lnSpc>
                          <a:spcPct val="100000"/>
                        </a:lnSpc>
                        <a:spcAft>
                          <a:spcPts val="0"/>
                        </a:spcAft>
                        <a:buNone/>
                      </a:pPr>
                      <a:r>
                        <a:rPr lang="en-GB" sz="1200" b="0" kern="100" noProof="0">
                          <a:effectLst/>
                          <a:latin typeface="+mn-lt"/>
                          <a:ea typeface="Times New Roman" panose="02020603050405020304" pitchFamily="18" charset="0"/>
                        </a:rPr>
                        <a:t>IgAN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226 (50.7)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190 (41.6)</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951894035"/>
                  </a:ext>
                </a:extLst>
              </a:tr>
              <a:tr h="298205">
                <a:tc>
                  <a:txBody>
                    <a:bodyPr/>
                    <a:lstStyle/>
                    <a:p>
                      <a:pPr marL="216000" algn="l" defTabSz="914400" rtl="0" eaLnBrk="1" latinLnBrk="0" hangingPunct="1">
                        <a:lnSpc>
                          <a:spcPct val="100000"/>
                        </a:lnSpc>
                        <a:spcAft>
                          <a:spcPts val="0"/>
                        </a:spcAft>
                        <a:buNone/>
                      </a:pPr>
                      <a:r>
                        <a:rPr lang="en-GB" sz="1200" b="0" kern="100" noProof="0">
                          <a:solidFill>
                            <a:schemeClr val="dk1"/>
                          </a:solidFill>
                          <a:effectLst/>
                          <a:latin typeface="+mn-lt"/>
                          <a:ea typeface="Times New Roman" panose="02020603050405020304" pitchFamily="18" charset="0"/>
                          <a:cs typeface="+mn-cs"/>
                        </a:rPr>
                        <a:t>FSGS</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buNone/>
                      </a:pPr>
                      <a:r>
                        <a:rPr lang="en-GB" sz="1200" kern="100" noProof="0">
                          <a:solidFill>
                            <a:schemeClr val="dk1"/>
                          </a:solidFill>
                          <a:effectLst/>
                          <a:latin typeface="+mn-lt"/>
                          <a:ea typeface="Times New Roman" panose="02020603050405020304" pitchFamily="18" charset="0"/>
                          <a:cs typeface="+mn-cs"/>
                        </a:rPr>
                        <a:t>98 (22.0)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lnSpc>
                          <a:spcPct val="100000"/>
                        </a:lnSpc>
                        <a:spcAft>
                          <a:spcPts val="0"/>
                        </a:spcAft>
                        <a:buNone/>
                      </a:pPr>
                      <a:r>
                        <a:rPr lang="en-GB" sz="1200" kern="100" noProof="0">
                          <a:solidFill>
                            <a:schemeClr val="dk1"/>
                          </a:solidFill>
                          <a:effectLst/>
                          <a:latin typeface="+mn-lt"/>
                          <a:ea typeface="Times New Roman" panose="02020603050405020304" pitchFamily="18" charset="0"/>
                          <a:cs typeface="+mn-cs"/>
                        </a:rPr>
                        <a:t>117 (25.6)</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93466573"/>
                  </a:ext>
                </a:extLst>
              </a:tr>
              <a:tr h="298205">
                <a:tc>
                  <a:txBody>
                    <a:bodyPr/>
                    <a:lstStyle/>
                    <a:p>
                      <a:pPr marL="216000">
                        <a:lnSpc>
                          <a:spcPct val="100000"/>
                        </a:lnSpc>
                        <a:spcAft>
                          <a:spcPts val="0"/>
                        </a:spcAft>
                      </a:pPr>
                      <a:r>
                        <a:rPr lang="en-GB" sz="1200" b="0" noProof="0">
                          <a:latin typeface="+mn-lt"/>
                        </a:rPr>
                        <a:t>Membranous nephropathy</a:t>
                      </a:r>
                      <a:endParaRPr lang="en-GB" sz="1200" b="0" baseline="0" noProof="0">
                        <a:latin typeface="+mn-lt"/>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47 (10.5)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43 (9.4)</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217040853"/>
                  </a:ext>
                </a:extLst>
              </a:tr>
              <a:tr h="298205">
                <a:tc>
                  <a:txBody>
                    <a:bodyPr/>
                    <a:lstStyle/>
                    <a:p>
                      <a:pPr marL="216000" algn="l" defTabSz="914400" rtl="0" eaLnBrk="1" latinLnBrk="0" hangingPunct="1">
                        <a:lnSpc>
                          <a:spcPct val="100000"/>
                        </a:lnSpc>
                        <a:spcAft>
                          <a:spcPts val="0"/>
                        </a:spcAft>
                      </a:pPr>
                      <a:r>
                        <a:rPr lang="en-GB" sz="1200" b="0" kern="1200" noProof="0">
                          <a:solidFill>
                            <a:schemeClr val="dk1"/>
                          </a:solidFill>
                          <a:latin typeface="+mn-lt"/>
                          <a:ea typeface="+mn-ea"/>
                          <a:cs typeface="+mn-cs"/>
                        </a:rPr>
                        <a:t>MPGN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8 (1.8)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18 (3.9)</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334326985"/>
                  </a:ext>
                </a:extLst>
              </a:tr>
              <a:tr h="298205">
                <a:tc>
                  <a:txBody>
                    <a:bodyPr/>
                    <a:lstStyle/>
                    <a:p>
                      <a:pPr marL="216000">
                        <a:lnSpc>
                          <a:spcPct val="100000"/>
                        </a:lnSpc>
                        <a:spcAft>
                          <a:spcPts val="0"/>
                        </a:spcAft>
                      </a:pPr>
                      <a:r>
                        <a:rPr lang="en-GB" sz="1200" b="0" baseline="0" noProof="0">
                          <a:latin typeface="+mn-lt"/>
                        </a:rPr>
                        <a:t>Other glomerular diseases</a:t>
                      </a:r>
                      <a:r>
                        <a:rPr lang="en-GB" sz="1200" b="0" baseline="30000" noProof="0">
                          <a:latin typeface="+mn-lt"/>
                        </a:rPr>
                        <a: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67 (15.0)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89 (19.5)</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393388110"/>
                  </a:ext>
                </a:extLst>
              </a:tr>
              <a:tr h="298205">
                <a:tc>
                  <a:txBody>
                    <a:bodyPr/>
                    <a:lstStyle/>
                    <a:p>
                      <a:pPr marL="0" indent="0" algn="l" defTabSz="914400" rtl="0" eaLnBrk="1" latinLnBrk="0" hangingPunct="1">
                        <a:lnSpc>
                          <a:spcPct val="100000"/>
                        </a:lnSpc>
                        <a:spcAft>
                          <a:spcPts val="0"/>
                        </a:spcAft>
                      </a:pPr>
                      <a:r>
                        <a:rPr lang="en-GB" sz="1200" b="1" kern="1200" noProof="0">
                          <a:solidFill>
                            <a:schemeClr val="dk1"/>
                          </a:solidFill>
                          <a:latin typeface="+mn-lt"/>
                          <a:ea typeface="+mn-ea"/>
                          <a:cs typeface="+mn-cs"/>
                        </a:rPr>
                        <a:t>CKD aetiology confirmed by biopsy</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363 (81.4)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349 (76.4)</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52913356"/>
                  </a:ext>
                </a:extLst>
              </a:tr>
              <a:tr h="298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a:latin typeface="+mn-lt"/>
                        </a:rPr>
                        <a:t>Medication use</a:t>
                      </a:r>
                      <a:r>
                        <a:rPr lang="en-GB" sz="1200" b="0" noProof="0">
                          <a:latin typeface="+mn-lt"/>
                        </a:rPr>
                        <a:t>, n (%)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kern="1200" noProof="0">
                        <a:solidFill>
                          <a:schemeClr val="dk1"/>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kern="1200" noProof="0">
                        <a:solidFill>
                          <a:schemeClr val="dk1"/>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843995638"/>
                  </a:ext>
                </a:extLst>
              </a:tr>
              <a:tr h="298205">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200" b="0" noProof="0">
                          <a:latin typeface="+mn-lt"/>
                        </a:rPr>
                        <a:t>SGLT2i</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93 (20.9)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effectLst/>
                          <a:latin typeface="+mn-lt"/>
                          <a:ea typeface="+mn-ea"/>
                          <a:cs typeface="+mn-cs"/>
                        </a:rPr>
                        <a:t>97 (21.2)</a:t>
                      </a: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113165520"/>
                  </a:ext>
                </a:extLst>
              </a:tr>
              <a:tr h="298205">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200" b="0" noProof="0">
                          <a:latin typeface="+mn-lt"/>
                        </a:rPr>
                        <a:t>Diuretics</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60 (13.5)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buNone/>
                      </a:pPr>
                      <a:r>
                        <a:rPr lang="en-GB" sz="1200" kern="100" noProof="0">
                          <a:effectLst/>
                          <a:latin typeface="+mn-lt"/>
                          <a:ea typeface="Times New Roman" panose="02020603050405020304" pitchFamily="18" charset="0"/>
                        </a:rPr>
                        <a:t>63 (13.8)</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47442780"/>
                  </a:ext>
                </a:extLst>
              </a:tr>
            </a:tbl>
          </a:graphicData>
        </a:graphic>
      </p:graphicFrame>
      <p:pic>
        <p:nvPicPr>
          <p:cNvPr id="2" name="Picture 2" descr="Glasgow 2026 | ERA">
            <a:extLst>
              <a:ext uri="{FF2B5EF4-FFF2-40B4-BE49-F238E27FC236}">
                <a16:creationId xmlns:a16="http://schemas.microsoft.com/office/drawing/2014/main" id="{5DD8AC09-1216-EED3-FF8B-07CC2E48D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631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5379-5716-21CA-BD51-67BCC91D5C77}"/>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22B47F0-B977-FAAD-C85A-6EFB01DF8314}"/>
              </a:ext>
            </a:extLst>
          </p:cNvPr>
          <p:cNvSpPr>
            <a:spLocks noGrp="1"/>
          </p:cNvSpPr>
          <p:nvPr>
            <p:ph type="body" sz="quarter" idx="13"/>
          </p:nvPr>
        </p:nvSpPr>
        <p:spPr>
          <a:xfrm>
            <a:off x="622800" y="1232115"/>
            <a:ext cx="5328000" cy="468313"/>
          </a:xfrm>
        </p:spPr>
        <p:txBody>
          <a:bodyPr/>
          <a:lstStyle/>
          <a:p>
            <a:r>
              <a:rPr lang="en-GB" sz="1800" noProof="0"/>
              <a:t>Change in eGFR from baseline over time*</a:t>
            </a:r>
            <a:endParaRPr lang="en-GB" sz="1800" baseline="30000" noProof="0"/>
          </a:p>
        </p:txBody>
      </p:sp>
      <p:sp>
        <p:nvSpPr>
          <p:cNvPr id="90" name="Text Placeholder 89">
            <a:extLst>
              <a:ext uri="{FF2B5EF4-FFF2-40B4-BE49-F238E27FC236}">
                <a16:creationId xmlns:a16="http://schemas.microsoft.com/office/drawing/2014/main" id="{C55086CC-70E9-439A-6C34-54DC2E0FAE11}"/>
              </a:ext>
            </a:extLst>
          </p:cNvPr>
          <p:cNvSpPr>
            <a:spLocks noGrp="1"/>
          </p:cNvSpPr>
          <p:nvPr>
            <p:ph type="body" sz="quarter" idx="17"/>
          </p:nvPr>
        </p:nvSpPr>
        <p:spPr>
          <a:xfrm>
            <a:off x="6205538" y="1232115"/>
            <a:ext cx="5328000" cy="468313"/>
          </a:xfrm>
        </p:spPr>
        <p:txBody>
          <a:bodyPr/>
          <a:lstStyle/>
          <a:p>
            <a:r>
              <a:rPr lang="en-GB" sz="1800"/>
              <a:t>eGFR slopes</a:t>
            </a:r>
            <a:r>
              <a:rPr lang="en-GB" sz="1800" baseline="30000"/>
              <a:t>#</a:t>
            </a:r>
          </a:p>
        </p:txBody>
      </p:sp>
      <p:sp>
        <p:nvSpPr>
          <p:cNvPr id="3" name="Slide Number Placeholder 2">
            <a:extLst>
              <a:ext uri="{FF2B5EF4-FFF2-40B4-BE49-F238E27FC236}">
                <a16:creationId xmlns:a16="http://schemas.microsoft.com/office/drawing/2014/main" id="{3A8B06A7-14E5-F47B-D4AF-534E2EFDE28C}"/>
              </a:ext>
            </a:extLst>
          </p:cNvPr>
          <p:cNvSpPr>
            <a:spLocks noGrp="1"/>
          </p:cNvSpPr>
          <p:nvPr>
            <p:ph type="sldNum" sz="quarter" idx="22"/>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cs typeface="+mn-cs"/>
              </a:rPr>
              <a:pPr marL="0" marR="0" lvl="0" indent="0" algn="l" defTabSz="609585" rtl="0" eaLnBrk="0" fontAlgn="base" latinLnBrk="0" hangingPunct="0">
                <a:lnSpc>
                  <a:spcPct val="100000"/>
                </a:lnSpc>
                <a:spcBef>
                  <a:spcPct val="0"/>
                </a:spcBef>
                <a:spcAft>
                  <a:spcPct val="0"/>
                </a:spcAft>
                <a:buClrTx/>
                <a:buSzTx/>
                <a:buFontTx/>
                <a:buNone/>
                <a:tabLst/>
                <a:defRPr/>
              </a:pPr>
              <a:t>38</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cs typeface="+mn-cs"/>
            </a:endParaRPr>
          </a:p>
        </p:txBody>
      </p:sp>
      <p:sp>
        <p:nvSpPr>
          <p:cNvPr id="4" name="Title 3">
            <a:extLst>
              <a:ext uri="{FF2B5EF4-FFF2-40B4-BE49-F238E27FC236}">
                <a16:creationId xmlns:a16="http://schemas.microsoft.com/office/drawing/2014/main" id="{4D0981D4-38B1-6305-DA70-BE817089F214}"/>
              </a:ext>
            </a:extLst>
          </p:cNvPr>
          <p:cNvSpPr>
            <a:spLocks noGrp="1"/>
          </p:cNvSpPr>
          <p:nvPr>
            <p:ph type="title"/>
          </p:nvPr>
        </p:nvSpPr>
        <p:spPr/>
        <p:txBody>
          <a:bodyPr>
            <a:normAutofit/>
          </a:bodyPr>
          <a:lstStyle/>
          <a:p>
            <a:r>
              <a:rPr lang="en-GB" noProof="0"/>
              <a:t>eGFR slope in patients with glomerular diseases</a:t>
            </a:r>
          </a:p>
        </p:txBody>
      </p:sp>
      <p:sp>
        <p:nvSpPr>
          <p:cNvPr id="14" name="Left Brace 13">
            <a:extLst>
              <a:ext uri="{FF2B5EF4-FFF2-40B4-BE49-F238E27FC236}">
                <a16:creationId xmlns:a16="http://schemas.microsoft.com/office/drawing/2014/main" id="{9E2A679A-72CE-7501-7636-C2EE452608AA}"/>
              </a:ext>
            </a:extLst>
          </p:cNvPr>
          <p:cNvSpPr/>
          <p:nvPr/>
        </p:nvSpPr>
        <p:spPr>
          <a:xfrm rot="16200000">
            <a:off x="10690817" y="4469861"/>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sp>
        <p:nvSpPr>
          <p:cNvPr id="13" name="Left Brace 12">
            <a:extLst>
              <a:ext uri="{FF2B5EF4-FFF2-40B4-BE49-F238E27FC236}">
                <a16:creationId xmlns:a16="http://schemas.microsoft.com/office/drawing/2014/main" id="{03A1F3C3-83B5-0A62-160F-9D51CAC24DDD}"/>
              </a:ext>
            </a:extLst>
          </p:cNvPr>
          <p:cNvSpPr/>
          <p:nvPr/>
        </p:nvSpPr>
        <p:spPr>
          <a:xfrm rot="16200000">
            <a:off x="9074701" y="4474832"/>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sp>
        <p:nvSpPr>
          <p:cNvPr id="10" name="Left Brace 9">
            <a:extLst>
              <a:ext uri="{FF2B5EF4-FFF2-40B4-BE49-F238E27FC236}">
                <a16:creationId xmlns:a16="http://schemas.microsoft.com/office/drawing/2014/main" id="{F6399855-33E0-2102-F232-29E326287F48}"/>
              </a:ext>
            </a:extLst>
          </p:cNvPr>
          <p:cNvSpPr/>
          <p:nvPr/>
        </p:nvSpPr>
        <p:spPr>
          <a:xfrm rot="16200000">
            <a:off x="7458586" y="4470986"/>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sp>
        <p:nvSpPr>
          <p:cNvPr id="16" name="Footer Placeholder 4">
            <a:extLst>
              <a:ext uri="{FF2B5EF4-FFF2-40B4-BE49-F238E27FC236}">
                <a16:creationId xmlns:a16="http://schemas.microsoft.com/office/drawing/2014/main" id="{B36DB33A-DBBE-3518-D772-2AF26D67C4E0}"/>
              </a:ext>
            </a:extLst>
          </p:cNvPr>
          <p:cNvSpPr txBox="1">
            <a:spLocks/>
          </p:cNvSpPr>
          <p:nvPr/>
        </p:nvSpPr>
        <p:spPr>
          <a:xfrm>
            <a:off x="623887" y="5760000"/>
            <a:ext cx="10655309" cy="777266"/>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Analysed using a mixed model for repeated measures from month 1 to month 44. The model included fixed effects for treatment group, visit, treatment-by-visit interaction, and the randomisation stratification factors (baseline SGLT2i use and UACR category at screening) and their interactions with visit</a:t>
            </a:r>
            <a:r>
              <a:rPr lang="en-GB" sz="900">
                <a:solidFill>
                  <a:srgbClr val="53585A"/>
                </a:solidFill>
                <a:latin typeface="Arial" panose="020B0604020202020204"/>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Analysed using a two-slope linear spline mixed-effects model. Fixed effects included treatment-specific intercept, time from randomisation and time difference relative to the change point (month 3); baseline SGLT-2i use; screening UACR category; and interactions of SGLT2i use and UACR with the time components. Random effects are included for the intercept, acute slope, and directional change in slope at the change point. </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CI, confidence interval; eGFR, estimated glomerular filtration rate; SGLT2i, sodium–glucose co-transporter-2 inhibitor; UACR, urine albumin-to-creatinine ratio​.</a:t>
            </a:r>
          </a:p>
        </p:txBody>
      </p:sp>
      <p:sp>
        <p:nvSpPr>
          <p:cNvPr id="116" name="object 70">
            <a:extLst>
              <a:ext uri="{FF2B5EF4-FFF2-40B4-BE49-F238E27FC236}">
                <a16:creationId xmlns:a16="http://schemas.microsoft.com/office/drawing/2014/main" id="{4A2276D1-B8B2-5F38-23CD-DC4A01DC9712}"/>
              </a:ext>
            </a:extLst>
          </p:cNvPr>
          <p:cNvSpPr txBox="1"/>
          <p:nvPr/>
        </p:nvSpPr>
        <p:spPr>
          <a:xfrm>
            <a:off x="2444206" y="5383832"/>
            <a:ext cx="2005357" cy="184666"/>
          </a:xfrm>
          <a:prstGeom prst="rect">
            <a:avLst/>
          </a:prstGeom>
        </p:spPr>
        <p:txBody>
          <a:bodyPr vert="horz" wrap="none" lIns="0" tIns="0" rIns="0" bIns="0" rtlCol="0" anchor="ctr" anchorCtr="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25" normalizeH="0" baseline="0" noProof="0">
                <a:ln>
                  <a:noFill/>
                </a:ln>
                <a:solidFill>
                  <a:srgbClr val="54595B"/>
                </a:solidFill>
                <a:effectLst/>
                <a:uLnTx/>
                <a:uFillTx/>
                <a:latin typeface="Arial"/>
                <a:ea typeface="MS PGothic" charset="0"/>
                <a:cs typeface="Arial"/>
              </a:rPr>
              <a:t>Months since </a:t>
            </a:r>
            <a:r>
              <a:rPr kumimoji="0" lang="en-US" sz="1200" b="1" i="0" u="none" strike="noStrike" kern="1200" cap="none" spc="-25" normalizeH="0" baseline="0" noProof="0" err="1">
                <a:ln>
                  <a:noFill/>
                </a:ln>
                <a:solidFill>
                  <a:srgbClr val="54595B"/>
                </a:solidFill>
                <a:effectLst/>
                <a:uLnTx/>
                <a:uFillTx/>
                <a:latin typeface="Arial"/>
                <a:ea typeface="MS PGothic" charset="0"/>
                <a:cs typeface="Arial"/>
              </a:rPr>
              <a:t>randomisation</a:t>
            </a:r>
            <a:endParaRPr kumimoji="0" sz="1200" b="1"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18" name="object 62">
            <a:extLst>
              <a:ext uri="{FF2B5EF4-FFF2-40B4-BE49-F238E27FC236}">
                <a16:creationId xmlns:a16="http://schemas.microsoft.com/office/drawing/2014/main" id="{71DCC47C-DF6E-0F39-6588-63DA1AB86BCD}"/>
              </a:ext>
            </a:extLst>
          </p:cNvPr>
          <p:cNvSpPr/>
          <p:nvPr/>
        </p:nvSpPr>
        <p:spPr>
          <a:xfrm>
            <a:off x="1043937" y="1614825"/>
            <a:ext cx="45786" cy="3401221"/>
          </a:xfrm>
          <a:custGeom>
            <a:avLst/>
            <a:gdLst/>
            <a:ahLst/>
            <a:cxnLst/>
            <a:rect l="l" t="t" r="r" b="b"/>
            <a:pathLst>
              <a:path w="40639" h="2606040">
                <a:moveTo>
                  <a:pt x="0" y="2605672"/>
                </a:moveTo>
                <a:lnTo>
                  <a:pt x="40053" y="2605672"/>
                </a:lnTo>
              </a:path>
              <a:path w="40639" h="2606040">
                <a:moveTo>
                  <a:pt x="0" y="1954299"/>
                </a:moveTo>
                <a:lnTo>
                  <a:pt x="40053" y="1954299"/>
                </a:lnTo>
              </a:path>
              <a:path w="40639" h="2606040">
                <a:moveTo>
                  <a:pt x="0" y="1302836"/>
                </a:moveTo>
                <a:lnTo>
                  <a:pt x="40053" y="1302836"/>
                </a:lnTo>
              </a:path>
              <a:path w="40639" h="2606040">
                <a:moveTo>
                  <a:pt x="0" y="651463"/>
                </a:moveTo>
                <a:lnTo>
                  <a:pt x="40053" y="651463"/>
                </a:lnTo>
              </a:path>
              <a:path w="40639" h="2606040">
                <a:moveTo>
                  <a:pt x="0" y="0"/>
                </a:moveTo>
                <a:lnTo>
                  <a:pt x="40053" y="0"/>
                </a:lnTo>
              </a:path>
            </a:pathLst>
          </a:custGeom>
          <a:ln w="12700">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58" name="Group 57">
            <a:extLst>
              <a:ext uri="{FF2B5EF4-FFF2-40B4-BE49-F238E27FC236}">
                <a16:creationId xmlns:a16="http://schemas.microsoft.com/office/drawing/2014/main" id="{06542F0D-C152-A855-F138-9802C75352D3}"/>
              </a:ext>
            </a:extLst>
          </p:cNvPr>
          <p:cNvGrpSpPr/>
          <p:nvPr/>
        </p:nvGrpSpPr>
        <p:grpSpPr>
          <a:xfrm>
            <a:off x="1069199" y="1979716"/>
            <a:ext cx="4454349" cy="2990278"/>
            <a:chOff x="1069199" y="1979716"/>
            <a:chExt cx="4454349" cy="2990278"/>
          </a:xfrm>
        </p:grpSpPr>
        <p:grpSp>
          <p:nvGrpSpPr>
            <p:cNvPr id="204" name="Group 203">
              <a:extLst>
                <a:ext uri="{FF2B5EF4-FFF2-40B4-BE49-F238E27FC236}">
                  <a16:creationId xmlns:a16="http://schemas.microsoft.com/office/drawing/2014/main" id="{38A93468-5930-9AE2-5509-4F635C8CE673}"/>
                </a:ext>
              </a:extLst>
            </p:cNvPr>
            <p:cNvGrpSpPr/>
            <p:nvPr/>
          </p:nvGrpSpPr>
          <p:grpSpPr>
            <a:xfrm>
              <a:off x="1096354" y="1979716"/>
              <a:ext cx="4427194" cy="2990278"/>
              <a:chOff x="1096354" y="2160475"/>
              <a:chExt cx="4427194" cy="2990278"/>
            </a:xfrm>
          </p:grpSpPr>
          <p:sp>
            <p:nvSpPr>
              <p:cNvPr id="95" name="object 99">
                <a:extLst>
                  <a:ext uri="{FF2B5EF4-FFF2-40B4-BE49-F238E27FC236}">
                    <a16:creationId xmlns:a16="http://schemas.microsoft.com/office/drawing/2014/main" id="{3F5C6383-EF0A-3EFD-1590-7046204E8DA4}"/>
                  </a:ext>
                </a:extLst>
              </p:cNvPr>
              <p:cNvSpPr txBox="1"/>
              <p:nvPr/>
            </p:nvSpPr>
            <p:spPr>
              <a:xfrm>
                <a:off x="1179457" y="2160475"/>
                <a:ext cx="1039067"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20" normalizeH="0" baseline="0" noProof="0">
                    <a:ln>
                      <a:noFill/>
                    </a:ln>
                    <a:solidFill>
                      <a:srgbClr val="54595B"/>
                    </a:solidFill>
                    <a:effectLst/>
                    <a:uLnTx/>
                    <a:uFillTx/>
                    <a:latin typeface="Arial"/>
                    <a:ea typeface="MS PGothic" charset="0"/>
                    <a:cs typeface="Arial"/>
                  </a:rPr>
                  <a:t>Placebo n=457</a:t>
                </a:r>
                <a:endParaRPr kumimoji="0" lang="en-US" sz="1200" b="1" i="0" u="none" strike="noStrike" kern="1200" cap="none" spc="-20" normalizeH="0" baseline="0" noProof="0">
                  <a:ln>
                    <a:noFill/>
                  </a:ln>
                  <a:solidFill>
                    <a:srgbClr val="000000"/>
                  </a:solidFill>
                  <a:effectLst/>
                  <a:uLnTx/>
                  <a:uFillTx/>
                  <a:latin typeface="Arial"/>
                  <a:ea typeface="MS PGothic" charset="0"/>
                  <a:cs typeface="Arial"/>
                </a:endParaRPr>
              </a:p>
            </p:txBody>
          </p:sp>
          <p:grpSp>
            <p:nvGrpSpPr>
              <p:cNvPr id="203" name="Group 202">
                <a:extLst>
                  <a:ext uri="{FF2B5EF4-FFF2-40B4-BE49-F238E27FC236}">
                    <a16:creationId xmlns:a16="http://schemas.microsoft.com/office/drawing/2014/main" id="{879AE9F1-9AA0-A64E-505B-D647731E3636}"/>
                  </a:ext>
                </a:extLst>
              </p:cNvPr>
              <p:cNvGrpSpPr/>
              <p:nvPr/>
            </p:nvGrpSpPr>
            <p:grpSpPr>
              <a:xfrm>
                <a:off x="1096354" y="2544689"/>
                <a:ext cx="4427194" cy="2606064"/>
                <a:chOff x="1096354" y="2544689"/>
                <a:chExt cx="4427194" cy="2606064"/>
              </a:xfrm>
            </p:grpSpPr>
            <p:sp>
              <p:nvSpPr>
                <p:cNvPr id="145" name="object 35">
                  <a:extLst>
                    <a:ext uri="{FF2B5EF4-FFF2-40B4-BE49-F238E27FC236}">
                      <a16:creationId xmlns:a16="http://schemas.microsoft.com/office/drawing/2014/main" id="{3701C7F8-BDCC-E23F-383E-9C0BB559D769}"/>
                    </a:ext>
                  </a:extLst>
                </p:cNvPr>
                <p:cNvSpPr/>
                <p:nvPr/>
              </p:nvSpPr>
              <p:spPr>
                <a:xfrm>
                  <a:off x="1096354" y="2632105"/>
                  <a:ext cx="4398001" cy="2294001"/>
                </a:xfrm>
                <a:custGeom>
                  <a:avLst/>
                  <a:gdLst/>
                  <a:ahLst/>
                  <a:cxnLst/>
                  <a:rect l="l" t="t" r="r" b="b"/>
                  <a:pathLst>
                    <a:path w="6125845" h="1757679">
                      <a:moveTo>
                        <a:pt x="0" y="10516"/>
                      </a:moveTo>
                      <a:lnTo>
                        <a:pt x="153172" y="0"/>
                      </a:lnTo>
                      <a:lnTo>
                        <a:pt x="459426" y="137626"/>
                      </a:lnTo>
                      <a:lnTo>
                        <a:pt x="918852" y="238400"/>
                      </a:lnTo>
                      <a:lnTo>
                        <a:pt x="1837614" y="492895"/>
                      </a:lnTo>
                      <a:lnTo>
                        <a:pt x="2450213" y="701576"/>
                      </a:lnTo>
                      <a:lnTo>
                        <a:pt x="3062721" y="870111"/>
                      </a:lnTo>
                      <a:lnTo>
                        <a:pt x="3675320" y="1056936"/>
                      </a:lnTo>
                      <a:lnTo>
                        <a:pt x="4287827" y="1272933"/>
                      </a:lnTo>
                      <a:lnTo>
                        <a:pt x="4900335" y="1441651"/>
                      </a:lnTo>
                      <a:lnTo>
                        <a:pt x="5512934" y="1621343"/>
                      </a:lnTo>
                      <a:lnTo>
                        <a:pt x="6125442" y="1757598"/>
                      </a:lnTo>
                    </a:path>
                  </a:pathLst>
                </a:custGeom>
                <a:ln w="28575" cap="rnd">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180" name="Group 179">
                  <a:extLst>
                    <a:ext uri="{FF2B5EF4-FFF2-40B4-BE49-F238E27FC236}">
                      <a16:creationId xmlns:a16="http://schemas.microsoft.com/office/drawing/2014/main" id="{B0217034-86B7-2673-F8F6-74E83D4724A0}"/>
                    </a:ext>
                  </a:extLst>
                </p:cNvPr>
                <p:cNvGrpSpPr/>
                <p:nvPr/>
              </p:nvGrpSpPr>
              <p:grpSpPr>
                <a:xfrm>
                  <a:off x="1181893" y="2544689"/>
                  <a:ext cx="4341655" cy="2606064"/>
                  <a:chOff x="1181893" y="2544689"/>
                  <a:chExt cx="4341655" cy="2606064"/>
                </a:xfrm>
              </p:grpSpPr>
              <p:sp>
                <p:nvSpPr>
                  <p:cNvPr id="181" name="Graphic 160">
                    <a:extLst>
                      <a:ext uri="{FF2B5EF4-FFF2-40B4-BE49-F238E27FC236}">
                        <a16:creationId xmlns:a16="http://schemas.microsoft.com/office/drawing/2014/main" id="{311038A9-60D3-D824-E4AA-20B239D8F9C4}"/>
                      </a:ext>
                    </a:extLst>
                  </p:cNvPr>
                  <p:cNvSpPr/>
                  <p:nvPr/>
                </p:nvSpPr>
                <p:spPr>
                  <a:xfrm>
                    <a:off x="1186874" y="2544689"/>
                    <a:ext cx="40240" cy="174886"/>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2" name="Rectangle 181">
                    <a:extLst>
                      <a:ext uri="{FF2B5EF4-FFF2-40B4-BE49-F238E27FC236}">
                        <a16:creationId xmlns:a16="http://schemas.microsoft.com/office/drawing/2014/main" id="{26FC2A57-CB3C-FBA2-BECD-AD0376711286}"/>
                      </a:ext>
                    </a:extLst>
                  </p:cNvPr>
                  <p:cNvSpPr/>
                  <p:nvPr/>
                </p:nvSpPr>
                <p:spPr>
                  <a:xfrm>
                    <a:off x="1181893" y="2588528"/>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Graphic 160">
                    <a:extLst>
                      <a:ext uri="{FF2B5EF4-FFF2-40B4-BE49-F238E27FC236}">
                        <a16:creationId xmlns:a16="http://schemas.microsoft.com/office/drawing/2014/main" id="{0487C1EF-BEB3-5251-8405-AC2ABDB0C61D}"/>
                      </a:ext>
                    </a:extLst>
                  </p:cNvPr>
                  <p:cNvSpPr/>
                  <p:nvPr/>
                </p:nvSpPr>
                <p:spPr>
                  <a:xfrm>
                    <a:off x="1406767" y="2699588"/>
                    <a:ext cx="40240" cy="22235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4" name="Rectangle 183">
                    <a:extLst>
                      <a:ext uri="{FF2B5EF4-FFF2-40B4-BE49-F238E27FC236}">
                        <a16:creationId xmlns:a16="http://schemas.microsoft.com/office/drawing/2014/main" id="{CACDB8ED-FBB3-05E1-2247-311D37E1FCBA}"/>
                      </a:ext>
                    </a:extLst>
                  </p:cNvPr>
                  <p:cNvSpPr/>
                  <p:nvPr/>
                </p:nvSpPr>
                <p:spPr>
                  <a:xfrm>
                    <a:off x="1401786" y="2763295"/>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Graphic 160">
                    <a:extLst>
                      <a:ext uri="{FF2B5EF4-FFF2-40B4-BE49-F238E27FC236}">
                        <a16:creationId xmlns:a16="http://schemas.microsoft.com/office/drawing/2014/main" id="{0AFC7CAF-52F7-071D-BB32-F21D297BCC27}"/>
                      </a:ext>
                    </a:extLst>
                  </p:cNvPr>
                  <p:cNvSpPr/>
                  <p:nvPr/>
                </p:nvSpPr>
                <p:spPr>
                  <a:xfrm>
                    <a:off x="1736606" y="2833797"/>
                    <a:ext cx="40240" cy="219075"/>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6" name="Rectangle 185">
                    <a:extLst>
                      <a:ext uri="{FF2B5EF4-FFF2-40B4-BE49-F238E27FC236}">
                        <a16:creationId xmlns:a16="http://schemas.microsoft.com/office/drawing/2014/main" id="{F9A59C10-30BF-8B02-8A90-EECC9A47A144}"/>
                      </a:ext>
                    </a:extLst>
                  </p:cNvPr>
                  <p:cNvSpPr/>
                  <p:nvPr/>
                </p:nvSpPr>
                <p:spPr>
                  <a:xfrm>
                    <a:off x="1731625" y="2897856"/>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7" name="Graphic 160">
                    <a:extLst>
                      <a:ext uri="{FF2B5EF4-FFF2-40B4-BE49-F238E27FC236}">
                        <a16:creationId xmlns:a16="http://schemas.microsoft.com/office/drawing/2014/main" id="{0794CAA8-0AEC-C3D4-2999-692D11A20B0F}"/>
                      </a:ext>
                    </a:extLst>
                  </p:cNvPr>
                  <p:cNvSpPr/>
                  <p:nvPr/>
                </p:nvSpPr>
                <p:spPr>
                  <a:xfrm>
                    <a:off x="2396799" y="3152884"/>
                    <a:ext cx="40240" cy="240506"/>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8" name="Rectangle 187">
                    <a:extLst>
                      <a:ext uri="{FF2B5EF4-FFF2-40B4-BE49-F238E27FC236}">
                        <a16:creationId xmlns:a16="http://schemas.microsoft.com/office/drawing/2014/main" id="{8B9FA787-90B9-18C7-5DC1-96830EFDEAFB}"/>
                      </a:ext>
                    </a:extLst>
                  </p:cNvPr>
                  <p:cNvSpPr/>
                  <p:nvPr/>
                </p:nvSpPr>
                <p:spPr>
                  <a:xfrm>
                    <a:off x="2391818" y="3231231"/>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9" name="Graphic 160">
                    <a:extLst>
                      <a:ext uri="{FF2B5EF4-FFF2-40B4-BE49-F238E27FC236}">
                        <a16:creationId xmlns:a16="http://schemas.microsoft.com/office/drawing/2014/main" id="{E82F883E-B856-B7EB-5838-AD6DDA2680C9}"/>
                      </a:ext>
                    </a:extLst>
                  </p:cNvPr>
                  <p:cNvSpPr/>
                  <p:nvPr/>
                </p:nvSpPr>
                <p:spPr>
                  <a:xfrm>
                    <a:off x="2836928" y="3414822"/>
                    <a:ext cx="40240" cy="2714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0" name="Rectangle 189">
                    <a:extLst>
                      <a:ext uri="{FF2B5EF4-FFF2-40B4-BE49-F238E27FC236}">
                        <a16:creationId xmlns:a16="http://schemas.microsoft.com/office/drawing/2014/main" id="{5E43B0A8-5B6A-CE91-72CF-B530A48A77EE}"/>
                      </a:ext>
                    </a:extLst>
                  </p:cNvPr>
                  <p:cNvSpPr/>
                  <p:nvPr/>
                </p:nvSpPr>
                <p:spPr>
                  <a:xfrm>
                    <a:off x="2831947" y="3505075"/>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1" name="Graphic 160">
                    <a:extLst>
                      <a:ext uri="{FF2B5EF4-FFF2-40B4-BE49-F238E27FC236}">
                        <a16:creationId xmlns:a16="http://schemas.microsoft.com/office/drawing/2014/main" id="{7878D36F-750F-353C-A018-C7791064A826}"/>
                      </a:ext>
                    </a:extLst>
                  </p:cNvPr>
                  <p:cNvSpPr/>
                  <p:nvPr/>
                </p:nvSpPr>
                <p:spPr>
                  <a:xfrm>
                    <a:off x="3278367" y="3607703"/>
                    <a:ext cx="40240" cy="3095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2" name="Graphic 160">
                    <a:extLst>
                      <a:ext uri="{FF2B5EF4-FFF2-40B4-BE49-F238E27FC236}">
                        <a16:creationId xmlns:a16="http://schemas.microsoft.com/office/drawing/2014/main" id="{1F6EE67A-4EFB-D75A-2443-1194F8C700C4}"/>
                      </a:ext>
                    </a:extLst>
                  </p:cNvPr>
                  <p:cNvSpPr/>
                  <p:nvPr/>
                </p:nvSpPr>
                <p:spPr>
                  <a:xfrm>
                    <a:off x="3717185" y="3857734"/>
                    <a:ext cx="40240" cy="319087"/>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3" name="Rectangle 192">
                    <a:extLst>
                      <a:ext uri="{FF2B5EF4-FFF2-40B4-BE49-F238E27FC236}">
                        <a16:creationId xmlns:a16="http://schemas.microsoft.com/office/drawing/2014/main" id="{B2CCF7A0-7141-6DB1-CA8C-A2654679CB8F}"/>
                      </a:ext>
                    </a:extLst>
                  </p:cNvPr>
                  <p:cNvSpPr/>
                  <p:nvPr/>
                </p:nvSpPr>
                <p:spPr>
                  <a:xfrm>
                    <a:off x="3712204" y="3964657"/>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4" name="Graphic 160">
                    <a:extLst>
                      <a:ext uri="{FF2B5EF4-FFF2-40B4-BE49-F238E27FC236}">
                        <a16:creationId xmlns:a16="http://schemas.microsoft.com/office/drawing/2014/main" id="{5BC3893E-2617-6E9E-6281-0E30DDCB5F61}"/>
                      </a:ext>
                    </a:extLst>
                  </p:cNvPr>
                  <p:cNvSpPr/>
                  <p:nvPr/>
                </p:nvSpPr>
                <p:spPr>
                  <a:xfrm>
                    <a:off x="4157314" y="4129197"/>
                    <a:ext cx="40240" cy="330993"/>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5" name="Rectangle 194">
                    <a:extLst>
                      <a:ext uri="{FF2B5EF4-FFF2-40B4-BE49-F238E27FC236}">
                        <a16:creationId xmlns:a16="http://schemas.microsoft.com/office/drawing/2014/main" id="{F0932ABD-DA3E-EA45-A8E1-B396698B513B}"/>
                      </a:ext>
                    </a:extLst>
                  </p:cNvPr>
                  <p:cNvSpPr/>
                  <p:nvPr/>
                </p:nvSpPr>
                <p:spPr>
                  <a:xfrm>
                    <a:off x="4152333" y="4245644"/>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6" name="Graphic 160">
                    <a:extLst>
                      <a:ext uri="{FF2B5EF4-FFF2-40B4-BE49-F238E27FC236}">
                        <a16:creationId xmlns:a16="http://schemas.microsoft.com/office/drawing/2014/main" id="{476CC352-4EAA-87B6-76B8-8CD1B753231D}"/>
                      </a:ext>
                    </a:extLst>
                  </p:cNvPr>
                  <p:cNvSpPr/>
                  <p:nvPr/>
                </p:nvSpPr>
                <p:spPr>
                  <a:xfrm>
                    <a:off x="4596133" y="4341128"/>
                    <a:ext cx="40240" cy="35004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7" name="Rectangle 196">
                    <a:extLst>
                      <a:ext uri="{FF2B5EF4-FFF2-40B4-BE49-F238E27FC236}">
                        <a16:creationId xmlns:a16="http://schemas.microsoft.com/office/drawing/2014/main" id="{DDC8A5F0-6B95-BE6A-2D00-6046D62DFCCA}"/>
                      </a:ext>
                    </a:extLst>
                  </p:cNvPr>
                  <p:cNvSpPr/>
                  <p:nvPr/>
                </p:nvSpPr>
                <p:spPr>
                  <a:xfrm>
                    <a:off x="4591152" y="4471863"/>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8" name="Graphic 160">
                    <a:extLst>
                      <a:ext uri="{FF2B5EF4-FFF2-40B4-BE49-F238E27FC236}">
                        <a16:creationId xmlns:a16="http://schemas.microsoft.com/office/drawing/2014/main" id="{BC0ABDED-AACF-4EBC-16D1-4642F8D68C1B}"/>
                      </a:ext>
                    </a:extLst>
                  </p:cNvPr>
                  <p:cNvSpPr/>
                  <p:nvPr/>
                </p:nvSpPr>
                <p:spPr>
                  <a:xfrm>
                    <a:off x="5036262" y="4553059"/>
                    <a:ext cx="40240" cy="395288"/>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9" name="Rectangle 198">
                    <a:extLst>
                      <a:ext uri="{FF2B5EF4-FFF2-40B4-BE49-F238E27FC236}">
                        <a16:creationId xmlns:a16="http://schemas.microsoft.com/office/drawing/2014/main" id="{2B3BFE24-EF28-6B9A-8B35-43302B06F904}"/>
                      </a:ext>
                    </a:extLst>
                  </p:cNvPr>
                  <p:cNvSpPr/>
                  <p:nvPr/>
                </p:nvSpPr>
                <p:spPr>
                  <a:xfrm>
                    <a:off x="5031281" y="4705225"/>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0" name="Graphic 160">
                    <a:extLst>
                      <a:ext uri="{FF2B5EF4-FFF2-40B4-BE49-F238E27FC236}">
                        <a16:creationId xmlns:a16="http://schemas.microsoft.com/office/drawing/2014/main" id="{902E8792-9417-D81A-7959-1A361E874C34}"/>
                      </a:ext>
                    </a:extLst>
                  </p:cNvPr>
                  <p:cNvSpPr/>
                  <p:nvPr/>
                </p:nvSpPr>
                <p:spPr>
                  <a:xfrm>
                    <a:off x="5476390" y="4705459"/>
                    <a:ext cx="40240" cy="44529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201" name="Rectangle 200">
                    <a:extLst>
                      <a:ext uri="{FF2B5EF4-FFF2-40B4-BE49-F238E27FC236}">
                        <a16:creationId xmlns:a16="http://schemas.microsoft.com/office/drawing/2014/main" id="{6C67F96D-BBB5-11CF-2A3A-8BF3849320AF}"/>
                      </a:ext>
                    </a:extLst>
                  </p:cNvPr>
                  <p:cNvSpPr/>
                  <p:nvPr/>
                </p:nvSpPr>
                <p:spPr>
                  <a:xfrm>
                    <a:off x="5471409" y="4883819"/>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2" name="Rectangle 201">
                    <a:extLst>
                      <a:ext uri="{FF2B5EF4-FFF2-40B4-BE49-F238E27FC236}">
                        <a16:creationId xmlns:a16="http://schemas.microsoft.com/office/drawing/2014/main" id="{295AA578-6365-0F5E-E718-616B830CB4F5}"/>
                      </a:ext>
                    </a:extLst>
                  </p:cNvPr>
                  <p:cNvSpPr/>
                  <p:nvPr/>
                </p:nvSpPr>
                <p:spPr>
                  <a:xfrm>
                    <a:off x="3273386" y="3721769"/>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119" name="Rectangle 118">
              <a:extLst>
                <a:ext uri="{FF2B5EF4-FFF2-40B4-BE49-F238E27FC236}">
                  <a16:creationId xmlns:a16="http://schemas.microsoft.com/office/drawing/2014/main" id="{976799EE-7709-7150-9317-01DB51413A2F}"/>
                </a:ext>
              </a:extLst>
            </p:cNvPr>
            <p:cNvSpPr/>
            <p:nvPr/>
          </p:nvSpPr>
          <p:spPr>
            <a:xfrm>
              <a:off x="1069199" y="2417762"/>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1" name="Group 120">
            <a:extLst>
              <a:ext uri="{FF2B5EF4-FFF2-40B4-BE49-F238E27FC236}">
                <a16:creationId xmlns:a16="http://schemas.microsoft.com/office/drawing/2014/main" id="{FD520575-F9F2-3026-2DCB-582C0470BC7A}"/>
              </a:ext>
            </a:extLst>
          </p:cNvPr>
          <p:cNvGrpSpPr/>
          <p:nvPr/>
        </p:nvGrpSpPr>
        <p:grpSpPr>
          <a:xfrm>
            <a:off x="531872" y="1501650"/>
            <a:ext cx="5199266" cy="3814258"/>
            <a:chOff x="531872" y="1682409"/>
            <a:chExt cx="5199266" cy="3814258"/>
          </a:xfrm>
        </p:grpSpPr>
        <p:sp>
          <p:nvSpPr>
            <p:cNvPr id="122" name="object 64">
              <a:extLst>
                <a:ext uri="{FF2B5EF4-FFF2-40B4-BE49-F238E27FC236}">
                  <a16:creationId xmlns:a16="http://schemas.microsoft.com/office/drawing/2014/main" id="{A65A484C-913A-B8A8-DBE7-7F936E9BA7B8}"/>
                </a:ext>
              </a:extLst>
            </p:cNvPr>
            <p:cNvSpPr/>
            <p:nvPr/>
          </p:nvSpPr>
          <p:spPr>
            <a:xfrm>
              <a:off x="1089937" y="5196715"/>
              <a:ext cx="4397980" cy="82010"/>
            </a:xfrm>
            <a:custGeom>
              <a:avLst/>
              <a:gdLst/>
              <a:ahLst/>
              <a:cxnLst/>
              <a:rect l="l" t="t" r="r" b="b"/>
              <a:pathLst>
                <a:path w="6125845" h="40639">
                  <a:moveTo>
                    <a:pt x="0" y="40053"/>
                  </a:moveTo>
                  <a:lnTo>
                    <a:pt x="0" y="0"/>
                  </a:lnTo>
                </a:path>
                <a:path w="6125845" h="40639">
                  <a:moveTo>
                    <a:pt x="153081" y="40053"/>
                  </a:moveTo>
                  <a:lnTo>
                    <a:pt x="153081" y="0"/>
                  </a:lnTo>
                </a:path>
                <a:path w="6125845" h="40639">
                  <a:moveTo>
                    <a:pt x="459335" y="40053"/>
                  </a:moveTo>
                  <a:lnTo>
                    <a:pt x="459335" y="0"/>
                  </a:lnTo>
                </a:path>
                <a:path w="6125845" h="40639">
                  <a:moveTo>
                    <a:pt x="918761" y="40053"/>
                  </a:moveTo>
                  <a:lnTo>
                    <a:pt x="918761" y="0"/>
                  </a:lnTo>
                </a:path>
                <a:path w="6125845" h="40639">
                  <a:moveTo>
                    <a:pt x="1837614" y="40053"/>
                  </a:moveTo>
                  <a:lnTo>
                    <a:pt x="1837614" y="0"/>
                  </a:lnTo>
                </a:path>
                <a:path w="6125845" h="40639">
                  <a:moveTo>
                    <a:pt x="2450121" y="40053"/>
                  </a:moveTo>
                  <a:lnTo>
                    <a:pt x="2450121" y="0"/>
                  </a:lnTo>
                </a:path>
                <a:path w="6125845" h="40639">
                  <a:moveTo>
                    <a:pt x="3062721" y="40053"/>
                  </a:moveTo>
                  <a:lnTo>
                    <a:pt x="3062721" y="0"/>
                  </a:lnTo>
                </a:path>
                <a:path w="6125845" h="40639">
                  <a:moveTo>
                    <a:pt x="3675228" y="40053"/>
                  </a:moveTo>
                  <a:lnTo>
                    <a:pt x="3675228" y="0"/>
                  </a:lnTo>
                </a:path>
                <a:path w="6125845" h="40639">
                  <a:moveTo>
                    <a:pt x="4287736" y="40053"/>
                  </a:moveTo>
                  <a:lnTo>
                    <a:pt x="4287736" y="0"/>
                  </a:lnTo>
                </a:path>
                <a:path w="6125845" h="40639">
                  <a:moveTo>
                    <a:pt x="4900335" y="40053"/>
                  </a:moveTo>
                  <a:lnTo>
                    <a:pt x="4900335" y="0"/>
                  </a:lnTo>
                </a:path>
                <a:path w="6125845" h="40639">
                  <a:moveTo>
                    <a:pt x="5512843" y="40053"/>
                  </a:moveTo>
                  <a:lnTo>
                    <a:pt x="5512843" y="0"/>
                  </a:lnTo>
                </a:path>
                <a:path w="6125845" h="40639">
                  <a:moveTo>
                    <a:pt x="6125442" y="40053"/>
                  </a:moveTo>
                  <a:lnTo>
                    <a:pt x="6125442" y="0"/>
                  </a:lnTo>
                </a:path>
              </a:pathLst>
            </a:custGeom>
            <a:ln w="12700">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123" name="Group 122">
              <a:extLst>
                <a:ext uri="{FF2B5EF4-FFF2-40B4-BE49-F238E27FC236}">
                  <a16:creationId xmlns:a16="http://schemas.microsoft.com/office/drawing/2014/main" id="{27E3ABE0-ECBC-7C90-0E9C-6A2C9618221F}"/>
                </a:ext>
              </a:extLst>
            </p:cNvPr>
            <p:cNvGrpSpPr/>
            <p:nvPr/>
          </p:nvGrpSpPr>
          <p:grpSpPr>
            <a:xfrm>
              <a:off x="531872" y="1682409"/>
              <a:ext cx="5199266" cy="3814258"/>
              <a:chOff x="531872" y="1682409"/>
              <a:chExt cx="5199266" cy="3814258"/>
            </a:xfrm>
          </p:grpSpPr>
          <p:cxnSp>
            <p:nvCxnSpPr>
              <p:cNvPr id="124" name="Straight Connector 123">
                <a:extLst>
                  <a:ext uri="{FF2B5EF4-FFF2-40B4-BE49-F238E27FC236}">
                    <a16:creationId xmlns:a16="http://schemas.microsoft.com/office/drawing/2014/main" id="{B7DE103F-C73A-22C3-3915-F9AE5333728D}"/>
                  </a:ext>
                </a:extLst>
              </p:cNvPr>
              <p:cNvCxnSpPr/>
              <p:nvPr/>
            </p:nvCxnSpPr>
            <p:spPr>
              <a:xfrm flipH="1">
                <a:off x="1082486" y="2653460"/>
                <a:ext cx="4615478" cy="0"/>
              </a:xfrm>
              <a:prstGeom prst="line">
                <a:avLst/>
              </a:prstGeom>
              <a:ln w="12700">
                <a:solidFill>
                  <a:srgbClr val="777777"/>
                </a:solidFill>
                <a:prstDash val="dash"/>
              </a:ln>
            </p:spPr>
            <p:style>
              <a:lnRef idx="2">
                <a:schemeClr val="accent1"/>
              </a:lnRef>
              <a:fillRef idx="0">
                <a:schemeClr val="accent1"/>
              </a:fillRef>
              <a:effectRef idx="1">
                <a:schemeClr val="accent1"/>
              </a:effectRef>
              <a:fontRef idx="minor">
                <a:schemeClr val="tx1"/>
              </a:fontRef>
            </p:style>
          </p:cxnSp>
          <p:sp>
            <p:nvSpPr>
              <p:cNvPr id="125" name="Rectangle 213">
                <a:extLst>
                  <a:ext uri="{FF2B5EF4-FFF2-40B4-BE49-F238E27FC236}">
                    <a16:creationId xmlns:a16="http://schemas.microsoft.com/office/drawing/2014/main" id="{DCB51C99-EFD8-7326-2511-FFAA44911217}"/>
                  </a:ext>
                </a:extLst>
              </p:cNvPr>
              <p:cNvSpPr/>
              <p:nvPr/>
            </p:nvSpPr>
            <p:spPr>
              <a:xfrm>
                <a:off x="1090143" y="1789103"/>
                <a:ext cx="4640995" cy="3408913"/>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5459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6" name="object 56">
                <a:extLst>
                  <a:ext uri="{FF2B5EF4-FFF2-40B4-BE49-F238E27FC236}">
                    <a16:creationId xmlns:a16="http://schemas.microsoft.com/office/drawing/2014/main" id="{4CB6B762-6BC6-969A-2935-476479A02107}"/>
                  </a:ext>
                </a:extLst>
              </p:cNvPr>
              <p:cNvSpPr txBox="1"/>
              <p:nvPr/>
            </p:nvSpPr>
            <p:spPr>
              <a:xfrm>
                <a:off x="870748" y="5083151"/>
                <a:ext cx="144615"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−15</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7" name="object 57">
                <a:extLst>
                  <a:ext uri="{FF2B5EF4-FFF2-40B4-BE49-F238E27FC236}">
                    <a16:creationId xmlns:a16="http://schemas.microsoft.com/office/drawing/2014/main" id="{89B4AD79-F7B2-8676-EC26-26725C53306E}"/>
                  </a:ext>
                </a:extLst>
              </p:cNvPr>
              <p:cNvSpPr txBox="1"/>
              <p:nvPr/>
            </p:nvSpPr>
            <p:spPr>
              <a:xfrm>
                <a:off x="870748" y="4233025"/>
                <a:ext cx="144615"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8" name="object 58">
                <a:extLst>
                  <a:ext uri="{FF2B5EF4-FFF2-40B4-BE49-F238E27FC236}">
                    <a16:creationId xmlns:a16="http://schemas.microsoft.com/office/drawing/2014/main" id="{3FE6C3B4-D03C-E8A9-80DF-40A7A3AE8B00}"/>
                  </a:ext>
                </a:extLst>
              </p:cNvPr>
              <p:cNvSpPr txBox="1"/>
              <p:nvPr/>
            </p:nvSpPr>
            <p:spPr>
              <a:xfrm>
                <a:off x="915718" y="3382778"/>
                <a:ext cx="99644"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−5</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9" name="object 59">
                <a:extLst>
                  <a:ext uri="{FF2B5EF4-FFF2-40B4-BE49-F238E27FC236}">
                    <a16:creationId xmlns:a16="http://schemas.microsoft.com/office/drawing/2014/main" id="{1C1EEF69-8E04-B6C8-7397-F359418E2632}"/>
                  </a:ext>
                </a:extLst>
              </p:cNvPr>
              <p:cNvSpPr txBox="1"/>
              <p:nvPr/>
            </p:nvSpPr>
            <p:spPr>
              <a:xfrm>
                <a:off x="965098" y="2532654"/>
                <a:ext cx="50263"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0" name="object 60">
                <a:extLst>
                  <a:ext uri="{FF2B5EF4-FFF2-40B4-BE49-F238E27FC236}">
                    <a16:creationId xmlns:a16="http://schemas.microsoft.com/office/drawing/2014/main" id="{1B0188E3-C5F7-2B0D-08E9-FB17BE822DE2}"/>
                  </a:ext>
                </a:extLst>
              </p:cNvPr>
              <p:cNvSpPr txBox="1"/>
              <p:nvPr/>
            </p:nvSpPr>
            <p:spPr>
              <a:xfrm>
                <a:off x="965098" y="1682409"/>
                <a:ext cx="50263"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5</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1" name="object 65">
                <a:extLst>
                  <a:ext uri="{FF2B5EF4-FFF2-40B4-BE49-F238E27FC236}">
                    <a16:creationId xmlns:a16="http://schemas.microsoft.com/office/drawing/2014/main" id="{CB41213B-56CD-8376-3B11-DF61CCE7ADFB}"/>
                  </a:ext>
                </a:extLst>
              </p:cNvPr>
              <p:cNvSpPr txBox="1"/>
              <p:nvPr/>
            </p:nvSpPr>
            <p:spPr>
              <a:xfrm>
                <a:off x="1174978"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1</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2" name="object 66">
                <a:extLst>
                  <a:ext uri="{FF2B5EF4-FFF2-40B4-BE49-F238E27FC236}">
                    <a16:creationId xmlns:a16="http://schemas.microsoft.com/office/drawing/2014/main" id="{05089A88-7D30-5FC6-5821-6DD7CB54C687}"/>
                  </a:ext>
                </a:extLst>
              </p:cNvPr>
              <p:cNvSpPr txBox="1"/>
              <p:nvPr/>
            </p:nvSpPr>
            <p:spPr>
              <a:xfrm>
                <a:off x="1394850"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3</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3" name="object 67">
                <a:extLst>
                  <a:ext uri="{FF2B5EF4-FFF2-40B4-BE49-F238E27FC236}">
                    <a16:creationId xmlns:a16="http://schemas.microsoft.com/office/drawing/2014/main" id="{71324CDE-6D15-D691-04E4-350D402611B4}"/>
                  </a:ext>
                </a:extLst>
              </p:cNvPr>
              <p:cNvSpPr txBox="1"/>
              <p:nvPr/>
            </p:nvSpPr>
            <p:spPr>
              <a:xfrm>
                <a:off x="1724692"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6</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4" name="object 68">
                <a:extLst>
                  <a:ext uri="{FF2B5EF4-FFF2-40B4-BE49-F238E27FC236}">
                    <a16:creationId xmlns:a16="http://schemas.microsoft.com/office/drawing/2014/main" id="{7D9085C2-D496-D76A-59E2-755599D9D0B2}"/>
                  </a:ext>
                </a:extLst>
              </p:cNvPr>
              <p:cNvSpPr txBox="1"/>
              <p:nvPr/>
            </p:nvSpPr>
            <p:spPr>
              <a:xfrm>
                <a:off x="2362301" y="5304885"/>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12</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5" name="object 69">
                <a:extLst>
                  <a:ext uri="{FF2B5EF4-FFF2-40B4-BE49-F238E27FC236}">
                    <a16:creationId xmlns:a16="http://schemas.microsoft.com/office/drawing/2014/main" id="{9B5E108E-354C-0975-3ACA-172063448472}"/>
                  </a:ext>
                </a:extLst>
              </p:cNvPr>
              <p:cNvSpPr txBox="1"/>
              <p:nvPr/>
            </p:nvSpPr>
            <p:spPr>
              <a:xfrm>
                <a:off x="2802047" y="5304886"/>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16</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6" name="object 70">
                <a:extLst>
                  <a:ext uri="{FF2B5EF4-FFF2-40B4-BE49-F238E27FC236}">
                    <a16:creationId xmlns:a16="http://schemas.microsoft.com/office/drawing/2014/main" id="{6D69C40E-E6C7-2EA2-3350-672687B86629}"/>
                  </a:ext>
                </a:extLst>
              </p:cNvPr>
              <p:cNvSpPr txBox="1"/>
              <p:nvPr/>
            </p:nvSpPr>
            <p:spPr>
              <a:xfrm>
                <a:off x="3241857" y="5312001"/>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20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7" name="object 71">
                <a:extLst>
                  <a:ext uri="{FF2B5EF4-FFF2-40B4-BE49-F238E27FC236}">
                    <a16:creationId xmlns:a16="http://schemas.microsoft.com/office/drawing/2014/main" id="{E1606D17-35ED-8981-AED9-7F7CD3FB3EF5}"/>
                  </a:ext>
                </a:extLst>
              </p:cNvPr>
              <p:cNvSpPr txBox="1"/>
              <p:nvPr/>
            </p:nvSpPr>
            <p:spPr>
              <a:xfrm>
                <a:off x="3684460"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24</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8" name="object 72">
                <a:extLst>
                  <a:ext uri="{FF2B5EF4-FFF2-40B4-BE49-F238E27FC236}">
                    <a16:creationId xmlns:a16="http://schemas.microsoft.com/office/drawing/2014/main" id="{E18A9B4E-8892-B9F5-0BDE-255D8C6107FB}"/>
                  </a:ext>
                </a:extLst>
              </p:cNvPr>
              <p:cNvSpPr txBox="1"/>
              <p:nvPr/>
            </p:nvSpPr>
            <p:spPr>
              <a:xfrm>
                <a:off x="4124205"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28</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9" name="object 73">
                <a:extLst>
                  <a:ext uri="{FF2B5EF4-FFF2-40B4-BE49-F238E27FC236}">
                    <a16:creationId xmlns:a16="http://schemas.microsoft.com/office/drawing/2014/main" id="{AC9A8FF1-8EFF-2D7A-A8A1-6DE26A360F18}"/>
                  </a:ext>
                </a:extLst>
              </p:cNvPr>
              <p:cNvSpPr txBox="1"/>
              <p:nvPr/>
            </p:nvSpPr>
            <p:spPr>
              <a:xfrm>
                <a:off x="4564016"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32</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0" name="object 74">
                <a:extLst>
                  <a:ext uri="{FF2B5EF4-FFF2-40B4-BE49-F238E27FC236}">
                    <a16:creationId xmlns:a16="http://schemas.microsoft.com/office/drawing/2014/main" id="{1DFDDA46-2E6E-1AF9-2595-71DA308D9732}"/>
                  </a:ext>
                </a:extLst>
              </p:cNvPr>
              <p:cNvSpPr txBox="1"/>
              <p:nvPr/>
            </p:nvSpPr>
            <p:spPr>
              <a:xfrm>
                <a:off x="5003760"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36</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1" name="object 75">
                <a:extLst>
                  <a:ext uri="{FF2B5EF4-FFF2-40B4-BE49-F238E27FC236}">
                    <a16:creationId xmlns:a16="http://schemas.microsoft.com/office/drawing/2014/main" id="{F733F355-1F9C-3EE8-1A1D-1F01F9A13FC1}"/>
                  </a:ext>
                </a:extLst>
              </p:cNvPr>
              <p:cNvSpPr txBox="1"/>
              <p:nvPr/>
            </p:nvSpPr>
            <p:spPr>
              <a:xfrm>
                <a:off x="5443772"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40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2" name="object 76">
                <a:extLst>
                  <a:ext uri="{FF2B5EF4-FFF2-40B4-BE49-F238E27FC236}">
                    <a16:creationId xmlns:a16="http://schemas.microsoft.com/office/drawing/2014/main" id="{4FCA6FE2-C8C1-A0CF-43E6-1A5066D5775F}"/>
                  </a:ext>
                </a:extLst>
              </p:cNvPr>
              <p:cNvSpPr txBox="1"/>
              <p:nvPr/>
            </p:nvSpPr>
            <p:spPr>
              <a:xfrm rot="16200000">
                <a:off x="-1164481" y="3451469"/>
                <a:ext cx="3494290" cy="101583"/>
              </a:xfrm>
              <a:prstGeom prst="rect">
                <a:avLst/>
              </a:prstGeom>
            </p:spPr>
            <p:txBody>
              <a:bodyPr vert="horz" wrap="none" lIns="0" tIns="0" rIns="0" bIns="0" rtlCol="0" anchor="ctr" anchorCtr="0">
                <a:spAutoFit/>
              </a:bodyPr>
              <a:lstStyle/>
              <a:p>
                <a:pPr marL="12700" marR="0" lvl="0" indent="0" algn="ctr" defTabSz="609585" rtl="0" eaLnBrk="0" fontAlgn="base" latinLnBrk="0" hangingPunct="0">
                  <a:lnSpc>
                    <a:spcPct val="100000"/>
                  </a:lnSpc>
                  <a:spcBef>
                    <a:spcPct val="0"/>
                  </a:spcBef>
                  <a:spcAft>
                    <a:spcPct val="0"/>
                  </a:spcAft>
                  <a:buClrTx/>
                  <a:buSzTx/>
                  <a:buFontTx/>
                  <a:buNone/>
                  <a:tabLst/>
                  <a:defRPr/>
                </a:pPr>
                <a:r>
                  <a:rPr kumimoji="0" sz="1200" b="1" i="0" u="none" strike="noStrike" kern="1200" cap="none" spc="-10" normalizeH="0" baseline="0" noProof="0">
                    <a:ln>
                      <a:noFill/>
                    </a:ln>
                    <a:solidFill>
                      <a:srgbClr val="54595B"/>
                    </a:solidFill>
                    <a:effectLst/>
                    <a:uLnTx/>
                    <a:uFillTx/>
                    <a:latin typeface="Arial"/>
                    <a:ea typeface="MS PGothic" charset="0"/>
                    <a:cs typeface="Arial"/>
                  </a:rPr>
                  <a:t>Change </a:t>
                </a:r>
                <a:r>
                  <a:rPr kumimoji="0" sz="1200" b="1" i="0" u="none" strike="noStrike" kern="1200" cap="none" spc="0" normalizeH="0" baseline="0" noProof="0">
                    <a:ln>
                      <a:noFill/>
                    </a:ln>
                    <a:solidFill>
                      <a:srgbClr val="54595B"/>
                    </a:solidFill>
                    <a:effectLst/>
                    <a:uLnTx/>
                    <a:uFillTx/>
                    <a:latin typeface="Arial"/>
                    <a:ea typeface="MS PGothic" charset="0"/>
                    <a:cs typeface="Arial"/>
                  </a:rPr>
                  <a:t>from</a:t>
                </a:r>
                <a:r>
                  <a:rPr kumimoji="0" sz="1200" b="1" i="0" u="none" strike="noStrike" kern="1200" cap="none" spc="-10" normalizeH="0" baseline="0" noProof="0">
                    <a:ln>
                      <a:noFill/>
                    </a:ln>
                    <a:solidFill>
                      <a:srgbClr val="54595B"/>
                    </a:solidFill>
                    <a:effectLst/>
                    <a:uLnTx/>
                    <a:uFillTx/>
                    <a:latin typeface="Arial"/>
                    <a:ea typeface="MS PGothic" charset="0"/>
                    <a:cs typeface="Arial"/>
                  </a:rPr>
                  <a:t> </a:t>
                </a:r>
                <a:r>
                  <a:rPr kumimoji="0" lang="en-US" sz="1200" b="1" i="0" u="none" strike="noStrike" kern="1200" cap="none" spc="-10" normalizeH="0" baseline="0" noProof="0">
                    <a:ln>
                      <a:noFill/>
                    </a:ln>
                    <a:solidFill>
                      <a:srgbClr val="54595B"/>
                    </a:solidFill>
                    <a:effectLst/>
                    <a:uLnTx/>
                    <a:uFillTx/>
                    <a:latin typeface="Arial"/>
                    <a:ea typeface="MS PGothic" charset="0"/>
                    <a:cs typeface="Arial"/>
                  </a:rPr>
                  <a:t>b</a:t>
                </a:r>
                <a:r>
                  <a:rPr kumimoji="0" sz="1200" b="1" i="0" u="none" strike="noStrike" kern="1200" cap="none" spc="-10" normalizeH="0" baseline="0" noProof="0">
                    <a:ln>
                      <a:noFill/>
                    </a:ln>
                    <a:solidFill>
                      <a:srgbClr val="54595B"/>
                    </a:solidFill>
                    <a:effectLst/>
                    <a:uLnTx/>
                    <a:uFillTx/>
                    <a:latin typeface="Arial"/>
                    <a:ea typeface="MS PGothic" charset="0"/>
                    <a:cs typeface="Arial"/>
                  </a:rPr>
                  <a:t>aseline </a:t>
                </a:r>
                <a:r>
                  <a:rPr kumimoji="0" sz="1200" b="1" i="0" u="none" strike="noStrike" kern="1200" cap="none" spc="0" normalizeH="0" baseline="0" noProof="0">
                    <a:ln>
                      <a:noFill/>
                    </a:ln>
                    <a:solidFill>
                      <a:srgbClr val="54595B"/>
                    </a:solidFill>
                    <a:effectLst/>
                    <a:uLnTx/>
                    <a:uFillTx/>
                    <a:latin typeface="Arial"/>
                    <a:ea typeface="MS PGothic" charset="0"/>
                    <a:cs typeface="Arial"/>
                  </a:rPr>
                  <a:t>in</a:t>
                </a:r>
                <a:r>
                  <a:rPr kumimoji="0" sz="1200" b="1" i="0" u="none" strike="noStrike" kern="1200" cap="none" spc="-10" normalizeH="0" baseline="0" noProof="0">
                    <a:ln>
                      <a:noFill/>
                    </a:ln>
                    <a:solidFill>
                      <a:srgbClr val="54595B"/>
                    </a:solidFill>
                    <a:effectLst/>
                    <a:uLnTx/>
                    <a:uFillTx/>
                    <a:latin typeface="Arial"/>
                    <a:ea typeface="MS PGothic" charset="0"/>
                    <a:cs typeface="Arial"/>
                  </a:rPr>
                  <a:t> </a:t>
                </a:r>
                <a:r>
                  <a:rPr kumimoji="0" sz="1200" b="1" i="0" u="none" strike="noStrike" kern="1200" cap="none" spc="0" normalizeH="0" baseline="0" noProof="0">
                    <a:ln>
                      <a:noFill/>
                    </a:ln>
                    <a:solidFill>
                      <a:srgbClr val="54595B"/>
                    </a:solidFill>
                    <a:effectLst/>
                    <a:uLnTx/>
                    <a:uFillTx/>
                    <a:latin typeface="Arial"/>
                    <a:ea typeface="MS PGothic" charset="0"/>
                    <a:cs typeface="Arial"/>
                  </a:rPr>
                  <a:t>eGFR</a:t>
                </a:r>
                <a:r>
                  <a:rPr kumimoji="0" sz="1200" b="1" i="0" u="none" strike="noStrike" kern="1200" cap="none" spc="-5" normalizeH="0" baseline="0" noProof="0">
                    <a:ln>
                      <a:noFill/>
                    </a:ln>
                    <a:solidFill>
                      <a:srgbClr val="54595B"/>
                    </a:solidFill>
                    <a:effectLst/>
                    <a:uLnTx/>
                    <a:uFillTx/>
                    <a:latin typeface="Arial"/>
                    <a:ea typeface="MS PGothic" charset="0"/>
                    <a:cs typeface="Arial"/>
                  </a:rPr>
                  <a:t> </a:t>
                </a:r>
                <a:r>
                  <a:rPr kumimoji="0" sz="1200" b="1" i="0" u="none" strike="noStrike" kern="1200" cap="none" spc="-10" normalizeH="0" baseline="0" noProof="0">
                    <a:ln>
                      <a:noFill/>
                    </a:ln>
                    <a:solidFill>
                      <a:srgbClr val="54595B"/>
                    </a:solidFill>
                    <a:effectLst/>
                    <a:uLnTx/>
                    <a:uFillTx/>
                    <a:latin typeface="Arial"/>
                    <a:ea typeface="MS PGothic" charset="0"/>
                    <a:cs typeface="Arial"/>
                  </a:rPr>
                  <a:t>(mL/min/1.73 </a:t>
                </a:r>
                <a:r>
                  <a:rPr kumimoji="0" sz="1200" b="1" i="0" u="none" strike="noStrike" kern="1200" cap="none" spc="-25" normalizeH="0" baseline="0" noProof="0">
                    <a:ln>
                      <a:noFill/>
                    </a:ln>
                    <a:solidFill>
                      <a:srgbClr val="54595B"/>
                    </a:solidFill>
                    <a:effectLst/>
                    <a:uLnTx/>
                    <a:uFillTx/>
                    <a:latin typeface="Arial"/>
                    <a:ea typeface="MS PGothic" charset="0"/>
                    <a:cs typeface="Arial"/>
                  </a:rPr>
                  <a:t>m</a:t>
                </a:r>
                <a:r>
                  <a:rPr kumimoji="0" sz="1200" b="1" i="0" u="none" strike="noStrike" kern="1200" cap="none" spc="-37" normalizeH="0" baseline="40404" noProof="0">
                    <a:ln>
                      <a:noFill/>
                    </a:ln>
                    <a:solidFill>
                      <a:srgbClr val="54595B"/>
                    </a:solidFill>
                    <a:effectLst/>
                    <a:uLnTx/>
                    <a:uFillTx/>
                    <a:latin typeface="Arial"/>
                    <a:ea typeface="MS PGothic" charset="0"/>
                    <a:cs typeface="Arial"/>
                  </a:rPr>
                  <a:t>2</a:t>
                </a:r>
                <a:r>
                  <a:rPr kumimoji="0" sz="1200" b="1" i="0" u="none" strike="noStrike" kern="1200" cap="none" spc="-25" normalizeH="0" baseline="0" noProof="0">
                    <a:ln>
                      <a:noFill/>
                    </a:ln>
                    <a:solidFill>
                      <a:srgbClr val="54595B"/>
                    </a:solidFill>
                    <a:effectLst/>
                    <a:uLnTx/>
                    <a:uFillTx/>
                    <a:latin typeface="Arial"/>
                    <a:ea typeface="MS PGothic" charset="0"/>
                    <a:cs typeface="Arial"/>
                  </a:rPr>
                  <a:t>)</a:t>
                </a:r>
                <a:endParaRPr kumimoji="0" sz="1200" b="1"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3" name="object 65">
                <a:extLst>
                  <a:ext uri="{FF2B5EF4-FFF2-40B4-BE49-F238E27FC236}">
                    <a16:creationId xmlns:a16="http://schemas.microsoft.com/office/drawing/2014/main" id="{342B0A65-ABE5-F9A2-505C-22D2E5C059E8}"/>
                  </a:ext>
                </a:extLst>
              </p:cNvPr>
              <p:cNvSpPr txBox="1"/>
              <p:nvPr/>
            </p:nvSpPr>
            <p:spPr>
              <a:xfrm>
                <a:off x="1069017"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50" normalizeH="0" baseline="0" noProof="0">
                    <a:ln>
                      <a:noFill/>
                    </a:ln>
                    <a:solidFill>
                      <a:srgbClr val="54595B"/>
                    </a:solidFill>
                    <a:effectLst/>
                    <a:uLnTx/>
                    <a:uFillTx/>
                    <a:latin typeface="Arial"/>
                    <a:ea typeface="MS PGothic" charset="0"/>
                    <a:cs typeface="Arial"/>
                  </a:rPr>
                  <a:t>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grpSp>
      </p:grpSp>
      <p:pic>
        <p:nvPicPr>
          <p:cNvPr id="8" name="Picture 2" descr="Glasgow 2026 | ERA">
            <a:extLst>
              <a:ext uri="{FF2B5EF4-FFF2-40B4-BE49-F238E27FC236}">
                <a16:creationId xmlns:a16="http://schemas.microsoft.com/office/drawing/2014/main" id="{228884FA-FE59-4281-AE05-FEC8DC7CC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hidden="1">
            <a:extLst>
              <a:ext uri="{FF2B5EF4-FFF2-40B4-BE49-F238E27FC236}">
                <a16:creationId xmlns:a16="http://schemas.microsoft.com/office/drawing/2014/main" id="{0D2856C2-D0BC-EA1E-36B8-0191C63F697A}"/>
              </a:ext>
            </a:extLst>
          </p:cNvPr>
          <p:cNvGrpSpPr/>
          <p:nvPr/>
        </p:nvGrpSpPr>
        <p:grpSpPr>
          <a:xfrm>
            <a:off x="1064882" y="2414678"/>
            <a:ext cx="4441637" cy="2231466"/>
            <a:chOff x="1064882" y="2414678"/>
            <a:chExt cx="4441637" cy="2231466"/>
          </a:xfrm>
        </p:grpSpPr>
        <p:grpSp>
          <p:nvGrpSpPr>
            <p:cNvPr id="60" name="Group 59">
              <a:extLst>
                <a:ext uri="{FF2B5EF4-FFF2-40B4-BE49-F238E27FC236}">
                  <a16:creationId xmlns:a16="http://schemas.microsoft.com/office/drawing/2014/main" id="{2542A438-82EE-79A0-B887-6BD885B84403}"/>
                </a:ext>
              </a:extLst>
            </p:cNvPr>
            <p:cNvGrpSpPr/>
            <p:nvPr/>
          </p:nvGrpSpPr>
          <p:grpSpPr>
            <a:xfrm>
              <a:off x="1079875" y="2465070"/>
              <a:ext cx="4426644" cy="2181074"/>
              <a:chOff x="1079875" y="2465070"/>
              <a:chExt cx="4426644" cy="2181074"/>
            </a:xfrm>
          </p:grpSpPr>
          <p:sp>
            <p:nvSpPr>
              <p:cNvPr id="62" name="object 34">
                <a:extLst>
                  <a:ext uri="{FF2B5EF4-FFF2-40B4-BE49-F238E27FC236}">
                    <a16:creationId xmlns:a16="http://schemas.microsoft.com/office/drawing/2014/main" id="{49EE535E-E4CD-1EFF-8011-F34CEF57F20E}"/>
                  </a:ext>
                </a:extLst>
              </p:cNvPr>
              <p:cNvSpPr/>
              <p:nvPr/>
            </p:nvSpPr>
            <p:spPr>
              <a:xfrm>
                <a:off x="1079875" y="2465070"/>
                <a:ext cx="4398001" cy="1975758"/>
              </a:xfrm>
              <a:custGeom>
                <a:avLst/>
                <a:gdLst/>
                <a:ahLst/>
                <a:cxnLst/>
                <a:rect l="l" t="t" r="r" b="b"/>
                <a:pathLst>
                  <a:path w="6125845" h="1513839">
                    <a:moveTo>
                      <a:pt x="0" y="0"/>
                    </a:moveTo>
                    <a:lnTo>
                      <a:pt x="153172" y="218465"/>
                    </a:lnTo>
                    <a:lnTo>
                      <a:pt x="459426" y="341186"/>
                    </a:lnTo>
                    <a:lnTo>
                      <a:pt x="918852" y="414526"/>
                    </a:lnTo>
                    <a:lnTo>
                      <a:pt x="1837614" y="571996"/>
                    </a:lnTo>
                    <a:lnTo>
                      <a:pt x="2450213" y="702125"/>
                    </a:lnTo>
                    <a:lnTo>
                      <a:pt x="3062721" y="762845"/>
                    </a:lnTo>
                    <a:lnTo>
                      <a:pt x="3675228" y="943177"/>
                    </a:lnTo>
                    <a:lnTo>
                      <a:pt x="4287827" y="1085010"/>
                    </a:lnTo>
                    <a:lnTo>
                      <a:pt x="4900335" y="1205537"/>
                    </a:lnTo>
                    <a:lnTo>
                      <a:pt x="5512934" y="1380474"/>
                    </a:lnTo>
                    <a:lnTo>
                      <a:pt x="6125442" y="1513254"/>
                    </a:lnTo>
                  </a:path>
                </a:pathLst>
              </a:custGeom>
              <a:ln w="28575">
                <a:solidFill>
                  <a:srgbClr val="669BD2"/>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63" name="Group 62">
                <a:extLst>
                  <a:ext uri="{FF2B5EF4-FFF2-40B4-BE49-F238E27FC236}">
                    <a16:creationId xmlns:a16="http://schemas.microsoft.com/office/drawing/2014/main" id="{648C95AE-2AEC-905E-FA29-323192E1C1CC}"/>
                  </a:ext>
                </a:extLst>
              </p:cNvPr>
              <p:cNvGrpSpPr/>
              <p:nvPr/>
            </p:nvGrpSpPr>
            <p:grpSpPr>
              <a:xfrm>
                <a:off x="1164435" y="2664945"/>
                <a:ext cx="4342084" cy="1981199"/>
                <a:chOff x="1164435" y="2845704"/>
                <a:chExt cx="4342084" cy="1981199"/>
              </a:xfrm>
            </p:grpSpPr>
            <p:grpSp>
              <p:nvGrpSpPr>
                <p:cNvPr id="64" name="Group 63">
                  <a:extLst>
                    <a:ext uri="{FF2B5EF4-FFF2-40B4-BE49-F238E27FC236}">
                      <a16:creationId xmlns:a16="http://schemas.microsoft.com/office/drawing/2014/main" id="{0FA51F6F-0F62-1DAC-69CA-5D1FF63B255F}"/>
                    </a:ext>
                  </a:extLst>
                </p:cNvPr>
                <p:cNvGrpSpPr/>
                <p:nvPr/>
              </p:nvGrpSpPr>
              <p:grpSpPr>
                <a:xfrm>
                  <a:off x="5454380" y="4419708"/>
                  <a:ext cx="52139" cy="407195"/>
                  <a:chOff x="5454380" y="4419708"/>
                  <a:chExt cx="52139" cy="407195"/>
                </a:xfrm>
              </p:grpSpPr>
              <p:sp>
                <p:nvSpPr>
                  <p:cNvPr id="99" name="Graphic 160">
                    <a:extLst>
                      <a:ext uri="{FF2B5EF4-FFF2-40B4-BE49-F238E27FC236}">
                        <a16:creationId xmlns:a16="http://schemas.microsoft.com/office/drawing/2014/main" id="{B4C4773E-968C-53EC-68DA-0BDB6E199DEC}"/>
                      </a:ext>
                    </a:extLst>
                  </p:cNvPr>
                  <p:cNvSpPr/>
                  <p:nvPr/>
                </p:nvSpPr>
                <p:spPr>
                  <a:xfrm>
                    <a:off x="5458051" y="4419708"/>
                    <a:ext cx="40240" cy="407195"/>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00" name="Rectangle 99">
                    <a:extLst>
                      <a:ext uri="{FF2B5EF4-FFF2-40B4-BE49-F238E27FC236}">
                        <a16:creationId xmlns:a16="http://schemas.microsoft.com/office/drawing/2014/main" id="{0A27198F-C57B-2360-3F9C-0266D4344A4B}"/>
                      </a:ext>
                    </a:extLst>
                  </p:cNvPr>
                  <p:cNvSpPr/>
                  <p:nvPr/>
                </p:nvSpPr>
                <p:spPr>
                  <a:xfrm>
                    <a:off x="5454380" y="4576639"/>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5" name="Group 64">
                  <a:extLst>
                    <a:ext uri="{FF2B5EF4-FFF2-40B4-BE49-F238E27FC236}">
                      <a16:creationId xmlns:a16="http://schemas.microsoft.com/office/drawing/2014/main" id="{DABE25EF-AB95-448A-1050-DD16D4CBFD88}"/>
                    </a:ext>
                  </a:extLst>
                </p:cNvPr>
                <p:cNvGrpSpPr/>
                <p:nvPr/>
              </p:nvGrpSpPr>
              <p:grpSpPr>
                <a:xfrm>
                  <a:off x="5012942" y="4257784"/>
                  <a:ext cx="52139" cy="388144"/>
                  <a:chOff x="5012942" y="4257784"/>
                  <a:chExt cx="52139" cy="388144"/>
                </a:xfrm>
              </p:grpSpPr>
              <p:sp>
                <p:nvSpPr>
                  <p:cNvPr id="97" name="Graphic 160">
                    <a:extLst>
                      <a:ext uri="{FF2B5EF4-FFF2-40B4-BE49-F238E27FC236}">
                        <a16:creationId xmlns:a16="http://schemas.microsoft.com/office/drawing/2014/main" id="{0A9D684C-923B-D340-54AF-0BAF219FDC41}"/>
                      </a:ext>
                    </a:extLst>
                  </p:cNvPr>
                  <p:cNvSpPr/>
                  <p:nvPr/>
                </p:nvSpPr>
                <p:spPr>
                  <a:xfrm>
                    <a:off x="5016613" y="4257784"/>
                    <a:ext cx="40240" cy="38814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98" name="Rectangle 97">
                    <a:extLst>
                      <a:ext uri="{FF2B5EF4-FFF2-40B4-BE49-F238E27FC236}">
                        <a16:creationId xmlns:a16="http://schemas.microsoft.com/office/drawing/2014/main" id="{1CDCDFCA-8F9A-4FF3-A434-A648970C0A04}"/>
                      </a:ext>
                    </a:extLst>
                  </p:cNvPr>
                  <p:cNvSpPr/>
                  <p:nvPr/>
                </p:nvSpPr>
                <p:spPr>
                  <a:xfrm>
                    <a:off x="5012942" y="440280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6" name="Group 65">
                  <a:extLst>
                    <a:ext uri="{FF2B5EF4-FFF2-40B4-BE49-F238E27FC236}">
                      <a16:creationId xmlns:a16="http://schemas.microsoft.com/office/drawing/2014/main" id="{9EC35D59-BC09-DB81-E95D-CBDDAA5570C9}"/>
                    </a:ext>
                  </a:extLst>
                </p:cNvPr>
                <p:cNvGrpSpPr/>
                <p:nvPr/>
              </p:nvGrpSpPr>
              <p:grpSpPr>
                <a:xfrm>
                  <a:off x="4574123" y="4050615"/>
                  <a:ext cx="52139" cy="340519"/>
                  <a:chOff x="4574123" y="4050615"/>
                  <a:chExt cx="52139" cy="340519"/>
                </a:xfrm>
              </p:grpSpPr>
              <p:sp>
                <p:nvSpPr>
                  <p:cNvPr id="93" name="Graphic 160">
                    <a:extLst>
                      <a:ext uri="{FF2B5EF4-FFF2-40B4-BE49-F238E27FC236}">
                        <a16:creationId xmlns:a16="http://schemas.microsoft.com/office/drawing/2014/main" id="{2722295C-FC5C-429E-4B47-2128AD5B20C1}"/>
                      </a:ext>
                    </a:extLst>
                  </p:cNvPr>
                  <p:cNvSpPr/>
                  <p:nvPr/>
                </p:nvSpPr>
                <p:spPr>
                  <a:xfrm>
                    <a:off x="4577794" y="4050615"/>
                    <a:ext cx="40240" cy="340519"/>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94" name="Rectangle 93">
                    <a:extLst>
                      <a:ext uri="{FF2B5EF4-FFF2-40B4-BE49-F238E27FC236}">
                        <a16:creationId xmlns:a16="http://schemas.microsoft.com/office/drawing/2014/main" id="{127289AE-E84F-B87A-EE35-2BE7380EF8A2}"/>
                      </a:ext>
                    </a:extLst>
                  </p:cNvPr>
                  <p:cNvSpPr/>
                  <p:nvPr/>
                </p:nvSpPr>
                <p:spPr>
                  <a:xfrm>
                    <a:off x="4574123" y="417420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7" name="Group 66">
                  <a:extLst>
                    <a:ext uri="{FF2B5EF4-FFF2-40B4-BE49-F238E27FC236}">
                      <a16:creationId xmlns:a16="http://schemas.microsoft.com/office/drawing/2014/main" id="{287AE3E5-BA88-12B1-1078-379044DB712B}"/>
                    </a:ext>
                  </a:extLst>
                </p:cNvPr>
                <p:cNvGrpSpPr/>
                <p:nvPr/>
              </p:nvGrpSpPr>
              <p:grpSpPr>
                <a:xfrm>
                  <a:off x="4135304" y="3900597"/>
                  <a:ext cx="52139" cy="326231"/>
                  <a:chOff x="4135304" y="3900597"/>
                  <a:chExt cx="52139" cy="326231"/>
                </a:xfrm>
              </p:grpSpPr>
              <p:sp>
                <p:nvSpPr>
                  <p:cNvPr id="89" name="Graphic 160">
                    <a:extLst>
                      <a:ext uri="{FF2B5EF4-FFF2-40B4-BE49-F238E27FC236}">
                        <a16:creationId xmlns:a16="http://schemas.microsoft.com/office/drawing/2014/main" id="{9A13C587-C704-1955-C0FC-1CA31156E7AE}"/>
                      </a:ext>
                    </a:extLst>
                  </p:cNvPr>
                  <p:cNvSpPr/>
                  <p:nvPr/>
                </p:nvSpPr>
                <p:spPr>
                  <a:xfrm>
                    <a:off x="4138975" y="3900597"/>
                    <a:ext cx="40240" cy="326231"/>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91" name="Rectangle 90">
                    <a:extLst>
                      <a:ext uri="{FF2B5EF4-FFF2-40B4-BE49-F238E27FC236}">
                        <a16:creationId xmlns:a16="http://schemas.microsoft.com/office/drawing/2014/main" id="{CDAF2C30-7721-0D8A-0172-7AD7A221955D}"/>
                      </a:ext>
                    </a:extLst>
                  </p:cNvPr>
                  <p:cNvSpPr/>
                  <p:nvPr/>
                </p:nvSpPr>
                <p:spPr>
                  <a:xfrm>
                    <a:off x="4135304" y="4017045"/>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8" name="Group 67">
                  <a:extLst>
                    <a:ext uri="{FF2B5EF4-FFF2-40B4-BE49-F238E27FC236}">
                      <a16:creationId xmlns:a16="http://schemas.microsoft.com/office/drawing/2014/main" id="{2E4D81F0-BCF5-E45D-FC3B-A8F5DE308DCF}"/>
                    </a:ext>
                  </a:extLst>
                </p:cNvPr>
                <p:cNvGrpSpPr/>
                <p:nvPr/>
              </p:nvGrpSpPr>
              <p:grpSpPr>
                <a:xfrm>
                  <a:off x="3695175" y="3726765"/>
                  <a:ext cx="52139" cy="288132"/>
                  <a:chOff x="3695175" y="3726765"/>
                  <a:chExt cx="52139" cy="288132"/>
                </a:xfrm>
              </p:grpSpPr>
              <p:sp>
                <p:nvSpPr>
                  <p:cNvPr id="87" name="Graphic 160">
                    <a:extLst>
                      <a:ext uri="{FF2B5EF4-FFF2-40B4-BE49-F238E27FC236}">
                        <a16:creationId xmlns:a16="http://schemas.microsoft.com/office/drawing/2014/main" id="{F0D0EA5B-E136-55E2-2F90-5ED9ACB15E6F}"/>
                      </a:ext>
                    </a:extLst>
                  </p:cNvPr>
                  <p:cNvSpPr/>
                  <p:nvPr/>
                </p:nvSpPr>
                <p:spPr>
                  <a:xfrm>
                    <a:off x="3701124" y="3726765"/>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8" name="Rectangle 87">
                    <a:extLst>
                      <a:ext uri="{FF2B5EF4-FFF2-40B4-BE49-F238E27FC236}">
                        <a16:creationId xmlns:a16="http://schemas.microsoft.com/office/drawing/2014/main" id="{7E7ACFEF-A744-10A4-01E4-07DEB46283C0}"/>
                      </a:ext>
                    </a:extLst>
                  </p:cNvPr>
                  <p:cNvSpPr/>
                  <p:nvPr/>
                </p:nvSpPr>
                <p:spPr>
                  <a:xfrm>
                    <a:off x="3695175" y="382416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9" name="Group 68">
                  <a:extLst>
                    <a:ext uri="{FF2B5EF4-FFF2-40B4-BE49-F238E27FC236}">
                      <a16:creationId xmlns:a16="http://schemas.microsoft.com/office/drawing/2014/main" id="{64F325FA-799A-997E-811D-9ECC08D23450}"/>
                    </a:ext>
                  </a:extLst>
                </p:cNvPr>
                <p:cNvGrpSpPr/>
                <p:nvPr/>
              </p:nvGrpSpPr>
              <p:grpSpPr>
                <a:xfrm>
                  <a:off x="3255046" y="3495783"/>
                  <a:ext cx="52139" cy="288132"/>
                  <a:chOff x="3255046" y="3495783"/>
                  <a:chExt cx="52139" cy="288132"/>
                </a:xfrm>
              </p:grpSpPr>
              <p:sp>
                <p:nvSpPr>
                  <p:cNvPr id="85" name="Graphic 160">
                    <a:extLst>
                      <a:ext uri="{FF2B5EF4-FFF2-40B4-BE49-F238E27FC236}">
                        <a16:creationId xmlns:a16="http://schemas.microsoft.com/office/drawing/2014/main" id="{92C1CE0F-ADE9-07F0-F38E-8DCCDA971AAA}"/>
                      </a:ext>
                    </a:extLst>
                  </p:cNvPr>
                  <p:cNvSpPr/>
                  <p:nvPr/>
                </p:nvSpPr>
                <p:spPr>
                  <a:xfrm>
                    <a:off x="3260996" y="3495783"/>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6" name="Rectangle 85">
                    <a:extLst>
                      <a:ext uri="{FF2B5EF4-FFF2-40B4-BE49-F238E27FC236}">
                        <a16:creationId xmlns:a16="http://schemas.microsoft.com/office/drawing/2014/main" id="{D95FBAEA-9511-8F94-50D0-B3F197DAE586}"/>
                      </a:ext>
                    </a:extLst>
                  </p:cNvPr>
                  <p:cNvSpPr/>
                  <p:nvPr/>
                </p:nvSpPr>
                <p:spPr>
                  <a:xfrm>
                    <a:off x="3255046" y="3593182"/>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5E140A89-849A-E723-82EB-B3A4F0604FB4}"/>
                    </a:ext>
                  </a:extLst>
                </p:cNvPr>
                <p:cNvGrpSpPr/>
                <p:nvPr/>
              </p:nvGrpSpPr>
              <p:grpSpPr>
                <a:xfrm>
                  <a:off x="2812298" y="3417202"/>
                  <a:ext cx="52139" cy="288132"/>
                  <a:chOff x="2812298" y="3417202"/>
                  <a:chExt cx="52139" cy="288132"/>
                </a:xfrm>
              </p:grpSpPr>
              <p:sp>
                <p:nvSpPr>
                  <p:cNvPr id="83" name="Graphic 160">
                    <a:extLst>
                      <a:ext uri="{FF2B5EF4-FFF2-40B4-BE49-F238E27FC236}">
                        <a16:creationId xmlns:a16="http://schemas.microsoft.com/office/drawing/2014/main" id="{2C63F58E-CC2D-0BA9-2483-01BD957E24D6}"/>
                      </a:ext>
                    </a:extLst>
                  </p:cNvPr>
                  <p:cNvSpPr/>
                  <p:nvPr/>
                </p:nvSpPr>
                <p:spPr>
                  <a:xfrm>
                    <a:off x="2818247" y="3417202"/>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4" name="Rectangle 83">
                    <a:extLst>
                      <a:ext uri="{FF2B5EF4-FFF2-40B4-BE49-F238E27FC236}">
                        <a16:creationId xmlns:a16="http://schemas.microsoft.com/office/drawing/2014/main" id="{8AF3FAEA-06A1-3A89-C3AF-3DDFD9890BE4}"/>
                      </a:ext>
                    </a:extLst>
                  </p:cNvPr>
                  <p:cNvSpPr/>
                  <p:nvPr/>
                </p:nvSpPr>
                <p:spPr>
                  <a:xfrm>
                    <a:off x="2812298" y="3514601"/>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1" name="Group 70">
                  <a:extLst>
                    <a:ext uri="{FF2B5EF4-FFF2-40B4-BE49-F238E27FC236}">
                      <a16:creationId xmlns:a16="http://schemas.microsoft.com/office/drawing/2014/main" id="{CEC2CCD9-94D9-BC30-68D4-A364343C52E5}"/>
                    </a:ext>
                  </a:extLst>
                </p:cNvPr>
                <p:cNvGrpSpPr/>
                <p:nvPr/>
              </p:nvGrpSpPr>
              <p:grpSpPr>
                <a:xfrm>
                  <a:off x="2373479" y="3252896"/>
                  <a:ext cx="52139" cy="261937"/>
                  <a:chOff x="2373479" y="3252896"/>
                  <a:chExt cx="52139" cy="261937"/>
                </a:xfrm>
              </p:grpSpPr>
              <p:sp>
                <p:nvSpPr>
                  <p:cNvPr id="81" name="Graphic 160">
                    <a:extLst>
                      <a:ext uri="{FF2B5EF4-FFF2-40B4-BE49-F238E27FC236}">
                        <a16:creationId xmlns:a16="http://schemas.microsoft.com/office/drawing/2014/main" id="{2D94E9F2-1E01-424D-23F8-F8BF287220B2}"/>
                      </a:ext>
                    </a:extLst>
                  </p:cNvPr>
                  <p:cNvSpPr/>
                  <p:nvPr/>
                </p:nvSpPr>
                <p:spPr>
                  <a:xfrm>
                    <a:off x="2379428" y="3252896"/>
                    <a:ext cx="40240" cy="261937"/>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2" name="Rectangle 81">
                    <a:extLst>
                      <a:ext uri="{FF2B5EF4-FFF2-40B4-BE49-F238E27FC236}">
                        <a16:creationId xmlns:a16="http://schemas.microsoft.com/office/drawing/2014/main" id="{50987DBD-4116-346B-54B1-277BC2AB0CB6}"/>
                      </a:ext>
                    </a:extLst>
                  </p:cNvPr>
                  <p:cNvSpPr/>
                  <p:nvPr/>
                </p:nvSpPr>
                <p:spPr>
                  <a:xfrm>
                    <a:off x="2373479" y="3347913"/>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2" name="Group 71">
                  <a:extLst>
                    <a:ext uri="{FF2B5EF4-FFF2-40B4-BE49-F238E27FC236}">
                      <a16:creationId xmlns:a16="http://schemas.microsoft.com/office/drawing/2014/main" id="{27C1659F-1506-5C42-5405-A027C152593C}"/>
                    </a:ext>
                  </a:extLst>
                </p:cNvPr>
                <p:cNvGrpSpPr/>
                <p:nvPr/>
              </p:nvGrpSpPr>
              <p:grpSpPr>
                <a:xfrm>
                  <a:off x="1714596" y="3076684"/>
                  <a:ext cx="52139" cy="226219"/>
                  <a:chOff x="1714596" y="3076684"/>
                  <a:chExt cx="52139" cy="226219"/>
                </a:xfrm>
              </p:grpSpPr>
              <p:sp>
                <p:nvSpPr>
                  <p:cNvPr id="79" name="Graphic 160">
                    <a:extLst>
                      <a:ext uri="{FF2B5EF4-FFF2-40B4-BE49-F238E27FC236}">
                        <a16:creationId xmlns:a16="http://schemas.microsoft.com/office/drawing/2014/main" id="{C270CD86-CD7B-529E-53B7-F29BC3D00F9D}"/>
                      </a:ext>
                    </a:extLst>
                  </p:cNvPr>
                  <p:cNvSpPr/>
                  <p:nvPr/>
                </p:nvSpPr>
                <p:spPr>
                  <a:xfrm>
                    <a:off x="1720545" y="3076684"/>
                    <a:ext cx="40240" cy="226219"/>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0" name="Rectangle 79">
                    <a:extLst>
                      <a:ext uri="{FF2B5EF4-FFF2-40B4-BE49-F238E27FC236}">
                        <a16:creationId xmlns:a16="http://schemas.microsoft.com/office/drawing/2014/main" id="{1699871B-9EF5-7153-A3DA-BBFBC2316DE8}"/>
                      </a:ext>
                    </a:extLst>
                  </p:cNvPr>
                  <p:cNvSpPr/>
                  <p:nvPr/>
                </p:nvSpPr>
                <p:spPr>
                  <a:xfrm>
                    <a:off x="1714596" y="314074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3" name="Group 72">
                  <a:extLst>
                    <a:ext uri="{FF2B5EF4-FFF2-40B4-BE49-F238E27FC236}">
                      <a16:creationId xmlns:a16="http://schemas.microsoft.com/office/drawing/2014/main" id="{9AB33BD7-CEBD-AABF-9F1B-059AAFD7FC62}"/>
                    </a:ext>
                  </a:extLst>
                </p:cNvPr>
                <p:cNvGrpSpPr/>
                <p:nvPr/>
              </p:nvGrpSpPr>
              <p:grpSpPr>
                <a:xfrm>
                  <a:off x="1385809" y="2995723"/>
                  <a:ext cx="52139" cy="195262"/>
                  <a:chOff x="1385809" y="2995723"/>
                  <a:chExt cx="52139" cy="195262"/>
                </a:xfrm>
              </p:grpSpPr>
              <p:sp>
                <p:nvSpPr>
                  <p:cNvPr id="77" name="Graphic 160">
                    <a:extLst>
                      <a:ext uri="{FF2B5EF4-FFF2-40B4-BE49-F238E27FC236}">
                        <a16:creationId xmlns:a16="http://schemas.microsoft.com/office/drawing/2014/main" id="{E6C27DDC-8604-7A2F-1C26-12BEAD064DAD}"/>
                      </a:ext>
                    </a:extLst>
                  </p:cNvPr>
                  <p:cNvSpPr/>
                  <p:nvPr/>
                </p:nvSpPr>
                <p:spPr>
                  <a:xfrm>
                    <a:off x="1391758" y="2995723"/>
                    <a:ext cx="40240" cy="1952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78" name="Rectangle 77">
                    <a:extLst>
                      <a:ext uri="{FF2B5EF4-FFF2-40B4-BE49-F238E27FC236}">
                        <a16:creationId xmlns:a16="http://schemas.microsoft.com/office/drawing/2014/main" id="{1EBA9353-159B-DAAF-0A75-6297FD0B2B1A}"/>
                      </a:ext>
                    </a:extLst>
                  </p:cNvPr>
                  <p:cNvSpPr/>
                  <p:nvPr/>
                </p:nvSpPr>
                <p:spPr>
                  <a:xfrm>
                    <a:off x="1385809" y="304549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B161623C-D977-837C-D04A-E0A0132E9278}"/>
                    </a:ext>
                  </a:extLst>
                </p:cNvPr>
                <p:cNvGrpSpPr/>
                <p:nvPr/>
              </p:nvGrpSpPr>
              <p:grpSpPr>
                <a:xfrm>
                  <a:off x="1164435" y="2845704"/>
                  <a:ext cx="52139" cy="176212"/>
                  <a:chOff x="1164435" y="2845704"/>
                  <a:chExt cx="52139" cy="176212"/>
                </a:xfrm>
              </p:grpSpPr>
              <p:sp>
                <p:nvSpPr>
                  <p:cNvPr id="75" name="Graphic 160">
                    <a:extLst>
                      <a:ext uri="{FF2B5EF4-FFF2-40B4-BE49-F238E27FC236}">
                        <a16:creationId xmlns:a16="http://schemas.microsoft.com/office/drawing/2014/main" id="{0AB7062B-94F1-D082-4574-48AA0B2CB1B5}"/>
                      </a:ext>
                    </a:extLst>
                  </p:cNvPr>
                  <p:cNvSpPr/>
                  <p:nvPr/>
                </p:nvSpPr>
                <p:spPr>
                  <a:xfrm>
                    <a:off x="1170384" y="2845704"/>
                    <a:ext cx="40240" cy="17621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76" name="Rectangle 75">
                    <a:extLst>
                      <a:ext uri="{FF2B5EF4-FFF2-40B4-BE49-F238E27FC236}">
                        <a16:creationId xmlns:a16="http://schemas.microsoft.com/office/drawing/2014/main" id="{E22D2DE5-52C7-A1F1-391A-D665AA84CA86}"/>
                      </a:ext>
                    </a:extLst>
                  </p:cNvPr>
                  <p:cNvSpPr/>
                  <p:nvPr/>
                </p:nvSpPr>
                <p:spPr>
                  <a:xfrm>
                    <a:off x="1164435" y="2883569"/>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61" name="Rectangle 60">
              <a:extLst>
                <a:ext uri="{FF2B5EF4-FFF2-40B4-BE49-F238E27FC236}">
                  <a16:creationId xmlns:a16="http://schemas.microsoft.com/office/drawing/2014/main" id="{0E16CD66-E2C4-B311-5D82-AAE44FCF37DE}"/>
                </a:ext>
              </a:extLst>
            </p:cNvPr>
            <p:cNvSpPr/>
            <p:nvPr/>
          </p:nvSpPr>
          <p:spPr>
            <a:xfrm>
              <a:off x="1064882" y="241467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7975CA51-B549-0C77-7C25-683C53898544}"/>
              </a:ext>
            </a:extLst>
          </p:cNvPr>
          <p:cNvGrpSpPr/>
          <p:nvPr/>
        </p:nvGrpSpPr>
        <p:grpSpPr>
          <a:xfrm>
            <a:off x="6032270" y="1377366"/>
            <a:ext cx="5738189" cy="3952800"/>
            <a:chOff x="6030139" y="1378508"/>
            <a:chExt cx="5738189" cy="3952800"/>
          </a:xfrm>
        </p:grpSpPr>
        <p:sp>
          <p:nvSpPr>
            <p:cNvPr id="36" name="Rectangle 35">
              <a:extLst>
                <a:ext uri="{FF2B5EF4-FFF2-40B4-BE49-F238E27FC236}">
                  <a16:creationId xmlns:a16="http://schemas.microsoft.com/office/drawing/2014/main" id="{8294735E-87FE-258F-57DC-089267B7E977}"/>
                </a:ext>
              </a:extLst>
            </p:cNvPr>
            <p:cNvSpPr/>
            <p:nvPr/>
          </p:nvSpPr>
          <p:spPr>
            <a:xfrm>
              <a:off x="6030139" y="1746504"/>
              <a:ext cx="5738189" cy="3328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7" name="Chart 36">
              <a:extLst>
                <a:ext uri="{FF2B5EF4-FFF2-40B4-BE49-F238E27FC236}">
                  <a16:creationId xmlns:a16="http://schemas.microsoft.com/office/drawing/2014/main" id="{AA5641FA-F8FD-37F4-F4F8-1F8CE9895F86}"/>
                </a:ext>
              </a:extLst>
            </p:cNvPr>
            <p:cNvGraphicFramePr/>
            <p:nvPr/>
          </p:nvGraphicFramePr>
          <p:xfrm>
            <a:off x="6030139" y="1378508"/>
            <a:ext cx="5591589" cy="3952800"/>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105" name="Group 104">
            <a:extLst>
              <a:ext uri="{FF2B5EF4-FFF2-40B4-BE49-F238E27FC236}">
                <a16:creationId xmlns:a16="http://schemas.microsoft.com/office/drawing/2014/main" id="{85BE71B3-A512-A795-E270-A27CE620CCC0}"/>
              </a:ext>
            </a:extLst>
          </p:cNvPr>
          <p:cNvGrpSpPr/>
          <p:nvPr/>
        </p:nvGrpSpPr>
        <p:grpSpPr>
          <a:xfrm>
            <a:off x="6030139" y="1378508"/>
            <a:ext cx="5738189" cy="3952800"/>
            <a:chOff x="6030139" y="1378508"/>
            <a:chExt cx="5738189" cy="3952800"/>
          </a:xfrm>
        </p:grpSpPr>
        <p:sp>
          <p:nvSpPr>
            <p:cNvPr id="106" name="Rectangle 105">
              <a:extLst>
                <a:ext uri="{FF2B5EF4-FFF2-40B4-BE49-F238E27FC236}">
                  <a16:creationId xmlns:a16="http://schemas.microsoft.com/office/drawing/2014/main" id="{1DC0B786-F907-B587-BDF9-1B5985F590A5}"/>
                </a:ext>
              </a:extLst>
            </p:cNvPr>
            <p:cNvSpPr/>
            <p:nvPr/>
          </p:nvSpPr>
          <p:spPr>
            <a:xfrm>
              <a:off x="6030139" y="1746504"/>
              <a:ext cx="5738189" cy="3328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7" name="Chart 106">
              <a:extLst>
                <a:ext uri="{FF2B5EF4-FFF2-40B4-BE49-F238E27FC236}">
                  <a16:creationId xmlns:a16="http://schemas.microsoft.com/office/drawing/2014/main" id="{B1C0ACF2-81D4-AD0C-7FB6-B48ECC2734D7}"/>
                </a:ext>
              </a:extLst>
            </p:cNvPr>
            <p:cNvGraphicFramePr/>
            <p:nvPr/>
          </p:nvGraphicFramePr>
          <p:xfrm>
            <a:off x="6030139" y="1378508"/>
            <a:ext cx="5591589" cy="3952800"/>
          </p:xfrm>
          <a:graphic>
            <a:graphicData uri="http://schemas.openxmlformats.org/drawingml/2006/chart">
              <c:chart xmlns:c="http://schemas.openxmlformats.org/drawingml/2006/chart" xmlns:r="http://schemas.openxmlformats.org/officeDocument/2006/relationships" r:id="rId6"/>
            </a:graphicData>
          </a:graphic>
        </p:graphicFrame>
      </p:grpSp>
      <p:sp>
        <p:nvSpPr>
          <p:cNvPr id="5" name="object 99">
            <a:extLst>
              <a:ext uri="{FF2B5EF4-FFF2-40B4-BE49-F238E27FC236}">
                <a16:creationId xmlns:a16="http://schemas.microsoft.com/office/drawing/2014/main" id="{F4B676C1-8C9B-1D25-CD76-F1EDF391648B}"/>
              </a:ext>
            </a:extLst>
          </p:cNvPr>
          <p:cNvSpPr txBox="1"/>
          <p:nvPr/>
        </p:nvSpPr>
        <p:spPr>
          <a:xfrm>
            <a:off x="1182997" y="1772620"/>
            <a:ext cx="1746554" cy="184666"/>
          </a:xfrm>
          <a:prstGeom prst="rect">
            <a:avLst/>
          </a:prstGeom>
        </p:spPr>
        <p:txBody>
          <a:bodyPr vert="horz" wrap="squar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20" normalizeH="0" baseline="0" noProof="0">
                <a:ln>
                  <a:noFill/>
                </a:ln>
                <a:solidFill>
                  <a:srgbClr val="669BD2"/>
                </a:solidFill>
                <a:effectLst/>
                <a:uLnTx/>
                <a:uFillTx/>
                <a:latin typeface="Arial"/>
                <a:ea typeface="MS PGothic" charset="0"/>
                <a:cs typeface="Arial"/>
              </a:rPr>
              <a:t>Finerenone n=446</a:t>
            </a:r>
            <a:endParaRPr kumimoji="0" lang="en-US" sz="1200" b="1" i="0" u="none" strike="noStrike" kern="1200" cap="none" spc="-20" normalizeH="0" baseline="0" noProof="0">
              <a:ln>
                <a:noFill/>
              </a:ln>
              <a:solidFill>
                <a:srgbClr val="000000"/>
              </a:solidFill>
              <a:effectLst/>
              <a:uLnTx/>
              <a:uFillTx/>
              <a:latin typeface="Arial"/>
              <a:ea typeface="MS PGothic" charset="0"/>
              <a:cs typeface="Arial"/>
            </a:endParaRPr>
          </a:p>
        </p:txBody>
      </p:sp>
      <p:grpSp>
        <p:nvGrpSpPr>
          <p:cNvPr id="6" name="Group 5">
            <a:extLst>
              <a:ext uri="{FF2B5EF4-FFF2-40B4-BE49-F238E27FC236}">
                <a16:creationId xmlns:a16="http://schemas.microsoft.com/office/drawing/2014/main" id="{CFC8B4E5-F036-E48B-53DE-D4ED2A2FE31D}"/>
              </a:ext>
            </a:extLst>
          </p:cNvPr>
          <p:cNvGrpSpPr/>
          <p:nvPr/>
        </p:nvGrpSpPr>
        <p:grpSpPr>
          <a:xfrm>
            <a:off x="1068422" y="2407588"/>
            <a:ext cx="4441637" cy="2231466"/>
            <a:chOff x="1064882" y="2414678"/>
            <a:chExt cx="4441637" cy="2231466"/>
          </a:xfrm>
        </p:grpSpPr>
        <p:grpSp>
          <p:nvGrpSpPr>
            <p:cNvPr id="7" name="Group 6">
              <a:extLst>
                <a:ext uri="{FF2B5EF4-FFF2-40B4-BE49-F238E27FC236}">
                  <a16:creationId xmlns:a16="http://schemas.microsoft.com/office/drawing/2014/main" id="{15490A01-7A0B-1B9A-0E9A-4B606F88AB93}"/>
                </a:ext>
              </a:extLst>
            </p:cNvPr>
            <p:cNvGrpSpPr/>
            <p:nvPr/>
          </p:nvGrpSpPr>
          <p:grpSpPr>
            <a:xfrm>
              <a:off x="1079875" y="2465070"/>
              <a:ext cx="4426644" cy="2181074"/>
              <a:chOff x="1079875" y="2465070"/>
              <a:chExt cx="4426644" cy="2181074"/>
            </a:xfrm>
          </p:grpSpPr>
          <p:sp>
            <p:nvSpPr>
              <p:cNvPr id="11" name="object 34">
                <a:extLst>
                  <a:ext uri="{FF2B5EF4-FFF2-40B4-BE49-F238E27FC236}">
                    <a16:creationId xmlns:a16="http://schemas.microsoft.com/office/drawing/2014/main" id="{D0A4553F-5720-2FAB-088B-653CF6092C67}"/>
                  </a:ext>
                </a:extLst>
              </p:cNvPr>
              <p:cNvSpPr/>
              <p:nvPr/>
            </p:nvSpPr>
            <p:spPr>
              <a:xfrm>
                <a:off x="1079875" y="2465070"/>
                <a:ext cx="4398001" cy="1975758"/>
              </a:xfrm>
              <a:custGeom>
                <a:avLst/>
                <a:gdLst/>
                <a:ahLst/>
                <a:cxnLst/>
                <a:rect l="l" t="t" r="r" b="b"/>
                <a:pathLst>
                  <a:path w="6125845" h="1513839">
                    <a:moveTo>
                      <a:pt x="0" y="0"/>
                    </a:moveTo>
                    <a:lnTo>
                      <a:pt x="153172" y="218465"/>
                    </a:lnTo>
                    <a:lnTo>
                      <a:pt x="459426" y="341186"/>
                    </a:lnTo>
                    <a:lnTo>
                      <a:pt x="918852" y="414526"/>
                    </a:lnTo>
                    <a:lnTo>
                      <a:pt x="1837614" y="571996"/>
                    </a:lnTo>
                    <a:lnTo>
                      <a:pt x="2450213" y="702125"/>
                    </a:lnTo>
                    <a:lnTo>
                      <a:pt x="3062721" y="762845"/>
                    </a:lnTo>
                    <a:lnTo>
                      <a:pt x="3675228" y="943177"/>
                    </a:lnTo>
                    <a:lnTo>
                      <a:pt x="4287827" y="1085010"/>
                    </a:lnTo>
                    <a:lnTo>
                      <a:pt x="4900335" y="1205537"/>
                    </a:lnTo>
                    <a:lnTo>
                      <a:pt x="5512934" y="1380474"/>
                    </a:lnTo>
                    <a:lnTo>
                      <a:pt x="6125442" y="1513254"/>
                    </a:lnTo>
                  </a:path>
                </a:pathLst>
              </a:custGeom>
              <a:ln w="28575">
                <a:solidFill>
                  <a:srgbClr val="669BD2"/>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15" name="Group 14">
                <a:extLst>
                  <a:ext uri="{FF2B5EF4-FFF2-40B4-BE49-F238E27FC236}">
                    <a16:creationId xmlns:a16="http://schemas.microsoft.com/office/drawing/2014/main" id="{E1AAE622-C24E-3BB8-94A0-D817D3A381C4}"/>
                  </a:ext>
                </a:extLst>
              </p:cNvPr>
              <p:cNvGrpSpPr/>
              <p:nvPr/>
            </p:nvGrpSpPr>
            <p:grpSpPr>
              <a:xfrm>
                <a:off x="1164435" y="2664945"/>
                <a:ext cx="4342084" cy="1981199"/>
                <a:chOff x="1164435" y="2845704"/>
                <a:chExt cx="4342084" cy="1981199"/>
              </a:xfrm>
            </p:grpSpPr>
            <p:grpSp>
              <p:nvGrpSpPr>
                <p:cNvPr id="17" name="Group 16">
                  <a:extLst>
                    <a:ext uri="{FF2B5EF4-FFF2-40B4-BE49-F238E27FC236}">
                      <a16:creationId xmlns:a16="http://schemas.microsoft.com/office/drawing/2014/main" id="{ECBD183C-6A3A-3445-7E8B-F00F6217693E}"/>
                    </a:ext>
                  </a:extLst>
                </p:cNvPr>
                <p:cNvGrpSpPr/>
                <p:nvPr/>
              </p:nvGrpSpPr>
              <p:grpSpPr>
                <a:xfrm>
                  <a:off x="5454380" y="4419708"/>
                  <a:ext cx="52139" cy="407195"/>
                  <a:chOff x="5454380" y="4419708"/>
                  <a:chExt cx="52139" cy="407195"/>
                </a:xfrm>
              </p:grpSpPr>
              <p:sp>
                <p:nvSpPr>
                  <p:cNvPr id="51" name="Graphic 160">
                    <a:extLst>
                      <a:ext uri="{FF2B5EF4-FFF2-40B4-BE49-F238E27FC236}">
                        <a16:creationId xmlns:a16="http://schemas.microsoft.com/office/drawing/2014/main" id="{0472A3AB-B7A6-5901-C56B-EF718D38C619}"/>
                      </a:ext>
                    </a:extLst>
                  </p:cNvPr>
                  <p:cNvSpPr/>
                  <p:nvPr/>
                </p:nvSpPr>
                <p:spPr>
                  <a:xfrm>
                    <a:off x="5458051" y="4419708"/>
                    <a:ext cx="40240" cy="407195"/>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52" name="Rectangle 51">
                    <a:extLst>
                      <a:ext uri="{FF2B5EF4-FFF2-40B4-BE49-F238E27FC236}">
                        <a16:creationId xmlns:a16="http://schemas.microsoft.com/office/drawing/2014/main" id="{2A93C0F5-E670-B56B-B42A-6B3EFBA7FC35}"/>
                      </a:ext>
                    </a:extLst>
                  </p:cNvPr>
                  <p:cNvSpPr/>
                  <p:nvPr/>
                </p:nvSpPr>
                <p:spPr>
                  <a:xfrm>
                    <a:off x="5454380" y="4576639"/>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8" name="Group 17">
                  <a:extLst>
                    <a:ext uri="{FF2B5EF4-FFF2-40B4-BE49-F238E27FC236}">
                      <a16:creationId xmlns:a16="http://schemas.microsoft.com/office/drawing/2014/main" id="{9A7215BE-CB5A-8F15-A675-1CF776B8A803}"/>
                    </a:ext>
                  </a:extLst>
                </p:cNvPr>
                <p:cNvGrpSpPr/>
                <p:nvPr/>
              </p:nvGrpSpPr>
              <p:grpSpPr>
                <a:xfrm>
                  <a:off x="5012942" y="4257784"/>
                  <a:ext cx="52139" cy="388144"/>
                  <a:chOff x="5012942" y="4257784"/>
                  <a:chExt cx="52139" cy="388144"/>
                </a:xfrm>
              </p:grpSpPr>
              <p:sp>
                <p:nvSpPr>
                  <p:cNvPr id="49" name="Graphic 160">
                    <a:extLst>
                      <a:ext uri="{FF2B5EF4-FFF2-40B4-BE49-F238E27FC236}">
                        <a16:creationId xmlns:a16="http://schemas.microsoft.com/office/drawing/2014/main" id="{84659BBC-DA04-D9C4-AE09-3C8764B40818}"/>
                      </a:ext>
                    </a:extLst>
                  </p:cNvPr>
                  <p:cNvSpPr/>
                  <p:nvPr/>
                </p:nvSpPr>
                <p:spPr>
                  <a:xfrm>
                    <a:off x="5016613" y="4257784"/>
                    <a:ext cx="40240" cy="38814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50" name="Rectangle 49">
                    <a:extLst>
                      <a:ext uri="{FF2B5EF4-FFF2-40B4-BE49-F238E27FC236}">
                        <a16:creationId xmlns:a16="http://schemas.microsoft.com/office/drawing/2014/main" id="{FDED3B09-FA4B-981D-8DF2-8F1F8FD8948D}"/>
                      </a:ext>
                    </a:extLst>
                  </p:cNvPr>
                  <p:cNvSpPr/>
                  <p:nvPr/>
                </p:nvSpPr>
                <p:spPr>
                  <a:xfrm>
                    <a:off x="5012942" y="440280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9" name="Group 18">
                  <a:extLst>
                    <a:ext uri="{FF2B5EF4-FFF2-40B4-BE49-F238E27FC236}">
                      <a16:creationId xmlns:a16="http://schemas.microsoft.com/office/drawing/2014/main" id="{4C4B8E98-EF38-8BE5-B8B0-4024963F9C20}"/>
                    </a:ext>
                  </a:extLst>
                </p:cNvPr>
                <p:cNvGrpSpPr/>
                <p:nvPr/>
              </p:nvGrpSpPr>
              <p:grpSpPr>
                <a:xfrm>
                  <a:off x="4574123" y="4050615"/>
                  <a:ext cx="52139" cy="340519"/>
                  <a:chOff x="4574123" y="4050615"/>
                  <a:chExt cx="52139" cy="340519"/>
                </a:xfrm>
              </p:grpSpPr>
              <p:sp>
                <p:nvSpPr>
                  <p:cNvPr id="47" name="Graphic 160">
                    <a:extLst>
                      <a:ext uri="{FF2B5EF4-FFF2-40B4-BE49-F238E27FC236}">
                        <a16:creationId xmlns:a16="http://schemas.microsoft.com/office/drawing/2014/main" id="{397F437A-892C-A193-FEAD-97A7EB01D37D}"/>
                      </a:ext>
                    </a:extLst>
                  </p:cNvPr>
                  <p:cNvSpPr/>
                  <p:nvPr/>
                </p:nvSpPr>
                <p:spPr>
                  <a:xfrm>
                    <a:off x="4577794" y="4050615"/>
                    <a:ext cx="40240" cy="340519"/>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48" name="Rectangle 47">
                    <a:extLst>
                      <a:ext uri="{FF2B5EF4-FFF2-40B4-BE49-F238E27FC236}">
                        <a16:creationId xmlns:a16="http://schemas.microsoft.com/office/drawing/2014/main" id="{D3E42165-E868-A75C-0645-8AC4DB1BBF33}"/>
                      </a:ext>
                    </a:extLst>
                  </p:cNvPr>
                  <p:cNvSpPr/>
                  <p:nvPr/>
                </p:nvSpPr>
                <p:spPr>
                  <a:xfrm>
                    <a:off x="4574123" y="417420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0" name="Group 19">
                  <a:extLst>
                    <a:ext uri="{FF2B5EF4-FFF2-40B4-BE49-F238E27FC236}">
                      <a16:creationId xmlns:a16="http://schemas.microsoft.com/office/drawing/2014/main" id="{648F3FDB-9801-006A-32EB-5922155C15A3}"/>
                    </a:ext>
                  </a:extLst>
                </p:cNvPr>
                <p:cNvGrpSpPr/>
                <p:nvPr/>
              </p:nvGrpSpPr>
              <p:grpSpPr>
                <a:xfrm>
                  <a:off x="4135304" y="3900597"/>
                  <a:ext cx="52139" cy="326231"/>
                  <a:chOff x="4135304" y="3900597"/>
                  <a:chExt cx="52139" cy="326231"/>
                </a:xfrm>
              </p:grpSpPr>
              <p:sp>
                <p:nvSpPr>
                  <p:cNvPr id="45" name="Graphic 160">
                    <a:extLst>
                      <a:ext uri="{FF2B5EF4-FFF2-40B4-BE49-F238E27FC236}">
                        <a16:creationId xmlns:a16="http://schemas.microsoft.com/office/drawing/2014/main" id="{D57FFF80-2F53-11AA-65DD-1891A006C638}"/>
                      </a:ext>
                    </a:extLst>
                  </p:cNvPr>
                  <p:cNvSpPr/>
                  <p:nvPr/>
                </p:nvSpPr>
                <p:spPr>
                  <a:xfrm>
                    <a:off x="4138975" y="3900597"/>
                    <a:ext cx="40240" cy="326231"/>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46" name="Rectangle 45">
                    <a:extLst>
                      <a:ext uri="{FF2B5EF4-FFF2-40B4-BE49-F238E27FC236}">
                        <a16:creationId xmlns:a16="http://schemas.microsoft.com/office/drawing/2014/main" id="{8231C9B8-70A7-EF82-A2DC-709AA918384B}"/>
                      </a:ext>
                    </a:extLst>
                  </p:cNvPr>
                  <p:cNvSpPr/>
                  <p:nvPr/>
                </p:nvSpPr>
                <p:spPr>
                  <a:xfrm>
                    <a:off x="4135304" y="4017045"/>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oup 20">
                  <a:extLst>
                    <a:ext uri="{FF2B5EF4-FFF2-40B4-BE49-F238E27FC236}">
                      <a16:creationId xmlns:a16="http://schemas.microsoft.com/office/drawing/2014/main" id="{97B7F1D8-CA1B-F1D9-BAB1-CD56CD70CCB2}"/>
                    </a:ext>
                  </a:extLst>
                </p:cNvPr>
                <p:cNvGrpSpPr/>
                <p:nvPr/>
              </p:nvGrpSpPr>
              <p:grpSpPr>
                <a:xfrm>
                  <a:off x="3695175" y="3726765"/>
                  <a:ext cx="52139" cy="288132"/>
                  <a:chOff x="3695175" y="3726765"/>
                  <a:chExt cx="52139" cy="288132"/>
                </a:xfrm>
              </p:grpSpPr>
              <p:sp>
                <p:nvSpPr>
                  <p:cNvPr id="43" name="Graphic 160">
                    <a:extLst>
                      <a:ext uri="{FF2B5EF4-FFF2-40B4-BE49-F238E27FC236}">
                        <a16:creationId xmlns:a16="http://schemas.microsoft.com/office/drawing/2014/main" id="{39EEEDEE-D84C-14EB-CF48-56ACC8766C69}"/>
                      </a:ext>
                    </a:extLst>
                  </p:cNvPr>
                  <p:cNvSpPr/>
                  <p:nvPr/>
                </p:nvSpPr>
                <p:spPr>
                  <a:xfrm>
                    <a:off x="3701124" y="3726765"/>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44" name="Rectangle 43">
                    <a:extLst>
                      <a:ext uri="{FF2B5EF4-FFF2-40B4-BE49-F238E27FC236}">
                        <a16:creationId xmlns:a16="http://schemas.microsoft.com/office/drawing/2014/main" id="{7F4E528F-69B2-1C4E-685F-062E3439E137}"/>
                      </a:ext>
                    </a:extLst>
                  </p:cNvPr>
                  <p:cNvSpPr/>
                  <p:nvPr/>
                </p:nvSpPr>
                <p:spPr>
                  <a:xfrm>
                    <a:off x="3695175" y="382416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85320BED-97FC-03F4-1D88-67E99FBF101E}"/>
                    </a:ext>
                  </a:extLst>
                </p:cNvPr>
                <p:cNvGrpSpPr/>
                <p:nvPr/>
              </p:nvGrpSpPr>
              <p:grpSpPr>
                <a:xfrm>
                  <a:off x="3255046" y="3495783"/>
                  <a:ext cx="52139" cy="288132"/>
                  <a:chOff x="3255046" y="3495783"/>
                  <a:chExt cx="52139" cy="288132"/>
                </a:xfrm>
              </p:grpSpPr>
              <p:sp>
                <p:nvSpPr>
                  <p:cNvPr id="41" name="Graphic 160">
                    <a:extLst>
                      <a:ext uri="{FF2B5EF4-FFF2-40B4-BE49-F238E27FC236}">
                        <a16:creationId xmlns:a16="http://schemas.microsoft.com/office/drawing/2014/main" id="{49077E68-6CAA-5FC6-C742-1C750394DB94}"/>
                      </a:ext>
                    </a:extLst>
                  </p:cNvPr>
                  <p:cNvSpPr/>
                  <p:nvPr/>
                </p:nvSpPr>
                <p:spPr>
                  <a:xfrm>
                    <a:off x="3260996" y="3495783"/>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42" name="Rectangle 41">
                    <a:extLst>
                      <a:ext uri="{FF2B5EF4-FFF2-40B4-BE49-F238E27FC236}">
                        <a16:creationId xmlns:a16="http://schemas.microsoft.com/office/drawing/2014/main" id="{8C2A95CA-20F2-7AB6-A304-37AD01D4760E}"/>
                      </a:ext>
                    </a:extLst>
                  </p:cNvPr>
                  <p:cNvSpPr/>
                  <p:nvPr/>
                </p:nvSpPr>
                <p:spPr>
                  <a:xfrm>
                    <a:off x="3255046" y="3593182"/>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ADFB12AA-BB5D-C8CF-10C0-38E55062823E}"/>
                    </a:ext>
                  </a:extLst>
                </p:cNvPr>
                <p:cNvGrpSpPr/>
                <p:nvPr/>
              </p:nvGrpSpPr>
              <p:grpSpPr>
                <a:xfrm>
                  <a:off x="2812298" y="3417202"/>
                  <a:ext cx="52139" cy="288132"/>
                  <a:chOff x="2812298" y="3417202"/>
                  <a:chExt cx="52139" cy="288132"/>
                </a:xfrm>
              </p:grpSpPr>
              <p:sp>
                <p:nvSpPr>
                  <p:cNvPr id="39" name="Graphic 160">
                    <a:extLst>
                      <a:ext uri="{FF2B5EF4-FFF2-40B4-BE49-F238E27FC236}">
                        <a16:creationId xmlns:a16="http://schemas.microsoft.com/office/drawing/2014/main" id="{AB4BACB3-9FD2-3FA2-670F-D0DEA6594D31}"/>
                      </a:ext>
                    </a:extLst>
                  </p:cNvPr>
                  <p:cNvSpPr/>
                  <p:nvPr/>
                </p:nvSpPr>
                <p:spPr>
                  <a:xfrm>
                    <a:off x="2818247" y="3417202"/>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40" name="Rectangle 39">
                    <a:extLst>
                      <a:ext uri="{FF2B5EF4-FFF2-40B4-BE49-F238E27FC236}">
                        <a16:creationId xmlns:a16="http://schemas.microsoft.com/office/drawing/2014/main" id="{8869BA65-4841-5D96-DBDD-B6EFE1CA1932}"/>
                      </a:ext>
                    </a:extLst>
                  </p:cNvPr>
                  <p:cNvSpPr/>
                  <p:nvPr/>
                </p:nvSpPr>
                <p:spPr>
                  <a:xfrm>
                    <a:off x="2812298" y="3514601"/>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6A28D989-7C74-E829-C47A-C172C39DE314}"/>
                    </a:ext>
                  </a:extLst>
                </p:cNvPr>
                <p:cNvGrpSpPr/>
                <p:nvPr/>
              </p:nvGrpSpPr>
              <p:grpSpPr>
                <a:xfrm>
                  <a:off x="2373479" y="3252896"/>
                  <a:ext cx="52139" cy="261937"/>
                  <a:chOff x="2373479" y="3252896"/>
                  <a:chExt cx="52139" cy="261937"/>
                </a:xfrm>
              </p:grpSpPr>
              <p:sp>
                <p:nvSpPr>
                  <p:cNvPr id="34" name="Graphic 160">
                    <a:extLst>
                      <a:ext uri="{FF2B5EF4-FFF2-40B4-BE49-F238E27FC236}">
                        <a16:creationId xmlns:a16="http://schemas.microsoft.com/office/drawing/2014/main" id="{D5147CD2-753A-518C-F04D-AFAB5C96C379}"/>
                      </a:ext>
                    </a:extLst>
                  </p:cNvPr>
                  <p:cNvSpPr/>
                  <p:nvPr/>
                </p:nvSpPr>
                <p:spPr>
                  <a:xfrm>
                    <a:off x="2379428" y="3252896"/>
                    <a:ext cx="40240" cy="261937"/>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38" name="Rectangle 37">
                    <a:extLst>
                      <a:ext uri="{FF2B5EF4-FFF2-40B4-BE49-F238E27FC236}">
                        <a16:creationId xmlns:a16="http://schemas.microsoft.com/office/drawing/2014/main" id="{3BB19D7C-4C39-329B-15DD-0E5DA817CC89}"/>
                      </a:ext>
                    </a:extLst>
                  </p:cNvPr>
                  <p:cNvSpPr/>
                  <p:nvPr/>
                </p:nvSpPr>
                <p:spPr>
                  <a:xfrm>
                    <a:off x="2373479" y="3347913"/>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5" name="Group 24">
                  <a:extLst>
                    <a:ext uri="{FF2B5EF4-FFF2-40B4-BE49-F238E27FC236}">
                      <a16:creationId xmlns:a16="http://schemas.microsoft.com/office/drawing/2014/main" id="{7E84B755-951A-51D5-F0D7-86611886B87F}"/>
                    </a:ext>
                  </a:extLst>
                </p:cNvPr>
                <p:cNvGrpSpPr/>
                <p:nvPr/>
              </p:nvGrpSpPr>
              <p:grpSpPr>
                <a:xfrm>
                  <a:off x="1714596" y="3076684"/>
                  <a:ext cx="52139" cy="226219"/>
                  <a:chOff x="1714596" y="3076684"/>
                  <a:chExt cx="52139" cy="226219"/>
                </a:xfrm>
              </p:grpSpPr>
              <p:sp>
                <p:nvSpPr>
                  <p:cNvPr id="32" name="Graphic 160">
                    <a:extLst>
                      <a:ext uri="{FF2B5EF4-FFF2-40B4-BE49-F238E27FC236}">
                        <a16:creationId xmlns:a16="http://schemas.microsoft.com/office/drawing/2014/main" id="{DBBDD9D5-452F-E909-1E29-2636189F482E}"/>
                      </a:ext>
                    </a:extLst>
                  </p:cNvPr>
                  <p:cNvSpPr/>
                  <p:nvPr/>
                </p:nvSpPr>
                <p:spPr>
                  <a:xfrm>
                    <a:off x="1720545" y="3076684"/>
                    <a:ext cx="40240" cy="226219"/>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33" name="Rectangle 32">
                    <a:extLst>
                      <a:ext uri="{FF2B5EF4-FFF2-40B4-BE49-F238E27FC236}">
                        <a16:creationId xmlns:a16="http://schemas.microsoft.com/office/drawing/2014/main" id="{5462F011-7768-D2FF-EED4-E088AF18BD9F}"/>
                      </a:ext>
                    </a:extLst>
                  </p:cNvPr>
                  <p:cNvSpPr/>
                  <p:nvPr/>
                </p:nvSpPr>
                <p:spPr>
                  <a:xfrm>
                    <a:off x="1714596" y="314074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6" name="Group 25">
                  <a:extLst>
                    <a:ext uri="{FF2B5EF4-FFF2-40B4-BE49-F238E27FC236}">
                      <a16:creationId xmlns:a16="http://schemas.microsoft.com/office/drawing/2014/main" id="{0D1393ED-DD0D-4FDC-BF88-7812DF9005BE}"/>
                    </a:ext>
                  </a:extLst>
                </p:cNvPr>
                <p:cNvGrpSpPr/>
                <p:nvPr/>
              </p:nvGrpSpPr>
              <p:grpSpPr>
                <a:xfrm>
                  <a:off x="1385809" y="2995723"/>
                  <a:ext cx="52139" cy="195262"/>
                  <a:chOff x="1385809" y="2995723"/>
                  <a:chExt cx="52139" cy="195262"/>
                </a:xfrm>
              </p:grpSpPr>
              <p:sp>
                <p:nvSpPr>
                  <p:cNvPr id="30" name="Graphic 160">
                    <a:extLst>
                      <a:ext uri="{FF2B5EF4-FFF2-40B4-BE49-F238E27FC236}">
                        <a16:creationId xmlns:a16="http://schemas.microsoft.com/office/drawing/2014/main" id="{C25A47FB-EFF6-89F1-A719-DD4394483B22}"/>
                      </a:ext>
                    </a:extLst>
                  </p:cNvPr>
                  <p:cNvSpPr/>
                  <p:nvPr/>
                </p:nvSpPr>
                <p:spPr>
                  <a:xfrm>
                    <a:off x="1391758" y="2995723"/>
                    <a:ext cx="40240" cy="1952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31" name="Rectangle 30">
                    <a:extLst>
                      <a:ext uri="{FF2B5EF4-FFF2-40B4-BE49-F238E27FC236}">
                        <a16:creationId xmlns:a16="http://schemas.microsoft.com/office/drawing/2014/main" id="{EDBFCCCE-2A4F-DAA6-7D17-229290A24D73}"/>
                      </a:ext>
                    </a:extLst>
                  </p:cNvPr>
                  <p:cNvSpPr/>
                  <p:nvPr/>
                </p:nvSpPr>
                <p:spPr>
                  <a:xfrm>
                    <a:off x="1385809" y="304549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A9D88BEF-0C65-701E-9778-4DACB81A9C86}"/>
                    </a:ext>
                  </a:extLst>
                </p:cNvPr>
                <p:cNvGrpSpPr/>
                <p:nvPr/>
              </p:nvGrpSpPr>
              <p:grpSpPr>
                <a:xfrm>
                  <a:off x="1164435" y="2845704"/>
                  <a:ext cx="52139" cy="176212"/>
                  <a:chOff x="1164435" y="2845704"/>
                  <a:chExt cx="52139" cy="176212"/>
                </a:xfrm>
              </p:grpSpPr>
              <p:sp>
                <p:nvSpPr>
                  <p:cNvPr id="28" name="Graphic 160">
                    <a:extLst>
                      <a:ext uri="{FF2B5EF4-FFF2-40B4-BE49-F238E27FC236}">
                        <a16:creationId xmlns:a16="http://schemas.microsoft.com/office/drawing/2014/main" id="{D91BF4F1-9610-6A30-7AE8-321932BB92B4}"/>
                      </a:ext>
                    </a:extLst>
                  </p:cNvPr>
                  <p:cNvSpPr/>
                  <p:nvPr/>
                </p:nvSpPr>
                <p:spPr>
                  <a:xfrm>
                    <a:off x="1170384" y="2845704"/>
                    <a:ext cx="40240" cy="17621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29" name="Rectangle 28">
                    <a:extLst>
                      <a:ext uri="{FF2B5EF4-FFF2-40B4-BE49-F238E27FC236}">
                        <a16:creationId xmlns:a16="http://schemas.microsoft.com/office/drawing/2014/main" id="{95A341CB-3459-0C03-38D5-D2EF7CE6A8F0}"/>
                      </a:ext>
                    </a:extLst>
                  </p:cNvPr>
                  <p:cNvSpPr/>
                  <p:nvPr/>
                </p:nvSpPr>
                <p:spPr>
                  <a:xfrm>
                    <a:off x="1164435" y="2883569"/>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9" name="Rectangle 8">
              <a:extLst>
                <a:ext uri="{FF2B5EF4-FFF2-40B4-BE49-F238E27FC236}">
                  <a16:creationId xmlns:a16="http://schemas.microsoft.com/office/drawing/2014/main" id="{E5F80E1D-9133-349E-E1E9-E5F4E3D1456F}"/>
                </a:ext>
              </a:extLst>
            </p:cNvPr>
            <p:cNvSpPr/>
            <p:nvPr/>
          </p:nvSpPr>
          <p:spPr>
            <a:xfrm>
              <a:off x="1064882" y="241467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3" name="Group 52">
            <a:extLst>
              <a:ext uri="{FF2B5EF4-FFF2-40B4-BE49-F238E27FC236}">
                <a16:creationId xmlns:a16="http://schemas.microsoft.com/office/drawing/2014/main" id="{74401E73-8470-D89D-A3C5-E562DE8DD36B}"/>
              </a:ext>
            </a:extLst>
          </p:cNvPr>
          <p:cNvGrpSpPr/>
          <p:nvPr/>
        </p:nvGrpSpPr>
        <p:grpSpPr>
          <a:xfrm>
            <a:off x="6027842" y="1380909"/>
            <a:ext cx="5746157" cy="3952800"/>
            <a:chOff x="6027842" y="1370276"/>
            <a:chExt cx="5746157" cy="3952800"/>
          </a:xfrm>
        </p:grpSpPr>
        <p:grpSp>
          <p:nvGrpSpPr>
            <p:cNvPr id="54" name="Group 53">
              <a:extLst>
                <a:ext uri="{FF2B5EF4-FFF2-40B4-BE49-F238E27FC236}">
                  <a16:creationId xmlns:a16="http://schemas.microsoft.com/office/drawing/2014/main" id="{D97A8EB6-3E7E-F457-345D-7DC31CDFA86E}"/>
                </a:ext>
              </a:extLst>
            </p:cNvPr>
            <p:cNvGrpSpPr/>
            <p:nvPr/>
          </p:nvGrpSpPr>
          <p:grpSpPr>
            <a:xfrm>
              <a:off x="6035810" y="1370276"/>
              <a:ext cx="5738189" cy="3952800"/>
              <a:chOff x="6030139" y="1378508"/>
              <a:chExt cx="5738189" cy="3952800"/>
            </a:xfrm>
          </p:grpSpPr>
          <p:sp>
            <p:nvSpPr>
              <p:cNvPr id="56" name="Rectangle 55">
                <a:extLst>
                  <a:ext uri="{FF2B5EF4-FFF2-40B4-BE49-F238E27FC236}">
                    <a16:creationId xmlns:a16="http://schemas.microsoft.com/office/drawing/2014/main" id="{336F7EE1-FB0A-BE65-3ED6-6E26E68D924E}"/>
                  </a:ext>
                </a:extLst>
              </p:cNvPr>
              <p:cNvSpPr/>
              <p:nvPr/>
            </p:nvSpPr>
            <p:spPr>
              <a:xfrm>
                <a:off x="6030139" y="1746504"/>
                <a:ext cx="5738189" cy="3328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7" name="Chart 56">
                <a:extLst>
                  <a:ext uri="{FF2B5EF4-FFF2-40B4-BE49-F238E27FC236}">
                    <a16:creationId xmlns:a16="http://schemas.microsoft.com/office/drawing/2014/main" id="{4B399C4B-2817-200D-C16C-9C6BB872C04C}"/>
                  </a:ext>
                </a:extLst>
              </p:cNvPr>
              <p:cNvGraphicFramePr/>
              <p:nvPr>
                <p:extLst>
                  <p:ext uri="{D42A27DB-BD31-4B8C-83A1-F6EECF244321}">
                    <p14:modId xmlns:p14="http://schemas.microsoft.com/office/powerpoint/2010/main" val="843445703"/>
                  </p:ext>
                </p:extLst>
              </p:nvPr>
            </p:nvGraphicFramePr>
            <p:xfrm>
              <a:off x="6040772" y="1378508"/>
              <a:ext cx="5591589" cy="3952800"/>
            </p:xfrm>
            <a:graphic>
              <a:graphicData uri="http://schemas.openxmlformats.org/drawingml/2006/chart">
                <c:chart xmlns:c="http://schemas.openxmlformats.org/drawingml/2006/chart" xmlns:r="http://schemas.openxmlformats.org/officeDocument/2006/relationships" r:id="rId7"/>
              </a:graphicData>
            </a:graphic>
          </p:graphicFrame>
        </p:grpSp>
        <p:sp>
          <p:nvSpPr>
            <p:cNvPr id="55" name="TextBox 54">
              <a:extLst>
                <a:ext uri="{FF2B5EF4-FFF2-40B4-BE49-F238E27FC236}">
                  <a16:creationId xmlns:a16="http://schemas.microsoft.com/office/drawing/2014/main" id="{E7FF3FBD-8114-697C-0D35-8DEEF7BB7C1F}"/>
                </a:ext>
              </a:extLst>
            </p:cNvPr>
            <p:cNvSpPr txBox="1"/>
            <p:nvPr/>
          </p:nvSpPr>
          <p:spPr>
            <a:xfrm rot="16200000">
              <a:off x="4993738" y="3198662"/>
              <a:ext cx="2350442" cy="2822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ja-JP" sz="1200" b="1" i="0" u="none" strike="noStrike" kern="1200" baseline="0">
                  <a:solidFill>
                    <a:srgbClr val="53585A"/>
                  </a:solidFill>
                  <a:latin typeface="Arial" panose="020B0604020202020204" pitchFamily="34" charset="0"/>
                  <a:ea typeface="+mn-ea"/>
                  <a:cs typeface="Arial" panose="020B0604020202020204" pitchFamily="34" charset="0"/>
                </a:defRPr>
              </a:pPr>
              <a:r>
                <a:rPr lang="en-GB" sz="1200" b="1" i="0" u="none" strike="noStrike" kern="1200" baseline="0" noProof="0">
                  <a:solidFill>
                    <a:srgbClr val="53585A"/>
                  </a:solidFill>
                  <a:latin typeface="Arial" panose="020B0604020202020204" pitchFamily="34" charset="0"/>
                  <a:cs typeface="Arial" panose="020B0604020202020204" pitchFamily="34" charset="0"/>
                </a:rPr>
                <a:t>eGFR slope (mL/min/1.73 m</a:t>
              </a:r>
              <a:r>
                <a:rPr lang="en-GB" sz="1200" b="1" i="0" u="none" strike="noStrike" kern="1200" baseline="30000" noProof="0">
                  <a:solidFill>
                    <a:srgbClr val="53585A"/>
                  </a:solidFill>
                  <a:latin typeface="Arial" panose="020B0604020202020204" pitchFamily="34" charset="0"/>
                  <a:cs typeface="Arial" panose="020B0604020202020204" pitchFamily="34" charset="0"/>
                </a:rPr>
                <a:t>2</a:t>
              </a:r>
              <a:r>
                <a:rPr lang="en-GB" sz="1200" b="1" i="0" u="none" strike="noStrike" kern="1200" baseline="0" noProof="0">
                  <a:solidFill>
                    <a:srgbClr val="53585A"/>
                  </a:solidFill>
                  <a:latin typeface="Arial" panose="020B0604020202020204" pitchFamily="34" charset="0"/>
                  <a:cs typeface="Arial" panose="020B0604020202020204" pitchFamily="34" charset="0"/>
                </a:rPr>
                <a:t>)</a:t>
              </a:r>
            </a:p>
          </p:txBody>
        </p:sp>
      </p:grpSp>
      <p:grpSp>
        <p:nvGrpSpPr>
          <p:cNvPr id="108" name="Group 107">
            <a:extLst>
              <a:ext uri="{FF2B5EF4-FFF2-40B4-BE49-F238E27FC236}">
                <a16:creationId xmlns:a16="http://schemas.microsoft.com/office/drawing/2014/main" id="{7F3CEE78-6FDF-5EC2-C911-2A023E3ECEE9}"/>
              </a:ext>
            </a:extLst>
          </p:cNvPr>
          <p:cNvGrpSpPr/>
          <p:nvPr/>
        </p:nvGrpSpPr>
        <p:grpSpPr>
          <a:xfrm>
            <a:off x="6559260" y="4867104"/>
            <a:ext cx="1958920" cy="715831"/>
            <a:chOff x="6381872" y="4955311"/>
            <a:chExt cx="1958920" cy="715831"/>
          </a:xfrm>
        </p:grpSpPr>
        <p:sp>
          <p:nvSpPr>
            <p:cNvPr id="109" name="TextBox 108">
              <a:extLst>
                <a:ext uri="{FF2B5EF4-FFF2-40B4-BE49-F238E27FC236}">
                  <a16:creationId xmlns:a16="http://schemas.microsoft.com/office/drawing/2014/main" id="{7DE1AD82-C551-6229-A45D-E5E2A6DF1C10}"/>
                </a:ext>
              </a:extLst>
            </p:cNvPr>
            <p:cNvSpPr txBox="1"/>
            <p:nvPr>
              <p:custDataLst>
                <p:tags r:id="rId1"/>
              </p:custDataLst>
            </p:nvPr>
          </p:nvSpPr>
          <p:spPr>
            <a:xfrm>
              <a:off x="6381872" y="5086367"/>
              <a:ext cx="1958920" cy="584775"/>
            </a:xfrm>
            <a:prstGeom prst="rect">
              <a:avLst/>
            </a:prstGeom>
            <a:noFill/>
          </p:spPr>
          <p:txBody>
            <a:bodyPr wrap="square" rtlCol="0">
              <a:spAutoFit/>
            </a:bodyPr>
            <a:lstStyle/>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0.7 </a:t>
              </a:r>
            </a:p>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mL/min/1.73 m</a:t>
              </a:r>
              <a:r>
                <a:rPr kumimoji="0" lang="en-GB" sz="1050"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t>2</a:t>
              </a: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/year</a:t>
              </a:r>
              <a:br>
                <a:rPr kumimoji="0" lang="en-GB" sz="1050" b="1"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br>
              <a:r>
                <a:rPr kumimoji="0" lang="en-GB" sz="105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(95% CI, 0.2, 1.2)</a:t>
              </a:r>
            </a:p>
          </p:txBody>
        </p:sp>
        <p:sp>
          <p:nvSpPr>
            <p:cNvPr id="110" name="Left Brace 109">
              <a:extLst>
                <a:ext uri="{FF2B5EF4-FFF2-40B4-BE49-F238E27FC236}">
                  <a16:creationId xmlns:a16="http://schemas.microsoft.com/office/drawing/2014/main" id="{879BF84E-0D72-4D63-9CAE-3CCC431992BC}"/>
                </a:ext>
              </a:extLst>
            </p:cNvPr>
            <p:cNvSpPr/>
            <p:nvPr/>
          </p:nvSpPr>
          <p:spPr>
            <a:xfrm rot="16200000">
              <a:off x="7281198" y="4559193"/>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grpSp>
      <p:sp>
        <p:nvSpPr>
          <p:cNvPr id="111" name="TextBox 4">
            <a:extLst>
              <a:ext uri="{FF2B5EF4-FFF2-40B4-BE49-F238E27FC236}">
                <a16:creationId xmlns:a16="http://schemas.microsoft.com/office/drawing/2014/main" id="{AE5E571E-8C9B-2639-3E61-F03F1A23CD53}"/>
              </a:ext>
            </a:extLst>
          </p:cNvPr>
          <p:cNvSpPr txBox="1"/>
          <p:nvPr/>
        </p:nvSpPr>
        <p:spPr>
          <a:xfrm>
            <a:off x="1179457" y="4121492"/>
            <a:ext cx="2303972" cy="833098"/>
          </a:xfrm>
          <a:prstGeom prst="rect">
            <a:avLst/>
          </a:prstGeom>
          <a:noFill/>
          <a:ln w="19050" cmpd="sng">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16374D"/>
                </a:solidFill>
                <a:effectLst/>
                <a:uLnTx/>
                <a:uFillTx/>
                <a:latin typeface="Arial" panose="020B0604020202020204"/>
                <a:ea typeface="+mn-ea"/>
                <a:cs typeface="+mn-cs"/>
              </a:rPr>
              <a:t>Total eGFR slope</a:t>
            </a:r>
            <a:r>
              <a:rPr kumimoji="0" lang="en-GB" sz="1050" b="0" i="0" u="none" strike="noStrike" kern="1200" cap="none" spc="0" normalizeH="0" baseline="0" noProof="0">
                <a:ln>
                  <a:noFill/>
                </a:ln>
                <a:solidFill>
                  <a:srgbClr val="16374D"/>
                </a:solidFill>
                <a:effectLst/>
                <a:uLnTx/>
                <a:uFillTx/>
                <a:latin typeface="Arial" panose="020B0604020202020204"/>
                <a:ea typeface="+mn-ea"/>
                <a:cs typeface="+mn-cs"/>
              </a:rPr>
              <a:t> (mL/min/1.73 m</a:t>
            </a:r>
            <a:r>
              <a:rPr kumimoji="0" lang="en-GB" sz="1050" b="0" i="0" u="none" strike="noStrike" kern="1200" cap="none" spc="0" normalizeH="0" baseline="30000" noProof="0">
                <a:ln>
                  <a:noFill/>
                </a:ln>
                <a:solidFill>
                  <a:srgbClr val="16374D"/>
                </a:solidFill>
                <a:effectLst/>
                <a:uLnTx/>
                <a:uFillTx/>
                <a:latin typeface="Arial" panose="020B0604020202020204"/>
                <a:ea typeface="+mn-ea"/>
                <a:cs typeface="+mn-cs"/>
              </a:rPr>
              <a:t>2</a:t>
            </a:r>
            <a:r>
              <a:rPr kumimoji="0" lang="en-GB" sz="1050" b="0" i="0" u="none" strike="noStrike" kern="1200" cap="none" spc="0" normalizeH="0" baseline="0" noProof="0">
                <a:ln>
                  <a:noFill/>
                </a:ln>
                <a:solidFill>
                  <a:srgbClr val="16374D"/>
                </a:solidFill>
                <a:effectLst/>
                <a:uLnTx/>
                <a:uFillTx/>
                <a:latin typeface="Arial" panose="020B0604020202020204"/>
                <a:ea typeface="+mn-ea"/>
                <a:cs typeface="+mn-cs"/>
              </a:rPr>
              <a:t>/year), mean (95% CI):</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669BD2"/>
                </a:solidFill>
                <a:effectLst/>
                <a:uLnTx/>
                <a:uFillTx/>
                <a:latin typeface="Arial" panose="020B0604020202020204"/>
                <a:ea typeface="+mn-ea"/>
                <a:cs typeface="+mn-cs"/>
              </a:rPr>
              <a:t>Finerenone: </a:t>
            </a:r>
            <a:r>
              <a:rPr kumimoji="0" lang="en-GB" sz="1050" b="1" i="0" u="none" strike="noStrike" kern="1200" cap="none" spc="0" normalizeH="0" baseline="0" noProof="0">
                <a:ln>
                  <a:noFill/>
                </a:ln>
                <a:solidFill>
                  <a:srgbClr val="669BD2"/>
                </a:solidFill>
                <a:effectLst/>
                <a:uLnTx/>
                <a:uFillTx/>
                <a:latin typeface="Arial" panose="020B0604020202020204"/>
                <a:ea typeface="+mn-ea"/>
                <a:cs typeface="+mn-cs"/>
              </a:rPr>
              <a:t>–3.5 (–3.9, –3.2)</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53585A"/>
                </a:solidFill>
                <a:effectLst/>
                <a:uLnTx/>
                <a:uFillTx/>
                <a:latin typeface="Arial" panose="020B0604020202020204"/>
                <a:ea typeface="+mn-ea"/>
                <a:cs typeface="Times New Roman" panose="02020603050405020304" pitchFamily="18" charset="0"/>
              </a:rPr>
              <a:t>Placebo: </a:t>
            </a:r>
            <a:r>
              <a:rPr kumimoji="0" lang="en-GB" sz="1050" b="1" i="0" u="none" strike="noStrike" kern="1200" cap="none" spc="0" normalizeH="0" baseline="0" noProof="0">
                <a:ln>
                  <a:noFill/>
                </a:ln>
                <a:solidFill>
                  <a:srgbClr val="53585A"/>
                </a:solidFill>
                <a:effectLst/>
                <a:uLnTx/>
                <a:uFillTx/>
                <a:latin typeface="Arial" panose="020B0604020202020204"/>
                <a:ea typeface="+mn-ea"/>
                <a:cs typeface="Times New Roman" panose="02020603050405020304" pitchFamily="18" charset="0"/>
              </a:rPr>
              <a:t>–4.2 (–4.6, –3.9)</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8F3685"/>
                </a:solidFill>
                <a:effectLst/>
                <a:uLnTx/>
                <a:uFillTx/>
                <a:latin typeface="Arial" panose="020B0604020202020204"/>
                <a:ea typeface="+mn-ea"/>
                <a:cs typeface="Times New Roman" panose="02020603050405020304" pitchFamily="18" charset="0"/>
              </a:rPr>
              <a:t>Difference: </a:t>
            </a:r>
            <a:r>
              <a:rPr kumimoji="0" lang="en-GB" sz="1050" b="1" i="0" u="none" strike="noStrike" kern="1200" cap="none" spc="0" normalizeH="0" baseline="0" noProof="0">
                <a:ln>
                  <a:noFill/>
                </a:ln>
                <a:solidFill>
                  <a:srgbClr val="8F3685"/>
                </a:solidFill>
                <a:effectLst/>
                <a:uLnTx/>
                <a:uFillTx/>
                <a:latin typeface="Arial" panose="020B0604020202020204"/>
                <a:ea typeface="+mn-ea"/>
                <a:cs typeface="Times New Roman" panose="02020603050405020304" pitchFamily="18" charset="0"/>
              </a:rPr>
              <a:t>0.7 (0.2, 1.2)</a:t>
            </a:r>
          </a:p>
        </p:txBody>
      </p:sp>
    </p:spTree>
    <p:extLst>
      <p:ext uri="{BB962C8B-B14F-4D97-AF65-F5344CB8AC3E}">
        <p14:creationId xmlns:p14="http://schemas.microsoft.com/office/powerpoint/2010/main" val="23036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1000"/>
                                        <p:tgtEl>
                                          <p:spTgt spid="5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P spid="5" grpId="0"/>
      <p:bldP spid="1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E185-664F-1E9C-89A7-FB4A4BBEF528}"/>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64E8EEE-43FD-C1DC-3B7E-F9839FC184E2}"/>
              </a:ext>
            </a:extLst>
          </p:cNvPr>
          <p:cNvGraphicFramePr/>
          <p:nvPr>
            <p:extLst>
              <p:ext uri="{D42A27DB-BD31-4B8C-83A1-F6EECF244321}">
                <p14:modId xmlns:p14="http://schemas.microsoft.com/office/powerpoint/2010/main" val="3019390440"/>
              </p:ext>
            </p:extLst>
          </p:nvPr>
        </p:nvGraphicFramePr>
        <p:xfrm>
          <a:off x="6030139" y="1378508"/>
          <a:ext cx="5591589" cy="395280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 Placeholder 11">
            <a:extLst>
              <a:ext uri="{FF2B5EF4-FFF2-40B4-BE49-F238E27FC236}">
                <a16:creationId xmlns:a16="http://schemas.microsoft.com/office/drawing/2014/main" id="{5EF2DFC0-22A6-8AAA-681E-9092866F922D}"/>
              </a:ext>
            </a:extLst>
          </p:cNvPr>
          <p:cNvSpPr>
            <a:spLocks noGrp="1"/>
          </p:cNvSpPr>
          <p:nvPr>
            <p:ph type="body" sz="quarter" idx="13"/>
          </p:nvPr>
        </p:nvSpPr>
        <p:spPr>
          <a:xfrm>
            <a:off x="622800" y="1232115"/>
            <a:ext cx="5328000" cy="468313"/>
          </a:xfrm>
        </p:spPr>
        <p:txBody>
          <a:bodyPr/>
          <a:lstStyle/>
          <a:p>
            <a:r>
              <a:rPr lang="en-GB" sz="1800" noProof="0"/>
              <a:t>Change in eGFR from baseline over time*</a:t>
            </a:r>
            <a:endParaRPr lang="en-GB" sz="1800" baseline="30000" noProof="0"/>
          </a:p>
        </p:txBody>
      </p:sp>
      <p:sp>
        <p:nvSpPr>
          <p:cNvPr id="90" name="Text Placeholder 89">
            <a:extLst>
              <a:ext uri="{FF2B5EF4-FFF2-40B4-BE49-F238E27FC236}">
                <a16:creationId xmlns:a16="http://schemas.microsoft.com/office/drawing/2014/main" id="{CB67E74C-C096-2944-FDAB-83F48A84BD83}"/>
              </a:ext>
            </a:extLst>
          </p:cNvPr>
          <p:cNvSpPr>
            <a:spLocks noGrp="1"/>
          </p:cNvSpPr>
          <p:nvPr>
            <p:ph type="body" sz="quarter" idx="17"/>
          </p:nvPr>
        </p:nvSpPr>
        <p:spPr>
          <a:xfrm>
            <a:off x="6205538" y="1232115"/>
            <a:ext cx="5328000" cy="468313"/>
          </a:xfrm>
        </p:spPr>
        <p:txBody>
          <a:bodyPr/>
          <a:lstStyle/>
          <a:p>
            <a:r>
              <a:rPr lang="en-GB" sz="1800"/>
              <a:t>eGFR slopes</a:t>
            </a:r>
            <a:r>
              <a:rPr lang="en-GB" sz="1800" baseline="30000"/>
              <a:t>#</a:t>
            </a:r>
          </a:p>
        </p:txBody>
      </p:sp>
      <p:sp>
        <p:nvSpPr>
          <p:cNvPr id="3" name="Slide Number Placeholder 2">
            <a:extLst>
              <a:ext uri="{FF2B5EF4-FFF2-40B4-BE49-F238E27FC236}">
                <a16:creationId xmlns:a16="http://schemas.microsoft.com/office/drawing/2014/main" id="{C43F174F-56F3-A8C2-7F33-907234D2E330}"/>
              </a:ext>
            </a:extLst>
          </p:cNvPr>
          <p:cNvSpPr>
            <a:spLocks noGrp="1"/>
          </p:cNvSpPr>
          <p:nvPr>
            <p:ph type="sldNum" sz="quarter" idx="22"/>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cs typeface="+mn-cs"/>
              </a:rPr>
              <a:pPr marL="0" marR="0" lvl="0" indent="0" algn="l" defTabSz="609585" rtl="0" eaLnBrk="0" fontAlgn="base" latinLnBrk="0" hangingPunct="0">
                <a:lnSpc>
                  <a:spcPct val="100000"/>
                </a:lnSpc>
                <a:spcBef>
                  <a:spcPct val="0"/>
                </a:spcBef>
                <a:spcAft>
                  <a:spcPct val="0"/>
                </a:spcAft>
                <a:buClrTx/>
                <a:buSzTx/>
                <a:buFontTx/>
                <a:buNone/>
                <a:tabLst/>
                <a:defRPr/>
              </a:pPr>
              <a:t>39</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cs typeface="+mn-cs"/>
            </a:endParaRPr>
          </a:p>
        </p:txBody>
      </p:sp>
      <p:sp>
        <p:nvSpPr>
          <p:cNvPr id="4" name="Title 3">
            <a:extLst>
              <a:ext uri="{FF2B5EF4-FFF2-40B4-BE49-F238E27FC236}">
                <a16:creationId xmlns:a16="http://schemas.microsoft.com/office/drawing/2014/main" id="{76204A97-1499-A5A8-0A8E-2F948C1FAC7A}"/>
              </a:ext>
            </a:extLst>
          </p:cNvPr>
          <p:cNvSpPr>
            <a:spLocks noGrp="1"/>
          </p:cNvSpPr>
          <p:nvPr>
            <p:ph type="title"/>
          </p:nvPr>
        </p:nvSpPr>
        <p:spPr/>
        <p:txBody>
          <a:bodyPr>
            <a:normAutofit/>
          </a:bodyPr>
          <a:lstStyle/>
          <a:p>
            <a:r>
              <a:rPr lang="en-GB" noProof="0"/>
              <a:t>eGFR slope in patients with glomerular diseases</a:t>
            </a:r>
          </a:p>
        </p:txBody>
      </p:sp>
      <p:grpSp>
        <p:nvGrpSpPr>
          <p:cNvPr id="7" name="Group 6">
            <a:extLst>
              <a:ext uri="{FF2B5EF4-FFF2-40B4-BE49-F238E27FC236}">
                <a16:creationId xmlns:a16="http://schemas.microsoft.com/office/drawing/2014/main" id="{B83F4458-A6D0-EDA1-A98E-323F37F3E347}"/>
              </a:ext>
            </a:extLst>
          </p:cNvPr>
          <p:cNvGrpSpPr/>
          <p:nvPr/>
        </p:nvGrpSpPr>
        <p:grpSpPr>
          <a:xfrm>
            <a:off x="9791492" y="4865979"/>
            <a:ext cx="1958920" cy="718081"/>
            <a:chOff x="9810680" y="4945368"/>
            <a:chExt cx="1958920" cy="718081"/>
          </a:xfrm>
        </p:grpSpPr>
        <p:sp>
          <p:nvSpPr>
            <p:cNvPr id="23" name="TextBox 22">
              <a:extLst>
                <a:ext uri="{FF2B5EF4-FFF2-40B4-BE49-F238E27FC236}">
                  <a16:creationId xmlns:a16="http://schemas.microsoft.com/office/drawing/2014/main" id="{0314FAC1-FC88-3B18-8BB4-CC9D8B7DF07E}"/>
                </a:ext>
              </a:extLst>
            </p:cNvPr>
            <p:cNvSpPr txBox="1"/>
            <p:nvPr>
              <p:custDataLst>
                <p:tags r:id="rId3"/>
              </p:custDataLst>
            </p:nvPr>
          </p:nvSpPr>
          <p:spPr>
            <a:xfrm>
              <a:off x="9810680" y="5086368"/>
              <a:ext cx="1958920" cy="577081"/>
            </a:xfrm>
            <a:prstGeom prst="rect">
              <a:avLst/>
            </a:prstGeom>
            <a:noFill/>
          </p:spPr>
          <p:txBody>
            <a:bodyPr wrap="square" rtlCol="0">
              <a:spAutoFit/>
            </a:bodyPr>
            <a:lstStyle/>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1.2 </a:t>
              </a:r>
            </a:p>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mL/min/1.73 m</a:t>
              </a:r>
              <a:r>
                <a:rPr kumimoji="0" lang="en-GB" sz="1050"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t>2</a:t>
              </a: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/year</a:t>
              </a:r>
              <a:br>
                <a:rPr kumimoji="0" lang="en-GB" sz="1050" b="1"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br>
              <a:r>
                <a:rPr kumimoji="0" lang="en-GB" sz="105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(95% CI, 0.7, 1.7)</a:t>
              </a:r>
            </a:p>
          </p:txBody>
        </p:sp>
        <p:sp>
          <p:nvSpPr>
            <p:cNvPr id="14" name="Left Brace 13">
              <a:extLst>
                <a:ext uri="{FF2B5EF4-FFF2-40B4-BE49-F238E27FC236}">
                  <a16:creationId xmlns:a16="http://schemas.microsoft.com/office/drawing/2014/main" id="{C619E6F8-51D7-C550-13B1-8DECB29D97FE}"/>
                </a:ext>
              </a:extLst>
            </p:cNvPr>
            <p:cNvSpPr/>
            <p:nvPr/>
          </p:nvSpPr>
          <p:spPr>
            <a:xfrm rot="16200000">
              <a:off x="10710005" y="4549250"/>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grpSp>
      <p:grpSp>
        <p:nvGrpSpPr>
          <p:cNvPr id="6" name="Group 5">
            <a:extLst>
              <a:ext uri="{FF2B5EF4-FFF2-40B4-BE49-F238E27FC236}">
                <a16:creationId xmlns:a16="http://schemas.microsoft.com/office/drawing/2014/main" id="{6E900749-FE46-FC34-E939-EED99E111655}"/>
              </a:ext>
            </a:extLst>
          </p:cNvPr>
          <p:cNvGrpSpPr/>
          <p:nvPr/>
        </p:nvGrpSpPr>
        <p:grpSpPr>
          <a:xfrm>
            <a:off x="8175376" y="4870950"/>
            <a:ext cx="1958920" cy="708138"/>
            <a:chOff x="8119017" y="4955311"/>
            <a:chExt cx="1958920" cy="708138"/>
          </a:xfrm>
        </p:grpSpPr>
        <p:sp>
          <p:nvSpPr>
            <p:cNvPr id="22" name="TextBox 21">
              <a:extLst>
                <a:ext uri="{FF2B5EF4-FFF2-40B4-BE49-F238E27FC236}">
                  <a16:creationId xmlns:a16="http://schemas.microsoft.com/office/drawing/2014/main" id="{2B39A1E0-A80B-42BB-D488-D1BCDE0EAEF5}"/>
                </a:ext>
              </a:extLst>
            </p:cNvPr>
            <p:cNvSpPr txBox="1"/>
            <p:nvPr>
              <p:custDataLst>
                <p:tags r:id="rId2"/>
              </p:custDataLst>
            </p:nvPr>
          </p:nvSpPr>
          <p:spPr>
            <a:xfrm>
              <a:off x="8119017" y="5086368"/>
              <a:ext cx="1958920" cy="577081"/>
            </a:xfrm>
            <a:prstGeom prst="rect">
              <a:avLst/>
            </a:prstGeom>
            <a:noFill/>
          </p:spPr>
          <p:txBody>
            <a:bodyPr wrap="square" rtlCol="0">
              <a:spAutoFit/>
            </a:bodyPr>
            <a:lstStyle/>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–1.0 </a:t>
              </a:r>
            </a:p>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mL/min/1.73 m</a:t>
              </a:r>
              <a:r>
                <a:rPr kumimoji="0" lang="en-GB" sz="1050"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t>2</a:t>
              </a: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/3 months</a:t>
              </a:r>
              <a:br>
                <a:rPr kumimoji="0" lang="en-GB" sz="1050" b="1"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br>
              <a:r>
                <a:rPr kumimoji="0" lang="en-GB" sz="105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(95% CI, −1.8, −0.2)</a:t>
              </a:r>
            </a:p>
          </p:txBody>
        </p:sp>
        <p:sp>
          <p:nvSpPr>
            <p:cNvPr id="13" name="Left Brace 12">
              <a:extLst>
                <a:ext uri="{FF2B5EF4-FFF2-40B4-BE49-F238E27FC236}">
                  <a16:creationId xmlns:a16="http://schemas.microsoft.com/office/drawing/2014/main" id="{1EB59B36-3A3D-2686-8273-F16D688D7B72}"/>
                </a:ext>
              </a:extLst>
            </p:cNvPr>
            <p:cNvSpPr/>
            <p:nvPr/>
          </p:nvSpPr>
          <p:spPr>
            <a:xfrm rot="16200000">
              <a:off x="9018342" y="4559193"/>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grpSp>
      <p:grpSp>
        <p:nvGrpSpPr>
          <p:cNvPr id="5" name="Group 4">
            <a:extLst>
              <a:ext uri="{FF2B5EF4-FFF2-40B4-BE49-F238E27FC236}">
                <a16:creationId xmlns:a16="http://schemas.microsoft.com/office/drawing/2014/main" id="{338A6F76-4391-A6D0-8867-FCEA005732D4}"/>
              </a:ext>
            </a:extLst>
          </p:cNvPr>
          <p:cNvGrpSpPr/>
          <p:nvPr/>
        </p:nvGrpSpPr>
        <p:grpSpPr>
          <a:xfrm>
            <a:off x="6559260" y="4867104"/>
            <a:ext cx="1958920" cy="715831"/>
            <a:chOff x="6381872" y="4955311"/>
            <a:chExt cx="1958920" cy="715831"/>
          </a:xfrm>
        </p:grpSpPr>
        <p:sp>
          <p:nvSpPr>
            <p:cNvPr id="24" name="TextBox 23">
              <a:extLst>
                <a:ext uri="{FF2B5EF4-FFF2-40B4-BE49-F238E27FC236}">
                  <a16:creationId xmlns:a16="http://schemas.microsoft.com/office/drawing/2014/main" id="{6E5D4585-706D-52FC-499E-058319DB7B99}"/>
                </a:ext>
              </a:extLst>
            </p:cNvPr>
            <p:cNvSpPr txBox="1"/>
            <p:nvPr>
              <p:custDataLst>
                <p:tags r:id="rId1"/>
              </p:custDataLst>
            </p:nvPr>
          </p:nvSpPr>
          <p:spPr>
            <a:xfrm>
              <a:off x="6381872" y="5086367"/>
              <a:ext cx="1958920" cy="584775"/>
            </a:xfrm>
            <a:prstGeom prst="rect">
              <a:avLst/>
            </a:prstGeom>
            <a:noFill/>
          </p:spPr>
          <p:txBody>
            <a:bodyPr wrap="square" rtlCol="0">
              <a:spAutoFit/>
            </a:bodyPr>
            <a:lstStyle/>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0.7 </a:t>
              </a:r>
            </a:p>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mL/min/1.73 m</a:t>
              </a:r>
              <a:r>
                <a:rPr kumimoji="0" lang="en-GB" sz="1050"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t>2</a:t>
              </a:r>
              <a:r>
                <a:rPr kumimoji="0" lang="en-GB" sz="1050"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/year</a:t>
              </a:r>
              <a:br>
                <a:rPr kumimoji="0" lang="en-GB" sz="1050" b="1" i="0" u="none" strike="noStrike" kern="1200" cap="none" spc="0" normalizeH="0" baseline="30000" noProof="0">
                  <a:ln>
                    <a:noFill/>
                  </a:ln>
                  <a:solidFill>
                    <a:srgbClr val="8F3685"/>
                  </a:solidFill>
                  <a:effectLst/>
                  <a:uLnTx/>
                  <a:uFillTx/>
                  <a:latin typeface="Arial" panose="020B0604020202020204" pitchFamily="34" charset="0"/>
                  <a:ea typeface="MS PGothic" charset="0"/>
                  <a:cs typeface="Arial" panose="020B0604020202020204" pitchFamily="34" charset="0"/>
                </a:rPr>
              </a:br>
              <a:r>
                <a:rPr kumimoji="0" lang="en-GB" sz="105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(95% CI, 0.2, 1.2)</a:t>
              </a:r>
            </a:p>
          </p:txBody>
        </p:sp>
        <p:sp>
          <p:nvSpPr>
            <p:cNvPr id="10" name="Left Brace 9">
              <a:extLst>
                <a:ext uri="{FF2B5EF4-FFF2-40B4-BE49-F238E27FC236}">
                  <a16:creationId xmlns:a16="http://schemas.microsoft.com/office/drawing/2014/main" id="{FF1E0B92-FE11-9AE4-71D4-CE80B22784B9}"/>
                </a:ext>
              </a:extLst>
            </p:cNvPr>
            <p:cNvSpPr/>
            <p:nvPr/>
          </p:nvSpPr>
          <p:spPr>
            <a:xfrm rot="16200000">
              <a:off x="7281198" y="4559193"/>
              <a:ext cx="130063" cy="922299"/>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grpSp>
      <p:sp>
        <p:nvSpPr>
          <p:cNvPr id="16" name="Footer Placeholder 4">
            <a:extLst>
              <a:ext uri="{FF2B5EF4-FFF2-40B4-BE49-F238E27FC236}">
                <a16:creationId xmlns:a16="http://schemas.microsoft.com/office/drawing/2014/main" id="{485A1F78-02F8-F8CC-5B72-EED2D5FDD0BC}"/>
              </a:ext>
            </a:extLst>
          </p:cNvPr>
          <p:cNvSpPr txBox="1">
            <a:spLocks/>
          </p:cNvSpPr>
          <p:nvPr/>
        </p:nvSpPr>
        <p:spPr>
          <a:xfrm>
            <a:off x="623887" y="5760000"/>
            <a:ext cx="10655309" cy="777266"/>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Analysed using a mixed model for repeated measures from month 1 to month 44. The model included fixed effects for treatment group, visit, treatment-by-visit interaction, and the randomisation stratification factors (baseline SGLT2i use and UACR category at screening) and their interactions with visit</a:t>
            </a:r>
            <a:r>
              <a:rPr lang="en-GB" sz="900">
                <a:solidFill>
                  <a:srgbClr val="53585A"/>
                </a:solidFill>
                <a:latin typeface="Arial" panose="020B0604020202020204"/>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Analysed using a two-slope linear spline mixed-effects model. Fixed effects included treatment-specific intercept, time from randomisation and time difference relative to the change point (month 3); baseline SGLT-2i use; screening UACR category; and interactions of SGLT2i use and UACR with the time components. Random effects are included for the intercept, acute slope, and directional change in slope at the change point. </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CI, confidence interval; eGFR, estimated glomerular filtration rate; SGLT2i, sodium–glucose co-transporter-2 inhibitor; UACR, urine albumin-to-creatinine ratio​.</a:t>
            </a:r>
          </a:p>
        </p:txBody>
      </p:sp>
      <p:sp>
        <p:nvSpPr>
          <p:cNvPr id="116" name="object 70">
            <a:extLst>
              <a:ext uri="{FF2B5EF4-FFF2-40B4-BE49-F238E27FC236}">
                <a16:creationId xmlns:a16="http://schemas.microsoft.com/office/drawing/2014/main" id="{48977ED5-5480-68B8-4A11-886332BA8118}"/>
              </a:ext>
            </a:extLst>
          </p:cNvPr>
          <p:cNvSpPr txBox="1"/>
          <p:nvPr/>
        </p:nvSpPr>
        <p:spPr>
          <a:xfrm>
            <a:off x="2444206" y="5383832"/>
            <a:ext cx="2005357" cy="184666"/>
          </a:xfrm>
          <a:prstGeom prst="rect">
            <a:avLst/>
          </a:prstGeom>
        </p:spPr>
        <p:txBody>
          <a:bodyPr vert="horz" wrap="none" lIns="0" tIns="0" rIns="0" bIns="0" rtlCol="0" anchor="ctr" anchorCtr="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25" normalizeH="0" baseline="0" noProof="0">
                <a:ln>
                  <a:noFill/>
                </a:ln>
                <a:solidFill>
                  <a:srgbClr val="54595B"/>
                </a:solidFill>
                <a:effectLst/>
                <a:uLnTx/>
                <a:uFillTx/>
                <a:latin typeface="Arial"/>
                <a:ea typeface="MS PGothic" charset="0"/>
                <a:cs typeface="Arial"/>
              </a:rPr>
              <a:t>Months since </a:t>
            </a:r>
            <a:r>
              <a:rPr kumimoji="0" lang="en-US" sz="1200" b="1" i="0" u="none" strike="noStrike" kern="1200" cap="none" spc="-25" normalizeH="0" baseline="0" noProof="0" err="1">
                <a:ln>
                  <a:noFill/>
                </a:ln>
                <a:solidFill>
                  <a:srgbClr val="54595B"/>
                </a:solidFill>
                <a:effectLst/>
                <a:uLnTx/>
                <a:uFillTx/>
                <a:latin typeface="Arial"/>
                <a:ea typeface="MS PGothic" charset="0"/>
                <a:cs typeface="Arial"/>
              </a:rPr>
              <a:t>randomisation</a:t>
            </a:r>
            <a:endParaRPr kumimoji="0" sz="1200" b="1"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18" name="object 62">
            <a:extLst>
              <a:ext uri="{FF2B5EF4-FFF2-40B4-BE49-F238E27FC236}">
                <a16:creationId xmlns:a16="http://schemas.microsoft.com/office/drawing/2014/main" id="{CD5BEAFC-2FFE-C9C8-847F-7D44742122B9}"/>
              </a:ext>
            </a:extLst>
          </p:cNvPr>
          <p:cNvSpPr/>
          <p:nvPr/>
        </p:nvSpPr>
        <p:spPr>
          <a:xfrm>
            <a:off x="1043937" y="1614825"/>
            <a:ext cx="45786" cy="3401221"/>
          </a:xfrm>
          <a:custGeom>
            <a:avLst/>
            <a:gdLst/>
            <a:ahLst/>
            <a:cxnLst/>
            <a:rect l="l" t="t" r="r" b="b"/>
            <a:pathLst>
              <a:path w="40639" h="2606040">
                <a:moveTo>
                  <a:pt x="0" y="2605672"/>
                </a:moveTo>
                <a:lnTo>
                  <a:pt x="40053" y="2605672"/>
                </a:lnTo>
              </a:path>
              <a:path w="40639" h="2606040">
                <a:moveTo>
                  <a:pt x="0" y="1954299"/>
                </a:moveTo>
                <a:lnTo>
                  <a:pt x="40053" y="1954299"/>
                </a:lnTo>
              </a:path>
              <a:path w="40639" h="2606040">
                <a:moveTo>
                  <a:pt x="0" y="1302836"/>
                </a:moveTo>
                <a:lnTo>
                  <a:pt x="40053" y="1302836"/>
                </a:lnTo>
              </a:path>
              <a:path w="40639" h="2606040">
                <a:moveTo>
                  <a:pt x="0" y="651463"/>
                </a:moveTo>
                <a:lnTo>
                  <a:pt x="40053" y="651463"/>
                </a:lnTo>
              </a:path>
              <a:path w="40639" h="2606040">
                <a:moveTo>
                  <a:pt x="0" y="0"/>
                </a:moveTo>
                <a:lnTo>
                  <a:pt x="40053" y="0"/>
                </a:lnTo>
              </a:path>
            </a:pathLst>
          </a:custGeom>
          <a:ln w="12700">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58" name="Group 57">
            <a:extLst>
              <a:ext uri="{FF2B5EF4-FFF2-40B4-BE49-F238E27FC236}">
                <a16:creationId xmlns:a16="http://schemas.microsoft.com/office/drawing/2014/main" id="{08803E59-98C0-2C60-1153-74B9A96227A5}"/>
              </a:ext>
            </a:extLst>
          </p:cNvPr>
          <p:cNvGrpSpPr/>
          <p:nvPr/>
        </p:nvGrpSpPr>
        <p:grpSpPr>
          <a:xfrm>
            <a:off x="1069199" y="1979716"/>
            <a:ext cx="4454349" cy="2990278"/>
            <a:chOff x="1069199" y="1979716"/>
            <a:chExt cx="4454349" cy="2990278"/>
          </a:xfrm>
        </p:grpSpPr>
        <p:grpSp>
          <p:nvGrpSpPr>
            <p:cNvPr id="204" name="Group 203">
              <a:extLst>
                <a:ext uri="{FF2B5EF4-FFF2-40B4-BE49-F238E27FC236}">
                  <a16:creationId xmlns:a16="http://schemas.microsoft.com/office/drawing/2014/main" id="{D046A70F-C33D-A825-CC16-84EEF7572A66}"/>
                </a:ext>
              </a:extLst>
            </p:cNvPr>
            <p:cNvGrpSpPr/>
            <p:nvPr/>
          </p:nvGrpSpPr>
          <p:grpSpPr>
            <a:xfrm>
              <a:off x="1096354" y="1979716"/>
              <a:ext cx="4427194" cy="2990278"/>
              <a:chOff x="1096354" y="2160475"/>
              <a:chExt cx="4427194" cy="2990278"/>
            </a:xfrm>
          </p:grpSpPr>
          <p:sp>
            <p:nvSpPr>
              <p:cNvPr id="95" name="object 99">
                <a:extLst>
                  <a:ext uri="{FF2B5EF4-FFF2-40B4-BE49-F238E27FC236}">
                    <a16:creationId xmlns:a16="http://schemas.microsoft.com/office/drawing/2014/main" id="{4CC0922F-72A2-E1E2-1B08-59B601006D54}"/>
                  </a:ext>
                </a:extLst>
              </p:cNvPr>
              <p:cNvSpPr txBox="1"/>
              <p:nvPr/>
            </p:nvSpPr>
            <p:spPr>
              <a:xfrm>
                <a:off x="1179457" y="2160475"/>
                <a:ext cx="1039067"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20" normalizeH="0" baseline="0" noProof="0">
                    <a:ln>
                      <a:noFill/>
                    </a:ln>
                    <a:solidFill>
                      <a:srgbClr val="54595B"/>
                    </a:solidFill>
                    <a:effectLst/>
                    <a:uLnTx/>
                    <a:uFillTx/>
                    <a:latin typeface="Arial"/>
                    <a:ea typeface="MS PGothic" charset="0"/>
                    <a:cs typeface="Arial"/>
                  </a:rPr>
                  <a:t>Placebo n=457</a:t>
                </a:r>
                <a:endParaRPr kumimoji="0" lang="en-US" sz="1200" b="1" i="0" u="none" strike="noStrike" kern="1200" cap="none" spc="-20" normalizeH="0" baseline="0" noProof="0">
                  <a:ln>
                    <a:noFill/>
                  </a:ln>
                  <a:solidFill>
                    <a:srgbClr val="000000"/>
                  </a:solidFill>
                  <a:effectLst/>
                  <a:uLnTx/>
                  <a:uFillTx/>
                  <a:latin typeface="Arial"/>
                  <a:ea typeface="MS PGothic" charset="0"/>
                  <a:cs typeface="Arial"/>
                </a:endParaRPr>
              </a:p>
            </p:txBody>
          </p:sp>
          <p:grpSp>
            <p:nvGrpSpPr>
              <p:cNvPr id="203" name="Group 202">
                <a:extLst>
                  <a:ext uri="{FF2B5EF4-FFF2-40B4-BE49-F238E27FC236}">
                    <a16:creationId xmlns:a16="http://schemas.microsoft.com/office/drawing/2014/main" id="{46BA0AD1-75CF-B838-F116-766F0E596C4E}"/>
                  </a:ext>
                </a:extLst>
              </p:cNvPr>
              <p:cNvGrpSpPr/>
              <p:nvPr/>
            </p:nvGrpSpPr>
            <p:grpSpPr>
              <a:xfrm>
                <a:off x="1096354" y="2544689"/>
                <a:ext cx="4427194" cy="2606064"/>
                <a:chOff x="1096354" y="2544689"/>
                <a:chExt cx="4427194" cy="2606064"/>
              </a:xfrm>
            </p:grpSpPr>
            <p:sp>
              <p:nvSpPr>
                <p:cNvPr id="145" name="object 35">
                  <a:extLst>
                    <a:ext uri="{FF2B5EF4-FFF2-40B4-BE49-F238E27FC236}">
                      <a16:creationId xmlns:a16="http://schemas.microsoft.com/office/drawing/2014/main" id="{01ED1781-A2D0-BB4A-0124-3330B7A40252}"/>
                    </a:ext>
                  </a:extLst>
                </p:cNvPr>
                <p:cNvSpPr/>
                <p:nvPr/>
              </p:nvSpPr>
              <p:spPr>
                <a:xfrm>
                  <a:off x="1096354" y="2632105"/>
                  <a:ext cx="4398001" cy="2294001"/>
                </a:xfrm>
                <a:custGeom>
                  <a:avLst/>
                  <a:gdLst/>
                  <a:ahLst/>
                  <a:cxnLst/>
                  <a:rect l="l" t="t" r="r" b="b"/>
                  <a:pathLst>
                    <a:path w="6125845" h="1757679">
                      <a:moveTo>
                        <a:pt x="0" y="10516"/>
                      </a:moveTo>
                      <a:lnTo>
                        <a:pt x="153172" y="0"/>
                      </a:lnTo>
                      <a:lnTo>
                        <a:pt x="459426" y="137626"/>
                      </a:lnTo>
                      <a:lnTo>
                        <a:pt x="918852" y="238400"/>
                      </a:lnTo>
                      <a:lnTo>
                        <a:pt x="1837614" y="492895"/>
                      </a:lnTo>
                      <a:lnTo>
                        <a:pt x="2450213" y="701576"/>
                      </a:lnTo>
                      <a:lnTo>
                        <a:pt x="3062721" y="870111"/>
                      </a:lnTo>
                      <a:lnTo>
                        <a:pt x="3675320" y="1056936"/>
                      </a:lnTo>
                      <a:lnTo>
                        <a:pt x="4287827" y="1272933"/>
                      </a:lnTo>
                      <a:lnTo>
                        <a:pt x="4900335" y="1441651"/>
                      </a:lnTo>
                      <a:lnTo>
                        <a:pt x="5512934" y="1621343"/>
                      </a:lnTo>
                      <a:lnTo>
                        <a:pt x="6125442" y="1757598"/>
                      </a:lnTo>
                    </a:path>
                  </a:pathLst>
                </a:custGeom>
                <a:ln w="28575" cap="rnd">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180" name="Group 179">
                  <a:extLst>
                    <a:ext uri="{FF2B5EF4-FFF2-40B4-BE49-F238E27FC236}">
                      <a16:creationId xmlns:a16="http://schemas.microsoft.com/office/drawing/2014/main" id="{9A95CAC1-4458-27D8-141D-47C63348D127}"/>
                    </a:ext>
                  </a:extLst>
                </p:cNvPr>
                <p:cNvGrpSpPr/>
                <p:nvPr/>
              </p:nvGrpSpPr>
              <p:grpSpPr>
                <a:xfrm>
                  <a:off x="1181893" y="2544689"/>
                  <a:ext cx="4341655" cy="2606064"/>
                  <a:chOff x="1181893" y="2544689"/>
                  <a:chExt cx="4341655" cy="2606064"/>
                </a:xfrm>
              </p:grpSpPr>
              <p:sp>
                <p:nvSpPr>
                  <p:cNvPr id="181" name="Graphic 160">
                    <a:extLst>
                      <a:ext uri="{FF2B5EF4-FFF2-40B4-BE49-F238E27FC236}">
                        <a16:creationId xmlns:a16="http://schemas.microsoft.com/office/drawing/2014/main" id="{DFDF988E-A88B-5469-B6A7-3B5B5E57ADC9}"/>
                      </a:ext>
                    </a:extLst>
                  </p:cNvPr>
                  <p:cNvSpPr/>
                  <p:nvPr/>
                </p:nvSpPr>
                <p:spPr>
                  <a:xfrm>
                    <a:off x="1186874" y="2544689"/>
                    <a:ext cx="40240" cy="174886"/>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2" name="Rectangle 181">
                    <a:extLst>
                      <a:ext uri="{FF2B5EF4-FFF2-40B4-BE49-F238E27FC236}">
                        <a16:creationId xmlns:a16="http://schemas.microsoft.com/office/drawing/2014/main" id="{E3AD223A-2E99-5FBF-1C2D-4C3FEAE18D1E}"/>
                      </a:ext>
                    </a:extLst>
                  </p:cNvPr>
                  <p:cNvSpPr/>
                  <p:nvPr/>
                </p:nvSpPr>
                <p:spPr>
                  <a:xfrm>
                    <a:off x="1181893" y="2588528"/>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Graphic 160">
                    <a:extLst>
                      <a:ext uri="{FF2B5EF4-FFF2-40B4-BE49-F238E27FC236}">
                        <a16:creationId xmlns:a16="http://schemas.microsoft.com/office/drawing/2014/main" id="{1DE3C650-C1D8-AAC1-0649-608CFE33D29A}"/>
                      </a:ext>
                    </a:extLst>
                  </p:cNvPr>
                  <p:cNvSpPr/>
                  <p:nvPr/>
                </p:nvSpPr>
                <p:spPr>
                  <a:xfrm>
                    <a:off x="1406767" y="2699588"/>
                    <a:ext cx="40240" cy="22235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4" name="Rectangle 183">
                    <a:extLst>
                      <a:ext uri="{FF2B5EF4-FFF2-40B4-BE49-F238E27FC236}">
                        <a16:creationId xmlns:a16="http://schemas.microsoft.com/office/drawing/2014/main" id="{B3078E4F-23CC-DB8C-10D4-4113E239033B}"/>
                      </a:ext>
                    </a:extLst>
                  </p:cNvPr>
                  <p:cNvSpPr/>
                  <p:nvPr/>
                </p:nvSpPr>
                <p:spPr>
                  <a:xfrm>
                    <a:off x="1401786" y="2763295"/>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Graphic 160">
                    <a:extLst>
                      <a:ext uri="{FF2B5EF4-FFF2-40B4-BE49-F238E27FC236}">
                        <a16:creationId xmlns:a16="http://schemas.microsoft.com/office/drawing/2014/main" id="{545BC6A4-6C4A-0352-FE59-4CF005DF29F8}"/>
                      </a:ext>
                    </a:extLst>
                  </p:cNvPr>
                  <p:cNvSpPr/>
                  <p:nvPr/>
                </p:nvSpPr>
                <p:spPr>
                  <a:xfrm>
                    <a:off x="1736606" y="2833797"/>
                    <a:ext cx="40240" cy="219075"/>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6" name="Rectangle 185">
                    <a:extLst>
                      <a:ext uri="{FF2B5EF4-FFF2-40B4-BE49-F238E27FC236}">
                        <a16:creationId xmlns:a16="http://schemas.microsoft.com/office/drawing/2014/main" id="{C3AF75D4-57DE-E0D4-A363-8A8FA3082994}"/>
                      </a:ext>
                    </a:extLst>
                  </p:cNvPr>
                  <p:cNvSpPr/>
                  <p:nvPr/>
                </p:nvSpPr>
                <p:spPr>
                  <a:xfrm>
                    <a:off x="1731625" y="2897856"/>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7" name="Graphic 160">
                    <a:extLst>
                      <a:ext uri="{FF2B5EF4-FFF2-40B4-BE49-F238E27FC236}">
                        <a16:creationId xmlns:a16="http://schemas.microsoft.com/office/drawing/2014/main" id="{7D6ABAFB-F8FF-8A8E-ECAA-4FD8A5697514}"/>
                      </a:ext>
                    </a:extLst>
                  </p:cNvPr>
                  <p:cNvSpPr/>
                  <p:nvPr/>
                </p:nvSpPr>
                <p:spPr>
                  <a:xfrm>
                    <a:off x="2396799" y="3152884"/>
                    <a:ext cx="40240" cy="240506"/>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88" name="Rectangle 187">
                    <a:extLst>
                      <a:ext uri="{FF2B5EF4-FFF2-40B4-BE49-F238E27FC236}">
                        <a16:creationId xmlns:a16="http://schemas.microsoft.com/office/drawing/2014/main" id="{9C8CC0E1-FB99-D3B0-EFCE-9068A8409128}"/>
                      </a:ext>
                    </a:extLst>
                  </p:cNvPr>
                  <p:cNvSpPr/>
                  <p:nvPr/>
                </p:nvSpPr>
                <p:spPr>
                  <a:xfrm>
                    <a:off x="2391818" y="3231231"/>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9" name="Graphic 160">
                    <a:extLst>
                      <a:ext uri="{FF2B5EF4-FFF2-40B4-BE49-F238E27FC236}">
                        <a16:creationId xmlns:a16="http://schemas.microsoft.com/office/drawing/2014/main" id="{AEAF72ED-624C-5F40-7DDF-E2B6C21F49DD}"/>
                      </a:ext>
                    </a:extLst>
                  </p:cNvPr>
                  <p:cNvSpPr/>
                  <p:nvPr/>
                </p:nvSpPr>
                <p:spPr>
                  <a:xfrm>
                    <a:off x="2836928" y="3414822"/>
                    <a:ext cx="40240" cy="2714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0" name="Rectangle 189">
                    <a:extLst>
                      <a:ext uri="{FF2B5EF4-FFF2-40B4-BE49-F238E27FC236}">
                        <a16:creationId xmlns:a16="http://schemas.microsoft.com/office/drawing/2014/main" id="{CDFE2F03-E965-1620-6836-049F27141B46}"/>
                      </a:ext>
                    </a:extLst>
                  </p:cNvPr>
                  <p:cNvSpPr/>
                  <p:nvPr/>
                </p:nvSpPr>
                <p:spPr>
                  <a:xfrm>
                    <a:off x="2831947" y="3505075"/>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1" name="Graphic 160">
                    <a:extLst>
                      <a:ext uri="{FF2B5EF4-FFF2-40B4-BE49-F238E27FC236}">
                        <a16:creationId xmlns:a16="http://schemas.microsoft.com/office/drawing/2014/main" id="{DC9328E4-2BF7-2D85-A73C-DA39CF1AC66A}"/>
                      </a:ext>
                    </a:extLst>
                  </p:cNvPr>
                  <p:cNvSpPr/>
                  <p:nvPr/>
                </p:nvSpPr>
                <p:spPr>
                  <a:xfrm>
                    <a:off x="3278367" y="3607703"/>
                    <a:ext cx="40240" cy="3095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2" name="Graphic 160">
                    <a:extLst>
                      <a:ext uri="{FF2B5EF4-FFF2-40B4-BE49-F238E27FC236}">
                        <a16:creationId xmlns:a16="http://schemas.microsoft.com/office/drawing/2014/main" id="{7DB50761-1E72-B0A4-D0E4-EA1EFC0488D9}"/>
                      </a:ext>
                    </a:extLst>
                  </p:cNvPr>
                  <p:cNvSpPr/>
                  <p:nvPr/>
                </p:nvSpPr>
                <p:spPr>
                  <a:xfrm>
                    <a:off x="3717185" y="3857734"/>
                    <a:ext cx="40240" cy="319087"/>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3" name="Rectangle 192">
                    <a:extLst>
                      <a:ext uri="{FF2B5EF4-FFF2-40B4-BE49-F238E27FC236}">
                        <a16:creationId xmlns:a16="http://schemas.microsoft.com/office/drawing/2014/main" id="{B9533356-1FA9-A213-2D4D-9DBBF63EE27C}"/>
                      </a:ext>
                    </a:extLst>
                  </p:cNvPr>
                  <p:cNvSpPr/>
                  <p:nvPr/>
                </p:nvSpPr>
                <p:spPr>
                  <a:xfrm>
                    <a:off x="3712204" y="3964657"/>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4" name="Graphic 160">
                    <a:extLst>
                      <a:ext uri="{FF2B5EF4-FFF2-40B4-BE49-F238E27FC236}">
                        <a16:creationId xmlns:a16="http://schemas.microsoft.com/office/drawing/2014/main" id="{C96908FF-8314-A737-8957-D020EF46FC2B}"/>
                      </a:ext>
                    </a:extLst>
                  </p:cNvPr>
                  <p:cNvSpPr/>
                  <p:nvPr/>
                </p:nvSpPr>
                <p:spPr>
                  <a:xfrm>
                    <a:off x="4157314" y="4129197"/>
                    <a:ext cx="40240" cy="330993"/>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5" name="Rectangle 194">
                    <a:extLst>
                      <a:ext uri="{FF2B5EF4-FFF2-40B4-BE49-F238E27FC236}">
                        <a16:creationId xmlns:a16="http://schemas.microsoft.com/office/drawing/2014/main" id="{101DFEF6-48B4-2507-5B1F-FB98341B8244}"/>
                      </a:ext>
                    </a:extLst>
                  </p:cNvPr>
                  <p:cNvSpPr/>
                  <p:nvPr/>
                </p:nvSpPr>
                <p:spPr>
                  <a:xfrm>
                    <a:off x="4152333" y="4245644"/>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6" name="Graphic 160">
                    <a:extLst>
                      <a:ext uri="{FF2B5EF4-FFF2-40B4-BE49-F238E27FC236}">
                        <a16:creationId xmlns:a16="http://schemas.microsoft.com/office/drawing/2014/main" id="{3098A99A-9105-197B-D1B1-D3A0E228D313}"/>
                      </a:ext>
                    </a:extLst>
                  </p:cNvPr>
                  <p:cNvSpPr/>
                  <p:nvPr/>
                </p:nvSpPr>
                <p:spPr>
                  <a:xfrm>
                    <a:off x="4596133" y="4341128"/>
                    <a:ext cx="40240" cy="35004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7" name="Rectangle 196">
                    <a:extLst>
                      <a:ext uri="{FF2B5EF4-FFF2-40B4-BE49-F238E27FC236}">
                        <a16:creationId xmlns:a16="http://schemas.microsoft.com/office/drawing/2014/main" id="{48F19922-7AB4-8785-63EE-23EB4ADB51D3}"/>
                      </a:ext>
                    </a:extLst>
                  </p:cNvPr>
                  <p:cNvSpPr/>
                  <p:nvPr/>
                </p:nvSpPr>
                <p:spPr>
                  <a:xfrm>
                    <a:off x="4591152" y="4471863"/>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8" name="Graphic 160">
                    <a:extLst>
                      <a:ext uri="{FF2B5EF4-FFF2-40B4-BE49-F238E27FC236}">
                        <a16:creationId xmlns:a16="http://schemas.microsoft.com/office/drawing/2014/main" id="{37E85945-65CD-60F7-10AC-6A28BDCAE9CB}"/>
                      </a:ext>
                    </a:extLst>
                  </p:cNvPr>
                  <p:cNvSpPr/>
                  <p:nvPr/>
                </p:nvSpPr>
                <p:spPr>
                  <a:xfrm>
                    <a:off x="5036262" y="4553059"/>
                    <a:ext cx="40240" cy="395288"/>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99" name="Rectangle 198">
                    <a:extLst>
                      <a:ext uri="{FF2B5EF4-FFF2-40B4-BE49-F238E27FC236}">
                        <a16:creationId xmlns:a16="http://schemas.microsoft.com/office/drawing/2014/main" id="{35A9D73B-198A-F2B2-EF1E-F4250936FBA4}"/>
                      </a:ext>
                    </a:extLst>
                  </p:cNvPr>
                  <p:cNvSpPr/>
                  <p:nvPr/>
                </p:nvSpPr>
                <p:spPr>
                  <a:xfrm>
                    <a:off x="5031281" y="4705225"/>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0" name="Graphic 160">
                    <a:extLst>
                      <a:ext uri="{FF2B5EF4-FFF2-40B4-BE49-F238E27FC236}">
                        <a16:creationId xmlns:a16="http://schemas.microsoft.com/office/drawing/2014/main" id="{DEA5B48A-0B02-2B5F-24B5-4F236790CCDC}"/>
                      </a:ext>
                    </a:extLst>
                  </p:cNvPr>
                  <p:cNvSpPr/>
                  <p:nvPr/>
                </p:nvSpPr>
                <p:spPr>
                  <a:xfrm>
                    <a:off x="5476390" y="4705459"/>
                    <a:ext cx="40240" cy="44529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201" name="Rectangle 200">
                    <a:extLst>
                      <a:ext uri="{FF2B5EF4-FFF2-40B4-BE49-F238E27FC236}">
                        <a16:creationId xmlns:a16="http://schemas.microsoft.com/office/drawing/2014/main" id="{0C8AB5B9-B2F6-99A8-8B72-A40503FA3907}"/>
                      </a:ext>
                    </a:extLst>
                  </p:cNvPr>
                  <p:cNvSpPr/>
                  <p:nvPr/>
                </p:nvSpPr>
                <p:spPr>
                  <a:xfrm>
                    <a:off x="5471409" y="4883819"/>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2" name="Rectangle 201">
                    <a:extLst>
                      <a:ext uri="{FF2B5EF4-FFF2-40B4-BE49-F238E27FC236}">
                        <a16:creationId xmlns:a16="http://schemas.microsoft.com/office/drawing/2014/main" id="{9B1921D8-700A-4300-8CA9-E8933FC132F4}"/>
                      </a:ext>
                    </a:extLst>
                  </p:cNvPr>
                  <p:cNvSpPr/>
                  <p:nvPr/>
                </p:nvSpPr>
                <p:spPr>
                  <a:xfrm>
                    <a:off x="3273386" y="3721769"/>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119" name="Rectangle 118">
              <a:extLst>
                <a:ext uri="{FF2B5EF4-FFF2-40B4-BE49-F238E27FC236}">
                  <a16:creationId xmlns:a16="http://schemas.microsoft.com/office/drawing/2014/main" id="{16D0C041-C665-91E3-B7CA-21900CC0C421}"/>
                </a:ext>
              </a:extLst>
            </p:cNvPr>
            <p:cNvSpPr/>
            <p:nvPr/>
          </p:nvSpPr>
          <p:spPr>
            <a:xfrm>
              <a:off x="1069199" y="2417762"/>
              <a:ext cx="52139"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1" name="Group 120">
            <a:extLst>
              <a:ext uri="{FF2B5EF4-FFF2-40B4-BE49-F238E27FC236}">
                <a16:creationId xmlns:a16="http://schemas.microsoft.com/office/drawing/2014/main" id="{585F3949-53CC-4C91-F105-4869E3F3937C}"/>
              </a:ext>
            </a:extLst>
          </p:cNvPr>
          <p:cNvGrpSpPr/>
          <p:nvPr/>
        </p:nvGrpSpPr>
        <p:grpSpPr>
          <a:xfrm>
            <a:off x="531872" y="1501650"/>
            <a:ext cx="5199266" cy="3814258"/>
            <a:chOff x="531872" y="1682409"/>
            <a:chExt cx="5199266" cy="3814258"/>
          </a:xfrm>
        </p:grpSpPr>
        <p:sp>
          <p:nvSpPr>
            <p:cNvPr id="122" name="object 64">
              <a:extLst>
                <a:ext uri="{FF2B5EF4-FFF2-40B4-BE49-F238E27FC236}">
                  <a16:creationId xmlns:a16="http://schemas.microsoft.com/office/drawing/2014/main" id="{68A26B9B-C1AC-D708-D96F-A9A52F4E38EC}"/>
                </a:ext>
              </a:extLst>
            </p:cNvPr>
            <p:cNvSpPr/>
            <p:nvPr/>
          </p:nvSpPr>
          <p:spPr>
            <a:xfrm>
              <a:off x="1089937" y="5196715"/>
              <a:ext cx="4397980" cy="82010"/>
            </a:xfrm>
            <a:custGeom>
              <a:avLst/>
              <a:gdLst/>
              <a:ahLst/>
              <a:cxnLst/>
              <a:rect l="l" t="t" r="r" b="b"/>
              <a:pathLst>
                <a:path w="6125845" h="40639">
                  <a:moveTo>
                    <a:pt x="0" y="40053"/>
                  </a:moveTo>
                  <a:lnTo>
                    <a:pt x="0" y="0"/>
                  </a:lnTo>
                </a:path>
                <a:path w="6125845" h="40639">
                  <a:moveTo>
                    <a:pt x="153081" y="40053"/>
                  </a:moveTo>
                  <a:lnTo>
                    <a:pt x="153081" y="0"/>
                  </a:lnTo>
                </a:path>
                <a:path w="6125845" h="40639">
                  <a:moveTo>
                    <a:pt x="459335" y="40053"/>
                  </a:moveTo>
                  <a:lnTo>
                    <a:pt x="459335" y="0"/>
                  </a:lnTo>
                </a:path>
                <a:path w="6125845" h="40639">
                  <a:moveTo>
                    <a:pt x="918761" y="40053"/>
                  </a:moveTo>
                  <a:lnTo>
                    <a:pt x="918761" y="0"/>
                  </a:lnTo>
                </a:path>
                <a:path w="6125845" h="40639">
                  <a:moveTo>
                    <a:pt x="1837614" y="40053"/>
                  </a:moveTo>
                  <a:lnTo>
                    <a:pt x="1837614" y="0"/>
                  </a:lnTo>
                </a:path>
                <a:path w="6125845" h="40639">
                  <a:moveTo>
                    <a:pt x="2450121" y="40053"/>
                  </a:moveTo>
                  <a:lnTo>
                    <a:pt x="2450121" y="0"/>
                  </a:lnTo>
                </a:path>
                <a:path w="6125845" h="40639">
                  <a:moveTo>
                    <a:pt x="3062721" y="40053"/>
                  </a:moveTo>
                  <a:lnTo>
                    <a:pt x="3062721" y="0"/>
                  </a:lnTo>
                </a:path>
                <a:path w="6125845" h="40639">
                  <a:moveTo>
                    <a:pt x="3675228" y="40053"/>
                  </a:moveTo>
                  <a:lnTo>
                    <a:pt x="3675228" y="0"/>
                  </a:lnTo>
                </a:path>
                <a:path w="6125845" h="40639">
                  <a:moveTo>
                    <a:pt x="4287736" y="40053"/>
                  </a:moveTo>
                  <a:lnTo>
                    <a:pt x="4287736" y="0"/>
                  </a:lnTo>
                </a:path>
                <a:path w="6125845" h="40639">
                  <a:moveTo>
                    <a:pt x="4900335" y="40053"/>
                  </a:moveTo>
                  <a:lnTo>
                    <a:pt x="4900335" y="0"/>
                  </a:lnTo>
                </a:path>
                <a:path w="6125845" h="40639">
                  <a:moveTo>
                    <a:pt x="5512843" y="40053"/>
                  </a:moveTo>
                  <a:lnTo>
                    <a:pt x="5512843" y="0"/>
                  </a:lnTo>
                </a:path>
                <a:path w="6125845" h="40639">
                  <a:moveTo>
                    <a:pt x="6125442" y="40053"/>
                  </a:moveTo>
                  <a:lnTo>
                    <a:pt x="6125442" y="0"/>
                  </a:lnTo>
                </a:path>
              </a:pathLst>
            </a:custGeom>
            <a:ln w="12700">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123" name="Group 122">
              <a:extLst>
                <a:ext uri="{FF2B5EF4-FFF2-40B4-BE49-F238E27FC236}">
                  <a16:creationId xmlns:a16="http://schemas.microsoft.com/office/drawing/2014/main" id="{51963B65-C568-A7C5-52F4-24546F589F52}"/>
                </a:ext>
              </a:extLst>
            </p:cNvPr>
            <p:cNvGrpSpPr/>
            <p:nvPr/>
          </p:nvGrpSpPr>
          <p:grpSpPr>
            <a:xfrm>
              <a:off x="531872" y="1682409"/>
              <a:ext cx="5199266" cy="3814258"/>
              <a:chOff x="531872" y="1682409"/>
              <a:chExt cx="5199266" cy="3814258"/>
            </a:xfrm>
          </p:grpSpPr>
          <p:cxnSp>
            <p:nvCxnSpPr>
              <p:cNvPr id="124" name="Straight Connector 123">
                <a:extLst>
                  <a:ext uri="{FF2B5EF4-FFF2-40B4-BE49-F238E27FC236}">
                    <a16:creationId xmlns:a16="http://schemas.microsoft.com/office/drawing/2014/main" id="{258AA468-DB04-9883-3BCF-224F5ACFE89F}"/>
                  </a:ext>
                </a:extLst>
              </p:cNvPr>
              <p:cNvCxnSpPr/>
              <p:nvPr/>
            </p:nvCxnSpPr>
            <p:spPr>
              <a:xfrm flipH="1">
                <a:off x="1082486" y="2653460"/>
                <a:ext cx="4615478" cy="0"/>
              </a:xfrm>
              <a:prstGeom prst="line">
                <a:avLst/>
              </a:prstGeom>
              <a:ln w="12700">
                <a:solidFill>
                  <a:srgbClr val="777777"/>
                </a:solidFill>
                <a:prstDash val="dash"/>
              </a:ln>
            </p:spPr>
            <p:style>
              <a:lnRef idx="2">
                <a:schemeClr val="accent1"/>
              </a:lnRef>
              <a:fillRef idx="0">
                <a:schemeClr val="accent1"/>
              </a:fillRef>
              <a:effectRef idx="1">
                <a:schemeClr val="accent1"/>
              </a:effectRef>
              <a:fontRef idx="minor">
                <a:schemeClr val="tx1"/>
              </a:fontRef>
            </p:style>
          </p:cxnSp>
          <p:sp>
            <p:nvSpPr>
              <p:cNvPr id="125" name="Rectangle 213">
                <a:extLst>
                  <a:ext uri="{FF2B5EF4-FFF2-40B4-BE49-F238E27FC236}">
                    <a16:creationId xmlns:a16="http://schemas.microsoft.com/office/drawing/2014/main" id="{A1CC9C5E-44F2-33D3-1D4D-861ECF8C04DD}"/>
                  </a:ext>
                </a:extLst>
              </p:cNvPr>
              <p:cNvSpPr/>
              <p:nvPr/>
            </p:nvSpPr>
            <p:spPr>
              <a:xfrm>
                <a:off x="1090143" y="1789103"/>
                <a:ext cx="4640995" cy="3408913"/>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5459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6" name="object 56">
                <a:extLst>
                  <a:ext uri="{FF2B5EF4-FFF2-40B4-BE49-F238E27FC236}">
                    <a16:creationId xmlns:a16="http://schemas.microsoft.com/office/drawing/2014/main" id="{A3030980-BEE6-B7F4-D3DD-6C6746B742A9}"/>
                  </a:ext>
                </a:extLst>
              </p:cNvPr>
              <p:cNvSpPr txBox="1"/>
              <p:nvPr/>
            </p:nvSpPr>
            <p:spPr>
              <a:xfrm>
                <a:off x="870748" y="5083151"/>
                <a:ext cx="144615"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−15</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7" name="object 57">
                <a:extLst>
                  <a:ext uri="{FF2B5EF4-FFF2-40B4-BE49-F238E27FC236}">
                    <a16:creationId xmlns:a16="http://schemas.microsoft.com/office/drawing/2014/main" id="{0907DA80-F014-260A-F23E-472DCD9C6283}"/>
                  </a:ext>
                </a:extLst>
              </p:cNvPr>
              <p:cNvSpPr txBox="1"/>
              <p:nvPr/>
            </p:nvSpPr>
            <p:spPr>
              <a:xfrm>
                <a:off x="870748" y="4233025"/>
                <a:ext cx="144615"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8" name="object 58">
                <a:extLst>
                  <a:ext uri="{FF2B5EF4-FFF2-40B4-BE49-F238E27FC236}">
                    <a16:creationId xmlns:a16="http://schemas.microsoft.com/office/drawing/2014/main" id="{61C56B4A-EF94-1BF4-85FC-67A06ED94F8B}"/>
                  </a:ext>
                </a:extLst>
              </p:cNvPr>
              <p:cNvSpPr txBox="1"/>
              <p:nvPr/>
            </p:nvSpPr>
            <p:spPr>
              <a:xfrm>
                <a:off x="915718" y="3382778"/>
                <a:ext cx="99644"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−5</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9" name="object 59">
                <a:extLst>
                  <a:ext uri="{FF2B5EF4-FFF2-40B4-BE49-F238E27FC236}">
                    <a16:creationId xmlns:a16="http://schemas.microsoft.com/office/drawing/2014/main" id="{F0390BAD-6520-1387-BBB6-17BF487D862E}"/>
                  </a:ext>
                </a:extLst>
              </p:cNvPr>
              <p:cNvSpPr txBox="1"/>
              <p:nvPr/>
            </p:nvSpPr>
            <p:spPr>
              <a:xfrm>
                <a:off x="965098" y="2532654"/>
                <a:ext cx="50263"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0" name="object 60">
                <a:extLst>
                  <a:ext uri="{FF2B5EF4-FFF2-40B4-BE49-F238E27FC236}">
                    <a16:creationId xmlns:a16="http://schemas.microsoft.com/office/drawing/2014/main" id="{48696B45-35ED-734D-00B7-4F5F4C731037}"/>
                  </a:ext>
                </a:extLst>
              </p:cNvPr>
              <p:cNvSpPr txBox="1"/>
              <p:nvPr/>
            </p:nvSpPr>
            <p:spPr>
              <a:xfrm>
                <a:off x="965098" y="1682409"/>
                <a:ext cx="50263" cy="200055"/>
              </a:xfrm>
              <a:prstGeom prst="rect">
                <a:avLst/>
              </a:prstGeom>
            </p:spPr>
            <p:txBody>
              <a:bodyPr vert="horz" wrap="none" lIns="0" tIns="15240" rIns="0" bIns="0" rtlCol="0" anchor="ctr" anchorCtr="0">
                <a:spAutoFit/>
              </a:bodyPr>
              <a:lstStyle/>
              <a:p>
                <a:pPr marL="12700" marR="0" lvl="0" indent="0" algn="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5</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1" name="object 65">
                <a:extLst>
                  <a:ext uri="{FF2B5EF4-FFF2-40B4-BE49-F238E27FC236}">
                    <a16:creationId xmlns:a16="http://schemas.microsoft.com/office/drawing/2014/main" id="{924A8D59-9E13-16B8-490D-6D8DC3984BF6}"/>
                  </a:ext>
                </a:extLst>
              </p:cNvPr>
              <p:cNvSpPr txBox="1"/>
              <p:nvPr/>
            </p:nvSpPr>
            <p:spPr>
              <a:xfrm>
                <a:off x="1174978"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1</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2" name="object 66">
                <a:extLst>
                  <a:ext uri="{FF2B5EF4-FFF2-40B4-BE49-F238E27FC236}">
                    <a16:creationId xmlns:a16="http://schemas.microsoft.com/office/drawing/2014/main" id="{1A2EF319-6E6C-453F-5334-18EEB6429BD4}"/>
                  </a:ext>
                </a:extLst>
              </p:cNvPr>
              <p:cNvSpPr txBox="1"/>
              <p:nvPr/>
            </p:nvSpPr>
            <p:spPr>
              <a:xfrm>
                <a:off x="1394850"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3</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3" name="object 67">
                <a:extLst>
                  <a:ext uri="{FF2B5EF4-FFF2-40B4-BE49-F238E27FC236}">
                    <a16:creationId xmlns:a16="http://schemas.microsoft.com/office/drawing/2014/main" id="{37183114-7EBB-3FF5-1E53-6C410FCC92FB}"/>
                  </a:ext>
                </a:extLst>
              </p:cNvPr>
              <p:cNvSpPr txBox="1"/>
              <p:nvPr/>
            </p:nvSpPr>
            <p:spPr>
              <a:xfrm>
                <a:off x="1724692"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a:ea typeface="MS PGothic" charset="0"/>
                    <a:cs typeface="Arial"/>
                  </a:rPr>
                  <a:t>6</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4" name="object 68">
                <a:extLst>
                  <a:ext uri="{FF2B5EF4-FFF2-40B4-BE49-F238E27FC236}">
                    <a16:creationId xmlns:a16="http://schemas.microsoft.com/office/drawing/2014/main" id="{093AAC22-BC24-F0C7-4D52-597AEC7E086B}"/>
                  </a:ext>
                </a:extLst>
              </p:cNvPr>
              <p:cNvSpPr txBox="1"/>
              <p:nvPr/>
            </p:nvSpPr>
            <p:spPr>
              <a:xfrm>
                <a:off x="2362301" y="5304885"/>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12</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5" name="object 69">
                <a:extLst>
                  <a:ext uri="{FF2B5EF4-FFF2-40B4-BE49-F238E27FC236}">
                    <a16:creationId xmlns:a16="http://schemas.microsoft.com/office/drawing/2014/main" id="{C82E2077-6EEE-3447-171F-0A400F699F9D}"/>
                  </a:ext>
                </a:extLst>
              </p:cNvPr>
              <p:cNvSpPr txBox="1"/>
              <p:nvPr/>
            </p:nvSpPr>
            <p:spPr>
              <a:xfrm>
                <a:off x="2802047" y="5304886"/>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16</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6" name="object 70">
                <a:extLst>
                  <a:ext uri="{FF2B5EF4-FFF2-40B4-BE49-F238E27FC236}">
                    <a16:creationId xmlns:a16="http://schemas.microsoft.com/office/drawing/2014/main" id="{13CFD567-859C-1E19-CF3F-1E39CF5E0C77}"/>
                  </a:ext>
                </a:extLst>
              </p:cNvPr>
              <p:cNvSpPr txBox="1"/>
              <p:nvPr/>
            </p:nvSpPr>
            <p:spPr>
              <a:xfrm>
                <a:off x="3241857" y="5312001"/>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20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7" name="object 71">
                <a:extLst>
                  <a:ext uri="{FF2B5EF4-FFF2-40B4-BE49-F238E27FC236}">
                    <a16:creationId xmlns:a16="http://schemas.microsoft.com/office/drawing/2014/main" id="{597356BE-5DC9-BC35-0DD0-CCFF5173D8F6}"/>
                  </a:ext>
                </a:extLst>
              </p:cNvPr>
              <p:cNvSpPr txBox="1"/>
              <p:nvPr/>
            </p:nvSpPr>
            <p:spPr>
              <a:xfrm>
                <a:off x="3684460"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24</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8" name="object 72">
                <a:extLst>
                  <a:ext uri="{FF2B5EF4-FFF2-40B4-BE49-F238E27FC236}">
                    <a16:creationId xmlns:a16="http://schemas.microsoft.com/office/drawing/2014/main" id="{7FE5C1DE-F7F6-62B4-9B1B-42A6825DC618}"/>
                  </a:ext>
                </a:extLst>
              </p:cNvPr>
              <p:cNvSpPr txBox="1"/>
              <p:nvPr/>
            </p:nvSpPr>
            <p:spPr>
              <a:xfrm>
                <a:off x="4124205"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28</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9" name="object 73">
                <a:extLst>
                  <a:ext uri="{FF2B5EF4-FFF2-40B4-BE49-F238E27FC236}">
                    <a16:creationId xmlns:a16="http://schemas.microsoft.com/office/drawing/2014/main" id="{178826C2-1A60-1CB0-B13E-0D0E2D23CBF0}"/>
                  </a:ext>
                </a:extLst>
              </p:cNvPr>
              <p:cNvSpPr txBox="1"/>
              <p:nvPr/>
            </p:nvSpPr>
            <p:spPr>
              <a:xfrm>
                <a:off x="4564016"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32</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0" name="object 74">
                <a:extLst>
                  <a:ext uri="{FF2B5EF4-FFF2-40B4-BE49-F238E27FC236}">
                    <a16:creationId xmlns:a16="http://schemas.microsoft.com/office/drawing/2014/main" id="{87596548-1D81-A799-B24F-0A195812BA92}"/>
                  </a:ext>
                </a:extLst>
              </p:cNvPr>
              <p:cNvSpPr txBox="1"/>
              <p:nvPr/>
            </p:nvSpPr>
            <p:spPr>
              <a:xfrm>
                <a:off x="5003760"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36</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1" name="object 75">
                <a:extLst>
                  <a:ext uri="{FF2B5EF4-FFF2-40B4-BE49-F238E27FC236}">
                    <a16:creationId xmlns:a16="http://schemas.microsoft.com/office/drawing/2014/main" id="{D2E1B7F5-C082-4A41-8183-1BB2AE59A5E5}"/>
                  </a:ext>
                </a:extLst>
              </p:cNvPr>
              <p:cNvSpPr txBox="1"/>
              <p:nvPr/>
            </p:nvSpPr>
            <p:spPr>
              <a:xfrm>
                <a:off x="5443772" y="5310080"/>
                <a:ext cx="89944"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a:ea typeface="MS PGothic" charset="0"/>
                    <a:cs typeface="Arial"/>
                  </a:rPr>
                  <a:t>40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2" name="object 76">
                <a:extLst>
                  <a:ext uri="{FF2B5EF4-FFF2-40B4-BE49-F238E27FC236}">
                    <a16:creationId xmlns:a16="http://schemas.microsoft.com/office/drawing/2014/main" id="{8B73C5CF-B481-6645-1C0E-FDCDAE61A35F}"/>
                  </a:ext>
                </a:extLst>
              </p:cNvPr>
              <p:cNvSpPr txBox="1"/>
              <p:nvPr/>
            </p:nvSpPr>
            <p:spPr>
              <a:xfrm rot="16200000">
                <a:off x="-1164481" y="3451469"/>
                <a:ext cx="3494290" cy="101583"/>
              </a:xfrm>
              <a:prstGeom prst="rect">
                <a:avLst/>
              </a:prstGeom>
            </p:spPr>
            <p:txBody>
              <a:bodyPr vert="horz" wrap="none" lIns="0" tIns="0" rIns="0" bIns="0" rtlCol="0" anchor="ctr" anchorCtr="0">
                <a:spAutoFit/>
              </a:bodyPr>
              <a:lstStyle/>
              <a:p>
                <a:pPr marL="12700" marR="0" lvl="0" indent="0" algn="ctr" defTabSz="609585" rtl="0" eaLnBrk="0" fontAlgn="base" latinLnBrk="0" hangingPunct="0">
                  <a:lnSpc>
                    <a:spcPct val="100000"/>
                  </a:lnSpc>
                  <a:spcBef>
                    <a:spcPct val="0"/>
                  </a:spcBef>
                  <a:spcAft>
                    <a:spcPct val="0"/>
                  </a:spcAft>
                  <a:buClrTx/>
                  <a:buSzTx/>
                  <a:buFontTx/>
                  <a:buNone/>
                  <a:tabLst/>
                  <a:defRPr/>
                </a:pPr>
                <a:r>
                  <a:rPr kumimoji="0" sz="1200" b="1" i="0" u="none" strike="noStrike" kern="1200" cap="none" spc="-10" normalizeH="0" baseline="0" noProof="0">
                    <a:ln>
                      <a:noFill/>
                    </a:ln>
                    <a:solidFill>
                      <a:srgbClr val="54595B"/>
                    </a:solidFill>
                    <a:effectLst/>
                    <a:uLnTx/>
                    <a:uFillTx/>
                    <a:latin typeface="Arial"/>
                    <a:ea typeface="MS PGothic" charset="0"/>
                    <a:cs typeface="Arial"/>
                  </a:rPr>
                  <a:t>Change </a:t>
                </a:r>
                <a:r>
                  <a:rPr kumimoji="0" sz="1200" b="1" i="0" u="none" strike="noStrike" kern="1200" cap="none" spc="0" normalizeH="0" baseline="0" noProof="0">
                    <a:ln>
                      <a:noFill/>
                    </a:ln>
                    <a:solidFill>
                      <a:srgbClr val="54595B"/>
                    </a:solidFill>
                    <a:effectLst/>
                    <a:uLnTx/>
                    <a:uFillTx/>
                    <a:latin typeface="Arial"/>
                    <a:ea typeface="MS PGothic" charset="0"/>
                    <a:cs typeface="Arial"/>
                  </a:rPr>
                  <a:t>from</a:t>
                </a:r>
                <a:r>
                  <a:rPr kumimoji="0" sz="1200" b="1" i="0" u="none" strike="noStrike" kern="1200" cap="none" spc="-10" normalizeH="0" baseline="0" noProof="0">
                    <a:ln>
                      <a:noFill/>
                    </a:ln>
                    <a:solidFill>
                      <a:srgbClr val="54595B"/>
                    </a:solidFill>
                    <a:effectLst/>
                    <a:uLnTx/>
                    <a:uFillTx/>
                    <a:latin typeface="Arial"/>
                    <a:ea typeface="MS PGothic" charset="0"/>
                    <a:cs typeface="Arial"/>
                  </a:rPr>
                  <a:t> </a:t>
                </a:r>
                <a:r>
                  <a:rPr kumimoji="0" lang="en-US" sz="1200" b="1" i="0" u="none" strike="noStrike" kern="1200" cap="none" spc="-10" normalizeH="0" baseline="0" noProof="0">
                    <a:ln>
                      <a:noFill/>
                    </a:ln>
                    <a:solidFill>
                      <a:srgbClr val="54595B"/>
                    </a:solidFill>
                    <a:effectLst/>
                    <a:uLnTx/>
                    <a:uFillTx/>
                    <a:latin typeface="Arial"/>
                    <a:ea typeface="MS PGothic" charset="0"/>
                    <a:cs typeface="Arial"/>
                  </a:rPr>
                  <a:t>b</a:t>
                </a:r>
                <a:r>
                  <a:rPr kumimoji="0" sz="1200" b="1" i="0" u="none" strike="noStrike" kern="1200" cap="none" spc="-10" normalizeH="0" baseline="0" noProof="0">
                    <a:ln>
                      <a:noFill/>
                    </a:ln>
                    <a:solidFill>
                      <a:srgbClr val="54595B"/>
                    </a:solidFill>
                    <a:effectLst/>
                    <a:uLnTx/>
                    <a:uFillTx/>
                    <a:latin typeface="Arial"/>
                    <a:ea typeface="MS PGothic" charset="0"/>
                    <a:cs typeface="Arial"/>
                  </a:rPr>
                  <a:t>aseline </a:t>
                </a:r>
                <a:r>
                  <a:rPr kumimoji="0" sz="1200" b="1" i="0" u="none" strike="noStrike" kern="1200" cap="none" spc="0" normalizeH="0" baseline="0" noProof="0">
                    <a:ln>
                      <a:noFill/>
                    </a:ln>
                    <a:solidFill>
                      <a:srgbClr val="54595B"/>
                    </a:solidFill>
                    <a:effectLst/>
                    <a:uLnTx/>
                    <a:uFillTx/>
                    <a:latin typeface="Arial"/>
                    <a:ea typeface="MS PGothic" charset="0"/>
                    <a:cs typeface="Arial"/>
                  </a:rPr>
                  <a:t>in</a:t>
                </a:r>
                <a:r>
                  <a:rPr kumimoji="0" sz="1200" b="1" i="0" u="none" strike="noStrike" kern="1200" cap="none" spc="-10" normalizeH="0" baseline="0" noProof="0">
                    <a:ln>
                      <a:noFill/>
                    </a:ln>
                    <a:solidFill>
                      <a:srgbClr val="54595B"/>
                    </a:solidFill>
                    <a:effectLst/>
                    <a:uLnTx/>
                    <a:uFillTx/>
                    <a:latin typeface="Arial"/>
                    <a:ea typeface="MS PGothic" charset="0"/>
                    <a:cs typeface="Arial"/>
                  </a:rPr>
                  <a:t> </a:t>
                </a:r>
                <a:r>
                  <a:rPr kumimoji="0" sz="1200" b="1" i="0" u="none" strike="noStrike" kern="1200" cap="none" spc="0" normalizeH="0" baseline="0" noProof="0">
                    <a:ln>
                      <a:noFill/>
                    </a:ln>
                    <a:solidFill>
                      <a:srgbClr val="54595B"/>
                    </a:solidFill>
                    <a:effectLst/>
                    <a:uLnTx/>
                    <a:uFillTx/>
                    <a:latin typeface="Arial"/>
                    <a:ea typeface="MS PGothic" charset="0"/>
                    <a:cs typeface="Arial"/>
                  </a:rPr>
                  <a:t>eGFR</a:t>
                </a:r>
                <a:r>
                  <a:rPr kumimoji="0" sz="1200" b="1" i="0" u="none" strike="noStrike" kern="1200" cap="none" spc="-5" normalizeH="0" baseline="0" noProof="0">
                    <a:ln>
                      <a:noFill/>
                    </a:ln>
                    <a:solidFill>
                      <a:srgbClr val="54595B"/>
                    </a:solidFill>
                    <a:effectLst/>
                    <a:uLnTx/>
                    <a:uFillTx/>
                    <a:latin typeface="Arial"/>
                    <a:ea typeface="MS PGothic" charset="0"/>
                    <a:cs typeface="Arial"/>
                  </a:rPr>
                  <a:t> </a:t>
                </a:r>
                <a:r>
                  <a:rPr kumimoji="0" sz="1200" b="1" i="0" u="none" strike="noStrike" kern="1200" cap="none" spc="-10" normalizeH="0" baseline="0" noProof="0">
                    <a:ln>
                      <a:noFill/>
                    </a:ln>
                    <a:solidFill>
                      <a:srgbClr val="54595B"/>
                    </a:solidFill>
                    <a:effectLst/>
                    <a:uLnTx/>
                    <a:uFillTx/>
                    <a:latin typeface="Arial"/>
                    <a:ea typeface="MS PGothic" charset="0"/>
                    <a:cs typeface="Arial"/>
                  </a:rPr>
                  <a:t>(mL/min/1.73 </a:t>
                </a:r>
                <a:r>
                  <a:rPr kumimoji="0" sz="1200" b="1" i="0" u="none" strike="noStrike" kern="1200" cap="none" spc="-25" normalizeH="0" baseline="0" noProof="0">
                    <a:ln>
                      <a:noFill/>
                    </a:ln>
                    <a:solidFill>
                      <a:srgbClr val="54595B"/>
                    </a:solidFill>
                    <a:effectLst/>
                    <a:uLnTx/>
                    <a:uFillTx/>
                    <a:latin typeface="Arial"/>
                    <a:ea typeface="MS PGothic" charset="0"/>
                    <a:cs typeface="Arial"/>
                  </a:rPr>
                  <a:t>m</a:t>
                </a:r>
                <a:r>
                  <a:rPr kumimoji="0" sz="1200" b="1" i="0" u="none" strike="noStrike" kern="1200" cap="none" spc="-37" normalizeH="0" baseline="40404" noProof="0">
                    <a:ln>
                      <a:noFill/>
                    </a:ln>
                    <a:solidFill>
                      <a:srgbClr val="54595B"/>
                    </a:solidFill>
                    <a:effectLst/>
                    <a:uLnTx/>
                    <a:uFillTx/>
                    <a:latin typeface="Arial"/>
                    <a:ea typeface="MS PGothic" charset="0"/>
                    <a:cs typeface="Arial"/>
                  </a:rPr>
                  <a:t>2</a:t>
                </a:r>
                <a:r>
                  <a:rPr kumimoji="0" sz="1200" b="1" i="0" u="none" strike="noStrike" kern="1200" cap="none" spc="-25" normalizeH="0" baseline="0" noProof="0">
                    <a:ln>
                      <a:noFill/>
                    </a:ln>
                    <a:solidFill>
                      <a:srgbClr val="54595B"/>
                    </a:solidFill>
                    <a:effectLst/>
                    <a:uLnTx/>
                    <a:uFillTx/>
                    <a:latin typeface="Arial"/>
                    <a:ea typeface="MS PGothic" charset="0"/>
                    <a:cs typeface="Arial"/>
                  </a:rPr>
                  <a:t>)</a:t>
                </a:r>
                <a:endParaRPr kumimoji="0" sz="1200" b="1"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3" name="object 65">
                <a:extLst>
                  <a:ext uri="{FF2B5EF4-FFF2-40B4-BE49-F238E27FC236}">
                    <a16:creationId xmlns:a16="http://schemas.microsoft.com/office/drawing/2014/main" id="{D92D7FF1-6D7A-A6EE-51FE-DBEF07680301}"/>
                  </a:ext>
                </a:extLst>
              </p:cNvPr>
              <p:cNvSpPr txBox="1"/>
              <p:nvPr/>
            </p:nvSpPr>
            <p:spPr>
              <a:xfrm>
                <a:off x="1069017" y="5288299"/>
                <a:ext cx="43209" cy="184666"/>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50" normalizeH="0" baseline="0" noProof="0">
                    <a:ln>
                      <a:noFill/>
                    </a:ln>
                    <a:solidFill>
                      <a:srgbClr val="54595B"/>
                    </a:solidFill>
                    <a:effectLst/>
                    <a:uLnTx/>
                    <a:uFillTx/>
                    <a:latin typeface="Arial"/>
                    <a:ea typeface="MS PGothic" charset="0"/>
                    <a:cs typeface="Arial"/>
                  </a:rPr>
                  <a:t>0</a:t>
                </a:r>
                <a:endParaRPr kumimoji="0" sz="1200" b="0" i="0" u="none" strike="noStrike" kern="1200" cap="none" spc="0" normalizeH="0" baseline="0" noProof="0">
                  <a:ln>
                    <a:noFill/>
                  </a:ln>
                  <a:solidFill>
                    <a:srgbClr val="54595B"/>
                  </a:solidFill>
                  <a:effectLst/>
                  <a:uLnTx/>
                  <a:uFillTx/>
                  <a:latin typeface="Arial"/>
                  <a:ea typeface="MS PGothic" charset="0"/>
                  <a:cs typeface="Arial"/>
                </a:endParaRPr>
              </a:p>
            </p:txBody>
          </p:sp>
        </p:grpSp>
      </p:grpSp>
      <p:pic>
        <p:nvPicPr>
          <p:cNvPr id="8" name="Picture 2" descr="Glasgow 2026 | ERA">
            <a:extLst>
              <a:ext uri="{FF2B5EF4-FFF2-40B4-BE49-F238E27FC236}">
                <a16:creationId xmlns:a16="http://schemas.microsoft.com/office/drawing/2014/main" id="{4C209DF8-89EC-05BE-30F8-991570639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F829EF74-DD3F-9E47-AC54-7E62ACEB3F3D}"/>
              </a:ext>
            </a:extLst>
          </p:cNvPr>
          <p:cNvSpPr txBox="1"/>
          <p:nvPr/>
        </p:nvSpPr>
        <p:spPr>
          <a:xfrm>
            <a:off x="1179457" y="4121492"/>
            <a:ext cx="2303972" cy="833098"/>
          </a:xfrm>
          <a:prstGeom prst="rect">
            <a:avLst/>
          </a:prstGeom>
          <a:noFill/>
          <a:ln w="19050" cmpd="sng">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16374D"/>
                </a:solidFill>
                <a:effectLst/>
                <a:uLnTx/>
                <a:uFillTx/>
                <a:latin typeface="Arial" panose="020B0604020202020204"/>
                <a:ea typeface="+mn-ea"/>
                <a:cs typeface="+mn-cs"/>
              </a:rPr>
              <a:t>Total eGFR slope</a:t>
            </a:r>
            <a:r>
              <a:rPr kumimoji="0" lang="en-GB" sz="1050" b="0" i="0" u="none" strike="noStrike" kern="1200" cap="none" spc="0" normalizeH="0" baseline="0" noProof="0">
                <a:ln>
                  <a:noFill/>
                </a:ln>
                <a:solidFill>
                  <a:srgbClr val="16374D"/>
                </a:solidFill>
                <a:effectLst/>
                <a:uLnTx/>
                <a:uFillTx/>
                <a:latin typeface="Arial" panose="020B0604020202020204"/>
                <a:ea typeface="+mn-ea"/>
                <a:cs typeface="+mn-cs"/>
              </a:rPr>
              <a:t> (mL/min/1.73 m</a:t>
            </a:r>
            <a:r>
              <a:rPr kumimoji="0" lang="en-GB" sz="1050" b="0" i="0" u="none" strike="noStrike" kern="1200" cap="none" spc="0" normalizeH="0" baseline="30000" noProof="0">
                <a:ln>
                  <a:noFill/>
                </a:ln>
                <a:solidFill>
                  <a:srgbClr val="16374D"/>
                </a:solidFill>
                <a:effectLst/>
                <a:uLnTx/>
                <a:uFillTx/>
                <a:latin typeface="Arial" panose="020B0604020202020204"/>
                <a:ea typeface="+mn-ea"/>
                <a:cs typeface="+mn-cs"/>
              </a:rPr>
              <a:t>2</a:t>
            </a:r>
            <a:r>
              <a:rPr kumimoji="0" lang="en-GB" sz="1050" b="0" i="0" u="none" strike="noStrike" kern="1200" cap="none" spc="0" normalizeH="0" baseline="0" noProof="0">
                <a:ln>
                  <a:noFill/>
                </a:ln>
                <a:solidFill>
                  <a:srgbClr val="16374D"/>
                </a:solidFill>
                <a:effectLst/>
                <a:uLnTx/>
                <a:uFillTx/>
                <a:latin typeface="Arial" panose="020B0604020202020204"/>
                <a:ea typeface="+mn-ea"/>
                <a:cs typeface="+mn-cs"/>
              </a:rPr>
              <a:t>/year), mean (95% CI):</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err="1">
                <a:ln>
                  <a:noFill/>
                </a:ln>
                <a:solidFill>
                  <a:srgbClr val="669BD2"/>
                </a:solidFill>
                <a:effectLst/>
                <a:uLnTx/>
                <a:uFillTx/>
                <a:latin typeface="Arial" panose="020B0604020202020204"/>
                <a:ea typeface="+mn-ea"/>
                <a:cs typeface="+mn-cs"/>
              </a:rPr>
              <a:t>Finerenone</a:t>
            </a:r>
            <a:r>
              <a:rPr kumimoji="0" lang="en-GB" sz="1050" i="0" u="none" strike="noStrike" kern="1200" cap="none" spc="0" normalizeH="0" baseline="0" noProof="0">
                <a:ln>
                  <a:noFill/>
                </a:ln>
                <a:solidFill>
                  <a:srgbClr val="669BD2"/>
                </a:solidFill>
                <a:effectLst/>
                <a:uLnTx/>
                <a:uFillTx/>
                <a:latin typeface="Arial" panose="020B0604020202020204"/>
                <a:ea typeface="+mn-ea"/>
                <a:cs typeface="+mn-cs"/>
              </a:rPr>
              <a:t>: </a:t>
            </a:r>
            <a:r>
              <a:rPr kumimoji="0" lang="en-GB" sz="1050" b="1" i="0" u="none" strike="noStrike" kern="1200" cap="none" spc="0" normalizeH="0" baseline="0" noProof="0">
                <a:ln>
                  <a:noFill/>
                </a:ln>
                <a:solidFill>
                  <a:srgbClr val="669BD2"/>
                </a:solidFill>
                <a:effectLst/>
                <a:uLnTx/>
                <a:uFillTx/>
                <a:latin typeface="Arial" panose="020B0604020202020204"/>
                <a:ea typeface="+mn-ea"/>
                <a:cs typeface="+mn-cs"/>
              </a:rPr>
              <a:t>–3.5 (–3.9, –3.2)</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53585A"/>
                </a:solidFill>
                <a:effectLst/>
                <a:uLnTx/>
                <a:uFillTx/>
                <a:latin typeface="Arial" panose="020B0604020202020204"/>
                <a:ea typeface="+mn-ea"/>
                <a:cs typeface="Times New Roman" panose="02020603050405020304" pitchFamily="18" charset="0"/>
              </a:rPr>
              <a:t>Placebo: </a:t>
            </a:r>
            <a:r>
              <a:rPr kumimoji="0" lang="en-GB" sz="1050" b="1" i="0" u="none" strike="noStrike" kern="1200" cap="none" spc="0" normalizeH="0" baseline="0" noProof="0">
                <a:ln>
                  <a:noFill/>
                </a:ln>
                <a:solidFill>
                  <a:srgbClr val="53585A"/>
                </a:solidFill>
                <a:effectLst/>
                <a:uLnTx/>
                <a:uFillTx/>
                <a:latin typeface="Arial" panose="020B0604020202020204"/>
                <a:ea typeface="+mn-ea"/>
                <a:cs typeface="Times New Roman" panose="02020603050405020304" pitchFamily="18" charset="0"/>
              </a:rPr>
              <a:t>–4.2 (–4.6, –3.9)</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a:ln>
                  <a:noFill/>
                </a:ln>
                <a:solidFill>
                  <a:srgbClr val="8F3685"/>
                </a:solidFill>
                <a:effectLst/>
                <a:uLnTx/>
                <a:uFillTx/>
                <a:latin typeface="Arial" panose="020B0604020202020204"/>
                <a:ea typeface="+mn-ea"/>
                <a:cs typeface="Times New Roman" panose="02020603050405020304" pitchFamily="18" charset="0"/>
              </a:rPr>
              <a:t>Difference: </a:t>
            </a:r>
            <a:r>
              <a:rPr kumimoji="0" lang="en-GB" sz="1050" b="1" i="0" u="none" strike="noStrike" kern="1200" cap="none" spc="0" normalizeH="0" baseline="0" noProof="0">
                <a:ln>
                  <a:noFill/>
                </a:ln>
                <a:solidFill>
                  <a:srgbClr val="8F3685"/>
                </a:solidFill>
                <a:effectLst/>
                <a:uLnTx/>
                <a:uFillTx/>
                <a:latin typeface="Arial" panose="020B0604020202020204"/>
                <a:ea typeface="+mn-ea"/>
                <a:cs typeface="Times New Roman" panose="02020603050405020304" pitchFamily="18" charset="0"/>
              </a:rPr>
              <a:t>0.7 (0.2, 1.2)</a:t>
            </a:r>
          </a:p>
        </p:txBody>
      </p:sp>
      <p:sp>
        <p:nvSpPr>
          <p:cNvPr id="17" name="object 99">
            <a:extLst>
              <a:ext uri="{FF2B5EF4-FFF2-40B4-BE49-F238E27FC236}">
                <a16:creationId xmlns:a16="http://schemas.microsoft.com/office/drawing/2014/main" id="{3A7494CA-0FC9-0E01-4A0E-1A00EBE4B53E}"/>
              </a:ext>
            </a:extLst>
          </p:cNvPr>
          <p:cNvSpPr txBox="1"/>
          <p:nvPr/>
        </p:nvSpPr>
        <p:spPr>
          <a:xfrm>
            <a:off x="1179457" y="1779710"/>
            <a:ext cx="1746554" cy="184666"/>
          </a:xfrm>
          <a:prstGeom prst="rect">
            <a:avLst/>
          </a:prstGeom>
        </p:spPr>
        <p:txBody>
          <a:bodyPr vert="horz" wrap="squar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20" normalizeH="0" baseline="0" noProof="0">
                <a:ln>
                  <a:noFill/>
                </a:ln>
                <a:solidFill>
                  <a:srgbClr val="669BD2"/>
                </a:solidFill>
                <a:effectLst/>
                <a:uLnTx/>
                <a:uFillTx/>
                <a:latin typeface="Arial"/>
                <a:ea typeface="MS PGothic" charset="0"/>
                <a:cs typeface="Arial"/>
              </a:rPr>
              <a:t>Finerenone n=446</a:t>
            </a:r>
            <a:endParaRPr kumimoji="0" lang="en-US" sz="1200" b="1" i="0" u="none" strike="noStrike" kern="1200" cap="none" spc="-20" normalizeH="0" baseline="0" noProof="0">
              <a:ln>
                <a:noFill/>
              </a:ln>
              <a:solidFill>
                <a:srgbClr val="000000"/>
              </a:solidFill>
              <a:effectLst/>
              <a:uLnTx/>
              <a:uFillTx/>
              <a:latin typeface="Arial"/>
              <a:ea typeface="MS PGothic" charset="0"/>
              <a:cs typeface="Arial"/>
            </a:endParaRPr>
          </a:p>
        </p:txBody>
      </p:sp>
      <p:grpSp>
        <p:nvGrpSpPr>
          <p:cNvPr id="59" name="Group 58">
            <a:extLst>
              <a:ext uri="{FF2B5EF4-FFF2-40B4-BE49-F238E27FC236}">
                <a16:creationId xmlns:a16="http://schemas.microsoft.com/office/drawing/2014/main" id="{FE6BEAE6-2E46-61B1-14FB-2C237B5EA828}"/>
              </a:ext>
            </a:extLst>
          </p:cNvPr>
          <p:cNvGrpSpPr/>
          <p:nvPr/>
        </p:nvGrpSpPr>
        <p:grpSpPr>
          <a:xfrm>
            <a:off x="1064882" y="2414678"/>
            <a:ext cx="4441637" cy="2231466"/>
            <a:chOff x="1064882" y="2414678"/>
            <a:chExt cx="4441637" cy="2231466"/>
          </a:xfrm>
        </p:grpSpPr>
        <p:grpSp>
          <p:nvGrpSpPr>
            <p:cNvPr id="60" name="Group 59">
              <a:extLst>
                <a:ext uri="{FF2B5EF4-FFF2-40B4-BE49-F238E27FC236}">
                  <a16:creationId xmlns:a16="http://schemas.microsoft.com/office/drawing/2014/main" id="{26E300DE-1A6E-6548-FDB4-265BB68E3FC2}"/>
                </a:ext>
              </a:extLst>
            </p:cNvPr>
            <p:cNvGrpSpPr/>
            <p:nvPr/>
          </p:nvGrpSpPr>
          <p:grpSpPr>
            <a:xfrm>
              <a:off x="1079875" y="2465070"/>
              <a:ext cx="4426644" cy="2181074"/>
              <a:chOff x="1079875" y="2465070"/>
              <a:chExt cx="4426644" cy="2181074"/>
            </a:xfrm>
          </p:grpSpPr>
          <p:sp>
            <p:nvSpPr>
              <p:cNvPr id="62" name="object 34">
                <a:extLst>
                  <a:ext uri="{FF2B5EF4-FFF2-40B4-BE49-F238E27FC236}">
                    <a16:creationId xmlns:a16="http://schemas.microsoft.com/office/drawing/2014/main" id="{FD2EB0BB-8BC3-24DB-F70D-CCD04EF5FAEB}"/>
                  </a:ext>
                </a:extLst>
              </p:cNvPr>
              <p:cNvSpPr/>
              <p:nvPr/>
            </p:nvSpPr>
            <p:spPr>
              <a:xfrm>
                <a:off x="1079875" y="2465070"/>
                <a:ext cx="4398001" cy="1975758"/>
              </a:xfrm>
              <a:custGeom>
                <a:avLst/>
                <a:gdLst/>
                <a:ahLst/>
                <a:cxnLst/>
                <a:rect l="l" t="t" r="r" b="b"/>
                <a:pathLst>
                  <a:path w="6125845" h="1513839">
                    <a:moveTo>
                      <a:pt x="0" y="0"/>
                    </a:moveTo>
                    <a:lnTo>
                      <a:pt x="153172" y="218465"/>
                    </a:lnTo>
                    <a:lnTo>
                      <a:pt x="459426" y="341186"/>
                    </a:lnTo>
                    <a:lnTo>
                      <a:pt x="918852" y="414526"/>
                    </a:lnTo>
                    <a:lnTo>
                      <a:pt x="1837614" y="571996"/>
                    </a:lnTo>
                    <a:lnTo>
                      <a:pt x="2450213" y="702125"/>
                    </a:lnTo>
                    <a:lnTo>
                      <a:pt x="3062721" y="762845"/>
                    </a:lnTo>
                    <a:lnTo>
                      <a:pt x="3675228" y="943177"/>
                    </a:lnTo>
                    <a:lnTo>
                      <a:pt x="4287827" y="1085010"/>
                    </a:lnTo>
                    <a:lnTo>
                      <a:pt x="4900335" y="1205537"/>
                    </a:lnTo>
                    <a:lnTo>
                      <a:pt x="5512934" y="1380474"/>
                    </a:lnTo>
                    <a:lnTo>
                      <a:pt x="6125442" y="1513254"/>
                    </a:lnTo>
                  </a:path>
                </a:pathLst>
              </a:custGeom>
              <a:ln w="28575">
                <a:solidFill>
                  <a:srgbClr val="669BD2"/>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53585A"/>
                  </a:solidFill>
                  <a:effectLst/>
                  <a:uLnTx/>
                  <a:uFillTx/>
                  <a:latin typeface="Calibri" charset="0"/>
                  <a:ea typeface="MS PGothic" charset="0"/>
                  <a:cs typeface="+mn-cs"/>
                </a:endParaRPr>
              </a:p>
            </p:txBody>
          </p:sp>
          <p:grpSp>
            <p:nvGrpSpPr>
              <p:cNvPr id="63" name="Group 62">
                <a:extLst>
                  <a:ext uri="{FF2B5EF4-FFF2-40B4-BE49-F238E27FC236}">
                    <a16:creationId xmlns:a16="http://schemas.microsoft.com/office/drawing/2014/main" id="{1A27D779-D554-5B94-64E2-68129F16C8EC}"/>
                  </a:ext>
                </a:extLst>
              </p:cNvPr>
              <p:cNvGrpSpPr/>
              <p:nvPr/>
            </p:nvGrpSpPr>
            <p:grpSpPr>
              <a:xfrm>
                <a:off x="1164435" y="2664945"/>
                <a:ext cx="4342084" cy="1981199"/>
                <a:chOff x="1164435" y="2845704"/>
                <a:chExt cx="4342084" cy="1981199"/>
              </a:xfrm>
            </p:grpSpPr>
            <p:grpSp>
              <p:nvGrpSpPr>
                <p:cNvPr id="64" name="Group 63">
                  <a:extLst>
                    <a:ext uri="{FF2B5EF4-FFF2-40B4-BE49-F238E27FC236}">
                      <a16:creationId xmlns:a16="http://schemas.microsoft.com/office/drawing/2014/main" id="{DB094F6F-1DAB-2D1A-C4A8-7C7132D570B4}"/>
                    </a:ext>
                  </a:extLst>
                </p:cNvPr>
                <p:cNvGrpSpPr/>
                <p:nvPr/>
              </p:nvGrpSpPr>
              <p:grpSpPr>
                <a:xfrm>
                  <a:off x="5454380" y="4419708"/>
                  <a:ext cx="52139" cy="407195"/>
                  <a:chOff x="5454380" y="4419708"/>
                  <a:chExt cx="52139" cy="407195"/>
                </a:xfrm>
              </p:grpSpPr>
              <p:sp>
                <p:nvSpPr>
                  <p:cNvPr id="99" name="Graphic 160">
                    <a:extLst>
                      <a:ext uri="{FF2B5EF4-FFF2-40B4-BE49-F238E27FC236}">
                        <a16:creationId xmlns:a16="http://schemas.microsoft.com/office/drawing/2014/main" id="{D9D53B04-F334-4C32-38AD-735197DF379E}"/>
                      </a:ext>
                    </a:extLst>
                  </p:cNvPr>
                  <p:cNvSpPr/>
                  <p:nvPr/>
                </p:nvSpPr>
                <p:spPr>
                  <a:xfrm>
                    <a:off x="5458051" y="4419708"/>
                    <a:ext cx="40240" cy="407195"/>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100" name="Rectangle 99">
                    <a:extLst>
                      <a:ext uri="{FF2B5EF4-FFF2-40B4-BE49-F238E27FC236}">
                        <a16:creationId xmlns:a16="http://schemas.microsoft.com/office/drawing/2014/main" id="{B3BD0ACC-4287-7FDD-B6B2-ECAC24FF7959}"/>
                      </a:ext>
                    </a:extLst>
                  </p:cNvPr>
                  <p:cNvSpPr/>
                  <p:nvPr/>
                </p:nvSpPr>
                <p:spPr>
                  <a:xfrm>
                    <a:off x="5454380" y="4576639"/>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5" name="Group 64">
                  <a:extLst>
                    <a:ext uri="{FF2B5EF4-FFF2-40B4-BE49-F238E27FC236}">
                      <a16:creationId xmlns:a16="http://schemas.microsoft.com/office/drawing/2014/main" id="{58325C9B-6B60-7ADC-EEBC-5F541EDFB573}"/>
                    </a:ext>
                  </a:extLst>
                </p:cNvPr>
                <p:cNvGrpSpPr/>
                <p:nvPr/>
              </p:nvGrpSpPr>
              <p:grpSpPr>
                <a:xfrm>
                  <a:off x="5012942" y="4257784"/>
                  <a:ext cx="52139" cy="388144"/>
                  <a:chOff x="5012942" y="4257784"/>
                  <a:chExt cx="52139" cy="388144"/>
                </a:xfrm>
              </p:grpSpPr>
              <p:sp>
                <p:nvSpPr>
                  <p:cNvPr id="97" name="Graphic 160">
                    <a:extLst>
                      <a:ext uri="{FF2B5EF4-FFF2-40B4-BE49-F238E27FC236}">
                        <a16:creationId xmlns:a16="http://schemas.microsoft.com/office/drawing/2014/main" id="{3EBB3BB6-84BF-7972-5DB9-5C349C0FF69D}"/>
                      </a:ext>
                    </a:extLst>
                  </p:cNvPr>
                  <p:cNvSpPr/>
                  <p:nvPr/>
                </p:nvSpPr>
                <p:spPr>
                  <a:xfrm>
                    <a:off x="5016613" y="4257784"/>
                    <a:ext cx="40240" cy="388144"/>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98" name="Rectangle 97">
                    <a:extLst>
                      <a:ext uri="{FF2B5EF4-FFF2-40B4-BE49-F238E27FC236}">
                        <a16:creationId xmlns:a16="http://schemas.microsoft.com/office/drawing/2014/main" id="{D7476394-5A03-65DF-F50C-BDA7666F27EC}"/>
                      </a:ext>
                    </a:extLst>
                  </p:cNvPr>
                  <p:cNvSpPr/>
                  <p:nvPr/>
                </p:nvSpPr>
                <p:spPr>
                  <a:xfrm>
                    <a:off x="5012942" y="440280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6" name="Group 65">
                  <a:extLst>
                    <a:ext uri="{FF2B5EF4-FFF2-40B4-BE49-F238E27FC236}">
                      <a16:creationId xmlns:a16="http://schemas.microsoft.com/office/drawing/2014/main" id="{30EEDFA5-FDAE-92C3-31C8-ECDF20F3501B}"/>
                    </a:ext>
                  </a:extLst>
                </p:cNvPr>
                <p:cNvGrpSpPr/>
                <p:nvPr/>
              </p:nvGrpSpPr>
              <p:grpSpPr>
                <a:xfrm>
                  <a:off x="4574123" y="4050615"/>
                  <a:ext cx="52139" cy="340519"/>
                  <a:chOff x="4574123" y="4050615"/>
                  <a:chExt cx="52139" cy="340519"/>
                </a:xfrm>
              </p:grpSpPr>
              <p:sp>
                <p:nvSpPr>
                  <p:cNvPr id="93" name="Graphic 160">
                    <a:extLst>
                      <a:ext uri="{FF2B5EF4-FFF2-40B4-BE49-F238E27FC236}">
                        <a16:creationId xmlns:a16="http://schemas.microsoft.com/office/drawing/2014/main" id="{731D5752-61AE-162A-60AA-CC0B74E8A6BE}"/>
                      </a:ext>
                    </a:extLst>
                  </p:cNvPr>
                  <p:cNvSpPr/>
                  <p:nvPr/>
                </p:nvSpPr>
                <p:spPr>
                  <a:xfrm>
                    <a:off x="4577794" y="4050615"/>
                    <a:ext cx="40240" cy="340519"/>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94" name="Rectangle 93">
                    <a:extLst>
                      <a:ext uri="{FF2B5EF4-FFF2-40B4-BE49-F238E27FC236}">
                        <a16:creationId xmlns:a16="http://schemas.microsoft.com/office/drawing/2014/main" id="{D3CEDC14-FDD2-5BDA-B09A-126CB7B0187D}"/>
                      </a:ext>
                    </a:extLst>
                  </p:cNvPr>
                  <p:cNvSpPr/>
                  <p:nvPr/>
                </p:nvSpPr>
                <p:spPr>
                  <a:xfrm>
                    <a:off x="4574123" y="417420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7" name="Group 66">
                  <a:extLst>
                    <a:ext uri="{FF2B5EF4-FFF2-40B4-BE49-F238E27FC236}">
                      <a16:creationId xmlns:a16="http://schemas.microsoft.com/office/drawing/2014/main" id="{8831A00D-C2F4-3367-2C63-6F564887D5D8}"/>
                    </a:ext>
                  </a:extLst>
                </p:cNvPr>
                <p:cNvGrpSpPr/>
                <p:nvPr/>
              </p:nvGrpSpPr>
              <p:grpSpPr>
                <a:xfrm>
                  <a:off x="4135304" y="3900597"/>
                  <a:ext cx="52139" cy="326231"/>
                  <a:chOff x="4135304" y="3900597"/>
                  <a:chExt cx="52139" cy="326231"/>
                </a:xfrm>
              </p:grpSpPr>
              <p:sp>
                <p:nvSpPr>
                  <p:cNvPr id="89" name="Graphic 160">
                    <a:extLst>
                      <a:ext uri="{FF2B5EF4-FFF2-40B4-BE49-F238E27FC236}">
                        <a16:creationId xmlns:a16="http://schemas.microsoft.com/office/drawing/2014/main" id="{158A5921-03F1-BEEC-CDCB-0B5AD85B8A72}"/>
                      </a:ext>
                    </a:extLst>
                  </p:cNvPr>
                  <p:cNvSpPr/>
                  <p:nvPr/>
                </p:nvSpPr>
                <p:spPr>
                  <a:xfrm>
                    <a:off x="4138975" y="3900597"/>
                    <a:ext cx="40240" cy="326231"/>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91" name="Rectangle 90">
                    <a:extLst>
                      <a:ext uri="{FF2B5EF4-FFF2-40B4-BE49-F238E27FC236}">
                        <a16:creationId xmlns:a16="http://schemas.microsoft.com/office/drawing/2014/main" id="{29EF087C-BFE3-73E6-9E1C-F1624083F5C0}"/>
                      </a:ext>
                    </a:extLst>
                  </p:cNvPr>
                  <p:cNvSpPr/>
                  <p:nvPr/>
                </p:nvSpPr>
                <p:spPr>
                  <a:xfrm>
                    <a:off x="4135304" y="4017045"/>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8" name="Group 67">
                  <a:extLst>
                    <a:ext uri="{FF2B5EF4-FFF2-40B4-BE49-F238E27FC236}">
                      <a16:creationId xmlns:a16="http://schemas.microsoft.com/office/drawing/2014/main" id="{EE458193-B985-CCE1-C925-C312F09921EB}"/>
                    </a:ext>
                  </a:extLst>
                </p:cNvPr>
                <p:cNvGrpSpPr/>
                <p:nvPr/>
              </p:nvGrpSpPr>
              <p:grpSpPr>
                <a:xfrm>
                  <a:off x="3695175" y="3726765"/>
                  <a:ext cx="52139" cy="288132"/>
                  <a:chOff x="3695175" y="3726765"/>
                  <a:chExt cx="52139" cy="288132"/>
                </a:xfrm>
              </p:grpSpPr>
              <p:sp>
                <p:nvSpPr>
                  <p:cNvPr id="87" name="Graphic 160">
                    <a:extLst>
                      <a:ext uri="{FF2B5EF4-FFF2-40B4-BE49-F238E27FC236}">
                        <a16:creationId xmlns:a16="http://schemas.microsoft.com/office/drawing/2014/main" id="{DD3B5FEA-06BF-122C-5F7D-440D4BE99675}"/>
                      </a:ext>
                    </a:extLst>
                  </p:cNvPr>
                  <p:cNvSpPr/>
                  <p:nvPr/>
                </p:nvSpPr>
                <p:spPr>
                  <a:xfrm>
                    <a:off x="3701124" y="3726765"/>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8" name="Rectangle 87">
                    <a:extLst>
                      <a:ext uri="{FF2B5EF4-FFF2-40B4-BE49-F238E27FC236}">
                        <a16:creationId xmlns:a16="http://schemas.microsoft.com/office/drawing/2014/main" id="{3295AC15-5B56-CD49-0FE8-0D089E8178F3}"/>
                      </a:ext>
                    </a:extLst>
                  </p:cNvPr>
                  <p:cNvSpPr/>
                  <p:nvPr/>
                </p:nvSpPr>
                <p:spPr>
                  <a:xfrm>
                    <a:off x="3695175" y="382416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9" name="Group 68">
                  <a:extLst>
                    <a:ext uri="{FF2B5EF4-FFF2-40B4-BE49-F238E27FC236}">
                      <a16:creationId xmlns:a16="http://schemas.microsoft.com/office/drawing/2014/main" id="{725152E6-5A26-B81C-B858-46443A9506AC}"/>
                    </a:ext>
                  </a:extLst>
                </p:cNvPr>
                <p:cNvGrpSpPr/>
                <p:nvPr/>
              </p:nvGrpSpPr>
              <p:grpSpPr>
                <a:xfrm>
                  <a:off x="3255046" y="3495783"/>
                  <a:ext cx="52139" cy="288132"/>
                  <a:chOff x="3255046" y="3495783"/>
                  <a:chExt cx="52139" cy="288132"/>
                </a:xfrm>
              </p:grpSpPr>
              <p:sp>
                <p:nvSpPr>
                  <p:cNvPr id="85" name="Graphic 160">
                    <a:extLst>
                      <a:ext uri="{FF2B5EF4-FFF2-40B4-BE49-F238E27FC236}">
                        <a16:creationId xmlns:a16="http://schemas.microsoft.com/office/drawing/2014/main" id="{2BE3E727-8B1E-B4FD-C29D-12F7967B64EE}"/>
                      </a:ext>
                    </a:extLst>
                  </p:cNvPr>
                  <p:cNvSpPr/>
                  <p:nvPr/>
                </p:nvSpPr>
                <p:spPr>
                  <a:xfrm>
                    <a:off x="3260996" y="3495783"/>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6" name="Rectangle 85">
                    <a:extLst>
                      <a:ext uri="{FF2B5EF4-FFF2-40B4-BE49-F238E27FC236}">
                        <a16:creationId xmlns:a16="http://schemas.microsoft.com/office/drawing/2014/main" id="{8CC7F7C8-E5F2-BB5F-5554-CFC0DF25432A}"/>
                      </a:ext>
                    </a:extLst>
                  </p:cNvPr>
                  <p:cNvSpPr/>
                  <p:nvPr/>
                </p:nvSpPr>
                <p:spPr>
                  <a:xfrm>
                    <a:off x="3255046" y="3593182"/>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621E8CFC-EE39-26BC-5AF0-B995A3E263E8}"/>
                    </a:ext>
                  </a:extLst>
                </p:cNvPr>
                <p:cNvGrpSpPr/>
                <p:nvPr/>
              </p:nvGrpSpPr>
              <p:grpSpPr>
                <a:xfrm>
                  <a:off x="2812298" y="3417202"/>
                  <a:ext cx="52139" cy="288132"/>
                  <a:chOff x="2812298" y="3417202"/>
                  <a:chExt cx="52139" cy="288132"/>
                </a:xfrm>
              </p:grpSpPr>
              <p:sp>
                <p:nvSpPr>
                  <p:cNvPr id="83" name="Graphic 160">
                    <a:extLst>
                      <a:ext uri="{FF2B5EF4-FFF2-40B4-BE49-F238E27FC236}">
                        <a16:creationId xmlns:a16="http://schemas.microsoft.com/office/drawing/2014/main" id="{60E16182-466B-427B-52B6-DA328AA17A6C}"/>
                      </a:ext>
                    </a:extLst>
                  </p:cNvPr>
                  <p:cNvSpPr/>
                  <p:nvPr/>
                </p:nvSpPr>
                <p:spPr>
                  <a:xfrm>
                    <a:off x="2818247" y="3417202"/>
                    <a:ext cx="40240" cy="28813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4" name="Rectangle 83">
                    <a:extLst>
                      <a:ext uri="{FF2B5EF4-FFF2-40B4-BE49-F238E27FC236}">
                        <a16:creationId xmlns:a16="http://schemas.microsoft.com/office/drawing/2014/main" id="{1DAD7AA4-F135-E220-AFB8-16310289E968}"/>
                      </a:ext>
                    </a:extLst>
                  </p:cNvPr>
                  <p:cNvSpPr/>
                  <p:nvPr/>
                </p:nvSpPr>
                <p:spPr>
                  <a:xfrm>
                    <a:off x="2812298" y="3514601"/>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1" name="Group 70">
                  <a:extLst>
                    <a:ext uri="{FF2B5EF4-FFF2-40B4-BE49-F238E27FC236}">
                      <a16:creationId xmlns:a16="http://schemas.microsoft.com/office/drawing/2014/main" id="{0BADD984-AD18-3DF2-8ADC-3617DC2228F8}"/>
                    </a:ext>
                  </a:extLst>
                </p:cNvPr>
                <p:cNvGrpSpPr/>
                <p:nvPr/>
              </p:nvGrpSpPr>
              <p:grpSpPr>
                <a:xfrm>
                  <a:off x="2373479" y="3252896"/>
                  <a:ext cx="52139" cy="261937"/>
                  <a:chOff x="2373479" y="3252896"/>
                  <a:chExt cx="52139" cy="261937"/>
                </a:xfrm>
              </p:grpSpPr>
              <p:sp>
                <p:nvSpPr>
                  <p:cNvPr id="81" name="Graphic 160">
                    <a:extLst>
                      <a:ext uri="{FF2B5EF4-FFF2-40B4-BE49-F238E27FC236}">
                        <a16:creationId xmlns:a16="http://schemas.microsoft.com/office/drawing/2014/main" id="{0FFAA43D-FD86-671E-5390-DA316FDFC416}"/>
                      </a:ext>
                    </a:extLst>
                  </p:cNvPr>
                  <p:cNvSpPr/>
                  <p:nvPr/>
                </p:nvSpPr>
                <p:spPr>
                  <a:xfrm>
                    <a:off x="2379428" y="3252896"/>
                    <a:ext cx="40240" cy="261937"/>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2" name="Rectangle 81">
                    <a:extLst>
                      <a:ext uri="{FF2B5EF4-FFF2-40B4-BE49-F238E27FC236}">
                        <a16:creationId xmlns:a16="http://schemas.microsoft.com/office/drawing/2014/main" id="{CD03D087-4264-F950-94EF-55A467DF6B33}"/>
                      </a:ext>
                    </a:extLst>
                  </p:cNvPr>
                  <p:cNvSpPr/>
                  <p:nvPr/>
                </p:nvSpPr>
                <p:spPr>
                  <a:xfrm>
                    <a:off x="2373479" y="3347913"/>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2" name="Group 71">
                  <a:extLst>
                    <a:ext uri="{FF2B5EF4-FFF2-40B4-BE49-F238E27FC236}">
                      <a16:creationId xmlns:a16="http://schemas.microsoft.com/office/drawing/2014/main" id="{B6D7F910-1007-37E8-7C64-DBBA026AD7B7}"/>
                    </a:ext>
                  </a:extLst>
                </p:cNvPr>
                <p:cNvGrpSpPr/>
                <p:nvPr/>
              </p:nvGrpSpPr>
              <p:grpSpPr>
                <a:xfrm>
                  <a:off x="1714596" y="3076684"/>
                  <a:ext cx="52139" cy="226219"/>
                  <a:chOff x="1714596" y="3076684"/>
                  <a:chExt cx="52139" cy="226219"/>
                </a:xfrm>
              </p:grpSpPr>
              <p:sp>
                <p:nvSpPr>
                  <p:cNvPr id="79" name="Graphic 160">
                    <a:extLst>
                      <a:ext uri="{FF2B5EF4-FFF2-40B4-BE49-F238E27FC236}">
                        <a16:creationId xmlns:a16="http://schemas.microsoft.com/office/drawing/2014/main" id="{7A657D66-501C-3026-D860-8554BAB8DA37}"/>
                      </a:ext>
                    </a:extLst>
                  </p:cNvPr>
                  <p:cNvSpPr/>
                  <p:nvPr/>
                </p:nvSpPr>
                <p:spPr>
                  <a:xfrm>
                    <a:off x="1720545" y="3076684"/>
                    <a:ext cx="40240" cy="226219"/>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80" name="Rectangle 79">
                    <a:extLst>
                      <a:ext uri="{FF2B5EF4-FFF2-40B4-BE49-F238E27FC236}">
                        <a16:creationId xmlns:a16="http://schemas.microsoft.com/office/drawing/2014/main" id="{17DBE386-8E5F-C492-14CF-726D2B40478A}"/>
                      </a:ext>
                    </a:extLst>
                  </p:cNvPr>
                  <p:cNvSpPr/>
                  <p:nvPr/>
                </p:nvSpPr>
                <p:spPr>
                  <a:xfrm>
                    <a:off x="1714596" y="314074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3" name="Group 72">
                  <a:extLst>
                    <a:ext uri="{FF2B5EF4-FFF2-40B4-BE49-F238E27FC236}">
                      <a16:creationId xmlns:a16="http://schemas.microsoft.com/office/drawing/2014/main" id="{04C22CED-0AF9-A719-5B75-BCED9A1FA7E2}"/>
                    </a:ext>
                  </a:extLst>
                </p:cNvPr>
                <p:cNvGrpSpPr/>
                <p:nvPr/>
              </p:nvGrpSpPr>
              <p:grpSpPr>
                <a:xfrm>
                  <a:off x="1385809" y="2995723"/>
                  <a:ext cx="52139" cy="195262"/>
                  <a:chOff x="1385809" y="2995723"/>
                  <a:chExt cx="52139" cy="195262"/>
                </a:xfrm>
              </p:grpSpPr>
              <p:sp>
                <p:nvSpPr>
                  <p:cNvPr id="77" name="Graphic 160">
                    <a:extLst>
                      <a:ext uri="{FF2B5EF4-FFF2-40B4-BE49-F238E27FC236}">
                        <a16:creationId xmlns:a16="http://schemas.microsoft.com/office/drawing/2014/main" id="{65520850-56D1-BE21-151D-38B7ADC20F4C}"/>
                      </a:ext>
                    </a:extLst>
                  </p:cNvPr>
                  <p:cNvSpPr/>
                  <p:nvPr/>
                </p:nvSpPr>
                <p:spPr>
                  <a:xfrm>
                    <a:off x="1391758" y="2995723"/>
                    <a:ext cx="40240" cy="19526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78" name="Rectangle 77">
                    <a:extLst>
                      <a:ext uri="{FF2B5EF4-FFF2-40B4-BE49-F238E27FC236}">
                        <a16:creationId xmlns:a16="http://schemas.microsoft.com/office/drawing/2014/main" id="{92397466-4225-CE45-370A-4037F932B639}"/>
                      </a:ext>
                    </a:extLst>
                  </p:cNvPr>
                  <p:cNvSpPr/>
                  <p:nvPr/>
                </p:nvSpPr>
                <p:spPr>
                  <a:xfrm>
                    <a:off x="1385809" y="3045494"/>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3E3C4A9E-5504-C3B8-206B-19E93BA8C7F8}"/>
                    </a:ext>
                  </a:extLst>
                </p:cNvPr>
                <p:cNvGrpSpPr/>
                <p:nvPr/>
              </p:nvGrpSpPr>
              <p:grpSpPr>
                <a:xfrm>
                  <a:off x="1164435" y="2845704"/>
                  <a:ext cx="52139" cy="176212"/>
                  <a:chOff x="1164435" y="2845704"/>
                  <a:chExt cx="52139" cy="176212"/>
                </a:xfrm>
              </p:grpSpPr>
              <p:sp>
                <p:nvSpPr>
                  <p:cNvPr id="75" name="Graphic 160">
                    <a:extLst>
                      <a:ext uri="{FF2B5EF4-FFF2-40B4-BE49-F238E27FC236}">
                        <a16:creationId xmlns:a16="http://schemas.microsoft.com/office/drawing/2014/main" id="{429C0367-A4D1-B328-69B9-885361FB2A6F}"/>
                      </a:ext>
                    </a:extLst>
                  </p:cNvPr>
                  <p:cNvSpPr/>
                  <p:nvPr/>
                </p:nvSpPr>
                <p:spPr>
                  <a:xfrm>
                    <a:off x="1170384" y="2845704"/>
                    <a:ext cx="40240" cy="176212"/>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Calibri" charset="0"/>
                      <a:ea typeface="MS PGothic" charset="0"/>
                      <a:cs typeface="+mn-cs"/>
                    </a:endParaRPr>
                  </a:p>
                </p:txBody>
              </p:sp>
              <p:sp>
                <p:nvSpPr>
                  <p:cNvPr id="76" name="Rectangle 75">
                    <a:extLst>
                      <a:ext uri="{FF2B5EF4-FFF2-40B4-BE49-F238E27FC236}">
                        <a16:creationId xmlns:a16="http://schemas.microsoft.com/office/drawing/2014/main" id="{7B2FCDC4-25EE-F664-73D8-6B9DB78A86A8}"/>
                      </a:ext>
                    </a:extLst>
                  </p:cNvPr>
                  <p:cNvSpPr/>
                  <p:nvPr/>
                </p:nvSpPr>
                <p:spPr>
                  <a:xfrm>
                    <a:off x="1164435" y="2883569"/>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61" name="Rectangle 60">
              <a:extLst>
                <a:ext uri="{FF2B5EF4-FFF2-40B4-BE49-F238E27FC236}">
                  <a16:creationId xmlns:a16="http://schemas.microsoft.com/office/drawing/2014/main" id="{84931161-50EB-C2F6-0F2E-9CC751E1EC2A}"/>
                </a:ext>
              </a:extLst>
            </p:cNvPr>
            <p:cNvSpPr/>
            <p:nvPr/>
          </p:nvSpPr>
          <p:spPr>
            <a:xfrm>
              <a:off x="1064882" y="2414678"/>
              <a:ext cx="52139"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791544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F2B6E4-A93C-B516-4880-93AB350DC824}"/>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9C6B064E-AB2E-FB52-5D1C-C759DA5B931A}"/>
              </a:ext>
            </a:extLst>
          </p:cNvPr>
          <p:cNvSpPr>
            <a:spLocks noGrp="1"/>
          </p:cNvSpPr>
          <p:nvPr>
            <p:ph type="title"/>
          </p:nvPr>
        </p:nvSpPr>
        <p:spPr/>
        <p:txBody>
          <a:bodyPr/>
          <a:lstStyle/>
          <a:p>
            <a:r>
              <a:rPr lang="en-GB" noProof="0"/>
              <a:t>Global burden of CKD</a:t>
            </a:r>
          </a:p>
        </p:txBody>
      </p:sp>
      <p:sp>
        <p:nvSpPr>
          <p:cNvPr id="5" name="Footer Placeholder 4">
            <a:extLst>
              <a:ext uri="{FF2B5EF4-FFF2-40B4-BE49-F238E27FC236}">
                <a16:creationId xmlns:a16="http://schemas.microsoft.com/office/drawing/2014/main" id="{9E64BA81-1580-0DDE-DED5-C9DF98F8CBCE}"/>
              </a:ext>
            </a:extLst>
          </p:cNvPr>
          <p:cNvSpPr>
            <a:spLocks noGrp="1"/>
          </p:cNvSpPr>
          <p:nvPr>
            <p:ph type="ftr" sz="quarter" idx="18"/>
          </p:nvPr>
        </p:nvSpPr>
        <p:spPr>
          <a:xfrm>
            <a:off x="623888" y="6013459"/>
            <a:ext cx="10148654" cy="5061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CKD, chronic kidney disease; DKD, diabetic kidney disease; T1D, type 1 diabetes; T2D, type 2 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1. Tuttle KR, et al. </a:t>
            </a:r>
            <a:r>
              <a:rPr kumimoji="0" lang="en-GB" sz="900" b="0" i="1" u="none" strike="noStrike" kern="1200" cap="none" spc="0" normalizeH="0" baseline="0" noProof="0">
                <a:ln>
                  <a:noFill/>
                </a:ln>
                <a:solidFill>
                  <a:srgbClr val="53585A"/>
                </a:solidFill>
                <a:effectLst/>
                <a:uLnTx/>
                <a:uFillTx/>
                <a:latin typeface="Arial" panose="020B0604020202020204"/>
                <a:ea typeface="+mn-ea"/>
                <a:cs typeface="+mn-cs"/>
              </a:rPr>
              <a:t>Clin J Am Soc Nephrol </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2022;17:1092–1103; 2. Webster AC, et al. </a:t>
            </a:r>
            <a:r>
              <a:rPr kumimoji="0" lang="en-GB" sz="900" b="0" i="1" u="none" strike="noStrike" kern="1200" cap="none" spc="0" normalizeH="0" baseline="0" noProof="0">
                <a:ln>
                  <a:noFill/>
                </a:ln>
                <a:solidFill>
                  <a:srgbClr val="53585A"/>
                </a:solidFill>
                <a:effectLst/>
                <a:uLnTx/>
                <a:uFillTx/>
                <a:latin typeface="Arial" panose="020B0604020202020204"/>
                <a:ea typeface="+mn-ea"/>
                <a:cs typeface="+mn-cs"/>
              </a:rPr>
              <a:t>Lancet </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2017;389:1238–1252; </a:t>
            </a:r>
            <a:r>
              <a:rPr lang="en-GB" noProof="0">
                <a:solidFill>
                  <a:srgbClr val="53585A"/>
                </a:solidFill>
                <a:latin typeface="Arial" panose="020B0604020202020204"/>
                <a:ea typeface="+mn-ea"/>
                <a:cs typeface="+mn-cs"/>
              </a:rPr>
              <a:t>3</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 GBD 2023 Chronic Kidney Disease Collaborators. </a:t>
            </a:r>
            <a:r>
              <a:rPr kumimoji="0" lang="en-GB" sz="900" b="0" i="1" u="none" strike="noStrike" kern="1200" cap="none" spc="0" normalizeH="0" baseline="0" noProof="0">
                <a:ln>
                  <a:noFill/>
                </a:ln>
                <a:solidFill>
                  <a:srgbClr val="53585A"/>
                </a:solidFill>
                <a:effectLst/>
                <a:uLnTx/>
                <a:uFillTx/>
                <a:latin typeface="Arial" panose="020B0604020202020204"/>
                <a:ea typeface="+mn-ea"/>
                <a:cs typeface="+mn-cs"/>
              </a:rPr>
              <a:t>Lancet</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 2025;406:2461–82; 4. Wanner C, et al. </a:t>
            </a:r>
            <a:r>
              <a:rPr kumimoji="0" lang="en-GB" sz="900" b="0" i="1" u="none" strike="noStrike" kern="1200" cap="none" spc="0" normalizeH="0" baseline="0" noProof="0">
                <a:ln>
                  <a:noFill/>
                </a:ln>
                <a:solidFill>
                  <a:srgbClr val="53585A"/>
                </a:solidFill>
                <a:effectLst/>
                <a:uLnTx/>
                <a:uFillTx/>
                <a:latin typeface="Arial" panose="020B0604020202020204"/>
                <a:ea typeface="+mn-ea"/>
                <a:cs typeface="+mn-cs"/>
              </a:rPr>
              <a:t>BMC Nephrol </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2025;26:8.</a:t>
            </a:r>
          </a:p>
        </p:txBody>
      </p:sp>
      <p:sp>
        <p:nvSpPr>
          <p:cNvPr id="2" name="Oval 1">
            <a:extLst>
              <a:ext uri="{FF2B5EF4-FFF2-40B4-BE49-F238E27FC236}">
                <a16:creationId xmlns:a16="http://schemas.microsoft.com/office/drawing/2014/main" id="{1C14ED97-37DC-8A2F-2D47-877C1C270A97}"/>
              </a:ext>
            </a:extLst>
          </p:cNvPr>
          <p:cNvSpPr/>
          <p:nvPr/>
        </p:nvSpPr>
        <p:spPr>
          <a:xfrm>
            <a:off x="2378332" y="1724771"/>
            <a:ext cx="3336481" cy="3336471"/>
          </a:xfrm>
          <a:prstGeom prst="ellipse">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noProof="0"/>
          </a:p>
        </p:txBody>
      </p:sp>
      <p:sp>
        <p:nvSpPr>
          <p:cNvPr id="3" name="Oval 2">
            <a:extLst>
              <a:ext uri="{FF2B5EF4-FFF2-40B4-BE49-F238E27FC236}">
                <a16:creationId xmlns:a16="http://schemas.microsoft.com/office/drawing/2014/main" id="{5D9316CD-0402-A6ED-3827-83B8ECB35D0D}"/>
              </a:ext>
            </a:extLst>
          </p:cNvPr>
          <p:cNvSpPr/>
          <p:nvPr/>
        </p:nvSpPr>
        <p:spPr>
          <a:xfrm>
            <a:off x="6361466" y="1482278"/>
            <a:ext cx="3972072" cy="3972059"/>
          </a:xfrm>
          <a:prstGeom prst="ellipse">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noProof="0"/>
          </a:p>
        </p:txBody>
      </p:sp>
      <p:sp>
        <p:nvSpPr>
          <p:cNvPr id="4" name="Oval 3">
            <a:extLst>
              <a:ext uri="{FF2B5EF4-FFF2-40B4-BE49-F238E27FC236}">
                <a16:creationId xmlns:a16="http://schemas.microsoft.com/office/drawing/2014/main" id="{2797AAF9-A50A-88ED-202D-167D50AC6EF9}"/>
              </a:ext>
            </a:extLst>
          </p:cNvPr>
          <p:cNvSpPr/>
          <p:nvPr/>
        </p:nvSpPr>
        <p:spPr>
          <a:xfrm>
            <a:off x="8217019" y="1069038"/>
            <a:ext cx="1152000" cy="115199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8" name="Oval 7">
            <a:extLst>
              <a:ext uri="{FF2B5EF4-FFF2-40B4-BE49-F238E27FC236}">
                <a16:creationId xmlns:a16="http://schemas.microsoft.com/office/drawing/2014/main" id="{9952EECC-90DA-052E-8C74-ABCF4F353908}"/>
              </a:ext>
            </a:extLst>
          </p:cNvPr>
          <p:cNvSpPr/>
          <p:nvPr/>
        </p:nvSpPr>
        <p:spPr>
          <a:xfrm>
            <a:off x="6575236" y="1582636"/>
            <a:ext cx="1151999" cy="1151999"/>
          </a:xfrm>
          <a:prstGeom prst="ellipse">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9" name="Oval 8">
            <a:extLst>
              <a:ext uri="{FF2B5EF4-FFF2-40B4-BE49-F238E27FC236}">
                <a16:creationId xmlns:a16="http://schemas.microsoft.com/office/drawing/2014/main" id="{ED76C5E7-747C-5CD5-6BA5-3E566722F3C1}"/>
              </a:ext>
            </a:extLst>
          </p:cNvPr>
          <p:cNvSpPr/>
          <p:nvPr/>
        </p:nvSpPr>
        <p:spPr>
          <a:xfrm>
            <a:off x="6688447" y="4177546"/>
            <a:ext cx="1152000" cy="1151999"/>
          </a:xfrm>
          <a:prstGeom prst="ellipse">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10" name="Oval 9">
            <a:extLst>
              <a:ext uri="{FF2B5EF4-FFF2-40B4-BE49-F238E27FC236}">
                <a16:creationId xmlns:a16="http://schemas.microsoft.com/office/drawing/2014/main" id="{DCE159E8-42E2-ABB2-2571-02ACBF3E4053}"/>
              </a:ext>
            </a:extLst>
          </p:cNvPr>
          <p:cNvSpPr/>
          <p:nvPr/>
        </p:nvSpPr>
        <p:spPr>
          <a:xfrm>
            <a:off x="8343259" y="4499163"/>
            <a:ext cx="1152000" cy="1151999"/>
          </a:xfrm>
          <a:prstGeom prst="ellipse">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18" name="Content Placeholder 6">
            <a:extLst>
              <a:ext uri="{FF2B5EF4-FFF2-40B4-BE49-F238E27FC236}">
                <a16:creationId xmlns:a16="http://schemas.microsoft.com/office/drawing/2014/main" id="{675B72D9-04F1-FCEE-F212-037CD631E1BA}"/>
              </a:ext>
            </a:extLst>
          </p:cNvPr>
          <p:cNvSpPr txBox="1">
            <a:spLocks/>
          </p:cNvSpPr>
          <p:nvPr/>
        </p:nvSpPr>
        <p:spPr>
          <a:xfrm>
            <a:off x="7397677" y="2780873"/>
            <a:ext cx="2266068" cy="409930"/>
          </a:xfrm>
          <a:prstGeom prst="rect">
            <a:avLst/>
          </a:prstGeom>
        </p:spPr>
        <p:txBody>
          <a:bodyPr vert="horz" lIns="0" tIns="0" rIns="0" bIns="0" rtlCol="0">
            <a:noAutofit/>
          </a:bodyPr>
          <a:lstStyle>
            <a:lvl1pPr marL="208360" indent="-208360" algn="l" defTabSz="685800" rtl="0" eaLnBrk="1" latinLnBrk="0" hangingPunct="1">
              <a:lnSpc>
                <a:spcPct val="100000"/>
              </a:lnSpc>
              <a:spcBef>
                <a:spcPts val="0"/>
              </a:spcBef>
              <a:spcAft>
                <a:spcPts val="300"/>
              </a:spcAft>
              <a:buSzPct val="75000"/>
              <a:buFontTx/>
              <a:buBlip>
                <a:blip r:embed="rId3"/>
              </a:buBlip>
              <a:defRPr sz="2000" kern="1200" spc="0" baseline="0">
                <a:solidFill>
                  <a:schemeClr val="tx1"/>
                </a:solidFill>
                <a:latin typeface="+mn-lt"/>
                <a:ea typeface="+mn-ea"/>
                <a:cs typeface="+mn-cs"/>
              </a:defRPr>
            </a:lvl1pPr>
            <a:lvl2pPr marL="407194" indent="-190500" algn="l" defTabSz="685800" rtl="0" eaLnBrk="1" latinLnBrk="0" hangingPunct="1">
              <a:lnSpc>
                <a:spcPct val="100000"/>
              </a:lnSpc>
              <a:spcBef>
                <a:spcPts val="0"/>
              </a:spcBef>
              <a:spcAft>
                <a:spcPts val="300"/>
              </a:spcAft>
              <a:buClr>
                <a:schemeClr val="bg2">
                  <a:lumMod val="75000"/>
                </a:schemeClr>
              </a:buClr>
              <a:buFont typeface="Symbol" pitchFamily="18" charset="2"/>
              <a:buChar char="-"/>
              <a:tabLst>
                <a:tab pos="402431" algn="l"/>
              </a:tabLst>
              <a:defRPr sz="1800" kern="1200" spc="0" baseline="0">
                <a:solidFill>
                  <a:schemeClr val="tx1"/>
                </a:solidFill>
                <a:latin typeface="+mn-lt"/>
                <a:ea typeface="+mn-ea"/>
                <a:cs typeface="+mn-cs"/>
              </a:defRPr>
            </a:lvl2pPr>
            <a:lvl3pPr marL="570310" indent="-163116" algn="l" defTabSz="685800" rtl="0" eaLnBrk="1" latinLnBrk="0" hangingPunct="1">
              <a:lnSpc>
                <a:spcPct val="100000"/>
              </a:lnSpc>
              <a:spcBef>
                <a:spcPts val="0"/>
              </a:spcBef>
              <a:spcAft>
                <a:spcPts val="300"/>
              </a:spcAft>
              <a:buClr>
                <a:schemeClr val="bg2">
                  <a:lumMod val="75000"/>
                </a:schemeClr>
              </a:buClr>
              <a:buFont typeface="Arial" pitchFamily="34" charset="0"/>
              <a:buChar char="•"/>
              <a:tabLst>
                <a:tab pos="557213" algn="l"/>
              </a:tabLst>
              <a:defRPr sz="1800" kern="1200" spc="0" baseline="0">
                <a:solidFill>
                  <a:schemeClr val="tx1"/>
                </a:solidFill>
                <a:latin typeface="+mn-lt"/>
                <a:ea typeface="+mn-ea"/>
                <a:cs typeface="+mn-cs"/>
              </a:defRPr>
            </a:lvl3pPr>
            <a:lvl4pPr marL="739379" indent="-177404" algn="l" defTabSz="685800" rtl="0" eaLnBrk="1" latinLnBrk="0" hangingPunct="1">
              <a:lnSpc>
                <a:spcPct val="100000"/>
              </a:lnSpc>
              <a:spcBef>
                <a:spcPts val="0"/>
              </a:spcBef>
              <a:spcAft>
                <a:spcPts val="300"/>
              </a:spcAft>
              <a:buClr>
                <a:schemeClr val="bg2">
                  <a:lumMod val="75000"/>
                </a:schemeClr>
              </a:buClr>
              <a:buFont typeface="Arial" pitchFamily="34" charset="0"/>
              <a:buChar char="–"/>
              <a:defRPr sz="1800" kern="1200" spc="0" baseline="0">
                <a:solidFill>
                  <a:schemeClr val="tx1"/>
                </a:solidFill>
                <a:latin typeface="+mn-lt"/>
                <a:ea typeface="+mn-ea"/>
                <a:cs typeface="+mn-cs"/>
              </a:defRPr>
            </a:lvl4pPr>
            <a:lvl5pPr marL="928688" indent="-176213" algn="l" defTabSz="685800" rtl="0" eaLnBrk="1" latinLnBrk="0" hangingPunct="1">
              <a:lnSpc>
                <a:spcPct val="100000"/>
              </a:lnSpc>
              <a:spcBef>
                <a:spcPts val="0"/>
              </a:spcBef>
              <a:spcAft>
                <a:spcPts val="300"/>
              </a:spcAft>
              <a:buClr>
                <a:schemeClr val="bg2">
                  <a:lumMod val="75000"/>
                </a:schemeClr>
              </a:buClr>
              <a:buFont typeface="Arial" pitchFamily="34" charset="0"/>
              <a:buChar char="»"/>
              <a:defRPr sz="1800" kern="1200" spc="0"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457200">
              <a:lnSpc>
                <a:spcPct val="90000"/>
              </a:lnSpc>
              <a:buNone/>
            </a:pPr>
            <a:r>
              <a:rPr lang="en-GB" sz="1400" b="1" spc="300" noProof="0">
                <a:cs typeface="Lato Light"/>
              </a:rPr>
              <a:t>NON-DIABETIC KIDNEY DISEASE</a:t>
            </a:r>
            <a:endParaRPr lang="en-GB" sz="1400" b="1" spc="-40" noProof="0">
              <a:cs typeface="Lato Light"/>
            </a:endParaRPr>
          </a:p>
        </p:txBody>
      </p:sp>
      <p:sp>
        <p:nvSpPr>
          <p:cNvPr id="20" name="Oval 19">
            <a:extLst>
              <a:ext uri="{FF2B5EF4-FFF2-40B4-BE49-F238E27FC236}">
                <a16:creationId xmlns:a16="http://schemas.microsoft.com/office/drawing/2014/main" id="{A3280C27-B96E-A1E1-E0B4-E745ED2D4664}"/>
              </a:ext>
            </a:extLst>
          </p:cNvPr>
          <p:cNvSpPr/>
          <p:nvPr/>
        </p:nvSpPr>
        <p:spPr>
          <a:xfrm rot="10800000">
            <a:off x="3380573" y="1272407"/>
            <a:ext cx="1331999" cy="1332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22" name="Text Placeholder 3">
            <a:extLst>
              <a:ext uri="{FF2B5EF4-FFF2-40B4-BE49-F238E27FC236}">
                <a16:creationId xmlns:a16="http://schemas.microsoft.com/office/drawing/2014/main" id="{A7CA2AC1-03D0-8DCA-1692-465A1CAAD4FD}"/>
              </a:ext>
            </a:extLst>
          </p:cNvPr>
          <p:cNvSpPr txBox="1">
            <a:spLocks/>
          </p:cNvSpPr>
          <p:nvPr/>
        </p:nvSpPr>
        <p:spPr>
          <a:xfrm>
            <a:off x="3476844" y="1655124"/>
            <a:ext cx="1139457" cy="583431"/>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800" b="1" noProof="0">
                <a:effectLst>
                  <a:outerShdw blurRad="38100" dist="38100" dir="2700000" algn="tl">
                    <a:srgbClr val="000000">
                      <a:alpha val="43137"/>
                    </a:srgbClr>
                  </a:outerShdw>
                </a:effectLst>
                <a:latin typeface="+mn-lt"/>
              </a:rPr>
              <a:t>T1D</a:t>
            </a:r>
          </a:p>
        </p:txBody>
      </p:sp>
      <p:sp>
        <p:nvSpPr>
          <p:cNvPr id="23" name="Oval 22">
            <a:extLst>
              <a:ext uri="{FF2B5EF4-FFF2-40B4-BE49-F238E27FC236}">
                <a16:creationId xmlns:a16="http://schemas.microsoft.com/office/drawing/2014/main" id="{2F239A48-64D0-67E4-783C-92E3F634FEEA}"/>
              </a:ext>
            </a:extLst>
          </p:cNvPr>
          <p:cNvSpPr/>
          <p:nvPr/>
        </p:nvSpPr>
        <p:spPr>
          <a:xfrm rot="10800000">
            <a:off x="3380573" y="4232555"/>
            <a:ext cx="1331999" cy="13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24" name="Oval 23">
            <a:extLst>
              <a:ext uri="{FF2B5EF4-FFF2-40B4-BE49-F238E27FC236}">
                <a16:creationId xmlns:a16="http://schemas.microsoft.com/office/drawing/2014/main" id="{446D8E94-750A-52A7-0F63-AC088DB8F318}"/>
              </a:ext>
            </a:extLst>
          </p:cNvPr>
          <p:cNvSpPr/>
          <p:nvPr/>
        </p:nvSpPr>
        <p:spPr>
          <a:xfrm>
            <a:off x="9723874" y="3589166"/>
            <a:ext cx="1152000" cy="115199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25" name="Oval 24">
            <a:extLst>
              <a:ext uri="{FF2B5EF4-FFF2-40B4-BE49-F238E27FC236}">
                <a16:creationId xmlns:a16="http://schemas.microsoft.com/office/drawing/2014/main" id="{9FC37347-DB30-9764-481B-52ABB9413E21}"/>
              </a:ext>
            </a:extLst>
          </p:cNvPr>
          <p:cNvSpPr/>
          <p:nvPr/>
        </p:nvSpPr>
        <p:spPr>
          <a:xfrm>
            <a:off x="9792269" y="1920066"/>
            <a:ext cx="1152000" cy="1151999"/>
          </a:xfrm>
          <a:prstGeom prst="ellipse">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tx2"/>
              </a:solidFill>
              <a:effectLst/>
              <a:uLnTx/>
              <a:uFillTx/>
              <a:ea typeface="+mn-ea"/>
              <a:cs typeface="+mn-cs"/>
            </a:endParaRPr>
          </a:p>
        </p:txBody>
      </p:sp>
      <p:sp>
        <p:nvSpPr>
          <p:cNvPr id="26" name="Oval 25">
            <a:extLst>
              <a:ext uri="{FF2B5EF4-FFF2-40B4-BE49-F238E27FC236}">
                <a16:creationId xmlns:a16="http://schemas.microsoft.com/office/drawing/2014/main" id="{863024D4-36EE-6EE0-0EAE-EB32E6E5CE1B}"/>
              </a:ext>
            </a:extLst>
          </p:cNvPr>
          <p:cNvSpPr/>
          <p:nvPr/>
        </p:nvSpPr>
        <p:spPr>
          <a:xfrm>
            <a:off x="5210671" y="2547607"/>
            <a:ext cx="1800000" cy="1800000"/>
          </a:xfrm>
          <a:prstGeom prst="ellipse">
            <a:avLst/>
          </a:prstGeom>
          <a:solidFill>
            <a:schemeClr val="accent3"/>
          </a:solidFill>
          <a:ln w="22225">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noProof="0"/>
          </a:p>
        </p:txBody>
      </p:sp>
      <p:grpSp>
        <p:nvGrpSpPr>
          <p:cNvPr id="27" name="Group 26">
            <a:extLst>
              <a:ext uri="{FF2B5EF4-FFF2-40B4-BE49-F238E27FC236}">
                <a16:creationId xmlns:a16="http://schemas.microsoft.com/office/drawing/2014/main" id="{EE2792E8-E6D1-5DAF-2BFF-D2D6204ABDEE}"/>
              </a:ext>
            </a:extLst>
          </p:cNvPr>
          <p:cNvGrpSpPr>
            <a:grpSpLocks noChangeAspect="1"/>
          </p:cNvGrpSpPr>
          <p:nvPr/>
        </p:nvGrpSpPr>
        <p:grpSpPr>
          <a:xfrm>
            <a:off x="5807679" y="2628426"/>
            <a:ext cx="571028" cy="504000"/>
            <a:chOff x="5816512" y="2969231"/>
            <a:chExt cx="669539" cy="719767"/>
          </a:xfrm>
        </p:grpSpPr>
        <p:pic>
          <p:nvPicPr>
            <p:cNvPr id="28" name="object 24">
              <a:extLst>
                <a:ext uri="{FF2B5EF4-FFF2-40B4-BE49-F238E27FC236}">
                  <a16:creationId xmlns:a16="http://schemas.microsoft.com/office/drawing/2014/main" id="{C9952565-FE41-20E8-3C79-08EEFA7A9DAF}"/>
                </a:ext>
              </a:extLst>
            </p:cNvPr>
            <p:cNvPicPr/>
            <p:nvPr/>
          </p:nvPicPr>
          <p:blipFill rotWithShape="1">
            <a:blip r:embed="rId4" cstate="hqprint">
              <a:alphaModFix amt="62000"/>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126776" y="2969231"/>
              <a:ext cx="359275" cy="708185"/>
            </a:xfrm>
            <a:prstGeom prst="rect">
              <a:avLst/>
            </a:prstGeom>
          </p:spPr>
        </p:pic>
        <p:pic>
          <p:nvPicPr>
            <p:cNvPr id="29" name="object 24">
              <a:extLst>
                <a:ext uri="{FF2B5EF4-FFF2-40B4-BE49-F238E27FC236}">
                  <a16:creationId xmlns:a16="http://schemas.microsoft.com/office/drawing/2014/main" id="{5DD6C494-9E2F-1530-9254-0298F576BE03}"/>
                </a:ext>
              </a:extLst>
            </p:cNvPr>
            <p:cNvPicPr/>
            <p:nvPr/>
          </p:nvPicPr>
          <p:blipFill rotWithShape="1">
            <a:blip r:embed="rId4" cstate="hqprint">
              <a:alphaModFix amt="62000"/>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flipH="1">
              <a:off x="5816512" y="2980813"/>
              <a:ext cx="359275" cy="708185"/>
            </a:xfrm>
            <a:prstGeom prst="rect">
              <a:avLst/>
            </a:prstGeom>
          </p:spPr>
        </p:pic>
      </p:grpSp>
      <p:sp>
        <p:nvSpPr>
          <p:cNvPr id="30" name="Text Placeholder 3">
            <a:extLst>
              <a:ext uri="{FF2B5EF4-FFF2-40B4-BE49-F238E27FC236}">
                <a16:creationId xmlns:a16="http://schemas.microsoft.com/office/drawing/2014/main" id="{86827A59-7C61-010C-EC8A-5937E14A293D}"/>
              </a:ext>
            </a:extLst>
          </p:cNvPr>
          <p:cNvSpPr txBox="1">
            <a:spLocks/>
          </p:cNvSpPr>
          <p:nvPr/>
        </p:nvSpPr>
        <p:spPr>
          <a:xfrm>
            <a:off x="5317371" y="3173474"/>
            <a:ext cx="1618769" cy="98828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800" b="1" spc="300" dirty="0">
                <a:latin typeface="+mn-lt"/>
                <a:cs typeface="Lato Light"/>
              </a:rPr>
              <a:t>800</a:t>
            </a:r>
            <a:endParaRPr lang="en-GB" sz="2800" b="1" spc="300" noProof="0" dirty="0">
              <a:latin typeface="+mn-lt"/>
              <a:cs typeface="Lato Light"/>
            </a:endParaRPr>
          </a:p>
          <a:p>
            <a:pPr>
              <a:spcAft>
                <a:spcPts val="0"/>
              </a:spcAft>
            </a:pPr>
            <a:r>
              <a:rPr lang="en-GB" sz="1400" b="1" spc="300" noProof="0" dirty="0">
                <a:latin typeface="+mn-lt"/>
                <a:cs typeface="Lato Light"/>
              </a:rPr>
              <a:t>MILLION</a:t>
            </a:r>
            <a:br>
              <a:rPr lang="en-GB" sz="1100" b="1" spc="300" noProof="0" dirty="0">
                <a:latin typeface="+mn-lt"/>
                <a:cs typeface="Lato Light"/>
              </a:rPr>
            </a:br>
            <a:r>
              <a:rPr lang="en-GB" sz="1100" b="1" spc="300" noProof="0" dirty="0">
                <a:latin typeface="+mn-lt"/>
                <a:cs typeface="Lato Light"/>
              </a:rPr>
              <a:t>people with </a:t>
            </a:r>
            <a:r>
              <a:rPr lang="en-GB" sz="2000" b="1" spc="300" noProof="0" dirty="0">
                <a:latin typeface="+mn-lt"/>
                <a:cs typeface="Lato Light"/>
              </a:rPr>
              <a:t>CKD</a:t>
            </a:r>
            <a:r>
              <a:rPr lang="en-GB" sz="2000" b="1" spc="300" baseline="30000" noProof="0" dirty="0">
                <a:latin typeface="+mn-lt"/>
                <a:cs typeface="Lato Light"/>
              </a:rPr>
              <a:t>3</a:t>
            </a:r>
            <a:endParaRPr lang="en-GB" sz="1100" b="1" spc="300" baseline="30000" noProof="0" dirty="0">
              <a:latin typeface="+mn-lt"/>
              <a:cs typeface="Lato Light"/>
            </a:endParaRPr>
          </a:p>
        </p:txBody>
      </p:sp>
      <p:sp>
        <p:nvSpPr>
          <p:cNvPr id="31" name="Text Placeholder 3">
            <a:extLst>
              <a:ext uri="{FF2B5EF4-FFF2-40B4-BE49-F238E27FC236}">
                <a16:creationId xmlns:a16="http://schemas.microsoft.com/office/drawing/2014/main" id="{0DEAB4D5-4D53-60E8-5F9B-F1FBDF801208}"/>
              </a:ext>
            </a:extLst>
          </p:cNvPr>
          <p:cNvSpPr txBox="1">
            <a:spLocks/>
          </p:cNvSpPr>
          <p:nvPr/>
        </p:nvSpPr>
        <p:spPr>
          <a:xfrm>
            <a:off x="8030506" y="3684058"/>
            <a:ext cx="1000410" cy="31743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noProof="0">
                <a:solidFill>
                  <a:schemeClr val="accent3">
                    <a:lumMod val="90000"/>
                    <a:lumOff val="10000"/>
                  </a:schemeClr>
                </a:solidFill>
                <a:latin typeface="+mn-lt"/>
              </a:rPr>
              <a:t>50–70%</a:t>
            </a:r>
          </a:p>
        </p:txBody>
      </p:sp>
      <p:sp>
        <p:nvSpPr>
          <p:cNvPr id="32" name="Text Placeholder 3">
            <a:extLst>
              <a:ext uri="{FF2B5EF4-FFF2-40B4-BE49-F238E27FC236}">
                <a16:creationId xmlns:a16="http://schemas.microsoft.com/office/drawing/2014/main" id="{D8C4EB56-CA4A-C1A2-58B4-BBDC58D3D198}"/>
              </a:ext>
            </a:extLst>
          </p:cNvPr>
          <p:cNvSpPr txBox="1">
            <a:spLocks/>
          </p:cNvSpPr>
          <p:nvPr/>
        </p:nvSpPr>
        <p:spPr>
          <a:xfrm>
            <a:off x="7977794" y="3941601"/>
            <a:ext cx="1105834" cy="25832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noProof="0">
                <a:solidFill>
                  <a:schemeClr val="tx1"/>
                </a:solidFill>
                <a:latin typeface="+mn-lt"/>
              </a:rPr>
              <a:t>of all CKD cases</a:t>
            </a:r>
            <a:r>
              <a:rPr lang="en-GB" sz="1050" baseline="30000" noProof="0">
                <a:solidFill>
                  <a:schemeClr val="tx1"/>
                </a:solidFill>
                <a:latin typeface="+mn-lt"/>
              </a:rPr>
              <a:t>4</a:t>
            </a:r>
          </a:p>
        </p:txBody>
      </p:sp>
      <p:grpSp>
        <p:nvGrpSpPr>
          <p:cNvPr id="33" name="Group 32">
            <a:extLst>
              <a:ext uri="{FF2B5EF4-FFF2-40B4-BE49-F238E27FC236}">
                <a16:creationId xmlns:a16="http://schemas.microsoft.com/office/drawing/2014/main" id="{4F4CA6BF-6FAD-3A4D-FFC2-3206D3BD19B9}"/>
              </a:ext>
            </a:extLst>
          </p:cNvPr>
          <p:cNvGrpSpPr/>
          <p:nvPr/>
        </p:nvGrpSpPr>
        <p:grpSpPr>
          <a:xfrm>
            <a:off x="7641067" y="3298301"/>
            <a:ext cx="1779289" cy="409929"/>
            <a:chOff x="1509074" y="3761798"/>
            <a:chExt cx="3968933" cy="914400"/>
          </a:xfrm>
        </p:grpSpPr>
        <p:pic>
          <p:nvPicPr>
            <p:cNvPr id="34" name="Graphic 33" descr="Woman with solid fill">
              <a:extLst>
                <a:ext uri="{FF2B5EF4-FFF2-40B4-BE49-F238E27FC236}">
                  <a16:creationId xmlns:a16="http://schemas.microsoft.com/office/drawing/2014/main" id="{2EE7E8E8-E513-D4C5-8371-EA0B2A0DDD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4411" y="3761798"/>
              <a:ext cx="914400" cy="914400"/>
            </a:xfrm>
            <a:prstGeom prst="rect">
              <a:avLst/>
            </a:prstGeom>
          </p:spPr>
        </p:pic>
        <p:pic>
          <p:nvPicPr>
            <p:cNvPr id="35" name="Graphic 34" descr="Man with solid fill">
              <a:extLst>
                <a:ext uri="{FF2B5EF4-FFF2-40B4-BE49-F238E27FC236}">
                  <a16:creationId xmlns:a16="http://schemas.microsoft.com/office/drawing/2014/main" id="{B2350C34-1577-02D9-C7C4-3DE4EF9F3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0779" y="3761798"/>
              <a:ext cx="914400" cy="914400"/>
            </a:xfrm>
            <a:prstGeom prst="rect">
              <a:avLst/>
            </a:prstGeom>
          </p:spPr>
        </p:pic>
        <p:pic>
          <p:nvPicPr>
            <p:cNvPr id="36" name="Graphic 35" descr="Woman with solid fill">
              <a:extLst>
                <a:ext uri="{FF2B5EF4-FFF2-40B4-BE49-F238E27FC236}">
                  <a16:creationId xmlns:a16="http://schemas.microsoft.com/office/drawing/2014/main" id="{DE72BD90-3337-A509-5127-3A6ACB4CB1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52520" y="3761798"/>
              <a:ext cx="914400" cy="914400"/>
            </a:xfrm>
            <a:prstGeom prst="rect">
              <a:avLst/>
            </a:prstGeom>
          </p:spPr>
        </p:pic>
        <p:pic>
          <p:nvPicPr>
            <p:cNvPr id="37" name="Graphic 36" descr="Man with solid fill">
              <a:extLst>
                <a:ext uri="{FF2B5EF4-FFF2-40B4-BE49-F238E27FC236}">
                  <a16:creationId xmlns:a16="http://schemas.microsoft.com/office/drawing/2014/main" id="{CFAAFBF3-F3BC-BDAD-EF2B-F51C95B527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9652" y="3761798"/>
              <a:ext cx="914400" cy="914400"/>
            </a:xfrm>
            <a:prstGeom prst="rect">
              <a:avLst/>
            </a:prstGeom>
          </p:spPr>
        </p:pic>
        <p:pic>
          <p:nvPicPr>
            <p:cNvPr id="38" name="Graphic 37" descr="Woman with solid fill">
              <a:extLst>
                <a:ext uri="{FF2B5EF4-FFF2-40B4-BE49-F238E27FC236}">
                  <a16:creationId xmlns:a16="http://schemas.microsoft.com/office/drawing/2014/main" id="{31E8574D-3F72-CCC8-14AA-67C470E8BF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6475" y="3761798"/>
              <a:ext cx="914400" cy="914400"/>
            </a:xfrm>
            <a:prstGeom prst="rect">
              <a:avLst/>
            </a:prstGeom>
          </p:spPr>
        </p:pic>
        <p:pic>
          <p:nvPicPr>
            <p:cNvPr id="39" name="Graphic 38" descr="Man with solid fill">
              <a:extLst>
                <a:ext uri="{FF2B5EF4-FFF2-40B4-BE49-F238E27FC236}">
                  <a16:creationId xmlns:a16="http://schemas.microsoft.com/office/drawing/2014/main" id="{735CE8A7-9630-B59F-1FE8-5FED5F678A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63607" y="3761798"/>
              <a:ext cx="914400" cy="914400"/>
            </a:xfrm>
            <a:prstGeom prst="rect">
              <a:avLst/>
            </a:prstGeom>
          </p:spPr>
        </p:pic>
        <p:pic>
          <p:nvPicPr>
            <p:cNvPr id="40" name="Graphic 39" descr="Woman with solid fill">
              <a:extLst>
                <a:ext uri="{FF2B5EF4-FFF2-40B4-BE49-F238E27FC236}">
                  <a16:creationId xmlns:a16="http://schemas.microsoft.com/office/drawing/2014/main" id="{00C6F4F6-2AF5-891D-88E0-DFB129644B7E}"/>
                </a:ext>
              </a:extLst>
            </p:cNvPr>
            <p:cNvPicPr>
              <a:picLocks noChangeAspect="1"/>
            </p:cNvPicPr>
            <p:nvPr/>
          </p:nvPicPr>
          <p:blipFill>
            <a:blip r:embed="rId5">
              <a:extLst>
                <a:ext uri="{96DAC541-7B7A-43D3-8B79-37D633B846F1}">
                  <asvg:svgBlip xmlns:asvg="http://schemas.microsoft.com/office/drawing/2016/SVG/main" r:embed="rId15"/>
                </a:ext>
              </a:extLst>
            </a:blip>
            <a:stretch>
              <a:fillRect/>
            </a:stretch>
          </p:blipFill>
          <p:spPr>
            <a:xfrm>
              <a:off x="1509074" y="3761798"/>
              <a:ext cx="914400" cy="914400"/>
            </a:xfrm>
            <a:prstGeom prst="rect">
              <a:avLst/>
            </a:prstGeom>
          </p:spPr>
        </p:pic>
        <p:pic>
          <p:nvPicPr>
            <p:cNvPr id="41" name="Graphic 40" descr="Man with solid fill">
              <a:extLst>
                <a:ext uri="{FF2B5EF4-FFF2-40B4-BE49-F238E27FC236}">
                  <a16:creationId xmlns:a16="http://schemas.microsoft.com/office/drawing/2014/main" id="{0C331AA5-9935-C7D7-9F12-6B57FC1855F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46206" y="3761798"/>
              <a:ext cx="914400" cy="914400"/>
            </a:xfrm>
            <a:prstGeom prst="rect">
              <a:avLst/>
            </a:prstGeom>
          </p:spPr>
        </p:pic>
        <p:pic>
          <p:nvPicPr>
            <p:cNvPr id="42" name="Graphic 41" descr="Woman with solid fill">
              <a:extLst>
                <a:ext uri="{FF2B5EF4-FFF2-40B4-BE49-F238E27FC236}">
                  <a16:creationId xmlns:a16="http://schemas.microsoft.com/office/drawing/2014/main" id="{4F35B74E-15A8-B79F-1442-3DBA2837C7BC}"/>
                </a:ext>
              </a:extLst>
            </p:cNvPr>
            <p:cNvPicPr>
              <a:picLocks noChangeAspect="1"/>
            </p:cNvPicPr>
            <p:nvPr/>
          </p:nvPicPr>
          <p:blipFill>
            <a:blip r:embed="rId5">
              <a:extLst>
                <a:ext uri="{96DAC541-7B7A-43D3-8B79-37D633B846F1}">
                  <asvg:svgBlip xmlns:asvg="http://schemas.microsoft.com/office/drawing/2016/SVG/main" r:embed="rId15"/>
                </a:ext>
              </a:extLst>
            </a:blip>
            <a:stretch>
              <a:fillRect/>
            </a:stretch>
          </p:blipFill>
          <p:spPr>
            <a:xfrm>
              <a:off x="2187947" y="3761798"/>
              <a:ext cx="914400" cy="914400"/>
            </a:xfrm>
            <a:prstGeom prst="rect">
              <a:avLst/>
            </a:prstGeom>
          </p:spPr>
        </p:pic>
        <p:pic>
          <p:nvPicPr>
            <p:cNvPr id="43" name="Graphic 42" descr="Man with solid fill">
              <a:extLst>
                <a:ext uri="{FF2B5EF4-FFF2-40B4-BE49-F238E27FC236}">
                  <a16:creationId xmlns:a16="http://schemas.microsoft.com/office/drawing/2014/main" id="{2D0A69F9-FFBF-BEE4-B99C-32A16904F6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25079" y="3761798"/>
              <a:ext cx="914400" cy="914400"/>
            </a:xfrm>
            <a:prstGeom prst="rect">
              <a:avLst/>
            </a:prstGeom>
          </p:spPr>
        </p:pic>
      </p:grpSp>
      <p:sp>
        <p:nvSpPr>
          <p:cNvPr id="44" name="Content Placeholder 6">
            <a:extLst>
              <a:ext uri="{FF2B5EF4-FFF2-40B4-BE49-F238E27FC236}">
                <a16:creationId xmlns:a16="http://schemas.microsoft.com/office/drawing/2014/main" id="{EF9DAA77-33DE-580C-170F-09FD7DC8760D}"/>
              </a:ext>
            </a:extLst>
          </p:cNvPr>
          <p:cNvSpPr txBox="1">
            <a:spLocks/>
          </p:cNvSpPr>
          <p:nvPr/>
        </p:nvSpPr>
        <p:spPr>
          <a:xfrm>
            <a:off x="3009902" y="2780873"/>
            <a:ext cx="2073341" cy="468876"/>
          </a:xfrm>
          <a:prstGeom prst="rect">
            <a:avLst/>
          </a:prstGeom>
        </p:spPr>
        <p:txBody>
          <a:bodyPr vert="horz" lIns="0" tIns="0" rIns="0" bIns="0" rtlCol="0" anchor="ctr">
            <a:noAutofit/>
          </a:bodyPr>
          <a:lstStyle>
            <a:lvl1pPr marL="208360" indent="-208360" algn="l" defTabSz="685800" rtl="0" eaLnBrk="1" latinLnBrk="0" hangingPunct="1">
              <a:lnSpc>
                <a:spcPct val="100000"/>
              </a:lnSpc>
              <a:spcBef>
                <a:spcPts val="0"/>
              </a:spcBef>
              <a:spcAft>
                <a:spcPts val="300"/>
              </a:spcAft>
              <a:buSzPct val="75000"/>
              <a:buFontTx/>
              <a:buBlip>
                <a:blip r:embed="rId3"/>
              </a:buBlip>
              <a:defRPr sz="2000" kern="1200" spc="0" baseline="0">
                <a:solidFill>
                  <a:schemeClr val="tx1"/>
                </a:solidFill>
                <a:latin typeface="+mn-lt"/>
                <a:ea typeface="+mn-ea"/>
                <a:cs typeface="+mn-cs"/>
              </a:defRPr>
            </a:lvl1pPr>
            <a:lvl2pPr marL="407194" indent="-190500" algn="l" defTabSz="685800" rtl="0" eaLnBrk="1" latinLnBrk="0" hangingPunct="1">
              <a:lnSpc>
                <a:spcPct val="100000"/>
              </a:lnSpc>
              <a:spcBef>
                <a:spcPts val="0"/>
              </a:spcBef>
              <a:spcAft>
                <a:spcPts val="300"/>
              </a:spcAft>
              <a:buClr>
                <a:schemeClr val="bg2">
                  <a:lumMod val="75000"/>
                </a:schemeClr>
              </a:buClr>
              <a:buFont typeface="Symbol" pitchFamily="18" charset="2"/>
              <a:buChar char="-"/>
              <a:tabLst>
                <a:tab pos="402431" algn="l"/>
              </a:tabLst>
              <a:defRPr sz="1800" kern="1200" spc="0" baseline="0">
                <a:solidFill>
                  <a:schemeClr val="tx1"/>
                </a:solidFill>
                <a:latin typeface="+mn-lt"/>
                <a:ea typeface="+mn-ea"/>
                <a:cs typeface="+mn-cs"/>
              </a:defRPr>
            </a:lvl2pPr>
            <a:lvl3pPr marL="570310" indent="-163116" algn="l" defTabSz="685800" rtl="0" eaLnBrk="1" latinLnBrk="0" hangingPunct="1">
              <a:lnSpc>
                <a:spcPct val="100000"/>
              </a:lnSpc>
              <a:spcBef>
                <a:spcPts val="0"/>
              </a:spcBef>
              <a:spcAft>
                <a:spcPts val="300"/>
              </a:spcAft>
              <a:buClr>
                <a:schemeClr val="bg2">
                  <a:lumMod val="75000"/>
                </a:schemeClr>
              </a:buClr>
              <a:buFont typeface="Arial" pitchFamily="34" charset="0"/>
              <a:buChar char="•"/>
              <a:tabLst>
                <a:tab pos="557213" algn="l"/>
              </a:tabLst>
              <a:defRPr sz="1800" kern="1200" spc="0" baseline="0">
                <a:solidFill>
                  <a:schemeClr val="tx1"/>
                </a:solidFill>
                <a:latin typeface="+mn-lt"/>
                <a:ea typeface="+mn-ea"/>
                <a:cs typeface="+mn-cs"/>
              </a:defRPr>
            </a:lvl3pPr>
            <a:lvl4pPr marL="739379" indent="-177404" algn="l" defTabSz="685800" rtl="0" eaLnBrk="1" latinLnBrk="0" hangingPunct="1">
              <a:lnSpc>
                <a:spcPct val="100000"/>
              </a:lnSpc>
              <a:spcBef>
                <a:spcPts val="0"/>
              </a:spcBef>
              <a:spcAft>
                <a:spcPts val="300"/>
              </a:spcAft>
              <a:buClr>
                <a:schemeClr val="bg2">
                  <a:lumMod val="75000"/>
                </a:schemeClr>
              </a:buClr>
              <a:buFont typeface="Arial" pitchFamily="34" charset="0"/>
              <a:buChar char="–"/>
              <a:defRPr sz="1800" kern="1200" spc="0" baseline="0">
                <a:solidFill>
                  <a:schemeClr val="tx1"/>
                </a:solidFill>
                <a:latin typeface="+mn-lt"/>
                <a:ea typeface="+mn-ea"/>
                <a:cs typeface="+mn-cs"/>
              </a:defRPr>
            </a:lvl4pPr>
            <a:lvl5pPr marL="928688" indent="-176213" algn="l" defTabSz="685800" rtl="0" eaLnBrk="1" latinLnBrk="0" hangingPunct="1">
              <a:lnSpc>
                <a:spcPct val="100000"/>
              </a:lnSpc>
              <a:spcBef>
                <a:spcPts val="0"/>
              </a:spcBef>
              <a:spcAft>
                <a:spcPts val="300"/>
              </a:spcAft>
              <a:buClr>
                <a:schemeClr val="bg2">
                  <a:lumMod val="75000"/>
                </a:schemeClr>
              </a:buClr>
              <a:buFont typeface="Arial" pitchFamily="34" charset="0"/>
              <a:buChar char="»"/>
              <a:defRPr sz="1800" kern="1200" spc="0"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457200">
              <a:lnSpc>
                <a:spcPct val="90000"/>
              </a:lnSpc>
              <a:buNone/>
            </a:pPr>
            <a:r>
              <a:rPr lang="en-GB" sz="1400" b="1" spc="300" noProof="0">
                <a:cs typeface="Lato Light"/>
              </a:rPr>
              <a:t>DIABETIC KIDNEY DISEASE</a:t>
            </a:r>
            <a:endParaRPr lang="en-GB" sz="1400" b="1" spc="-40" noProof="0">
              <a:cs typeface="Lato Light"/>
            </a:endParaRPr>
          </a:p>
        </p:txBody>
      </p:sp>
      <p:sp>
        <p:nvSpPr>
          <p:cNvPr id="45" name="Freeform 272">
            <a:extLst>
              <a:ext uri="{FF2B5EF4-FFF2-40B4-BE49-F238E27FC236}">
                <a16:creationId xmlns:a16="http://schemas.microsoft.com/office/drawing/2014/main" id="{1A698B51-BB4C-D524-92DF-1D9460BE0684}"/>
              </a:ext>
            </a:extLst>
          </p:cNvPr>
          <p:cNvSpPr>
            <a:spLocks/>
          </p:cNvSpPr>
          <p:nvPr/>
        </p:nvSpPr>
        <p:spPr bwMode="auto">
          <a:xfrm>
            <a:off x="6904377" y="4317233"/>
            <a:ext cx="721779" cy="843716"/>
          </a:xfrm>
          <a:custGeom>
            <a:avLst/>
            <a:gdLst>
              <a:gd name="T0" fmla="*/ 106 w 294"/>
              <a:gd name="T1" fmla="*/ 312 h 344"/>
              <a:gd name="T2" fmla="*/ 46 w 294"/>
              <a:gd name="T3" fmla="*/ 265 h 344"/>
              <a:gd name="T4" fmla="*/ 45 w 294"/>
              <a:gd name="T5" fmla="*/ 217 h 344"/>
              <a:gd name="T6" fmla="*/ 55 w 294"/>
              <a:gd name="T7" fmla="*/ 142 h 344"/>
              <a:gd name="T8" fmla="*/ 55 w 294"/>
              <a:gd name="T9" fmla="*/ 87 h 344"/>
              <a:gd name="T10" fmla="*/ 87 w 294"/>
              <a:gd name="T11" fmla="*/ 58 h 344"/>
              <a:gd name="T12" fmla="*/ 158 w 294"/>
              <a:gd name="T13" fmla="*/ 58 h 344"/>
              <a:gd name="T14" fmla="*/ 190 w 294"/>
              <a:gd name="T15" fmla="*/ 93 h 344"/>
              <a:gd name="T16" fmla="*/ 195 w 294"/>
              <a:gd name="T17" fmla="*/ 149 h 344"/>
              <a:gd name="T18" fmla="*/ 99 w 294"/>
              <a:gd name="T19" fmla="*/ 31 h 344"/>
              <a:gd name="T20" fmla="*/ 19 w 294"/>
              <a:gd name="T21" fmla="*/ 198 h 344"/>
              <a:gd name="T22" fmla="*/ 92 w 294"/>
              <a:gd name="T23" fmla="*/ 325 h 344"/>
              <a:gd name="T24" fmla="*/ 187 w 294"/>
              <a:gd name="T25" fmla="*/ 284 h 344"/>
              <a:gd name="T26" fmla="*/ 144 w 294"/>
              <a:gd name="T27" fmla="*/ 233 h 344"/>
              <a:gd name="T28" fmla="*/ 135 w 294"/>
              <a:gd name="T29" fmla="*/ 223 h 344"/>
              <a:gd name="T30" fmla="*/ 197 w 294"/>
              <a:gd name="T31" fmla="*/ 217 h 344"/>
              <a:gd name="T32" fmla="*/ 256 w 294"/>
              <a:gd name="T33" fmla="*/ 305 h 344"/>
              <a:gd name="T34" fmla="*/ 243 w 294"/>
              <a:gd name="T35" fmla="*/ 304 h 344"/>
              <a:gd name="T36" fmla="*/ 210 w 294"/>
              <a:gd name="T37" fmla="*/ 238 h 344"/>
              <a:gd name="T38" fmla="*/ 211 w 294"/>
              <a:gd name="T39" fmla="*/ 249 h 344"/>
              <a:gd name="T40" fmla="*/ 119 w 294"/>
              <a:gd name="T41" fmla="*/ 340 h 344"/>
              <a:gd name="T42" fmla="*/ 10 w 294"/>
              <a:gd name="T43" fmla="*/ 234 h 344"/>
              <a:gd name="T44" fmla="*/ 99 w 294"/>
              <a:gd name="T45" fmla="*/ 17 h 344"/>
              <a:gd name="T46" fmla="*/ 210 w 294"/>
              <a:gd name="T47" fmla="*/ 147 h 344"/>
              <a:gd name="T48" fmla="*/ 271 w 294"/>
              <a:gd name="T49" fmla="*/ 211 h 344"/>
              <a:gd name="T50" fmla="*/ 293 w 294"/>
              <a:gd name="T51" fmla="*/ 307 h 344"/>
              <a:gd name="T52" fmla="*/ 280 w 294"/>
              <a:gd name="T53" fmla="*/ 307 h 344"/>
              <a:gd name="T54" fmla="*/ 273 w 294"/>
              <a:gd name="T55" fmla="*/ 254 h 344"/>
              <a:gd name="T56" fmla="*/ 161 w 294"/>
              <a:gd name="T57" fmla="*/ 143 h 344"/>
              <a:gd name="T58" fmla="*/ 131 w 294"/>
              <a:gd name="T59" fmla="*/ 104 h 344"/>
              <a:gd name="T60" fmla="*/ 162 w 294"/>
              <a:gd name="T61" fmla="*/ 127 h 344"/>
              <a:gd name="T62" fmla="*/ 177 w 294"/>
              <a:gd name="T63" fmla="*/ 99 h 344"/>
              <a:gd name="T64" fmla="*/ 154 w 294"/>
              <a:gd name="T65" fmla="*/ 76 h 344"/>
              <a:gd name="T66" fmla="*/ 144 w 294"/>
              <a:gd name="T67" fmla="*/ 60 h 344"/>
              <a:gd name="T68" fmla="*/ 100 w 294"/>
              <a:gd name="T69" fmla="*/ 64 h 344"/>
              <a:gd name="T70" fmla="*/ 108 w 294"/>
              <a:gd name="T71" fmla="*/ 84 h 344"/>
              <a:gd name="T72" fmla="*/ 97 w 294"/>
              <a:gd name="T73" fmla="*/ 93 h 344"/>
              <a:gd name="T74" fmla="*/ 65 w 294"/>
              <a:gd name="T75" fmla="*/ 131 h 344"/>
              <a:gd name="T76" fmla="*/ 87 w 294"/>
              <a:gd name="T77" fmla="*/ 152 h 344"/>
              <a:gd name="T78" fmla="*/ 71 w 294"/>
              <a:gd name="T79" fmla="*/ 156 h 344"/>
              <a:gd name="T80" fmla="*/ 42 w 294"/>
              <a:gd name="T81" fmla="*/ 192 h 344"/>
              <a:gd name="T82" fmla="*/ 78 w 294"/>
              <a:gd name="T83" fmla="*/ 207 h 344"/>
              <a:gd name="T84" fmla="*/ 73 w 294"/>
              <a:gd name="T85" fmla="*/ 220 h 344"/>
              <a:gd name="T86" fmla="*/ 62 w 294"/>
              <a:gd name="T87" fmla="*/ 264 h 344"/>
              <a:gd name="T88" fmla="*/ 80 w 294"/>
              <a:gd name="T89" fmla="*/ 260 h 344"/>
              <a:gd name="T90" fmla="*/ 90 w 294"/>
              <a:gd name="T91" fmla="*/ 269 h 344"/>
              <a:gd name="T92" fmla="*/ 115 w 294"/>
              <a:gd name="T93" fmla="*/ 299 h 344"/>
              <a:gd name="T94" fmla="*/ 138 w 294"/>
              <a:gd name="T95" fmla="*/ 268 h 344"/>
              <a:gd name="T96" fmla="*/ 151 w 294"/>
              <a:gd name="T97" fmla="*/ 264 h 344"/>
              <a:gd name="T98" fmla="*/ 168 w 294"/>
              <a:gd name="T99" fmla="*/ 279 h 344"/>
              <a:gd name="T100" fmla="*/ 166 w 294"/>
              <a:gd name="T101" fmla="*/ 246 h 344"/>
              <a:gd name="T102" fmla="*/ 151 w 294"/>
              <a:gd name="T103" fmla="*/ 248 h 344"/>
              <a:gd name="T104" fmla="*/ 148 w 294"/>
              <a:gd name="T105" fmla="*/ 235 h 344"/>
              <a:gd name="T106" fmla="*/ 190 w 294"/>
              <a:gd name="T107" fmla="*/ 263 h 344"/>
              <a:gd name="T108" fmla="*/ 149 w 294"/>
              <a:gd name="T109" fmla="*/ 29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4" h="344">
                <a:moveTo>
                  <a:pt x="149" y="290"/>
                </a:moveTo>
                <a:cubicBezTo>
                  <a:pt x="140" y="307"/>
                  <a:pt x="125" y="315"/>
                  <a:pt x="106" y="312"/>
                </a:cubicBezTo>
                <a:cubicBezTo>
                  <a:pt x="89" y="309"/>
                  <a:pt x="79" y="298"/>
                  <a:pt x="74" y="281"/>
                </a:cubicBezTo>
                <a:cubicBezTo>
                  <a:pt x="61" y="282"/>
                  <a:pt x="53" y="275"/>
                  <a:pt x="46" y="265"/>
                </a:cubicBezTo>
                <a:cubicBezTo>
                  <a:pt x="39" y="254"/>
                  <a:pt x="36" y="242"/>
                  <a:pt x="40" y="228"/>
                </a:cubicBezTo>
                <a:cubicBezTo>
                  <a:pt x="41" y="224"/>
                  <a:pt x="43" y="221"/>
                  <a:pt x="45" y="217"/>
                </a:cubicBezTo>
                <a:cubicBezTo>
                  <a:pt x="30" y="208"/>
                  <a:pt x="25" y="193"/>
                  <a:pt x="27" y="177"/>
                </a:cubicBezTo>
                <a:cubicBezTo>
                  <a:pt x="30" y="160"/>
                  <a:pt x="38" y="148"/>
                  <a:pt x="55" y="142"/>
                </a:cubicBezTo>
                <a:cubicBezTo>
                  <a:pt x="49" y="132"/>
                  <a:pt x="47" y="122"/>
                  <a:pt x="48" y="111"/>
                </a:cubicBezTo>
                <a:cubicBezTo>
                  <a:pt x="48" y="102"/>
                  <a:pt x="50" y="94"/>
                  <a:pt x="55" y="87"/>
                </a:cubicBezTo>
                <a:cubicBezTo>
                  <a:pt x="62" y="76"/>
                  <a:pt x="72" y="70"/>
                  <a:pt x="86" y="71"/>
                </a:cubicBezTo>
                <a:cubicBezTo>
                  <a:pt x="86" y="66"/>
                  <a:pt x="86" y="62"/>
                  <a:pt x="87" y="58"/>
                </a:cubicBezTo>
                <a:cubicBezTo>
                  <a:pt x="90" y="42"/>
                  <a:pt x="106" y="30"/>
                  <a:pt x="123" y="29"/>
                </a:cubicBezTo>
                <a:cubicBezTo>
                  <a:pt x="143" y="28"/>
                  <a:pt x="155" y="39"/>
                  <a:pt x="158" y="58"/>
                </a:cubicBezTo>
                <a:cubicBezTo>
                  <a:pt x="158" y="59"/>
                  <a:pt x="158" y="60"/>
                  <a:pt x="158" y="61"/>
                </a:cubicBezTo>
                <a:cubicBezTo>
                  <a:pt x="177" y="63"/>
                  <a:pt x="186" y="76"/>
                  <a:pt x="190" y="93"/>
                </a:cubicBezTo>
                <a:cubicBezTo>
                  <a:pt x="194" y="110"/>
                  <a:pt x="190" y="125"/>
                  <a:pt x="176" y="137"/>
                </a:cubicBezTo>
                <a:cubicBezTo>
                  <a:pt x="183" y="141"/>
                  <a:pt x="189" y="145"/>
                  <a:pt x="195" y="149"/>
                </a:cubicBezTo>
                <a:cubicBezTo>
                  <a:pt x="200" y="122"/>
                  <a:pt x="200" y="95"/>
                  <a:pt x="190" y="69"/>
                </a:cubicBezTo>
                <a:cubicBezTo>
                  <a:pt x="176" y="30"/>
                  <a:pt x="138" y="14"/>
                  <a:pt x="99" y="31"/>
                </a:cubicBezTo>
                <a:cubicBezTo>
                  <a:pt x="78" y="40"/>
                  <a:pt x="62" y="56"/>
                  <a:pt x="51" y="76"/>
                </a:cubicBezTo>
                <a:cubicBezTo>
                  <a:pt x="30" y="114"/>
                  <a:pt x="19" y="155"/>
                  <a:pt x="19" y="198"/>
                </a:cubicBezTo>
                <a:cubicBezTo>
                  <a:pt x="20" y="230"/>
                  <a:pt x="27" y="261"/>
                  <a:pt x="44" y="288"/>
                </a:cubicBezTo>
                <a:cubicBezTo>
                  <a:pt x="56" y="306"/>
                  <a:pt x="71" y="320"/>
                  <a:pt x="92" y="325"/>
                </a:cubicBezTo>
                <a:cubicBezTo>
                  <a:pt x="107" y="329"/>
                  <a:pt x="121" y="327"/>
                  <a:pt x="136" y="322"/>
                </a:cubicBezTo>
                <a:cubicBezTo>
                  <a:pt x="157" y="315"/>
                  <a:pt x="174" y="303"/>
                  <a:pt x="187" y="284"/>
                </a:cubicBezTo>
                <a:cubicBezTo>
                  <a:pt x="195" y="273"/>
                  <a:pt x="200" y="260"/>
                  <a:pt x="195" y="245"/>
                </a:cubicBezTo>
                <a:cubicBezTo>
                  <a:pt x="188" y="222"/>
                  <a:pt x="161" y="215"/>
                  <a:pt x="144" y="233"/>
                </a:cubicBezTo>
                <a:cubicBezTo>
                  <a:pt x="141" y="235"/>
                  <a:pt x="138" y="235"/>
                  <a:pt x="135" y="233"/>
                </a:cubicBezTo>
                <a:cubicBezTo>
                  <a:pt x="132" y="230"/>
                  <a:pt x="132" y="226"/>
                  <a:pt x="135" y="223"/>
                </a:cubicBezTo>
                <a:cubicBezTo>
                  <a:pt x="143" y="216"/>
                  <a:pt x="152" y="211"/>
                  <a:pt x="163" y="210"/>
                </a:cubicBezTo>
                <a:cubicBezTo>
                  <a:pt x="175" y="208"/>
                  <a:pt x="186" y="213"/>
                  <a:pt x="197" y="217"/>
                </a:cubicBezTo>
                <a:cubicBezTo>
                  <a:pt x="213" y="222"/>
                  <a:pt x="227" y="231"/>
                  <a:pt x="238" y="244"/>
                </a:cubicBezTo>
                <a:cubicBezTo>
                  <a:pt x="254" y="261"/>
                  <a:pt x="259" y="282"/>
                  <a:pt x="256" y="305"/>
                </a:cubicBezTo>
                <a:cubicBezTo>
                  <a:pt x="256" y="310"/>
                  <a:pt x="253" y="313"/>
                  <a:pt x="249" y="312"/>
                </a:cubicBezTo>
                <a:cubicBezTo>
                  <a:pt x="244" y="312"/>
                  <a:pt x="243" y="309"/>
                  <a:pt x="243" y="304"/>
                </a:cubicBezTo>
                <a:cubicBezTo>
                  <a:pt x="242" y="295"/>
                  <a:pt x="243" y="285"/>
                  <a:pt x="240" y="276"/>
                </a:cubicBezTo>
                <a:cubicBezTo>
                  <a:pt x="236" y="259"/>
                  <a:pt x="225" y="247"/>
                  <a:pt x="210" y="238"/>
                </a:cubicBezTo>
                <a:cubicBezTo>
                  <a:pt x="209" y="238"/>
                  <a:pt x="209" y="238"/>
                  <a:pt x="208" y="237"/>
                </a:cubicBezTo>
                <a:cubicBezTo>
                  <a:pt x="209" y="241"/>
                  <a:pt x="210" y="245"/>
                  <a:pt x="211" y="249"/>
                </a:cubicBezTo>
                <a:cubicBezTo>
                  <a:pt x="213" y="264"/>
                  <a:pt x="209" y="277"/>
                  <a:pt x="201" y="289"/>
                </a:cubicBezTo>
                <a:cubicBezTo>
                  <a:pt x="182" y="318"/>
                  <a:pt x="154" y="336"/>
                  <a:pt x="119" y="340"/>
                </a:cubicBezTo>
                <a:cubicBezTo>
                  <a:pt x="86" y="344"/>
                  <a:pt x="59" y="330"/>
                  <a:pt x="39" y="304"/>
                </a:cubicBezTo>
                <a:cubicBezTo>
                  <a:pt x="24" y="283"/>
                  <a:pt x="14" y="259"/>
                  <a:pt x="10" y="234"/>
                </a:cubicBezTo>
                <a:cubicBezTo>
                  <a:pt x="0" y="174"/>
                  <a:pt x="12" y="118"/>
                  <a:pt x="42" y="66"/>
                </a:cubicBezTo>
                <a:cubicBezTo>
                  <a:pt x="55" y="43"/>
                  <a:pt x="74" y="26"/>
                  <a:pt x="99" y="17"/>
                </a:cubicBezTo>
                <a:cubicBezTo>
                  <a:pt x="142" y="0"/>
                  <a:pt x="185" y="19"/>
                  <a:pt x="202" y="62"/>
                </a:cubicBezTo>
                <a:cubicBezTo>
                  <a:pt x="213" y="89"/>
                  <a:pt x="214" y="118"/>
                  <a:pt x="210" y="147"/>
                </a:cubicBezTo>
                <a:cubicBezTo>
                  <a:pt x="208" y="156"/>
                  <a:pt x="208" y="156"/>
                  <a:pt x="216" y="161"/>
                </a:cubicBezTo>
                <a:cubicBezTo>
                  <a:pt x="239" y="173"/>
                  <a:pt x="257" y="189"/>
                  <a:pt x="271" y="211"/>
                </a:cubicBezTo>
                <a:cubicBezTo>
                  <a:pt x="282" y="230"/>
                  <a:pt x="288" y="251"/>
                  <a:pt x="291" y="273"/>
                </a:cubicBezTo>
                <a:cubicBezTo>
                  <a:pt x="292" y="284"/>
                  <a:pt x="293" y="295"/>
                  <a:pt x="293" y="307"/>
                </a:cubicBezTo>
                <a:cubicBezTo>
                  <a:pt x="294" y="311"/>
                  <a:pt x="290" y="314"/>
                  <a:pt x="286" y="314"/>
                </a:cubicBezTo>
                <a:cubicBezTo>
                  <a:pt x="283" y="314"/>
                  <a:pt x="280" y="311"/>
                  <a:pt x="280" y="307"/>
                </a:cubicBezTo>
                <a:cubicBezTo>
                  <a:pt x="280" y="306"/>
                  <a:pt x="280" y="305"/>
                  <a:pt x="280" y="304"/>
                </a:cubicBezTo>
                <a:cubicBezTo>
                  <a:pt x="279" y="287"/>
                  <a:pt x="277" y="270"/>
                  <a:pt x="273" y="254"/>
                </a:cubicBezTo>
                <a:cubicBezTo>
                  <a:pt x="265" y="219"/>
                  <a:pt x="245" y="193"/>
                  <a:pt x="214" y="175"/>
                </a:cubicBezTo>
                <a:cubicBezTo>
                  <a:pt x="197" y="165"/>
                  <a:pt x="179" y="154"/>
                  <a:pt x="161" y="143"/>
                </a:cubicBezTo>
                <a:cubicBezTo>
                  <a:pt x="149" y="136"/>
                  <a:pt x="139" y="126"/>
                  <a:pt x="130" y="114"/>
                </a:cubicBezTo>
                <a:cubicBezTo>
                  <a:pt x="128" y="110"/>
                  <a:pt x="128" y="107"/>
                  <a:pt x="131" y="104"/>
                </a:cubicBezTo>
                <a:cubicBezTo>
                  <a:pt x="134" y="102"/>
                  <a:pt x="138" y="102"/>
                  <a:pt x="141" y="106"/>
                </a:cubicBezTo>
                <a:cubicBezTo>
                  <a:pt x="148" y="113"/>
                  <a:pt x="155" y="120"/>
                  <a:pt x="162" y="127"/>
                </a:cubicBezTo>
                <a:cubicBezTo>
                  <a:pt x="164" y="129"/>
                  <a:pt x="165" y="129"/>
                  <a:pt x="167" y="127"/>
                </a:cubicBezTo>
                <a:cubicBezTo>
                  <a:pt x="176" y="119"/>
                  <a:pt x="179" y="110"/>
                  <a:pt x="177" y="99"/>
                </a:cubicBezTo>
                <a:cubicBezTo>
                  <a:pt x="176" y="91"/>
                  <a:pt x="173" y="85"/>
                  <a:pt x="168" y="80"/>
                </a:cubicBezTo>
                <a:cubicBezTo>
                  <a:pt x="164" y="76"/>
                  <a:pt x="159" y="74"/>
                  <a:pt x="154" y="76"/>
                </a:cubicBezTo>
                <a:cubicBezTo>
                  <a:pt x="148" y="78"/>
                  <a:pt x="144" y="75"/>
                  <a:pt x="144" y="69"/>
                </a:cubicBezTo>
                <a:cubicBezTo>
                  <a:pt x="144" y="66"/>
                  <a:pt x="144" y="63"/>
                  <a:pt x="144" y="60"/>
                </a:cubicBezTo>
                <a:cubicBezTo>
                  <a:pt x="143" y="49"/>
                  <a:pt x="136" y="43"/>
                  <a:pt x="125" y="43"/>
                </a:cubicBezTo>
                <a:cubicBezTo>
                  <a:pt x="112" y="43"/>
                  <a:pt x="100" y="53"/>
                  <a:pt x="100" y="64"/>
                </a:cubicBezTo>
                <a:cubicBezTo>
                  <a:pt x="99" y="70"/>
                  <a:pt x="101" y="76"/>
                  <a:pt x="105" y="81"/>
                </a:cubicBezTo>
                <a:cubicBezTo>
                  <a:pt x="106" y="82"/>
                  <a:pt x="107" y="83"/>
                  <a:pt x="108" y="84"/>
                </a:cubicBezTo>
                <a:cubicBezTo>
                  <a:pt x="111" y="88"/>
                  <a:pt x="111" y="92"/>
                  <a:pt x="108" y="95"/>
                </a:cubicBezTo>
                <a:cubicBezTo>
                  <a:pt x="104" y="97"/>
                  <a:pt x="101" y="96"/>
                  <a:pt x="97" y="93"/>
                </a:cubicBezTo>
                <a:cubicBezTo>
                  <a:pt x="87" y="80"/>
                  <a:pt x="73" y="81"/>
                  <a:pt x="66" y="96"/>
                </a:cubicBezTo>
                <a:cubicBezTo>
                  <a:pt x="60" y="108"/>
                  <a:pt x="59" y="120"/>
                  <a:pt x="65" y="131"/>
                </a:cubicBezTo>
                <a:cubicBezTo>
                  <a:pt x="68" y="138"/>
                  <a:pt x="74" y="143"/>
                  <a:pt x="82" y="144"/>
                </a:cubicBezTo>
                <a:cubicBezTo>
                  <a:pt x="86" y="145"/>
                  <a:pt x="88" y="148"/>
                  <a:pt x="87" y="152"/>
                </a:cubicBezTo>
                <a:cubicBezTo>
                  <a:pt x="87" y="156"/>
                  <a:pt x="84" y="158"/>
                  <a:pt x="80" y="158"/>
                </a:cubicBezTo>
                <a:cubicBezTo>
                  <a:pt x="77" y="158"/>
                  <a:pt x="74" y="157"/>
                  <a:pt x="71" y="156"/>
                </a:cubicBezTo>
                <a:cubicBezTo>
                  <a:pt x="60" y="153"/>
                  <a:pt x="50" y="157"/>
                  <a:pt x="44" y="167"/>
                </a:cubicBezTo>
                <a:cubicBezTo>
                  <a:pt x="40" y="175"/>
                  <a:pt x="39" y="184"/>
                  <a:pt x="42" y="192"/>
                </a:cubicBezTo>
                <a:cubicBezTo>
                  <a:pt x="45" y="204"/>
                  <a:pt x="57" y="210"/>
                  <a:pt x="70" y="205"/>
                </a:cubicBezTo>
                <a:cubicBezTo>
                  <a:pt x="73" y="204"/>
                  <a:pt x="76" y="204"/>
                  <a:pt x="78" y="207"/>
                </a:cubicBezTo>
                <a:cubicBezTo>
                  <a:pt x="79" y="209"/>
                  <a:pt x="80" y="212"/>
                  <a:pt x="79" y="215"/>
                </a:cubicBezTo>
                <a:cubicBezTo>
                  <a:pt x="79" y="218"/>
                  <a:pt x="76" y="220"/>
                  <a:pt x="73" y="220"/>
                </a:cubicBezTo>
                <a:cubicBezTo>
                  <a:pt x="57" y="220"/>
                  <a:pt x="49" y="231"/>
                  <a:pt x="53" y="248"/>
                </a:cubicBezTo>
                <a:cubicBezTo>
                  <a:pt x="55" y="254"/>
                  <a:pt x="57" y="259"/>
                  <a:pt x="62" y="264"/>
                </a:cubicBezTo>
                <a:cubicBezTo>
                  <a:pt x="67" y="268"/>
                  <a:pt x="72" y="268"/>
                  <a:pt x="76" y="263"/>
                </a:cubicBezTo>
                <a:cubicBezTo>
                  <a:pt x="78" y="262"/>
                  <a:pt x="79" y="261"/>
                  <a:pt x="80" y="260"/>
                </a:cubicBezTo>
                <a:cubicBezTo>
                  <a:pt x="83" y="258"/>
                  <a:pt x="86" y="258"/>
                  <a:pt x="89" y="261"/>
                </a:cubicBezTo>
                <a:cubicBezTo>
                  <a:pt x="92" y="263"/>
                  <a:pt x="92" y="266"/>
                  <a:pt x="90" y="269"/>
                </a:cubicBezTo>
                <a:cubicBezTo>
                  <a:pt x="86" y="274"/>
                  <a:pt x="87" y="278"/>
                  <a:pt x="89" y="282"/>
                </a:cubicBezTo>
                <a:cubicBezTo>
                  <a:pt x="92" y="293"/>
                  <a:pt x="104" y="300"/>
                  <a:pt x="115" y="299"/>
                </a:cubicBezTo>
                <a:cubicBezTo>
                  <a:pt x="128" y="298"/>
                  <a:pt x="137" y="290"/>
                  <a:pt x="139" y="278"/>
                </a:cubicBezTo>
                <a:cubicBezTo>
                  <a:pt x="139" y="275"/>
                  <a:pt x="139" y="271"/>
                  <a:pt x="138" y="268"/>
                </a:cubicBezTo>
                <a:cubicBezTo>
                  <a:pt x="137" y="263"/>
                  <a:pt x="138" y="260"/>
                  <a:pt x="142" y="259"/>
                </a:cubicBezTo>
                <a:cubicBezTo>
                  <a:pt x="146" y="257"/>
                  <a:pt x="149" y="259"/>
                  <a:pt x="151" y="264"/>
                </a:cubicBezTo>
                <a:cubicBezTo>
                  <a:pt x="153" y="268"/>
                  <a:pt x="154" y="273"/>
                  <a:pt x="157" y="277"/>
                </a:cubicBezTo>
                <a:cubicBezTo>
                  <a:pt x="160" y="283"/>
                  <a:pt x="164" y="283"/>
                  <a:pt x="168" y="279"/>
                </a:cubicBezTo>
                <a:cubicBezTo>
                  <a:pt x="174" y="273"/>
                  <a:pt x="177" y="265"/>
                  <a:pt x="177" y="257"/>
                </a:cubicBezTo>
                <a:cubicBezTo>
                  <a:pt x="177" y="249"/>
                  <a:pt x="173" y="246"/>
                  <a:pt x="166" y="246"/>
                </a:cubicBezTo>
                <a:cubicBezTo>
                  <a:pt x="163" y="246"/>
                  <a:pt x="159" y="246"/>
                  <a:pt x="156" y="247"/>
                </a:cubicBezTo>
                <a:cubicBezTo>
                  <a:pt x="155" y="247"/>
                  <a:pt x="153" y="248"/>
                  <a:pt x="151" y="248"/>
                </a:cubicBezTo>
                <a:cubicBezTo>
                  <a:pt x="147" y="248"/>
                  <a:pt x="144" y="246"/>
                  <a:pt x="144" y="243"/>
                </a:cubicBezTo>
                <a:cubicBezTo>
                  <a:pt x="143" y="240"/>
                  <a:pt x="144" y="236"/>
                  <a:pt x="148" y="235"/>
                </a:cubicBezTo>
                <a:cubicBezTo>
                  <a:pt x="153" y="233"/>
                  <a:pt x="159" y="232"/>
                  <a:pt x="164" y="231"/>
                </a:cubicBezTo>
                <a:cubicBezTo>
                  <a:pt x="182" y="231"/>
                  <a:pt x="193" y="245"/>
                  <a:pt x="190" y="263"/>
                </a:cubicBezTo>
                <a:cubicBezTo>
                  <a:pt x="189" y="269"/>
                  <a:pt x="186" y="275"/>
                  <a:pt x="183" y="281"/>
                </a:cubicBezTo>
                <a:cubicBezTo>
                  <a:pt x="175" y="295"/>
                  <a:pt x="164" y="298"/>
                  <a:pt x="149" y="290"/>
                </a:cubicBezTo>
                <a:close/>
              </a:path>
            </a:pathLst>
          </a:custGeom>
          <a:solidFill>
            <a:schemeClr val="tx1">
              <a:lumMod val="20000"/>
              <a:lumOff val="80000"/>
              <a:alpha val="15000"/>
            </a:schemeClr>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46" name="Freeform 196">
            <a:extLst>
              <a:ext uri="{FF2B5EF4-FFF2-40B4-BE49-F238E27FC236}">
                <a16:creationId xmlns:a16="http://schemas.microsoft.com/office/drawing/2014/main" id="{A90DD78F-46F3-F615-4D3D-6B5145564535}"/>
              </a:ext>
            </a:extLst>
          </p:cNvPr>
          <p:cNvSpPr>
            <a:spLocks noEditPoints="1"/>
          </p:cNvSpPr>
          <p:nvPr/>
        </p:nvSpPr>
        <p:spPr bwMode="auto">
          <a:xfrm>
            <a:off x="8460232" y="4812848"/>
            <a:ext cx="697718" cy="696012"/>
          </a:xfrm>
          <a:custGeom>
            <a:avLst/>
            <a:gdLst>
              <a:gd name="T0" fmla="*/ 218 w 325"/>
              <a:gd name="T1" fmla="*/ 275 h 324"/>
              <a:gd name="T2" fmla="*/ 186 w 325"/>
              <a:gd name="T3" fmla="*/ 289 h 324"/>
              <a:gd name="T4" fmla="*/ 137 w 325"/>
              <a:gd name="T5" fmla="*/ 320 h 324"/>
              <a:gd name="T6" fmla="*/ 111 w 325"/>
              <a:gd name="T7" fmla="*/ 270 h 324"/>
              <a:gd name="T8" fmla="*/ 91 w 325"/>
              <a:gd name="T9" fmla="*/ 260 h 324"/>
              <a:gd name="T10" fmla="*/ 26 w 325"/>
              <a:gd name="T11" fmla="*/ 257 h 324"/>
              <a:gd name="T12" fmla="*/ 22 w 325"/>
              <a:gd name="T13" fmla="*/ 192 h 324"/>
              <a:gd name="T14" fmla="*/ 44 w 325"/>
              <a:gd name="T15" fmla="*/ 175 h 324"/>
              <a:gd name="T16" fmla="*/ 14 w 325"/>
              <a:gd name="T17" fmla="*/ 129 h 324"/>
              <a:gd name="T18" fmla="*/ 43 w 325"/>
              <a:gd name="T19" fmla="*/ 78 h 324"/>
              <a:gd name="T20" fmla="*/ 70 w 325"/>
              <a:gd name="T21" fmla="*/ 28 h 324"/>
              <a:gd name="T22" fmla="*/ 131 w 325"/>
              <a:gd name="T23" fmla="*/ 40 h 324"/>
              <a:gd name="T24" fmla="*/ 154 w 325"/>
              <a:gd name="T25" fmla="*/ 38 h 324"/>
              <a:gd name="T26" fmla="*/ 197 w 325"/>
              <a:gd name="T27" fmla="*/ 5 h 324"/>
              <a:gd name="T28" fmla="*/ 246 w 325"/>
              <a:gd name="T29" fmla="*/ 42 h 324"/>
              <a:gd name="T30" fmla="*/ 287 w 325"/>
              <a:gd name="T31" fmla="*/ 72 h 324"/>
              <a:gd name="T32" fmla="*/ 291 w 325"/>
              <a:gd name="T33" fmla="*/ 89 h 324"/>
              <a:gd name="T34" fmla="*/ 307 w 325"/>
              <a:gd name="T35" fmla="*/ 133 h 324"/>
              <a:gd name="T36" fmla="*/ 300 w 325"/>
              <a:gd name="T37" fmla="*/ 181 h 324"/>
              <a:gd name="T38" fmla="*/ 293 w 325"/>
              <a:gd name="T39" fmla="*/ 196 h 324"/>
              <a:gd name="T40" fmla="*/ 277 w 325"/>
              <a:gd name="T41" fmla="*/ 237 h 324"/>
              <a:gd name="T42" fmla="*/ 263 w 325"/>
              <a:gd name="T43" fmla="*/ 305 h 324"/>
              <a:gd name="T44" fmla="*/ 107 w 325"/>
              <a:gd name="T45" fmla="*/ 203 h 324"/>
              <a:gd name="T46" fmla="*/ 131 w 325"/>
              <a:gd name="T47" fmla="*/ 239 h 324"/>
              <a:gd name="T48" fmla="*/ 173 w 325"/>
              <a:gd name="T49" fmla="*/ 243 h 324"/>
              <a:gd name="T50" fmla="*/ 185 w 325"/>
              <a:gd name="T51" fmla="*/ 203 h 324"/>
              <a:gd name="T52" fmla="*/ 174 w 325"/>
              <a:gd name="T53" fmla="*/ 176 h 324"/>
              <a:gd name="T54" fmla="*/ 146 w 325"/>
              <a:gd name="T55" fmla="*/ 164 h 324"/>
              <a:gd name="T56" fmla="*/ 107 w 325"/>
              <a:gd name="T57" fmla="*/ 177 h 324"/>
              <a:gd name="T58" fmla="*/ 165 w 325"/>
              <a:gd name="T59" fmla="*/ 117 h 324"/>
              <a:gd name="T60" fmla="*/ 152 w 325"/>
              <a:gd name="T61" fmla="*/ 85 h 324"/>
              <a:gd name="T62" fmla="*/ 124 w 325"/>
              <a:gd name="T63" fmla="*/ 87 h 324"/>
              <a:gd name="T64" fmla="*/ 104 w 325"/>
              <a:gd name="T65" fmla="*/ 105 h 324"/>
              <a:gd name="T66" fmla="*/ 115 w 325"/>
              <a:gd name="T67" fmla="*/ 131 h 324"/>
              <a:gd name="T68" fmla="*/ 152 w 325"/>
              <a:gd name="T69" fmla="*/ 138 h 324"/>
              <a:gd name="T70" fmla="*/ 221 w 325"/>
              <a:gd name="T71" fmla="*/ 132 h 324"/>
              <a:gd name="T72" fmla="*/ 195 w 325"/>
              <a:gd name="T73" fmla="*/ 150 h 324"/>
              <a:gd name="T74" fmla="*/ 205 w 325"/>
              <a:gd name="T75" fmla="*/ 171 h 324"/>
              <a:gd name="T76" fmla="*/ 221 w 325"/>
              <a:gd name="T77" fmla="*/ 178 h 324"/>
              <a:gd name="T78" fmla="*/ 243 w 325"/>
              <a:gd name="T79" fmla="*/ 170 h 324"/>
              <a:gd name="T80" fmla="*/ 247 w 325"/>
              <a:gd name="T81" fmla="*/ 150 h 324"/>
              <a:gd name="T82" fmla="*/ 216 w 325"/>
              <a:gd name="T83" fmla="*/ 89 h 324"/>
              <a:gd name="T84" fmla="*/ 195 w 325"/>
              <a:gd name="T85" fmla="*/ 75 h 324"/>
              <a:gd name="T86" fmla="*/ 179 w 325"/>
              <a:gd name="T87" fmla="*/ 92 h 324"/>
              <a:gd name="T88" fmla="*/ 187 w 325"/>
              <a:gd name="T89" fmla="*/ 109 h 324"/>
              <a:gd name="T90" fmla="*/ 204 w 325"/>
              <a:gd name="T91" fmla="*/ 117 h 324"/>
              <a:gd name="T92" fmla="*/ 220 w 325"/>
              <a:gd name="T93" fmla="*/ 92 h 324"/>
              <a:gd name="T94" fmla="*/ 211 w 325"/>
              <a:gd name="T95" fmla="*/ 223 h 324"/>
              <a:gd name="T96" fmla="*/ 235 w 325"/>
              <a:gd name="T97" fmla="*/ 228 h 324"/>
              <a:gd name="T98" fmla="*/ 239 w 325"/>
              <a:gd name="T99" fmla="*/ 204 h 324"/>
              <a:gd name="T100" fmla="*/ 216 w 325"/>
              <a:gd name="T101" fmla="*/ 199 h 324"/>
              <a:gd name="T102" fmla="*/ 84 w 325"/>
              <a:gd name="T103" fmla="*/ 1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5" h="324">
                <a:moveTo>
                  <a:pt x="263" y="305"/>
                </a:moveTo>
                <a:cubicBezTo>
                  <a:pt x="258" y="301"/>
                  <a:pt x="254" y="297"/>
                  <a:pt x="250" y="294"/>
                </a:cubicBezTo>
                <a:cubicBezTo>
                  <a:pt x="243" y="289"/>
                  <a:pt x="236" y="284"/>
                  <a:pt x="229" y="280"/>
                </a:cubicBezTo>
                <a:cubicBezTo>
                  <a:pt x="226" y="277"/>
                  <a:pt x="222" y="276"/>
                  <a:pt x="218" y="275"/>
                </a:cubicBezTo>
                <a:cubicBezTo>
                  <a:pt x="210" y="272"/>
                  <a:pt x="204" y="275"/>
                  <a:pt x="200" y="282"/>
                </a:cubicBezTo>
                <a:cubicBezTo>
                  <a:pt x="197" y="286"/>
                  <a:pt x="196" y="292"/>
                  <a:pt x="195" y="297"/>
                </a:cubicBezTo>
                <a:cubicBezTo>
                  <a:pt x="194" y="299"/>
                  <a:pt x="195" y="301"/>
                  <a:pt x="194" y="302"/>
                </a:cubicBezTo>
                <a:cubicBezTo>
                  <a:pt x="191" y="298"/>
                  <a:pt x="189" y="293"/>
                  <a:pt x="186" y="289"/>
                </a:cubicBezTo>
                <a:cubicBezTo>
                  <a:pt x="182" y="284"/>
                  <a:pt x="178" y="281"/>
                  <a:pt x="172" y="279"/>
                </a:cubicBezTo>
                <a:cubicBezTo>
                  <a:pt x="166" y="277"/>
                  <a:pt x="161" y="278"/>
                  <a:pt x="157" y="282"/>
                </a:cubicBezTo>
                <a:cubicBezTo>
                  <a:pt x="154" y="285"/>
                  <a:pt x="151" y="288"/>
                  <a:pt x="149" y="292"/>
                </a:cubicBezTo>
                <a:cubicBezTo>
                  <a:pt x="145" y="301"/>
                  <a:pt x="141" y="311"/>
                  <a:pt x="137" y="320"/>
                </a:cubicBezTo>
                <a:cubicBezTo>
                  <a:pt x="136" y="322"/>
                  <a:pt x="136" y="323"/>
                  <a:pt x="135" y="324"/>
                </a:cubicBezTo>
                <a:cubicBezTo>
                  <a:pt x="135" y="320"/>
                  <a:pt x="135" y="317"/>
                  <a:pt x="136" y="313"/>
                </a:cubicBezTo>
                <a:cubicBezTo>
                  <a:pt x="136" y="303"/>
                  <a:pt x="137" y="292"/>
                  <a:pt x="134" y="282"/>
                </a:cubicBezTo>
                <a:cubicBezTo>
                  <a:pt x="131" y="269"/>
                  <a:pt x="123" y="265"/>
                  <a:pt x="111" y="270"/>
                </a:cubicBezTo>
                <a:cubicBezTo>
                  <a:pt x="105" y="272"/>
                  <a:pt x="100" y="276"/>
                  <a:pt x="94" y="280"/>
                </a:cubicBezTo>
                <a:cubicBezTo>
                  <a:pt x="93" y="281"/>
                  <a:pt x="91" y="283"/>
                  <a:pt x="89" y="284"/>
                </a:cubicBezTo>
                <a:cubicBezTo>
                  <a:pt x="90" y="279"/>
                  <a:pt x="91" y="275"/>
                  <a:pt x="92" y="270"/>
                </a:cubicBezTo>
                <a:cubicBezTo>
                  <a:pt x="92" y="267"/>
                  <a:pt x="92" y="263"/>
                  <a:pt x="91" y="260"/>
                </a:cubicBezTo>
                <a:cubicBezTo>
                  <a:pt x="89" y="252"/>
                  <a:pt x="83" y="248"/>
                  <a:pt x="75" y="247"/>
                </a:cubicBezTo>
                <a:cubicBezTo>
                  <a:pt x="64" y="247"/>
                  <a:pt x="53" y="250"/>
                  <a:pt x="43" y="253"/>
                </a:cubicBezTo>
                <a:cubicBezTo>
                  <a:pt x="36" y="255"/>
                  <a:pt x="30" y="257"/>
                  <a:pt x="23" y="259"/>
                </a:cubicBezTo>
                <a:cubicBezTo>
                  <a:pt x="24" y="258"/>
                  <a:pt x="25" y="257"/>
                  <a:pt x="26" y="257"/>
                </a:cubicBezTo>
                <a:cubicBezTo>
                  <a:pt x="34" y="249"/>
                  <a:pt x="43" y="241"/>
                  <a:pt x="49" y="231"/>
                </a:cubicBezTo>
                <a:cubicBezTo>
                  <a:pt x="51" y="227"/>
                  <a:pt x="53" y="224"/>
                  <a:pt x="54" y="220"/>
                </a:cubicBezTo>
                <a:cubicBezTo>
                  <a:pt x="57" y="210"/>
                  <a:pt x="53" y="202"/>
                  <a:pt x="44" y="197"/>
                </a:cubicBezTo>
                <a:cubicBezTo>
                  <a:pt x="37" y="193"/>
                  <a:pt x="30" y="192"/>
                  <a:pt x="22" y="192"/>
                </a:cubicBezTo>
                <a:cubicBezTo>
                  <a:pt x="21" y="192"/>
                  <a:pt x="20" y="192"/>
                  <a:pt x="18" y="192"/>
                </a:cubicBezTo>
                <a:cubicBezTo>
                  <a:pt x="20" y="191"/>
                  <a:pt x="20" y="191"/>
                  <a:pt x="21" y="190"/>
                </a:cubicBezTo>
                <a:cubicBezTo>
                  <a:pt x="27" y="187"/>
                  <a:pt x="32" y="184"/>
                  <a:pt x="37" y="181"/>
                </a:cubicBezTo>
                <a:cubicBezTo>
                  <a:pt x="40" y="180"/>
                  <a:pt x="42" y="178"/>
                  <a:pt x="44" y="175"/>
                </a:cubicBezTo>
                <a:cubicBezTo>
                  <a:pt x="53" y="166"/>
                  <a:pt x="52" y="158"/>
                  <a:pt x="43" y="149"/>
                </a:cubicBezTo>
                <a:cubicBezTo>
                  <a:pt x="33" y="141"/>
                  <a:pt x="22" y="137"/>
                  <a:pt x="11" y="132"/>
                </a:cubicBezTo>
                <a:cubicBezTo>
                  <a:pt x="7" y="131"/>
                  <a:pt x="3" y="129"/>
                  <a:pt x="0" y="128"/>
                </a:cubicBezTo>
                <a:cubicBezTo>
                  <a:pt x="4" y="128"/>
                  <a:pt x="9" y="128"/>
                  <a:pt x="14" y="129"/>
                </a:cubicBezTo>
                <a:cubicBezTo>
                  <a:pt x="24" y="129"/>
                  <a:pt x="35" y="129"/>
                  <a:pt x="46" y="126"/>
                </a:cubicBezTo>
                <a:cubicBezTo>
                  <a:pt x="59" y="123"/>
                  <a:pt x="63" y="115"/>
                  <a:pt x="58" y="102"/>
                </a:cubicBezTo>
                <a:cubicBezTo>
                  <a:pt x="56" y="94"/>
                  <a:pt x="50" y="87"/>
                  <a:pt x="45" y="81"/>
                </a:cubicBezTo>
                <a:cubicBezTo>
                  <a:pt x="44" y="80"/>
                  <a:pt x="43" y="80"/>
                  <a:pt x="43" y="78"/>
                </a:cubicBezTo>
                <a:cubicBezTo>
                  <a:pt x="44" y="79"/>
                  <a:pt x="45" y="79"/>
                  <a:pt x="46" y="79"/>
                </a:cubicBezTo>
                <a:cubicBezTo>
                  <a:pt x="52" y="80"/>
                  <a:pt x="59" y="83"/>
                  <a:pt x="66" y="83"/>
                </a:cubicBezTo>
                <a:cubicBezTo>
                  <a:pt x="79" y="83"/>
                  <a:pt x="85" y="76"/>
                  <a:pt x="83" y="63"/>
                </a:cubicBezTo>
                <a:cubicBezTo>
                  <a:pt x="81" y="50"/>
                  <a:pt x="76" y="39"/>
                  <a:pt x="70" y="28"/>
                </a:cubicBezTo>
                <a:cubicBezTo>
                  <a:pt x="70" y="26"/>
                  <a:pt x="69" y="24"/>
                  <a:pt x="67" y="22"/>
                </a:cubicBezTo>
                <a:cubicBezTo>
                  <a:pt x="74" y="27"/>
                  <a:pt x="80" y="33"/>
                  <a:pt x="87" y="37"/>
                </a:cubicBezTo>
                <a:cubicBezTo>
                  <a:pt x="93" y="42"/>
                  <a:pt x="99" y="46"/>
                  <a:pt x="106" y="49"/>
                </a:cubicBezTo>
                <a:cubicBezTo>
                  <a:pt x="117" y="54"/>
                  <a:pt x="125" y="51"/>
                  <a:pt x="131" y="40"/>
                </a:cubicBezTo>
                <a:cubicBezTo>
                  <a:pt x="133" y="34"/>
                  <a:pt x="134" y="28"/>
                  <a:pt x="136" y="22"/>
                </a:cubicBezTo>
                <a:cubicBezTo>
                  <a:pt x="136" y="21"/>
                  <a:pt x="136" y="19"/>
                  <a:pt x="137" y="17"/>
                </a:cubicBezTo>
                <a:cubicBezTo>
                  <a:pt x="138" y="19"/>
                  <a:pt x="138" y="20"/>
                  <a:pt x="139" y="20"/>
                </a:cubicBezTo>
                <a:cubicBezTo>
                  <a:pt x="143" y="27"/>
                  <a:pt x="147" y="33"/>
                  <a:pt x="154" y="38"/>
                </a:cubicBezTo>
                <a:cubicBezTo>
                  <a:pt x="163" y="44"/>
                  <a:pt x="171" y="43"/>
                  <a:pt x="178" y="35"/>
                </a:cubicBezTo>
                <a:cubicBezTo>
                  <a:pt x="186" y="26"/>
                  <a:pt x="191" y="15"/>
                  <a:pt x="196" y="4"/>
                </a:cubicBezTo>
                <a:cubicBezTo>
                  <a:pt x="196" y="2"/>
                  <a:pt x="197" y="1"/>
                  <a:pt x="197" y="0"/>
                </a:cubicBezTo>
                <a:cubicBezTo>
                  <a:pt x="197" y="2"/>
                  <a:pt x="198" y="3"/>
                  <a:pt x="197" y="5"/>
                </a:cubicBezTo>
                <a:cubicBezTo>
                  <a:pt x="197" y="15"/>
                  <a:pt x="197" y="26"/>
                  <a:pt x="200" y="36"/>
                </a:cubicBezTo>
                <a:cubicBezTo>
                  <a:pt x="202" y="44"/>
                  <a:pt x="206" y="50"/>
                  <a:pt x="215" y="52"/>
                </a:cubicBezTo>
                <a:cubicBezTo>
                  <a:pt x="221" y="53"/>
                  <a:pt x="226" y="52"/>
                  <a:pt x="231" y="50"/>
                </a:cubicBezTo>
                <a:cubicBezTo>
                  <a:pt x="236" y="47"/>
                  <a:pt x="241" y="45"/>
                  <a:pt x="246" y="42"/>
                </a:cubicBezTo>
                <a:cubicBezTo>
                  <a:pt x="245" y="46"/>
                  <a:pt x="244" y="51"/>
                  <a:pt x="243" y="55"/>
                </a:cubicBezTo>
                <a:cubicBezTo>
                  <a:pt x="243" y="59"/>
                  <a:pt x="244" y="63"/>
                  <a:pt x="246" y="67"/>
                </a:cubicBezTo>
                <a:cubicBezTo>
                  <a:pt x="249" y="75"/>
                  <a:pt x="255" y="78"/>
                  <a:pt x="263" y="77"/>
                </a:cubicBezTo>
                <a:cubicBezTo>
                  <a:pt x="272" y="76"/>
                  <a:pt x="280" y="74"/>
                  <a:pt x="287" y="72"/>
                </a:cubicBezTo>
                <a:cubicBezTo>
                  <a:pt x="299" y="68"/>
                  <a:pt x="310" y="64"/>
                  <a:pt x="321" y="60"/>
                </a:cubicBezTo>
                <a:cubicBezTo>
                  <a:pt x="322" y="59"/>
                  <a:pt x="323" y="59"/>
                  <a:pt x="325" y="59"/>
                </a:cubicBezTo>
                <a:cubicBezTo>
                  <a:pt x="324" y="60"/>
                  <a:pt x="323" y="60"/>
                  <a:pt x="322" y="61"/>
                </a:cubicBezTo>
                <a:cubicBezTo>
                  <a:pt x="311" y="69"/>
                  <a:pt x="299" y="78"/>
                  <a:pt x="291" y="89"/>
                </a:cubicBezTo>
                <a:cubicBezTo>
                  <a:pt x="288" y="93"/>
                  <a:pt x="286" y="97"/>
                  <a:pt x="283" y="100"/>
                </a:cubicBezTo>
                <a:cubicBezTo>
                  <a:pt x="281" y="105"/>
                  <a:pt x="281" y="110"/>
                  <a:pt x="283" y="115"/>
                </a:cubicBezTo>
                <a:cubicBezTo>
                  <a:pt x="288" y="125"/>
                  <a:pt x="295" y="130"/>
                  <a:pt x="305" y="133"/>
                </a:cubicBezTo>
                <a:cubicBezTo>
                  <a:pt x="306" y="133"/>
                  <a:pt x="306" y="133"/>
                  <a:pt x="307" y="133"/>
                </a:cubicBezTo>
                <a:cubicBezTo>
                  <a:pt x="303" y="136"/>
                  <a:pt x="299" y="139"/>
                  <a:pt x="296" y="142"/>
                </a:cubicBezTo>
                <a:cubicBezTo>
                  <a:pt x="291" y="145"/>
                  <a:pt x="287" y="150"/>
                  <a:pt x="286" y="156"/>
                </a:cubicBezTo>
                <a:cubicBezTo>
                  <a:pt x="285" y="161"/>
                  <a:pt x="286" y="165"/>
                  <a:pt x="289" y="169"/>
                </a:cubicBezTo>
                <a:cubicBezTo>
                  <a:pt x="292" y="173"/>
                  <a:pt x="296" y="177"/>
                  <a:pt x="300" y="181"/>
                </a:cubicBezTo>
                <a:cubicBezTo>
                  <a:pt x="307" y="185"/>
                  <a:pt x="315" y="189"/>
                  <a:pt x="322" y="194"/>
                </a:cubicBezTo>
                <a:cubicBezTo>
                  <a:pt x="323" y="194"/>
                  <a:pt x="324" y="195"/>
                  <a:pt x="325" y="195"/>
                </a:cubicBezTo>
                <a:cubicBezTo>
                  <a:pt x="321" y="195"/>
                  <a:pt x="317" y="195"/>
                  <a:pt x="314" y="195"/>
                </a:cubicBezTo>
                <a:cubicBezTo>
                  <a:pt x="307" y="195"/>
                  <a:pt x="300" y="195"/>
                  <a:pt x="293" y="196"/>
                </a:cubicBezTo>
                <a:cubicBezTo>
                  <a:pt x="279" y="199"/>
                  <a:pt x="273" y="213"/>
                  <a:pt x="281" y="225"/>
                </a:cubicBezTo>
                <a:cubicBezTo>
                  <a:pt x="283" y="229"/>
                  <a:pt x="286" y="231"/>
                  <a:pt x="289" y="234"/>
                </a:cubicBezTo>
                <a:cubicBezTo>
                  <a:pt x="289" y="235"/>
                  <a:pt x="290" y="236"/>
                  <a:pt x="292" y="237"/>
                </a:cubicBezTo>
                <a:cubicBezTo>
                  <a:pt x="286" y="237"/>
                  <a:pt x="282" y="237"/>
                  <a:pt x="277" y="237"/>
                </a:cubicBezTo>
                <a:cubicBezTo>
                  <a:pt x="275" y="237"/>
                  <a:pt x="274" y="237"/>
                  <a:pt x="273" y="238"/>
                </a:cubicBezTo>
                <a:cubicBezTo>
                  <a:pt x="260" y="241"/>
                  <a:pt x="254" y="248"/>
                  <a:pt x="254" y="261"/>
                </a:cubicBezTo>
                <a:cubicBezTo>
                  <a:pt x="254" y="275"/>
                  <a:pt x="257" y="287"/>
                  <a:pt x="261" y="300"/>
                </a:cubicBezTo>
                <a:cubicBezTo>
                  <a:pt x="262" y="301"/>
                  <a:pt x="262" y="303"/>
                  <a:pt x="263" y="305"/>
                </a:cubicBezTo>
                <a:close/>
                <a:moveTo>
                  <a:pt x="107" y="177"/>
                </a:moveTo>
                <a:cubicBezTo>
                  <a:pt x="109" y="181"/>
                  <a:pt x="112" y="184"/>
                  <a:pt x="110" y="188"/>
                </a:cubicBezTo>
                <a:cubicBezTo>
                  <a:pt x="108" y="193"/>
                  <a:pt x="104" y="193"/>
                  <a:pt x="99" y="194"/>
                </a:cubicBezTo>
                <a:cubicBezTo>
                  <a:pt x="103" y="197"/>
                  <a:pt x="107" y="199"/>
                  <a:pt x="107" y="203"/>
                </a:cubicBezTo>
                <a:cubicBezTo>
                  <a:pt x="107" y="208"/>
                  <a:pt x="103" y="210"/>
                  <a:pt x="100" y="213"/>
                </a:cubicBezTo>
                <a:cubicBezTo>
                  <a:pt x="111" y="214"/>
                  <a:pt x="113" y="218"/>
                  <a:pt x="107" y="230"/>
                </a:cubicBezTo>
                <a:cubicBezTo>
                  <a:pt x="117" y="228"/>
                  <a:pt x="123" y="229"/>
                  <a:pt x="120" y="243"/>
                </a:cubicBezTo>
                <a:cubicBezTo>
                  <a:pt x="123" y="241"/>
                  <a:pt x="127" y="238"/>
                  <a:pt x="131" y="239"/>
                </a:cubicBezTo>
                <a:cubicBezTo>
                  <a:pt x="136" y="241"/>
                  <a:pt x="136" y="246"/>
                  <a:pt x="137" y="250"/>
                </a:cubicBezTo>
                <a:cubicBezTo>
                  <a:pt x="139" y="246"/>
                  <a:pt x="141" y="242"/>
                  <a:pt x="146" y="242"/>
                </a:cubicBezTo>
                <a:cubicBezTo>
                  <a:pt x="151" y="242"/>
                  <a:pt x="153" y="246"/>
                  <a:pt x="155" y="250"/>
                </a:cubicBezTo>
                <a:cubicBezTo>
                  <a:pt x="157" y="239"/>
                  <a:pt x="162" y="235"/>
                  <a:pt x="173" y="243"/>
                </a:cubicBezTo>
                <a:cubicBezTo>
                  <a:pt x="172" y="239"/>
                  <a:pt x="170" y="234"/>
                  <a:pt x="174" y="231"/>
                </a:cubicBezTo>
                <a:cubicBezTo>
                  <a:pt x="177" y="227"/>
                  <a:pt x="181" y="229"/>
                  <a:pt x="185" y="230"/>
                </a:cubicBezTo>
                <a:cubicBezTo>
                  <a:pt x="179" y="220"/>
                  <a:pt x="180" y="216"/>
                  <a:pt x="192" y="212"/>
                </a:cubicBezTo>
                <a:cubicBezTo>
                  <a:pt x="189" y="210"/>
                  <a:pt x="185" y="208"/>
                  <a:pt x="185" y="203"/>
                </a:cubicBezTo>
                <a:cubicBezTo>
                  <a:pt x="185" y="198"/>
                  <a:pt x="189" y="197"/>
                  <a:pt x="193" y="194"/>
                </a:cubicBezTo>
                <a:cubicBezTo>
                  <a:pt x="188" y="193"/>
                  <a:pt x="184" y="192"/>
                  <a:pt x="182" y="188"/>
                </a:cubicBezTo>
                <a:cubicBezTo>
                  <a:pt x="180" y="184"/>
                  <a:pt x="183" y="180"/>
                  <a:pt x="185" y="177"/>
                </a:cubicBezTo>
                <a:cubicBezTo>
                  <a:pt x="181" y="178"/>
                  <a:pt x="177" y="179"/>
                  <a:pt x="174" y="176"/>
                </a:cubicBezTo>
                <a:cubicBezTo>
                  <a:pt x="170" y="173"/>
                  <a:pt x="171" y="168"/>
                  <a:pt x="172" y="164"/>
                </a:cubicBezTo>
                <a:cubicBezTo>
                  <a:pt x="169" y="167"/>
                  <a:pt x="165" y="169"/>
                  <a:pt x="161" y="167"/>
                </a:cubicBezTo>
                <a:cubicBezTo>
                  <a:pt x="156" y="165"/>
                  <a:pt x="156" y="161"/>
                  <a:pt x="155" y="157"/>
                </a:cubicBezTo>
                <a:cubicBezTo>
                  <a:pt x="153" y="160"/>
                  <a:pt x="151" y="164"/>
                  <a:pt x="146" y="164"/>
                </a:cubicBezTo>
                <a:cubicBezTo>
                  <a:pt x="141" y="164"/>
                  <a:pt x="139" y="160"/>
                  <a:pt x="137" y="157"/>
                </a:cubicBezTo>
                <a:cubicBezTo>
                  <a:pt x="136" y="161"/>
                  <a:pt x="136" y="166"/>
                  <a:pt x="131" y="167"/>
                </a:cubicBezTo>
                <a:cubicBezTo>
                  <a:pt x="126" y="169"/>
                  <a:pt x="123" y="166"/>
                  <a:pt x="119" y="164"/>
                </a:cubicBezTo>
                <a:cubicBezTo>
                  <a:pt x="122" y="176"/>
                  <a:pt x="119" y="179"/>
                  <a:pt x="107" y="177"/>
                </a:cubicBezTo>
                <a:close/>
                <a:moveTo>
                  <a:pt x="152" y="138"/>
                </a:moveTo>
                <a:cubicBezTo>
                  <a:pt x="151" y="130"/>
                  <a:pt x="153" y="129"/>
                  <a:pt x="160" y="129"/>
                </a:cubicBezTo>
                <a:cubicBezTo>
                  <a:pt x="160" y="127"/>
                  <a:pt x="158" y="124"/>
                  <a:pt x="159" y="122"/>
                </a:cubicBezTo>
                <a:cubicBezTo>
                  <a:pt x="160" y="120"/>
                  <a:pt x="163" y="119"/>
                  <a:pt x="165" y="117"/>
                </a:cubicBezTo>
                <a:cubicBezTo>
                  <a:pt x="159" y="113"/>
                  <a:pt x="159" y="112"/>
                  <a:pt x="165" y="106"/>
                </a:cubicBezTo>
                <a:cubicBezTo>
                  <a:pt x="163" y="105"/>
                  <a:pt x="160" y="103"/>
                  <a:pt x="159" y="101"/>
                </a:cubicBezTo>
                <a:cubicBezTo>
                  <a:pt x="158" y="99"/>
                  <a:pt x="160" y="97"/>
                  <a:pt x="160" y="94"/>
                </a:cubicBezTo>
                <a:cubicBezTo>
                  <a:pt x="153" y="95"/>
                  <a:pt x="151" y="93"/>
                  <a:pt x="152" y="85"/>
                </a:cubicBezTo>
                <a:cubicBezTo>
                  <a:pt x="147" y="89"/>
                  <a:pt x="143" y="89"/>
                  <a:pt x="141" y="81"/>
                </a:cubicBezTo>
                <a:cubicBezTo>
                  <a:pt x="138" y="83"/>
                  <a:pt x="136" y="85"/>
                  <a:pt x="134" y="85"/>
                </a:cubicBezTo>
                <a:cubicBezTo>
                  <a:pt x="132" y="85"/>
                  <a:pt x="130" y="82"/>
                  <a:pt x="128" y="81"/>
                </a:cubicBezTo>
                <a:cubicBezTo>
                  <a:pt x="127" y="83"/>
                  <a:pt x="126" y="86"/>
                  <a:pt x="124" y="87"/>
                </a:cubicBezTo>
                <a:cubicBezTo>
                  <a:pt x="122" y="88"/>
                  <a:pt x="119" y="86"/>
                  <a:pt x="117" y="86"/>
                </a:cubicBezTo>
                <a:cubicBezTo>
                  <a:pt x="117" y="88"/>
                  <a:pt x="117" y="91"/>
                  <a:pt x="115" y="93"/>
                </a:cubicBezTo>
                <a:cubicBezTo>
                  <a:pt x="114" y="94"/>
                  <a:pt x="110" y="94"/>
                  <a:pt x="108" y="95"/>
                </a:cubicBezTo>
                <a:cubicBezTo>
                  <a:pt x="112" y="101"/>
                  <a:pt x="111" y="103"/>
                  <a:pt x="104" y="105"/>
                </a:cubicBezTo>
                <a:cubicBezTo>
                  <a:pt x="105" y="107"/>
                  <a:pt x="107" y="110"/>
                  <a:pt x="107" y="112"/>
                </a:cubicBezTo>
                <a:cubicBezTo>
                  <a:pt x="107" y="114"/>
                  <a:pt x="105" y="116"/>
                  <a:pt x="104" y="118"/>
                </a:cubicBezTo>
                <a:cubicBezTo>
                  <a:pt x="111" y="120"/>
                  <a:pt x="111" y="122"/>
                  <a:pt x="108" y="129"/>
                </a:cubicBezTo>
                <a:cubicBezTo>
                  <a:pt x="111" y="130"/>
                  <a:pt x="114" y="129"/>
                  <a:pt x="115" y="131"/>
                </a:cubicBezTo>
                <a:cubicBezTo>
                  <a:pt x="117" y="132"/>
                  <a:pt x="117" y="136"/>
                  <a:pt x="117" y="138"/>
                </a:cubicBezTo>
                <a:cubicBezTo>
                  <a:pt x="124" y="134"/>
                  <a:pt x="126" y="135"/>
                  <a:pt x="128" y="143"/>
                </a:cubicBezTo>
                <a:cubicBezTo>
                  <a:pt x="134" y="137"/>
                  <a:pt x="135" y="137"/>
                  <a:pt x="141" y="143"/>
                </a:cubicBezTo>
                <a:cubicBezTo>
                  <a:pt x="144" y="135"/>
                  <a:pt x="145" y="134"/>
                  <a:pt x="152" y="138"/>
                </a:cubicBezTo>
                <a:close/>
                <a:moveTo>
                  <a:pt x="236" y="134"/>
                </a:moveTo>
                <a:cubicBezTo>
                  <a:pt x="234" y="134"/>
                  <a:pt x="231" y="135"/>
                  <a:pt x="230" y="134"/>
                </a:cubicBezTo>
                <a:cubicBezTo>
                  <a:pt x="228" y="133"/>
                  <a:pt x="227" y="131"/>
                  <a:pt x="226" y="130"/>
                </a:cubicBezTo>
                <a:cubicBezTo>
                  <a:pt x="225" y="130"/>
                  <a:pt x="223" y="132"/>
                  <a:pt x="221" y="132"/>
                </a:cubicBezTo>
                <a:cubicBezTo>
                  <a:pt x="219" y="132"/>
                  <a:pt x="217" y="130"/>
                  <a:pt x="216" y="129"/>
                </a:cubicBezTo>
                <a:cubicBezTo>
                  <a:pt x="214" y="135"/>
                  <a:pt x="212" y="136"/>
                  <a:pt x="206" y="133"/>
                </a:cubicBezTo>
                <a:cubicBezTo>
                  <a:pt x="206" y="140"/>
                  <a:pt x="206" y="140"/>
                  <a:pt x="199" y="140"/>
                </a:cubicBezTo>
                <a:cubicBezTo>
                  <a:pt x="202" y="146"/>
                  <a:pt x="201" y="148"/>
                  <a:pt x="195" y="150"/>
                </a:cubicBezTo>
                <a:cubicBezTo>
                  <a:pt x="197" y="151"/>
                  <a:pt x="199" y="153"/>
                  <a:pt x="199" y="155"/>
                </a:cubicBezTo>
                <a:cubicBezTo>
                  <a:pt x="199" y="157"/>
                  <a:pt x="196" y="159"/>
                  <a:pt x="195" y="161"/>
                </a:cubicBezTo>
                <a:cubicBezTo>
                  <a:pt x="201" y="162"/>
                  <a:pt x="202" y="164"/>
                  <a:pt x="199" y="170"/>
                </a:cubicBezTo>
                <a:cubicBezTo>
                  <a:pt x="201" y="170"/>
                  <a:pt x="204" y="170"/>
                  <a:pt x="205" y="171"/>
                </a:cubicBezTo>
                <a:cubicBezTo>
                  <a:pt x="206" y="172"/>
                  <a:pt x="206" y="175"/>
                  <a:pt x="207" y="177"/>
                </a:cubicBezTo>
                <a:cubicBezTo>
                  <a:pt x="209" y="176"/>
                  <a:pt x="211" y="175"/>
                  <a:pt x="213" y="176"/>
                </a:cubicBezTo>
                <a:cubicBezTo>
                  <a:pt x="214" y="177"/>
                  <a:pt x="215" y="179"/>
                  <a:pt x="216" y="181"/>
                </a:cubicBezTo>
                <a:cubicBezTo>
                  <a:pt x="218" y="180"/>
                  <a:pt x="219" y="178"/>
                  <a:pt x="221" y="178"/>
                </a:cubicBezTo>
                <a:cubicBezTo>
                  <a:pt x="223" y="178"/>
                  <a:pt x="225" y="180"/>
                  <a:pt x="227" y="181"/>
                </a:cubicBezTo>
                <a:cubicBezTo>
                  <a:pt x="229" y="175"/>
                  <a:pt x="230" y="174"/>
                  <a:pt x="236" y="177"/>
                </a:cubicBezTo>
                <a:cubicBezTo>
                  <a:pt x="236" y="175"/>
                  <a:pt x="236" y="172"/>
                  <a:pt x="237" y="171"/>
                </a:cubicBezTo>
                <a:cubicBezTo>
                  <a:pt x="239" y="170"/>
                  <a:pt x="241" y="170"/>
                  <a:pt x="243" y="170"/>
                </a:cubicBezTo>
                <a:cubicBezTo>
                  <a:pt x="242" y="168"/>
                  <a:pt x="242" y="165"/>
                  <a:pt x="242" y="164"/>
                </a:cubicBezTo>
                <a:cubicBezTo>
                  <a:pt x="243" y="162"/>
                  <a:pt x="245" y="161"/>
                  <a:pt x="247" y="160"/>
                </a:cubicBezTo>
                <a:cubicBezTo>
                  <a:pt x="246" y="158"/>
                  <a:pt x="244" y="157"/>
                  <a:pt x="244" y="155"/>
                </a:cubicBezTo>
                <a:cubicBezTo>
                  <a:pt x="244" y="153"/>
                  <a:pt x="246" y="151"/>
                  <a:pt x="247" y="150"/>
                </a:cubicBezTo>
                <a:cubicBezTo>
                  <a:pt x="241" y="148"/>
                  <a:pt x="240" y="146"/>
                  <a:pt x="243" y="140"/>
                </a:cubicBezTo>
                <a:cubicBezTo>
                  <a:pt x="237" y="141"/>
                  <a:pt x="235" y="139"/>
                  <a:pt x="236" y="134"/>
                </a:cubicBezTo>
                <a:close/>
                <a:moveTo>
                  <a:pt x="220" y="92"/>
                </a:moveTo>
                <a:cubicBezTo>
                  <a:pt x="218" y="91"/>
                  <a:pt x="217" y="90"/>
                  <a:pt x="216" y="89"/>
                </a:cubicBezTo>
                <a:cubicBezTo>
                  <a:pt x="215" y="88"/>
                  <a:pt x="216" y="86"/>
                  <a:pt x="216" y="84"/>
                </a:cubicBezTo>
                <a:cubicBezTo>
                  <a:pt x="211" y="84"/>
                  <a:pt x="211" y="84"/>
                  <a:pt x="211" y="79"/>
                </a:cubicBezTo>
                <a:cubicBezTo>
                  <a:pt x="206" y="81"/>
                  <a:pt x="205" y="80"/>
                  <a:pt x="203" y="76"/>
                </a:cubicBezTo>
                <a:cubicBezTo>
                  <a:pt x="200" y="79"/>
                  <a:pt x="199" y="79"/>
                  <a:pt x="195" y="75"/>
                </a:cubicBezTo>
                <a:cubicBezTo>
                  <a:pt x="193" y="80"/>
                  <a:pt x="193" y="80"/>
                  <a:pt x="188" y="79"/>
                </a:cubicBezTo>
                <a:cubicBezTo>
                  <a:pt x="187" y="80"/>
                  <a:pt x="187" y="82"/>
                  <a:pt x="186" y="83"/>
                </a:cubicBezTo>
                <a:cubicBezTo>
                  <a:pt x="186" y="84"/>
                  <a:pt x="183" y="84"/>
                  <a:pt x="182" y="85"/>
                </a:cubicBezTo>
                <a:cubicBezTo>
                  <a:pt x="184" y="89"/>
                  <a:pt x="183" y="90"/>
                  <a:pt x="179" y="92"/>
                </a:cubicBezTo>
                <a:cubicBezTo>
                  <a:pt x="180" y="93"/>
                  <a:pt x="181" y="95"/>
                  <a:pt x="181" y="96"/>
                </a:cubicBezTo>
                <a:cubicBezTo>
                  <a:pt x="181" y="98"/>
                  <a:pt x="180" y="99"/>
                  <a:pt x="179" y="100"/>
                </a:cubicBezTo>
                <a:cubicBezTo>
                  <a:pt x="183" y="102"/>
                  <a:pt x="184" y="103"/>
                  <a:pt x="182" y="108"/>
                </a:cubicBezTo>
                <a:cubicBezTo>
                  <a:pt x="183" y="108"/>
                  <a:pt x="186" y="108"/>
                  <a:pt x="187" y="109"/>
                </a:cubicBezTo>
                <a:cubicBezTo>
                  <a:pt x="188" y="110"/>
                  <a:pt x="187" y="112"/>
                  <a:pt x="188" y="114"/>
                </a:cubicBezTo>
                <a:cubicBezTo>
                  <a:pt x="192" y="111"/>
                  <a:pt x="193" y="112"/>
                  <a:pt x="195" y="116"/>
                </a:cubicBezTo>
                <a:cubicBezTo>
                  <a:pt x="196" y="116"/>
                  <a:pt x="198" y="114"/>
                  <a:pt x="199" y="114"/>
                </a:cubicBezTo>
                <a:cubicBezTo>
                  <a:pt x="201" y="114"/>
                  <a:pt x="202" y="116"/>
                  <a:pt x="204" y="117"/>
                </a:cubicBezTo>
                <a:cubicBezTo>
                  <a:pt x="205" y="112"/>
                  <a:pt x="206" y="112"/>
                  <a:pt x="211" y="113"/>
                </a:cubicBezTo>
                <a:cubicBezTo>
                  <a:pt x="211" y="108"/>
                  <a:pt x="212" y="108"/>
                  <a:pt x="217" y="108"/>
                </a:cubicBezTo>
                <a:cubicBezTo>
                  <a:pt x="215" y="103"/>
                  <a:pt x="215" y="102"/>
                  <a:pt x="220" y="100"/>
                </a:cubicBezTo>
                <a:cubicBezTo>
                  <a:pt x="216" y="96"/>
                  <a:pt x="216" y="96"/>
                  <a:pt x="220" y="92"/>
                </a:cubicBezTo>
                <a:close/>
                <a:moveTo>
                  <a:pt x="208" y="210"/>
                </a:moveTo>
                <a:cubicBezTo>
                  <a:pt x="212" y="213"/>
                  <a:pt x="211" y="215"/>
                  <a:pt x="209" y="217"/>
                </a:cubicBezTo>
                <a:cubicBezTo>
                  <a:pt x="210" y="218"/>
                  <a:pt x="212" y="218"/>
                  <a:pt x="212" y="219"/>
                </a:cubicBezTo>
                <a:cubicBezTo>
                  <a:pt x="212" y="220"/>
                  <a:pt x="212" y="222"/>
                  <a:pt x="211" y="223"/>
                </a:cubicBezTo>
                <a:cubicBezTo>
                  <a:pt x="216" y="223"/>
                  <a:pt x="216" y="223"/>
                  <a:pt x="216" y="228"/>
                </a:cubicBezTo>
                <a:cubicBezTo>
                  <a:pt x="220" y="226"/>
                  <a:pt x="220" y="226"/>
                  <a:pt x="222" y="230"/>
                </a:cubicBezTo>
                <a:cubicBezTo>
                  <a:pt x="225" y="227"/>
                  <a:pt x="225" y="227"/>
                  <a:pt x="229" y="230"/>
                </a:cubicBezTo>
                <a:cubicBezTo>
                  <a:pt x="230" y="227"/>
                  <a:pt x="231" y="226"/>
                  <a:pt x="235" y="228"/>
                </a:cubicBezTo>
                <a:cubicBezTo>
                  <a:pt x="235" y="223"/>
                  <a:pt x="235" y="223"/>
                  <a:pt x="240" y="223"/>
                </a:cubicBezTo>
                <a:cubicBezTo>
                  <a:pt x="238" y="220"/>
                  <a:pt x="238" y="218"/>
                  <a:pt x="242" y="217"/>
                </a:cubicBezTo>
                <a:cubicBezTo>
                  <a:pt x="239" y="215"/>
                  <a:pt x="240" y="212"/>
                  <a:pt x="242" y="210"/>
                </a:cubicBezTo>
                <a:cubicBezTo>
                  <a:pt x="238" y="209"/>
                  <a:pt x="238" y="207"/>
                  <a:pt x="239" y="204"/>
                </a:cubicBezTo>
                <a:cubicBezTo>
                  <a:pt x="236" y="204"/>
                  <a:pt x="234" y="203"/>
                  <a:pt x="235" y="199"/>
                </a:cubicBezTo>
                <a:cubicBezTo>
                  <a:pt x="232" y="201"/>
                  <a:pt x="230" y="200"/>
                  <a:pt x="229" y="197"/>
                </a:cubicBezTo>
                <a:cubicBezTo>
                  <a:pt x="226" y="200"/>
                  <a:pt x="224" y="200"/>
                  <a:pt x="222" y="196"/>
                </a:cubicBezTo>
                <a:cubicBezTo>
                  <a:pt x="221" y="201"/>
                  <a:pt x="219" y="201"/>
                  <a:pt x="216" y="199"/>
                </a:cubicBezTo>
                <a:cubicBezTo>
                  <a:pt x="216" y="203"/>
                  <a:pt x="215" y="205"/>
                  <a:pt x="211" y="204"/>
                </a:cubicBezTo>
                <a:cubicBezTo>
                  <a:pt x="213" y="207"/>
                  <a:pt x="213" y="209"/>
                  <a:pt x="208" y="210"/>
                </a:cubicBezTo>
                <a:close/>
                <a:moveTo>
                  <a:pt x="96" y="151"/>
                </a:moveTo>
                <a:cubicBezTo>
                  <a:pt x="96" y="148"/>
                  <a:pt x="88" y="143"/>
                  <a:pt x="84" y="143"/>
                </a:cubicBezTo>
                <a:cubicBezTo>
                  <a:pt x="81" y="143"/>
                  <a:pt x="76" y="149"/>
                  <a:pt x="76" y="154"/>
                </a:cubicBezTo>
                <a:cubicBezTo>
                  <a:pt x="76" y="157"/>
                  <a:pt x="83" y="162"/>
                  <a:pt x="88" y="162"/>
                </a:cubicBezTo>
                <a:cubicBezTo>
                  <a:pt x="91" y="162"/>
                  <a:pt x="96" y="155"/>
                  <a:pt x="96" y="151"/>
                </a:cubicBezTo>
                <a:close/>
              </a:path>
            </a:pathLst>
          </a:custGeom>
          <a:solidFill>
            <a:schemeClr val="tx1">
              <a:lumMod val="20000"/>
              <a:lumOff val="80000"/>
              <a:alpha val="30000"/>
            </a:schemeClr>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47" name="Freeform 199">
            <a:extLst>
              <a:ext uri="{FF2B5EF4-FFF2-40B4-BE49-F238E27FC236}">
                <a16:creationId xmlns:a16="http://schemas.microsoft.com/office/drawing/2014/main" id="{670041FE-1E18-A6FE-363D-A9E90C606558}"/>
              </a:ext>
            </a:extLst>
          </p:cNvPr>
          <p:cNvSpPr>
            <a:spLocks noEditPoints="1"/>
          </p:cNvSpPr>
          <p:nvPr/>
        </p:nvSpPr>
        <p:spPr bwMode="auto">
          <a:xfrm>
            <a:off x="9046376" y="4664347"/>
            <a:ext cx="250937" cy="218999"/>
          </a:xfrm>
          <a:custGeom>
            <a:avLst/>
            <a:gdLst>
              <a:gd name="T0" fmla="*/ 43 w 88"/>
              <a:gd name="T1" fmla="*/ 0 h 76"/>
              <a:gd name="T2" fmla="*/ 0 w 88"/>
              <a:gd name="T3" fmla="*/ 76 h 76"/>
              <a:gd name="T4" fmla="*/ 0 w 88"/>
              <a:gd name="T5" fmla="*/ 76 h 76"/>
              <a:gd name="T6" fmla="*/ 87 w 88"/>
              <a:gd name="T7" fmla="*/ 76 h 76"/>
              <a:gd name="T8" fmla="*/ 87 w 88"/>
              <a:gd name="T9" fmla="*/ 76 h 76"/>
              <a:gd name="T10" fmla="*/ 44 w 88"/>
              <a:gd name="T11" fmla="*/ 0 h 76"/>
              <a:gd name="T12" fmla="*/ 43 w 88"/>
              <a:gd name="T13" fmla="*/ 0 h 76"/>
              <a:gd name="T14" fmla="*/ 47 w 88"/>
              <a:gd name="T15" fmla="*/ 25 h 76"/>
              <a:gd name="T16" fmla="*/ 46 w 88"/>
              <a:gd name="T17" fmla="*/ 55 h 76"/>
              <a:gd name="T18" fmla="*/ 45 w 88"/>
              <a:gd name="T19" fmla="*/ 55 h 76"/>
              <a:gd name="T20" fmla="*/ 42 w 88"/>
              <a:gd name="T21" fmla="*/ 55 h 76"/>
              <a:gd name="T22" fmla="*/ 41 w 88"/>
              <a:gd name="T23" fmla="*/ 55 h 76"/>
              <a:gd name="T24" fmla="*/ 40 w 88"/>
              <a:gd name="T25" fmla="*/ 25 h 76"/>
              <a:gd name="T26" fmla="*/ 41 w 88"/>
              <a:gd name="T27" fmla="*/ 24 h 76"/>
              <a:gd name="T28" fmla="*/ 46 w 88"/>
              <a:gd name="T29" fmla="*/ 24 h 76"/>
              <a:gd name="T30" fmla="*/ 47 w 88"/>
              <a:gd name="T31" fmla="*/ 25 h 76"/>
              <a:gd name="T32" fmla="*/ 43 w 88"/>
              <a:gd name="T33" fmla="*/ 68 h 76"/>
              <a:gd name="T34" fmla="*/ 40 w 88"/>
              <a:gd name="T35" fmla="*/ 65 h 76"/>
              <a:gd name="T36" fmla="*/ 43 w 88"/>
              <a:gd name="T37" fmla="*/ 60 h 76"/>
              <a:gd name="T38" fmla="*/ 47 w 88"/>
              <a:gd name="T39" fmla="*/ 64 h 76"/>
              <a:gd name="T40" fmla="*/ 43 w 88"/>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6">
                <a:moveTo>
                  <a:pt x="43" y="0"/>
                </a:moveTo>
                <a:cubicBezTo>
                  <a:pt x="0" y="76"/>
                  <a:pt x="0" y="76"/>
                  <a:pt x="0" y="76"/>
                </a:cubicBezTo>
                <a:cubicBezTo>
                  <a:pt x="0" y="76"/>
                  <a:pt x="0" y="76"/>
                  <a:pt x="0" y="76"/>
                </a:cubicBezTo>
                <a:cubicBezTo>
                  <a:pt x="87" y="76"/>
                  <a:pt x="87" y="76"/>
                  <a:pt x="87" y="76"/>
                </a:cubicBezTo>
                <a:cubicBezTo>
                  <a:pt x="87" y="76"/>
                  <a:pt x="88" y="76"/>
                  <a:pt x="87" y="76"/>
                </a:cubicBezTo>
                <a:cubicBezTo>
                  <a:pt x="44" y="0"/>
                  <a:pt x="44" y="0"/>
                  <a:pt x="44" y="0"/>
                </a:cubicBezTo>
                <a:cubicBezTo>
                  <a:pt x="44" y="0"/>
                  <a:pt x="43" y="0"/>
                  <a:pt x="43" y="0"/>
                </a:cubicBezTo>
                <a:close/>
                <a:moveTo>
                  <a:pt x="47" y="25"/>
                </a:moveTo>
                <a:cubicBezTo>
                  <a:pt x="46" y="55"/>
                  <a:pt x="46" y="55"/>
                  <a:pt x="46" y="55"/>
                </a:cubicBezTo>
                <a:cubicBezTo>
                  <a:pt x="46" y="55"/>
                  <a:pt x="46" y="55"/>
                  <a:pt x="45" y="55"/>
                </a:cubicBezTo>
                <a:cubicBezTo>
                  <a:pt x="42" y="55"/>
                  <a:pt x="42" y="55"/>
                  <a:pt x="42" y="55"/>
                </a:cubicBezTo>
                <a:cubicBezTo>
                  <a:pt x="41" y="55"/>
                  <a:pt x="41" y="55"/>
                  <a:pt x="41" y="55"/>
                </a:cubicBezTo>
                <a:cubicBezTo>
                  <a:pt x="40" y="25"/>
                  <a:pt x="40" y="25"/>
                  <a:pt x="40" y="25"/>
                </a:cubicBezTo>
                <a:cubicBezTo>
                  <a:pt x="40" y="24"/>
                  <a:pt x="41" y="24"/>
                  <a:pt x="41" y="24"/>
                </a:cubicBezTo>
                <a:cubicBezTo>
                  <a:pt x="46" y="24"/>
                  <a:pt x="46" y="24"/>
                  <a:pt x="46" y="24"/>
                </a:cubicBezTo>
                <a:cubicBezTo>
                  <a:pt x="46" y="24"/>
                  <a:pt x="47" y="24"/>
                  <a:pt x="47" y="25"/>
                </a:cubicBezTo>
                <a:close/>
                <a:moveTo>
                  <a:pt x="43" y="68"/>
                </a:moveTo>
                <a:cubicBezTo>
                  <a:pt x="42" y="68"/>
                  <a:pt x="40" y="67"/>
                  <a:pt x="40" y="65"/>
                </a:cubicBezTo>
                <a:cubicBezTo>
                  <a:pt x="39" y="62"/>
                  <a:pt x="41" y="60"/>
                  <a:pt x="43" y="60"/>
                </a:cubicBezTo>
                <a:cubicBezTo>
                  <a:pt x="46" y="60"/>
                  <a:pt x="47" y="62"/>
                  <a:pt x="47" y="64"/>
                </a:cubicBezTo>
                <a:cubicBezTo>
                  <a:pt x="47" y="67"/>
                  <a:pt x="46" y="68"/>
                  <a:pt x="43" y="68"/>
                </a:cubicBezTo>
                <a:close/>
              </a:path>
            </a:pathLst>
          </a:custGeom>
          <a:solidFill>
            <a:schemeClr val="tx1">
              <a:lumMod val="20000"/>
              <a:lumOff val="80000"/>
              <a:alpha val="30000"/>
            </a:schemeClr>
          </a:solidFill>
          <a:ln>
            <a:noFill/>
          </a:ln>
        </p:spPr>
        <p:txBody>
          <a:bodyPr vert="horz" wrap="square" lIns="91440" tIns="45720" rIns="91440" bIns="45720" numCol="1" anchor="t" anchorCtr="0" compatLnSpc="1">
            <a:prstTxWarp prst="textNoShape">
              <a:avLst/>
            </a:prstTxWarp>
          </a:bodyPr>
          <a:lstStyle/>
          <a:p>
            <a:endParaRPr lang="en-GB" noProof="0"/>
          </a:p>
        </p:txBody>
      </p:sp>
      <p:pic>
        <p:nvPicPr>
          <p:cNvPr id="48" name="Graphic 47" descr="Badge Question Mark with solid fill">
            <a:extLst>
              <a:ext uri="{FF2B5EF4-FFF2-40B4-BE49-F238E27FC236}">
                <a16:creationId xmlns:a16="http://schemas.microsoft.com/office/drawing/2014/main" id="{75F0C205-4E36-FF27-93D2-0A7D0615BBED}"/>
              </a:ext>
            </a:extLst>
          </p:cNvPr>
          <p:cNvPicPr>
            <a:picLocks noChangeAspect="1"/>
          </p:cNvPicPr>
          <p:nvPr/>
        </p:nvPicPr>
        <p:blipFill>
          <a:blip r:embed="rId18">
            <a:clrChange>
              <a:clrFrom>
                <a:srgbClr val="9A4F2F"/>
              </a:clrFrom>
              <a:clrTo>
                <a:srgbClr val="9A4F2F">
                  <a:alpha val="0"/>
                </a:srgbClr>
              </a:clrTo>
            </a:clrChange>
            <a:extLst>
              <a:ext uri="{96DAC541-7B7A-43D3-8B79-37D633B846F1}">
                <asvg:svgBlip xmlns:asvg="http://schemas.microsoft.com/office/drawing/2016/SVG/main" r:embed="rId19"/>
              </a:ext>
            </a:extLst>
          </a:blip>
          <a:stretch>
            <a:fillRect/>
          </a:stretch>
        </p:blipFill>
        <p:spPr>
          <a:xfrm>
            <a:off x="9779892" y="3666415"/>
            <a:ext cx="992649" cy="992649"/>
          </a:xfrm>
          <a:prstGeom prst="rect">
            <a:avLst/>
          </a:prstGeom>
        </p:spPr>
      </p:pic>
      <p:grpSp>
        <p:nvGrpSpPr>
          <p:cNvPr id="49" name="Group 48">
            <a:extLst>
              <a:ext uri="{FF2B5EF4-FFF2-40B4-BE49-F238E27FC236}">
                <a16:creationId xmlns:a16="http://schemas.microsoft.com/office/drawing/2014/main" id="{4667A6BA-5CF2-23AB-487D-78377D7151EC}"/>
              </a:ext>
            </a:extLst>
          </p:cNvPr>
          <p:cNvGrpSpPr/>
          <p:nvPr/>
        </p:nvGrpSpPr>
        <p:grpSpPr>
          <a:xfrm rot="1067952">
            <a:off x="10196639" y="2041323"/>
            <a:ext cx="364190" cy="882857"/>
            <a:chOff x="-1036638" y="2090738"/>
            <a:chExt cx="669925" cy="1624012"/>
          </a:xfrm>
          <a:solidFill>
            <a:schemeClr val="bg1">
              <a:lumMod val="95000"/>
              <a:alpha val="18000"/>
            </a:schemeClr>
          </a:solidFill>
        </p:grpSpPr>
        <p:sp>
          <p:nvSpPr>
            <p:cNvPr id="50" name="Freeform 529">
              <a:extLst>
                <a:ext uri="{FF2B5EF4-FFF2-40B4-BE49-F238E27FC236}">
                  <a16:creationId xmlns:a16="http://schemas.microsoft.com/office/drawing/2014/main" id="{51A4E7E4-2541-A747-CB5B-DBD1964332F6}"/>
                </a:ext>
              </a:extLst>
            </p:cNvPr>
            <p:cNvSpPr>
              <a:spLocks noEditPoints="1"/>
            </p:cNvSpPr>
            <p:nvPr/>
          </p:nvSpPr>
          <p:spPr bwMode="auto">
            <a:xfrm>
              <a:off x="-1036638" y="2090738"/>
              <a:ext cx="669925" cy="1624012"/>
            </a:xfrm>
            <a:custGeom>
              <a:avLst/>
              <a:gdLst>
                <a:gd name="T0" fmla="*/ 2275 w 2275"/>
                <a:gd name="T1" fmla="*/ 2763 h 5520"/>
                <a:gd name="T2" fmla="*/ 1424 w 2275"/>
                <a:gd name="T3" fmla="*/ 1385 h 5520"/>
                <a:gd name="T4" fmla="*/ 2275 w 2275"/>
                <a:gd name="T5" fmla="*/ 6 h 5520"/>
                <a:gd name="T6" fmla="*/ 2275 w 2275"/>
                <a:gd name="T7" fmla="*/ 0 h 5520"/>
                <a:gd name="T8" fmla="*/ 1940 w 2275"/>
                <a:gd name="T9" fmla="*/ 0 h 5520"/>
                <a:gd name="T10" fmla="*/ 1940 w 2275"/>
                <a:gd name="T11" fmla="*/ 6 h 5520"/>
                <a:gd name="T12" fmla="*/ 1137 w 2275"/>
                <a:gd name="T13" fmla="*/ 1180 h 5520"/>
                <a:gd name="T14" fmla="*/ 335 w 2275"/>
                <a:gd name="T15" fmla="*/ 7 h 5520"/>
                <a:gd name="T16" fmla="*/ 335 w 2275"/>
                <a:gd name="T17" fmla="*/ 0 h 5520"/>
                <a:gd name="T18" fmla="*/ 0 w 2275"/>
                <a:gd name="T19" fmla="*/ 0 h 5520"/>
                <a:gd name="T20" fmla="*/ 0 w 2275"/>
                <a:gd name="T21" fmla="*/ 7 h 5520"/>
                <a:gd name="T22" fmla="*/ 851 w 2275"/>
                <a:gd name="T23" fmla="*/ 1385 h 5520"/>
                <a:gd name="T24" fmla="*/ 0 w 2275"/>
                <a:gd name="T25" fmla="*/ 2763 h 5520"/>
                <a:gd name="T26" fmla="*/ 851 w 2275"/>
                <a:gd name="T27" fmla="*/ 4142 h 5520"/>
                <a:gd name="T28" fmla="*/ 0 w 2275"/>
                <a:gd name="T29" fmla="*/ 5520 h 5520"/>
                <a:gd name="T30" fmla="*/ 335 w 2275"/>
                <a:gd name="T31" fmla="*/ 5520 h 5520"/>
                <a:gd name="T32" fmla="*/ 1138 w 2275"/>
                <a:gd name="T33" fmla="*/ 4347 h 5520"/>
                <a:gd name="T34" fmla="*/ 1940 w 2275"/>
                <a:gd name="T35" fmla="*/ 5520 h 5520"/>
                <a:gd name="T36" fmla="*/ 2275 w 2275"/>
                <a:gd name="T37" fmla="*/ 5520 h 5520"/>
                <a:gd name="T38" fmla="*/ 1424 w 2275"/>
                <a:gd name="T39" fmla="*/ 4142 h 5520"/>
                <a:gd name="T40" fmla="*/ 2275 w 2275"/>
                <a:gd name="T41" fmla="*/ 2763 h 5520"/>
                <a:gd name="T42" fmla="*/ 1138 w 2275"/>
                <a:gd name="T43" fmla="*/ 3936 h 5520"/>
                <a:gd name="T44" fmla="*/ 335 w 2275"/>
                <a:gd name="T45" fmla="*/ 2763 h 5520"/>
                <a:gd name="T46" fmla="*/ 1137 w 2275"/>
                <a:gd name="T47" fmla="*/ 1590 h 5520"/>
                <a:gd name="T48" fmla="*/ 1940 w 2275"/>
                <a:gd name="T49" fmla="*/ 2763 h 5520"/>
                <a:gd name="T50" fmla="*/ 1138 w 2275"/>
                <a:gd name="T51" fmla="*/ 3936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5" h="5520">
                  <a:moveTo>
                    <a:pt x="2275" y="2763"/>
                  </a:moveTo>
                  <a:cubicBezTo>
                    <a:pt x="2275" y="2087"/>
                    <a:pt x="1855" y="1702"/>
                    <a:pt x="1424" y="1385"/>
                  </a:cubicBezTo>
                  <a:cubicBezTo>
                    <a:pt x="1855" y="1068"/>
                    <a:pt x="2275" y="683"/>
                    <a:pt x="2275" y="6"/>
                  </a:cubicBezTo>
                  <a:cubicBezTo>
                    <a:pt x="2275" y="4"/>
                    <a:pt x="2275" y="2"/>
                    <a:pt x="2275" y="0"/>
                  </a:cubicBezTo>
                  <a:cubicBezTo>
                    <a:pt x="1940" y="0"/>
                    <a:pt x="1940" y="0"/>
                    <a:pt x="1940" y="0"/>
                  </a:cubicBezTo>
                  <a:cubicBezTo>
                    <a:pt x="1940" y="2"/>
                    <a:pt x="1940" y="4"/>
                    <a:pt x="1940" y="6"/>
                  </a:cubicBezTo>
                  <a:cubicBezTo>
                    <a:pt x="1940" y="569"/>
                    <a:pt x="1578" y="864"/>
                    <a:pt x="1137" y="1180"/>
                  </a:cubicBezTo>
                  <a:cubicBezTo>
                    <a:pt x="697" y="864"/>
                    <a:pt x="335" y="569"/>
                    <a:pt x="335" y="7"/>
                  </a:cubicBezTo>
                  <a:cubicBezTo>
                    <a:pt x="335" y="5"/>
                    <a:pt x="335" y="2"/>
                    <a:pt x="335" y="0"/>
                  </a:cubicBezTo>
                  <a:cubicBezTo>
                    <a:pt x="0" y="0"/>
                    <a:pt x="0" y="0"/>
                    <a:pt x="0" y="0"/>
                  </a:cubicBezTo>
                  <a:cubicBezTo>
                    <a:pt x="0" y="2"/>
                    <a:pt x="0" y="5"/>
                    <a:pt x="0" y="7"/>
                  </a:cubicBezTo>
                  <a:cubicBezTo>
                    <a:pt x="0" y="683"/>
                    <a:pt x="420" y="1068"/>
                    <a:pt x="851" y="1385"/>
                  </a:cubicBezTo>
                  <a:cubicBezTo>
                    <a:pt x="420" y="1702"/>
                    <a:pt x="0" y="2087"/>
                    <a:pt x="0" y="2763"/>
                  </a:cubicBezTo>
                  <a:cubicBezTo>
                    <a:pt x="0" y="3439"/>
                    <a:pt x="420" y="3825"/>
                    <a:pt x="851" y="4142"/>
                  </a:cubicBezTo>
                  <a:cubicBezTo>
                    <a:pt x="420" y="4459"/>
                    <a:pt x="0" y="4844"/>
                    <a:pt x="0" y="5520"/>
                  </a:cubicBezTo>
                  <a:cubicBezTo>
                    <a:pt x="335" y="5520"/>
                    <a:pt x="335" y="5520"/>
                    <a:pt x="335" y="5520"/>
                  </a:cubicBezTo>
                  <a:cubicBezTo>
                    <a:pt x="335" y="4958"/>
                    <a:pt x="697" y="4662"/>
                    <a:pt x="1138" y="4347"/>
                  </a:cubicBezTo>
                  <a:cubicBezTo>
                    <a:pt x="1578" y="4662"/>
                    <a:pt x="1940" y="4958"/>
                    <a:pt x="1940" y="5520"/>
                  </a:cubicBezTo>
                  <a:cubicBezTo>
                    <a:pt x="2275" y="5520"/>
                    <a:pt x="2275" y="5520"/>
                    <a:pt x="2275" y="5520"/>
                  </a:cubicBezTo>
                  <a:cubicBezTo>
                    <a:pt x="2275" y="4844"/>
                    <a:pt x="1855" y="4459"/>
                    <a:pt x="1424" y="4142"/>
                  </a:cubicBezTo>
                  <a:cubicBezTo>
                    <a:pt x="1855" y="3824"/>
                    <a:pt x="2275" y="3439"/>
                    <a:pt x="2275" y="2763"/>
                  </a:cubicBezTo>
                  <a:close/>
                  <a:moveTo>
                    <a:pt x="1138" y="3936"/>
                  </a:moveTo>
                  <a:cubicBezTo>
                    <a:pt x="697" y="3621"/>
                    <a:pt x="335" y="3325"/>
                    <a:pt x="335" y="2763"/>
                  </a:cubicBezTo>
                  <a:cubicBezTo>
                    <a:pt x="335" y="2201"/>
                    <a:pt x="697" y="1906"/>
                    <a:pt x="1137" y="1590"/>
                  </a:cubicBezTo>
                  <a:cubicBezTo>
                    <a:pt x="1578" y="1906"/>
                    <a:pt x="1940" y="2201"/>
                    <a:pt x="1940" y="2763"/>
                  </a:cubicBezTo>
                  <a:cubicBezTo>
                    <a:pt x="1940" y="3325"/>
                    <a:pt x="1578" y="3621"/>
                    <a:pt x="1138" y="39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1" name="Freeform 530">
              <a:extLst>
                <a:ext uri="{FF2B5EF4-FFF2-40B4-BE49-F238E27FC236}">
                  <a16:creationId xmlns:a16="http://schemas.microsoft.com/office/drawing/2014/main" id="{7920453E-05AB-33CF-5CE2-FC10657EF87E}"/>
                </a:ext>
              </a:extLst>
            </p:cNvPr>
            <p:cNvSpPr>
              <a:spLocks/>
            </p:cNvSpPr>
            <p:nvPr/>
          </p:nvSpPr>
          <p:spPr bwMode="auto">
            <a:xfrm>
              <a:off x="-925513" y="2874963"/>
              <a:ext cx="441325" cy="58737"/>
            </a:xfrm>
            <a:custGeom>
              <a:avLst/>
              <a:gdLst>
                <a:gd name="T0" fmla="*/ 1403 w 1501"/>
                <a:gd name="T1" fmla="*/ 0 h 195"/>
                <a:gd name="T2" fmla="*/ 97 w 1501"/>
                <a:gd name="T3" fmla="*/ 0 h 195"/>
                <a:gd name="T4" fmla="*/ 0 w 1501"/>
                <a:gd name="T5" fmla="*/ 98 h 195"/>
                <a:gd name="T6" fmla="*/ 97 w 1501"/>
                <a:gd name="T7" fmla="*/ 195 h 195"/>
                <a:gd name="T8" fmla="*/ 1403 w 1501"/>
                <a:gd name="T9" fmla="*/ 195 h 195"/>
                <a:gd name="T10" fmla="*/ 1501 w 1501"/>
                <a:gd name="T11" fmla="*/ 98 h 195"/>
                <a:gd name="T12" fmla="*/ 1403 w 1501"/>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1501" h="195">
                  <a:moveTo>
                    <a:pt x="1403" y="0"/>
                  </a:moveTo>
                  <a:cubicBezTo>
                    <a:pt x="97" y="0"/>
                    <a:pt x="97" y="0"/>
                    <a:pt x="97" y="0"/>
                  </a:cubicBezTo>
                  <a:cubicBezTo>
                    <a:pt x="43" y="0"/>
                    <a:pt x="0" y="44"/>
                    <a:pt x="0" y="98"/>
                  </a:cubicBezTo>
                  <a:cubicBezTo>
                    <a:pt x="0" y="152"/>
                    <a:pt x="43" y="195"/>
                    <a:pt x="97" y="195"/>
                  </a:cubicBezTo>
                  <a:cubicBezTo>
                    <a:pt x="1403" y="195"/>
                    <a:pt x="1403" y="195"/>
                    <a:pt x="1403" y="195"/>
                  </a:cubicBezTo>
                  <a:cubicBezTo>
                    <a:pt x="1457" y="195"/>
                    <a:pt x="1501" y="152"/>
                    <a:pt x="1501" y="98"/>
                  </a:cubicBezTo>
                  <a:cubicBezTo>
                    <a:pt x="1501" y="44"/>
                    <a:pt x="1457" y="0"/>
                    <a:pt x="140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2" name="Freeform 531">
              <a:extLst>
                <a:ext uri="{FF2B5EF4-FFF2-40B4-BE49-F238E27FC236}">
                  <a16:creationId xmlns:a16="http://schemas.microsoft.com/office/drawing/2014/main" id="{3FCA9C36-AFAA-4170-8B89-3B27D8735DF0}"/>
                </a:ext>
              </a:extLst>
            </p:cNvPr>
            <p:cNvSpPr>
              <a:spLocks/>
            </p:cNvSpPr>
            <p:nvPr/>
          </p:nvSpPr>
          <p:spPr bwMode="auto">
            <a:xfrm>
              <a:off x="-896938" y="2767013"/>
              <a:ext cx="384175" cy="53975"/>
            </a:xfrm>
            <a:custGeom>
              <a:avLst/>
              <a:gdLst>
                <a:gd name="T0" fmla="*/ 91 w 1309"/>
                <a:gd name="T1" fmla="*/ 181 h 181"/>
                <a:gd name="T2" fmla="*/ 1218 w 1309"/>
                <a:gd name="T3" fmla="*/ 181 h 181"/>
                <a:gd name="T4" fmla="*/ 1309 w 1309"/>
                <a:gd name="T5" fmla="*/ 91 h 181"/>
                <a:gd name="T6" fmla="*/ 1218 w 1309"/>
                <a:gd name="T7" fmla="*/ 0 h 181"/>
                <a:gd name="T8" fmla="*/ 91 w 1309"/>
                <a:gd name="T9" fmla="*/ 0 h 181"/>
                <a:gd name="T10" fmla="*/ 0 w 1309"/>
                <a:gd name="T11" fmla="*/ 91 h 181"/>
                <a:gd name="T12" fmla="*/ 91 w 1309"/>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309" h="181">
                  <a:moveTo>
                    <a:pt x="91" y="181"/>
                  </a:moveTo>
                  <a:cubicBezTo>
                    <a:pt x="1218" y="181"/>
                    <a:pt x="1218" y="181"/>
                    <a:pt x="1218" y="181"/>
                  </a:cubicBezTo>
                  <a:cubicBezTo>
                    <a:pt x="1268" y="181"/>
                    <a:pt x="1309" y="141"/>
                    <a:pt x="1309" y="91"/>
                  </a:cubicBezTo>
                  <a:cubicBezTo>
                    <a:pt x="1309" y="41"/>
                    <a:pt x="1268" y="0"/>
                    <a:pt x="1218" y="0"/>
                  </a:cubicBezTo>
                  <a:cubicBezTo>
                    <a:pt x="91" y="0"/>
                    <a:pt x="91" y="0"/>
                    <a:pt x="91" y="0"/>
                  </a:cubicBezTo>
                  <a:cubicBezTo>
                    <a:pt x="41" y="0"/>
                    <a:pt x="0" y="41"/>
                    <a:pt x="0" y="91"/>
                  </a:cubicBezTo>
                  <a:cubicBezTo>
                    <a:pt x="0" y="141"/>
                    <a:pt x="41" y="181"/>
                    <a:pt x="91"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3" name="Freeform 532">
              <a:extLst>
                <a:ext uri="{FF2B5EF4-FFF2-40B4-BE49-F238E27FC236}">
                  <a16:creationId xmlns:a16="http://schemas.microsoft.com/office/drawing/2014/main" id="{03D09B21-774F-1724-2867-F5385CAD3FB9}"/>
                </a:ext>
              </a:extLst>
            </p:cNvPr>
            <p:cNvSpPr>
              <a:spLocks/>
            </p:cNvSpPr>
            <p:nvPr/>
          </p:nvSpPr>
          <p:spPr bwMode="auto">
            <a:xfrm>
              <a:off x="-827088" y="2662238"/>
              <a:ext cx="244475" cy="42862"/>
            </a:xfrm>
            <a:custGeom>
              <a:avLst/>
              <a:gdLst>
                <a:gd name="T0" fmla="*/ 71 w 827"/>
                <a:gd name="T1" fmla="*/ 141 h 141"/>
                <a:gd name="T2" fmla="*/ 756 w 827"/>
                <a:gd name="T3" fmla="*/ 141 h 141"/>
                <a:gd name="T4" fmla="*/ 827 w 827"/>
                <a:gd name="T5" fmla="*/ 71 h 141"/>
                <a:gd name="T6" fmla="*/ 756 w 827"/>
                <a:gd name="T7" fmla="*/ 0 h 141"/>
                <a:gd name="T8" fmla="*/ 71 w 827"/>
                <a:gd name="T9" fmla="*/ 0 h 141"/>
                <a:gd name="T10" fmla="*/ 0 w 827"/>
                <a:gd name="T11" fmla="*/ 71 h 141"/>
                <a:gd name="T12" fmla="*/ 71 w 827"/>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827" h="141">
                  <a:moveTo>
                    <a:pt x="71" y="141"/>
                  </a:moveTo>
                  <a:cubicBezTo>
                    <a:pt x="756" y="141"/>
                    <a:pt x="756" y="141"/>
                    <a:pt x="756" y="141"/>
                  </a:cubicBezTo>
                  <a:cubicBezTo>
                    <a:pt x="795" y="141"/>
                    <a:pt x="827" y="110"/>
                    <a:pt x="827" y="71"/>
                  </a:cubicBezTo>
                  <a:cubicBezTo>
                    <a:pt x="827" y="32"/>
                    <a:pt x="795" y="0"/>
                    <a:pt x="756" y="0"/>
                  </a:cubicBezTo>
                  <a:cubicBezTo>
                    <a:pt x="71" y="0"/>
                    <a:pt x="71" y="0"/>
                    <a:pt x="71" y="0"/>
                  </a:cubicBezTo>
                  <a:cubicBezTo>
                    <a:pt x="32" y="0"/>
                    <a:pt x="0" y="32"/>
                    <a:pt x="0" y="71"/>
                  </a:cubicBezTo>
                  <a:cubicBezTo>
                    <a:pt x="0" y="110"/>
                    <a:pt x="32" y="141"/>
                    <a:pt x="71"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4" name="Freeform 533">
              <a:extLst>
                <a:ext uri="{FF2B5EF4-FFF2-40B4-BE49-F238E27FC236}">
                  <a16:creationId xmlns:a16="http://schemas.microsoft.com/office/drawing/2014/main" id="{4AB40CBF-AE7E-BDD5-FBDA-453FAA52153F}"/>
                </a:ext>
              </a:extLst>
            </p:cNvPr>
            <p:cNvSpPr>
              <a:spLocks/>
            </p:cNvSpPr>
            <p:nvPr/>
          </p:nvSpPr>
          <p:spPr bwMode="auto">
            <a:xfrm>
              <a:off x="-896938" y="3617913"/>
              <a:ext cx="384175" cy="53975"/>
            </a:xfrm>
            <a:custGeom>
              <a:avLst/>
              <a:gdLst>
                <a:gd name="T0" fmla="*/ 1218 w 1309"/>
                <a:gd name="T1" fmla="*/ 0 h 182"/>
                <a:gd name="T2" fmla="*/ 91 w 1309"/>
                <a:gd name="T3" fmla="*/ 0 h 182"/>
                <a:gd name="T4" fmla="*/ 0 w 1309"/>
                <a:gd name="T5" fmla="*/ 91 h 182"/>
                <a:gd name="T6" fmla="*/ 91 w 1309"/>
                <a:gd name="T7" fmla="*/ 182 h 182"/>
                <a:gd name="T8" fmla="*/ 1218 w 1309"/>
                <a:gd name="T9" fmla="*/ 182 h 182"/>
                <a:gd name="T10" fmla="*/ 1309 w 1309"/>
                <a:gd name="T11" fmla="*/ 91 h 182"/>
                <a:gd name="T12" fmla="*/ 1218 w 1309"/>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1309" h="182">
                  <a:moveTo>
                    <a:pt x="1218" y="0"/>
                  </a:moveTo>
                  <a:cubicBezTo>
                    <a:pt x="91" y="0"/>
                    <a:pt x="91" y="0"/>
                    <a:pt x="91" y="0"/>
                  </a:cubicBezTo>
                  <a:cubicBezTo>
                    <a:pt x="41" y="0"/>
                    <a:pt x="0" y="41"/>
                    <a:pt x="0" y="91"/>
                  </a:cubicBezTo>
                  <a:cubicBezTo>
                    <a:pt x="0" y="141"/>
                    <a:pt x="41" y="182"/>
                    <a:pt x="91" y="182"/>
                  </a:cubicBezTo>
                  <a:cubicBezTo>
                    <a:pt x="1218" y="182"/>
                    <a:pt x="1218" y="182"/>
                    <a:pt x="1218" y="182"/>
                  </a:cubicBezTo>
                  <a:cubicBezTo>
                    <a:pt x="1268" y="182"/>
                    <a:pt x="1309" y="141"/>
                    <a:pt x="1309" y="91"/>
                  </a:cubicBezTo>
                  <a:cubicBezTo>
                    <a:pt x="1309" y="41"/>
                    <a:pt x="1268" y="0"/>
                    <a:pt x="1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5" name="Freeform 534">
              <a:extLst>
                <a:ext uri="{FF2B5EF4-FFF2-40B4-BE49-F238E27FC236}">
                  <a16:creationId xmlns:a16="http://schemas.microsoft.com/office/drawing/2014/main" id="{B4306ADE-22D2-51A3-F7D6-C951E953B156}"/>
                </a:ext>
              </a:extLst>
            </p:cNvPr>
            <p:cNvSpPr>
              <a:spLocks/>
            </p:cNvSpPr>
            <p:nvPr/>
          </p:nvSpPr>
          <p:spPr bwMode="auto">
            <a:xfrm>
              <a:off x="-827088" y="3513138"/>
              <a:ext cx="244475" cy="42862"/>
            </a:xfrm>
            <a:custGeom>
              <a:avLst/>
              <a:gdLst>
                <a:gd name="T0" fmla="*/ 756 w 827"/>
                <a:gd name="T1" fmla="*/ 142 h 142"/>
                <a:gd name="T2" fmla="*/ 827 w 827"/>
                <a:gd name="T3" fmla="*/ 71 h 142"/>
                <a:gd name="T4" fmla="*/ 756 w 827"/>
                <a:gd name="T5" fmla="*/ 0 h 142"/>
                <a:gd name="T6" fmla="*/ 71 w 827"/>
                <a:gd name="T7" fmla="*/ 0 h 142"/>
                <a:gd name="T8" fmla="*/ 0 w 827"/>
                <a:gd name="T9" fmla="*/ 71 h 142"/>
                <a:gd name="T10" fmla="*/ 71 w 827"/>
                <a:gd name="T11" fmla="*/ 142 h 142"/>
                <a:gd name="T12" fmla="*/ 756 w 827"/>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827" h="142">
                  <a:moveTo>
                    <a:pt x="756" y="142"/>
                  </a:moveTo>
                  <a:cubicBezTo>
                    <a:pt x="795" y="142"/>
                    <a:pt x="827" y="110"/>
                    <a:pt x="827" y="71"/>
                  </a:cubicBezTo>
                  <a:cubicBezTo>
                    <a:pt x="827" y="32"/>
                    <a:pt x="795" y="0"/>
                    <a:pt x="756" y="0"/>
                  </a:cubicBezTo>
                  <a:cubicBezTo>
                    <a:pt x="71" y="0"/>
                    <a:pt x="71" y="0"/>
                    <a:pt x="71" y="0"/>
                  </a:cubicBezTo>
                  <a:cubicBezTo>
                    <a:pt x="32" y="0"/>
                    <a:pt x="0" y="32"/>
                    <a:pt x="0" y="71"/>
                  </a:cubicBezTo>
                  <a:cubicBezTo>
                    <a:pt x="0" y="110"/>
                    <a:pt x="32" y="142"/>
                    <a:pt x="71" y="142"/>
                  </a:cubicBezTo>
                  <a:lnTo>
                    <a:pt x="756"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6" name="Freeform 535">
              <a:extLst>
                <a:ext uri="{FF2B5EF4-FFF2-40B4-BE49-F238E27FC236}">
                  <a16:creationId xmlns:a16="http://schemas.microsoft.com/office/drawing/2014/main" id="{EE6D9167-34F6-12EB-F73E-D647BCC99A66}"/>
                </a:ext>
              </a:extLst>
            </p:cNvPr>
            <p:cNvSpPr>
              <a:spLocks/>
            </p:cNvSpPr>
            <p:nvPr/>
          </p:nvSpPr>
          <p:spPr bwMode="auto">
            <a:xfrm>
              <a:off x="-827088" y="3103563"/>
              <a:ext cx="244475" cy="42862"/>
            </a:xfrm>
            <a:custGeom>
              <a:avLst/>
              <a:gdLst>
                <a:gd name="T0" fmla="*/ 756 w 827"/>
                <a:gd name="T1" fmla="*/ 0 h 141"/>
                <a:gd name="T2" fmla="*/ 71 w 827"/>
                <a:gd name="T3" fmla="*/ 0 h 141"/>
                <a:gd name="T4" fmla="*/ 0 w 827"/>
                <a:gd name="T5" fmla="*/ 71 h 141"/>
                <a:gd name="T6" fmla="*/ 71 w 827"/>
                <a:gd name="T7" fmla="*/ 141 h 141"/>
                <a:gd name="T8" fmla="*/ 756 w 827"/>
                <a:gd name="T9" fmla="*/ 141 h 141"/>
                <a:gd name="T10" fmla="*/ 827 w 827"/>
                <a:gd name="T11" fmla="*/ 71 h 141"/>
                <a:gd name="T12" fmla="*/ 756 w 827"/>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27" h="141">
                  <a:moveTo>
                    <a:pt x="756" y="0"/>
                  </a:moveTo>
                  <a:cubicBezTo>
                    <a:pt x="71" y="0"/>
                    <a:pt x="71" y="0"/>
                    <a:pt x="71" y="0"/>
                  </a:cubicBezTo>
                  <a:cubicBezTo>
                    <a:pt x="32" y="0"/>
                    <a:pt x="0" y="32"/>
                    <a:pt x="0" y="71"/>
                  </a:cubicBezTo>
                  <a:cubicBezTo>
                    <a:pt x="0" y="110"/>
                    <a:pt x="32" y="141"/>
                    <a:pt x="71" y="141"/>
                  </a:cubicBezTo>
                  <a:cubicBezTo>
                    <a:pt x="756" y="141"/>
                    <a:pt x="756" y="141"/>
                    <a:pt x="756" y="141"/>
                  </a:cubicBezTo>
                  <a:cubicBezTo>
                    <a:pt x="795" y="141"/>
                    <a:pt x="827" y="110"/>
                    <a:pt x="827" y="71"/>
                  </a:cubicBezTo>
                  <a:cubicBezTo>
                    <a:pt x="827" y="32"/>
                    <a:pt x="795" y="0"/>
                    <a:pt x="7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7" name="Freeform 536">
              <a:extLst>
                <a:ext uri="{FF2B5EF4-FFF2-40B4-BE49-F238E27FC236}">
                  <a16:creationId xmlns:a16="http://schemas.microsoft.com/office/drawing/2014/main" id="{7602F1D1-58B8-B8A7-F9BA-3A7406CC42E6}"/>
                </a:ext>
              </a:extLst>
            </p:cNvPr>
            <p:cNvSpPr>
              <a:spLocks/>
            </p:cNvSpPr>
            <p:nvPr/>
          </p:nvSpPr>
          <p:spPr bwMode="auto">
            <a:xfrm>
              <a:off x="-896938" y="2987675"/>
              <a:ext cx="384175" cy="53975"/>
            </a:xfrm>
            <a:custGeom>
              <a:avLst/>
              <a:gdLst>
                <a:gd name="T0" fmla="*/ 1218 w 1309"/>
                <a:gd name="T1" fmla="*/ 0 h 181"/>
                <a:gd name="T2" fmla="*/ 91 w 1309"/>
                <a:gd name="T3" fmla="*/ 0 h 181"/>
                <a:gd name="T4" fmla="*/ 0 w 1309"/>
                <a:gd name="T5" fmla="*/ 91 h 181"/>
                <a:gd name="T6" fmla="*/ 91 w 1309"/>
                <a:gd name="T7" fmla="*/ 181 h 181"/>
                <a:gd name="T8" fmla="*/ 1218 w 1309"/>
                <a:gd name="T9" fmla="*/ 181 h 181"/>
                <a:gd name="T10" fmla="*/ 1309 w 1309"/>
                <a:gd name="T11" fmla="*/ 91 h 181"/>
                <a:gd name="T12" fmla="*/ 1218 w 1309"/>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309" h="181">
                  <a:moveTo>
                    <a:pt x="1218" y="0"/>
                  </a:moveTo>
                  <a:cubicBezTo>
                    <a:pt x="91" y="0"/>
                    <a:pt x="91" y="0"/>
                    <a:pt x="91" y="0"/>
                  </a:cubicBezTo>
                  <a:cubicBezTo>
                    <a:pt x="41" y="0"/>
                    <a:pt x="0" y="41"/>
                    <a:pt x="0" y="91"/>
                  </a:cubicBezTo>
                  <a:cubicBezTo>
                    <a:pt x="0" y="141"/>
                    <a:pt x="41" y="181"/>
                    <a:pt x="91" y="181"/>
                  </a:cubicBezTo>
                  <a:cubicBezTo>
                    <a:pt x="1218" y="181"/>
                    <a:pt x="1218" y="181"/>
                    <a:pt x="1218" y="181"/>
                  </a:cubicBezTo>
                  <a:cubicBezTo>
                    <a:pt x="1268" y="181"/>
                    <a:pt x="1309" y="141"/>
                    <a:pt x="1309" y="91"/>
                  </a:cubicBezTo>
                  <a:cubicBezTo>
                    <a:pt x="1309" y="41"/>
                    <a:pt x="1268" y="0"/>
                    <a:pt x="1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8" name="Freeform 537">
              <a:extLst>
                <a:ext uri="{FF2B5EF4-FFF2-40B4-BE49-F238E27FC236}">
                  <a16:creationId xmlns:a16="http://schemas.microsoft.com/office/drawing/2014/main" id="{CE9FF011-EE51-029E-3D0D-9F20DC93F071}"/>
                </a:ext>
              </a:extLst>
            </p:cNvPr>
            <p:cNvSpPr>
              <a:spLocks/>
            </p:cNvSpPr>
            <p:nvPr/>
          </p:nvSpPr>
          <p:spPr bwMode="auto">
            <a:xfrm>
              <a:off x="-827088" y="2266950"/>
              <a:ext cx="244475" cy="41275"/>
            </a:xfrm>
            <a:custGeom>
              <a:avLst/>
              <a:gdLst>
                <a:gd name="T0" fmla="*/ 71 w 827"/>
                <a:gd name="T1" fmla="*/ 0 h 142"/>
                <a:gd name="T2" fmla="*/ 0 w 827"/>
                <a:gd name="T3" fmla="*/ 71 h 142"/>
                <a:gd name="T4" fmla="*/ 71 w 827"/>
                <a:gd name="T5" fmla="*/ 142 h 142"/>
                <a:gd name="T6" fmla="*/ 756 w 827"/>
                <a:gd name="T7" fmla="*/ 142 h 142"/>
                <a:gd name="T8" fmla="*/ 827 w 827"/>
                <a:gd name="T9" fmla="*/ 71 h 142"/>
                <a:gd name="T10" fmla="*/ 756 w 827"/>
                <a:gd name="T11" fmla="*/ 0 h 142"/>
                <a:gd name="T12" fmla="*/ 71 w 827"/>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827" h="142">
                  <a:moveTo>
                    <a:pt x="71" y="0"/>
                  </a:moveTo>
                  <a:cubicBezTo>
                    <a:pt x="32" y="0"/>
                    <a:pt x="0" y="32"/>
                    <a:pt x="0" y="71"/>
                  </a:cubicBezTo>
                  <a:cubicBezTo>
                    <a:pt x="0" y="110"/>
                    <a:pt x="32" y="142"/>
                    <a:pt x="71" y="142"/>
                  </a:cubicBezTo>
                  <a:cubicBezTo>
                    <a:pt x="756" y="142"/>
                    <a:pt x="756" y="142"/>
                    <a:pt x="756" y="142"/>
                  </a:cubicBezTo>
                  <a:cubicBezTo>
                    <a:pt x="795" y="142"/>
                    <a:pt x="827" y="110"/>
                    <a:pt x="827" y="71"/>
                  </a:cubicBezTo>
                  <a:cubicBezTo>
                    <a:pt x="827" y="32"/>
                    <a:pt x="795" y="0"/>
                    <a:pt x="756" y="0"/>
                  </a:cubicBez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
          <p:nvSpPr>
            <p:cNvPr id="59" name="Freeform 538">
              <a:extLst>
                <a:ext uri="{FF2B5EF4-FFF2-40B4-BE49-F238E27FC236}">
                  <a16:creationId xmlns:a16="http://schemas.microsoft.com/office/drawing/2014/main" id="{33BFC90E-7DB1-8770-3941-93BA15D73A53}"/>
                </a:ext>
              </a:extLst>
            </p:cNvPr>
            <p:cNvSpPr>
              <a:spLocks/>
            </p:cNvSpPr>
            <p:nvPr/>
          </p:nvSpPr>
          <p:spPr bwMode="auto">
            <a:xfrm>
              <a:off x="-896938" y="2151063"/>
              <a:ext cx="384175" cy="53975"/>
            </a:xfrm>
            <a:custGeom>
              <a:avLst/>
              <a:gdLst>
                <a:gd name="T0" fmla="*/ 91 w 1309"/>
                <a:gd name="T1" fmla="*/ 182 h 182"/>
                <a:gd name="T2" fmla="*/ 1218 w 1309"/>
                <a:gd name="T3" fmla="*/ 182 h 182"/>
                <a:gd name="T4" fmla="*/ 1309 w 1309"/>
                <a:gd name="T5" fmla="*/ 91 h 182"/>
                <a:gd name="T6" fmla="*/ 1218 w 1309"/>
                <a:gd name="T7" fmla="*/ 0 h 182"/>
                <a:gd name="T8" fmla="*/ 91 w 1309"/>
                <a:gd name="T9" fmla="*/ 0 h 182"/>
                <a:gd name="T10" fmla="*/ 0 w 1309"/>
                <a:gd name="T11" fmla="*/ 91 h 182"/>
                <a:gd name="T12" fmla="*/ 91 w 1309"/>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1309" h="182">
                  <a:moveTo>
                    <a:pt x="91" y="182"/>
                  </a:moveTo>
                  <a:cubicBezTo>
                    <a:pt x="1218" y="182"/>
                    <a:pt x="1218" y="182"/>
                    <a:pt x="1218" y="182"/>
                  </a:cubicBezTo>
                  <a:cubicBezTo>
                    <a:pt x="1268" y="182"/>
                    <a:pt x="1309" y="141"/>
                    <a:pt x="1309" y="91"/>
                  </a:cubicBezTo>
                  <a:cubicBezTo>
                    <a:pt x="1309" y="41"/>
                    <a:pt x="1268" y="0"/>
                    <a:pt x="1218" y="0"/>
                  </a:cubicBezTo>
                  <a:cubicBezTo>
                    <a:pt x="91" y="0"/>
                    <a:pt x="91" y="0"/>
                    <a:pt x="91" y="0"/>
                  </a:cubicBezTo>
                  <a:cubicBezTo>
                    <a:pt x="41" y="0"/>
                    <a:pt x="0" y="41"/>
                    <a:pt x="0" y="91"/>
                  </a:cubicBezTo>
                  <a:cubicBezTo>
                    <a:pt x="0" y="141"/>
                    <a:pt x="41" y="182"/>
                    <a:pt x="91"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grpSp>
      <p:sp>
        <p:nvSpPr>
          <p:cNvPr id="60" name="Text Placeholder 3">
            <a:extLst>
              <a:ext uri="{FF2B5EF4-FFF2-40B4-BE49-F238E27FC236}">
                <a16:creationId xmlns:a16="http://schemas.microsoft.com/office/drawing/2014/main" id="{C2A9BB6F-D33A-C4A5-F99D-270459C340E5}"/>
              </a:ext>
            </a:extLst>
          </p:cNvPr>
          <p:cNvSpPr txBox="1">
            <a:spLocks/>
          </p:cNvSpPr>
          <p:nvPr/>
        </p:nvSpPr>
        <p:spPr>
          <a:xfrm>
            <a:off x="9792270" y="2210332"/>
            <a:ext cx="1139458" cy="583430"/>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b="1" noProof="0">
                <a:effectLst>
                  <a:outerShdw blurRad="38100" dist="38100" dir="2700000" algn="tl">
                    <a:srgbClr val="000000">
                      <a:alpha val="43137"/>
                    </a:srgbClr>
                  </a:outerShdw>
                </a:effectLst>
                <a:latin typeface="+mn-lt"/>
              </a:rPr>
              <a:t>Hereditary </a:t>
            </a:r>
            <a:br>
              <a:rPr lang="en-GB" sz="1050" b="1" noProof="0">
                <a:effectLst>
                  <a:outerShdw blurRad="38100" dist="38100" dir="2700000" algn="tl">
                    <a:srgbClr val="000000">
                      <a:alpha val="43137"/>
                    </a:srgbClr>
                  </a:outerShdw>
                </a:effectLst>
                <a:latin typeface="+mn-lt"/>
              </a:rPr>
            </a:br>
            <a:r>
              <a:rPr lang="en-GB" sz="1050" b="1" noProof="0">
                <a:effectLst>
                  <a:outerShdw blurRad="38100" dist="38100" dir="2700000" algn="tl">
                    <a:srgbClr val="000000">
                      <a:alpha val="43137"/>
                    </a:srgbClr>
                  </a:outerShdw>
                </a:effectLst>
                <a:latin typeface="+mn-lt"/>
              </a:rPr>
              <a:t>and congenital</a:t>
            </a:r>
          </a:p>
        </p:txBody>
      </p:sp>
      <p:sp>
        <p:nvSpPr>
          <p:cNvPr id="61" name="Text Placeholder 3">
            <a:extLst>
              <a:ext uri="{FF2B5EF4-FFF2-40B4-BE49-F238E27FC236}">
                <a16:creationId xmlns:a16="http://schemas.microsoft.com/office/drawing/2014/main" id="{A3CA0009-9936-E4B0-3DCF-8D65286882CA}"/>
              </a:ext>
            </a:extLst>
          </p:cNvPr>
          <p:cNvSpPr txBox="1">
            <a:spLocks/>
          </p:cNvSpPr>
          <p:nvPr/>
        </p:nvSpPr>
        <p:spPr>
          <a:xfrm>
            <a:off x="6532783" y="4330343"/>
            <a:ext cx="1415811" cy="869211"/>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b="1" noProof="0">
                <a:effectLst>
                  <a:outerShdw blurRad="38100" dist="38100" dir="2700000" algn="tl">
                    <a:srgbClr val="000000">
                      <a:alpha val="43137"/>
                    </a:srgbClr>
                  </a:outerShdw>
                </a:effectLst>
                <a:latin typeface="+mn-lt"/>
              </a:rPr>
              <a:t>Tubulointerstitial</a:t>
            </a:r>
          </a:p>
        </p:txBody>
      </p:sp>
      <p:sp>
        <p:nvSpPr>
          <p:cNvPr id="62" name="Text Placeholder 3">
            <a:extLst>
              <a:ext uri="{FF2B5EF4-FFF2-40B4-BE49-F238E27FC236}">
                <a16:creationId xmlns:a16="http://schemas.microsoft.com/office/drawing/2014/main" id="{6A83E007-F4A6-9618-E094-7DE589344469}"/>
              </a:ext>
            </a:extLst>
          </p:cNvPr>
          <p:cNvSpPr txBox="1">
            <a:spLocks/>
          </p:cNvSpPr>
          <p:nvPr/>
        </p:nvSpPr>
        <p:spPr>
          <a:xfrm>
            <a:off x="8064966" y="4668440"/>
            <a:ext cx="1697593" cy="869211"/>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b="1" noProof="0">
                <a:effectLst>
                  <a:outerShdw blurRad="38100" dist="38100" dir="2700000" algn="tl">
                    <a:srgbClr val="000000">
                      <a:alpha val="43137"/>
                    </a:srgbClr>
                  </a:outerShdw>
                </a:effectLst>
                <a:latin typeface="+mn-lt"/>
              </a:rPr>
              <a:t>Infectious </a:t>
            </a:r>
            <a:br>
              <a:rPr lang="en-GB" sz="1050" b="1" noProof="0">
                <a:effectLst>
                  <a:outerShdw blurRad="38100" dist="38100" dir="2700000" algn="tl">
                    <a:srgbClr val="000000">
                      <a:alpha val="43137"/>
                    </a:srgbClr>
                  </a:outerShdw>
                </a:effectLst>
                <a:latin typeface="+mn-lt"/>
              </a:rPr>
            </a:br>
            <a:r>
              <a:rPr lang="en-GB" sz="1050" b="1" noProof="0">
                <a:effectLst>
                  <a:outerShdw blurRad="38100" dist="38100" dir="2700000" algn="tl">
                    <a:srgbClr val="000000">
                      <a:alpha val="43137"/>
                    </a:srgbClr>
                  </a:outerShdw>
                </a:effectLst>
                <a:latin typeface="+mn-lt"/>
              </a:rPr>
              <a:t>and obstructive</a:t>
            </a:r>
          </a:p>
        </p:txBody>
      </p:sp>
      <p:pic>
        <p:nvPicPr>
          <p:cNvPr id="63" name="Picture 62" descr="glomerulonephritis kidney disease glyph icon vector illustration ...">
            <a:extLst>
              <a:ext uri="{FF2B5EF4-FFF2-40B4-BE49-F238E27FC236}">
                <a16:creationId xmlns:a16="http://schemas.microsoft.com/office/drawing/2014/main" id="{23394048-ABC4-B0F6-8CCB-3E14242B0EF8}"/>
              </a:ext>
            </a:extLst>
          </p:cNvPr>
          <p:cNvPicPr>
            <a:picLocks noChangeAspect="1" noChangeArrowheads="1"/>
          </p:cNvPicPr>
          <p:nvPr/>
        </p:nvPicPr>
        <p:blipFill>
          <a:blip r:embed="rId20">
            <a:clrChange>
              <a:clrFrom>
                <a:srgbClr val="FFFFFF"/>
              </a:clrFrom>
              <a:clrTo>
                <a:srgbClr val="FFFFFF">
                  <a:alpha val="0"/>
                </a:srgbClr>
              </a:clrTo>
            </a:clrChange>
            <a:lum bright="70000" contrast="-70000"/>
            <a:alphaModFix amt="20000"/>
            <a:extLst>
              <a:ext uri="{28A0092B-C50C-407E-A947-70E740481C1C}">
                <a14:useLocalDpi xmlns:a14="http://schemas.microsoft.com/office/drawing/2010/main"/>
              </a:ext>
            </a:extLst>
          </a:blip>
          <a:srcRect/>
          <a:stretch>
            <a:fillRect/>
          </a:stretch>
        </p:blipFill>
        <p:spPr bwMode="auto">
          <a:xfrm>
            <a:off x="6531455" y="1568721"/>
            <a:ext cx="1262314" cy="1262314"/>
          </a:xfrm>
          <a:prstGeom prst="rect">
            <a:avLst/>
          </a:prstGeom>
          <a:noFill/>
          <a:extLst>
            <a:ext uri="{909E8E84-426E-40DD-AFC4-6F175D3DCCD1}">
              <a14:hiddenFill xmlns:a14="http://schemas.microsoft.com/office/drawing/2010/main">
                <a:solidFill>
                  <a:srgbClr val="FFFFFF"/>
                </a:solidFill>
              </a14:hiddenFill>
            </a:ext>
          </a:extLst>
        </p:spPr>
      </p:pic>
      <p:sp>
        <p:nvSpPr>
          <p:cNvPr id="64" name="Text Placeholder 3">
            <a:extLst>
              <a:ext uri="{FF2B5EF4-FFF2-40B4-BE49-F238E27FC236}">
                <a16:creationId xmlns:a16="http://schemas.microsoft.com/office/drawing/2014/main" id="{BC158700-92F7-63F9-04B6-143D57CABBDD}"/>
              </a:ext>
            </a:extLst>
          </p:cNvPr>
          <p:cNvSpPr txBox="1">
            <a:spLocks/>
          </p:cNvSpPr>
          <p:nvPr/>
        </p:nvSpPr>
        <p:spPr>
          <a:xfrm>
            <a:off x="6543336" y="1821828"/>
            <a:ext cx="1139457" cy="583430"/>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b="1" noProof="0">
                <a:effectLst>
                  <a:outerShdw blurRad="38100" dist="38100" dir="2700000" algn="tl">
                    <a:srgbClr val="000000">
                      <a:alpha val="43137"/>
                    </a:srgbClr>
                  </a:outerShdw>
                </a:effectLst>
                <a:latin typeface="+mn-lt"/>
              </a:rPr>
              <a:t>Glomerular</a:t>
            </a:r>
          </a:p>
        </p:txBody>
      </p:sp>
      <p:pic>
        <p:nvPicPr>
          <p:cNvPr id="65" name="Picture 64">
            <a:extLst>
              <a:ext uri="{FF2B5EF4-FFF2-40B4-BE49-F238E27FC236}">
                <a16:creationId xmlns:a16="http://schemas.microsoft.com/office/drawing/2014/main" id="{8B58F2E5-33BD-2E3D-B69B-01926BE38C44}"/>
              </a:ext>
            </a:extLst>
          </p:cNvPr>
          <p:cNvPicPr>
            <a:picLocks noChangeAspect="1"/>
          </p:cNvPicPr>
          <p:nvPr/>
        </p:nvPicPr>
        <p:blipFill>
          <a:blip r:embed="rId21">
            <a:clrChange>
              <a:clrFrom>
                <a:srgbClr val="9A4F2F"/>
              </a:clrFrom>
              <a:clrTo>
                <a:srgbClr val="9A4F2F">
                  <a:alpha val="0"/>
                </a:srgbClr>
              </a:clrTo>
            </a:clrChange>
            <a:alphaModFix amt="30000"/>
            <a:lum bright="70000" contrast="-70000"/>
            <a:extLst>
              <a:ext uri="{BEBA8EAE-BF5A-486C-A8C5-ECC9F3942E4B}">
                <a14:imgProps xmlns:a14="http://schemas.microsoft.com/office/drawing/2010/main">
                  <a14:imgLayer r:embed="rId22">
                    <a14:imgEffect>
                      <a14:artisticGlowEdges/>
                    </a14:imgEffect>
                    <a14:imgEffect>
                      <a14:sharpenSoften amount="50000"/>
                    </a14:imgEffect>
                    <a14:imgEffect>
                      <a14:saturation sat="0"/>
                    </a14:imgEffect>
                    <a14:imgEffect>
                      <a14:brightnessContrast bright="40000" contrast="-40000"/>
                    </a14:imgEffect>
                  </a14:imgLayer>
                </a14:imgProps>
              </a:ext>
            </a:extLst>
          </a:blip>
          <a:stretch>
            <a:fillRect/>
          </a:stretch>
        </p:blipFill>
        <p:spPr>
          <a:xfrm rot="240570">
            <a:off x="8339542" y="1175877"/>
            <a:ext cx="919818" cy="919818"/>
          </a:xfrm>
          <a:prstGeom prst="rect">
            <a:avLst/>
          </a:prstGeom>
        </p:spPr>
      </p:pic>
      <p:sp>
        <p:nvSpPr>
          <p:cNvPr id="66" name="Text Placeholder 3">
            <a:extLst>
              <a:ext uri="{FF2B5EF4-FFF2-40B4-BE49-F238E27FC236}">
                <a16:creationId xmlns:a16="http://schemas.microsoft.com/office/drawing/2014/main" id="{D0710F8A-DD29-0033-9408-8F7F7E26D730}"/>
              </a:ext>
            </a:extLst>
          </p:cNvPr>
          <p:cNvSpPr txBox="1">
            <a:spLocks/>
          </p:cNvSpPr>
          <p:nvPr/>
        </p:nvSpPr>
        <p:spPr>
          <a:xfrm>
            <a:off x="8204526" y="1327976"/>
            <a:ext cx="1139458" cy="583430"/>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b="1" noProof="0">
                <a:effectLst>
                  <a:outerShdw blurRad="38100" dist="38100" dir="2700000" algn="tl">
                    <a:srgbClr val="000000">
                      <a:alpha val="43137"/>
                    </a:srgbClr>
                  </a:outerShdw>
                </a:effectLst>
                <a:latin typeface="+mn-lt"/>
              </a:rPr>
              <a:t>Vascular </a:t>
            </a:r>
          </a:p>
        </p:txBody>
      </p:sp>
      <p:sp>
        <p:nvSpPr>
          <p:cNvPr id="67" name="Text Placeholder 3">
            <a:extLst>
              <a:ext uri="{FF2B5EF4-FFF2-40B4-BE49-F238E27FC236}">
                <a16:creationId xmlns:a16="http://schemas.microsoft.com/office/drawing/2014/main" id="{0BF0E580-7E65-6F48-6770-A87B74F14AD1}"/>
              </a:ext>
            </a:extLst>
          </p:cNvPr>
          <p:cNvSpPr txBox="1">
            <a:spLocks/>
          </p:cNvSpPr>
          <p:nvPr/>
        </p:nvSpPr>
        <p:spPr>
          <a:xfrm>
            <a:off x="9723875" y="3870041"/>
            <a:ext cx="1139458" cy="583430"/>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b="1" noProof="0">
                <a:effectLst>
                  <a:outerShdw blurRad="38100" dist="38100" dir="2700000" algn="tl">
                    <a:srgbClr val="000000">
                      <a:alpha val="43137"/>
                    </a:srgbClr>
                  </a:outerShdw>
                </a:effectLst>
                <a:latin typeface="+mn-lt"/>
              </a:rPr>
              <a:t>Unknown </a:t>
            </a:r>
            <a:br>
              <a:rPr lang="en-GB" sz="1050" b="1" noProof="0">
                <a:effectLst>
                  <a:outerShdw blurRad="38100" dist="38100" dir="2700000" algn="tl">
                    <a:srgbClr val="000000">
                      <a:alpha val="43137"/>
                    </a:srgbClr>
                  </a:outerShdw>
                </a:effectLst>
                <a:latin typeface="+mn-lt"/>
              </a:rPr>
            </a:br>
            <a:r>
              <a:rPr lang="en-GB" sz="1050" b="1" noProof="0">
                <a:effectLst>
                  <a:outerShdw blurRad="38100" dist="38100" dir="2700000" algn="tl">
                    <a:srgbClr val="000000">
                      <a:alpha val="43137"/>
                    </a:srgbClr>
                  </a:outerShdw>
                </a:effectLst>
                <a:latin typeface="+mn-lt"/>
              </a:rPr>
              <a:t>aetiology</a:t>
            </a:r>
          </a:p>
        </p:txBody>
      </p:sp>
      <p:sp>
        <p:nvSpPr>
          <p:cNvPr id="68" name="Freeform: Shape 6">
            <a:extLst>
              <a:ext uri="{FF2B5EF4-FFF2-40B4-BE49-F238E27FC236}">
                <a16:creationId xmlns:a16="http://schemas.microsoft.com/office/drawing/2014/main" id="{F1098803-20DA-139F-1873-B2FF5B7860AE}"/>
              </a:ext>
            </a:extLst>
          </p:cNvPr>
          <p:cNvSpPr/>
          <p:nvPr/>
        </p:nvSpPr>
        <p:spPr>
          <a:xfrm>
            <a:off x="3891307" y="1720906"/>
            <a:ext cx="202702" cy="300534"/>
          </a:xfrm>
          <a:custGeom>
            <a:avLst/>
            <a:gdLst>
              <a:gd name="connsiteX0" fmla="*/ 905393 w 905393"/>
              <a:gd name="connsiteY0" fmla="*/ 939879 h 1392575"/>
              <a:gd name="connsiteX1" fmla="*/ 452697 w 905393"/>
              <a:gd name="connsiteY1" fmla="*/ 1392576 h 1392575"/>
              <a:gd name="connsiteX2" fmla="*/ 0 w 905393"/>
              <a:gd name="connsiteY2" fmla="*/ 939879 h 1392575"/>
              <a:gd name="connsiteX3" fmla="*/ 452697 w 905393"/>
              <a:gd name="connsiteY3" fmla="*/ 0 h 1392575"/>
              <a:gd name="connsiteX4" fmla="*/ 905393 w 905393"/>
              <a:gd name="connsiteY4" fmla="*/ 939879 h 139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93" h="1392575">
                <a:moveTo>
                  <a:pt x="905393" y="939879"/>
                </a:moveTo>
                <a:cubicBezTo>
                  <a:pt x="905393" y="1189902"/>
                  <a:pt x="702710" y="1392576"/>
                  <a:pt x="452697" y="1392576"/>
                </a:cubicBezTo>
                <a:cubicBezTo>
                  <a:pt x="202683" y="1392576"/>
                  <a:pt x="0" y="1189892"/>
                  <a:pt x="0" y="939879"/>
                </a:cubicBezTo>
                <a:cubicBezTo>
                  <a:pt x="0" y="689866"/>
                  <a:pt x="452697" y="0"/>
                  <a:pt x="452697" y="0"/>
                </a:cubicBezTo>
                <a:cubicBezTo>
                  <a:pt x="452697" y="0"/>
                  <a:pt x="905393" y="689856"/>
                  <a:pt x="905393" y="939879"/>
                </a:cubicBezTo>
                <a:close/>
              </a:path>
            </a:pathLst>
          </a:custGeom>
          <a:solidFill>
            <a:schemeClr val="bg1">
              <a:lumMod val="95000"/>
              <a:alpha val="20000"/>
            </a:schemeClr>
          </a:solidFill>
          <a:ln w="9797" cap="flat">
            <a:noFill/>
            <a:prstDash val="solid"/>
            <a:miter/>
          </a:ln>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Calibri" charset="0"/>
              <a:ea typeface="MS PGothic" charset="0"/>
            </a:endParaRPr>
          </a:p>
        </p:txBody>
      </p:sp>
      <p:sp>
        <p:nvSpPr>
          <p:cNvPr id="69" name="Freeform: Shape 7">
            <a:extLst>
              <a:ext uri="{FF2B5EF4-FFF2-40B4-BE49-F238E27FC236}">
                <a16:creationId xmlns:a16="http://schemas.microsoft.com/office/drawing/2014/main" id="{BA9169A9-4EE5-D704-292B-7DE97297D4D4}"/>
              </a:ext>
            </a:extLst>
          </p:cNvPr>
          <p:cNvSpPr/>
          <p:nvPr/>
        </p:nvSpPr>
        <p:spPr>
          <a:xfrm>
            <a:off x="3752080" y="1567578"/>
            <a:ext cx="588984" cy="797734"/>
          </a:xfrm>
          <a:custGeom>
            <a:avLst/>
            <a:gdLst>
              <a:gd name="connsiteX0" fmla="*/ 2387162 w 2630768"/>
              <a:gd name="connsiteY0" fmla="*/ 0 h 3696432"/>
              <a:gd name="connsiteX1" fmla="*/ 243547 w 2630768"/>
              <a:gd name="connsiteY1" fmla="*/ 0 h 3696432"/>
              <a:gd name="connsiteX2" fmla="*/ 0 w 2630768"/>
              <a:gd name="connsiteY2" fmla="*/ 243586 h 3696432"/>
              <a:gd name="connsiteX3" fmla="*/ 0 w 2630768"/>
              <a:gd name="connsiteY3" fmla="*/ 3166662 h 3696432"/>
              <a:gd name="connsiteX4" fmla="*/ 243547 w 2630768"/>
              <a:gd name="connsiteY4" fmla="*/ 3410209 h 3696432"/>
              <a:gd name="connsiteX5" fmla="*/ 1108302 w 2630768"/>
              <a:gd name="connsiteY5" fmla="*/ 3410209 h 3696432"/>
              <a:gd name="connsiteX6" fmla="*/ 1108302 w 2630768"/>
              <a:gd name="connsiteY6" fmla="*/ 3696433 h 3696432"/>
              <a:gd name="connsiteX7" fmla="*/ 1528511 w 2630768"/>
              <a:gd name="connsiteY7" fmla="*/ 3696433 h 3696432"/>
              <a:gd name="connsiteX8" fmla="*/ 1528511 w 2630768"/>
              <a:gd name="connsiteY8" fmla="*/ 3410209 h 3696432"/>
              <a:gd name="connsiteX9" fmla="*/ 2387143 w 2630768"/>
              <a:gd name="connsiteY9" fmla="*/ 3410209 h 3696432"/>
              <a:gd name="connsiteX10" fmla="*/ 2630729 w 2630768"/>
              <a:gd name="connsiteY10" fmla="*/ 3166662 h 3696432"/>
              <a:gd name="connsiteX11" fmla="*/ 2630768 w 2630768"/>
              <a:gd name="connsiteY11" fmla="*/ 243586 h 3696432"/>
              <a:gd name="connsiteX12" fmla="*/ 2387143 w 2630768"/>
              <a:gd name="connsiteY12" fmla="*/ 0 h 3696432"/>
              <a:gd name="connsiteX13" fmla="*/ 974414 w 2630768"/>
              <a:gd name="connsiteY13" fmla="*/ 3117941 h 3696432"/>
              <a:gd name="connsiteX14" fmla="*/ 487232 w 2630768"/>
              <a:gd name="connsiteY14" fmla="*/ 3117941 h 3696432"/>
              <a:gd name="connsiteX15" fmla="*/ 341078 w 2630768"/>
              <a:gd name="connsiteY15" fmla="*/ 2971787 h 3696432"/>
              <a:gd name="connsiteX16" fmla="*/ 341078 w 2630768"/>
              <a:gd name="connsiteY16" fmla="*/ 2776912 h 3696432"/>
              <a:gd name="connsiteX17" fmla="*/ 487232 w 2630768"/>
              <a:gd name="connsiteY17" fmla="*/ 2630758 h 3696432"/>
              <a:gd name="connsiteX18" fmla="*/ 974414 w 2630768"/>
              <a:gd name="connsiteY18" fmla="*/ 2630758 h 3696432"/>
              <a:gd name="connsiteX19" fmla="*/ 1120568 w 2630768"/>
              <a:gd name="connsiteY19" fmla="*/ 2776912 h 3696432"/>
              <a:gd name="connsiteX20" fmla="*/ 1120568 w 2630768"/>
              <a:gd name="connsiteY20" fmla="*/ 2971787 h 3696432"/>
              <a:gd name="connsiteX21" fmla="*/ 974414 w 2630768"/>
              <a:gd name="connsiteY21" fmla="*/ 3117941 h 3696432"/>
              <a:gd name="connsiteX22" fmla="*/ 2289876 w 2630768"/>
              <a:gd name="connsiteY22" fmla="*/ 2971787 h 3696432"/>
              <a:gd name="connsiteX23" fmla="*/ 2143723 w 2630768"/>
              <a:gd name="connsiteY23" fmla="*/ 3117941 h 3696432"/>
              <a:gd name="connsiteX24" fmla="*/ 1656540 w 2630768"/>
              <a:gd name="connsiteY24" fmla="*/ 3117941 h 3696432"/>
              <a:gd name="connsiteX25" fmla="*/ 1510386 w 2630768"/>
              <a:gd name="connsiteY25" fmla="*/ 2971787 h 3696432"/>
              <a:gd name="connsiteX26" fmla="*/ 1510386 w 2630768"/>
              <a:gd name="connsiteY26" fmla="*/ 2776912 h 3696432"/>
              <a:gd name="connsiteX27" fmla="*/ 1656540 w 2630768"/>
              <a:gd name="connsiteY27" fmla="*/ 2630758 h 3696432"/>
              <a:gd name="connsiteX28" fmla="*/ 2143723 w 2630768"/>
              <a:gd name="connsiteY28" fmla="*/ 2630758 h 3696432"/>
              <a:gd name="connsiteX29" fmla="*/ 2289876 w 2630768"/>
              <a:gd name="connsiteY29" fmla="*/ 2776912 h 3696432"/>
              <a:gd name="connsiteX30" fmla="*/ 2289876 w 2630768"/>
              <a:gd name="connsiteY30" fmla="*/ 2192268 h 3696432"/>
              <a:gd name="connsiteX31" fmla="*/ 2143723 w 2630768"/>
              <a:gd name="connsiteY31" fmla="*/ 2338422 h 3696432"/>
              <a:gd name="connsiteX32" fmla="*/ 487222 w 2630768"/>
              <a:gd name="connsiteY32" fmla="*/ 2338422 h 3696432"/>
              <a:gd name="connsiteX33" fmla="*/ 341068 w 2630768"/>
              <a:gd name="connsiteY33" fmla="*/ 2192268 h 3696432"/>
              <a:gd name="connsiteX34" fmla="*/ 341068 w 2630768"/>
              <a:gd name="connsiteY34" fmla="*/ 487173 h 3696432"/>
              <a:gd name="connsiteX35" fmla="*/ 487222 w 2630768"/>
              <a:gd name="connsiteY35" fmla="*/ 341019 h 3696432"/>
              <a:gd name="connsiteX36" fmla="*/ 2143625 w 2630768"/>
              <a:gd name="connsiteY36" fmla="*/ 341019 h 3696432"/>
              <a:gd name="connsiteX37" fmla="*/ 2289779 w 2630768"/>
              <a:gd name="connsiteY37" fmla="*/ 487173 h 3696432"/>
              <a:gd name="connsiteX38" fmla="*/ 2289779 w 2630768"/>
              <a:gd name="connsiteY38" fmla="*/ 2192268 h 36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30768" h="3696432">
                <a:moveTo>
                  <a:pt x="2387162" y="0"/>
                </a:moveTo>
                <a:lnTo>
                  <a:pt x="243547" y="0"/>
                </a:lnTo>
                <a:cubicBezTo>
                  <a:pt x="109062" y="0"/>
                  <a:pt x="0" y="109072"/>
                  <a:pt x="0" y="243586"/>
                </a:cubicBezTo>
                <a:lnTo>
                  <a:pt x="0" y="3166662"/>
                </a:lnTo>
                <a:cubicBezTo>
                  <a:pt x="0" y="3301177"/>
                  <a:pt x="109072" y="3410209"/>
                  <a:pt x="243547" y="3410209"/>
                </a:cubicBezTo>
                <a:lnTo>
                  <a:pt x="1108302" y="3410209"/>
                </a:lnTo>
                <a:lnTo>
                  <a:pt x="1108302" y="3696433"/>
                </a:lnTo>
                <a:lnTo>
                  <a:pt x="1528511" y="3696433"/>
                </a:lnTo>
                <a:lnTo>
                  <a:pt x="1528511" y="3410209"/>
                </a:lnTo>
                <a:lnTo>
                  <a:pt x="2387143" y="3410209"/>
                </a:lnTo>
                <a:cubicBezTo>
                  <a:pt x="2521657" y="3410209"/>
                  <a:pt x="2630729" y="3301177"/>
                  <a:pt x="2630729" y="3166662"/>
                </a:cubicBezTo>
                <a:lnTo>
                  <a:pt x="2630768" y="243586"/>
                </a:lnTo>
                <a:cubicBezTo>
                  <a:pt x="2630807" y="109072"/>
                  <a:pt x="2521697" y="0"/>
                  <a:pt x="2387143" y="0"/>
                </a:cubicBezTo>
                <a:close/>
                <a:moveTo>
                  <a:pt x="974414" y="3117941"/>
                </a:moveTo>
                <a:lnTo>
                  <a:pt x="487232" y="3117941"/>
                </a:lnTo>
                <a:cubicBezTo>
                  <a:pt x="406484" y="3117941"/>
                  <a:pt x="341078" y="3052535"/>
                  <a:pt x="341078" y="2971787"/>
                </a:cubicBezTo>
                <a:lnTo>
                  <a:pt x="341078" y="2776912"/>
                </a:lnTo>
                <a:cubicBezTo>
                  <a:pt x="341078" y="2696164"/>
                  <a:pt x="406484" y="2630758"/>
                  <a:pt x="487232" y="2630758"/>
                </a:cubicBezTo>
                <a:lnTo>
                  <a:pt x="974414" y="2630758"/>
                </a:lnTo>
                <a:cubicBezTo>
                  <a:pt x="1055123" y="2630758"/>
                  <a:pt x="1120568" y="2696164"/>
                  <a:pt x="1120568" y="2776912"/>
                </a:cubicBezTo>
                <a:lnTo>
                  <a:pt x="1120568" y="2971787"/>
                </a:lnTo>
                <a:cubicBezTo>
                  <a:pt x="1120568" y="3052496"/>
                  <a:pt x="1055123" y="3117941"/>
                  <a:pt x="974414" y="3117941"/>
                </a:cubicBezTo>
                <a:close/>
                <a:moveTo>
                  <a:pt x="2289876" y="2971787"/>
                </a:moveTo>
                <a:cubicBezTo>
                  <a:pt x="2289876" y="3052535"/>
                  <a:pt x="2224471" y="3117941"/>
                  <a:pt x="2143723" y="3117941"/>
                </a:cubicBezTo>
                <a:lnTo>
                  <a:pt x="1656540" y="3117941"/>
                </a:lnTo>
                <a:cubicBezTo>
                  <a:pt x="1575792" y="3117941"/>
                  <a:pt x="1510386" y="3052535"/>
                  <a:pt x="1510386" y="2971787"/>
                </a:cubicBezTo>
                <a:lnTo>
                  <a:pt x="1510386" y="2776912"/>
                </a:lnTo>
                <a:cubicBezTo>
                  <a:pt x="1510386" y="2696164"/>
                  <a:pt x="1575792" y="2630758"/>
                  <a:pt x="1656540" y="2630758"/>
                </a:cubicBezTo>
                <a:lnTo>
                  <a:pt x="2143723" y="2630758"/>
                </a:lnTo>
                <a:cubicBezTo>
                  <a:pt x="2224471" y="2630758"/>
                  <a:pt x="2289876" y="2696164"/>
                  <a:pt x="2289876" y="2776912"/>
                </a:cubicBezTo>
                <a:close/>
                <a:moveTo>
                  <a:pt x="2289876" y="2192268"/>
                </a:moveTo>
                <a:cubicBezTo>
                  <a:pt x="2289876" y="2273016"/>
                  <a:pt x="2224471" y="2338422"/>
                  <a:pt x="2143723" y="2338422"/>
                </a:cubicBezTo>
                <a:lnTo>
                  <a:pt x="487222" y="2338422"/>
                </a:lnTo>
                <a:cubicBezTo>
                  <a:pt x="406474" y="2338422"/>
                  <a:pt x="341068" y="2273016"/>
                  <a:pt x="341068" y="2192268"/>
                </a:cubicBezTo>
                <a:lnTo>
                  <a:pt x="341068" y="487173"/>
                </a:lnTo>
                <a:cubicBezTo>
                  <a:pt x="341068" y="406464"/>
                  <a:pt x="406474" y="341019"/>
                  <a:pt x="487222" y="341019"/>
                </a:cubicBezTo>
                <a:lnTo>
                  <a:pt x="2143625" y="341019"/>
                </a:lnTo>
                <a:cubicBezTo>
                  <a:pt x="2224373" y="341019"/>
                  <a:pt x="2289779" y="406464"/>
                  <a:pt x="2289779" y="487173"/>
                </a:cubicBezTo>
                <a:lnTo>
                  <a:pt x="2289779" y="2192268"/>
                </a:lnTo>
                <a:close/>
              </a:path>
            </a:pathLst>
          </a:custGeom>
          <a:solidFill>
            <a:schemeClr val="bg1">
              <a:lumMod val="95000"/>
              <a:alpha val="20000"/>
            </a:schemeClr>
          </a:solidFill>
          <a:ln w="9797" cap="flat">
            <a:noFill/>
            <a:prstDash val="solid"/>
            <a:miter/>
          </a:ln>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Calibri" charset="0"/>
              <a:ea typeface="MS PGothic" charset="0"/>
            </a:endParaRPr>
          </a:p>
        </p:txBody>
      </p:sp>
      <p:sp>
        <p:nvSpPr>
          <p:cNvPr id="70" name="Freeform: Shape 6">
            <a:extLst>
              <a:ext uri="{FF2B5EF4-FFF2-40B4-BE49-F238E27FC236}">
                <a16:creationId xmlns:a16="http://schemas.microsoft.com/office/drawing/2014/main" id="{5AD7BD9B-AF6B-E093-1221-DC87195C1273}"/>
              </a:ext>
            </a:extLst>
          </p:cNvPr>
          <p:cNvSpPr/>
          <p:nvPr/>
        </p:nvSpPr>
        <p:spPr>
          <a:xfrm>
            <a:off x="3903083" y="4715608"/>
            <a:ext cx="202702" cy="300534"/>
          </a:xfrm>
          <a:custGeom>
            <a:avLst/>
            <a:gdLst>
              <a:gd name="connsiteX0" fmla="*/ 905393 w 905393"/>
              <a:gd name="connsiteY0" fmla="*/ 939879 h 1392575"/>
              <a:gd name="connsiteX1" fmla="*/ 452697 w 905393"/>
              <a:gd name="connsiteY1" fmla="*/ 1392576 h 1392575"/>
              <a:gd name="connsiteX2" fmla="*/ 0 w 905393"/>
              <a:gd name="connsiteY2" fmla="*/ 939879 h 1392575"/>
              <a:gd name="connsiteX3" fmla="*/ 452697 w 905393"/>
              <a:gd name="connsiteY3" fmla="*/ 0 h 1392575"/>
              <a:gd name="connsiteX4" fmla="*/ 905393 w 905393"/>
              <a:gd name="connsiteY4" fmla="*/ 939879 h 139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93" h="1392575">
                <a:moveTo>
                  <a:pt x="905393" y="939879"/>
                </a:moveTo>
                <a:cubicBezTo>
                  <a:pt x="905393" y="1189902"/>
                  <a:pt x="702710" y="1392576"/>
                  <a:pt x="452697" y="1392576"/>
                </a:cubicBezTo>
                <a:cubicBezTo>
                  <a:pt x="202683" y="1392576"/>
                  <a:pt x="0" y="1189892"/>
                  <a:pt x="0" y="939879"/>
                </a:cubicBezTo>
                <a:cubicBezTo>
                  <a:pt x="0" y="689866"/>
                  <a:pt x="452697" y="0"/>
                  <a:pt x="452697" y="0"/>
                </a:cubicBezTo>
                <a:cubicBezTo>
                  <a:pt x="452697" y="0"/>
                  <a:pt x="905393" y="689856"/>
                  <a:pt x="905393" y="939879"/>
                </a:cubicBezTo>
                <a:close/>
              </a:path>
            </a:pathLst>
          </a:custGeom>
          <a:solidFill>
            <a:schemeClr val="bg1">
              <a:lumMod val="95000"/>
              <a:alpha val="20000"/>
            </a:schemeClr>
          </a:solidFill>
          <a:ln w="9797" cap="flat">
            <a:noFill/>
            <a:prstDash val="solid"/>
            <a:miter/>
          </a:ln>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Calibri" charset="0"/>
              <a:ea typeface="MS PGothic" charset="0"/>
            </a:endParaRPr>
          </a:p>
        </p:txBody>
      </p:sp>
      <p:sp>
        <p:nvSpPr>
          <p:cNvPr id="71" name="Freeform: Shape 7">
            <a:extLst>
              <a:ext uri="{FF2B5EF4-FFF2-40B4-BE49-F238E27FC236}">
                <a16:creationId xmlns:a16="http://schemas.microsoft.com/office/drawing/2014/main" id="{BFAAA3DB-6333-51AF-046F-6A4B7994A277}"/>
              </a:ext>
            </a:extLst>
          </p:cNvPr>
          <p:cNvSpPr/>
          <p:nvPr/>
        </p:nvSpPr>
        <p:spPr>
          <a:xfrm>
            <a:off x="3752080" y="4562280"/>
            <a:ext cx="588984" cy="797734"/>
          </a:xfrm>
          <a:custGeom>
            <a:avLst/>
            <a:gdLst>
              <a:gd name="connsiteX0" fmla="*/ 2387162 w 2630768"/>
              <a:gd name="connsiteY0" fmla="*/ 0 h 3696432"/>
              <a:gd name="connsiteX1" fmla="*/ 243547 w 2630768"/>
              <a:gd name="connsiteY1" fmla="*/ 0 h 3696432"/>
              <a:gd name="connsiteX2" fmla="*/ 0 w 2630768"/>
              <a:gd name="connsiteY2" fmla="*/ 243586 h 3696432"/>
              <a:gd name="connsiteX3" fmla="*/ 0 w 2630768"/>
              <a:gd name="connsiteY3" fmla="*/ 3166662 h 3696432"/>
              <a:gd name="connsiteX4" fmla="*/ 243547 w 2630768"/>
              <a:gd name="connsiteY4" fmla="*/ 3410209 h 3696432"/>
              <a:gd name="connsiteX5" fmla="*/ 1108302 w 2630768"/>
              <a:gd name="connsiteY5" fmla="*/ 3410209 h 3696432"/>
              <a:gd name="connsiteX6" fmla="*/ 1108302 w 2630768"/>
              <a:gd name="connsiteY6" fmla="*/ 3696433 h 3696432"/>
              <a:gd name="connsiteX7" fmla="*/ 1528511 w 2630768"/>
              <a:gd name="connsiteY7" fmla="*/ 3696433 h 3696432"/>
              <a:gd name="connsiteX8" fmla="*/ 1528511 w 2630768"/>
              <a:gd name="connsiteY8" fmla="*/ 3410209 h 3696432"/>
              <a:gd name="connsiteX9" fmla="*/ 2387143 w 2630768"/>
              <a:gd name="connsiteY9" fmla="*/ 3410209 h 3696432"/>
              <a:gd name="connsiteX10" fmla="*/ 2630729 w 2630768"/>
              <a:gd name="connsiteY10" fmla="*/ 3166662 h 3696432"/>
              <a:gd name="connsiteX11" fmla="*/ 2630768 w 2630768"/>
              <a:gd name="connsiteY11" fmla="*/ 243586 h 3696432"/>
              <a:gd name="connsiteX12" fmla="*/ 2387143 w 2630768"/>
              <a:gd name="connsiteY12" fmla="*/ 0 h 3696432"/>
              <a:gd name="connsiteX13" fmla="*/ 974414 w 2630768"/>
              <a:gd name="connsiteY13" fmla="*/ 3117941 h 3696432"/>
              <a:gd name="connsiteX14" fmla="*/ 487232 w 2630768"/>
              <a:gd name="connsiteY14" fmla="*/ 3117941 h 3696432"/>
              <a:gd name="connsiteX15" fmla="*/ 341078 w 2630768"/>
              <a:gd name="connsiteY15" fmla="*/ 2971787 h 3696432"/>
              <a:gd name="connsiteX16" fmla="*/ 341078 w 2630768"/>
              <a:gd name="connsiteY16" fmla="*/ 2776912 h 3696432"/>
              <a:gd name="connsiteX17" fmla="*/ 487232 w 2630768"/>
              <a:gd name="connsiteY17" fmla="*/ 2630758 h 3696432"/>
              <a:gd name="connsiteX18" fmla="*/ 974414 w 2630768"/>
              <a:gd name="connsiteY18" fmla="*/ 2630758 h 3696432"/>
              <a:gd name="connsiteX19" fmla="*/ 1120568 w 2630768"/>
              <a:gd name="connsiteY19" fmla="*/ 2776912 h 3696432"/>
              <a:gd name="connsiteX20" fmla="*/ 1120568 w 2630768"/>
              <a:gd name="connsiteY20" fmla="*/ 2971787 h 3696432"/>
              <a:gd name="connsiteX21" fmla="*/ 974414 w 2630768"/>
              <a:gd name="connsiteY21" fmla="*/ 3117941 h 3696432"/>
              <a:gd name="connsiteX22" fmla="*/ 2289876 w 2630768"/>
              <a:gd name="connsiteY22" fmla="*/ 2971787 h 3696432"/>
              <a:gd name="connsiteX23" fmla="*/ 2143723 w 2630768"/>
              <a:gd name="connsiteY23" fmla="*/ 3117941 h 3696432"/>
              <a:gd name="connsiteX24" fmla="*/ 1656540 w 2630768"/>
              <a:gd name="connsiteY24" fmla="*/ 3117941 h 3696432"/>
              <a:gd name="connsiteX25" fmla="*/ 1510386 w 2630768"/>
              <a:gd name="connsiteY25" fmla="*/ 2971787 h 3696432"/>
              <a:gd name="connsiteX26" fmla="*/ 1510386 w 2630768"/>
              <a:gd name="connsiteY26" fmla="*/ 2776912 h 3696432"/>
              <a:gd name="connsiteX27" fmla="*/ 1656540 w 2630768"/>
              <a:gd name="connsiteY27" fmla="*/ 2630758 h 3696432"/>
              <a:gd name="connsiteX28" fmla="*/ 2143723 w 2630768"/>
              <a:gd name="connsiteY28" fmla="*/ 2630758 h 3696432"/>
              <a:gd name="connsiteX29" fmla="*/ 2289876 w 2630768"/>
              <a:gd name="connsiteY29" fmla="*/ 2776912 h 3696432"/>
              <a:gd name="connsiteX30" fmla="*/ 2289876 w 2630768"/>
              <a:gd name="connsiteY30" fmla="*/ 2192268 h 3696432"/>
              <a:gd name="connsiteX31" fmla="*/ 2143723 w 2630768"/>
              <a:gd name="connsiteY31" fmla="*/ 2338422 h 3696432"/>
              <a:gd name="connsiteX32" fmla="*/ 487222 w 2630768"/>
              <a:gd name="connsiteY32" fmla="*/ 2338422 h 3696432"/>
              <a:gd name="connsiteX33" fmla="*/ 341068 w 2630768"/>
              <a:gd name="connsiteY33" fmla="*/ 2192268 h 3696432"/>
              <a:gd name="connsiteX34" fmla="*/ 341068 w 2630768"/>
              <a:gd name="connsiteY34" fmla="*/ 487173 h 3696432"/>
              <a:gd name="connsiteX35" fmla="*/ 487222 w 2630768"/>
              <a:gd name="connsiteY35" fmla="*/ 341019 h 3696432"/>
              <a:gd name="connsiteX36" fmla="*/ 2143625 w 2630768"/>
              <a:gd name="connsiteY36" fmla="*/ 341019 h 3696432"/>
              <a:gd name="connsiteX37" fmla="*/ 2289779 w 2630768"/>
              <a:gd name="connsiteY37" fmla="*/ 487173 h 3696432"/>
              <a:gd name="connsiteX38" fmla="*/ 2289779 w 2630768"/>
              <a:gd name="connsiteY38" fmla="*/ 2192268 h 36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30768" h="3696432">
                <a:moveTo>
                  <a:pt x="2387162" y="0"/>
                </a:moveTo>
                <a:lnTo>
                  <a:pt x="243547" y="0"/>
                </a:lnTo>
                <a:cubicBezTo>
                  <a:pt x="109062" y="0"/>
                  <a:pt x="0" y="109072"/>
                  <a:pt x="0" y="243586"/>
                </a:cubicBezTo>
                <a:lnTo>
                  <a:pt x="0" y="3166662"/>
                </a:lnTo>
                <a:cubicBezTo>
                  <a:pt x="0" y="3301177"/>
                  <a:pt x="109072" y="3410209"/>
                  <a:pt x="243547" y="3410209"/>
                </a:cubicBezTo>
                <a:lnTo>
                  <a:pt x="1108302" y="3410209"/>
                </a:lnTo>
                <a:lnTo>
                  <a:pt x="1108302" y="3696433"/>
                </a:lnTo>
                <a:lnTo>
                  <a:pt x="1528511" y="3696433"/>
                </a:lnTo>
                <a:lnTo>
                  <a:pt x="1528511" y="3410209"/>
                </a:lnTo>
                <a:lnTo>
                  <a:pt x="2387143" y="3410209"/>
                </a:lnTo>
                <a:cubicBezTo>
                  <a:pt x="2521657" y="3410209"/>
                  <a:pt x="2630729" y="3301177"/>
                  <a:pt x="2630729" y="3166662"/>
                </a:cubicBezTo>
                <a:lnTo>
                  <a:pt x="2630768" y="243586"/>
                </a:lnTo>
                <a:cubicBezTo>
                  <a:pt x="2630807" y="109072"/>
                  <a:pt x="2521697" y="0"/>
                  <a:pt x="2387143" y="0"/>
                </a:cubicBezTo>
                <a:close/>
                <a:moveTo>
                  <a:pt x="974414" y="3117941"/>
                </a:moveTo>
                <a:lnTo>
                  <a:pt x="487232" y="3117941"/>
                </a:lnTo>
                <a:cubicBezTo>
                  <a:pt x="406484" y="3117941"/>
                  <a:pt x="341078" y="3052535"/>
                  <a:pt x="341078" y="2971787"/>
                </a:cubicBezTo>
                <a:lnTo>
                  <a:pt x="341078" y="2776912"/>
                </a:lnTo>
                <a:cubicBezTo>
                  <a:pt x="341078" y="2696164"/>
                  <a:pt x="406484" y="2630758"/>
                  <a:pt x="487232" y="2630758"/>
                </a:cubicBezTo>
                <a:lnTo>
                  <a:pt x="974414" y="2630758"/>
                </a:lnTo>
                <a:cubicBezTo>
                  <a:pt x="1055123" y="2630758"/>
                  <a:pt x="1120568" y="2696164"/>
                  <a:pt x="1120568" y="2776912"/>
                </a:cubicBezTo>
                <a:lnTo>
                  <a:pt x="1120568" y="2971787"/>
                </a:lnTo>
                <a:cubicBezTo>
                  <a:pt x="1120568" y="3052496"/>
                  <a:pt x="1055123" y="3117941"/>
                  <a:pt x="974414" y="3117941"/>
                </a:cubicBezTo>
                <a:close/>
                <a:moveTo>
                  <a:pt x="2289876" y="2971787"/>
                </a:moveTo>
                <a:cubicBezTo>
                  <a:pt x="2289876" y="3052535"/>
                  <a:pt x="2224471" y="3117941"/>
                  <a:pt x="2143723" y="3117941"/>
                </a:cubicBezTo>
                <a:lnTo>
                  <a:pt x="1656540" y="3117941"/>
                </a:lnTo>
                <a:cubicBezTo>
                  <a:pt x="1575792" y="3117941"/>
                  <a:pt x="1510386" y="3052535"/>
                  <a:pt x="1510386" y="2971787"/>
                </a:cubicBezTo>
                <a:lnTo>
                  <a:pt x="1510386" y="2776912"/>
                </a:lnTo>
                <a:cubicBezTo>
                  <a:pt x="1510386" y="2696164"/>
                  <a:pt x="1575792" y="2630758"/>
                  <a:pt x="1656540" y="2630758"/>
                </a:cubicBezTo>
                <a:lnTo>
                  <a:pt x="2143723" y="2630758"/>
                </a:lnTo>
                <a:cubicBezTo>
                  <a:pt x="2224471" y="2630758"/>
                  <a:pt x="2289876" y="2696164"/>
                  <a:pt x="2289876" y="2776912"/>
                </a:cubicBezTo>
                <a:close/>
                <a:moveTo>
                  <a:pt x="2289876" y="2192268"/>
                </a:moveTo>
                <a:cubicBezTo>
                  <a:pt x="2289876" y="2273016"/>
                  <a:pt x="2224471" y="2338422"/>
                  <a:pt x="2143723" y="2338422"/>
                </a:cubicBezTo>
                <a:lnTo>
                  <a:pt x="487222" y="2338422"/>
                </a:lnTo>
                <a:cubicBezTo>
                  <a:pt x="406474" y="2338422"/>
                  <a:pt x="341068" y="2273016"/>
                  <a:pt x="341068" y="2192268"/>
                </a:cubicBezTo>
                <a:lnTo>
                  <a:pt x="341068" y="487173"/>
                </a:lnTo>
                <a:cubicBezTo>
                  <a:pt x="341068" y="406464"/>
                  <a:pt x="406474" y="341019"/>
                  <a:pt x="487222" y="341019"/>
                </a:cubicBezTo>
                <a:lnTo>
                  <a:pt x="2143625" y="341019"/>
                </a:lnTo>
                <a:cubicBezTo>
                  <a:pt x="2224373" y="341019"/>
                  <a:pt x="2289779" y="406464"/>
                  <a:pt x="2289779" y="487173"/>
                </a:cubicBezTo>
                <a:lnTo>
                  <a:pt x="2289779" y="2192268"/>
                </a:lnTo>
                <a:close/>
              </a:path>
            </a:pathLst>
          </a:custGeom>
          <a:solidFill>
            <a:schemeClr val="bg1">
              <a:lumMod val="95000"/>
              <a:alpha val="20000"/>
            </a:schemeClr>
          </a:solidFill>
          <a:ln w="9797" cap="flat">
            <a:noFill/>
            <a:prstDash val="solid"/>
            <a:miter/>
          </a:ln>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Calibri" charset="0"/>
              <a:ea typeface="MS PGothic" charset="0"/>
            </a:endParaRPr>
          </a:p>
        </p:txBody>
      </p:sp>
      <p:sp>
        <p:nvSpPr>
          <p:cNvPr id="72" name="Text Placeholder 3">
            <a:extLst>
              <a:ext uri="{FF2B5EF4-FFF2-40B4-BE49-F238E27FC236}">
                <a16:creationId xmlns:a16="http://schemas.microsoft.com/office/drawing/2014/main" id="{D9A2E9A3-03A2-99BA-A5A2-A8A3140D7146}"/>
              </a:ext>
            </a:extLst>
          </p:cNvPr>
          <p:cNvSpPr txBox="1">
            <a:spLocks/>
          </p:cNvSpPr>
          <p:nvPr/>
        </p:nvSpPr>
        <p:spPr>
          <a:xfrm>
            <a:off x="3476844" y="4640305"/>
            <a:ext cx="1139457" cy="583431"/>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800" b="1" noProof="0">
                <a:effectLst>
                  <a:outerShdw blurRad="38100" dist="38100" dir="2700000" algn="tl">
                    <a:srgbClr val="000000">
                      <a:alpha val="43137"/>
                    </a:srgbClr>
                  </a:outerShdw>
                </a:effectLst>
                <a:latin typeface="+mn-lt"/>
              </a:rPr>
              <a:t>T2D</a:t>
            </a:r>
          </a:p>
        </p:txBody>
      </p:sp>
      <p:sp>
        <p:nvSpPr>
          <p:cNvPr id="73" name="Text Placeholder 3">
            <a:extLst>
              <a:ext uri="{FF2B5EF4-FFF2-40B4-BE49-F238E27FC236}">
                <a16:creationId xmlns:a16="http://schemas.microsoft.com/office/drawing/2014/main" id="{7718F4C7-4FF2-A81A-8D0D-26040FA82A4F}"/>
              </a:ext>
            </a:extLst>
          </p:cNvPr>
          <p:cNvSpPr txBox="1">
            <a:spLocks/>
          </p:cNvSpPr>
          <p:nvPr/>
        </p:nvSpPr>
        <p:spPr>
          <a:xfrm>
            <a:off x="3546367" y="3684058"/>
            <a:ext cx="1000410" cy="31743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noProof="0">
                <a:solidFill>
                  <a:schemeClr val="accent4">
                    <a:lumMod val="75000"/>
                  </a:schemeClr>
                </a:solidFill>
                <a:latin typeface="+mn-lt"/>
              </a:rPr>
              <a:t>30–50%</a:t>
            </a:r>
          </a:p>
        </p:txBody>
      </p:sp>
      <p:sp>
        <p:nvSpPr>
          <p:cNvPr id="74" name="Text Placeholder 3">
            <a:extLst>
              <a:ext uri="{FF2B5EF4-FFF2-40B4-BE49-F238E27FC236}">
                <a16:creationId xmlns:a16="http://schemas.microsoft.com/office/drawing/2014/main" id="{AB6A3652-4809-4769-FE5F-3C19B0DB226E}"/>
              </a:ext>
            </a:extLst>
          </p:cNvPr>
          <p:cNvSpPr txBox="1">
            <a:spLocks/>
          </p:cNvSpPr>
          <p:nvPr/>
        </p:nvSpPr>
        <p:spPr>
          <a:xfrm>
            <a:off x="3493655" y="3941601"/>
            <a:ext cx="1105834" cy="25832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050" noProof="0">
                <a:solidFill>
                  <a:schemeClr val="tx1"/>
                </a:solidFill>
                <a:latin typeface="+mn-lt"/>
              </a:rPr>
              <a:t>of all CKD cases</a:t>
            </a:r>
            <a:r>
              <a:rPr lang="en-GB" sz="1050" baseline="30000" noProof="0">
                <a:solidFill>
                  <a:schemeClr val="tx1"/>
                </a:solidFill>
                <a:latin typeface="+mn-lt"/>
              </a:rPr>
              <a:t>2</a:t>
            </a:r>
          </a:p>
        </p:txBody>
      </p:sp>
      <p:grpSp>
        <p:nvGrpSpPr>
          <p:cNvPr id="75" name="Group 74">
            <a:extLst>
              <a:ext uri="{FF2B5EF4-FFF2-40B4-BE49-F238E27FC236}">
                <a16:creationId xmlns:a16="http://schemas.microsoft.com/office/drawing/2014/main" id="{F22A1B79-A7C4-F5DB-492A-D0A4D954388F}"/>
              </a:ext>
            </a:extLst>
          </p:cNvPr>
          <p:cNvGrpSpPr/>
          <p:nvPr/>
        </p:nvGrpSpPr>
        <p:grpSpPr>
          <a:xfrm>
            <a:off x="3156928" y="3298301"/>
            <a:ext cx="1779289" cy="409929"/>
            <a:chOff x="1509074" y="3761798"/>
            <a:chExt cx="3968933" cy="914400"/>
          </a:xfrm>
        </p:grpSpPr>
        <p:pic>
          <p:nvPicPr>
            <p:cNvPr id="76" name="Graphic 75" descr="Woman with solid fill">
              <a:extLst>
                <a:ext uri="{FF2B5EF4-FFF2-40B4-BE49-F238E27FC236}">
                  <a16:creationId xmlns:a16="http://schemas.microsoft.com/office/drawing/2014/main" id="{679B20D2-DEE8-0157-BD58-D57A91F783DC}"/>
                </a:ext>
              </a:extLst>
            </p:cNvPr>
            <p:cNvPicPr>
              <a:picLocks noChangeAspect="1"/>
            </p:cNvPicPr>
            <p:nvPr/>
          </p:nvPicPr>
          <p:blipFill>
            <a:blip r:embed="rId13">
              <a:extLst>
                <a:ext uri="{96DAC541-7B7A-43D3-8B79-37D633B846F1}">
                  <asvg:svgBlip xmlns:asvg="http://schemas.microsoft.com/office/drawing/2016/SVG/main" r:embed="rId23"/>
                </a:ext>
              </a:extLst>
            </a:blip>
            <a:stretch>
              <a:fillRect/>
            </a:stretch>
          </p:blipFill>
          <p:spPr>
            <a:xfrm>
              <a:off x="2864411" y="3761798"/>
              <a:ext cx="914400" cy="914400"/>
            </a:xfrm>
            <a:prstGeom prst="rect">
              <a:avLst/>
            </a:prstGeom>
          </p:spPr>
        </p:pic>
        <p:pic>
          <p:nvPicPr>
            <p:cNvPr id="77" name="Graphic 76" descr="Man with solid fill">
              <a:extLst>
                <a:ext uri="{FF2B5EF4-FFF2-40B4-BE49-F238E27FC236}">
                  <a16:creationId xmlns:a16="http://schemas.microsoft.com/office/drawing/2014/main" id="{6AEC4444-99FC-744D-3720-5A34BE46CD13}"/>
                </a:ext>
              </a:extLst>
            </p:cNvPr>
            <p:cNvPicPr>
              <a:picLocks noChangeAspect="1"/>
            </p:cNvPicPr>
            <p:nvPr/>
          </p:nvPicPr>
          <p:blipFill>
            <a:blip r:embed="rId11">
              <a:extLst>
                <a:ext uri="{96DAC541-7B7A-43D3-8B79-37D633B846F1}">
                  <asvg:svgBlip xmlns:asvg="http://schemas.microsoft.com/office/drawing/2016/SVG/main" r:embed="rId24"/>
                </a:ext>
              </a:extLst>
            </a:blip>
            <a:stretch>
              <a:fillRect/>
            </a:stretch>
          </p:blipFill>
          <p:spPr>
            <a:xfrm>
              <a:off x="3210779" y="3761798"/>
              <a:ext cx="914400" cy="914400"/>
            </a:xfrm>
            <a:prstGeom prst="rect">
              <a:avLst/>
            </a:prstGeom>
          </p:spPr>
        </p:pic>
        <p:pic>
          <p:nvPicPr>
            <p:cNvPr id="78" name="Graphic 77" descr="Woman with solid fill">
              <a:extLst>
                <a:ext uri="{FF2B5EF4-FFF2-40B4-BE49-F238E27FC236}">
                  <a16:creationId xmlns:a16="http://schemas.microsoft.com/office/drawing/2014/main" id="{394FB163-E66C-2A4E-EF39-6BD54B49B3EC}"/>
                </a:ext>
              </a:extLst>
            </p:cNvPr>
            <p:cNvPicPr>
              <a:picLocks noChangeAspect="1"/>
            </p:cNvPicPr>
            <p:nvPr/>
          </p:nvPicPr>
          <p:blipFill>
            <a:blip r:embed="rId13">
              <a:extLst>
                <a:ext uri="{96DAC541-7B7A-43D3-8B79-37D633B846F1}">
                  <asvg:svgBlip xmlns:asvg="http://schemas.microsoft.com/office/drawing/2016/SVG/main" r:embed="rId23"/>
                </a:ext>
              </a:extLst>
            </a:blip>
            <a:stretch>
              <a:fillRect/>
            </a:stretch>
          </p:blipFill>
          <p:spPr>
            <a:xfrm>
              <a:off x="3552520" y="3761798"/>
              <a:ext cx="914400" cy="914400"/>
            </a:xfrm>
            <a:prstGeom prst="rect">
              <a:avLst/>
            </a:prstGeom>
          </p:spPr>
        </p:pic>
        <p:pic>
          <p:nvPicPr>
            <p:cNvPr id="79" name="Graphic 78" descr="Man with solid fill">
              <a:extLst>
                <a:ext uri="{FF2B5EF4-FFF2-40B4-BE49-F238E27FC236}">
                  <a16:creationId xmlns:a16="http://schemas.microsoft.com/office/drawing/2014/main" id="{8CB0D14D-56E5-2365-BC58-285A53974B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9652" y="3761798"/>
              <a:ext cx="914400" cy="914400"/>
            </a:xfrm>
            <a:prstGeom prst="rect">
              <a:avLst/>
            </a:prstGeom>
          </p:spPr>
        </p:pic>
        <p:pic>
          <p:nvPicPr>
            <p:cNvPr id="80" name="Graphic 79" descr="Woman with solid fill">
              <a:extLst>
                <a:ext uri="{FF2B5EF4-FFF2-40B4-BE49-F238E27FC236}">
                  <a16:creationId xmlns:a16="http://schemas.microsoft.com/office/drawing/2014/main" id="{FEA34E20-731F-0467-08C5-A470795BA8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6475" y="3761798"/>
              <a:ext cx="914400" cy="914400"/>
            </a:xfrm>
            <a:prstGeom prst="rect">
              <a:avLst/>
            </a:prstGeom>
          </p:spPr>
        </p:pic>
        <p:pic>
          <p:nvPicPr>
            <p:cNvPr id="81" name="Graphic 80" descr="Man with solid fill">
              <a:extLst>
                <a:ext uri="{FF2B5EF4-FFF2-40B4-BE49-F238E27FC236}">
                  <a16:creationId xmlns:a16="http://schemas.microsoft.com/office/drawing/2014/main" id="{809FC3A1-9D37-7F1F-81DF-43441A6B17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63607" y="3761798"/>
              <a:ext cx="914400" cy="914400"/>
            </a:xfrm>
            <a:prstGeom prst="rect">
              <a:avLst/>
            </a:prstGeom>
          </p:spPr>
        </p:pic>
        <p:pic>
          <p:nvPicPr>
            <p:cNvPr id="82" name="Graphic 81" descr="Woman with solid fill">
              <a:extLst>
                <a:ext uri="{FF2B5EF4-FFF2-40B4-BE49-F238E27FC236}">
                  <a16:creationId xmlns:a16="http://schemas.microsoft.com/office/drawing/2014/main" id="{2451F6CE-4295-4EB2-4D0A-41037D381AB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09074" y="3761798"/>
              <a:ext cx="914400" cy="914400"/>
            </a:xfrm>
            <a:prstGeom prst="rect">
              <a:avLst/>
            </a:prstGeom>
          </p:spPr>
        </p:pic>
        <p:pic>
          <p:nvPicPr>
            <p:cNvPr id="83" name="Graphic 82" descr="Man with solid fill">
              <a:extLst>
                <a:ext uri="{FF2B5EF4-FFF2-40B4-BE49-F238E27FC236}">
                  <a16:creationId xmlns:a16="http://schemas.microsoft.com/office/drawing/2014/main" id="{D77972F8-CF72-F295-E27E-1E791885315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46206" y="3761798"/>
              <a:ext cx="914400" cy="914400"/>
            </a:xfrm>
            <a:prstGeom prst="rect">
              <a:avLst/>
            </a:prstGeom>
          </p:spPr>
        </p:pic>
        <p:pic>
          <p:nvPicPr>
            <p:cNvPr id="84" name="Graphic 83" descr="Woman with solid fill">
              <a:extLst>
                <a:ext uri="{FF2B5EF4-FFF2-40B4-BE49-F238E27FC236}">
                  <a16:creationId xmlns:a16="http://schemas.microsoft.com/office/drawing/2014/main" id="{A971EAD3-143B-5098-911E-D38ED90008B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87947" y="3761798"/>
              <a:ext cx="914400" cy="914400"/>
            </a:xfrm>
            <a:prstGeom prst="rect">
              <a:avLst/>
            </a:prstGeom>
          </p:spPr>
        </p:pic>
        <p:pic>
          <p:nvPicPr>
            <p:cNvPr id="85" name="Graphic 84" descr="Man with solid fill">
              <a:extLst>
                <a:ext uri="{FF2B5EF4-FFF2-40B4-BE49-F238E27FC236}">
                  <a16:creationId xmlns:a16="http://schemas.microsoft.com/office/drawing/2014/main" id="{64BC495C-64F4-04C3-BEEA-08230584D228}"/>
                </a:ext>
              </a:extLst>
            </p:cNvPr>
            <p:cNvPicPr>
              <a:picLocks noChangeAspect="1"/>
            </p:cNvPicPr>
            <p:nvPr/>
          </p:nvPicPr>
          <p:blipFill>
            <a:blip r:embed="rId11">
              <a:extLst>
                <a:ext uri="{96DAC541-7B7A-43D3-8B79-37D633B846F1}">
                  <asvg:svgBlip xmlns:asvg="http://schemas.microsoft.com/office/drawing/2016/SVG/main" r:embed="rId29"/>
                </a:ext>
              </a:extLst>
            </a:blip>
            <a:stretch>
              <a:fillRect/>
            </a:stretch>
          </p:blipFill>
          <p:spPr>
            <a:xfrm>
              <a:off x="2525079" y="3761798"/>
              <a:ext cx="914400" cy="914400"/>
            </a:xfrm>
            <a:prstGeom prst="rect">
              <a:avLst/>
            </a:prstGeom>
          </p:spPr>
        </p:pic>
      </p:grpSp>
      <p:sp>
        <p:nvSpPr>
          <p:cNvPr id="110" name="TextBox 109">
            <a:extLst>
              <a:ext uri="{FF2B5EF4-FFF2-40B4-BE49-F238E27FC236}">
                <a16:creationId xmlns:a16="http://schemas.microsoft.com/office/drawing/2014/main" id="{2A442B50-6BA1-7C40-8B29-285ACF8B1998}"/>
              </a:ext>
            </a:extLst>
          </p:cNvPr>
          <p:cNvSpPr txBox="1"/>
          <p:nvPr/>
        </p:nvSpPr>
        <p:spPr>
          <a:xfrm>
            <a:off x="1098013" y="4762898"/>
            <a:ext cx="1687501" cy="735982"/>
          </a:xfrm>
          <a:prstGeom prst="rect">
            <a:avLst/>
          </a:prstGeom>
          <a:noFill/>
        </p:spPr>
        <p:txBody>
          <a:bodyPr vert="horz" wrap="none" lIns="91440" tIns="45720" rIns="91440" bIns="45720" rtlCol="0">
            <a:noAutofit/>
          </a:bodyPr>
          <a:lstStyle/>
          <a:p>
            <a:pPr algn="ctr">
              <a:spcBef>
                <a:spcPts val="600"/>
              </a:spcBef>
            </a:pPr>
            <a:r>
              <a:rPr lang="en-GB" sz="2000" b="1" noProof="0">
                <a:solidFill>
                  <a:schemeClr val="accent4"/>
                </a:solidFill>
                <a:latin typeface="Arial" panose="020B0604020202020204"/>
              </a:rPr>
              <a:t>~40%</a:t>
            </a:r>
            <a:br>
              <a:rPr lang="en-GB" sz="2000" b="1" noProof="0">
                <a:solidFill>
                  <a:schemeClr val="accent4"/>
                </a:solidFill>
                <a:latin typeface="Arial" panose="020B0604020202020204"/>
              </a:rPr>
            </a:br>
            <a:r>
              <a:rPr lang="en-GB" sz="1050" noProof="0">
                <a:latin typeface="Arial" panose="020B0604020202020204"/>
              </a:rPr>
              <a:t>of people with T2D </a:t>
            </a:r>
            <a:br>
              <a:rPr lang="en-GB" sz="1050" noProof="0">
                <a:latin typeface="Arial" panose="020B0604020202020204"/>
              </a:rPr>
            </a:br>
            <a:r>
              <a:rPr lang="en-GB" sz="1050" noProof="0">
                <a:latin typeface="Arial" panose="020B0604020202020204"/>
              </a:rPr>
              <a:t>develop DKD</a:t>
            </a:r>
            <a:r>
              <a:rPr lang="en-GB" sz="1050" baseline="30000" noProof="0">
                <a:latin typeface="Arial" panose="020B0604020202020204"/>
              </a:rPr>
              <a:t>1</a:t>
            </a:r>
            <a:endParaRPr lang="en-GB" sz="1400" baseline="30000" noProof="0">
              <a:latin typeface="Arial" panose="020B0604020202020204"/>
            </a:endParaRPr>
          </a:p>
        </p:txBody>
      </p:sp>
      <p:grpSp>
        <p:nvGrpSpPr>
          <p:cNvPr id="111" name="Group 110">
            <a:extLst>
              <a:ext uri="{FF2B5EF4-FFF2-40B4-BE49-F238E27FC236}">
                <a16:creationId xmlns:a16="http://schemas.microsoft.com/office/drawing/2014/main" id="{7BFC4FDF-9094-F350-EC22-0E7B1C34DC52}"/>
              </a:ext>
            </a:extLst>
          </p:cNvPr>
          <p:cNvGrpSpPr/>
          <p:nvPr/>
        </p:nvGrpSpPr>
        <p:grpSpPr>
          <a:xfrm>
            <a:off x="1006225" y="4352969"/>
            <a:ext cx="1779289" cy="409929"/>
            <a:chOff x="1509074" y="3761798"/>
            <a:chExt cx="3968933" cy="914400"/>
          </a:xfrm>
        </p:grpSpPr>
        <p:pic>
          <p:nvPicPr>
            <p:cNvPr id="112" name="Graphic 111" descr="Woman with solid fill">
              <a:extLst>
                <a:ext uri="{FF2B5EF4-FFF2-40B4-BE49-F238E27FC236}">
                  <a16:creationId xmlns:a16="http://schemas.microsoft.com/office/drawing/2014/main" id="{0AA9A082-77DD-03B6-6A8B-FDA6D210B6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64411" y="3761798"/>
              <a:ext cx="914400" cy="914400"/>
            </a:xfrm>
            <a:prstGeom prst="rect">
              <a:avLst/>
            </a:prstGeom>
          </p:spPr>
        </p:pic>
        <p:pic>
          <p:nvPicPr>
            <p:cNvPr id="113" name="Graphic 112" descr="Man with solid fill">
              <a:extLst>
                <a:ext uri="{FF2B5EF4-FFF2-40B4-BE49-F238E27FC236}">
                  <a16:creationId xmlns:a16="http://schemas.microsoft.com/office/drawing/2014/main" id="{CEE9F07D-2FA2-6E8A-EC14-A1D6454D6F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10779" y="3761798"/>
              <a:ext cx="914400" cy="914400"/>
            </a:xfrm>
            <a:prstGeom prst="rect">
              <a:avLst/>
            </a:prstGeom>
          </p:spPr>
        </p:pic>
        <p:pic>
          <p:nvPicPr>
            <p:cNvPr id="114" name="Graphic 113" descr="Woman with solid fill">
              <a:extLst>
                <a:ext uri="{FF2B5EF4-FFF2-40B4-BE49-F238E27FC236}">
                  <a16:creationId xmlns:a16="http://schemas.microsoft.com/office/drawing/2014/main" id="{10CB88F8-9897-A8D8-9976-15342D0398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52520" y="3761798"/>
              <a:ext cx="914400" cy="914400"/>
            </a:xfrm>
            <a:prstGeom prst="rect">
              <a:avLst/>
            </a:prstGeom>
          </p:spPr>
        </p:pic>
        <p:pic>
          <p:nvPicPr>
            <p:cNvPr id="115" name="Graphic 114" descr="Man with solid fill">
              <a:extLst>
                <a:ext uri="{FF2B5EF4-FFF2-40B4-BE49-F238E27FC236}">
                  <a16:creationId xmlns:a16="http://schemas.microsoft.com/office/drawing/2014/main" id="{8E6078C2-7A7C-3C95-7C80-A494BEB69A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9652" y="3761798"/>
              <a:ext cx="914400" cy="914400"/>
            </a:xfrm>
            <a:prstGeom prst="rect">
              <a:avLst/>
            </a:prstGeom>
          </p:spPr>
        </p:pic>
        <p:pic>
          <p:nvPicPr>
            <p:cNvPr id="116" name="Graphic 115" descr="Woman with solid fill">
              <a:extLst>
                <a:ext uri="{FF2B5EF4-FFF2-40B4-BE49-F238E27FC236}">
                  <a16:creationId xmlns:a16="http://schemas.microsoft.com/office/drawing/2014/main" id="{B66B3429-B3DB-8E09-48D1-E12B0AAA2B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6475" y="3761798"/>
              <a:ext cx="914400" cy="914400"/>
            </a:xfrm>
            <a:prstGeom prst="rect">
              <a:avLst/>
            </a:prstGeom>
          </p:spPr>
        </p:pic>
        <p:pic>
          <p:nvPicPr>
            <p:cNvPr id="117" name="Graphic 116" descr="Man with solid fill">
              <a:extLst>
                <a:ext uri="{FF2B5EF4-FFF2-40B4-BE49-F238E27FC236}">
                  <a16:creationId xmlns:a16="http://schemas.microsoft.com/office/drawing/2014/main" id="{E14025E8-873E-1B84-0A18-0145079546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63607" y="3761798"/>
              <a:ext cx="914400" cy="914400"/>
            </a:xfrm>
            <a:prstGeom prst="rect">
              <a:avLst/>
            </a:prstGeom>
          </p:spPr>
        </p:pic>
        <p:pic>
          <p:nvPicPr>
            <p:cNvPr id="118" name="Graphic 117" descr="Woman with solid fill">
              <a:extLst>
                <a:ext uri="{FF2B5EF4-FFF2-40B4-BE49-F238E27FC236}">
                  <a16:creationId xmlns:a16="http://schemas.microsoft.com/office/drawing/2014/main" id="{D93A34A3-1B12-259D-94FE-CC0DDEE97E70}"/>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509074" y="3761798"/>
              <a:ext cx="914400" cy="914400"/>
            </a:xfrm>
            <a:prstGeom prst="rect">
              <a:avLst/>
            </a:prstGeom>
          </p:spPr>
        </p:pic>
        <p:pic>
          <p:nvPicPr>
            <p:cNvPr id="119" name="Graphic 118" descr="Man with solid fill">
              <a:extLst>
                <a:ext uri="{FF2B5EF4-FFF2-40B4-BE49-F238E27FC236}">
                  <a16:creationId xmlns:a16="http://schemas.microsoft.com/office/drawing/2014/main" id="{639F5C2F-38BE-4234-CAE8-9815253F984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846206" y="3761798"/>
              <a:ext cx="914400" cy="914400"/>
            </a:xfrm>
            <a:prstGeom prst="rect">
              <a:avLst/>
            </a:prstGeom>
          </p:spPr>
        </p:pic>
        <p:pic>
          <p:nvPicPr>
            <p:cNvPr id="120" name="Graphic 119" descr="Woman with solid fill">
              <a:extLst>
                <a:ext uri="{FF2B5EF4-FFF2-40B4-BE49-F238E27FC236}">
                  <a16:creationId xmlns:a16="http://schemas.microsoft.com/office/drawing/2014/main" id="{983475F7-6BB5-5A0D-FA4E-936033C4440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187947" y="3761798"/>
              <a:ext cx="914400" cy="914400"/>
            </a:xfrm>
            <a:prstGeom prst="rect">
              <a:avLst/>
            </a:prstGeom>
          </p:spPr>
        </p:pic>
        <p:pic>
          <p:nvPicPr>
            <p:cNvPr id="121" name="Graphic 120" descr="Man with solid fill">
              <a:extLst>
                <a:ext uri="{FF2B5EF4-FFF2-40B4-BE49-F238E27FC236}">
                  <a16:creationId xmlns:a16="http://schemas.microsoft.com/office/drawing/2014/main" id="{ED5824B4-2D2A-F9A6-4C0F-A1D060D58F7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525079" y="3761798"/>
              <a:ext cx="914400" cy="914400"/>
            </a:xfrm>
            <a:prstGeom prst="rect">
              <a:avLst/>
            </a:prstGeom>
          </p:spPr>
        </p:pic>
      </p:grpSp>
      <p:grpSp>
        <p:nvGrpSpPr>
          <p:cNvPr id="122" name="Group 121">
            <a:extLst>
              <a:ext uri="{FF2B5EF4-FFF2-40B4-BE49-F238E27FC236}">
                <a16:creationId xmlns:a16="http://schemas.microsoft.com/office/drawing/2014/main" id="{5D1510B8-AA04-E048-621C-8122797373D8}"/>
              </a:ext>
            </a:extLst>
          </p:cNvPr>
          <p:cNvGrpSpPr/>
          <p:nvPr/>
        </p:nvGrpSpPr>
        <p:grpSpPr>
          <a:xfrm>
            <a:off x="1036971" y="1917117"/>
            <a:ext cx="1779289" cy="409929"/>
            <a:chOff x="1500681" y="4796560"/>
            <a:chExt cx="3968933" cy="914400"/>
          </a:xfrm>
        </p:grpSpPr>
        <p:pic>
          <p:nvPicPr>
            <p:cNvPr id="123" name="Graphic 122" descr="Man with solid fill">
              <a:extLst>
                <a:ext uri="{FF2B5EF4-FFF2-40B4-BE49-F238E27FC236}">
                  <a16:creationId xmlns:a16="http://schemas.microsoft.com/office/drawing/2014/main" id="{A7DBA1CD-FFD4-70A3-8E5C-9FAD83D3ECD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516686" y="4796560"/>
              <a:ext cx="914400" cy="914400"/>
            </a:xfrm>
            <a:prstGeom prst="rect">
              <a:avLst/>
            </a:prstGeom>
          </p:spPr>
        </p:pic>
        <p:pic>
          <p:nvPicPr>
            <p:cNvPr id="124" name="Graphic 123" descr="Woman with solid fill">
              <a:extLst>
                <a:ext uri="{FF2B5EF4-FFF2-40B4-BE49-F238E27FC236}">
                  <a16:creationId xmlns:a16="http://schemas.microsoft.com/office/drawing/2014/main" id="{2B869944-8496-AB41-B913-9EE42D1D8784}"/>
                </a:ext>
              </a:extLst>
            </p:cNvPr>
            <p:cNvPicPr>
              <a:picLocks noChangeAspect="1"/>
            </p:cNvPicPr>
            <p:nvPr/>
          </p:nvPicPr>
          <p:blipFill>
            <a:blip r:embed="rId13">
              <a:extLst>
                <a:ext uri="{96DAC541-7B7A-43D3-8B79-37D633B846F1}">
                  <asvg:svgBlip xmlns:asvg="http://schemas.microsoft.com/office/drawing/2016/SVG/main" r:embed="rId36"/>
                </a:ext>
              </a:extLst>
            </a:blip>
            <a:stretch>
              <a:fillRect/>
            </a:stretch>
          </p:blipFill>
          <p:spPr>
            <a:xfrm>
              <a:off x="2856018" y="4796560"/>
              <a:ext cx="914400" cy="914400"/>
            </a:xfrm>
            <a:prstGeom prst="rect">
              <a:avLst/>
            </a:prstGeom>
          </p:spPr>
        </p:pic>
        <p:pic>
          <p:nvPicPr>
            <p:cNvPr id="125" name="Graphic 124" descr="Man with solid fill">
              <a:extLst>
                <a:ext uri="{FF2B5EF4-FFF2-40B4-BE49-F238E27FC236}">
                  <a16:creationId xmlns:a16="http://schemas.microsoft.com/office/drawing/2014/main" id="{CA487ABB-719B-D6A6-7290-FEC75F0C0ED0}"/>
                </a:ext>
              </a:extLst>
            </p:cNvPr>
            <p:cNvPicPr>
              <a:picLocks noChangeAspect="1"/>
            </p:cNvPicPr>
            <p:nvPr/>
          </p:nvPicPr>
          <p:blipFill>
            <a:blip r:embed="rId11">
              <a:extLst>
                <a:ext uri="{96DAC541-7B7A-43D3-8B79-37D633B846F1}">
                  <asvg:svgBlip xmlns:asvg="http://schemas.microsoft.com/office/drawing/2016/SVG/main" r:embed="rId29"/>
                </a:ext>
              </a:extLst>
            </a:blip>
            <a:stretch>
              <a:fillRect/>
            </a:stretch>
          </p:blipFill>
          <p:spPr>
            <a:xfrm>
              <a:off x="3202386" y="4796560"/>
              <a:ext cx="914400" cy="914400"/>
            </a:xfrm>
            <a:prstGeom prst="rect">
              <a:avLst/>
            </a:prstGeom>
          </p:spPr>
        </p:pic>
        <p:pic>
          <p:nvPicPr>
            <p:cNvPr id="126" name="Graphic 125" descr="Woman with solid fill">
              <a:extLst>
                <a:ext uri="{FF2B5EF4-FFF2-40B4-BE49-F238E27FC236}">
                  <a16:creationId xmlns:a16="http://schemas.microsoft.com/office/drawing/2014/main" id="{E3C6D4D1-7F08-8D08-1F29-FD825658A54C}"/>
                </a:ext>
              </a:extLst>
            </p:cNvPr>
            <p:cNvPicPr>
              <a:picLocks noChangeAspect="1"/>
            </p:cNvPicPr>
            <p:nvPr/>
          </p:nvPicPr>
          <p:blipFill>
            <a:blip r:embed="rId13">
              <a:extLst>
                <a:ext uri="{96DAC541-7B7A-43D3-8B79-37D633B846F1}">
                  <asvg:svgBlip xmlns:asvg="http://schemas.microsoft.com/office/drawing/2016/SVG/main" r:embed="rId36"/>
                </a:ext>
              </a:extLst>
            </a:blip>
            <a:stretch>
              <a:fillRect/>
            </a:stretch>
          </p:blipFill>
          <p:spPr>
            <a:xfrm>
              <a:off x="3544127" y="4796560"/>
              <a:ext cx="914400" cy="914400"/>
            </a:xfrm>
            <a:prstGeom prst="rect">
              <a:avLst/>
            </a:prstGeom>
          </p:spPr>
        </p:pic>
        <p:pic>
          <p:nvPicPr>
            <p:cNvPr id="127" name="Graphic 126" descr="Man with solid fill">
              <a:extLst>
                <a:ext uri="{FF2B5EF4-FFF2-40B4-BE49-F238E27FC236}">
                  <a16:creationId xmlns:a16="http://schemas.microsoft.com/office/drawing/2014/main" id="{53179DF4-A00E-3AA9-8F1E-4F3B2009B199}"/>
                </a:ext>
              </a:extLst>
            </p:cNvPr>
            <p:cNvPicPr>
              <a:picLocks noChangeAspect="1"/>
            </p:cNvPicPr>
            <p:nvPr/>
          </p:nvPicPr>
          <p:blipFill>
            <a:blip r:embed="rId11">
              <a:extLst>
                <a:ext uri="{96DAC541-7B7A-43D3-8B79-37D633B846F1}">
                  <asvg:svgBlip xmlns:asvg="http://schemas.microsoft.com/office/drawing/2016/SVG/main" r:embed="rId29"/>
                </a:ext>
              </a:extLst>
            </a:blip>
            <a:stretch>
              <a:fillRect/>
            </a:stretch>
          </p:blipFill>
          <p:spPr>
            <a:xfrm>
              <a:off x="3881259" y="4796560"/>
              <a:ext cx="914400" cy="914400"/>
            </a:xfrm>
            <a:prstGeom prst="rect">
              <a:avLst/>
            </a:prstGeom>
          </p:spPr>
        </p:pic>
        <p:pic>
          <p:nvPicPr>
            <p:cNvPr id="128" name="Graphic 127" descr="Woman with solid fill">
              <a:extLst>
                <a:ext uri="{FF2B5EF4-FFF2-40B4-BE49-F238E27FC236}">
                  <a16:creationId xmlns:a16="http://schemas.microsoft.com/office/drawing/2014/main" id="{74E5CA38-4E06-2651-001A-1C433202072A}"/>
                </a:ext>
              </a:extLst>
            </p:cNvPr>
            <p:cNvPicPr>
              <a:picLocks noChangeAspect="1"/>
            </p:cNvPicPr>
            <p:nvPr/>
          </p:nvPicPr>
          <p:blipFill>
            <a:blip r:embed="rId13">
              <a:extLst>
                <a:ext uri="{96DAC541-7B7A-43D3-8B79-37D633B846F1}">
                  <asvg:svgBlip xmlns:asvg="http://schemas.microsoft.com/office/drawing/2016/SVG/main" r:embed="rId36"/>
                </a:ext>
              </a:extLst>
            </a:blip>
            <a:stretch>
              <a:fillRect/>
            </a:stretch>
          </p:blipFill>
          <p:spPr>
            <a:xfrm>
              <a:off x="4218082" y="4796560"/>
              <a:ext cx="914400" cy="914400"/>
            </a:xfrm>
            <a:prstGeom prst="rect">
              <a:avLst/>
            </a:prstGeom>
          </p:spPr>
        </p:pic>
        <p:pic>
          <p:nvPicPr>
            <p:cNvPr id="129" name="Graphic 128" descr="Man with solid fill">
              <a:extLst>
                <a:ext uri="{FF2B5EF4-FFF2-40B4-BE49-F238E27FC236}">
                  <a16:creationId xmlns:a16="http://schemas.microsoft.com/office/drawing/2014/main" id="{60747241-20AF-2D76-DC74-65F5A7FCAD72}"/>
                </a:ext>
              </a:extLst>
            </p:cNvPr>
            <p:cNvPicPr>
              <a:picLocks noChangeAspect="1"/>
            </p:cNvPicPr>
            <p:nvPr/>
          </p:nvPicPr>
          <p:blipFill>
            <a:blip r:embed="rId11">
              <a:extLst>
                <a:ext uri="{96DAC541-7B7A-43D3-8B79-37D633B846F1}">
                  <asvg:svgBlip xmlns:asvg="http://schemas.microsoft.com/office/drawing/2016/SVG/main" r:embed="rId29"/>
                </a:ext>
              </a:extLst>
            </a:blip>
            <a:stretch>
              <a:fillRect/>
            </a:stretch>
          </p:blipFill>
          <p:spPr>
            <a:xfrm>
              <a:off x="4555214" y="4796560"/>
              <a:ext cx="914400" cy="914400"/>
            </a:xfrm>
            <a:prstGeom prst="rect">
              <a:avLst/>
            </a:prstGeom>
          </p:spPr>
        </p:pic>
        <p:pic>
          <p:nvPicPr>
            <p:cNvPr id="130" name="Graphic 129" descr="Woman with solid fill">
              <a:extLst>
                <a:ext uri="{FF2B5EF4-FFF2-40B4-BE49-F238E27FC236}">
                  <a16:creationId xmlns:a16="http://schemas.microsoft.com/office/drawing/2014/main" id="{9FA6B64A-0693-4ADA-0AEB-006D32A1B04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500681" y="4796560"/>
              <a:ext cx="914400" cy="914400"/>
            </a:xfrm>
            <a:prstGeom prst="rect">
              <a:avLst/>
            </a:prstGeom>
          </p:spPr>
        </p:pic>
        <p:pic>
          <p:nvPicPr>
            <p:cNvPr id="131" name="Graphic 130" descr="Man with solid fill">
              <a:extLst>
                <a:ext uri="{FF2B5EF4-FFF2-40B4-BE49-F238E27FC236}">
                  <a16:creationId xmlns:a16="http://schemas.microsoft.com/office/drawing/2014/main" id="{F22C3AE5-F682-0A66-F43C-24EBD6E7539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37813" y="4796560"/>
              <a:ext cx="914400" cy="914400"/>
            </a:xfrm>
            <a:prstGeom prst="rect">
              <a:avLst/>
            </a:prstGeom>
          </p:spPr>
        </p:pic>
        <p:pic>
          <p:nvPicPr>
            <p:cNvPr id="132" name="Graphic 131" descr="Woman with solid fill">
              <a:extLst>
                <a:ext uri="{FF2B5EF4-FFF2-40B4-BE49-F238E27FC236}">
                  <a16:creationId xmlns:a16="http://schemas.microsoft.com/office/drawing/2014/main" id="{C3E4D2F0-892F-11EA-0DBB-AE0237D8646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179554" y="4796560"/>
              <a:ext cx="914400" cy="914400"/>
            </a:xfrm>
            <a:prstGeom prst="rect">
              <a:avLst/>
            </a:prstGeom>
          </p:spPr>
        </p:pic>
      </p:grpSp>
      <p:sp>
        <p:nvSpPr>
          <p:cNvPr id="133" name="TextBox 132">
            <a:extLst>
              <a:ext uri="{FF2B5EF4-FFF2-40B4-BE49-F238E27FC236}">
                <a16:creationId xmlns:a16="http://schemas.microsoft.com/office/drawing/2014/main" id="{927E1A17-E46E-BD7F-594D-7DC3DFEA6490}"/>
              </a:ext>
            </a:extLst>
          </p:cNvPr>
          <p:cNvSpPr txBox="1"/>
          <p:nvPr/>
        </p:nvSpPr>
        <p:spPr>
          <a:xfrm>
            <a:off x="1128761" y="2327047"/>
            <a:ext cx="1536363" cy="667953"/>
          </a:xfrm>
          <a:prstGeom prst="rect">
            <a:avLst/>
          </a:prstGeom>
          <a:noFill/>
        </p:spPr>
        <p:txBody>
          <a:bodyPr vert="horz" wrap="none" lIns="91440" tIns="45720" rIns="91440" bIns="45720" rtlCol="0">
            <a:noAutofit/>
          </a:bodyPr>
          <a:lstStyle/>
          <a:p>
            <a:pPr algn="ctr">
              <a:spcBef>
                <a:spcPts val="600"/>
              </a:spcBef>
            </a:pPr>
            <a:r>
              <a:rPr lang="en-GB" sz="2000" b="1" noProof="0">
                <a:solidFill>
                  <a:schemeClr val="accent4">
                    <a:lumMod val="60000"/>
                    <a:lumOff val="40000"/>
                  </a:schemeClr>
                </a:solidFill>
                <a:latin typeface="Arial" panose="020B0604020202020204"/>
              </a:rPr>
              <a:t>~30%</a:t>
            </a:r>
            <a:br>
              <a:rPr lang="en-GB" sz="1400" b="1" noProof="0">
                <a:solidFill>
                  <a:schemeClr val="accent4">
                    <a:lumMod val="60000"/>
                    <a:lumOff val="40000"/>
                  </a:schemeClr>
                </a:solidFill>
                <a:latin typeface="Arial" panose="020B0604020202020204"/>
              </a:rPr>
            </a:br>
            <a:r>
              <a:rPr lang="en-GB" sz="1050" noProof="0">
                <a:latin typeface="Arial" panose="020B0604020202020204"/>
              </a:rPr>
              <a:t>of people with T1D </a:t>
            </a:r>
            <a:br>
              <a:rPr lang="en-GB" sz="1050" noProof="0">
                <a:latin typeface="Arial" panose="020B0604020202020204"/>
              </a:rPr>
            </a:br>
            <a:r>
              <a:rPr lang="en-GB" sz="1050" noProof="0">
                <a:latin typeface="Arial" panose="020B0604020202020204"/>
              </a:rPr>
              <a:t>develop DKD</a:t>
            </a:r>
            <a:r>
              <a:rPr lang="en-GB" sz="1050" baseline="30000" noProof="0">
                <a:latin typeface="Arial" panose="020B0604020202020204"/>
              </a:rPr>
              <a:t>1</a:t>
            </a:r>
            <a:endParaRPr lang="en-GB" sz="1400" baseline="30000" noProof="0">
              <a:latin typeface="Arial" panose="020B0604020202020204"/>
            </a:endParaRPr>
          </a:p>
        </p:txBody>
      </p:sp>
      <p:sp>
        <p:nvSpPr>
          <p:cNvPr id="11" name="TextBox 10">
            <a:extLst>
              <a:ext uri="{FF2B5EF4-FFF2-40B4-BE49-F238E27FC236}">
                <a16:creationId xmlns:a16="http://schemas.microsoft.com/office/drawing/2014/main" id="{F8A5405A-9842-4103-0F13-7125A21C5945}"/>
              </a:ext>
            </a:extLst>
          </p:cNvPr>
          <p:cNvSpPr txBox="1">
            <a:spLocks noChangeAspect="1"/>
          </p:cNvSpPr>
          <p:nvPr/>
        </p:nvSpPr>
        <p:spPr>
          <a:xfrm>
            <a:off x="6952324" y="1794577"/>
            <a:ext cx="3132000" cy="3132000"/>
          </a:xfrm>
          <a:prstGeom prst="ellipse">
            <a:avLst/>
          </a:prstGeom>
          <a:solidFill>
            <a:schemeClr val="accent1">
              <a:lumMod val="50000"/>
            </a:schemeClr>
          </a:solidFill>
        </p:spPr>
        <p:txBody>
          <a:bodyPr vert="horz" wrap="square" lIns="91440" tIns="45720" rIns="91440" bIns="45720" rtlCol="0">
            <a:noAutofit/>
          </a:bodyPr>
          <a:lstStyle/>
          <a:p>
            <a:pPr algn="ctr">
              <a:spcBef>
                <a:spcPts val="600"/>
              </a:spcBef>
            </a:pPr>
            <a:r>
              <a:rPr lang="en-AU" sz="2400" b="1">
                <a:solidFill>
                  <a:schemeClr val="bg1"/>
                </a:solidFill>
                <a:latin typeface="+mn-lt"/>
              </a:rPr>
              <a:t>~ 400 to 550 million people globally with non-diabetic</a:t>
            </a:r>
          </a:p>
          <a:p>
            <a:pPr algn="ctr">
              <a:spcBef>
                <a:spcPts val="600"/>
              </a:spcBef>
            </a:pPr>
            <a:r>
              <a:rPr lang="en-AU" sz="2400" b="1">
                <a:solidFill>
                  <a:schemeClr val="bg1"/>
                </a:solidFill>
                <a:latin typeface="+mn-lt"/>
              </a:rPr>
              <a:t>CKD</a:t>
            </a:r>
            <a:r>
              <a:rPr lang="en-AU" sz="2400" b="1" baseline="30000">
                <a:solidFill>
                  <a:schemeClr val="bg1"/>
                </a:solidFill>
                <a:latin typeface="+mn-lt"/>
              </a:rPr>
              <a:t>3,4</a:t>
            </a:r>
          </a:p>
        </p:txBody>
      </p:sp>
      <p:pic>
        <p:nvPicPr>
          <p:cNvPr id="12" name="Picture 2" descr="Glasgow 2026 | ERA">
            <a:extLst>
              <a:ext uri="{FF2B5EF4-FFF2-40B4-BE49-F238E27FC236}">
                <a16:creationId xmlns:a16="http://schemas.microsoft.com/office/drawing/2014/main" id="{EEBB1CB1-3A00-249C-6482-840BE631460E}"/>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8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B88BB-7CAE-2A17-0FC8-985ED1A9E09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B2E4E7-AF79-95D1-D318-23AB7B4FF07A}"/>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40</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5DEC9B4B-D762-2393-FEBC-7DFE9D3DD7FA}"/>
              </a:ext>
            </a:extLst>
          </p:cNvPr>
          <p:cNvSpPr>
            <a:spLocks noGrp="1"/>
          </p:cNvSpPr>
          <p:nvPr>
            <p:ph type="title"/>
          </p:nvPr>
        </p:nvSpPr>
        <p:spPr/>
        <p:txBody>
          <a:bodyPr>
            <a:normAutofit/>
          </a:bodyPr>
          <a:lstStyle/>
          <a:p>
            <a:r>
              <a:rPr lang="en-GB" noProof="0"/>
              <a:t>Total eGFR slope by glomerular disease subtype</a:t>
            </a:r>
          </a:p>
        </p:txBody>
      </p:sp>
      <p:sp>
        <p:nvSpPr>
          <p:cNvPr id="2" name="Footer Placeholder 4">
            <a:extLst>
              <a:ext uri="{FF2B5EF4-FFF2-40B4-BE49-F238E27FC236}">
                <a16:creationId xmlns:a16="http://schemas.microsoft.com/office/drawing/2014/main" id="{90FB94A7-B677-B524-5D84-A8CDF2AE5978}"/>
              </a:ext>
            </a:extLst>
          </p:cNvPr>
          <p:cNvSpPr txBox="1">
            <a:spLocks/>
          </p:cNvSpPr>
          <p:nvPr/>
        </p:nvSpPr>
        <p:spPr>
          <a:xfrm>
            <a:off x="623889" y="6156289"/>
            <a:ext cx="11112507" cy="51796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30" normalizeH="0" noProof="0">
                <a:ln>
                  <a:noFill/>
                </a:ln>
                <a:solidFill>
                  <a:srgbClr val="53585A"/>
                </a:solidFill>
                <a:effectLst/>
                <a:uLnTx/>
                <a:uFillTx/>
                <a:latin typeface="Arial" panose="020B0604020202020204"/>
                <a:ea typeface="MS PGothic" charset="0"/>
              </a:rPr>
              <a:t>Calculated with the use of a two-slope linear spline mixed-effect model. The square represents the estimate of the total slope difference at 32 months; the lower and upper ends of the whiskers indicate the limits of the 95% CI.</a:t>
            </a:r>
            <a:br>
              <a:rPr kumimoji="0" lang="en-GB" sz="900" b="0" i="0" u="none" strike="noStrike" kern="1200" cap="none" spc="-3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20" normalizeH="0" baseline="0" noProof="0">
                <a:ln>
                  <a:noFill/>
                </a:ln>
                <a:solidFill>
                  <a:srgbClr val="53585A"/>
                </a:solidFill>
                <a:effectLst/>
                <a:uLnTx/>
                <a:uFillTx/>
                <a:latin typeface="Arial" panose="020B0604020202020204"/>
                <a:ea typeface="MS PGothic" charset="0"/>
              </a:rPr>
              <a:t>CI, confidence interval; eGFR, estimated glomerular filtration rate; FSGS, focal segmental glomerulosclerosis; </a:t>
            </a:r>
            <a:r>
              <a:rPr kumimoji="0" lang="en-GB" sz="900" b="0" i="0" u="none" strike="noStrike" kern="1200" cap="none" spc="-20" normalizeH="0" baseline="0" noProof="0" err="1">
                <a:ln>
                  <a:noFill/>
                </a:ln>
                <a:solidFill>
                  <a:srgbClr val="53585A"/>
                </a:solidFill>
                <a:effectLst/>
                <a:uLnTx/>
                <a:uFillTx/>
                <a:latin typeface="Arial" panose="020B0604020202020204"/>
                <a:ea typeface="MS PGothic" charset="0"/>
              </a:rPr>
              <a:t>IgAN</a:t>
            </a:r>
            <a:r>
              <a:rPr kumimoji="0" lang="en-GB" sz="900" b="0" i="0" u="none" strike="noStrike" kern="1200" cap="none" spc="-20" normalizeH="0" baseline="0" noProof="0">
                <a:ln>
                  <a:noFill/>
                </a:ln>
                <a:solidFill>
                  <a:srgbClr val="53585A"/>
                </a:solidFill>
                <a:effectLst/>
                <a:uLnTx/>
                <a:uFillTx/>
                <a:latin typeface="Arial" panose="020B0604020202020204"/>
                <a:ea typeface="MS PGothic" charset="0"/>
              </a:rPr>
              <a:t>, immunoglobulin A nephropathy; MPGN, membranoproliferative glomerulonephritis.</a:t>
            </a:r>
          </a:p>
        </p:txBody>
      </p:sp>
      <p:sp>
        <p:nvSpPr>
          <p:cNvPr id="5" name="Rectangle 4">
            <a:extLst>
              <a:ext uri="{FF2B5EF4-FFF2-40B4-BE49-F238E27FC236}">
                <a16:creationId xmlns:a16="http://schemas.microsoft.com/office/drawing/2014/main" id="{16276AC0-3C46-0575-376A-588A61EF0A50}"/>
              </a:ext>
            </a:extLst>
          </p:cNvPr>
          <p:cNvSpPr/>
          <p:nvPr/>
        </p:nvSpPr>
        <p:spPr>
          <a:xfrm>
            <a:off x="2092842" y="5593993"/>
            <a:ext cx="8006316" cy="381605"/>
          </a:xfrm>
          <a:prstGeom prst="rect">
            <a:avLst/>
          </a:prstGeom>
          <a:solidFill>
            <a:schemeClr val="bg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Heterogeneity by glomerular disease subtype: </a:t>
            </a:r>
            <a:r>
              <a:rPr kumimoji="0" lang="en-GB" sz="2000" b="0" i="1" u="none" strike="noStrike" kern="1200" cap="none" spc="0" normalizeH="0" baseline="0" noProof="0" err="1">
                <a:ln>
                  <a:noFill/>
                </a:ln>
                <a:solidFill>
                  <a:srgbClr val="FFFFFF"/>
                </a:solidFill>
                <a:effectLst/>
                <a:uLnTx/>
                <a:uFillTx/>
                <a:latin typeface="Arial" panose="020B0604020202020204"/>
                <a:ea typeface="+mn-ea"/>
                <a:cs typeface="+mn-cs"/>
              </a:rPr>
              <a:t>p</a:t>
            </a:r>
            <a:r>
              <a:rPr kumimoji="0" lang="en-GB" sz="2000" b="0" i="0" u="none" strike="noStrike" kern="1200" cap="none" spc="0" normalizeH="0" baseline="-25000" noProof="0" err="1">
                <a:ln>
                  <a:noFill/>
                </a:ln>
                <a:solidFill>
                  <a:srgbClr val="FFFFFF"/>
                </a:solidFill>
                <a:effectLst/>
                <a:uLnTx/>
                <a:uFillTx/>
                <a:latin typeface="Arial" panose="020B0604020202020204"/>
                <a:ea typeface="+mn-ea"/>
                <a:cs typeface="+mn-cs"/>
              </a:rPr>
              <a:t>interaction</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=0.522 </a:t>
            </a:r>
          </a:p>
        </p:txBody>
      </p:sp>
      <p:pic>
        <p:nvPicPr>
          <p:cNvPr id="7" name="Picture 2" descr="Glasgow 2026 | ERA">
            <a:extLst>
              <a:ext uri="{FF2B5EF4-FFF2-40B4-BE49-F238E27FC236}">
                <a16:creationId xmlns:a16="http://schemas.microsoft.com/office/drawing/2014/main" id="{0804F497-C3CE-F498-B44F-1A2093758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4">
            <a:extLst>
              <a:ext uri="{FF2B5EF4-FFF2-40B4-BE49-F238E27FC236}">
                <a16:creationId xmlns:a16="http://schemas.microsoft.com/office/drawing/2014/main" id="{9A4EE6FF-6ACB-3266-A6C2-124635E3DDD9}"/>
              </a:ext>
            </a:extLst>
          </p:cNvPr>
          <p:cNvGraphicFramePr>
            <a:graphicFrameLocks/>
          </p:cNvGraphicFramePr>
          <p:nvPr>
            <p:extLst>
              <p:ext uri="{D42A27DB-BD31-4B8C-83A1-F6EECF244321}">
                <p14:modId xmlns:p14="http://schemas.microsoft.com/office/powerpoint/2010/main" val="1603994711"/>
              </p:ext>
            </p:extLst>
          </p:nvPr>
        </p:nvGraphicFramePr>
        <p:xfrm>
          <a:off x="767174" y="1228488"/>
          <a:ext cx="10192564" cy="3712855"/>
        </p:xfrm>
        <a:graphic>
          <a:graphicData uri="http://schemas.openxmlformats.org/drawingml/2006/table">
            <a:tbl>
              <a:tblPr firstRow="1" bandRow="1"/>
              <a:tblGrid>
                <a:gridCol w="2244145">
                  <a:extLst>
                    <a:ext uri="{9D8B030D-6E8A-4147-A177-3AD203B41FA5}">
                      <a16:colId xmlns:a16="http://schemas.microsoft.com/office/drawing/2014/main" val="1563302950"/>
                    </a:ext>
                  </a:extLst>
                </a:gridCol>
                <a:gridCol w="868317">
                  <a:extLst>
                    <a:ext uri="{9D8B030D-6E8A-4147-A177-3AD203B41FA5}">
                      <a16:colId xmlns:a16="http://schemas.microsoft.com/office/drawing/2014/main" val="177667614"/>
                    </a:ext>
                  </a:extLst>
                </a:gridCol>
                <a:gridCol w="868317">
                  <a:extLst>
                    <a:ext uri="{9D8B030D-6E8A-4147-A177-3AD203B41FA5}">
                      <a16:colId xmlns:a16="http://schemas.microsoft.com/office/drawing/2014/main" val="4244285307"/>
                    </a:ext>
                  </a:extLst>
                </a:gridCol>
                <a:gridCol w="868317">
                  <a:extLst>
                    <a:ext uri="{9D8B030D-6E8A-4147-A177-3AD203B41FA5}">
                      <a16:colId xmlns:a16="http://schemas.microsoft.com/office/drawing/2014/main" val="2829265037"/>
                    </a:ext>
                  </a:extLst>
                </a:gridCol>
                <a:gridCol w="868317">
                  <a:extLst>
                    <a:ext uri="{9D8B030D-6E8A-4147-A177-3AD203B41FA5}">
                      <a16:colId xmlns:a16="http://schemas.microsoft.com/office/drawing/2014/main" val="3869879552"/>
                    </a:ext>
                  </a:extLst>
                </a:gridCol>
                <a:gridCol w="2705155">
                  <a:extLst>
                    <a:ext uri="{9D8B030D-6E8A-4147-A177-3AD203B41FA5}">
                      <a16:colId xmlns:a16="http://schemas.microsoft.com/office/drawing/2014/main" val="1211503722"/>
                    </a:ext>
                  </a:extLst>
                </a:gridCol>
                <a:gridCol w="1769996">
                  <a:extLst>
                    <a:ext uri="{9D8B030D-6E8A-4147-A177-3AD203B41FA5}">
                      <a16:colId xmlns:a16="http://schemas.microsoft.com/office/drawing/2014/main" val="1494047414"/>
                    </a:ext>
                  </a:extLst>
                </a:gridCol>
              </a:tblGrid>
              <a:tr h="474061">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latin typeface="+mn-lt"/>
                        </a:rPr>
                        <a:t>Total eGFR slope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Finerenone</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Placebo</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Difference in slopes (95% CI)</a:t>
                      </a:r>
                      <a:endParaRPr lang="en-GB" sz="1200" b="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rowSpan="2" hMerge="1">
                  <a:txBody>
                    <a:bodyPr/>
                    <a:lstStyle/>
                    <a:p>
                      <a:pPr algn="ctr"/>
                      <a:endParaRPr lang="en-US" sz="1100" b="1">
                        <a:solidFill>
                          <a:schemeClr val="tx2"/>
                        </a:solidFill>
                      </a:endParaRPr>
                    </a:p>
                  </a:txBody>
                  <a:tcPr anchor="ctr"/>
                </a:tc>
                <a:extLst>
                  <a:ext uri="{0D108BD9-81ED-4DB2-BD59-A6C34878D82A}">
                    <a16:rowId xmlns:a16="http://schemas.microsoft.com/office/drawing/2014/main" val="3472048233"/>
                  </a:ext>
                </a:extLst>
              </a:tr>
              <a:tr h="543309">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extLst>
                  <a:ext uri="{0D108BD9-81ED-4DB2-BD59-A6C34878D82A}">
                    <a16:rowId xmlns:a16="http://schemas.microsoft.com/office/drawing/2014/main" val="138838274"/>
                  </a:ext>
                </a:extLst>
              </a:tr>
              <a:tr h="378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Overall</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446</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−3.5</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457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–4.2</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latin typeface="+mj-lt"/>
                        <a:ea typeface="+mn-ea"/>
                        <a:cs typeface="+mn-cs"/>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0.7 (0.2, 1.2)</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861067683"/>
                  </a:ext>
                </a:extLst>
              </a:tr>
              <a:tr h="3782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Glomerular disease subgroup </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100" b="0" noProof="0">
                        <a:solidFill>
                          <a:schemeClr val="tx2"/>
                        </a:solidFill>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3688674893"/>
                  </a:ext>
                </a:extLst>
              </a:tr>
              <a:tr h="42597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IgAN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226</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190</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0.6 (−0.1, 1.4)</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423197722"/>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FSGS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98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−3.2</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117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−4.5</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1.3 (0.3, 2.4)</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2409707245"/>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Other glomerular diseases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67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89</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–3.5</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0.1 (−1.2, 1.3)</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246714351"/>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Membranous nephropathy</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−2.5</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−3.9</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1.4 (−0.2, 3.0)</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4001299558"/>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MPGN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-4.0</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0.3 (−2.9, 3.5)</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050003872"/>
                  </a:ext>
                </a:extLst>
              </a:tr>
            </a:tbl>
          </a:graphicData>
        </a:graphic>
      </p:graphicFrame>
      <p:graphicFrame>
        <p:nvGraphicFramePr>
          <p:cNvPr id="10" name="Chart 9">
            <a:extLst>
              <a:ext uri="{FF2B5EF4-FFF2-40B4-BE49-F238E27FC236}">
                <a16:creationId xmlns:a16="http://schemas.microsoft.com/office/drawing/2014/main" id="{E4C88818-9354-5C49-8FFD-9B26A31AEC76}"/>
              </a:ext>
            </a:extLst>
          </p:cNvPr>
          <p:cNvGraphicFramePr/>
          <p:nvPr>
            <p:extLst>
              <p:ext uri="{D42A27DB-BD31-4B8C-83A1-F6EECF244321}">
                <p14:modId xmlns:p14="http://schemas.microsoft.com/office/powerpoint/2010/main" val="2224472372"/>
              </p:ext>
            </p:extLst>
          </p:nvPr>
        </p:nvGraphicFramePr>
        <p:xfrm>
          <a:off x="6141352" y="2257028"/>
          <a:ext cx="3307220" cy="2967499"/>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oup 10">
            <a:extLst>
              <a:ext uri="{FF2B5EF4-FFF2-40B4-BE49-F238E27FC236}">
                <a16:creationId xmlns:a16="http://schemas.microsoft.com/office/drawing/2014/main" id="{8BC8F649-683E-4E8E-7218-26584FAE9A36}"/>
              </a:ext>
            </a:extLst>
          </p:cNvPr>
          <p:cNvGrpSpPr/>
          <p:nvPr/>
        </p:nvGrpSpPr>
        <p:grpSpPr>
          <a:xfrm>
            <a:off x="6011760" y="5313803"/>
            <a:ext cx="3070615" cy="276583"/>
            <a:chOff x="7290598" y="6663848"/>
            <a:chExt cx="3070615" cy="276583"/>
          </a:xfrm>
        </p:grpSpPr>
        <p:sp>
          <p:nvSpPr>
            <p:cNvPr id="12" name="TextBox 11">
              <a:extLst>
                <a:ext uri="{FF2B5EF4-FFF2-40B4-BE49-F238E27FC236}">
                  <a16:creationId xmlns:a16="http://schemas.microsoft.com/office/drawing/2014/main" id="{CDC11F6D-A2AE-AB7D-028C-549AED733A33}"/>
                </a:ext>
              </a:extLst>
            </p:cNvPr>
            <p:cNvSpPr txBox="1"/>
            <p:nvPr/>
          </p:nvSpPr>
          <p:spPr>
            <a:xfrm>
              <a:off x="7290598" y="6694210"/>
              <a:ext cx="1825996" cy="246221"/>
            </a:xfrm>
            <a:prstGeom prst="rect">
              <a:avLst/>
            </a:prstGeom>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Placebo better</a:t>
              </a:r>
            </a:p>
          </p:txBody>
        </p:sp>
        <p:sp>
          <p:nvSpPr>
            <p:cNvPr id="13" name="TextBox 12">
              <a:extLst>
                <a:ext uri="{FF2B5EF4-FFF2-40B4-BE49-F238E27FC236}">
                  <a16:creationId xmlns:a16="http://schemas.microsoft.com/office/drawing/2014/main" id="{7155C108-1312-4795-CB55-5335EA3F0247}"/>
                </a:ext>
              </a:extLst>
            </p:cNvPr>
            <p:cNvSpPr txBox="1"/>
            <p:nvPr/>
          </p:nvSpPr>
          <p:spPr>
            <a:xfrm>
              <a:off x="9096123" y="6694210"/>
              <a:ext cx="1265090" cy="246221"/>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Finerenone better</a:t>
              </a:r>
            </a:p>
          </p:txBody>
        </p:sp>
        <p:cxnSp>
          <p:nvCxnSpPr>
            <p:cNvPr id="20" name="Straight Arrow Connector 19">
              <a:extLst>
                <a:ext uri="{FF2B5EF4-FFF2-40B4-BE49-F238E27FC236}">
                  <a16:creationId xmlns:a16="http://schemas.microsoft.com/office/drawing/2014/main" id="{DFB0779F-7151-C59B-2095-29402910327F}"/>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21" name="Straight Arrow Connector 20">
              <a:extLst>
                <a:ext uri="{FF2B5EF4-FFF2-40B4-BE49-F238E27FC236}">
                  <a16:creationId xmlns:a16="http://schemas.microsoft.com/office/drawing/2014/main" id="{FB5FA00D-29DE-67BA-AE9A-FED19EE7BE95}"/>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Tree>
    <p:extLst>
      <p:ext uri="{BB962C8B-B14F-4D97-AF65-F5344CB8AC3E}">
        <p14:creationId xmlns:p14="http://schemas.microsoft.com/office/powerpoint/2010/main" val="1807301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E7530-D0D9-E992-A41A-A41BBFD43CB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F9BA59-34B8-C599-3177-3E80F7B008D3}"/>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41</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17F90E36-85EB-D1EA-4EA8-67A9DA44E753}"/>
              </a:ext>
            </a:extLst>
          </p:cNvPr>
          <p:cNvSpPr>
            <a:spLocks noGrp="1"/>
          </p:cNvSpPr>
          <p:nvPr>
            <p:ph type="title"/>
          </p:nvPr>
        </p:nvSpPr>
        <p:spPr/>
        <p:txBody>
          <a:bodyPr>
            <a:normAutofit/>
          </a:bodyPr>
          <a:lstStyle/>
          <a:p>
            <a:r>
              <a:rPr lang="en-GB" noProof="0"/>
              <a:t>Total eGFR slope by glomerular disease subtype</a:t>
            </a:r>
            <a:br>
              <a:rPr lang="en-GB"/>
            </a:br>
            <a:r>
              <a:rPr lang="en-GB"/>
              <a:t>(biopsy confirmed)</a:t>
            </a:r>
            <a:endParaRPr lang="en-GB" noProof="0"/>
          </a:p>
        </p:txBody>
      </p:sp>
      <p:graphicFrame>
        <p:nvGraphicFramePr>
          <p:cNvPr id="6" name="Table 4">
            <a:extLst>
              <a:ext uri="{FF2B5EF4-FFF2-40B4-BE49-F238E27FC236}">
                <a16:creationId xmlns:a16="http://schemas.microsoft.com/office/drawing/2014/main" id="{DF3BFD9E-D491-05F2-44FA-D752ED74B629}"/>
              </a:ext>
            </a:extLst>
          </p:cNvPr>
          <p:cNvGraphicFramePr>
            <a:graphicFrameLocks/>
          </p:cNvGraphicFramePr>
          <p:nvPr>
            <p:extLst>
              <p:ext uri="{D42A27DB-BD31-4B8C-83A1-F6EECF244321}">
                <p14:modId xmlns:p14="http://schemas.microsoft.com/office/powerpoint/2010/main" val="3444825195"/>
              </p:ext>
            </p:extLst>
          </p:nvPr>
        </p:nvGraphicFramePr>
        <p:xfrm>
          <a:off x="767174" y="1228488"/>
          <a:ext cx="10192564" cy="3712855"/>
        </p:xfrm>
        <a:graphic>
          <a:graphicData uri="http://schemas.openxmlformats.org/drawingml/2006/table">
            <a:tbl>
              <a:tblPr firstRow="1" bandRow="1"/>
              <a:tblGrid>
                <a:gridCol w="2244145">
                  <a:extLst>
                    <a:ext uri="{9D8B030D-6E8A-4147-A177-3AD203B41FA5}">
                      <a16:colId xmlns:a16="http://schemas.microsoft.com/office/drawing/2014/main" val="1563302950"/>
                    </a:ext>
                  </a:extLst>
                </a:gridCol>
                <a:gridCol w="868317">
                  <a:extLst>
                    <a:ext uri="{9D8B030D-6E8A-4147-A177-3AD203B41FA5}">
                      <a16:colId xmlns:a16="http://schemas.microsoft.com/office/drawing/2014/main" val="177667614"/>
                    </a:ext>
                  </a:extLst>
                </a:gridCol>
                <a:gridCol w="868317">
                  <a:extLst>
                    <a:ext uri="{9D8B030D-6E8A-4147-A177-3AD203B41FA5}">
                      <a16:colId xmlns:a16="http://schemas.microsoft.com/office/drawing/2014/main" val="4244285307"/>
                    </a:ext>
                  </a:extLst>
                </a:gridCol>
                <a:gridCol w="868317">
                  <a:extLst>
                    <a:ext uri="{9D8B030D-6E8A-4147-A177-3AD203B41FA5}">
                      <a16:colId xmlns:a16="http://schemas.microsoft.com/office/drawing/2014/main" val="2829265037"/>
                    </a:ext>
                  </a:extLst>
                </a:gridCol>
                <a:gridCol w="868317">
                  <a:extLst>
                    <a:ext uri="{9D8B030D-6E8A-4147-A177-3AD203B41FA5}">
                      <a16:colId xmlns:a16="http://schemas.microsoft.com/office/drawing/2014/main" val="3869879552"/>
                    </a:ext>
                  </a:extLst>
                </a:gridCol>
                <a:gridCol w="2705155">
                  <a:extLst>
                    <a:ext uri="{9D8B030D-6E8A-4147-A177-3AD203B41FA5}">
                      <a16:colId xmlns:a16="http://schemas.microsoft.com/office/drawing/2014/main" val="1211503722"/>
                    </a:ext>
                  </a:extLst>
                </a:gridCol>
                <a:gridCol w="1769996">
                  <a:extLst>
                    <a:ext uri="{9D8B030D-6E8A-4147-A177-3AD203B41FA5}">
                      <a16:colId xmlns:a16="http://schemas.microsoft.com/office/drawing/2014/main" val="1494047414"/>
                    </a:ext>
                  </a:extLst>
                </a:gridCol>
              </a:tblGrid>
              <a:tr h="474061">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latin typeface="+mn-lt"/>
                        </a:rPr>
                        <a:t>Total eGFR slope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Finerenone</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Placebo</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Difference in slopes (95% CI)</a:t>
                      </a:r>
                      <a:endParaRPr lang="en-GB" sz="1200" b="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rowSpan="2" hMerge="1">
                  <a:txBody>
                    <a:bodyPr/>
                    <a:lstStyle/>
                    <a:p>
                      <a:pPr algn="ctr"/>
                      <a:endParaRPr lang="en-US" sz="1100" b="1">
                        <a:solidFill>
                          <a:schemeClr val="tx2"/>
                        </a:solidFill>
                      </a:endParaRPr>
                    </a:p>
                  </a:txBody>
                  <a:tcPr anchor="ctr"/>
                </a:tc>
                <a:extLst>
                  <a:ext uri="{0D108BD9-81ED-4DB2-BD59-A6C34878D82A}">
                    <a16:rowId xmlns:a16="http://schemas.microsoft.com/office/drawing/2014/main" val="3472048233"/>
                  </a:ext>
                </a:extLst>
              </a:tr>
              <a:tr h="543309">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extLst>
                  <a:ext uri="{0D108BD9-81ED-4DB2-BD59-A6C34878D82A}">
                    <a16:rowId xmlns:a16="http://schemas.microsoft.com/office/drawing/2014/main" val="138838274"/>
                  </a:ext>
                </a:extLst>
              </a:tr>
              <a:tr h="378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Overall</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363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−3.5</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349</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latin typeface="+mj-lt"/>
                        <a:ea typeface="+mn-ea"/>
                        <a:cs typeface="+mn-cs"/>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0.9 (0.3, 1.5)</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861067683"/>
                  </a:ext>
                </a:extLst>
              </a:tr>
              <a:tr h="3782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Glomerular disease subgroup </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100" b="0" noProof="0">
                        <a:solidFill>
                          <a:schemeClr val="tx2"/>
                        </a:solidFill>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3688674893"/>
                  </a:ext>
                </a:extLst>
              </a:tr>
              <a:tr h="42597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IgAN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213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−3.8</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174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–4.5</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0.7 (−0.1, 1.5)</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423197722"/>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FSGS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73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−3.3</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94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–4.6</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1.4 (0.2, 2.6)</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2409707245"/>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Other glomerular diseases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–2.9</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30</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–3.9</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1.0 (−1.1, 3.0)</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246714351"/>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Membranous nephropathy</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42</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–2.8</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–4.1</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1.3 (−0.5, 3.0)</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4001299558"/>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MPGN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–4.0</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–4.2</a:t>
                      </a: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0.1 (−3.2, 3.4)</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050003872"/>
                  </a:ext>
                </a:extLst>
              </a:tr>
            </a:tbl>
          </a:graphicData>
        </a:graphic>
      </p:graphicFrame>
      <p:graphicFrame>
        <p:nvGraphicFramePr>
          <p:cNvPr id="14" name="Chart 13">
            <a:extLst>
              <a:ext uri="{FF2B5EF4-FFF2-40B4-BE49-F238E27FC236}">
                <a16:creationId xmlns:a16="http://schemas.microsoft.com/office/drawing/2014/main" id="{F540E4BE-6203-3621-4D16-966DEB60B09E}"/>
              </a:ext>
            </a:extLst>
          </p:cNvPr>
          <p:cNvGraphicFramePr/>
          <p:nvPr>
            <p:extLst>
              <p:ext uri="{D42A27DB-BD31-4B8C-83A1-F6EECF244321}">
                <p14:modId xmlns:p14="http://schemas.microsoft.com/office/powerpoint/2010/main" val="3899207831"/>
              </p:ext>
            </p:extLst>
          </p:nvPr>
        </p:nvGraphicFramePr>
        <p:xfrm>
          <a:off x="6141352" y="2257028"/>
          <a:ext cx="3307220" cy="2967499"/>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40336B59-1C08-04E6-84F6-76AD32A3E2DD}"/>
              </a:ext>
            </a:extLst>
          </p:cNvPr>
          <p:cNvGrpSpPr/>
          <p:nvPr/>
        </p:nvGrpSpPr>
        <p:grpSpPr>
          <a:xfrm>
            <a:off x="6011760" y="5313803"/>
            <a:ext cx="3070615" cy="276583"/>
            <a:chOff x="7290598" y="6663848"/>
            <a:chExt cx="3070615" cy="276583"/>
          </a:xfrm>
        </p:grpSpPr>
        <p:sp>
          <p:nvSpPr>
            <p:cNvPr id="16" name="TextBox 15">
              <a:extLst>
                <a:ext uri="{FF2B5EF4-FFF2-40B4-BE49-F238E27FC236}">
                  <a16:creationId xmlns:a16="http://schemas.microsoft.com/office/drawing/2014/main" id="{51C36738-8043-5A2D-4E7A-61062E4CFAA6}"/>
                </a:ext>
              </a:extLst>
            </p:cNvPr>
            <p:cNvSpPr txBox="1"/>
            <p:nvPr/>
          </p:nvSpPr>
          <p:spPr>
            <a:xfrm>
              <a:off x="7290598" y="6694210"/>
              <a:ext cx="1825996" cy="246221"/>
            </a:xfrm>
            <a:prstGeom prst="rect">
              <a:avLst/>
            </a:prstGeom>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Placebo better</a:t>
              </a:r>
            </a:p>
          </p:txBody>
        </p:sp>
        <p:sp>
          <p:nvSpPr>
            <p:cNvPr id="17" name="TextBox 16">
              <a:extLst>
                <a:ext uri="{FF2B5EF4-FFF2-40B4-BE49-F238E27FC236}">
                  <a16:creationId xmlns:a16="http://schemas.microsoft.com/office/drawing/2014/main" id="{7F7EB98E-F6C8-CE5B-DC74-2A20A2E2DB74}"/>
                </a:ext>
              </a:extLst>
            </p:cNvPr>
            <p:cNvSpPr txBox="1"/>
            <p:nvPr/>
          </p:nvSpPr>
          <p:spPr>
            <a:xfrm>
              <a:off x="9096123" y="6694210"/>
              <a:ext cx="1265090" cy="246221"/>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Finerenone better</a:t>
              </a:r>
            </a:p>
          </p:txBody>
        </p:sp>
        <p:cxnSp>
          <p:nvCxnSpPr>
            <p:cNvPr id="18" name="Straight Arrow Connector 17">
              <a:extLst>
                <a:ext uri="{FF2B5EF4-FFF2-40B4-BE49-F238E27FC236}">
                  <a16:creationId xmlns:a16="http://schemas.microsoft.com/office/drawing/2014/main" id="{C601B82C-FEF9-EA75-235D-B1B6ED8E5BB9}"/>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9" name="Straight Arrow Connector 18">
              <a:extLst>
                <a:ext uri="{FF2B5EF4-FFF2-40B4-BE49-F238E27FC236}">
                  <a16:creationId xmlns:a16="http://schemas.microsoft.com/office/drawing/2014/main" id="{064DD842-C3ED-D50D-2AE9-649A071BCDD5}"/>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
        <p:nvSpPr>
          <p:cNvPr id="2" name="Footer Placeholder 4">
            <a:extLst>
              <a:ext uri="{FF2B5EF4-FFF2-40B4-BE49-F238E27FC236}">
                <a16:creationId xmlns:a16="http://schemas.microsoft.com/office/drawing/2014/main" id="{FD53BF4A-6DC7-2FC1-3028-60C4BF78886F}"/>
              </a:ext>
            </a:extLst>
          </p:cNvPr>
          <p:cNvSpPr txBox="1">
            <a:spLocks/>
          </p:cNvSpPr>
          <p:nvPr/>
        </p:nvSpPr>
        <p:spPr>
          <a:xfrm>
            <a:off x="638175" y="6160367"/>
            <a:ext cx="11112507" cy="51796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30" normalizeH="0" noProof="0">
                <a:ln>
                  <a:noFill/>
                </a:ln>
                <a:solidFill>
                  <a:srgbClr val="53585A"/>
                </a:solidFill>
                <a:effectLst/>
                <a:uLnTx/>
                <a:uFillTx/>
                <a:latin typeface="Arial" panose="020B0604020202020204"/>
                <a:ea typeface="MS PGothic" charset="0"/>
              </a:rPr>
              <a:t>Calculated with the use of a two-slope linear spline mixed-effect model. The square represents the estimate of the total slope difference at 32 months; the lower and upper ends of the whiskers indicate the limits of the 95% CI.</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20" normalizeH="0" noProof="0">
                <a:ln>
                  <a:noFill/>
                </a:ln>
                <a:solidFill>
                  <a:srgbClr val="53585A"/>
                </a:solidFill>
                <a:effectLst/>
                <a:uLnTx/>
                <a:uFillTx/>
                <a:latin typeface="Arial" panose="020B0604020202020204"/>
                <a:ea typeface="MS PGothic" charset="0"/>
              </a:rPr>
              <a:t>CI, confidence interval; eGFR, estimated glomerular filtration rate; FSGS, focal segmental glomerulosclerosis; </a:t>
            </a:r>
            <a:r>
              <a:rPr kumimoji="0" lang="en-GB" sz="900" b="0" i="0" u="none" strike="noStrike" kern="1200" cap="none" spc="-20" normalizeH="0" noProof="0" err="1">
                <a:ln>
                  <a:noFill/>
                </a:ln>
                <a:solidFill>
                  <a:srgbClr val="53585A"/>
                </a:solidFill>
                <a:effectLst/>
                <a:uLnTx/>
                <a:uFillTx/>
                <a:latin typeface="Arial" panose="020B0604020202020204"/>
                <a:ea typeface="MS PGothic" charset="0"/>
              </a:rPr>
              <a:t>IgAN</a:t>
            </a:r>
            <a:r>
              <a:rPr kumimoji="0" lang="en-GB" sz="900" b="0" i="0" u="none" strike="noStrike" kern="1200" cap="none" spc="-20" normalizeH="0" noProof="0">
                <a:ln>
                  <a:noFill/>
                </a:ln>
                <a:solidFill>
                  <a:srgbClr val="53585A"/>
                </a:solidFill>
                <a:effectLst/>
                <a:uLnTx/>
                <a:uFillTx/>
                <a:latin typeface="Arial" panose="020B0604020202020204"/>
                <a:ea typeface="MS PGothic" charset="0"/>
              </a:rPr>
              <a:t>, immunoglobulin A nephropathy; MPGN, membranoproliferative glomerulonephritis.</a:t>
            </a:r>
          </a:p>
        </p:txBody>
      </p:sp>
      <p:sp>
        <p:nvSpPr>
          <p:cNvPr id="5" name="Rectangle 4">
            <a:extLst>
              <a:ext uri="{FF2B5EF4-FFF2-40B4-BE49-F238E27FC236}">
                <a16:creationId xmlns:a16="http://schemas.microsoft.com/office/drawing/2014/main" id="{AB84D160-2C95-E18C-409C-5B70BAC17346}"/>
              </a:ext>
            </a:extLst>
          </p:cNvPr>
          <p:cNvSpPr/>
          <p:nvPr/>
        </p:nvSpPr>
        <p:spPr>
          <a:xfrm>
            <a:off x="1766889" y="5593993"/>
            <a:ext cx="8744734" cy="381605"/>
          </a:xfrm>
          <a:prstGeom prst="rect">
            <a:avLst/>
          </a:prstGeom>
          <a:solidFill>
            <a:schemeClr val="bg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Consistent results in participants with </a:t>
            </a:r>
            <a:r>
              <a:rPr lang="en-GB" sz="2000">
                <a:solidFill>
                  <a:srgbClr val="FFFFFF"/>
                </a:solidFill>
                <a:latin typeface="Arial" panose="020B0604020202020204"/>
              </a:rPr>
              <a:t>biopsy confirmed </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glomerular disease</a:t>
            </a:r>
          </a:p>
        </p:txBody>
      </p:sp>
      <p:pic>
        <p:nvPicPr>
          <p:cNvPr id="7" name="Picture 2" descr="Glasgow 2026 | ERA">
            <a:extLst>
              <a:ext uri="{FF2B5EF4-FFF2-40B4-BE49-F238E27FC236}">
                <a16:creationId xmlns:a16="http://schemas.microsoft.com/office/drawing/2014/main" id="{BD46291E-9539-B415-F107-A3D7EA3F9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04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44ED0C-20AE-0671-4FFA-3EC8C0FC2382}"/>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US"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42</a:t>
            </a:fld>
            <a:endParaRPr kumimoji="0" lang="en-US"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EF9B9B56-B277-6F6E-C7FC-5456E424F977}"/>
              </a:ext>
            </a:extLst>
          </p:cNvPr>
          <p:cNvSpPr>
            <a:spLocks noGrp="1"/>
          </p:cNvSpPr>
          <p:nvPr>
            <p:ph type="title"/>
          </p:nvPr>
        </p:nvSpPr>
        <p:spPr/>
        <p:txBody>
          <a:bodyPr/>
          <a:lstStyle/>
          <a:p>
            <a:r>
              <a:rPr lang="en-AU"/>
              <a:t>Chronic eGFR slope by glomerular disease subtype</a:t>
            </a:r>
          </a:p>
        </p:txBody>
      </p:sp>
      <p:sp>
        <p:nvSpPr>
          <p:cNvPr id="5" name="Footer Placeholder 4">
            <a:extLst>
              <a:ext uri="{FF2B5EF4-FFF2-40B4-BE49-F238E27FC236}">
                <a16:creationId xmlns:a16="http://schemas.microsoft.com/office/drawing/2014/main" id="{EDDA22E6-6006-0A23-97AC-FFFBED4D5EDB}"/>
              </a:ext>
            </a:extLst>
          </p:cNvPr>
          <p:cNvSpPr>
            <a:spLocks noGrp="1"/>
          </p:cNvSpPr>
          <p:nvPr>
            <p:ph type="ftr" sz="quarter" idx="18"/>
          </p:nvPr>
        </p:nvSpPr>
        <p:spPr>
          <a:xfrm>
            <a:off x="623888" y="6013459"/>
            <a:ext cx="11209756" cy="50612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40" normalizeH="0" noProof="0">
                <a:ln>
                  <a:noFill/>
                </a:ln>
                <a:solidFill>
                  <a:srgbClr val="53585A"/>
                </a:solidFill>
                <a:effectLst/>
                <a:uLnTx/>
                <a:uFillTx/>
                <a:latin typeface="Arial" panose="020B0604020202020204"/>
                <a:ea typeface="MS PGothic" charset="0"/>
              </a:rPr>
              <a:t>Calculated with the use of a two-slope linear spline mixed-effect model. The square represents the estimate of the chronic slope difference at 32 months; the lower and upper ends of the whiskers indicate the limits of the 95% CI.</a:t>
            </a:r>
            <a:br>
              <a:rPr kumimoji="0" lang="en-GB" sz="900" b="0" i="0" u="none" strike="noStrike" kern="1200" cap="none" spc="-4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20" normalizeH="0" noProof="0">
                <a:ln>
                  <a:noFill/>
                </a:ln>
                <a:solidFill>
                  <a:srgbClr val="53585A"/>
                </a:solidFill>
                <a:effectLst/>
                <a:uLnTx/>
                <a:uFillTx/>
                <a:latin typeface="Arial" panose="020B0604020202020204"/>
                <a:ea typeface="MS PGothic" charset="0"/>
              </a:rPr>
              <a:t>CI, confidence interval; eGFR, estimated glomerular filtration rate; FSGS, focal segmental glomerulosclerosis; </a:t>
            </a:r>
            <a:r>
              <a:rPr kumimoji="0" lang="en-GB" sz="900" b="0" i="0" u="none" strike="noStrike" kern="1200" cap="none" spc="-20" normalizeH="0" noProof="0" err="1">
                <a:ln>
                  <a:noFill/>
                </a:ln>
                <a:solidFill>
                  <a:srgbClr val="53585A"/>
                </a:solidFill>
                <a:effectLst/>
                <a:uLnTx/>
                <a:uFillTx/>
                <a:latin typeface="Arial" panose="020B0604020202020204"/>
                <a:ea typeface="MS PGothic" charset="0"/>
              </a:rPr>
              <a:t>IgAN</a:t>
            </a:r>
            <a:r>
              <a:rPr kumimoji="0" lang="en-GB" sz="900" b="0" i="0" u="none" strike="noStrike" kern="1200" cap="none" spc="-20" normalizeH="0" noProof="0">
                <a:ln>
                  <a:noFill/>
                </a:ln>
                <a:solidFill>
                  <a:srgbClr val="53585A"/>
                </a:solidFill>
                <a:effectLst/>
                <a:uLnTx/>
                <a:uFillTx/>
                <a:latin typeface="Arial" panose="020B0604020202020204"/>
                <a:ea typeface="MS PGothic" charset="0"/>
              </a:rPr>
              <a:t>, immunoglobulin A nephropathy; MPGN, membranoproliferative glomerulonephritis.</a:t>
            </a:r>
          </a:p>
        </p:txBody>
      </p:sp>
      <p:sp>
        <p:nvSpPr>
          <p:cNvPr id="28" name="Rectangle 27">
            <a:extLst>
              <a:ext uri="{FF2B5EF4-FFF2-40B4-BE49-F238E27FC236}">
                <a16:creationId xmlns:a16="http://schemas.microsoft.com/office/drawing/2014/main" id="{E93613CD-1D3A-D458-91E2-C41962E9873E}"/>
              </a:ext>
            </a:extLst>
          </p:cNvPr>
          <p:cNvSpPr/>
          <p:nvPr/>
        </p:nvSpPr>
        <p:spPr>
          <a:xfrm>
            <a:off x="2341860" y="5590314"/>
            <a:ext cx="7508280" cy="381605"/>
          </a:xfrm>
          <a:prstGeom prst="rect">
            <a:avLst/>
          </a:prstGeom>
          <a:solidFill>
            <a:schemeClr val="bg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Heterogeneity by glomerular disease subgroup: </a:t>
            </a:r>
            <a:r>
              <a:rPr lang="en-GB" sz="2000" i="1" err="1">
                <a:solidFill>
                  <a:srgbClr val="FFFFFF"/>
                </a:solidFill>
              </a:rPr>
              <a:t>p</a:t>
            </a:r>
            <a:r>
              <a:rPr lang="en-GB" sz="2000" baseline="-25000" err="1">
                <a:solidFill>
                  <a:srgbClr val="FFFFFF"/>
                </a:solidFill>
              </a:rPr>
              <a:t>interaction</a:t>
            </a:r>
            <a:r>
              <a:rPr lang="en-GB" sz="2000">
                <a:solidFill>
                  <a:srgbClr val="FFFFFF"/>
                </a:solidFill>
              </a:rPr>
              <a:t>= </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0.633 </a:t>
            </a:r>
          </a:p>
        </p:txBody>
      </p:sp>
      <p:pic>
        <p:nvPicPr>
          <p:cNvPr id="2" name="Picture 2" descr="Glasgow 2026 | ERA">
            <a:extLst>
              <a:ext uri="{FF2B5EF4-FFF2-40B4-BE49-F238E27FC236}">
                <a16:creationId xmlns:a16="http://schemas.microsoft.com/office/drawing/2014/main" id="{12E0BF19-D9D0-FB71-C72B-BA641ACAC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B6919738-8C52-8B0D-372B-75FBC110C545}"/>
              </a:ext>
            </a:extLst>
          </p:cNvPr>
          <p:cNvGraphicFramePr>
            <a:graphicFrameLocks/>
          </p:cNvGraphicFramePr>
          <p:nvPr>
            <p:extLst>
              <p:ext uri="{D42A27DB-BD31-4B8C-83A1-F6EECF244321}">
                <p14:modId xmlns:p14="http://schemas.microsoft.com/office/powerpoint/2010/main" val="1042054766"/>
              </p:ext>
            </p:extLst>
          </p:nvPr>
        </p:nvGraphicFramePr>
        <p:xfrm>
          <a:off x="767175" y="1204492"/>
          <a:ext cx="10192564" cy="3712855"/>
        </p:xfrm>
        <a:graphic>
          <a:graphicData uri="http://schemas.openxmlformats.org/drawingml/2006/table">
            <a:tbl>
              <a:tblPr firstRow="1" bandRow="1"/>
              <a:tblGrid>
                <a:gridCol w="2244145">
                  <a:extLst>
                    <a:ext uri="{9D8B030D-6E8A-4147-A177-3AD203B41FA5}">
                      <a16:colId xmlns:a16="http://schemas.microsoft.com/office/drawing/2014/main" val="1563302950"/>
                    </a:ext>
                  </a:extLst>
                </a:gridCol>
                <a:gridCol w="868317">
                  <a:extLst>
                    <a:ext uri="{9D8B030D-6E8A-4147-A177-3AD203B41FA5}">
                      <a16:colId xmlns:a16="http://schemas.microsoft.com/office/drawing/2014/main" val="177667614"/>
                    </a:ext>
                  </a:extLst>
                </a:gridCol>
                <a:gridCol w="868317">
                  <a:extLst>
                    <a:ext uri="{9D8B030D-6E8A-4147-A177-3AD203B41FA5}">
                      <a16:colId xmlns:a16="http://schemas.microsoft.com/office/drawing/2014/main" val="4244285307"/>
                    </a:ext>
                  </a:extLst>
                </a:gridCol>
                <a:gridCol w="868317">
                  <a:extLst>
                    <a:ext uri="{9D8B030D-6E8A-4147-A177-3AD203B41FA5}">
                      <a16:colId xmlns:a16="http://schemas.microsoft.com/office/drawing/2014/main" val="2829265037"/>
                    </a:ext>
                  </a:extLst>
                </a:gridCol>
                <a:gridCol w="868317">
                  <a:extLst>
                    <a:ext uri="{9D8B030D-6E8A-4147-A177-3AD203B41FA5}">
                      <a16:colId xmlns:a16="http://schemas.microsoft.com/office/drawing/2014/main" val="3869879552"/>
                    </a:ext>
                  </a:extLst>
                </a:gridCol>
                <a:gridCol w="2705155">
                  <a:extLst>
                    <a:ext uri="{9D8B030D-6E8A-4147-A177-3AD203B41FA5}">
                      <a16:colId xmlns:a16="http://schemas.microsoft.com/office/drawing/2014/main" val="1211503722"/>
                    </a:ext>
                  </a:extLst>
                </a:gridCol>
                <a:gridCol w="1769996">
                  <a:extLst>
                    <a:ext uri="{9D8B030D-6E8A-4147-A177-3AD203B41FA5}">
                      <a16:colId xmlns:a16="http://schemas.microsoft.com/office/drawing/2014/main" val="1494047414"/>
                    </a:ext>
                  </a:extLst>
                </a:gridCol>
              </a:tblGrid>
              <a:tr h="474061">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latin typeface="+mn-lt"/>
                        </a:rPr>
                        <a:t>Chronic eGFR slope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Finerenone</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Placebo</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Difference in slopes (95% CI)</a:t>
                      </a:r>
                      <a:endParaRPr lang="en-GB" sz="1200" b="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rowSpan="2" hMerge="1">
                  <a:txBody>
                    <a:bodyPr/>
                    <a:lstStyle/>
                    <a:p>
                      <a:pPr algn="ctr"/>
                      <a:endParaRPr lang="en-US" sz="1100" b="1">
                        <a:solidFill>
                          <a:schemeClr val="tx2"/>
                        </a:solidFill>
                      </a:endParaRPr>
                    </a:p>
                  </a:txBody>
                  <a:tcPr anchor="ctr"/>
                </a:tc>
                <a:extLst>
                  <a:ext uri="{0D108BD9-81ED-4DB2-BD59-A6C34878D82A}">
                    <a16:rowId xmlns:a16="http://schemas.microsoft.com/office/drawing/2014/main" val="3472048233"/>
                  </a:ext>
                </a:extLst>
              </a:tr>
              <a:tr h="543309">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extLst>
                  <a:ext uri="{0D108BD9-81ED-4DB2-BD59-A6C34878D82A}">
                    <a16:rowId xmlns:a16="http://schemas.microsoft.com/office/drawing/2014/main" val="138838274"/>
                  </a:ext>
                </a:extLst>
              </a:tr>
              <a:tr h="378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Overall</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446</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−3.0</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457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latin typeface="+mj-lt"/>
                        <a:ea typeface="+mn-ea"/>
                        <a:cs typeface="+mn-cs"/>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1.2 (0.7, 1.7)</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861067683"/>
                  </a:ext>
                </a:extLst>
              </a:tr>
              <a:tr h="3782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Glomerular disease subgroup </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100" b="0" noProof="0">
                        <a:solidFill>
                          <a:schemeClr val="tx2"/>
                        </a:solidFill>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3688674893"/>
                  </a:ext>
                </a:extLst>
              </a:tr>
              <a:tr h="42597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IgAN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226</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190</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noProof="0">
                          <a:latin typeface="+mj-lt"/>
                        </a:rPr>
                        <a:t>1.2 (0.4, 1.9)</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423197722"/>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FSGS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98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117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1.9 (0.8, 2.9)</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2409707245"/>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Other glomerular diseases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67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89</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0.7 (−0.5, 1.9)</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246714351"/>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Membranous nephropathy</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1.3 (−0.3, 2.9)</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4001299558"/>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MPGN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0.3 (−2.9, 3.5)</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050003872"/>
                  </a:ext>
                </a:extLst>
              </a:tr>
            </a:tbl>
          </a:graphicData>
        </a:graphic>
      </p:graphicFrame>
      <p:graphicFrame>
        <p:nvGraphicFramePr>
          <p:cNvPr id="9" name="Chart 8">
            <a:extLst>
              <a:ext uri="{FF2B5EF4-FFF2-40B4-BE49-F238E27FC236}">
                <a16:creationId xmlns:a16="http://schemas.microsoft.com/office/drawing/2014/main" id="{437FCEE6-DC53-AE48-6CF7-DD9460C8CD81}"/>
              </a:ext>
            </a:extLst>
          </p:cNvPr>
          <p:cNvGraphicFramePr/>
          <p:nvPr>
            <p:extLst>
              <p:ext uri="{D42A27DB-BD31-4B8C-83A1-F6EECF244321}">
                <p14:modId xmlns:p14="http://schemas.microsoft.com/office/powerpoint/2010/main" val="902423492"/>
              </p:ext>
            </p:extLst>
          </p:nvPr>
        </p:nvGraphicFramePr>
        <p:xfrm>
          <a:off x="6141353" y="2233032"/>
          <a:ext cx="3307220" cy="2967499"/>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a:extLst>
              <a:ext uri="{FF2B5EF4-FFF2-40B4-BE49-F238E27FC236}">
                <a16:creationId xmlns:a16="http://schemas.microsoft.com/office/drawing/2014/main" id="{9DA00FC9-521E-0A3B-BAAF-1DC82C9344CA}"/>
              </a:ext>
            </a:extLst>
          </p:cNvPr>
          <p:cNvGrpSpPr/>
          <p:nvPr/>
        </p:nvGrpSpPr>
        <p:grpSpPr>
          <a:xfrm>
            <a:off x="6011761" y="5289807"/>
            <a:ext cx="3070615" cy="276583"/>
            <a:chOff x="7290598" y="6663848"/>
            <a:chExt cx="3070615" cy="276583"/>
          </a:xfrm>
        </p:grpSpPr>
        <p:sp>
          <p:nvSpPr>
            <p:cNvPr id="11" name="TextBox 10">
              <a:extLst>
                <a:ext uri="{FF2B5EF4-FFF2-40B4-BE49-F238E27FC236}">
                  <a16:creationId xmlns:a16="http://schemas.microsoft.com/office/drawing/2014/main" id="{66E44A11-BB11-4855-189E-57E3814AF1F7}"/>
                </a:ext>
              </a:extLst>
            </p:cNvPr>
            <p:cNvSpPr txBox="1"/>
            <p:nvPr/>
          </p:nvSpPr>
          <p:spPr>
            <a:xfrm>
              <a:off x="7290598" y="6694210"/>
              <a:ext cx="1825996" cy="246221"/>
            </a:xfrm>
            <a:prstGeom prst="rect">
              <a:avLst/>
            </a:prstGeom>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Placebo better</a:t>
              </a:r>
            </a:p>
          </p:txBody>
        </p:sp>
        <p:sp>
          <p:nvSpPr>
            <p:cNvPr id="12" name="TextBox 11">
              <a:extLst>
                <a:ext uri="{FF2B5EF4-FFF2-40B4-BE49-F238E27FC236}">
                  <a16:creationId xmlns:a16="http://schemas.microsoft.com/office/drawing/2014/main" id="{BCF516A8-8515-A4FA-8D55-EFCA8BD66323}"/>
                </a:ext>
              </a:extLst>
            </p:cNvPr>
            <p:cNvSpPr txBox="1"/>
            <p:nvPr/>
          </p:nvSpPr>
          <p:spPr>
            <a:xfrm>
              <a:off x="9096123" y="6694210"/>
              <a:ext cx="1265090" cy="246221"/>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Finerenone better</a:t>
              </a:r>
            </a:p>
          </p:txBody>
        </p:sp>
        <p:cxnSp>
          <p:nvCxnSpPr>
            <p:cNvPr id="13" name="Straight Arrow Connector 12">
              <a:extLst>
                <a:ext uri="{FF2B5EF4-FFF2-40B4-BE49-F238E27FC236}">
                  <a16:creationId xmlns:a16="http://schemas.microsoft.com/office/drawing/2014/main" id="{F8E257F9-DC6C-D143-4FAA-E85289EDCF6F}"/>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4" name="Straight Arrow Connector 13">
              <a:extLst>
                <a:ext uri="{FF2B5EF4-FFF2-40B4-BE49-F238E27FC236}">
                  <a16:creationId xmlns:a16="http://schemas.microsoft.com/office/drawing/2014/main" id="{6450A0A5-A469-59E5-30B2-30B160FF58C0}"/>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Tree>
    <p:extLst>
      <p:ext uri="{BB962C8B-B14F-4D97-AF65-F5344CB8AC3E}">
        <p14:creationId xmlns:p14="http://schemas.microsoft.com/office/powerpoint/2010/main" val="308628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2289BF-A1CA-2DD3-2FE2-1EE8DECF640E}"/>
              </a:ext>
            </a:extLst>
          </p:cNvPr>
          <p:cNvSpPr>
            <a:spLocks noGrp="1"/>
          </p:cNvSpPr>
          <p:nvPr>
            <p:ph type="title"/>
          </p:nvPr>
        </p:nvSpPr>
        <p:spPr/>
        <p:txBody>
          <a:bodyPr/>
          <a:lstStyle/>
          <a:p>
            <a:r>
              <a:rPr lang="en-GB" noProof="0"/>
              <a:t>Change in UACR in patients with glomerular disease </a:t>
            </a:r>
          </a:p>
        </p:txBody>
      </p:sp>
      <p:graphicFrame>
        <p:nvGraphicFramePr>
          <p:cNvPr id="6" name="Chart 5">
            <a:extLst>
              <a:ext uri="{FF2B5EF4-FFF2-40B4-BE49-F238E27FC236}">
                <a16:creationId xmlns:a16="http://schemas.microsoft.com/office/drawing/2014/main" id="{0B184726-049E-7466-E384-CA7271DDBC83}"/>
              </a:ext>
            </a:extLst>
          </p:cNvPr>
          <p:cNvGraphicFramePr/>
          <p:nvPr>
            <p:extLst>
              <p:ext uri="{D42A27DB-BD31-4B8C-83A1-F6EECF244321}">
                <p14:modId xmlns:p14="http://schemas.microsoft.com/office/powerpoint/2010/main" val="3030528146"/>
              </p:ext>
            </p:extLst>
          </p:nvPr>
        </p:nvGraphicFramePr>
        <p:xfrm>
          <a:off x="7399049" y="1047558"/>
          <a:ext cx="3890179" cy="4747239"/>
        </p:xfrm>
        <a:graphic>
          <a:graphicData uri="http://schemas.openxmlformats.org/drawingml/2006/chart">
            <c:chart xmlns:c="http://schemas.openxmlformats.org/drawingml/2006/chart" xmlns:r="http://schemas.openxmlformats.org/officeDocument/2006/relationships" r:id="rId4"/>
          </a:graphicData>
        </a:graphic>
      </p:graphicFrame>
      <p:sp>
        <p:nvSpPr>
          <p:cNvPr id="7" name="Footer Placeholder 4">
            <a:extLst>
              <a:ext uri="{FF2B5EF4-FFF2-40B4-BE49-F238E27FC236}">
                <a16:creationId xmlns:a16="http://schemas.microsoft.com/office/drawing/2014/main" id="{9707FFCE-EFDA-C284-22BD-9C4CC3B79E7A}"/>
              </a:ext>
            </a:extLst>
          </p:cNvPr>
          <p:cNvSpPr txBox="1">
            <a:spLocks/>
          </p:cNvSpPr>
          <p:nvPr/>
        </p:nvSpPr>
        <p:spPr>
          <a:xfrm>
            <a:off x="623886" y="6057899"/>
            <a:ext cx="10777513" cy="591273"/>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UACR analysed using a mixed model for repeated measures with fixed effects for the following factors: treatment group, visit, treatment by visit interaction, baseline SGLT2i use, and the interaction between SGLT2i use and visit, with the log-transformed baseline UACR value as a covariate and an interaction term between the log-transformed baseline value and visit. </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CI, confidence interval; SGLT2i, sodium–glucose co-transporter-2 inhibitor; UACR, urine albumin-to-creatinine ratio.</a:t>
            </a:r>
          </a:p>
        </p:txBody>
      </p:sp>
      <p:sp>
        <p:nvSpPr>
          <p:cNvPr id="9" name="Text Placeholder 11">
            <a:extLst>
              <a:ext uri="{FF2B5EF4-FFF2-40B4-BE49-F238E27FC236}">
                <a16:creationId xmlns:a16="http://schemas.microsoft.com/office/drawing/2014/main" id="{C67CE769-D51E-2069-9919-BD02B5DB3BEE}"/>
              </a:ext>
            </a:extLst>
          </p:cNvPr>
          <p:cNvSpPr txBox="1">
            <a:spLocks/>
          </p:cNvSpPr>
          <p:nvPr/>
        </p:nvSpPr>
        <p:spPr>
          <a:xfrm>
            <a:off x="660111" y="1047558"/>
            <a:ext cx="10908000" cy="468313"/>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66B512"/>
              </a:buClr>
              <a:buSzTx/>
              <a:buFont typeface="Arial" panose="020B0604020202020204" pitchFamily="34" charset="0"/>
              <a:buNone/>
              <a:tabLst/>
              <a:defRPr/>
            </a:pPr>
            <a:r>
              <a:rPr kumimoji="0" lang="en-GB" sz="2000" b="1" i="0" u="none" strike="noStrike" kern="1200" cap="none" spc="0" normalizeH="0" baseline="0" noProof="0">
                <a:ln>
                  <a:noFill/>
                </a:ln>
                <a:solidFill>
                  <a:srgbClr val="66B512"/>
                </a:solidFill>
                <a:effectLst/>
                <a:uLnTx/>
                <a:uFillTx/>
                <a:latin typeface="Arial" panose="020B0604020202020204"/>
                <a:ea typeface="+mn-ea"/>
                <a:cs typeface="+mn-cs"/>
              </a:rPr>
              <a:t>Change in UACR from baseline </a:t>
            </a:r>
          </a:p>
        </p:txBody>
      </p:sp>
      <p:sp>
        <p:nvSpPr>
          <p:cNvPr id="10" name="TextBox 9">
            <a:extLst>
              <a:ext uri="{FF2B5EF4-FFF2-40B4-BE49-F238E27FC236}">
                <a16:creationId xmlns:a16="http://schemas.microsoft.com/office/drawing/2014/main" id="{717F8041-9EC5-F1BF-BF07-226B8AFEDB2B}"/>
              </a:ext>
            </a:extLst>
          </p:cNvPr>
          <p:cNvSpPr txBox="1"/>
          <p:nvPr>
            <p:custDataLst>
              <p:tags r:id="rId1"/>
            </p:custDataLst>
          </p:nvPr>
        </p:nvSpPr>
        <p:spPr>
          <a:xfrm>
            <a:off x="8793012" y="5002296"/>
            <a:ext cx="2200076" cy="738664"/>
          </a:xfrm>
          <a:prstGeom prst="rect">
            <a:avLst/>
          </a:prstGeom>
          <a:noFill/>
        </p:spPr>
        <p:txBody>
          <a:bodyPr wrap="square" rtlCol="0">
            <a:spAutoFit/>
          </a:bodyPr>
          <a:lstStyle/>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Difference: </a:t>
            </a:r>
            <a:br>
              <a:rPr kumimoji="0" lang="en-GB" sz="140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br>
            <a:r>
              <a:rPr kumimoji="0" lang="en-GB" sz="140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−42%</a:t>
            </a:r>
          </a:p>
          <a:p>
            <a:pPr marL="0" marR="0" lvl="0" indent="0" algn="ctr" defTabSz="1199909"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F3685"/>
                </a:solidFill>
                <a:effectLst/>
                <a:uLnTx/>
                <a:uFillTx/>
                <a:latin typeface="Arial" panose="020B0604020202020204" pitchFamily="34" charset="0"/>
                <a:ea typeface="MS PGothic" charset="0"/>
                <a:cs typeface="Arial" panose="020B0604020202020204" pitchFamily="34" charset="0"/>
              </a:rPr>
              <a:t>(95% CI, −48%, −35%)</a:t>
            </a:r>
          </a:p>
        </p:txBody>
      </p:sp>
      <p:sp>
        <p:nvSpPr>
          <p:cNvPr id="11" name="Left Brace 10">
            <a:extLst>
              <a:ext uri="{FF2B5EF4-FFF2-40B4-BE49-F238E27FC236}">
                <a16:creationId xmlns:a16="http://schemas.microsoft.com/office/drawing/2014/main" id="{1EDEC615-EEF6-2122-9971-48FCF63E80B7}"/>
              </a:ext>
            </a:extLst>
          </p:cNvPr>
          <p:cNvSpPr/>
          <p:nvPr/>
        </p:nvSpPr>
        <p:spPr>
          <a:xfrm rot="16200000">
            <a:off x="9859444" y="4233559"/>
            <a:ext cx="71722" cy="1352344"/>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defTabSz="609585" rtl="0" eaLnBrk="0" fontAlgn="base" hangingPunct="0">
              <a:spcBef>
                <a:spcPct val="0"/>
              </a:spcBef>
              <a:spcAft>
                <a:spcPct val="0"/>
              </a:spcAft>
              <a:defRPr kern="1200">
                <a:solidFill>
                  <a:schemeClr val="tx1"/>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mn-lt"/>
                <a:ea typeface="+mn-ea"/>
                <a:cs typeface="+mn-cs"/>
              </a:defRPr>
            </a:lvl2pPr>
            <a:lvl3pPr marL="1219170" algn="l" defTabSz="609585" rtl="0" eaLnBrk="0" fontAlgn="base" hangingPunct="0">
              <a:spcBef>
                <a:spcPct val="0"/>
              </a:spcBef>
              <a:spcAft>
                <a:spcPct val="0"/>
              </a:spcAft>
              <a:defRPr kern="1200">
                <a:solidFill>
                  <a:schemeClr val="tx1"/>
                </a:solidFill>
                <a:latin typeface="+mn-lt"/>
                <a:ea typeface="+mn-ea"/>
                <a:cs typeface="+mn-cs"/>
              </a:defRPr>
            </a:lvl3pPr>
            <a:lvl4pPr marL="1828754" algn="l" defTabSz="609585" rtl="0" eaLnBrk="0" fontAlgn="base" hangingPunct="0">
              <a:spcBef>
                <a:spcPct val="0"/>
              </a:spcBef>
              <a:spcAft>
                <a:spcPct val="0"/>
              </a:spcAft>
              <a:defRPr kern="1200">
                <a:solidFill>
                  <a:schemeClr val="tx1"/>
                </a:solidFill>
                <a:latin typeface="+mn-lt"/>
                <a:ea typeface="+mn-ea"/>
                <a:cs typeface="+mn-cs"/>
              </a:defRPr>
            </a:lvl4pPr>
            <a:lvl5pPr marL="2438339" algn="l" defTabSz="609585" rtl="0" eaLnBrk="0" fontAlgn="base" hangingPunct="0">
              <a:spcBef>
                <a:spcPct val="0"/>
              </a:spcBef>
              <a:spcAft>
                <a:spcPct val="0"/>
              </a:spcAft>
              <a:defRPr kern="1200">
                <a:solidFill>
                  <a:schemeClr val="tx1"/>
                </a:solidFill>
                <a:latin typeface="+mn-lt"/>
                <a:ea typeface="+mn-ea"/>
                <a:cs typeface="+mn-cs"/>
              </a:defRPr>
            </a:lvl5pPr>
            <a:lvl6pPr marL="3047924" algn="l" defTabSz="609585" rtl="0" eaLnBrk="1" latinLnBrk="0" hangingPunct="1">
              <a:defRPr kern="1200">
                <a:solidFill>
                  <a:schemeClr val="tx1"/>
                </a:solidFill>
                <a:latin typeface="+mn-lt"/>
                <a:ea typeface="+mn-ea"/>
                <a:cs typeface="+mn-cs"/>
              </a:defRPr>
            </a:lvl6pPr>
            <a:lvl7pPr marL="3657509" algn="l" defTabSz="609585" rtl="0" eaLnBrk="1" latinLnBrk="0" hangingPunct="1">
              <a:defRPr kern="1200">
                <a:solidFill>
                  <a:schemeClr val="tx1"/>
                </a:solidFill>
                <a:latin typeface="+mn-lt"/>
                <a:ea typeface="+mn-ea"/>
                <a:cs typeface="+mn-cs"/>
              </a:defRPr>
            </a:lvl7pPr>
            <a:lvl8pPr marL="4267093" algn="l" defTabSz="609585" rtl="0" eaLnBrk="1" latinLnBrk="0" hangingPunct="1">
              <a:defRPr kern="1200">
                <a:solidFill>
                  <a:schemeClr val="tx1"/>
                </a:solidFill>
                <a:latin typeface="+mn-lt"/>
                <a:ea typeface="+mn-ea"/>
                <a:cs typeface="+mn-cs"/>
              </a:defRPr>
            </a:lvl8pPr>
            <a:lvl9pPr marL="4876678" algn="l" defTabSz="609585" rtl="0" eaLnBrk="1" latinLnBrk="0" hangingPunct="1">
              <a:defRPr kern="1200">
                <a:solidFill>
                  <a:schemeClr val="tx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8F3685"/>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A82B8EAF-BC9C-4B11-6180-D8C39E234346}"/>
              </a:ext>
            </a:extLst>
          </p:cNvPr>
          <p:cNvSpPr txBox="1"/>
          <p:nvPr/>
        </p:nvSpPr>
        <p:spPr>
          <a:xfrm>
            <a:off x="3017102" y="3272670"/>
            <a:ext cx="3599810" cy="595331"/>
          </a:xfrm>
          <a:prstGeom prst="rect">
            <a:avLst/>
          </a:prstGeom>
          <a:solidFill>
            <a:schemeClr val="bg1"/>
          </a:solidFill>
          <a:ln w="19050">
            <a:solidFill>
              <a:schemeClr val="accent3"/>
            </a:solidFill>
          </a:ln>
        </p:spPr>
        <p:txBody>
          <a:bodyPr vert="horz" wrap="square" lIns="91440" tIns="45720" rIns="91440" bIns="45720" rtlCol="0">
            <a:noAutofit/>
          </a:body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200" i="0" u="none" strike="noStrike" kern="1200" cap="none" spc="0" normalizeH="0" baseline="0" noProof="0">
                <a:ln>
                  <a:noFill/>
                </a:ln>
                <a:solidFill>
                  <a:srgbClr val="53585A"/>
                </a:solidFill>
                <a:effectLst/>
                <a:uLnTx/>
                <a:uFillTx/>
                <a:latin typeface="Arial" panose="020B0604020202020204"/>
                <a:ea typeface="MS PGothic" charset="0"/>
              </a:rPr>
              <a:t>Change in UACR </a:t>
            </a:r>
            <a:r>
              <a:rPr kumimoji="0" lang="en-GB" sz="1200" b="0" i="0" u="none" strike="noStrike" kern="1200" cap="none" spc="0" normalizeH="0" baseline="0" noProof="0">
                <a:ln>
                  <a:noFill/>
                </a:ln>
                <a:solidFill>
                  <a:srgbClr val="53585A"/>
                </a:solidFill>
                <a:effectLst/>
                <a:uLnTx/>
                <a:uFillTx/>
                <a:latin typeface="Arial" panose="020B0604020202020204"/>
                <a:ea typeface="MS PGothic" charset="0"/>
              </a:rPr>
              <a:t>from baseline to Month 12 (%)</a:t>
            </a:r>
          </a:p>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200" i="0" u="none" strike="noStrike" kern="1200" cap="none" spc="0" normalizeH="0" baseline="0" noProof="0">
                <a:ln>
                  <a:noFill/>
                </a:ln>
                <a:solidFill>
                  <a:srgbClr val="669BD2"/>
                </a:solidFill>
                <a:effectLst/>
                <a:uLnTx/>
                <a:uFillTx/>
                <a:latin typeface="Arial" panose="020B0604020202020204"/>
                <a:ea typeface="MS PGothic" charset="0"/>
              </a:rPr>
              <a:t>Finerenone: </a:t>
            </a:r>
            <a:r>
              <a:rPr kumimoji="0" lang="en-GB" sz="1200" b="1" i="0" u="none" strike="noStrike" kern="1200" cap="none" spc="0" normalizeH="0" baseline="0" noProof="0">
                <a:ln>
                  <a:noFill/>
                </a:ln>
                <a:solidFill>
                  <a:srgbClr val="669BD2"/>
                </a:solidFill>
                <a:effectLst/>
                <a:uLnTx/>
                <a:uFillTx/>
                <a:latin typeface="Arial" panose="020B0604020202020204"/>
                <a:ea typeface="MS PGothic" charset="0"/>
              </a:rPr>
              <a:t>−42% (−46%, −37%)</a:t>
            </a:r>
          </a:p>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200" i="0" u="none" strike="noStrike" kern="1200" cap="none" spc="0" normalizeH="0" baseline="0" noProof="0">
                <a:ln>
                  <a:noFill/>
                </a:ln>
                <a:solidFill>
                  <a:srgbClr val="53585A"/>
                </a:solidFill>
                <a:effectLst/>
                <a:uLnTx/>
                <a:uFillTx/>
                <a:latin typeface="Arial" panose="020B0604020202020204"/>
                <a:ea typeface="MS PGothic" charset="0"/>
              </a:rPr>
              <a:t>Placebo: </a:t>
            </a:r>
            <a:r>
              <a:rPr kumimoji="0" lang="en-GB" sz="1200" b="1" i="0" u="none" strike="noStrike" kern="1200" cap="none" spc="0" normalizeH="0" baseline="0" noProof="0">
                <a:ln>
                  <a:noFill/>
                </a:ln>
                <a:solidFill>
                  <a:srgbClr val="53585A"/>
                </a:solidFill>
                <a:effectLst/>
                <a:uLnTx/>
                <a:uFillTx/>
                <a:latin typeface="Arial" panose="020B0604020202020204"/>
                <a:ea typeface="MS PGothic" charset="0"/>
              </a:rPr>
              <a:t>0% (−6%, 7%)</a:t>
            </a:r>
          </a:p>
        </p:txBody>
      </p:sp>
      <p:grpSp>
        <p:nvGrpSpPr>
          <p:cNvPr id="57" name="Group 56">
            <a:extLst>
              <a:ext uri="{FF2B5EF4-FFF2-40B4-BE49-F238E27FC236}">
                <a16:creationId xmlns:a16="http://schemas.microsoft.com/office/drawing/2014/main" id="{BC6E6D47-EF5D-E69E-2C22-3F252BADEE8C}"/>
              </a:ext>
            </a:extLst>
          </p:cNvPr>
          <p:cNvGrpSpPr/>
          <p:nvPr/>
        </p:nvGrpSpPr>
        <p:grpSpPr>
          <a:xfrm>
            <a:off x="548485" y="1734721"/>
            <a:ext cx="6420842" cy="3984390"/>
            <a:chOff x="1481251" y="1151022"/>
            <a:chExt cx="9233055" cy="3984390"/>
          </a:xfrm>
        </p:grpSpPr>
        <p:cxnSp>
          <p:nvCxnSpPr>
            <p:cNvPr id="8" name="Straight Connector 7">
              <a:extLst>
                <a:ext uri="{FF2B5EF4-FFF2-40B4-BE49-F238E27FC236}">
                  <a16:creationId xmlns:a16="http://schemas.microsoft.com/office/drawing/2014/main" id="{D25785F1-4985-C906-5079-57A07F7C1BF4}"/>
                </a:ext>
              </a:extLst>
            </p:cNvPr>
            <p:cNvCxnSpPr/>
            <p:nvPr/>
          </p:nvCxnSpPr>
          <p:spPr>
            <a:xfrm flipH="1">
              <a:off x="2323933" y="2223392"/>
              <a:ext cx="8390373" cy="0"/>
            </a:xfrm>
            <a:prstGeom prst="line">
              <a:avLst/>
            </a:prstGeom>
            <a:ln w="12700">
              <a:solidFill>
                <a:srgbClr val="777777"/>
              </a:solidFill>
              <a:prstDash val="dash"/>
            </a:ln>
          </p:spPr>
          <p:style>
            <a:lnRef idx="2">
              <a:schemeClr val="accent1"/>
            </a:lnRef>
            <a:fillRef idx="0">
              <a:schemeClr val="accent1"/>
            </a:fillRef>
            <a:effectRef idx="1">
              <a:schemeClr val="accent1"/>
            </a:effectRef>
            <a:fontRef idx="minor">
              <a:schemeClr val="tx1"/>
            </a:fontRef>
          </p:style>
        </p:cxnSp>
        <p:sp>
          <p:nvSpPr>
            <p:cNvPr id="12" name="Rectangle 213">
              <a:extLst>
                <a:ext uri="{FF2B5EF4-FFF2-40B4-BE49-F238E27FC236}">
                  <a16:creationId xmlns:a16="http://schemas.microsoft.com/office/drawing/2014/main" id="{B3728448-46C0-7A1D-A768-F7317EF22C60}"/>
                </a:ext>
              </a:extLst>
            </p:cNvPr>
            <p:cNvSpPr/>
            <p:nvPr/>
          </p:nvSpPr>
          <p:spPr>
            <a:xfrm>
              <a:off x="2336414" y="1245268"/>
              <a:ext cx="8369686" cy="3417130"/>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5459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bject 34">
              <a:extLst>
                <a:ext uri="{FF2B5EF4-FFF2-40B4-BE49-F238E27FC236}">
                  <a16:creationId xmlns:a16="http://schemas.microsoft.com/office/drawing/2014/main" id="{B152C587-31FA-6116-813A-25EA7B9A6E17}"/>
                </a:ext>
              </a:extLst>
            </p:cNvPr>
            <p:cNvSpPr/>
            <p:nvPr/>
          </p:nvSpPr>
          <p:spPr>
            <a:xfrm>
              <a:off x="2252970" y="1256668"/>
              <a:ext cx="78084" cy="3406121"/>
            </a:xfrm>
            <a:custGeom>
              <a:avLst/>
              <a:gdLst/>
              <a:ahLst/>
              <a:cxnLst/>
              <a:rect l="l" t="t" r="r" b="b"/>
              <a:pathLst>
                <a:path w="55880" h="3088004">
                  <a:moveTo>
                    <a:pt x="0" y="3087624"/>
                  </a:moveTo>
                  <a:lnTo>
                    <a:pt x="55626" y="3087624"/>
                  </a:lnTo>
                </a:path>
                <a:path w="55880" h="3088004">
                  <a:moveTo>
                    <a:pt x="0" y="2646553"/>
                  </a:moveTo>
                  <a:lnTo>
                    <a:pt x="55626" y="2646553"/>
                  </a:lnTo>
                </a:path>
                <a:path w="55880" h="3088004">
                  <a:moveTo>
                    <a:pt x="0" y="2205482"/>
                  </a:moveTo>
                  <a:lnTo>
                    <a:pt x="55626" y="2205482"/>
                  </a:lnTo>
                </a:path>
                <a:path w="55880" h="3088004">
                  <a:moveTo>
                    <a:pt x="0" y="1764284"/>
                  </a:moveTo>
                  <a:lnTo>
                    <a:pt x="55626" y="1764284"/>
                  </a:lnTo>
                </a:path>
                <a:path w="55880" h="3088004">
                  <a:moveTo>
                    <a:pt x="0" y="1323213"/>
                  </a:moveTo>
                  <a:lnTo>
                    <a:pt x="55626" y="1323213"/>
                  </a:lnTo>
                </a:path>
                <a:path w="55880" h="3088004">
                  <a:moveTo>
                    <a:pt x="0" y="882142"/>
                  </a:moveTo>
                  <a:lnTo>
                    <a:pt x="55626" y="882142"/>
                  </a:lnTo>
                </a:path>
                <a:path w="55880" h="3088004">
                  <a:moveTo>
                    <a:pt x="0" y="441071"/>
                  </a:moveTo>
                  <a:lnTo>
                    <a:pt x="55626" y="441071"/>
                  </a:lnTo>
                </a:path>
                <a:path w="55880" h="3088004">
                  <a:moveTo>
                    <a:pt x="0" y="0"/>
                  </a:moveTo>
                  <a:lnTo>
                    <a:pt x="55626" y="0"/>
                  </a:lnTo>
                </a:path>
              </a:pathLst>
            </a:custGeom>
            <a:ln w="12700">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14" name="object 36">
              <a:extLst>
                <a:ext uri="{FF2B5EF4-FFF2-40B4-BE49-F238E27FC236}">
                  <a16:creationId xmlns:a16="http://schemas.microsoft.com/office/drawing/2014/main" id="{10AB497D-D3C1-76A4-8488-53CB5ECC26FB}"/>
                </a:ext>
              </a:extLst>
            </p:cNvPr>
            <p:cNvSpPr/>
            <p:nvPr/>
          </p:nvSpPr>
          <p:spPr>
            <a:xfrm>
              <a:off x="2337177" y="4658630"/>
              <a:ext cx="8000423" cy="90687"/>
            </a:xfrm>
            <a:custGeom>
              <a:avLst/>
              <a:gdLst/>
              <a:ahLst/>
              <a:cxnLst/>
              <a:rect l="l" t="t" r="r" b="b"/>
              <a:pathLst>
                <a:path w="4278630" h="55879">
                  <a:moveTo>
                    <a:pt x="0" y="55753"/>
                  </a:moveTo>
                  <a:lnTo>
                    <a:pt x="0" y="0"/>
                  </a:lnTo>
                </a:path>
                <a:path w="4278630" h="55879">
                  <a:moveTo>
                    <a:pt x="178308" y="55753"/>
                  </a:moveTo>
                  <a:lnTo>
                    <a:pt x="178308" y="0"/>
                  </a:lnTo>
                </a:path>
                <a:path w="4278630" h="55879">
                  <a:moveTo>
                    <a:pt x="534797" y="55753"/>
                  </a:moveTo>
                  <a:lnTo>
                    <a:pt x="534797" y="0"/>
                  </a:lnTo>
                </a:path>
                <a:path w="4278630" h="55879">
                  <a:moveTo>
                    <a:pt x="1069594" y="55753"/>
                  </a:moveTo>
                  <a:lnTo>
                    <a:pt x="1069594" y="0"/>
                  </a:lnTo>
                </a:path>
                <a:path w="4278630" h="55879">
                  <a:moveTo>
                    <a:pt x="2139188" y="55753"/>
                  </a:moveTo>
                  <a:lnTo>
                    <a:pt x="2139188" y="0"/>
                  </a:lnTo>
                </a:path>
                <a:path w="4278630" h="55879">
                  <a:moveTo>
                    <a:pt x="4278376" y="55753"/>
                  </a:moveTo>
                  <a:lnTo>
                    <a:pt x="4278376" y="0"/>
                  </a:lnTo>
                </a:path>
              </a:pathLst>
            </a:custGeom>
            <a:ln w="12700">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15" name="object 67">
              <a:extLst>
                <a:ext uri="{FF2B5EF4-FFF2-40B4-BE49-F238E27FC236}">
                  <a16:creationId xmlns:a16="http://schemas.microsoft.com/office/drawing/2014/main" id="{34F93D12-789D-864C-8698-2EB119652082}"/>
                </a:ext>
              </a:extLst>
            </p:cNvPr>
            <p:cNvSpPr txBox="1"/>
            <p:nvPr/>
          </p:nvSpPr>
          <p:spPr>
            <a:xfrm>
              <a:off x="4285181" y="4754790"/>
              <a:ext cx="112951" cy="195865"/>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panose="020B0604020202020204"/>
                  <a:ea typeface="MS PGothic" charset="0"/>
                  <a:cs typeface="Arial"/>
                </a:rPr>
                <a:t>6</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16" name="object 20">
              <a:extLst>
                <a:ext uri="{FF2B5EF4-FFF2-40B4-BE49-F238E27FC236}">
                  <a16:creationId xmlns:a16="http://schemas.microsoft.com/office/drawing/2014/main" id="{DC1B067D-12EB-11B9-4B5D-3E3B08605204}"/>
                </a:ext>
              </a:extLst>
            </p:cNvPr>
            <p:cNvSpPr/>
            <p:nvPr/>
          </p:nvSpPr>
          <p:spPr>
            <a:xfrm>
              <a:off x="2312242" y="2120981"/>
              <a:ext cx="8000423" cy="383127"/>
            </a:xfrm>
            <a:custGeom>
              <a:avLst/>
              <a:gdLst/>
              <a:ahLst/>
              <a:cxnLst/>
              <a:rect l="l" t="t" r="r" b="b"/>
              <a:pathLst>
                <a:path w="4278630" h="347344">
                  <a:moveTo>
                    <a:pt x="0" y="98552"/>
                  </a:moveTo>
                  <a:lnTo>
                    <a:pt x="178308" y="347091"/>
                  </a:lnTo>
                  <a:lnTo>
                    <a:pt x="534797" y="218694"/>
                  </a:lnTo>
                  <a:lnTo>
                    <a:pt x="1069594" y="254127"/>
                  </a:lnTo>
                  <a:lnTo>
                    <a:pt x="2139188" y="0"/>
                  </a:lnTo>
                  <a:lnTo>
                    <a:pt x="4278249" y="258444"/>
                  </a:lnTo>
                </a:path>
              </a:pathLst>
            </a:custGeom>
            <a:ln w="28575">
              <a:solidFill>
                <a:srgbClr val="54595B"/>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17" name="object 21">
              <a:extLst>
                <a:ext uri="{FF2B5EF4-FFF2-40B4-BE49-F238E27FC236}">
                  <a16:creationId xmlns:a16="http://schemas.microsoft.com/office/drawing/2014/main" id="{A81712B9-81F4-3CED-CBEF-9300A5F35C35}"/>
                </a:ext>
              </a:extLst>
            </p:cNvPr>
            <p:cNvSpPr/>
            <p:nvPr/>
          </p:nvSpPr>
          <p:spPr>
            <a:xfrm>
              <a:off x="2362349" y="2229686"/>
              <a:ext cx="8000423" cy="1975172"/>
            </a:xfrm>
            <a:custGeom>
              <a:avLst/>
              <a:gdLst/>
              <a:ahLst/>
              <a:cxnLst/>
              <a:rect l="l" t="t" r="r" b="b"/>
              <a:pathLst>
                <a:path w="4278630" h="1790700">
                  <a:moveTo>
                    <a:pt x="0" y="0"/>
                  </a:moveTo>
                  <a:lnTo>
                    <a:pt x="178181" y="1067308"/>
                  </a:lnTo>
                  <a:lnTo>
                    <a:pt x="534796" y="1432433"/>
                  </a:lnTo>
                  <a:lnTo>
                    <a:pt x="1069594" y="1740281"/>
                  </a:lnTo>
                  <a:lnTo>
                    <a:pt x="2139061" y="1790446"/>
                  </a:lnTo>
                  <a:lnTo>
                    <a:pt x="4278249" y="1659636"/>
                  </a:lnTo>
                </a:path>
              </a:pathLst>
            </a:custGeom>
            <a:ln w="28575">
              <a:solidFill>
                <a:srgbClr val="669BD2"/>
              </a:solidFill>
            </a:ln>
          </p:spPr>
          <p:txBody>
            <a:bodyPr wrap="square" lIns="0" tIns="0" rIns="0" bIns="0" rtlCol="0"/>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18" name="object 38">
              <a:extLst>
                <a:ext uri="{FF2B5EF4-FFF2-40B4-BE49-F238E27FC236}">
                  <a16:creationId xmlns:a16="http://schemas.microsoft.com/office/drawing/2014/main" id="{96560427-4215-AE00-07FD-16F272098103}"/>
                </a:ext>
              </a:extLst>
            </p:cNvPr>
            <p:cNvSpPr txBox="1"/>
            <p:nvPr/>
          </p:nvSpPr>
          <p:spPr>
            <a:xfrm>
              <a:off x="1965933" y="1639203"/>
              <a:ext cx="253561" cy="209466"/>
            </a:xfrm>
            <a:prstGeom prst="rect">
              <a:avLst/>
            </a:prstGeom>
          </p:spPr>
          <p:txBody>
            <a:bodyPr vert="horz" wrap="none" lIns="0" tIns="12700" rIns="0" bIns="0" rtlCol="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panose="020B0604020202020204"/>
                  <a:ea typeface="MS PGothic" charset="0"/>
                  <a:cs typeface="Arial"/>
                </a:rPr>
                <a:t>10</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19" name="object 39">
              <a:extLst>
                <a:ext uri="{FF2B5EF4-FFF2-40B4-BE49-F238E27FC236}">
                  <a16:creationId xmlns:a16="http://schemas.microsoft.com/office/drawing/2014/main" id="{FF5EF48B-6855-E283-7787-D0477D5FCEDC}"/>
                </a:ext>
              </a:extLst>
            </p:cNvPr>
            <p:cNvSpPr txBox="1"/>
            <p:nvPr/>
          </p:nvSpPr>
          <p:spPr>
            <a:xfrm>
              <a:off x="1965933" y="1151022"/>
              <a:ext cx="253561" cy="209466"/>
            </a:xfrm>
            <a:prstGeom prst="rect">
              <a:avLst/>
            </a:prstGeom>
          </p:spPr>
          <p:txBody>
            <a:bodyPr vert="horz" wrap="none" lIns="0" tIns="12700" rIns="0" bIns="0" rtlCol="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panose="020B0604020202020204"/>
                  <a:ea typeface="MS PGothic" charset="0"/>
                  <a:cs typeface="Arial"/>
                </a:rPr>
                <a:t>20</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0" name="object 45">
              <a:extLst>
                <a:ext uri="{FF2B5EF4-FFF2-40B4-BE49-F238E27FC236}">
                  <a16:creationId xmlns:a16="http://schemas.microsoft.com/office/drawing/2014/main" id="{7E70BD1D-1489-48DA-0DA5-A1FCA41798EA}"/>
                </a:ext>
              </a:extLst>
            </p:cNvPr>
            <p:cNvSpPr txBox="1"/>
            <p:nvPr/>
          </p:nvSpPr>
          <p:spPr>
            <a:xfrm>
              <a:off x="1481251" y="1295957"/>
              <a:ext cx="239729" cy="3112165"/>
            </a:xfrm>
            <a:prstGeom prst="rect">
              <a:avLst/>
            </a:prstGeom>
          </p:spPr>
          <p:txBody>
            <a:bodyPr vert="vert270" wrap="square" lIns="0" tIns="0" rIns="0" bIns="0" rtlCol="0">
              <a:spAutoFit/>
            </a:bodyPr>
            <a:lstStyle/>
            <a:p>
              <a:pPr marL="12700" marR="0" lvl="0" indent="0" algn="ctr" defTabSz="609585" rtl="0" eaLnBrk="0" fontAlgn="base" latinLnBrk="0" hangingPunct="0">
                <a:lnSpc>
                  <a:spcPts val="1315"/>
                </a:lnSpc>
                <a:spcBef>
                  <a:spcPct val="0"/>
                </a:spcBef>
                <a:spcAft>
                  <a:spcPct val="0"/>
                </a:spcAft>
                <a:buClrTx/>
                <a:buSzTx/>
                <a:buFontTx/>
                <a:buNone/>
                <a:tabLst/>
                <a:defRPr/>
              </a:pPr>
              <a:r>
                <a:rPr kumimoji="0" sz="1200" b="1" i="0" u="none" strike="noStrike" kern="1200" cap="none" spc="0" normalizeH="0" baseline="0" noProof="0">
                  <a:ln>
                    <a:noFill/>
                  </a:ln>
                  <a:solidFill>
                    <a:srgbClr val="54595B"/>
                  </a:solidFill>
                  <a:effectLst/>
                  <a:uLnTx/>
                  <a:uFillTx/>
                  <a:latin typeface="Arial" panose="020B0604020202020204"/>
                  <a:ea typeface="MS PGothic" charset="0"/>
                  <a:cs typeface="Arial"/>
                </a:rPr>
                <a:t>Change</a:t>
              </a:r>
              <a:r>
                <a:rPr kumimoji="0" sz="1200" b="1" i="0" u="none" strike="noStrike" kern="1200" cap="none" spc="-25" normalizeH="0" baseline="0" noProof="0">
                  <a:ln>
                    <a:noFill/>
                  </a:ln>
                  <a:solidFill>
                    <a:srgbClr val="54595B"/>
                  </a:solidFill>
                  <a:effectLst/>
                  <a:uLnTx/>
                  <a:uFillTx/>
                  <a:latin typeface="Arial" panose="020B0604020202020204"/>
                  <a:ea typeface="MS PGothic" charset="0"/>
                  <a:cs typeface="Arial"/>
                </a:rPr>
                <a:t> </a:t>
              </a:r>
              <a:r>
                <a:rPr kumimoji="0" sz="1200" b="1" i="0" u="none" strike="noStrike" kern="1200" cap="none" spc="0" normalizeH="0" baseline="0" noProof="0">
                  <a:ln>
                    <a:noFill/>
                  </a:ln>
                  <a:solidFill>
                    <a:srgbClr val="54595B"/>
                  </a:solidFill>
                  <a:effectLst/>
                  <a:uLnTx/>
                  <a:uFillTx/>
                  <a:latin typeface="Arial" panose="020B0604020202020204"/>
                  <a:ea typeface="MS PGothic" charset="0"/>
                  <a:cs typeface="Arial"/>
                </a:rPr>
                <a:t>from</a:t>
              </a:r>
              <a:r>
                <a:rPr kumimoji="0" sz="1200" b="1" i="0" u="none" strike="noStrike" kern="1200" cap="none" spc="-20" normalizeH="0" baseline="0" noProof="0">
                  <a:ln>
                    <a:noFill/>
                  </a:ln>
                  <a:solidFill>
                    <a:srgbClr val="54595B"/>
                  </a:solidFill>
                  <a:effectLst/>
                  <a:uLnTx/>
                  <a:uFillTx/>
                  <a:latin typeface="Arial" panose="020B0604020202020204"/>
                  <a:ea typeface="MS PGothic" charset="0"/>
                  <a:cs typeface="Arial"/>
                </a:rPr>
                <a:t> </a:t>
              </a:r>
              <a:r>
                <a:rPr kumimoji="0" lang="en-US" sz="1200" b="1" i="0" u="none" strike="noStrike" kern="1200" cap="none" spc="0" normalizeH="0" baseline="0" noProof="0">
                  <a:ln>
                    <a:noFill/>
                  </a:ln>
                  <a:solidFill>
                    <a:srgbClr val="54595B"/>
                  </a:solidFill>
                  <a:effectLst/>
                  <a:uLnTx/>
                  <a:uFillTx/>
                  <a:latin typeface="Arial" panose="020B0604020202020204"/>
                  <a:ea typeface="MS PGothic" charset="0"/>
                  <a:cs typeface="Arial"/>
                </a:rPr>
                <a:t>b</a:t>
              </a:r>
              <a:r>
                <a:rPr kumimoji="0" sz="1200" b="1" i="0" u="none" strike="noStrike" kern="1200" cap="none" spc="0" normalizeH="0" baseline="0" noProof="0">
                  <a:ln>
                    <a:noFill/>
                  </a:ln>
                  <a:solidFill>
                    <a:srgbClr val="54595B"/>
                  </a:solidFill>
                  <a:effectLst/>
                  <a:uLnTx/>
                  <a:uFillTx/>
                  <a:latin typeface="Arial" panose="020B0604020202020204"/>
                  <a:ea typeface="MS PGothic" charset="0"/>
                  <a:cs typeface="Arial"/>
                </a:rPr>
                <a:t>aseline</a:t>
              </a:r>
              <a:r>
                <a:rPr kumimoji="0" sz="1200" b="1" i="0" u="none" strike="noStrike" kern="1200" cap="none" spc="-20" normalizeH="0" baseline="0" noProof="0">
                  <a:ln>
                    <a:noFill/>
                  </a:ln>
                  <a:solidFill>
                    <a:srgbClr val="54595B"/>
                  </a:solidFill>
                  <a:effectLst/>
                  <a:uLnTx/>
                  <a:uFillTx/>
                  <a:latin typeface="Arial" panose="020B0604020202020204"/>
                  <a:ea typeface="MS PGothic" charset="0"/>
                  <a:cs typeface="Arial"/>
                </a:rPr>
                <a:t> </a:t>
              </a:r>
              <a:r>
                <a:rPr kumimoji="0" sz="1200" b="1" i="0" u="none" strike="noStrike" kern="1200" cap="none" spc="0" normalizeH="0" baseline="0" noProof="0">
                  <a:ln>
                    <a:noFill/>
                  </a:ln>
                  <a:solidFill>
                    <a:srgbClr val="54595B"/>
                  </a:solidFill>
                  <a:effectLst/>
                  <a:uLnTx/>
                  <a:uFillTx/>
                  <a:latin typeface="Arial" panose="020B0604020202020204"/>
                  <a:ea typeface="MS PGothic" charset="0"/>
                  <a:cs typeface="Arial"/>
                </a:rPr>
                <a:t>in</a:t>
              </a:r>
              <a:r>
                <a:rPr kumimoji="0" sz="1200" b="1" i="0" u="none" strike="noStrike" kern="1200" cap="none" spc="-25" normalizeH="0" baseline="0" noProof="0">
                  <a:ln>
                    <a:noFill/>
                  </a:ln>
                  <a:solidFill>
                    <a:srgbClr val="54595B"/>
                  </a:solidFill>
                  <a:effectLst/>
                  <a:uLnTx/>
                  <a:uFillTx/>
                  <a:latin typeface="Arial" panose="020B0604020202020204"/>
                  <a:ea typeface="MS PGothic" charset="0"/>
                  <a:cs typeface="Arial"/>
                </a:rPr>
                <a:t> </a:t>
              </a:r>
              <a:r>
                <a:rPr kumimoji="0" sz="1200" b="1" i="0" u="none" strike="noStrike" kern="1200" cap="none" spc="-20" normalizeH="0" baseline="0" noProof="0">
                  <a:ln>
                    <a:noFill/>
                  </a:ln>
                  <a:solidFill>
                    <a:srgbClr val="54595B"/>
                  </a:solidFill>
                  <a:effectLst/>
                  <a:uLnTx/>
                  <a:uFillTx/>
                  <a:latin typeface="Arial" panose="020B0604020202020204"/>
                  <a:ea typeface="MS PGothic" charset="0"/>
                  <a:cs typeface="Arial"/>
                </a:rPr>
                <a:t>UACR </a:t>
              </a:r>
              <a:r>
                <a:rPr kumimoji="0" sz="1200" b="1" i="0" u="none" strike="noStrike" kern="1200" cap="none" spc="-25" normalizeH="0" baseline="0" noProof="0">
                  <a:ln>
                    <a:noFill/>
                  </a:ln>
                  <a:solidFill>
                    <a:srgbClr val="54595B"/>
                  </a:solidFill>
                  <a:effectLst/>
                  <a:uLnTx/>
                  <a:uFillTx/>
                  <a:latin typeface="Arial" panose="020B0604020202020204"/>
                  <a:ea typeface="MS PGothic" charset="0"/>
                  <a:cs typeface="Arial"/>
                </a:rPr>
                <a:t>(%)</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1" name="object 38">
              <a:extLst>
                <a:ext uri="{FF2B5EF4-FFF2-40B4-BE49-F238E27FC236}">
                  <a16:creationId xmlns:a16="http://schemas.microsoft.com/office/drawing/2014/main" id="{0B87C79E-9FE9-C018-BB08-985C6981D7A4}"/>
                </a:ext>
              </a:extLst>
            </p:cNvPr>
            <p:cNvSpPr txBox="1"/>
            <p:nvPr/>
          </p:nvSpPr>
          <p:spPr>
            <a:xfrm>
              <a:off x="2083494" y="2127384"/>
              <a:ext cx="136001" cy="209466"/>
            </a:xfrm>
            <a:prstGeom prst="rect">
              <a:avLst/>
            </a:prstGeom>
          </p:spPr>
          <p:txBody>
            <a:bodyPr vert="horz" wrap="none" lIns="0" tIns="12700" rIns="0" bIns="0" rtlCol="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panose="020B0604020202020204"/>
                  <a:ea typeface="MS PGothic" charset="0"/>
                  <a:cs typeface="Arial"/>
                </a:rPr>
                <a:t>0</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2" name="object 38">
              <a:extLst>
                <a:ext uri="{FF2B5EF4-FFF2-40B4-BE49-F238E27FC236}">
                  <a16:creationId xmlns:a16="http://schemas.microsoft.com/office/drawing/2014/main" id="{C2622FF4-143F-7912-F006-6F20472C4DD3}"/>
                </a:ext>
              </a:extLst>
            </p:cNvPr>
            <p:cNvSpPr txBox="1"/>
            <p:nvPr/>
          </p:nvSpPr>
          <p:spPr>
            <a:xfrm>
              <a:off x="1852524" y="2615564"/>
              <a:ext cx="366972" cy="209466"/>
            </a:xfrm>
            <a:prstGeom prst="rect">
              <a:avLst/>
            </a:prstGeom>
          </p:spPr>
          <p:txBody>
            <a:bodyPr vert="horz" wrap="none" lIns="0" tIns="12700" rIns="0" bIns="0" rtlCol="0">
              <a:spAutoFit/>
            </a:bodyPr>
            <a:lstStyle/>
            <a:p>
              <a:pPr marL="0" marR="5080" lvl="0" indent="0" algn="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25" normalizeH="0" baseline="0" noProof="0">
                  <a:ln>
                    <a:noFill/>
                  </a:ln>
                  <a:solidFill>
                    <a:srgbClr val="54595B"/>
                  </a:solidFill>
                  <a:effectLst/>
                  <a:uLnTx/>
                  <a:uFillTx/>
                  <a:latin typeface="Arial" panose="020B0604020202020204"/>
                  <a:ea typeface="MS PGothic" charset="0"/>
                  <a:cs typeface="Arial"/>
                </a:rPr>
                <a:t>−10</a:t>
              </a:r>
              <a:endParaRPr kumimoji="0" lang="en-US"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3" name="object 38">
              <a:extLst>
                <a:ext uri="{FF2B5EF4-FFF2-40B4-BE49-F238E27FC236}">
                  <a16:creationId xmlns:a16="http://schemas.microsoft.com/office/drawing/2014/main" id="{E0BE6594-1DE2-D17F-4B89-D73B6070479E}"/>
                </a:ext>
              </a:extLst>
            </p:cNvPr>
            <p:cNvSpPr txBox="1"/>
            <p:nvPr/>
          </p:nvSpPr>
          <p:spPr>
            <a:xfrm>
              <a:off x="1852524" y="3103746"/>
              <a:ext cx="366972" cy="209466"/>
            </a:xfrm>
            <a:prstGeom prst="rect">
              <a:avLst/>
            </a:prstGeom>
          </p:spPr>
          <p:txBody>
            <a:bodyPr vert="horz" wrap="none" lIns="0" tIns="12700" rIns="0" bIns="0" rtlCol="0">
              <a:spAutoFit/>
            </a:bodyPr>
            <a:lstStyle/>
            <a:p>
              <a:pPr marL="0" marR="5080" lvl="0" indent="0" algn="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25" normalizeH="0" baseline="0" noProof="0">
                  <a:ln>
                    <a:noFill/>
                  </a:ln>
                  <a:solidFill>
                    <a:srgbClr val="54595B"/>
                  </a:solidFill>
                  <a:effectLst/>
                  <a:uLnTx/>
                  <a:uFillTx/>
                  <a:latin typeface="Arial" panose="020B0604020202020204"/>
                  <a:ea typeface="MS PGothic" charset="0"/>
                  <a:cs typeface="Arial"/>
                </a:rPr>
                <a:t>−20</a:t>
              </a:r>
              <a:endParaRPr kumimoji="0" lang="en-US"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4" name="object 38">
              <a:extLst>
                <a:ext uri="{FF2B5EF4-FFF2-40B4-BE49-F238E27FC236}">
                  <a16:creationId xmlns:a16="http://schemas.microsoft.com/office/drawing/2014/main" id="{B0C6E267-947D-24E0-3114-4FE0D398B4EE}"/>
                </a:ext>
              </a:extLst>
            </p:cNvPr>
            <p:cNvSpPr txBox="1"/>
            <p:nvPr/>
          </p:nvSpPr>
          <p:spPr>
            <a:xfrm>
              <a:off x="1852524" y="3591927"/>
              <a:ext cx="366972" cy="209466"/>
            </a:xfrm>
            <a:prstGeom prst="rect">
              <a:avLst/>
            </a:prstGeom>
          </p:spPr>
          <p:txBody>
            <a:bodyPr vert="horz" wrap="none" lIns="0" tIns="12700" rIns="0" bIns="0" rtlCol="0">
              <a:spAutoFit/>
            </a:bodyPr>
            <a:lstStyle/>
            <a:p>
              <a:pPr marL="0" marR="5080" lvl="0" indent="0" algn="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25" normalizeH="0" baseline="0" noProof="0">
                  <a:ln>
                    <a:noFill/>
                  </a:ln>
                  <a:solidFill>
                    <a:srgbClr val="54595B"/>
                  </a:solidFill>
                  <a:effectLst/>
                  <a:uLnTx/>
                  <a:uFillTx/>
                  <a:latin typeface="Arial" panose="020B0604020202020204"/>
                  <a:ea typeface="MS PGothic" charset="0"/>
                  <a:cs typeface="Arial"/>
                </a:rPr>
                <a:t>−30</a:t>
              </a:r>
              <a:endParaRPr kumimoji="0" lang="en-US"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5" name="object 38">
              <a:extLst>
                <a:ext uri="{FF2B5EF4-FFF2-40B4-BE49-F238E27FC236}">
                  <a16:creationId xmlns:a16="http://schemas.microsoft.com/office/drawing/2014/main" id="{5C56F154-F35B-7A4F-1C39-BC96E608817D}"/>
                </a:ext>
              </a:extLst>
            </p:cNvPr>
            <p:cNvSpPr txBox="1"/>
            <p:nvPr/>
          </p:nvSpPr>
          <p:spPr>
            <a:xfrm>
              <a:off x="1852524" y="4080108"/>
              <a:ext cx="366972" cy="209466"/>
            </a:xfrm>
            <a:prstGeom prst="rect">
              <a:avLst/>
            </a:prstGeom>
          </p:spPr>
          <p:txBody>
            <a:bodyPr vert="horz" wrap="none" lIns="0" tIns="12700" rIns="0" bIns="0" rtlCol="0">
              <a:spAutoFit/>
            </a:bodyPr>
            <a:lstStyle/>
            <a:p>
              <a:pPr marL="0" marR="5080" lvl="0" indent="0" algn="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25" normalizeH="0" baseline="0" noProof="0">
                  <a:ln>
                    <a:noFill/>
                  </a:ln>
                  <a:solidFill>
                    <a:srgbClr val="54595B"/>
                  </a:solidFill>
                  <a:effectLst/>
                  <a:uLnTx/>
                  <a:uFillTx/>
                  <a:latin typeface="Arial" panose="020B0604020202020204"/>
                  <a:ea typeface="MS PGothic" charset="0"/>
                  <a:cs typeface="Arial"/>
                </a:rPr>
                <a:t>−40</a:t>
              </a:r>
              <a:endParaRPr kumimoji="0" lang="en-US"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6" name="object 38">
              <a:extLst>
                <a:ext uri="{FF2B5EF4-FFF2-40B4-BE49-F238E27FC236}">
                  <a16:creationId xmlns:a16="http://schemas.microsoft.com/office/drawing/2014/main" id="{0C528C7A-9782-7C09-1688-4C8FD53D2A7C}"/>
                </a:ext>
              </a:extLst>
            </p:cNvPr>
            <p:cNvSpPr txBox="1"/>
            <p:nvPr/>
          </p:nvSpPr>
          <p:spPr>
            <a:xfrm>
              <a:off x="1852524" y="4568290"/>
              <a:ext cx="366972" cy="209466"/>
            </a:xfrm>
            <a:prstGeom prst="rect">
              <a:avLst/>
            </a:prstGeom>
          </p:spPr>
          <p:txBody>
            <a:bodyPr vert="horz" wrap="none" lIns="0" tIns="12700" rIns="0" bIns="0" rtlCol="0">
              <a:spAutoFit/>
            </a:bodyPr>
            <a:lstStyle/>
            <a:p>
              <a:pPr marL="0" marR="5080" lvl="0" indent="0" algn="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25" normalizeH="0" baseline="0" noProof="0">
                  <a:ln>
                    <a:noFill/>
                  </a:ln>
                  <a:solidFill>
                    <a:srgbClr val="54595B"/>
                  </a:solidFill>
                  <a:effectLst/>
                  <a:uLnTx/>
                  <a:uFillTx/>
                  <a:latin typeface="Arial" panose="020B0604020202020204"/>
                  <a:ea typeface="MS PGothic" charset="0"/>
                  <a:cs typeface="Arial"/>
                </a:rPr>
                <a:t>−50</a:t>
              </a:r>
              <a:endParaRPr kumimoji="0" lang="en-US"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27" name="Graphic 160">
              <a:extLst>
                <a:ext uri="{FF2B5EF4-FFF2-40B4-BE49-F238E27FC236}">
                  <a16:creationId xmlns:a16="http://schemas.microsoft.com/office/drawing/2014/main" id="{16B792B2-1AFE-0147-DD7C-7533B7B443FD}"/>
                </a:ext>
              </a:extLst>
            </p:cNvPr>
            <p:cNvSpPr/>
            <p:nvPr/>
          </p:nvSpPr>
          <p:spPr>
            <a:xfrm>
              <a:off x="2614002" y="2319324"/>
              <a:ext cx="73152" cy="359895"/>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28" name="Rectangle 27">
              <a:extLst>
                <a:ext uri="{FF2B5EF4-FFF2-40B4-BE49-F238E27FC236}">
                  <a16:creationId xmlns:a16="http://schemas.microsoft.com/office/drawing/2014/main" id="{A41FB80D-F0EC-6B47-2121-519DF49ED824}"/>
                </a:ext>
              </a:extLst>
            </p:cNvPr>
            <p:cNvSpPr/>
            <p:nvPr/>
          </p:nvSpPr>
          <p:spPr>
            <a:xfrm>
              <a:off x="2604947" y="2457085"/>
              <a:ext cx="94782"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Graphic 160">
              <a:extLst>
                <a:ext uri="{FF2B5EF4-FFF2-40B4-BE49-F238E27FC236}">
                  <a16:creationId xmlns:a16="http://schemas.microsoft.com/office/drawing/2014/main" id="{EED8D840-1553-5F58-E1D0-6E1BE8AE52D0}"/>
                </a:ext>
              </a:extLst>
            </p:cNvPr>
            <p:cNvSpPr/>
            <p:nvPr/>
          </p:nvSpPr>
          <p:spPr>
            <a:xfrm>
              <a:off x="2659173" y="3243580"/>
              <a:ext cx="73152" cy="320040"/>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30" name="Rectangle 29">
              <a:extLst>
                <a:ext uri="{FF2B5EF4-FFF2-40B4-BE49-F238E27FC236}">
                  <a16:creationId xmlns:a16="http://schemas.microsoft.com/office/drawing/2014/main" id="{7AA8DCFC-29DB-9FEC-4D32-A7358838B81D}"/>
                </a:ext>
              </a:extLst>
            </p:cNvPr>
            <p:cNvSpPr/>
            <p:nvPr/>
          </p:nvSpPr>
          <p:spPr>
            <a:xfrm>
              <a:off x="2648358" y="3362203"/>
              <a:ext cx="94782"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82032FFE-8484-0A11-9F5B-52855B9CACD0}"/>
                </a:ext>
              </a:extLst>
            </p:cNvPr>
            <p:cNvSpPr/>
            <p:nvPr/>
          </p:nvSpPr>
          <p:spPr>
            <a:xfrm>
              <a:off x="2276709" y="2186695"/>
              <a:ext cx="94782"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F736B87F-F82C-321D-0F50-4927D5B7F104}"/>
                </a:ext>
              </a:extLst>
            </p:cNvPr>
            <p:cNvSpPr/>
            <p:nvPr/>
          </p:nvSpPr>
          <p:spPr>
            <a:xfrm>
              <a:off x="2324100" y="2185493"/>
              <a:ext cx="94782"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Graphic 160">
              <a:extLst>
                <a:ext uri="{FF2B5EF4-FFF2-40B4-BE49-F238E27FC236}">
                  <a16:creationId xmlns:a16="http://schemas.microsoft.com/office/drawing/2014/main" id="{F3C4D6E3-5C01-D467-96C9-2BED940E6709}"/>
                </a:ext>
              </a:extLst>
            </p:cNvPr>
            <p:cNvSpPr/>
            <p:nvPr/>
          </p:nvSpPr>
          <p:spPr>
            <a:xfrm>
              <a:off x="3329733" y="3606800"/>
              <a:ext cx="73152" cy="393700"/>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34" name="Rectangle 33">
              <a:extLst>
                <a:ext uri="{FF2B5EF4-FFF2-40B4-BE49-F238E27FC236}">
                  <a16:creationId xmlns:a16="http://schemas.microsoft.com/office/drawing/2014/main" id="{A9C72251-F9EE-6153-FF58-52B2C39C9033}"/>
                </a:ext>
              </a:extLst>
            </p:cNvPr>
            <p:cNvSpPr/>
            <p:nvPr/>
          </p:nvSpPr>
          <p:spPr>
            <a:xfrm>
              <a:off x="3318918" y="3758443"/>
              <a:ext cx="94782"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Graphic 160">
              <a:extLst>
                <a:ext uri="{FF2B5EF4-FFF2-40B4-BE49-F238E27FC236}">
                  <a16:creationId xmlns:a16="http://schemas.microsoft.com/office/drawing/2014/main" id="{85F0822D-C86B-8D93-3B31-75E748C4AD43}"/>
                </a:ext>
              </a:extLst>
            </p:cNvPr>
            <p:cNvSpPr/>
            <p:nvPr/>
          </p:nvSpPr>
          <p:spPr>
            <a:xfrm>
              <a:off x="4330493" y="3929380"/>
              <a:ext cx="73152" cy="429260"/>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36" name="Rectangle 35">
              <a:extLst>
                <a:ext uri="{FF2B5EF4-FFF2-40B4-BE49-F238E27FC236}">
                  <a16:creationId xmlns:a16="http://schemas.microsoft.com/office/drawing/2014/main" id="{A9C94D19-2F56-585D-CB9F-2568D4957BFE}"/>
                </a:ext>
              </a:extLst>
            </p:cNvPr>
            <p:cNvSpPr/>
            <p:nvPr/>
          </p:nvSpPr>
          <p:spPr>
            <a:xfrm>
              <a:off x="4319678" y="4103883"/>
              <a:ext cx="94782"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Graphic 160">
              <a:extLst>
                <a:ext uri="{FF2B5EF4-FFF2-40B4-BE49-F238E27FC236}">
                  <a16:creationId xmlns:a16="http://schemas.microsoft.com/office/drawing/2014/main" id="{3416FF04-CAF8-5631-02EE-83227780230A}"/>
                </a:ext>
              </a:extLst>
            </p:cNvPr>
            <p:cNvSpPr/>
            <p:nvPr/>
          </p:nvSpPr>
          <p:spPr>
            <a:xfrm>
              <a:off x="6329473" y="3929380"/>
              <a:ext cx="73152" cy="530860"/>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38" name="Rectangle 37">
              <a:extLst>
                <a:ext uri="{FF2B5EF4-FFF2-40B4-BE49-F238E27FC236}">
                  <a16:creationId xmlns:a16="http://schemas.microsoft.com/office/drawing/2014/main" id="{FB5317C3-A2CB-4BC3-1FDD-F9F21583FE7C}"/>
                </a:ext>
              </a:extLst>
            </p:cNvPr>
            <p:cNvSpPr/>
            <p:nvPr/>
          </p:nvSpPr>
          <p:spPr>
            <a:xfrm>
              <a:off x="6318658" y="4159763"/>
              <a:ext cx="94782"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Graphic 160">
              <a:extLst>
                <a:ext uri="{FF2B5EF4-FFF2-40B4-BE49-F238E27FC236}">
                  <a16:creationId xmlns:a16="http://schemas.microsoft.com/office/drawing/2014/main" id="{879EACAD-6090-4429-1E4C-8C142C069FD5}"/>
                </a:ext>
              </a:extLst>
            </p:cNvPr>
            <p:cNvSpPr/>
            <p:nvPr/>
          </p:nvSpPr>
          <p:spPr>
            <a:xfrm>
              <a:off x="10325100" y="3690151"/>
              <a:ext cx="73152" cy="704296"/>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669BD2"/>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0" name="Rectangle 39">
              <a:extLst>
                <a:ext uri="{FF2B5EF4-FFF2-40B4-BE49-F238E27FC236}">
                  <a16:creationId xmlns:a16="http://schemas.microsoft.com/office/drawing/2014/main" id="{E07CF130-86E7-1C7D-D1A4-B25E873EF8C9}"/>
                </a:ext>
              </a:extLst>
            </p:cNvPr>
            <p:cNvSpPr/>
            <p:nvPr/>
          </p:nvSpPr>
          <p:spPr>
            <a:xfrm>
              <a:off x="10314285" y="4016694"/>
              <a:ext cx="94782" cy="94780"/>
            </a:xfrm>
            <a:prstGeom prst="rect">
              <a:avLst/>
            </a:prstGeom>
            <a:solidFill>
              <a:srgbClr val="669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Graphic 160">
              <a:extLst>
                <a:ext uri="{FF2B5EF4-FFF2-40B4-BE49-F238E27FC236}">
                  <a16:creationId xmlns:a16="http://schemas.microsoft.com/office/drawing/2014/main" id="{ADBA5230-9105-F2F2-3754-F2774DD7DCDB}"/>
                </a:ext>
              </a:extLst>
            </p:cNvPr>
            <p:cNvSpPr/>
            <p:nvPr/>
          </p:nvSpPr>
          <p:spPr>
            <a:xfrm>
              <a:off x="3275142" y="2116716"/>
              <a:ext cx="73152" cy="477193"/>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2" name="Rectangle 41">
              <a:extLst>
                <a:ext uri="{FF2B5EF4-FFF2-40B4-BE49-F238E27FC236}">
                  <a16:creationId xmlns:a16="http://schemas.microsoft.com/office/drawing/2014/main" id="{E8D0B39F-C258-122D-67B2-1930F5DCE685}"/>
                </a:ext>
              </a:extLst>
            </p:cNvPr>
            <p:cNvSpPr/>
            <p:nvPr/>
          </p:nvSpPr>
          <p:spPr>
            <a:xfrm>
              <a:off x="3266087" y="2318458"/>
              <a:ext cx="94782"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Graphic 160">
              <a:extLst>
                <a:ext uri="{FF2B5EF4-FFF2-40B4-BE49-F238E27FC236}">
                  <a16:creationId xmlns:a16="http://schemas.microsoft.com/office/drawing/2014/main" id="{E9DA0969-84E2-020A-4207-76BDFD308970}"/>
                </a:ext>
              </a:extLst>
            </p:cNvPr>
            <p:cNvSpPr/>
            <p:nvPr/>
          </p:nvSpPr>
          <p:spPr>
            <a:xfrm>
              <a:off x="4274850" y="2106053"/>
              <a:ext cx="73152" cy="573166"/>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4" name="Rectangle 43">
              <a:extLst>
                <a:ext uri="{FF2B5EF4-FFF2-40B4-BE49-F238E27FC236}">
                  <a16:creationId xmlns:a16="http://schemas.microsoft.com/office/drawing/2014/main" id="{1AE3BA84-3662-5244-8BD1-3C2D20BA86B6}"/>
                </a:ext>
              </a:extLst>
            </p:cNvPr>
            <p:cNvSpPr/>
            <p:nvPr/>
          </p:nvSpPr>
          <p:spPr>
            <a:xfrm>
              <a:off x="4265795" y="2355781"/>
              <a:ext cx="94782"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Graphic 160">
              <a:extLst>
                <a:ext uri="{FF2B5EF4-FFF2-40B4-BE49-F238E27FC236}">
                  <a16:creationId xmlns:a16="http://schemas.microsoft.com/office/drawing/2014/main" id="{3E157B5B-C89D-8EFA-3E53-7B3DD6DF7BCA}"/>
                </a:ext>
              </a:extLst>
            </p:cNvPr>
            <p:cNvSpPr/>
            <p:nvPr/>
          </p:nvSpPr>
          <p:spPr>
            <a:xfrm>
              <a:off x="6279598" y="1719499"/>
              <a:ext cx="73152" cy="775773"/>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6" name="Rectangle 45">
              <a:extLst>
                <a:ext uri="{FF2B5EF4-FFF2-40B4-BE49-F238E27FC236}">
                  <a16:creationId xmlns:a16="http://schemas.microsoft.com/office/drawing/2014/main" id="{FDEF6805-CA79-88B8-5B9C-FDCE27E08377}"/>
                </a:ext>
              </a:extLst>
            </p:cNvPr>
            <p:cNvSpPr/>
            <p:nvPr/>
          </p:nvSpPr>
          <p:spPr>
            <a:xfrm>
              <a:off x="6270543" y="2081194"/>
              <a:ext cx="94782"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Graphic 160">
              <a:extLst>
                <a:ext uri="{FF2B5EF4-FFF2-40B4-BE49-F238E27FC236}">
                  <a16:creationId xmlns:a16="http://schemas.microsoft.com/office/drawing/2014/main" id="{B5772A71-3354-6556-4AFC-DA7275ADCC2B}"/>
                </a:ext>
              </a:extLst>
            </p:cNvPr>
            <p:cNvSpPr/>
            <p:nvPr/>
          </p:nvSpPr>
          <p:spPr>
            <a:xfrm>
              <a:off x="10275766" y="1946099"/>
              <a:ext cx="73152" cy="879743"/>
            </a:xfrm>
            <a:custGeom>
              <a:avLst/>
              <a:gdLst>
                <a:gd name="csX0" fmla="*/ 193262 w 386619"/>
                <a:gd name="csY0" fmla="*/ 1909763 h 1909762"/>
                <a:gd name="csX1" fmla="*/ 193262 w 386619"/>
                <a:gd name="csY1" fmla="*/ 0 h 1909762"/>
                <a:gd name="csX2" fmla="*/ 0 w 386619"/>
                <a:gd name="csY2" fmla="*/ 1909763 h 1909762"/>
                <a:gd name="csX3" fmla="*/ 386620 w 386619"/>
                <a:gd name="csY3" fmla="*/ 1909763 h 1909762"/>
                <a:gd name="csX4" fmla="*/ 0 w 386619"/>
                <a:gd name="csY4" fmla="*/ 0 h 1909762"/>
                <a:gd name="csX5" fmla="*/ 386620 w 386619"/>
                <a:gd name="csY5" fmla="*/ 0 h 1909762"/>
              </a:gdLst>
              <a:ahLst/>
              <a:cxnLst>
                <a:cxn ang="0">
                  <a:pos x="csX0" y="csY0"/>
                </a:cxn>
                <a:cxn ang="0">
                  <a:pos x="csX1" y="csY1"/>
                </a:cxn>
                <a:cxn ang="0">
                  <a:pos x="csX2" y="csY2"/>
                </a:cxn>
                <a:cxn ang="0">
                  <a:pos x="csX3" y="csY3"/>
                </a:cxn>
                <a:cxn ang="0">
                  <a:pos x="csX4" y="csY4"/>
                </a:cxn>
                <a:cxn ang="0">
                  <a:pos x="csX5" y="csY5"/>
                </a:cxn>
              </a:cxnLst>
              <a:rect l="l" t="t" r="r" b="b"/>
              <a:pathLst>
                <a:path w="386619" h="1909762">
                  <a:moveTo>
                    <a:pt x="193262" y="1909763"/>
                  </a:moveTo>
                  <a:lnTo>
                    <a:pt x="193262" y="0"/>
                  </a:lnTo>
                  <a:moveTo>
                    <a:pt x="0" y="1909763"/>
                  </a:moveTo>
                  <a:lnTo>
                    <a:pt x="386620" y="1909763"/>
                  </a:lnTo>
                  <a:moveTo>
                    <a:pt x="0" y="0"/>
                  </a:moveTo>
                  <a:lnTo>
                    <a:pt x="386620" y="0"/>
                  </a:lnTo>
                </a:path>
              </a:pathLst>
            </a:custGeom>
            <a:noFill/>
            <a:ln w="19050" cap="flat">
              <a:solidFill>
                <a:srgbClr val="54595B"/>
              </a:solidFill>
              <a:prstDash val="solid"/>
              <a:miter/>
            </a:ln>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8" name="Rectangle 47">
              <a:extLst>
                <a:ext uri="{FF2B5EF4-FFF2-40B4-BE49-F238E27FC236}">
                  <a16:creationId xmlns:a16="http://schemas.microsoft.com/office/drawing/2014/main" id="{8423E6C3-B7DB-0575-BB43-F67A053BFC9F}"/>
                </a:ext>
              </a:extLst>
            </p:cNvPr>
            <p:cNvSpPr/>
            <p:nvPr/>
          </p:nvSpPr>
          <p:spPr>
            <a:xfrm>
              <a:off x="10266711" y="2361113"/>
              <a:ext cx="94782" cy="94780"/>
            </a:xfrm>
            <a:prstGeom prst="rect">
              <a:avLst/>
            </a:prstGeom>
            <a:solidFill>
              <a:srgbClr val="545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object 65">
              <a:extLst>
                <a:ext uri="{FF2B5EF4-FFF2-40B4-BE49-F238E27FC236}">
                  <a16:creationId xmlns:a16="http://schemas.microsoft.com/office/drawing/2014/main" id="{72796CA4-5770-EC31-92F7-AF6403C908EE}"/>
                </a:ext>
              </a:extLst>
            </p:cNvPr>
            <p:cNvSpPr txBox="1"/>
            <p:nvPr/>
          </p:nvSpPr>
          <p:spPr>
            <a:xfrm>
              <a:off x="2613097" y="4754790"/>
              <a:ext cx="112951" cy="195865"/>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panose="020B0604020202020204"/>
                  <a:ea typeface="MS PGothic" charset="0"/>
                  <a:cs typeface="Arial"/>
                </a:rPr>
                <a:t>1</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50" name="object 66">
              <a:extLst>
                <a:ext uri="{FF2B5EF4-FFF2-40B4-BE49-F238E27FC236}">
                  <a16:creationId xmlns:a16="http://schemas.microsoft.com/office/drawing/2014/main" id="{2C36963B-4E0B-5E21-5758-28F5826C53D6}"/>
                </a:ext>
              </a:extLst>
            </p:cNvPr>
            <p:cNvSpPr txBox="1"/>
            <p:nvPr/>
          </p:nvSpPr>
          <p:spPr>
            <a:xfrm>
              <a:off x="3278116" y="4754790"/>
              <a:ext cx="112951" cy="195865"/>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50" normalizeH="0" baseline="0" noProof="0">
                  <a:ln>
                    <a:noFill/>
                  </a:ln>
                  <a:solidFill>
                    <a:srgbClr val="54595B"/>
                  </a:solidFill>
                  <a:effectLst/>
                  <a:uLnTx/>
                  <a:uFillTx/>
                  <a:latin typeface="Arial" panose="020B0604020202020204"/>
                  <a:ea typeface="MS PGothic" charset="0"/>
                  <a:cs typeface="Arial"/>
                </a:rPr>
                <a:t>3</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51" name="object 68">
              <a:extLst>
                <a:ext uri="{FF2B5EF4-FFF2-40B4-BE49-F238E27FC236}">
                  <a16:creationId xmlns:a16="http://schemas.microsoft.com/office/drawing/2014/main" id="{C269417F-0464-CF4B-6541-A181397D0DB7}"/>
                </a:ext>
              </a:extLst>
            </p:cNvPr>
            <p:cNvSpPr txBox="1"/>
            <p:nvPr/>
          </p:nvSpPr>
          <p:spPr>
            <a:xfrm>
              <a:off x="6221625" y="4771376"/>
              <a:ext cx="235120" cy="195865"/>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panose="020B0604020202020204"/>
                  <a:ea typeface="MS PGothic" charset="0"/>
                  <a:cs typeface="Arial"/>
                </a:rPr>
                <a:t>12</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52" name="object 71">
              <a:extLst>
                <a:ext uri="{FF2B5EF4-FFF2-40B4-BE49-F238E27FC236}">
                  <a16:creationId xmlns:a16="http://schemas.microsoft.com/office/drawing/2014/main" id="{204CD086-5D1A-2AE1-9C19-5812D57EE104}"/>
                </a:ext>
              </a:extLst>
            </p:cNvPr>
            <p:cNvSpPr txBox="1"/>
            <p:nvPr/>
          </p:nvSpPr>
          <p:spPr>
            <a:xfrm>
              <a:off x="10207540" y="4776571"/>
              <a:ext cx="235120" cy="195865"/>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sz="1200" b="0" i="0" u="none" strike="noStrike" kern="1200" cap="none" spc="-25" normalizeH="0" baseline="0" noProof="0">
                  <a:ln>
                    <a:noFill/>
                  </a:ln>
                  <a:solidFill>
                    <a:srgbClr val="54595B"/>
                  </a:solidFill>
                  <a:effectLst/>
                  <a:uLnTx/>
                  <a:uFillTx/>
                  <a:latin typeface="Arial" panose="020B0604020202020204"/>
                  <a:ea typeface="MS PGothic" charset="0"/>
                  <a:cs typeface="Arial"/>
                </a:rPr>
                <a:t>24</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53" name="object 70">
              <a:extLst>
                <a:ext uri="{FF2B5EF4-FFF2-40B4-BE49-F238E27FC236}">
                  <a16:creationId xmlns:a16="http://schemas.microsoft.com/office/drawing/2014/main" id="{D936C6EB-3FA3-B33E-E6C7-360E6B9BCF61}"/>
                </a:ext>
              </a:extLst>
            </p:cNvPr>
            <p:cNvSpPr txBox="1"/>
            <p:nvPr/>
          </p:nvSpPr>
          <p:spPr>
            <a:xfrm>
              <a:off x="4960792" y="4950746"/>
              <a:ext cx="2883667" cy="184666"/>
            </a:xfrm>
            <a:prstGeom prst="rect">
              <a:avLst/>
            </a:prstGeom>
          </p:spPr>
          <p:txBody>
            <a:bodyPr vert="horz" wrap="none" lIns="0" tIns="0" rIns="0" bIns="0" rtlCol="0" anchor="ctr" anchorCtr="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25" normalizeH="0" baseline="0" noProof="0">
                  <a:ln>
                    <a:noFill/>
                  </a:ln>
                  <a:solidFill>
                    <a:srgbClr val="54595B"/>
                  </a:solidFill>
                  <a:effectLst/>
                  <a:uLnTx/>
                  <a:uFillTx/>
                  <a:latin typeface="Arial" panose="020B0604020202020204"/>
                  <a:ea typeface="MS PGothic" charset="0"/>
                  <a:cs typeface="Arial"/>
                </a:rPr>
                <a:t>Months since </a:t>
              </a:r>
              <a:r>
                <a:rPr kumimoji="0" lang="en-US" sz="1200" b="1" i="0" u="none" strike="noStrike" kern="1200" cap="none" spc="-25" normalizeH="0" baseline="0" noProof="0" err="1">
                  <a:ln>
                    <a:noFill/>
                  </a:ln>
                  <a:solidFill>
                    <a:srgbClr val="54595B"/>
                  </a:solidFill>
                  <a:effectLst/>
                  <a:uLnTx/>
                  <a:uFillTx/>
                  <a:latin typeface="Arial" panose="020B0604020202020204"/>
                  <a:ea typeface="MS PGothic" charset="0"/>
                  <a:cs typeface="Arial"/>
                </a:rPr>
                <a:t>randomisation</a:t>
              </a:r>
              <a:endParaRPr kumimoji="0" sz="1200" b="1"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54" name="object 65">
              <a:extLst>
                <a:ext uri="{FF2B5EF4-FFF2-40B4-BE49-F238E27FC236}">
                  <a16:creationId xmlns:a16="http://schemas.microsoft.com/office/drawing/2014/main" id="{D1ED98D6-F774-7989-F287-A9EF979E86EF}"/>
                </a:ext>
              </a:extLst>
            </p:cNvPr>
            <p:cNvSpPr txBox="1"/>
            <p:nvPr/>
          </p:nvSpPr>
          <p:spPr>
            <a:xfrm>
              <a:off x="2276409" y="4754790"/>
              <a:ext cx="112951" cy="195865"/>
            </a:xfrm>
            <a:prstGeom prst="rect">
              <a:avLst/>
            </a:prstGeom>
          </p:spPr>
          <p:txBody>
            <a:bodyPr vert="horz" wrap="none" lIns="0" tIns="0" rIns="0" bIns="0"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50" normalizeH="0" baseline="0" noProof="0">
                  <a:ln>
                    <a:noFill/>
                  </a:ln>
                  <a:solidFill>
                    <a:srgbClr val="54595B"/>
                  </a:solidFill>
                  <a:effectLst/>
                  <a:uLnTx/>
                  <a:uFillTx/>
                  <a:latin typeface="Arial" panose="020B0604020202020204"/>
                  <a:ea typeface="MS PGothic" charset="0"/>
                  <a:cs typeface="Arial"/>
                </a:rPr>
                <a:t>0</a:t>
              </a:r>
              <a:endParaRPr kumimoji="0" sz="1200" b="0" i="0" u="none" strike="noStrike" kern="1200" cap="none" spc="0" normalizeH="0" baseline="0" noProof="0">
                <a:ln>
                  <a:noFill/>
                </a:ln>
                <a:solidFill>
                  <a:srgbClr val="54595B"/>
                </a:solidFill>
                <a:effectLst/>
                <a:uLnTx/>
                <a:uFillTx/>
                <a:latin typeface="Arial" panose="020B0604020202020204"/>
                <a:ea typeface="MS PGothic" charset="0"/>
                <a:cs typeface="Arial"/>
              </a:endParaRPr>
            </a:p>
          </p:txBody>
        </p:sp>
        <p:sp>
          <p:nvSpPr>
            <p:cNvPr id="55" name="object 99">
              <a:extLst>
                <a:ext uri="{FF2B5EF4-FFF2-40B4-BE49-F238E27FC236}">
                  <a16:creationId xmlns:a16="http://schemas.microsoft.com/office/drawing/2014/main" id="{D848B2E4-4681-48EE-3E6D-D85C15DB402C}"/>
                </a:ext>
              </a:extLst>
            </p:cNvPr>
            <p:cNvSpPr txBox="1"/>
            <p:nvPr/>
          </p:nvSpPr>
          <p:spPr>
            <a:xfrm>
              <a:off x="2589289" y="1482880"/>
              <a:ext cx="1494160"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20" normalizeH="0" baseline="0" noProof="0">
                  <a:ln>
                    <a:noFill/>
                  </a:ln>
                  <a:solidFill>
                    <a:srgbClr val="54595B"/>
                  </a:solidFill>
                  <a:effectLst/>
                  <a:uLnTx/>
                  <a:uFillTx/>
                  <a:latin typeface="Arial" panose="020B0604020202020204"/>
                  <a:ea typeface="MS PGothic" charset="0"/>
                  <a:cs typeface="Arial"/>
                </a:rPr>
                <a:t>Placebo n=457</a:t>
              </a:r>
              <a:endParaRPr kumimoji="0" lang="en-US" sz="1200" b="1" i="0" u="none" strike="noStrike" kern="1200" cap="none" spc="-20" normalizeH="0" baseline="0" noProof="0">
                <a:ln>
                  <a:noFill/>
                </a:ln>
                <a:solidFill>
                  <a:srgbClr val="000000"/>
                </a:solidFill>
                <a:effectLst/>
                <a:uLnTx/>
                <a:uFillTx/>
                <a:latin typeface="Arial" panose="020B0604020202020204"/>
                <a:ea typeface="MS PGothic" charset="0"/>
                <a:cs typeface="Arial"/>
              </a:endParaRPr>
            </a:p>
          </p:txBody>
        </p:sp>
        <p:sp>
          <p:nvSpPr>
            <p:cNvPr id="56" name="object 99">
              <a:extLst>
                <a:ext uri="{FF2B5EF4-FFF2-40B4-BE49-F238E27FC236}">
                  <a16:creationId xmlns:a16="http://schemas.microsoft.com/office/drawing/2014/main" id="{3DAA4BC8-ED3E-2A99-BFB9-7BF21B4AEC86}"/>
                </a:ext>
              </a:extLst>
            </p:cNvPr>
            <p:cNvSpPr txBox="1"/>
            <p:nvPr/>
          </p:nvSpPr>
          <p:spPr>
            <a:xfrm>
              <a:off x="2598176" y="1246515"/>
              <a:ext cx="182885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20" normalizeH="0" baseline="0" noProof="0">
                  <a:ln>
                    <a:noFill/>
                  </a:ln>
                  <a:solidFill>
                    <a:srgbClr val="669BD2"/>
                  </a:solidFill>
                  <a:effectLst/>
                  <a:uLnTx/>
                  <a:uFillTx/>
                  <a:latin typeface="Arial" panose="020B0604020202020204"/>
                  <a:ea typeface="MS PGothic" charset="0"/>
                  <a:cs typeface="Arial"/>
                </a:rPr>
                <a:t>Finerenone n=446</a:t>
              </a:r>
              <a:endParaRPr kumimoji="0" lang="en-US" sz="1200" b="1" i="0" u="none" strike="noStrike" kern="1200" cap="none" spc="-20" normalizeH="0" baseline="0" noProof="0">
                <a:ln>
                  <a:noFill/>
                </a:ln>
                <a:solidFill>
                  <a:srgbClr val="000000"/>
                </a:solidFill>
                <a:effectLst/>
                <a:uLnTx/>
                <a:uFillTx/>
                <a:latin typeface="Arial" panose="020B0604020202020204"/>
                <a:ea typeface="MS PGothic" charset="0"/>
                <a:cs typeface="Arial"/>
              </a:endParaRPr>
            </a:p>
          </p:txBody>
        </p:sp>
      </p:grpSp>
      <p:pic>
        <p:nvPicPr>
          <p:cNvPr id="3" name="Picture 2" descr="Glasgow 2026 | ERA">
            <a:extLst>
              <a:ext uri="{FF2B5EF4-FFF2-40B4-BE49-F238E27FC236}">
                <a16:creationId xmlns:a16="http://schemas.microsoft.com/office/drawing/2014/main" id="{0B5E8798-92C5-7F45-1567-914560574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58" name="Slide Number Placeholder 2">
            <a:extLst>
              <a:ext uri="{FF2B5EF4-FFF2-40B4-BE49-F238E27FC236}">
                <a16:creationId xmlns:a16="http://schemas.microsoft.com/office/drawing/2014/main" id="{22D34562-1475-C40C-1120-E6BBFD929088}"/>
              </a:ext>
            </a:extLst>
          </p:cNvPr>
          <p:cNvSpPr txBox="1">
            <a:spLocks/>
          </p:cNvSpPr>
          <p:nvPr/>
        </p:nvSpPr>
        <p:spPr>
          <a:xfrm>
            <a:off x="32068" y="6610389"/>
            <a:ext cx="373987" cy="23083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fld id="{7AF8E309-D608-654D-B811-6A2C46C88181}" type="slidenum">
              <a:rPr lang="en-GB" sz="900" smtClean="0">
                <a:solidFill>
                  <a:schemeClr val="bg1"/>
                </a:solidFill>
                <a:latin typeface="+mn-lt"/>
              </a:rPr>
              <a:pPr/>
              <a:t>43</a:t>
            </a:fld>
            <a:endParaRPr lang="en-GB" sz="900">
              <a:solidFill>
                <a:schemeClr val="bg1"/>
              </a:solidFill>
              <a:latin typeface="+mn-lt"/>
            </a:endParaRPr>
          </a:p>
        </p:txBody>
      </p:sp>
      <p:grpSp>
        <p:nvGrpSpPr>
          <p:cNvPr id="63" name="Group 62">
            <a:extLst>
              <a:ext uri="{FF2B5EF4-FFF2-40B4-BE49-F238E27FC236}">
                <a16:creationId xmlns:a16="http://schemas.microsoft.com/office/drawing/2014/main" id="{8E7587D5-5329-DB50-C91E-F3EF607144FA}"/>
              </a:ext>
            </a:extLst>
          </p:cNvPr>
          <p:cNvGrpSpPr/>
          <p:nvPr/>
        </p:nvGrpSpPr>
        <p:grpSpPr>
          <a:xfrm>
            <a:off x="10691382" y="3325329"/>
            <a:ext cx="1350212" cy="541489"/>
            <a:chOff x="10640056" y="3769263"/>
            <a:chExt cx="1350212" cy="541489"/>
          </a:xfrm>
        </p:grpSpPr>
        <p:sp>
          <p:nvSpPr>
            <p:cNvPr id="59" name="Rectangle 58">
              <a:extLst>
                <a:ext uri="{FF2B5EF4-FFF2-40B4-BE49-F238E27FC236}">
                  <a16:creationId xmlns:a16="http://schemas.microsoft.com/office/drawing/2014/main" id="{2ADE7261-485E-5602-39DD-14A0B9E9F07C}"/>
                </a:ext>
              </a:extLst>
            </p:cNvPr>
            <p:cNvSpPr/>
            <p:nvPr/>
          </p:nvSpPr>
          <p:spPr>
            <a:xfrm>
              <a:off x="10640056" y="3827279"/>
              <a:ext cx="180000" cy="1784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59">
              <a:extLst>
                <a:ext uri="{FF2B5EF4-FFF2-40B4-BE49-F238E27FC236}">
                  <a16:creationId xmlns:a16="http://schemas.microsoft.com/office/drawing/2014/main" id="{1D9041AE-FF81-1141-9B73-7131F83D8716}"/>
                </a:ext>
              </a:extLst>
            </p:cNvPr>
            <p:cNvSpPr/>
            <p:nvPr/>
          </p:nvSpPr>
          <p:spPr>
            <a:xfrm>
              <a:off x="10640056" y="4101289"/>
              <a:ext cx="180000" cy="178419"/>
            </a:xfrm>
            <a:prstGeom prst="rect">
              <a:avLst/>
            </a:prstGeom>
            <a:solidFill>
              <a:srgbClr val="5358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1" name="TextBox 60">
              <a:extLst>
                <a:ext uri="{FF2B5EF4-FFF2-40B4-BE49-F238E27FC236}">
                  <a16:creationId xmlns:a16="http://schemas.microsoft.com/office/drawing/2014/main" id="{41E38B23-AD85-3AC3-70EF-175E1713EB2A}"/>
                </a:ext>
              </a:extLst>
            </p:cNvPr>
            <p:cNvSpPr txBox="1"/>
            <p:nvPr/>
          </p:nvSpPr>
          <p:spPr>
            <a:xfrm>
              <a:off x="10783441" y="3769263"/>
              <a:ext cx="1197478" cy="267629"/>
            </a:xfrm>
            <a:prstGeom prst="rect">
              <a:avLst/>
            </a:prstGeom>
          </p:spPr>
          <p:txBody>
            <a:bodyPr vert="horz" wrap="square" lIns="91440" tIns="45720" rIns="91440" bIns="45720" rtlCol="0">
              <a:noAutofit/>
            </a:bodyPr>
            <a:lstStyle/>
            <a:p>
              <a:pPr algn="l">
                <a:spcBef>
                  <a:spcPts val="600"/>
                </a:spcBef>
              </a:pPr>
              <a:r>
                <a:rPr lang="en-GB" sz="1200" noProof="0">
                  <a:latin typeface="+mn-lt"/>
                </a:rPr>
                <a:t>Finerenone</a:t>
              </a:r>
            </a:p>
          </p:txBody>
        </p:sp>
        <p:sp>
          <p:nvSpPr>
            <p:cNvPr id="62" name="TextBox 61">
              <a:extLst>
                <a:ext uri="{FF2B5EF4-FFF2-40B4-BE49-F238E27FC236}">
                  <a16:creationId xmlns:a16="http://schemas.microsoft.com/office/drawing/2014/main" id="{70B334D2-F1ED-E2B4-A42C-59415E7DFD58}"/>
                </a:ext>
              </a:extLst>
            </p:cNvPr>
            <p:cNvSpPr txBox="1"/>
            <p:nvPr/>
          </p:nvSpPr>
          <p:spPr>
            <a:xfrm>
              <a:off x="10792790" y="4043123"/>
              <a:ext cx="1197478" cy="267629"/>
            </a:xfrm>
            <a:prstGeom prst="rect">
              <a:avLst/>
            </a:prstGeom>
          </p:spPr>
          <p:txBody>
            <a:bodyPr vert="horz" wrap="square" lIns="91440" tIns="45720" rIns="91440" bIns="45720" rtlCol="0">
              <a:noAutofit/>
            </a:bodyPr>
            <a:lstStyle/>
            <a:p>
              <a:pPr algn="l">
                <a:spcBef>
                  <a:spcPts val="600"/>
                </a:spcBef>
              </a:pPr>
              <a:r>
                <a:rPr lang="en-GB" sz="1200" noProof="0">
                  <a:latin typeface="+mn-lt"/>
                </a:rPr>
                <a:t>Placebo</a:t>
              </a:r>
            </a:p>
          </p:txBody>
        </p:sp>
      </p:grpSp>
    </p:spTree>
    <p:extLst>
      <p:ext uri="{BB962C8B-B14F-4D97-AF65-F5344CB8AC3E}">
        <p14:creationId xmlns:p14="http://schemas.microsoft.com/office/powerpoint/2010/main" val="2675242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30BE-1F10-8EA2-4E1A-DEA4B349F2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A4D1EF-ABF0-30BC-EFBC-3AA075F879A8}"/>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44</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14290C7C-816F-DA9F-6A74-2DF3C325E548}"/>
              </a:ext>
            </a:extLst>
          </p:cNvPr>
          <p:cNvSpPr>
            <a:spLocks noGrp="1"/>
          </p:cNvSpPr>
          <p:nvPr>
            <p:ph type="title"/>
          </p:nvPr>
        </p:nvSpPr>
        <p:spPr>
          <a:xfrm>
            <a:off x="623889" y="333375"/>
            <a:ext cx="9534872" cy="962377"/>
          </a:xfrm>
        </p:spPr>
        <p:txBody>
          <a:bodyPr>
            <a:normAutofit/>
          </a:bodyPr>
          <a:lstStyle/>
          <a:p>
            <a:r>
              <a:rPr lang="en-GB"/>
              <a:t>C</a:t>
            </a:r>
            <a:r>
              <a:rPr lang="en-GB" noProof="0"/>
              <a:t>hange in UACR from baseline to month 12 by glomerular disease subtype</a:t>
            </a:r>
          </a:p>
        </p:txBody>
      </p:sp>
      <p:graphicFrame>
        <p:nvGraphicFramePr>
          <p:cNvPr id="6" name="Table 4">
            <a:extLst>
              <a:ext uri="{FF2B5EF4-FFF2-40B4-BE49-F238E27FC236}">
                <a16:creationId xmlns:a16="http://schemas.microsoft.com/office/drawing/2014/main" id="{2744F6B7-3D46-0D19-D08F-E4F6816D7601}"/>
              </a:ext>
            </a:extLst>
          </p:cNvPr>
          <p:cNvGraphicFramePr>
            <a:graphicFrameLocks/>
          </p:cNvGraphicFramePr>
          <p:nvPr>
            <p:extLst>
              <p:ext uri="{D42A27DB-BD31-4B8C-83A1-F6EECF244321}">
                <p14:modId xmlns:p14="http://schemas.microsoft.com/office/powerpoint/2010/main" val="1344866036"/>
              </p:ext>
            </p:extLst>
          </p:nvPr>
        </p:nvGraphicFramePr>
        <p:xfrm>
          <a:off x="741048" y="1403866"/>
          <a:ext cx="10192564" cy="3565632"/>
        </p:xfrm>
        <a:graphic>
          <a:graphicData uri="http://schemas.openxmlformats.org/drawingml/2006/table">
            <a:tbl>
              <a:tblPr firstRow="1" bandRow="1"/>
              <a:tblGrid>
                <a:gridCol w="2244145">
                  <a:extLst>
                    <a:ext uri="{9D8B030D-6E8A-4147-A177-3AD203B41FA5}">
                      <a16:colId xmlns:a16="http://schemas.microsoft.com/office/drawing/2014/main" val="1563302950"/>
                    </a:ext>
                  </a:extLst>
                </a:gridCol>
                <a:gridCol w="868317">
                  <a:extLst>
                    <a:ext uri="{9D8B030D-6E8A-4147-A177-3AD203B41FA5}">
                      <a16:colId xmlns:a16="http://schemas.microsoft.com/office/drawing/2014/main" val="177667614"/>
                    </a:ext>
                  </a:extLst>
                </a:gridCol>
                <a:gridCol w="868317">
                  <a:extLst>
                    <a:ext uri="{9D8B030D-6E8A-4147-A177-3AD203B41FA5}">
                      <a16:colId xmlns:a16="http://schemas.microsoft.com/office/drawing/2014/main" val="4244285307"/>
                    </a:ext>
                  </a:extLst>
                </a:gridCol>
                <a:gridCol w="868317">
                  <a:extLst>
                    <a:ext uri="{9D8B030D-6E8A-4147-A177-3AD203B41FA5}">
                      <a16:colId xmlns:a16="http://schemas.microsoft.com/office/drawing/2014/main" val="2829265037"/>
                    </a:ext>
                  </a:extLst>
                </a:gridCol>
                <a:gridCol w="868317">
                  <a:extLst>
                    <a:ext uri="{9D8B030D-6E8A-4147-A177-3AD203B41FA5}">
                      <a16:colId xmlns:a16="http://schemas.microsoft.com/office/drawing/2014/main" val="3869879552"/>
                    </a:ext>
                  </a:extLst>
                </a:gridCol>
                <a:gridCol w="2705155">
                  <a:extLst>
                    <a:ext uri="{9D8B030D-6E8A-4147-A177-3AD203B41FA5}">
                      <a16:colId xmlns:a16="http://schemas.microsoft.com/office/drawing/2014/main" val="1211503722"/>
                    </a:ext>
                  </a:extLst>
                </a:gridCol>
                <a:gridCol w="1769996">
                  <a:extLst>
                    <a:ext uri="{9D8B030D-6E8A-4147-A177-3AD203B41FA5}">
                      <a16:colId xmlns:a16="http://schemas.microsoft.com/office/drawing/2014/main" val="1494047414"/>
                    </a:ext>
                  </a:extLst>
                </a:gridCol>
              </a:tblGrid>
              <a:tr h="437567">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latin typeface="+mn-lt"/>
                        </a:rPr>
                        <a:t>Change in UACR from Baseline to Month 12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Finerenone</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Placebo</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UACR change difference (%, 95% CI)</a:t>
                      </a:r>
                      <a:endParaRPr lang="en-GB" sz="1200" b="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rowSpan="2" hMerge="1">
                  <a:txBody>
                    <a:bodyPr/>
                    <a:lstStyle/>
                    <a:p>
                      <a:pPr algn="ctr"/>
                      <a:endParaRPr lang="en-US" sz="1100" b="1">
                        <a:solidFill>
                          <a:schemeClr val="tx2"/>
                        </a:solidFill>
                      </a:endParaRPr>
                    </a:p>
                  </a:txBody>
                  <a:tcPr anchor="ctr"/>
                </a:tc>
                <a:extLst>
                  <a:ext uri="{0D108BD9-81ED-4DB2-BD59-A6C34878D82A}">
                    <a16:rowId xmlns:a16="http://schemas.microsoft.com/office/drawing/2014/main" val="3472048233"/>
                  </a:ext>
                </a:extLst>
              </a:tr>
              <a:tr h="610152">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UACR change (%)</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UACR change (%)</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extLst>
                  <a:ext uri="{0D108BD9-81ED-4DB2-BD59-A6C34878D82A}">
                    <a16:rowId xmlns:a16="http://schemas.microsoft.com/office/drawing/2014/main" val="138838274"/>
                  </a:ext>
                </a:extLst>
              </a:tr>
              <a:tr h="349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Overall</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baseline="0" noProof="0">
                          <a:solidFill>
                            <a:schemeClr val="tx1"/>
                          </a:solidFill>
                          <a:latin typeface="+mj-lt"/>
                          <a:cs typeface="Arial" panose="020B0604020202020204" pitchFamily="34" charset="0"/>
                        </a:rPr>
                        <a:t>429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noProof="0">
                          <a:solidFill>
                            <a:schemeClr val="tx1"/>
                          </a:solidFill>
                          <a:latin typeface="+mj-lt"/>
                          <a:cs typeface="Arial" panose="020B0604020202020204" pitchFamily="34" charset="0"/>
                        </a:rPr>
                        <a:t>−</a:t>
                      </a:r>
                      <a:r>
                        <a:rPr lang="en-GB" sz="1100" b="0" baseline="0" noProof="0">
                          <a:solidFill>
                            <a:schemeClr val="tx1"/>
                          </a:solidFill>
                          <a:latin typeface="+mj-lt"/>
                          <a:cs typeface="Arial" panose="020B0604020202020204" pitchFamily="34" charset="0"/>
                        </a:rPr>
                        <a:t>42</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noProof="0">
                          <a:solidFill>
                            <a:schemeClr val="tx1"/>
                          </a:solidFill>
                          <a:latin typeface="+mj-lt"/>
                          <a:cs typeface="Arial" panose="020B0604020202020204" pitchFamily="34" charset="0"/>
                        </a:rPr>
                        <a:t>442</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noProof="0">
                          <a:solidFill>
                            <a:schemeClr val="tx1"/>
                          </a:solidFill>
                          <a:latin typeface="+mj-lt"/>
                          <a:cs typeface="Arial" panose="020B0604020202020204" pitchFamily="34" charset="0"/>
                        </a:rPr>
                        <a:t>0</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latin typeface="+mj-lt"/>
                        <a:ea typeface="+mn-ea"/>
                        <a:cs typeface="+mn-cs"/>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−42 (−48, −35)</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861067683"/>
                  </a:ext>
                </a:extLst>
              </a:tr>
              <a:tr h="34913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Glomerular disease subgroup </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100" b="0" noProof="0">
                        <a:solidFill>
                          <a:schemeClr val="tx2"/>
                        </a:solidFill>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3688674893"/>
                  </a:ext>
                </a:extLst>
              </a:tr>
              <a:tr h="393181">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IgAN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218</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−45</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187</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4</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−47 (−55, −38)</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423197722"/>
                  </a:ext>
                </a:extLst>
              </a:tr>
              <a:tr h="349134">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FSGS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93</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−38</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113</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5</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−40 (−52, −25)</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2409707245"/>
                  </a:ext>
                </a:extLst>
              </a:tr>
              <a:tr h="349134">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Other glomerular diseases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65</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−34</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84</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−10</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−27 (−44, −4)</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246714351"/>
                  </a:ext>
                </a:extLst>
              </a:tr>
              <a:tr h="349134">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Membranous nephropathy</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45</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−50</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41</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−49 (−64, −29)</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4001299558"/>
                  </a:ext>
                </a:extLst>
              </a:tr>
              <a:tr h="349134">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MPGN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8</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17</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mj-lt"/>
                          <a:cs typeface="Arial" panose="020B0604020202020204" pitchFamily="34" charset="0"/>
                        </a:rPr>
                        <a:t>−13</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−7 (−54, 89)</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050003872"/>
                  </a:ext>
                </a:extLst>
              </a:tr>
            </a:tbl>
          </a:graphicData>
        </a:graphic>
      </p:graphicFrame>
      <p:grpSp>
        <p:nvGrpSpPr>
          <p:cNvPr id="15" name="Group 14">
            <a:extLst>
              <a:ext uri="{FF2B5EF4-FFF2-40B4-BE49-F238E27FC236}">
                <a16:creationId xmlns:a16="http://schemas.microsoft.com/office/drawing/2014/main" id="{4058AA64-23E2-E51E-C277-325278ABA914}"/>
              </a:ext>
            </a:extLst>
          </p:cNvPr>
          <p:cNvGrpSpPr/>
          <p:nvPr/>
        </p:nvGrpSpPr>
        <p:grpSpPr>
          <a:xfrm>
            <a:off x="6489633" y="5286643"/>
            <a:ext cx="2333495" cy="276583"/>
            <a:chOff x="7844837" y="6663848"/>
            <a:chExt cx="2333495" cy="276583"/>
          </a:xfrm>
        </p:grpSpPr>
        <p:sp>
          <p:nvSpPr>
            <p:cNvPr id="16" name="TextBox 15">
              <a:extLst>
                <a:ext uri="{FF2B5EF4-FFF2-40B4-BE49-F238E27FC236}">
                  <a16:creationId xmlns:a16="http://schemas.microsoft.com/office/drawing/2014/main" id="{238166CF-5332-31EB-88E0-CD2B3D3D77E7}"/>
                </a:ext>
              </a:extLst>
            </p:cNvPr>
            <p:cNvSpPr txBox="1"/>
            <p:nvPr/>
          </p:nvSpPr>
          <p:spPr>
            <a:xfrm>
              <a:off x="8352336" y="6694209"/>
              <a:ext cx="1825996" cy="246221"/>
            </a:xfrm>
            <a:prstGeom prst="rect">
              <a:avLst/>
            </a:prstGeom>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Placebo better</a:t>
              </a:r>
            </a:p>
          </p:txBody>
        </p:sp>
        <p:sp>
          <p:nvSpPr>
            <p:cNvPr id="17" name="TextBox 16">
              <a:extLst>
                <a:ext uri="{FF2B5EF4-FFF2-40B4-BE49-F238E27FC236}">
                  <a16:creationId xmlns:a16="http://schemas.microsoft.com/office/drawing/2014/main" id="{620CD648-53B0-230E-32D4-29F32FFA9599}"/>
                </a:ext>
              </a:extLst>
            </p:cNvPr>
            <p:cNvSpPr txBox="1"/>
            <p:nvPr/>
          </p:nvSpPr>
          <p:spPr>
            <a:xfrm>
              <a:off x="7844837" y="6694210"/>
              <a:ext cx="1265090" cy="246221"/>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Finerenone better</a:t>
              </a:r>
            </a:p>
          </p:txBody>
        </p:sp>
        <p:cxnSp>
          <p:nvCxnSpPr>
            <p:cNvPr id="18" name="Straight Arrow Connector 17">
              <a:extLst>
                <a:ext uri="{FF2B5EF4-FFF2-40B4-BE49-F238E27FC236}">
                  <a16:creationId xmlns:a16="http://schemas.microsoft.com/office/drawing/2014/main" id="{BA36F09F-4C2F-DF78-AD2E-7D9530358E21}"/>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9" name="Straight Arrow Connector 18">
              <a:extLst>
                <a:ext uri="{FF2B5EF4-FFF2-40B4-BE49-F238E27FC236}">
                  <a16:creationId xmlns:a16="http://schemas.microsoft.com/office/drawing/2014/main" id="{35420C87-B2D0-5AE0-DBBE-39A4285582D3}"/>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
        <p:nvSpPr>
          <p:cNvPr id="2" name="Footer Placeholder 4">
            <a:extLst>
              <a:ext uri="{FF2B5EF4-FFF2-40B4-BE49-F238E27FC236}">
                <a16:creationId xmlns:a16="http://schemas.microsoft.com/office/drawing/2014/main" id="{AD276A14-A0C2-4E9E-7D18-5996FB99F32A}"/>
              </a:ext>
            </a:extLst>
          </p:cNvPr>
          <p:cNvSpPr txBox="1">
            <a:spLocks/>
          </p:cNvSpPr>
          <p:nvPr/>
        </p:nvSpPr>
        <p:spPr>
          <a:xfrm>
            <a:off x="627562" y="5928378"/>
            <a:ext cx="10631314" cy="624524"/>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UACR analysed using a mixed model for repeated measures with fixed effects for the following factors: treatment group, visit, treatment by visit interaction, baseline SGLT2i use, and the interaction between </a:t>
            </a:r>
            <a:r>
              <a:rPr kumimoji="0" lang="en-GB" sz="900" b="0" i="0" u="none" strike="noStrike" kern="1200" cap="none" spc="-20" normalizeH="0" noProof="0">
                <a:ln>
                  <a:noFill/>
                </a:ln>
                <a:solidFill>
                  <a:srgbClr val="53585A"/>
                </a:solidFill>
                <a:effectLst/>
                <a:uLnTx/>
                <a:uFillTx/>
                <a:latin typeface="Arial" panose="020B0604020202020204"/>
                <a:ea typeface="MS PGothic" charset="0"/>
              </a:rPr>
              <a:t>SGLT2i use and visit, with the log-transformed baseline UACR value as a covariate and an interaction term between the log-transformed baseline value and visit. </a:t>
            </a:r>
            <a:br>
              <a:rPr kumimoji="0" lang="en-GB" sz="900" b="0" i="0" u="none" strike="noStrike" kern="1200" cap="none" spc="-20" normalizeH="0" noProof="0">
                <a:ln>
                  <a:noFill/>
                </a:ln>
                <a:solidFill>
                  <a:srgbClr val="53585A"/>
                </a:solidFill>
                <a:effectLst/>
                <a:uLnTx/>
                <a:uFillTx/>
                <a:latin typeface="Arial" panose="020B0604020202020204"/>
                <a:ea typeface="MS PGothic" charset="0"/>
              </a:rPr>
            </a:br>
            <a:r>
              <a:rPr kumimoji="0" lang="en-GB" sz="900" b="0" i="0" u="none" strike="noStrike" kern="1200" cap="none" spc="-20" normalizeH="0" noProof="0">
                <a:ln>
                  <a:noFill/>
                </a:ln>
                <a:solidFill>
                  <a:srgbClr val="53585A"/>
                </a:solidFill>
                <a:effectLst/>
                <a:uLnTx/>
                <a:uFillTx/>
                <a:latin typeface="Arial" panose="020B0604020202020204"/>
                <a:ea typeface="MS PGothic" charset="0"/>
              </a:rPr>
              <a:t>CI, confidence interval; FSGS, focal segmental </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glomerulosclerosis; </a:t>
            </a:r>
            <a:r>
              <a:rPr kumimoji="0" lang="en-GB" sz="900" b="0" i="0" u="none" strike="noStrike" kern="1200" cap="none" spc="0" normalizeH="0" baseline="0" noProof="0" err="1">
                <a:ln>
                  <a:noFill/>
                </a:ln>
                <a:solidFill>
                  <a:srgbClr val="53585A"/>
                </a:solidFill>
                <a:effectLst/>
                <a:uLnTx/>
                <a:uFillTx/>
                <a:latin typeface="Arial" panose="020B0604020202020204"/>
                <a:ea typeface="MS PGothic" charset="0"/>
              </a:rPr>
              <a:t>IgAN</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immunoglobulin A nephropathy; MPGN, membranoproliferative glomerulonephritis; SGLT2i, sodium–glucose co-transporter-2 inhibitor; UACR, urine albumin-to-creatinine ratio.</a:t>
            </a:r>
          </a:p>
        </p:txBody>
      </p:sp>
      <p:graphicFrame>
        <p:nvGraphicFramePr>
          <p:cNvPr id="5" name="Chart 4">
            <a:extLst>
              <a:ext uri="{FF2B5EF4-FFF2-40B4-BE49-F238E27FC236}">
                <a16:creationId xmlns:a16="http://schemas.microsoft.com/office/drawing/2014/main" id="{3E86FB33-1B95-46F5-153D-FF26B47AFEB4}"/>
              </a:ext>
            </a:extLst>
          </p:cNvPr>
          <p:cNvGraphicFramePr/>
          <p:nvPr>
            <p:extLst>
              <p:ext uri="{D42A27DB-BD31-4B8C-83A1-F6EECF244321}">
                <p14:modId xmlns:p14="http://schemas.microsoft.com/office/powerpoint/2010/main" val="1140172301"/>
              </p:ext>
            </p:extLst>
          </p:nvPr>
        </p:nvGraphicFramePr>
        <p:xfrm>
          <a:off x="6223860" y="2359406"/>
          <a:ext cx="3423386" cy="298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31ACF7B0-A979-51C3-962D-2C005C08C34E}"/>
              </a:ext>
            </a:extLst>
          </p:cNvPr>
          <p:cNvSpPr/>
          <p:nvPr/>
        </p:nvSpPr>
        <p:spPr>
          <a:xfrm>
            <a:off x="2479830" y="5550221"/>
            <a:ext cx="7232340" cy="381605"/>
          </a:xfrm>
          <a:prstGeom prst="rect">
            <a:avLst/>
          </a:prstGeom>
          <a:solidFill>
            <a:schemeClr val="bg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Heterogeneity by glomerular disease subtype: </a:t>
            </a:r>
            <a:r>
              <a:rPr lang="en-GB" sz="2000" i="1" err="1">
                <a:solidFill>
                  <a:srgbClr val="FFFFFF"/>
                </a:solidFill>
                <a:latin typeface="Arial" panose="020B0604020202020204"/>
              </a:rPr>
              <a:t>p</a:t>
            </a:r>
            <a:r>
              <a:rPr lang="en-GB" sz="2000" baseline="-25000" err="1">
                <a:solidFill>
                  <a:srgbClr val="FFFFFF"/>
                </a:solidFill>
                <a:latin typeface="Arial" panose="020B0604020202020204"/>
              </a:rPr>
              <a:t>interaction</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=0.161 </a:t>
            </a:r>
          </a:p>
        </p:txBody>
      </p:sp>
      <p:pic>
        <p:nvPicPr>
          <p:cNvPr id="8" name="Picture 2" descr="Glasgow 2026 | ERA">
            <a:extLst>
              <a:ext uri="{FF2B5EF4-FFF2-40B4-BE49-F238E27FC236}">
                <a16:creationId xmlns:a16="http://schemas.microsoft.com/office/drawing/2014/main" id="{DA605D8C-F1C3-D811-47C4-4E8BD78E7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98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44C11-66B5-4D4F-47AE-0FF3FA3EB18B}"/>
              </a:ext>
            </a:extLst>
          </p:cNvPr>
          <p:cNvSpPr>
            <a:spLocks noGrp="1"/>
          </p:cNvSpPr>
          <p:nvPr>
            <p:ph type="sldNum" sz="quarter" idx="15"/>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45</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5" name="Footer Placeholder 4">
            <a:extLst>
              <a:ext uri="{FF2B5EF4-FFF2-40B4-BE49-F238E27FC236}">
                <a16:creationId xmlns:a16="http://schemas.microsoft.com/office/drawing/2014/main" id="{F7A92E34-C584-4FF5-E50C-F16E34AE8434}"/>
              </a:ext>
            </a:extLst>
          </p:cNvPr>
          <p:cNvSpPr>
            <a:spLocks noGrp="1"/>
          </p:cNvSpPr>
          <p:nvPr>
            <p:ph type="ftr" sz="quarter" idx="16"/>
          </p:nvPr>
        </p:nvSpPr>
        <p:spPr>
          <a:xfrm>
            <a:off x="623887" y="5986501"/>
            <a:ext cx="10663031" cy="55088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Composite of kidney failure (defined as an eGFR &lt;15 mL/min/1.73 m</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2</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confirmed ≥4 weeks after the initial measurement, the need for chronic dialysis for ≥30 days or kidney transplantation) or sustained eGFR decrease of ≥40% from baseline for ≥4 weeks. Cumulative incidence plots were based on Aalen–Johansen estimates accounting for noncardiovascular death or all-cause death as a competing event. CI, confidence interval; eGFR, estimated glomerular filtration rate; HR, hazard ratio; PY, person-years.</a:t>
            </a:r>
          </a:p>
        </p:txBody>
      </p:sp>
      <p:sp>
        <p:nvSpPr>
          <p:cNvPr id="3" name="Title 2">
            <a:extLst>
              <a:ext uri="{FF2B5EF4-FFF2-40B4-BE49-F238E27FC236}">
                <a16:creationId xmlns:a16="http://schemas.microsoft.com/office/drawing/2014/main" id="{511DF1A3-F39F-266C-0C72-642A29551528}"/>
              </a:ext>
            </a:extLst>
          </p:cNvPr>
          <p:cNvSpPr>
            <a:spLocks noGrp="1"/>
          </p:cNvSpPr>
          <p:nvPr>
            <p:ph type="title"/>
          </p:nvPr>
        </p:nvSpPr>
        <p:spPr>
          <a:xfrm>
            <a:off x="623888" y="333375"/>
            <a:ext cx="9193879" cy="962377"/>
          </a:xfrm>
        </p:spPr>
        <p:txBody>
          <a:bodyPr>
            <a:normAutofit/>
          </a:bodyPr>
          <a:lstStyle/>
          <a:p>
            <a:r>
              <a:rPr lang="en-GB" noProof="0"/>
              <a:t>Composite of kidney failure or sustained ≥40% decrease in eGFR</a:t>
            </a:r>
          </a:p>
        </p:txBody>
      </p:sp>
      <p:sp>
        <p:nvSpPr>
          <p:cNvPr id="2" name="object 99">
            <a:extLst>
              <a:ext uri="{FF2B5EF4-FFF2-40B4-BE49-F238E27FC236}">
                <a16:creationId xmlns:a16="http://schemas.microsoft.com/office/drawing/2014/main" id="{F4AB44B3-2684-1919-9450-FED5DCE77FAD}"/>
              </a:ext>
            </a:extLst>
          </p:cNvPr>
          <p:cNvSpPr txBox="1"/>
          <p:nvPr/>
        </p:nvSpPr>
        <p:spPr>
          <a:xfrm>
            <a:off x="2005853" y="4421710"/>
            <a:ext cx="82394"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a:t>
            </a:r>
          </a:p>
        </p:txBody>
      </p:sp>
      <p:sp>
        <p:nvSpPr>
          <p:cNvPr id="7" name="object 100">
            <a:extLst>
              <a:ext uri="{FF2B5EF4-FFF2-40B4-BE49-F238E27FC236}">
                <a16:creationId xmlns:a16="http://schemas.microsoft.com/office/drawing/2014/main" id="{816BEE2A-6272-6F6B-7640-1F5CBC1E10AA}"/>
              </a:ext>
            </a:extLst>
          </p:cNvPr>
          <p:cNvSpPr txBox="1"/>
          <p:nvPr/>
        </p:nvSpPr>
        <p:spPr>
          <a:xfrm>
            <a:off x="3311783" y="4434268"/>
            <a:ext cx="82394"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6</a:t>
            </a:r>
          </a:p>
        </p:txBody>
      </p:sp>
      <p:sp>
        <p:nvSpPr>
          <p:cNvPr id="8" name="object 119">
            <a:extLst>
              <a:ext uri="{FF2B5EF4-FFF2-40B4-BE49-F238E27FC236}">
                <a16:creationId xmlns:a16="http://schemas.microsoft.com/office/drawing/2014/main" id="{B60CB6A0-94F5-3D9B-B9DE-E7F94925F206}"/>
              </a:ext>
            </a:extLst>
          </p:cNvPr>
          <p:cNvSpPr txBox="1"/>
          <p:nvPr/>
        </p:nvSpPr>
        <p:spPr>
          <a:xfrm>
            <a:off x="1611013" y="2281299"/>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0.30</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9" name="object 120">
            <a:extLst>
              <a:ext uri="{FF2B5EF4-FFF2-40B4-BE49-F238E27FC236}">
                <a16:creationId xmlns:a16="http://schemas.microsoft.com/office/drawing/2014/main" id="{213207A9-8A23-4599-A0BF-B8CC34B5229E}"/>
              </a:ext>
            </a:extLst>
          </p:cNvPr>
          <p:cNvSpPr txBox="1"/>
          <p:nvPr/>
        </p:nvSpPr>
        <p:spPr>
          <a:xfrm>
            <a:off x="1611013" y="1957089"/>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0.35</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0" name="object 121">
            <a:extLst>
              <a:ext uri="{FF2B5EF4-FFF2-40B4-BE49-F238E27FC236}">
                <a16:creationId xmlns:a16="http://schemas.microsoft.com/office/drawing/2014/main" id="{32E9E47B-0539-F0EE-7898-7A97F8512FCC}"/>
              </a:ext>
            </a:extLst>
          </p:cNvPr>
          <p:cNvSpPr txBox="1"/>
          <p:nvPr/>
        </p:nvSpPr>
        <p:spPr>
          <a:xfrm>
            <a:off x="1611013" y="1641011"/>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0.40</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1" name="object 122">
            <a:extLst>
              <a:ext uri="{FF2B5EF4-FFF2-40B4-BE49-F238E27FC236}">
                <a16:creationId xmlns:a16="http://schemas.microsoft.com/office/drawing/2014/main" id="{41DD75E7-C67C-02E5-B2CC-F45A5AFF57F5}"/>
              </a:ext>
            </a:extLst>
          </p:cNvPr>
          <p:cNvSpPr txBox="1"/>
          <p:nvPr/>
        </p:nvSpPr>
        <p:spPr>
          <a:xfrm>
            <a:off x="1611013" y="4226603"/>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0.00</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2" name="object 123">
            <a:extLst>
              <a:ext uri="{FF2B5EF4-FFF2-40B4-BE49-F238E27FC236}">
                <a16:creationId xmlns:a16="http://schemas.microsoft.com/office/drawing/2014/main" id="{ECEFBCF7-91F3-E499-E32A-9A05ACE364CF}"/>
              </a:ext>
            </a:extLst>
          </p:cNvPr>
          <p:cNvSpPr txBox="1"/>
          <p:nvPr/>
        </p:nvSpPr>
        <p:spPr>
          <a:xfrm>
            <a:off x="1611013" y="3902304"/>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0.05</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3" name="object 124">
            <a:extLst>
              <a:ext uri="{FF2B5EF4-FFF2-40B4-BE49-F238E27FC236}">
                <a16:creationId xmlns:a16="http://schemas.microsoft.com/office/drawing/2014/main" id="{D97520F6-F240-AE0E-9003-CBF5A780DEA4}"/>
              </a:ext>
            </a:extLst>
          </p:cNvPr>
          <p:cNvSpPr txBox="1"/>
          <p:nvPr/>
        </p:nvSpPr>
        <p:spPr>
          <a:xfrm>
            <a:off x="1611013" y="3578094"/>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0.10</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4" name="object 125">
            <a:extLst>
              <a:ext uri="{FF2B5EF4-FFF2-40B4-BE49-F238E27FC236}">
                <a16:creationId xmlns:a16="http://schemas.microsoft.com/office/drawing/2014/main" id="{F8E7B4B2-9316-F3D0-166C-2947F2AB35B7}"/>
              </a:ext>
            </a:extLst>
          </p:cNvPr>
          <p:cNvSpPr txBox="1"/>
          <p:nvPr/>
        </p:nvSpPr>
        <p:spPr>
          <a:xfrm>
            <a:off x="1611013" y="3253884"/>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0.15</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6" name="object 126">
            <a:extLst>
              <a:ext uri="{FF2B5EF4-FFF2-40B4-BE49-F238E27FC236}">
                <a16:creationId xmlns:a16="http://schemas.microsoft.com/office/drawing/2014/main" id="{33152058-0752-98D9-F98C-BF94073C6250}"/>
              </a:ext>
            </a:extLst>
          </p:cNvPr>
          <p:cNvSpPr txBox="1"/>
          <p:nvPr/>
        </p:nvSpPr>
        <p:spPr>
          <a:xfrm>
            <a:off x="1611013" y="2929696"/>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0.20</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7" name="object 127">
            <a:extLst>
              <a:ext uri="{FF2B5EF4-FFF2-40B4-BE49-F238E27FC236}">
                <a16:creationId xmlns:a16="http://schemas.microsoft.com/office/drawing/2014/main" id="{EA9F3B98-50AB-4BEB-3593-700141C658AD}"/>
              </a:ext>
            </a:extLst>
          </p:cNvPr>
          <p:cNvSpPr txBox="1"/>
          <p:nvPr/>
        </p:nvSpPr>
        <p:spPr>
          <a:xfrm>
            <a:off x="1611013" y="2605488"/>
            <a:ext cx="300723" cy="197490"/>
          </a:xfrm>
          <a:prstGeom prst="rect">
            <a:avLst/>
          </a:prstGeom>
        </p:spPr>
        <p:txBody>
          <a:bodyPr vert="horz" wrap="none" lIns="0" tIns="12700" rIns="0" bIns="0" rtlCol="0" anchor="ctr" anchorCtr="0">
            <a:spAutoFit/>
          </a:bodyPr>
          <a:lstStyle/>
          <a:p>
            <a:pPr marL="12700" marR="0" lvl="0" indent="0" algn="r" defTabSz="609585" rtl="0" eaLnBrk="0" fontAlgn="base" latinLnBrk="0" hangingPunct="0">
              <a:lnSpc>
                <a:spcPct val="100000"/>
              </a:lnSpc>
              <a:spcBef>
                <a:spcPts val="10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0.25</a:t>
            </a:r>
            <a:endParaRPr kumimoji="0" lang="en-GB" sz="1200" b="0"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8" name="object 128">
            <a:extLst>
              <a:ext uri="{FF2B5EF4-FFF2-40B4-BE49-F238E27FC236}">
                <a16:creationId xmlns:a16="http://schemas.microsoft.com/office/drawing/2014/main" id="{9D4BD05E-2AF8-5A43-C80A-F5722560E1F6}"/>
              </a:ext>
            </a:extLst>
          </p:cNvPr>
          <p:cNvSpPr txBox="1"/>
          <p:nvPr/>
        </p:nvSpPr>
        <p:spPr>
          <a:xfrm rot="16200000">
            <a:off x="377897" y="2945833"/>
            <a:ext cx="1848904" cy="189796"/>
          </a:xfrm>
          <a:prstGeom prst="rect">
            <a:avLst/>
          </a:prstGeom>
        </p:spPr>
        <p:txBody>
          <a:bodyPr vert="horz" wrap="none" lIns="0" tIns="5080" rIns="0" bIns="0" rtlCol="0" anchor="ctr" anchorCtr="0">
            <a:spAutoFit/>
          </a:bodyPr>
          <a:lstStyle/>
          <a:p>
            <a:pPr marL="12700" marR="0" lvl="0" indent="0" algn="ctr" defTabSz="609585" rtl="0" eaLnBrk="0" fontAlgn="base" latinLnBrk="0" hangingPunct="0">
              <a:lnSpc>
                <a:spcPct val="100000"/>
              </a:lnSpc>
              <a:spcBef>
                <a:spcPts val="40"/>
              </a:spcBef>
              <a:spcAft>
                <a:spcPct val="0"/>
              </a:spcAft>
              <a:buClrTx/>
              <a:buSzTx/>
              <a:buFontTx/>
              <a:buNone/>
              <a:tabLst/>
              <a:defRPr/>
            </a:pPr>
            <a:r>
              <a:rPr kumimoji="0" lang="en-GB" sz="1200" b="1" i="0" u="none" strike="noStrike" kern="1200" cap="none" spc="-10" normalizeH="0" baseline="0" noProof="0">
                <a:ln>
                  <a:noFill/>
                </a:ln>
                <a:solidFill>
                  <a:srgbClr val="54595B"/>
                </a:solidFill>
                <a:effectLst/>
                <a:uLnTx/>
                <a:uFillTx/>
                <a:latin typeface="Arial"/>
                <a:ea typeface="MS PGothic" charset="0"/>
                <a:cs typeface="Arial"/>
              </a:rPr>
              <a:t>Cumulative</a:t>
            </a:r>
            <a:r>
              <a:rPr kumimoji="0" lang="en-GB" sz="1200" b="1" i="0" u="none" strike="noStrike" kern="1200" cap="none" spc="20" normalizeH="0" baseline="0" noProof="0">
                <a:ln>
                  <a:noFill/>
                </a:ln>
                <a:solidFill>
                  <a:srgbClr val="54595B"/>
                </a:solidFill>
                <a:effectLst/>
                <a:uLnTx/>
                <a:uFillTx/>
                <a:latin typeface="Arial"/>
                <a:ea typeface="MS PGothic" charset="0"/>
                <a:cs typeface="Arial"/>
              </a:rPr>
              <a:t> </a:t>
            </a:r>
            <a:r>
              <a:rPr kumimoji="0" lang="en-GB" sz="1200" b="1" i="0" u="none" strike="noStrike" kern="1200" cap="none" spc="-10" normalizeH="0" baseline="0" noProof="0">
                <a:ln>
                  <a:noFill/>
                </a:ln>
                <a:solidFill>
                  <a:srgbClr val="54595B"/>
                </a:solidFill>
                <a:effectLst/>
                <a:uLnTx/>
                <a:uFillTx/>
                <a:latin typeface="Arial"/>
                <a:ea typeface="MS PGothic" charset="0"/>
                <a:cs typeface="Arial"/>
              </a:rPr>
              <a:t>incidence</a:t>
            </a:r>
            <a:r>
              <a:rPr kumimoji="0" lang="en-GB" sz="1200" b="1" i="0" u="none" strike="noStrike" kern="1200" cap="none" spc="25" normalizeH="0" baseline="0" noProof="0">
                <a:ln>
                  <a:noFill/>
                </a:ln>
                <a:solidFill>
                  <a:srgbClr val="54595B"/>
                </a:solidFill>
                <a:effectLst/>
                <a:uLnTx/>
                <a:uFillTx/>
                <a:latin typeface="Arial"/>
                <a:ea typeface="MS PGothic" charset="0"/>
                <a:cs typeface="Arial"/>
              </a:rPr>
              <a:t> </a:t>
            </a:r>
            <a:r>
              <a:rPr kumimoji="0" lang="en-GB" sz="1200" b="1" i="0" u="none" strike="noStrike" kern="1200" cap="none" spc="-25" normalizeH="0" baseline="0" noProof="0">
                <a:ln>
                  <a:noFill/>
                </a:ln>
                <a:solidFill>
                  <a:srgbClr val="54595B"/>
                </a:solidFill>
                <a:effectLst/>
                <a:uLnTx/>
                <a:uFillTx/>
                <a:latin typeface="Arial"/>
                <a:ea typeface="MS PGothic" charset="0"/>
                <a:cs typeface="Arial"/>
              </a:rPr>
              <a:t>(%)</a:t>
            </a:r>
            <a:endParaRPr kumimoji="0" lang="en-GB" sz="1200" b="1" i="0" u="none" strike="noStrike" kern="1200" cap="none" spc="0" normalizeH="0" baseline="0" noProof="0">
              <a:ln>
                <a:noFill/>
              </a:ln>
              <a:solidFill>
                <a:srgbClr val="54595B"/>
              </a:solidFill>
              <a:effectLst/>
              <a:uLnTx/>
              <a:uFillTx/>
              <a:latin typeface="Arial"/>
              <a:ea typeface="MS PGothic" charset="0"/>
              <a:cs typeface="Arial"/>
            </a:endParaRPr>
          </a:p>
        </p:txBody>
      </p:sp>
      <p:sp>
        <p:nvSpPr>
          <p:cNvPr id="19" name="object 99">
            <a:extLst>
              <a:ext uri="{FF2B5EF4-FFF2-40B4-BE49-F238E27FC236}">
                <a16:creationId xmlns:a16="http://schemas.microsoft.com/office/drawing/2014/main" id="{775E8CE2-FBEE-699A-04F8-B4E9AD72E2F7}"/>
              </a:ext>
            </a:extLst>
          </p:cNvPr>
          <p:cNvSpPr txBox="1"/>
          <p:nvPr/>
        </p:nvSpPr>
        <p:spPr>
          <a:xfrm>
            <a:off x="4580873" y="4421710"/>
            <a:ext cx="16478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12</a:t>
            </a:r>
          </a:p>
        </p:txBody>
      </p:sp>
      <p:sp>
        <p:nvSpPr>
          <p:cNvPr id="20" name="object 100">
            <a:extLst>
              <a:ext uri="{FF2B5EF4-FFF2-40B4-BE49-F238E27FC236}">
                <a16:creationId xmlns:a16="http://schemas.microsoft.com/office/drawing/2014/main" id="{4831A802-4580-23AE-73C1-F73314EA63AB}"/>
              </a:ext>
            </a:extLst>
          </p:cNvPr>
          <p:cNvSpPr txBox="1"/>
          <p:nvPr/>
        </p:nvSpPr>
        <p:spPr>
          <a:xfrm>
            <a:off x="5893139" y="4434268"/>
            <a:ext cx="16478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18</a:t>
            </a:r>
          </a:p>
        </p:txBody>
      </p:sp>
      <p:sp>
        <p:nvSpPr>
          <p:cNvPr id="21" name="object 99">
            <a:extLst>
              <a:ext uri="{FF2B5EF4-FFF2-40B4-BE49-F238E27FC236}">
                <a16:creationId xmlns:a16="http://schemas.microsoft.com/office/drawing/2014/main" id="{3FAECA93-0101-187D-A466-CC3A1746FC9A}"/>
              </a:ext>
            </a:extLst>
          </p:cNvPr>
          <p:cNvSpPr txBox="1"/>
          <p:nvPr/>
        </p:nvSpPr>
        <p:spPr>
          <a:xfrm>
            <a:off x="7190759" y="4421710"/>
            <a:ext cx="16478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24</a:t>
            </a:r>
          </a:p>
        </p:txBody>
      </p:sp>
      <p:sp>
        <p:nvSpPr>
          <p:cNvPr id="22" name="object 100">
            <a:extLst>
              <a:ext uri="{FF2B5EF4-FFF2-40B4-BE49-F238E27FC236}">
                <a16:creationId xmlns:a16="http://schemas.microsoft.com/office/drawing/2014/main" id="{551A863F-05E6-D1F6-BCF6-4A4CC80143CA}"/>
              </a:ext>
            </a:extLst>
          </p:cNvPr>
          <p:cNvSpPr txBox="1"/>
          <p:nvPr/>
        </p:nvSpPr>
        <p:spPr>
          <a:xfrm>
            <a:off x="8503025" y="4434268"/>
            <a:ext cx="16478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30</a:t>
            </a:r>
          </a:p>
        </p:txBody>
      </p:sp>
      <p:sp>
        <p:nvSpPr>
          <p:cNvPr id="23" name="object 99">
            <a:extLst>
              <a:ext uri="{FF2B5EF4-FFF2-40B4-BE49-F238E27FC236}">
                <a16:creationId xmlns:a16="http://schemas.microsoft.com/office/drawing/2014/main" id="{AF724812-557E-C13E-6910-A2936AB073A1}"/>
              </a:ext>
            </a:extLst>
          </p:cNvPr>
          <p:cNvSpPr txBox="1"/>
          <p:nvPr/>
        </p:nvSpPr>
        <p:spPr>
          <a:xfrm>
            <a:off x="9798074" y="4421710"/>
            <a:ext cx="16478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36</a:t>
            </a:r>
          </a:p>
        </p:txBody>
      </p:sp>
      <p:sp>
        <p:nvSpPr>
          <p:cNvPr id="24" name="object 100">
            <a:extLst>
              <a:ext uri="{FF2B5EF4-FFF2-40B4-BE49-F238E27FC236}">
                <a16:creationId xmlns:a16="http://schemas.microsoft.com/office/drawing/2014/main" id="{E9FBAE69-18B4-502B-2432-3ACE15F0C38A}"/>
              </a:ext>
            </a:extLst>
          </p:cNvPr>
          <p:cNvSpPr txBox="1"/>
          <p:nvPr/>
        </p:nvSpPr>
        <p:spPr>
          <a:xfrm>
            <a:off x="11110340" y="4434268"/>
            <a:ext cx="164789"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42</a:t>
            </a:r>
          </a:p>
        </p:txBody>
      </p:sp>
      <p:grpSp>
        <p:nvGrpSpPr>
          <p:cNvPr id="25" name="Group 24">
            <a:extLst>
              <a:ext uri="{FF2B5EF4-FFF2-40B4-BE49-F238E27FC236}">
                <a16:creationId xmlns:a16="http://schemas.microsoft.com/office/drawing/2014/main" id="{6E8B0F1D-3077-D643-F55B-696FC4E9137F}"/>
              </a:ext>
            </a:extLst>
          </p:cNvPr>
          <p:cNvGrpSpPr/>
          <p:nvPr/>
        </p:nvGrpSpPr>
        <p:grpSpPr>
          <a:xfrm>
            <a:off x="829342" y="4781224"/>
            <a:ext cx="10504663" cy="461888"/>
            <a:chOff x="1258807" y="5012832"/>
            <a:chExt cx="9189885" cy="553998"/>
          </a:xfrm>
        </p:grpSpPr>
        <p:sp>
          <p:nvSpPr>
            <p:cNvPr id="26" name="object 147">
              <a:extLst>
                <a:ext uri="{FF2B5EF4-FFF2-40B4-BE49-F238E27FC236}">
                  <a16:creationId xmlns:a16="http://schemas.microsoft.com/office/drawing/2014/main" id="{4C03A7C7-3FBD-BF4B-FF54-0D0F10344B24}"/>
                </a:ext>
              </a:extLst>
            </p:cNvPr>
            <p:cNvSpPr txBox="1"/>
            <p:nvPr/>
          </p:nvSpPr>
          <p:spPr>
            <a:xfrm>
              <a:off x="3351257" y="5197498"/>
              <a:ext cx="247183"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450</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434</a:t>
              </a:r>
            </a:p>
          </p:txBody>
        </p:sp>
        <p:sp>
          <p:nvSpPr>
            <p:cNvPr id="27" name="object 148">
              <a:extLst>
                <a:ext uri="{FF2B5EF4-FFF2-40B4-BE49-F238E27FC236}">
                  <a16:creationId xmlns:a16="http://schemas.microsoft.com/office/drawing/2014/main" id="{5889FB9C-3629-0282-D333-D291B014DDA9}"/>
                </a:ext>
              </a:extLst>
            </p:cNvPr>
            <p:cNvSpPr txBox="1"/>
            <p:nvPr/>
          </p:nvSpPr>
          <p:spPr>
            <a:xfrm>
              <a:off x="4492965" y="5197498"/>
              <a:ext cx="247184"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435</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419</a:t>
              </a:r>
            </a:p>
          </p:txBody>
        </p:sp>
        <p:sp>
          <p:nvSpPr>
            <p:cNvPr id="28" name="object 149">
              <a:extLst>
                <a:ext uri="{FF2B5EF4-FFF2-40B4-BE49-F238E27FC236}">
                  <a16:creationId xmlns:a16="http://schemas.microsoft.com/office/drawing/2014/main" id="{0E30E033-F9AC-5820-EDAE-15F9211C1FF3}"/>
                </a:ext>
              </a:extLst>
            </p:cNvPr>
            <p:cNvSpPr txBox="1"/>
            <p:nvPr/>
          </p:nvSpPr>
          <p:spPr>
            <a:xfrm>
              <a:off x="5634674" y="5197498"/>
              <a:ext cx="247184"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416</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403</a:t>
              </a:r>
            </a:p>
          </p:txBody>
        </p:sp>
        <p:sp>
          <p:nvSpPr>
            <p:cNvPr id="29" name="object 150">
              <a:extLst>
                <a:ext uri="{FF2B5EF4-FFF2-40B4-BE49-F238E27FC236}">
                  <a16:creationId xmlns:a16="http://schemas.microsoft.com/office/drawing/2014/main" id="{9E92200C-AC4F-6C10-52D2-CC61A0815607}"/>
                </a:ext>
              </a:extLst>
            </p:cNvPr>
            <p:cNvSpPr txBox="1"/>
            <p:nvPr/>
          </p:nvSpPr>
          <p:spPr>
            <a:xfrm>
              <a:off x="6776383" y="5197498"/>
              <a:ext cx="247184"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382</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373</a:t>
              </a:r>
            </a:p>
          </p:txBody>
        </p:sp>
        <p:sp>
          <p:nvSpPr>
            <p:cNvPr id="30" name="object 151">
              <a:extLst>
                <a:ext uri="{FF2B5EF4-FFF2-40B4-BE49-F238E27FC236}">
                  <a16:creationId xmlns:a16="http://schemas.microsoft.com/office/drawing/2014/main" id="{FFAD71FE-2F91-1A68-225E-D6606FC45292}"/>
                </a:ext>
              </a:extLst>
            </p:cNvPr>
            <p:cNvSpPr txBox="1"/>
            <p:nvPr/>
          </p:nvSpPr>
          <p:spPr>
            <a:xfrm>
              <a:off x="7918092" y="5197498"/>
              <a:ext cx="247184"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356</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364</a:t>
              </a:r>
            </a:p>
          </p:txBody>
        </p:sp>
        <p:sp>
          <p:nvSpPr>
            <p:cNvPr id="31" name="object 152">
              <a:extLst>
                <a:ext uri="{FF2B5EF4-FFF2-40B4-BE49-F238E27FC236}">
                  <a16:creationId xmlns:a16="http://schemas.microsoft.com/office/drawing/2014/main" id="{77A97693-C6C7-7FE8-74BD-5FAFB706630F}"/>
                </a:ext>
              </a:extLst>
            </p:cNvPr>
            <p:cNvSpPr txBox="1"/>
            <p:nvPr/>
          </p:nvSpPr>
          <p:spPr>
            <a:xfrm>
              <a:off x="9059801" y="5197498"/>
              <a:ext cx="247184"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203</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227</a:t>
              </a:r>
            </a:p>
          </p:txBody>
        </p:sp>
        <p:sp>
          <p:nvSpPr>
            <p:cNvPr id="32" name="object 153">
              <a:extLst>
                <a:ext uri="{FF2B5EF4-FFF2-40B4-BE49-F238E27FC236}">
                  <a16:creationId xmlns:a16="http://schemas.microsoft.com/office/drawing/2014/main" id="{2EBF1296-78E9-3EF1-5CD2-2A9507883C30}"/>
                </a:ext>
              </a:extLst>
            </p:cNvPr>
            <p:cNvSpPr txBox="1"/>
            <p:nvPr/>
          </p:nvSpPr>
          <p:spPr>
            <a:xfrm>
              <a:off x="10201508" y="5197498"/>
              <a:ext cx="247184"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83</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101</a:t>
              </a:r>
            </a:p>
          </p:txBody>
        </p:sp>
        <p:sp>
          <p:nvSpPr>
            <p:cNvPr id="33" name="object 147">
              <a:extLst>
                <a:ext uri="{FF2B5EF4-FFF2-40B4-BE49-F238E27FC236}">
                  <a16:creationId xmlns:a16="http://schemas.microsoft.com/office/drawing/2014/main" id="{FDFF14A7-7DE9-B554-DE96-FEB702A63B5E}"/>
                </a:ext>
              </a:extLst>
            </p:cNvPr>
            <p:cNvSpPr txBox="1"/>
            <p:nvPr/>
          </p:nvSpPr>
          <p:spPr>
            <a:xfrm>
              <a:off x="2200508" y="5197498"/>
              <a:ext cx="247183" cy="369332"/>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54595B"/>
                  </a:solidFill>
                  <a:effectLst/>
                  <a:uLnTx/>
                  <a:uFillTx/>
                  <a:latin typeface="Arial"/>
                  <a:ea typeface="MS PGothic" charset="0"/>
                  <a:cs typeface="Arial"/>
                </a:rPr>
                <a:t>457</a:t>
              </a:r>
            </a:p>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20" normalizeH="0" baseline="0" noProof="0">
                  <a:ln>
                    <a:noFill/>
                  </a:ln>
                  <a:solidFill>
                    <a:srgbClr val="669BD2"/>
                  </a:solidFill>
                  <a:effectLst/>
                  <a:uLnTx/>
                  <a:uFillTx/>
                  <a:latin typeface="Arial"/>
                  <a:ea typeface="MS PGothic" charset="0"/>
                  <a:cs typeface="Arial"/>
                </a:rPr>
                <a:t>446</a:t>
              </a:r>
            </a:p>
          </p:txBody>
        </p:sp>
        <p:sp>
          <p:nvSpPr>
            <p:cNvPr id="34" name="object 147">
              <a:extLst>
                <a:ext uri="{FF2B5EF4-FFF2-40B4-BE49-F238E27FC236}">
                  <a16:creationId xmlns:a16="http://schemas.microsoft.com/office/drawing/2014/main" id="{DA277A79-C1B7-3810-1DDB-A37AA74A320D}"/>
                </a:ext>
              </a:extLst>
            </p:cNvPr>
            <p:cNvSpPr txBox="1"/>
            <p:nvPr/>
          </p:nvSpPr>
          <p:spPr>
            <a:xfrm>
              <a:off x="1258807" y="5012832"/>
              <a:ext cx="804707" cy="553998"/>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20" normalizeH="0" baseline="0" noProof="0">
                  <a:ln>
                    <a:noFill/>
                  </a:ln>
                  <a:solidFill>
                    <a:srgbClr val="54595B"/>
                  </a:solidFill>
                  <a:effectLst/>
                  <a:uLnTx/>
                  <a:uFillTx/>
                  <a:latin typeface="Arial"/>
                  <a:ea typeface="MS PGothic" charset="0"/>
                  <a:cs typeface="Arial"/>
                </a:rPr>
                <a:t>At risk (n)</a:t>
              </a:r>
            </a:p>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20" normalizeH="0" baseline="0" noProof="0">
                  <a:ln>
                    <a:noFill/>
                  </a:ln>
                  <a:solidFill>
                    <a:srgbClr val="54595B"/>
                  </a:solidFill>
                  <a:effectLst/>
                  <a:uLnTx/>
                  <a:uFillTx/>
                  <a:latin typeface="Arial"/>
                  <a:ea typeface="MS PGothic" charset="0"/>
                  <a:cs typeface="Arial"/>
                </a:rPr>
                <a:t>Placebo</a:t>
              </a:r>
            </a:p>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20" normalizeH="0" baseline="0" noProof="0">
                  <a:ln>
                    <a:noFill/>
                  </a:ln>
                  <a:solidFill>
                    <a:srgbClr val="669BD2"/>
                  </a:solidFill>
                  <a:effectLst/>
                  <a:uLnTx/>
                  <a:uFillTx/>
                  <a:latin typeface="Arial"/>
                  <a:ea typeface="MS PGothic" charset="0"/>
                  <a:cs typeface="Arial"/>
                </a:rPr>
                <a:t>Finerenone</a:t>
              </a:r>
            </a:p>
          </p:txBody>
        </p:sp>
      </p:grpSp>
      <p:sp>
        <p:nvSpPr>
          <p:cNvPr id="35" name="Rectangle 213">
            <a:extLst>
              <a:ext uri="{FF2B5EF4-FFF2-40B4-BE49-F238E27FC236}">
                <a16:creationId xmlns:a16="http://schemas.microsoft.com/office/drawing/2014/main" id="{EE89D91E-9D09-5877-EB0F-9338B2A90234}"/>
              </a:ext>
            </a:extLst>
          </p:cNvPr>
          <p:cNvSpPr/>
          <p:nvPr/>
        </p:nvSpPr>
        <p:spPr>
          <a:xfrm>
            <a:off x="2047048" y="1748571"/>
            <a:ext cx="9145685" cy="2588871"/>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5459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16E51FFA-F67C-D7DC-020E-8CE6F7A4254B}"/>
              </a:ext>
            </a:extLst>
          </p:cNvPr>
          <p:cNvCxnSpPr/>
          <p:nvPr/>
        </p:nvCxnSpPr>
        <p:spPr>
          <a:xfrm>
            <a:off x="1955591" y="1745393"/>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5AED402-0CEB-585A-4996-CBCC24F40A99}"/>
              </a:ext>
            </a:extLst>
          </p:cNvPr>
          <p:cNvCxnSpPr/>
          <p:nvPr/>
        </p:nvCxnSpPr>
        <p:spPr>
          <a:xfrm>
            <a:off x="1955591" y="2069399"/>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E5166E1-6AD0-EE23-0EC2-EAA832C68BFB}"/>
              </a:ext>
            </a:extLst>
          </p:cNvPr>
          <p:cNvCxnSpPr/>
          <p:nvPr/>
        </p:nvCxnSpPr>
        <p:spPr>
          <a:xfrm>
            <a:off x="1955591" y="2393405"/>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D39F3E3-6ADC-70CA-CD7A-A81A956BFACB}"/>
              </a:ext>
            </a:extLst>
          </p:cNvPr>
          <p:cNvCxnSpPr/>
          <p:nvPr/>
        </p:nvCxnSpPr>
        <p:spPr>
          <a:xfrm>
            <a:off x="1955591" y="2717411"/>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044C4C3-4F84-BEF8-045B-5E921F1E9450}"/>
              </a:ext>
            </a:extLst>
          </p:cNvPr>
          <p:cNvCxnSpPr/>
          <p:nvPr/>
        </p:nvCxnSpPr>
        <p:spPr>
          <a:xfrm>
            <a:off x="1955591" y="3041417"/>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089C096-2355-F178-4F24-7C06EF8D6E03}"/>
              </a:ext>
            </a:extLst>
          </p:cNvPr>
          <p:cNvCxnSpPr/>
          <p:nvPr/>
        </p:nvCxnSpPr>
        <p:spPr>
          <a:xfrm>
            <a:off x="1955591" y="3365423"/>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D7B8F81-369D-56D7-9B92-AE179C3BED01}"/>
              </a:ext>
            </a:extLst>
          </p:cNvPr>
          <p:cNvCxnSpPr/>
          <p:nvPr/>
        </p:nvCxnSpPr>
        <p:spPr>
          <a:xfrm>
            <a:off x="1955591" y="3689429"/>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EA2B537-E19B-B1B2-0D2C-67E6D890D72E}"/>
              </a:ext>
            </a:extLst>
          </p:cNvPr>
          <p:cNvCxnSpPr/>
          <p:nvPr/>
        </p:nvCxnSpPr>
        <p:spPr>
          <a:xfrm>
            <a:off x="1955591" y="4013435"/>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DA77224-01B6-AE83-FC8E-6C80BE8D63EB}"/>
              </a:ext>
            </a:extLst>
          </p:cNvPr>
          <p:cNvCxnSpPr>
            <a:cxnSpLocks/>
          </p:cNvCxnSpPr>
          <p:nvPr/>
        </p:nvCxnSpPr>
        <p:spPr>
          <a:xfrm>
            <a:off x="1955591" y="4337441"/>
            <a:ext cx="91456"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F475A84-4DEB-0841-051A-D729D3CFE2B8}"/>
              </a:ext>
            </a:extLst>
          </p:cNvPr>
          <p:cNvCxnSpPr>
            <a:cxnSpLocks/>
          </p:cNvCxnSpPr>
          <p:nvPr/>
        </p:nvCxnSpPr>
        <p:spPr>
          <a:xfrm rot="16200000">
            <a:off x="2013695"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B415BF1-F632-EDCF-C5E4-43FF26AC3D9C}"/>
              </a:ext>
            </a:extLst>
          </p:cNvPr>
          <p:cNvCxnSpPr>
            <a:cxnSpLocks/>
          </p:cNvCxnSpPr>
          <p:nvPr/>
        </p:nvCxnSpPr>
        <p:spPr>
          <a:xfrm rot="16200000">
            <a:off x="3320220"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16BE8D2-522C-C8C1-4164-66E6737E5BAD}"/>
              </a:ext>
            </a:extLst>
          </p:cNvPr>
          <p:cNvCxnSpPr>
            <a:cxnSpLocks/>
          </p:cNvCxnSpPr>
          <p:nvPr/>
        </p:nvCxnSpPr>
        <p:spPr>
          <a:xfrm rot="16200000">
            <a:off x="4626748"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F25ADD8-4066-F0EC-A232-6E5C2913A950}"/>
              </a:ext>
            </a:extLst>
          </p:cNvPr>
          <p:cNvCxnSpPr>
            <a:cxnSpLocks/>
          </p:cNvCxnSpPr>
          <p:nvPr/>
        </p:nvCxnSpPr>
        <p:spPr>
          <a:xfrm rot="16200000">
            <a:off x="5933274"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000F7E2-0384-9CD6-0A9D-8683E7B79109}"/>
              </a:ext>
            </a:extLst>
          </p:cNvPr>
          <p:cNvCxnSpPr>
            <a:cxnSpLocks/>
          </p:cNvCxnSpPr>
          <p:nvPr/>
        </p:nvCxnSpPr>
        <p:spPr>
          <a:xfrm rot="16200000">
            <a:off x="7244155"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BDF5E58-1448-C62B-9A30-FC7B92F661A5}"/>
              </a:ext>
            </a:extLst>
          </p:cNvPr>
          <p:cNvCxnSpPr>
            <a:cxnSpLocks/>
          </p:cNvCxnSpPr>
          <p:nvPr/>
        </p:nvCxnSpPr>
        <p:spPr>
          <a:xfrm rot="16200000">
            <a:off x="8550682"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3BE064F-24A5-463F-A2D1-50B03B03908A}"/>
              </a:ext>
            </a:extLst>
          </p:cNvPr>
          <p:cNvCxnSpPr>
            <a:cxnSpLocks/>
          </p:cNvCxnSpPr>
          <p:nvPr/>
        </p:nvCxnSpPr>
        <p:spPr>
          <a:xfrm rot="16200000">
            <a:off x="9857208"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A02D406-9C82-6DAA-A51E-CD882A6D4A91}"/>
              </a:ext>
            </a:extLst>
          </p:cNvPr>
          <p:cNvCxnSpPr>
            <a:cxnSpLocks/>
          </p:cNvCxnSpPr>
          <p:nvPr/>
        </p:nvCxnSpPr>
        <p:spPr>
          <a:xfrm rot="16200000">
            <a:off x="11155025" y="4372383"/>
            <a:ext cx="66707"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sp>
        <p:nvSpPr>
          <p:cNvPr id="55" name="object 99">
            <a:extLst>
              <a:ext uri="{FF2B5EF4-FFF2-40B4-BE49-F238E27FC236}">
                <a16:creationId xmlns:a16="http://schemas.microsoft.com/office/drawing/2014/main" id="{E404BC56-02EE-2DD7-8669-9ECAD725DB52}"/>
              </a:ext>
            </a:extLst>
          </p:cNvPr>
          <p:cNvSpPr txBox="1"/>
          <p:nvPr/>
        </p:nvSpPr>
        <p:spPr>
          <a:xfrm>
            <a:off x="5602000" y="4594800"/>
            <a:ext cx="2022028" cy="18466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20" normalizeH="0" baseline="0" noProof="0">
                <a:ln>
                  <a:noFill/>
                </a:ln>
                <a:solidFill>
                  <a:srgbClr val="54595B"/>
                </a:solidFill>
                <a:effectLst/>
                <a:uLnTx/>
                <a:uFillTx/>
                <a:latin typeface="Arial"/>
                <a:ea typeface="MS PGothic" charset="0"/>
                <a:cs typeface="Arial"/>
              </a:rPr>
              <a:t>Months since randomisation</a:t>
            </a:r>
          </a:p>
        </p:txBody>
      </p:sp>
      <p:sp>
        <p:nvSpPr>
          <p:cNvPr id="6" name="TextBox 5">
            <a:extLst>
              <a:ext uri="{FF2B5EF4-FFF2-40B4-BE49-F238E27FC236}">
                <a16:creationId xmlns:a16="http://schemas.microsoft.com/office/drawing/2014/main" id="{155B6EB3-BA4C-344B-3CE4-24DC6D53EAD0}"/>
              </a:ext>
            </a:extLst>
          </p:cNvPr>
          <p:cNvSpPr txBox="1"/>
          <p:nvPr/>
        </p:nvSpPr>
        <p:spPr>
          <a:xfrm>
            <a:off x="2182361" y="1729345"/>
            <a:ext cx="4152906" cy="408811"/>
          </a:xfrm>
          <a:prstGeom prst="rect">
            <a:avLst/>
          </a:prstGeom>
          <a:solidFill>
            <a:schemeClr val="bg1"/>
          </a:solidFill>
          <a:ln w="19050">
            <a:noFill/>
          </a:ln>
        </p:spPr>
        <p:txBody>
          <a:bodyPr vert="horz" wrap="square" lIns="91440" tIns="45720" rIns="91440" bIns="45720" rtlCol="0">
            <a:noAutofit/>
          </a:bodyPr>
          <a:lstStyle/>
          <a:p>
            <a:pPr marL="0" marR="0" lvl="0" indent="0" algn="l" defTabSz="609585" rtl="0" eaLnBrk="0" fontAlgn="base" latinLnBrk="0" hangingPunct="0">
              <a:lnSpc>
                <a:spcPct val="100000"/>
              </a:lnSpc>
              <a:spcBef>
                <a:spcPts val="0"/>
              </a:spcBef>
              <a:spcAft>
                <a:spcPct val="0"/>
              </a:spcAft>
              <a:buClrTx/>
              <a:buSzTx/>
              <a:buFontTx/>
              <a:buNone/>
              <a:tabLst/>
              <a:defRPr/>
            </a:pPr>
            <a:r>
              <a:rPr kumimoji="0" lang="en-GB" sz="1600" b="1" i="0" u="none" strike="noStrike" kern="1200" cap="none" spc="0" normalizeH="0" baseline="0" noProof="0">
                <a:ln>
                  <a:noFill/>
                </a:ln>
                <a:solidFill>
                  <a:srgbClr val="53585A"/>
                </a:solidFill>
                <a:effectLst/>
                <a:uLnTx/>
                <a:uFillTx/>
                <a:latin typeface="Arial" panose="020B0604020202020204"/>
                <a:ea typeface="MS PGothic" charset="0"/>
              </a:rPr>
              <a:t>Hazard ratio, 0.74 (95% CI, 0.57, 0.97)</a:t>
            </a:r>
            <a:endParaRPr kumimoji="0" lang="en-GB" sz="1600" b="0" i="0" u="none" strike="noStrike" kern="1200" cap="none" spc="0" normalizeH="0" baseline="0" noProof="0">
              <a:ln>
                <a:noFill/>
              </a:ln>
              <a:solidFill>
                <a:srgbClr val="8F3685"/>
              </a:solidFill>
              <a:effectLst/>
              <a:uLnTx/>
              <a:uFillTx/>
              <a:latin typeface="Arial" panose="020B0604020202020204"/>
              <a:ea typeface="MS PGothic" charset="0"/>
            </a:endParaRPr>
          </a:p>
        </p:txBody>
      </p:sp>
      <p:pic>
        <p:nvPicPr>
          <p:cNvPr id="110" name="Picture 2" descr="Glasgow 2026 | ERA">
            <a:extLst>
              <a:ext uri="{FF2B5EF4-FFF2-40B4-BE49-F238E27FC236}">
                <a16:creationId xmlns:a16="http://schemas.microsoft.com/office/drawing/2014/main" id="{13D78462-13D1-2956-416F-8CE4EE02B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90AF8F85-73CF-0C95-57E4-04084A32D080}"/>
              </a:ext>
            </a:extLst>
          </p:cNvPr>
          <p:cNvSpPr txBox="1"/>
          <p:nvPr/>
        </p:nvSpPr>
        <p:spPr>
          <a:xfrm>
            <a:off x="7178971" y="1992441"/>
            <a:ext cx="3445040"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noProof="0">
                <a:ln/>
                <a:solidFill>
                  <a:srgbClr val="53585A"/>
                </a:solidFill>
                <a:latin typeface="Arial"/>
                <a:cs typeface="Arial"/>
                <a:sym typeface="Arial"/>
                <a:rtl val="0"/>
              </a:rPr>
              <a:t>Placebo</a:t>
            </a:r>
          </a:p>
          <a:p>
            <a:pPr>
              <a:spcBef>
                <a:spcPts val="600"/>
              </a:spcBef>
              <a:spcAft>
                <a:spcPts val="0"/>
              </a:spcAft>
            </a:pPr>
            <a:r>
              <a:rPr lang="en-GB" sz="1200" noProof="0">
                <a:ln/>
                <a:solidFill>
                  <a:srgbClr val="53585A"/>
                </a:solidFill>
                <a:latin typeface="Arial"/>
                <a:cs typeface="Arial"/>
                <a:sym typeface="Arial"/>
                <a:rtl val="0"/>
              </a:rPr>
              <a:t>No. of participants with event: </a:t>
            </a:r>
            <a:r>
              <a:rPr lang="en-GB" sz="1200" b="1" noProof="0">
                <a:ln/>
                <a:solidFill>
                  <a:srgbClr val="53585A"/>
                </a:solidFill>
                <a:latin typeface="Arial"/>
                <a:cs typeface="Arial"/>
                <a:sym typeface="Arial"/>
                <a:rtl val="0"/>
              </a:rPr>
              <a:t>123 (26.9%)</a:t>
            </a:r>
            <a:br>
              <a:rPr lang="en-GB" sz="1200" b="1" noProof="0">
                <a:ln/>
                <a:solidFill>
                  <a:srgbClr val="53585A"/>
                </a:solidFill>
                <a:latin typeface="Arial"/>
                <a:cs typeface="Arial"/>
                <a:sym typeface="Arial"/>
                <a:rtl val="0"/>
              </a:rPr>
            </a:br>
            <a:r>
              <a:rPr lang="en-GB" sz="1200" noProof="0">
                <a:ln/>
                <a:latin typeface="Arial"/>
                <a:cs typeface="Arial"/>
                <a:sym typeface="Arial"/>
                <a:rtl val="0"/>
              </a:rPr>
              <a:t>n per 100 PY</a:t>
            </a:r>
            <a:r>
              <a:rPr lang="en-GB" sz="1200" spc="0" baseline="0" noProof="0">
                <a:ln/>
                <a:solidFill>
                  <a:srgbClr val="53585A"/>
                </a:solidFill>
                <a:latin typeface="Arial"/>
                <a:cs typeface="Arial"/>
                <a:sym typeface="Arial"/>
                <a:rtl val="0"/>
              </a:rPr>
              <a:t>: </a:t>
            </a:r>
            <a:r>
              <a:rPr lang="en-GB" sz="1200" b="1" noProof="0">
                <a:ln/>
                <a:solidFill>
                  <a:srgbClr val="53585A"/>
                </a:solidFill>
                <a:latin typeface="Arial"/>
                <a:cs typeface="Arial"/>
                <a:sym typeface="Arial"/>
                <a:rtl val="0"/>
              </a:rPr>
              <a:t>9.6</a:t>
            </a:r>
            <a:endParaRPr lang="en-GB" sz="1200" b="1" spc="0" baseline="0" noProof="0">
              <a:ln/>
              <a:solidFill>
                <a:srgbClr val="53585A"/>
              </a:solidFill>
              <a:latin typeface="Arial"/>
              <a:cs typeface="Arial"/>
              <a:sym typeface="Arial"/>
              <a:rtl val="0"/>
            </a:endParaRPr>
          </a:p>
        </p:txBody>
      </p:sp>
      <p:sp>
        <p:nvSpPr>
          <p:cNvPr id="59" name="TextBox 58">
            <a:extLst>
              <a:ext uri="{FF2B5EF4-FFF2-40B4-BE49-F238E27FC236}">
                <a16:creationId xmlns:a16="http://schemas.microsoft.com/office/drawing/2014/main" id="{7D3C2323-61AF-6186-8F49-BC76C439CA72}"/>
              </a:ext>
            </a:extLst>
          </p:cNvPr>
          <p:cNvSpPr txBox="1"/>
          <p:nvPr/>
        </p:nvSpPr>
        <p:spPr>
          <a:xfrm>
            <a:off x="8058596" y="3473841"/>
            <a:ext cx="3108770"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noProof="0">
                <a:ln/>
                <a:solidFill>
                  <a:srgbClr val="669BD2"/>
                </a:solidFill>
                <a:latin typeface="Arial"/>
                <a:cs typeface="Arial"/>
                <a:sym typeface="Arial"/>
                <a:rtl val="0"/>
              </a:rPr>
              <a:t>Finerenone</a:t>
            </a:r>
          </a:p>
          <a:p>
            <a:pPr>
              <a:spcBef>
                <a:spcPts val="600"/>
              </a:spcBef>
              <a:spcAft>
                <a:spcPts val="0"/>
              </a:spcAft>
            </a:pPr>
            <a:r>
              <a:rPr lang="en-GB" sz="1200" noProof="0">
                <a:ln/>
                <a:solidFill>
                  <a:srgbClr val="669BD2"/>
                </a:solidFill>
                <a:latin typeface="Arial"/>
                <a:cs typeface="Arial"/>
                <a:sym typeface="Arial"/>
                <a:rtl val="0"/>
              </a:rPr>
              <a:t>No. of participants with event: </a:t>
            </a:r>
            <a:r>
              <a:rPr lang="en-GB" sz="1200" b="1" noProof="0">
                <a:ln/>
                <a:solidFill>
                  <a:srgbClr val="669BD2"/>
                </a:solidFill>
                <a:latin typeface="Arial"/>
                <a:cs typeface="Arial"/>
                <a:sym typeface="Arial"/>
                <a:rtl val="0"/>
              </a:rPr>
              <a:t>95 (21.3%)</a:t>
            </a:r>
            <a:br>
              <a:rPr lang="en-GB" sz="1200" b="1" noProof="0">
                <a:ln/>
                <a:solidFill>
                  <a:srgbClr val="669BD2"/>
                </a:solidFill>
                <a:latin typeface="Arial"/>
                <a:cs typeface="Arial"/>
                <a:sym typeface="Arial"/>
                <a:rtl val="0"/>
              </a:rPr>
            </a:br>
            <a:r>
              <a:rPr lang="en-GB" sz="1200">
                <a:ln/>
                <a:solidFill>
                  <a:srgbClr val="669BD2"/>
                </a:solidFill>
                <a:latin typeface="Arial"/>
                <a:cs typeface="Arial"/>
                <a:sym typeface="Arial"/>
                <a:rtl val="0"/>
              </a:rPr>
              <a:t>n per 100 PY</a:t>
            </a:r>
            <a:r>
              <a:rPr lang="en-GB" sz="1200" spc="0" baseline="0" noProof="0">
                <a:ln/>
                <a:solidFill>
                  <a:srgbClr val="669BD2"/>
                </a:solidFill>
                <a:latin typeface="Arial"/>
                <a:cs typeface="Arial"/>
                <a:sym typeface="Arial"/>
                <a:rtl val="0"/>
              </a:rPr>
              <a:t>: </a:t>
            </a:r>
            <a:r>
              <a:rPr lang="en-GB" sz="1200" b="1" noProof="0">
                <a:ln/>
                <a:solidFill>
                  <a:srgbClr val="669BD2"/>
                </a:solidFill>
                <a:latin typeface="Arial"/>
                <a:cs typeface="Arial"/>
                <a:sym typeface="Arial"/>
                <a:rtl val="0"/>
              </a:rPr>
              <a:t>7.4</a:t>
            </a:r>
            <a:endParaRPr lang="en-GB" sz="1200" b="1" spc="0" baseline="0" noProof="0">
              <a:ln/>
              <a:solidFill>
                <a:srgbClr val="669BD2"/>
              </a:solidFill>
              <a:latin typeface="Arial"/>
              <a:cs typeface="Arial"/>
              <a:sym typeface="Arial"/>
              <a:rtl val="0"/>
            </a:endParaRPr>
          </a:p>
        </p:txBody>
      </p:sp>
      <p:sp>
        <p:nvSpPr>
          <p:cNvPr id="15" name="object 88">
            <a:extLst>
              <a:ext uri="{FF2B5EF4-FFF2-40B4-BE49-F238E27FC236}">
                <a16:creationId xmlns:a16="http://schemas.microsoft.com/office/drawing/2014/main" id="{372D14AA-4EA2-256C-F18C-3F2FFFF745EA}"/>
              </a:ext>
            </a:extLst>
          </p:cNvPr>
          <p:cNvSpPr/>
          <p:nvPr/>
        </p:nvSpPr>
        <p:spPr>
          <a:xfrm>
            <a:off x="2058753" y="2327263"/>
            <a:ext cx="8896261" cy="2013248"/>
          </a:xfrm>
          <a:custGeom>
            <a:avLst/>
            <a:gdLst/>
            <a:ahLst/>
            <a:cxnLst/>
            <a:rect l="l" t="t" r="r" b="b"/>
            <a:pathLst>
              <a:path w="2035810" h="1239520">
                <a:moveTo>
                  <a:pt x="0" y="1239469"/>
                </a:moveTo>
                <a:lnTo>
                  <a:pt x="0" y="1239469"/>
                </a:lnTo>
                <a:lnTo>
                  <a:pt x="280263" y="1239469"/>
                </a:lnTo>
                <a:lnTo>
                  <a:pt x="280263" y="1221841"/>
                </a:lnTo>
                <a:lnTo>
                  <a:pt x="291414" y="1221841"/>
                </a:lnTo>
                <a:lnTo>
                  <a:pt x="291414" y="1212964"/>
                </a:lnTo>
                <a:lnTo>
                  <a:pt x="378980" y="1212964"/>
                </a:lnTo>
                <a:lnTo>
                  <a:pt x="425145" y="1212964"/>
                </a:lnTo>
                <a:lnTo>
                  <a:pt x="429958" y="1212964"/>
                </a:lnTo>
                <a:lnTo>
                  <a:pt x="429958" y="1204150"/>
                </a:lnTo>
                <a:lnTo>
                  <a:pt x="433133" y="1204150"/>
                </a:lnTo>
                <a:lnTo>
                  <a:pt x="433133" y="1195273"/>
                </a:lnTo>
                <a:lnTo>
                  <a:pt x="441058" y="1195273"/>
                </a:lnTo>
                <a:lnTo>
                  <a:pt x="441058" y="1186395"/>
                </a:lnTo>
                <a:lnTo>
                  <a:pt x="474535" y="1186395"/>
                </a:lnTo>
                <a:lnTo>
                  <a:pt x="474535" y="1177518"/>
                </a:lnTo>
                <a:lnTo>
                  <a:pt x="503199" y="1177518"/>
                </a:lnTo>
                <a:lnTo>
                  <a:pt x="503199" y="1168641"/>
                </a:lnTo>
                <a:lnTo>
                  <a:pt x="558927" y="1168641"/>
                </a:lnTo>
                <a:lnTo>
                  <a:pt x="558927" y="1159763"/>
                </a:lnTo>
                <a:lnTo>
                  <a:pt x="570026" y="1159763"/>
                </a:lnTo>
                <a:lnTo>
                  <a:pt x="570026" y="1133068"/>
                </a:lnTo>
                <a:lnTo>
                  <a:pt x="571677" y="1133068"/>
                </a:lnTo>
                <a:lnTo>
                  <a:pt x="571677" y="1124191"/>
                </a:lnTo>
                <a:lnTo>
                  <a:pt x="574840" y="1124191"/>
                </a:lnTo>
                <a:lnTo>
                  <a:pt x="574840" y="1115313"/>
                </a:lnTo>
                <a:lnTo>
                  <a:pt x="590765" y="1115313"/>
                </a:lnTo>
                <a:lnTo>
                  <a:pt x="606679" y="1115313"/>
                </a:lnTo>
                <a:lnTo>
                  <a:pt x="756373" y="1115313"/>
                </a:lnTo>
                <a:lnTo>
                  <a:pt x="756373" y="1106373"/>
                </a:lnTo>
                <a:lnTo>
                  <a:pt x="757961" y="1106373"/>
                </a:lnTo>
                <a:lnTo>
                  <a:pt x="757961" y="1097432"/>
                </a:lnTo>
                <a:lnTo>
                  <a:pt x="759548" y="1097432"/>
                </a:lnTo>
                <a:lnTo>
                  <a:pt x="759548" y="1070622"/>
                </a:lnTo>
                <a:lnTo>
                  <a:pt x="761136" y="1070622"/>
                </a:lnTo>
                <a:lnTo>
                  <a:pt x="761136" y="1061681"/>
                </a:lnTo>
                <a:lnTo>
                  <a:pt x="764298" y="1061681"/>
                </a:lnTo>
                <a:lnTo>
                  <a:pt x="764298" y="1043800"/>
                </a:lnTo>
                <a:lnTo>
                  <a:pt x="767473" y="1043800"/>
                </a:lnTo>
                <a:lnTo>
                  <a:pt x="767473" y="1034859"/>
                </a:lnTo>
                <a:lnTo>
                  <a:pt x="769061" y="1034859"/>
                </a:lnTo>
                <a:lnTo>
                  <a:pt x="769061" y="1025918"/>
                </a:lnTo>
                <a:lnTo>
                  <a:pt x="770712" y="1025918"/>
                </a:lnTo>
                <a:lnTo>
                  <a:pt x="770712" y="1007973"/>
                </a:lnTo>
                <a:lnTo>
                  <a:pt x="773874" y="1007973"/>
                </a:lnTo>
                <a:lnTo>
                  <a:pt x="773874" y="999032"/>
                </a:lnTo>
                <a:lnTo>
                  <a:pt x="783386" y="999032"/>
                </a:lnTo>
                <a:lnTo>
                  <a:pt x="783386" y="990091"/>
                </a:lnTo>
                <a:lnTo>
                  <a:pt x="785037" y="990091"/>
                </a:lnTo>
                <a:lnTo>
                  <a:pt x="785037" y="981151"/>
                </a:lnTo>
                <a:lnTo>
                  <a:pt x="816863" y="981151"/>
                </a:lnTo>
                <a:lnTo>
                  <a:pt x="893279" y="981151"/>
                </a:lnTo>
                <a:lnTo>
                  <a:pt x="947419" y="981151"/>
                </a:lnTo>
                <a:lnTo>
                  <a:pt x="947419" y="963142"/>
                </a:lnTo>
                <a:lnTo>
                  <a:pt x="949007" y="963142"/>
                </a:lnTo>
                <a:lnTo>
                  <a:pt x="949007" y="945070"/>
                </a:lnTo>
                <a:lnTo>
                  <a:pt x="950594" y="945070"/>
                </a:lnTo>
                <a:lnTo>
                  <a:pt x="950594" y="936066"/>
                </a:lnTo>
                <a:lnTo>
                  <a:pt x="952182" y="936066"/>
                </a:lnTo>
                <a:lnTo>
                  <a:pt x="952182" y="927061"/>
                </a:lnTo>
                <a:lnTo>
                  <a:pt x="953769" y="927061"/>
                </a:lnTo>
                <a:lnTo>
                  <a:pt x="953769" y="918057"/>
                </a:lnTo>
                <a:lnTo>
                  <a:pt x="958583" y="918057"/>
                </a:lnTo>
                <a:lnTo>
                  <a:pt x="958583" y="908989"/>
                </a:lnTo>
                <a:lnTo>
                  <a:pt x="960170" y="908989"/>
                </a:lnTo>
                <a:lnTo>
                  <a:pt x="960170" y="899985"/>
                </a:lnTo>
                <a:lnTo>
                  <a:pt x="961758" y="899985"/>
                </a:lnTo>
                <a:lnTo>
                  <a:pt x="961758" y="890981"/>
                </a:lnTo>
                <a:lnTo>
                  <a:pt x="966508" y="890981"/>
                </a:lnTo>
                <a:lnTo>
                  <a:pt x="966508" y="881976"/>
                </a:lnTo>
                <a:lnTo>
                  <a:pt x="980833" y="881976"/>
                </a:lnTo>
                <a:lnTo>
                  <a:pt x="988822" y="881976"/>
                </a:lnTo>
                <a:lnTo>
                  <a:pt x="991997" y="881976"/>
                </a:lnTo>
                <a:lnTo>
                  <a:pt x="991997" y="872909"/>
                </a:lnTo>
                <a:lnTo>
                  <a:pt x="995172" y="872909"/>
                </a:lnTo>
                <a:lnTo>
                  <a:pt x="995172" y="863841"/>
                </a:lnTo>
                <a:lnTo>
                  <a:pt x="1077976" y="863841"/>
                </a:lnTo>
                <a:lnTo>
                  <a:pt x="1077976" y="854786"/>
                </a:lnTo>
                <a:lnTo>
                  <a:pt x="1135303" y="854786"/>
                </a:lnTo>
                <a:lnTo>
                  <a:pt x="1135303" y="845718"/>
                </a:lnTo>
                <a:lnTo>
                  <a:pt x="1138529" y="845718"/>
                </a:lnTo>
                <a:lnTo>
                  <a:pt x="1138529" y="836650"/>
                </a:lnTo>
                <a:lnTo>
                  <a:pt x="1140117" y="836650"/>
                </a:lnTo>
                <a:lnTo>
                  <a:pt x="1140117" y="827582"/>
                </a:lnTo>
                <a:lnTo>
                  <a:pt x="1141704" y="827582"/>
                </a:lnTo>
                <a:lnTo>
                  <a:pt x="1141704" y="818514"/>
                </a:lnTo>
                <a:lnTo>
                  <a:pt x="1144866" y="818514"/>
                </a:lnTo>
                <a:lnTo>
                  <a:pt x="1144866" y="809447"/>
                </a:lnTo>
                <a:lnTo>
                  <a:pt x="1146454" y="809447"/>
                </a:lnTo>
                <a:lnTo>
                  <a:pt x="1146454" y="782243"/>
                </a:lnTo>
                <a:lnTo>
                  <a:pt x="1148041" y="782243"/>
                </a:lnTo>
                <a:lnTo>
                  <a:pt x="1148041" y="773175"/>
                </a:lnTo>
                <a:lnTo>
                  <a:pt x="1149629" y="773175"/>
                </a:lnTo>
                <a:lnTo>
                  <a:pt x="1149629" y="764108"/>
                </a:lnTo>
                <a:lnTo>
                  <a:pt x="1152855" y="764108"/>
                </a:lnTo>
                <a:lnTo>
                  <a:pt x="1152855" y="736841"/>
                </a:lnTo>
                <a:lnTo>
                  <a:pt x="1154442" y="736841"/>
                </a:lnTo>
                <a:lnTo>
                  <a:pt x="1154442" y="727709"/>
                </a:lnTo>
                <a:lnTo>
                  <a:pt x="1157617" y="727709"/>
                </a:lnTo>
                <a:lnTo>
                  <a:pt x="1157617" y="718642"/>
                </a:lnTo>
                <a:lnTo>
                  <a:pt x="1171943" y="718642"/>
                </a:lnTo>
                <a:lnTo>
                  <a:pt x="1171943" y="709574"/>
                </a:lnTo>
                <a:lnTo>
                  <a:pt x="1229271" y="709574"/>
                </a:lnTo>
                <a:lnTo>
                  <a:pt x="1326400" y="709574"/>
                </a:lnTo>
                <a:lnTo>
                  <a:pt x="1327988" y="709574"/>
                </a:lnTo>
                <a:lnTo>
                  <a:pt x="1327988" y="682129"/>
                </a:lnTo>
                <a:lnTo>
                  <a:pt x="1331163" y="682129"/>
                </a:lnTo>
                <a:lnTo>
                  <a:pt x="1331163" y="663867"/>
                </a:lnTo>
                <a:lnTo>
                  <a:pt x="1332750" y="663867"/>
                </a:lnTo>
                <a:lnTo>
                  <a:pt x="1332750" y="654735"/>
                </a:lnTo>
                <a:lnTo>
                  <a:pt x="1334325" y="654735"/>
                </a:lnTo>
                <a:lnTo>
                  <a:pt x="1334325" y="645604"/>
                </a:lnTo>
                <a:lnTo>
                  <a:pt x="1335913" y="645604"/>
                </a:lnTo>
                <a:lnTo>
                  <a:pt x="1337564" y="645604"/>
                </a:lnTo>
                <a:lnTo>
                  <a:pt x="1337564" y="636473"/>
                </a:lnTo>
                <a:lnTo>
                  <a:pt x="1339151" y="636473"/>
                </a:lnTo>
                <a:lnTo>
                  <a:pt x="1339151" y="599820"/>
                </a:lnTo>
                <a:lnTo>
                  <a:pt x="1340739" y="599820"/>
                </a:lnTo>
                <a:lnTo>
                  <a:pt x="1340739" y="590626"/>
                </a:lnTo>
                <a:lnTo>
                  <a:pt x="1342326" y="590626"/>
                </a:lnTo>
                <a:lnTo>
                  <a:pt x="1342326" y="563168"/>
                </a:lnTo>
                <a:lnTo>
                  <a:pt x="1345488" y="563168"/>
                </a:lnTo>
                <a:lnTo>
                  <a:pt x="1345488" y="554037"/>
                </a:lnTo>
                <a:lnTo>
                  <a:pt x="1347076" y="554037"/>
                </a:lnTo>
                <a:lnTo>
                  <a:pt x="1347076" y="544842"/>
                </a:lnTo>
                <a:lnTo>
                  <a:pt x="1348663" y="544842"/>
                </a:lnTo>
                <a:lnTo>
                  <a:pt x="1348663" y="535724"/>
                </a:lnTo>
                <a:lnTo>
                  <a:pt x="1350251" y="535724"/>
                </a:lnTo>
                <a:lnTo>
                  <a:pt x="1364576" y="535724"/>
                </a:lnTo>
                <a:lnTo>
                  <a:pt x="1391653" y="535724"/>
                </a:lnTo>
                <a:lnTo>
                  <a:pt x="1391653" y="526465"/>
                </a:lnTo>
                <a:lnTo>
                  <a:pt x="1487208" y="526465"/>
                </a:lnTo>
                <a:lnTo>
                  <a:pt x="1515859" y="526465"/>
                </a:lnTo>
                <a:lnTo>
                  <a:pt x="1515859" y="517270"/>
                </a:lnTo>
                <a:lnTo>
                  <a:pt x="1517446" y="517270"/>
                </a:lnTo>
                <a:lnTo>
                  <a:pt x="1517446" y="508012"/>
                </a:lnTo>
                <a:lnTo>
                  <a:pt x="1520621" y="508012"/>
                </a:lnTo>
                <a:lnTo>
                  <a:pt x="1522272" y="508012"/>
                </a:lnTo>
                <a:lnTo>
                  <a:pt x="1523860" y="508012"/>
                </a:lnTo>
                <a:lnTo>
                  <a:pt x="1523860" y="498500"/>
                </a:lnTo>
                <a:lnTo>
                  <a:pt x="1525435" y="498500"/>
                </a:lnTo>
                <a:lnTo>
                  <a:pt x="1525435" y="488988"/>
                </a:lnTo>
                <a:lnTo>
                  <a:pt x="1527022" y="488988"/>
                </a:lnTo>
                <a:lnTo>
                  <a:pt x="1527022" y="460197"/>
                </a:lnTo>
                <a:lnTo>
                  <a:pt x="1528610" y="460197"/>
                </a:lnTo>
                <a:lnTo>
                  <a:pt x="1528610" y="402183"/>
                </a:lnTo>
                <a:lnTo>
                  <a:pt x="1530197" y="402183"/>
                </a:lnTo>
                <a:lnTo>
                  <a:pt x="1531785" y="402183"/>
                </a:lnTo>
                <a:lnTo>
                  <a:pt x="1531785" y="392353"/>
                </a:lnTo>
                <a:lnTo>
                  <a:pt x="1533359" y="392353"/>
                </a:lnTo>
                <a:lnTo>
                  <a:pt x="1533359" y="372694"/>
                </a:lnTo>
                <a:lnTo>
                  <a:pt x="1534947" y="372694"/>
                </a:lnTo>
                <a:lnTo>
                  <a:pt x="1536598" y="372694"/>
                </a:lnTo>
                <a:lnTo>
                  <a:pt x="1538185" y="372694"/>
                </a:lnTo>
                <a:lnTo>
                  <a:pt x="1539773" y="372694"/>
                </a:lnTo>
                <a:lnTo>
                  <a:pt x="1539773" y="362623"/>
                </a:lnTo>
                <a:lnTo>
                  <a:pt x="1625752" y="362623"/>
                </a:lnTo>
                <a:lnTo>
                  <a:pt x="1625752" y="350761"/>
                </a:lnTo>
                <a:lnTo>
                  <a:pt x="1655991" y="350761"/>
                </a:lnTo>
                <a:lnTo>
                  <a:pt x="1655991" y="338137"/>
                </a:lnTo>
                <a:lnTo>
                  <a:pt x="1711731" y="338137"/>
                </a:lnTo>
                <a:lnTo>
                  <a:pt x="1711731" y="324891"/>
                </a:lnTo>
                <a:lnTo>
                  <a:pt x="1713318" y="324891"/>
                </a:lnTo>
                <a:lnTo>
                  <a:pt x="1714893" y="324891"/>
                </a:lnTo>
                <a:lnTo>
                  <a:pt x="1714893" y="311505"/>
                </a:lnTo>
                <a:lnTo>
                  <a:pt x="1716481" y="311505"/>
                </a:lnTo>
                <a:lnTo>
                  <a:pt x="1716481" y="298068"/>
                </a:lnTo>
                <a:lnTo>
                  <a:pt x="1718068" y="298068"/>
                </a:lnTo>
                <a:lnTo>
                  <a:pt x="1718068" y="284568"/>
                </a:lnTo>
                <a:lnTo>
                  <a:pt x="1719656" y="284568"/>
                </a:lnTo>
                <a:lnTo>
                  <a:pt x="1721307" y="284568"/>
                </a:lnTo>
                <a:lnTo>
                  <a:pt x="1721307" y="270929"/>
                </a:lnTo>
                <a:lnTo>
                  <a:pt x="1722882" y="270929"/>
                </a:lnTo>
                <a:lnTo>
                  <a:pt x="1722882" y="257301"/>
                </a:lnTo>
                <a:lnTo>
                  <a:pt x="1726057" y="257301"/>
                </a:lnTo>
                <a:lnTo>
                  <a:pt x="1726057" y="243535"/>
                </a:lnTo>
                <a:lnTo>
                  <a:pt x="1727644" y="243535"/>
                </a:lnTo>
                <a:lnTo>
                  <a:pt x="1727644" y="229654"/>
                </a:lnTo>
                <a:lnTo>
                  <a:pt x="1729232" y="229654"/>
                </a:lnTo>
                <a:lnTo>
                  <a:pt x="1729232" y="215772"/>
                </a:lnTo>
                <a:lnTo>
                  <a:pt x="1730819" y="215772"/>
                </a:lnTo>
                <a:lnTo>
                  <a:pt x="1730819" y="201815"/>
                </a:lnTo>
                <a:lnTo>
                  <a:pt x="1732394" y="201815"/>
                </a:lnTo>
                <a:lnTo>
                  <a:pt x="1737220" y="201815"/>
                </a:lnTo>
                <a:lnTo>
                  <a:pt x="1740382" y="201815"/>
                </a:lnTo>
                <a:lnTo>
                  <a:pt x="1743557" y="201815"/>
                </a:lnTo>
                <a:lnTo>
                  <a:pt x="1743557" y="187363"/>
                </a:lnTo>
                <a:lnTo>
                  <a:pt x="1749958" y="187363"/>
                </a:lnTo>
                <a:lnTo>
                  <a:pt x="1753133" y="187363"/>
                </a:lnTo>
                <a:lnTo>
                  <a:pt x="1754720" y="187363"/>
                </a:lnTo>
                <a:lnTo>
                  <a:pt x="1756308" y="187363"/>
                </a:lnTo>
                <a:lnTo>
                  <a:pt x="1756308" y="172592"/>
                </a:lnTo>
                <a:lnTo>
                  <a:pt x="1818373" y="172592"/>
                </a:lnTo>
                <a:lnTo>
                  <a:pt x="1818373" y="155092"/>
                </a:lnTo>
                <a:lnTo>
                  <a:pt x="1867776" y="155092"/>
                </a:lnTo>
                <a:lnTo>
                  <a:pt x="1867776" y="135051"/>
                </a:lnTo>
                <a:lnTo>
                  <a:pt x="1898014" y="135051"/>
                </a:lnTo>
                <a:lnTo>
                  <a:pt x="1898014" y="113804"/>
                </a:lnTo>
                <a:lnTo>
                  <a:pt x="1901189" y="113804"/>
                </a:lnTo>
                <a:lnTo>
                  <a:pt x="1902777" y="113804"/>
                </a:lnTo>
                <a:lnTo>
                  <a:pt x="1906003" y="113804"/>
                </a:lnTo>
                <a:lnTo>
                  <a:pt x="1907590" y="113804"/>
                </a:lnTo>
                <a:lnTo>
                  <a:pt x="1907590" y="70053"/>
                </a:lnTo>
                <a:lnTo>
                  <a:pt x="1909178" y="70053"/>
                </a:lnTo>
                <a:lnTo>
                  <a:pt x="1912353" y="70053"/>
                </a:lnTo>
                <a:lnTo>
                  <a:pt x="1915515" y="70053"/>
                </a:lnTo>
                <a:lnTo>
                  <a:pt x="1915515" y="47294"/>
                </a:lnTo>
                <a:lnTo>
                  <a:pt x="1918754" y="47294"/>
                </a:lnTo>
                <a:lnTo>
                  <a:pt x="1918754" y="24345"/>
                </a:lnTo>
                <a:lnTo>
                  <a:pt x="1925091" y="24345"/>
                </a:lnTo>
                <a:lnTo>
                  <a:pt x="1933079" y="24345"/>
                </a:lnTo>
                <a:lnTo>
                  <a:pt x="1937842" y="24345"/>
                </a:lnTo>
                <a:lnTo>
                  <a:pt x="1941004" y="24345"/>
                </a:lnTo>
                <a:lnTo>
                  <a:pt x="1942592" y="24345"/>
                </a:lnTo>
                <a:lnTo>
                  <a:pt x="1942592" y="0"/>
                </a:lnTo>
                <a:lnTo>
                  <a:pt x="2028570" y="0"/>
                </a:lnTo>
                <a:lnTo>
                  <a:pt x="2035556" y="0"/>
                </a:lnTo>
              </a:path>
            </a:pathLst>
          </a:custGeom>
          <a:ln w="28575">
            <a:solidFill>
              <a:srgbClr val="54595B"/>
            </a:solidFill>
            <a:miter lim="800000"/>
          </a:ln>
        </p:spPr>
        <p:txBody>
          <a:bodyPr wrap="square" lIns="0" tIns="0" rIns="0" bIns="0" rtlCol="0"/>
          <a:lstStyle/>
          <a:p>
            <a:endParaRPr lang="en-GB" noProof="0"/>
          </a:p>
        </p:txBody>
      </p:sp>
      <p:sp>
        <p:nvSpPr>
          <p:cNvPr id="56" name="object 89">
            <a:extLst>
              <a:ext uri="{FF2B5EF4-FFF2-40B4-BE49-F238E27FC236}">
                <a16:creationId xmlns:a16="http://schemas.microsoft.com/office/drawing/2014/main" id="{E692CD78-2F86-D22E-2604-4ECB53341F68}"/>
              </a:ext>
            </a:extLst>
          </p:cNvPr>
          <p:cNvSpPr/>
          <p:nvPr/>
        </p:nvSpPr>
        <p:spPr>
          <a:xfrm>
            <a:off x="2058753" y="2803883"/>
            <a:ext cx="8896261" cy="1536752"/>
          </a:xfrm>
          <a:custGeom>
            <a:avLst/>
            <a:gdLst/>
            <a:ahLst/>
            <a:cxnLst/>
            <a:rect l="l" t="t" r="r" b="b"/>
            <a:pathLst>
              <a:path w="2035810" h="946150">
                <a:moveTo>
                  <a:pt x="0" y="946022"/>
                </a:moveTo>
                <a:lnTo>
                  <a:pt x="46164" y="946022"/>
                </a:lnTo>
                <a:lnTo>
                  <a:pt x="47802" y="946022"/>
                </a:lnTo>
                <a:lnTo>
                  <a:pt x="135369" y="946022"/>
                </a:lnTo>
                <a:lnTo>
                  <a:pt x="135369" y="937018"/>
                </a:lnTo>
                <a:lnTo>
                  <a:pt x="136956" y="937018"/>
                </a:lnTo>
                <a:lnTo>
                  <a:pt x="136956" y="928014"/>
                </a:lnTo>
                <a:lnTo>
                  <a:pt x="143294" y="928014"/>
                </a:lnTo>
                <a:lnTo>
                  <a:pt x="200621" y="928014"/>
                </a:lnTo>
                <a:lnTo>
                  <a:pt x="280263" y="928014"/>
                </a:lnTo>
                <a:lnTo>
                  <a:pt x="280263" y="918946"/>
                </a:lnTo>
                <a:lnTo>
                  <a:pt x="286600" y="918946"/>
                </a:lnTo>
                <a:lnTo>
                  <a:pt x="286600" y="900747"/>
                </a:lnTo>
                <a:lnTo>
                  <a:pt x="339166" y="900747"/>
                </a:lnTo>
                <a:lnTo>
                  <a:pt x="382155" y="900747"/>
                </a:lnTo>
                <a:lnTo>
                  <a:pt x="420382" y="900747"/>
                </a:lnTo>
                <a:lnTo>
                  <a:pt x="420382" y="891616"/>
                </a:lnTo>
                <a:lnTo>
                  <a:pt x="423557" y="891616"/>
                </a:lnTo>
                <a:lnTo>
                  <a:pt x="423557" y="882484"/>
                </a:lnTo>
                <a:lnTo>
                  <a:pt x="426732" y="882484"/>
                </a:lnTo>
                <a:lnTo>
                  <a:pt x="426732" y="873353"/>
                </a:lnTo>
                <a:lnTo>
                  <a:pt x="428307" y="873353"/>
                </a:lnTo>
                <a:lnTo>
                  <a:pt x="431545" y="873353"/>
                </a:lnTo>
                <a:lnTo>
                  <a:pt x="441058" y="873353"/>
                </a:lnTo>
                <a:lnTo>
                  <a:pt x="441058" y="864158"/>
                </a:lnTo>
                <a:lnTo>
                  <a:pt x="563689" y="864158"/>
                </a:lnTo>
                <a:lnTo>
                  <a:pt x="563689" y="855040"/>
                </a:lnTo>
                <a:lnTo>
                  <a:pt x="568439" y="855040"/>
                </a:lnTo>
                <a:lnTo>
                  <a:pt x="568439" y="845845"/>
                </a:lnTo>
                <a:lnTo>
                  <a:pt x="570026" y="845845"/>
                </a:lnTo>
                <a:lnTo>
                  <a:pt x="571677" y="845845"/>
                </a:lnTo>
                <a:lnTo>
                  <a:pt x="578015" y="845845"/>
                </a:lnTo>
                <a:lnTo>
                  <a:pt x="578015" y="836587"/>
                </a:lnTo>
                <a:lnTo>
                  <a:pt x="581190" y="836587"/>
                </a:lnTo>
                <a:lnTo>
                  <a:pt x="581190" y="827392"/>
                </a:lnTo>
                <a:lnTo>
                  <a:pt x="587590" y="827392"/>
                </a:lnTo>
                <a:lnTo>
                  <a:pt x="638505" y="827392"/>
                </a:lnTo>
                <a:lnTo>
                  <a:pt x="638505" y="818133"/>
                </a:lnTo>
                <a:lnTo>
                  <a:pt x="738809" y="818133"/>
                </a:lnTo>
                <a:lnTo>
                  <a:pt x="738809" y="808875"/>
                </a:lnTo>
                <a:lnTo>
                  <a:pt x="756373" y="808875"/>
                </a:lnTo>
                <a:lnTo>
                  <a:pt x="756373" y="799617"/>
                </a:lnTo>
                <a:lnTo>
                  <a:pt x="759548" y="799617"/>
                </a:lnTo>
                <a:lnTo>
                  <a:pt x="759548" y="771778"/>
                </a:lnTo>
                <a:lnTo>
                  <a:pt x="762723" y="771778"/>
                </a:lnTo>
                <a:lnTo>
                  <a:pt x="762723" y="753262"/>
                </a:lnTo>
                <a:lnTo>
                  <a:pt x="764298" y="753262"/>
                </a:lnTo>
                <a:lnTo>
                  <a:pt x="764298" y="744004"/>
                </a:lnTo>
                <a:lnTo>
                  <a:pt x="767473" y="744004"/>
                </a:lnTo>
                <a:lnTo>
                  <a:pt x="767473" y="734745"/>
                </a:lnTo>
                <a:lnTo>
                  <a:pt x="769061" y="734745"/>
                </a:lnTo>
                <a:lnTo>
                  <a:pt x="769061" y="725436"/>
                </a:lnTo>
                <a:lnTo>
                  <a:pt x="770712" y="725436"/>
                </a:lnTo>
                <a:lnTo>
                  <a:pt x="770712" y="706920"/>
                </a:lnTo>
                <a:lnTo>
                  <a:pt x="772299" y="706920"/>
                </a:lnTo>
                <a:lnTo>
                  <a:pt x="772299" y="688403"/>
                </a:lnTo>
                <a:lnTo>
                  <a:pt x="944257" y="688403"/>
                </a:lnTo>
                <a:lnTo>
                  <a:pt x="944257" y="679145"/>
                </a:lnTo>
                <a:lnTo>
                  <a:pt x="945832" y="679145"/>
                </a:lnTo>
                <a:lnTo>
                  <a:pt x="945832" y="669823"/>
                </a:lnTo>
                <a:lnTo>
                  <a:pt x="947419" y="669823"/>
                </a:lnTo>
                <a:lnTo>
                  <a:pt x="947419" y="660565"/>
                </a:lnTo>
                <a:lnTo>
                  <a:pt x="949007" y="660565"/>
                </a:lnTo>
                <a:lnTo>
                  <a:pt x="949007" y="641984"/>
                </a:lnTo>
                <a:lnTo>
                  <a:pt x="955408" y="641984"/>
                </a:lnTo>
                <a:lnTo>
                  <a:pt x="955408" y="632663"/>
                </a:lnTo>
                <a:lnTo>
                  <a:pt x="960170" y="632663"/>
                </a:lnTo>
                <a:lnTo>
                  <a:pt x="960170" y="623341"/>
                </a:lnTo>
                <a:lnTo>
                  <a:pt x="961758" y="623341"/>
                </a:lnTo>
                <a:lnTo>
                  <a:pt x="964920" y="623341"/>
                </a:lnTo>
                <a:lnTo>
                  <a:pt x="964920" y="614019"/>
                </a:lnTo>
                <a:lnTo>
                  <a:pt x="995172" y="614019"/>
                </a:lnTo>
                <a:lnTo>
                  <a:pt x="995172" y="604646"/>
                </a:lnTo>
                <a:lnTo>
                  <a:pt x="1062062" y="604646"/>
                </a:lnTo>
                <a:lnTo>
                  <a:pt x="1062062" y="595325"/>
                </a:lnTo>
                <a:lnTo>
                  <a:pt x="1141704" y="595325"/>
                </a:lnTo>
                <a:lnTo>
                  <a:pt x="1141704" y="586003"/>
                </a:lnTo>
                <a:lnTo>
                  <a:pt x="1144866" y="586003"/>
                </a:lnTo>
                <a:lnTo>
                  <a:pt x="1144866" y="548652"/>
                </a:lnTo>
                <a:lnTo>
                  <a:pt x="1146454" y="548652"/>
                </a:lnTo>
                <a:lnTo>
                  <a:pt x="1146454" y="529945"/>
                </a:lnTo>
                <a:lnTo>
                  <a:pt x="1148041" y="529945"/>
                </a:lnTo>
                <a:lnTo>
                  <a:pt x="1148041" y="501916"/>
                </a:lnTo>
                <a:lnTo>
                  <a:pt x="1149629" y="501916"/>
                </a:lnTo>
                <a:lnTo>
                  <a:pt x="1149629" y="473963"/>
                </a:lnTo>
                <a:lnTo>
                  <a:pt x="1151216" y="473963"/>
                </a:lnTo>
                <a:lnTo>
                  <a:pt x="1151216" y="464578"/>
                </a:lnTo>
                <a:lnTo>
                  <a:pt x="1154442" y="464578"/>
                </a:lnTo>
                <a:lnTo>
                  <a:pt x="1154442" y="445935"/>
                </a:lnTo>
                <a:lnTo>
                  <a:pt x="1162367" y="445935"/>
                </a:lnTo>
                <a:lnTo>
                  <a:pt x="1162367" y="436613"/>
                </a:lnTo>
                <a:lnTo>
                  <a:pt x="1167193" y="436613"/>
                </a:lnTo>
                <a:lnTo>
                  <a:pt x="1264272" y="436613"/>
                </a:lnTo>
                <a:lnTo>
                  <a:pt x="1327988" y="436613"/>
                </a:lnTo>
                <a:lnTo>
                  <a:pt x="1327988" y="417842"/>
                </a:lnTo>
                <a:lnTo>
                  <a:pt x="1329575" y="417842"/>
                </a:lnTo>
                <a:lnTo>
                  <a:pt x="1329575" y="408457"/>
                </a:lnTo>
                <a:lnTo>
                  <a:pt x="1332750" y="408457"/>
                </a:lnTo>
                <a:lnTo>
                  <a:pt x="1332750" y="399008"/>
                </a:lnTo>
                <a:lnTo>
                  <a:pt x="1334325" y="399008"/>
                </a:lnTo>
                <a:lnTo>
                  <a:pt x="1334325" y="389623"/>
                </a:lnTo>
                <a:lnTo>
                  <a:pt x="1339151" y="389623"/>
                </a:lnTo>
                <a:lnTo>
                  <a:pt x="1339151" y="370865"/>
                </a:lnTo>
                <a:lnTo>
                  <a:pt x="1507934" y="370865"/>
                </a:lnTo>
                <a:lnTo>
                  <a:pt x="1512697" y="370865"/>
                </a:lnTo>
                <a:lnTo>
                  <a:pt x="1517446" y="370865"/>
                </a:lnTo>
                <a:lnTo>
                  <a:pt x="1517446" y="342582"/>
                </a:lnTo>
                <a:lnTo>
                  <a:pt x="1519034" y="342582"/>
                </a:lnTo>
                <a:lnTo>
                  <a:pt x="1519034" y="323240"/>
                </a:lnTo>
                <a:lnTo>
                  <a:pt x="1520621" y="323240"/>
                </a:lnTo>
                <a:lnTo>
                  <a:pt x="1520621" y="313601"/>
                </a:lnTo>
                <a:lnTo>
                  <a:pt x="1522272" y="313601"/>
                </a:lnTo>
                <a:lnTo>
                  <a:pt x="1522272" y="303898"/>
                </a:lnTo>
                <a:lnTo>
                  <a:pt x="1523860" y="303898"/>
                </a:lnTo>
                <a:lnTo>
                  <a:pt x="1525435" y="303898"/>
                </a:lnTo>
                <a:lnTo>
                  <a:pt x="1527022" y="303898"/>
                </a:lnTo>
                <a:lnTo>
                  <a:pt x="1528610" y="303898"/>
                </a:lnTo>
                <a:lnTo>
                  <a:pt x="1530197" y="303898"/>
                </a:lnTo>
                <a:lnTo>
                  <a:pt x="1530197" y="293763"/>
                </a:lnTo>
                <a:lnTo>
                  <a:pt x="1531785" y="293763"/>
                </a:lnTo>
                <a:lnTo>
                  <a:pt x="1533359" y="293763"/>
                </a:lnTo>
                <a:lnTo>
                  <a:pt x="1538185" y="293763"/>
                </a:lnTo>
                <a:lnTo>
                  <a:pt x="1538185" y="273215"/>
                </a:lnTo>
                <a:lnTo>
                  <a:pt x="1539773" y="273215"/>
                </a:lnTo>
                <a:lnTo>
                  <a:pt x="1539773" y="262750"/>
                </a:lnTo>
                <a:lnTo>
                  <a:pt x="1541348" y="262750"/>
                </a:lnTo>
                <a:lnTo>
                  <a:pt x="1541348" y="252221"/>
                </a:lnTo>
                <a:lnTo>
                  <a:pt x="1554099" y="252221"/>
                </a:lnTo>
                <a:lnTo>
                  <a:pt x="1555686" y="252221"/>
                </a:lnTo>
                <a:lnTo>
                  <a:pt x="1683067" y="252221"/>
                </a:lnTo>
                <a:lnTo>
                  <a:pt x="1683067" y="239547"/>
                </a:lnTo>
                <a:lnTo>
                  <a:pt x="1713318" y="239547"/>
                </a:lnTo>
                <a:lnTo>
                  <a:pt x="1713318" y="213486"/>
                </a:lnTo>
                <a:lnTo>
                  <a:pt x="1714893" y="213486"/>
                </a:lnTo>
                <a:lnTo>
                  <a:pt x="1716481" y="213486"/>
                </a:lnTo>
                <a:lnTo>
                  <a:pt x="1716481" y="187172"/>
                </a:lnTo>
                <a:lnTo>
                  <a:pt x="1718068" y="187172"/>
                </a:lnTo>
                <a:lnTo>
                  <a:pt x="1721307" y="187172"/>
                </a:lnTo>
                <a:lnTo>
                  <a:pt x="1721307" y="160477"/>
                </a:lnTo>
                <a:lnTo>
                  <a:pt x="1724469" y="160477"/>
                </a:lnTo>
                <a:lnTo>
                  <a:pt x="1724469" y="147104"/>
                </a:lnTo>
                <a:lnTo>
                  <a:pt x="1726057" y="147104"/>
                </a:lnTo>
                <a:lnTo>
                  <a:pt x="1726057" y="133718"/>
                </a:lnTo>
                <a:lnTo>
                  <a:pt x="1727644" y="133718"/>
                </a:lnTo>
                <a:lnTo>
                  <a:pt x="1727644" y="106768"/>
                </a:lnTo>
                <a:lnTo>
                  <a:pt x="1729232" y="106768"/>
                </a:lnTo>
                <a:lnTo>
                  <a:pt x="1729232" y="93268"/>
                </a:lnTo>
                <a:lnTo>
                  <a:pt x="1730819" y="93268"/>
                </a:lnTo>
                <a:lnTo>
                  <a:pt x="1730819" y="79628"/>
                </a:lnTo>
                <a:lnTo>
                  <a:pt x="1740382" y="79628"/>
                </a:lnTo>
                <a:lnTo>
                  <a:pt x="1741970" y="79628"/>
                </a:lnTo>
                <a:lnTo>
                  <a:pt x="1899602" y="79628"/>
                </a:lnTo>
                <a:lnTo>
                  <a:pt x="1899602" y="60553"/>
                </a:lnTo>
                <a:lnTo>
                  <a:pt x="1909178" y="60553"/>
                </a:lnTo>
                <a:lnTo>
                  <a:pt x="1909178" y="40766"/>
                </a:lnTo>
                <a:lnTo>
                  <a:pt x="1912353" y="40766"/>
                </a:lnTo>
                <a:lnTo>
                  <a:pt x="1915515" y="40766"/>
                </a:lnTo>
                <a:lnTo>
                  <a:pt x="1915515" y="20472"/>
                </a:lnTo>
                <a:lnTo>
                  <a:pt x="1917103" y="20472"/>
                </a:lnTo>
                <a:lnTo>
                  <a:pt x="1918754" y="20472"/>
                </a:lnTo>
                <a:lnTo>
                  <a:pt x="1918754" y="0"/>
                </a:lnTo>
                <a:lnTo>
                  <a:pt x="2031745" y="0"/>
                </a:lnTo>
                <a:lnTo>
                  <a:pt x="2035530" y="0"/>
                </a:lnTo>
              </a:path>
            </a:pathLst>
          </a:custGeom>
          <a:ln w="28575">
            <a:solidFill>
              <a:srgbClr val="669BD2"/>
            </a:solidFill>
            <a:miter lim="800000"/>
          </a:ln>
        </p:spPr>
        <p:txBody>
          <a:bodyPr wrap="square" lIns="0" tIns="0" rIns="0" bIns="0" rtlCol="0"/>
          <a:lstStyle/>
          <a:p>
            <a:endParaRPr lang="en-GB" noProof="0"/>
          </a:p>
        </p:txBody>
      </p:sp>
    </p:spTree>
    <p:extLst>
      <p:ext uri="{BB962C8B-B14F-4D97-AF65-F5344CB8AC3E}">
        <p14:creationId xmlns:p14="http://schemas.microsoft.com/office/powerpoint/2010/main" val="357136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3000"/>
                                        <p:tgtEl>
                                          <p:spTgt spid="56"/>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9" grpId="0"/>
      <p:bldP spid="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CECE8-C2D1-4736-6F29-33DEB487370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B81152-7397-D10D-1827-81A9B4F13D85}"/>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46</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019B37BC-4847-FEFC-626D-6DEAFD93ABD6}"/>
              </a:ext>
            </a:extLst>
          </p:cNvPr>
          <p:cNvSpPr>
            <a:spLocks noGrp="1"/>
          </p:cNvSpPr>
          <p:nvPr>
            <p:ph type="title"/>
          </p:nvPr>
        </p:nvSpPr>
        <p:spPr>
          <a:xfrm>
            <a:off x="623889" y="333375"/>
            <a:ext cx="9357509" cy="962377"/>
          </a:xfrm>
        </p:spPr>
        <p:txBody>
          <a:bodyPr>
            <a:normAutofit/>
          </a:bodyPr>
          <a:lstStyle/>
          <a:p>
            <a:r>
              <a:rPr lang="en-GB" noProof="0"/>
              <a:t>Composite of kidney failure or sustained ≥40% decrease in eGFR by glomerular disease subtype</a:t>
            </a:r>
          </a:p>
        </p:txBody>
      </p:sp>
      <p:graphicFrame>
        <p:nvGraphicFramePr>
          <p:cNvPr id="6" name="Table 4">
            <a:extLst>
              <a:ext uri="{FF2B5EF4-FFF2-40B4-BE49-F238E27FC236}">
                <a16:creationId xmlns:a16="http://schemas.microsoft.com/office/drawing/2014/main" id="{9F9774E5-F8C1-B3EB-695A-E98ECD6D1EF3}"/>
              </a:ext>
            </a:extLst>
          </p:cNvPr>
          <p:cNvGraphicFramePr>
            <a:graphicFrameLocks/>
          </p:cNvGraphicFramePr>
          <p:nvPr>
            <p:extLst>
              <p:ext uri="{D42A27DB-BD31-4B8C-83A1-F6EECF244321}">
                <p14:modId xmlns:p14="http://schemas.microsoft.com/office/powerpoint/2010/main" val="1651460535"/>
              </p:ext>
            </p:extLst>
          </p:nvPr>
        </p:nvGraphicFramePr>
        <p:xfrm>
          <a:off x="727985" y="1445182"/>
          <a:ext cx="10192570" cy="3425987"/>
        </p:xfrm>
        <a:graphic>
          <a:graphicData uri="http://schemas.openxmlformats.org/drawingml/2006/table">
            <a:tbl>
              <a:tblPr firstRow="1" bandRow="1"/>
              <a:tblGrid>
                <a:gridCol w="2244145">
                  <a:extLst>
                    <a:ext uri="{9D8B030D-6E8A-4147-A177-3AD203B41FA5}">
                      <a16:colId xmlns:a16="http://schemas.microsoft.com/office/drawing/2014/main" val="1563302950"/>
                    </a:ext>
                  </a:extLst>
                </a:gridCol>
                <a:gridCol w="1048554">
                  <a:extLst>
                    <a:ext uri="{9D8B030D-6E8A-4147-A177-3AD203B41FA5}">
                      <a16:colId xmlns:a16="http://schemas.microsoft.com/office/drawing/2014/main" val="177667614"/>
                    </a:ext>
                  </a:extLst>
                </a:gridCol>
                <a:gridCol w="944721">
                  <a:extLst>
                    <a:ext uri="{9D8B030D-6E8A-4147-A177-3AD203B41FA5}">
                      <a16:colId xmlns:a16="http://schemas.microsoft.com/office/drawing/2014/main" val="4244285307"/>
                    </a:ext>
                  </a:extLst>
                </a:gridCol>
                <a:gridCol w="1152387">
                  <a:extLst>
                    <a:ext uri="{9D8B030D-6E8A-4147-A177-3AD203B41FA5}">
                      <a16:colId xmlns:a16="http://schemas.microsoft.com/office/drawing/2014/main" val="2829265037"/>
                    </a:ext>
                  </a:extLst>
                </a:gridCol>
                <a:gridCol w="942227">
                  <a:extLst>
                    <a:ext uri="{9D8B030D-6E8A-4147-A177-3AD203B41FA5}">
                      <a16:colId xmlns:a16="http://schemas.microsoft.com/office/drawing/2014/main" val="3869879552"/>
                    </a:ext>
                  </a:extLst>
                </a:gridCol>
                <a:gridCol w="2090540">
                  <a:extLst>
                    <a:ext uri="{9D8B030D-6E8A-4147-A177-3AD203B41FA5}">
                      <a16:colId xmlns:a16="http://schemas.microsoft.com/office/drawing/2014/main" val="1211503722"/>
                    </a:ext>
                  </a:extLst>
                </a:gridCol>
                <a:gridCol w="1769996">
                  <a:extLst>
                    <a:ext uri="{9D8B030D-6E8A-4147-A177-3AD203B41FA5}">
                      <a16:colId xmlns:a16="http://schemas.microsoft.com/office/drawing/2014/main" val="1494047414"/>
                    </a:ext>
                  </a:extLst>
                </a:gridCol>
              </a:tblGrid>
              <a:tr h="430881">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latin typeface="+mn-lt"/>
                        </a:rPr>
                        <a:t>Kidney failure or sustained ≥40% decrease in eGFR according to glomerular disease subtypes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Finerenone</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Placebo</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HR (95% CI)</a:t>
                      </a:r>
                      <a:endParaRPr lang="en-GB" sz="1200" b="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rowSpan="2" hMerge="1">
                  <a:txBody>
                    <a:bodyPr/>
                    <a:lstStyle/>
                    <a:p>
                      <a:pPr algn="ctr"/>
                      <a:endParaRPr lang="en-US" sz="1100" b="1">
                        <a:solidFill>
                          <a:schemeClr val="tx2"/>
                        </a:solidFill>
                      </a:endParaRPr>
                    </a:p>
                  </a:txBody>
                  <a:tcPr anchor="ctr"/>
                </a:tc>
                <a:extLst>
                  <a:ext uri="{0D108BD9-81ED-4DB2-BD59-A6C34878D82A}">
                    <a16:rowId xmlns:a16="http://schemas.microsoft.com/office/drawing/2014/main" val="3472048233"/>
                  </a:ext>
                </a:extLst>
              </a:tr>
              <a:tr h="536324">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n 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100 PY</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n 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i="0" noProof="0">
                          <a:solidFill>
                            <a:schemeClr val="bg1"/>
                          </a:solidFill>
                          <a:latin typeface="+mn-lt"/>
                        </a:rPr>
                        <a:t>100 PY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extLst>
                  <a:ext uri="{0D108BD9-81ED-4DB2-BD59-A6C34878D82A}">
                    <a16:rowId xmlns:a16="http://schemas.microsoft.com/office/drawing/2014/main" val="138838274"/>
                  </a:ext>
                </a:extLst>
              </a:tr>
              <a:tr h="352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Overall</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baseline="0" noProof="0">
                          <a:solidFill>
                            <a:schemeClr val="tx1"/>
                          </a:solidFill>
                          <a:latin typeface="Arial" panose="020B0604020202020204" pitchFamily="34" charset="0"/>
                          <a:cs typeface="Arial" panose="020B0604020202020204" pitchFamily="34" charset="0"/>
                        </a:rPr>
                        <a:t>95/446 (21.3)</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baseline="0" noProof="0">
                          <a:solidFill>
                            <a:schemeClr val="tx1"/>
                          </a:solidFill>
                          <a:latin typeface="Arial" panose="020B0604020202020204" pitchFamily="34" charset="0"/>
                          <a:cs typeface="Arial" panose="020B0604020202020204" pitchFamily="34" charset="0"/>
                        </a:rPr>
                        <a:t>7.42</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noProof="0">
                          <a:solidFill>
                            <a:schemeClr val="tx1"/>
                          </a:solidFill>
                          <a:latin typeface="Arial" panose="020B0604020202020204" pitchFamily="34" charset="0"/>
                          <a:cs typeface="Arial" panose="020B0604020202020204" pitchFamily="34" charset="0"/>
                        </a:rPr>
                        <a:t>123/457 (26.9)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noProof="0">
                          <a:solidFill>
                            <a:schemeClr val="tx1"/>
                          </a:solidFill>
                          <a:latin typeface="Arial" panose="020B0604020202020204" pitchFamily="34" charset="0"/>
                          <a:cs typeface="Arial" panose="020B0604020202020204" pitchFamily="34" charset="0"/>
                        </a:rPr>
                        <a:t>9.60</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latin typeface="+mj-lt"/>
                        <a:ea typeface="+mn-ea"/>
                        <a:cs typeface="+mn-cs"/>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a:r>
                        <a:rPr lang="en-GB" sz="1100" b="0" noProof="0">
                          <a:solidFill>
                            <a:schemeClr val="tx1"/>
                          </a:solidFill>
                          <a:latin typeface="Arial" panose="020B0604020202020204" pitchFamily="34" charset="0"/>
                          <a:cs typeface="Arial" panose="020B0604020202020204" pitchFamily="34" charset="0"/>
                        </a:rPr>
                        <a:t>0.74 (0.57, 0.97)</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861067683"/>
                  </a:ext>
                </a:extLst>
              </a:tr>
              <a:tr h="3437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Glomerular disease subgroup </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100" b="0" noProof="0">
                        <a:solidFill>
                          <a:schemeClr val="tx2"/>
                        </a:solidFill>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3688674893"/>
                  </a:ext>
                </a:extLst>
              </a:tr>
              <a:tr h="38717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IgAN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52/226 </a:t>
                      </a:r>
                      <a:r>
                        <a:rPr lang="en-GB" sz="1100" b="0" noProof="0">
                          <a:solidFill>
                            <a:schemeClr val="tx1"/>
                          </a:solidFill>
                          <a:latin typeface="Arial" panose="020B0604020202020204" pitchFamily="34" charset="0"/>
                          <a:cs typeface="Arial" panose="020B0604020202020204" pitchFamily="34" charset="0"/>
                        </a:rPr>
                        <a:t>(23.0)</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8.06</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51/190 (26.8)</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9.64</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0.82 (0.56, 1.21)</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423197722"/>
                  </a:ext>
                </a:extLst>
              </a:tr>
              <a:tr h="34379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FSGS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21/98 </a:t>
                      </a:r>
                      <a:r>
                        <a:rPr lang="en-GB" sz="1100" b="0" noProof="0">
                          <a:solidFill>
                            <a:schemeClr val="tx1"/>
                          </a:solidFill>
                          <a:latin typeface="Arial" panose="020B0604020202020204" pitchFamily="34" charset="0"/>
                          <a:cs typeface="Arial" panose="020B0604020202020204" pitchFamily="34" charset="0"/>
                        </a:rPr>
                        <a:t>(21.4)</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7.59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39/117 (33.3)</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12.09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0.60 (0.35, 1.03)</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2409707245"/>
                  </a:ext>
                </a:extLst>
              </a:tr>
              <a:tr h="34379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Other glomerular diseases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14/67 </a:t>
                      </a:r>
                      <a:r>
                        <a:rPr lang="en-GB" sz="1100" b="0" noProof="0">
                          <a:solidFill>
                            <a:schemeClr val="tx1"/>
                          </a:solidFill>
                          <a:latin typeface="Arial" panose="020B0604020202020204" pitchFamily="34" charset="0"/>
                          <a:cs typeface="Arial" panose="020B0604020202020204" pitchFamily="34" charset="0"/>
                        </a:rPr>
                        <a:t>(20.9)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7.24</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21/89 (23.6)</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8.26</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0.77 (0.38, 1.55)</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246714351"/>
                  </a:ext>
                </a:extLst>
              </a:tr>
              <a:tr h="34379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Membranous nephropathy</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7/47 (14.9)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5.02</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9/43 (20.9)</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7.21</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0.77 (0.28, 2.09)</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4001299558"/>
                  </a:ext>
                </a:extLst>
              </a:tr>
              <a:tr h="34379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MPGN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1/8 (12.5)</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3.82</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3/18 (16.7)</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6.00</a:t>
                      </a:r>
                    </a:p>
                  </a:txBody>
                  <a:tcPr marL="96125" marR="96125" marT="19224" marB="192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solidFill>
                            <a:schemeClr val="tx1"/>
                          </a:solidFill>
                          <a:latin typeface="Arial" panose="020B0604020202020204" pitchFamily="34" charset="0"/>
                          <a:cs typeface="Arial" panose="020B0604020202020204" pitchFamily="34" charset="0"/>
                        </a:rPr>
                        <a:t>0.60 (0.06, 5.83)</a:t>
                      </a:r>
                    </a:p>
                  </a:txBody>
                  <a:tcPr marL="96125" marR="96125" marT="19224" marB="1922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050003872"/>
                  </a:ext>
                </a:extLst>
              </a:tr>
            </a:tbl>
          </a:graphicData>
        </a:graphic>
      </p:graphicFrame>
      <p:grpSp>
        <p:nvGrpSpPr>
          <p:cNvPr id="15" name="Group 14">
            <a:extLst>
              <a:ext uri="{FF2B5EF4-FFF2-40B4-BE49-F238E27FC236}">
                <a16:creationId xmlns:a16="http://schemas.microsoft.com/office/drawing/2014/main" id="{4A7144AC-6323-B5A3-C154-A706BFD4C7E4}"/>
              </a:ext>
            </a:extLst>
          </p:cNvPr>
          <p:cNvGrpSpPr/>
          <p:nvPr/>
        </p:nvGrpSpPr>
        <p:grpSpPr>
          <a:xfrm>
            <a:off x="7127171" y="5228292"/>
            <a:ext cx="2333495" cy="276583"/>
            <a:chOff x="7844837" y="6663848"/>
            <a:chExt cx="2333495" cy="276583"/>
          </a:xfrm>
        </p:grpSpPr>
        <p:sp>
          <p:nvSpPr>
            <p:cNvPr id="16" name="TextBox 15">
              <a:extLst>
                <a:ext uri="{FF2B5EF4-FFF2-40B4-BE49-F238E27FC236}">
                  <a16:creationId xmlns:a16="http://schemas.microsoft.com/office/drawing/2014/main" id="{D9A497AB-8A4C-CEB6-4BAB-FD460ECC32BB}"/>
                </a:ext>
              </a:extLst>
            </p:cNvPr>
            <p:cNvSpPr txBox="1"/>
            <p:nvPr/>
          </p:nvSpPr>
          <p:spPr>
            <a:xfrm>
              <a:off x="8352336" y="6694209"/>
              <a:ext cx="1825996" cy="246221"/>
            </a:xfrm>
            <a:prstGeom prst="rect">
              <a:avLst/>
            </a:prstGeom>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Placebo better</a:t>
              </a:r>
            </a:p>
          </p:txBody>
        </p:sp>
        <p:sp>
          <p:nvSpPr>
            <p:cNvPr id="17" name="TextBox 16">
              <a:extLst>
                <a:ext uri="{FF2B5EF4-FFF2-40B4-BE49-F238E27FC236}">
                  <a16:creationId xmlns:a16="http://schemas.microsoft.com/office/drawing/2014/main" id="{90DC6F51-4EC9-1DDA-46CE-CF68A98CE5FA}"/>
                </a:ext>
              </a:extLst>
            </p:cNvPr>
            <p:cNvSpPr txBox="1"/>
            <p:nvPr/>
          </p:nvSpPr>
          <p:spPr>
            <a:xfrm>
              <a:off x="7844837" y="6694210"/>
              <a:ext cx="1265090" cy="246221"/>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Finerenone better</a:t>
              </a:r>
            </a:p>
          </p:txBody>
        </p:sp>
        <p:cxnSp>
          <p:nvCxnSpPr>
            <p:cNvPr id="18" name="Straight Arrow Connector 17">
              <a:extLst>
                <a:ext uri="{FF2B5EF4-FFF2-40B4-BE49-F238E27FC236}">
                  <a16:creationId xmlns:a16="http://schemas.microsoft.com/office/drawing/2014/main" id="{372C5D2B-F7B8-FBF6-3F18-DCF08D6DDB0B}"/>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9" name="Straight Arrow Connector 18">
              <a:extLst>
                <a:ext uri="{FF2B5EF4-FFF2-40B4-BE49-F238E27FC236}">
                  <a16:creationId xmlns:a16="http://schemas.microsoft.com/office/drawing/2014/main" id="{3C20A00F-313A-4C8F-B0ED-04EE937A672D}"/>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
        <p:nvSpPr>
          <p:cNvPr id="2" name="Footer Placeholder 4">
            <a:extLst>
              <a:ext uri="{FF2B5EF4-FFF2-40B4-BE49-F238E27FC236}">
                <a16:creationId xmlns:a16="http://schemas.microsoft.com/office/drawing/2014/main" id="{00E8E885-803F-27E1-181C-949BDCE413AD}"/>
              </a:ext>
            </a:extLst>
          </p:cNvPr>
          <p:cNvSpPr txBox="1">
            <a:spLocks/>
          </p:cNvSpPr>
          <p:nvPr/>
        </p:nvSpPr>
        <p:spPr>
          <a:xfrm>
            <a:off x="644180" y="5957489"/>
            <a:ext cx="10962808" cy="624524"/>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Composite of kidney failure (defined as an eGFR &lt;15 mL/min/1.73 m</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2</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 confirmed ≥4 weeks after the initial measurement, the need for chronic dialysis for ≥30 days or kidney transplantation) or sustained eGFR decrease of ≥40% from baseline for ≥4 weeks. Outcomes were assessed in time-to-event analyses, up to 48 months after randomisation. </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CI, confidence interval; eGFR, estimated glomerular filtration rate; FSGS, focal segmental glomerulosclerosis; HR, hazard ratio; IgAN, immunoglobulin A nephropathy; MPGN, membranoproliferative glomerulonephritis; PY, person-years.</a:t>
            </a:r>
          </a:p>
        </p:txBody>
      </p:sp>
      <p:graphicFrame>
        <p:nvGraphicFramePr>
          <p:cNvPr id="7" name="Chart 6">
            <a:extLst>
              <a:ext uri="{FF2B5EF4-FFF2-40B4-BE49-F238E27FC236}">
                <a16:creationId xmlns:a16="http://schemas.microsoft.com/office/drawing/2014/main" id="{902392D0-7AA2-1F06-60D9-897BA3719C2B}"/>
              </a:ext>
            </a:extLst>
          </p:cNvPr>
          <p:cNvGraphicFramePr/>
          <p:nvPr>
            <p:extLst>
              <p:ext uri="{D42A27DB-BD31-4B8C-83A1-F6EECF244321}">
                <p14:modId xmlns:p14="http://schemas.microsoft.com/office/powerpoint/2010/main" val="790012647"/>
              </p:ext>
            </p:extLst>
          </p:nvPr>
        </p:nvGraphicFramePr>
        <p:xfrm>
          <a:off x="6507221" y="2282245"/>
          <a:ext cx="3068333" cy="298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6CD8F610-B0DB-9EF2-BF00-83F8C48E4A17}"/>
              </a:ext>
            </a:extLst>
          </p:cNvPr>
          <p:cNvSpPr/>
          <p:nvPr/>
        </p:nvSpPr>
        <p:spPr>
          <a:xfrm>
            <a:off x="2899577" y="5551383"/>
            <a:ext cx="6392846" cy="381605"/>
          </a:xfrm>
          <a:prstGeom prst="rect">
            <a:avLst/>
          </a:prstGeom>
          <a:solidFill>
            <a:schemeClr val="bg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Heterogeneity by glomerular disease subtype: </a:t>
            </a:r>
            <a:r>
              <a:rPr lang="en-GB" sz="2000" i="1">
                <a:solidFill>
                  <a:srgbClr val="FFFFFF"/>
                </a:solidFill>
                <a:latin typeface="Arial" panose="020B0604020202020204"/>
              </a:rPr>
              <a:t>p</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=0.931 </a:t>
            </a:r>
          </a:p>
        </p:txBody>
      </p:sp>
      <p:pic>
        <p:nvPicPr>
          <p:cNvPr id="8" name="Picture 2" descr="Glasgow 2026 | ERA">
            <a:extLst>
              <a:ext uri="{FF2B5EF4-FFF2-40B4-BE49-F238E27FC236}">
                <a16:creationId xmlns:a16="http://schemas.microsoft.com/office/drawing/2014/main" id="{29F0F26E-4BFE-0A86-82FE-046C91BC0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198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E08959-DD7B-07F3-5899-11AB89ADA795}"/>
              </a:ext>
            </a:extLst>
          </p:cNvPr>
          <p:cNvSpPr/>
          <p:nvPr/>
        </p:nvSpPr>
        <p:spPr>
          <a:xfrm>
            <a:off x="1406842" y="1604619"/>
            <a:ext cx="2571749" cy="3520543"/>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11" name="Rectangle 10">
            <a:extLst>
              <a:ext uri="{FF2B5EF4-FFF2-40B4-BE49-F238E27FC236}">
                <a16:creationId xmlns:a16="http://schemas.microsoft.com/office/drawing/2014/main" id="{BB155D34-8337-BAD3-2E1B-8C21AD31B3FD}"/>
              </a:ext>
            </a:extLst>
          </p:cNvPr>
          <p:cNvSpPr/>
          <p:nvPr/>
        </p:nvSpPr>
        <p:spPr>
          <a:xfrm>
            <a:off x="4004389" y="1604619"/>
            <a:ext cx="3358355" cy="3520543"/>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Serious adverse events</a:t>
            </a:r>
          </a:p>
        </p:txBody>
      </p:sp>
      <p:sp>
        <p:nvSpPr>
          <p:cNvPr id="12" name="Rectangle 11">
            <a:extLst>
              <a:ext uri="{FF2B5EF4-FFF2-40B4-BE49-F238E27FC236}">
                <a16:creationId xmlns:a16="http://schemas.microsoft.com/office/drawing/2014/main" id="{D27DDE1A-B972-122F-4538-3AE32949D87A}"/>
              </a:ext>
            </a:extLst>
          </p:cNvPr>
          <p:cNvSpPr/>
          <p:nvPr/>
        </p:nvSpPr>
        <p:spPr>
          <a:xfrm>
            <a:off x="7388542" y="1604619"/>
            <a:ext cx="4257675" cy="3520543"/>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Hyperkalaemia</a:t>
            </a:r>
            <a:r>
              <a:rPr kumimoji="0" lang="en-GB" sz="1800" b="1" i="0" u="none" strike="noStrike" kern="1200" cap="none" spc="0" normalizeH="0" baseline="30000" noProof="0">
                <a:ln>
                  <a:noFill/>
                </a:ln>
                <a:solidFill>
                  <a:schemeClr val="bg2">
                    <a:lumMod val="75000"/>
                  </a:schemeClr>
                </a:solidFill>
                <a:effectLst/>
                <a:uLnTx/>
                <a:uFillTx/>
                <a:latin typeface="Arial" panose="020B0604020202020204"/>
                <a:ea typeface="+mn-ea"/>
                <a:cs typeface="+mn-cs"/>
              </a:rPr>
              <a:t>†</a:t>
            </a:r>
          </a:p>
        </p:txBody>
      </p:sp>
      <p:graphicFrame>
        <p:nvGraphicFramePr>
          <p:cNvPr id="13" name="Content Placeholder 8">
            <a:extLst>
              <a:ext uri="{FF2B5EF4-FFF2-40B4-BE49-F238E27FC236}">
                <a16:creationId xmlns:a16="http://schemas.microsoft.com/office/drawing/2014/main" id="{060AA2F9-617C-6F47-E785-FC49CA61C325}"/>
              </a:ext>
            </a:extLst>
          </p:cNvPr>
          <p:cNvGraphicFramePr>
            <a:graphicFrameLocks/>
          </p:cNvGraphicFramePr>
          <p:nvPr>
            <p:extLst>
              <p:ext uri="{D42A27DB-BD31-4B8C-83A1-F6EECF244321}">
                <p14:modId xmlns:p14="http://schemas.microsoft.com/office/powerpoint/2010/main" val="3987453676"/>
              </p:ext>
            </p:extLst>
          </p:nvPr>
        </p:nvGraphicFramePr>
        <p:xfrm>
          <a:off x="452120" y="1436352"/>
          <a:ext cx="11287760" cy="467523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89C60D5-0619-DB4A-EBE8-145837034591}"/>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GB"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47</a:t>
            </a:fld>
            <a:endParaRPr kumimoji="0" lang="en-GB"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9BA3402D-B40C-B4DD-1835-5FA85FCBF819}"/>
              </a:ext>
            </a:extLst>
          </p:cNvPr>
          <p:cNvSpPr>
            <a:spLocks noGrp="1"/>
          </p:cNvSpPr>
          <p:nvPr>
            <p:ph type="title"/>
          </p:nvPr>
        </p:nvSpPr>
        <p:spPr>
          <a:xfrm>
            <a:off x="623889" y="333375"/>
            <a:ext cx="9468120" cy="962377"/>
          </a:xfrm>
        </p:spPr>
        <p:txBody>
          <a:bodyPr>
            <a:normAutofit/>
          </a:bodyPr>
          <a:lstStyle/>
          <a:p>
            <a:r>
              <a:rPr lang="en-GB" noProof="0"/>
              <a:t>Safety outcomes in patients with glomerular diseases</a:t>
            </a:r>
          </a:p>
        </p:txBody>
      </p:sp>
      <p:sp>
        <p:nvSpPr>
          <p:cNvPr id="5" name="Footer Placeholder 4">
            <a:extLst>
              <a:ext uri="{FF2B5EF4-FFF2-40B4-BE49-F238E27FC236}">
                <a16:creationId xmlns:a16="http://schemas.microsoft.com/office/drawing/2014/main" id="{BA26E06B-E7D2-47A7-E190-FE306E985EBA}"/>
              </a:ext>
            </a:extLst>
          </p:cNvPr>
          <p:cNvSpPr>
            <a:spLocks noGrp="1"/>
          </p:cNvSpPr>
          <p:nvPr>
            <p:ph type="ftr" sz="quarter" idx="18"/>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a:t>
            </a:r>
            <a:r>
              <a:rPr kumimoji="0" lang="en-US" sz="900" b="0" i="0" u="none" strike="noStrike" kern="1200" cap="none" spc="0" normalizeH="0" baseline="0" noProof="0">
                <a:ln>
                  <a:noFill/>
                </a:ln>
                <a:solidFill>
                  <a:srgbClr val="53585A"/>
                </a:solidFill>
                <a:effectLst/>
                <a:uLnTx/>
                <a:uFillTx/>
                <a:latin typeface="Arial" panose="020B0604020202020204"/>
                <a:ea typeface="MS PGothic" charset="0"/>
              </a:rPr>
              <a:t>Hyperkalaemia was an AESI and defined as any investigator-reported AEs with MedDRA codes corresponding to the preferred terms hyperkalaemia or blood potassium increased.</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AE, adverse event; AESI, adverse event of special interest.</a:t>
            </a:r>
          </a:p>
        </p:txBody>
      </p:sp>
      <p:sp>
        <p:nvSpPr>
          <p:cNvPr id="14" name="TextBox 5">
            <a:extLst>
              <a:ext uri="{FF2B5EF4-FFF2-40B4-BE49-F238E27FC236}">
                <a16:creationId xmlns:a16="http://schemas.microsoft.com/office/drawing/2014/main" id="{618661E0-424A-F618-6188-24770B2C4BAB}"/>
              </a:ext>
            </a:extLst>
          </p:cNvPr>
          <p:cNvSpPr txBox="1"/>
          <p:nvPr/>
        </p:nvSpPr>
        <p:spPr>
          <a:xfrm rot="16200000">
            <a:off x="-757351" y="307230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21" name="Legend">
            <a:extLst>
              <a:ext uri="{FF2B5EF4-FFF2-40B4-BE49-F238E27FC236}">
                <a16:creationId xmlns:a16="http://schemas.microsoft.com/office/drawing/2014/main" id="{4C12BC8A-7951-1888-20CF-211F0D5975E0}"/>
              </a:ext>
            </a:extLst>
          </p:cNvPr>
          <p:cNvGrpSpPr/>
          <p:nvPr/>
        </p:nvGrpSpPr>
        <p:grpSpPr>
          <a:xfrm>
            <a:off x="3744292" y="1196618"/>
            <a:ext cx="4703415" cy="276999"/>
            <a:chOff x="2537918" y="2254389"/>
            <a:chExt cx="3574499" cy="276990"/>
          </a:xfrm>
        </p:grpSpPr>
        <p:sp>
          <p:nvSpPr>
            <p:cNvPr id="22" name="Placebo legend">
              <a:extLst>
                <a:ext uri="{FF2B5EF4-FFF2-40B4-BE49-F238E27FC236}">
                  <a16:creationId xmlns:a16="http://schemas.microsoft.com/office/drawing/2014/main" id="{338B8A40-382D-CE3D-51A4-136A73C4790B}"/>
                </a:ext>
              </a:extLst>
            </p:cNvPr>
            <p:cNvSpPr>
              <a:spLocks noChangeArrowheads="1"/>
            </p:cNvSpPr>
            <p:nvPr/>
          </p:nvSpPr>
          <p:spPr bwMode="auto">
            <a:xfrm>
              <a:off x="4772343" y="2254389"/>
              <a:ext cx="134007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(n=457)</a:t>
              </a:r>
            </a:p>
          </p:txBody>
        </p:sp>
        <p:sp>
          <p:nvSpPr>
            <p:cNvPr id="23" name="Finer legend">
              <a:extLst>
                <a:ext uri="{FF2B5EF4-FFF2-40B4-BE49-F238E27FC236}">
                  <a16:creationId xmlns:a16="http://schemas.microsoft.com/office/drawing/2014/main" id="{13433B7F-FD6A-DAF2-073D-679B55C4E24E}"/>
                </a:ext>
              </a:extLst>
            </p:cNvPr>
            <p:cNvSpPr>
              <a:spLocks noChangeArrowheads="1"/>
            </p:cNvSpPr>
            <p:nvPr/>
          </p:nvSpPr>
          <p:spPr bwMode="auto">
            <a:xfrm>
              <a:off x="2537918" y="2254389"/>
              <a:ext cx="161296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(n=446)</a:t>
              </a:r>
            </a:p>
          </p:txBody>
        </p:sp>
      </p:grpSp>
      <p:sp>
        <p:nvSpPr>
          <p:cNvPr id="15" name="Rectangle 14">
            <a:extLst>
              <a:ext uri="{FF2B5EF4-FFF2-40B4-BE49-F238E27FC236}">
                <a16:creationId xmlns:a16="http://schemas.microsoft.com/office/drawing/2014/main" id="{2E155EF8-A3DC-6EA8-613C-3EB213BEB084}"/>
              </a:ext>
            </a:extLst>
          </p:cNvPr>
          <p:cNvSpPr/>
          <p:nvPr/>
        </p:nvSpPr>
        <p:spPr>
          <a:xfrm>
            <a:off x="2970912" y="5193227"/>
            <a:ext cx="924910"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5E8319E-D506-DCBA-50FA-28F8B3166E02}"/>
              </a:ext>
            </a:extLst>
          </p:cNvPr>
          <p:cNvSpPr/>
          <p:nvPr/>
        </p:nvSpPr>
        <p:spPr>
          <a:xfrm>
            <a:off x="3123312" y="5345627"/>
            <a:ext cx="924910" cy="802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3D42484-5C9C-CBA5-E853-35E29259B73D}"/>
              </a:ext>
            </a:extLst>
          </p:cNvPr>
          <p:cNvSpPr/>
          <p:nvPr/>
        </p:nvSpPr>
        <p:spPr>
          <a:xfrm>
            <a:off x="5489704" y="5143074"/>
            <a:ext cx="924910"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31C8394-7772-DFE8-1C14-F7925827EA9B}"/>
              </a:ext>
            </a:extLst>
          </p:cNvPr>
          <p:cNvSpPr/>
          <p:nvPr/>
        </p:nvSpPr>
        <p:spPr>
          <a:xfrm>
            <a:off x="8846194" y="5180214"/>
            <a:ext cx="924910"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E7001463-534C-6455-71E7-5893E578765F}"/>
              </a:ext>
            </a:extLst>
          </p:cNvPr>
          <p:cNvSpPr/>
          <p:nvPr/>
        </p:nvSpPr>
        <p:spPr>
          <a:xfrm>
            <a:off x="10656577" y="5189508"/>
            <a:ext cx="924910"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1D50C2B5-1FC6-134B-B8D8-487A640D07E9}"/>
              </a:ext>
            </a:extLst>
          </p:cNvPr>
          <p:cNvGrpSpPr/>
          <p:nvPr/>
        </p:nvGrpSpPr>
        <p:grpSpPr>
          <a:xfrm>
            <a:off x="6494009" y="5135536"/>
            <a:ext cx="514788" cy="1016064"/>
            <a:chOff x="6329359" y="5192962"/>
            <a:chExt cx="514788" cy="1016064"/>
          </a:xfrm>
        </p:grpSpPr>
        <p:sp>
          <p:nvSpPr>
            <p:cNvPr id="24" name="Rectangle 23">
              <a:extLst>
                <a:ext uri="{FF2B5EF4-FFF2-40B4-BE49-F238E27FC236}">
                  <a16:creationId xmlns:a16="http://schemas.microsoft.com/office/drawing/2014/main" id="{F3844290-6C6A-E3ED-9F7F-FA7DAAD97032}"/>
                </a:ext>
              </a:extLst>
            </p:cNvPr>
            <p:cNvSpPr/>
            <p:nvPr/>
          </p:nvSpPr>
          <p:spPr>
            <a:xfrm rot="2562048">
              <a:off x="6493991" y="5192962"/>
              <a:ext cx="350156"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89DFC4FB-2766-2890-2246-1C6B46C35A62}"/>
                </a:ext>
              </a:extLst>
            </p:cNvPr>
            <p:cNvSpPr/>
            <p:nvPr/>
          </p:nvSpPr>
          <p:spPr>
            <a:xfrm rot="2562048">
              <a:off x="6329359" y="5290671"/>
              <a:ext cx="350156"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 name="TextBox 5">
            <a:extLst>
              <a:ext uri="{FF2B5EF4-FFF2-40B4-BE49-F238E27FC236}">
                <a16:creationId xmlns:a16="http://schemas.microsoft.com/office/drawing/2014/main" id="{0AF909C4-FBA0-24A8-DD16-0FA63C399712}"/>
              </a:ext>
            </a:extLst>
          </p:cNvPr>
          <p:cNvSpPr txBox="1"/>
          <p:nvPr/>
        </p:nvSpPr>
        <p:spPr>
          <a:xfrm rot="18739441">
            <a:off x="2670010" y="5225853"/>
            <a:ext cx="1479436" cy="690767"/>
          </a:xfrm>
          <a:prstGeom prst="rect">
            <a:avLst/>
          </a:prstGeom>
        </p:spPr>
        <p:txBody>
          <a:bodyPr vert="horz" wrap="squar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S PGothic" charset="0"/>
              </a:rPr>
              <a:t>Leading to permanent discontinuation</a:t>
            </a:r>
          </a:p>
        </p:txBody>
      </p:sp>
      <p:sp>
        <p:nvSpPr>
          <p:cNvPr id="7" name="TextBox 6">
            <a:extLst>
              <a:ext uri="{FF2B5EF4-FFF2-40B4-BE49-F238E27FC236}">
                <a16:creationId xmlns:a16="http://schemas.microsoft.com/office/drawing/2014/main" id="{85AF9CC1-9B9B-BE97-670A-252C1F6F49A1}"/>
              </a:ext>
            </a:extLst>
          </p:cNvPr>
          <p:cNvSpPr txBox="1"/>
          <p:nvPr/>
        </p:nvSpPr>
        <p:spPr>
          <a:xfrm rot="18911849">
            <a:off x="5168864" y="5225853"/>
            <a:ext cx="1479436" cy="690767"/>
          </a:xfrm>
          <a:prstGeom prst="rect">
            <a:avLst/>
          </a:prstGeom>
        </p:spPr>
        <p:txBody>
          <a:bodyPr vert="horz" wrap="squar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S PGothic" charset="0"/>
              </a:rPr>
              <a:t>Leading to permanent discontinuation</a:t>
            </a:r>
          </a:p>
        </p:txBody>
      </p:sp>
      <p:sp>
        <p:nvSpPr>
          <p:cNvPr id="8" name="TextBox 7">
            <a:extLst>
              <a:ext uri="{FF2B5EF4-FFF2-40B4-BE49-F238E27FC236}">
                <a16:creationId xmlns:a16="http://schemas.microsoft.com/office/drawing/2014/main" id="{6D162CFB-AD12-FA16-6853-AFC3ED434D78}"/>
              </a:ext>
            </a:extLst>
          </p:cNvPr>
          <p:cNvSpPr txBox="1"/>
          <p:nvPr/>
        </p:nvSpPr>
        <p:spPr>
          <a:xfrm rot="18859892">
            <a:off x="6169275" y="5281787"/>
            <a:ext cx="1479436" cy="599243"/>
          </a:xfrm>
          <a:prstGeom prst="rect">
            <a:avLst/>
          </a:prstGeom>
        </p:spPr>
        <p:txBody>
          <a:bodyPr vert="horz" wrap="squar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S PGothic" charset="0"/>
              </a:rPr>
              <a:t>Leading to     death</a:t>
            </a:r>
          </a:p>
        </p:txBody>
      </p:sp>
      <p:sp>
        <p:nvSpPr>
          <p:cNvPr id="9" name="TextBox 8">
            <a:extLst>
              <a:ext uri="{FF2B5EF4-FFF2-40B4-BE49-F238E27FC236}">
                <a16:creationId xmlns:a16="http://schemas.microsoft.com/office/drawing/2014/main" id="{81B6B3E7-160C-2D35-8ADB-69F97EA40BCA}"/>
              </a:ext>
            </a:extLst>
          </p:cNvPr>
          <p:cNvSpPr txBox="1"/>
          <p:nvPr/>
        </p:nvSpPr>
        <p:spPr>
          <a:xfrm rot="18911849">
            <a:off x="8584050" y="5222860"/>
            <a:ext cx="1479436" cy="690767"/>
          </a:xfrm>
          <a:prstGeom prst="rect">
            <a:avLst/>
          </a:prstGeom>
        </p:spPr>
        <p:txBody>
          <a:bodyPr vert="horz" wrap="squar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S PGothic" charset="0"/>
              </a:rPr>
              <a:t>Leading to permanent discontinuation</a:t>
            </a:r>
          </a:p>
        </p:txBody>
      </p:sp>
      <p:sp>
        <p:nvSpPr>
          <p:cNvPr id="26" name="TextBox 25">
            <a:extLst>
              <a:ext uri="{FF2B5EF4-FFF2-40B4-BE49-F238E27FC236}">
                <a16:creationId xmlns:a16="http://schemas.microsoft.com/office/drawing/2014/main" id="{4BF1342B-D722-E337-7B67-9EB90D6AEB4F}"/>
              </a:ext>
            </a:extLst>
          </p:cNvPr>
          <p:cNvSpPr txBox="1"/>
          <p:nvPr/>
        </p:nvSpPr>
        <p:spPr>
          <a:xfrm rot="18859892">
            <a:off x="10394259" y="5268621"/>
            <a:ext cx="1479436" cy="599243"/>
          </a:xfrm>
          <a:prstGeom prst="rect">
            <a:avLst/>
          </a:prstGeom>
        </p:spPr>
        <p:txBody>
          <a:bodyPr vert="horz" wrap="squar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S PGothic" charset="0"/>
              </a:rPr>
              <a:t>Leading to     death</a:t>
            </a:r>
          </a:p>
        </p:txBody>
      </p:sp>
      <p:pic>
        <p:nvPicPr>
          <p:cNvPr id="2" name="Picture 2" descr="Glasgow 2026 | ERA">
            <a:extLst>
              <a:ext uri="{FF2B5EF4-FFF2-40B4-BE49-F238E27FC236}">
                <a16:creationId xmlns:a16="http://schemas.microsoft.com/office/drawing/2014/main" id="{2E4EBC2D-F82D-8ACE-93B5-57009E3DD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3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882DE-49F8-9E90-5DDE-9A0B6110F3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A57855-0784-4512-043F-8A1249F028A9}"/>
              </a:ext>
            </a:extLst>
          </p:cNvPr>
          <p:cNvSpPr>
            <a:spLocks noGrp="1"/>
          </p:cNvSpPr>
          <p:nvPr>
            <p:ph type="sldNum" sz="quarter" idx="17"/>
          </p:nvPr>
        </p:nvSpPr>
        <p:spPr/>
        <p:txBody>
          <a:bodyPr/>
          <a:lstStyle/>
          <a:p>
            <a:fld id="{7AF8E309-D608-654D-B811-6A2C46C88181}" type="slidenum">
              <a:rPr lang="en-GB" noProof="0" smtClean="0"/>
              <a:pPr/>
              <a:t>48</a:t>
            </a:fld>
            <a:endParaRPr lang="en-GB" noProof="0"/>
          </a:p>
        </p:txBody>
      </p:sp>
      <p:sp>
        <p:nvSpPr>
          <p:cNvPr id="4" name="Title 3">
            <a:extLst>
              <a:ext uri="{FF2B5EF4-FFF2-40B4-BE49-F238E27FC236}">
                <a16:creationId xmlns:a16="http://schemas.microsoft.com/office/drawing/2014/main" id="{7E22C81D-7FE3-6E76-5E8E-42E777B4743E}"/>
              </a:ext>
            </a:extLst>
          </p:cNvPr>
          <p:cNvSpPr>
            <a:spLocks noGrp="1"/>
          </p:cNvSpPr>
          <p:nvPr>
            <p:ph type="title"/>
          </p:nvPr>
        </p:nvSpPr>
        <p:spPr/>
        <p:txBody>
          <a:bodyPr/>
          <a:lstStyle/>
          <a:p>
            <a:r>
              <a:rPr lang="en-GB" noProof="0"/>
              <a:t>Summary</a:t>
            </a:r>
          </a:p>
        </p:txBody>
      </p:sp>
      <p:sp>
        <p:nvSpPr>
          <p:cNvPr id="5" name="Footer Placeholder 4">
            <a:extLst>
              <a:ext uri="{FF2B5EF4-FFF2-40B4-BE49-F238E27FC236}">
                <a16:creationId xmlns:a16="http://schemas.microsoft.com/office/drawing/2014/main" id="{845A5B01-0572-2ECA-A9A7-CEB359FF2D18}"/>
              </a:ext>
            </a:extLst>
          </p:cNvPr>
          <p:cNvSpPr>
            <a:spLocks noGrp="1"/>
          </p:cNvSpPr>
          <p:nvPr>
            <p:ph type="ftr" sz="quarter" idx="18"/>
          </p:nvPr>
        </p:nvSpPr>
        <p:spPr/>
        <p:txBody>
          <a:bodyPr/>
          <a:lstStyle/>
          <a:p>
            <a:r>
              <a:rPr lang="en-GB" noProof="0"/>
              <a:t>eGFR, estimated glomerular filtration rate. </a:t>
            </a:r>
          </a:p>
        </p:txBody>
      </p:sp>
      <p:sp>
        <p:nvSpPr>
          <p:cNvPr id="8" name="Rectangle: Rounded Corners 7">
            <a:extLst>
              <a:ext uri="{FF2B5EF4-FFF2-40B4-BE49-F238E27FC236}">
                <a16:creationId xmlns:a16="http://schemas.microsoft.com/office/drawing/2014/main" id="{17A9D7CA-ABA6-9B11-EE47-C108427063D2}"/>
              </a:ext>
            </a:extLst>
          </p:cNvPr>
          <p:cNvSpPr/>
          <p:nvPr/>
        </p:nvSpPr>
        <p:spPr>
          <a:xfrm>
            <a:off x="8280836" y="1907583"/>
            <a:ext cx="3211418" cy="3512142"/>
          </a:xfrm>
          <a:prstGeom prst="roundRect">
            <a:avLst>
              <a:gd name="adj" fmla="val 8976"/>
            </a:avLst>
          </a:prstGeom>
          <a:solidFill>
            <a:schemeClr val="bg1">
              <a:lumMod val="95000"/>
              <a:alpha val="50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eaLnBrk="1" fontAlgn="auto" hangingPunct="1">
              <a:lnSpc>
                <a:spcPct val="90000"/>
              </a:lnSpc>
              <a:spcBef>
                <a:spcPts val="0"/>
              </a:spcBef>
              <a:spcAft>
                <a:spcPts val="0"/>
              </a:spcAft>
              <a:buClr>
                <a:srgbClr val="003455"/>
              </a:buClr>
              <a:defRPr/>
            </a:pPr>
            <a:endPar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endParaRPr>
          </a:p>
          <a:p>
            <a:pPr marL="285750" lvl="0" indent="-285750" defTabSz="914400" eaLnBrk="1" fontAlgn="auto" hangingPunct="1">
              <a:lnSpc>
                <a:spcPct val="90000"/>
              </a:lnSpc>
              <a:spcBef>
                <a:spcPts val="0"/>
              </a:spcBef>
              <a:spcAft>
                <a:spcPts val="600"/>
              </a:spcAft>
              <a:buClr>
                <a:srgbClr val="003455"/>
              </a:buClr>
              <a:buFont typeface="Arial" panose="020B0604020202020204" pitchFamily="34" charset="0"/>
              <a:buChar char="•"/>
              <a:defRPr/>
            </a:pPr>
            <a:r>
              <a:rPr lang="en-GB" sz="1600" noProof="0">
                <a:solidFill>
                  <a:schemeClr val="accent3"/>
                </a:solidFill>
              </a:rPr>
              <a:t>Finerenone was well-tolerated </a:t>
            </a:r>
          </a:p>
          <a:p>
            <a:pPr marL="285750" lvl="0" indent="-285750" defTabSz="914400" eaLnBrk="1" fontAlgn="auto" hangingPunct="1">
              <a:lnSpc>
                <a:spcPct val="90000"/>
              </a:lnSpc>
              <a:spcBef>
                <a:spcPts val="0"/>
              </a:spcBef>
              <a:spcAft>
                <a:spcPts val="600"/>
              </a:spcAft>
              <a:buClr>
                <a:srgbClr val="003455"/>
              </a:buClr>
              <a:buFont typeface="Arial" panose="020B0604020202020204" pitchFamily="34" charset="0"/>
              <a:buChar char="•"/>
              <a:defRPr/>
            </a:pPr>
            <a:r>
              <a:rPr lang="en-GB" sz="1600" noProof="0">
                <a:solidFill>
                  <a:schemeClr val="accent3"/>
                </a:solidFill>
              </a:rPr>
              <a:t>The safety profile of finerenone in patients with glomerular diseases was consistent with that observed in the overall FIND-CKD population </a:t>
            </a:r>
          </a:p>
        </p:txBody>
      </p:sp>
      <p:cxnSp>
        <p:nvCxnSpPr>
          <p:cNvPr id="9" name="Straight Connector 8">
            <a:extLst>
              <a:ext uri="{FF2B5EF4-FFF2-40B4-BE49-F238E27FC236}">
                <a16:creationId xmlns:a16="http://schemas.microsoft.com/office/drawing/2014/main" id="{1BEEACF9-3C2D-7639-CA76-3B47C995C29E}"/>
              </a:ext>
            </a:extLst>
          </p:cNvPr>
          <p:cNvCxnSpPr>
            <a:cxnSpLocks/>
          </p:cNvCxnSpPr>
          <p:nvPr/>
        </p:nvCxnSpPr>
        <p:spPr>
          <a:xfrm>
            <a:off x="8593614" y="1668468"/>
            <a:ext cx="258586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06E313A-370F-7AD7-A7A4-ED8ED6EFF224}"/>
              </a:ext>
            </a:extLst>
          </p:cNvPr>
          <p:cNvGrpSpPr/>
          <p:nvPr/>
        </p:nvGrpSpPr>
        <p:grpSpPr>
          <a:xfrm>
            <a:off x="9184810" y="746686"/>
            <a:ext cx="1403470" cy="1366125"/>
            <a:chOff x="1391551" y="1437469"/>
            <a:chExt cx="1355074" cy="1366125"/>
          </a:xfrm>
        </p:grpSpPr>
        <p:sp>
          <p:nvSpPr>
            <p:cNvPr id="11" name="Flowchart: Connector 10">
              <a:extLst>
                <a:ext uri="{FF2B5EF4-FFF2-40B4-BE49-F238E27FC236}">
                  <a16:creationId xmlns:a16="http://schemas.microsoft.com/office/drawing/2014/main" id="{88CE841D-1192-2737-9C00-5E60805BA380}"/>
                </a:ext>
              </a:extLst>
            </p:cNvPr>
            <p:cNvSpPr/>
            <p:nvPr/>
          </p:nvSpPr>
          <p:spPr>
            <a:xfrm>
              <a:off x="1391551" y="1437469"/>
              <a:ext cx="1355074" cy="1366125"/>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lowchart: Connector 11">
              <a:extLst>
                <a:ext uri="{FF2B5EF4-FFF2-40B4-BE49-F238E27FC236}">
                  <a16:creationId xmlns:a16="http://schemas.microsoft.com/office/drawing/2014/main" id="{F50F87B8-E2BC-5EBB-E673-3CFF15D16BE3}"/>
                </a:ext>
              </a:extLst>
            </p:cNvPr>
            <p:cNvSpPr/>
            <p:nvPr/>
          </p:nvSpPr>
          <p:spPr>
            <a:xfrm>
              <a:off x="1503956" y="1546875"/>
              <a:ext cx="1152000" cy="1152000"/>
            </a:xfrm>
            <a:prstGeom prst="flowChartConnector">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3" name="Graphic 12" descr="Medical">
            <a:extLst>
              <a:ext uri="{FF2B5EF4-FFF2-40B4-BE49-F238E27FC236}">
                <a16:creationId xmlns:a16="http://schemas.microsoft.com/office/drawing/2014/main" id="{05BEB85D-92FC-0577-CF6C-E1D54FE99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3875" y="950972"/>
            <a:ext cx="969944" cy="969944"/>
          </a:xfrm>
          <a:prstGeom prst="rect">
            <a:avLst/>
          </a:prstGeom>
        </p:spPr>
      </p:pic>
      <p:sp>
        <p:nvSpPr>
          <p:cNvPr id="14" name="Rectangle: Rounded Corners 13">
            <a:extLst>
              <a:ext uri="{FF2B5EF4-FFF2-40B4-BE49-F238E27FC236}">
                <a16:creationId xmlns:a16="http://schemas.microsoft.com/office/drawing/2014/main" id="{62C979DE-09AE-5DA5-2E72-C94764F1ECEF}"/>
              </a:ext>
            </a:extLst>
          </p:cNvPr>
          <p:cNvSpPr/>
          <p:nvPr/>
        </p:nvSpPr>
        <p:spPr>
          <a:xfrm>
            <a:off x="614798" y="1922262"/>
            <a:ext cx="3081163" cy="3496389"/>
          </a:xfrm>
          <a:prstGeom prst="roundRect">
            <a:avLst>
              <a:gd name="adj" fmla="val 8976"/>
            </a:avLst>
          </a:prstGeom>
          <a:solidFill>
            <a:schemeClr val="accent1">
              <a:lumMod val="20000"/>
              <a:lumOff val="80000"/>
              <a:alpha val="50000"/>
            </a:schemeClr>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1" fontAlgn="auto" hangingPunct="1">
              <a:lnSpc>
                <a:spcPct val="90000"/>
              </a:lnSpc>
              <a:spcBef>
                <a:spcPts val="0"/>
              </a:spcBef>
              <a:spcAft>
                <a:spcPts val="0"/>
              </a:spcAft>
              <a:buClr>
                <a:srgbClr val="003455"/>
              </a:buClr>
              <a:defRPr/>
            </a:pPr>
            <a:r>
              <a:rPr lang="en-GB" sz="1600" noProof="0">
                <a:solidFill>
                  <a:schemeClr val="accent1">
                    <a:lumMod val="75000"/>
                  </a:schemeClr>
                </a:solidFill>
              </a:rPr>
              <a:t>This pre-specified analysis of the global phase III </a:t>
            </a:r>
          </a:p>
          <a:p>
            <a:pPr lvl="0" algn="ctr" defTabSz="914400" eaLnBrk="1" fontAlgn="auto" hangingPunct="1">
              <a:lnSpc>
                <a:spcPct val="90000"/>
              </a:lnSpc>
              <a:spcBef>
                <a:spcPts val="0"/>
              </a:spcBef>
              <a:spcAft>
                <a:spcPts val="0"/>
              </a:spcAft>
              <a:buClr>
                <a:srgbClr val="003455"/>
              </a:buClr>
              <a:defRPr/>
            </a:pPr>
            <a:r>
              <a:rPr lang="en-GB" sz="1600" noProof="0">
                <a:solidFill>
                  <a:schemeClr val="accent1">
                    <a:lumMod val="75000"/>
                  </a:schemeClr>
                </a:solidFill>
              </a:rPr>
              <a:t>FIND-CKD trial evaluated the efficacy and safety of finerenone in patients with glomerular diseases </a:t>
            </a:r>
          </a:p>
        </p:txBody>
      </p:sp>
      <p:cxnSp>
        <p:nvCxnSpPr>
          <p:cNvPr id="15" name="Straight Connector 14">
            <a:extLst>
              <a:ext uri="{FF2B5EF4-FFF2-40B4-BE49-F238E27FC236}">
                <a16:creationId xmlns:a16="http://schemas.microsoft.com/office/drawing/2014/main" id="{99AB9FEC-4DDC-9BAF-6B42-D21BE433C538}"/>
              </a:ext>
            </a:extLst>
          </p:cNvPr>
          <p:cNvCxnSpPr>
            <a:cxnSpLocks/>
          </p:cNvCxnSpPr>
          <p:nvPr/>
        </p:nvCxnSpPr>
        <p:spPr>
          <a:xfrm>
            <a:off x="907032" y="1668468"/>
            <a:ext cx="249669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3C22AB6-D667-3774-39E6-DD8859A88ED8}"/>
              </a:ext>
            </a:extLst>
          </p:cNvPr>
          <p:cNvGrpSpPr/>
          <p:nvPr/>
        </p:nvGrpSpPr>
        <p:grpSpPr>
          <a:xfrm>
            <a:off x="1477842" y="797486"/>
            <a:ext cx="1355074" cy="1366125"/>
            <a:chOff x="1411853" y="1422860"/>
            <a:chExt cx="1355074" cy="1366125"/>
          </a:xfrm>
        </p:grpSpPr>
        <p:sp>
          <p:nvSpPr>
            <p:cNvPr id="17" name="Flowchart: Connector 16">
              <a:extLst>
                <a:ext uri="{FF2B5EF4-FFF2-40B4-BE49-F238E27FC236}">
                  <a16:creationId xmlns:a16="http://schemas.microsoft.com/office/drawing/2014/main" id="{141DBB77-1C4C-8661-A9F8-36C31FF7949B}"/>
                </a:ext>
              </a:extLst>
            </p:cNvPr>
            <p:cNvSpPr/>
            <p:nvPr/>
          </p:nvSpPr>
          <p:spPr>
            <a:xfrm>
              <a:off x="1411853" y="1422860"/>
              <a:ext cx="1355074"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Flowchart: Connector 17">
              <a:extLst>
                <a:ext uri="{FF2B5EF4-FFF2-40B4-BE49-F238E27FC236}">
                  <a16:creationId xmlns:a16="http://schemas.microsoft.com/office/drawing/2014/main" id="{F12CA2E3-096B-081A-0785-5BF5CFC20A43}"/>
                </a:ext>
              </a:extLst>
            </p:cNvPr>
            <p:cNvSpPr/>
            <p:nvPr/>
          </p:nvSpPr>
          <p:spPr>
            <a:xfrm>
              <a:off x="1503956" y="1546875"/>
              <a:ext cx="1152000" cy="1152000"/>
            </a:xfrm>
            <a:prstGeom prst="flowChartConnector">
              <a:avLst/>
            </a:prstGeom>
            <a:solidFill>
              <a:schemeClr val="bg1"/>
            </a:solidFill>
            <a:ln w="381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9" name="Graphic 18" descr="Shield Tick with solid fill">
            <a:extLst>
              <a:ext uri="{FF2B5EF4-FFF2-40B4-BE49-F238E27FC236}">
                <a16:creationId xmlns:a16="http://schemas.microsoft.com/office/drawing/2014/main" id="{FA07FEDD-FBB2-345C-A2FE-798E2894B3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8345" y="1053514"/>
            <a:ext cx="854069" cy="854069"/>
          </a:xfrm>
          <a:prstGeom prst="rect">
            <a:avLst/>
          </a:prstGeom>
        </p:spPr>
      </p:pic>
      <p:sp>
        <p:nvSpPr>
          <p:cNvPr id="20" name="Rectangle: Rounded Corners 19">
            <a:extLst>
              <a:ext uri="{FF2B5EF4-FFF2-40B4-BE49-F238E27FC236}">
                <a16:creationId xmlns:a16="http://schemas.microsoft.com/office/drawing/2014/main" id="{20FC6A9E-E7E4-4DB2-DF45-484B33FCABEE}"/>
              </a:ext>
            </a:extLst>
          </p:cNvPr>
          <p:cNvSpPr/>
          <p:nvPr/>
        </p:nvSpPr>
        <p:spPr>
          <a:xfrm>
            <a:off x="4326893" y="1907582"/>
            <a:ext cx="3323011" cy="3512141"/>
          </a:xfrm>
          <a:prstGeom prst="roundRect">
            <a:avLst>
              <a:gd name="adj" fmla="val 8976"/>
            </a:avLst>
          </a:prstGeom>
          <a:solidFill>
            <a:schemeClr val="accent2">
              <a:lumMod val="20000"/>
              <a:lumOff val="80000"/>
              <a:alpha val="50000"/>
            </a:schemeClr>
          </a:solidFill>
          <a:ln w="38100">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eaLnBrk="1" fontAlgn="auto" hangingPunct="1">
              <a:lnSpc>
                <a:spcPct val="90000"/>
              </a:lnSpc>
              <a:spcBef>
                <a:spcPts val="0"/>
              </a:spcBef>
              <a:spcAft>
                <a:spcPts val="0"/>
              </a:spcAft>
              <a:buClr>
                <a:srgbClr val="003455"/>
              </a:buClr>
              <a:defRPr/>
            </a:pPr>
            <a:endParaRPr lang="en-GB" sz="1600" b="1" noProof="0">
              <a:solidFill>
                <a:schemeClr val="accent2"/>
              </a:solidFill>
            </a:endParaRPr>
          </a:p>
          <a:p>
            <a:pPr marL="285750" lvl="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GB" sz="1600" noProof="0">
                <a:solidFill>
                  <a:schemeClr val="accent2">
                    <a:lumMod val="75000"/>
                  </a:schemeClr>
                </a:solidFill>
              </a:rPr>
              <a:t>Finerenone reduced the rate of eGFR decline versus placebo, with similar effects across glomerular disease subtypes </a:t>
            </a:r>
          </a:p>
          <a:p>
            <a:pPr marL="285750" lvl="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GB" sz="1600" noProof="0">
                <a:solidFill>
                  <a:schemeClr val="accent2">
                    <a:lumMod val="75000"/>
                  </a:schemeClr>
                </a:solidFill>
              </a:rPr>
              <a:t>Finerenone resulted in reduction versus placebo in albuminuria</a:t>
            </a:r>
          </a:p>
          <a:p>
            <a:pPr marL="285750" lvl="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GB" sz="1600" noProof="0">
                <a:solidFill>
                  <a:schemeClr val="accent2">
                    <a:lumMod val="75000"/>
                  </a:schemeClr>
                </a:solidFill>
              </a:rPr>
              <a:t>Finerenone </a:t>
            </a:r>
            <a:r>
              <a:rPr lang="en-GB" sz="1600">
                <a:solidFill>
                  <a:schemeClr val="accent2">
                    <a:lumMod val="75000"/>
                  </a:schemeClr>
                </a:solidFill>
              </a:rPr>
              <a:t>was </a:t>
            </a:r>
            <a:r>
              <a:rPr lang="en-GB" sz="1600" noProof="0">
                <a:solidFill>
                  <a:schemeClr val="accent2">
                    <a:lumMod val="75000"/>
                  </a:schemeClr>
                </a:solidFill>
              </a:rPr>
              <a:t>associated with a lower risk of the composite of kidney failure or sustained ≥40% decrease in eGFR</a:t>
            </a:r>
          </a:p>
        </p:txBody>
      </p:sp>
      <p:cxnSp>
        <p:nvCxnSpPr>
          <p:cNvPr id="21" name="Straight Connector 20">
            <a:extLst>
              <a:ext uri="{FF2B5EF4-FFF2-40B4-BE49-F238E27FC236}">
                <a16:creationId xmlns:a16="http://schemas.microsoft.com/office/drawing/2014/main" id="{EAF0A02F-1E78-0D05-9249-0948808FAD9D}"/>
              </a:ext>
            </a:extLst>
          </p:cNvPr>
          <p:cNvCxnSpPr>
            <a:cxnSpLocks/>
          </p:cNvCxnSpPr>
          <p:nvPr/>
        </p:nvCxnSpPr>
        <p:spPr>
          <a:xfrm>
            <a:off x="4696264" y="1668468"/>
            <a:ext cx="2584269"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896A8FE-0FF9-C4CD-8838-EA4BC90995B9}"/>
              </a:ext>
            </a:extLst>
          </p:cNvPr>
          <p:cNvGrpSpPr/>
          <p:nvPr/>
        </p:nvGrpSpPr>
        <p:grpSpPr>
          <a:xfrm>
            <a:off x="5287096" y="797486"/>
            <a:ext cx="1402605" cy="1366125"/>
            <a:chOff x="1427842" y="1378404"/>
            <a:chExt cx="1355074" cy="1366125"/>
          </a:xfrm>
        </p:grpSpPr>
        <p:sp>
          <p:nvSpPr>
            <p:cNvPr id="23" name="Flowchart: Connector 22">
              <a:extLst>
                <a:ext uri="{FF2B5EF4-FFF2-40B4-BE49-F238E27FC236}">
                  <a16:creationId xmlns:a16="http://schemas.microsoft.com/office/drawing/2014/main" id="{12311CCF-A351-CD47-7124-2A7BF1B92859}"/>
                </a:ext>
              </a:extLst>
            </p:cNvPr>
            <p:cNvSpPr/>
            <p:nvPr/>
          </p:nvSpPr>
          <p:spPr>
            <a:xfrm>
              <a:off x="1427842" y="1378404"/>
              <a:ext cx="1355074"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lowchart: Connector 23">
              <a:extLst>
                <a:ext uri="{FF2B5EF4-FFF2-40B4-BE49-F238E27FC236}">
                  <a16:creationId xmlns:a16="http://schemas.microsoft.com/office/drawing/2014/main" id="{666F4505-C66F-D930-7310-12E338BEAB39}"/>
                </a:ext>
              </a:extLst>
            </p:cNvPr>
            <p:cNvSpPr/>
            <p:nvPr/>
          </p:nvSpPr>
          <p:spPr>
            <a:xfrm>
              <a:off x="1503956" y="1521979"/>
              <a:ext cx="1152000" cy="1152000"/>
            </a:xfrm>
            <a:prstGeom prst="flowChartConnector">
              <a:avLst/>
            </a:prstGeom>
            <a:solidFill>
              <a:schemeClr val="bg1"/>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5" name="Graphic 24" descr="Bullseye with solid fill">
            <a:extLst>
              <a:ext uri="{FF2B5EF4-FFF2-40B4-BE49-F238E27FC236}">
                <a16:creationId xmlns:a16="http://schemas.microsoft.com/office/drawing/2014/main" id="{48415B09-4DB4-EC3D-C247-A59D39C4A9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2623" y="1047276"/>
            <a:ext cx="914400" cy="914400"/>
          </a:xfrm>
          <a:prstGeom prst="rect">
            <a:avLst/>
          </a:prstGeom>
        </p:spPr>
      </p:pic>
      <p:pic>
        <p:nvPicPr>
          <p:cNvPr id="2" name="Picture 2" descr="Glasgow 2026 | ERA">
            <a:extLst>
              <a:ext uri="{FF2B5EF4-FFF2-40B4-BE49-F238E27FC236}">
                <a16:creationId xmlns:a16="http://schemas.microsoft.com/office/drawing/2014/main" id="{2366721C-9022-336E-D75F-81D63BD739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121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B00FF91-5C91-CB26-56A6-78F18F8CB209}"/>
              </a:ext>
            </a:extLst>
          </p:cNvPr>
          <p:cNvSpPr>
            <a:spLocks noGrp="1"/>
          </p:cNvSpPr>
          <p:nvPr>
            <p:ph type="body" sz="quarter" idx="14"/>
          </p:nvPr>
        </p:nvSpPr>
        <p:spPr>
          <a:xfrm>
            <a:off x="947670" y="1427805"/>
            <a:ext cx="6591898" cy="704873"/>
          </a:xfrm>
        </p:spPr>
        <p:txBody>
          <a:bodyPr/>
          <a:lstStyle/>
          <a:p>
            <a:r>
              <a:rPr lang="en-US"/>
              <a:t>Neuen BL, Perkovic V, Agarwal R, et al, </a:t>
            </a:r>
            <a:br>
              <a:rPr lang="en-US"/>
            </a:br>
            <a:r>
              <a:rPr lang="en-US"/>
              <a:t>for the FIND-CKD Investigators</a:t>
            </a:r>
          </a:p>
        </p:txBody>
      </p:sp>
      <p:sp>
        <p:nvSpPr>
          <p:cNvPr id="11" name="Text Placeholder 10">
            <a:extLst>
              <a:ext uri="{FF2B5EF4-FFF2-40B4-BE49-F238E27FC236}">
                <a16:creationId xmlns:a16="http://schemas.microsoft.com/office/drawing/2014/main" id="{FD608AA8-6EBC-2D02-4BE1-F5DB081DE908}"/>
              </a:ext>
            </a:extLst>
          </p:cNvPr>
          <p:cNvSpPr>
            <a:spLocks noGrp="1"/>
          </p:cNvSpPr>
          <p:nvPr>
            <p:ph type="body" sz="quarter" idx="15"/>
          </p:nvPr>
        </p:nvSpPr>
        <p:spPr>
          <a:xfrm>
            <a:off x="947668" y="2400599"/>
            <a:ext cx="5240481" cy="1354382"/>
          </a:xfrm>
        </p:spPr>
        <p:txBody>
          <a:bodyPr/>
          <a:lstStyle/>
          <a:p>
            <a:r>
              <a:rPr lang="en-US"/>
              <a:t>Finerenone in Patients With Chronic Kidney Disease Due to Glomerular Diseases</a:t>
            </a:r>
          </a:p>
        </p:txBody>
      </p:sp>
      <p:sp>
        <p:nvSpPr>
          <p:cNvPr id="12" name="Text Placeholder 11">
            <a:extLst>
              <a:ext uri="{FF2B5EF4-FFF2-40B4-BE49-F238E27FC236}">
                <a16:creationId xmlns:a16="http://schemas.microsoft.com/office/drawing/2014/main" id="{CB00BDA3-809E-F82D-4A3A-4A08AB0F141D}"/>
              </a:ext>
            </a:extLst>
          </p:cNvPr>
          <p:cNvSpPr>
            <a:spLocks noGrp="1"/>
          </p:cNvSpPr>
          <p:nvPr>
            <p:ph type="body" sz="quarter" idx="16"/>
          </p:nvPr>
        </p:nvSpPr>
        <p:spPr/>
        <p:txBody>
          <a:bodyPr/>
          <a:lstStyle/>
          <a:p>
            <a:r>
              <a:rPr lang="en-US"/>
              <a:t>A Randomized Clinical Trial</a:t>
            </a:r>
          </a:p>
        </p:txBody>
      </p:sp>
      <p:sp>
        <p:nvSpPr>
          <p:cNvPr id="13" name="Text Placeholder 12">
            <a:extLst>
              <a:ext uri="{FF2B5EF4-FFF2-40B4-BE49-F238E27FC236}">
                <a16:creationId xmlns:a16="http://schemas.microsoft.com/office/drawing/2014/main" id="{9229AC7E-DBEC-6D2B-6DF5-0BB2F822A103}"/>
              </a:ext>
            </a:extLst>
          </p:cNvPr>
          <p:cNvSpPr>
            <a:spLocks noGrp="1"/>
          </p:cNvSpPr>
          <p:nvPr>
            <p:ph type="body" sz="quarter" idx="17"/>
          </p:nvPr>
        </p:nvSpPr>
        <p:spPr/>
        <p:txBody>
          <a:bodyPr/>
          <a:lstStyle/>
          <a:p>
            <a:r>
              <a:rPr lang="en-US"/>
              <a:t>Published online June 5, 2026</a:t>
            </a:r>
          </a:p>
          <a:p>
            <a:r>
              <a:rPr lang="en-US"/>
              <a:t>European Renal Association 63</a:t>
            </a:r>
            <a:r>
              <a:rPr lang="en-US" baseline="30000"/>
              <a:t>rd</a:t>
            </a:r>
            <a:r>
              <a:rPr lang="en-US"/>
              <a:t> Congress</a:t>
            </a:r>
          </a:p>
        </p:txBody>
      </p:sp>
      <p:pic>
        <p:nvPicPr>
          <p:cNvPr id="4" name="Picture 3" descr="A qr code with a logo&#10;&#10;AI-generated content may be incorrect.">
            <a:extLst>
              <a:ext uri="{FF2B5EF4-FFF2-40B4-BE49-F238E27FC236}">
                <a16:creationId xmlns:a16="http://schemas.microsoft.com/office/drawing/2014/main" id="{508CE548-CC36-1981-1BC6-9DDCDFC4FBA2}"/>
              </a:ext>
            </a:extLst>
          </p:cNvPr>
          <p:cNvPicPr>
            <a:picLocks noChangeAspect="1"/>
          </p:cNvPicPr>
          <p:nvPr/>
        </p:nvPicPr>
        <p:blipFill>
          <a:blip r:embed="rId3"/>
          <a:stretch>
            <a:fillRect/>
          </a:stretch>
        </p:blipFill>
        <p:spPr>
          <a:xfrm>
            <a:off x="7539568" y="2246485"/>
            <a:ext cx="3196167" cy="3196167"/>
          </a:xfrm>
          <a:prstGeom prst="rect">
            <a:avLst/>
          </a:prstGeom>
        </p:spPr>
      </p:pic>
      <p:pic>
        <p:nvPicPr>
          <p:cNvPr id="2" name="Picture 2" descr="Glasgow 2026 | ERA">
            <a:extLst>
              <a:ext uri="{FF2B5EF4-FFF2-40B4-BE49-F238E27FC236}">
                <a16:creationId xmlns:a16="http://schemas.microsoft.com/office/drawing/2014/main" id="{82FD2209-296F-09F4-4854-3A8CF283A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07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Arrow: Pentagon 63">
            <a:extLst>
              <a:ext uri="{FF2B5EF4-FFF2-40B4-BE49-F238E27FC236}">
                <a16:creationId xmlns:a16="http://schemas.microsoft.com/office/drawing/2014/main" id="{104296D8-6570-F0F9-B6EB-ADB793CBEC0F}"/>
              </a:ext>
            </a:extLst>
          </p:cNvPr>
          <p:cNvSpPr/>
          <p:nvPr/>
        </p:nvSpPr>
        <p:spPr>
          <a:xfrm rot="10800000">
            <a:off x="2204479" y="1292391"/>
            <a:ext cx="8092347" cy="4505502"/>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FADA94CD-EF05-FD3F-F549-2DECDB86AD8E}"/>
              </a:ext>
            </a:extLst>
          </p:cNvPr>
          <p:cNvSpPr>
            <a:spLocks noGrp="1"/>
          </p:cNvSpPr>
          <p:nvPr>
            <p:ph type="sldNum" sz="quarter" idx="17"/>
          </p:nvPr>
        </p:nvSpPr>
        <p:spPr/>
        <p:txBody>
          <a:bodyPr/>
          <a:lstStyle/>
          <a:p>
            <a:pPr lvl="0"/>
            <a:fld id="{7AF8E309-D608-654D-B811-6A2C46C88181}" type="slidenum">
              <a:rPr lang="en-GB" noProof="0" smtClean="0"/>
              <a:pPr lvl="0"/>
              <a:t>5</a:t>
            </a:fld>
            <a:endParaRPr lang="en-GB" noProof="0"/>
          </a:p>
        </p:txBody>
      </p:sp>
      <p:sp>
        <p:nvSpPr>
          <p:cNvPr id="5" name="Title 4">
            <a:extLst>
              <a:ext uri="{FF2B5EF4-FFF2-40B4-BE49-F238E27FC236}">
                <a16:creationId xmlns:a16="http://schemas.microsoft.com/office/drawing/2014/main" id="{30D37BA8-D12B-768B-E0B5-10217212D4AF}"/>
              </a:ext>
            </a:extLst>
          </p:cNvPr>
          <p:cNvSpPr>
            <a:spLocks noGrp="1"/>
          </p:cNvSpPr>
          <p:nvPr>
            <p:ph type="title"/>
          </p:nvPr>
        </p:nvSpPr>
        <p:spPr/>
        <p:txBody>
          <a:bodyPr/>
          <a:lstStyle/>
          <a:p>
            <a:r>
              <a:rPr lang="en-GB" noProof="0"/>
              <a:t>Unmet need in ndCKD</a:t>
            </a:r>
          </a:p>
        </p:txBody>
      </p:sp>
      <p:sp>
        <p:nvSpPr>
          <p:cNvPr id="2" name="Footer Placeholder 1">
            <a:extLst>
              <a:ext uri="{FF2B5EF4-FFF2-40B4-BE49-F238E27FC236}">
                <a16:creationId xmlns:a16="http://schemas.microsoft.com/office/drawing/2014/main" id="{ED196A7C-5D4F-745A-25AA-A6C78C6A8357}"/>
              </a:ext>
            </a:extLst>
          </p:cNvPr>
          <p:cNvSpPr>
            <a:spLocks noGrp="1"/>
          </p:cNvSpPr>
          <p:nvPr>
            <p:ph type="ftr" sz="quarter" idx="18"/>
          </p:nvPr>
        </p:nvSpPr>
        <p:spPr>
          <a:xfrm>
            <a:off x="623887" y="6013459"/>
            <a:ext cx="10550932" cy="506124"/>
          </a:xfrm>
        </p:spPr>
        <p:txBody>
          <a:bodyPr/>
          <a:lstStyle/>
          <a:p>
            <a:pPr lvl="0"/>
            <a:r>
              <a:rPr lang="en-GB" noProof="0"/>
              <a:t>CKD, chronic kidney disease; CV, cardiovascular; ndCKD, non-diabetic chronic kidney disease; SOC, standard of care.</a:t>
            </a:r>
          </a:p>
          <a:p>
            <a:pPr lvl="0"/>
            <a:r>
              <a:rPr lang="en-GB" noProof="0"/>
              <a:t>1. Wanner C, et al. </a:t>
            </a:r>
            <a:r>
              <a:rPr lang="en-GB" i="1" noProof="0"/>
              <a:t>BMC Nephrol</a:t>
            </a:r>
            <a:r>
              <a:rPr lang="en-GB" i="1"/>
              <a:t> </a:t>
            </a:r>
            <a:r>
              <a:rPr lang="en-GB" noProof="0"/>
              <a:t>2025;26:8; 2. Chertow GM, et al. </a:t>
            </a:r>
            <a:r>
              <a:rPr lang="en-GB" i="1" noProof="0"/>
              <a:t>EClinicalMedicine</a:t>
            </a:r>
            <a:r>
              <a:rPr lang="en-GB" noProof="0"/>
              <a:t> 2024;72:102614; 3. Heerspink HJL, et al. </a:t>
            </a:r>
            <a:r>
              <a:rPr lang="en-GB" i="1" noProof="0"/>
              <a:t>Nephrol Dial Transplant </a:t>
            </a:r>
            <a:r>
              <a:rPr lang="en-GB" noProof="0"/>
              <a:t>2025;40:308–319; 4. Theodorakopoulou M, et al. </a:t>
            </a:r>
            <a:r>
              <a:rPr lang="en-GB" i="1" noProof="0"/>
              <a:t>Clin Kidney J </a:t>
            </a:r>
            <a:r>
              <a:rPr lang="en-GB" noProof="0"/>
              <a:t>2024;17(</a:t>
            </a:r>
            <a:r>
              <a:rPr lang="en-GB"/>
              <a:t>s</a:t>
            </a:r>
            <a:r>
              <a:rPr lang="en-GB" noProof="0"/>
              <a:t>uppl 2):36–50; 5. Kidney Disease: Improving Global Outcomes (KDIGO) Glomerular Diseases Work Group. </a:t>
            </a:r>
            <a:r>
              <a:rPr lang="en-GB" i="1" noProof="0"/>
              <a:t>Kidney Int </a:t>
            </a:r>
            <a:r>
              <a:rPr lang="en-GB" noProof="0"/>
              <a:t>2021;100:S1–S276; 6. Neuen BL, et al. </a:t>
            </a:r>
            <a:r>
              <a:rPr lang="en-GB" i="1" noProof="0"/>
              <a:t>Nephrol Dial Transplant </a:t>
            </a:r>
            <a:r>
              <a:rPr lang="en-GB" noProof="0"/>
              <a:t>2025;40(</a:t>
            </a:r>
            <a:r>
              <a:rPr lang="en-GB"/>
              <a:t>s</a:t>
            </a:r>
            <a:r>
              <a:rPr lang="en-GB" noProof="0"/>
              <a:t>uppl 1):i59–i69.</a:t>
            </a:r>
          </a:p>
        </p:txBody>
      </p:sp>
      <p:grpSp>
        <p:nvGrpSpPr>
          <p:cNvPr id="58" name="Group 57">
            <a:extLst>
              <a:ext uri="{FF2B5EF4-FFF2-40B4-BE49-F238E27FC236}">
                <a16:creationId xmlns:a16="http://schemas.microsoft.com/office/drawing/2014/main" id="{A8022118-D543-2E0D-D21C-85F93CAE05B7}"/>
              </a:ext>
            </a:extLst>
          </p:cNvPr>
          <p:cNvGrpSpPr/>
          <p:nvPr/>
        </p:nvGrpSpPr>
        <p:grpSpPr>
          <a:xfrm>
            <a:off x="920490" y="1981853"/>
            <a:ext cx="3368104" cy="3240000"/>
            <a:chOff x="5053466" y="2559926"/>
            <a:chExt cx="2266068" cy="2234367"/>
          </a:xfrm>
        </p:grpSpPr>
        <p:sp>
          <p:nvSpPr>
            <p:cNvPr id="6" name="Oval 5">
              <a:extLst>
                <a:ext uri="{FF2B5EF4-FFF2-40B4-BE49-F238E27FC236}">
                  <a16:creationId xmlns:a16="http://schemas.microsoft.com/office/drawing/2014/main" id="{36BE6D0D-B2B9-076C-D1E5-08B3AB18B5B9}"/>
                </a:ext>
              </a:extLst>
            </p:cNvPr>
            <p:cNvSpPr/>
            <p:nvPr/>
          </p:nvSpPr>
          <p:spPr>
            <a:xfrm>
              <a:off x="5108670" y="2559926"/>
              <a:ext cx="2155659" cy="2234367"/>
            </a:xfrm>
            <a:prstGeom prst="ellipse">
              <a:avLst/>
            </a:prstGeom>
            <a:solidFill>
              <a:schemeClr val="bg1">
                <a:lumMod val="8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A8C94144-CE88-A2CA-8237-E4E741DBAC79}"/>
                </a:ext>
              </a:extLst>
            </p:cNvPr>
            <p:cNvGrpSpPr/>
            <p:nvPr/>
          </p:nvGrpSpPr>
          <p:grpSpPr>
            <a:xfrm>
              <a:off x="5053466" y="2998755"/>
              <a:ext cx="2266068" cy="1458926"/>
              <a:chOff x="5236675" y="3120227"/>
              <a:chExt cx="2266068" cy="1458926"/>
            </a:xfrm>
          </p:grpSpPr>
          <p:sp>
            <p:nvSpPr>
              <p:cNvPr id="11" name="Content Placeholder 6">
                <a:extLst>
                  <a:ext uri="{FF2B5EF4-FFF2-40B4-BE49-F238E27FC236}">
                    <a16:creationId xmlns:a16="http://schemas.microsoft.com/office/drawing/2014/main" id="{F622563D-F286-37C2-ABEA-52ED48E58CD0}"/>
                  </a:ext>
                </a:extLst>
              </p:cNvPr>
              <p:cNvSpPr txBox="1">
                <a:spLocks/>
              </p:cNvSpPr>
              <p:nvPr/>
            </p:nvSpPr>
            <p:spPr>
              <a:xfrm>
                <a:off x="5236675" y="3120227"/>
                <a:ext cx="2266068" cy="409930"/>
              </a:xfrm>
              <a:prstGeom prst="rect">
                <a:avLst/>
              </a:prstGeom>
            </p:spPr>
            <p:txBody>
              <a:bodyPr vert="horz" lIns="0" tIns="0" rIns="0" bIns="0" rtlCol="0">
                <a:noAutofit/>
              </a:bodyPr>
              <a:lstStyle>
                <a:lvl1pPr marL="208360" indent="-208360" algn="l" defTabSz="685800" rtl="0" eaLnBrk="1" latinLnBrk="0" hangingPunct="1">
                  <a:lnSpc>
                    <a:spcPct val="100000"/>
                  </a:lnSpc>
                  <a:spcBef>
                    <a:spcPts val="0"/>
                  </a:spcBef>
                  <a:spcAft>
                    <a:spcPts val="300"/>
                  </a:spcAft>
                  <a:buSzPct val="75000"/>
                  <a:buFontTx/>
                  <a:buBlip>
                    <a:blip r:embed="rId3"/>
                  </a:buBlip>
                  <a:defRPr sz="2000" kern="1200" spc="0" baseline="0">
                    <a:solidFill>
                      <a:schemeClr val="tx1"/>
                    </a:solidFill>
                    <a:latin typeface="+mn-lt"/>
                    <a:ea typeface="+mn-ea"/>
                    <a:cs typeface="+mn-cs"/>
                  </a:defRPr>
                </a:lvl1pPr>
                <a:lvl2pPr marL="407194" indent="-190500" algn="l" defTabSz="685800" rtl="0" eaLnBrk="1" latinLnBrk="0" hangingPunct="1">
                  <a:lnSpc>
                    <a:spcPct val="100000"/>
                  </a:lnSpc>
                  <a:spcBef>
                    <a:spcPts val="0"/>
                  </a:spcBef>
                  <a:spcAft>
                    <a:spcPts val="300"/>
                  </a:spcAft>
                  <a:buClr>
                    <a:schemeClr val="bg2">
                      <a:lumMod val="75000"/>
                    </a:schemeClr>
                  </a:buClr>
                  <a:buFont typeface="Symbol" pitchFamily="18" charset="2"/>
                  <a:buChar char="-"/>
                  <a:tabLst>
                    <a:tab pos="402431" algn="l"/>
                  </a:tabLst>
                  <a:defRPr sz="1800" kern="1200" spc="0" baseline="0">
                    <a:solidFill>
                      <a:schemeClr val="tx1"/>
                    </a:solidFill>
                    <a:latin typeface="+mn-lt"/>
                    <a:ea typeface="+mn-ea"/>
                    <a:cs typeface="+mn-cs"/>
                  </a:defRPr>
                </a:lvl2pPr>
                <a:lvl3pPr marL="570310" indent="-163116" algn="l" defTabSz="685800" rtl="0" eaLnBrk="1" latinLnBrk="0" hangingPunct="1">
                  <a:lnSpc>
                    <a:spcPct val="100000"/>
                  </a:lnSpc>
                  <a:spcBef>
                    <a:spcPts val="0"/>
                  </a:spcBef>
                  <a:spcAft>
                    <a:spcPts val="300"/>
                  </a:spcAft>
                  <a:buClr>
                    <a:schemeClr val="bg2">
                      <a:lumMod val="75000"/>
                    </a:schemeClr>
                  </a:buClr>
                  <a:buFont typeface="Arial" pitchFamily="34" charset="0"/>
                  <a:buChar char="•"/>
                  <a:tabLst>
                    <a:tab pos="557213" algn="l"/>
                  </a:tabLst>
                  <a:defRPr sz="1800" kern="1200" spc="0" baseline="0">
                    <a:solidFill>
                      <a:schemeClr val="tx1"/>
                    </a:solidFill>
                    <a:latin typeface="+mn-lt"/>
                    <a:ea typeface="+mn-ea"/>
                    <a:cs typeface="+mn-cs"/>
                  </a:defRPr>
                </a:lvl3pPr>
                <a:lvl4pPr marL="739379" indent="-177404" algn="l" defTabSz="685800" rtl="0" eaLnBrk="1" latinLnBrk="0" hangingPunct="1">
                  <a:lnSpc>
                    <a:spcPct val="100000"/>
                  </a:lnSpc>
                  <a:spcBef>
                    <a:spcPts val="0"/>
                  </a:spcBef>
                  <a:spcAft>
                    <a:spcPts val="300"/>
                  </a:spcAft>
                  <a:buClr>
                    <a:schemeClr val="bg2">
                      <a:lumMod val="75000"/>
                    </a:schemeClr>
                  </a:buClr>
                  <a:buFont typeface="Arial" pitchFamily="34" charset="0"/>
                  <a:buChar char="–"/>
                  <a:defRPr sz="1800" kern="1200" spc="0" baseline="0">
                    <a:solidFill>
                      <a:schemeClr val="tx1"/>
                    </a:solidFill>
                    <a:latin typeface="+mn-lt"/>
                    <a:ea typeface="+mn-ea"/>
                    <a:cs typeface="+mn-cs"/>
                  </a:defRPr>
                </a:lvl4pPr>
                <a:lvl5pPr marL="928688" indent="-176213" algn="l" defTabSz="685800" rtl="0" eaLnBrk="1" latinLnBrk="0" hangingPunct="1">
                  <a:lnSpc>
                    <a:spcPct val="100000"/>
                  </a:lnSpc>
                  <a:spcBef>
                    <a:spcPts val="0"/>
                  </a:spcBef>
                  <a:spcAft>
                    <a:spcPts val="300"/>
                  </a:spcAft>
                  <a:buClr>
                    <a:schemeClr val="bg2">
                      <a:lumMod val="75000"/>
                    </a:schemeClr>
                  </a:buClr>
                  <a:buFont typeface="Arial" pitchFamily="34" charset="0"/>
                  <a:buChar char="»"/>
                  <a:defRPr sz="1800" kern="1200" spc="0"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300"/>
                  </a:spcAft>
                  <a:buClrTx/>
                  <a:buSzPct val="75000"/>
                  <a:buFontTx/>
                  <a:buNone/>
                  <a:tabLst/>
                  <a:defRPr/>
                </a:pPr>
                <a:r>
                  <a:rPr kumimoji="0" lang="en-GB" sz="2800" b="1" i="0" u="none" strike="noStrike" kern="1200" cap="none" spc="0" normalizeH="0" baseline="0" noProof="0">
                    <a:ln>
                      <a:noFill/>
                    </a:ln>
                    <a:solidFill>
                      <a:srgbClr val="53585A"/>
                    </a:solidFill>
                    <a:effectLst/>
                    <a:uLnTx/>
                    <a:uFillTx/>
                    <a:latin typeface="Arial" panose="020B0604020202020204"/>
                    <a:ea typeface="+mn-ea"/>
                    <a:cs typeface="Lato Light"/>
                  </a:rPr>
                  <a:t>ndCKD</a:t>
                </a:r>
              </a:p>
            </p:txBody>
          </p:sp>
          <p:sp>
            <p:nvSpPr>
              <p:cNvPr id="14" name="Text Placeholder 3">
                <a:extLst>
                  <a:ext uri="{FF2B5EF4-FFF2-40B4-BE49-F238E27FC236}">
                    <a16:creationId xmlns:a16="http://schemas.microsoft.com/office/drawing/2014/main" id="{984042AA-B62A-641A-287D-A83A0B1D39FD}"/>
                  </a:ext>
                </a:extLst>
              </p:cNvPr>
              <p:cNvSpPr txBox="1">
                <a:spLocks/>
              </p:cNvSpPr>
              <p:nvPr/>
            </p:nvSpPr>
            <p:spPr>
              <a:xfrm>
                <a:off x="5718882" y="4053532"/>
                <a:ext cx="1301654" cy="31743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53585A"/>
                  </a:buClr>
                  <a:buSzTx/>
                  <a:buFontTx/>
                  <a:buNone/>
                  <a:tabLst/>
                  <a:defRPr/>
                </a:pPr>
                <a:r>
                  <a:rPr kumimoji="0" lang="en-GB" sz="2400" b="1" i="0" u="none" strike="noStrike" kern="1200" cap="none" spc="0" normalizeH="0" baseline="0" noProof="0">
                    <a:ln>
                      <a:noFill/>
                    </a:ln>
                    <a:solidFill>
                      <a:srgbClr val="1892DC"/>
                    </a:solidFill>
                    <a:effectLst/>
                    <a:uLnTx/>
                    <a:uFillTx/>
                    <a:latin typeface="Arial" panose="020B0604020202020204"/>
                    <a:ea typeface="+mn-ea"/>
                    <a:cs typeface="+mn-cs"/>
                  </a:rPr>
                  <a:t>50–70%</a:t>
                </a:r>
              </a:p>
            </p:txBody>
          </p:sp>
          <p:sp>
            <p:nvSpPr>
              <p:cNvPr id="15" name="Text Placeholder 3">
                <a:extLst>
                  <a:ext uri="{FF2B5EF4-FFF2-40B4-BE49-F238E27FC236}">
                    <a16:creationId xmlns:a16="http://schemas.microsoft.com/office/drawing/2014/main" id="{10519AAB-4CF7-DD86-179E-1FB8E443A87D}"/>
                  </a:ext>
                </a:extLst>
              </p:cNvPr>
              <p:cNvSpPr txBox="1">
                <a:spLocks/>
              </p:cNvSpPr>
              <p:nvPr/>
            </p:nvSpPr>
            <p:spPr>
              <a:xfrm>
                <a:off x="5816792" y="4320831"/>
                <a:ext cx="1105834" cy="25832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600"/>
                  </a:spcAft>
                  <a:buClr>
                    <a:schemeClr val="tx1"/>
                  </a:buClr>
                  <a:buFontTx/>
                  <a:buNone/>
                  <a:defRPr lang="en-US" sz="1600" kern="1200" spc="0" baseline="0">
                    <a:solidFill>
                      <a:schemeClr val="bg1"/>
                    </a:solidFill>
                    <a:latin typeface="Calibri" panose="020F0502020204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lang="en-US" sz="1600" kern="1200" spc="0" baseline="0" dirty="0">
                    <a:solidFill>
                      <a:schemeClr val="tx1"/>
                    </a:solidFill>
                    <a:latin typeface="+mn-lt"/>
                    <a:ea typeface="+mn-ea"/>
                    <a:cs typeface="+mn-cs"/>
                  </a:defRPr>
                </a:lvl3pPr>
                <a:lvl4pPr marL="360363" indent="-180975" algn="l" defTabSz="914400" rtl="0" eaLnBrk="1" latinLnBrk="0" hangingPunct="1">
                  <a:lnSpc>
                    <a:spcPct val="90000"/>
                  </a:lnSpc>
                  <a:spcBef>
                    <a:spcPts val="0"/>
                  </a:spcBef>
                  <a:spcAft>
                    <a:spcPts val="300"/>
                  </a:spcAft>
                  <a:buFont typeface="Calibri" panose="020F0502020204030204" pitchFamily="34" charset="0"/>
                  <a:buChar char="‒"/>
                  <a:defRPr lang="en-US" sz="1600" kern="1200" spc="0" baseline="0" dirty="0" smtClean="0">
                    <a:solidFill>
                      <a:schemeClr val="tx1"/>
                    </a:solidFill>
                    <a:latin typeface="+mn-lt"/>
                    <a:ea typeface="+mn-ea"/>
                    <a:cs typeface="+mn-cs"/>
                  </a:defRPr>
                </a:lvl4pPr>
                <a:lvl5pPr marL="539750" indent="-180975" algn="l" defTabSz="914400" rtl="0" eaLnBrk="1" latinLnBrk="0" hangingPunct="1">
                  <a:lnSpc>
                    <a:spcPct val="90000"/>
                  </a:lnSpc>
                  <a:spcBef>
                    <a:spcPts val="0"/>
                  </a:spcBef>
                  <a:spcAft>
                    <a:spcPts val="300"/>
                  </a:spcAft>
                  <a:buFont typeface="Wingdings" panose="05000000000000000000" pitchFamily="2" charset="2"/>
                  <a:buChar char="§"/>
                  <a:defRPr lang="en-US" sz="1400" kern="1200" spc="0" baseline="0" dirty="0" smtClean="0">
                    <a:solidFill>
                      <a:schemeClr val="tx1"/>
                    </a:solidFill>
                    <a:latin typeface="+mn-lt"/>
                    <a:ea typeface="+mn-ea"/>
                    <a:cs typeface="+mn-cs"/>
                  </a:defRPr>
                </a:lvl5pPr>
                <a:lvl6pPr marL="720725" indent="-180975" algn="l" defTabSz="914400" rtl="0" eaLnBrk="1" latinLnBrk="0" hangingPunct="1">
                  <a:lnSpc>
                    <a:spcPct val="90000"/>
                  </a:lnSpc>
                  <a:spcBef>
                    <a:spcPts val="0"/>
                  </a:spcBef>
                  <a:spcAft>
                    <a:spcPts val="300"/>
                  </a:spcAft>
                  <a:buFont typeface="Calibri" panose="020F0502020204030204" pitchFamily="34" charset="0"/>
                  <a:buChar char="‒"/>
                  <a:defRPr lang="en-US" sz="1400" kern="1200" spc="0" baseline="0" dirty="0" smtClean="0">
                    <a:solidFill>
                      <a:schemeClr val="tx1"/>
                    </a:solidFill>
                    <a:latin typeface="+mn-lt"/>
                    <a:ea typeface="+mn-ea"/>
                    <a:cs typeface="+mn-cs"/>
                  </a:defRPr>
                </a:lvl6pPr>
                <a:lvl7pPr marL="900113" indent="-180975" algn="l" defTabSz="914400" rtl="0" eaLnBrk="1" latinLnBrk="0" hangingPunct="1">
                  <a:lnSpc>
                    <a:spcPct val="90000"/>
                  </a:lnSpc>
                  <a:spcBef>
                    <a:spcPts val="0"/>
                  </a:spcBef>
                  <a:spcAft>
                    <a:spcPts val="1200"/>
                  </a:spcAft>
                  <a:buFont typeface="Wingdings" panose="05000000000000000000" pitchFamily="2" charset="2"/>
                  <a:buChar char="§"/>
                  <a:defRPr lang="en-GB" sz="1400" kern="1200" spc="0" baseline="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53585A"/>
                  </a:buClr>
                  <a:buSzTx/>
                  <a:buFontTx/>
                  <a:buNone/>
                  <a:tabLst/>
                  <a:defRPr/>
                </a:pPr>
                <a:r>
                  <a:rPr kumimoji="0" lang="en-GB" sz="1100" b="0" i="0" u="none" strike="noStrike" kern="1200" cap="none" spc="0" normalizeH="0" baseline="0" noProof="0">
                    <a:ln>
                      <a:noFill/>
                    </a:ln>
                    <a:solidFill>
                      <a:srgbClr val="53585A"/>
                    </a:solidFill>
                    <a:effectLst/>
                    <a:uLnTx/>
                    <a:uFillTx/>
                    <a:latin typeface="Arial" panose="020B0604020202020204"/>
                    <a:ea typeface="+mn-ea"/>
                    <a:cs typeface="+mn-cs"/>
                  </a:rPr>
                  <a:t>of all CKD cases</a:t>
                </a:r>
                <a:r>
                  <a:rPr kumimoji="0" lang="en-GB" sz="1100" b="0" i="0" u="none" strike="noStrike" kern="1200" cap="none" spc="0" normalizeH="0" baseline="30000" noProof="0">
                    <a:ln>
                      <a:noFill/>
                    </a:ln>
                    <a:solidFill>
                      <a:srgbClr val="53585A"/>
                    </a:solidFill>
                    <a:effectLst/>
                    <a:uLnTx/>
                    <a:uFillTx/>
                    <a:latin typeface="Arial" panose="020B0604020202020204"/>
                    <a:ea typeface="+mn-ea"/>
                    <a:cs typeface="+mn-cs"/>
                  </a:rPr>
                  <a:t>1</a:t>
                </a:r>
              </a:p>
            </p:txBody>
          </p:sp>
          <p:grpSp>
            <p:nvGrpSpPr>
              <p:cNvPr id="16" name="Group 15">
                <a:extLst>
                  <a:ext uri="{FF2B5EF4-FFF2-40B4-BE49-F238E27FC236}">
                    <a16:creationId xmlns:a16="http://schemas.microsoft.com/office/drawing/2014/main" id="{8CAA3731-6139-DA6A-F6BF-C63B66E46344}"/>
                  </a:ext>
                </a:extLst>
              </p:cNvPr>
              <p:cNvGrpSpPr/>
              <p:nvPr/>
            </p:nvGrpSpPr>
            <p:grpSpPr>
              <a:xfrm>
                <a:off x="5480065" y="3564174"/>
                <a:ext cx="1779289" cy="409929"/>
                <a:chOff x="1509074" y="3761798"/>
                <a:chExt cx="3968933" cy="914400"/>
              </a:xfrm>
            </p:grpSpPr>
            <p:pic>
              <p:nvPicPr>
                <p:cNvPr id="17" name="Graphic 16" descr="Woman with solid fill">
                  <a:extLst>
                    <a:ext uri="{FF2B5EF4-FFF2-40B4-BE49-F238E27FC236}">
                      <a16:creationId xmlns:a16="http://schemas.microsoft.com/office/drawing/2014/main" id="{81B35A7E-9AA4-19D0-79FA-81060F4EE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4411" y="3761798"/>
                  <a:ext cx="914400" cy="914400"/>
                </a:xfrm>
                <a:prstGeom prst="rect">
                  <a:avLst/>
                </a:prstGeom>
              </p:spPr>
            </p:pic>
            <p:pic>
              <p:nvPicPr>
                <p:cNvPr id="18" name="Graphic 17" descr="Man with solid fill">
                  <a:extLst>
                    <a:ext uri="{FF2B5EF4-FFF2-40B4-BE49-F238E27FC236}">
                      <a16:creationId xmlns:a16="http://schemas.microsoft.com/office/drawing/2014/main" id="{50A9295A-3D09-3DF6-5392-E21660B76D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0779" y="3761798"/>
                  <a:ext cx="914400" cy="914400"/>
                </a:xfrm>
                <a:prstGeom prst="rect">
                  <a:avLst/>
                </a:prstGeom>
              </p:spPr>
            </p:pic>
            <p:pic>
              <p:nvPicPr>
                <p:cNvPr id="19" name="Graphic 18" descr="Woman with solid fill">
                  <a:extLst>
                    <a:ext uri="{FF2B5EF4-FFF2-40B4-BE49-F238E27FC236}">
                      <a16:creationId xmlns:a16="http://schemas.microsoft.com/office/drawing/2014/main" id="{B4F9B1CE-C5CA-1DFC-69F1-6B4124EF2C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2520" y="3761798"/>
                  <a:ext cx="914400" cy="914400"/>
                </a:xfrm>
                <a:prstGeom prst="rect">
                  <a:avLst/>
                </a:prstGeom>
              </p:spPr>
            </p:pic>
            <p:pic>
              <p:nvPicPr>
                <p:cNvPr id="20" name="Graphic 19" descr="Man with solid fill">
                  <a:extLst>
                    <a:ext uri="{FF2B5EF4-FFF2-40B4-BE49-F238E27FC236}">
                      <a16:creationId xmlns:a16="http://schemas.microsoft.com/office/drawing/2014/main" id="{9305943F-471A-450C-90AC-D13031F78E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89652" y="3761798"/>
                  <a:ext cx="914400" cy="914400"/>
                </a:xfrm>
                <a:prstGeom prst="rect">
                  <a:avLst/>
                </a:prstGeom>
              </p:spPr>
            </p:pic>
            <p:pic>
              <p:nvPicPr>
                <p:cNvPr id="21" name="Graphic 20" descr="Woman with solid fill">
                  <a:extLst>
                    <a:ext uri="{FF2B5EF4-FFF2-40B4-BE49-F238E27FC236}">
                      <a16:creationId xmlns:a16="http://schemas.microsoft.com/office/drawing/2014/main" id="{DC50DC7E-BF27-072D-118F-A0703965BC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26475" y="3761798"/>
                  <a:ext cx="914400" cy="914400"/>
                </a:xfrm>
                <a:prstGeom prst="rect">
                  <a:avLst/>
                </a:prstGeom>
              </p:spPr>
            </p:pic>
            <p:pic>
              <p:nvPicPr>
                <p:cNvPr id="22" name="Graphic 21" descr="Man with solid fill">
                  <a:extLst>
                    <a:ext uri="{FF2B5EF4-FFF2-40B4-BE49-F238E27FC236}">
                      <a16:creationId xmlns:a16="http://schemas.microsoft.com/office/drawing/2014/main" id="{D7D4D73F-C2D9-AB40-3F91-89BAB1A250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3607" y="3761798"/>
                  <a:ext cx="914400" cy="914400"/>
                </a:xfrm>
                <a:prstGeom prst="rect">
                  <a:avLst/>
                </a:prstGeom>
              </p:spPr>
            </p:pic>
            <p:pic>
              <p:nvPicPr>
                <p:cNvPr id="23" name="Graphic 22" descr="Woman with solid fill">
                  <a:extLst>
                    <a:ext uri="{FF2B5EF4-FFF2-40B4-BE49-F238E27FC236}">
                      <a16:creationId xmlns:a16="http://schemas.microsoft.com/office/drawing/2014/main" id="{82EF92F4-7B42-C940-B5F5-67979447588F}"/>
                    </a:ext>
                  </a:extLst>
                </p:cNvPr>
                <p:cNvPicPr>
                  <a:picLocks noChangeAspect="1"/>
                </p:cNvPicPr>
                <p:nvPr/>
              </p:nvPicPr>
              <p:blipFill>
                <a:blip r:embed="rId4">
                  <a:extLst>
                    <a:ext uri="{96DAC541-7B7A-43D3-8B79-37D633B846F1}">
                      <asvg:svgBlip xmlns:asvg="http://schemas.microsoft.com/office/drawing/2016/SVG/main" r:embed="rId12"/>
                    </a:ext>
                  </a:extLst>
                </a:blip>
                <a:stretch>
                  <a:fillRect/>
                </a:stretch>
              </p:blipFill>
              <p:spPr>
                <a:xfrm>
                  <a:off x="1509074" y="3761798"/>
                  <a:ext cx="914400" cy="914400"/>
                </a:xfrm>
                <a:prstGeom prst="rect">
                  <a:avLst/>
                </a:prstGeom>
              </p:spPr>
            </p:pic>
            <p:pic>
              <p:nvPicPr>
                <p:cNvPr id="24" name="Graphic 23" descr="Man with solid fill">
                  <a:extLst>
                    <a:ext uri="{FF2B5EF4-FFF2-40B4-BE49-F238E27FC236}">
                      <a16:creationId xmlns:a16="http://schemas.microsoft.com/office/drawing/2014/main" id="{04FF6E33-BDBC-7618-DA67-A7F4D27308A0}"/>
                    </a:ext>
                  </a:extLst>
                </p:cNvPr>
                <p:cNvPicPr>
                  <a:picLocks noChangeAspect="1"/>
                </p:cNvPicPr>
                <p:nvPr/>
              </p:nvPicPr>
              <p:blipFill>
                <a:blip r:embed="rId6">
                  <a:extLst>
                    <a:ext uri="{96DAC541-7B7A-43D3-8B79-37D633B846F1}">
                      <asvg:svgBlip xmlns:asvg="http://schemas.microsoft.com/office/drawing/2016/SVG/main" r:embed="rId13"/>
                    </a:ext>
                  </a:extLst>
                </a:blip>
                <a:stretch>
                  <a:fillRect/>
                </a:stretch>
              </p:blipFill>
              <p:spPr>
                <a:xfrm>
                  <a:off x="1846206" y="3761798"/>
                  <a:ext cx="914400" cy="914400"/>
                </a:xfrm>
                <a:prstGeom prst="rect">
                  <a:avLst/>
                </a:prstGeom>
              </p:spPr>
            </p:pic>
            <p:pic>
              <p:nvPicPr>
                <p:cNvPr id="25" name="Graphic 24" descr="Woman with solid fill">
                  <a:extLst>
                    <a:ext uri="{FF2B5EF4-FFF2-40B4-BE49-F238E27FC236}">
                      <a16:creationId xmlns:a16="http://schemas.microsoft.com/office/drawing/2014/main" id="{47F03729-D6E3-B11C-4718-A127C31A70CA}"/>
                    </a:ext>
                  </a:extLst>
                </p:cNvPr>
                <p:cNvPicPr>
                  <a:picLocks noChangeAspect="1"/>
                </p:cNvPicPr>
                <p:nvPr/>
              </p:nvPicPr>
              <p:blipFill>
                <a:blip r:embed="rId4">
                  <a:extLst>
                    <a:ext uri="{96DAC541-7B7A-43D3-8B79-37D633B846F1}">
                      <asvg:svgBlip xmlns:asvg="http://schemas.microsoft.com/office/drawing/2016/SVG/main" r:embed="rId12"/>
                    </a:ext>
                  </a:extLst>
                </a:blip>
                <a:stretch>
                  <a:fillRect/>
                </a:stretch>
              </p:blipFill>
              <p:spPr>
                <a:xfrm>
                  <a:off x="2187947" y="3761798"/>
                  <a:ext cx="914400" cy="914400"/>
                </a:xfrm>
                <a:prstGeom prst="rect">
                  <a:avLst/>
                </a:prstGeom>
              </p:spPr>
            </p:pic>
            <p:pic>
              <p:nvPicPr>
                <p:cNvPr id="26" name="Graphic 25" descr="Man with solid fill">
                  <a:extLst>
                    <a:ext uri="{FF2B5EF4-FFF2-40B4-BE49-F238E27FC236}">
                      <a16:creationId xmlns:a16="http://schemas.microsoft.com/office/drawing/2014/main" id="{F77A62F5-FE78-B6E9-46E4-552F69B154B8}"/>
                    </a:ext>
                  </a:extLst>
                </p:cNvPr>
                <p:cNvPicPr>
                  <a:picLocks noChangeAspect="1"/>
                </p:cNvPicPr>
                <p:nvPr/>
              </p:nvPicPr>
              <p:blipFill>
                <a:blip r:embed="rId6">
                  <a:extLst>
                    <a:ext uri="{96DAC541-7B7A-43D3-8B79-37D633B846F1}">
                      <asvg:svgBlip xmlns:asvg="http://schemas.microsoft.com/office/drawing/2016/SVG/main" r:embed="rId13"/>
                    </a:ext>
                  </a:extLst>
                </a:blip>
                <a:stretch>
                  <a:fillRect/>
                </a:stretch>
              </p:blipFill>
              <p:spPr>
                <a:xfrm>
                  <a:off x="2525079" y="3761798"/>
                  <a:ext cx="914400" cy="914400"/>
                </a:xfrm>
                <a:prstGeom prst="rect">
                  <a:avLst/>
                </a:prstGeom>
              </p:spPr>
            </p:pic>
          </p:grpSp>
        </p:grpSp>
      </p:grpSp>
      <p:sp>
        <p:nvSpPr>
          <p:cNvPr id="9" name="Rectangle: Rounded Corners 8">
            <a:extLst>
              <a:ext uri="{FF2B5EF4-FFF2-40B4-BE49-F238E27FC236}">
                <a16:creationId xmlns:a16="http://schemas.microsoft.com/office/drawing/2014/main" id="{F3D2F861-B7BB-65B2-BCEF-06F35E91F468}"/>
              </a:ext>
            </a:extLst>
          </p:cNvPr>
          <p:cNvSpPr/>
          <p:nvPr/>
        </p:nvSpPr>
        <p:spPr>
          <a:xfrm>
            <a:off x="5051137" y="1373795"/>
            <a:ext cx="5082400" cy="61465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Late diagnosis and variable presentation</a:t>
            </a:r>
            <a:r>
              <a:rPr kumimoji="0" lang="en-GB" sz="16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2</a:t>
            </a:r>
            <a:endPar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59" name="Rectangle: Rounded Corners 58">
            <a:extLst>
              <a:ext uri="{FF2B5EF4-FFF2-40B4-BE49-F238E27FC236}">
                <a16:creationId xmlns:a16="http://schemas.microsoft.com/office/drawing/2014/main" id="{57B7CD43-0C66-6FB3-5CEA-96A960E7074C}"/>
              </a:ext>
            </a:extLst>
          </p:cNvPr>
          <p:cNvSpPr/>
          <p:nvPr/>
        </p:nvSpPr>
        <p:spPr>
          <a:xfrm>
            <a:off x="5051137" y="2111144"/>
            <a:ext cx="5082400" cy="614656"/>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Risk of progression despite current SOC</a:t>
            </a:r>
            <a:r>
              <a:rPr kumimoji="0" lang="en-GB" sz="16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3</a:t>
            </a:r>
          </a:p>
        </p:txBody>
      </p:sp>
      <p:sp>
        <p:nvSpPr>
          <p:cNvPr id="60" name="Rectangle: Rounded Corners 59">
            <a:extLst>
              <a:ext uri="{FF2B5EF4-FFF2-40B4-BE49-F238E27FC236}">
                <a16:creationId xmlns:a16="http://schemas.microsoft.com/office/drawing/2014/main" id="{52878E2E-50EE-18BB-81AB-AAFC0693886C}"/>
              </a:ext>
            </a:extLst>
          </p:cNvPr>
          <p:cNvSpPr/>
          <p:nvPr/>
        </p:nvSpPr>
        <p:spPr>
          <a:xfrm>
            <a:off x="5051137" y="2848493"/>
            <a:ext cx="5082400" cy="614656"/>
          </a:xfrm>
          <a:prstGeom prst="roundRect">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High risk of kidney failure and CV complications</a:t>
            </a:r>
            <a:r>
              <a:rPr kumimoji="0" lang="en-GB" sz="16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3</a:t>
            </a:r>
            <a:endPar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61" name="Rectangle: Rounded Corners 60">
            <a:extLst>
              <a:ext uri="{FF2B5EF4-FFF2-40B4-BE49-F238E27FC236}">
                <a16:creationId xmlns:a16="http://schemas.microsoft.com/office/drawing/2014/main" id="{E6862094-C4C1-BC2C-76F6-4DED3D850B72}"/>
              </a:ext>
            </a:extLst>
          </p:cNvPr>
          <p:cNvSpPr/>
          <p:nvPr/>
        </p:nvSpPr>
        <p:spPr>
          <a:xfrm>
            <a:off x="5051137" y="3585842"/>
            <a:ext cx="5082400" cy="614656"/>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Under-representation in clinical trials</a:t>
            </a:r>
            <a:r>
              <a:rPr kumimoji="0" lang="en-GB" sz="16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3</a:t>
            </a:r>
          </a:p>
        </p:txBody>
      </p:sp>
      <p:sp>
        <p:nvSpPr>
          <p:cNvPr id="62" name="Rectangle: Rounded Corners 61">
            <a:extLst>
              <a:ext uri="{FF2B5EF4-FFF2-40B4-BE49-F238E27FC236}">
                <a16:creationId xmlns:a16="http://schemas.microsoft.com/office/drawing/2014/main" id="{C8431353-7D9A-B8D6-4F74-382E02CDDC35}"/>
              </a:ext>
            </a:extLst>
          </p:cNvPr>
          <p:cNvSpPr/>
          <p:nvPr/>
        </p:nvSpPr>
        <p:spPr>
          <a:xfrm>
            <a:off x="5051137" y="5060542"/>
            <a:ext cx="5082400" cy="614656"/>
          </a:xfrm>
          <a:prstGeom prst="round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Integration of new therapies into care pathways</a:t>
            </a:r>
            <a:r>
              <a:rPr kumimoji="0" lang="en-GB" sz="16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6</a:t>
            </a:r>
            <a:endPar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63" name="Rectangle: Rounded Corners 62">
            <a:extLst>
              <a:ext uri="{FF2B5EF4-FFF2-40B4-BE49-F238E27FC236}">
                <a16:creationId xmlns:a16="http://schemas.microsoft.com/office/drawing/2014/main" id="{C961FBD3-3010-ADFD-25AA-5CBFCB5921E4}"/>
              </a:ext>
            </a:extLst>
          </p:cNvPr>
          <p:cNvSpPr/>
          <p:nvPr/>
        </p:nvSpPr>
        <p:spPr>
          <a:xfrm>
            <a:off x="5051137" y="4323191"/>
            <a:ext cx="5082400" cy="614656"/>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Limited disease-modifying therapies</a:t>
            </a:r>
            <a:r>
              <a:rPr kumimoji="0" lang="en-GB" sz="16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1,4,5</a:t>
            </a:r>
            <a:r>
              <a:rPr kumimoji="0" lang="en-GB"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a:t>
            </a:r>
          </a:p>
        </p:txBody>
      </p:sp>
      <p:pic>
        <p:nvPicPr>
          <p:cNvPr id="4" name="Picture 2" descr="Glasgow 2026 | ERA">
            <a:extLst>
              <a:ext uri="{FF2B5EF4-FFF2-40B4-BE49-F238E27FC236}">
                <a16:creationId xmlns:a16="http://schemas.microsoft.com/office/drawing/2014/main" id="{5FB33841-9168-F2D8-607E-FA74639A80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943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C34D-C30A-EAB1-D98D-95CB7ADD4C17}"/>
              </a:ext>
            </a:extLst>
          </p:cNvPr>
          <p:cNvSpPr>
            <a:spLocks noGrp="1"/>
          </p:cNvSpPr>
          <p:nvPr>
            <p:ph type="title"/>
          </p:nvPr>
        </p:nvSpPr>
        <p:spPr>
          <a:xfrm>
            <a:off x="454005" y="4100513"/>
            <a:ext cx="10922832" cy="1455210"/>
          </a:xfrm>
        </p:spPr>
        <p:txBody>
          <a:bodyPr/>
          <a:lstStyle/>
          <a:p>
            <a:r>
              <a:rPr lang="en-GB"/>
              <a:t>Efficacy and safety of finerenone in patients with chronic kidney disease: An individual participant data pooled analysis (INFINITY)</a:t>
            </a:r>
          </a:p>
        </p:txBody>
      </p:sp>
      <p:sp>
        <p:nvSpPr>
          <p:cNvPr id="3" name="Text Placeholder 2">
            <a:extLst>
              <a:ext uri="{FF2B5EF4-FFF2-40B4-BE49-F238E27FC236}">
                <a16:creationId xmlns:a16="http://schemas.microsoft.com/office/drawing/2014/main" id="{E9C26814-315B-5347-C3F7-138B329CE0C3}"/>
              </a:ext>
            </a:extLst>
          </p:cNvPr>
          <p:cNvSpPr>
            <a:spLocks noGrp="1"/>
          </p:cNvSpPr>
          <p:nvPr>
            <p:ph type="body" idx="1"/>
          </p:nvPr>
        </p:nvSpPr>
        <p:spPr/>
        <p:txBody>
          <a:bodyPr/>
          <a:lstStyle/>
          <a:p>
            <a:r>
              <a:rPr lang="en-GB">
                <a:solidFill>
                  <a:schemeClr val="bg2">
                    <a:lumMod val="75000"/>
                  </a:schemeClr>
                </a:solidFill>
              </a:rPr>
              <a:t>Rajiv Agarwal</a:t>
            </a:r>
          </a:p>
        </p:txBody>
      </p:sp>
      <p:pic>
        <p:nvPicPr>
          <p:cNvPr id="4" name="Picture 2" descr="Glasgow 2026 | ERA">
            <a:extLst>
              <a:ext uri="{FF2B5EF4-FFF2-40B4-BE49-F238E27FC236}">
                <a16:creationId xmlns:a16="http://schemas.microsoft.com/office/drawing/2014/main" id="{30A412F4-64C0-CB68-792D-0CA5F52A5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373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0A8C-FF3C-2789-B609-490A1BAF7CB8}"/>
              </a:ext>
            </a:extLst>
          </p:cNvPr>
          <p:cNvSpPr>
            <a:spLocks noGrp="1"/>
          </p:cNvSpPr>
          <p:nvPr>
            <p:ph type="title"/>
          </p:nvPr>
        </p:nvSpPr>
        <p:spPr/>
        <p:txBody>
          <a:bodyPr/>
          <a:lstStyle/>
          <a:p>
            <a:r>
              <a:rPr lang="en-GB"/>
              <a:t>Speaker disclosures: Rajiv Agarwal </a:t>
            </a:r>
          </a:p>
        </p:txBody>
      </p:sp>
      <p:sp>
        <p:nvSpPr>
          <p:cNvPr id="4" name="Slide Number Placeholder 3">
            <a:extLst>
              <a:ext uri="{FF2B5EF4-FFF2-40B4-BE49-F238E27FC236}">
                <a16:creationId xmlns:a16="http://schemas.microsoft.com/office/drawing/2014/main" id="{60D7A35E-6EA6-8B64-D01D-42BA329219AF}"/>
              </a:ext>
            </a:extLst>
          </p:cNvPr>
          <p:cNvSpPr>
            <a:spLocks noGrp="1"/>
          </p:cNvSpPr>
          <p:nvPr>
            <p:ph type="sldNum" sz="quarter" idx="11"/>
          </p:nvPr>
        </p:nvSpPr>
        <p:spPr/>
        <p:txBody>
          <a:bodyPr/>
          <a:lstStyle/>
          <a:p>
            <a:fld id="{7AF8E309-D608-654D-B811-6A2C46C88181}" type="slidenum">
              <a:rPr lang="en-US" smtClean="0"/>
              <a:pPr/>
              <a:t>51</a:t>
            </a:fld>
            <a:endParaRPr lang="en-US"/>
          </a:p>
        </p:txBody>
      </p:sp>
      <p:sp>
        <p:nvSpPr>
          <p:cNvPr id="5" name="Table Placeholder 4">
            <a:extLst>
              <a:ext uri="{FF2B5EF4-FFF2-40B4-BE49-F238E27FC236}">
                <a16:creationId xmlns:a16="http://schemas.microsoft.com/office/drawing/2014/main" id="{6EE600D6-8924-7FB8-D64C-3009DE984167}"/>
              </a:ext>
            </a:extLst>
          </p:cNvPr>
          <p:cNvSpPr>
            <a:spLocks noGrp="1"/>
          </p:cNvSpPr>
          <p:nvPr>
            <p:ph type="tbl" sz="quarter" idx="12"/>
          </p:nvPr>
        </p:nvSpPr>
        <p:spPr/>
        <p:txBody>
          <a:bodyPr/>
          <a:lstStyle/>
          <a:p>
            <a:r>
              <a:rPr lang="en-GB"/>
              <a:t>Has received personal fees and nonfinancial support from Bayer Healthcare Pharmaceuticals, Akebia Therapeutics, Boehringer Ingelheim, Eli Lilly and Vifor Pharma </a:t>
            </a:r>
          </a:p>
          <a:p>
            <a:r>
              <a:rPr lang="en-GB"/>
              <a:t>Serves as a member of data safety monitoring committees for Chinook and Vertex Pharmaceuticals </a:t>
            </a:r>
          </a:p>
          <a:p>
            <a:r>
              <a:rPr lang="en-GB"/>
              <a:t>Serves as a member of steering committees of randomised trials for Akebia Therapeutics and Bayer</a:t>
            </a:r>
          </a:p>
          <a:p>
            <a:r>
              <a:rPr lang="en-GB"/>
              <a:t>Serves as Associate Editor for the </a:t>
            </a:r>
            <a:r>
              <a:rPr lang="en-GB" i="1"/>
              <a:t>American Journal of Nephrology </a:t>
            </a:r>
            <a:r>
              <a:rPr lang="en-GB"/>
              <a:t>and </a:t>
            </a:r>
            <a:r>
              <a:rPr lang="en-GB" i="1"/>
              <a:t>Nephrology Dialysis Transplantation </a:t>
            </a:r>
            <a:r>
              <a:rPr lang="en-GB"/>
              <a:t>and as an author for </a:t>
            </a:r>
            <a:r>
              <a:rPr lang="en-GB" i="1"/>
              <a:t>UpToDate</a:t>
            </a:r>
          </a:p>
          <a:p>
            <a:r>
              <a:rPr lang="en-GB"/>
              <a:t>Has received research grants from the US Veterans Administration and the National Institutes of Health</a:t>
            </a:r>
          </a:p>
        </p:txBody>
      </p:sp>
      <p:sp>
        <p:nvSpPr>
          <p:cNvPr id="6" name="TextBox 5">
            <a:extLst>
              <a:ext uri="{FF2B5EF4-FFF2-40B4-BE49-F238E27FC236}">
                <a16:creationId xmlns:a16="http://schemas.microsoft.com/office/drawing/2014/main" id="{0291C64A-4C17-8A22-3323-519C3FC84187}"/>
              </a:ext>
            </a:extLst>
          </p:cNvPr>
          <p:cNvSpPr txBox="1"/>
          <p:nvPr/>
        </p:nvSpPr>
        <p:spPr>
          <a:xfrm>
            <a:off x="1554956" y="4891092"/>
            <a:ext cx="9082088" cy="408623"/>
          </a:xfrm>
          <a:prstGeom prst="roundRect">
            <a:avLst/>
          </a:prstGeom>
          <a:solidFill>
            <a:schemeClr val="accent3"/>
          </a:solid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The FIDELIO-DKD, FIGARO-DKD and FIND-CKD trials were funded by Bayer AG</a:t>
            </a:r>
            <a:endParaRPr lang="en-US" b="1">
              <a:solidFill>
                <a:schemeClr val="bg1"/>
              </a:solidFill>
              <a:latin typeface="Arial" panose="020B0604020202020204" pitchFamily="34" charset="0"/>
              <a:cs typeface="Arial" panose="020B0604020202020204" pitchFamily="34" charset="0"/>
            </a:endParaRPr>
          </a:p>
        </p:txBody>
      </p:sp>
      <p:pic>
        <p:nvPicPr>
          <p:cNvPr id="7" name="Picture 2" descr="Glasgow 2026 | ERA">
            <a:extLst>
              <a:ext uri="{FF2B5EF4-FFF2-40B4-BE49-F238E27FC236}">
                <a16:creationId xmlns:a16="http://schemas.microsoft.com/office/drawing/2014/main" id="{93F6CBE5-6D35-A070-1CBB-B11A82EC0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854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0975-CC28-6A01-4634-C03EFFE5373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413-1A32-B72D-4645-889A5356F1BE}"/>
              </a:ext>
            </a:extLst>
          </p:cNvPr>
          <p:cNvSpPr>
            <a:spLocks noGrp="1"/>
          </p:cNvSpPr>
          <p:nvPr>
            <p:ph type="ftr" sz="quarter" idx="11"/>
          </p:nvPr>
        </p:nvSpPr>
        <p:spPr>
          <a:xfrm>
            <a:off x="623887" y="6013459"/>
            <a:ext cx="10253663" cy="506124"/>
          </a:xfrm>
        </p:spPr>
        <p:txBody>
          <a:bodyPr/>
          <a:lstStyle/>
          <a:p>
            <a:pPr lvl="0" fontAlgn="auto">
              <a:spcBef>
                <a:spcPts val="0"/>
              </a:spcBef>
              <a:spcAft>
                <a:spcPts val="0"/>
              </a:spcAft>
              <a:defRPr/>
            </a:pPr>
            <a:r>
              <a:rPr lang="en-GB">
                <a:solidFill>
                  <a:srgbClr val="53585A"/>
                </a:solidFill>
              </a:rPr>
              <a:t>Heatmaps adapted from KDIGO Diabetes Work Group. </a:t>
            </a:r>
            <a:r>
              <a:rPr lang="en-GB" i="1">
                <a:solidFill>
                  <a:srgbClr val="53585A"/>
                </a:solidFill>
              </a:rPr>
              <a:t>Kidney Int. </a:t>
            </a:r>
            <a:r>
              <a:rPr lang="en-GB">
                <a:solidFill>
                  <a:srgbClr val="53585A"/>
                </a:solidFill>
              </a:rPr>
              <a:t>2024;105(4S):S117–S314.</a:t>
            </a:r>
          </a:p>
          <a:p>
            <a:pPr lvl="0" fontAlgn="auto">
              <a:spcBef>
                <a:spcPts val="0"/>
              </a:spcBef>
              <a:spcAft>
                <a:spcPts val="0"/>
              </a:spcAft>
              <a:defRPr/>
            </a:pPr>
            <a:r>
              <a:rPr lang="en-GB">
                <a:solidFill>
                  <a:srgbClr val="53585A"/>
                </a:solidFill>
              </a:rPr>
              <a:t>CKD, chronic kidney disease; eGFR, estimated glomerular filtration rate; GFR, glomerular filtration rate; T2D, type 2 diabetes. </a:t>
            </a:r>
          </a:p>
          <a:p>
            <a:pPr lvl="0" fontAlgn="auto">
              <a:spcBef>
                <a:spcPts val="0"/>
              </a:spcBef>
              <a:spcAft>
                <a:spcPts val="0"/>
              </a:spcAft>
              <a:defRPr/>
            </a:pPr>
            <a:r>
              <a:rPr lang="en-GB">
                <a:solidFill>
                  <a:srgbClr val="53585A"/>
                </a:solidFill>
              </a:rPr>
              <a:t>1. </a:t>
            </a:r>
            <a:r>
              <a:rPr lang="en-GB">
                <a:solidFill>
                  <a:srgbClr val="53585A"/>
                </a:solidFill>
                <a:ea typeface="MS PGothic"/>
              </a:rPr>
              <a:t>Bakris GL, et al. </a:t>
            </a:r>
            <a:r>
              <a:rPr lang="en-GB" i="1">
                <a:solidFill>
                  <a:srgbClr val="53585A"/>
                </a:solidFill>
                <a:ea typeface="MS PGothic"/>
              </a:rPr>
              <a:t>N Engl J Med </a:t>
            </a:r>
            <a:r>
              <a:rPr lang="en-GB">
                <a:solidFill>
                  <a:srgbClr val="53585A"/>
                </a:solidFill>
                <a:ea typeface="MS PGothic"/>
              </a:rPr>
              <a:t>2020;383:2219–2229; 2. Pitt B, et al. </a:t>
            </a:r>
            <a:r>
              <a:rPr lang="en-GB" i="1">
                <a:solidFill>
                  <a:srgbClr val="53585A"/>
                </a:solidFill>
                <a:ea typeface="MS PGothic"/>
              </a:rPr>
              <a:t>N Engl J Med </a:t>
            </a:r>
            <a:r>
              <a:rPr lang="en-GB">
                <a:solidFill>
                  <a:srgbClr val="53585A"/>
                </a:solidFill>
                <a:ea typeface="MS PGothic"/>
              </a:rPr>
              <a:t>2021;385:2252–2263</a:t>
            </a:r>
            <a:r>
              <a:rPr lang="en-GB">
                <a:solidFill>
                  <a:srgbClr val="53585A"/>
                </a:solidFill>
              </a:rPr>
              <a:t>; 3.</a:t>
            </a:r>
            <a:r>
              <a:rPr lang="en-GB" spc="-10">
                <a:solidFill>
                  <a:srgbClr val="53585A"/>
                </a:solidFill>
              </a:rPr>
              <a:t> Heerspink HJL, et al. </a:t>
            </a:r>
            <a:r>
              <a:rPr lang="en-GB" i="1" spc="-10">
                <a:solidFill>
                  <a:srgbClr val="53585A"/>
                </a:solidFill>
              </a:rPr>
              <a:t>Nephrol Dial Transplant </a:t>
            </a:r>
            <a:r>
              <a:rPr lang="en-GB" spc="-10">
                <a:solidFill>
                  <a:srgbClr val="53585A"/>
                </a:solidFill>
              </a:rPr>
              <a:t>2025;40:308–319.</a:t>
            </a:r>
            <a:endParaRPr lang="en-GB">
              <a:solidFill>
                <a:srgbClr val="53585A"/>
              </a:solidFill>
            </a:endParaRPr>
          </a:p>
        </p:txBody>
      </p:sp>
      <p:sp>
        <p:nvSpPr>
          <p:cNvPr id="3" name="Slide Number Placeholder 2">
            <a:extLst>
              <a:ext uri="{FF2B5EF4-FFF2-40B4-BE49-F238E27FC236}">
                <a16:creationId xmlns:a16="http://schemas.microsoft.com/office/drawing/2014/main" id="{95458863-104E-F52E-BC60-087E42E5263B}"/>
              </a:ext>
            </a:extLst>
          </p:cNvPr>
          <p:cNvSpPr>
            <a:spLocks noGrp="1"/>
          </p:cNvSpPr>
          <p:nvPr>
            <p:ph type="sldNum" sz="quarter" idx="10"/>
          </p:nvPr>
        </p:nvSpPr>
        <p:spPr/>
        <p:txBody>
          <a:bodyPr/>
          <a:lstStyle/>
          <a:p>
            <a:fld id="{7AF8E309-D608-654D-B811-6A2C46C88181}" type="slidenum">
              <a:rPr lang="en-US" smtClean="0"/>
              <a:pPr/>
              <a:t>52</a:t>
            </a:fld>
            <a:endParaRPr lang="en-US"/>
          </a:p>
        </p:txBody>
      </p:sp>
      <p:sp>
        <p:nvSpPr>
          <p:cNvPr id="4" name="Title 3">
            <a:extLst>
              <a:ext uri="{FF2B5EF4-FFF2-40B4-BE49-F238E27FC236}">
                <a16:creationId xmlns:a16="http://schemas.microsoft.com/office/drawing/2014/main" id="{94403C8B-E149-A755-095B-5627136E9400}"/>
              </a:ext>
            </a:extLst>
          </p:cNvPr>
          <p:cNvSpPr>
            <a:spLocks noGrp="1"/>
          </p:cNvSpPr>
          <p:nvPr>
            <p:ph type="title"/>
          </p:nvPr>
        </p:nvSpPr>
        <p:spPr/>
        <p:txBody>
          <a:bodyPr/>
          <a:lstStyle/>
          <a:p>
            <a:r>
              <a:rPr lang="en-GB"/>
              <a:t>Finerenone in CKD with and without diabetes</a:t>
            </a:r>
          </a:p>
        </p:txBody>
      </p:sp>
      <p:grpSp>
        <p:nvGrpSpPr>
          <p:cNvPr id="34" name="Group 33">
            <a:extLst>
              <a:ext uri="{FF2B5EF4-FFF2-40B4-BE49-F238E27FC236}">
                <a16:creationId xmlns:a16="http://schemas.microsoft.com/office/drawing/2014/main" id="{CFEA270A-CA52-8CB5-00B1-4A728E34210A}"/>
              </a:ext>
            </a:extLst>
          </p:cNvPr>
          <p:cNvGrpSpPr/>
          <p:nvPr/>
        </p:nvGrpSpPr>
        <p:grpSpPr>
          <a:xfrm>
            <a:off x="8931459" y="4337487"/>
            <a:ext cx="2644878" cy="615553"/>
            <a:chOff x="8093259" y="4270812"/>
            <a:chExt cx="2644878" cy="615553"/>
          </a:xfrm>
        </p:grpSpPr>
        <p:sp>
          <p:nvSpPr>
            <p:cNvPr id="5" name="TextBox 4">
              <a:extLst>
                <a:ext uri="{FF2B5EF4-FFF2-40B4-BE49-F238E27FC236}">
                  <a16:creationId xmlns:a16="http://schemas.microsoft.com/office/drawing/2014/main" id="{1A3A0F97-9578-B793-015F-3CF5EC32E984}"/>
                </a:ext>
              </a:extLst>
            </p:cNvPr>
            <p:cNvSpPr txBox="1"/>
            <p:nvPr/>
          </p:nvSpPr>
          <p:spPr>
            <a:xfrm>
              <a:off x="8118731" y="4301589"/>
              <a:ext cx="2619405" cy="553998"/>
            </a:xfrm>
            <a:prstGeom prst="rect">
              <a:avLst/>
            </a:prstGeom>
            <a:noFill/>
          </p:spPr>
          <p:txBody>
            <a:bodyPr wrap="square">
              <a:spAutoFit/>
            </a:bodyPr>
            <a:lstStyle/>
            <a:p>
              <a:pPr marR="0" lvl="0" indent="0" algn="ctr" defTabSz="1214282"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accent3"/>
                  </a:solidFill>
                  <a:effectLst/>
                  <a:uLnTx/>
                  <a:uFillTx/>
                  <a:latin typeface="Arial" panose="020B0604020202020204"/>
                  <a:ea typeface="+mn-ea"/>
                  <a:cs typeface="+mn-cs"/>
                </a:rPr>
                <a:t>FIND-CKD</a:t>
              </a:r>
              <a:r>
                <a:rPr lang="en-GB" b="1" baseline="30000" noProof="0">
                  <a:solidFill>
                    <a:schemeClr val="accent3"/>
                  </a:solidFill>
                  <a:latin typeface="Arial" panose="020B0604020202020204"/>
                  <a:ea typeface="+mn-ea"/>
                  <a:cs typeface="+mn-cs"/>
                </a:rPr>
                <a:t>3</a:t>
              </a:r>
              <a:endParaRPr kumimoji="0" lang="en-GB" sz="1800" b="1" i="0" u="none" strike="noStrike" kern="1200" cap="none" spc="0" normalizeH="0" baseline="30000" noProof="0">
                <a:ln>
                  <a:noFill/>
                </a:ln>
                <a:solidFill>
                  <a:schemeClr val="accent3"/>
                </a:solidFill>
                <a:effectLst/>
                <a:uLnTx/>
                <a:uFillTx/>
                <a:latin typeface="Arial" panose="020B0604020202020204"/>
                <a:ea typeface="+mn-ea"/>
                <a:cs typeface="+mn-cs"/>
              </a:endParaRPr>
            </a:p>
            <a:p>
              <a:pPr marR="0" lvl="0" indent="0" algn="ctr" defTabSz="1214282"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accent3"/>
                  </a:solidFill>
                  <a:effectLst/>
                  <a:uLnTx/>
                  <a:uFillTx/>
                  <a:latin typeface="Arial" panose="020B0604020202020204"/>
                  <a:ea typeface="+mn-ea"/>
                  <a:cs typeface="+mn-cs"/>
                </a:rPr>
                <a:t>Non-diabetic CKD (N=1584)</a:t>
              </a:r>
            </a:p>
          </p:txBody>
        </p:sp>
        <p:sp>
          <p:nvSpPr>
            <p:cNvPr id="6" name="Rectangle: Rounded Corners 5">
              <a:extLst>
                <a:ext uri="{FF2B5EF4-FFF2-40B4-BE49-F238E27FC236}">
                  <a16:creationId xmlns:a16="http://schemas.microsoft.com/office/drawing/2014/main" id="{34B49294-19C0-9DBC-8358-0AF8276B2836}"/>
                </a:ext>
              </a:extLst>
            </p:cNvPr>
            <p:cNvSpPr/>
            <p:nvPr/>
          </p:nvSpPr>
          <p:spPr>
            <a:xfrm>
              <a:off x="8093259" y="4270812"/>
              <a:ext cx="2644878" cy="615553"/>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7" name="Rectangle 6">
            <a:extLst>
              <a:ext uri="{FF2B5EF4-FFF2-40B4-BE49-F238E27FC236}">
                <a16:creationId xmlns:a16="http://schemas.microsoft.com/office/drawing/2014/main" id="{3A9771FD-B567-77AD-88E2-3D53B3F2F555}"/>
              </a:ext>
            </a:extLst>
          </p:cNvPr>
          <p:cNvSpPr/>
          <p:nvPr/>
        </p:nvSpPr>
        <p:spPr>
          <a:xfrm>
            <a:off x="0" y="1052052"/>
            <a:ext cx="12204000" cy="46174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750" noProof="0"/>
              <a:t>A broad CKD population encompassing a range of disease aetiologies and levels of glycaemia, eGFR and albuminuria</a:t>
            </a:r>
            <a:endParaRPr lang="en-GB" sz="1750" baseline="30000" noProof="0"/>
          </a:p>
        </p:txBody>
      </p:sp>
      <p:grpSp>
        <p:nvGrpSpPr>
          <p:cNvPr id="35" name="Group 34">
            <a:extLst>
              <a:ext uri="{FF2B5EF4-FFF2-40B4-BE49-F238E27FC236}">
                <a16:creationId xmlns:a16="http://schemas.microsoft.com/office/drawing/2014/main" id="{CAD5014F-34A9-659C-3765-7F2736F348D8}"/>
              </a:ext>
            </a:extLst>
          </p:cNvPr>
          <p:cNvGrpSpPr/>
          <p:nvPr/>
        </p:nvGrpSpPr>
        <p:grpSpPr>
          <a:xfrm>
            <a:off x="5618938" y="4337487"/>
            <a:ext cx="2644878" cy="615553"/>
            <a:chOff x="5247463" y="4270812"/>
            <a:chExt cx="2644878" cy="615553"/>
          </a:xfrm>
        </p:grpSpPr>
        <p:sp>
          <p:nvSpPr>
            <p:cNvPr id="10" name="TextBox 9">
              <a:extLst>
                <a:ext uri="{FF2B5EF4-FFF2-40B4-BE49-F238E27FC236}">
                  <a16:creationId xmlns:a16="http://schemas.microsoft.com/office/drawing/2014/main" id="{575BEF60-FE37-703A-D311-8A8F7D4911B5}"/>
                </a:ext>
              </a:extLst>
            </p:cNvPr>
            <p:cNvSpPr txBox="1"/>
            <p:nvPr/>
          </p:nvSpPr>
          <p:spPr>
            <a:xfrm>
              <a:off x="5641983" y="4301589"/>
              <a:ext cx="1855839" cy="553998"/>
            </a:xfrm>
            <a:prstGeom prst="rect">
              <a:avLst/>
            </a:prstGeom>
            <a:noFill/>
          </p:spPr>
          <p:txBody>
            <a:bodyPr wrap="square">
              <a:spAutoFit/>
            </a:bodyPr>
            <a:lstStyle/>
            <a:p>
              <a:r>
                <a:rPr lang="en-GB" sz="1800" b="1" kern="0" noProof="0">
                  <a:solidFill>
                    <a:schemeClr val="accent2">
                      <a:lumMod val="75000"/>
                    </a:schemeClr>
                  </a:solidFill>
                  <a:latin typeface="+mn-lt"/>
                </a:rPr>
                <a:t>FIGARO-DKD</a:t>
              </a:r>
              <a:r>
                <a:rPr lang="en-GB" b="1" kern="0" baseline="30000" noProof="0">
                  <a:solidFill>
                    <a:schemeClr val="accent2">
                      <a:lumMod val="75000"/>
                    </a:schemeClr>
                  </a:solidFill>
                  <a:latin typeface="+mn-lt"/>
                </a:rPr>
                <a:t>2</a:t>
              </a:r>
              <a:endParaRPr lang="en-GB" sz="1800" b="1" kern="0" baseline="30000" noProof="0">
                <a:solidFill>
                  <a:schemeClr val="accent2">
                    <a:lumMod val="75000"/>
                  </a:schemeClr>
                </a:solidFill>
                <a:latin typeface="+mn-lt"/>
              </a:endParaRPr>
            </a:p>
            <a:p>
              <a:r>
                <a:rPr lang="en-GB" sz="1200" kern="0" noProof="0">
                  <a:solidFill>
                    <a:schemeClr val="accent2">
                      <a:lumMod val="75000"/>
                    </a:schemeClr>
                  </a:solidFill>
                  <a:latin typeface="+mn-lt"/>
                </a:rPr>
                <a:t>CKD with T2D (N=7437)</a:t>
              </a:r>
              <a:endParaRPr lang="en-GB" sz="1200" noProof="0">
                <a:solidFill>
                  <a:schemeClr val="accent2">
                    <a:lumMod val="75000"/>
                  </a:schemeClr>
                </a:solidFill>
                <a:latin typeface="+mn-lt"/>
              </a:endParaRPr>
            </a:p>
          </p:txBody>
        </p:sp>
        <p:sp>
          <p:nvSpPr>
            <p:cNvPr id="11" name="Rectangle: Rounded Corners 10">
              <a:extLst>
                <a:ext uri="{FF2B5EF4-FFF2-40B4-BE49-F238E27FC236}">
                  <a16:creationId xmlns:a16="http://schemas.microsoft.com/office/drawing/2014/main" id="{8C691044-52FB-6A1D-7BF2-371189A2CD4F}"/>
                </a:ext>
              </a:extLst>
            </p:cNvPr>
            <p:cNvSpPr/>
            <p:nvPr/>
          </p:nvSpPr>
          <p:spPr>
            <a:xfrm>
              <a:off x="5247463" y="4270812"/>
              <a:ext cx="2644878" cy="615553"/>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33" name="Group 32">
            <a:extLst>
              <a:ext uri="{FF2B5EF4-FFF2-40B4-BE49-F238E27FC236}">
                <a16:creationId xmlns:a16="http://schemas.microsoft.com/office/drawing/2014/main" id="{3DB573F4-30CD-A04F-8F7B-E5154B9C22E0}"/>
              </a:ext>
            </a:extLst>
          </p:cNvPr>
          <p:cNvGrpSpPr/>
          <p:nvPr/>
        </p:nvGrpSpPr>
        <p:grpSpPr>
          <a:xfrm>
            <a:off x="2319044" y="4337487"/>
            <a:ext cx="2644878" cy="615553"/>
            <a:chOff x="1995194" y="4270812"/>
            <a:chExt cx="2644878" cy="615553"/>
          </a:xfrm>
        </p:grpSpPr>
        <p:sp>
          <p:nvSpPr>
            <p:cNvPr id="9" name="TextBox 8">
              <a:extLst>
                <a:ext uri="{FF2B5EF4-FFF2-40B4-BE49-F238E27FC236}">
                  <a16:creationId xmlns:a16="http://schemas.microsoft.com/office/drawing/2014/main" id="{893C21B8-9F5C-0F17-B796-26058018F6F9}"/>
                </a:ext>
              </a:extLst>
            </p:cNvPr>
            <p:cNvSpPr txBox="1"/>
            <p:nvPr/>
          </p:nvSpPr>
          <p:spPr>
            <a:xfrm>
              <a:off x="2389714" y="4301589"/>
              <a:ext cx="1855839" cy="553998"/>
            </a:xfrm>
            <a:prstGeom prst="rect">
              <a:avLst/>
            </a:prstGeom>
            <a:noFill/>
          </p:spPr>
          <p:txBody>
            <a:bodyPr wrap="square">
              <a:spAutoFit/>
            </a:bodyPr>
            <a:lstStyle/>
            <a:p>
              <a:r>
                <a:rPr lang="en-GB" sz="1800" b="1" kern="0" noProof="0">
                  <a:solidFill>
                    <a:schemeClr val="accent1">
                      <a:lumMod val="75000"/>
                    </a:schemeClr>
                  </a:solidFill>
                  <a:latin typeface="+mn-lt"/>
                </a:rPr>
                <a:t>FIDELIO-DKD</a:t>
              </a:r>
              <a:r>
                <a:rPr lang="en-GB" b="1" kern="0" baseline="30000" noProof="0">
                  <a:solidFill>
                    <a:schemeClr val="accent1">
                      <a:lumMod val="75000"/>
                    </a:schemeClr>
                  </a:solidFill>
                  <a:latin typeface="+mn-lt"/>
                </a:rPr>
                <a:t>1</a:t>
              </a:r>
              <a:endParaRPr lang="en-GB" sz="1800" b="1" kern="0" baseline="30000" noProof="0">
                <a:solidFill>
                  <a:schemeClr val="accent1">
                    <a:lumMod val="75000"/>
                  </a:schemeClr>
                </a:solidFill>
                <a:latin typeface="+mn-lt"/>
              </a:endParaRPr>
            </a:p>
            <a:p>
              <a:r>
                <a:rPr lang="en-GB" sz="1200" kern="0" noProof="0">
                  <a:solidFill>
                    <a:schemeClr val="accent1">
                      <a:lumMod val="75000"/>
                    </a:schemeClr>
                  </a:solidFill>
                  <a:latin typeface="+mn-lt"/>
                </a:rPr>
                <a:t>CKD with T2D (N=5734)</a:t>
              </a:r>
              <a:endParaRPr lang="en-GB" sz="1200" noProof="0">
                <a:solidFill>
                  <a:schemeClr val="accent1">
                    <a:lumMod val="75000"/>
                  </a:schemeClr>
                </a:solidFill>
                <a:latin typeface="+mn-lt"/>
              </a:endParaRPr>
            </a:p>
          </p:txBody>
        </p:sp>
        <p:sp>
          <p:nvSpPr>
            <p:cNvPr id="12" name="Rectangle: Rounded Corners 11">
              <a:extLst>
                <a:ext uri="{FF2B5EF4-FFF2-40B4-BE49-F238E27FC236}">
                  <a16:creationId xmlns:a16="http://schemas.microsoft.com/office/drawing/2014/main" id="{0F8CD049-20A9-7CA4-D279-480DFE0FEE48}"/>
                </a:ext>
              </a:extLst>
            </p:cNvPr>
            <p:cNvSpPr/>
            <p:nvPr/>
          </p:nvSpPr>
          <p:spPr>
            <a:xfrm>
              <a:off x="1995194" y="4270812"/>
              <a:ext cx="2644878" cy="615553"/>
            </a:xfrm>
            <a:prstGeom prst="round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3" name="Rectangle: Rounded Corners 12">
            <a:extLst>
              <a:ext uri="{FF2B5EF4-FFF2-40B4-BE49-F238E27FC236}">
                <a16:creationId xmlns:a16="http://schemas.microsoft.com/office/drawing/2014/main" id="{2DB74E7B-081D-84B9-E44C-2C4C2F254D59}"/>
              </a:ext>
            </a:extLst>
          </p:cNvPr>
          <p:cNvSpPr/>
          <p:nvPr/>
        </p:nvSpPr>
        <p:spPr>
          <a:xfrm>
            <a:off x="228600" y="5173579"/>
            <a:ext cx="11734800" cy="63236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INFINITY </a:t>
            </a:r>
            <a:r>
              <a:rPr lang="en-GB" sz="2000"/>
              <a:t>is a pooled analysis of </a:t>
            </a:r>
            <a:r>
              <a:rPr lang="en-GB" sz="2000" b="1"/>
              <a:t>FIDELIO-DKD, FIGARO-DKD </a:t>
            </a:r>
            <a:r>
              <a:rPr lang="en-GB" sz="2000"/>
              <a:t>and</a:t>
            </a:r>
            <a:r>
              <a:rPr lang="en-GB" sz="2000" b="1"/>
              <a:t> FIND-CKD </a:t>
            </a:r>
          </a:p>
        </p:txBody>
      </p:sp>
      <p:pic>
        <p:nvPicPr>
          <p:cNvPr id="14" name="Picture 2" descr="Glasgow 2026 | ERA">
            <a:extLst>
              <a:ext uri="{FF2B5EF4-FFF2-40B4-BE49-F238E27FC236}">
                <a16:creationId xmlns:a16="http://schemas.microsoft.com/office/drawing/2014/main" id="{66015810-AD4F-3FBA-64DF-BDBCEBA45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C633507-CA3C-2A7A-FA4B-D6FED6C3078D}"/>
              </a:ext>
            </a:extLst>
          </p:cNvPr>
          <p:cNvGraphicFramePr>
            <a:graphicFrameLocks noGrp="1"/>
          </p:cNvGraphicFramePr>
          <p:nvPr>
            <p:extLst>
              <p:ext uri="{D42A27DB-BD31-4B8C-83A1-F6EECF244321}">
                <p14:modId xmlns:p14="http://schemas.microsoft.com/office/powerpoint/2010/main" val="17156271"/>
              </p:ext>
            </p:extLst>
          </p:nvPr>
        </p:nvGraphicFramePr>
        <p:xfrm>
          <a:off x="1149518" y="2013403"/>
          <a:ext cx="3949587" cy="2243160"/>
        </p:xfrm>
        <a:graphic>
          <a:graphicData uri="http://schemas.openxmlformats.org/drawingml/2006/table">
            <a:tbl>
              <a:tblPr bandRow="1"/>
              <a:tblGrid>
                <a:gridCol w="481262">
                  <a:extLst>
                    <a:ext uri="{9D8B030D-6E8A-4147-A177-3AD203B41FA5}">
                      <a16:colId xmlns:a16="http://schemas.microsoft.com/office/drawing/2014/main" val="3595816942"/>
                    </a:ext>
                  </a:extLst>
                </a:gridCol>
                <a:gridCol w="625642">
                  <a:extLst>
                    <a:ext uri="{9D8B030D-6E8A-4147-A177-3AD203B41FA5}">
                      <a16:colId xmlns:a16="http://schemas.microsoft.com/office/drawing/2014/main" val="251631492"/>
                    </a:ext>
                  </a:extLst>
                </a:gridCol>
                <a:gridCol w="947561">
                  <a:extLst>
                    <a:ext uri="{9D8B030D-6E8A-4147-A177-3AD203B41FA5}">
                      <a16:colId xmlns:a16="http://schemas.microsoft.com/office/drawing/2014/main" val="3425221665"/>
                    </a:ext>
                  </a:extLst>
                </a:gridCol>
                <a:gridCol w="947561">
                  <a:extLst>
                    <a:ext uri="{9D8B030D-6E8A-4147-A177-3AD203B41FA5}">
                      <a16:colId xmlns:a16="http://schemas.microsoft.com/office/drawing/2014/main" val="3018265709"/>
                    </a:ext>
                  </a:extLst>
                </a:gridCol>
                <a:gridCol w="947561">
                  <a:extLst>
                    <a:ext uri="{9D8B030D-6E8A-4147-A177-3AD203B41FA5}">
                      <a16:colId xmlns:a16="http://schemas.microsoft.com/office/drawing/2014/main" val="542353310"/>
                    </a:ext>
                  </a:extLst>
                </a:gridCol>
              </a:tblGrid>
              <a:tr h="25287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1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1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extLst>
                  <a:ext uri="{0D108BD9-81ED-4DB2-BD59-A6C34878D82A}">
                    <a16:rowId xmlns:a16="http://schemas.microsoft.com/office/drawing/2014/main" val="222957542"/>
                  </a:ext>
                </a:extLst>
              </a:tr>
              <a:tr h="25287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1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1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0–29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30–&lt;300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≥300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extLst>
                  <a:ext uri="{0D108BD9-81ED-4DB2-BD59-A6C34878D82A}">
                    <a16:rowId xmlns:a16="http://schemas.microsoft.com/office/drawing/2014/main" val="31344247"/>
                  </a:ext>
                </a:extLst>
              </a:tr>
              <a:tr h="2875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G1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≥90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E9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extLst>
                  <a:ext uri="{0D108BD9-81ED-4DB2-BD59-A6C34878D82A}">
                    <a16:rowId xmlns:a16="http://schemas.microsoft.com/office/drawing/2014/main" val="2213796299"/>
                  </a:ext>
                </a:extLst>
              </a:tr>
              <a:tr h="2875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G2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60–89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E9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extLst>
                  <a:ext uri="{0D108BD9-81ED-4DB2-BD59-A6C34878D82A}">
                    <a16:rowId xmlns:a16="http://schemas.microsoft.com/office/drawing/2014/main" val="1057076966"/>
                  </a:ext>
                </a:extLst>
              </a:tr>
              <a:tr h="2875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G3a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45–59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3181764142"/>
                  </a:ext>
                </a:extLst>
              </a:tr>
              <a:tr h="2875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G3b</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30–44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1448811702"/>
                  </a:ext>
                </a:extLst>
              </a:tr>
              <a:tr h="2875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G4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15–29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1966517975"/>
                  </a:ext>
                </a:extLst>
              </a:tr>
              <a:tr h="2875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G5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050" b="1">
                          <a:solidFill>
                            <a:schemeClr val="bg1"/>
                          </a:solidFill>
                          <a:latin typeface="Arial" panose="020B0604020202020204" pitchFamily="34" charset="0"/>
                          <a:cs typeface="Arial" panose="020B0604020202020204" pitchFamily="34" charset="0"/>
                        </a:rPr>
                        <a:t>&lt;15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2511073341"/>
                  </a:ext>
                </a:extLst>
              </a:tr>
            </a:tbl>
          </a:graphicData>
        </a:graphic>
      </p:graphicFrame>
      <p:graphicFrame>
        <p:nvGraphicFramePr>
          <p:cNvPr id="16" name="Table 15">
            <a:extLst>
              <a:ext uri="{FF2B5EF4-FFF2-40B4-BE49-F238E27FC236}">
                <a16:creationId xmlns:a16="http://schemas.microsoft.com/office/drawing/2014/main" id="{5EB3278A-8EC3-82AF-5819-243599A059C6}"/>
              </a:ext>
            </a:extLst>
          </p:cNvPr>
          <p:cNvGraphicFramePr>
            <a:graphicFrameLocks noGrp="1"/>
          </p:cNvGraphicFramePr>
          <p:nvPr>
            <p:extLst>
              <p:ext uri="{D42A27DB-BD31-4B8C-83A1-F6EECF244321}">
                <p14:modId xmlns:p14="http://schemas.microsoft.com/office/powerpoint/2010/main" val="3992379758"/>
              </p:ext>
            </p:extLst>
          </p:nvPr>
        </p:nvGraphicFramePr>
        <p:xfrm>
          <a:off x="5540565" y="2013403"/>
          <a:ext cx="2838313" cy="2211306"/>
        </p:xfrm>
        <a:graphic>
          <a:graphicData uri="http://schemas.openxmlformats.org/drawingml/2006/table">
            <a:tbl>
              <a:tblPr bandRow="1"/>
              <a:tblGrid>
                <a:gridCol w="887059">
                  <a:extLst>
                    <a:ext uri="{9D8B030D-6E8A-4147-A177-3AD203B41FA5}">
                      <a16:colId xmlns:a16="http://schemas.microsoft.com/office/drawing/2014/main" val="3425221665"/>
                    </a:ext>
                  </a:extLst>
                </a:gridCol>
                <a:gridCol w="975627">
                  <a:extLst>
                    <a:ext uri="{9D8B030D-6E8A-4147-A177-3AD203B41FA5}">
                      <a16:colId xmlns:a16="http://schemas.microsoft.com/office/drawing/2014/main" val="3018265709"/>
                    </a:ext>
                  </a:extLst>
                </a:gridCol>
                <a:gridCol w="975627">
                  <a:extLst>
                    <a:ext uri="{9D8B030D-6E8A-4147-A177-3AD203B41FA5}">
                      <a16:colId xmlns:a16="http://schemas.microsoft.com/office/drawing/2014/main" val="542353310"/>
                    </a:ext>
                  </a:extLst>
                </a:gridCol>
              </a:tblGrid>
              <a:tr h="238134">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extLst>
                  <a:ext uri="{0D108BD9-81ED-4DB2-BD59-A6C34878D82A}">
                    <a16:rowId xmlns:a16="http://schemas.microsoft.com/office/drawing/2014/main" val="222957542"/>
                  </a:ext>
                </a:extLst>
              </a:tr>
              <a:tr h="238134">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0–29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30–&lt;300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≥300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extLst>
                  <a:ext uri="{0D108BD9-81ED-4DB2-BD59-A6C34878D82A}">
                    <a16:rowId xmlns:a16="http://schemas.microsoft.com/office/drawing/2014/main" val="31344247"/>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E9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extLst>
                  <a:ext uri="{0D108BD9-81ED-4DB2-BD59-A6C34878D82A}">
                    <a16:rowId xmlns:a16="http://schemas.microsoft.com/office/drawing/2014/main" val="2213796299"/>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E9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extLst>
                  <a:ext uri="{0D108BD9-81ED-4DB2-BD59-A6C34878D82A}">
                    <a16:rowId xmlns:a16="http://schemas.microsoft.com/office/drawing/2014/main" val="1057076966"/>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3181764142"/>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1448811702"/>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1966517975"/>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2511073341"/>
                  </a:ext>
                </a:extLst>
              </a:tr>
            </a:tbl>
          </a:graphicData>
        </a:graphic>
      </p:graphicFrame>
      <p:graphicFrame>
        <p:nvGraphicFramePr>
          <p:cNvPr id="17" name="Table 16">
            <a:extLst>
              <a:ext uri="{FF2B5EF4-FFF2-40B4-BE49-F238E27FC236}">
                <a16:creationId xmlns:a16="http://schemas.microsoft.com/office/drawing/2014/main" id="{3D2C79E1-A023-1C96-A5E5-6C608D42196D}"/>
              </a:ext>
            </a:extLst>
          </p:cNvPr>
          <p:cNvGraphicFramePr>
            <a:graphicFrameLocks noGrp="1"/>
          </p:cNvGraphicFramePr>
          <p:nvPr>
            <p:extLst>
              <p:ext uri="{D42A27DB-BD31-4B8C-83A1-F6EECF244321}">
                <p14:modId xmlns:p14="http://schemas.microsoft.com/office/powerpoint/2010/main" val="2821985925"/>
              </p:ext>
            </p:extLst>
          </p:nvPr>
        </p:nvGraphicFramePr>
        <p:xfrm>
          <a:off x="8820338" y="2013403"/>
          <a:ext cx="2838313" cy="2211306"/>
        </p:xfrm>
        <a:graphic>
          <a:graphicData uri="http://schemas.openxmlformats.org/drawingml/2006/table">
            <a:tbl>
              <a:tblPr bandRow="1"/>
              <a:tblGrid>
                <a:gridCol w="887059">
                  <a:extLst>
                    <a:ext uri="{9D8B030D-6E8A-4147-A177-3AD203B41FA5}">
                      <a16:colId xmlns:a16="http://schemas.microsoft.com/office/drawing/2014/main" val="3425221665"/>
                    </a:ext>
                  </a:extLst>
                </a:gridCol>
                <a:gridCol w="975627">
                  <a:extLst>
                    <a:ext uri="{9D8B030D-6E8A-4147-A177-3AD203B41FA5}">
                      <a16:colId xmlns:a16="http://schemas.microsoft.com/office/drawing/2014/main" val="3018265709"/>
                    </a:ext>
                  </a:extLst>
                </a:gridCol>
                <a:gridCol w="975627">
                  <a:extLst>
                    <a:ext uri="{9D8B030D-6E8A-4147-A177-3AD203B41FA5}">
                      <a16:colId xmlns:a16="http://schemas.microsoft.com/office/drawing/2014/main" val="542353310"/>
                    </a:ext>
                  </a:extLst>
                </a:gridCol>
              </a:tblGrid>
              <a:tr h="238134">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A3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extLst>
                  <a:ext uri="{0D108BD9-81ED-4DB2-BD59-A6C34878D82A}">
                    <a16:rowId xmlns:a16="http://schemas.microsoft.com/office/drawing/2014/main" val="222957542"/>
                  </a:ext>
                </a:extLst>
              </a:tr>
              <a:tr h="238134">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0–29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30–&lt;300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100" b="1">
                          <a:solidFill>
                            <a:schemeClr val="bg1"/>
                          </a:solidFill>
                          <a:latin typeface="Arial" panose="020B0604020202020204" pitchFamily="34" charset="0"/>
                          <a:cs typeface="Arial" panose="020B0604020202020204" pitchFamily="34" charset="0"/>
                        </a:rPr>
                        <a:t>≥300</a:t>
                      </a:r>
                      <a:r>
                        <a:rPr lang="en-GB" sz="1100" b="1" kern="1200">
                          <a:solidFill>
                            <a:schemeClr val="bg1"/>
                          </a:solidFill>
                          <a:latin typeface="Arial" panose="020B0604020202020204" pitchFamily="34" charset="0"/>
                          <a:ea typeface="+mn-ea"/>
                          <a:cs typeface="Arial" panose="020B0604020202020204" pitchFamily="34" charset="0"/>
                        </a:rPr>
                        <a:t>–≤5000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9FB7"/>
                    </a:solidFill>
                  </a:tcPr>
                </a:tc>
                <a:extLst>
                  <a:ext uri="{0D108BD9-81ED-4DB2-BD59-A6C34878D82A}">
                    <a16:rowId xmlns:a16="http://schemas.microsoft.com/office/drawing/2014/main" val="31344247"/>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E9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extLst>
                  <a:ext uri="{0D108BD9-81ED-4DB2-BD59-A6C34878D82A}">
                    <a16:rowId xmlns:a16="http://schemas.microsoft.com/office/drawing/2014/main" val="2213796299"/>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E9B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extLst>
                  <a:ext uri="{0D108BD9-81ED-4DB2-BD59-A6C34878D82A}">
                    <a16:rowId xmlns:a16="http://schemas.microsoft.com/office/drawing/2014/main" val="1057076966"/>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3181764142"/>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9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1448811702"/>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1966517975"/>
                  </a:ext>
                </a:extLst>
              </a:tr>
              <a:tr h="28219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05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2B2"/>
                    </a:solidFill>
                  </a:tcPr>
                </a:tc>
                <a:extLst>
                  <a:ext uri="{0D108BD9-81ED-4DB2-BD59-A6C34878D82A}">
                    <a16:rowId xmlns:a16="http://schemas.microsoft.com/office/drawing/2014/main" val="2511073341"/>
                  </a:ext>
                </a:extLst>
              </a:tr>
            </a:tbl>
          </a:graphicData>
        </a:graphic>
      </p:graphicFrame>
      <p:sp>
        <p:nvSpPr>
          <p:cNvPr id="19" name="TextBox 18">
            <a:extLst>
              <a:ext uri="{FF2B5EF4-FFF2-40B4-BE49-F238E27FC236}">
                <a16:creationId xmlns:a16="http://schemas.microsoft.com/office/drawing/2014/main" id="{384CA9CD-2FA4-7D84-1B59-76B358D9749C}"/>
              </a:ext>
            </a:extLst>
          </p:cNvPr>
          <p:cNvSpPr txBox="1"/>
          <p:nvPr/>
        </p:nvSpPr>
        <p:spPr>
          <a:xfrm rot="16200000">
            <a:off x="86916" y="3242458"/>
            <a:ext cx="1506993" cy="461665"/>
          </a:xfrm>
          <a:prstGeom prst="rect">
            <a:avLst/>
          </a:prstGeom>
          <a:noFill/>
        </p:spPr>
        <p:txBody>
          <a:bodyPr wrap="square" rtlCol="0">
            <a:spAutoFit/>
          </a:bodyPr>
          <a:lstStyle/>
          <a:p>
            <a:pPr algn="ctr" defTabSz="914400" eaLnBrk="1" fontAlgn="auto" hangingPunct="1">
              <a:spcBef>
                <a:spcPts val="0"/>
              </a:spcBef>
              <a:spcAft>
                <a:spcPts val="0"/>
              </a:spcAft>
            </a:pPr>
            <a:r>
              <a:rPr lang="en-GB" sz="1200" b="1">
                <a:latin typeface="Arial" panose="020B0604020202020204" pitchFamily="34" charset="0"/>
                <a:ea typeface="+mn-ea"/>
                <a:cs typeface="Arial" panose="020B0604020202020204" pitchFamily="34" charset="0"/>
              </a:rPr>
              <a:t>GFR categories (mL/min/1.73 m</a:t>
            </a:r>
            <a:r>
              <a:rPr lang="en-GB" sz="1200" b="1" baseline="30000">
                <a:latin typeface="Arial" panose="020B0604020202020204" pitchFamily="34" charset="0"/>
                <a:ea typeface="+mn-ea"/>
                <a:cs typeface="Arial" panose="020B0604020202020204" pitchFamily="34" charset="0"/>
              </a:rPr>
              <a:t>2</a:t>
            </a:r>
            <a:r>
              <a:rPr lang="en-GB" sz="1200" b="1">
                <a:latin typeface="Arial" panose="020B0604020202020204" pitchFamily="34" charset="0"/>
                <a:ea typeface="+mn-ea"/>
                <a:cs typeface="Arial" panose="020B0604020202020204" pitchFamily="34" charset="0"/>
              </a:rPr>
              <a:t>)</a:t>
            </a:r>
          </a:p>
        </p:txBody>
      </p:sp>
      <p:sp>
        <p:nvSpPr>
          <p:cNvPr id="20" name="TextBox 19">
            <a:extLst>
              <a:ext uri="{FF2B5EF4-FFF2-40B4-BE49-F238E27FC236}">
                <a16:creationId xmlns:a16="http://schemas.microsoft.com/office/drawing/2014/main" id="{A7D42A80-A8FC-D893-5397-674C975ED09E}"/>
              </a:ext>
            </a:extLst>
          </p:cNvPr>
          <p:cNvSpPr txBox="1"/>
          <p:nvPr/>
        </p:nvSpPr>
        <p:spPr>
          <a:xfrm>
            <a:off x="12247" y="1991268"/>
            <a:ext cx="2235894" cy="461665"/>
          </a:xfrm>
          <a:prstGeom prst="rect">
            <a:avLst/>
          </a:prstGeom>
          <a:noFill/>
        </p:spPr>
        <p:txBody>
          <a:bodyPr wrap="square" rtlCol="0">
            <a:spAutoFit/>
          </a:bodyPr>
          <a:lstStyle/>
          <a:p>
            <a:pPr algn="ctr" defTabSz="914400" eaLnBrk="1" fontAlgn="auto" hangingPunct="1">
              <a:spcBef>
                <a:spcPts val="0"/>
              </a:spcBef>
              <a:spcAft>
                <a:spcPts val="0"/>
              </a:spcAft>
            </a:pPr>
            <a:r>
              <a:rPr lang="en-GB" sz="1200" b="1">
                <a:latin typeface="Arial" panose="020B0604020202020204" pitchFamily="34" charset="0"/>
                <a:ea typeface="+mn-ea"/>
                <a:cs typeface="Arial" panose="020B0604020202020204" pitchFamily="34" charset="0"/>
              </a:rPr>
              <a:t>Albuminuria  categories (mg albumin/g creatinine)</a:t>
            </a:r>
          </a:p>
        </p:txBody>
      </p:sp>
      <p:sp>
        <p:nvSpPr>
          <p:cNvPr id="21" name="Freeform: Shape 20">
            <a:extLst>
              <a:ext uri="{FF2B5EF4-FFF2-40B4-BE49-F238E27FC236}">
                <a16:creationId xmlns:a16="http://schemas.microsoft.com/office/drawing/2014/main" id="{436F6430-BDC2-D360-D02C-B37B3536D917}"/>
              </a:ext>
            </a:extLst>
          </p:cNvPr>
          <p:cNvSpPr/>
          <p:nvPr/>
        </p:nvSpPr>
        <p:spPr>
          <a:xfrm>
            <a:off x="6432611" y="2555733"/>
            <a:ext cx="1929884" cy="1198217"/>
          </a:xfrm>
          <a:custGeom>
            <a:avLst/>
            <a:gdLst>
              <a:gd name="csX0" fmla="*/ 961570 w 1929884"/>
              <a:gd name="csY0" fmla="*/ 0 h 1239586"/>
              <a:gd name="csX1" fmla="*/ 1929884 w 1929884"/>
              <a:gd name="csY1" fmla="*/ 0 h 1239586"/>
              <a:gd name="csX2" fmla="*/ 1929884 w 1929884"/>
              <a:gd name="csY2" fmla="*/ 527191 h 1239586"/>
              <a:gd name="csX3" fmla="*/ 968314 w 1929884"/>
              <a:gd name="csY3" fmla="*/ 527191 h 1239586"/>
              <a:gd name="csX4" fmla="*/ 968314 w 1929884"/>
              <a:gd name="csY4" fmla="*/ 1239586 h 1239586"/>
              <a:gd name="csX5" fmla="*/ 0 w 1929884"/>
              <a:gd name="csY5" fmla="*/ 1239586 h 1239586"/>
              <a:gd name="csX6" fmla="*/ 0 w 1929884"/>
              <a:gd name="csY6" fmla="*/ 264014 h 1239586"/>
              <a:gd name="csX7" fmla="*/ 961570 w 1929884"/>
              <a:gd name="csY7" fmla="*/ 264014 h 12395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29884" h="1239586">
                <a:moveTo>
                  <a:pt x="961570" y="0"/>
                </a:moveTo>
                <a:lnTo>
                  <a:pt x="1929884" y="0"/>
                </a:lnTo>
                <a:lnTo>
                  <a:pt x="1929884" y="527191"/>
                </a:lnTo>
                <a:lnTo>
                  <a:pt x="968314" y="527191"/>
                </a:lnTo>
                <a:lnTo>
                  <a:pt x="968314" y="1239586"/>
                </a:lnTo>
                <a:lnTo>
                  <a:pt x="0" y="1239586"/>
                </a:lnTo>
                <a:lnTo>
                  <a:pt x="0" y="264014"/>
                </a:lnTo>
                <a:lnTo>
                  <a:pt x="961570" y="264014"/>
                </a:lnTo>
                <a:close/>
              </a:path>
            </a:pathLst>
          </a:custGeom>
          <a:solidFill>
            <a:schemeClr val="accent2">
              <a:alpha val="50196"/>
            </a:schemeClr>
          </a:solidFill>
          <a:ln w="38100" cap="flat" cmpd="sng" algn="ctr">
            <a:solidFill>
              <a:schemeClr val="accent2"/>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E20E5C73-D827-D58F-8665-6515C83084A1}"/>
              </a:ext>
            </a:extLst>
          </p:cNvPr>
          <p:cNvSpPr/>
          <p:nvPr/>
        </p:nvSpPr>
        <p:spPr>
          <a:xfrm>
            <a:off x="3184524" y="2846822"/>
            <a:ext cx="1895636" cy="942146"/>
          </a:xfrm>
          <a:custGeom>
            <a:avLst/>
            <a:gdLst>
              <a:gd name="csX0" fmla="*/ 996303 w 1895636"/>
              <a:gd name="csY0" fmla="*/ 0 h 942146"/>
              <a:gd name="csX1" fmla="*/ 1895636 w 1895636"/>
              <a:gd name="csY1" fmla="*/ 0 h 942146"/>
              <a:gd name="csX2" fmla="*/ 1895636 w 1895636"/>
              <a:gd name="csY2" fmla="*/ 229751 h 942146"/>
              <a:gd name="csX3" fmla="*/ 1895636 w 1895636"/>
              <a:gd name="csY3" fmla="*/ 712395 h 942146"/>
              <a:gd name="csX4" fmla="*/ 1895636 w 1895636"/>
              <a:gd name="csY4" fmla="*/ 942146 h 942146"/>
              <a:gd name="csX5" fmla="*/ 0 w 1895636"/>
              <a:gd name="csY5" fmla="*/ 942146 h 942146"/>
              <a:gd name="csX6" fmla="*/ 0 w 1895636"/>
              <a:gd name="csY6" fmla="*/ 229751 h 942146"/>
              <a:gd name="csX7" fmla="*/ 996303 w 1895636"/>
              <a:gd name="csY7" fmla="*/ 229751 h 942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95636" h="942146">
                <a:moveTo>
                  <a:pt x="996303" y="0"/>
                </a:moveTo>
                <a:lnTo>
                  <a:pt x="1895636" y="0"/>
                </a:lnTo>
                <a:lnTo>
                  <a:pt x="1895636" y="229751"/>
                </a:lnTo>
                <a:lnTo>
                  <a:pt x="1895636" y="712395"/>
                </a:lnTo>
                <a:lnTo>
                  <a:pt x="1895636" y="942146"/>
                </a:lnTo>
                <a:lnTo>
                  <a:pt x="0" y="942146"/>
                </a:lnTo>
                <a:lnTo>
                  <a:pt x="0" y="229751"/>
                </a:lnTo>
                <a:lnTo>
                  <a:pt x="996303" y="229751"/>
                </a:lnTo>
                <a:close/>
              </a:path>
            </a:pathLst>
          </a:custGeom>
          <a:solidFill>
            <a:schemeClr val="accent1">
              <a:alpha val="50196"/>
            </a:schemeClr>
          </a:solidFill>
          <a:ln w="38100" cap="flat" cmpd="sng" algn="ctr">
            <a:solidFill>
              <a:schemeClr val="accent1">
                <a:lumMod val="75000"/>
              </a:scheme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153E8AB4-BD79-04AF-EE7F-9014FDB7B8EB}"/>
              </a:ext>
            </a:extLst>
          </p:cNvPr>
          <p:cNvSpPr txBox="1"/>
          <p:nvPr/>
        </p:nvSpPr>
        <p:spPr>
          <a:xfrm>
            <a:off x="5349711" y="1724234"/>
            <a:ext cx="2235894" cy="276999"/>
          </a:xfrm>
          <a:prstGeom prst="rect">
            <a:avLst/>
          </a:prstGeom>
          <a:noFill/>
        </p:spPr>
        <p:txBody>
          <a:bodyPr wrap="square" rtlCol="0">
            <a:spAutoFit/>
          </a:bodyPr>
          <a:lstStyle/>
          <a:p>
            <a:pPr algn="ctr" defTabSz="914400" eaLnBrk="1" fontAlgn="auto" hangingPunct="1">
              <a:spcBef>
                <a:spcPts val="0"/>
              </a:spcBef>
              <a:spcAft>
                <a:spcPts val="0"/>
              </a:spcAft>
            </a:pPr>
            <a:r>
              <a:rPr lang="en-GB" sz="1200" b="1">
                <a:latin typeface="Arial" panose="020B0604020202020204" pitchFamily="34" charset="0"/>
                <a:ea typeface="+mn-ea"/>
                <a:cs typeface="Arial" panose="020B0604020202020204" pitchFamily="34" charset="0"/>
              </a:rPr>
              <a:t>Risk of adverse outcome: </a:t>
            </a:r>
          </a:p>
        </p:txBody>
      </p:sp>
      <p:sp>
        <p:nvSpPr>
          <p:cNvPr id="24" name="TextBox 23">
            <a:extLst>
              <a:ext uri="{FF2B5EF4-FFF2-40B4-BE49-F238E27FC236}">
                <a16:creationId xmlns:a16="http://schemas.microsoft.com/office/drawing/2014/main" id="{1C9E7BE8-BBEB-2422-1487-3F9E79ACD342}"/>
              </a:ext>
            </a:extLst>
          </p:cNvPr>
          <p:cNvSpPr txBox="1"/>
          <p:nvPr/>
        </p:nvSpPr>
        <p:spPr>
          <a:xfrm>
            <a:off x="6733779" y="1724234"/>
            <a:ext cx="2235894" cy="276999"/>
          </a:xfrm>
          <a:prstGeom prst="rect">
            <a:avLst/>
          </a:prstGeom>
          <a:noFill/>
        </p:spPr>
        <p:txBody>
          <a:bodyPr wrap="square" rtlCol="0">
            <a:spAutoFit/>
          </a:bodyPr>
          <a:lstStyle/>
          <a:p>
            <a:pPr algn="ctr" defTabSz="914400" eaLnBrk="1" fontAlgn="auto" hangingPunct="1">
              <a:spcBef>
                <a:spcPts val="0"/>
              </a:spcBef>
              <a:spcAft>
                <a:spcPts val="0"/>
              </a:spcAft>
            </a:pPr>
            <a:r>
              <a:rPr lang="en-GB" sz="1200" b="1">
                <a:latin typeface="Arial" panose="020B0604020202020204" pitchFamily="34" charset="0"/>
                <a:ea typeface="+mn-ea"/>
                <a:cs typeface="Arial" panose="020B0604020202020204" pitchFamily="34" charset="0"/>
              </a:rPr>
              <a:t>Low</a:t>
            </a:r>
          </a:p>
        </p:txBody>
      </p:sp>
      <p:sp>
        <p:nvSpPr>
          <p:cNvPr id="25" name="TextBox 24">
            <a:extLst>
              <a:ext uri="{FF2B5EF4-FFF2-40B4-BE49-F238E27FC236}">
                <a16:creationId xmlns:a16="http://schemas.microsoft.com/office/drawing/2014/main" id="{19AE56CC-C561-A827-8ADD-BC3674440228}"/>
              </a:ext>
            </a:extLst>
          </p:cNvPr>
          <p:cNvSpPr txBox="1"/>
          <p:nvPr/>
        </p:nvSpPr>
        <p:spPr>
          <a:xfrm>
            <a:off x="8027065" y="1724234"/>
            <a:ext cx="2235894" cy="276999"/>
          </a:xfrm>
          <a:prstGeom prst="rect">
            <a:avLst/>
          </a:prstGeom>
          <a:noFill/>
        </p:spPr>
        <p:txBody>
          <a:bodyPr wrap="square" rtlCol="0">
            <a:spAutoFit/>
          </a:bodyPr>
          <a:lstStyle/>
          <a:p>
            <a:pPr algn="ctr" defTabSz="914400" eaLnBrk="1" fontAlgn="auto" hangingPunct="1">
              <a:spcBef>
                <a:spcPts val="0"/>
              </a:spcBef>
              <a:spcAft>
                <a:spcPts val="0"/>
              </a:spcAft>
            </a:pPr>
            <a:r>
              <a:rPr lang="en-GB" sz="1200" b="1">
                <a:solidFill>
                  <a:prstClr val="black">
                    <a:lumMod val="65000"/>
                    <a:lumOff val="35000"/>
                  </a:prstClr>
                </a:solidFill>
                <a:latin typeface="Arial" panose="020B0604020202020204" pitchFamily="34" charset="0"/>
                <a:ea typeface="+mn-ea"/>
                <a:cs typeface="Arial" panose="020B0604020202020204" pitchFamily="34" charset="0"/>
              </a:rPr>
              <a:t>Moderately increased </a:t>
            </a:r>
          </a:p>
        </p:txBody>
      </p:sp>
      <p:sp>
        <p:nvSpPr>
          <p:cNvPr id="26" name="TextBox 25">
            <a:extLst>
              <a:ext uri="{FF2B5EF4-FFF2-40B4-BE49-F238E27FC236}">
                <a16:creationId xmlns:a16="http://schemas.microsoft.com/office/drawing/2014/main" id="{55C6E3C1-5BCA-C423-A8A1-441B8BC950C7}"/>
              </a:ext>
            </a:extLst>
          </p:cNvPr>
          <p:cNvSpPr txBox="1"/>
          <p:nvPr/>
        </p:nvSpPr>
        <p:spPr>
          <a:xfrm>
            <a:off x="9299527" y="1724234"/>
            <a:ext cx="2235894" cy="276999"/>
          </a:xfrm>
          <a:prstGeom prst="rect">
            <a:avLst/>
          </a:prstGeom>
          <a:noFill/>
        </p:spPr>
        <p:txBody>
          <a:bodyPr wrap="square" rtlCol="0">
            <a:spAutoFit/>
          </a:bodyPr>
          <a:lstStyle/>
          <a:p>
            <a:pPr algn="ctr" defTabSz="914400" eaLnBrk="1" fontAlgn="auto" hangingPunct="1">
              <a:spcBef>
                <a:spcPts val="0"/>
              </a:spcBef>
              <a:spcAft>
                <a:spcPts val="0"/>
              </a:spcAft>
            </a:pPr>
            <a:r>
              <a:rPr lang="en-GB" sz="1200" b="1">
                <a:latin typeface="Arial" panose="020B0604020202020204" pitchFamily="34" charset="0"/>
                <a:ea typeface="+mn-ea"/>
                <a:cs typeface="Arial" panose="020B0604020202020204" pitchFamily="34" charset="0"/>
              </a:rPr>
              <a:t>High</a:t>
            </a:r>
          </a:p>
        </p:txBody>
      </p:sp>
      <p:sp>
        <p:nvSpPr>
          <p:cNvPr id="27" name="TextBox 26">
            <a:extLst>
              <a:ext uri="{FF2B5EF4-FFF2-40B4-BE49-F238E27FC236}">
                <a16:creationId xmlns:a16="http://schemas.microsoft.com/office/drawing/2014/main" id="{2B84C116-2F91-D4BC-188E-0F3060E068CE}"/>
              </a:ext>
            </a:extLst>
          </p:cNvPr>
          <p:cNvSpPr txBox="1"/>
          <p:nvPr/>
        </p:nvSpPr>
        <p:spPr>
          <a:xfrm>
            <a:off x="10869199" y="1724234"/>
            <a:ext cx="935116" cy="276999"/>
          </a:xfrm>
          <a:prstGeom prst="rect">
            <a:avLst/>
          </a:prstGeom>
          <a:noFill/>
        </p:spPr>
        <p:txBody>
          <a:bodyPr wrap="square" rtlCol="0">
            <a:spAutoFit/>
          </a:bodyPr>
          <a:lstStyle/>
          <a:p>
            <a:pPr algn="ctr" defTabSz="914400" eaLnBrk="1" fontAlgn="auto" hangingPunct="1">
              <a:spcBef>
                <a:spcPts val="0"/>
              </a:spcBef>
              <a:spcAft>
                <a:spcPts val="0"/>
              </a:spcAft>
            </a:pPr>
            <a:r>
              <a:rPr lang="en-GB" sz="1200" b="1">
                <a:latin typeface="Arial" panose="020B0604020202020204" pitchFamily="34" charset="0"/>
                <a:ea typeface="+mn-ea"/>
                <a:cs typeface="Arial" panose="020B0604020202020204" pitchFamily="34" charset="0"/>
              </a:rPr>
              <a:t>Very high</a:t>
            </a:r>
          </a:p>
        </p:txBody>
      </p:sp>
      <p:pic>
        <p:nvPicPr>
          <p:cNvPr id="28" name="Picture 27">
            <a:extLst>
              <a:ext uri="{FF2B5EF4-FFF2-40B4-BE49-F238E27FC236}">
                <a16:creationId xmlns:a16="http://schemas.microsoft.com/office/drawing/2014/main" id="{EAE2278A-D40B-4F35-D88B-10B373ED2A46}"/>
              </a:ext>
            </a:extLst>
          </p:cNvPr>
          <p:cNvPicPr>
            <a:picLocks noChangeAspect="1"/>
          </p:cNvPicPr>
          <p:nvPr/>
        </p:nvPicPr>
        <p:blipFill>
          <a:blip r:embed="rId4"/>
          <a:srcRect l="33992" t="1" r="62737" b="-32383"/>
          <a:stretch>
            <a:fillRect/>
          </a:stretch>
        </p:blipFill>
        <p:spPr>
          <a:xfrm>
            <a:off x="7456113" y="1755932"/>
            <a:ext cx="201168" cy="308853"/>
          </a:xfrm>
          <a:prstGeom prst="rect">
            <a:avLst/>
          </a:prstGeom>
        </p:spPr>
      </p:pic>
      <p:pic>
        <p:nvPicPr>
          <p:cNvPr id="29" name="Picture 28">
            <a:extLst>
              <a:ext uri="{FF2B5EF4-FFF2-40B4-BE49-F238E27FC236}">
                <a16:creationId xmlns:a16="http://schemas.microsoft.com/office/drawing/2014/main" id="{56626AF9-48FF-F69F-40BA-F3AFBDA16B12}"/>
              </a:ext>
            </a:extLst>
          </p:cNvPr>
          <p:cNvPicPr>
            <a:picLocks noChangeAspect="1"/>
          </p:cNvPicPr>
          <p:nvPr/>
        </p:nvPicPr>
        <p:blipFill>
          <a:blip r:embed="rId4"/>
          <a:srcRect l="44300" r="52281"/>
          <a:stretch>
            <a:fillRect/>
          </a:stretch>
        </p:blipFill>
        <p:spPr>
          <a:xfrm>
            <a:off x="8135347" y="1745757"/>
            <a:ext cx="210312" cy="233303"/>
          </a:xfrm>
          <a:prstGeom prst="rect">
            <a:avLst/>
          </a:prstGeom>
        </p:spPr>
      </p:pic>
      <p:pic>
        <p:nvPicPr>
          <p:cNvPr id="30" name="Picture 29">
            <a:extLst>
              <a:ext uri="{FF2B5EF4-FFF2-40B4-BE49-F238E27FC236}">
                <a16:creationId xmlns:a16="http://schemas.microsoft.com/office/drawing/2014/main" id="{F2B885B3-FED4-2C9F-7E94-322908D9337C}"/>
              </a:ext>
            </a:extLst>
          </p:cNvPr>
          <p:cNvPicPr>
            <a:picLocks noChangeAspect="1"/>
          </p:cNvPicPr>
          <p:nvPr/>
        </p:nvPicPr>
        <p:blipFill>
          <a:blip r:embed="rId4"/>
          <a:srcRect l="74380" r="21807" b="2868"/>
          <a:stretch>
            <a:fillRect/>
          </a:stretch>
        </p:blipFill>
        <p:spPr>
          <a:xfrm>
            <a:off x="9985777" y="1752449"/>
            <a:ext cx="234548" cy="226611"/>
          </a:xfrm>
          <a:prstGeom prst="rect">
            <a:avLst/>
          </a:prstGeom>
        </p:spPr>
      </p:pic>
      <p:pic>
        <p:nvPicPr>
          <p:cNvPr id="31" name="Picture 30">
            <a:extLst>
              <a:ext uri="{FF2B5EF4-FFF2-40B4-BE49-F238E27FC236}">
                <a16:creationId xmlns:a16="http://schemas.microsoft.com/office/drawing/2014/main" id="{1A1AC37F-A358-B44D-A866-3BF6B812B431}"/>
              </a:ext>
            </a:extLst>
          </p:cNvPr>
          <p:cNvPicPr>
            <a:picLocks noChangeAspect="1"/>
          </p:cNvPicPr>
          <p:nvPr/>
        </p:nvPicPr>
        <p:blipFill>
          <a:blip r:embed="rId4"/>
          <a:srcRect l="84249" t="-30645" r="11299" b="-1"/>
          <a:stretch>
            <a:fillRect/>
          </a:stretch>
        </p:blipFill>
        <p:spPr>
          <a:xfrm>
            <a:off x="10697206" y="1683786"/>
            <a:ext cx="273852" cy="304799"/>
          </a:xfrm>
          <a:prstGeom prst="rect">
            <a:avLst/>
          </a:prstGeom>
        </p:spPr>
      </p:pic>
      <p:sp>
        <p:nvSpPr>
          <p:cNvPr id="32" name="Freeform: Shape 31">
            <a:extLst>
              <a:ext uri="{FF2B5EF4-FFF2-40B4-BE49-F238E27FC236}">
                <a16:creationId xmlns:a16="http://schemas.microsoft.com/office/drawing/2014/main" id="{F72940E5-26F4-8E38-6060-0FDABD85BAE3}"/>
              </a:ext>
            </a:extLst>
          </p:cNvPr>
          <p:cNvSpPr>
            <a:spLocks noChangeAspect="1"/>
          </p:cNvSpPr>
          <p:nvPr/>
        </p:nvSpPr>
        <p:spPr>
          <a:xfrm>
            <a:off x="10401641" y="2846822"/>
            <a:ext cx="935116" cy="907128"/>
          </a:xfrm>
          <a:custGeom>
            <a:avLst/>
            <a:gdLst>
              <a:gd name="csX0" fmla="*/ 990600 w 2514600"/>
              <a:gd name="csY0" fmla="*/ 352425 h 1152525"/>
              <a:gd name="csX1" fmla="*/ 0 w 2514600"/>
              <a:gd name="csY1" fmla="*/ 352425 h 1152525"/>
              <a:gd name="csX2" fmla="*/ 0 w 2514600"/>
              <a:gd name="csY2" fmla="*/ 1152525 h 1152525"/>
              <a:gd name="csX3" fmla="*/ 2514600 w 2514600"/>
              <a:gd name="csY3" fmla="*/ 1152525 h 1152525"/>
              <a:gd name="csX4" fmla="*/ 2514600 w 2514600"/>
              <a:gd name="csY4" fmla="*/ 0 h 1152525"/>
              <a:gd name="csX5" fmla="*/ 1000125 w 2514600"/>
              <a:gd name="csY5" fmla="*/ 0 h 1152525"/>
              <a:gd name="csX6" fmla="*/ 990600 w 2514600"/>
              <a:gd name="csY6" fmla="*/ 352425 h 115252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4600" h="1152525">
                <a:moveTo>
                  <a:pt x="990600" y="352425"/>
                </a:moveTo>
                <a:lnTo>
                  <a:pt x="0" y="352425"/>
                </a:lnTo>
                <a:lnTo>
                  <a:pt x="0" y="1152525"/>
                </a:lnTo>
                <a:lnTo>
                  <a:pt x="2514600" y="1152525"/>
                </a:lnTo>
                <a:lnTo>
                  <a:pt x="2514600" y="0"/>
                </a:lnTo>
                <a:lnTo>
                  <a:pt x="1000125" y="0"/>
                </a:lnTo>
                <a:lnTo>
                  <a:pt x="990600" y="352425"/>
                </a:lnTo>
                <a:close/>
              </a:path>
            </a:pathLst>
          </a:custGeom>
          <a:solidFill>
            <a:schemeClr val="accent3">
              <a:alpha val="50196"/>
            </a:schemeClr>
          </a:solidFill>
          <a:ln w="381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50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494A70-DBD1-AA5B-847F-2EC55A12D8E8}"/>
              </a:ext>
            </a:extLst>
          </p:cNvPr>
          <p:cNvSpPr>
            <a:spLocks noGrp="1"/>
          </p:cNvSpPr>
          <p:nvPr>
            <p:ph type="ftr" sz="quarter" idx="11"/>
          </p:nvPr>
        </p:nvSpPr>
        <p:spPr>
          <a:xfrm>
            <a:off x="623887" y="6318509"/>
            <a:ext cx="10909300" cy="506124"/>
          </a:xfrm>
        </p:spPr>
        <p:txBody>
          <a:bodyPr/>
          <a:lstStyle/>
          <a:p>
            <a:r>
              <a:rPr lang="en-GB"/>
              <a:t>*Sex and race were self-reported by the participants. Those reporting more than one race were categorised as “multiple race”; </a:t>
            </a:r>
            <a:r>
              <a:rPr lang="en-GB" baseline="30000"/>
              <a:t>#</a:t>
            </a:r>
            <a:r>
              <a:rPr lang="en-GB"/>
              <a:t>American Indian or Alaska native, Hawaiian or other Pacific Islander, </a:t>
            </a:r>
            <a:br>
              <a:rPr lang="en-GB"/>
            </a:br>
            <a:r>
              <a:rPr lang="en-GB"/>
              <a:t>or not reported or multiple. </a:t>
            </a:r>
            <a:br>
              <a:rPr lang="en-GB"/>
            </a:br>
            <a:r>
              <a:rPr lang="en-GB" err="1"/>
              <a:t>ACEi</a:t>
            </a:r>
            <a:r>
              <a:rPr lang="en-GB"/>
              <a:t>, angiotensin-converting enzyme inhibitor; ARB, angiotensin receptor blocker; ASCVD, atherosclerotic cardiovascular disease; BMI, body mass index; eGFR, estimated glomerular filtration rate; HbA1c, glycated haemoglobin; [K+], potassium concentration; SBP, systolic blood pressure; SGLT2i, sodium–glucose co-transporter-2 inhibitor; UACR, urine albumin-to-creatinine ratio​.</a:t>
            </a:r>
          </a:p>
        </p:txBody>
      </p:sp>
      <p:sp>
        <p:nvSpPr>
          <p:cNvPr id="3" name="Slide Number Placeholder 2">
            <a:extLst>
              <a:ext uri="{FF2B5EF4-FFF2-40B4-BE49-F238E27FC236}">
                <a16:creationId xmlns:a16="http://schemas.microsoft.com/office/drawing/2014/main" id="{42CE5DB9-3202-FB4B-8F27-8C3FFCB76760}"/>
              </a:ext>
            </a:extLst>
          </p:cNvPr>
          <p:cNvSpPr>
            <a:spLocks noGrp="1"/>
          </p:cNvSpPr>
          <p:nvPr>
            <p:ph type="sldNum" sz="quarter" idx="10"/>
          </p:nvPr>
        </p:nvSpPr>
        <p:spPr/>
        <p:txBody>
          <a:bodyPr/>
          <a:lstStyle/>
          <a:p>
            <a:fld id="{7AF8E309-D608-654D-B811-6A2C46C88181}" type="slidenum">
              <a:rPr lang="en-US" smtClean="0"/>
              <a:pPr/>
              <a:t>53</a:t>
            </a:fld>
            <a:endParaRPr lang="en-US"/>
          </a:p>
        </p:txBody>
      </p:sp>
      <p:sp>
        <p:nvSpPr>
          <p:cNvPr id="4" name="Title 3">
            <a:extLst>
              <a:ext uri="{FF2B5EF4-FFF2-40B4-BE49-F238E27FC236}">
                <a16:creationId xmlns:a16="http://schemas.microsoft.com/office/drawing/2014/main" id="{A8C1D09F-3A3D-2B63-C793-0252D420B12B}"/>
              </a:ext>
            </a:extLst>
          </p:cNvPr>
          <p:cNvSpPr>
            <a:spLocks noGrp="1"/>
          </p:cNvSpPr>
          <p:nvPr>
            <p:ph type="title"/>
          </p:nvPr>
        </p:nvSpPr>
        <p:spPr/>
        <p:txBody>
          <a:bodyPr/>
          <a:lstStyle/>
          <a:p>
            <a:r>
              <a:rPr lang="en-GB"/>
              <a:t>Baseline demographics and clinical characteristics</a:t>
            </a:r>
          </a:p>
        </p:txBody>
      </p:sp>
      <p:graphicFrame>
        <p:nvGraphicFramePr>
          <p:cNvPr id="5" name="Table 4">
            <a:extLst>
              <a:ext uri="{FF2B5EF4-FFF2-40B4-BE49-F238E27FC236}">
                <a16:creationId xmlns:a16="http://schemas.microsoft.com/office/drawing/2014/main" id="{F9528F92-C652-3A66-5FC3-F86993E84591}"/>
              </a:ext>
            </a:extLst>
          </p:cNvPr>
          <p:cNvGraphicFramePr>
            <a:graphicFrameLocks noGrp="1"/>
          </p:cNvGraphicFramePr>
          <p:nvPr>
            <p:extLst>
              <p:ext uri="{D42A27DB-BD31-4B8C-83A1-F6EECF244321}">
                <p14:modId xmlns:p14="http://schemas.microsoft.com/office/powerpoint/2010/main" val="2578772361"/>
              </p:ext>
            </p:extLst>
          </p:nvPr>
        </p:nvGraphicFramePr>
        <p:xfrm>
          <a:off x="478871" y="824259"/>
          <a:ext cx="5580000" cy="5209482"/>
        </p:xfrm>
        <a:graphic>
          <a:graphicData uri="http://schemas.openxmlformats.org/drawingml/2006/table">
            <a:tbl>
              <a:tblPr firstRow="1" bandRow="1">
                <a:tableStyleId>{0660B408-B3CF-4A94-85FC-2B1E0A45F4A2}</a:tableStyleId>
              </a:tblPr>
              <a:tblGrid>
                <a:gridCol w="2944476">
                  <a:extLst>
                    <a:ext uri="{9D8B030D-6E8A-4147-A177-3AD203B41FA5}">
                      <a16:colId xmlns:a16="http://schemas.microsoft.com/office/drawing/2014/main" val="1546548169"/>
                    </a:ext>
                  </a:extLst>
                </a:gridCol>
                <a:gridCol w="1317762">
                  <a:extLst>
                    <a:ext uri="{9D8B030D-6E8A-4147-A177-3AD203B41FA5}">
                      <a16:colId xmlns:a16="http://schemas.microsoft.com/office/drawing/2014/main" val="1536869245"/>
                    </a:ext>
                  </a:extLst>
                </a:gridCol>
                <a:gridCol w="1317762">
                  <a:extLst>
                    <a:ext uri="{9D8B030D-6E8A-4147-A177-3AD203B41FA5}">
                      <a16:colId xmlns:a16="http://schemas.microsoft.com/office/drawing/2014/main" val="2901824364"/>
                    </a:ext>
                  </a:extLst>
                </a:gridCol>
              </a:tblGrid>
              <a:tr h="540000">
                <a:tc>
                  <a:txBody>
                    <a:bodyPr/>
                    <a:lstStyle/>
                    <a:p>
                      <a:pPr marL="0" algn="l" defTabSz="914400" rtl="0" eaLnBrk="1" latinLnBrk="0" hangingPunct="1">
                        <a:lnSpc>
                          <a:spcPct val="100000"/>
                        </a:lnSpc>
                      </a:pPr>
                      <a:r>
                        <a:rPr lang="en-GB" sz="1400" b="1" kern="1200" noProof="0">
                          <a:solidFill>
                            <a:schemeClr val="lt1"/>
                          </a:solidFill>
                        </a:rPr>
                        <a:t>Characteristic</a:t>
                      </a:r>
                      <a:endParaRPr lang="en-GB" sz="1400" b="1" kern="1200" noProof="0">
                        <a:solidFill>
                          <a:schemeClr val="lt1"/>
                        </a:solidFill>
                        <a:latin typeface="+mn-lt"/>
                        <a:ea typeface="+mn-ea"/>
                        <a:cs typeface="+mn-cs"/>
                      </a:endParaRPr>
                    </a:p>
                  </a:txBody>
                  <a:tcP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75000"/>
                      </a:schemeClr>
                    </a:solidFill>
                  </a:tcPr>
                </a:tc>
                <a:tc>
                  <a:txBody>
                    <a:bodyPr/>
                    <a:lstStyle/>
                    <a:p>
                      <a:pPr marL="0" algn="ctr" defTabSz="914400" rtl="0" eaLnBrk="1" latinLnBrk="0" hangingPunct="1">
                        <a:lnSpc>
                          <a:spcPct val="100000"/>
                        </a:lnSpc>
                      </a:pPr>
                      <a:r>
                        <a:rPr lang="en-GB" sz="1400" b="1" kern="1200" noProof="0">
                          <a:solidFill>
                            <a:schemeClr val="lt1"/>
                          </a:solidFill>
                        </a:rPr>
                        <a:t>Finerenone </a:t>
                      </a:r>
                    </a:p>
                    <a:p>
                      <a:pPr marL="0" algn="ctr" defTabSz="914400" rtl="0" eaLnBrk="1" latinLnBrk="0" hangingPunct="1">
                        <a:lnSpc>
                          <a:spcPct val="100000"/>
                        </a:lnSpc>
                      </a:pPr>
                      <a:r>
                        <a:rPr lang="en-GB" sz="1400" b="1" kern="1200" noProof="0">
                          <a:solidFill>
                            <a:schemeClr val="lt1"/>
                          </a:solidFill>
                        </a:rPr>
                        <a:t>(n=7291)</a:t>
                      </a:r>
                      <a:endParaRPr lang="en-GB" sz="1400" b="1" kern="1200" noProof="0">
                        <a:solidFill>
                          <a:schemeClr val="lt1"/>
                        </a:solidFill>
                        <a:latin typeface="+mn-lt"/>
                        <a:ea typeface="+mn-ea"/>
                        <a:cs typeface="+mn-cs"/>
                      </a:endParaRPr>
                    </a:p>
                  </a:txBody>
                  <a:tcP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accent1"/>
                    </a:solidFill>
                  </a:tcPr>
                </a:tc>
                <a:tc>
                  <a:txBody>
                    <a:bodyPr/>
                    <a:lstStyle/>
                    <a:p>
                      <a:pPr marL="0" algn="ctr" defTabSz="914400" rtl="0" eaLnBrk="1" latinLnBrk="0" hangingPunct="1">
                        <a:lnSpc>
                          <a:spcPct val="100000"/>
                        </a:lnSpc>
                      </a:pPr>
                      <a:r>
                        <a:rPr lang="en-GB" sz="1400" b="1" kern="1200" noProof="0">
                          <a:solidFill>
                            <a:schemeClr val="lt1"/>
                          </a:solidFill>
                        </a:rPr>
                        <a:t>Placebo </a:t>
                      </a:r>
                    </a:p>
                    <a:p>
                      <a:pPr marL="0" algn="ctr" defTabSz="914400" rtl="0" eaLnBrk="1" latinLnBrk="0" hangingPunct="1">
                        <a:lnSpc>
                          <a:spcPct val="100000"/>
                        </a:lnSpc>
                      </a:pPr>
                      <a:r>
                        <a:rPr lang="en-GB" sz="1400" b="1" kern="1200" noProof="0">
                          <a:solidFill>
                            <a:schemeClr val="lt1"/>
                          </a:solidFill>
                        </a:rPr>
                        <a:t>(n=7283)</a:t>
                      </a:r>
                      <a:endParaRPr lang="en-GB" sz="1400" b="1" kern="1200" noProof="0">
                        <a:solidFill>
                          <a:schemeClr val="lt1"/>
                        </a:solidFill>
                        <a:latin typeface="+mn-lt"/>
                        <a:ea typeface="+mn-ea"/>
                        <a:cs typeface="+mn-cs"/>
                      </a:endParaRPr>
                    </a:p>
                  </a:txBody>
                  <a:tcP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270511137"/>
                  </a:ext>
                </a:extLst>
              </a:tr>
              <a:tr h="311763">
                <a:tc>
                  <a:txBody>
                    <a:bodyPr/>
                    <a:lstStyle/>
                    <a:p>
                      <a:pPr marL="0" algn="l" defTabSz="914400" rtl="0" eaLnBrk="1" latinLnBrk="0" hangingPunct="1">
                        <a:lnSpc>
                          <a:spcPct val="100000"/>
                        </a:lnSpc>
                      </a:pPr>
                      <a:r>
                        <a:rPr lang="en-GB" sz="1400" b="1" kern="1200" noProof="0">
                          <a:solidFill>
                            <a:schemeClr val="dk1"/>
                          </a:solidFill>
                        </a:rPr>
                        <a:t>Age</a:t>
                      </a:r>
                      <a:r>
                        <a:rPr lang="en-GB" sz="1400" kern="1200" noProof="0">
                          <a:solidFill>
                            <a:schemeClr val="dk1"/>
                          </a:solidFill>
                        </a:rPr>
                        <a:t>, years, mean (SD)</a:t>
                      </a:r>
                      <a:endParaRPr lang="en-GB" sz="1400" kern="1200" noProof="0">
                        <a:solidFill>
                          <a:schemeClr val="dk1"/>
                        </a:solidFill>
                        <a:latin typeface="+mn-lt"/>
                        <a:ea typeface="+mn-ea"/>
                        <a:cs typeface="+mn-cs"/>
                      </a:endParaRPr>
                    </a:p>
                  </a:txBody>
                  <a:tcPr>
                    <a:lnT w="12700" cap="flat" cmpd="sng" algn="ctr">
                      <a:solidFill>
                        <a:schemeClr val="tx1">
                          <a:lumMod val="75000"/>
                        </a:schemeClr>
                      </a:solidFill>
                      <a:prstDash val="solid"/>
                      <a:round/>
                      <a:headEnd type="none" w="med" len="med"/>
                      <a:tailEnd type="none" w="med" len="med"/>
                    </a:lnT>
                    <a:solidFill>
                      <a:schemeClr val="bg1"/>
                    </a:solidFill>
                  </a:tcPr>
                </a:tc>
                <a:tc>
                  <a:txBody>
                    <a:bodyPr/>
                    <a:lstStyle/>
                    <a:p>
                      <a:pPr algn="ctr">
                        <a:lnSpc>
                          <a:spcPct val="100000"/>
                        </a:lnSpc>
                        <a:buNone/>
                      </a:pPr>
                      <a:r>
                        <a:rPr lang="en-GB" sz="1400" kern="100" noProof="0">
                          <a:effectLst/>
                        </a:rPr>
                        <a:t>63.6 (10.5)</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lumMod val="75000"/>
                        </a:schemeClr>
                      </a:solidFill>
                      <a:prstDash val="solid"/>
                      <a:round/>
                      <a:headEnd type="none" w="med" len="med"/>
                      <a:tailEnd type="none" w="med" len="med"/>
                    </a:lnT>
                    <a:solidFill>
                      <a:schemeClr val="accent1">
                        <a:lumMod val="20000"/>
                        <a:lumOff val="80000"/>
                      </a:schemeClr>
                    </a:solidFill>
                  </a:tcPr>
                </a:tc>
                <a:tc>
                  <a:txBody>
                    <a:bodyPr/>
                    <a:lstStyle/>
                    <a:p>
                      <a:pPr algn="ctr">
                        <a:lnSpc>
                          <a:spcPct val="100000"/>
                        </a:lnSpc>
                        <a:buNone/>
                      </a:pPr>
                      <a:r>
                        <a:rPr lang="en-GB" sz="1400" kern="100" noProof="0">
                          <a:effectLst/>
                        </a:rPr>
                        <a:t>63.7 (10.7)</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lumMod val="75000"/>
                        </a:schemeClr>
                      </a:solidFill>
                      <a:prstDash val="solid"/>
                      <a:round/>
                      <a:headEnd type="none" w="med" len="med"/>
                      <a:tailEnd type="none" w="med" len="med"/>
                    </a:lnT>
                    <a:solidFill>
                      <a:schemeClr val="tx1">
                        <a:lumMod val="20000"/>
                        <a:lumOff val="80000"/>
                      </a:schemeClr>
                    </a:solidFill>
                  </a:tcPr>
                </a:tc>
                <a:extLst>
                  <a:ext uri="{0D108BD9-81ED-4DB2-BD59-A6C34878D82A}">
                    <a16:rowId xmlns:a16="http://schemas.microsoft.com/office/drawing/2014/main" val="1077004286"/>
                  </a:ext>
                </a:extLst>
              </a:tr>
              <a:tr h="311763">
                <a:tc>
                  <a:txBody>
                    <a:bodyPr/>
                    <a:lstStyle/>
                    <a:p>
                      <a:r>
                        <a:rPr lang="en-GB" sz="1400" b="1" noProof="0"/>
                        <a:t>Sex</a:t>
                      </a:r>
                      <a:r>
                        <a:rPr lang="en-GB" sz="1400" noProof="0"/>
                        <a:t>, male, n (%)*</a:t>
                      </a:r>
                    </a:p>
                  </a:txBody>
                  <a:tcPr>
                    <a:solidFill>
                      <a:schemeClr val="bg1"/>
                    </a:solidFill>
                  </a:tcPr>
                </a:tc>
                <a:tc>
                  <a:txBody>
                    <a:bodyPr/>
                    <a:lstStyle/>
                    <a:p>
                      <a:pPr algn="ctr">
                        <a:lnSpc>
                          <a:spcPct val="100000"/>
                        </a:lnSpc>
                        <a:buNone/>
                      </a:pPr>
                      <a:r>
                        <a:rPr lang="en-GB" sz="1400" kern="100" noProof="0">
                          <a:effectLst/>
                        </a:rPr>
                        <a:t>4981 (68.3)</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5126 (70.4)</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1499158568"/>
                  </a:ext>
                </a:extLst>
              </a:tr>
              <a:tr h="311763">
                <a:tc>
                  <a:txBody>
                    <a:bodyPr/>
                    <a:lstStyle/>
                    <a:p>
                      <a:r>
                        <a:rPr lang="en-GB" sz="1400" b="1" noProof="0"/>
                        <a:t>Race</a:t>
                      </a:r>
                      <a:r>
                        <a:rPr lang="en-GB" sz="1400" noProof="0"/>
                        <a:t>, n (%)</a:t>
                      </a:r>
                    </a:p>
                  </a:txBody>
                  <a:tcPr>
                    <a:solidFill>
                      <a:schemeClr val="bg1"/>
                    </a:solidFill>
                  </a:tcPr>
                </a:tc>
                <a:tc>
                  <a:txBody>
                    <a:bodyPr/>
                    <a:lstStyle/>
                    <a:p>
                      <a:pPr>
                        <a:lnSpc>
                          <a:spcPct val="100000"/>
                        </a:lnSpc>
                      </a:pPr>
                      <a:endParaRPr lang="en-GB" sz="1400" noProof="0"/>
                    </a:p>
                  </a:txBody>
                  <a:tcPr anchor="ctr">
                    <a:solidFill>
                      <a:schemeClr val="accent1">
                        <a:lumMod val="20000"/>
                        <a:lumOff val="80000"/>
                      </a:schemeClr>
                    </a:solidFill>
                  </a:tcPr>
                </a:tc>
                <a:tc>
                  <a:txBody>
                    <a:bodyPr/>
                    <a:lstStyle/>
                    <a:p>
                      <a:pPr>
                        <a:lnSpc>
                          <a:spcPct val="100000"/>
                        </a:lnSpc>
                      </a:pPr>
                      <a:endParaRPr lang="en-GB" sz="1400" noProof="0"/>
                    </a:p>
                  </a:txBody>
                  <a:tcPr anchor="ctr">
                    <a:solidFill>
                      <a:schemeClr val="tx1">
                        <a:lumMod val="20000"/>
                        <a:lumOff val="80000"/>
                      </a:schemeClr>
                    </a:solidFill>
                  </a:tcPr>
                </a:tc>
                <a:extLst>
                  <a:ext uri="{0D108BD9-81ED-4DB2-BD59-A6C34878D82A}">
                    <a16:rowId xmlns:a16="http://schemas.microsoft.com/office/drawing/2014/main" val="4008977023"/>
                  </a:ext>
                </a:extLst>
              </a:tr>
              <a:tr h="311763">
                <a:tc>
                  <a:txBody>
                    <a:bodyPr/>
                    <a:lstStyle/>
                    <a:p>
                      <a:pPr marL="216000"/>
                      <a:r>
                        <a:rPr lang="en-GB" sz="1400" noProof="0"/>
                        <a:t>White</a:t>
                      </a:r>
                    </a:p>
                  </a:txBody>
                  <a:tcPr>
                    <a:solidFill>
                      <a:schemeClr val="bg1"/>
                    </a:solidFill>
                  </a:tcPr>
                </a:tc>
                <a:tc>
                  <a:txBody>
                    <a:bodyPr/>
                    <a:lstStyle/>
                    <a:p>
                      <a:pPr algn="ctr">
                        <a:lnSpc>
                          <a:spcPct val="100000"/>
                        </a:lnSpc>
                        <a:buNone/>
                      </a:pPr>
                      <a:r>
                        <a:rPr lang="en-GB" sz="1400" kern="100" noProof="0">
                          <a:effectLst/>
                        </a:rPr>
                        <a:t>4757 (65.2)</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4760 (65.4)</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3735071417"/>
                  </a:ext>
                </a:extLst>
              </a:tr>
              <a:tr h="311763">
                <a:tc>
                  <a:txBody>
                    <a:bodyPr/>
                    <a:lstStyle/>
                    <a:p>
                      <a:pPr marL="216000"/>
                      <a:r>
                        <a:rPr lang="en-GB" sz="1400" noProof="0"/>
                        <a:t>Asian</a:t>
                      </a:r>
                    </a:p>
                  </a:txBody>
                  <a:tcPr>
                    <a:solidFill>
                      <a:schemeClr val="bg1"/>
                    </a:solidFill>
                  </a:tcPr>
                </a:tc>
                <a:tc>
                  <a:txBody>
                    <a:bodyPr/>
                    <a:lstStyle/>
                    <a:p>
                      <a:pPr algn="ctr">
                        <a:lnSpc>
                          <a:spcPct val="100000"/>
                        </a:lnSpc>
                        <a:buNone/>
                      </a:pPr>
                      <a:r>
                        <a:rPr lang="en-GB" sz="1400" kern="100" noProof="0">
                          <a:effectLst/>
                        </a:rPr>
                        <a:t>1860 (25.5)</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1868 (25.6)</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2823725000"/>
                  </a:ext>
                </a:extLst>
              </a:tr>
              <a:tr h="311763">
                <a:tc>
                  <a:txBody>
                    <a:bodyPr/>
                    <a:lstStyle/>
                    <a:p>
                      <a:pPr marL="216000"/>
                      <a:r>
                        <a:rPr lang="en-GB" sz="1400" noProof="0"/>
                        <a:t>Black</a:t>
                      </a:r>
                    </a:p>
                  </a:txBody>
                  <a:tcPr>
                    <a:solidFill>
                      <a:schemeClr val="bg1"/>
                    </a:solidFill>
                  </a:tcPr>
                </a:tc>
                <a:tc>
                  <a:txBody>
                    <a:bodyPr/>
                    <a:lstStyle/>
                    <a:p>
                      <a:pPr algn="ctr">
                        <a:lnSpc>
                          <a:spcPct val="100000"/>
                        </a:lnSpc>
                        <a:buNone/>
                      </a:pPr>
                      <a:r>
                        <a:rPr lang="en-GB" sz="1400" kern="100" noProof="0">
                          <a:effectLst/>
                        </a:rPr>
                        <a:t>273 (3.7)</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284 (3.9)</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213472349"/>
                  </a:ext>
                </a:extLst>
              </a:tr>
              <a:tr h="303527">
                <a:tc>
                  <a:txBody>
                    <a:bodyPr/>
                    <a:lstStyle/>
                    <a:p>
                      <a:pPr marL="216000"/>
                      <a:r>
                        <a:rPr lang="en-GB" sz="1400" noProof="0"/>
                        <a:t>Other</a:t>
                      </a:r>
                      <a:r>
                        <a:rPr lang="en-GB" sz="1400" baseline="30000" noProof="0"/>
                        <a:t>#</a:t>
                      </a:r>
                    </a:p>
                  </a:txBody>
                  <a:tcPr>
                    <a:solidFill>
                      <a:schemeClr val="bg1"/>
                    </a:solidFill>
                  </a:tcPr>
                </a:tc>
                <a:tc>
                  <a:txBody>
                    <a:bodyPr/>
                    <a:lstStyle/>
                    <a:p>
                      <a:pPr algn="ctr">
                        <a:lnSpc>
                          <a:spcPct val="100000"/>
                        </a:lnSpc>
                        <a:buNone/>
                      </a:pPr>
                      <a:r>
                        <a:rPr lang="en-GB" sz="1400" kern="100" noProof="0">
                          <a:effectLst/>
                        </a:rPr>
                        <a:t>401 (5.5)</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371 (5.1)</a:t>
                      </a:r>
                      <a:endParaRPr lang="en-GB" sz="1400" kern="100" noProof="0">
                        <a:effectLst/>
                        <a:latin typeface="Times New Roman" panose="02020603050405020304" pitchFamily="18" charset="0"/>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015860253"/>
                  </a:ext>
                </a:extLst>
              </a:tr>
              <a:tr h="311763">
                <a:tc>
                  <a:txBody>
                    <a:bodyPr/>
                    <a:lstStyle/>
                    <a:p>
                      <a:r>
                        <a:rPr lang="en-GB" sz="1400" b="1" noProof="0"/>
                        <a:t>Region</a:t>
                      </a:r>
                      <a:r>
                        <a:rPr lang="en-GB" sz="1400" noProof="0"/>
                        <a:t>, n (%)</a:t>
                      </a:r>
                    </a:p>
                  </a:txBody>
                  <a:tcPr>
                    <a:solidFill>
                      <a:schemeClr val="bg1"/>
                    </a:solidFill>
                  </a:tcPr>
                </a:tc>
                <a:tc>
                  <a:txBody>
                    <a:bodyPr/>
                    <a:lstStyle/>
                    <a:p>
                      <a:pPr>
                        <a:lnSpc>
                          <a:spcPct val="100000"/>
                        </a:lnSpc>
                      </a:pPr>
                      <a:endParaRPr lang="en-GB" sz="1400" noProof="0"/>
                    </a:p>
                  </a:txBody>
                  <a:tcPr anchor="ctr">
                    <a:solidFill>
                      <a:schemeClr val="accent1">
                        <a:lumMod val="20000"/>
                        <a:lumOff val="80000"/>
                      </a:schemeClr>
                    </a:solidFill>
                  </a:tcPr>
                </a:tc>
                <a:tc>
                  <a:txBody>
                    <a:bodyPr/>
                    <a:lstStyle/>
                    <a:p>
                      <a:pPr>
                        <a:lnSpc>
                          <a:spcPct val="100000"/>
                        </a:lnSpc>
                      </a:pPr>
                      <a:endParaRPr lang="en-GB" sz="1400" noProof="0"/>
                    </a:p>
                  </a:txBody>
                  <a:tcPr anchor="ctr">
                    <a:solidFill>
                      <a:schemeClr val="tx1">
                        <a:lumMod val="20000"/>
                        <a:lumOff val="80000"/>
                      </a:schemeClr>
                    </a:solidFill>
                  </a:tcPr>
                </a:tc>
                <a:extLst>
                  <a:ext uri="{0D108BD9-81ED-4DB2-BD59-A6C34878D82A}">
                    <a16:rowId xmlns:a16="http://schemas.microsoft.com/office/drawing/2014/main" val="1119248359"/>
                  </a:ext>
                </a:extLst>
              </a:tr>
              <a:tr h="311763">
                <a:tc>
                  <a:txBody>
                    <a:bodyPr/>
                    <a:lstStyle/>
                    <a:p>
                      <a:pPr marL="216000"/>
                      <a:r>
                        <a:rPr lang="en-GB" sz="1400" noProof="0"/>
                        <a:t>Europe, Australia and Israel</a:t>
                      </a:r>
                    </a:p>
                  </a:txBody>
                  <a:tcPr>
                    <a:solidFill>
                      <a:schemeClr val="bg1"/>
                    </a:solidFill>
                  </a:tcPr>
                </a:tc>
                <a:tc>
                  <a:txBody>
                    <a:bodyPr/>
                    <a:lstStyle/>
                    <a:p>
                      <a:pPr algn="ctr">
                        <a:lnSpc>
                          <a:spcPct val="100000"/>
                        </a:lnSpc>
                        <a:buNone/>
                      </a:pPr>
                      <a:r>
                        <a:rPr lang="en-GB" sz="1400" kern="100" noProof="0">
                          <a:effectLst/>
                        </a:rPr>
                        <a:t>3527 (48</a:t>
                      </a:r>
                      <a:r>
                        <a:rPr lang="en-GB" sz="1400" kern="100" noProof="0">
                          <a:solidFill>
                            <a:srgbClr val="000000"/>
                          </a:solidFill>
                          <a:effectLst/>
                        </a:rPr>
                        <a:t>.</a:t>
                      </a:r>
                      <a:r>
                        <a:rPr lang="en-GB" sz="1400" kern="100" noProof="0">
                          <a:effectLst/>
                        </a:rPr>
                        <a:t>4)</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3550 (48.7)</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2536119277"/>
                  </a:ext>
                </a:extLst>
              </a:tr>
              <a:tr h="311763">
                <a:tc>
                  <a:txBody>
                    <a:bodyPr/>
                    <a:lstStyle/>
                    <a:p>
                      <a:pPr marL="216000"/>
                      <a:r>
                        <a:rPr lang="en-GB" sz="1400" noProof="0"/>
                        <a:t>Asia </a:t>
                      </a:r>
                    </a:p>
                  </a:txBody>
                  <a:tcPr>
                    <a:solidFill>
                      <a:schemeClr val="bg1"/>
                    </a:solidFill>
                  </a:tcPr>
                </a:tc>
                <a:tc>
                  <a:txBody>
                    <a:bodyPr/>
                    <a:lstStyle/>
                    <a:p>
                      <a:pPr algn="ctr">
                        <a:lnSpc>
                          <a:spcPct val="100000"/>
                        </a:lnSpc>
                        <a:buNone/>
                      </a:pPr>
                      <a:r>
                        <a:rPr lang="en-GB" sz="1400" kern="100" noProof="0">
                          <a:effectLst/>
                        </a:rPr>
                        <a:t>1750 (24.0)</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1734 (23.8)</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076210930"/>
                  </a:ext>
                </a:extLst>
              </a:tr>
              <a:tr h="311763">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400" noProof="0"/>
                        <a:t>North America</a:t>
                      </a:r>
                    </a:p>
                  </a:txBody>
                  <a:tcPr>
                    <a:solidFill>
                      <a:schemeClr val="bg1"/>
                    </a:solidFill>
                  </a:tcPr>
                </a:tc>
                <a:tc>
                  <a:txBody>
                    <a:bodyPr/>
                    <a:lstStyle/>
                    <a:p>
                      <a:pPr algn="ctr">
                        <a:lnSpc>
                          <a:spcPct val="100000"/>
                        </a:lnSpc>
                        <a:buNone/>
                      </a:pPr>
                      <a:r>
                        <a:rPr lang="en-GB" sz="1400" kern="100" noProof="0">
                          <a:effectLst/>
                        </a:rPr>
                        <a:t>1096 (15.0)</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1085 (14.9)</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245642409"/>
                  </a:ext>
                </a:extLst>
              </a:tr>
              <a:tr h="311763">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400" noProof="0"/>
                        <a:t>Latin America</a:t>
                      </a:r>
                    </a:p>
                  </a:txBody>
                  <a:tcPr>
                    <a:solidFill>
                      <a:schemeClr val="bg1"/>
                    </a:solidFill>
                  </a:tcPr>
                </a:tc>
                <a:tc>
                  <a:txBody>
                    <a:bodyPr/>
                    <a:lstStyle/>
                    <a:p>
                      <a:pPr algn="ctr">
                        <a:lnSpc>
                          <a:spcPct val="100000"/>
                        </a:lnSpc>
                        <a:buNone/>
                      </a:pPr>
                      <a:r>
                        <a:rPr lang="en-GB" sz="1400" kern="100" noProof="0">
                          <a:effectLst/>
                        </a:rPr>
                        <a:t>753 (10.3)</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754 (10.4)</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2005164958"/>
                  </a:ext>
                </a:extLst>
              </a:tr>
              <a:tr h="311763">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GB" sz="1400" noProof="0"/>
                        <a:t>Others</a:t>
                      </a:r>
                    </a:p>
                  </a:txBody>
                  <a:tcPr>
                    <a:solidFill>
                      <a:schemeClr val="bg1"/>
                    </a:solidFill>
                  </a:tcPr>
                </a:tc>
                <a:tc>
                  <a:txBody>
                    <a:bodyPr/>
                    <a:lstStyle/>
                    <a:p>
                      <a:pPr algn="ctr">
                        <a:lnSpc>
                          <a:spcPct val="100000"/>
                        </a:lnSpc>
                        <a:buNone/>
                      </a:pPr>
                      <a:r>
                        <a:rPr lang="en-GB" sz="1400" kern="100" noProof="0">
                          <a:effectLst/>
                        </a:rPr>
                        <a:t>165 (2.3)</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160 (2.2)</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1689921723"/>
                  </a:ext>
                </a:extLst>
              </a:tr>
              <a:tr h="311763">
                <a:tc>
                  <a:txBody>
                    <a:bodyPr/>
                    <a:lstStyle/>
                    <a:p>
                      <a:r>
                        <a:rPr lang="en-GB" sz="1400" b="1" noProof="0"/>
                        <a:t>BMI</a:t>
                      </a:r>
                      <a:r>
                        <a:rPr lang="en-GB" sz="1400" noProof="0"/>
                        <a:t>, kg/m</a:t>
                      </a:r>
                      <a:r>
                        <a:rPr lang="en-GB" sz="1400" baseline="30000" noProof="0"/>
                        <a:t>2</a:t>
                      </a:r>
                      <a:r>
                        <a:rPr lang="en-GB" sz="1400" noProof="0"/>
                        <a:t>, mean (SD)</a:t>
                      </a:r>
                    </a:p>
                  </a:txBody>
                  <a:tcPr>
                    <a:solidFill>
                      <a:schemeClr val="bg1"/>
                    </a:solidFill>
                  </a:tcPr>
                </a:tc>
                <a:tc>
                  <a:txBody>
                    <a:bodyPr/>
                    <a:lstStyle/>
                    <a:p>
                      <a:pPr algn="ctr">
                        <a:lnSpc>
                          <a:spcPct val="100000"/>
                        </a:lnSpc>
                        <a:buNone/>
                      </a:pPr>
                      <a:r>
                        <a:rPr lang="en-GB" sz="1400" kern="100" noProof="0">
                          <a:effectLst/>
                        </a:rPr>
                        <a:t>30.9 (6.1)</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30.9 (6.0)</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01443442"/>
                  </a:ext>
                </a:extLst>
              </a:tr>
              <a:tr h="311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a:t>HbA</a:t>
                      </a:r>
                      <a:r>
                        <a:rPr lang="en-GB" sz="1400" b="1" baseline="0" noProof="0"/>
                        <a:t>1c</a:t>
                      </a:r>
                      <a:r>
                        <a:rPr lang="en-GB" sz="1400" noProof="0"/>
                        <a:t>, %, mean (SD)</a:t>
                      </a:r>
                    </a:p>
                  </a:txBody>
                  <a:tcPr>
                    <a:lnB w="12700" cap="flat" cmpd="sng" algn="ctr">
                      <a:solidFill>
                        <a:schemeClr val="tx1">
                          <a:lumMod val="75000"/>
                        </a:schemeClr>
                      </a:solidFill>
                      <a:prstDash val="solid"/>
                      <a:round/>
                      <a:headEnd type="none" w="med" len="med"/>
                      <a:tailEnd type="none" w="med" len="med"/>
                    </a:lnB>
                    <a:solidFill>
                      <a:schemeClr val="bg1"/>
                    </a:solidFill>
                  </a:tcPr>
                </a:tc>
                <a:tc>
                  <a:txBody>
                    <a:bodyPr/>
                    <a:lstStyle/>
                    <a:p>
                      <a:pPr algn="ctr">
                        <a:lnSpc>
                          <a:spcPct val="100000"/>
                        </a:lnSpc>
                        <a:buNone/>
                      </a:pPr>
                      <a:r>
                        <a:rPr lang="en-GB" sz="1400" kern="100" noProof="0">
                          <a:effectLst/>
                        </a:rPr>
                        <a:t>7.5 (1.5)</a:t>
                      </a:r>
                      <a:endParaRPr lang="en-GB" sz="1400" kern="100" noProof="0">
                        <a:effectLst/>
                        <a:latin typeface="+mn-lt"/>
                        <a:ea typeface="Times New Roman" panose="02020603050405020304" pitchFamily="18" charset="0"/>
                      </a:endParaRPr>
                    </a:p>
                  </a:txBody>
                  <a:tcPr marL="68580" marR="68580" marT="0" marB="0" anchor="ctr">
                    <a:lnB w="12700" cap="flat" cmpd="sng" algn="ctr">
                      <a:solidFill>
                        <a:schemeClr val="tx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buNone/>
                      </a:pPr>
                      <a:r>
                        <a:rPr lang="en-GB" sz="1400" kern="100" noProof="0">
                          <a:effectLst/>
                        </a:rPr>
                        <a:t>7.5 (1.5)</a:t>
                      </a:r>
                      <a:endParaRPr lang="en-GB" sz="1400" kern="100" noProof="0">
                        <a:effectLst/>
                        <a:latin typeface="+mn-lt"/>
                        <a:ea typeface="Times New Roman" panose="02020603050405020304" pitchFamily="18" charset="0"/>
                      </a:endParaRPr>
                    </a:p>
                  </a:txBody>
                  <a:tcPr marL="68580" marR="68580" marT="0" marB="0" anchor="ctr">
                    <a:lnB w="12700" cap="flat" cmpd="sng" algn="ctr">
                      <a:solidFill>
                        <a:schemeClr val="tx1">
                          <a:lumMod val="75000"/>
                        </a:schemeClr>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970858053"/>
                  </a:ext>
                </a:extLst>
              </a:tr>
            </a:tbl>
          </a:graphicData>
        </a:graphic>
      </p:graphicFrame>
      <p:graphicFrame>
        <p:nvGraphicFramePr>
          <p:cNvPr id="6" name="Table 5">
            <a:extLst>
              <a:ext uri="{FF2B5EF4-FFF2-40B4-BE49-F238E27FC236}">
                <a16:creationId xmlns:a16="http://schemas.microsoft.com/office/drawing/2014/main" id="{88B441AF-8876-4411-73B7-B3DA8CC11FD6}"/>
              </a:ext>
            </a:extLst>
          </p:cNvPr>
          <p:cNvGraphicFramePr>
            <a:graphicFrameLocks noGrp="1"/>
          </p:cNvGraphicFramePr>
          <p:nvPr>
            <p:extLst>
              <p:ext uri="{D42A27DB-BD31-4B8C-83A1-F6EECF244321}">
                <p14:modId xmlns:p14="http://schemas.microsoft.com/office/powerpoint/2010/main" val="991451496"/>
              </p:ext>
            </p:extLst>
          </p:nvPr>
        </p:nvGraphicFramePr>
        <p:xfrm>
          <a:off x="6174394" y="824259"/>
          <a:ext cx="5579999" cy="5209478"/>
        </p:xfrm>
        <a:graphic>
          <a:graphicData uri="http://schemas.openxmlformats.org/drawingml/2006/table">
            <a:tbl>
              <a:tblPr firstRow="1" bandRow="1">
                <a:tableStyleId>{0660B408-B3CF-4A94-85FC-2B1E0A45F4A2}</a:tableStyleId>
              </a:tblPr>
              <a:tblGrid>
                <a:gridCol w="2944471">
                  <a:extLst>
                    <a:ext uri="{9D8B030D-6E8A-4147-A177-3AD203B41FA5}">
                      <a16:colId xmlns:a16="http://schemas.microsoft.com/office/drawing/2014/main" val="1546548169"/>
                    </a:ext>
                  </a:extLst>
                </a:gridCol>
                <a:gridCol w="1326606">
                  <a:extLst>
                    <a:ext uri="{9D8B030D-6E8A-4147-A177-3AD203B41FA5}">
                      <a16:colId xmlns:a16="http://schemas.microsoft.com/office/drawing/2014/main" val="1536869245"/>
                    </a:ext>
                  </a:extLst>
                </a:gridCol>
                <a:gridCol w="1308922">
                  <a:extLst>
                    <a:ext uri="{9D8B030D-6E8A-4147-A177-3AD203B41FA5}">
                      <a16:colId xmlns:a16="http://schemas.microsoft.com/office/drawing/2014/main" val="2901824364"/>
                    </a:ext>
                  </a:extLst>
                </a:gridCol>
              </a:tblGrid>
              <a:tr h="563069">
                <a:tc>
                  <a:txBody>
                    <a:bodyPr/>
                    <a:lstStyle/>
                    <a:p>
                      <a:r>
                        <a:rPr lang="en-GB" sz="1400" noProof="0"/>
                        <a:t>Characteristic</a:t>
                      </a:r>
                    </a:p>
                  </a:txBody>
                  <a:tcP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75000"/>
                      </a:schemeClr>
                    </a:solidFill>
                  </a:tcPr>
                </a:tc>
                <a:tc>
                  <a:txBody>
                    <a:bodyPr/>
                    <a:lstStyle/>
                    <a:p>
                      <a:pPr marL="0" algn="ctr" defTabSz="914400" rtl="0" eaLnBrk="1" latinLnBrk="0" hangingPunct="1">
                        <a:lnSpc>
                          <a:spcPct val="100000"/>
                        </a:lnSpc>
                      </a:pPr>
                      <a:r>
                        <a:rPr lang="en-GB" sz="1400" b="1" kern="1200" noProof="0">
                          <a:solidFill>
                            <a:schemeClr val="lt1"/>
                          </a:solidFill>
                        </a:rPr>
                        <a:t>Finerenone </a:t>
                      </a:r>
                    </a:p>
                    <a:p>
                      <a:pPr marL="0" algn="ctr" defTabSz="914400" rtl="0" eaLnBrk="1" latinLnBrk="0" hangingPunct="1">
                        <a:lnSpc>
                          <a:spcPct val="100000"/>
                        </a:lnSpc>
                      </a:pPr>
                      <a:r>
                        <a:rPr lang="en-GB" sz="1400" b="1" kern="1200" noProof="0">
                          <a:solidFill>
                            <a:schemeClr val="lt1"/>
                          </a:solidFill>
                        </a:rPr>
                        <a:t>(n=7291)</a:t>
                      </a:r>
                      <a:endParaRPr lang="en-GB" sz="1400" b="1" kern="1200" noProof="0">
                        <a:solidFill>
                          <a:schemeClr val="lt1"/>
                        </a:solidFill>
                        <a:latin typeface="+mn-lt"/>
                        <a:ea typeface="+mn-ea"/>
                        <a:cs typeface="+mn-cs"/>
                      </a:endParaRPr>
                    </a:p>
                  </a:txBody>
                  <a:tcP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accent1"/>
                    </a:solidFill>
                  </a:tcPr>
                </a:tc>
                <a:tc>
                  <a:txBody>
                    <a:bodyPr/>
                    <a:lstStyle/>
                    <a:p>
                      <a:pPr marL="0" algn="ctr" defTabSz="914400" rtl="0" eaLnBrk="1" latinLnBrk="0" hangingPunct="1">
                        <a:lnSpc>
                          <a:spcPct val="100000"/>
                        </a:lnSpc>
                      </a:pPr>
                      <a:r>
                        <a:rPr lang="en-GB" sz="1400" b="1" kern="1200" noProof="0">
                          <a:solidFill>
                            <a:schemeClr val="lt1"/>
                          </a:solidFill>
                        </a:rPr>
                        <a:t>Placebo </a:t>
                      </a:r>
                    </a:p>
                    <a:p>
                      <a:pPr marL="0" algn="ctr" defTabSz="914400" rtl="0" eaLnBrk="1" latinLnBrk="0" hangingPunct="1">
                        <a:lnSpc>
                          <a:spcPct val="100000"/>
                        </a:lnSpc>
                      </a:pPr>
                      <a:r>
                        <a:rPr lang="en-GB" sz="1400" b="1" kern="1200" noProof="0">
                          <a:solidFill>
                            <a:schemeClr val="lt1"/>
                          </a:solidFill>
                        </a:rPr>
                        <a:t>(n=7283)</a:t>
                      </a:r>
                      <a:endParaRPr lang="en-GB" sz="1400" b="1" kern="1200" noProof="0">
                        <a:solidFill>
                          <a:schemeClr val="lt1"/>
                        </a:solidFill>
                        <a:latin typeface="+mn-lt"/>
                        <a:ea typeface="+mn-ea"/>
                        <a:cs typeface="+mn-cs"/>
                      </a:endParaRPr>
                    </a:p>
                  </a:txBody>
                  <a:tcP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270511137"/>
                  </a:ext>
                </a:extLst>
              </a:tr>
              <a:tr h="332833">
                <a:tc>
                  <a:txBody>
                    <a:bodyPr/>
                    <a:lstStyle/>
                    <a:p>
                      <a:r>
                        <a:rPr lang="en-GB" sz="1400" b="1" noProof="0"/>
                        <a:t>SBP</a:t>
                      </a:r>
                      <a:r>
                        <a:rPr lang="en-GB" sz="1400" b="0" noProof="0"/>
                        <a:t>, mmHg, mean (SD)</a:t>
                      </a:r>
                    </a:p>
                  </a:txBody>
                  <a:tcPr>
                    <a:lnT w="12700" cap="flat" cmpd="sng" algn="ctr">
                      <a:solidFill>
                        <a:schemeClr val="tx1">
                          <a:lumMod val="75000"/>
                        </a:schemeClr>
                      </a:solidFill>
                      <a:prstDash val="solid"/>
                      <a:round/>
                      <a:headEnd type="none" w="med" len="med"/>
                      <a:tailEnd type="none" w="med" len="med"/>
                    </a:lnT>
                    <a:solidFill>
                      <a:schemeClr val="bg1"/>
                    </a:solidFill>
                  </a:tcPr>
                </a:tc>
                <a:tc>
                  <a:txBody>
                    <a:bodyPr/>
                    <a:lstStyle/>
                    <a:p>
                      <a:pPr algn="ctr">
                        <a:lnSpc>
                          <a:spcPct val="100000"/>
                        </a:lnSpc>
                        <a:buNone/>
                      </a:pPr>
                      <a:r>
                        <a:rPr lang="en-GB" sz="1400" kern="100" noProof="0">
                          <a:effectLst/>
                        </a:rPr>
                        <a:t>136.0 (14.3)</a:t>
                      </a:r>
                      <a:endParaRPr lang="en-GB" sz="1400" kern="100" noProof="0">
                        <a:effectLst/>
                        <a:latin typeface="+mn-lt"/>
                        <a:ea typeface="Times New Roman" panose="02020603050405020304" pitchFamily="18" charset="0"/>
                      </a:endParaRPr>
                    </a:p>
                  </a:txBody>
                  <a:tcPr marL="68580" marR="68580" marT="0" marB="0" anchor="ctr">
                    <a:lnT w="12700" cap="flat" cmpd="sng" algn="ctr">
                      <a:solidFill>
                        <a:schemeClr val="tx1">
                          <a:lumMod val="75000"/>
                        </a:schemeClr>
                      </a:solidFill>
                      <a:prstDash val="solid"/>
                      <a:round/>
                      <a:headEnd type="none" w="med" len="med"/>
                      <a:tailEnd type="none" w="med" len="med"/>
                    </a:lnT>
                    <a:solidFill>
                      <a:schemeClr val="accent1">
                        <a:lumMod val="20000"/>
                        <a:lumOff val="80000"/>
                      </a:schemeClr>
                    </a:solidFill>
                  </a:tcPr>
                </a:tc>
                <a:tc>
                  <a:txBody>
                    <a:bodyPr/>
                    <a:lstStyle/>
                    <a:p>
                      <a:pPr algn="ctr">
                        <a:lnSpc>
                          <a:spcPct val="100000"/>
                        </a:lnSpc>
                        <a:buNone/>
                      </a:pPr>
                      <a:r>
                        <a:rPr lang="en-GB" sz="1400" kern="100" noProof="0">
                          <a:effectLst/>
                        </a:rPr>
                        <a:t>135.9 (14.4)</a:t>
                      </a:r>
                      <a:endParaRPr lang="en-GB" sz="1400" kern="100" noProof="0">
                        <a:effectLst/>
                        <a:latin typeface="+mn-lt"/>
                        <a:ea typeface="Times New Roman" panose="02020603050405020304" pitchFamily="18" charset="0"/>
                      </a:endParaRPr>
                    </a:p>
                  </a:txBody>
                  <a:tcPr marL="68580" marR="68580" marT="0" marB="0" anchor="ctr">
                    <a:lnT w="12700" cap="flat" cmpd="sng" algn="ctr">
                      <a:solidFill>
                        <a:schemeClr val="tx1">
                          <a:lumMod val="75000"/>
                        </a:schemeClr>
                      </a:solidFill>
                      <a:prstDash val="solid"/>
                      <a:round/>
                      <a:headEnd type="none" w="med" len="med"/>
                      <a:tailEnd type="none" w="med" len="med"/>
                    </a:lnT>
                    <a:solidFill>
                      <a:schemeClr val="tx1">
                        <a:lumMod val="20000"/>
                        <a:lumOff val="80000"/>
                      </a:schemeClr>
                    </a:solidFill>
                  </a:tcPr>
                </a:tc>
                <a:extLst>
                  <a:ext uri="{0D108BD9-81ED-4DB2-BD59-A6C34878D82A}">
                    <a16:rowId xmlns:a16="http://schemas.microsoft.com/office/drawing/2014/main" val="4008977023"/>
                  </a:ext>
                </a:extLst>
              </a:tr>
              <a:tr h="332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a:t>Serum [K+]</a:t>
                      </a:r>
                      <a:r>
                        <a:rPr lang="en-GB" sz="1400" noProof="0"/>
                        <a:t>, mmol/l, mean (SD)</a:t>
                      </a:r>
                    </a:p>
                  </a:txBody>
                  <a:tcPr>
                    <a:solidFill>
                      <a:schemeClr val="bg1"/>
                    </a:solidFill>
                  </a:tcPr>
                </a:tc>
                <a:tc>
                  <a:txBody>
                    <a:bodyPr/>
                    <a:lstStyle/>
                    <a:p>
                      <a:pPr algn="ctr">
                        <a:lnSpc>
                          <a:spcPct val="100000"/>
                        </a:lnSpc>
                        <a:buNone/>
                      </a:pPr>
                      <a:r>
                        <a:rPr lang="en-GB" sz="1400" kern="100" noProof="0">
                          <a:effectLst/>
                        </a:rPr>
                        <a:t>4.4 (0.4)</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4.4 (0.4)</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3735071417"/>
                  </a:ext>
                </a:extLst>
              </a:tr>
              <a:tr h="540296">
                <a:tc>
                  <a:txBody>
                    <a:bodyPr/>
                    <a:lstStyle/>
                    <a:p>
                      <a:r>
                        <a:rPr lang="en-GB" sz="1400" b="1" noProof="0"/>
                        <a:t>eGFR</a:t>
                      </a:r>
                      <a:r>
                        <a:rPr lang="en-GB" sz="1400" b="0" noProof="0"/>
                        <a:t>,</a:t>
                      </a:r>
                      <a:r>
                        <a:rPr lang="en-GB" sz="1400" b="1" noProof="0"/>
                        <a:t> </a:t>
                      </a:r>
                      <a:r>
                        <a:rPr lang="en-GB" sz="1400" b="0" noProof="0"/>
                        <a:t>mL/min/1.73 m</a:t>
                      </a:r>
                      <a:r>
                        <a:rPr lang="en-GB" sz="1400" b="0" baseline="30000" noProof="0"/>
                        <a:t>2</a:t>
                      </a:r>
                      <a:r>
                        <a:rPr lang="en-GB" sz="1400" b="0" noProof="0"/>
                        <a:t>, </a:t>
                      </a:r>
                      <a:br>
                        <a:rPr lang="en-GB" sz="1400" b="0" noProof="0"/>
                      </a:br>
                      <a:r>
                        <a:rPr lang="en-GB" sz="1400" b="0" noProof="0"/>
                        <a:t>mean (SD)</a:t>
                      </a:r>
                    </a:p>
                  </a:txBody>
                  <a:tcPr>
                    <a:solidFill>
                      <a:schemeClr val="bg1"/>
                    </a:solidFill>
                  </a:tcPr>
                </a:tc>
                <a:tc>
                  <a:txBody>
                    <a:bodyPr/>
                    <a:lstStyle/>
                    <a:p>
                      <a:pPr algn="ctr">
                        <a:lnSpc>
                          <a:spcPct val="100000"/>
                        </a:lnSpc>
                        <a:buNone/>
                      </a:pPr>
                      <a:r>
                        <a:rPr lang="en-GB" sz="1400" kern="100" noProof="0">
                          <a:effectLst/>
                        </a:rPr>
                        <a:t>56.3 (21.3)</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56.4 (21.5)</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1119248359"/>
                  </a:ext>
                </a:extLst>
              </a:tr>
              <a:tr h="444950">
                <a:tc>
                  <a:txBody>
                    <a:bodyPr/>
                    <a:lstStyle/>
                    <a:p>
                      <a:r>
                        <a:rPr lang="en-GB" sz="1400" b="1" noProof="0"/>
                        <a:t>UACR</a:t>
                      </a:r>
                      <a:r>
                        <a:rPr lang="en-GB" sz="1400" noProof="0"/>
                        <a:t>, mg/g, median (Q1,Q3)</a:t>
                      </a:r>
                    </a:p>
                  </a:txBody>
                  <a:tcPr>
                    <a:solidFill>
                      <a:schemeClr val="bg1"/>
                    </a:solidFill>
                  </a:tcPr>
                </a:tc>
                <a:tc>
                  <a:txBody>
                    <a:bodyPr/>
                    <a:lstStyle/>
                    <a:p>
                      <a:pPr algn="ctr">
                        <a:lnSpc>
                          <a:spcPct val="100000"/>
                        </a:lnSpc>
                        <a:buNone/>
                      </a:pPr>
                      <a:r>
                        <a:rPr lang="en-GB" sz="1400" kern="100" noProof="0">
                          <a:effectLst/>
                        </a:rPr>
                        <a:t>566.6</a:t>
                      </a:r>
                      <a:br>
                        <a:rPr lang="en-GB" sz="1400" kern="100" noProof="0">
                          <a:effectLst/>
                        </a:rPr>
                      </a:br>
                      <a:r>
                        <a:rPr lang="en-GB" sz="1400" kern="100" noProof="0">
                          <a:effectLst/>
                        </a:rPr>
                        <a:t>(231.8, 1155.5)</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568.3</a:t>
                      </a:r>
                      <a:br>
                        <a:rPr lang="en-GB" sz="1400" kern="100" noProof="0">
                          <a:effectLst/>
                        </a:rPr>
                      </a:br>
                      <a:r>
                        <a:rPr lang="en-GB" sz="1400" kern="100" noProof="0">
                          <a:effectLst/>
                        </a:rPr>
                        <a:t>(235.2,1173.2)</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3692615379"/>
                  </a:ext>
                </a:extLst>
              </a:tr>
              <a:tr h="332833">
                <a:tc>
                  <a:txBody>
                    <a:bodyPr/>
                    <a:lstStyle/>
                    <a:p>
                      <a:pPr marL="0"/>
                      <a:r>
                        <a:rPr lang="en-GB" sz="1400" b="1" noProof="0"/>
                        <a:t>Medical history, n (%)</a:t>
                      </a:r>
                    </a:p>
                  </a:txBody>
                  <a:tcPr>
                    <a:solidFill>
                      <a:schemeClr val="bg1"/>
                    </a:solidFill>
                  </a:tcPr>
                </a:tc>
                <a:tc>
                  <a:txBody>
                    <a:bodyPr/>
                    <a:lstStyle/>
                    <a:p>
                      <a:pPr>
                        <a:lnSpc>
                          <a:spcPct val="100000"/>
                        </a:lnSpc>
                      </a:pPr>
                      <a:endParaRPr lang="en-GB" sz="1400" noProof="0">
                        <a:latin typeface="+mn-lt"/>
                      </a:endParaRPr>
                    </a:p>
                  </a:txBody>
                  <a:tcPr anchor="ctr">
                    <a:solidFill>
                      <a:schemeClr val="accent1">
                        <a:lumMod val="20000"/>
                        <a:lumOff val="80000"/>
                      </a:schemeClr>
                    </a:solidFill>
                  </a:tcPr>
                </a:tc>
                <a:tc>
                  <a:txBody>
                    <a:bodyPr/>
                    <a:lstStyle/>
                    <a:p>
                      <a:pPr>
                        <a:lnSpc>
                          <a:spcPct val="100000"/>
                        </a:lnSpc>
                      </a:pPr>
                      <a:endParaRPr lang="en-GB" sz="1400" noProof="0">
                        <a:latin typeface="+mn-lt"/>
                      </a:endParaRPr>
                    </a:p>
                  </a:txBody>
                  <a:tcPr anchor="ctr">
                    <a:solidFill>
                      <a:schemeClr val="tx1">
                        <a:lumMod val="20000"/>
                        <a:lumOff val="80000"/>
                      </a:schemeClr>
                    </a:solidFill>
                  </a:tcPr>
                </a:tc>
                <a:extLst>
                  <a:ext uri="{0D108BD9-81ED-4DB2-BD59-A6C34878D82A}">
                    <a16:rowId xmlns:a16="http://schemas.microsoft.com/office/drawing/2014/main" val="2536119277"/>
                  </a:ext>
                </a:extLst>
              </a:tr>
              <a:tr h="332833">
                <a:tc>
                  <a:txBody>
                    <a:bodyPr/>
                    <a:lstStyle/>
                    <a:p>
                      <a:pPr marL="216000"/>
                      <a:r>
                        <a:rPr lang="en-GB" sz="1400" noProof="0"/>
                        <a:t>ASCVD</a:t>
                      </a:r>
                    </a:p>
                  </a:txBody>
                  <a:tcPr>
                    <a:solidFill>
                      <a:schemeClr val="bg1"/>
                    </a:solidFill>
                  </a:tcPr>
                </a:tc>
                <a:tc>
                  <a:txBody>
                    <a:bodyPr/>
                    <a:lstStyle/>
                    <a:p>
                      <a:pPr algn="ctr">
                        <a:lnSpc>
                          <a:spcPct val="100000"/>
                        </a:lnSpc>
                        <a:buNone/>
                      </a:pPr>
                      <a:r>
                        <a:rPr lang="en-GB" sz="1400" kern="100" noProof="0">
                          <a:effectLst/>
                        </a:rPr>
                        <a:t>3063 (42.0)</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3060 (42.0)</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076210930"/>
                  </a:ext>
                </a:extLst>
              </a:tr>
              <a:tr h="332833">
                <a:tc>
                  <a:txBody>
                    <a:bodyPr/>
                    <a:lstStyle/>
                    <a:p>
                      <a:pPr marL="216000"/>
                      <a:r>
                        <a:rPr lang="en-GB" sz="1400" noProof="0"/>
                        <a:t>Atrial fibrillation</a:t>
                      </a:r>
                    </a:p>
                  </a:txBody>
                  <a:tcPr>
                    <a:solidFill>
                      <a:schemeClr val="bg1"/>
                    </a:solidFill>
                  </a:tcPr>
                </a:tc>
                <a:tc>
                  <a:txBody>
                    <a:bodyPr/>
                    <a:lstStyle/>
                    <a:p>
                      <a:pPr algn="ctr">
                        <a:lnSpc>
                          <a:spcPct val="100000"/>
                        </a:lnSpc>
                        <a:buNone/>
                      </a:pPr>
                      <a:r>
                        <a:rPr lang="en-GB" sz="1400" kern="100" noProof="0">
                          <a:effectLst/>
                        </a:rPr>
                        <a:t>594 (8.1)</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571 (7.8)</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4245642409"/>
                  </a:ext>
                </a:extLst>
              </a:tr>
              <a:tr h="332833">
                <a:tc>
                  <a:txBody>
                    <a:bodyPr/>
                    <a:lstStyle/>
                    <a:p>
                      <a:pPr marL="216000"/>
                      <a:r>
                        <a:rPr lang="en-GB" sz="1400" noProof="0"/>
                        <a:t>Heart failure</a:t>
                      </a:r>
                    </a:p>
                  </a:txBody>
                  <a:tcPr>
                    <a:solidFill>
                      <a:schemeClr val="bg1"/>
                    </a:solidFill>
                  </a:tcPr>
                </a:tc>
                <a:tc>
                  <a:txBody>
                    <a:bodyPr/>
                    <a:lstStyle/>
                    <a:p>
                      <a:pPr algn="ctr">
                        <a:lnSpc>
                          <a:spcPct val="100000"/>
                        </a:lnSpc>
                        <a:buNone/>
                      </a:pPr>
                      <a:r>
                        <a:rPr lang="en-GB" sz="1400" kern="100" noProof="0">
                          <a:effectLst/>
                        </a:rPr>
                        <a:t>501 (6.9)</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541 (7.4)</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368146073"/>
                  </a:ext>
                </a:extLst>
              </a:tr>
              <a:tr h="332833">
                <a:tc>
                  <a:txBody>
                    <a:bodyPr/>
                    <a:lstStyle/>
                    <a:p>
                      <a:r>
                        <a:rPr lang="en-GB" sz="1400" b="1" noProof="0"/>
                        <a:t>Medication use, n (%) </a:t>
                      </a:r>
                      <a:endParaRPr lang="en-GB" sz="1400" noProof="0"/>
                    </a:p>
                  </a:txBody>
                  <a:tcPr>
                    <a:solidFill>
                      <a:schemeClr val="bg1"/>
                    </a:solidFill>
                  </a:tcPr>
                </a:tc>
                <a:tc>
                  <a:txBody>
                    <a:bodyPr/>
                    <a:lstStyle/>
                    <a:p>
                      <a:pPr>
                        <a:lnSpc>
                          <a:spcPct val="100000"/>
                        </a:lnSpc>
                      </a:pPr>
                      <a:endParaRPr lang="en-GB" sz="1400" noProof="0">
                        <a:latin typeface="+mn-lt"/>
                      </a:endParaRPr>
                    </a:p>
                  </a:txBody>
                  <a:tcPr anchor="ctr">
                    <a:solidFill>
                      <a:schemeClr val="accent1">
                        <a:lumMod val="20000"/>
                        <a:lumOff val="80000"/>
                      </a:schemeClr>
                    </a:solidFill>
                  </a:tcPr>
                </a:tc>
                <a:tc>
                  <a:txBody>
                    <a:bodyPr/>
                    <a:lstStyle/>
                    <a:p>
                      <a:pPr>
                        <a:lnSpc>
                          <a:spcPct val="100000"/>
                        </a:lnSpc>
                      </a:pPr>
                      <a:endParaRPr lang="en-GB" sz="1400" noProof="0">
                        <a:latin typeface="+mn-lt"/>
                      </a:endParaRPr>
                    </a:p>
                  </a:txBody>
                  <a:tcPr anchor="ctr">
                    <a:solidFill>
                      <a:schemeClr val="tx1">
                        <a:lumMod val="20000"/>
                        <a:lumOff val="80000"/>
                      </a:schemeClr>
                    </a:solidFill>
                  </a:tcPr>
                </a:tc>
                <a:extLst>
                  <a:ext uri="{0D108BD9-81ED-4DB2-BD59-A6C34878D82A}">
                    <a16:rowId xmlns:a16="http://schemas.microsoft.com/office/drawing/2014/main" val="401443442"/>
                  </a:ext>
                </a:extLst>
              </a:tr>
              <a:tr h="332833">
                <a:tc>
                  <a:txBody>
                    <a:bodyPr/>
                    <a:lstStyle/>
                    <a:p>
                      <a:pPr marL="216000"/>
                      <a:r>
                        <a:rPr lang="en-GB" sz="1400" noProof="0"/>
                        <a:t>Statins</a:t>
                      </a:r>
                    </a:p>
                  </a:txBody>
                  <a:tcPr>
                    <a:solidFill>
                      <a:schemeClr val="bg1"/>
                    </a:solidFill>
                  </a:tcPr>
                </a:tc>
                <a:tc>
                  <a:txBody>
                    <a:bodyPr/>
                    <a:lstStyle/>
                    <a:p>
                      <a:pPr algn="ctr">
                        <a:lnSpc>
                          <a:spcPct val="100000"/>
                        </a:lnSpc>
                        <a:buNone/>
                      </a:pPr>
                      <a:r>
                        <a:rPr lang="en-GB" sz="1400" kern="100" noProof="0">
                          <a:effectLst/>
                        </a:rPr>
                        <a:t>5068 (69.5)</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5193 (71.3)</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3158344595"/>
                  </a:ext>
                </a:extLst>
              </a:tr>
              <a:tr h="332833">
                <a:tc>
                  <a:txBody>
                    <a:bodyPr/>
                    <a:lstStyle/>
                    <a:p>
                      <a:pPr marL="216000"/>
                      <a:r>
                        <a:rPr lang="en-GB" sz="1400" noProof="0"/>
                        <a:t>ARB</a:t>
                      </a:r>
                    </a:p>
                  </a:txBody>
                  <a:tcPr>
                    <a:solidFill>
                      <a:schemeClr val="bg1"/>
                    </a:solidFill>
                  </a:tcPr>
                </a:tc>
                <a:tc>
                  <a:txBody>
                    <a:bodyPr/>
                    <a:lstStyle/>
                    <a:p>
                      <a:pPr algn="ctr">
                        <a:lnSpc>
                          <a:spcPct val="100000"/>
                        </a:lnSpc>
                        <a:buNone/>
                      </a:pPr>
                      <a:r>
                        <a:rPr lang="en-GB" sz="1400" kern="100" noProof="0">
                          <a:effectLst/>
                        </a:rPr>
                        <a:t>4529 (62.1)</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4520 (62.1)</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1100915889"/>
                  </a:ext>
                </a:extLst>
              </a:tr>
              <a:tr h="332833">
                <a:tc>
                  <a:txBody>
                    <a:bodyPr/>
                    <a:lstStyle/>
                    <a:p>
                      <a:pPr marL="216000"/>
                      <a:r>
                        <a:rPr lang="en-GB" sz="1400" noProof="0"/>
                        <a:t>ACEi</a:t>
                      </a:r>
                    </a:p>
                  </a:txBody>
                  <a:tcPr>
                    <a:solidFill>
                      <a:schemeClr val="bg1"/>
                    </a:solidFill>
                  </a:tcPr>
                </a:tc>
                <a:tc>
                  <a:txBody>
                    <a:bodyPr/>
                    <a:lstStyle/>
                    <a:p>
                      <a:pPr algn="ctr">
                        <a:lnSpc>
                          <a:spcPct val="100000"/>
                        </a:lnSpc>
                        <a:buNone/>
                      </a:pPr>
                      <a:r>
                        <a:rPr lang="en-GB" sz="1400" kern="100" noProof="0">
                          <a:effectLst/>
                        </a:rPr>
                        <a:t>2753 (37.8)</a:t>
                      </a:r>
                      <a:endParaRPr lang="en-GB" sz="1400" kern="100" noProof="0">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0000"/>
                        </a:lnSpc>
                        <a:buNone/>
                      </a:pPr>
                      <a:r>
                        <a:rPr lang="en-GB" sz="1400" kern="100" noProof="0">
                          <a:effectLst/>
                        </a:rPr>
                        <a:t>2758 (37.9)</a:t>
                      </a:r>
                      <a:endParaRPr lang="en-GB" sz="1400" kern="100" noProof="0">
                        <a:effectLst/>
                        <a:latin typeface="+mn-lt"/>
                        <a:ea typeface="Times New Roman" panose="02020603050405020304" pitchFamily="18" charset="0"/>
                      </a:endParaRPr>
                    </a:p>
                  </a:txBody>
                  <a:tcPr marL="68580" marR="68580" marT="0" marB="0" anchor="ctr">
                    <a:solidFill>
                      <a:schemeClr val="tx1">
                        <a:lumMod val="20000"/>
                        <a:lumOff val="80000"/>
                      </a:schemeClr>
                    </a:solidFill>
                  </a:tcPr>
                </a:tc>
                <a:extLst>
                  <a:ext uri="{0D108BD9-81ED-4DB2-BD59-A6C34878D82A}">
                    <a16:rowId xmlns:a16="http://schemas.microsoft.com/office/drawing/2014/main" val="1951894035"/>
                  </a:ext>
                </a:extLst>
              </a:tr>
              <a:tr h="332833">
                <a:tc>
                  <a:txBody>
                    <a:bodyPr/>
                    <a:lstStyle/>
                    <a:p>
                      <a:pPr marL="216000"/>
                      <a:r>
                        <a:rPr lang="en-GB" sz="1400" noProof="0"/>
                        <a:t>SGLT2i</a:t>
                      </a:r>
                    </a:p>
                  </a:txBody>
                  <a:tcPr>
                    <a:lnB w="12700" cap="flat" cmpd="sng" algn="ctr">
                      <a:solidFill>
                        <a:schemeClr val="tx1">
                          <a:lumMod val="75000"/>
                        </a:schemeClr>
                      </a:solidFill>
                      <a:prstDash val="solid"/>
                      <a:round/>
                      <a:headEnd type="none" w="med" len="med"/>
                      <a:tailEnd type="none" w="med" len="med"/>
                    </a:lnB>
                    <a:solidFill>
                      <a:schemeClr val="bg1"/>
                    </a:solidFill>
                  </a:tcPr>
                </a:tc>
                <a:tc>
                  <a:txBody>
                    <a:bodyPr/>
                    <a:lstStyle/>
                    <a:p>
                      <a:pPr algn="ctr">
                        <a:lnSpc>
                          <a:spcPct val="100000"/>
                        </a:lnSpc>
                        <a:buNone/>
                      </a:pPr>
                      <a:r>
                        <a:rPr lang="en-GB" sz="1400" kern="100" noProof="0">
                          <a:effectLst/>
                        </a:rPr>
                        <a:t>570 (7.8)</a:t>
                      </a:r>
                      <a:endParaRPr lang="en-GB" sz="1400" kern="100" noProof="0">
                        <a:effectLst/>
                        <a:latin typeface="+mn-lt"/>
                        <a:ea typeface="Times New Roman" panose="02020603050405020304" pitchFamily="18" charset="0"/>
                      </a:endParaRPr>
                    </a:p>
                  </a:txBody>
                  <a:tcPr marL="68580" marR="68580" marT="0" marB="0" anchor="ctr">
                    <a:lnB w="12700" cap="flat" cmpd="sng" algn="ctr">
                      <a:solidFill>
                        <a:schemeClr val="tx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buNone/>
                      </a:pPr>
                      <a:r>
                        <a:rPr lang="en-GB" sz="1400" kern="100" noProof="0">
                          <a:effectLst/>
                        </a:rPr>
                        <a:t>572 (7.9)</a:t>
                      </a:r>
                      <a:endParaRPr lang="en-GB" sz="1400" kern="100" noProof="0">
                        <a:effectLst/>
                        <a:latin typeface="+mn-lt"/>
                        <a:ea typeface="Times New Roman" panose="02020603050405020304" pitchFamily="18" charset="0"/>
                      </a:endParaRPr>
                    </a:p>
                  </a:txBody>
                  <a:tcPr marL="68580" marR="68580" marT="0" marB="0" anchor="ctr">
                    <a:lnB w="12700" cap="flat" cmpd="sng" algn="ctr">
                      <a:solidFill>
                        <a:schemeClr val="tx1">
                          <a:lumMod val="75000"/>
                        </a:schemeClr>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217040853"/>
                  </a:ext>
                </a:extLst>
              </a:tr>
            </a:tbl>
          </a:graphicData>
        </a:graphic>
      </p:graphicFrame>
      <p:pic>
        <p:nvPicPr>
          <p:cNvPr id="7" name="Picture 2" descr="Glasgow 2026 | ERA">
            <a:extLst>
              <a:ext uri="{FF2B5EF4-FFF2-40B4-BE49-F238E27FC236}">
                <a16:creationId xmlns:a16="http://schemas.microsoft.com/office/drawing/2014/main" id="{E85FB9EA-0829-A667-1BE5-39DBDBBA2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26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1A5C-A3D4-A65B-282D-043633428A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2336D6-B559-88E4-A2CD-62E2C817816E}"/>
              </a:ext>
            </a:extLst>
          </p:cNvPr>
          <p:cNvSpPr>
            <a:spLocks noGrp="1"/>
          </p:cNvSpPr>
          <p:nvPr>
            <p:ph type="title"/>
          </p:nvPr>
        </p:nvSpPr>
        <p:spPr/>
        <p:txBody>
          <a:bodyPr/>
          <a:lstStyle/>
          <a:p>
            <a:r>
              <a:rPr lang="en-GB" noProof="0"/>
              <a:t>Composite kidney outcome</a:t>
            </a:r>
          </a:p>
        </p:txBody>
      </p:sp>
      <p:sp>
        <p:nvSpPr>
          <p:cNvPr id="10" name="Text Placeholder 9">
            <a:extLst>
              <a:ext uri="{FF2B5EF4-FFF2-40B4-BE49-F238E27FC236}">
                <a16:creationId xmlns:a16="http://schemas.microsoft.com/office/drawing/2014/main" id="{CEFB9A40-3DE7-7B02-2522-E2CE8F942347}"/>
              </a:ext>
            </a:extLst>
          </p:cNvPr>
          <p:cNvSpPr>
            <a:spLocks noGrp="1"/>
          </p:cNvSpPr>
          <p:nvPr>
            <p:ph type="body" sz="quarter" idx="13"/>
          </p:nvPr>
        </p:nvSpPr>
        <p:spPr>
          <a:xfrm>
            <a:off x="622800" y="787233"/>
            <a:ext cx="10908000" cy="468313"/>
          </a:xfrm>
        </p:spPr>
        <p:txBody>
          <a:bodyPr/>
          <a:lstStyle/>
          <a:p>
            <a:r>
              <a:rPr lang="en-GB" sz="1800">
                <a:solidFill>
                  <a:schemeClr val="bg2">
                    <a:lumMod val="75000"/>
                  </a:schemeClr>
                </a:solidFill>
              </a:rPr>
              <a:t>Sustained ≥57% decrease in eGFR* or kidney failure</a:t>
            </a:r>
            <a:r>
              <a:rPr lang="en-GB" sz="1800" baseline="30000">
                <a:solidFill>
                  <a:schemeClr val="bg2">
                    <a:lumMod val="75000"/>
                  </a:schemeClr>
                </a:solidFill>
              </a:rPr>
              <a:t>#</a:t>
            </a:r>
          </a:p>
        </p:txBody>
      </p:sp>
      <p:sp>
        <p:nvSpPr>
          <p:cNvPr id="5" name="Footer Placeholder 4">
            <a:extLst>
              <a:ext uri="{FF2B5EF4-FFF2-40B4-BE49-F238E27FC236}">
                <a16:creationId xmlns:a16="http://schemas.microsoft.com/office/drawing/2014/main" id="{DD50CEF1-7D6A-878A-E9F4-611811157FBB}"/>
              </a:ext>
            </a:extLst>
          </p:cNvPr>
          <p:cNvSpPr>
            <a:spLocks noGrp="1"/>
          </p:cNvSpPr>
          <p:nvPr>
            <p:ph type="ftr" sz="quarter" idx="16"/>
          </p:nvPr>
        </p:nvSpPr>
        <p:spPr/>
        <p:txBody>
          <a:bodyPr/>
          <a:lstStyle/>
          <a:p>
            <a:r>
              <a:rPr lang="en-GB" noProof="0"/>
              <a:t>Cumulative incidence plots based on Aalen–Johansen estimates with non-CV death as a competing event. </a:t>
            </a:r>
          </a:p>
          <a:p>
            <a:r>
              <a:rPr lang="en-GB" spc="-30"/>
              <a:t>*From baseline over ≥4 weeks; </a:t>
            </a:r>
            <a:r>
              <a:rPr lang="en-GB" spc="-30" baseline="30000"/>
              <a:t>#</a:t>
            </a:r>
            <a:r>
              <a:rPr lang="en-GB" spc="-30"/>
              <a:t>Defined as sustained eGFR &lt;15 mL/min/1.73 m</a:t>
            </a:r>
            <a:r>
              <a:rPr lang="en-GB" spc="-30" baseline="30000"/>
              <a:t>2</a:t>
            </a:r>
            <a:r>
              <a:rPr lang="en-GB" spc="-30"/>
              <a:t> or initiation of chronic dialysis or kidney transplantation; </a:t>
            </a:r>
            <a:r>
              <a:rPr lang="en-GB" baseline="30000"/>
              <a:t>‡</a:t>
            </a:r>
            <a:r>
              <a:rPr lang="en-GB"/>
              <a:t>Diabetes status did not modify the effect of finerenone </a:t>
            </a:r>
            <a:r>
              <a:rPr lang="en-GB" noProof="0"/>
              <a:t>(</a:t>
            </a:r>
            <a:r>
              <a:rPr lang="en-GB" noProof="0" err="1"/>
              <a:t>p</a:t>
            </a:r>
            <a:r>
              <a:rPr lang="en-GB" baseline="-25000" noProof="0" err="1"/>
              <a:t>interaction</a:t>
            </a:r>
            <a:r>
              <a:rPr lang="en-GB" noProof="0"/>
              <a:t> = 0.8565).</a:t>
            </a:r>
          </a:p>
          <a:p>
            <a:r>
              <a:rPr lang="en-GB" noProof="0"/>
              <a:t>CI, confidence interval; CV, cardiovascular; eGFR, estimated glomerular filtration rate; PY, patient years.</a:t>
            </a:r>
          </a:p>
        </p:txBody>
      </p:sp>
      <p:sp>
        <p:nvSpPr>
          <p:cNvPr id="3" name="Slide Number Placeholder 2">
            <a:extLst>
              <a:ext uri="{FF2B5EF4-FFF2-40B4-BE49-F238E27FC236}">
                <a16:creationId xmlns:a16="http://schemas.microsoft.com/office/drawing/2014/main" id="{FBCA3E59-85F7-2CB0-2D57-55ABDEEC092E}"/>
              </a:ext>
            </a:extLst>
          </p:cNvPr>
          <p:cNvSpPr>
            <a:spLocks noGrp="1"/>
          </p:cNvSpPr>
          <p:nvPr>
            <p:ph type="sldNum" sz="quarter" idx="15"/>
          </p:nvPr>
        </p:nvSpPr>
        <p:spPr/>
        <p:txBody>
          <a:bodyPr/>
          <a:lstStyle/>
          <a:p>
            <a:fld id="{7AF8E309-D608-654D-B811-6A2C46C88181}" type="slidenum">
              <a:rPr lang="en-GB" noProof="0" smtClean="0"/>
              <a:pPr/>
              <a:t>54</a:t>
            </a:fld>
            <a:endParaRPr lang="en-GB" noProof="0"/>
          </a:p>
        </p:txBody>
      </p:sp>
      <p:sp>
        <p:nvSpPr>
          <p:cNvPr id="36" name="TextBox 35">
            <a:extLst>
              <a:ext uri="{FF2B5EF4-FFF2-40B4-BE49-F238E27FC236}">
                <a16:creationId xmlns:a16="http://schemas.microsoft.com/office/drawing/2014/main" id="{B1813453-BB6B-5449-B9AE-D6F6D2265E32}"/>
              </a:ext>
            </a:extLst>
          </p:cNvPr>
          <p:cNvSpPr txBox="1"/>
          <p:nvPr/>
        </p:nvSpPr>
        <p:spPr>
          <a:xfrm>
            <a:off x="1227462" y="4485234"/>
            <a:ext cx="26962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0</a:t>
            </a:r>
          </a:p>
        </p:txBody>
      </p:sp>
      <p:sp>
        <p:nvSpPr>
          <p:cNvPr id="37" name="TextBox 36">
            <a:extLst>
              <a:ext uri="{FF2B5EF4-FFF2-40B4-BE49-F238E27FC236}">
                <a16:creationId xmlns:a16="http://schemas.microsoft.com/office/drawing/2014/main" id="{2A8C5CC4-8C00-2657-5F51-D0C1DEF75F0E}"/>
              </a:ext>
            </a:extLst>
          </p:cNvPr>
          <p:cNvSpPr txBox="1"/>
          <p:nvPr/>
        </p:nvSpPr>
        <p:spPr>
          <a:xfrm>
            <a:off x="1472624" y="4727531"/>
            <a:ext cx="84960"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0</a:t>
            </a:r>
          </a:p>
        </p:txBody>
      </p:sp>
      <p:sp>
        <p:nvSpPr>
          <p:cNvPr id="38" name="TextBox 37">
            <a:extLst>
              <a:ext uri="{FF2B5EF4-FFF2-40B4-BE49-F238E27FC236}">
                <a16:creationId xmlns:a16="http://schemas.microsoft.com/office/drawing/2014/main" id="{48511241-CF7D-1B84-A777-5A717C3D2586}"/>
              </a:ext>
            </a:extLst>
          </p:cNvPr>
          <p:cNvSpPr txBox="1"/>
          <p:nvPr/>
        </p:nvSpPr>
        <p:spPr>
          <a:xfrm>
            <a:off x="1227462" y="3334812"/>
            <a:ext cx="26962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5</a:t>
            </a:r>
          </a:p>
        </p:txBody>
      </p:sp>
      <p:sp>
        <p:nvSpPr>
          <p:cNvPr id="39" name="TextBox 38">
            <a:extLst>
              <a:ext uri="{FF2B5EF4-FFF2-40B4-BE49-F238E27FC236}">
                <a16:creationId xmlns:a16="http://schemas.microsoft.com/office/drawing/2014/main" id="{7B5D159F-A6D1-888E-D28E-CCBC7A4AF74D}"/>
              </a:ext>
            </a:extLst>
          </p:cNvPr>
          <p:cNvSpPr txBox="1"/>
          <p:nvPr/>
        </p:nvSpPr>
        <p:spPr>
          <a:xfrm>
            <a:off x="1139482" y="2211282"/>
            <a:ext cx="354585"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10</a:t>
            </a:r>
          </a:p>
        </p:txBody>
      </p:sp>
      <p:sp>
        <p:nvSpPr>
          <p:cNvPr id="40" name="TextBox 39">
            <a:extLst>
              <a:ext uri="{FF2B5EF4-FFF2-40B4-BE49-F238E27FC236}">
                <a16:creationId xmlns:a16="http://schemas.microsoft.com/office/drawing/2014/main" id="{B7D44017-B202-8A5E-2A68-5AADA2AD0E1D}"/>
              </a:ext>
            </a:extLst>
          </p:cNvPr>
          <p:cNvSpPr txBox="1"/>
          <p:nvPr/>
        </p:nvSpPr>
        <p:spPr>
          <a:xfrm>
            <a:off x="1139482" y="1058931"/>
            <a:ext cx="354585"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15</a:t>
            </a:r>
          </a:p>
        </p:txBody>
      </p:sp>
      <p:sp>
        <p:nvSpPr>
          <p:cNvPr id="41" name="TextBox 40">
            <a:extLst>
              <a:ext uri="{FF2B5EF4-FFF2-40B4-BE49-F238E27FC236}">
                <a16:creationId xmlns:a16="http://schemas.microsoft.com/office/drawing/2014/main" id="{69B2CF0D-C0E9-AB19-AF4F-C06B4B71AC15}"/>
              </a:ext>
            </a:extLst>
          </p:cNvPr>
          <p:cNvSpPr txBox="1"/>
          <p:nvPr/>
        </p:nvSpPr>
        <p:spPr>
          <a:xfrm>
            <a:off x="1573974" y="1199244"/>
            <a:ext cx="3318537" cy="523220"/>
          </a:xfrm>
          <a:prstGeom prst="rect">
            <a:avLst/>
          </a:prstGeom>
          <a:noFill/>
        </p:spPr>
        <p:txBody>
          <a:bodyPr vert="horz" wrap="none" lIns="91440" tIns="45720" rIns="91440" bIns="45720" rtlCol="0">
            <a:spAutoFit/>
          </a:bodyPr>
          <a:lstStyle/>
          <a:p>
            <a:pPr algn="l">
              <a:spcBef>
                <a:spcPts val="600"/>
              </a:spcBef>
            </a:pPr>
            <a:r>
              <a:rPr lang="en-US" sz="1400" b="1" spc="0" baseline="0">
                <a:ln/>
                <a:solidFill>
                  <a:srgbClr val="53585A"/>
                </a:solidFill>
                <a:latin typeface="Arial"/>
                <a:cs typeface="Arial"/>
                <a:sym typeface="Arial"/>
                <a:rtl val="0"/>
              </a:rPr>
              <a:t>Hazard ratio, 0.76 (95% CI 0.68, 0.86)</a:t>
            </a:r>
            <a:br>
              <a:rPr lang="en-US" sz="1400" b="1" spc="0" baseline="0">
                <a:ln/>
                <a:solidFill>
                  <a:srgbClr val="53585A"/>
                </a:solidFill>
                <a:latin typeface="Arial"/>
                <a:cs typeface="Arial"/>
                <a:sym typeface="Arial"/>
                <a:rtl val="0"/>
              </a:rPr>
            </a:br>
            <a:r>
              <a:rPr lang="en-US" sz="1400" b="1" i="1">
                <a:ln/>
                <a:solidFill>
                  <a:srgbClr val="53585A"/>
                </a:solidFill>
                <a:latin typeface="Arial"/>
                <a:cs typeface="Arial"/>
                <a:sym typeface="Arial"/>
                <a:rtl val="0"/>
              </a:rPr>
              <a:t>p</a:t>
            </a:r>
            <a:r>
              <a:rPr lang="en-US" sz="1400" b="1" spc="0" baseline="0">
                <a:ln/>
                <a:solidFill>
                  <a:srgbClr val="53585A"/>
                </a:solidFill>
                <a:latin typeface="Arial"/>
                <a:cs typeface="Arial"/>
                <a:sym typeface="Arial"/>
                <a:rtl val="0"/>
              </a:rPr>
              <a:t>&lt;0.0001</a:t>
            </a:r>
          </a:p>
        </p:txBody>
      </p:sp>
      <p:sp>
        <p:nvSpPr>
          <p:cNvPr id="42" name="Freeform: Shape 41">
            <a:extLst>
              <a:ext uri="{FF2B5EF4-FFF2-40B4-BE49-F238E27FC236}">
                <a16:creationId xmlns:a16="http://schemas.microsoft.com/office/drawing/2014/main" id="{1F26088A-FA3E-72A4-A63F-EC11C5B41688}"/>
              </a:ext>
            </a:extLst>
          </p:cNvPr>
          <p:cNvSpPr/>
          <p:nvPr/>
        </p:nvSpPr>
        <p:spPr>
          <a:xfrm>
            <a:off x="1511363"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43" name="Freeform: Shape 42">
            <a:extLst>
              <a:ext uri="{FF2B5EF4-FFF2-40B4-BE49-F238E27FC236}">
                <a16:creationId xmlns:a16="http://schemas.microsoft.com/office/drawing/2014/main" id="{8293CAE4-950B-0E7C-5995-34A9C98A0C01}"/>
              </a:ext>
            </a:extLst>
          </p:cNvPr>
          <p:cNvSpPr/>
          <p:nvPr/>
        </p:nvSpPr>
        <p:spPr>
          <a:xfrm>
            <a:off x="2169544"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44" name="Freeform: Shape 43">
            <a:extLst>
              <a:ext uri="{FF2B5EF4-FFF2-40B4-BE49-F238E27FC236}">
                <a16:creationId xmlns:a16="http://schemas.microsoft.com/office/drawing/2014/main" id="{9662C2EC-713C-53A2-E011-79D147DDFDB4}"/>
              </a:ext>
            </a:extLst>
          </p:cNvPr>
          <p:cNvSpPr/>
          <p:nvPr/>
        </p:nvSpPr>
        <p:spPr>
          <a:xfrm>
            <a:off x="6787445"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48" name="Freeform: Shape 47">
            <a:extLst>
              <a:ext uri="{FF2B5EF4-FFF2-40B4-BE49-F238E27FC236}">
                <a16:creationId xmlns:a16="http://schemas.microsoft.com/office/drawing/2014/main" id="{AD0E2FF8-E633-319A-96BE-5CA7FECE1FD0}"/>
              </a:ext>
            </a:extLst>
          </p:cNvPr>
          <p:cNvSpPr/>
          <p:nvPr/>
        </p:nvSpPr>
        <p:spPr>
          <a:xfrm>
            <a:off x="1511363" y="1197431"/>
            <a:ext cx="5272190" cy="3430714"/>
          </a:xfrm>
          <a:custGeom>
            <a:avLst/>
            <a:gdLst>
              <a:gd name="csX0" fmla="*/ 6168626 w 6168775"/>
              <a:gd name="csY0" fmla="*/ 3452114 h 3452152"/>
              <a:gd name="csX1" fmla="*/ -150 w 6168775"/>
              <a:gd name="csY1" fmla="*/ 3452114 h 3452152"/>
              <a:gd name="csX2" fmla="*/ -150 w 6168775"/>
              <a:gd name="csY2" fmla="*/ -39 h 3452152"/>
            </a:gdLst>
            <a:ahLst/>
            <a:cxnLst>
              <a:cxn ang="0">
                <a:pos x="csX0" y="csY0"/>
              </a:cxn>
              <a:cxn ang="0">
                <a:pos x="csX1" y="csY1"/>
              </a:cxn>
              <a:cxn ang="0">
                <a:pos x="csX2" y="csY2"/>
              </a:cxn>
            </a:cxnLst>
            <a:rect l="l" t="t" r="r" b="b"/>
            <a:pathLst>
              <a:path w="6168775" h="3452152">
                <a:moveTo>
                  <a:pt x="6168626" y="3452114"/>
                </a:moveTo>
                <a:lnTo>
                  <a:pt x="-150" y="3452114"/>
                </a:lnTo>
                <a:lnTo>
                  <a:pt x="-150" y="-39"/>
                </a:lnTo>
              </a:path>
            </a:pathLst>
          </a:custGeom>
          <a:noFill/>
          <a:ln w="15875" cap="flat">
            <a:solidFill>
              <a:schemeClr val="tx1"/>
            </a:solidFill>
            <a:prstDash val="solid"/>
            <a:round/>
          </a:ln>
        </p:spPr>
        <p:txBody>
          <a:bodyPr/>
          <a:lstStyle/>
          <a:p>
            <a:endParaRPr lang="en-US"/>
          </a:p>
        </p:txBody>
      </p:sp>
      <p:sp>
        <p:nvSpPr>
          <p:cNvPr id="49" name="Freeform 103">
            <a:extLst>
              <a:ext uri="{FF2B5EF4-FFF2-40B4-BE49-F238E27FC236}">
                <a16:creationId xmlns:a16="http://schemas.microsoft.com/office/drawing/2014/main" id="{6522D46F-E2E9-B216-1336-2E52EDACBF2D}"/>
              </a:ext>
            </a:extLst>
          </p:cNvPr>
          <p:cNvSpPr>
            <a:spLocks/>
          </p:cNvSpPr>
          <p:nvPr/>
        </p:nvSpPr>
        <p:spPr bwMode="auto">
          <a:xfrm>
            <a:off x="1511321" y="2493181"/>
            <a:ext cx="5276474" cy="2140163"/>
          </a:xfrm>
          <a:custGeom>
            <a:avLst/>
            <a:gdLst>
              <a:gd name="T0" fmla="*/ 109 w 3889"/>
              <a:gd name="T1" fmla="*/ 812 h 817"/>
              <a:gd name="T2" fmla="*/ 204 w 3889"/>
              <a:gd name="T3" fmla="*/ 812 h 817"/>
              <a:gd name="T4" fmla="*/ 298 w 3889"/>
              <a:gd name="T5" fmla="*/ 812 h 817"/>
              <a:gd name="T6" fmla="*/ 353 w 3889"/>
              <a:gd name="T7" fmla="*/ 812 h 817"/>
              <a:gd name="T8" fmla="*/ 442 w 3889"/>
              <a:gd name="T9" fmla="*/ 812 h 817"/>
              <a:gd name="T10" fmla="*/ 537 w 3889"/>
              <a:gd name="T11" fmla="*/ 801 h 817"/>
              <a:gd name="T12" fmla="*/ 646 w 3889"/>
              <a:gd name="T13" fmla="*/ 795 h 817"/>
              <a:gd name="T14" fmla="*/ 720 w 3889"/>
              <a:gd name="T15" fmla="*/ 790 h 817"/>
              <a:gd name="T16" fmla="*/ 805 w 3889"/>
              <a:gd name="T17" fmla="*/ 779 h 817"/>
              <a:gd name="T18" fmla="*/ 954 w 3889"/>
              <a:gd name="T19" fmla="*/ 779 h 817"/>
              <a:gd name="T20" fmla="*/ 1008 w 3889"/>
              <a:gd name="T21" fmla="*/ 751 h 817"/>
              <a:gd name="T22" fmla="*/ 1083 w 3889"/>
              <a:gd name="T23" fmla="*/ 740 h 817"/>
              <a:gd name="T24" fmla="*/ 1212 w 3889"/>
              <a:gd name="T25" fmla="*/ 735 h 817"/>
              <a:gd name="T26" fmla="*/ 1282 w 3889"/>
              <a:gd name="T27" fmla="*/ 724 h 817"/>
              <a:gd name="T28" fmla="*/ 1341 w 3889"/>
              <a:gd name="T29" fmla="*/ 697 h 817"/>
              <a:gd name="T30" fmla="*/ 1416 w 3889"/>
              <a:gd name="T31" fmla="*/ 680 h 817"/>
              <a:gd name="T32" fmla="*/ 1485 w 3889"/>
              <a:gd name="T33" fmla="*/ 675 h 817"/>
              <a:gd name="T34" fmla="*/ 1545 w 3889"/>
              <a:gd name="T35" fmla="*/ 669 h 817"/>
              <a:gd name="T36" fmla="*/ 1604 w 3889"/>
              <a:gd name="T37" fmla="*/ 664 h 817"/>
              <a:gd name="T38" fmla="*/ 1654 w 3889"/>
              <a:gd name="T39" fmla="*/ 620 h 817"/>
              <a:gd name="T40" fmla="*/ 1709 w 3889"/>
              <a:gd name="T41" fmla="*/ 609 h 817"/>
              <a:gd name="T42" fmla="*/ 1758 w 3889"/>
              <a:gd name="T43" fmla="*/ 603 h 817"/>
              <a:gd name="T44" fmla="*/ 1813 w 3889"/>
              <a:gd name="T45" fmla="*/ 592 h 817"/>
              <a:gd name="T46" fmla="*/ 1877 w 3889"/>
              <a:gd name="T47" fmla="*/ 592 h 817"/>
              <a:gd name="T48" fmla="*/ 1932 w 3889"/>
              <a:gd name="T49" fmla="*/ 587 h 817"/>
              <a:gd name="T50" fmla="*/ 1982 w 3889"/>
              <a:gd name="T51" fmla="*/ 549 h 817"/>
              <a:gd name="T52" fmla="*/ 2031 w 3889"/>
              <a:gd name="T53" fmla="*/ 538 h 817"/>
              <a:gd name="T54" fmla="*/ 2091 w 3889"/>
              <a:gd name="T55" fmla="*/ 521 h 817"/>
              <a:gd name="T56" fmla="*/ 2146 w 3889"/>
              <a:gd name="T57" fmla="*/ 516 h 817"/>
              <a:gd name="T58" fmla="*/ 2195 w 3889"/>
              <a:gd name="T59" fmla="*/ 510 h 817"/>
              <a:gd name="T60" fmla="*/ 2245 w 3889"/>
              <a:gd name="T61" fmla="*/ 505 h 817"/>
              <a:gd name="T62" fmla="*/ 2300 w 3889"/>
              <a:gd name="T63" fmla="*/ 439 h 817"/>
              <a:gd name="T64" fmla="*/ 2349 w 3889"/>
              <a:gd name="T65" fmla="*/ 428 h 817"/>
              <a:gd name="T66" fmla="*/ 2399 w 3889"/>
              <a:gd name="T67" fmla="*/ 428 h 817"/>
              <a:gd name="T68" fmla="*/ 2454 w 3889"/>
              <a:gd name="T69" fmla="*/ 428 h 817"/>
              <a:gd name="T70" fmla="*/ 2503 w 3889"/>
              <a:gd name="T71" fmla="*/ 423 h 817"/>
              <a:gd name="T72" fmla="*/ 2558 w 3889"/>
              <a:gd name="T73" fmla="*/ 423 h 817"/>
              <a:gd name="T74" fmla="*/ 2607 w 3889"/>
              <a:gd name="T75" fmla="*/ 368 h 817"/>
              <a:gd name="T76" fmla="*/ 2657 w 3889"/>
              <a:gd name="T77" fmla="*/ 340 h 817"/>
              <a:gd name="T78" fmla="*/ 2712 w 3889"/>
              <a:gd name="T79" fmla="*/ 329 h 817"/>
              <a:gd name="T80" fmla="*/ 2761 w 3889"/>
              <a:gd name="T81" fmla="*/ 324 h 817"/>
              <a:gd name="T82" fmla="*/ 2816 w 3889"/>
              <a:gd name="T83" fmla="*/ 313 h 817"/>
              <a:gd name="T84" fmla="*/ 2866 w 3889"/>
              <a:gd name="T85" fmla="*/ 313 h 817"/>
              <a:gd name="T86" fmla="*/ 2920 w 3889"/>
              <a:gd name="T87" fmla="*/ 280 h 817"/>
              <a:gd name="T88" fmla="*/ 2970 w 3889"/>
              <a:gd name="T89" fmla="*/ 253 h 817"/>
              <a:gd name="T90" fmla="*/ 3020 w 3889"/>
              <a:gd name="T91" fmla="*/ 242 h 817"/>
              <a:gd name="T92" fmla="*/ 3074 w 3889"/>
              <a:gd name="T93" fmla="*/ 225 h 817"/>
              <a:gd name="T94" fmla="*/ 3124 w 3889"/>
              <a:gd name="T95" fmla="*/ 225 h 817"/>
              <a:gd name="T96" fmla="*/ 3179 w 3889"/>
              <a:gd name="T97" fmla="*/ 214 h 817"/>
              <a:gd name="T98" fmla="*/ 3228 w 3889"/>
              <a:gd name="T99" fmla="*/ 198 h 817"/>
              <a:gd name="T100" fmla="*/ 3278 w 3889"/>
              <a:gd name="T101" fmla="*/ 148 h 817"/>
              <a:gd name="T102" fmla="*/ 3333 w 3889"/>
              <a:gd name="T103" fmla="*/ 143 h 817"/>
              <a:gd name="T104" fmla="*/ 3382 w 3889"/>
              <a:gd name="T105" fmla="*/ 138 h 817"/>
              <a:gd name="T106" fmla="*/ 3432 w 3889"/>
              <a:gd name="T107" fmla="*/ 127 h 817"/>
              <a:gd name="T108" fmla="*/ 3487 w 3889"/>
              <a:gd name="T109" fmla="*/ 121 h 817"/>
              <a:gd name="T110" fmla="*/ 3541 w 3889"/>
              <a:gd name="T111" fmla="*/ 116 h 817"/>
              <a:gd name="T112" fmla="*/ 3591 w 3889"/>
              <a:gd name="T113" fmla="*/ 61 h 817"/>
              <a:gd name="T114" fmla="*/ 3645 w 3889"/>
              <a:gd name="T115" fmla="*/ 50 h 817"/>
              <a:gd name="T116" fmla="*/ 3695 w 3889"/>
              <a:gd name="T117" fmla="*/ 39 h 817"/>
              <a:gd name="T118" fmla="*/ 3750 w 3889"/>
              <a:gd name="T119" fmla="*/ 33 h 817"/>
              <a:gd name="T120" fmla="*/ 3799 w 3889"/>
              <a:gd name="T121" fmla="*/ 28 h 817"/>
              <a:gd name="T122" fmla="*/ 3849 w 3889"/>
              <a:gd name="T123" fmla="*/ 2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89" h="817">
                <a:moveTo>
                  <a:pt x="0" y="817"/>
                </a:moveTo>
                <a:lnTo>
                  <a:pt x="5" y="817"/>
                </a:lnTo>
                <a:lnTo>
                  <a:pt x="5" y="817"/>
                </a:lnTo>
                <a:lnTo>
                  <a:pt x="25" y="817"/>
                </a:lnTo>
                <a:lnTo>
                  <a:pt x="25" y="817"/>
                </a:lnTo>
                <a:lnTo>
                  <a:pt x="55" y="817"/>
                </a:lnTo>
                <a:lnTo>
                  <a:pt x="55" y="817"/>
                </a:lnTo>
                <a:lnTo>
                  <a:pt x="60" y="817"/>
                </a:lnTo>
                <a:lnTo>
                  <a:pt x="60" y="817"/>
                </a:lnTo>
                <a:lnTo>
                  <a:pt x="65" y="817"/>
                </a:lnTo>
                <a:lnTo>
                  <a:pt x="65" y="817"/>
                </a:lnTo>
                <a:lnTo>
                  <a:pt x="70" y="817"/>
                </a:lnTo>
                <a:lnTo>
                  <a:pt x="70" y="817"/>
                </a:lnTo>
                <a:lnTo>
                  <a:pt x="75" y="817"/>
                </a:lnTo>
                <a:lnTo>
                  <a:pt x="75" y="817"/>
                </a:lnTo>
                <a:lnTo>
                  <a:pt x="75" y="817"/>
                </a:lnTo>
                <a:lnTo>
                  <a:pt x="75" y="817"/>
                </a:lnTo>
                <a:lnTo>
                  <a:pt x="80" y="817"/>
                </a:lnTo>
                <a:lnTo>
                  <a:pt x="80" y="817"/>
                </a:lnTo>
                <a:lnTo>
                  <a:pt x="80" y="817"/>
                </a:lnTo>
                <a:lnTo>
                  <a:pt x="80" y="812"/>
                </a:lnTo>
                <a:lnTo>
                  <a:pt x="85" y="812"/>
                </a:lnTo>
                <a:lnTo>
                  <a:pt x="85" y="812"/>
                </a:lnTo>
                <a:lnTo>
                  <a:pt x="85" y="812"/>
                </a:lnTo>
                <a:lnTo>
                  <a:pt x="85" y="812"/>
                </a:lnTo>
                <a:lnTo>
                  <a:pt x="90" y="812"/>
                </a:lnTo>
                <a:lnTo>
                  <a:pt x="90" y="812"/>
                </a:lnTo>
                <a:lnTo>
                  <a:pt x="90" y="812"/>
                </a:lnTo>
                <a:lnTo>
                  <a:pt x="90" y="812"/>
                </a:lnTo>
                <a:lnTo>
                  <a:pt x="95" y="812"/>
                </a:lnTo>
                <a:lnTo>
                  <a:pt x="95" y="812"/>
                </a:lnTo>
                <a:lnTo>
                  <a:pt x="95" y="812"/>
                </a:lnTo>
                <a:lnTo>
                  <a:pt x="95" y="812"/>
                </a:lnTo>
                <a:lnTo>
                  <a:pt x="100" y="812"/>
                </a:lnTo>
                <a:lnTo>
                  <a:pt x="100" y="812"/>
                </a:lnTo>
                <a:lnTo>
                  <a:pt x="104" y="812"/>
                </a:lnTo>
                <a:lnTo>
                  <a:pt x="104" y="812"/>
                </a:lnTo>
                <a:lnTo>
                  <a:pt x="109" y="812"/>
                </a:lnTo>
                <a:lnTo>
                  <a:pt x="109" y="812"/>
                </a:lnTo>
                <a:lnTo>
                  <a:pt x="109" y="812"/>
                </a:lnTo>
                <a:lnTo>
                  <a:pt x="109" y="812"/>
                </a:lnTo>
                <a:lnTo>
                  <a:pt x="114" y="812"/>
                </a:lnTo>
                <a:lnTo>
                  <a:pt x="114" y="812"/>
                </a:lnTo>
                <a:lnTo>
                  <a:pt x="119" y="812"/>
                </a:lnTo>
                <a:lnTo>
                  <a:pt x="119" y="812"/>
                </a:lnTo>
                <a:lnTo>
                  <a:pt x="124" y="812"/>
                </a:lnTo>
                <a:lnTo>
                  <a:pt x="124" y="812"/>
                </a:lnTo>
                <a:lnTo>
                  <a:pt x="134" y="812"/>
                </a:lnTo>
                <a:lnTo>
                  <a:pt x="134" y="812"/>
                </a:lnTo>
                <a:lnTo>
                  <a:pt x="149" y="812"/>
                </a:lnTo>
                <a:lnTo>
                  <a:pt x="149" y="812"/>
                </a:lnTo>
                <a:lnTo>
                  <a:pt x="154" y="812"/>
                </a:lnTo>
                <a:lnTo>
                  <a:pt x="154" y="812"/>
                </a:lnTo>
                <a:lnTo>
                  <a:pt x="159" y="812"/>
                </a:lnTo>
                <a:lnTo>
                  <a:pt x="159" y="812"/>
                </a:lnTo>
                <a:lnTo>
                  <a:pt x="164" y="812"/>
                </a:lnTo>
                <a:lnTo>
                  <a:pt x="164" y="812"/>
                </a:lnTo>
                <a:lnTo>
                  <a:pt x="169" y="812"/>
                </a:lnTo>
                <a:lnTo>
                  <a:pt x="169" y="812"/>
                </a:lnTo>
                <a:lnTo>
                  <a:pt x="174" y="812"/>
                </a:lnTo>
                <a:lnTo>
                  <a:pt x="174" y="812"/>
                </a:lnTo>
                <a:lnTo>
                  <a:pt x="179" y="812"/>
                </a:lnTo>
                <a:lnTo>
                  <a:pt x="179" y="812"/>
                </a:lnTo>
                <a:lnTo>
                  <a:pt x="179" y="812"/>
                </a:lnTo>
                <a:lnTo>
                  <a:pt x="179" y="812"/>
                </a:lnTo>
                <a:lnTo>
                  <a:pt x="184" y="812"/>
                </a:lnTo>
                <a:lnTo>
                  <a:pt x="184" y="812"/>
                </a:lnTo>
                <a:lnTo>
                  <a:pt x="184" y="812"/>
                </a:lnTo>
                <a:lnTo>
                  <a:pt x="184" y="812"/>
                </a:lnTo>
                <a:lnTo>
                  <a:pt x="194" y="812"/>
                </a:lnTo>
                <a:lnTo>
                  <a:pt x="194" y="812"/>
                </a:lnTo>
                <a:lnTo>
                  <a:pt x="199" y="812"/>
                </a:lnTo>
                <a:lnTo>
                  <a:pt x="199" y="812"/>
                </a:lnTo>
                <a:lnTo>
                  <a:pt x="199" y="812"/>
                </a:lnTo>
                <a:lnTo>
                  <a:pt x="199" y="812"/>
                </a:lnTo>
                <a:lnTo>
                  <a:pt x="204" y="812"/>
                </a:lnTo>
                <a:lnTo>
                  <a:pt x="204" y="812"/>
                </a:lnTo>
                <a:lnTo>
                  <a:pt x="204" y="812"/>
                </a:lnTo>
                <a:lnTo>
                  <a:pt x="204" y="812"/>
                </a:lnTo>
                <a:lnTo>
                  <a:pt x="219" y="812"/>
                </a:lnTo>
                <a:lnTo>
                  <a:pt x="219" y="812"/>
                </a:lnTo>
                <a:lnTo>
                  <a:pt x="219" y="812"/>
                </a:lnTo>
                <a:lnTo>
                  <a:pt x="219" y="812"/>
                </a:lnTo>
                <a:lnTo>
                  <a:pt x="234" y="812"/>
                </a:lnTo>
                <a:lnTo>
                  <a:pt x="234" y="812"/>
                </a:lnTo>
                <a:lnTo>
                  <a:pt x="234" y="812"/>
                </a:lnTo>
                <a:lnTo>
                  <a:pt x="234" y="812"/>
                </a:lnTo>
                <a:lnTo>
                  <a:pt x="239" y="812"/>
                </a:lnTo>
                <a:lnTo>
                  <a:pt x="239" y="812"/>
                </a:lnTo>
                <a:lnTo>
                  <a:pt x="239" y="812"/>
                </a:lnTo>
                <a:lnTo>
                  <a:pt x="239" y="812"/>
                </a:lnTo>
                <a:lnTo>
                  <a:pt x="244" y="812"/>
                </a:lnTo>
                <a:lnTo>
                  <a:pt x="244" y="812"/>
                </a:lnTo>
                <a:lnTo>
                  <a:pt x="244" y="812"/>
                </a:lnTo>
                <a:lnTo>
                  <a:pt x="244" y="812"/>
                </a:lnTo>
                <a:lnTo>
                  <a:pt x="249" y="812"/>
                </a:lnTo>
                <a:lnTo>
                  <a:pt x="249" y="812"/>
                </a:lnTo>
                <a:lnTo>
                  <a:pt x="253" y="812"/>
                </a:lnTo>
                <a:lnTo>
                  <a:pt x="253" y="812"/>
                </a:lnTo>
                <a:lnTo>
                  <a:pt x="263" y="812"/>
                </a:lnTo>
                <a:lnTo>
                  <a:pt x="263" y="812"/>
                </a:lnTo>
                <a:lnTo>
                  <a:pt x="268" y="812"/>
                </a:lnTo>
                <a:lnTo>
                  <a:pt x="268" y="812"/>
                </a:lnTo>
                <a:lnTo>
                  <a:pt x="273" y="812"/>
                </a:lnTo>
                <a:lnTo>
                  <a:pt x="273" y="812"/>
                </a:lnTo>
                <a:lnTo>
                  <a:pt x="288" y="812"/>
                </a:lnTo>
                <a:lnTo>
                  <a:pt x="288" y="812"/>
                </a:lnTo>
                <a:lnTo>
                  <a:pt x="288" y="812"/>
                </a:lnTo>
                <a:lnTo>
                  <a:pt x="288" y="812"/>
                </a:lnTo>
                <a:lnTo>
                  <a:pt x="293" y="812"/>
                </a:lnTo>
                <a:lnTo>
                  <a:pt x="293" y="812"/>
                </a:lnTo>
                <a:lnTo>
                  <a:pt x="293" y="812"/>
                </a:lnTo>
                <a:lnTo>
                  <a:pt x="293" y="812"/>
                </a:lnTo>
                <a:lnTo>
                  <a:pt x="298" y="812"/>
                </a:lnTo>
                <a:lnTo>
                  <a:pt x="298" y="812"/>
                </a:lnTo>
                <a:lnTo>
                  <a:pt x="298" y="812"/>
                </a:lnTo>
                <a:lnTo>
                  <a:pt x="298" y="812"/>
                </a:lnTo>
                <a:lnTo>
                  <a:pt x="303" y="812"/>
                </a:lnTo>
                <a:lnTo>
                  <a:pt x="303" y="812"/>
                </a:lnTo>
                <a:lnTo>
                  <a:pt x="303" y="812"/>
                </a:lnTo>
                <a:lnTo>
                  <a:pt x="303" y="812"/>
                </a:lnTo>
                <a:lnTo>
                  <a:pt x="308" y="812"/>
                </a:lnTo>
                <a:lnTo>
                  <a:pt x="308" y="812"/>
                </a:lnTo>
                <a:lnTo>
                  <a:pt x="308" y="812"/>
                </a:lnTo>
                <a:lnTo>
                  <a:pt x="308" y="812"/>
                </a:lnTo>
                <a:lnTo>
                  <a:pt x="313" y="812"/>
                </a:lnTo>
                <a:lnTo>
                  <a:pt x="313" y="812"/>
                </a:lnTo>
                <a:lnTo>
                  <a:pt x="318" y="812"/>
                </a:lnTo>
                <a:lnTo>
                  <a:pt x="318" y="812"/>
                </a:lnTo>
                <a:lnTo>
                  <a:pt x="323" y="812"/>
                </a:lnTo>
                <a:lnTo>
                  <a:pt x="323" y="812"/>
                </a:lnTo>
                <a:lnTo>
                  <a:pt x="323" y="812"/>
                </a:lnTo>
                <a:lnTo>
                  <a:pt x="323" y="812"/>
                </a:lnTo>
                <a:lnTo>
                  <a:pt x="328" y="812"/>
                </a:lnTo>
                <a:lnTo>
                  <a:pt x="328" y="812"/>
                </a:lnTo>
                <a:lnTo>
                  <a:pt x="328" y="812"/>
                </a:lnTo>
                <a:lnTo>
                  <a:pt x="328" y="812"/>
                </a:lnTo>
                <a:lnTo>
                  <a:pt x="333" y="812"/>
                </a:lnTo>
                <a:lnTo>
                  <a:pt x="333" y="812"/>
                </a:lnTo>
                <a:lnTo>
                  <a:pt x="333" y="812"/>
                </a:lnTo>
                <a:lnTo>
                  <a:pt x="333" y="812"/>
                </a:lnTo>
                <a:lnTo>
                  <a:pt x="338" y="812"/>
                </a:lnTo>
                <a:lnTo>
                  <a:pt x="338" y="812"/>
                </a:lnTo>
                <a:lnTo>
                  <a:pt x="343" y="812"/>
                </a:lnTo>
                <a:lnTo>
                  <a:pt x="343" y="812"/>
                </a:lnTo>
                <a:lnTo>
                  <a:pt x="343" y="812"/>
                </a:lnTo>
                <a:lnTo>
                  <a:pt x="343" y="812"/>
                </a:lnTo>
                <a:lnTo>
                  <a:pt x="348" y="812"/>
                </a:lnTo>
                <a:lnTo>
                  <a:pt x="348" y="812"/>
                </a:lnTo>
                <a:lnTo>
                  <a:pt x="353" y="812"/>
                </a:lnTo>
                <a:lnTo>
                  <a:pt x="353" y="812"/>
                </a:lnTo>
                <a:lnTo>
                  <a:pt x="353" y="812"/>
                </a:lnTo>
                <a:lnTo>
                  <a:pt x="353" y="812"/>
                </a:lnTo>
                <a:lnTo>
                  <a:pt x="358" y="812"/>
                </a:lnTo>
                <a:lnTo>
                  <a:pt x="358" y="812"/>
                </a:lnTo>
                <a:lnTo>
                  <a:pt x="363" y="812"/>
                </a:lnTo>
                <a:lnTo>
                  <a:pt x="363" y="812"/>
                </a:lnTo>
                <a:lnTo>
                  <a:pt x="373" y="812"/>
                </a:lnTo>
                <a:lnTo>
                  <a:pt x="373" y="812"/>
                </a:lnTo>
                <a:lnTo>
                  <a:pt x="383" y="812"/>
                </a:lnTo>
                <a:lnTo>
                  <a:pt x="383" y="812"/>
                </a:lnTo>
                <a:lnTo>
                  <a:pt x="383" y="812"/>
                </a:lnTo>
                <a:lnTo>
                  <a:pt x="383" y="812"/>
                </a:lnTo>
                <a:lnTo>
                  <a:pt x="388" y="812"/>
                </a:lnTo>
                <a:lnTo>
                  <a:pt x="388" y="812"/>
                </a:lnTo>
                <a:lnTo>
                  <a:pt x="388" y="812"/>
                </a:lnTo>
                <a:lnTo>
                  <a:pt x="388" y="812"/>
                </a:lnTo>
                <a:lnTo>
                  <a:pt x="398" y="812"/>
                </a:lnTo>
                <a:lnTo>
                  <a:pt x="398" y="812"/>
                </a:lnTo>
                <a:lnTo>
                  <a:pt x="402" y="812"/>
                </a:lnTo>
                <a:lnTo>
                  <a:pt x="402" y="812"/>
                </a:lnTo>
                <a:lnTo>
                  <a:pt x="402" y="812"/>
                </a:lnTo>
                <a:lnTo>
                  <a:pt x="402" y="812"/>
                </a:lnTo>
                <a:lnTo>
                  <a:pt x="407" y="812"/>
                </a:lnTo>
                <a:lnTo>
                  <a:pt x="407" y="812"/>
                </a:lnTo>
                <a:lnTo>
                  <a:pt x="412" y="812"/>
                </a:lnTo>
                <a:lnTo>
                  <a:pt x="412" y="812"/>
                </a:lnTo>
                <a:lnTo>
                  <a:pt x="412" y="812"/>
                </a:lnTo>
                <a:lnTo>
                  <a:pt x="412" y="812"/>
                </a:lnTo>
                <a:lnTo>
                  <a:pt x="417" y="812"/>
                </a:lnTo>
                <a:lnTo>
                  <a:pt x="417" y="812"/>
                </a:lnTo>
                <a:lnTo>
                  <a:pt x="417" y="812"/>
                </a:lnTo>
                <a:lnTo>
                  <a:pt x="417" y="812"/>
                </a:lnTo>
                <a:lnTo>
                  <a:pt x="432" y="812"/>
                </a:lnTo>
                <a:lnTo>
                  <a:pt x="432" y="812"/>
                </a:lnTo>
                <a:lnTo>
                  <a:pt x="432" y="812"/>
                </a:lnTo>
                <a:lnTo>
                  <a:pt x="432" y="812"/>
                </a:lnTo>
                <a:lnTo>
                  <a:pt x="437" y="812"/>
                </a:lnTo>
                <a:lnTo>
                  <a:pt x="437" y="812"/>
                </a:lnTo>
                <a:lnTo>
                  <a:pt x="442" y="812"/>
                </a:lnTo>
                <a:lnTo>
                  <a:pt x="442" y="812"/>
                </a:lnTo>
                <a:lnTo>
                  <a:pt x="452" y="812"/>
                </a:lnTo>
                <a:lnTo>
                  <a:pt x="452" y="812"/>
                </a:lnTo>
                <a:lnTo>
                  <a:pt x="457" y="812"/>
                </a:lnTo>
                <a:lnTo>
                  <a:pt x="457" y="812"/>
                </a:lnTo>
                <a:lnTo>
                  <a:pt x="457" y="812"/>
                </a:lnTo>
                <a:lnTo>
                  <a:pt x="457" y="812"/>
                </a:lnTo>
                <a:lnTo>
                  <a:pt x="462" y="812"/>
                </a:lnTo>
                <a:lnTo>
                  <a:pt x="462" y="812"/>
                </a:lnTo>
                <a:lnTo>
                  <a:pt x="477" y="812"/>
                </a:lnTo>
                <a:lnTo>
                  <a:pt x="477" y="806"/>
                </a:lnTo>
                <a:lnTo>
                  <a:pt x="482" y="806"/>
                </a:lnTo>
                <a:lnTo>
                  <a:pt x="482" y="806"/>
                </a:lnTo>
                <a:lnTo>
                  <a:pt x="482" y="806"/>
                </a:lnTo>
                <a:lnTo>
                  <a:pt x="482" y="806"/>
                </a:lnTo>
                <a:lnTo>
                  <a:pt x="487" y="806"/>
                </a:lnTo>
                <a:lnTo>
                  <a:pt x="487" y="806"/>
                </a:lnTo>
                <a:lnTo>
                  <a:pt x="492" y="806"/>
                </a:lnTo>
                <a:lnTo>
                  <a:pt x="492" y="806"/>
                </a:lnTo>
                <a:lnTo>
                  <a:pt x="497" y="806"/>
                </a:lnTo>
                <a:lnTo>
                  <a:pt x="497" y="806"/>
                </a:lnTo>
                <a:lnTo>
                  <a:pt x="507" y="806"/>
                </a:lnTo>
                <a:lnTo>
                  <a:pt x="507" y="806"/>
                </a:lnTo>
                <a:lnTo>
                  <a:pt x="512" y="806"/>
                </a:lnTo>
                <a:lnTo>
                  <a:pt x="512" y="806"/>
                </a:lnTo>
                <a:lnTo>
                  <a:pt x="517" y="806"/>
                </a:lnTo>
                <a:lnTo>
                  <a:pt x="517" y="806"/>
                </a:lnTo>
                <a:lnTo>
                  <a:pt x="517" y="806"/>
                </a:lnTo>
                <a:lnTo>
                  <a:pt x="517" y="806"/>
                </a:lnTo>
                <a:lnTo>
                  <a:pt x="522" y="806"/>
                </a:lnTo>
                <a:lnTo>
                  <a:pt x="522" y="806"/>
                </a:lnTo>
                <a:lnTo>
                  <a:pt x="527" y="806"/>
                </a:lnTo>
                <a:lnTo>
                  <a:pt x="527" y="806"/>
                </a:lnTo>
                <a:lnTo>
                  <a:pt x="532" y="806"/>
                </a:lnTo>
                <a:lnTo>
                  <a:pt x="532" y="806"/>
                </a:lnTo>
                <a:lnTo>
                  <a:pt x="537" y="806"/>
                </a:lnTo>
                <a:lnTo>
                  <a:pt x="537" y="801"/>
                </a:lnTo>
                <a:lnTo>
                  <a:pt x="537" y="801"/>
                </a:lnTo>
                <a:lnTo>
                  <a:pt x="537" y="801"/>
                </a:lnTo>
                <a:lnTo>
                  <a:pt x="546" y="801"/>
                </a:lnTo>
                <a:lnTo>
                  <a:pt x="546" y="801"/>
                </a:lnTo>
                <a:lnTo>
                  <a:pt x="551" y="801"/>
                </a:lnTo>
                <a:lnTo>
                  <a:pt x="551" y="801"/>
                </a:lnTo>
                <a:lnTo>
                  <a:pt x="556" y="801"/>
                </a:lnTo>
                <a:lnTo>
                  <a:pt x="556" y="801"/>
                </a:lnTo>
                <a:lnTo>
                  <a:pt x="566" y="801"/>
                </a:lnTo>
                <a:lnTo>
                  <a:pt x="566" y="801"/>
                </a:lnTo>
                <a:lnTo>
                  <a:pt x="571" y="801"/>
                </a:lnTo>
                <a:lnTo>
                  <a:pt x="571" y="801"/>
                </a:lnTo>
                <a:lnTo>
                  <a:pt x="576" y="801"/>
                </a:lnTo>
                <a:lnTo>
                  <a:pt x="576" y="801"/>
                </a:lnTo>
                <a:lnTo>
                  <a:pt x="591" y="801"/>
                </a:lnTo>
                <a:lnTo>
                  <a:pt x="591" y="801"/>
                </a:lnTo>
                <a:lnTo>
                  <a:pt x="596" y="801"/>
                </a:lnTo>
                <a:lnTo>
                  <a:pt x="596" y="801"/>
                </a:lnTo>
                <a:lnTo>
                  <a:pt x="606" y="801"/>
                </a:lnTo>
                <a:lnTo>
                  <a:pt x="606" y="801"/>
                </a:lnTo>
                <a:lnTo>
                  <a:pt x="611" y="801"/>
                </a:lnTo>
                <a:lnTo>
                  <a:pt x="611" y="801"/>
                </a:lnTo>
                <a:lnTo>
                  <a:pt x="611" y="801"/>
                </a:lnTo>
                <a:lnTo>
                  <a:pt x="611" y="801"/>
                </a:lnTo>
                <a:lnTo>
                  <a:pt x="616" y="801"/>
                </a:lnTo>
                <a:lnTo>
                  <a:pt x="616" y="801"/>
                </a:lnTo>
                <a:lnTo>
                  <a:pt x="621" y="801"/>
                </a:lnTo>
                <a:lnTo>
                  <a:pt x="621" y="801"/>
                </a:lnTo>
                <a:lnTo>
                  <a:pt x="621" y="801"/>
                </a:lnTo>
                <a:lnTo>
                  <a:pt x="621" y="795"/>
                </a:lnTo>
                <a:lnTo>
                  <a:pt x="626" y="795"/>
                </a:lnTo>
                <a:lnTo>
                  <a:pt x="626" y="795"/>
                </a:lnTo>
                <a:lnTo>
                  <a:pt x="636" y="795"/>
                </a:lnTo>
                <a:lnTo>
                  <a:pt x="636" y="795"/>
                </a:lnTo>
                <a:lnTo>
                  <a:pt x="641" y="795"/>
                </a:lnTo>
                <a:lnTo>
                  <a:pt x="641" y="795"/>
                </a:lnTo>
                <a:lnTo>
                  <a:pt x="646" y="795"/>
                </a:lnTo>
                <a:lnTo>
                  <a:pt x="646" y="795"/>
                </a:lnTo>
                <a:lnTo>
                  <a:pt x="646" y="795"/>
                </a:lnTo>
                <a:lnTo>
                  <a:pt x="646" y="790"/>
                </a:lnTo>
                <a:lnTo>
                  <a:pt x="651" y="790"/>
                </a:lnTo>
                <a:lnTo>
                  <a:pt x="651" y="790"/>
                </a:lnTo>
                <a:lnTo>
                  <a:pt x="651" y="790"/>
                </a:lnTo>
                <a:lnTo>
                  <a:pt x="651" y="790"/>
                </a:lnTo>
                <a:lnTo>
                  <a:pt x="661" y="790"/>
                </a:lnTo>
                <a:lnTo>
                  <a:pt x="661" y="790"/>
                </a:lnTo>
                <a:lnTo>
                  <a:pt x="661" y="790"/>
                </a:lnTo>
                <a:lnTo>
                  <a:pt x="661" y="790"/>
                </a:lnTo>
                <a:lnTo>
                  <a:pt x="666" y="790"/>
                </a:lnTo>
                <a:lnTo>
                  <a:pt x="666" y="790"/>
                </a:lnTo>
                <a:lnTo>
                  <a:pt x="666" y="790"/>
                </a:lnTo>
                <a:lnTo>
                  <a:pt x="666" y="790"/>
                </a:lnTo>
                <a:lnTo>
                  <a:pt x="671" y="790"/>
                </a:lnTo>
                <a:lnTo>
                  <a:pt x="671" y="790"/>
                </a:lnTo>
                <a:lnTo>
                  <a:pt x="671" y="790"/>
                </a:lnTo>
                <a:lnTo>
                  <a:pt x="671" y="790"/>
                </a:lnTo>
                <a:lnTo>
                  <a:pt x="676" y="790"/>
                </a:lnTo>
                <a:lnTo>
                  <a:pt x="676" y="790"/>
                </a:lnTo>
                <a:lnTo>
                  <a:pt x="676" y="790"/>
                </a:lnTo>
                <a:lnTo>
                  <a:pt x="676" y="790"/>
                </a:lnTo>
                <a:lnTo>
                  <a:pt x="681" y="790"/>
                </a:lnTo>
                <a:lnTo>
                  <a:pt x="681" y="790"/>
                </a:lnTo>
                <a:lnTo>
                  <a:pt x="681" y="790"/>
                </a:lnTo>
                <a:lnTo>
                  <a:pt x="681" y="790"/>
                </a:lnTo>
                <a:lnTo>
                  <a:pt x="686" y="790"/>
                </a:lnTo>
                <a:lnTo>
                  <a:pt x="686" y="790"/>
                </a:lnTo>
                <a:lnTo>
                  <a:pt x="691" y="790"/>
                </a:lnTo>
                <a:lnTo>
                  <a:pt x="691" y="790"/>
                </a:lnTo>
                <a:lnTo>
                  <a:pt x="700" y="790"/>
                </a:lnTo>
                <a:lnTo>
                  <a:pt x="700" y="790"/>
                </a:lnTo>
                <a:lnTo>
                  <a:pt x="705" y="790"/>
                </a:lnTo>
                <a:lnTo>
                  <a:pt x="705" y="790"/>
                </a:lnTo>
                <a:lnTo>
                  <a:pt x="705" y="790"/>
                </a:lnTo>
                <a:lnTo>
                  <a:pt x="705" y="790"/>
                </a:lnTo>
                <a:lnTo>
                  <a:pt x="710" y="790"/>
                </a:lnTo>
                <a:lnTo>
                  <a:pt x="710" y="790"/>
                </a:lnTo>
                <a:lnTo>
                  <a:pt x="720" y="790"/>
                </a:lnTo>
                <a:lnTo>
                  <a:pt x="720" y="790"/>
                </a:lnTo>
                <a:lnTo>
                  <a:pt x="720" y="790"/>
                </a:lnTo>
                <a:lnTo>
                  <a:pt x="720" y="784"/>
                </a:lnTo>
                <a:lnTo>
                  <a:pt x="725" y="784"/>
                </a:lnTo>
                <a:lnTo>
                  <a:pt x="725" y="784"/>
                </a:lnTo>
                <a:lnTo>
                  <a:pt x="725" y="784"/>
                </a:lnTo>
                <a:lnTo>
                  <a:pt x="725" y="784"/>
                </a:lnTo>
                <a:lnTo>
                  <a:pt x="730" y="784"/>
                </a:lnTo>
                <a:lnTo>
                  <a:pt x="730" y="784"/>
                </a:lnTo>
                <a:lnTo>
                  <a:pt x="735" y="784"/>
                </a:lnTo>
                <a:lnTo>
                  <a:pt x="735" y="784"/>
                </a:lnTo>
                <a:lnTo>
                  <a:pt x="735" y="784"/>
                </a:lnTo>
                <a:lnTo>
                  <a:pt x="735" y="784"/>
                </a:lnTo>
                <a:lnTo>
                  <a:pt x="740" y="784"/>
                </a:lnTo>
                <a:lnTo>
                  <a:pt x="740" y="784"/>
                </a:lnTo>
                <a:lnTo>
                  <a:pt x="740" y="784"/>
                </a:lnTo>
                <a:lnTo>
                  <a:pt x="740" y="784"/>
                </a:lnTo>
                <a:lnTo>
                  <a:pt x="745" y="784"/>
                </a:lnTo>
                <a:lnTo>
                  <a:pt x="745" y="784"/>
                </a:lnTo>
                <a:lnTo>
                  <a:pt x="750" y="784"/>
                </a:lnTo>
                <a:lnTo>
                  <a:pt x="750" y="784"/>
                </a:lnTo>
                <a:lnTo>
                  <a:pt x="750" y="784"/>
                </a:lnTo>
                <a:lnTo>
                  <a:pt x="750" y="779"/>
                </a:lnTo>
                <a:lnTo>
                  <a:pt x="760" y="779"/>
                </a:lnTo>
                <a:lnTo>
                  <a:pt x="760" y="779"/>
                </a:lnTo>
                <a:lnTo>
                  <a:pt x="765" y="779"/>
                </a:lnTo>
                <a:lnTo>
                  <a:pt x="765" y="779"/>
                </a:lnTo>
                <a:lnTo>
                  <a:pt x="770" y="779"/>
                </a:lnTo>
                <a:lnTo>
                  <a:pt x="770" y="779"/>
                </a:lnTo>
                <a:lnTo>
                  <a:pt x="785" y="779"/>
                </a:lnTo>
                <a:lnTo>
                  <a:pt x="785" y="779"/>
                </a:lnTo>
                <a:lnTo>
                  <a:pt x="785" y="779"/>
                </a:lnTo>
                <a:lnTo>
                  <a:pt x="785" y="779"/>
                </a:lnTo>
                <a:lnTo>
                  <a:pt x="800" y="779"/>
                </a:lnTo>
                <a:lnTo>
                  <a:pt x="800" y="779"/>
                </a:lnTo>
                <a:lnTo>
                  <a:pt x="800" y="779"/>
                </a:lnTo>
                <a:lnTo>
                  <a:pt x="800" y="779"/>
                </a:lnTo>
                <a:lnTo>
                  <a:pt x="805" y="779"/>
                </a:lnTo>
                <a:lnTo>
                  <a:pt x="805" y="779"/>
                </a:lnTo>
                <a:lnTo>
                  <a:pt x="825" y="779"/>
                </a:lnTo>
                <a:lnTo>
                  <a:pt x="825" y="779"/>
                </a:lnTo>
                <a:lnTo>
                  <a:pt x="840" y="779"/>
                </a:lnTo>
                <a:lnTo>
                  <a:pt x="840" y="779"/>
                </a:lnTo>
                <a:lnTo>
                  <a:pt x="844" y="779"/>
                </a:lnTo>
                <a:lnTo>
                  <a:pt x="844" y="779"/>
                </a:lnTo>
                <a:lnTo>
                  <a:pt x="874" y="779"/>
                </a:lnTo>
                <a:lnTo>
                  <a:pt x="874" y="779"/>
                </a:lnTo>
                <a:lnTo>
                  <a:pt x="889" y="779"/>
                </a:lnTo>
                <a:lnTo>
                  <a:pt x="889" y="779"/>
                </a:lnTo>
                <a:lnTo>
                  <a:pt x="894" y="779"/>
                </a:lnTo>
                <a:lnTo>
                  <a:pt x="894" y="779"/>
                </a:lnTo>
                <a:lnTo>
                  <a:pt x="909" y="779"/>
                </a:lnTo>
                <a:lnTo>
                  <a:pt x="909" y="779"/>
                </a:lnTo>
                <a:lnTo>
                  <a:pt x="914" y="779"/>
                </a:lnTo>
                <a:lnTo>
                  <a:pt x="914" y="779"/>
                </a:lnTo>
                <a:lnTo>
                  <a:pt x="914" y="779"/>
                </a:lnTo>
                <a:lnTo>
                  <a:pt x="914" y="779"/>
                </a:lnTo>
                <a:lnTo>
                  <a:pt x="919" y="779"/>
                </a:lnTo>
                <a:lnTo>
                  <a:pt x="919" y="779"/>
                </a:lnTo>
                <a:lnTo>
                  <a:pt x="924" y="779"/>
                </a:lnTo>
                <a:lnTo>
                  <a:pt x="924" y="779"/>
                </a:lnTo>
                <a:lnTo>
                  <a:pt x="934" y="779"/>
                </a:lnTo>
                <a:lnTo>
                  <a:pt x="934" y="779"/>
                </a:lnTo>
                <a:lnTo>
                  <a:pt x="939" y="779"/>
                </a:lnTo>
                <a:lnTo>
                  <a:pt x="939" y="779"/>
                </a:lnTo>
                <a:lnTo>
                  <a:pt x="944" y="779"/>
                </a:lnTo>
                <a:lnTo>
                  <a:pt x="944" y="779"/>
                </a:lnTo>
                <a:lnTo>
                  <a:pt x="944" y="779"/>
                </a:lnTo>
                <a:lnTo>
                  <a:pt x="944" y="779"/>
                </a:lnTo>
                <a:lnTo>
                  <a:pt x="949" y="779"/>
                </a:lnTo>
                <a:lnTo>
                  <a:pt x="949" y="779"/>
                </a:lnTo>
                <a:lnTo>
                  <a:pt x="949" y="779"/>
                </a:lnTo>
                <a:lnTo>
                  <a:pt x="949" y="779"/>
                </a:lnTo>
                <a:lnTo>
                  <a:pt x="954" y="779"/>
                </a:lnTo>
                <a:lnTo>
                  <a:pt x="954" y="779"/>
                </a:lnTo>
                <a:lnTo>
                  <a:pt x="954" y="779"/>
                </a:lnTo>
                <a:lnTo>
                  <a:pt x="954" y="779"/>
                </a:lnTo>
                <a:lnTo>
                  <a:pt x="959" y="779"/>
                </a:lnTo>
                <a:lnTo>
                  <a:pt x="959" y="773"/>
                </a:lnTo>
                <a:lnTo>
                  <a:pt x="959" y="773"/>
                </a:lnTo>
                <a:lnTo>
                  <a:pt x="959" y="773"/>
                </a:lnTo>
                <a:lnTo>
                  <a:pt x="964" y="773"/>
                </a:lnTo>
                <a:lnTo>
                  <a:pt x="964" y="773"/>
                </a:lnTo>
                <a:lnTo>
                  <a:pt x="969" y="773"/>
                </a:lnTo>
                <a:lnTo>
                  <a:pt x="969" y="773"/>
                </a:lnTo>
                <a:lnTo>
                  <a:pt x="969" y="773"/>
                </a:lnTo>
                <a:lnTo>
                  <a:pt x="969" y="768"/>
                </a:lnTo>
                <a:lnTo>
                  <a:pt x="974" y="768"/>
                </a:lnTo>
                <a:lnTo>
                  <a:pt x="974" y="768"/>
                </a:lnTo>
                <a:lnTo>
                  <a:pt x="974" y="768"/>
                </a:lnTo>
                <a:lnTo>
                  <a:pt x="974" y="768"/>
                </a:lnTo>
                <a:lnTo>
                  <a:pt x="979" y="768"/>
                </a:lnTo>
                <a:lnTo>
                  <a:pt x="979" y="768"/>
                </a:lnTo>
                <a:lnTo>
                  <a:pt x="979" y="768"/>
                </a:lnTo>
                <a:lnTo>
                  <a:pt x="979" y="762"/>
                </a:lnTo>
                <a:lnTo>
                  <a:pt x="984" y="762"/>
                </a:lnTo>
                <a:lnTo>
                  <a:pt x="984" y="757"/>
                </a:lnTo>
                <a:lnTo>
                  <a:pt x="984" y="757"/>
                </a:lnTo>
                <a:lnTo>
                  <a:pt x="984" y="757"/>
                </a:lnTo>
                <a:lnTo>
                  <a:pt x="988" y="757"/>
                </a:lnTo>
                <a:lnTo>
                  <a:pt x="988" y="757"/>
                </a:lnTo>
                <a:lnTo>
                  <a:pt x="988" y="757"/>
                </a:lnTo>
                <a:lnTo>
                  <a:pt x="988" y="757"/>
                </a:lnTo>
                <a:lnTo>
                  <a:pt x="993" y="757"/>
                </a:lnTo>
                <a:lnTo>
                  <a:pt x="993" y="751"/>
                </a:lnTo>
                <a:lnTo>
                  <a:pt x="998" y="751"/>
                </a:lnTo>
                <a:lnTo>
                  <a:pt x="998" y="751"/>
                </a:lnTo>
                <a:lnTo>
                  <a:pt x="998" y="751"/>
                </a:lnTo>
                <a:lnTo>
                  <a:pt x="998" y="751"/>
                </a:lnTo>
                <a:lnTo>
                  <a:pt x="1003" y="751"/>
                </a:lnTo>
                <a:lnTo>
                  <a:pt x="1003" y="751"/>
                </a:lnTo>
                <a:lnTo>
                  <a:pt x="1003" y="751"/>
                </a:lnTo>
                <a:lnTo>
                  <a:pt x="1003" y="751"/>
                </a:lnTo>
                <a:lnTo>
                  <a:pt x="1008" y="751"/>
                </a:lnTo>
                <a:lnTo>
                  <a:pt x="1008" y="746"/>
                </a:lnTo>
                <a:lnTo>
                  <a:pt x="1008" y="746"/>
                </a:lnTo>
                <a:lnTo>
                  <a:pt x="1008" y="746"/>
                </a:lnTo>
                <a:lnTo>
                  <a:pt x="1013" y="746"/>
                </a:lnTo>
                <a:lnTo>
                  <a:pt x="1013" y="746"/>
                </a:lnTo>
                <a:lnTo>
                  <a:pt x="1018" y="746"/>
                </a:lnTo>
                <a:lnTo>
                  <a:pt x="1018" y="746"/>
                </a:lnTo>
                <a:lnTo>
                  <a:pt x="1023" y="746"/>
                </a:lnTo>
                <a:lnTo>
                  <a:pt x="1023" y="746"/>
                </a:lnTo>
                <a:lnTo>
                  <a:pt x="1028" y="746"/>
                </a:lnTo>
                <a:lnTo>
                  <a:pt x="1028" y="746"/>
                </a:lnTo>
                <a:lnTo>
                  <a:pt x="1028" y="746"/>
                </a:lnTo>
                <a:lnTo>
                  <a:pt x="1028" y="746"/>
                </a:lnTo>
                <a:lnTo>
                  <a:pt x="1033" y="746"/>
                </a:lnTo>
                <a:lnTo>
                  <a:pt x="1033" y="746"/>
                </a:lnTo>
                <a:lnTo>
                  <a:pt x="1033" y="746"/>
                </a:lnTo>
                <a:lnTo>
                  <a:pt x="1033" y="746"/>
                </a:lnTo>
                <a:lnTo>
                  <a:pt x="1038" y="746"/>
                </a:lnTo>
                <a:lnTo>
                  <a:pt x="1038" y="746"/>
                </a:lnTo>
                <a:lnTo>
                  <a:pt x="1043" y="746"/>
                </a:lnTo>
                <a:lnTo>
                  <a:pt x="1043" y="746"/>
                </a:lnTo>
                <a:lnTo>
                  <a:pt x="1043" y="746"/>
                </a:lnTo>
                <a:lnTo>
                  <a:pt x="1043" y="746"/>
                </a:lnTo>
                <a:lnTo>
                  <a:pt x="1048" y="746"/>
                </a:lnTo>
                <a:lnTo>
                  <a:pt x="1048" y="746"/>
                </a:lnTo>
                <a:lnTo>
                  <a:pt x="1053" y="746"/>
                </a:lnTo>
                <a:lnTo>
                  <a:pt x="1053" y="746"/>
                </a:lnTo>
                <a:lnTo>
                  <a:pt x="1058" y="746"/>
                </a:lnTo>
                <a:lnTo>
                  <a:pt x="1058" y="746"/>
                </a:lnTo>
                <a:lnTo>
                  <a:pt x="1063" y="746"/>
                </a:lnTo>
                <a:lnTo>
                  <a:pt x="1063" y="746"/>
                </a:lnTo>
                <a:lnTo>
                  <a:pt x="1068" y="746"/>
                </a:lnTo>
                <a:lnTo>
                  <a:pt x="1068" y="746"/>
                </a:lnTo>
                <a:lnTo>
                  <a:pt x="1078" y="746"/>
                </a:lnTo>
                <a:lnTo>
                  <a:pt x="1078" y="746"/>
                </a:lnTo>
                <a:lnTo>
                  <a:pt x="1083" y="746"/>
                </a:lnTo>
                <a:lnTo>
                  <a:pt x="1083" y="740"/>
                </a:lnTo>
                <a:lnTo>
                  <a:pt x="1083" y="740"/>
                </a:lnTo>
                <a:lnTo>
                  <a:pt x="1083" y="740"/>
                </a:lnTo>
                <a:lnTo>
                  <a:pt x="1098" y="740"/>
                </a:lnTo>
                <a:lnTo>
                  <a:pt x="1098" y="740"/>
                </a:lnTo>
                <a:lnTo>
                  <a:pt x="1103" y="740"/>
                </a:lnTo>
                <a:lnTo>
                  <a:pt x="1103" y="740"/>
                </a:lnTo>
                <a:lnTo>
                  <a:pt x="1103" y="740"/>
                </a:lnTo>
                <a:lnTo>
                  <a:pt x="1103" y="740"/>
                </a:lnTo>
                <a:lnTo>
                  <a:pt x="1108" y="740"/>
                </a:lnTo>
                <a:lnTo>
                  <a:pt x="1108" y="740"/>
                </a:lnTo>
                <a:lnTo>
                  <a:pt x="1128" y="740"/>
                </a:lnTo>
                <a:lnTo>
                  <a:pt x="1128" y="735"/>
                </a:lnTo>
                <a:lnTo>
                  <a:pt x="1133" y="735"/>
                </a:lnTo>
                <a:lnTo>
                  <a:pt x="1133" y="735"/>
                </a:lnTo>
                <a:lnTo>
                  <a:pt x="1137" y="735"/>
                </a:lnTo>
                <a:lnTo>
                  <a:pt x="1137" y="735"/>
                </a:lnTo>
                <a:lnTo>
                  <a:pt x="1137" y="735"/>
                </a:lnTo>
                <a:lnTo>
                  <a:pt x="1137" y="735"/>
                </a:lnTo>
                <a:lnTo>
                  <a:pt x="1157" y="735"/>
                </a:lnTo>
                <a:lnTo>
                  <a:pt x="1157" y="735"/>
                </a:lnTo>
                <a:lnTo>
                  <a:pt x="1157" y="735"/>
                </a:lnTo>
                <a:lnTo>
                  <a:pt x="1157" y="735"/>
                </a:lnTo>
                <a:lnTo>
                  <a:pt x="1172" y="735"/>
                </a:lnTo>
                <a:lnTo>
                  <a:pt x="1172" y="735"/>
                </a:lnTo>
                <a:lnTo>
                  <a:pt x="1172" y="735"/>
                </a:lnTo>
                <a:lnTo>
                  <a:pt x="1172" y="735"/>
                </a:lnTo>
                <a:lnTo>
                  <a:pt x="1177" y="735"/>
                </a:lnTo>
                <a:lnTo>
                  <a:pt x="1177" y="735"/>
                </a:lnTo>
                <a:lnTo>
                  <a:pt x="1182" y="735"/>
                </a:lnTo>
                <a:lnTo>
                  <a:pt x="1182" y="735"/>
                </a:lnTo>
                <a:lnTo>
                  <a:pt x="1187" y="735"/>
                </a:lnTo>
                <a:lnTo>
                  <a:pt x="1187" y="735"/>
                </a:lnTo>
                <a:lnTo>
                  <a:pt x="1192" y="735"/>
                </a:lnTo>
                <a:lnTo>
                  <a:pt x="1192" y="735"/>
                </a:lnTo>
                <a:lnTo>
                  <a:pt x="1202" y="735"/>
                </a:lnTo>
                <a:lnTo>
                  <a:pt x="1202" y="735"/>
                </a:lnTo>
                <a:lnTo>
                  <a:pt x="1207" y="735"/>
                </a:lnTo>
                <a:lnTo>
                  <a:pt x="1207" y="735"/>
                </a:lnTo>
                <a:lnTo>
                  <a:pt x="1212" y="735"/>
                </a:lnTo>
                <a:lnTo>
                  <a:pt x="1212" y="735"/>
                </a:lnTo>
                <a:lnTo>
                  <a:pt x="1217" y="735"/>
                </a:lnTo>
                <a:lnTo>
                  <a:pt x="1217" y="735"/>
                </a:lnTo>
                <a:lnTo>
                  <a:pt x="1217" y="735"/>
                </a:lnTo>
                <a:lnTo>
                  <a:pt x="1217" y="729"/>
                </a:lnTo>
                <a:lnTo>
                  <a:pt x="1222" y="729"/>
                </a:lnTo>
                <a:lnTo>
                  <a:pt x="1222" y="729"/>
                </a:lnTo>
                <a:lnTo>
                  <a:pt x="1227" y="729"/>
                </a:lnTo>
                <a:lnTo>
                  <a:pt x="1227" y="729"/>
                </a:lnTo>
                <a:lnTo>
                  <a:pt x="1232" y="729"/>
                </a:lnTo>
                <a:lnTo>
                  <a:pt x="1232" y="729"/>
                </a:lnTo>
                <a:lnTo>
                  <a:pt x="1237" y="729"/>
                </a:lnTo>
                <a:lnTo>
                  <a:pt x="1237" y="729"/>
                </a:lnTo>
                <a:lnTo>
                  <a:pt x="1237" y="729"/>
                </a:lnTo>
                <a:lnTo>
                  <a:pt x="1237" y="729"/>
                </a:lnTo>
                <a:lnTo>
                  <a:pt x="1242" y="729"/>
                </a:lnTo>
                <a:lnTo>
                  <a:pt x="1242" y="729"/>
                </a:lnTo>
                <a:lnTo>
                  <a:pt x="1252" y="729"/>
                </a:lnTo>
                <a:lnTo>
                  <a:pt x="1252" y="729"/>
                </a:lnTo>
                <a:lnTo>
                  <a:pt x="1252" y="729"/>
                </a:lnTo>
                <a:lnTo>
                  <a:pt x="1252" y="729"/>
                </a:lnTo>
                <a:lnTo>
                  <a:pt x="1257" y="729"/>
                </a:lnTo>
                <a:lnTo>
                  <a:pt x="1257" y="724"/>
                </a:lnTo>
                <a:lnTo>
                  <a:pt x="1257" y="724"/>
                </a:lnTo>
                <a:lnTo>
                  <a:pt x="1257" y="724"/>
                </a:lnTo>
                <a:lnTo>
                  <a:pt x="1262" y="724"/>
                </a:lnTo>
                <a:lnTo>
                  <a:pt x="1262" y="724"/>
                </a:lnTo>
                <a:lnTo>
                  <a:pt x="1267" y="724"/>
                </a:lnTo>
                <a:lnTo>
                  <a:pt x="1267" y="724"/>
                </a:lnTo>
                <a:lnTo>
                  <a:pt x="1267" y="724"/>
                </a:lnTo>
                <a:lnTo>
                  <a:pt x="1267" y="724"/>
                </a:lnTo>
                <a:lnTo>
                  <a:pt x="1272" y="724"/>
                </a:lnTo>
                <a:lnTo>
                  <a:pt x="1272" y="724"/>
                </a:lnTo>
                <a:lnTo>
                  <a:pt x="1277" y="724"/>
                </a:lnTo>
                <a:lnTo>
                  <a:pt x="1277" y="724"/>
                </a:lnTo>
                <a:lnTo>
                  <a:pt x="1277" y="724"/>
                </a:lnTo>
                <a:lnTo>
                  <a:pt x="1277" y="724"/>
                </a:lnTo>
                <a:lnTo>
                  <a:pt x="1282" y="724"/>
                </a:lnTo>
                <a:lnTo>
                  <a:pt x="1282" y="724"/>
                </a:lnTo>
                <a:lnTo>
                  <a:pt x="1286" y="724"/>
                </a:lnTo>
                <a:lnTo>
                  <a:pt x="1286" y="724"/>
                </a:lnTo>
                <a:lnTo>
                  <a:pt x="1286" y="724"/>
                </a:lnTo>
                <a:lnTo>
                  <a:pt x="1286" y="719"/>
                </a:lnTo>
                <a:lnTo>
                  <a:pt x="1291" y="719"/>
                </a:lnTo>
                <a:lnTo>
                  <a:pt x="1291" y="713"/>
                </a:lnTo>
                <a:lnTo>
                  <a:pt x="1291" y="713"/>
                </a:lnTo>
                <a:lnTo>
                  <a:pt x="1291" y="708"/>
                </a:lnTo>
                <a:lnTo>
                  <a:pt x="1296" y="708"/>
                </a:lnTo>
                <a:lnTo>
                  <a:pt x="1296" y="708"/>
                </a:lnTo>
                <a:lnTo>
                  <a:pt x="1296" y="708"/>
                </a:lnTo>
                <a:lnTo>
                  <a:pt x="1296" y="708"/>
                </a:lnTo>
                <a:lnTo>
                  <a:pt x="1301" y="708"/>
                </a:lnTo>
                <a:lnTo>
                  <a:pt x="1301" y="708"/>
                </a:lnTo>
                <a:lnTo>
                  <a:pt x="1301" y="708"/>
                </a:lnTo>
                <a:lnTo>
                  <a:pt x="1301" y="708"/>
                </a:lnTo>
                <a:lnTo>
                  <a:pt x="1306" y="708"/>
                </a:lnTo>
                <a:lnTo>
                  <a:pt x="1306" y="708"/>
                </a:lnTo>
                <a:lnTo>
                  <a:pt x="1311" y="708"/>
                </a:lnTo>
                <a:lnTo>
                  <a:pt x="1311" y="702"/>
                </a:lnTo>
                <a:lnTo>
                  <a:pt x="1311" y="702"/>
                </a:lnTo>
                <a:lnTo>
                  <a:pt x="1311" y="702"/>
                </a:lnTo>
                <a:lnTo>
                  <a:pt x="1316" y="702"/>
                </a:lnTo>
                <a:lnTo>
                  <a:pt x="1316" y="702"/>
                </a:lnTo>
                <a:lnTo>
                  <a:pt x="1316" y="702"/>
                </a:lnTo>
                <a:lnTo>
                  <a:pt x="1316" y="697"/>
                </a:lnTo>
                <a:lnTo>
                  <a:pt x="1321" y="697"/>
                </a:lnTo>
                <a:lnTo>
                  <a:pt x="1321" y="697"/>
                </a:lnTo>
                <a:lnTo>
                  <a:pt x="1326" y="697"/>
                </a:lnTo>
                <a:lnTo>
                  <a:pt x="1326" y="697"/>
                </a:lnTo>
                <a:lnTo>
                  <a:pt x="1331" y="697"/>
                </a:lnTo>
                <a:lnTo>
                  <a:pt x="1331" y="697"/>
                </a:lnTo>
                <a:lnTo>
                  <a:pt x="1336" y="697"/>
                </a:lnTo>
                <a:lnTo>
                  <a:pt x="1336" y="697"/>
                </a:lnTo>
                <a:lnTo>
                  <a:pt x="1341" y="697"/>
                </a:lnTo>
                <a:lnTo>
                  <a:pt x="1341" y="697"/>
                </a:lnTo>
                <a:lnTo>
                  <a:pt x="1341" y="697"/>
                </a:lnTo>
                <a:lnTo>
                  <a:pt x="1341" y="697"/>
                </a:lnTo>
                <a:lnTo>
                  <a:pt x="1346" y="697"/>
                </a:lnTo>
                <a:lnTo>
                  <a:pt x="1346" y="697"/>
                </a:lnTo>
                <a:lnTo>
                  <a:pt x="1346" y="697"/>
                </a:lnTo>
                <a:lnTo>
                  <a:pt x="1346" y="697"/>
                </a:lnTo>
                <a:lnTo>
                  <a:pt x="1351" y="697"/>
                </a:lnTo>
                <a:lnTo>
                  <a:pt x="1351" y="697"/>
                </a:lnTo>
                <a:lnTo>
                  <a:pt x="1351" y="697"/>
                </a:lnTo>
                <a:lnTo>
                  <a:pt x="1351" y="697"/>
                </a:lnTo>
                <a:lnTo>
                  <a:pt x="1361" y="697"/>
                </a:lnTo>
                <a:lnTo>
                  <a:pt x="1361" y="691"/>
                </a:lnTo>
                <a:lnTo>
                  <a:pt x="1361" y="691"/>
                </a:lnTo>
                <a:lnTo>
                  <a:pt x="1361" y="691"/>
                </a:lnTo>
                <a:lnTo>
                  <a:pt x="1371" y="691"/>
                </a:lnTo>
                <a:lnTo>
                  <a:pt x="1371" y="691"/>
                </a:lnTo>
                <a:lnTo>
                  <a:pt x="1371" y="691"/>
                </a:lnTo>
                <a:lnTo>
                  <a:pt x="1371" y="691"/>
                </a:lnTo>
                <a:lnTo>
                  <a:pt x="1376" y="691"/>
                </a:lnTo>
                <a:lnTo>
                  <a:pt x="1376" y="691"/>
                </a:lnTo>
                <a:lnTo>
                  <a:pt x="1381" y="691"/>
                </a:lnTo>
                <a:lnTo>
                  <a:pt x="1381" y="686"/>
                </a:lnTo>
                <a:lnTo>
                  <a:pt x="1381" y="686"/>
                </a:lnTo>
                <a:lnTo>
                  <a:pt x="1381" y="686"/>
                </a:lnTo>
                <a:lnTo>
                  <a:pt x="1386" y="686"/>
                </a:lnTo>
                <a:lnTo>
                  <a:pt x="1386" y="686"/>
                </a:lnTo>
                <a:lnTo>
                  <a:pt x="1386" y="686"/>
                </a:lnTo>
                <a:lnTo>
                  <a:pt x="1386" y="686"/>
                </a:lnTo>
                <a:lnTo>
                  <a:pt x="1396" y="686"/>
                </a:lnTo>
                <a:lnTo>
                  <a:pt x="1396" y="686"/>
                </a:lnTo>
                <a:lnTo>
                  <a:pt x="1401" y="686"/>
                </a:lnTo>
                <a:lnTo>
                  <a:pt x="1401" y="680"/>
                </a:lnTo>
                <a:lnTo>
                  <a:pt x="1406" y="680"/>
                </a:lnTo>
                <a:lnTo>
                  <a:pt x="1406" y="680"/>
                </a:lnTo>
                <a:lnTo>
                  <a:pt x="1406" y="680"/>
                </a:lnTo>
                <a:lnTo>
                  <a:pt x="1406" y="680"/>
                </a:lnTo>
                <a:lnTo>
                  <a:pt x="1411" y="680"/>
                </a:lnTo>
                <a:lnTo>
                  <a:pt x="1411" y="680"/>
                </a:lnTo>
                <a:lnTo>
                  <a:pt x="1416" y="680"/>
                </a:lnTo>
                <a:lnTo>
                  <a:pt x="1416" y="680"/>
                </a:lnTo>
                <a:lnTo>
                  <a:pt x="1421" y="680"/>
                </a:lnTo>
                <a:lnTo>
                  <a:pt x="1421" y="680"/>
                </a:lnTo>
                <a:lnTo>
                  <a:pt x="1421" y="680"/>
                </a:lnTo>
                <a:lnTo>
                  <a:pt x="1421" y="675"/>
                </a:lnTo>
                <a:lnTo>
                  <a:pt x="1426" y="675"/>
                </a:lnTo>
                <a:lnTo>
                  <a:pt x="1426" y="675"/>
                </a:lnTo>
                <a:lnTo>
                  <a:pt x="1430" y="675"/>
                </a:lnTo>
                <a:lnTo>
                  <a:pt x="1430" y="675"/>
                </a:lnTo>
                <a:lnTo>
                  <a:pt x="1430" y="675"/>
                </a:lnTo>
                <a:lnTo>
                  <a:pt x="1430" y="675"/>
                </a:lnTo>
                <a:lnTo>
                  <a:pt x="1435" y="675"/>
                </a:lnTo>
                <a:lnTo>
                  <a:pt x="1435" y="675"/>
                </a:lnTo>
                <a:lnTo>
                  <a:pt x="1440" y="675"/>
                </a:lnTo>
                <a:lnTo>
                  <a:pt x="1440" y="675"/>
                </a:lnTo>
                <a:lnTo>
                  <a:pt x="1445" y="675"/>
                </a:lnTo>
                <a:lnTo>
                  <a:pt x="1445" y="675"/>
                </a:lnTo>
                <a:lnTo>
                  <a:pt x="1445" y="675"/>
                </a:lnTo>
                <a:lnTo>
                  <a:pt x="1445" y="675"/>
                </a:lnTo>
                <a:lnTo>
                  <a:pt x="1450" y="675"/>
                </a:lnTo>
                <a:lnTo>
                  <a:pt x="1450" y="675"/>
                </a:lnTo>
                <a:lnTo>
                  <a:pt x="1450" y="675"/>
                </a:lnTo>
                <a:lnTo>
                  <a:pt x="1450" y="675"/>
                </a:lnTo>
                <a:lnTo>
                  <a:pt x="1455" y="675"/>
                </a:lnTo>
                <a:lnTo>
                  <a:pt x="1455" y="675"/>
                </a:lnTo>
                <a:lnTo>
                  <a:pt x="1460" y="675"/>
                </a:lnTo>
                <a:lnTo>
                  <a:pt x="1460" y="675"/>
                </a:lnTo>
                <a:lnTo>
                  <a:pt x="1470" y="675"/>
                </a:lnTo>
                <a:lnTo>
                  <a:pt x="1470" y="675"/>
                </a:lnTo>
                <a:lnTo>
                  <a:pt x="1475" y="675"/>
                </a:lnTo>
                <a:lnTo>
                  <a:pt x="1475" y="675"/>
                </a:lnTo>
                <a:lnTo>
                  <a:pt x="1480" y="675"/>
                </a:lnTo>
                <a:lnTo>
                  <a:pt x="1480" y="675"/>
                </a:lnTo>
                <a:lnTo>
                  <a:pt x="1480" y="675"/>
                </a:lnTo>
                <a:lnTo>
                  <a:pt x="1480" y="675"/>
                </a:lnTo>
                <a:lnTo>
                  <a:pt x="1485" y="675"/>
                </a:lnTo>
                <a:lnTo>
                  <a:pt x="1485" y="675"/>
                </a:lnTo>
                <a:lnTo>
                  <a:pt x="1485" y="675"/>
                </a:lnTo>
                <a:lnTo>
                  <a:pt x="1485" y="675"/>
                </a:lnTo>
                <a:lnTo>
                  <a:pt x="1490" y="675"/>
                </a:lnTo>
                <a:lnTo>
                  <a:pt x="1490" y="675"/>
                </a:lnTo>
                <a:lnTo>
                  <a:pt x="1495" y="675"/>
                </a:lnTo>
                <a:lnTo>
                  <a:pt x="1495" y="675"/>
                </a:lnTo>
                <a:lnTo>
                  <a:pt x="1495" y="675"/>
                </a:lnTo>
                <a:lnTo>
                  <a:pt x="1495" y="675"/>
                </a:lnTo>
                <a:lnTo>
                  <a:pt x="1500" y="675"/>
                </a:lnTo>
                <a:lnTo>
                  <a:pt x="1500" y="675"/>
                </a:lnTo>
                <a:lnTo>
                  <a:pt x="1500" y="675"/>
                </a:lnTo>
                <a:lnTo>
                  <a:pt x="1500" y="675"/>
                </a:lnTo>
                <a:lnTo>
                  <a:pt x="1505" y="675"/>
                </a:lnTo>
                <a:lnTo>
                  <a:pt x="1505" y="675"/>
                </a:lnTo>
                <a:lnTo>
                  <a:pt x="1510" y="675"/>
                </a:lnTo>
                <a:lnTo>
                  <a:pt x="1510" y="675"/>
                </a:lnTo>
                <a:lnTo>
                  <a:pt x="1515" y="675"/>
                </a:lnTo>
                <a:lnTo>
                  <a:pt x="1515" y="675"/>
                </a:lnTo>
                <a:lnTo>
                  <a:pt x="1515" y="675"/>
                </a:lnTo>
                <a:lnTo>
                  <a:pt x="1515" y="675"/>
                </a:lnTo>
                <a:lnTo>
                  <a:pt x="1520" y="675"/>
                </a:lnTo>
                <a:lnTo>
                  <a:pt x="1520" y="675"/>
                </a:lnTo>
                <a:lnTo>
                  <a:pt x="1525" y="675"/>
                </a:lnTo>
                <a:lnTo>
                  <a:pt x="1525" y="669"/>
                </a:lnTo>
                <a:lnTo>
                  <a:pt x="1525" y="669"/>
                </a:lnTo>
                <a:lnTo>
                  <a:pt x="1525" y="669"/>
                </a:lnTo>
                <a:lnTo>
                  <a:pt x="1530" y="669"/>
                </a:lnTo>
                <a:lnTo>
                  <a:pt x="1530" y="669"/>
                </a:lnTo>
                <a:lnTo>
                  <a:pt x="1530" y="669"/>
                </a:lnTo>
                <a:lnTo>
                  <a:pt x="1530" y="669"/>
                </a:lnTo>
                <a:lnTo>
                  <a:pt x="1535" y="669"/>
                </a:lnTo>
                <a:lnTo>
                  <a:pt x="1535" y="669"/>
                </a:lnTo>
                <a:lnTo>
                  <a:pt x="1535" y="669"/>
                </a:lnTo>
                <a:lnTo>
                  <a:pt x="1535" y="669"/>
                </a:lnTo>
                <a:lnTo>
                  <a:pt x="1540" y="669"/>
                </a:lnTo>
                <a:lnTo>
                  <a:pt x="1540" y="669"/>
                </a:lnTo>
                <a:lnTo>
                  <a:pt x="1540" y="669"/>
                </a:lnTo>
                <a:lnTo>
                  <a:pt x="1540" y="669"/>
                </a:lnTo>
                <a:lnTo>
                  <a:pt x="1545" y="669"/>
                </a:lnTo>
                <a:lnTo>
                  <a:pt x="1545" y="669"/>
                </a:lnTo>
                <a:lnTo>
                  <a:pt x="1550" y="669"/>
                </a:lnTo>
                <a:lnTo>
                  <a:pt x="1550" y="669"/>
                </a:lnTo>
                <a:lnTo>
                  <a:pt x="1555" y="669"/>
                </a:lnTo>
                <a:lnTo>
                  <a:pt x="1555" y="669"/>
                </a:lnTo>
                <a:lnTo>
                  <a:pt x="1555" y="669"/>
                </a:lnTo>
                <a:lnTo>
                  <a:pt x="1555" y="669"/>
                </a:lnTo>
                <a:lnTo>
                  <a:pt x="1560" y="669"/>
                </a:lnTo>
                <a:lnTo>
                  <a:pt x="1560" y="669"/>
                </a:lnTo>
                <a:lnTo>
                  <a:pt x="1560" y="669"/>
                </a:lnTo>
                <a:lnTo>
                  <a:pt x="1560" y="669"/>
                </a:lnTo>
                <a:lnTo>
                  <a:pt x="1565" y="669"/>
                </a:lnTo>
                <a:lnTo>
                  <a:pt x="1565" y="669"/>
                </a:lnTo>
                <a:lnTo>
                  <a:pt x="1570" y="669"/>
                </a:lnTo>
                <a:lnTo>
                  <a:pt x="1570" y="669"/>
                </a:lnTo>
                <a:lnTo>
                  <a:pt x="1570" y="669"/>
                </a:lnTo>
                <a:lnTo>
                  <a:pt x="1570" y="669"/>
                </a:lnTo>
                <a:lnTo>
                  <a:pt x="1575" y="669"/>
                </a:lnTo>
                <a:lnTo>
                  <a:pt x="1575" y="669"/>
                </a:lnTo>
                <a:lnTo>
                  <a:pt x="1575" y="669"/>
                </a:lnTo>
                <a:lnTo>
                  <a:pt x="1575" y="669"/>
                </a:lnTo>
                <a:lnTo>
                  <a:pt x="1579" y="669"/>
                </a:lnTo>
                <a:lnTo>
                  <a:pt x="1579" y="669"/>
                </a:lnTo>
                <a:lnTo>
                  <a:pt x="1584" y="669"/>
                </a:lnTo>
                <a:lnTo>
                  <a:pt x="1584" y="669"/>
                </a:lnTo>
                <a:lnTo>
                  <a:pt x="1584" y="669"/>
                </a:lnTo>
                <a:lnTo>
                  <a:pt x="1584" y="669"/>
                </a:lnTo>
                <a:lnTo>
                  <a:pt x="1589" y="669"/>
                </a:lnTo>
                <a:lnTo>
                  <a:pt x="1589" y="664"/>
                </a:lnTo>
                <a:lnTo>
                  <a:pt x="1589" y="664"/>
                </a:lnTo>
                <a:lnTo>
                  <a:pt x="1589" y="664"/>
                </a:lnTo>
                <a:lnTo>
                  <a:pt x="1594" y="664"/>
                </a:lnTo>
                <a:lnTo>
                  <a:pt x="1594" y="664"/>
                </a:lnTo>
                <a:lnTo>
                  <a:pt x="1594" y="664"/>
                </a:lnTo>
                <a:lnTo>
                  <a:pt x="1594" y="664"/>
                </a:lnTo>
                <a:lnTo>
                  <a:pt x="1599" y="664"/>
                </a:lnTo>
                <a:lnTo>
                  <a:pt x="1599" y="664"/>
                </a:lnTo>
                <a:lnTo>
                  <a:pt x="1604" y="664"/>
                </a:lnTo>
                <a:lnTo>
                  <a:pt x="1604" y="658"/>
                </a:lnTo>
                <a:lnTo>
                  <a:pt x="1604" y="658"/>
                </a:lnTo>
                <a:lnTo>
                  <a:pt x="1604" y="658"/>
                </a:lnTo>
                <a:lnTo>
                  <a:pt x="1609" y="658"/>
                </a:lnTo>
                <a:lnTo>
                  <a:pt x="1609" y="658"/>
                </a:lnTo>
                <a:lnTo>
                  <a:pt x="1609" y="658"/>
                </a:lnTo>
                <a:lnTo>
                  <a:pt x="1609" y="653"/>
                </a:lnTo>
                <a:lnTo>
                  <a:pt x="1614" y="653"/>
                </a:lnTo>
                <a:lnTo>
                  <a:pt x="1614" y="653"/>
                </a:lnTo>
                <a:lnTo>
                  <a:pt x="1619" y="653"/>
                </a:lnTo>
                <a:lnTo>
                  <a:pt x="1619" y="647"/>
                </a:lnTo>
                <a:lnTo>
                  <a:pt x="1619" y="647"/>
                </a:lnTo>
                <a:lnTo>
                  <a:pt x="1619" y="647"/>
                </a:lnTo>
                <a:lnTo>
                  <a:pt x="1624" y="647"/>
                </a:lnTo>
                <a:lnTo>
                  <a:pt x="1624" y="642"/>
                </a:lnTo>
                <a:lnTo>
                  <a:pt x="1624" y="642"/>
                </a:lnTo>
                <a:lnTo>
                  <a:pt x="1624" y="642"/>
                </a:lnTo>
                <a:lnTo>
                  <a:pt x="1629" y="642"/>
                </a:lnTo>
                <a:lnTo>
                  <a:pt x="1629" y="636"/>
                </a:lnTo>
                <a:lnTo>
                  <a:pt x="1629" y="636"/>
                </a:lnTo>
                <a:lnTo>
                  <a:pt x="1629" y="631"/>
                </a:lnTo>
                <a:lnTo>
                  <a:pt x="1634" y="631"/>
                </a:lnTo>
                <a:lnTo>
                  <a:pt x="1634" y="631"/>
                </a:lnTo>
                <a:lnTo>
                  <a:pt x="1634" y="631"/>
                </a:lnTo>
                <a:lnTo>
                  <a:pt x="1634" y="631"/>
                </a:lnTo>
                <a:lnTo>
                  <a:pt x="1639" y="631"/>
                </a:lnTo>
                <a:lnTo>
                  <a:pt x="1639" y="625"/>
                </a:lnTo>
                <a:lnTo>
                  <a:pt x="1639" y="625"/>
                </a:lnTo>
                <a:lnTo>
                  <a:pt x="1639" y="625"/>
                </a:lnTo>
                <a:lnTo>
                  <a:pt x="1644" y="625"/>
                </a:lnTo>
                <a:lnTo>
                  <a:pt x="1644" y="625"/>
                </a:lnTo>
                <a:lnTo>
                  <a:pt x="1649" y="625"/>
                </a:lnTo>
                <a:lnTo>
                  <a:pt x="1649" y="625"/>
                </a:lnTo>
                <a:lnTo>
                  <a:pt x="1649" y="625"/>
                </a:lnTo>
                <a:lnTo>
                  <a:pt x="1649" y="620"/>
                </a:lnTo>
                <a:lnTo>
                  <a:pt x="1654" y="620"/>
                </a:lnTo>
                <a:lnTo>
                  <a:pt x="1654" y="620"/>
                </a:lnTo>
                <a:lnTo>
                  <a:pt x="1654" y="620"/>
                </a:lnTo>
                <a:lnTo>
                  <a:pt x="1654" y="620"/>
                </a:lnTo>
                <a:lnTo>
                  <a:pt x="1659" y="620"/>
                </a:lnTo>
                <a:lnTo>
                  <a:pt x="1659" y="614"/>
                </a:lnTo>
                <a:lnTo>
                  <a:pt x="1659" y="614"/>
                </a:lnTo>
                <a:lnTo>
                  <a:pt x="1659" y="614"/>
                </a:lnTo>
                <a:lnTo>
                  <a:pt x="1664" y="614"/>
                </a:lnTo>
                <a:lnTo>
                  <a:pt x="1664" y="614"/>
                </a:lnTo>
                <a:lnTo>
                  <a:pt x="1664" y="614"/>
                </a:lnTo>
                <a:lnTo>
                  <a:pt x="1664" y="614"/>
                </a:lnTo>
                <a:lnTo>
                  <a:pt x="1669" y="614"/>
                </a:lnTo>
                <a:lnTo>
                  <a:pt x="1669" y="614"/>
                </a:lnTo>
                <a:lnTo>
                  <a:pt x="1669" y="614"/>
                </a:lnTo>
                <a:lnTo>
                  <a:pt x="1669" y="614"/>
                </a:lnTo>
                <a:lnTo>
                  <a:pt x="1674" y="614"/>
                </a:lnTo>
                <a:lnTo>
                  <a:pt x="1674" y="614"/>
                </a:lnTo>
                <a:lnTo>
                  <a:pt x="1679" y="614"/>
                </a:lnTo>
                <a:lnTo>
                  <a:pt x="1679" y="614"/>
                </a:lnTo>
                <a:lnTo>
                  <a:pt x="1679" y="614"/>
                </a:lnTo>
                <a:lnTo>
                  <a:pt x="1679" y="614"/>
                </a:lnTo>
                <a:lnTo>
                  <a:pt x="1684" y="614"/>
                </a:lnTo>
                <a:lnTo>
                  <a:pt x="1684" y="614"/>
                </a:lnTo>
                <a:lnTo>
                  <a:pt x="1684" y="614"/>
                </a:lnTo>
                <a:lnTo>
                  <a:pt x="1684" y="614"/>
                </a:lnTo>
                <a:lnTo>
                  <a:pt x="1689" y="614"/>
                </a:lnTo>
                <a:lnTo>
                  <a:pt x="1689" y="614"/>
                </a:lnTo>
                <a:lnTo>
                  <a:pt x="1689" y="614"/>
                </a:lnTo>
                <a:lnTo>
                  <a:pt x="1689" y="609"/>
                </a:lnTo>
                <a:lnTo>
                  <a:pt x="1694" y="609"/>
                </a:lnTo>
                <a:lnTo>
                  <a:pt x="1694" y="609"/>
                </a:lnTo>
                <a:lnTo>
                  <a:pt x="1694" y="609"/>
                </a:lnTo>
                <a:lnTo>
                  <a:pt x="1694" y="609"/>
                </a:lnTo>
                <a:lnTo>
                  <a:pt x="1699" y="609"/>
                </a:lnTo>
                <a:lnTo>
                  <a:pt x="1699" y="609"/>
                </a:lnTo>
                <a:lnTo>
                  <a:pt x="1699" y="609"/>
                </a:lnTo>
                <a:lnTo>
                  <a:pt x="1699" y="609"/>
                </a:lnTo>
                <a:lnTo>
                  <a:pt x="1704" y="609"/>
                </a:lnTo>
                <a:lnTo>
                  <a:pt x="1704" y="609"/>
                </a:lnTo>
                <a:lnTo>
                  <a:pt x="1709" y="609"/>
                </a:lnTo>
                <a:lnTo>
                  <a:pt x="1709" y="603"/>
                </a:lnTo>
                <a:lnTo>
                  <a:pt x="1709" y="603"/>
                </a:lnTo>
                <a:lnTo>
                  <a:pt x="1709" y="603"/>
                </a:lnTo>
                <a:lnTo>
                  <a:pt x="1714" y="603"/>
                </a:lnTo>
                <a:lnTo>
                  <a:pt x="1714" y="603"/>
                </a:lnTo>
                <a:lnTo>
                  <a:pt x="1714" y="603"/>
                </a:lnTo>
                <a:lnTo>
                  <a:pt x="1714" y="603"/>
                </a:lnTo>
                <a:lnTo>
                  <a:pt x="1719" y="603"/>
                </a:lnTo>
                <a:lnTo>
                  <a:pt x="1719" y="603"/>
                </a:lnTo>
                <a:lnTo>
                  <a:pt x="1719" y="603"/>
                </a:lnTo>
                <a:lnTo>
                  <a:pt x="1719" y="603"/>
                </a:lnTo>
                <a:lnTo>
                  <a:pt x="1723" y="603"/>
                </a:lnTo>
                <a:lnTo>
                  <a:pt x="1723" y="603"/>
                </a:lnTo>
                <a:lnTo>
                  <a:pt x="1723" y="603"/>
                </a:lnTo>
                <a:lnTo>
                  <a:pt x="1723" y="603"/>
                </a:lnTo>
                <a:lnTo>
                  <a:pt x="1728" y="603"/>
                </a:lnTo>
                <a:lnTo>
                  <a:pt x="1728" y="603"/>
                </a:lnTo>
                <a:lnTo>
                  <a:pt x="1728" y="603"/>
                </a:lnTo>
                <a:lnTo>
                  <a:pt x="1728" y="603"/>
                </a:lnTo>
                <a:lnTo>
                  <a:pt x="1733" y="603"/>
                </a:lnTo>
                <a:lnTo>
                  <a:pt x="1733" y="603"/>
                </a:lnTo>
                <a:lnTo>
                  <a:pt x="1733" y="603"/>
                </a:lnTo>
                <a:lnTo>
                  <a:pt x="1733" y="603"/>
                </a:lnTo>
                <a:lnTo>
                  <a:pt x="1738" y="603"/>
                </a:lnTo>
                <a:lnTo>
                  <a:pt x="1738" y="603"/>
                </a:lnTo>
                <a:lnTo>
                  <a:pt x="1743" y="603"/>
                </a:lnTo>
                <a:lnTo>
                  <a:pt x="1743" y="603"/>
                </a:lnTo>
                <a:lnTo>
                  <a:pt x="1748" y="603"/>
                </a:lnTo>
                <a:lnTo>
                  <a:pt x="1748" y="603"/>
                </a:lnTo>
                <a:lnTo>
                  <a:pt x="1748" y="603"/>
                </a:lnTo>
                <a:lnTo>
                  <a:pt x="1748" y="603"/>
                </a:lnTo>
                <a:lnTo>
                  <a:pt x="1753" y="603"/>
                </a:lnTo>
                <a:lnTo>
                  <a:pt x="1753" y="603"/>
                </a:lnTo>
                <a:lnTo>
                  <a:pt x="1753" y="603"/>
                </a:lnTo>
                <a:lnTo>
                  <a:pt x="1753" y="603"/>
                </a:lnTo>
                <a:lnTo>
                  <a:pt x="1758" y="603"/>
                </a:lnTo>
                <a:lnTo>
                  <a:pt x="1758" y="603"/>
                </a:lnTo>
                <a:lnTo>
                  <a:pt x="1758" y="603"/>
                </a:lnTo>
                <a:lnTo>
                  <a:pt x="1758" y="603"/>
                </a:lnTo>
                <a:lnTo>
                  <a:pt x="1763" y="603"/>
                </a:lnTo>
                <a:lnTo>
                  <a:pt x="1763" y="603"/>
                </a:lnTo>
                <a:lnTo>
                  <a:pt x="1763" y="603"/>
                </a:lnTo>
                <a:lnTo>
                  <a:pt x="1763" y="603"/>
                </a:lnTo>
                <a:lnTo>
                  <a:pt x="1768" y="603"/>
                </a:lnTo>
                <a:lnTo>
                  <a:pt x="1768" y="603"/>
                </a:lnTo>
                <a:lnTo>
                  <a:pt x="1773" y="603"/>
                </a:lnTo>
                <a:lnTo>
                  <a:pt x="1773" y="603"/>
                </a:lnTo>
                <a:lnTo>
                  <a:pt x="1773" y="603"/>
                </a:lnTo>
                <a:lnTo>
                  <a:pt x="1773" y="598"/>
                </a:lnTo>
                <a:lnTo>
                  <a:pt x="1778" y="598"/>
                </a:lnTo>
                <a:lnTo>
                  <a:pt x="1778" y="598"/>
                </a:lnTo>
                <a:lnTo>
                  <a:pt x="1778" y="598"/>
                </a:lnTo>
                <a:lnTo>
                  <a:pt x="1778" y="598"/>
                </a:lnTo>
                <a:lnTo>
                  <a:pt x="1783" y="598"/>
                </a:lnTo>
                <a:lnTo>
                  <a:pt x="1783" y="598"/>
                </a:lnTo>
                <a:lnTo>
                  <a:pt x="1783" y="598"/>
                </a:lnTo>
                <a:lnTo>
                  <a:pt x="1783" y="598"/>
                </a:lnTo>
                <a:lnTo>
                  <a:pt x="1788" y="598"/>
                </a:lnTo>
                <a:lnTo>
                  <a:pt x="1788" y="598"/>
                </a:lnTo>
                <a:lnTo>
                  <a:pt x="1788" y="598"/>
                </a:lnTo>
                <a:lnTo>
                  <a:pt x="1788" y="598"/>
                </a:lnTo>
                <a:lnTo>
                  <a:pt x="1793" y="598"/>
                </a:lnTo>
                <a:lnTo>
                  <a:pt x="1793" y="598"/>
                </a:lnTo>
                <a:lnTo>
                  <a:pt x="1793" y="598"/>
                </a:lnTo>
                <a:lnTo>
                  <a:pt x="1793" y="598"/>
                </a:lnTo>
                <a:lnTo>
                  <a:pt x="1798" y="598"/>
                </a:lnTo>
                <a:lnTo>
                  <a:pt x="1798" y="598"/>
                </a:lnTo>
                <a:lnTo>
                  <a:pt x="1803" y="598"/>
                </a:lnTo>
                <a:lnTo>
                  <a:pt x="1803" y="598"/>
                </a:lnTo>
                <a:lnTo>
                  <a:pt x="1803" y="598"/>
                </a:lnTo>
                <a:lnTo>
                  <a:pt x="1803" y="592"/>
                </a:lnTo>
                <a:lnTo>
                  <a:pt x="1808" y="592"/>
                </a:lnTo>
                <a:lnTo>
                  <a:pt x="1808" y="592"/>
                </a:lnTo>
                <a:lnTo>
                  <a:pt x="1808" y="592"/>
                </a:lnTo>
                <a:lnTo>
                  <a:pt x="1808" y="592"/>
                </a:lnTo>
                <a:lnTo>
                  <a:pt x="1813" y="592"/>
                </a:lnTo>
                <a:lnTo>
                  <a:pt x="1813" y="592"/>
                </a:lnTo>
                <a:lnTo>
                  <a:pt x="1813" y="592"/>
                </a:lnTo>
                <a:lnTo>
                  <a:pt x="1813" y="592"/>
                </a:lnTo>
                <a:lnTo>
                  <a:pt x="1818" y="592"/>
                </a:lnTo>
                <a:lnTo>
                  <a:pt x="1818" y="592"/>
                </a:lnTo>
                <a:lnTo>
                  <a:pt x="1818" y="592"/>
                </a:lnTo>
                <a:lnTo>
                  <a:pt x="1818" y="592"/>
                </a:lnTo>
                <a:lnTo>
                  <a:pt x="1823" y="592"/>
                </a:lnTo>
                <a:lnTo>
                  <a:pt x="1823" y="592"/>
                </a:lnTo>
                <a:lnTo>
                  <a:pt x="1823" y="592"/>
                </a:lnTo>
                <a:lnTo>
                  <a:pt x="1823" y="592"/>
                </a:lnTo>
                <a:lnTo>
                  <a:pt x="1833" y="592"/>
                </a:lnTo>
                <a:lnTo>
                  <a:pt x="1833" y="592"/>
                </a:lnTo>
                <a:lnTo>
                  <a:pt x="1833" y="592"/>
                </a:lnTo>
                <a:lnTo>
                  <a:pt x="1833" y="592"/>
                </a:lnTo>
                <a:lnTo>
                  <a:pt x="1838" y="592"/>
                </a:lnTo>
                <a:lnTo>
                  <a:pt x="1838" y="592"/>
                </a:lnTo>
                <a:lnTo>
                  <a:pt x="1838" y="592"/>
                </a:lnTo>
                <a:lnTo>
                  <a:pt x="1838" y="592"/>
                </a:lnTo>
                <a:lnTo>
                  <a:pt x="1843" y="592"/>
                </a:lnTo>
                <a:lnTo>
                  <a:pt x="1843" y="592"/>
                </a:lnTo>
                <a:lnTo>
                  <a:pt x="1843" y="592"/>
                </a:lnTo>
                <a:lnTo>
                  <a:pt x="1843" y="592"/>
                </a:lnTo>
                <a:lnTo>
                  <a:pt x="1853" y="592"/>
                </a:lnTo>
                <a:lnTo>
                  <a:pt x="1853" y="592"/>
                </a:lnTo>
                <a:lnTo>
                  <a:pt x="1853" y="592"/>
                </a:lnTo>
                <a:lnTo>
                  <a:pt x="1853" y="592"/>
                </a:lnTo>
                <a:lnTo>
                  <a:pt x="1858" y="592"/>
                </a:lnTo>
                <a:lnTo>
                  <a:pt x="1858" y="592"/>
                </a:lnTo>
                <a:lnTo>
                  <a:pt x="1868" y="592"/>
                </a:lnTo>
                <a:lnTo>
                  <a:pt x="1868" y="592"/>
                </a:lnTo>
                <a:lnTo>
                  <a:pt x="1868" y="592"/>
                </a:lnTo>
                <a:lnTo>
                  <a:pt x="1868" y="592"/>
                </a:lnTo>
                <a:lnTo>
                  <a:pt x="1872" y="592"/>
                </a:lnTo>
                <a:lnTo>
                  <a:pt x="1872" y="592"/>
                </a:lnTo>
                <a:lnTo>
                  <a:pt x="1872" y="592"/>
                </a:lnTo>
                <a:lnTo>
                  <a:pt x="1872" y="592"/>
                </a:lnTo>
                <a:lnTo>
                  <a:pt x="1877" y="592"/>
                </a:lnTo>
                <a:lnTo>
                  <a:pt x="1877" y="587"/>
                </a:lnTo>
                <a:lnTo>
                  <a:pt x="1877" y="587"/>
                </a:lnTo>
                <a:lnTo>
                  <a:pt x="1877" y="587"/>
                </a:lnTo>
                <a:lnTo>
                  <a:pt x="1882" y="587"/>
                </a:lnTo>
                <a:lnTo>
                  <a:pt x="1882" y="587"/>
                </a:lnTo>
                <a:lnTo>
                  <a:pt x="1882" y="587"/>
                </a:lnTo>
                <a:lnTo>
                  <a:pt x="1882" y="587"/>
                </a:lnTo>
                <a:lnTo>
                  <a:pt x="1887" y="587"/>
                </a:lnTo>
                <a:lnTo>
                  <a:pt x="1887" y="587"/>
                </a:lnTo>
                <a:lnTo>
                  <a:pt x="1887" y="587"/>
                </a:lnTo>
                <a:lnTo>
                  <a:pt x="1887" y="587"/>
                </a:lnTo>
                <a:lnTo>
                  <a:pt x="1892" y="587"/>
                </a:lnTo>
                <a:lnTo>
                  <a:pt x="1892" y="587"/>
                </a:lnTo>
                <a:lnTo>
                  <a:pt x="1897" y="587"/>
                </a:lnTo>
                <a:lnTo>
                  <a:pt x="1897" y="587"/>
                </a:lnTo>
                <a:lnTo>
                  <a:pt x="1897" y="587"/>
                </a:lnTo>
                <a:lnTo>
                  <a:pt x="1897" y="587"/>
                </a:lnTo>
                <a:lnTo>
                  <a:pt x="1902" y="587"/>
                </a:lnTo>
                <a:lnTo>
                  <a:pt x="1902" y="587"/>
                </a:lnTo>
                <a:lnTo>
                  <a:pt x="1907" y="587"/>
                </a:lnTo>
                <a:lnTo>
                  <a:pt x="1907" y="587"/>
                </a:lnTo>
                <a:lnTo>
                  <a:pt x="1907" y="587"/>
                </a:lnTo>
                <a:lnTo>
                  <a:pt x="1907" y="587"/>
                </a:lnTo>
                <a:lnTo>
                  <a:pt x="1912" y="587"/>
                </a:lnTo>
                <a:lnTo>
                  <a:pt x="1912" y="587"/>
                </a:lnTo>
                <a:lnTo>
                  <a:pt x="1912" y="587"/>
                </a:lnTo>
                <a:lnTo>
                  <a:pt x="1912" y="587"/>
                </a:lnTo>
                <a:lnTo>
                  <a:pt x="1917" y="587"/>
                </a:lnTo>
                <a:lnTo>
                  <a:pt x="1917" y="587"/>
                </a:lnTo>
                <a:lnTo>
                  <a:pt x="1917" y="587"/>
                </a:lnTo>
                <a:lnTo>
                  <a:pt x="1917" y="587"/>
                </a:lnTo>
                <a:lnTo>
                  <a:pt x="1922" y="587"/>
                </a:lnTo>
                <a:lnTo>
                  <a:pt x="1922" y="587"/>
                </a:lnTo>
                <a:lnTo>
                  <a:pt x="1927" y="587"/>
                </a:lnTo>
                <a:lnTo>
                  <a:pt x="1927" y="587"/>
                </a:lnTo>
                <a:lnTo>
                  <a:pt x="1927" y="587"/>
                </a:lnTo>
                <a:lnTo>
                  <a:pt x="1927" y="587"/>
                </a:lnTo>
                <a:lnTo>
                  <a:pt x="1932" y="587"/>
                </a:lnTo>
                <a:lnTo>
                  <a:pt x="1932" y="581"/>
                </a:lnTo>
                <a:lnTo>
                  <a:pt x="1932" y="581"/>
                </a:lnTo>
                <a:lnTo>
                  <a:pt x="1932" y="581"/>
                </a:lnTo>
                <a:lnTo>
                  <a:pt x="1937" y="581"/>
                </a:lnTo>
                <a:lnTo>
                  <a:pt x="1937" y="581"/>
                </a:lnTo>
                <a:lnTo>
                  <a:pt x="1937" y="581"/>
                </a:lnTo>
                <a:lnTo>
                  <a:pt x="1937" y="581"/>
                </a:lnTo>
                <a:lnTo>
                  <a:pt x="1942" y="581"/>
                </a:lnTo>
                <a:lnTo>
                  <a:pt x="1942" y="581"/>
                </a:lnTo>
                <a:lnTo>
                  <a:pt x="1942" y="581"/>
                </a:lnTo>
                <a:lnTo>
                  <a:pt x="1942" y="576"/>
                </a:lnTo>
                <a:lnTo>
                  <a:pt x="1947" y="576"/>
                </a:lnTo>
                <a:lnTo>
                  <a:pt x="1947" y="571"/>
                </a:lnTo>
                <a:lnTo>
                  <a:pt x="1947" y="571"/>
                </a:lnTo>
                <a:lnTo>
                  <a:pt x="1947" y="571"/>
                </a:lnTo>
                <a:lnTo>
                  <a:pt x="1952" y="571"/>
                </a:lnTo>
                <a:lnTo>
                  <a:pt x="1952" y="560"/>
                </a:lnTo>
                <a:lnTo>
                  <a:pt x="1957" y="560"/>
                </a:lnTo>
                <a:lnTo>
                  <a:pt x="1957" y="560"/>
                </a:lnTo>
                <a:lnTo>
                  <a:pt x="1957" y="560"/>
                </a:lnTo>
                <a:lnTo>
                  <a:pt x="1957" y="554"/>
                </a:lnTo>
                <a:lnTo>
                  <a:pt x="1962" y="554"/>
                </a:lnTo>
                <a:lnTo>
                  <a:pt x="1962" y="549"/>
                </a:lnTo>
                <a:lnTo>
                  <a:pt x="1962" y="549"/>
                </a:lnTo>
                <a:lnTo>
                  <a:pt x="1962" y="549"/>
                </a:lnTo>
                <a:lnTo>
                  <a:pt x="1967" y="549"/>
                </a:lnTo>
                <a:lnTo>
                  <a:pt x="1967" y="549"/>
                </a:lnTo>
                <a:lnTo>
                  <a:pt x="1967" y="549"/>
                </a:lnTo>
                <a:lnTo>
                  <a:pt x="1967" y="549"/>
                </a:lnTo>
                <a:lnTo>
                  <a:pt x="1972" y="549"/>
                </a:lnTo>
                <a:lnTo>
                  <a:pt x="1972" y="549"/>
                </a:lnTo>
                <a:lnTo>
                  <a:pt x="1972" y="549"/>
                </a:lnTo>
                <a:lnTo>
                  <a:pt x="1972" y="549"/>
                </a:lnTo>
                <a:lnTo>
                  <a:pt x="1977" y="549"/>
                </a:lnTo>
                <a:lnTo>
                  <a:pt x="1977" y="549"/>
                </a:lnTo>
                <a:lnTo>
                  <a:pt x="1977" y="549"/>
                </a:lnTo>
                <a:lnTo>
                  <a:pt x="1977" y="549"/>
                </a:lnTo>
                <a:lnTo>
                  <a:pt x="1982" y="549"/>
                </a:lnTo>
                <a:lnTo>
                  <a:pt x="1982" y="549"/>
                </a:lnTo>
                <a:lnTo>
                  <a:pt x="1987" y="549"/>
                </a:lnTo>
                <a:lnTo>
                  <a:pt x="1987" y="543"/>
                </a:lnTo>
                <a:lnTo>
                  <a:pt x="1987" y="543"/>
                </a:lnTo>
                <a:lnTo>
                  <a:pt x="1987" y="543"/>
                </a:lnTo>
                <a:lnTo>
                  <a:pt x="1992" y="543"/>
                </a:lnTo>
                <a:lnTo>
                  <a:pt x="1992" y="543"/>
                </a:lnTo>
                <a:lnTo>
                  <a:pt x="1992" y="543"/>
                </a:lnTo>
                <a:lnTo>
                  <a:pt x="1992" y="543"/>
                </a:lnTo>
                <a:lnTo>
                  <a:pt x="1997" y="543"/>
                </a:lnTo>
                <a:lnTo>
                  <a:pt x="1997" y="538"/>
                </a:lnTo>
                <a:lnTo>
                  <a:pt x="1997" y="538"/>
                </a:lnTo>
                <a:lnTo>
                  <a:pt x="1997" y="538"/>
                </a:lnTo>
                <a:lnTo>
                  <a:pt x="2002" y="538"/>
                </a:lnTo>
                <a:lnTo>
                  <a:pt x="2002" y="538"/>
                </a:lnTo>
                <a:lnTo>
                  <a:pt x="2002" y="538"/>
                </a:lnTo>
                <a:lnTo>
                  <a:pt x="2002" y="538"/>
                </a:lnTo>
                <a:lnTo>
                  <a:pt x="2007" y="538"/>
                </a:lnTo>
                <a:lnTo>
                  <a:pt x="2007" y="538"/>
                </a:lnTo>
                <a:lnTo>
                  <a:pt x="2007" y="538"/>
                </a:lnTo>
                <a:lnTo>
                  <a:pt x="2007" y="538"/>
                </a:lnTo>
                <a:lnTo>
                  <a:pt x="2012" y="538"/>
                </a:lnTo>
                <a:lnTo>
                  <a:pt x="2012" y="538"/>
                </a:lnTo>
                <a:lnTo>
                  <a:pt x="2012" y="538"/>
                </a:lnTo>
                <a:lnTo>
                  <a:pt x="2012" y="538"/>
                </a:lnTo>
                <a:lnTo>
                  <a:pt x="2017" y="538"/>
                </a:lnTo>
                <a:lnTo>
                  <a:pt x="2017" y="538"/>
                </a:lnTo>
                <a:lnTo>
                  <a:pt x="2021" y="538"/>
                </a:lnTo>
                <a:lnTo>
                  <a:pt x="2021" y="538"/>
                </a:lnTo>
                <a:lnTo>
                  <a:pt x="2021" y="538"/>
                </a:lnTo>
                <a:lnTo>
                  <a:pt x="2021" y="538"/>
                </a:lnTo>
                <a:lnTo>
                  <a:pt x="2026" y="538"/>
                </a:lnTo>
                <a:lnTo>
                  <a:pt x="2026" y="538"/>
                </a:lnTo>
                <a:lnTo>
                  <a:pt x="2026" y="538"/>
                </a:lnTo>
                <a:lnTo>
                  <a:pt x="2026" y="538"/>
                </a:lnTo>
                <a:lnTo>
                  <a:pt x="2031" y="538"/>
                </a:lnTo>
                <a:lnTo>
                  <a:pt x="2031" y="538"/>
                </a:lnTo>
                <a:lnTo>
                  <a:pt x="2031" y="538"/>
                </a:lnTo>
                <a:lnTo>
                  <a:pt x="2031" y="538"/>
                </a:lnTo>
                <a:lnTo>
                  <a:pt x="2036" y="538"/>
                </a:lnTo>
                <a:lnTo>
                  <a:pt x="2036" y="538"/>
                </a:lnTo>
                <a:lnTo>
                  <a:pt x="2036" y="538"/>
                </a:lnTo>
                <a:lnTo>
                  <a:pt x="2036" y="538"/>
                </a:lnTo>
                <a:lnTo>
                  <a:pt x="2041" y="538"/>
                </a:lnTo>
                <a:lnTo>
                  <a:pt x="2041" y="532"/>
                </a:lnTo>
                <a:lnTo>
                  <a:pt x="2041" y="532"/>
                </a:lnTo>
                <a:lnTo>
                  <a:pt x="2041" y="532"/>
                </a:lnTo>
                <a:lnTo>
                  <a:pt x="2046" y="532"/>
                </a:lnTo>
                <a:lnTo>
                  <a:pt x="2046" y="532"/>
                </a:lnTo>
                <a:lnTo>
                  <a:pt x="2051" y="532"/>
                </a:lnTo>
                <a:lnTo>
                  <a:pt x="2051" y="532"/>
                </a:lnTo>
                <a:lnTo>
                  <a:pt x="2051" y="532"/>
                </a:lnTo>
                <a:lnTo>
                  <a:pt x="2051" y="532"/>
                </a:lnTo>
                <a:lnTo>
                  <a:pt x="2056" y="532"/>
                </a:lnTo>
                <a:lnTo>
                  <a:pt x="2056" y="532"/>
                </a:lnTo>
                <a:lnTo>
                  <a:pt x="2056" y="532"/>
                </a:lnTo>
                <a:lnTo>
                  <a:pt x="2056" y="527"/>
                </a:lnTo>
                <a:lnTo>
                  <a:pt x="2061" y="527"/>
                </a:lnTo>
                <a:lnTo>
                  <a:pt x="2061" y="527"/>
                </a:lnTo>
                <a:lnTo>
                  <a:pt x="2066" y="527"/>
                </a:lnTo>
                <a:lnTo>
                  <a:pt x="2066" y="527"/>
                </a:lnTo>
                <a:lnTo>
                  <a:pt x="2066" y="527"/>
                </a:lnTo>
                <a:lnTo>
                  <a:pt x="2066" y="527"/>
                </a:lnTo>
                <a:lnTo>
                  <a:pt x="2071" y="527"/>
                </a:lnTo>
                <a:lnTo>
                  <a:pt x="2071" y="527"/>
                </a:lnTo>
                <a:lnTo>
                  <a:pt x="2071" y="527"/>
                </a:lnTo>
                <a:lnTo>
                  <a:pt x="2071" y="527"/>
                </a:lnTo>
                <a:lnTo>
                  <a:pt x="2076" y="527"/>
                </a:lnTo>
                <a:lnTo>
                  <a:pt x="2076" y="527"/>
                </a:lnTo>
                <a:lnTo>
                  <a:pt x="2081" y="527"/>
                </a:lnTo>
                <a:lnTo>
                  <a:pt x="2081" y="527"/>
                </a:lnTo>
                <a:lnTo>
                  <a:pt x="2086" y="527"/>
                </a:lnTo>
                <a:lnTo>
                  <a:pt x="2086" y="527"/>
                </a:lnTo>
                <a:lnTo>
                  <a:pt x="2086" y="527"/>
                </a:lnTo>
                <a:lnTo>
                  <a:pt x="2086" y="521"/>
                </a:lnTo>
                <a:lnTo>
                  <a:pt x="2091" y="521"/>
                </a:lnTo>
                <a:lnTo>
                  <a:pt x="2091" y="521"/>
                </a:lnTo>
                <a:lnTo>
                  <a:pt x="2091" y="521"/>
                </a:lnTo>
                <a:lnTo>
                  <a:pt x="2091" y="521"/>
                </a:lnTo>
                <a:lnTo>
                  <a:pt x="2096" y="521"/>
                </a:lnTo>
                <a:lnTo>
                  <a:pt x="2096" y="521"/>
                </a:lnTo>
                <a:lnTo>
                  <a:pt x="2101" y="521"/>
                </a:lnTo>
                <a:lnTo>
                  <a:pt x="2101" y="521"/>
                </a:lnTo>
                <a:lnTo>
                  <a:pt x="2101" y="521"/>
                </a:lnTo>
                <a:lnTo>
                  <a:pt x="2101" y="521"/>
                </a:lnTo>
                <a:lnTo>
                  <a:pt x="2106" y="521"/>
                </a:lnTo>
                <a:lnTo>
                  <a:pt x="2106" y="521"/>
                </a:lnTo>
                <a:lnTo>
                  <a:pt x="2111" y="521"/>
                </a:lnTo>
                <a:lnTo>
                  <a:pt x="2111" y="521"/>
                </a:lnTo>
                <a:lnTo>
                  <a:pt x="2111" y="521"/>
                </a:lnTo>
                <a:lnTo>
                  <a:pt x="2111" y="521"/>
                </a:lnTo>
                <a:lnTo>
                  <a:pt x="2116" y="521"/>
                </a:lnTo>
                <a:lnTo>
                  <a:pt x="2116" y="521"/>
                </a:lnTo>
                <a:lnTo>
                  <a:pt x="2116" y="521"/>
                </a:lnTo>
                <a:lnTo>
                  <a:pt x="2116" y="521"/>
                </a:lnTo>
                <a:lnTo>
                  <a:pt x="2121" y="521"/>
                </a:lnTo>
                <a:lnTo>
                  <a:pt x="2121" y="521"/>
                </a:lnTo>
                <a:lnTo>
                  <a:pt x="2121" y="521"/>
                </a:lnTo>
                <a:lnTo>
                  <a:pt x="2121" y="521"/>
                </a:lnTo>
                <a:lnTo>
                  <a:pt x="2126" y="521"/>
                </a:lnTo>
                <a:lnTo>
                  <a:pt x="2126" y="516"/>
                </a:lnTo>
                <a:lnTo>
                  <a:pt x="2126" y="516"/>
                </a:lnTo>
                <a:lnTo>
                  <a:pt x="2126" y="516"/>
                </a:lnTo>
                <a:lnTo>
                  <a:pt x="2131" y="516"/>
                </a:lnTo>
                <a:lnTo>
                  <a:pt x="2131" y="516"/>
                </a:lnTo>
                <a:lnTo>
                  <a:pt x="2131" y="516"/>
                </a:lnTo>
                <a:lnTo>
                  <a:pt x="2131" y="516"/>
                </a:lnTo>
                <a:lnTo>
                  <a:pt x="2136" y="516"/>
                </a:lnTo>
                <a:lnTo>
                  <a:pt x="2136" y="516"/>
                </a:lnTo>
                <a:lnTo>
                  <a:pt x="2136" y="516"/>
                </a:lnTo>
                <a:lnTo>
                  <a:pt x="2136" y="516"/>
                </a:lnTo>
                <a:lnTo>
                  <a:pt x="2141" y="516"/>
                </a:lnTo>
                <a:lnTo>
                  <a:pt x="2141" y="516"/>
                </a:lnTo>
                <a:lnTo>
                  <a:pt x="2146" y="516"/>
                </a:lnTo>
                <a:lnTo>
                  <a:pt x="2146" y="516"/>
                </a:lnTo>
                <a:lnTo>
                  <a:pt x="2146" y="516"/>
                </a:lnTo>
                <a:lnTo>
                  <a:pt x="2146" y="516"/>
                </a:lnTo>
                <a:lnTo>
                  <a:pt x="2151" y="516"/>
                </a:lnTo>
                <a:lnTo>
                  <a:pt x="2151" y="516"/>
                </a:lnTo>
                <a:lnTo>
                  <a:pt x="2151" y="516"/>
                </a:lnTo>
                <a:lnTo>
                  <a:pt x="2151" y="516"/>
                </a:lnTo>
                <a:lnTo>
                  <a:pt x="2156" y="516"/>
                </a:lnTo>
                <a:lnTo>
                  <a:pt x="2156" y="516"/>
                </a:lnTo>
                <a:lnTo>
                  <a:pt x="2156" y="516"/>
                </a:lnTo>
                <a:lnTo>
                  <a:pt x="2156" y="516"/>
                </a:lnTo>
                <a:lnTo>
                  <a:pt x="2161" y="516"/>
                </a:lnTo>
                <a:lnTo>
                  <a:pt x="2161" y="516"/>
                </a:lnTo>
                <a:lnTo>
                  <a:pt x="2161" y="516"/>
                </a:lnTo>
                <a:lnTo>
                  <a:pt x="2161" y="516"/>
                </a:lnTo>
                <a:lnTo>
                  <a:pt x="2165" y="516"/>
                </a:lnTo>
                <a:lnTo>
                  <a:pt x="2165" y="516"/>
                </a:lnTo>
                <a:lnTo>
                  <a:pt x="2165" y="516"/>
                </a:lnTo>
                <a:lnTo>
                  <a:pt x="2165" y="516"/>
                </a:lnTo>
                <a:lnTo>
                  <a:pt x="2170" y="516"/>
                </a:lnTo>
                <a:lnTo>
                  <a:pt x="2170" y="516"/>
                </a:lnTo>
                <a:lnTo>
                  <a:pt x="2175" y="516"/>
                </a:lnTo>
                <a:lnTo>
                  <a:pt x="2175" y="516"/>
                </a:lnTo>
                <a:lnTo>
                  <a:pt x="2175" y="516"/>
                </a:lnTo>
                <a:lnTo>
                  <a:pt x="2175" y="516"/>
                </a:lnTo>
                <a:lnTo>
                  <a:pt x="2180" y="516"/>
                </a:lnTo>
                <a:lnTo>
                  <a:pt x="2180" y="516"/>
                </a:lnTo>
                <a:lnTo>
                  <a:pt x="2180" y="516"/>
                </a:lnTo>
                <a:lnTo>
                  <a:pt x="2180" y="510"/>
                </a:lnTo>
                <a:lnTo>
                  <a:pt x="2185" y="510"/>
                </a:lnTo>
                <a:lnTo>
                  <a:pt x="2185" y="510"/>
                </a:lnTo>
                <a:lnTo>
                  <a:pt x="2185" y="510"/>
                </a:lnTo>
                <a:lnTo>
                  <a:pt x="2185" y="510"/>
                </a:lnTo>
                <a:lnTo>
                  <a:pt x="2190" y="510"/>
                </a:lnTo>
                <a:lnTo>
                  <a:pt x="2190" y="510"/>
                </a:lnTo>
                <a:lnTo>
                  <a:pt x="2190" y="510"/>
                </a:lnTo>
                <a:lnTo>
                  <a:pt x="2190" y="510"/>
                </a:lnTo>
                <a:lnTo>
                  <a:pt x="2195" y="510"/>
                </a:lnTo>
                <a:lnTo>
                  <a:pt x="2195" y="510"/>
                </a:lnTo>
                <a:lnTo>
                  <a:pt x="2195" y="510"/>
                </a:lnTo>
                <a:lnTo>
                  <a:pt x="2195" y="510"/>
                </a:lnTo>
                <a:lnTo>
                  <a:pt x="2200" y="510"/>
                </a:lnTo>
                <a:lnTo>
                  <a:pt x="2200" y="510"/>
                </a:lnTo>
                <a:lnTo>
                  <a:pt x="2205" y="510"/>
                </a:lnTo>
                <a:lnTo>
                  <a:pt x="2205" y="510"/>
                </a:lnTo>
                <a:lnTo>
                  <a:pt x="2205" y="510"/>
                </a:lnTo>
                <a:lnTo>
                  <a:pt x="2205" y="510"/>
                </a:lnTo>
                <a:lnTo>
                  <a:pt x="2210" y="510"/>
                </a:lnTo>
                <a:lnTo>
                  <a:pt x="2210" y="510"/>
                </a:lnTo>
                <a:lnTo>
                  <a:pt x="2210" y="510"/>
                </a:lnTo>
                <a:lnTo>
                  <a:pt x="2210" y="510"/>
                </a:lnTo>
                <a:lnTo>
                  <a:pt x="2215" y="510"/>
                </a:lnTo>
                <a:lnTo>
                  <a:pt x="2215" y="510"/>
                </a:lnTo>
                <a:lnTo>
                  <a:pt x="2215" y="510"/>
                </a:lnTo>
                <a:lnTo>
                  <a:pt x="2215" y="510"/>
                </a:lnTo>
                <a:lnTo>
                  <a:pt x="2220" y="510"/>
                </a:lnTo>
                <a:lnTo>
                  <a:pt x="2220" y="510"/>
                </a:lnTo>
                <a:lnTo>
                  <a:pt x="2220" y="510"/>
                </a:lnTo>
                <a:lnTo>
                  <a:pt x="2220" y="510"/>
                </a:lnTo>
                <a:lnTo>
                  <a:pt x="2225" y="510"/>
                </a:lnTo>
                <a:lnTo>
                  <a:pt x="2225" y="510"/>
                </a:lnTo>
                <a:lnTo>
                  <a:pt x="2225" y="510"/>
                </a:lnTo>
                <a:lnTo>
                  <a:pt x="2225" y="510"/>
                </a:lnTo>
                <a:lnTo>
                  <a:pt x="2230" y="510"/>
                </a:lnTo>
                <a:lnTo>
                  <a:pt x="2230" y="510"/>
                </a:lnTo>
                <a:lnTo>
                  <a:pt x="2235" y="510"/>
                </a:lnTo>
                <a:lnTo>
                  <a:pt x="2235" y="510"/>
                </a:lnTo>
                <a:lnTo>
                  <a:pt x="2235" y="510"/>
                </a:lnTo>
                <a:lnTo>
                  <a:pt x="2235" y="510"/>
                </a:lnTo>
                <a:lnTo>
                  <a:pt x="2240" y="510"/>
                </a:lnTo>
                <a:lnTo>
                  <a:pt x="2240" y="505"/>
                </a:lnTo>
                <a:lnTo>
                  <a:pt x="2240" y="505"/>
                </a:lnTo>
                <a:lnTo>
                  <a:pt x="2240" y="505"/>
                </a:lnTo>
                <a:lnTo>
                  <a:pt x="2245" y="505"/>
                </a:lnTo>
                <a:lnTo>
                  <a:pt x="2245" y="505"/>
                </a:lnTo>
                <a:lnTo>
                  <a:pt x="2245" y="505"/>
                </a:lnTo>
                <a:lnTo>
                  <a:pt x="2245" y="505"/>
                </a:lnTo>
                <a:lnTo>
                  <a:pt x="2250" y="505"/>
                </a:lnTo>
                <a:lnTo>
                  <a:pt x="2250" y="499"/>
                </a:lnTo>
                <a:lnTo>
                  <a:pt x="2250" y="499"/>
                </a:lnTo>
                <a:lnTo>
                  <a:pt x="2250" y="494"/>
                </a:lnTo>
                <a:lnTo>
                  <a:pt x="2255" y="494"/>
                </a:lnTo>
                <a:lnTo>
                  <a:pt x="2255" y="488"/>
                </a:lnTo>
                <a:lnTo>
                  <a:pt x="2255" y="488"/>
                </a:lnTo>
                <a:lnTo>
                  <a:pt x="2255" y="483"/>
                </a:lnTo>
                <a:lnTo>
                  <a:pt x="2260" y="483"/>
                </a:lnTo>
                <a:lnTo>
                  <a:pt x="2260" y="483"/>
                </a:lnTo>
                <a:lnTo>
                  <a:pt x="2265" y="483"/>
                </a:lnTo>
                <a:lnTo>
                  <a:pt x="2265" y="477"/>
                </a:lnTo>
                <a:lnTo>
                  <a:pt x="2265" y="477"/>
                </a:lnTo>
                <a:lnTo>
                  <a:pt x="2265" y="477"/>
                </a:lnTo>
                <a:lnTo>
                  <a:pt x="2270" y="477"/>
                </a:lnTo>
                <a:lnTo>
                  <a:pt x="2270" y="477"/>
                </a:lnTo>
                <a:lnTo>
                  <a:pt x="2270" y="477"/>
                </a:lnTo>
                <a:lnTo>
                  <a:pt x="2270" y="472"/>
                </a:lnTo>
                <a:lnTo>
                  <a:pt x="2275" y="472"/>
                </a:lnTo>
                <a:lnTo>
                  <a:pt x="2275" y="461"/>
                </a:lnTo>
                <a:lnTo>
                  <a:pt x="2275" y="461"/>
                </a:lnTo>
                <a:lnTo>
                  <a:pt x="2275" y="455"/>
                </a:lnTo>
                <a:lnTo>
                  <a:pt x="2280" y="455"/>
                </a:lnTo>
                <a:lnTo>
                  <a:pt x="2280" y="455"/>
                </a:lnTo>
                <a:lnTo>
                  <a:pt x="2280" y="455"/>
                </a:lnTo>
                <a:lnTo>
                  <a:pt x="2280" y="450"/>
                </a:lnTo>
                <a:lnTo>
                  <a:pt x="2285" y="450"/>
                </a:lnTo>
                <a:lnTo>
                  <a:pt x="2285" y="450"/>
                </a:lnTo>
                <a:lnTo>
                  <a:pt x="2285" y="450"/>
                </a:lnTo>
                <a:lnTo>
                  <a:pt x="2285" y="444"/>
                </a:lnTo>
                <a:lnTo>
                  <a:pt x="2290" y="444"/>
                </a:lnTo>
                <a:lnTo>
                  <a:pt x="2290" y="444"/>
                </a:lnTo>
                <a:lnTo>
                  <a:pt x="2290" y="444"/>
                </a:lnTo>
                <a:lnTo>
                  <a:pt x="2290" y="439"/>
                </a:lnTo>
                <a:lnTo>
                  <a:pt x="2295" y="439"/>
                </a:lnTo>
                <a:lnTo>
                  <a:pt x="2295" y="439"/>
                </a:lnTo>
                <a:lnTo>
                  <a:pt x="2300" y="439"/>
                </a:lnTo>
                <a:lnTo>
                  <a:pt x="2300" y="439"/>
                </a:lnTo>
                <a:lnTo>
                  <a:pt x="2300" y="439"/>
                </a:lnTo>
                <a:lnTo>
                  <a:pt x="2300" y="439"/>
                </a:lnTo>
                <a:lnTo>
                  <a:pt x="2305" y="439"/>
                </a:lnTo>
                <a:lnTo>
                  <a:pt x="2305" y="439"/>
                </a:lnTo>
                <a:lnTo>
                  <a:pt x="2305" y="439"/>
                </a:lnTo>
                <a:lnTo>
                  <a:pt x="2305" y="439"/>
                </a:lnTo>
                <a:lnTo>
                  <a:pt x="2310" y="439"/>
                </a:lnTo>
                <a:lnTo>
                  <a:pt x="2310" y="439"/>
                </a:lnTo>
                <a:lnTo>
                  <a:pt x="2310" y="439"/>
                </a:lnTo>
                <a:lnTo>
                  <a:pt x="2310" y="439"/>
                </a:lnTo>
                <a:lnTo>
                  <a:pt x="2314" y="439"/>
                </a:lnTo>
                <a:lnTo>
                  <a:pt x="2314" y="439"/>
                </a:lnTo>
                <a:lnTo>
                  <a:pt x="2314" y="439"/>
                </a:lnTo>
                <a:lnTo>
                  <a:pt x="2314" y="439"/>
                </a:lnTo>
                <a:lnTo>
                  <a:pt x="2319" y="439"/>
                </a:lnTo>
                <a:lnTo>
                  <a:pt x="2319" y="439"/>
                </a:lnTo>
                <a:lnTo>
                  <a:pt x="2319" y="439"/>
                </a:lnTo>
                <a:lnTo>
                  <a:pt x="2319" y="439"/>
                </a:lnTo>
                <a:lnTo>
                  <a:pt x="2324" y="439"/>
                </a:lnTo>
                <a:lnTo>
                  <a:pt x="2324" y="439"/>
                </a:lnTo>
                <a:lnTo>
                  <a:pt x="2329" y="439"/>
                </a:lnTo>
                <a:lnTo>
                  <a:pt x="2329" y="433"/>
                </a:lnTo>
                <a:lnTo>
                  <a:pt x="2329" y="433"/>
                </a:lnTo>
                <a:lnTo>
                  <a:pt x="2329" y="433"/>
                </a:lnTo>
                <a:lnTo>
                  <a:pt x="2334" y="433"/>
                </a:lnTo>
                <a:lnTo>
                  <a:pt x="2334" y="433"/>
                </a:lnTo>
                <a:lnTo>
                  <a:pt x="2334" y="433"/>
                </a:lnTo>
                <a:lnTo>
                  <a:pt x="2334" y="433"/>
                </a:lnTo>
                <a:lnTo>
                  <a:pt x="2339" y="433"/>
                </a:lnTo>
                <a:lnTo>
                  <a:pt x="2339" y="433"/>
                </a:lnTo>
                <a:lnTo>
                  <a:pt x="2339" y="433"/>
                </a:lnTo>
                <a:lnTo>
                  <a:pt x="2339" y="433"/>
                </a:lnTo>
                <a:lnTo>
                  <a:pt x="2344" y="433"/>
                </a:lnTo>
                <a:lnTo>
                  <a:pt x="2344" y="433"/>
                </a:lnTo>
                <a:lnTo>
                  <a:pt x="2344" y="433"/>
                </a:lnTo>
                <a:lnTo>
                  <a:pt x="2344" y="428"/>
                </a:lnTo>
                <a:lnTo>
                  <a:pt x="2349" y="428"/>
                </a:lnTo>
                <a:lnTo>
                  <a:pt x="2349" y="428"/>
                </a:lnTo>
                <a:lnTo>
                  <a:pt x="2349" y="428"/>
                </a:lnTo>
                <a:lnTo>
                  <a:pt x="2349" y="428"/>
                </a:lnTo>
                <a:lnTo>
                  <a:pt x="2354" y="428"/>
                </a:lnTo>
                <a:lnTo>
                  <a:pt x="2354" y="428"/>
                </a:lnTo>
                <a:lnTo>
                  <a:pt x="2359" y="428"/>
                </a:lnTo>
                <a:lnTo>
                  <a:pt x="2359" y="428"/>
                </a:lnTo>
                <a:lnTo>
                  <a:pt x="2359" y="428"/>
                </a:lnTo>
                <a:lnTo>
                  <a:pt x="2359" y="428"/>
                </a:lnTo>
                <a:lnTo>
                  <a:pt x="2364" y="428"/>
                </a:lnTo>
                <a:lnTo>
                  <a:pt x="2364" y="428"/>
                </a:lnTo>
                <a:lnTo>
                  <a:pt x="2364" y="428"/>
                </a:lnTo>
                <a:lnTo>
                  <a:pt x="2364" y="428"/>
                </a:lnTo>
                <a:lnTo>
                  <a:pt x="2369" y="428"/>
                </a:lnTo>
                <a:lnTo>
                  <a:pt x="2369" y="428"/>
                </a:lnTo>
                <a:lnTo>
                  <a:pt x="2369" y="428"/>
                </a:lnTo>
                <a:lnTo>
                  <a:pt x="2369" y="428"/>
                </a:lnTo>
                <a:lnTo>
                  <a:pt x="2374" y="428"/>
                </a:lnTo>
                <a:lnTo>
                  <a:pt x="2374" y="428"/>
                </a:lnTo>
                <a:lnTo>
                  <a:pt x="2374" y="428"/>
                </a:lnTo>
                <a:lnTo>
                  <a:pt x="2374" y="428"/>
                </a:lnTo>
                <a:lnTo>
                  <a:pt x="2379" y="428"/>
                </a:lnTo>
                <a:lnTo>
                  <a:pt x="2379" y="428"/>
                </a:lnTo>
                <a:lnTo>
                  <a:pt x="2379" y="428"/>
                </a:lnTo>
                <a:lnTo>
                  <a:pt x="2379" y="428"/>
                </a:lnTo>
                <a:lnTo>
                  <a:pt x="2384" y="428"/>
                </a:lnTo>
                <a:lnTo>
                  <a:pt x="2384" y="428"/>
                </a:lnTo>
                <a:lnTo>
                  <a:pt x="2389" y="428"/>
                </a:lnTo>
                <a:lnTo>
                  <a:pt x="2389" y="428"/>
                </a:lnTo>
                <a:lnTo>
                  <a:pt x="2389" y="428"/>
                </a:lnTo>
                <a:lnTo>
                  <a:pt x="2389" y="428"/>
                </a:lnTo>
                <a:lnTo>
                  <a:pt x="2394" y="428"/>
                </a:lnTo>
                <a:lnTo>
                  <a:pt x="2394" y="428"/>
                </a:lnTo>
                <a:lnTo>
                  <a:pt x="2394" y="428"/>
                </a:lnTo>
                <a:lnTo>
                  <a:pt x="2394" y="428"/>
                </a:lnTo>
                <a:lnTo>
                  <a:pt x="2399" y="428"/>
                </a:lnTo>
                <a:lnTo>
                  <a:pt x="2399" y="428"/>
                </a:lnTo>
                <a:lnTo>
                  <a:pt x="2399" y="428"/>
                </a:lnTo>
                <a:lnTo>
                  <a:pt x="2399" y="428"/>
                </a:lnTo>
                <a:lnTo>
                  <a:pt x="2404" y="428"/>
                </a:lnTo>
                <a:lnTo>
                  <a:pt x="2404" y="428"/>
                </a:lnTo>
                <a:lnTo>
                  <a:pt x="2404" y="428"/>
                </a:lnTo>
                <a:lnTo>
                  <a:pt x="2404" y="428"/>
                </a:lnTo>
                <a:lnTo>
                  <a:pt x="2409" y="428"/>
                </a:lnTo>
                <a:lnTo>
                  <a:pt x="2409" y="428"/>
                </a:lnTo>
                <a:lnTo>
                  <a:pt x="2409" y="428"/>
                </a:lnTo>
                <a:lnTo>
                  <a:pt x="2409" y="428"/>
                </a:lnTo>
                <a:lnTo>
                  <a:pt x="2414" y="428"/>
                </a:lnTo>
                <a:lnTo>
                  <a:pt x="2414" y="428"/>
                </a:lnTo>
                <a:lnTo>
                  <a:pt x="2414" y="428"/>
                </a:lnTo>
                <a:lnTo>
                  <a:pt x="2414" y="428"/>
                </a:lnTo>
                <a:lnTo>
                  <a:pt x="2419" y="428"/>
                </a:lnTo>
                <a:lnTo>
                  <a:pt x="2419" y="428"/>
                </a:lnTo>
                <a:lnTo>
                  <a:pt x="2424" y="428"/>
                </a:lnTo>
                <a:lnTo>
                  <a:pt x="2424" y="428"/>
                </a:lnTo>
                <a:lnTo>
                  <a:pt x="2424" y="428"/>
                </a:lnTo>
                <a:lnTo>
                  <a:pt x="2424" y="428"/>
                </a:lnTo>
                <a:lnTo>
                  <a:pt x="2429" y="428"/>
                </a:lnTo>
                <a:lnTo>
                  <a:pt x="2429" y="428"/>
                </a:lnTo>
                <a:lnTo>
                  <a:pt x="2429" y="428"/>
                </a:lnTo>
                <a:lnTo>
                  <a:pt x="2429" y="428"/>
                </a:lnTo>
                <a:lnTo>
                  <a:pt x="2434" y="428"/>
                </a:lnTo>
                <a:lnTo>
                  <a:pt x="2434" y="428"/>
                </a:lnTo>
                <a:lnTo>
                  <a:pt x="2434" y="428"/>
                </a:lnTo>
                <a:lnTo>
                  <a:pt x="2434" y="428"/>
                </a:lnTo>
                <a:lnTo>
                  <a:pt x="2439" y="428"/>
                </a:lnTo>
                <a:lnTo>
                  <a:pt x="2439" y="428"/>
                </a:lnTo>
                <a:lnTo>
                  <a:pt x="2439" y="428"/>
                </a:lnTo>
                <a:lnTo>
                  <a:pt x="2439" y="428"/>
                </a:lnTo>
                <a:lnTo>
                  <a:pt x="2444" y="428"/>
                </a:lnTo>
                <a:lnTo>
                  <a:pt x="2444" y="428"/>
                </a:lnTo>
                <a:lnTo>
                  <a:pt x="2444" y="428"/>
                </a:lnTo>
                <a:lnTo>
                  <a:pt x="2444" y="428"/>
                </a:lnTo>
                <a:lnTo>
                  <a:pt x="2449" y="428"/>
                </a:lnTo>
                <a:lnTo>
                  <a:pt x="2449" y="428"/>
                </a:lnTo>
                <a:lnTo>
                  <a:pt x="2454" y="428"/>
                </a:lnTo>
                <a:lnTo>
                  <a:pt x="2454" y="428"/>
                </a:lnTo>
                <a:lnTo>
                  <a:pt x="2454" y="428"/>
                </a:lnTo>
                <a:lnTo>
                  <a:pt x="2454" y="423"/>
                </a:lnTo>
                <a:lnTo>
                  <a:pt x="2459" y="423"/>
                </a:lnTo>
                <a:lnTo>
                  <a:pt x="2459" y="423"/>
                </a:lnTo>
                <a:lnTo>
                  <a:pt x="2459" y="423"/>
                </a:lnTo>
                <a:lnTo>
                  <a:pt x="2459" y="423"/>
                </a:lnTo>
                <a:lnTo>
                  <a:pt x="2463" y="423"/>
                </a:lnTo>
                <a:lnTo>
                  <a:pt x="2463" y="423"/>
                </a:lnTo>
                <a:lnTo>
                  <a:pt x="2463" y="423"/>
                </a:lnTo>
                <a:lnTo>
                  <a:pt x="2463" y="423"/>
                </a:lnTo>
                <a:lnTo>
                  <a:pt x="2468" y="423"/>
                </a:lnTo>
                <a:lnTo>
                  <a:pt x="2468" y="423"/>
                </a:lnTo>
                <a:lnTo>
                  <a:pt x="2468" y="423"/>
                </a:lnTo>
                <a:lnTo>
                  <a:pt x="2468" y="423"/>
                </a:lnTo>
                <a:lnTo>
                  <a:pt x="2473" y="423"/>
                </a:lnTo>
                <a:lnTo>
                  <a:pt x="2473" y="423"/>
                </a:lnTo>
                <a:lnTo>
                  <a:pt x="2473" y="423"/>
                </a:lnTo>
                <a:lnTo>
                  <a:pt x="2473" y="423"/>
                </a:lnTo>
                <a:lnTo>
                  <a:pt x="2478" y="423"/>
                </a:lnTo>
                <a:lnTo>
                  <a:pt x="2478" y="423"/>
                </a:lnTo>
                <a:lnTo>
                  <a:pt x="2483" y="423"/>
                </a:lnTo>
                <a:lnTo>
                  <a:pt x="2483" y="423"/>
                </a:lnTo>
                <a:lnTo>
                  <a:pt x="2483" y="423"/>
                </a:lnTo>
                <a:lnTo>
                  <a:pt x="2483" y="423"/>
                </a:lnTo>
                <a:lnTo>
                  <a:pt x="2488" y="423"/>
                </a:lnTo>
                <a:lnTo>
                  <a:pt x="2488" y="423"/>
                </a:lnTo>
                <a:lnTo>
                  <a:pt x="2488" y="423"/>
                </a:lnTo>
                <a:lnTo>
                  <a:pt x="2488" y="423"/>
                </a:lnTo>
                <a:lnTo>
                  <a:pt x="2493" y="423"/>
                </a:lnTo>
                <a:lnTo>
                  <a:pt x="2493" y="423"/>
                </a:lnTo>
                <a:lnTo>
                  <a:pt x="2493" y="423"/>
                </a:lnTo>
                <a:lnTo>
                  <a:pt x="2493" y="423"/>
                </a:lnTo>
                <a:lnTo>
                  <a:pt x="2498" y="423"/>
                </a:lnTo>
                <a:lnTo>
                  <a:pt x="2498" y="423"/>
                </a:lnTo>
                <a:lnTo>
                  <a:pt x="2498" y="423"/>
                </a:lnTo>
                <a:lnTo>
                  <a:pt x="2498" y="423"/>
                </a:lnTo>
                <a:lnTo>
                  <a:pt x="2503" y="423"/>
                </a:lnTo>
                <a:lnTo>
                  <a:pt x="2503" y="423"/>
                </a:lnTo>
                <a:lnTo>
                  <a:pt x="2503" y="423"/>
                </a:lnTo>
                <a:lnTo>
                  <a:pt x="2503" y="423"/>
                </a:lnTo>
                <a:lnTo>
                  <a:pt x="2508" y="423"/>
                </a:lnTo>
                <a:lnTo>
                  <a:pt x="2508" y="423"/>
                </a:lnTo>
                <a:lnTo>
                  <a:pt x="2513" y="423"/>
                </a:lnTo>
                <a:lnTo>
                  <a:pt x="2513" y="423"/>
                </a:lnTo>
                <a:lnTo>
                  <a:pt x="2513" y="423"/>
                </a:lnTo>
                <a:lnTo>
                  <a:pt x="2513" y="423"/>
                </a:lnTo>
                <a:lnTo>
                  <a:pt x="2518" y="423"/>
                </a:lnTo>
                <a:lnTo>
                  <a:pt x="2518" y="423"/>
                </a:lnTo>
                <a:lnTo>
                  <a:pt x="2518" y="423"/>
                </a:lnTo>
                <a:lnTo>
                  <a:pt x="2518" y="423"/>
                </a:lnTo>
                <a:lnTo>
                  <a:pt x="2523" y="423"/>
                </a:lnTo>
                <a:lnTo>
                  <a:pt x="2523" y="423"/>
                </a:lnTo>
                <a:lnTo>
                  <a:pt x="2523" y="423"/>
                </a:lnTo>
                <a:lnTo>
                  <a:pt x="2523" y="423"/>
                </a:lnTo>
                <a:lnTo>
                  <a:pt x="2528" y="423"/>
                </a:lnTo>
                <a:lnTo>
                  <a:pt x="2528" y="423"/>
                </a:lnTo>
                <a:lnTo>
                  <a:pt x="2533" y="423"/>
                </a:lnTo>
                <a:lnTo>
                  <a:pt x="2533" y="423"/>
                </a:lnTo>
                <a:lnTo>
                  <a:pt x="2533" y="423"/>
                </a:lnTo>
                <a:lnTo>
                  <a:pt x="2533" y="423"/>
                </a:lnTo>
                <a:lnTo>
                  <a:pt x="2538" y="423"/>
                </a:lnTo>
                <a:lnTo>
                  <a:pt x="2538" y="423"/>
                </a:lnTo>
                <a:lnTo>
                  <a:pt x="2538" y="423"/>
                </a:lnTo>
                <a:lnTo>
                  <a:pt x="2538" y="423"/>
                </a:lnTo>
                <a:lnTo>
                  <a:pt x="2543" y="423"/>
                </a:lnTo>
                <a:lnTo>
                  <a:pt x="2543" y="423"/>
                </a:lnTo>
                <a:lnTo>
                  <a:pt x="2548" y="423"/>
                </a:lnTo>
                <a:lnTo>
                  <a:pt x="2548" y="423"/>
                </a:lnTo>
                <a:lnTo>
                  <a:pt x="2548" y="423"/>
                </a:lnTo>
                <a:lnTo>
                  <a:pt x="2548" y="423"/>
                </a:lnTo>
                <a:lnTo>
                  <a:pt x="2553" y="423"/>
                </a:lnTo>
                <a:lnTo>
                  <a:pt x="2553" y="423"/>
                </a:lnTo>
                <a:lnTo>
                  <a:pt x="2553" y="423"/>
                </a:lnTo>
                <a:lnTo>
                  <a:pt x="2553" y="423"/>
                </a:lnTo>
                <a:lnTo>
                  <a:pt x="2558" y="423"/>
                </a:lnTo>
                <a:lnTo>
                  <a:pt x="2558" y="423"/>
                </a:lnTo>
                <a:lnTo>
                  <a:pt x="2558" y="423"/>
                </a:lnTo>
                <a:lnTo>
                  <a:pt x="2558" y="423"/>
                </a:lnTo>
                <a:lnTo>
                  <a:pt x="2563" y="423"/>
                </a:lnTo>
                <a:lnTo>
                  <a:pt x="2563" y="423"/>
                </a:lnTo>
                <a:lnTo>
                  <a:pt x="2563" y="423"/>
                </a:lnTo>
                <a:lnTo>
                  <a:pt x="2563" y="423"/>
                </a:lnTo>
                <a:lnTo>
                  <a:pt x="2568" y="423"/>
                </a:lnTo>
                <a:lnTo>
                  <a:pt x="2568" y="423"/>
                </a:lnTo>
                <a:lnTo>
                  <a:pt x="2568" y="423"/>
                </a:lnTo>
                <a:lnTo>
                  <a:pt x="2568" y="417"/>
                </a:lnTo>
                <a:lnTo>
                  <a:pt x="2573" y="417"/>
                </a:lnTo>
                <a:lnTo>
                  <a:pt x="2573" y="417"/>
                </a:lnTo>
                <a:lnTo>
                  <a:pt x="2578" y="417"/>
                </a:lnTo>
                <a:lnTo>
                  <a:pt x="2578" y="406"/>
                </a:lnTo>
                <a:lnTo>
                  <a:pt x="2578" y="406"/>
                </a:lnTo>
                <a:lnTo>
                  <a:pt x="2578" y="401"/>
                </a:lnTo>
                <a:lnTo>
                  <a:pt x="2583" y="401"/>
                </a:lnTo>
                <a:lnTo>
                  <a:pt x="2583" y="401"/>
                </a:lnTo>
                <a:lnTo>
                  <a:pt x="2583" y="401"/>
                </a:lnTo>
                <a:lnTo>
                  <a:pt x="2583" y="395"/>
                </a:lnTo>
                <a:lnTo>
                  <a:pt x="2588" y="395"/>
                </a:lnTo>
                <a:lnTo>
                  <a:pt x="2588" y="390"/>
                </a:lnTo>
                <a:lnTo>
                  <a:pt x="2588" y="390"/>
                </a:lnTo>
                <a:lnTo>
                  <a:pt x="2588" y="384"/>
                </a:lnTo>
                <a:lnTo>
                  <a:pt x="2593" y="384"/>
                </a:lnTo>
                <a:lnTo>
                  <a:pt x="2593" y="379"/>
                </a:lnTo>
                <a:lnTo>
                  <a:pt x="2593" y="379"/>
                </a:lnTo>
                <a:lnTo>
                  <a:pt x="2593" y="373"/>
                </a:lnTo>
                <a:lnTo>
                  <a:pt x="2598" y="373"/>
                </a:lnTo>
                <a:lnTo>
                  <a:pt x="2598" y="373"/>
                </a:lnTo>
                <a:lnTo>
                  <a:pt x="2598" y="373"/>
                </a:lnTo>
                <a:lnTo>
                  <a:pt x="2598" y="373"/>
                </a:lnTo>
                <a:lnTo>
                  <a:pt x="2603" y="373"/>
                </a:lnTo>
                <a:lnTo>
                  <a:pt x="2603" y="368"/>
                </a:lnTo>
                <a:lnTo>
                  <a:pt x="2607" y="368"/>
                </a:lnTo>
                <a:lnTo>
                  <a:pt x="2607" y="368"/>
                </a:lnTo>
                <a:lnTo>
                  <a:pt x="2607" y="368"/>
                </a:lnTo>
                <a:lnTo>
                  <a:pt x="2607" y="368"/>
                </a:lnTo>
                <a:lnTo>
                  <a:pt x="2612" y="368"/>
                </a:lnTo>
                <a:lnTo>
                  <a:pt x="2612" y="362"/>
                </a:lnTo>
                <a:lnTo>
                  <a:pt x="2612" y="362"/>
                </a:lnTo>
                <a:lnTo>
                  <a:pt x="2612" y="357"/>
                </a:lnTo>
                <a:lnTo>
                  <a:pt x="2617" y="357"/>
                </a:lnTo>
                <a:lnTo>
                  <a:pt x="2617" y="357"/>
                </a:lnTo>
                <a:lnTo>
                  <a:pt x="2617" y="357"/>
                </a:lnTo>
                <a:lnTo>
                  <a:pt x="2617" y="351"/>
                </a:lnTo>
                <a:lnTo>
                  <a:pt x="2622" y="351"/>
                </a:lnTo>
                <a:lnTo>
                  <a:pt x="2622" y="351"/>
                </a:lnTo>
                <a:lnTo>
                  <a:pt x="2622" y="351"/>
                </a:lnTo>
                <a:lnTo>
                  <a:pt x="2622" y="351"/>
                </a:lnTo>
                <a:lnTo>
                  <a:pt x="2627" y="351"/>
                </a:lnTo>
                <a:lnTo>
                  <a:pt x="2627" y="351"/>
                </a:lnTo>
                <a:lnTo>
                  <a:pt x="2627" y="351"/>
                </a:lnTo>
                <a:lnTo>
                  <a:pt x="2627" y="351"/>
                </a:lnTo>
                <a:lnTo>
                  <a:pt x="2632" y="351"/>
                </a:lnTo>
                <a:lnTo>
                  <a:pt x="2632" y="346"/>
                </a:lnTo>
                <a:lnTo>
                  <a:pt x="2637" y="346"/>
                </a:lnTo>
                <a:lnTo>
                  <a:pt x="2637" y="346"/>
                </a:lnTo>
                <a:lnTo>
                  <a:pt x="2637" y="346"/>
                </a:lnTo>
                <a:lnTo>
                  <a:pt x="2637" y="346"/>
                </a:lnTo>
                <a:lnTo>
                  <a:pt x="2642" y="346"/>
                </a:lnTo>
                <a:lnTo>
                  <a:pt x="2642" y="346"/>
                </a:lnTo>
                <a:lnTo>
                  <a:pt x="2642" y="346"/>
                </a:lnTo>
                <a:lnTo>
                  <a:pt x="2642" y="346"/>
                </a:lnTo>
                <a:lnTo>
                  <a:pt x="2647" y="346"/>
                </a:lnTo>
                <a:lnTo>
                  <a:pt x="2647" y="346"/>
                </a:lnTo>
                <a:lnTo>
                  <a:pt x="2647" y="346"/>
                </a:lnTo>
                <a:lnTo>
                  <a:pt x="2647" y="346"/>
                </a:lnTo>
                <a:lnTo>
                  <a:pt x="2652" y="346"/>
                </a:lnTo>
                <a:lnTo>
                  <a:pt x="2652" y="340"/>
                </a:lnTo>
                <a:lnTo>
                  <a:pt x="2652" y="340"/>
                </a:lnTo>
                <a:lnTo>
                  <a:pt x="2652" y="340"/>
                </a:lnTo>
                <a:lnTo>
                  <a:pt x="2657" y="340"/>
                </a:lnTo>
                <a:lnTo>
                  <a:pt x="2657" y="340"/>
                </a:lnTo>
                <a:lnTo>
                  <a:pt x="2657" y="340"/>
                </a:lnTo>
                <a:lnTo>
                  <a:pt x="2657" y="340"/>
                </a:lnTo>
                <a:lnTo>
                  <a:pt x="2662" y="340"/>
                </a:lnTo>
                <a:lnTo>
                  <a:pt x="2662" y="340"/>
                </a:lnTo>
                <a:lnTo>
                  <a:pt x="2667" y="340"/>
                </a:lnTo>
                <a:lnTo>
                  <a:pt x="2667" y="335"/>
                </a:lnTo>
                <a:lnTo>
                  <a:pt x="2667" y="335"/>
                </a:lnTo>
                <a:lnTo>
                  <a:pt x="2667" y="335"/>
                </a:lnTo>
                <a:lnTo>
                  <a:pt x="2672" y="335"/>
                </a:lnTo>
                <a:lnTo>
                  <a:pt x="2672" y="335"/>
                </a:lnTo>
                <a:lnTo>
                  <a:pt x="2672" y="335"/>
                </a:lnTo>
                <a:lnTo>
                  <a:pt x="2672" y="335"/>
                </a:lnTo>
                <a:lnTo>
                  <a:pt x="2677" y="335"/>
                </a:lnTo>
                <a:lnTo>
                  <a:pt x="2677" y="335"/>
                </a:lnTo>
                <a:lnTo>
                  <a:pt x="2677" y="335"/>
                </a:lnTo>
                <a:lnTo>
                  <a:pt x="2677" y="335"/>
                </a:lnTo>
                <a:lnTo>
                  <a:pt x="2682" y="335"/>
                </a:lnTo>
                <a:lnTo>
                  <a:pt x="2682" y="335"/>
                </a:lnTo>
                <a:lnTo>
                  <a:pt x="2682" y="335"/>
                </a:lnTo>
                <a:lnTo>
                  <a:pt x="2682" y="335"/>
                </a:lnTo>
                <a:lnTo>
                  <a:pt x="2687" y="335"/>
                </a:lnTo>
                <a:lnTo>
                  <a:pt x="2687" y="335"/>
                </a:lnTo>
                <a:lnTo>
                  <a:pt x="2687" y="335"/>
                </a:lnTo>
                <a:lnTo>
                  <a:pt x="2687" y="335"/>
                </a:lnTo>
                <a:lnTo>
                  <a:pt x="2692" y="335"/>
                </a:lnTo>
                <a:lnTo>
                  <a:pt x="2692" y="329"/>
                </a:lnTo>
                <a:lnTo>
                  <a:pt x="2692" y="329"/>
                </a:lnTo>
                <a:lnTo>
                  <a:pt x="2692" y="329"/>
                </a:lnTo>
                <a:lnTo>
                  <a:pt x="2697" y="329"/>
                </a:lnTo>
                <a:lnTo>
                  <a:pt x="2697" y="329"/>
                </a:lnTo>
                <a:lnTo>
                  <a:pt x="2702" y="329"/>
                </a:lnTo>
                <a:lnTo>
                  <a:pt x="2702" y="329"/>
                </a:lnTo>
                <a:lnTo>
                  <a:pt x="2702" y="329"/>
                </a:lnTo>
                <a:lnTo>
                  <a:pt x="2702" y="329"/>
                </a:lnTo>
                <a:lnTo>
                  <a:pt x="2707" y="329"/>
                </a:lnTo>
                <a:lnTo>
                  <a:pt x="2707" y="329"/>
                </a:lnTo>
                <a:lnTo>
                  <a:pt x="2707" y="329"/>
                </a:lnTo>
                <a:lnTo>
                  <a:pt x="2707" y="329"/>
                </a:lnTo>
                <a:lnTo>
                  <a:pt x="2712" y="329"/>
                </a:lnTo>
                <a:lnTo>
                  <a:pt x="2712" y="329"/>
                </a:lnTo>
                <a:lnTo>
                  <a:pt x="2712" y="329"/>
                </a:lnTo>
                <a:lnTo>
                  <a:pt x="2712" y="329"/>
                </a:lnTo>
                <a:lnTo>
                  <a:pt x="2717" y="329"/>
                </a:lnTo>
                <a:lnTo>
                  <a:pt x="2717" y="329"/>
                </a:lnTo>
                <a:lnTo>
                  <a:pt x="2717" y="329"/>
                </a:lnTo>
                <a:lnTo>
                  <a:pt x="2717" y="329"/>
                </a:lnTo>
                <a:lnTo>
                  <a:pt x="2722" y="329"/>
                </a:lnTo>
                <a:lnTo>
                  <a:pt x="2722" y="329"/>
                </a:lnTo>
                <a:lnTo>
                  <a:pt x="2722" y="329"/>
                </a:lnTo>
                <a:lnTo>
                  <a:pt x="2722" y="324"/>
                </a:lnTo>
                <a:lnTo>
                  <a:pt x="2727" y="324"/>
                </a:lnTo>
                <a:lnTo>
                  <a:pt x="2727" y="324"/>
                </a:lnTo>
                <a:lnTo>
                  <a:pt x="2732" y="324"/>
                </a:lnTo>
                <a:lnTo>
                  <a:pt x="2732" y="324"/>
                </a:lnTo>
                <a:lnTo>
                  <a:pt x="2732" y="324"/>
                </a:lnTo>
                <a:lnTo>
                  <a:pt x="2732" y="324"/>
                </a:lnTo>
                <a:lnTo>
                  <a:pt x="2737" y="324"/>
                </a:lnTo>
                <a:lnTo>
                  <a:pt x="2737" y="324"/>
                </a:lnTo>
                <a:lnTo>
                  <a:pt x="2737" y="324"/>
                </a:lnTo>
                <a:lnTo>
                  <a:pt x="2737" y="324"/>
                </a:lnTo>
                <a:lnTo>
                  <a:pt x="2742" y="324"/>
                </a:lnTo>
                <a:lnTo>
                  <a:pt x="2742" y="324"/>
                </a:lnTo>
                <a:lnTo>
                  <a:pt x="2742" y="324"/>
                </a:lnTo>
                <a:lnTo>
                  <a:pt x="2742" y="324"/>
                </a:lnTo>
                <a:lnTo>
                  <a:pt x="2747" y="324"/>
                </a:lnTo>
                <a:lnTo>
                  <a:pt x="2747" y="324"/>
                </a:lnTo>
                <a:lnTo>
                  <a:pt x="2747" y="324"/>
                </a:lnTo>
                <a:lnTo>
                  <a:pt x="2747" y="324"/>
                </a:lnTo>
                <a:lnTo>
                  <a:pt x="2752" y="324"/>
                </a:lnTo>
                <a:lnTo>
                  <a:pt x="2752" y="324"/>
                </a:lnTo>
                <a:lnTo>
                  <a:pt x="2752" y="324"/>
                </a:lnTo>
                <a:lnTo>
                  <a:pt x="2752" y="324"/>
                </a:lnTo>
                <a:lnTo>
                  <a:pt x="2756" y="324"/>
                </a:lnTo>
                <a:lnTo>
                  <a:pt x="2756" y="324"/>
                </a:lnTo>
                <a:lnTo>
                  <a:pt x="2761" y="324"/>
                </a:lnTo>
                <a:lnTo>
                  <a:pt x="2761" y="324"/>
                </a:lnTo>
                <a:lnTo>
                  <a:pt x="2761" y="324"/>
                </a:lnTo>
                <a:lnTo>
                  <a:pt x="2761" y="318"/>
                </a:lnTo>
                <a:lnTo>
                  <a:pt x="2766" y="318"/>
                </a:lnTo>
                <a:lnTo>
                  <a:pt x="2766" y="318"/>
                </a:lnTo>
                <a:lnTo>
                  <a:pt x="2766" y="318"/>
                </a:lnTo>
                <a:lnTo>
                  <a:pt x="2766" y="318"/>
                </a:lnTo>
                <a:lnTo>
                  <a:pt x="2771" y="318"/>
                </a:lnTo>
                <a:lnTo>
                  <a:pt x="2771" y="318"/>
                </a:lnTo>
                <a:lnTo>
                  <a:pt x="2771" y="318"/>
                </a:lnTo>
                <a:lnTo>
                  <a:pt x="2771" y="318"/>
                </a:lnTo>
                <a:lnTo>
                  <a:pt x="2776" y="318"/>
                </a:lnTo>
                <a:lnTo>
                  <a:pt x="2776" y="318"/>
                </a:lnTo>
                <a:lnTo>
                  <a:pt x="2776" y="318"/>
                </a:lnTo>
                <a:lnTo>
                  <a:pt x="2776" y="318"/>
                </a:lnTo>
                <a:lnTo>
                  <a:pt x="2781" y="318"/>
                </a:lnTo>
                <a:lnTo>
                  <a:pt x="2781" y="318"/>
                </a:lnTo>
                <a:lnTo>
                  <a:pt x="2781" y="318"/>
                </a:lnTo>
                <a:lnTo>
                  <a:pt x="2781" y="318"/>
                </a:lnTo>
                <a:lnTo>
                  <a:pt x="2786" y="318"/>
                </a:lnTo>
                <a:lnTo>
                  <a:pt x="2786" y="318"/>
                </a:lnTo>
                <a:lnTo>
                  <a:pt x="2791" y="318"/>
                </a:lnTo>
                <a:lnTo>
                  <a:pt x="2791" y="318"/>
                </a:lnTo>
                <a:lnTo>
                  <a:pt x="2791" y="318"/>
                </a:lnTo>
                <a:lnTo>
                  <a:pt x="2791" y="318"/>
                </a:lnTo>
                <a:lnTo>
                  <a:pt x="2796" y="318"/>
                </a:lnTo>
                <a:lnTo>
                  <a:pt x="2796" y="318"/>
                </a:lnTo>
                <a:lnTo>
                  <a:pt x="2796" y="318"/>
                </a:lnTo>
                <a:lnTo>
                  <a:pt x="2796" y="318"/>
                </a:lnTo>
                <a:lnTo>
                  <a:pt x="2801" y="318"/>
                </a:lnTo>
                <a:lnTo>
                  <a:pt x="2801" y="318"/>
                </a:lnTo>
                <a:lnTo>
                  <a:pt x="2801" y="318"/>
                </a:lnTo>
                <a:lnTo>
                  <a:pt x="2801" y="318"/>
                </a:lnTo>
                <a:lnTo>
                  <a:pt x="2806" y="318"/>
                </a:lnTo>
                <a:lnTo>
                  <a:pt x="2806" y="313"/>
                </a:lnTo>
                <a:lnTo>
                  <a:pt x="2806" y="313"/>
                </a:lnTo>
                <a:lnTo>
                  <a:pt x="2806" y="313"/>
                </a:lnTo>
                <a:lnTo>
                  <a:pt x="2811" y="313"/>
                </a:lnTo>
                <a:lnTo>
                  <a:pt x="2811" y="313"/>
                </a:lnTo>
                <a:lnTo>
                  <a:pt x="2816" y="313"/>
                </a:lnTo>
                <a:lnTo>
                  <a:pt x="2816" y="313"/>
                </a:lnTo>
                <a:lnTo>
                  <a:pt x="2821" y="313"/>
                </a:lnTo>
                <a:lnTo>
                  <a:pt x="2821" y="313"/>
                </a:lnTo>
                <a:lnTo>
                  <a:pt x="2821" y="313"/>
                </a:lnTo>
                <a:lnTo>
                  <a:pt x="2821" y="313"/>
                </a:lnTo>
                <a:lnTo>
                  <a:pt x="2826" y="313"/>
                </a:lnTo>
                <a:lnTo>
                  <a:pt x="2826" y="313"/>
                </a:lnTo>
                <a:lnTo>
                  <a:pt x="2826" y="313"/>
                </a:lnTo>
                <a:lnTo>
                  <a:pt x="2826" y="313"/>
                </a:lnTo>
                <a:lnTo>
                  <a:pt x="2831" y="313"/>
                </a:lnTo>
                <a:lnTo>
                  <a:pt x="2831" y="313"/>
                </a:lnTo>
                <a:lnTo>
                  <a:pt x="2831" y="313"/>
                </a:lnTo>
                <a:lnTo>
                  <a:pt x="2831" y="313"/>
                </a:lnTo>
                <a:lnTo>
                  <a:pt x="2836" y="313"/>
                </a:lnTo>
                <a:lnTo>
                  <a:pt x="2836" y="313"/>
                </a:lnTo>
                <a:lnTo>
                  <a:pt x="2836" y="313"/>
                </a:lnTo>
                <a:lnTo>
                  <a:pt x="2836" y="313"/>
                </a:lnTo>
                <a:lnTo>
                  <a:pt x="2841" y="313"/>
                </a:lnTo>
                <a:lnTo>
                  <a:pt x="2841" y="313"/>
                </a:lnTo>
                <a:lnTo>
                  <a:pt x="2841" y="313"/>
                </a:lnTo>
                <a:lnTo>
                  <a:pt x="2841" y="313"/>
                </a:lnTo>
                <a:lnTo>
                  <a:pt x="2846" y="313"/>
                </a:lnTo>
                <a:lnTo>
                  <a:pt x="2846" y="313"/>
                </a:lnTo>
                <a:lnTo>
                  <a:pt x="2846" y="313"/>
                </a:lnTo>
                <a:lnTo>
                  <a:pt x="2846" y="313"/>
                </a:lnTo>
                <a:lnTo>
                  <a:pt x="2851" y="313"/>
                </a:lnTo>
                <a:lnTo>
                  <a:pt x="2851" y="313"/>
                </a:lnTo>
                <a:lnTo>
                  <a:pt x="2856" y="313"/>
                </a:lnTo>
                <a:lnTo>
                  <a:pt x="2856" y="313"/>
                </a:lnTo>
                <a:lnTo>
                  <a:pt x="2856" y="313"/>
                </a:lnTo>
                <a:lnTo>
                  <a:pt x="2856" y="313"/>
                </a:lnTo>
                <a:lnTo>
                  <a:pt x="2861" y="313"/>
                </a:lnTo>
                <a:lnTo>
                  <a:pt x="2861" y="313"/>
                </a:lnTo>
                <a:lnTo>
                  <a:pt x="2861" y="313"/>
                </a:lnTo>
                <a:lnTo>
                  <a:pt x="2861" y="313"/>
                </a:lnTo>
                <a:lnTo>
                  <a:pt x="2866" y="313"/>
                </a:lnTo>
                <a:lnTo>
                  <a:pt x="2866" y="313"/>
                </a:lnTo>
                <a:lnTo>
                  <a:pt x="2866" y="313"/>
                </a:lnTo>
                <a:lnTo>
                  <a:pt x="2866" y="313"/>
                </a:lnTo>
                <a:lnTo>
                  <a:pt x="2871" y="313"/>
                </a:lnTo>
                <a:lnTo>
                  <a:pt x="2871" y="307"/>
                </a:lnTo>
                <a:lnTo>
                  <a:pt x="2871" y="307"/>
                </a:lnTo>
                <a:lnTo>
                  <a:pt x="2871" y="307"/>
                </a:lnTo>
                <a:lnTo>
                  <a:pt x="2876" y="307"/>
                </a:lnTo>
                <a:lnTo>
                  <a:pt x="2876" y="307"/>
                </a:lnTo>
                <a:lnTo>
                  <a:pt x="2876" y="307"/>
                </a:lnTo>
                <a:lnTo>
                  <a:pt x="2876" y="307"/>
                </a:lnTo>
                <a:lnTo>
                  <a:pt x="2881" y="307"/>
                </a:lnTo>
                <a:lnTo>
                  <a:pt x="2881" y="307"/>
                </a:lnTo>
                <a:lnTo>
                  <a:pt x="2886" y="307"/>
                </a:lnTo>
                <a:lnTo>
                  <a:pt x="2886" y="307"/>
                </a:lnTo>
                <a:lnTo>
                  <a:pt x="2886" y="307"/>
                </a:lnTo>
                <a:lnTo>
                  <a:pt x="2886" y="307"/>
                </a:lnTo>
                <a:lnTo>
                  <a:pt x="2891" y="307"/>
                </a:lnTo>
                <a:lnTo>
                  <a:pt x="2891" y="307"/>
                </a:lnTo>
                <a:lnTo>
                  <a:pt x="2891" y="307"/>
                </a:lnTo>
                <a:lnTo>
                  <a:pt x="2891" y="302"/>
                </a:lnTo>
                <a:lnTo>
                  <a:pt x="2896" y="302"/>
                </a:lnTo>
                <a:lnTo>
                  <a:pt x="2896" y="302"/>
                </a:lnTo>
                <a:lnTo>
                  <a:pt x="2896" y="302"/>
                </a:lnTo>
                <a:lnTo>
                  <a:pt x="2896" y="296"/>
                </a:lnTo>
                <a:lnTo>
                  <a:pt x="2901" y="296"/>
                </a:lnTo>
                <a:lnTo>
                  <a:pt x="2901" y="296"/>
                </a:lnTo>
                <a:lnTo>
                  <a:pt x="2901" y="296"/>
                </a:lnTo>
                <a:lnTo>
                  <a:pt x="2901" y="291"/>
                </a:lnTo>
                <a:lnTo>
                  <a:pt x="2905" y="291"/>
                </a:lnTo>
                <a:lnTo>
                  <a:pt x="2905" y="291"/>
                </a:lnTo>
                <a:lnTo>
                  <a:pt x="2905" y="291"/>
                </a:lnTo>
                <a:lnTo>
                  <a:pt x="2905" y="291"/>
                </a:lnTo>
                <a:lnTo>
                  <a:pt x="2910" y="291"/>
                </a:lnTo>
                <a:lnTo>
                  <a:pt x="2910" y="286"/>
                </a:lnTo>
                <a:lnTo>
                  <a:pt x="2915" y="286"/>
                </a:lnTo>
                <a:lnTo>
                  <a:pt x="2915" y="286"/>
                </a:lnTo>
                <a:lnTo>
                  <a:pt x="2915" y="286"/>
                </a:lnTo>
                <a:lnTo>
                  <a:pt x="2915" y="280"/>
                </a:lnTo>
                <a:lnTo>
                  <a:pt x="2920" y="280"/>
                </a:lnTo>
                <a:lnTo>
                  <a:pt x="2920" y="275"/>
                </a:lnTo>
                <a:lnTo>
                  <a:pt x="2920" y="275"/>
                </a:lnTo>
                <a:lnTo>
                  <a:pt x="2920" y="275"/>
                </a:lnTo>
                <a:lnTo>
                  <a:pt x="2925" y="275"/>
                </a:lnTo>
                <a:lnTo>
                  <a:pt x="2925" y="275"/>
                </a:lnTo>
                <a:lnTo>
                  <a:pt x="2925" y="275"/>
                </a:lnTo>
                <a:lnTo>
                  <a:pt x="2925" y="275"/>
                </a:lnTo>
                <a:lnTo>
                  <a:pt x="2930" y="275"/>
                </a:lnTo>
                <a:lnTo>
                  <a:pt x="2930" y="269"/>
                </a:lnTo>
                <a:lnTo>
                  <a:pt x="2930" y="269"/>
                </a:lnTo>
                <a:lnTo>
                  <a:pt x="2930" y="269"/>
                </a:lnTo>
                <a:lnTo>
                  <a:pt x="2935" y="269"/>
                </a:lnTo>
                <a:lnTo>
                  <a:pt x="2935" y="269"/>
                </a:lnTo>
                <a:lnTo>
                  <a:pt x="2935" y="269"/>
                </a:lnTo>
                <a:lnTo>
                  <a:pt x="2935" y="264"/>
                </a:lnTo>
                <a:lnTo>
                  <a:pt x="2940" y="264"/>
                </a:lnTo>
                <a:lnTo>
                  <a:pt x="2940" y="264"/>
                </a:lnTo>
                <a:lnTo>
                  <a:pt x="2945" y="264"/>
                </a:lnTo>
                <a:lnTo>
                  <a:pt x="2945" y="264"/>
                </a:lnTo>
                <a:lnTo>
                  <a:pt x="2945" y="264"/>
                </a:lnTo>
                <a:lnTo>
                  <a:pt x="2945" y="264"/>
                </a:lnTo>
                <a:lnTo>
                  <a:pt x="2950" y="264"/>
                </a:lnTo>
                <a:lnTo>
                  <a:pt x="2950" y="264"/>
                </a:lnTo>
                <a:lnTo>
                  <a:pt x="2950" y="264"/>
                </a:lnTo>
                <a:lnTo>
                  <a:pt x="2950" y="258"/>
                </a:lnTo>
                <a:lnTo>
                  <a:pt x="2955" y="258"/>
                </a:lnTo>
                <a:lnTo>
                  <a:pt x="2955" y="253"/>
                </a:lnTo>
                <a:lnTo>
                  <a:pt x="2955" y="253"/>
                </a:lnTo>
                <a:lnTo>
                  <a:pt x="2955" y="253"/>
                </a:lnTo>
                <a:lnTo>
                  <a:pt x="2960" y="253"/>
                </a:lnTo>
                <a:lnTo>
                  <a:pt x="2960" y="253"/>
                </a:lnTo>
                <a:lnTo>
                  <a:pt x="2960" y="253"/>
                </a:lnTo>
                <a:lnTo>
                  <a:pt x="2960" y="253"/>
                </a:lnTo>
                <a:lnTo>
                  <a:pt x="2965" y="253"/>
                </a:lnTo>
                <a:lnTo>
                  <a:pt x="2965" y="253"/>
                </a:lnTo>
                <a:lnTo>
                  <a:pt x="2965" y="253"/>
                </a:lnTo>
                <a:lnTo>
                  <a:pt x="2965" y="253"/>
                </a:lnTo>
                <a:lnTo>
                  <a:pt x="2970" y="253"/>
                </a:lnTo>
                <a:lnTo>
                  <a:pt x="2970" y="253"/>
                </a:lnTo>
                <a:lnTo>
                  <a:pt x="2970" y="253"/>
                </a:lnTo>
                <a:lnTo>
                  <a:pt x="2970" y="253"/>
                </a:lnTo>
                <a:lnTo>
                  <a:pt x="2975" y="253"/>
                </a:lnTo>
                <a:lnTo>
                  <a:pt x="2975" y="253"/>
                </a:lnTo>
                <a:lnTo>
                  <a:pt x="2980" y="253"/>
                </a:lnTo>
                <a:lnTo>
                  <a:pt x="2980" y="253"/>
                </a:lnTo>
                <a:lnTo>
                  <a:pt x="2980" y="253"/>
                </a:lnTo>
                <a:lnTo>
                  <a:pt x="2980" y="253"/>
                </a:lnTo>
                <a:lnTo>
                  <a:pt x="2985" y="253"/>
                </a:lnTo>
                <a:lnTo>
                  <a:pt x="2985" y="247"/>
                </a:lnTo>
                <a:lnTo>
                  <a:pt x="2985" y="247"/>
                </a:lnTo>
                <a:lnTo>
                  <a:pt x="2985" y="247"/>
                </a:lnTo>
                <a:lnTo>
                  <a:pt x="2990" y="247"/>
                </a:lnTo>
                <a:lnTo>
                  <a:pt x="2990" y="242"/>
                </a:lnTo>
                <a:lnTo>
                  <a:pt x="2990" y="242"/>
                </a:lnTo>
                <a:lnTo>
                  <a:pt x="2990" y="242"/>
                </a:lnTo>
                <a:lnTo>
                  <a:pt x="2995" y="242"/>
                </a:lnTo>
                <a:lnTo>
                  <a:pt x="2995" y="242"/>
                </a:lnTo>
                <a:lnTo>
                  <a:pt x="2995" y="242"/>
                </a:lnTo>
                <a:lnTo>
                  <a:pt x="2995" y="242"/>
                </a:lnTo>
                <a:lnTo>
                  <a:pt x="3000" y="242"/>
                </a:lnTo>
                <a:lnTo>
                  <a:pt x="3000" y="242"/>
                </a:lnTo>
                <a:lnTo>
                  <a:pt x="3000" y="242"/>
                </a:lnTo>
                <a:lnTo>
                  <a:pt x="3000" y="242"/>
                </a:lnTo>
                <a:lnTo>
                  <a:pt x="3005" y="242"/>
                </a:lnTo>
                <a:lnTo>
                  <a:pt x="3005" y="242"/>
                </a:lnTo>
                <a:lnTo>
                  <a:pt x="3010" y="242"/>
                </a:lnTo>
                <a:lnTo>
                  <a:pt x="3010" y="242"/>
                </a:lnTo>
                <a:lnTo>
                  <a:pt x="3010" y="242"/>
                </a:lnTo>
                <a:lnTo>
                  <a:pt x="3010" y="242"/>
                </a:lnTo>
                <a:lnTo>
                  <a:pt x="3015" y="242"/>
                </a:lnTo>
                <a:lnTo>
                  <a:pt x="3015" y="242"/>
                </a:lnTo>
                <a:lnTo>
                  <a:pt x="3015" y="242"/>
                </a:lnTo>
                <a:lnTo>
                  <a:pt x="3015" y="242"/>
                </a:lnTo>
                <a:lnTo>
                  <a:pt x="3020" y="242"/>
                </a:lnTo>
                <a:lnTo>
                  <a:pt x="3020" y="242"/>
                </a:lnTo>
                <a:lnTo>
                  <a:pt x="3020" y="242"/>
                </a:lnTo>
                <a:lnTo>
                  <a:pt x="3020" y="242"/>
                </a:lnTo>
                <a:lnTo>
                  <a:pt x="3025" y="242"/>
                </a:lnTo>
                <a:lnTo>
                  <a:pt x="3025" y="242"/>
                </a:lnTo>
                <a:lnTo>
                  <a:pt x="3025" y="242"/>
                </a:lnTo>
                <a:lnTo>
                  <a:pt x="3025" y="242"/>
                </a:lnTo>
                <a:lnTo>
                  <a:pt x="3030" y="242"/>
                </a:lnTo>
                <a:lnTo>
                  <a:pt x="3030" y="236"/>
                </a:lnTo>
                <a:lnTo>
                  <a:pt x="3030" y="236"/>
                </a:lnTo>
                <a:lnTo>
                  <a:pt x="3030" y="236"/>
                </a:lnTo>
                <a:lnTo>
                  <a:pt x="3035" y="236"/>
                </a:lnTo>
                <a:lnTo>
                  <a:pt x="3035" y="236"/>
                </a:lnTo>
                <a:lnTo>
                  <a:pt x="3040" y="236"/>
                </a:lnTo>
                <a:lnTo>
                  <a:pt x="3040" y="236"/>
                </a:lnTo>
                <a:lnTo>
                  <a:pt x="3040" y="236"/>
                </a:lnTo>
                <a:lnTo>
                  <a:pt x="3040" y="236"/>
                </a:lnTo>
                <a:lnTo>
                  <a:pt x="3045" y="236"/>
                </a:lnTo>
                <a:lnTo>
                  <a:pt x="3045" y="231"/>
                </a:lnTo>
                <a:lnTo>
                  <a:pt x="3045" y="231"/>
                </a:lnTo>
                <a:lnTo>
                  <a:pt x="3045" y="231"/>
                </a:lnTo>
                <a:lnTo>
                  <a:pt x="3049" y="231"/>
                </a:lnTo>
                <a:lnTo>
                  <a:pt x="3049" y="231"/>
                </a:lnTo>
                <a:lnTo>
                  <a:pt x="3049" y="231"/>
                </a:lnTo>
                <a:lnTo>
                  <a:pt x="3049" y="225"/>
                </a:lnTo>
                <a:lnTo>
                  <a:pt x="3054" y="225"/>
                </a:lnTo>
                <a:lnTo>
                  <a:pt x="3054" y="225"/>
                </a:lnTo>
                <a:lnTo>
                  <a:pt x="3059" y="225"/>
                </a:lnTo>
                <a:lnTo>
                  <a:pt x="3059" y="225"/>
                </a:lnTo>
                <a:lnTo>
                  <a:pt x="3059" y="225"/>
                </a:lnTo>
                <a:lnTo>
                  <a:pt x="3059" y="225"/>
                </a:lnTo>
                <a:lnTo>
                  <a:pt x="3064" y="225"/>
                </a:lnTo>
                <a:lnTo>
                  <a:pt x="3064" y="225"/>
                </a:lnTo>
                <a:lnTo>
                  <a:pt x="3069" y="225"/>
                </a:lnTo>
                <a:lnTo>
                  <a:pt x="3069" y="225"/>
                </a:lnTo>
                <a:lnTo>
                  <a:pt x="3069" y="225"/>
                </a:lnTo>
                <a:lnTo>
                  <a:pt x="3069" y="225"/>
                </a:lnTo>
                <a:lnTo>
                  <a:pt x="3074" y="225"/>
                </a:lnTo>
                <a:lnTo>
                  <a:pt x="3074" y="225"/>
                </a:lnTo>
                <a:lnTo>
                  <a:pt x="3074" y="225"/>
                </a:lnTo>
                <a:lnTo>
                  <a:pt x="3074" y="225"/>
                </a:lnTo>
                <a:lnTo>
                  <a:pt x="3079" y="225"/>
                </a:lnTo>
                <a:lnTo>
                  <a:pt x="3079" y="225"/>
                </a:lnTo>
                <a:lnTo>
                  <a:pt x="3079" y="225"/>
                </a:lnTo>
                <a:lnTo>
                  <a:pt x="3079" y="225"/>
                </a:lnTo>
                <a:lnTo>
                  <a:pt x="3084" y="225"/>
                </a:lnTo>
                <a:lnTo>
                  <a:pt x="3084" y="225"/>
                </a:lnTo>
                <a:lnTo>
                  <a:pt x="3084" y="225"/>
                </a:lnTo>
                <a:lnTo>
                  <a:pt x="3084" y="225"/>
                </a:lnTo>
                <a:lnTo>
                  <a:pt x="3089" y="225"/>
                </a:lnTo>
                <a:lnTo>
                  <a:pt x="3089" y="225"/>
                </a:lnTo>
                <a:lnTo>
                  <a:pt x="3089" y="225"/>
                </a:lnTo>
                <a:lnTo>
                  <a:pt x="3089" y="225"/>
                </a:lnTo>
                <a:lnTo>
                  <a:pt x="3094" y="225"/>
                </a:lnTo>
                <a:lnTo>
                  <a:pt x="3094" y="225"/>
                </a:lnTo>
                <a:lnTo>
                  <a:pt x="3099" y="225"/>
                </a:lnTo>
                <a:lnTo>
                  <a:pt x="3099" y="225"/>
                </a:lnTo>
                <a:lnTo>
                  <a:pt x="3099" y="225"/>
                </a:lnTo>
                <a:lnTo>
                  <a:pt x="3099" y="225"/>
                </a:lnTo>
                <a:lnTo>
                  <a:pt x="3104" y="225"/>
                </a:lnTo>
                <a:lnTo>
                  <a:pt x="3104" y="225"/>
                </a:lnTo>
                <a:lnTo>
                  <a:pt x="3104" y="225"/>
                </a:lnTo>
                <a:lnTo>
                  <a:pt x="3104" y="225"/>
                </a:lnTo>
                <a:lnTo>
                  <a:pt x="3109" y="225"/>
                </a:lnTo>
                <a:lnTo>
                  <a:pt x="3109" y="225"/>
                </a:lnTo>
                <a:lnTo>
                  <a:pt x="3109" y="225"/>
                </a:lnTo>
                <a:lnTo>
                  <a:pt x="3109" y="225"/>
                </a:lnTo>
                <a:lnTo>
                  <a:pt x="3114" y="225"/>
                </a:lnTo>
                <a:lnTo>
                  <a:pt x="3114" y="225"/>
                </a:lnTo>
                <a:lnTo>
                  <a:pt x="3114" y="225"/>
                </a:lnTo>
                <a:lnTo>
                  <a:pt x="3114" y="225"/>
                </a:lnTo>
                <a:lnTo>
                  <a:pt x="3119" y="225"/>
                </a:lnTo>
                <a:lnTo>
                  <a:pt x="3119" y="225"/>
                </a:lnTo>
                <a:lnTo>
                  <a:pt x="3119" y="225"/>
                </a:lnTo>
                <a:lnTo>
                  <a:pt x="3119" y="225"/>
                </a:lnTo>
                <a:lnTo>
                  <a:pt x="3124" y="225"/>
                </a:lnTo>
                <a:lnTo>
                  <a:pt x="3124" y="225"/>
                </a:lnTo>
                <a:lnTo>
                  <a:pt x="3124" y="225"/>
                </a:lnTo>
                <a:lnTo>
                  <a:pt x="3124" y="225"/>
                </a:lnTo>
                <a:lnTo>
                  <a:pt x="3129" y="225"/>
                </a:lnTo>
                <a:lnTo>
                  <a:pt x="3129" y="225"/>
                </a:lnTo>
                <a:lnTo>
                  <a:pt x="3134" y="225"/>
                </a:lnTo>
                <a:lnTo>
                  <a:pt x="3134" y="220"/>
                </a:lnTo>
                <a:lnTo>
                  <a:pt x="3134" y="220"/>
                </a:lnTo>
                <a:lnTo>
                  <a:pt x="3134" y="220"/>
                </a:lnTo>
                <a:lnTo>
                  <a:pt x="3139" y="220"/>
                </a:lnTo>
                <a:lnTo>
                  <a:pt x="3139" y="220"/>
                </a:lnTo>
                <a:lnTo>
                  <a:pt x="3139" y="220"/>
                </a:lnTo>
                <a:lnTo>
                  <a:pt x="3139" y="220"/>
                </a:lnTo>
                <a:lnTo>
                  <a:pt x="3144" y="220"/>
                </a:lnTo>
                <a:lnTo>
                  <a:pt x="3144" y="220"/>
                </a:lnTo>
                <a:lnTo>
                  <a:pt x="3144" y="220"/>
                </a:lnTo>
                <a:lnTo>
                  <a:pt x="3144" y="220"/>
                </a:lnTo>
                <a:lnTo>
                  <a:pt x="3149" y="220"/>
                </a:lnTo>
                <a:lnTo>
                  <a:pt x="3149" y="220"/>
                </a:lnTo>
                <a:lnTo>
                  <a:pt x="3149" y="220"/>
                </a:lnTo>
                <a:lnTo>
                  <a:pt x="3149" y="220"/>
                </a:lnTo>
                <a:lnTo>
                  <a:pt x="3154" y="220"/>
                </a:lnTo>
                <a:lnTo>
                  <a:pt x="3154" y="220"/>
                </a:lnTo>
                <a:lnTo>
                  <a:pt x="3154" y="220"/>
                </a:lnTo>
                <a:lnTo>
                  <a:pt x="3154" y="220"/>
                </a:lnTo>
                <a:lnTo>
                  <a:pt x="3159" y="220"/>
                </a:lnTo>
                <a:lnTo>
                  <a:pt x="3159" y="220"/>
                </a:lnTo>
                <a:lnTo>
                  <a:pt x="3164" y="220"/>
                </a:lnTo>
                <a:lnTo>
                  <a:pt x="3164" y="214"/>
                </a:lnTo>
                <a:lnTo>
                  <a:pt x="3164" y="214"/>
                </a:lnTo>
                <a:lnTo>
                  <a:pt x="3164" y="214"/>
                </a:lnTo>
                <a:lnTo>
                  <a:pt x="3169" y="214"/>
                </a:lnTo>
                <a:lnTo>
                  <a:pt x="3169" y="214"/>
                </a:lnTo>
                <a:lnTo>
                  <a:pt x="3169" y="214"/>
                </a:lnTo>
                <a:lnTo>
                  <a:pt x="3169" y="214"/>
                </a:lnTo>
                <a:lnTo>
                  <a:pt x="3174" y="214"/>
                </a:lnTo>
                <a:lnTo>
                  <a:pt x="3174" y="214"/>
                </a:lnTo>
                <a:lnTo>
                  <a:pt x="3174" y="214"/>
                </a:lnTo>
                <a:lnTo>
                  <a:pt x="3174" y="214"/>
                </a:lnTo>
                <a:lnTo>
                  <a:pt x="3179" y="214"/>
                </a:lnTo>
                <a:lnTo>
                  <a:pt x="3179" y="214"/>
                </a:lnTo>
                <a:lnTo>
                  <a:pt x="3179" y="214"/>
                </a:lnTo>
                <a:lnTo>
                  <a:pt x="3179" y="214"/>
                </a:lnTo>
                <a:lnTo>
                  <a:pt x="3184" y="214"/>
                </a:lnTo>
                <a:lnTo>
                  <a:pt x="3184" y="214"/>
                </a:lnTo>
                <a:lnTo>
                  <a:pt x="3184" y="214"/>
                </a:lnTo>
                <a:lnTo>
                  <a:pt x="3184" y="214"/>
                </a:lnTo>
                <a:lnTo>
                  <a:pt x="3189" y="214"/>
                </a:lnTo>
                <a:lnTo>
                  <a:pt x="3189" y="214"/>
                </a:lnTo>
                <a:lnTo>
                  <a:pt x="3194" y="214"/>
                </a:lnTo>
                <a:lnTo>
                  <a:pt x="3194" y="214"/>
                </a:lnTo>
                <a:lnTo>
                  <a:pt x="3194" y="214"/>
                </a:lnTo>
                <a:lnTo>
                  <a:pt x="3194" y="214"/>
                </a:lnTo>
                <a:lnTo>
                  <a:pt x="3198" y="214"/>
                </a:lnTo>
                <a:lnTo>
                  <a:pt x="3198" y="214"/>
                </a:lnTo>
                <a:lnTo>
                  <a:pt x="3198" y="214"/>
                </a:lnTo>
                <a:lnTo>
                  <a:pt x="3198" y="214"/>
                </a:lnTo>
                <a:lnTo>
                  <a:pt x="3203" y="214"/>
                </a:lnTo>
                <a:lnTo>
                  <a:pt x="3203" y="214"/>
                </a:lnTo>
                <a:lnTo>
                  <a:pt x="3203" y="214"/>
                </a:lnTo>
                <a:lnTo>
                  <a:pt x="3203" y="214"/>
                </a:lnTo>
                <a:lnTo>
                  <a:pt x="3208" y="214"/>
                </a:lnTo>
                <a:lnTo>
                  <a:pt x="3208" y="214"/>
                </a:lnTo>
                <a:lnTo>
                  <a:pt x="3208" y="214"/>
                </a:lnTo>
                <a:lnTo>
                  <a:pt x="3208" y="214"/>
                </a:lnTo>
                <a:lnTo>
                  <a:pt x="3213" y="214"/>
                </a:lnTo>
                <a:lnTo>
                  <a:pt x="3213" y="209"/>
                </a:lnTo>
                <a:lnTo>
                  <a:pt x="3213" y="209"/>
                </a:lnTo>
                <a:lnTo>
                  <a:pt x="3213" y="203"/>
                </a:lnTo>
                <a:lnTo>
                  <a:pt x="3218" y="203"/>
                </a:lnTo>
                <a:lnTo>
                  <a:pt x="3218" y="203"/>
                </a:lnTo>
                <a:lnTo>
                  <a:pt x="3223" y="203"/>
                </a:lnTo>
                <a:lnTo>
                  <a:pt x="3223" y="198"/>
                </a:lnTo>
                <a:lnTo>
                  <a:pt x="3223" y="198"/>
                </a:lnTo>
                <a:lnTo>
                  <a:pt x="3223" y="198"/>
                </a:lnTo>
                <a:lnTo>
                  <a:pt x="3228" y="198"/>
                </a:lnTo>
                <a:lnTo>
                  <a:pt x="3228" y="198"/>
                </a:lnTo>
                <a:lnTo>
                  <a:pt x="3228" y="198"/>
                </a:lnTo>
                <a:lnTo>
                  <a:pt x="3228" y="198"/>
                </a:lnTo>
                <a:lnTo>
                  <a:pt x="3233" y="198"/>
                </a:lnTo>
                <a:lnTo>
                  <a:pt x="3233" y="198"/>
                </a:lnTo>
                <a:lnTo>
                  <a:pt x="3233" y="198"/>
                </a:lnTo>
                <a:lnTo>
                  <a:pt x="3233" y="192"/>
                </a:lnTo>
                <a:lnTo>
                  <a:pt x="3238" y="192"/>
                </a:lnTo>
                <a:lnTo>
                  <a:pt x="3238" y="192"/>
                </a:lnTo>
                <a:lnTo>
                  <a:pt x="3238" y="192"/>
                </a:lnTo>
                <a:lnTo>
                  <a:pt x="3238" y="187"/>
                </a:lnTo>
                <a:lnTo>
                  <a:pt x="3243" y="187"/>
                </a:lnTo>
                <a:lnTo>
                  <a:pt x="3243" y="181"/>
                </a:lnTo>
                <a:lnTo>
                  <a:pt x="3243" y="181"/>
                </a:lnTo>
                <a:lnTo>
                  <a:pt x="3243" y="176"/>
                </a:lnTo>
                <a:lnTo>
                  <a:pt x="3248" y="176"/>
                </a:lnTo>
                <a:lnTo>
                  <a:pt x="3248" y="176"/>
                </a:lnTo>
                <a:lnTo>
                  <a:pt x="3248" y="176"/>
                </a:lnTo>
                <a:lnTo>
                  <a:pt x="3248" y="165"/>
                </a:lnTo>
                <a:lnTo>
                  <a:pt x="3253" y="165"/>
                </a:lnTo>
                <a:lnTo>
                  <a:pt x="3253" y="159"/>
                </a:lnTo>
                <a:lnTo>
                  <a:pt x="3258" y="159"/>
                </a:lnTo>
                <a:lnTo>
                  <a:pt x="3258" y="154"/>
                </a:lnTo>
                <a:lnTo>
                  <a:pt x="3258" y="154"/>
                </a:lnTo>
                <a:lnTo>
                  <a:pt x="3258" y="154"/>
                </a:lnTo>
                <a:lnTo>
                  <a:pt x="3263" y="154"/>
                </a:lnTo>
                <a:lnTo>
                  <a:pt x="3263" y="154"/>
                </a:lnTo>
                <a:lnTo>
                  <a:pt x="3263" y="154"/>
                </a:lnTo>
                <a:lnTo>
                  <a:pt x="3263" y="154"/>
                </a:lnTo>
                <a:lnTo>
                  <a:pt x="3268" y="154"/>
                </a:lnTo>
                <a:lnTo>
                  <a:pt x="3268" y="154"/>
                </a:lnTo>
                <a:lnTo>
                  <a:pt x="3268" y="154"/>
                </a:lnTo>
                <a:lnTo>
                  <a:pt x="3268" y="148"/>
                </a:lnTo>
                <a:lnTo>
                  <a:pt x="3273" y="148"/>
                </a:lnTo>
                <a:lnTo>
                  <a:pt x="3273" y="148"/>
                </a:lnTo>
                <a:lnTo>
                  <a:pt x="3273" y="148"/>
                </a:lnTo>
                <a:lnTo>
                  <a:pt x="3273" y="148"/>
                </a:lnTo>
                <a:lnTo>
                  <a:pt x="3278" y="148"/>
                </a:lnTo>
                <a:lnTo>
                  <a:pt x="3278" y="148"/>
                </a:lnTo>
                <a:lnTo>
                  <a:pt x="3278" y="148"/>
                </a:lnTo>
                <a:lnTo>
                  <a:pt x="3278" y="148"/>
                </a:lnTo>
                <a:lnTo>
                  <a:pt x="3283" y="148"/>
                </a:lnTo>
                <a:lnTo>
                  <a:pt x="3283" y="148"/>
                </a:lnTo>
                <a:lnTo>
                  <a:pt x="3288" y="148"/>
                </a:lnTo>
                <a:lnTo>
                  <a:pt x="3288" y="148"/>
                </a:lnTo>
                <a:lnTo>
                  <a:pt x="3288" y="148"/>
                </a:lnTo>
                <a:lnTo>
                  <a:pt x="3288" y="148"/>
                </a:lnTo>
                <a:lnTo>
                  <a:pt x="3293" y="148"/>
                </a:lnTo>
                <a:lnTo>
                  <a:pt x="3293" y="143"/>
                </a:lnTo>
                <a:lnTo>
                  <a:pt x="3293" y="143"/>
                </a:lnTo>
                <a:lnTo>
                  <a:pt x="3293" y="143"/>
                </a:lnTo>
                <a:lnTo>
                  <a:pt x="3298" y="143"/>
                </a:lnTo>
                <a:lnTo>
                  <a:pt x="3298" y="143"/>
                </a:lnTo>
                <a:lnTo>
                  <a:pt x="3298" y="143"/>
                </a:lnTo>
                <a:lnTo>
                  <a:pt x="3298" y="143"/>
                </a:lnTo>
                <a:lnTo>
                  <a:pt x="3303" y="143"/>
                </a:lnTo>
                <a:lnTo>
                  <a:pt x="3303" y="143"/>
                </a:lnTo>
                <a:lnTo>
                  <a:pt x="3303" y="143"/>
                </a:lnTo>
                <a:lnTo>
                  <a:pt x="3303" y="143"/>
                </a:lnTo>
                <a:lnTo>
                  <a:pt x="3308" y="143"/>
                </a:lnTo>
                <a:lnTo>
                  <a:pt x="3308" y="143"/>
                </a:lnTo>
                <a:lnTo>
                  <a:pt x="3308" y="143"/>
                </a:lnTo>
                <a:lnTo>
                  <a:pt x="3308" y="143"/>
                </a:lnTo>
                <a:lnTo>
                  <a:pt x="3313" y="143"/>
                </a:lnTo>
                <a:lnTo>
                  <a:pt x="3313" y="143"/>
                </a:lnTo>
                <a:lnTo>
                  <a:pt x="3318" y="143"/>
                </a:lnTo>
                <a:lnTo>
                  <a:pt x="3318" y="143"/>
                </a:lnTo>
                <a:lnTo>
                  <a:pt x="3318" y="143"/>
                </a:lnTo>
                <a:lnTo>
                  <a:pt x="3318" y="143"/>
                </a:lnTo>
                <a:lnTo>
                  <a:pt x="3323" y="143"/>
                </a:lnTo>
                <a:lnTo>
                  <a:pt x="3323" y="143"/>
                </a:lnTo>
                <a:lnTo>
                  <a:pt x="3323" y="143"/>
                </a:lnTo>
                <a:lnTo>
                  <a:pt x="3323" y="143"/>
                </a:lnTo>
                <a:lnTo>
                  <a:pt x="3328" y="143"/>
                </a:lnTo>
                <a:lnTo>
                  <a:pt x="3328" y="143"/>
                </a:lnTo>
                <a:lnTo>
                  <a:pt x="3328" y="143"/>
                </a:lnTo>
                <a:lnTo>
                  <a:pt x="3328" y="143"/>
                </a:lnTo>
                <a:lnTo>
                  <a:pt x="3333" y="143"/>
                </a:lnTo>
                <a:lnTo>
                  <a:pt x="3333" y="138"/>
                </a:lnTo>
                <a:lnTo>
                  <a:pt x="3333" y="138"/>
                </a:lnTo>
                <a:lnTo>
                  <a:pt x="3333" y="138"/>
                </a:lnTo>
                <a:lnTo>
                  <a:pt x="3338" y="138"/>
                </a:lnTo>
                <a:lnTo>
                  <a:pt x="3338" y="138"/>
                </a:lnTo>
                <a:lnTo>
                  <a:pt x="3338" y="138"/>
                </a:lnTo>
                <a:lnTo>
                  <a:pt x="3338" y="138"/>
                </a:lnTo>
                <a:lnTo>
                  <a:pt x="3343" y="138"/>
                </a:lnTo>
                <a:lnTo>
                  <a:pt x="3343" y="138"/>
                </a:lnTo>
                <a:lnTo>
                  <a:pt x="3347" y="138"/>
                </a:lnTo>
                <a:lnTo>
                  <a:pt x="3347" y="138"/>
                </a:lnTo>
                <a:lnTo>
                  <a:pt x="3347" y="138"/>
                </a:lnTo>
                <a:lnTo>
                  <a:pt x="3347" y="138"/>
                </a:lnTo>
                <a:lnTo>
                  <a:pt x="3352" y="138"/>
                </a:lnTo>
                <a:lnTo>
                  <a:pt x="3352" y="138"/>
                </a:lnTo>
                <a:lnTo>
                  <a:pt x="3352" y="138"/>
                </a:lnTo>
                <a:lnTo>
                  <a:pt x="3352" y="138"/>
                </a:lnTo>
                <a:lnTo>
                  <a:pt x="3357" y="138"/>
                </a:lnTo>
                <a:lnTo>
                  <a:pt x="3357" y="138"/>
                </a:lnTo>
                <a:lnTo>
                  <a:pt x="3357" y="138"/>
                </a:lnTo>
                <a:lnTo>
                  <a:pt x="3357" y="138"/>
                </a:lnTo>
                <a:lnTo>
                  <a:pt x="3362" y="138"/>
                </a:lnTo>
                <a:lnTo>
                  <a:pt x="3362" y="138"/>
                </a:lnTo>
                <a:lnTo>
                  <a:pt x="3362" y="138"/>
                </a:lnTo>
                <a:lnTo>
                  <a:pt x="3362" y="138"/>
                </a:lnTo>
                <a:lnTo>
                  <a:pt x="3367" y="138"/>
                </a:lnTo>
                <a:lnTo>
                  <a:pt x="3367" y="138"/>
                </a:lnTo>
                <a:lnTo>
                  <a:pt x="3367" y="138"/>
                </a:lnTo>
                <a:lnTo>
                  <a:pt x="3367" y="138"/>
                </a:lnTo>
                <a:lnTo>
                  <a:pt x="3372" y="138"/>
                </a:lnTo>
                <a:lnTo>
                  <a:pt x="3372" y="138"/>
                </a:lnTo>
                <a:lnTo>
                  <a:pt x="3372" y="138"/>
                </a:lnTo>
                <a:lnTo>
                  <a:pt x="3372" y="138"/>
                </a:lnTo>
                <a:lnTo>
                  <a:pt x="3377" y="138"/>
                </a:lnTo>
                <a:lnTo>
                  <a:pt x="3377" y="138"/>
                </a:lnTo>
                <a:lnTo>
                  <a:pt x="3382" y="138"/>
                </a:lnTo>
                <a:lnTo>
                  <a:pt x="3382" y="138"/>
                </a:lnTo>
                <a:lnTo>
                  <a:pt x="3382" y="138"/>
                </a:lnTo>
                <a:lnTo>
                  <a:pt x="3382" y="138"/>
                </a:lnTo>
                <a:lnTo>
                  <a:pt x="3387" y="138"/>
                </a:lnTo>
                <a:lnTo>
                  <a:pt x="3387" y="138"/>
                </a:lnTo>
                <a:lnTo>
                  <a:pt x="3387" y="138"/>
                </a:lnTo>
                <a:lnTo>
                  <a:pt x="3387" y="138"/>
                </a:lnTo>
                <a:lnTo>
                  <a:pt x="3392" y="138"/>
                </a:lnTo>
                <a:lnTo>
                  <a:pt x="3392" y="138"/>
                </a:lnTo>
                <a:lnTo>
                  <a:pt x="3392" y="138"/>
                </a:lnTo>
                <a:lnTo>
                  <a:pt x="3392" y="138"/>
                </a:lnTo>
                <a:lnTo>
                  <a:pt x="3397" y="138"/>
                </a:lnTo>
                <a:lnTo>
                  <a:pt x="3397" y="138"/>
                </a:lnTo>
                <a:lnTo>
                  <a:pt x="3397" y="138"/>
                </a:lnTo>
                <a:lnTo>
                  <a:pt x="3397" y="138"/>
                </a:lnTo>
                <a:lnTo>
                  <a:pt x="3402" y="138"/>
                </a:lnTo>
                <a:lnTo>
                  <a:pt x="3402" y="138"/>
                </a:lnTo>
                <a:lnTo>
                  <a:pt x="3402" y="138"/>
                </a:lnTo>
                <a:lnTo>
                  <a:pt x="3402" y="132"/>
                </a:lnTo>
                <a:lnTo>
                  <a:pt x="3407" y="132"/>
                </a:lnTo>
                <a:lnTo>
                  <a:pt x="3407" y="127"/>
                </a:lnTo>
                <a:lnTo>
                  <a:pt x="3412" y="127"/>
                </a:lnTo>
                <a:lnTo>
                  <a:pt x="3412" y="127"/>
                </a:lnTo>
                <a:lnTo>
                  <a:pt x="3412" y="127"/>
                </a:lnTo>
                <a:lnTo>
                  <a:pt x="3412" y="127"/>
                </a:lnTo>
                <a:lnTo>
                  <a:pt x="3417" y="127"/>
                </a:lnTo>
                <a:lnTo>
                  <a:pt x="3417" y="127"/>
                </a:lnTo>
                <a:lnTo>
                  <a:pt x="3417" y="127"/>
                </a:lnTo>
                <a:lnTo>
                  <a:pt x="3417" y="127"/>
                </a:lnTo>
                <a:lnTo>
                  <a:pt x="3422" y="127"/>
                </a:lnTo>
                <a:lnTo>
                  <a:pt x="3422" y="127"/>
                </a:lnTo>
                <a:lnTo>
                  <a:pt x="3422" y="127"/>
                </a:lnTo>
                <a:lnTo>
                  <a:pt x="3422" y="127"/>
                </a:lnTo>
                <a:lnTo>
                  <a:pt x="3427" y="127"/>
                </a:lnTo>
                <a:lnTo>
                  <a:pt x="3427" y="127"/>
                </a:lnTo>
                <a:lnTo>
                  <a:pt x="3427" y="127"/>
                </a:lnTo>
                <a:lnTo>
                  <a:pt x="3427" y="127"/>
                </a:lnTo>
                <a:lnTo>
                  <a:pt x="3432" y="127"/>
                </a:lnTo>
                <a:lnTo>
                  <a:pt x="3432" y="127"/>
                </a:lnTo>
                <a:lnTo>
                  <a:pt x="3432" y="127"/>
                </a:lnTo>
                <a:lnTo>
                  <a:pt x="3432" y="127"/>
                </a:lnTo>
                <a:lnTo>
                  <a:pt x="3437" y="127"/>
                </a:lnTo>
                <a:lnTo>
                  <a:pt x="3437" y="127"/>
                </a:lnTo>
                <a:lnTo>
                  <a:pt x="3442" y="127"/>
                </a:lnTo>
                <a:lnTo>
                  <a:pt x="3442" y="127"/>
                </a:lnTo>
                <a:lnTo>
                  <a:pt x="3442" y="127"/>
                </a:lnTo>
                <a:lnTo>
                  <a:pt x="3442" y="127"/>
                </a:lnTo>
                <a:lnTo>
                  <a:pt x="3447" y="127"/>
                </a:lnTo>
                <a:lnTo>
                  <a:pt x="3447" y="127"/>
                </a:lnTo>
                <a:lnTo>
                  <a:pt x="3447" y="127"/>
                </a:lnTo>
                <a:lnTo>
                  <a:pt x="3447" y="127"/>
                </a:lnTo>
                <a:lnTo>
                  <a:pt x="3452" y="127"/>
                </a:lnTo>
                <a:lnTo>
                  <a:pt x="3452" y="127"/>
                </a:lnTo>
                <a:lnTo>
                  <a:pt x="3452" y="127"/>
                </a:lnTo>
                <a:lnTo>
                  <a:pt x="3452" y="127"/>
                </a:lnTo>
                <a:lnTo>
                  <a:pt x="3457" y="127"/>
                </a:lnTo>
                <a:lnTo>
                  <a:pt x="3457" y="127"/>
                </a:lnTo>
                <a:lnTo>
                  <a:pt x="3457" y="127"/>
                </a:lnTo>
                <a:lnTo>
                  <a:pt x="3457" y="127"/>
                </a:lnTo>
                <a:lnTo>
                  <a:pt x="3462" y="127"/>
                </a:lnTo>
                <a:lnTo>
                  <a:pt x="3462" y="127"/>
                </a:lnTo>
                <a:lnTo>
                  <a:pt x="3462" y="127"/>
                </a:lnTo>
                <a:lnTo>
                  <a:pt x="3462" y="121"/>
                </a:lnTo>
                <a:lnTo>
                  <a:pt x="3467" y="121"/>
                </a:lnTo>
                <a:lnTo>
                  <a:pt x="3467" y="121"/>
                </a:lnTo>
                <a:lnTo>
                  <a:pt x="3472" y="121"/>
                </a:lnTo>
                <a:lnTo>
                  <a:pt x="3472" y="121"/>
                </a:lnTo>
                <a:lnTo>
                  <a:pt x="3472" y="121"/>
                </a:lnTo>
                <a:lnTo>
                  <a:pt x="3472" y="121"/>
                </a:lnTo>
                <a:lnTo>
                  <a:pt x="3477" y="121"/>
                </a:lnTo>
                <a:lnTo>
                  <a:pt x="3477" y="121"/>
                </a:lnTo>
                <a:lnTo>
                  <a:pt x="3477" y="121"/>
                </a:lnTo>
                <a:lnTo>
                  <a:pt x="3477" y="121"/>
                </a:lnTo>
                <a:lnTo>
                  <a:pt x="3482" y="121"/>
                </a:lnTo>
                <a:lnTo>
                  <a:pt x="3482" y="121"/>
                </a:lnTo>
                <a:lnTo>
                  <a:pt x="3487" y="121"/>
                </a:lnTo>
                <a:lnTo>
                  <a:pt x="3487" y="121"/>
                </a:lnTo>
                <a:lnTo>
                  <a:pt x="3487" y="121"/>
                </a:lnTo>
                <a:lnTo>
                  <a:pt x="3487" y="121"/>
                </a:lnTo>
                <a:lnTo>
                  <a:pt x="3491" y="121"/>
                </a:lnTo>
                <a:lnTo>
                  <a:pt x="3491" y="121"/>
                </a:lnTo>
                <a:lnTo>
                  <a:pt x="3491" y="121"/>
                </a:lnTo>
                <a:lnTo>
                  <a:pt x="3491" y="121"/>
                </a:lnTo>
                <a:lnTo>
                  <a:pt x="3496" y="121"/>
                </a:lnTo>
                <a:lnTo>
                  <a:pt x="3496" y="121"/>
                </a:lnTo>
                <a:lnTo>
                  <a:pt x="3501" y="121"/>
                </a:lnTo>
                <a:lnTo>
                  <a:pt x="3501" y="121"/>
                </a:lnTo>
                <a:lnTo>
                  <a:pt x="3501" y="121"/>
                </a:lnTo>
                <a:lnTo>
                  <a:pt x="3501" y="121"/>
                </a:lnTo>
                <a:lnTo>
                  <a:pt x="3506" y="121"/>
                </a:lnTo>
                <a:lnTo>
                  <a:pt x="3506" y="121"/>
                </a:lnTo>
                <a:lnTo>
                  <a:pt x="3506" y="121"/>
                </a:lnTo>
                <a:lnTo>
                  <a:pt x="3506" y="121"/>
                </a:lnTo>
                <a:lnTo>
                  <a:pt x="3511" y="121"/>
                </a:lnTo>
                <a:lnTo>
                  <a:pt x="3511" y="121"/>
                </a:lnTo>
                <a:lnTo>
                  <a:pt x="3511" y="121"/>
                </a:lnTo>
                <a:lnTo>
                  <a:pt x="3511" y="121"/>
                </a:lnTo>
                <a:lnTo>
                  <a:pt x="3516" y="121"/>
                </a:lnTo>
                <a:lnTo>
                  <a:pt x="3516" y="121"/>
                </a:lnTo>
                <a:lnTo>
                  <a:pt x="3516" y="121"/>
                </a:lnTo>
                <a:lnTo>
                  <a:pt x="3516" y="121"/>
                </a:lnTo>
                <a:lnTo>
                  <a:pt x="3521" y="121"/>
                </a:lnTo>
                <a:lnTo>
                  <a:pt x="3521" y="121"/>
                </a:lnTo>
                <a:lnTo>
                  <a:pt x="3521" y="121"/>
                </a:lnTo>
                <a:lnTo>
                  <a:pt x="3521" y="121"/>
                </a:lnTo>
                <a:lnTo>
                  <a:pt x="3526" y="121"/>
                </a:lnTo>
                <a:lnTo>
                  <a:pt x="3526" y="121"/>
                </a:lnTo>
                <a:lnTo>
                  <a:pt x="3526" y="121"/>
                </a:lnTo>
                <a:lnTo>
                  <a:pt x="3526" y="121"/>
                </a:lnTo>
                <a:lnTo>
                  <a:pt x="3531" y="121"/>
                </a:lnTo>
                <a:lnTo>
                  <a:pt x="3531" y="121"/>
                </a:lnTo>
                <a:lnTo>
                  <a:pt x="3536" y="121"/>
                </a:lnTo>
                <a:lnTo>
                  <a:pt x="3536" y="121"/>
                </a:lnTo>
                <a:lnTo>
                  <a:pt x="3536" y="121"/>
                </a:lnTo>
                <a:lnTo>
                  <a:pt x="3536" y="116"/>
                </a:lnTo>
                <a:lnTo>
                  <a:pt x="3541" y="116"/>
                </a:lnTo>
                <a:lnTo>
                  <a:pt x="3541" y="110"/>
                </a:lnTo>
                <a:lnTo>
                  <a:pt x="3541" y="110"/>
                </a:lnTo>
                <a:lnTo>
                  <a:pt x="3541" y="110"/>
                </a:lnTo>
                <a:lnTo>
                  <a:pt x="3546" y="110"/>
                </a:lnTo>
                <a:lnTo>
                  <a:pt x="3546" y="110"/>
                </a:lnTo>
                <a:lnTo>
                  <a:pt x="3546" y="110"/>
                </a:lnTo>
                <a:lnTo>
                  <a:pt x="3546" y="110"/>
                </a:lnTo>
                <a:lnTo>
                  <a:pt x="3551" y="110"/>
                </a:lnTo>
                <a:lnTo>
                  <a:pt x="3551" y="110"/>
                </a:lnTo>
                <a:lnTo>
                  <a:pt x="3551" y="110"/>
                </a:lnTo>
                <a:lnTo>
                  <a:pt x="3551" y="105"/>
                </a:lnTo>
                <a:lnTo>
                  <a:pt x="3556" y="105"/>
                </a:lnTo>
                <a:lnTo>
                  <a:pt x="3556" y="105"/>
                </a:lnTo>
                <a:lnTo>
                  <a:pt x="3556" y="105"/>
                </a:lnTo>
                <a:lnTo>
                  <a:pt x="3556" y="105"/>
                </a:lnTo>
                <a:lnTo>
                  <a:pt x="3561" y="105"/>
                </a:lnTo>
                <a:lnTo>
                  <a:pt x="3561" y="99"/>
                </a:lnTo>
                <a:lnTo>
                  <a:pt x="3566" y="99"/>
                </a:lnTo>
                <a:lnTo>
                  <a:pt x="3566" y="94"/>
                </a:lnTo>
                <a:lnTo>
                  <a:pt x="3566" y="94"/>
                </a:lnTo>
                <a:lnTo>
                  <a:pt x="3566" y="88"/>
                </a:lnTo>
                <a:lnTo>
                  <a:pt x="3571" y="88"/>
                </a:lnTo>
                <a:lnTo>
                  <a:pt x="3571" y="88"/>
                </a:lnTo>
                <a:lnTo>
                  <a:pt x="3571" y="88"/>
                </a:lnTo>
                <a:lnTo>
                  <a:pt x="3571" y="88"/>
                </a:lnTo>
                <a:lnTo>
                  <a:pt x="3576" y="88"/>
                </a:lnTo>
                <a:lnTo>
                  <a:pt x="3576" y="77"/>
                </a:lnTo>
                <a:lnTo>
                  <a:pt x="3576" y="77"/>
                </a:lnTo>
                <a:lnTo>
                  <a:pt x="3576" y="77"/>
                </a:lnTo>
                <a:lnTo>
                  <a:pt x="3581" y="77"/>
                </a:lnTo>
                <a:lnTo>
                  <a:pt x="3581" y="72"/>
                </a:lnTo>
                <a:lnTo>
                  <a:pt x="3581" y="72"/>
                </a:lnTo>
                <a:lnTo>
                  <a:pt x="3581" y="61"/>
                </a:lnTo>
                <a:lnTo>
                  <a:pt x="3586" y="61"/>
                </a:lnTo>
                <a:lnTo>
                  <a:pt x="3586" y="61"/>
                </a:lnTo>
                <a:lnTo>
                  <a:pt x="3586" y="61"/>
                </a:lnTo>
                <a:lnTo>
                  <a:pt x="3586" y="61"/>
                </a:lnTo>
                <a:lnTo>
                  <a:pt x="3591" y="61"/>
                </a:lnTo>
                <a:lnTo>
                  <a:pt x="3591" y="61"/>
                </a:lnTo>
                <a:lnTo>
                  <a:pt x="3596" y="61"/>
                </a:lnTo>
                <a:lnTo>
                  <a:pt x="3596" y="61"/>
                </a:lnTo>
                <a:lnTo>
                  <a:pt x="3596" y="61"/>
                </a:lnTo>
                <a:lnTo>
                  <a:pt x="3596" y="61"/>
                </a:lnTo>
                <a:lnTo>
                  <a:pt x="3601" y="61"/>
                </a:lnTo>
                <a:lnTo>
                  <a:pt x="3601" y="61"/>
                </a:lnTo>
                <a:lnTo>
                  <a:pt x="3606" y="61"/>
                </a:lnTo>
                <a:lnTo>
                  <a:pt x="3606" y="61"/>
                </a:lnTo>
                <a:lnTo>
                  <a:pt x="3606" y="61"/>
                </a:lnTo>
                <a:lnTo>
                  <a:pt x="3606" y="61"/>
                </a:lnTo>
                <a:lnTo>
                  <a:pt x="3611" y="61"/>
                </a:lnTo>
                <a:lnTo>
                  <a:pt x="3611" y="61"/>
                </a:lnTo>
                <a:lnTo>
                  <a:pt x="3611" y="61"/>
                </a:lnTo>
                <a:lnTo>
                  <a:pt x="3611" y="55"/>
                </a:lnTo>
                <a:lnTo>
                  <a:pt x="3616" y="55"/>
                </a:lnTo>
                <a:lnTo>
                  <a:pt x="3616" y="55"/>
                </a:lnTo>
                <a:lnTo>
                  <a:pt x="3616" y="55"/>
                </a:lnTo>
                <a:lnTo>
                  <a:pt x="3616" y="55"/>
                </a:lnTo>
                <a:lnTo>
                  <a:pt x="3621" y="55"/>
                </a:lnTo>
                <a:lnTo>
                  <a:pt x="3621" y="55"/>
                </a:lnTo>
                <a:lnTo>
                  <a:pt x="3626" y="55"/>
                </a:lnTo>
                <a:lnTo>
                  <a:pt x="3626" y="50"/>
                </a:lnTo>
                <a:lnTo>
                  <a:pt x="3626" y="50"/>
                </a:lnTo>
                <a:lnTo>
                  <a:pt x="3626" y="50"/>
                </a:lnTo>
                <a:lnTo>
                  <a:pt x="3631" y="50"/>
                </a:lnTo>
                <a:lnTo>
                  <a:pt x="3631" y="50"/>
                </a:lnTo>
                <a:lnTo>
                  <a:pt x="3631" y="50"/>
                </a:lnTo>
                <a:lnTo>
                  <a:pt x="3631" y="50"/>
                </a:lnTo>
                <a:lnTo>
                  <a:pt x="3636" y="50"/>
                </a:lnTo>
                <a:lnTo>
                  <a:pt x="3636" y="50"/>
                </a:lnTo>
                <a:lnTo>
                  <a:pt x="3636" y="50"/>
                </a:lnTo>
                <a:lnTo>
                  <a:pt x="3636" y="50"/>
                </a:lnTo>
                <a:lnTo>
                  <a:pt x="3640" y="50"/>
                </a:lnTo>
                <a:lnTo>
                  <a:pt x="3640" y="50"/>
                </a:lnTo>
                <a:lnTo>
                  <a:pt x="3640" y="50"/>
                </a:lnTo>
                <a:lnTo>
                  <a:pt x="3640" y="50"/>
                </a:lnTo>
                <a:lnTo>
                  <a:pt x="3645" y="50"/>
                </a:lnTo>
                <a:lnTo>
                  <a:pt x="3645" y="50"/>
                </a:lnTo>
                <a:lnTo>
                  <a:pt x="3645" y="50"/>
                </a:lnTo>
                <a:lnTo>
                  <a:pt x="3645" y="44"/>
                </a:lnTo>
                <a:lnTo>
                  <a:pt x="3650" y="44"/>
                </a:lnTo>
                <a:lnTo>
                  <a:pt x="3650" y="44"/>
                </a:lnTo>
                <a:lnTo>
                  <a:pt x="3655" y="44"/>
                </a:lnTo>
                <a:lnTo>
                  <a:pt x="3655" y="44"/>
                </a:lnTo>
                <a:lnTo>
                  <a:pt x="3655" y="44"/>
                </a:lnTo>
                <a:lnTo>
                  <a:pt x="3655" y="44"/>
                </a:lnTo>
                <a:lnTo>
                  <a:pt x="3660" y="44"/>
                </a:lnTo>
                <a:lnTo>
                  <a:pt x="3660" y="44"/>
                </a:lnTo>
                <a:lnTo>
                  <a:pt x="3660" y="44"/>
                </a:lnTo>
                <a:lnTo>
                  <a:pt x="3660" y="44"/>
                </a:lnTo>
                <a:lnTo>
                  <a:pt x="3665" y="44"/>
                </a:lnTo>
                <a:lnTo>
                  <a:pt x="3665" y="44"/>
                </a:lnTo>
                <a:lnTo>
                  <a:pt x="3665" y="44"/>
                </a:lnTo>
                <a:lnTo>
                  <a:pt x="3665" y="44"/>
                </a:lnTo>
                <a:lnTo>
                  <a:pt x="3670" y="44"/>
                </a:lnTo>
                <a:lnTo>
                  <a:pt x="3670" y="44"/>
                </a:lnTo>
                <a:lnTo>
                  <a:pt x="3670" y="44"/>
                </a:lnTo>
                <a:lnTo>
                  <a:pt x="3670" y="44"/>
                </a:lnTo>
                <a:lnTo>
                  <a:pt x="3675" y="44"/>
                </a:lnTo>
                <a:lnTo>
                  <a:pt x="3675" y="44"/>
                </a:lnTo>
                <a:lnTo>
                  <a:pt x="3675" y="44"/>
                </a:lnTo>
                <a:lnTo>
                  <a:pt x="3675" y="44"/>
                </a:lnTo>
                <a:lnTo>
                  <a:pt x="3680" y="44"/>
                </a:lnTo>
                <a:lnTo>
                  <a:pt x="3680" y="44"/>
                </a:lnTo>
                <a:lnTo>
                  <a:pt x="3680" y="44"/>
                </a:lnTo>
                <a:lnTo>
                  <a:pt x="3680" y="44"/>
                </a:lnTo>
                <a:lnTo>
                  <a:pt x="3685" y="44"/>
                </a:lnTo>
                <a:lnTo>
                  <a:pt x="3685" y="44"/>
                </a:lnTo>
                <a:lnTo>
                  <a:pt x="3690" y="44"/>
                </a:lnTo>
                <a:lnTo>
                  <a:pt x="3690" y="44"/>
                </a:lnTo>
                <a:lnTo>
                  <a:pt x="3690" y="44"/>
                </a:lnTo>
                <a:lnTo>
                  <a:pt x="3690" y="39"/>
                </a:lnTo>
                <a:lnTo>
                  <a:pt x="3695" y="39"/>
                </a:lnTo>
                <a:lnTo>
                  <a:pt x="3695" y="39"/>
                </a:lnTo>
                <a:lnTo>
                  <a:pt x="3695" y="39"/>
                </a:lnTo>
                <a:lnTo>
                  <a:pt x="3695" y="39"/>
                </a:lnTo>
                <a:lnTo>
                  <a:pt x="3700" y="39"/>
                </a:lnTo>
                <a:lnTo>
                  <a:pt x="3700" y="39"/>
                </a:lnTo>
                <a:lnTo>
                  <a:pt x="3700" y="39"/>
                </a:lnTo>
                <a:lnTo>
                  <a:pt x="3700" y="39"/>
                </a:lnTo>
                <a:lnTo>
                  <a:pt x="3705" y="39"/>
                </a:lnTo>
                <a:lnTo>
                  <a:pt x="3705" y="39"/>
                </a:lnTo>
                <a:lnTo>
                  <a:pt x="3705" y="39"/>
                </a:lnTo>
                <a:lnTo>
                  <a:pt x="3705" y="39"/>
                </a:lnTo>
                <a:lnTo>
                  <a:pt x="3710" y="39"/>
                </a:lnTo>
                <a:lnTo>
                  <a:pt x="3710" y="39"/>
                </a:lnTo>
                <a:lnTo>
                  <a:pt x="3710" y="39"/>
                </a:lnTo>
                <a:lnTo>
                  <a:pt x="3710" y="39"/>
                </a:lnTo>
                <a:lnTo>
                  <a:pt x="3715" y="39"/>
                </a:lnTo>
                <a:lnTo>
                  <a:pt x="3715" y="39"/>
                </a:lnTo>
                <a:lnTo>
                  <a:pt x="3720" y="39"/>
                </a:lnTo>
                <a:lnTo>
                  <a:pt x="3720" y="39"/>
                </a:lnTo>
                <a:lnTo>
                  <a:pt x="3720" y="39"/>
                </a:lnTo>
                <a:lnTo>
                  <a:pt x="3720" y="39"/>
                </a:lnTo>
                <a:lnTo>
                  <a:pt x="3725" y="39"/>
                </a:lnTo>
                <a:lnTo>
                  <a:pt x="3725" y="39"/>
                </a:lnTo>
                <a:lnTo>
                  <a:pt x="3725" y="39"/>
                </a:lnTo>
                <a:lnTo>
                  <a:pt x="3725" y="39"/>
                </a:lnTo>
                <a:lnTo>
                  <a:pt x="3730" y="39"/>
                </a:lnTo>
                <a:lnTo>
                  <a:pt x="3730" y="39"/>
                </a:lnTo>
                <a:lnTo>
                  <a:pt x="3730" y="39"/>
                </a:lnTo>
                <a:lnTo>
                  <a:pt x="3730" y="39"/>
                </a:lnTo>
                <a:lnTo>
                  <a:pt x="3735" y="39"/>
                </a:lnTo>
                <a:lnTo>
                  <a:pt x="3735" y="39"/>
                </a:lnTo>
                <a:lnTo>
                  <a:pt x="3735" y="39"/>
                </a:lnTo>
                <a:lnTo>
                  <a:pt x="3735" y="39"/>
                </a:lnTo>
                <a:lnTo>
                  <a:pt x="3740" y="39"/>
                </a:lnTo>
                <a:lnTo>
                  <a:pt x="3740" y="33"/>
                </a:lnTo>
                <a:lnTo>
                  <a:pt x="3740" y="33"/>
                </a:lnTo>
                <a:lnTo>
                  <a:pt x="3740" y="33"/>
                </a:lnTo>
                <a:lnTo>
                  <a:pt x="3745" y="33"/>
                </a:lnTo>
                <a:lnTo>
                  <a:pt x="3745" y="33"/>
                </a:lnTo>
                <a:lnTo>
                  <a:pt x="3750" y="33"/>
                </a:lnTo>
                <a:lnTo>
                  <a:pt x="3750" y="33"/>
                </a:lnTo>
                <a:lnTo>
                  <a:pt x="3750" y="33"/>
                </a:lnTo>
                <a:lnTo>
                  <a:pt x="3750" y="33"/>
                </a:lnTo>
                <a:lnTo>
                  <a:pt x="3755" y="33"/>
                </a:lnTo>
                <a:lnTo>
                  <a:pt x="3755" y="33"/>
                </a:lnTo>
                <a:lnTo>
                  <a:pt x="3755" y="33"/>
                </a:lnTo>
                <a:lnTo>
                  <a:pt x="3755" y="33"/>
                </a:lnTo>
                <a:lnTo>
                  <a:pt x="3760" y="33"/>
                </a:lnTo>
                <a:lnTo>
                  <a:pt x="3760" y="33"/>
                </a:lnTo>
                <a:lnTo>
                  <a:pt x="3760" y="33"/>
                </a:lnTo>
                <a:lnTo>
                  <a:pt x="3760" y="33"/>
                </a:lnTo>
                <a:lnTo>
                  <a:pt x="3765" y="33"/>
                </a:lnTo>
                <a:lnTo>
                  <a:pt x="3765" y="33"/>
                </a:lnTo>
                <a:lnTo>
                  <a:pt x="3765" y="33"/>
                </a:lnTo>
                <a:lnTo>
                  <a:pt x="3765" y="33"/>
                </a:lnTo>
                <a:lnTo>
                  <a:pt x="3770" y="33"/>
                </a:lnTo>
                <a:lnTo>
                  <a:pt x="3770" y="33"/>
                </a:lnTo>
                <a:lnTo>
                  <a:pt x="3770" y="33"/>
                </a:lnTo>
                <a:lnTo>
                  <a:pt x="3770" y="33"/>
                </a:lnTo>
                <a:lnTo>
                  <a:pt x="3775" y="33"/>
                </a:lnTo>
                <a:lnTo>
                  <a:pt x="3775" y="33"/>
                </a:lnTo>
                <a:lnTo>
                  <a:pt x="3780" y="33"/>
                </a:lnTo>
                <a:lnTo>
                  <a:pt x="3780" y="28"/>
                </a:lnTo>
                <a:lnTo>
                  <a:pt x="3780" y="28"/>
                </a:lnTo>
                <a:lnTo>
                  <a:pt x="3780" y="28"/>
                </a:lnTo>
                <a:lnTo>
                  <a:pt x="3785" y="28"/>
                </a:lnTo>
                <a:lnTo>
                  <a:pt x="3785" y="28"/>
                </a:lnTo>
                <a:lnTo>
                  <a:pt x="3785" y="28"/>
                </a:lnTo>
                <a:lnTo>
                  <a:pt x="3785" y="28"/>
                </a:lnTo>
                <a:lnTo>
                  <a:pt x="3789" y="28"/>
                </a:lnTo>
                <a:lnTo>
                  <a:pt x="3789" y="28"/>
                </a:lnTo>
                <a:lnTo>
                  <a:pt x="3789" y="28"/>
                </a:lnTo>
                <a:lnTo>
                  <a:pt x="3789" y="28"/>
                </a:lnTo>
                <a:lnTo>
                  <a:pt x="3794" y="28"/>
                </a:lnTo>
                <a:lnTo>
                  <a:pt x="3794" y="28"/>
                </a:lnTo>
                <a:lnTo>
                  <a:pt x="3794" y="28"/>
                </a:lnTo>
                <a:lnTo>
                  <a:pt x="3794" y="28"/>
                </a:lnTo>
                <a:lnTo>
                  <a:pt x="3799" y="28"/>
                </a:lnTo>
                <a:lnTo>
                  <a:pt x="3799" y="28"/>
                </a:lnTo>
                <a:lnTo>
                  <a:pt x="3799" y="28"/>
                </a:lnTo>
                <a:lnTo>
                  <a:pt x="3799" y="28"/>
                </a:lnTo>
                <a:lnTo>
                  <a:pt x="3804" y="28"/>
                </a:lnTo>
                <a:lnTo>
                  <a:pt x="3804" y="28"/>
                </a:lnTo>
                <a:lnTo>
                  <a:pt x="3804" y="28"/>
                </a:lnTo>
                <a:lnTo>
                  <a:pt x="3804" y="28"/>
                </a:lnTo>
                <a:lnTo>
                  <a:pt x="3809" y="28"/>
                </a:lnTo>
                <a:lnTo>
                  <a:pt x="3809" y="28"/>
                </a:lnTo>
                <a:lnTo>
                  <a:pt x="3814" y="28"/>
                </a:lnTo>
                <a:lnTo>
                  <a:pt x="3814" y="28"/>
                </a:lnTo>
                <a:lnTo>
                  <a:pt x="3814" y="28"/>
                </a:lnTo>
                <a:lnTo>
                  <a:pt x="3814" y="28"/>
                </a:lnTo>
                <a:lnTo>
                  <a:pt x="3819" y="28"/>
                </a:lnTo>
                <a:lnTo>
                  <a:pt x="3819" y="28"/>
                </a:lnTo>
                <a:lnTo>
                  <a:pt x="3819" y="28"/>
                </a:lnTo>
                <a:lnTo>
                  <a:pt x="3819" y="28"/>
                </a:lnTo>
                <a:lnTo>
                  <a:pt x="3824" y="28"/>
                </a:lnTo>
                <a:lnTo>
                  <a:pt x="3824" y="28"/>
                </a:lnTo>
                <a:lnTo>
                  <a:pt x="3824" y="28"/>
                </a:lnTo>
                <a:lnTo>
                  <a:pt x="3824" y="28"/>
                </a:lnTo>
                <a:lnTo>
                  <a:pt x="3829" y="28"/>
                </a:lnTo>
                <a:lnTo>
                  <a:pt x="3829" y="28"/>
                </a:lnTo>
                <a:lnTo>
                  <a:pt x="3829" y="28"/>
                </a:lnTo>
                <a:lnTo>
                  <a:pt x="3829" y="28"/>
                </a:lnTo>
                <a:lnTo>
                  <a:pt x="3834" y="28"/>
                </a:lnTo>
                <a:lnTo>
                  <a:pt x="3834" y="28"/>
                </a:lnTo>
                <a:lnTo>
                  <a:pt x="3834" y="28"/>
                </a:lnTo>
                <a:lnTo>
                  <a:pt x="3834" y="28"/>
                </a:lnTo>
                <a:lnTo>
                  <a:pt x="3839" y="28"/>
                </a:lnTo>
                <a:lnTo>
                  <a:pt x="3839" y="22"/>
                </a:lnTo>
                <a:lnTo>
                  <a:pt x="3844" y="22"/>
                </a:lnTo>
                <a:lnTo>
                  <a:pt x="3844" y="22"/>
                </a:lnTo>
                <a:lnTo>
                  <a:pt x="3844" y="22"/>
                </a:lnTo>
                <a:lnTo>
                  <a:pt x="3844" y="22"/>
                </a:lnTo>
                <a:lnTo>
                  <a:pt x="3849" y="22"/>
                </a:lnTo>
                <a:lnTo>
                  <a:pt x="3849" y="22"/>
                </a:lnTo>
                <a:lnTo>
                  <a:pt x="3849" y="22"/>
                </a:lnTo>
                <a:lnTo>
                  <a:pt x="3849" y="22"/>
                </a:lnTo>
                <a:lnTo>
                  <a:pt x="3854" y="22"/>
                </a:lnTo>
                <a:lnTo>
                  <a:pt x="3854" y="11"/>
                </a:lnTo>
                <a:lnTo>
                  <a:pt x="3854" y="11"/>
                </a:lnTo>
                <a:lnTo>
                  <a:pt x="3854" y="11"/>
                </a:lnTo>
                <a:lnTo>
                  <a:pt x="3859" y="11"/>
                </a:lnTo>
                <a:lnTo>
                  <a:pt x="3859" y="11"/>
                </a:lnTo>
                <a:lnTo>
                  <a:pt x="3859" y="11"/>
                </a:lnTo>
                <a:lnTo>
                  <a:pt x="3859" y="11"/>
                </a:lnTo>
                <a:lnTo>
                  <a:pt x="3864" y="11"/>
                </a:lnTo>
                <a:lnTo>
                  <a:pt x="3864" y="11"/>
                </a:lnTo>
                <a:lnTo>
                  <a:pt x="3864" y="11"/>
                </a:lnTo>
                <a:lnTo>
                  <a:pt x="3864" y="11"/>
                </a:lnTo>
                <a:lnTo>
                  <a:pt x="3869" y="11"/>
                </a:lnTo>
                <a:lnTo>
                  <a:pt x="3869" y="11"/>
                </a:lnTo>
                <a:lnTo>
                  <a:pt x="3874" y="11"/>
                </a:lnTo>
                <a:lnTo>
                  <a:pt x="3874" y="11"/>
                </a:lnTo>
                <a:lnTo>
                  <a:pt x="3874" y="11"/>
                </a:lnTo>
                <a:lnTo>
                  <a:pt x="3874" y="11"/>
                </a:lnTo>
                <a:lnTo>
                  <a:pt x="3879" y="11"/>
                </a:lnTo>
                <a:lnTo>
                  <a:pt x="3879" y="11"/>
                </a:lnTo>
                <a:lnTo>
                  <a:pt x="3879" y="11"/>
                </a:lnTo>
                <a:lnTo>
                  <a:pt x="3879" y="6"/>
                </a:lnTo>
                <a:lnTo>
                  <a:pt x="3884" y="6"/>
                </a:lnTo>
                <a:lnTo>
                  <a:pt x="3884" y="0"/>
                </a:lnTo>
                <a:lnTo>
                  <a:pt x="3884" y="0"/>
                </a:lnTo>
                <a:lnTo>
                  <a:pt x="3884" y="0"/>
                </a:lnTo>
                <a:lnTo>
                  <a:pt x="3889" y="0"/>
                </a:lnTo>
                <a:lnTo>
                  <a:pt x="3889" y="0"/>
                </a:lnTo>
                <a:lnTo>
                  <a:pt x="3889" y="0"/>
                </a:lnTo>
                <a:lnTo>
                  <a:pt x="3889"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04">
            <a:extLst>
              <a:ext uri="{FF2B5EF4-FFF2-40B4-BE49-F238E27FC236}">
                <a16:creationId xmlns:a16="http://schemas.microsoft.com/office/drawing/2014/main" id="{10435B0B-929B-F223-7EA6-4BB3E2DF3F14}"/>
              </a:ext>
            </a:extLst>
          </p:cNvPr>
          <p:cNvSpPr>
            <a:spLocks/>
          </p:cNvSpPr>
          <p:nvPr/>
        </p:nvSpPr>
        <p:spPr bwMode="auto">
          <a:xfrm>
            <a:off x="1511321" y="1964034"/>
            <a:ext cx="5276474" cy="2669310"/>
          </a:xfrm>
          <a:custGeom>
            <a:avLst/>
            <a:gdLst>
              <a:gd name="T0" fmla="*/ 109 w 3889"/>
              <a:gd name="T1" fmla="*/ 1019 h 1019"/>
              <a:gd name="T2" fmla="*/ 184 w 3889"/>
              <a:gd name="T3" fmla="*/ 1019 h 1019"/>
              <a:gd name="T4" fmla="*/ 303 w 3889"/>
              <a:gd name="T5" fmla="*/ 1014 h 1019"/>
              <a:gd name="T6" fmla="*/ 358 w 3889"/>
              <a:gd name="T7" fmla="*/ 1008 h 1019"/>
              <a:gd name="T8" fmla="*/ 452 w 3889"/>
              <a:gd name="T9" fmla="*/ 1008 h 1019"/>
              <a:gd name="T10" fmla="*/ 532 w 3889"/>
              <a:gd name="T11" fmla="*/ 1003 h 1019"/>
              <a:gd name="T12" fmla="*/ 631 w 3889"/>
              <a:gd name="T13" fmla="*/ 992 h 1019"/>
              <a:gd name="T14" fmla="*/ 695 w 3889"/>
              <a:gd name="T15" fmla="*/ 981 h 1019"/>
              <a:gd name="T16" fmla="*/ 785 w 3889"/>
              <a:gd name="T17" fmla="*/ 970 h 1019"/>
              <a:gd name="T18" fmla="*/ 889 w 3889"/>
              <a:gd name="T19" fmla="*/ 959 h 1019"/>
              <a:gd name="T20" fmla="*/ 974 w 3889"/>
              <a:gd name="T21" fmla="*/ 942 h 1019"/>
              <a:gd name="T22" fmla="*/ 1038 w 3889"/>
              <a:gd name="T23" fmla="*/ 921 h 1019"/>
              <a:gd name="T24" fmla="*/ 1128 w 3889"/>
              <a:gd name="T25" fmla="*/ 904 h 1019"/>
              <a:gd name="T26" fmla="*/ 1252 w 3889"/>
              <a:gd name="T27" fmla="*/ 904 h 1019"/>
              <a:gd name="T28" fmla="*/ 1301 w 3889"/>
              <a:gd name="T29" fmla="*/ 888 h 1019"/>
              <a:gd name="T30" fmla="*/ 1366 w 3889"/>
              <a:gd name="T31" fmla="*/ 860 h 1019"/>
              <a:gd name="T32" fmla="*/ 1430 w 3889"/>
              <a:gd name="T33" fmla="*/ 855 h 1019"/>
              <a:gd name="T34" fmla="*/ 1500 w 3889"/>
              <a:gd name="T35" fmla="*/ 833 h 1019"/>
              <a:gd name="T36" fmla="*/ 1560 w 3889"/>
              <a:gd name="T37" fmla="*/ 827 h 1019"/>
              <a:gd name="T38" fmla="*/ 1614 w 3889"/>
              <a:gd name="T39" fmla="*/ 805 h 1019"/>
              <a:gd name="T40" fmla="*/ 1664 w 3889"/>
              <a:gd name="T41" fmla="*/ 773 h 1019"/>
              <a:gd name="T42" fmla="*/ 1723 w 3889"/>
              <a:gd name="T43" fmla="*/ 767 h 1019"/>
              <a:gd name="T44" fmla="*/ 1778 w 3889"/>
              <a:gd name="T45" fmla="*/ 756 h 1019"/>
              <a:gd name="T46" fmla="*/ 1838 w 3889"/>
              <a:gd name="T47" fmla="*/ 751 h 1019"/>
              <a:gd name="T48" fmla="*/ 1887 w 3889"/>
              <a:gd name="T49" fmla="*/ 745 h 1019"/>
              <a:gd name="T50" fmla="*/ 1942 w 3889"/>
              <a:gd name="T51" fmla="*/ 712 h 1019"/>
              <a:gd name="T52" fmla="*/ 1997 w 3889"/>
              <a:gd name="T53" fmla="*/ 646 h 1019"/>
              <a:gd name="T54" fmla="*/ 2051 w 3889"/>
              <a:gd name="T55" fmla="*/ 641 h 1019"/>
              <a:gd name="T56" fmla="*/ 2101 w 3889"/>
              <a:gd name="T57" fmla="*/ 635 h 1019"/>
              <a:gd name="T58" fmla="*/ 2156 w 3889"/>
              <a:gd name="T59" fmla="*/ 630 h 1019"/>
              <a:gd name="T60" fmla="*/ 2205 w 3889"/>
              <a:gd name="T61" fmla="*/ 630 h 1019"/>
              <a:gd name="T62" fmla="*/ 2260 w 3889"/>
              <a:gd name="T63" fmla="*/ 603 h 1019"/>
              <a:gd name="T64" fmla="*/ 2310 w 3889"/>
              <a:gd name="T65" fmla="*/ 537 h 1019"/>
              <a:gd name="T66" fmla="*/ 2364 w 3889"/>
              <a:gd name="T67" fmla="*/ 531 h 1019"/>
              <a:gd name="T68" fmla="*/ 2414 w 3889"/>
              <a:gd name="T69" fmla="*/ 509 h 1019"/>
              <a:gd name="T70" fmla="*/ 2473 w 3889"/>
              <a:gd name="T71" fmla="*/ 509 h 1019"/>
              <a:gd name="T72" fmla="*/ 2523 w 3889"/>
              <a:gd name="T73" fmla="*/ 498 h 1019"/>
              <a:gd name="T74" fmla="*/ 2578 w 3889"/>
              <a:gd name="T75" fmla="*/ 477 h 1019"/>
              <a:gd name="T76" fmla="*/ 2627 w 3889"/>
              <a:gd name="T77" fmla="*/ 405 h 1019"/>
              <a:gd name="T78" fmla="*/ 2682 w 3889"/>
              <a:gd name="T79" fmla="*/ 389 h 1019"/>
              <a:gd name="T80" fmla="*/ 2737 w 3889"/>
              <a:gd name="T81" fmla="*/ 383 h 1019"/>
              <a:gd name="T82" fmla="*/ 2791 w 3889"/>
              <a:gd name="T83" fmla="*/ 378 h 1019"/>
              <a:gd name="T84" fmla="*/ 2841 w 3889"/>
              <a:gd name="T85" fmla="*/ 372 h 1019"/>
              <a:gd name="T86" fmla="*/ 2896 w 3889"/>
              <a:gd name="T87" fmla="*/ 367 h 1019"/>
              <a:gd name="T88" fmla="*/ 2945 w 3889"/>
              <a:gd name="T89" fmla="*/ 296 h 1019"/>
              <a:gd name="T90" fmla="*/ 3000 w 3889"/>
              <a:gd name="T91" fmla="*/ 285 h 1019"/>
              <a:gd name="T92" fmla="*/ 3049 w 3889"/>
              <a:gd name="T93" fmla="*/ 268 h 1019"/>
              <a:gd name="T94" fmla="*/ 3104 w 3889"/>
              <a:gd name="T95" fmla="*/ 252 h 1019"/>
              <a:gd name="T96" fmla="*/ 3154 w 3889"/>
              <a:gd name="T97" fmla="*/ 252 h 1019"/>
              <a:gd name="T98" fmla="*/ 3213 w 3889"/>
              <a:gd name="T99" fmla="*/ 241 h 1019"/>
              <a:gd name="T100" fmla="*/ 3263 w 3889"/>
              <a:gd name="T101" fmla="*/ 170 h 1019"/>
              <a:gd name="T102" fmla="*/ 3318 w 3889"/>
              <a:gd name="T103" fmla="*/ 159 h 1019"/>
              <a:gd name="T104" fmla="*/ 3367 w 3889"/>
              <a:gd name="T105" fmla="*/ 142 h 1019"/>
              <a:gd name="T106" fmla="*/ 3422 w 3889"/>
              <a:gd name="T107" fmla="*/ 137 h 1019"/>
              <a:gd name="T108" fmla="*/ 3477 w 3889"/>
              <a:gd name="T109" fmla="*/ 137 h 1019"/>
              <a:gd name="T110" fmla="*/ 3536 w 3889"/>
              <a:gd name="T111" fmla="*/ 126 h 1019"/>
              <a:gd name="T112" fmla="*/ 3586 w 3889"/>
              <a:gd name="T113" fmla="*/ 65 h 1019"/>
              <a:gd name="T114" fmla="*/ 3640 w 3889"/>
              <a:gd name="T115" fmla="*/ 44 h 1019"/>
              <a:gd name="T116" fmla="*/ 3690 w 3889"/>
              <a:gd name="T117" fmla="*/ 33 h 1019"/>
              <a:gd name="T118" fmla="*/ 3750 w 3889"/>
              <a:gd name="T119" fmla="*/ 33 h 1019"/>
              <a:gd name="T120" fmla="*/ 3799 w 3889"/>
              <a:gd name="T121" fmla="*/ 33 h 1019"/>
              <a:gd name="T122" fmla="*/ 3854 w 3889"/>
              <a:gd name="T123" fmla="*/ 33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89" h="1019">
                <a:moveTo>
                  <a:pt x="0" y="1019"/>
                </a:moveTo>
                <a:lnTo>
                  <a:pt x="5" y="1019"/>
                </a:lnTo>
                <a:lnTo>
                  <a:pt x="5" y="1019"/>
                </a:lnTo>
                <a:lnTo>
                  <a:pt x="20" y="1019"/>
                </a:lnTo>
                <a:lnTo>
                  <a:pt x="20" y="1019"/>
                </a:lnTo>
                <a:lnTo>
                  <a:pt x="30" y="1019"/>
                </a:lnTo>
                <a:lnTo>
                  <a:pt x="30" y="1019"/>
                </a:lnTo>
                <a:lnTo>
                  <a:pt x="60" y="1019"/>
                </a:lnTo>
                <a:lnTo>
                  <a:pt x="60" y="1019"/>
                </a:lnTo>
                <a:lnTo>
                  <a:pt x="65" y="1019"/>
                </a:lnTo>
                <a:lnTo>
                  <a:pt x="65" y="1019"/>
                </a:lnTo>
                <a:lnTo>
                  <a:pt x="70" y="1019"/>
                </a:lnTo>
                <a:lnTo>
                  <a:pt x="70" y="1019"/>
                </a:lnTo>
                <a:lnTo>
                  <a:pt x="75" y="1019"/>
                </a:lnTo>
                <a:lnTo>
                  <a:pt x="75" y="1019"/>
                </a:lnTo>
                <a:lnTo>
                  <a:pt x="75" y="1019"/>
                </a:lnTo>
                <a:lnTo>
                  <a:pt x="75" y="1019"/>
                </a:lnTo>
                <a:lnTo>
                  <a:pt x="80" y="1019"/>
                </a:lnTo>
                <a:lnTo>
                  <a:pt x="80" y="1019"/>
                </a:lnTo>
                <a:lnTo>
                  <a:pt x="80" y="1019"/>
                </a:lnTo>
                <a:lnTo>
                  <a:pt x="80" y="1019"/>
                </a:lnTo>
                <a:lnTo>
                  <a:pt x="85" y="1019"/>
                </a:lnTo>
                <a:lnTo>
                  <a:pt x="85" y="1019"/>
                </a:lnTo>
                <a:lnTo>
                  <a:pt x="85" y="1019"/>
                </a:lnTo>
                <a:lnTo>
                  <a:pt x="85" y="1019"/>
                </a:lnTo>
                <a:lnTo>
                  <a:pt x="90" y="1019"/>
                </a:lnTo>
                <a:lnTo>
                  <a:pt x="90" y="1019"/>
                </a:lnTo>
                <a:lnTo>
                  <a:pt x="95" y="1019"/>
                </a:lnTo>
                <a:lnTo>
                  <a:pt x="95" y="1019"/>
                </a:lnTo>
                <a:lnTo>
                  <a:pt x="100" y="1019"/>
                </a:lnTo>
                <a:lnTo>
                  <a:pt x="100" y="1019"/>
                </a:lnTo>
                <a:lnTo>
                  <a:pt x="104" y="1019"/>
                </a:lnTo>
                <a:lnTo>
                  <a:pt x="104" y="1019"/>
                </a:lnTo>
                <a:lnTo>
                  <a:pt x="104" y="1019"/>
                </a:lnTo>
                <a:lnTo>
                  <a:pt x="104" y="1019"/>
                </a:lnTo>
                <a:lnTo>
                  <a:pt x="109" y="1019"/>
                </a:lnTo>
                <a:lnTo>
                  <a:pt x="109" y="1019"/>
                </a:lnTo>
                <a:lnTo>
                  <a:pt x="109" y="1019"/>
                </a:lnTo>
                <a:lnTo>
                  <a:pt x="109" y="1019"/>
                </a:lnTo>
                <a:lnTo>
                  <a:pt x="114" y="1019"/>
                </a:lnTo>
                <a:lnTo>
                  <a:pt x="114" y="1019"/>
                </a:lnTo>
                <a:lnTo>
                  <a:pt x="119" y="1019"/>
                </a:lnTo>
                <a:lnTo>
                  <a:pt x="119" y="1019"/>
                </a:lnTo>
                <a:lnTo>
                  <a:pt x="119" y="1019"/>
                </a:lnTo>
                <a:lnTo>
                  <a:pt x="119" y="1019"/>
                </a:lnTo>
                <a:lnTo>
                  <a:pt x="124" y="1019"/>
                </a:lnTo>
                <a:lnTo>
                  <a:pt x="124" y="1019"/>
                </a:lnTo>
                <a:lnTo>
                  <a:pt x="134" y="1019"/>
                </a:lnTo>
                <a:lnTo>
                  <a:pt x="134" y="1019"/>
                </a:lnTo>
                <a:lnTo>
                  <a:pt x="139" y="1019"/>
                </a:lnTo>
                <a:lnTo>
                  <a:pt x="139" y="1019"/>
                </a:lnTo>
                <a:lnTo>
                  <a:pt x="139" y="1019"/>
                </a:lnTo>
                <a:lnTo>
                  <a:pt x="139" y="1019"/>
                </a:lnTo>
                <a:lnTo>
                  <a:pt x="144" y="1019"/>
                </a:lnTo>
                <a:lnTo>
                  <a:pt x="144" y="1019"/>
                </a:lnTo>
                <a:lnTo>
                  <a:pt x="144" y="1019"/>
                </a:lnTo>
                <a:lnTo>
                  <a:pt x="144" y="1019"/>
                </a:lnTo>
                <a:lnTo>
                  <a:pt x="149" y="1019"/>
                </a:lnTo>
                <a:lnTo>
                  <a:pt x="149" y="1019"/>
                </a:lnTo>
                <a:lnTo>
                  <a:pt x="154" y="1019"/>
                </a:lnTo>
                <a:lnTo>
                  <a:pt x="154" y="1019"/>
                </a:lnTo>
                <a:lnTo>
                  <a:pt x="154" y="1019"/>
                </a:lnTo>
                <a:lnTo>
                  <a:pt x="154" y="1019"/>
                </a:lnTo>
                <a:lnTo>
                  <a:pt x="159" y="1019"/>
                </a:lnTo>
                <a:lnTo>
                  <a:pt x="159" y="1019"/>
                </a:lnTo>
                <a:lnTo>
                  <a:pt x="164" y="1019"/>
                </a:lnTo>
                <a:lnTo>
                  <a:pt x="164" y="1019"/>
                </a:lnTo>
                <a:lnTo>
                  <a:pt x="164" y="1019"/>
                </a:lnTo>
                <a:lnTo>
                  <a:pt x="164" y="1019"/>
                </a:lnTo>
                <a:lnTo>
                  <a:pt x="169" y="1019"/>
                </a:lnTo>
                <a:lnTo>
                  <a:pt x="169" y="1019"/>
                </a:lnTo>
                <a:lnTo>
                  <a:pt x="174" y="1019"/>
                </a:lnTo>
                <a:lnTo>
                  <a:pt x="174" y="1019"/>
                </a:lnTo>
                <a:lnTo>
                  <a:pt x="179" y="1019"/>
                </a:lnTo>
                <a:lnTo>
                  <a:pt x="179" y="1019"/>
                </a:lnTo>
                <a:lnTo>
                  <a:pt x="179" y="1019"/>
                </a:lnTo>
                <a:lnTo>
                  <a:pt x="179" y="1019"/>
                </a:lnTo>
                <a:lnTo>
                  <a:pt x="184" y="1019"/>
                </a:lnTo>
                <a:lnTo>
                  <a:pt x="184" y="1019"/>
                </a:lnTo>
                <a:lnTo>
                  <a:pt x="194" y="1019"/>
                </a:lnTo>
                <a:lnTo>
                  <a:pt x="194" y="1019"/>
                </a:lnTo>
                <a:lnTo>
                  <a:pt x="199" y="1019"/>
                </a:lnTo>
                <a:lnTo>
                  <a:pt x="199" y="1019"/>
                </a:lnTo>
                <a:lnTo>
                  <a:pt x="209" y="1019"/>
                </a:lnTo>
                <a:lnTo>
                  <a:pt x="209" y="1019"/>
                </a:lnTo>
                <a:lnTo>
                  <a:pt x="214" y="1019"/>
                </a:lnTo>
                <a:lnTo>
                  <a:pt x="214" y="1014"/>
                </a:lnTo>
                <a:lnTo>
                  <a:pt x="229" y="1014"/>
                </a:lnTo>
                <a:lnTo>
                  <a:pt x="229" y="1014"/>
                </a:lnTo>
                <a:lnTo>
                  <a:pt x="234" y="1014"/>
                </a:lnTo>
                <a:lnTo>
                  <a:pt x="234" y="1014"/>
                </a:lnTo>
                <a:lnTo>
                  <a:pt x="234" y="1014"/>
                </a:lnTo>
                <a:lnTo>
                  <a:pt x="234" y="1014"/>
                </a:lnTo>
                <a:lnTo>
                  <a:pt x="239" y="1014"/>
                </a:lnTo>
                <a:lnTo>
                  <a:pt x="239" y="1014"/>
                </a:lnTo>
                <a:lnTo>
                  <a:pt x="244" y="1014"/>
                </a:lnTo>
                <a:lnTo>
                  <a:pt x="244" y="1014"/>
                </a:lnTo>
                <a:lnTo>
                  <a:pt x="249" y="1014"/>
                </a:lnTo>
                <a:lnTo>
                  <a:pt x="249" y="1014"/>
                </a:lnTo>
                <a:lnTo>
                  <a:pt x="263" y="1014"/>
                </a:lnTo>
                <a:lnTo>
                  <a:pt x="263" y="1014"/>
                </a:lnTo>
                <a:lnTo>
                  <a:pt x="273" y="1014"/>
                </a:lnTo>
                <a:lnTo>
                  <a:pt x="273" y="1014"/>
                </a:lnTo>
                <a:lnTo>
                  <a:pt x="273" y="1014"/>
                </a:lnTo>
                <a:lnTo>
                  <a:pt x="273" y="1014"/>
                </a:lnTo>
                <a:lnTo>
                  <a:pt x="278" y="1014"/>
                </a:lnTo>
                <a:lnTo>
                  <a:pt x="278" y="1014"/>
                </a:lnTo>
                <a:lnTo>
                  <a:pt x="283" y="1014"/>
                </a:lnTo>
                <a:lnTo>
                  <a:pt x="283" y="1014"/>
                </a:lnTo>
                <a:lnTo>
                  <a:pt x="293" y="1014"/>
                </a:lnTo>
                <a:lnTo>
                  <a:pt x="293" y="1014"/>
                </a:lnTo>
                <a:lnTo>
                  <a:pt x="298" y="1014"/>
                </a:lnTo>
                <a:lnTo>
                  <a:pt x="298" y="1014"/>
                </a:lnTo>
                <a:lnTo>
                  <a:pt x="298" y="1014"/>
                </a:lnTo>
                <a:lnTo>
                  <a:pt x="298" y="1014"/>
                </a:lnTo>
                <a:lnTo>
                  <a:pt x="303" y="1014"/>
                </a:lnTo>
                <a:lnTo>
                  <a:pt x="303" y="1014"/>
                </a:lnTo>
                <a:lnTo>
                  <a:pt x="303" y="1014"/>
                </a:lnTo>
                <a:lnTo>
                  <a:pt x="303" y="1014"/>
                </a:lnTo>
                <a:lnTo>
                  <a:pt x="308" y="1014"/>
                </a:lnTo>
                <a:lnTo>
                  <a:pt x="308" y="1014"/>
                </a:lnTo>
                <a:lnTo>
                  <a:pt x="313" y="1014"/>
                </a:lnTo>
                <a:lnTo>
                  <a:pt x="313" y="1014"/>
                </a:lnTo>
                <a:lnTo>
                  <a:pt x="318" y="1014"/>
                </a:lnTo>
                <a:lnTo>
                  <a:pt x="318" y="1014"/>
                </a:lnTo>
                <a:lnTo>
                  <a:pt x="318" y="1014"/>
                </a:lnTo>
                <a:lnTo>
                  <a:pt x="318" y="1014"/>
                </a:lnTo>
                <a:lnTo>
                  <a:pt x="323" y="1014"/>
                </a:lnTo>
                <a:lnTo>
                  <a:pt x="323" y="1014"/>
                </a:lnTo>
                <a:lnTo>
                  <a:pt x="323" y="1014"/>
                </a:lnTo>
                <a:lnTo>
                  <a:pt x="323" y="1014"/>
                </a:lnTo>
                <a:lnTo>
                  <a:pt x="328" y="1014"/>
                </a:lnTo>
                <a:lnTo>
                  <a:pt x="328" y="1014"/>
                </a:lnTo>
                <a:lnTo>
                  <a:pt x="328" y="1014"/>
                </a:lnTo>
                <a:lnTo>
                  <a:pt x="328" y="1014"/>
                </a:lnTo>
                <a:lnTo>
                  <a:pt x="333" y="1014"/>
                </a:lnTo>
                <a:lnTo>
                  <a:pt x="333" y="1014"/>
                </a:lnTo>
                <a:lnTo>
                  <a:pt x="333" y="1014"/>
                </a:lnTo>
                <a:lnTo>
                  <a:pt x="333" y="1014"/>
                </a:lnTo>
                <a:lnTo>
                  <a:pt x="338" y="1014"/>
                </a:lnTo>
                <a:lnTo>
                  <a:pt x="338" y="1014"/>
                </a:lnTo>
                <a:lnTo>
                  <a:pt x="338" y="1014"/>
                </a:lnTo>
                <a:lnTo>
                  <a:pt x="338" y="1014"/>
                </a:lnTo>
                <a:lnTo>
                  <a:pt x="343" y="1014"/>
                </a:lnTo>
                <a:lnTo>
                  <a:pt x="343" y="1014"/>
                </a:lnTo>
                <a:lnTo>
                  <a:pt x="343" y="1014"/>
                </a:lnTo>
                <a:lnTo>
                  <a:pt x="343" y="1014"/>
                </a:lnTo>
                <a:lnTo>
                  <a:pt x="348" y="1014"/>
                </a:lnTo>
                <a:lnTo>
                  <a:pt x="348" y="1014"/>
                </a:lnTo>
                <a:lnTo>
                  <a:pt x="353" y="1014"/>
                </a:lnTo>
                <a:lnTo>
                  <a:pt x="353" y="1008"/>
                </a:lnTo>
                <a:lnTo>
                  <a:pt x="353" y="1008"/>
                </a:lnTo>
                <a:lnTo>
                  <a:pt x="353" y="1008"/>
                </a:lnTo>
                <a:lnTo>
                  <a:pt x="358" y="1008"/>
                </a:lnTo>
                <a:lnTo>
                  <a:pt x="358" y="1008"/>
                </a:lnTo>
                <a:lnTo>
                  <a:pt x="358" y="1008"/>
                </a:lnTo>
                <a:lnTo>
                  <a:pt x="358" y="1008"/>
                </a:lnTo>
                <a:lnTo>
                  <a:pt x="363" y="1008"/>
                </a:lnTo>
                <a:lnTo>
                  <a:pt x="363" y="1008"/>
                </a:lnTo>
                <a:lnTo>
                  <a:pt x="363" y="1008"/>
                </a:lnTo>
                <a:lnTo>
                  <a:pt x="363" y="1008"/>
                </a:lnTo>
                <a:lnTo>
                  <a:pt x="368" y="1008"/>
                </a:lnTo>
                <a:lnTo>
                  <a:pt x="368" y="1008"/>
                </a:lnTo>
                <a:lnTo>
                  <a:pt x="383" y="1008"/>
                </a:lnTo>
                <a:lnTo>
                  <a:pt x="383" y="1008"/>
                </a:lnTo>
                <a:lnTo>
                  <a:pt x="383" y="1008"/>
                </a:lnTo>
                <a:lnTo>
                  <a:pt x="383" y="1008"/>
                </a:lnTo>
                <a:lnTo>
                  <a:pt x="388" y="1008"/>
                </a:lnTo>
                <a:lnTo>
                  <a:pt x="388" y="1008"/>
                </a:lnTo>
                <a:lnTo>
                  <a:pt x="393" y="1008"/>
                </a:lnTo>
                <a:lnTo>
                  <a:pt x="393" y="1008"/>
                </a:lnTo>
                <a:lnTo>
                  <a:pt x="393" y="1008"/>
                </a:lnTo>
                <a:lnTo>
                  <a:pt x="393" y="1008"/>
                </a:lnTo>
                <a:lnTo>
                  <a:pt x="398" y="1008"/>
                </a:lnTo>
                <a:lnTo>
                  <a:pt x="398" y="1008"/>
                </a:lnTo>
                <a:lnTo>
                  <a:pt x="412" y="1008"/>
                </a:lnTo>
                <a:lnTo>
                  <a:pt x="412" y="1008"/>
                </a:lnTo>
                <a:lnTo>
                  <a:pt x="412" y="1008"/>
                </a:lnTo>
                <a:lnTo>
                  <a:pt x="412" y="1008"/>
                </a:lnTo>
                <a:lnTo>
                  <a:pt x="427" y="1008"/>
                </a:lnTo>
                <a:lnTo>
                  <a:pt x="427" y="1008"/>
                </a:lnTo>
                <a:lnTo>
                  <a:pt x="432" y="1008"/>
                </a:lnTo>
                <a:lnTo>
                  <a:pt x="432" y="1008"/>
                </a:lnTo>
                <a:lnTo>
                  <a:pt x="437" y="1008"/>
                </a:lnTo>
                <a:lnTo>
                  <a:pt x="437" y="1008"/>
                </a:lnTo>
                <a:lnTo>
                  <a:pt x="442" y="1008"/>
                </a:lnTo>
                <a:lnTo>
                  <a:pt x="442" y="1008"/>
                </a:lnTo>
                <a:lnTo>
                  <a:pt x="447" y="1008"/>
                </a:lnTo>
                <a:lnTo>
                  <a:pt x="447" y="1008"/>
                </a:lnTo>
                <a:lnTo>
                  <a:pt x="447" y="1008"/>
                </a:lnTo>
                <a:lnTo>
                  <a:pt x="447" y="1008"/>
                </a:lnTo>
                <a:lnTo>
                  <a:pt x="452" y="1008"/>
                </a:lnTo>
                <a:lnTo>
                  <a:pt x="452" y="1008"/>
                </a:lnTo>
                <a:lnTo>
                  <a:pt x="452" y="1008"/>
                </a:lnTo>
                <a:lnTo>
                  <a:pt x="452" y="1008"/>
                </a:lnTo>
                <a:lnTo>
                  <a:pt x="457" y="1008"/>
                </a:lnTo>
                <a:lnTo>
                  <a:pt x="457" y="1008"/>
                </a:lnTo>
                <a:lnTo>
                  <a:pt x="462" y="1008"/>
                </a:lnTo>
                <a:lnTo>
                  <a:pt x="462" y="1008"/>
                </a:lnTo>
                <a:lnTo>
                  <a:pt x="467" y="1008"/>
                </a:lnTo>
                <a:lnTo>
                  <a:pt x="467" y="1008"/>
                </a:lnTo>
                <a:lnTo>
                  <a:pt x="472" y="1008"/>
                </a:lnTo>
                <a:lnTo>
                  <a:pt x="472" y="1008"/>
                </a:lnTo>
                <a:lnTo>
                  <a:pt x="477" y="1008"/>
                </a:lnTo>
                <a:lnTo>
                  <a:pt x="477" y="1008"/>
                </a:lnTo>
                <a:lnTo>
                  <a:pt x="477" y="1008"/>
                </a:lnTo>
                <a:lnTo>
                  <a:pt x="477" y="1008"/>
                </a:lnTo>
                <a:lnTo>
                  <a:pt x="482" y="1008"/>
                </a:lnTo>
                <a:lnTo>
                  <a:pt x="482" y="1008"/>
                </a:lnTo>
                <a:lnTo>
                  <a:pt x="487" y="1008"/>
                </a:lnTo>
                <a:lnTo>
                  <a:pt x="487" y="1008"/>
                </a:lnTo>
                <a:lnTo>
                  <a:pt x="487" y="1008"/>
                </a:lnTo>
                <a:lnTo>
                  <a:pt x="487" y="1008"/>
                </a:lnTo>
                <a:lnTo>
                  <a:pt x="492" y="1008"/>
                </a:lnTo>
                <a:lnTo>
                  <a:pt x="492" y="1008"/>
                </a:lnTo>
                <a:lnTo>
                  <a:pt x="497" y="1008"/>
                </a:lnTo>
                <a:lnTo>
                  <a:pt x="497" y="1003"/>
                </a:lnTo>
                <a:lnTo>
                  <a:pt x="507" y="1003"/>
                </a:lnTo>
                <a:lnTo>
                  <a:pt x="507" y="1003"/>
                </a:lnTo>
                <a:lnTo>
                  <a:pt x="512" y="1003"/>
                </a:lnTo>
                <a:lnTo>
                  <a:pt x="512" y="1003"/>
                </a:lnTo>
                <a:lnTo>
                  <a:pt x="517" y="1003"/>
                </a:lnTo>
                <a:lnTo>
                  <a:pt x="517" y="1003"/>
                </a:lnTo>
                <a:lnTo>
                  <a:pt x="517" y="1003"/>
                </a:lnTo>
                <a:lnTo>
                  <a:pt x="517" y="1003"/>
                </a:lnTo>
                <a:lnTo>
                  <a:pt x="522" y="1003"/>
                </a:lnTo>
                <a:lnTo>
                  <a:pt x="522" y="1003"/>
                </a:lnTo>
                <a:lnTo>
                  <a:pt x="522" y="1003"/>
                </a:lnTo>
                <a:lnTo>
                  <a:pt x="522" y="1003"/>
                </a:lnTo>
                <a:lnTo>
                  <a:pt x="527" y="1003"/>
                </a:lnTo>
                <a:lnTo>
                  <a:pt x="527" y="1003"/>
                </a:lnTo>
                <a:lnTo>
                  <a:pt x="527" y="1003"/>
                </a:lnTo>
                <a:lnTo>
                  <a:pt x="527" y="1003"/>
                </a:lnTo>
                <a:lnTo>
                  <a:pt x="532" y="1003"/>
                </a:lnTo>
                <a:lnTo>
                  <a:pt x="532" y="1003"/>
                </a:lnTo>
                <a:lnTo>
                  <a:pt x="537" y="1003"/>
                </a:lnTo>
                <a:lnTo>
                  <a:pt x="537" y="1003"/>
                </a:lnTo>
                <a:lnTo>
                  <a:pt x="542" y="1003"/>
                </a:lnTo>
                <a:lnTo>
                  <a:pt x="542" y="1003"/>
                </a:lnTo>
                <a:lnTo>
                  <a:pt x="542" y="1003"/>
                </a:lnTo>
                <a:lnTo>
                  <a:pt x="542" y="1003"/>
                </a:lnTo>
                <a:lnTo>
                  <a:pt x="546" y="1003"/>
                </a:lnTo>
                <a:lnTo>
                  <a:pt x="546" y="1003"/>
                </a:lnTo>
                <a:lnTo>
                  <a:pt x="551" y="1003"/>
                </a:lnTo>
                <a:lnTo>
                  <a:pt x="551" y="1003"/>
                </a:lnTo>
                <a:lnTo>
                  <a:pt x="556" y="1003"/>
                </a:lnTo>
                <a:lnTo>
                  <a:pt x="556" y="1003"/>
                </a:lnTo>
                <a:lnTo>
                  <a:pt x="556" y="1003"/>
                </a:lnTo>
                <a:lnTo>
                  <a:pt x="556" y="1003"/>
                </a:lnTo>
                <a:lnTo>
                  <a:pt x="561" y="1003"/>
                </a:lnTo>
                <a:lnTo>
                  <a:pt x="561" y="1003"/>
                </a:lnTo>
                <a:lnTo>
                  <a:pt x="566" y="1003"/>
                </a:lnTo>
                <a:lnTo>
                  <a:pt x="566" y="1003"/>
                </a:lnTo>
                <a:lnTo>
                  <a:pt x="571" y="1003"/>
                </a:lnTo>
                <a:lnTo>
                  <a:pt x="571" y="1003"/>
                </a:lnTo>
                <a:lnTo>
                  <a:pt x="571" y="1003"/>
                </a:lnTo>
                <a:lnTo>
                  <a:pt x="571" y="997"/>
                </a:lnTo>
                <a:lnTo>
                  <a:pt x="581" y="997"/>
                </a:lnTo>
                <a:lnTo>
                  <a:pt x="581" y="997"/>
                </a:lnTo>
                <a:lnTo>
                  <a:pt x="586" y="997"/>
                </a:lnTo>
                <a:lnTo>
                  <a:pt x="586" y="997"/>
                </a:lnTo>
                <a:lnTo>
                  <a:pt x="596" y="997"/>
                </a:lnTo>
                <a:lnTo>
                  <a:pt x="596" y="997"/>
                </a:lnTo>
                <a:lnTo>
                  <a:pt x="621" y="997"/>
                </a:lnTo>
                <a:lnTo>
                  <a:pt x="621" y="997"/>
                </a:lnTo>
                <a:lnTo>
                  <a:pt x="621" y="997"/>
                </a:lnTo>
                <a:lnTo>
                  <a:pt x="621" y="997"/>
                </a:lnTo>
                <a:lnTo>
                  <a:pt x="626" y="997"/>
                </a:lnTo>
                <a:lnTo>
                  <a:pt x="626" y="997"/>
                </a:lnTo>
                <a:lnTo>
                  <a:pt x="631" y="997"/>
                </a:lnTo>
                <a:lnTo>
                  <a:pt x="631" y="992"/>
                </a:lnTo>
                <a:lnTo>
                  <a:pt x="631" y="992"/>
                </a:lnTo>
                <a:lnTo>
                  <a:pt x="631" y="992"/>
                </a:lnTo>
                <a:lnTo>
                  <a:pt x="636" y="992"/>
                </a:lnTo>
                <a:lnTo>
                  <a:pt x="636" y="992"/>
                </a:lnTo>
                <a:lnTo>
                  <a:pt x="636" y="992"/>
                </a:lnTo>
                <a:lnTo>
                  <a:pt x="636" y="992"/>
                </a:lnTo>
                <a:lnTo>
                  <a:pt x="641" y="992"/>
                </a:lnTo>
                <a:lnTo>
                  <a:pt x="641" y="992"/>
                </a:lnTo>
                <a:lnTo>
                  <a:pt x="641" y="992"/>
                </a:lnTo>
                <a:lnTo>
                  <a:pt x="641" y="992"/>
                </a:lnTo>
                <a:lnTo>
                  <a:pt x="646" y="992"/>
                </a:lnTo>
                <a:lnTo>
                  <a:pt x="646" y="992"/>
                </a:lnTo>
                <a:lnTo>
                  <a:pt x="646" y="992"/>
                </a:lnTo>
                <a:lnTo>
                  <a:pt x="646" y="986"/>
                </a:lnTo>
                <a:lnTo>
                  <a:pt x="651" y="986"/>
                </a:lnTo>
                <a:lnTo>
                  <a:pt x="651" y="986"/>
                </a:lnTo>
                <a:lnTo>
                  <a:pt x="661" y="986"/>
                </a:lnTo>
                <a:lnTo>
                  <a:pt x="661" y="986"/>
                </a:lnTo>
                <a:lnTo>
                  <a:pt x="661" y="986"/>
                </a:lnTo>
                <a:lnTo>
                  <a:pt x="661" y="981"/>
                </a:lnTo>
                <a:lnTo>
                  <a:pt x="666" y="981"/>
                </a:lnTo>
                <a:lnTo>
                  <a:pt x="666" y="981"/>
                </a:lnTo>
                <a:lnTo>
                  <a:pt x="666" y="981"/>
                </a:lnTo>
                <a:lnTo>
                  <a:pt x="666" y="981"/>
                </a:lnTo>
                <a:lnTo>
                  <a:pt x="671" y="981"/>
                </a:lnTo>
                <a:lnTo>
                  <a:pt x="671" y="981"/>
                </a:lnTo>
                <a:lnTo>
                  <a:pt x="671" y="981"/>
                </a:lnTo>
                <a:lnTo>
                  <a:pt x="671" y="981"/>
                </a:lnTo>
                <a:lnTo>
                  <a:pt x="676" y="981"/>
                </a:lnTo>
                <a:lnTo>
                  <a:pt x="676" y="981"/>
                </a:lnTo>
                <a:lnTo>
                  <a:pt x="676" y="981"/>
                </a:lnTo>
                <a:lnTo>
                  <a:pt x="676" y="981"/>
                </a:lnTo>
                <a:lnTo>
                  <a:pt x="681" y="981"/>
                </a:lnTo>
                <a:lnTo>
                  <a:pt x="681" y="981"/>
                </a:lnTo>
                <a:lnTo>
                  <a:pt x="686" y="981"/>
                </a:lnTo>
                <a:lnTo>
                  <a:pt x="686" y="981"/>
                </a:lnTo>
                <a:lnTo>
                  <a:pt x="691" y="981"/>
                </a:lnTo>
                <a:lnTo>
                  <a:pt x="691" y="981"/>
                </a:lnTo>
                <a:lnTo>
                  <a:pt x="691" y="981"/>
                </a:lnTo>
                <a:lnTo>
                  <a:pt x="691" y="981"/>
                </a:lnTo>
                <a:lnTo>
                  <a:pt x="695" y="981"/>
                </a:lnTo>
                <a:lnTo>
                  <a:pt x="695" y="981"/>
                </a:lnTo>
                <a:lnTo>
                  <a:pt x="700" y="981"/>
                </a:lnTo>
                <a:lnTo>
                  <a:pt x="700" y="981"/>
                </a:lnTo>
                <a:lnTo>
                  <a:pt x="700" y="981"/>
                </a:lnTo>
                <a:lnTo>
                  <a:pt x="700" y="981"/>
                </a:lnTo>
                <a:lnTo>
                  <a:pt x="705" y="981"/>
                </a:lnTo>
                <a:lnTo>
                  <a:pt x="705" y="975"/>
                </a:lnTo>
                <a:lnTo>
                  <a:pt x="705" y="975"/>
                </a:lnTo>
                <a:lnTo>
                  <a:pt x="705" y="975"/>
                </a:lnTo>
                <a:lnTo>
                  <a:pt x="710" y="975"/>
                </a:lnTo>
                <a:lnTo>
                  <a:pt x="710" y="975"/>
                </a:lnTo>
                <a:lnTo>
                  <a:pt x="725" y="975"/>
                </a:lnTo>
                <a:lnTo>
                  <a:pt x="725" y="970"/>
                </a:lnTo>
                <a:lnTo>
                  <a:pt x="725" y="970"/>
                </a:lnTo>
                <a:lnTo>
                  <a:pt x="725" y="970"/>
                </a:lnTo>
                <a:lnTo>
                  <a:pt x="730" y="970"/>
                </a:lnTo>
                <a:lnTo>
                  <a:pt x="730" y="970"/>
                </a:lnTo>
                <a:lnTo>
                  <a:pt x="730" y="970"/>
                </a:lnTo>
                <a:lnTo>
                  <a:pt x="730" y="970"/>
                </a:lnTo>
                <a:lnTo>
                  <a:pt x="735" y="970"/>
                </a:lnTo>
                <a:lnTo>
                  <a:pt x="735" y="970"/>
                </a:lnTo>
                <a:lnTo>
                  <a:pt x="745" y="970"/>
                </a:lnTo>
                <a:lnTo>
                  <a:pt x="745" y="970"/>
                </a:lnTo>
                <a:lnTo>
                  <a:pt x="750" y="970"/>
                </a:lnTo>
                <a:lnTo>
                  <a:pt x="750" y="970"/>
                </a:lnTo>
                <a:lnTo>
                  <a:pt x="755" y="970"/>
                </a:lnTo>
                <a:lnTo>
                  <a:pt x="755" y="970"/>
                </a:lnTo>
                <a:lnTo>
                  <a:pt x="755" y="970"/>
                </a:lnTo>
                <a:lnTo>
                  <a:pt x="755" y="970"/>
                </a:lnTo>
                <a:lnTo>
                  <a:pt x="765" y="970"/>
                </a:lnTo>
                <a:lnTo>
                  <a:pt x="765" y="970"/>
                </a:lnTo>
                <a:lnTo>
                  <a:pt x="770" y="970"/>
                </a:lnTo>
                <a:lnTo>
                  <a:pt x="770" y="970"/>
                </a:lnTo>
                <a:lnTo>
                  <a:pt x="775" y="970"/>
                </a:lnTo>
                <a:lnTo>
                  <a:pt x="775" y="970"/>
                </a:lnTo>
                <a:lnTo>
                  <a:pt x="780" y="970"/>
                </a:lnTo>
                <a:lnTo>
                  <a:pt x="780" y="970"/>
                </a:lnTo>
                <a:lnTo>
                  <a:pt x="785" y="970"/>
                </a:lnTo>
                <a:lnTo>
                  <a:pt x="785" y="970"/>
                </a:lnTo>
                <a:lnTo>
                  <a:pt x="790" y="970"/>
                </a:lnTo>
                <a:lnTo>
                  <a:pt x="790" y="970"/>
                </a:lnTo>
                <a:lnTo>
                  <a:pt x="795" y="970"/>
                </a:lnTo>
                <a:lnTo>
                  <a:pt x="795" y="970"/>
                </a:lnTo>
                <a:lnTo>
                  <a:pt x="800" y="970"/>
                </a:lnTo>
                <a:lnTo>
                  <a:pt x="800" y="970"/>
                </a:lnTo>
                <a:lnTo>
                  <a:pt x="805" y="970"/>
                </a:lnTo>
                <a:lnTo>
                  <a:pt x="805" y="964"/>
                </a:lnTo>
                <a:lnTo>
                  <a:pt x="815" y="964"/>
                </a:lnTo>
                <a:lnTo>
                  <a:pt x="815" y="964"/>
                </a:lnTo>
                <a:lnTo>
                  <a:pt x="820" y="964"/>
                </a:lnTo>
                <a:lnTo>
                  <a:pt x="820" y="964"/>
                </a:lnTo>
                <a:lnTo>
                  <a:pt x="825" y="964"/>
                </a:lnTo>
                <a:lnTo>
                  <a:pt x="825" y="964"/>
                </a:lnTo>
                <a:lnTo>
                  <a:pt x="830" y="964"/>
                </a:lnTo>
                <a:lnTo>
                  <a:pt x="830" y="964"/>
                </a:lnTo>
                <a:lnTo>
                  <a:pt x="835" y="964"/>
                </a:lnTo>
                <a:lnTo>
                  <a:pt x="835" y="964"/>
                </a:lnTo>
                <a:lnTo>
                  <a:pt x="840" y="964"/>
                </a:lnTo>
                <a:lnTo>
                  <a:pt x="840" y="964"/>
                </a:lnTo>
                <a:lnTo>
                  <a:pt x="844" y="964"/>
                </a:lnTo>
                <a:lnTo>
                  <a:pt x="844" y="964"/>
                </a:lnTo>
                <a:lnTo>
                  <a:pt x="844" y="964"/>
                </a:lnTo>
                <a:lnTo>
                  <a:pt x="844" y="964"/>
                </a:lnTo>
                <a:lnTo>
                  <a:pt x="849" y="964"/>
                </a:lnTo>
                <a:lnTo>
                  <a:pt x="849" y="964"/>
                </a:lnTo>
                <a:lnTo>
                  <a:pt x="859" y="964"/>
                </a:lnTo>
                <a:lnTo>
                  <a:pt x="859" y="959"/>
                </a:lnTo>
                <a:lnTo>
                  <a:pt x="859" y="959"/>
                </a:lnTo>
                <a:lnTo>
                  <a:pt x="859" y="959"/>
                </a:lnTo>
                <a:lnTo>
                  <a:pt x="874" y="959"/>
                </a:lnTo>
                <a:lnTo>
                  <a:pt x="874" y="959"/>
                </a:lnTo>
                <a:lnTo>
                  <a:pt x="874" y="959"/>
                </a:lnTo>
                <a:lnTo>
                  <a:pt x="874" y="959"/>
                </a:lnTo>
                <a:lnTo>
                  <a:pt x="879" y="959"/>
                </a:lnTo>
                <a:lnTo>
                  <a:pt x="879" y="959"/>
                </a:lnTo>
                <a:lnTo>
                  <a:pt x="889" y="959"/>
                </a:lnTo>
                <a:lnTo>
                  <a:pt x="889" y="959"/>
                </a:lnTo>
                <a:lnTo>
                  <a:pt x="889" y="959"/>
                </a:lnTo>
                <a:lnTo>
                  <a:pt x="889" y="959"/>
                </a:lnTo>
                <a:lnTo>
                  <a:pt x="894" y="959"/>
                </a:lnTo>
                <a:lnTo>
                  <a:pt x="894" y="959"/>
                </a:lnTo>
                <a:lnTo>
                  <a:pt x="914" y="959"/>
                </a:lnTo>
                <a:lnTo>
                  <a:pt x="914" y="959"/>
                </a:lnTo>
                <a:lnTo>
                  <a:pt x="919" y="959"/>
                </a:lnTo>
                <a:lnTo>
                  <a:pt x="919" y="959"/>
                </a:lnTo>
                <a:lnTo>
                  <a:pt x="924" y="959"/>
                </a:lnTo>
                <a:lnTo>
                  <a:pt x="924" y="959"/>
                </a:lnTo>
                <a:lnTo>
                  <a:pt x="929" y="959"/>
                </a:lnTo>
                <a:lnTo>
                  <a:pt x="929" y="953"/>
                </a:lnTo>
                <a:lnTo>
                  <a:pt x="929" y="953"/>
                </a:lnTo>
                <a:lnTo>
                  <a:pt x="929" y="953"/>
                </a:lnTo>
                <a:lnTo>
                  <a:pt x="934" y="953"/>
                </a:lnTo>
                <a:lnTo>
                  <a:pt x="934" y="953"/>
                </a:lnTo>
                <a:lnTo>
                  <a:pt x="939" y="953"/>
                </a:lnTo>
                <a:lnTo>
                  <a:pt x="939" y="953"/>
                </a:lnTo>
                <a:lnTo>
                  <a:pt x="944" y="953"/>
                </a:lnTo>
                <a:lnTo>
                  <a:pt x="944" y="953"/>
                </a:lnTo>
                <a:lnTo>
                  <a:pt x="944" y="953"/>
                </a:lnTo>
                <a:lnTo>
                  <a:pt x="944" y="953"/>
                </a:lnTo>
                <a:lnTo>
                  <a:pt x="949" y="953"/>
                </a:lnTo>
                <a:lnTo>
                  <a:pt x="949" y="953"/>
                </a:lnTo>
                <a:lnTo>
                  <a:pt x="949" y="953"/>
                </a:lnTo>
                <a:lnTo>
                  <a:pt x="949" y="953"/>
                </a:lnTo>
                <a:lnTo>
                  <a:pt x="954" y="953"/>
                </a:lnTo>
                <a:lnTo>
                  <a:pt x="954" y="953"/>
                </a:lnTo>
                <a:lnTo>
                  <a:pt x="959" y="953"/>
                </a:lnTo>
                <a:lnTo>
                  <a:pt x="959" y="953"/>
                </a:lnTo>
                <a:lnTo>
                  <a:pt x="959" y="953"/>
                </a:lnTo>
                <a:lnTo>
                  <a:pt x="959" y="948"/>
                </a:lnTo>
                <a:lnTo>
                  <a:pt x="964" y="948"/>
                </a:lnTo>
                <a:lnTo>
                  <a:pt x="964" y="948"/>
                </a:lnTo>
                <a:lnTo>
                  <a:pt x="969" y="948"/>
                </a:lnTo>
                <a:lnTo>
                  <a:pt x="969" y="948"/>
                </a:lnTo>
                <a:lnTo>
                  <a:pt x="969" y="948"/>
                </a:lnTo>
                <a:lnTo>
                  <a:pt x="969" y="942"/>
                </a:lnTo>
                <a:lnTo>
                  <a:pt x="974" y="942"/>
                </a:lnTo>
                <a:lnTo>
                  <a:pt x="974" y="942"/>
                </a:lnTo>
                <a:lnTo>
                  <a:pt x="974" y="942"/>
                </a:lnTo>
                <a:lnTo>
                  <a:pt x="974" y="937"/>
                </a:lnTo>
                <a:lnTo>
                  <a:pt x="979" y="937"/>
                </a:lnTo>
                <a:lnTo>
                  <a:pt x="979" y="937"/>
                </a:lnTo>
                <a:lnTo>
                  <a:pt x="979" y="937"/>
                </a:lnTo>
                <a:lnTo>
                  <a:pt x="979" y="937"/>
                </a:lnTo>
                <a:lnTo>
                  <a:pt x="984" y="937"/>
                </a:lnTo>
                <a:lnTo>
                  <a:pt x="984" y="937"/>
                </a:lnTo>
                <a:lnTo>
                  <a:pt x="984" y="937"/>
                </a:lnTo>
                <a:lnTo>
                  <a:pt x="984" y="931"/>
                </a:lnTo>
                <a:lnTo>
                  <a:pt x="988" y="931"/>
                </a:lnTo>
                <a:lnTo>
                  <a:pt x="988" y="931"/>
                </a:lnTo>
                <a:lnTo>
                  <a:pt x="988" y="931"/>
                </a:lnTo>
                <a:lnTo>
                  <a:pt x="988" y="931"/>
                </a:lnTo>
                <a:lnTo>
                  <a:pt x="993" y="931"/>
                </a:lnTo>
                <a:lnTo>
                  <a:pt x="993" y="931"/>
                </a:lnTo>
                <a:lnTo>
                  <a:pt x="998" y="931"/>
                </a:lnTo>
                <a:lnTo>
                  <a:pt x="998" y="926"/>
                </a:lnTo>
                <a:lnTo>
                  <a:pt x="1003" y="926"/>
                </a:lnTo>
                <a:lnTo>
                  <a:pt x="1003" y="926"/>
                </a:lnTo>
                <a:lnTo>
                  <a:pt x="1003" y="926"/>
                </a:lnTo>
                <a:lnTo>
                  <a:pt x="1003" y="926"/>
                </a:lnTo>
                <a:lnTo>
                  <a:pt x="1008" y="926"/>
                </a:lnTo>
                <a:lnTo>
                  <a:pt x="1008" y="926"/>
                </a:lnTo>
                <a:lnTo>
                  <a:pt x="1008" y="926"/>
                </a:lnTo>
                <a:lnTo>
                  <a:pt x="1008" y="926"/>
                </a:lnTo>
                <a:lnTo>
                  <a:pt x="1013" y="926"/>
                </a:lnTo>
                <a:lnTo>
                  <a:pt x="1013" y="926"/>
                </a:lnTo>
                <a:lnTo>
                  <a:pt x="1018" y="926"/>
                </a:lnTo>
                <a:lnTo>
                  <a:pt x="1018" y="921"/>
                </a:lnTo>
                <a:lnTo>
                  <a:pt x="1023" y="921"/>
                </a:lnTo>
                <a:lnTo>
                  <a:pt x="1023" y="921"/>
                </a:lnTo>
                <a:lnTo>
                  <a:pt x="1028" y="921"/>
                </a:lnTo>
                <a:lnTo>
                  <a:pt x="1028" y="921"/>
                </a:lnTo>
                <a:lnTo>
                  <a:pt x="1033" y="921"/>
                </a:lnTo>
                <a:lnTo>
                  <a:pt x="1033" y="921"/>
                </a:lnTo>
                <a:lnTo>
                  <a:pt x="1033" y="921"/>
                </a:lnTo>
                <a:lnTo>
                  <a:pt x="1033" y="921"/>
                </a:lnTo>
                <a:lnTo>
                  <a:pt x="1038" y="921"/>
                </a:lnTo>
                <a:lnTo>
                  <a:pt x="1038" y="921"/>
                </a:lnTo>
                <a:lnTo>
                  <a:pt x="1043" y="921"/>
                </a:lnTo>
                <a:lnTo>
                  <a:pt x="1043" y="921"/>
                </a:lnTo>
                <a:lnTo>
                  <a:pt x="1048" y="921"/>
                </a:lnTo>
                <a:lnTo>
                  <a:pt x="1048" y="915"/>
                </a:lnTo>
                <a:lnTo>
                  <a:pt x="1053" y="915"/>
                </a:lnTo>
                <a:lnTo>
                  <a:pt x="1053" y="915"/>
                </a:lnTo>
                <a:lnTo>
                  <a:pt x="1058" y="915"/>
                </a:lnTo>
                <a:lnTo>
                  <a:pt x="1058" y="915"/>
                </a:lnTo>
                <a:lnTo>
                  <a:pt x="1063" y="915"/>
                </a:lnTo>
                <a:lnTo>
                  <a:pt x="1063" y="915"/>
                </a:lnTo>
                <a:lnTo>
                  <a:pt x="1068" y="915"/>
                </a:lnTo>
                <a:lnTo>
                  <a:pt x="1068" y="915"/>
                </a:lnTo>
                <a:lnTo>
                  <a:pt x="1073" y="915"/>
                </a:lnTo>
                <a:lnTo>
                  <a:pt x="1073" y="915"/>
                </a:lnTo>
                <a:lnTo>
                  <a:pt x="1073" y="915"/>
                </a:lnTo>
                <a:lnTo>
                  <a:pt x="1073" y="915"/>
                </a:lnTo>
                <a:lnTo>
                  <a:pt x="1078" y="915"/>
                </a:lnTo>
                <a:lnTo>
                  <a:pt x="1078" y="910"/>
                </a:lnTo>
                <a:lnTo>
                  <a:pt x="1083" y="910"/>
                </a:lnTo>
                <a:lnTo>
                  <a:pt x="1083" y="910"/>
                </a:lnTo>
                <a:lnTo>
                  <a:pt x="1088" y="910"/>
                </a:lnTo>
                <a:lnTo>
                  <a:pt x="1088" y="910"/>
                </a:lnTo>
                <a:lnTo>
                  <a:pt x="1098" y="910"/>
                </a:lnTo>
                <a:lnTo>
                  <a:pt x="1098" y="910"/>
                </a:lnTo>
                <a:lnTo>
                  <a:pt x="1098" y="910"/>
                </a:lnTo>
                <a:lnTo>
                  <a:pt x="1098" y="910"/>
                </a:lnTo>
                <a:lnTo>
                  <a:pt x="1103" y="910"/>
                </a:lnTo>
                <a:lnTo>
                  <a:pt x="1103" y="910"/>
                </a:lnTo>
                <a:lnTo>
                  <a:pt x="1108" y="910"/>
                </a:lnTo>
                <a:lnTo>
                  <a:pt x="1108" y="910"/>
                </a:lnTo>
                <a:lnTo>
                  <a:pt x="1113" y="910"/>
                </a:lnTo>
                <a:lnTo>
                  <a:pt x="1113" y="910"/>
                </a:lnTo>
                <a:lnTo>
                  <a:pt x="1118" y="910"/>
                </a:lnTo>
                <a:lnTo>
                  <a:pt x="1118" y="904"/>
                </a:lnTo>
                <a:lnTo>
                  <a:pt x="1128" y="904"/>
                </a:lnTo>
                <a:lnTo>
                  <a:pt x="1128" y="904"/>
                </a:lnTo>
                <a:lnTo>
                  <a:pt x="1128" y="904"/>
                </a:lnTo>
                <a:lnTo>
                  <a:pt x="1128" y="904"/>
                </a:lnTo>
                <a:lnTo>
                  <a:pt x="1133" y="904"/>
                </a:lnTo>
                <a:lnTo>
                  <a:pt x="1133" y="904"/>
                </a:lnTo>
                <a:lnTo>
                  <a:pt x="1137" y="904"/>
                </a:lnTo>
                <a:lnTo>
                  <a:pt x="1137" y="904"/>
                </a:lnTo>
                <a:lnTo>
                  <a:pt x="1137" y="904"/>
                </a:lnTo>
                <a:lnTo>
                  <a:pt x="1137" y="904"/>
                </a:lnTo>
                <a:lnTo>
                  <a:pt x="1147" y="904"/>
                </a:lnTo>
                <a:lnTo>
                  <a:pt x="1147" y="904"/>
                </a:lnTo>
                <a:lnTo>
                  <a:pt x="1152" y="904"/>
                </a:lnTo>
                <a:lnTo>
                  <a:pt x="1152" y="904"/>
                </a:lnTo>
                <a:lnTo>
                  <a:pt x="1157" y="904"/>
                </a:lnTo>
                <a:lnTo>
                  <a:pt x="1157" y="904"/>
                </a:lnTo>
                <a:lnTo>
                  <a:pt x="1157" y="904"/>
                </a:lnTo>
                <a:lnTo>
                  <a:pt x="1157" y="904"/>
                </a:lnTo>
                <a:lnTo>
                  <a:pt x="1162" y="904"/>
                </a:lnTo>
                <a:lnTo>
                  <a:pt x="1162" y="904"/>
                </a:lnTo>
                <a:lnTo>
                  <a:pt x="1167" y="904"/>
                </a:lnTo>
                <a:lnTo>
                  <a:pt x="1167" y="904"/>
                </a:lnTo>
                <a:lnTo>
                  <a:pt x="1172" y="904"/>
                </a:lnTo>
                <a:lnTo>
                  <a:pt x="1172" y="904"/>
                </a:lnTo>
                <a:lnTo>
                  <a:pt x="1182" y="904"/>
                </a:lnTo>
                <a:lnTo>
                  <a:pt x="1182" y="904"/>
                </a:lnTo>
                <a:lnTo>
                  <a:pt x="1197" y="904"/>
                </a:lnTo>
                <a:lnTo>
                  <a:pt x="1197" y="904"/>
                </a:lnTo>
                <a:lnTo>
                  <a:pt x="1202" y="904"/>
                </a:lnTo>
                <a:lnTo>
                  <a:pt x="1202" y="904"/>
                </a:lnTo>
                <a:lnTo>
                  <a:pt x="1217" y="904"/>
                </a:lnTo>
                <a:lnTo>
                  <a:pt x="1217" y="904"/>
                </a:lnTo>
                <a:lnTo>
                  <a:pt x="1227" y="904"/>
                </a:lnTo>
                <a:lnTo>
                  <a:pt x="1227" y="904"/>
                </a:lnTo>
                <a:lnTo>
                  <a:pt x="1232" y="904"/>
                </a:lnTo>
                <a:lnTo>
                  <a:pt x="1232" y="904"/>
                </a:lnTo>
                <a:lnTo>
                  <a:pt x="1232" y="904"/>
                </a:lnTo>
                <a:lnTo>
                  <a:pt x="1232" y="904"/>
                </a:lnTo>
                <a:lnTo>
                  <a:pt x="1237" y="904"/>
                </a:lnTo>
                <a:lnTo>
                  <a:pt x="1237" y="904"/>
                </a:lnTo>
                <a:lnTo>
                  <a:pt x="1247" y="904"/>
                </a:lnTo>
                <a:lnTo>
                  <a:pt x="1247" y="904"/>
                </a:lnTo>
                <a:lnTo>
                  <a:pt x="1252" y="904"/>
                </a:lnTo>
                <a:lnTo>
                  <a:pt x="1252" y="904"/>
                </a:lnTo>
                <a:lnTo>
                  <a:pt x="1257" y="904"/>
                </a:lnTo>
                <a:lnTo>
                  <a:pt x="1257" y="904"/>
                </a:lnTo>
                <a:lnTo>
                  <a:pt x="1257" y="904"/>
                </a:lnTo>
                <a:lnTo>
                  <a:pt x="1257" y="899"/>
                </a:lnTo>
                <a:lnTo>
                  <a:pt x="1262" y="899"/>
                </a:lnTo>
                <a:lnTo>
                  <a:pt x="1262" y="899"/>
                </a:lnTo>
                <a:lnTo>
                  <a:pt x="1262" y="899"/>
                </a:lnTo>
                <a:lnTo>
                  <a:pt x="1262" y="899"/>
                </a:lnTo>
                <a:lnTo>
                  <a:pt x="1267" y="899"/>
                </a:lnTo>
                <a:lnTo>
                  <a:pt x="1267" y="899"/>
                </a:lnTo>
                <a:lnTo>
                  <a:pt x="1267" y="899"/>
                </a:lnTo>
                <a:lnTo>
                  <a:pt x="1267" y="899"/>
                </a:lnTo>
                <a:lnTo>
                  <a:pt x="1272" y="899"/>
                </a:lnTo>
                <a:lnTo>
                  <a:pt x="1272" y="899"/>
                </a:lnTo>
                <a:lnTo>
                  <a:pt x="1277" y="899"/>
                </a:lnTo>
                <a:lnTo>
                  <a:pt x="1277" y="899"/>
                </a:lnTo>
                <a:lnTo>
                  <a:pt x="1277" y="899"/>
                </a:lnTo>
                <a:lnTo>
                  <a:pt x="1277" y="899"/>
                </a:lnTo>
                <a:lnTo>
                  <a:pt x="1282" y="899"/>
                </a:lnTo>
                <a:lnTo>
                  <a:pt x="1282" y="899"/>
                </a:lnTo>
                <a:lnTo>
                  <a:pt x="1282" y="899"/>
                </a:lnTo>
                <a:lnTo>
                  <a:pt x="1282" y="899"/>
                </a:lnTo>
                <a:lnTo>
                  <a:pt x="1286" y="899"/>
                </a:lnTo>
                <a:lnTo>
                  <a:pt x="1286" y="899"/>
                </a:lnTo>
                <a:lnTo>
                  <a:pt x="1286" y="899"/>
                </a:lnTo>
                <a:lnTo>
                  <a:pt x="1286" y="893"/>
                </a:lnTo>
                <a:lnTo>
                  <a:pt x="1291" y="893"/>
                </a:lnTo>
                <a:lnTo>
                  <a:pt x="1291" y="893"/>
                </a:lnTo>
                <a:lnTo>
                  <a:pt x="1291" y="893"/>
                </a:lnTo>
                <a:lnTo>
                  <a:pt x="1291" y="893"/>
                </a:lnTo>
                <a:lnTo>
                  <a:pt x="1296" y="893"/>
                </a:lnTo>
                <a:lnTo>
                  <a:pt x="1296" y="893"/>
                </a:lnTo>
                <a:lnTo>
                  <a:pt x="1296" y="893"/>
                </a:lnTo>
                <a:lnTo>
                  <a:pt x="1296" y="893"/>
                </a:lnTo>
                <a:lnTo>
                  <a:pt x="1301" y="893"/>
                </a:lnTo>
                <a:lnTo>
                  <a:pt x="1301" y="893"/>
                </a:lnTo>
                <a:lnTo>
                  <a:pt x="1301" y="893"/>
                </a:lnTo>
                <a:lnTo>
                  <a:pt x="1301" y="888"/>
                </a:lnTo>
                <a:lnTo>
                  <a:pt x="1306" y="888"/>
                </a:lnTo>
                <a:lnTo>
                  <a:pt x="1306" y="882"/>
                </a:lnTo>
                <a:lnTo>
                  <a:pt x="1311" y="882"/>
                </a:lnTo>
                <a:lnTo>
                  <a:pt x="1311" y="882"/>
                </a:lnTo>
                <a:lnTo>
                  <a:pt x="1311" y="882"/>
                </a:lnTo>
                <a:lnTo>
                  <a:pt x="1311" y="882"/>
                </a:lnTo>
                <a:lnTo>
                  <a:pt x="1316" y="882"/>
                </a:lnTo>
                <a:lnTo>
                  <a:pt x="1316" y="882"/>
                </a:lnTo>
                <a:lnTo>
                  <a:pt x="1316" y="882"/>
                </a:lnTo>
                <a:lnTo>
                  <a:pt x="1316" y="877"/>
                </a:lnTo>
                <a:lnTo>
                  <a:pt x="1321" y="877"/>
                </a:lnTo>
                <a:lnTo>
                  <a:pt x="1321" y="877"/>
                </a:lnTo>
                <a:lnTo>
                  <a:pt x="1321" y="877"/>
                </a:lnTo>
                <a:lnTo>
                  <a:pt x="1321" y="877"/>
                </a:lnTo>
                <a:lnTo>
                  <a:pt x="1326" y="877"/>
                </a:lnTo>
                <a:lnTo>
                  <a:pt x="1326" y="877"/>
                </a:lnTo>
                <a:lnTo>
                  <a:pt x="1326" y="877"/>
                </a:lnTo>
                <a:lnTo>
                  <a:pt x="1326" y="871"/>
                </a:lnTo>
                <a:lnTo>
                  <a:pt x="1331" y="871"/>
                </a:lnTo>
                <a:lnTo>
                  <a:pt x="1331" y="871"/>
                </a:lnTo>
                <a:lnTo>
                  <a:pt x="1331" y="871"/>
                </a:lnTo>
                <a:lnTo>
                  <a:pt x="1331" y="871"/>
                </a:lnTo>
                <a:lnTo>
                  <a:pt x="1336" y="871"/>
                </a:lnTo>
                <a:lnTo>
                  <a:pt x="1336" y="866"/>
                </a:lnTo>
                <a:lnTo>
                  <a:pt x="1341" y="866"/>
                </a:lnTo>
                <a:lnTo>
                  <a:pt x="1341" y="866"/>
                </a:lnTo>
                <a:lnTo>
                  <a:pt x="1346" y="866"/>
                </a:lnTo>
                <a:lnTo>
                  <a:pt x="1346" y="866"/>
                </a:lnTo>
                <a:lnTo>
                  <a:pt x="1351" y="866"/>
                </a:lnTo>
                <a:lnTo>
                  <a:pt x="1351" y="866"/>
                </a:lnTo>
                <a:lnTo>
                  <a:pt x="1351" y="866"/>
                </a:lnTo>
                <a:lnTo>
                  <a:pt x="1351" y="866"/>
                </a:lnTo>
                <a:lnTo>
                  <a:pt x="1356" y="866"/>
                </a:lnTo>
                <a:lnTo>
                  <a:pt x="1356" y="866"/>
                </a:lnTo>
                <a:lnTo>
                  <a:pt x="1361" y="866"/>
                </a:lnTo>
                <a:lnTo>
                  <a:pt x="1361" y="866"/>
                </a:lnTo>
                <a:lnTo>
                  <a:pt x="1361" y="866"/>
                </a:lnTo>
                <a:lnTo>
                  <a:pt x="1361" y="860"/>
                </a:lnTo>
                <a:lnTo>
                  <a:pt x="1366" y="860"/>
                </a:lnTo>
                <a:lnTo>
                  <a:pt x="1366" y="860"/>
                </a:lnTo>
                <a:lnTo>
                  <a:pt x="1371" y="860"/>
                </a:lnTo>
                <a:lnTo>
                  <a:pt x="1371" y="860"/>
                </a:lnTo>
                <a:lnTo>
                  <a:pt x="1381" y="860"/>
                </a:lnTo>
                <a:lnTo>
                  <a:pt x="1381" y="860"/>
                </a:lnTo>
                <a:lnTo>
                  <a:pt x="1381" y="860"/>
                </a:lnTo>
                <a:lnTo>
                  <a:pt x="1381" y="860"/>
                </a:lnTo>
                <a:lnTo>
                  <a:pt x="1386" y="860"/>
                </a:lnTo>
                <a:lnTo>
                  <a:pt x="1386" y="860"/>
                </a:lnTo>
                <a:lnTo>
                  <a:pt x="1386" y="860"/>
                </a:lnTo>
                <a:lnTo>
                  <a:pt x="1386" y="860"/>
                </a:lnTo>
                <a:lnTo>
                  <a:pt x="1391" y="860"/>
                </a:lnTo>
                <a:lnTo>
                  <a:pt x="1391" y="860"/>
                </a:lnTo>
                <a:lnTo>
                  <a:pt x="1391" y="860"/>
                </a:lnTo>
                <a:lnTo>
                  <a:pt x="1391" y="860"/>
                </a:lnTo>
                <a:lnTo>
                  <a:pt x="1396" y="860"/>
                </a:lnTo>
                <a:lnTo>
                  <a:pt x="1396" y="860"/>
                </a:lnTo>
                <a:lnTo>
                  <a:pt x="1401" y="860"/>
                </a:lnTo>
                <a:lnTo>
                  <a:pt x="1401" y="855"/>
                </a:lnTo>
                <a:lnTo>
                  <a:pt x="1401" y="855"/>
                </a:lnTo>
                <a:lnTo>
                  <a:pt x="1401" y="855"/>
                </a:lnTo>
                <a:lnTo>
                  <a:pt x="1406" y="855"/>
                </a:lnTo>
                <a:lnTo>
                  <a:pt x="1406" y="855"/>
                </a:lnTo>
                <a:lnTo>
                  <a:pt x="1406" y="855"/>
                </a:lnTo>
                <a:lnTo>
                  <a:pt x="1406" y="855"/>
                </a:lnTo>
                <a:lnTo>
                  <a:pt x="1411" y="855"/>
                </a:lnTo>
                <a:lnTo>
                  <a:pt x="1411" y="855"/>
                </a:lnTo>
                <a:lnTo>
                  <a:pt x="1411" y="855"/>
                </a:lnTo>
                <a:lnTo>
                  <a:pt x="1411" y="855"/>
                </a:lnTo>
                <a:lnTo>
                  <a:pt x="1416" y="855"/>
                </a:lnTo>
                <a:lnTo>
                  <a:pt x="1416" y="855"/>
                </a:lnTo>
                <a:lnTo>
                  <a:pt x="1416" y="855"/>
                </a:lnTo>
                <a:lnTo>
                  <a:pt x="1416" y="855"/>
                </a:lnTo>
                <a:lnTo>
                  <a:pt x="1421" y="855"/>
                </a:lnTo>
                <a:lnTo>
                  <a:pt x="1421" y="855"/>
                </a:lnTo>
                <a:lnTo>
                  <a:pt x="1421" y="855"/>
                </a:lnTo>
                <a:lnTo>
                  <a:pt x="1421" y="855"/>
                </a:lnTo>
                <a:lnTo>
                  <a:pt x="1430" y="855"/>
                </a:lnTo>
                <a:lnTo>
                  <a:pt x="1430" y="855"/>
                </a:lnTo>
                <a:lnTo>
                  <a:pt x="1435" y="855"/>
                </a:lnTo>
                <a:lnTo>
                  <a:pt x="1435" y="855"/>
                </a:lnTo>
                <a:lnTo>
                  <a:pt x="1440" y="855"/>
                </a:lnTo>
                <a:lnTo>
                  <a:pt x="1440" y="849"/>
                </a:lnTo>
                <a:lnTo>
                  <a:pt x="1440" y="849"/>
                </a:lnTo>
                <a:lnTo>
                  <a:pt x="1440" y="849"/>
                </a:lnTo>
                <a:lnTo>
                  <a:pt x="1445" y="849"/>
                </a:lnTo>
                <a:lnTo>
                  <a:pt x="1445" y="849"/>
                </a:lnTo>
                <a:lnTo>
                  <a:pt x="1445" y="849"/>
                </a:lnTo>
                <a:lnTo>
                  <a:pt x="1445" y="849"/>
                </a:lnTo>
                <a:lnTo>
                  <a:pt x="1450" y="849"/>
                </a:lnTo>
                <a:lnTo>
                  <a:pt x="1450" y="844"/>
                </a:lnTo>
                <a:lnTo>
                  <a:pt x="1450" y="844"/>
                </a:lnTo>
                <a:lnTo>
                  <a:pt x="1450" y="844"/>
                </a:lnTo>
                <a:lnTo>
                  <a:pt x="1455" y="844"/>
                </a:lnTo>
                <a:lnTo>
                  <a:pt x="1455" y="844"/>
                </a:lnTo>
                <a:lnTo>
                  <a:pt x="1460" y="844"/>
                </a:lnTo>
                <a:lnTo>
                  <a:pt x="1460" y="844"/>
                </a:lnTo>
                <a:lnTo>
                  <a:pt x="1465" y="844"/>
                </a:lnTo>
                <a:lnTo>
                  <a:pt x="1465" y="844"/>
                </a:lnTo>
                <a:lnTo>
                  <a:pt x="1470" y="844"/>
                </a:lnTo>
                <a:lnTo>
                  <a:pt x="1470" y="844"/>
                </a:lnTo>
                <a:lnTo>
                  <a:pt x="1470" y="844"/>
                </a:lnTo>
                <a:lnTo>
                  <a:pt x="1470" y="844"/>
                </a:lnTo>
                <a:lnTo>
                  <a:pt x="1475" y="844"/>
                </a:lnTo>
                <a:lnTo>
                  <a:pt x="1475" y="844"/>
                </a:lnTo>
                <a:lnTo>
                  <a:pt x="1480" y="844"/>
                </a:lnTo>
                <a:lnTo>
                  <a:pt x="1480" y="838"/>
                </a:lnTo>
                <a:lnTo>
                  <a:pt x="1480" y="838"/>
                </a:lnTo>
                <a:lnTo>
                  <a:pt x="1480" y="838"/>
                </a:lnTo>
                <a:lnTo>
                  <a:pt x="1485" y="838"/>
                </a:lnTo>
                <a:lnTo>
                  <a:pt x="1485" y="833"/>
                </a:lnTo>
                <a:lnTo>
                  <a:pt x="1485" y="833"/>
                </a:lnTo>
                <a:lnTo>
                  <a:pt x="1485" y="833"/>
                </a:lnTo>
                <a:lnTo>
                  <a:pt x="1490" y="833"/>
                </a:lnTo>
                <a:lnTo>
                  <a:pt x="1490" y="833"/>
                </a:lnTo>
                <a:lnTo>
                  <a:pt x="1495" y="833"/>
                </a:lnTo>
                <a:lnTo>
                  <a:pt x="1495" y="833"/>
                </a:lnTo>
                <a:lnTo>
                  <a:pt x="1500" y="833"/>
                </a:lnTo>
                <a:lnTo>
                  <a:pt x="1500" y="833"/>
                </a:lnTo>
                <a:lnTo>
                  <a:pt x="1505" y="833"/>
                </a:lnTo>
                <a:lnTo>
                  <a:pt x="1505" y="833"/>
                </a:lnTo>
                <a:lnTo>
                  <a:pt x="1505" y="833"/>
                </a:lnTo>
                <a:lnTo>
                  <a:pt x="1505" y="833"/>
                </a:lnTo>
                <a:lnTo>
                  <a:pt x="1510" y="833"/>
                </a:lnTo>
                <a:lnTo>
                  <a:pt x="1510" y="833"/>
                </a:lnTo>
                <a:lnTo>
                  <a:pt x="1510" y="833"/>
                </a:lnTo>
                <a:lnTo>
                  <a:pt x="1510" y="833"/>
                </a:lnTo>
                <a:lnTo>
                  <a:pt x="1515" y="833"/>
                </a:lnTo>
                <a:lnTo>
                  <a:pt x="1515" y="833"/>
                </a:lnTo>
                <a:lnTo>
                  <a:pt x="1515" y="833"/>
                </a:lnTo>
                <a:lnTo>
                  <a:pt x="1515" y="833"/>
                </a:lnTo>
                <a:lnTo>
                  <a:pt x="1520" y="833"/>
                </a:lnTo>
                <a:lnTo>
                  <a:pt x="1520" y="833"/>
                </a:lnTo>
                <a:lnTo>
                  <a:pt x="1525" y="833"/>
                </a:lnTo>
                <a:lnTo>
                  <a:pt x="1525" y="833"/>
                </a:lnTo>
                <a:lnTo>
                  <a:pt x="1525" y="833"/>
                </a:lnTo>
                <a:lnTo>
                  <a:pt x="1525" y="833"/>
                </a:lnTo>
                <a:lnTo>
                  <a:pt x="1530" y="833"/>
                </a:lnTo>
                <a:lnTo>
                  <a:pt x="1530" y="833"/>
                </a:lnTo>
                <a:lnTo>
                  <a:pt x="1530" y="833"/>
                </a:lnTo>
                <a:lnTo>
                  <a:pt x="1530" y="833"/>
                </a:lnTo>
                <a:lnTo>
                  <a:pt x="1535" y="833"/>
                </a:lnTo>
                <a:lnTo>
                  <a:pt x="1535" y="833"/>
                </a:lnTo>
                <a:lnTo>
                  <a:pt x="1535" y="833"/>
                </a:lnTo>
                <a:lnTo>
                  <a:pt x="1535" y="833"/>
                </a:lnTo>
                <a:lnTo>
                  <a:pt x="1540" y="833"/>
                </a:lnTo>
                <a:lnTo>
                  <a:pt x="1540" y="833"/>
                </a:lnTo>
                <a:lnTo>
                  <a:pt x="1545" y="833"/>
                </a:lnTo>
                <a:lnTo>
                  <a:pt x="1545" y="833"/>
                </a:lnTo>
                <a:lnTo>
                  <a:pt x="1545" y="833"/>
                </a:lnTo>
                <a:lnTo>
                  <a:pt x="1545" y="827"/>
                </a:lnTo>
                <a:lnTo>
                  <a:pt x="1555" y="827"/>
                </a:lnTo>
                <a:lnTo>
                  <a:pt x="1555" y="827"/>
                </a:lnTo>
                <a:lnTo>
                  <a:pt x="1560" y="827"/>
                </a:lnTo>
                <a:lnTo>
                  <a:pt x="1560" y="827"/>
                </a:lnTo>
                <a:lnTo>
                  <a:pt x="1560" y="827"/>
                </a:lnTo>
                <a:lnTo>
                  <a:pt x="1560" y="827"/>
                </a:lnTo>
                <a:lnTo>
                  <a:pt x="1565" y="827"/>
                </a:lnTo>
                <a:lnTo>
                  <a:pt x="1565" y="827"/>
                </a:lnTo>
                <a:lnTo>
                  <a:pt x="1565" y="827"/>
                </a:lnTo>
                <a:lnTo>
                  <a:pt x="1565" y="827"/>
                </a:lnTo>
                <a:lnTo>
                  <a:pt x="1570" y="827"/>
                </a:lnTo>
                <a:lnTo>
                  <a:pt x="1570" y="827"/>
                </a:lnTo>
                <a:lnTo>
                  <a:pt x="1570" y="827"/>
                </a:lnTo>
                <a:lnTo>
                  <a:pt x="1570" y="827"/>
                </a:lnTo>
                <a:lnTo>
                  <a:pt x="1575" y="827"/>
                </a:lnTo>
                <a:lnTo>
                  <a:pt x="1575" y="827"/>
                </a:lnTo>
                <a:lnTo>
                  <a:pt x="1575" y="827"/>
                </a:lnTo>
                <a:lnTo>
                  <a:pt x="1575" y="827"/>
                </a:lnTo>
                <a:lnTo>
                  <a:pt x="1579" y="827"/>
                </a:lnTo>
                <a:lnTo>
                  <a:pt x="1579" y="827"/>
                </a:lnTo>
                <a:lnTo>
                  <a:pt x="1584" y="827"/>
                </a:lnTo>
                <a:lnTo>
                  <a:pt x="1584" y="827"/>
                </a:lnTo>
                <a:lnTo>
                  <a:pt x="1584" y="827"/>
                </a:lnTo>
                <a:lnTo>
                  <a:pt x="1584" y="827"/>
                </a:lnTo>
                <a:lnTo>
                  <a:pt x="1589" y="827"/>
                </a:lnTo>
                <a:lnTo>
                  <a:pt x="1589" y="827"/>
                </a:lnTo>
                <a:lnTo>
                  <a:pt x="1589" y="827"/>
                </a:lnTo>
                <a:lnTo>
                  <a:pt x="1589" y="827"/>
                </a:lnTo>
                <a:lnTo>
                  <a:pt x="1594" y="827"/>
                </a:lnTo>
                <a:lnTo>
                  <a:pt x="1594" y="822"/>
                </a:lnTo>
                <a:lnTo>
                  <a:pt x="1594" y="822"/>
                </a:lnTo>
                <a:lnTo>
                  <a:pt x="1594" y="822"/>
                </a:lnTo>
                <a:lnTo>
                  <a:pt x="1599" y="822"/>
                </a:lnTo>
                <a:lnTo>
                  <a:pt x="1599" y="822"/>
                </a:lnTo>
                <a:lnTo>
                  <a:pt x="1599" y="822"/>
                </a:lnTo>
                <a:lnTo>
                  <a:pt x="1599" y="816"/>
                </a:lnTo>
                <a:lnTo>
                  <a:pt x="1604" y="816"/>
                </a:lnTo>
                <a:lnTo>
                  <a:pt x="1604" y="816"/>
                </a:lnTo>
                <a:lnTo>
                  <a:pt x="1604" y="816"/>
                </a:lnTo>
                <a:lnTo>
                  <a:pt x="1604" y="816"/>
                </a:lnTo>
                <a:lnTo>
                  <a:pt x="1609" y="816"/>
                </a:lnTo>
                <a:lnTo>
                  <a:pt x="1609" y="816"/>
                </a:lnTo>
                <a:lnTo>
                  <a:pt x="1609" y="816"/>
                </a:lnTo>
                <a:lnTo>
                  <a:pt x="1609" y="805"/>
                </a:lnTo>
                <a:lnTo>
                  <a:pt x="1614" y="805"/>
                </a:lnTo>
                <a:lnTo>
                  <a:pt x="1614" y="805"/>
                </a:lnTo>
                <a:lnTo>
                  <a:pt x="1619" y="805"/>
                </a:lnTo>
                <a:lnTo>
                  <a:pt x="1619" y="805"/>
                </a:lnTo>
                <a:lnTo>
                  <a:pt x="1619" y="805"/>
                </a:lnTo>
                <a:lnTo>
                  <a:pt x="1619" y="805"/>
                </a:lnTo>
                <a:lnTo>
                  <a:pt x="1624" y="805"/>
                </a:lnTo>
                <a:lnTo>
                  <a:pt x="1624" y="800"/>
                </a:lnTo>
                <a:lnTo>
                  <a:pt x="1624" y="800"/>
                </a:lnTo>
                <a:lnTo>
                  <a:pt x="1624" y="794"/>
                </a:lnTo>
                <a:lnTo>
                  <a:pt x="1629" y="794"/>
                </a:lnTo>
                <a:lnTo>
                  <a:pt x="1629" y="794"/>
                </a:lnTo>
                <a:lnTo>
                  <a:pt x="1629" y="794"/>
                </a:lnTo>
                <a:lnTo>
                  <a:pt x="1629" y="789"/>
                </a:lnTo>
                <a:lnTo>
                  <a:pt x="1634" y="789"/>
                </a:lnTo>
                <a:lnTo>
                  <a:pt x="1634" y="789"/>
                </a:lnTo>
                <a:lnTo>
                  <a:pt x="1634" y="789"/>
                </a:lnTo>
                <a:lnTo>
                  <a:pt x="1634" y="789"/>
                </a:lnTo>
                <a:lnTo>
                  <a:pt x="1639" y="789"/>
                </a:lnTo>
                <a:lnTo>
                  <a:pt x="1639" y="783"/>
                </a:lnTo>
                <a:lnTo>
                  <a:pt x="1639" y="783"/>
                </a:lnTo>
                <a:lnTo>
                  <a:pt x="1639" y="783"/>
                </a:lnTo>
                <a:lnTo>
                  <a:pt x="1644" y="783"/>
                </a:lnTo>
                <a:lnTo>
                  <a:pt x="1644" y="783"/>
                </a:lnTo>
                <a:lnTo>
                  <a:pt x="1649" y="783"/>
                </a:lnTo>
                <a:lnTo>
                  <a:pt x="1649" y="783"/>
                </a:lnTo>
                <a:lnTo>
                  <a:pt x="1649" y="783"/>
                </a:lnTo>
                <a:lnTo>
                  <a:pt x="1649" y="778"/>
                </a:lnTo>
                <a:lnTo>
                  <a:pt x="1654" y="778"/>
                </a:lnTo>
                <a:lnTo>
                  <a:pt x="1654" y="778"/>
                </a:lnTo>
                <a:lnTo>
                  <a:pt x="1654" y="778"/>
                </a:lnTo>
                <a:lnTo>
                  <a:pt x="1654" y="778"/>
                </a:lnTo>
                <a:lnTo>
                  <a:pt x="1659" y="778"/>
                </a:lnTo>
                <a:lnTo>
                  <a:pt x="1659" y="778"/>
                </a:lnTo>
                <a:lnTo>
                  <a:pt x="1659" y="778"/>
                </a:lnTo>
                <a:lnTo>
                  <a:pt x="1659" y="778"/>
                </a:lnTo>
                <a:lnTo>
                  <a:pt x="1664" y="778"/>
                </a:lnTo>
                <a:lnTo>
                  <a:pt x="1664" y="778"/>
                </a:lnTo>
                <a:lnTo>
                  <a:pt x="1664" y="778"/>
                </a:lnTo>
                <a:lnTo>
                  <a:pt x="1664" y="773"/>
                </a:lnTo>
                <a:lnTo>
                  <a:pt x="1669" y="773"/>
                </a:lnTo>
                <a:lnTo>
                  <a:pt x="1669" y="773"/>
                </a:lnTo>
                <a:lnTo>
                  <a:pt x="1669" y="773"/>
                </a:lnTo>
                <a:lnTo>
                  <a:pt x="1669" y="773"/>
                </a:lnTo>
                <a:lnTo>
                  <a:pt x="1674" y="773"/>
                </a:lnTo>
                <a:lnTo>
                  <a:pt x="1674" y="773"/>
                </a:lnTo>
                <a:lnTo>
                  <a:pt x="1679" y="773"/>
                </a:lnTo>
                <a:lnTo>
                  <a:pt x="1679" y="773"/>
                </a:lnTo>
                <a:lnTo>
                  <a:pt x="1684" y="773"/>
                </a:lnTo>
                <a:lnTo>
                  <a:pt x="1684" y="773"/>
                </a:lnTo>
                <a:lnTo>
                  <a:pt x="1684" y="773"/>
                </a:lnTo>
                <a:lnTo>
                  <a:pt x="1684" y="773"/>
                </a:lnTo>
                <a:lnTo>
                  <a:pt x="1689" y="773"/>
                </a:lnTo>
                <a:lnTo>
                  <a:pt x="1689" y="773"/>
                </a:lnTo>
                <a:lnTo>
                  <a:pt x="1689" y="773"/>
                </a:lnTo>
                <a:lnTo>
                  <a:pt x="1689" y="773"/>
                </a:lnTo>
                <a:lnTo>
                  <a:pt x="1694" y="773"/>
                </a:lnTo>
                <a:lnTo>
                  <a:pt x="1694" y="773"/>
                </a:lnTo>
                <a:lnTo>
                  <a:pt x="1694" y="773"/>
                </a:lnTo>
                <a:lnTo>
                  <a:pt x="1694" y="773"/>
                </a:lnTo>
                <a:lnTo>
                  <a:pt x="1699" y="773"/>
                </a:lnTo>
                <a:lnTo>
                  <a:pt x="1699" y="773"/>
                </a:lnTo>
                <a:lnTo>
                  <a:pt x="1699" y="773"/>
                </a:lnTo>
                <a:lnTo>
                  <a:pt x="1699" y="773"/>
                </a:lnTo>
                <a:lnTo>
                  <a:pt x="1704" y="773"/>
                </a:lnTo>
                <a:lnTo>
                  <a:pt x="1704" y="773"/>
                </a:lnTo>
                <a:lnTo>
                  <a:pt x="1709" y="773"/>
                </a:lnTo>
                <a:lnTo>
                  <a:pt x="1709" y="767"/>
                </a:lnTo>
                <a:lnTo>
                  <a:pt x="1709" y="767"/>
                </a:lnTo>
                <a:lnTo>
                  <a:pt x="1709" y="767"/>
                </a:lnTo>
                <a:lnTo>
                  <a:pt x="1714" y="767"/>
                </a:lnTo>
                <a:lnTo>
                  <a:pt x="1714" y="767"/>
                </a:lnTo>
                <a:lnTo>
                  <a:pt x="1714" y="767"/>
                </a:lnTo>
                <a:lnTo>
                  <a:pt x="1714" y="767"/>
                </a:lnTo>
                <a:lnTo>
                  <a:pt x="1719" y="767"/>
                </a:lnTo>
                <a:lnTo>
                  <a:pt x="1719" y="767"/>
                </a:lnTo>
                <a:lnTo>
                  <a:pt x="1719" y="767"/>
                </a:lnTo>
                <a:lnTo>
                  <a:pt x="1719" y="767"/>
                </a:lnTo>
                <a:lnTo>
                  <a:pt x="1723" y="767"/>
                </a:lnTo>
                <a:lnTo>
                  <a:pt x="1723" y="767"/>
                </a:lnTo>
                <a:lnTo>
                  <a:pt x="1723" y="767"/>
                </a:lnTo>
                <a:lnTo>
                  <a:pt x="1723" y="762"/>
                </a:lnTo>
                <a:lnTo>
                  <a:pt x="1728" y="762"/>
                </a:lnTo>
                <a:lnTo>
                  <a:pt x="1728" y="762"/>
                </a:lnTo>
                <a:lnTo>
                  <a:pt x="1728" y="762"/>
                </a:lnTo>
                <a:lnTo>
                  <a:pt x="1728" y="762"/>
                </a:lnTo>
                <a:lnTo>
                  <a:pt x="1733" y="762"/>
                </a:lnTo>
                <a:lnTo>
                  <a:pt x="1733" y="762"/>
                </a:lnTo>
                <a:lnTo>
                  <a:pt x="1733" y="762"/>
                </a:lnTo>
                <a:lnTo>
                  <a:pt x="1733" y="762"/>
                </a:lnTo>
                <a:lnTo>
                  <a:pt x="1738" y="762"/>
                </a:lnTo>
                <a:lnTo>
                  <a:pt x="1738" y="762"/>
                </a:lnTo>
                <a:lnTo>
                  <a:pt x="1743" y="762"/>
                </a:lnTo>
                <a:lnTo>
                  <a:pt x="1743" y="762"/>
                </a:lnTo>
                <a:lnTo>
                  <a:pt x="1743" y="762"/>
                </a:lnTo>
                <a:lnTo>
                  <a:pt x="1743" y="762"/>
                </a:lnTo>
                <a:lnTo>
                  <a:pt x="1748" y="762"/>
                </a:lnTo>
                <a:lnTo>
                  <a:pt x="1748" y="762"/>
                </a:lnTo>
                <a:lnTo>
                  <a:pt x="1748" y="762"/>
                </a:lnTo>
                <a:lnTo>
                  <a:pt x="1748" y="762"/>
                </a:lnTo>
                <a:lnTo>
                  <a:pt x="1753" y="762"/>
                </a:lnTo>
                <a:lnTo>
                  <a:pt x="1753" y="762"/>
                </a:lnTo>
                <a:lnTo>
                  <a:pt x="1758" y="762"/>
                </a:lnTo>
                <a:lnTo>
                  <a:pt x="1758" y="762"/>
                </a:lnTo>
                <a:lnTo>
                  <a:pt x="1758" y="762"/>
                </a:lnTo>
                <a:lnTo>
                  <a:pt x="1758" y="762"/>
                </a:lnTo>
                <a:lnTo>
                  <a:pt x="1763" y="762"/>
                </a:lnTo>
                <a:lnTo>
                  <a:pt x="1763" y="756"/>
                </a:lnTo>
                <a:lnTo>
                  <a:pt x="1763" y="756"/>
                </a:lnTo>
                <a:lnTo>
                  <a:pt x="1763" y="756"/>
                </a:lnTo>
                <a:lnTo>
                  <a:pt x="1768" y="756"/>
                </a:lnTo>
                <a:lnTo>
                  <a:pt x="1768" y="756"/>
                </a:lnTo>
                <a:lnTo>
                  <a:pt x="1773" y="756"/>
                </a:lnTo>
                <a:lnTo>
                  <a:pt x="1773" y="756"/>
                </a:lnTo>
                <a:lnTo>
                  <a:pt x="1773" y="756"/>
                </a:lnTo>
                <a:lnTo>
                  <a:pt x="1773" y="756"/>
                </a:lnTo>
                <a:lnTo>
                  <a:pt x="1778" y="756"/>
                </a:lnTo>
                <a:lnTo>
                  <a:pt x="1778" y="756"/>
                </a:lnTo>
                <a:lnTo>
                  <a:pt x="1778" y="756"/>
                </a:lnTo>
                <a:lnTo>
                  <a:pt x="1778" y="756"/>
                </a:lnTo>
                <a:lnTo>
                  <a:pt x="1783" y="756"/>
                </a:lnTo>
                <a:lnTo>
                  <a:pt x="1783" y="756"/>
                </a:lnTo>
                <a:lnTo>
                  <a:pt x="1783" y="756"/>
                </a:lnTo>
                <a:lnTo>
                  <a:pt x="1783" y="756"/>
                </a:lnTo>
                <a:lnTo>
                  <a:pt x="1788" y="756"/>
                </a:lnTo>
                <a:lnTo>
                  <a:pt x="1788" y="756"/>
                </a:lnTo>
                <a:lnTo>
                  <a:pt x="1793" y="756"/>
                </a:lnTo>
                <a:lnTo>
                  <a:pt x="1793" y="756"/>
                </a:lnTo>
                <a:lnTo>
                  <a:pt x="1793" y="756"/>
                </a:lnTo>
                <a:lnTo>
                  <a:pt x="1793" y="756"/>
                </a:lnTo>
                <a:lnTo>
                  <a:pt x="1798" y="756"/>
                </a:lnTo>
                <a:lnTo>
                  <a:pt x="1798" y="756"/>
                </a:lnTo>
                <a:lnTo>
                  <a:pt x="1803" y="756"/>
                </a:lnTo>
                <a:lnTo>
                  <a:pt x="1803" y="756"/>
                </a:lnTo>
                <a:lnTo>
                  <a:pt x="1803" y="756"/>
                </a:lnTo>
                <a:lnTo>
                  <a:pt x="1803" y="756"/>
                </a:lnTo>
                <a:lnTo>
                  <a:pt x="1808" y="756"/>
                </a:lnTo>
                <a:lnTo>
                  <a:pt x="1808" y="756"/>
                </a:lnTo>
                <a:lnTo>
                  <a:pt x="1808" y="756"/>
                </a:lnTo>
                <a:lnTo>
                  <a:pt x="1808" y="756"/>
                </a:lnTo>
                <a:lnTo>
                  <a:pt x="1813" y="756"/>
                </a:lnTo>
                <a:lnTo>
                  <a:pt x="1813" y="756"/>
                </a:lnTo>
                <a:lnTo>
                  <a:pt x="1818" y="756"/>
                </a:lnTo>
                <a:lnTo>
                  <a:pt x="1818" y="756"/>
                </a:lnTo>
                <a:lnTo>
                  <a:pt x="1818" y="756"/>
                </a:lnTo>
                <a:lnTo>
                  <a:pt x="1818" y="756"/>
                </a:lnTo>
                <a:lnTo>
                  <a:pt x="1823" y="756"/>
                </a:lnTo>
                <a:lnTo>
                  <a:pt x="1823" y="756"/>
                </a:lnTo>
                <a:lnTo>
                  <a:pt x="1823" y="756"/>
                </a:lnTo>
                <a:lnTo>
                  <a:pt x="1823" y="756"/>
                </a:lnTo>
                <a:lnTo>
                  <a:pt x="1828" y="756"/>
                </a:lnTo>
                <a:lnTo>
                  <a:pt x="1828" y="756"/>
                </a:lnTo>
                <a:lnTo>
                  <a:pt x="1833" y="756"/>
                </a:lnTo>
                <a:lnTo>
                  <a:pt x="1833" y="751"/>
                </a:lnTo>
                <a:lnTo>
                  <a:pt x="1833" y="751"/>
                </a:lnTo>
                <a:lnTo>
                  <a:pt x="1833" y="751"/>
                </a:lnTo>
                <a:lnTo>
                  <a:pt x="1838" y="751"/>
                </a:lnTo>
                <a:lnTo>
                  <a:pt x="1838" y="751"/>
                </a:lnTo>
                <a:lnTo>
                  <a:pt x="1838" y="751"/>
                </a:lnTo>
                <a:lnTo>
                  <a:pt x="1838" y="751"/>
                </a:lnTo>
                <a:lnTo>
                  <a:pt x="1843" y="751"/>
                </a:lnTo>
                <a:lnTo>
                  <a:pt x="1843" y="751"/>
                </a:lnTo>
                <a:lnTo>
                  <a:pt x="1843" y="751"/>
                </a:lnTo>
                <a:lnTo>
                  <a:pt x="1843" y="751"/>
                </a:lnTo>
                <a:lnTo>
                  <a:pt x="1848" y="751"/>
                </a:lnTo>
                <a:lnTo>
                  <a:pt x="1848" y="751"/>
                </a:lnTo>
                <a:lnTo>
                  <a:pt x="1848" y="751"/>
                </a:lnTo>
                <a:lnTo>
                  <a:pt x="1848" y="751"/>
                </a:lnTo>
                <a:lnTo>
                  <a:pt x="1853" y="751"/>
                </a:lnTo>
                <a:lnTo>
                  <a:pt x="1853" y="751"/>
                </a:lnTo>
                <a:lnTo>
                  <a:pt x="1853" y="751"/>
                </a:lnTo>
                <a:lnTo>
                  <a:pt x="1853" y="751"/>
                </a:lnTo>
                <a:lnTo>
                  <a:pt x="1858" y="751"/>
                </a:lnTo>
                <a:lnTo>
                  <a:pt x="1858" y="751"/>
                </a:lnTo>
                <a:lnTo>
                  <a:pt x="1858" y="751"/>
                </a:lnTo>
                <a:lnTo>
                  <a:pt x="1858" y="751"/>
                </a:lnTo>
                <a:lnTo>
                  <a:pt x="1863" y="751"/>
                </a:lnTo>
                <a:lnTo>
                  <a:pt x="1863" y="745"/>
                </a:lnTo>
                <a:lnTo>
                  <a:pt x="1868" y="745"/>
                </a:lnTo>
                <a:lnTo>
                  <a:pt x="1868" y="745"/>
                </a:lnTo>
                <a:lnTo>
                  <a:pt x="1868" y="745"/>
                </a:lnTo>
                <a:lnTo>
                  <a:pt x="1868" y="745"/>
                </a:lnTo>
                <a:lnTo>
                  <a:pt x="1872" y="745"/>
                </a:lnTo>
                <a:lnTo>
                  <a:pt x="1872" y="745"/>
                </a:lnTo>
                <a:lnTo>
                  <a:pt x="1872" y="745"/>
                </a:lnTo>
                <a:lnTo>
                  <a:pt x="1872" y="745"/>
                </a:lnTo>
                <a:lnTo>
                  <a:pt x="1877" y="745"/>
                </a:lnTo>
                <a:lnTo>
                  <a:pt x="1877" y="745"/>
                </a:lnTo>
                <a:lnTo>
                  <a:pt x="1877" y="745"/>
                </a:lnTo>
                <a:lnTo>
                  <a:pt x="1877" y="745"/>
                </a:lnTo>
                <a:lnTo>
                  <a:pt x="1882" y="745"/>
                </a:lnTo>
                <a:lnTo>
                  <a:pt x="1882" y="745"/>
                </a:lnTo>
                <a:lnTo>
                  <a:pt x="1882" y="745"/>
                </a:lnTo>
                <a:lnTo>
                  <a:pt x="1882" y="745"/>
                </a:lnTo>
                <a:lnTo>
                  <a:pt x="1887" y="745"/>
                </a:lnTo>
                <a:lnTo>
                  <a:pt x="1887" y="745"/>
                </a:lnTo>
                <a:lnTo>
                  <a:pt x="1892" y="745"/>
                </a:lnTo>
                <a:lnTo>
                  <a:pt x="1892" y="745"/>
                </a:lnTo>
                <a:lnTo>
                  <a:pt x="1897" y="745"/>
                </a:lnTo>
                <a:lnTo>
                  <a:pt x="1897" y="745"/>
                </a:lnTo>
                <a:lnTo>
                  <a:pt x="1897" y="745"/>
                </a:lnTo>
                <a:lnTo>
                  <a:pt x="1897" y="745"/>
                </a:lnTo>
                <a:lnTo>
                  <a:pt x="1902" y="745"/>
                </a:lnTo>
                <a:lnTo>
                  <a:pt x="1902" y="740"/>
                </a:lnTo>
                <a:lnTo>
                  <a:pt x="1902" y="740"/>
                </a:lnTo>
                <a:lnTo>
                  <a:pt x="1902" y="740"/>
                </a:lnTo>
                <a:lnTo>
                  <a:pt x="1907" y="740"/>
                </a:lnTo>
                <a:lnTo>
                  <a:pt x="1907" y="740"/>
                </a:lnTo>
                <a:lnTo>
                  <a:pt x="1907" y="740"/>
                </a:lnTo>
                <a:lnTo>
                  <a:pt x="1907" y="740"/>
                </a:lnTo>
                <a:lnTo>
                  <a:pt x="1912" y="740"/>
                </a:lnTo>
                <a:lnTo>
                  <a:pt x="1912" y="740"/>
                </a:lnTo>
                <a:lnTo>
                  <a:pt x="1912" y="740"/>
                </a:lnTo>
                <a:lnTo>
                  <a:pt x="1912" y="740"/>
                </a:lnTo>
                <a:lnTo>
                  <a:pt x="1917" y="740"/>
                </a:lnTo>
                <a:lnTo>
                  <a:pt x="1917" y="740"/>
                </a:lnTo>
                <a:lnTo>
                  <a:pt x="1917" y="740"/>
                </a:lnTo>
                <a:lnTo>
                  <a:pt x="1917" y="740"/>
                </a:lnTo>
                <a:lnTo>
                  <a:pt x="1922" y="740"/>
                </a:lnTo>
                <a:lnTo>
                  <a:pt x="1922" y="740"/>
                </a:lnTo>
                <a:lnTo>
                  <a:pt x="1927" y="740"/>
                </a:lnTo>
                <a:lnTo>
                  <a:pt x="1927" y="734"/>
                </a:lnTo>
                <a:lnTo>
                  <a:pt x="1927" y="734"/>
                </a:lnTo>
                <a:lnTo>
                  <a:pt x="1927" y="729"/>
                </a:lnTo>
                <a:lnTo>
                  <a:pt x="1932" y="729"/>
                </a:lnTo>
                <a:lnTo>
                  <a:pt x="1932" y="729"/>
                </a:lnTo>
                <a:lnTo>
                  <a:pt x="1932" y="729"/>
                </a:lnTo>
                <a:lnTo>
                  <a:pt x="1932" y="718"/>
                </a:lnTo>
                <a:lnTo>
                  <a:pt x="1937" y="718"/>
                </a:lnTo>
                <a:lnTo>
                  <a:pt x="1937" y="718"/>
                </a:lnTo>
                <a:lnTo>
                  <a:pt x="1937" y="718"/>
                </a:lnTo>
                <a:lnTo>
                  <a:pt x="1937" y="712"/>
                </a:lnTo>
                <a:lnTo>
                  <a:pt x="1942" y="712"/>
                </a:lnTo>
                <a:lnTo>
                  <a:pt x="1942" y="712"/>
                </a:lnTo>
                <a:lnTo>
                  <a:pt x="1942" y="712"/>
                </a:lnTo>
                <a:lnTo>
                  <a:pt x="1942" y="712"/>
                </a:lnTo>
                <a:lnTo>
                  <a:pt x="1947" y="712"/>
                </a:lnTo>
                <a:lnTo>
                  <a:pt x="1947" y="707"/>
                </a:lnTo>
                <a:lnTo>
                  <a:pt x="1947" y="707"/>
                </a:lnTo>
                <a:lnTo>
                  <a:pt x="1947" y="701"/>
                </a:lnTo>
                <a:lnTo>
                  <a:pt x="1952" y="701"/>
                </a:lnTo>
                <a:lnTo>
                  <a:pt x="1952" y="685"/>
                </a:lnTo>
                <a:lnTo>
                  <a:pt x="1957" y="685"/>
                </a:lnTo>
                <a:lnTo>
                  <a:pt x="1957" y="685"/>
                </a:lnTo>
                <a:lnTo>
                  <a:pt x="1957" y="685"/>
                </a:lnTo>
                <a:lnTo>
                  <a:pt x="1957" y="674"/>
                </a:lnTo>
                <a:lnTo>
                  <a:pt x="1962" y="674"/>
                </a:lnTo>
                <a:lnTo>
                  <a:pt x="1962" y="674"/>
                </a:lnTo>
                <a:lnTo>
                  <a:pt x="1962" y="674"/>
                </a:lnTo>
                <a:lnTo>
                  <a:pt x="1962" y="668"/>
                </a:lnTo>
                <a:lnTo>
                  <a:pt x="1967" y="668"/>
                </a:lnTo>
                <a:lnTo>
                  <a:pt x="1967" y="663"/>
                </a:lnTo>
                <a:lnTo>
                  <a:pt x="1967" y="663"/>
                </a:lnTo>
                <a:lnTo>
                  <a:pt x="1967" y="657"/>
                </a:lnTo>
                <a:lnTo>
                  <a:pt x="1972" y="657"/>
                </a:lnTo>
                <a:lnTo>
                  <a:pt x="1972" y="657"/>
                </a:lnTo>
                <a:lnTo>
                  <a:pt x="1972" y="657"/>
                </a:lnTo>
                <a:lnTo>
                  <a:pt x="1972" y="657"/>
                </a:lnTo>
                <a:lnTo>
                  <a:pt x="1977" y="657"/>
                </a:lnTo>
                <a:lnTo>
                  <a:pt x="1977" y="652"/>
                </a:lnTo>
                <a:lnTo>
                  <a:pt x="1977" y="652"/>
                </a:lnTo>
                <a:lnTo>
                  <a:pt x="1977" y="652"/>
                </a:lnTo>
                <a:lnTo>
                  <a:pt x="1982" y="652"/>
                </a:lnTo>
                <a:lnTo>
                  <a:pt x="1982" y="646"/>
                </a:lnTo>
                <a:lnTo>
                  <a:pt x="1987" y="646"/>
                </a:lnTo>
                <a:lnTo>
                  <a:pt x="1987" y="646"/>
                </a:lnTo>
                <a:lnTo>
                  <a:pt x="1987" y="646"/>
                </a:lnTo>
                <a:lnTo>
                  <a:pt x="1987" y="646"/>
                </a:lnTo>
                <a:lnTo>
                  <a:pt x="1992" y="646"/>
                </a:lnTo>
                <a:lnTo>
                  <a:pt x="1992" y="646"/>
                </a:lnTo>
                <a:lnTo>
                  <a:pt x="1992" y="646"/>
                </a:lnTo>
                <a:lnTo>
                  <a:pt x="1992" y="646"/>
                </a:lnTo>
                <a:lnTo>
                  <a:pt x="1997" y="646"/>
                </a:lnTo>
                <a:lnTo>
                  <a:pt x="1997" y="646"/>
                </a:lnTo>
                <a:lnTo>
                  <a:pt x="1997" y="646"/>
                </a:lnTo>
                <a:lnTo>
                  <a:pt x="1997" y="646"/>
                </a:lnTo>
                <a:lnTo>
                  <a:pt x="2002" y="646"/>
                </a:lnTo>
                <a:lnTo>
                  <a:pt x="2002" y="646"/>
                </a:lnTo>
                <a:lnTo>
                  <a:pt x="2002" y="646"/>
                </a:lnTo>
                <a:lnTo>
                  <a:pt x="2002" y="646"/>
                </a:lnTo>
                <a:lnTo>
                  <a:pt x="2007" y="646"/>
                </a:lnTo>
                <a:lnTo>
                  <a:pt x="2007" y="646"/>
                </a:lnTo>
                <a:lnTo>
                  <a:pt x="2007" y="646"/>
                </a:lnTo>
                <a:lnTo>
                  <a:pt x="2007" y="646"/>
                </a:lnTo>
                <a:lnTo>
                  <a:pt x="2012" y="646"/>
                </a:lnTo>
                <a:lnTo>
                  <a:pt x="2012" y="641"/>
                </a:lnTo>
                <a:lnTo>
                  <a:pt x="2012" y="641"/>
                </a:lnTo>
                <a:lnTo>
                  <a:pt x="2012" y="641"/>
                </a:lnTo>
                <a:lnTo>
                  <a:pt x="2017" y="641"/>
                </a:lnTo>
                <a:lnTo>
                  <a:pt x="2017" y="641"/>
                </a:lnTo>
                <a:lnTo>
                  <a:pt x="2021" y="641"/>
                </a:lnTo>
                <a:lnTo>
                  <a:pt x="2021" y="641"/>
                </a:lnTo>
                <a:lnTo>
                  <a:pt x="2021" y="641"/>
                </a:lnTo>
                <a:lnTo>
                  <a:pt x="2021" y="641"/>
                </a:lnTo>
                <a:lnTo>
                  <a:pt x="2026" y="641"/>
                </a:lnTo>
                <a:lnTo>
                  <a:pt x="2026" y="641"/>
                </a:lnTo>
                <a:lnTo>
                  <a:pt x="2026" y="641"/>
                </a:lnTo>
                <a:lnTo>
                  <a:pt x="2026" y="641"/>
                </a:lnTo>
                <a:lnTo>
                  <a:pt x="2031" y="641"/>
                </a:lnTo>
                <a:lnTo>
                  <a:pt x="2031" y="641"/>
                </a:lnTo>
                <a:lnTo>
                  <a:pt x="2031" y="641"/>
                </a:lnTo>
                <a:lnTo>
                  <a:pt x="2031" y="641"/>
                </a:lnTo>
                <a:lnTo>
                  <a:pt x="2036" y="641"/>
                </a:lnTo>
                <a:lnTo>
                  <a:pt x="2036" y="641"/>
                </a:lnTo>
                <a:lnTo>
                  <a:pt x="2036" y="641"/>
                </a:lnTo>
                <a:lnTo>
                  <a:pt x="2036" y="641"/>
                </a:lnTo>
                <a:lnTo>
                  <a:pt x="2041" y="641"/>
                </a:lnTo>
                <a:lnTo>
                  <a:pt x="2041" y="641"/>
                </a:lnTo>
                <a:lnTo>
                  <a:pt x="2041" y="641"/>
                </a:lnTo>
                <a:lnTo>
                  <a:pt x="2041" y="641"/>
                </a:lnTo>
                <a:lnTo>
                  <a:pt x="2046" y="641"/>
                </a:lnTo>
                <a:lnTo>
                  <a:pt x="2046" y="641"/>
                </a:lnTo>
                <a:lnTo>
                  <a:pt x="2051" y="641"/>
                </a:lnTo>
                <a:lnTo>
                  <a:pt x="2051" y="641"/>
                </a:lnTo>
                <a:lnTo>
                  <a:pt x="2051" y="641"/>
                </a:lnTo>
                <a:lnTo>
                  <a:pt x="2051" y="641"/>
                </a:lnTo>
                <a:lnTo>
                  <a:pt x="2056" y="641"/>
                </a:lnTo>
                <a:lnTo>
                  <a:pt x="2056" y="641"/>
                </a:lnTo>
                <a:lnTo>
                  <a:pt x="2056" y="641"/>
                </a:lnTo>
                <a:lnTo>
                  <a:pt x="2056" y="641"/>
                </a:lnTo>
                <a:lnTo>
                  <a:pt x="2061" y="641"/>
                </a:lnTo>
                <a:lnTo>
                  <a:pt x="2061" y="641"/>
                </a:lnTo>
                <a:lnTo>
                  <a:pt x="2061" y="641"/>
                </a:lnTo>
                <a:lnTo>
                  <a:pt x="2061" y="641"/>
                </a:lnTo>
                <a:lnTo>
                  <a:pt x="2066" y="641"/>
                </a:lnTo>
                <a:lnTo>
                  <a:pt x="2066" y="635"/>
                </a:lnTo>
                <a:lnTo>
                  <a:pt x="2066" y="635"/>
                </a:lnTo>
                <a:lnTo>
                  <a:pt x="2066" y="635"/>
                </a:lnTo>
                <a:lnTo>
                  <a:pt x="2071" y="635"/>
                </a:lnTo>
                <a:lnTo>
                  <a:pt x="2071" y="635"/>
                </a:lnTo>
                <a:lnTo>
                  <a:pt x="2071" y="635"/>
                </a:lnTo>
                <a:lnTo>
                  <a:pt x="2071" y="635"/>
                </a:lnTo>
                <a:lnTo>
                  <a:pt x="2076" y="635"/>
                </a:lnTo>
                <a:lnTo>
                  <a:pt x="2076" y="635"/>
                </a:lnTo>
                <a:lnTo>
                  <a:pt x="2081" y="635"/>
                </a:lnTo>
                <a:lnTo>
                  <a:pt x="2081" y="635"/>
                </a:lnTo>
                <a:lnTo>
                  <a:pt x="2081" y="635"/>
                </a:lnTo>
                <a:lnTo>
                  <a:pt x="2081" y="635"/>
                </a:lnTo>
                <a:lnTo>
                  <a:pt x="2086" y="635"/>
                </a:lnTo>
                <a:lnTo>
                  <a:pt x="2086" y="635"/>
                </a:lnTo>
                <a:lnTo>
                  <a:pt x="2086" y="635"/>
                </a:lnTo>
                <a:lnTo>
                  <a:pt x="2086" y="635"/>
                </a:lnTo>
                <a:lnTo>
                  <a:pt x="2091" y="635"/>
                </a:lnTo>
                <a:lnTo>
                  <a:pt x="2091" y="635"/>
                </a:lnTo>
                <a:lnTo>
                  <a:pt x="2091" y="635"/>
                </a:lnTo>
                <a:lnTo>
                  <a:pt x="2091" y="635"/>
                </a:lnTo>
                <a:lnTo>
                  <a:pt x="2096" y="635"/>
                </a:lnTo>
                <a:lnTo>
                  <a:pt x="2096" y="635"/>
                </a:lnTo>
                <a:lnTo>
                  <a:pt x="2096" y="635"/>
                </a:lnTo>
                <a:lnTo>
                  <a:pt x="2096" y="635"/>
                </a:lnTo>
                <a:lnTo>
                  <a:pt x="2101" y="635"/>
                </a:lnTo>
                <a:lnTo>
                  <a:pt x="2101" y="635"/>
                </a:lnTo>
                <a:lnTo>
                  <a:pt x="2101" y="635"/>
                </a:lnTo>
                <a:lnTo>
                  <a:pt x="2101" y="635"/>
                </a:lnTo>
                <a:lnTo>
                  <a:pt x="2106" y="635"/>
                </a:lnTo>
                <a:lnTo>
                  <a:pt x="2106" y="635"/>
                </a:lnTo>
                <a:lnTo>
                  <a:pt x="2111" y="635"/>
                </a:lnTo>
                <a:lnTo>
                  <a:pt x="2111" y="635"/>
                </a:lnTo>
                <a:lnTo>
                  <a:pt x="2111" y="635"/>
                </a:lnTo>
                <a:lnTo>
                  <a:pt x="2111" y="635"/>
                </a:lnTo>
                <a:lnTo>
                  <a:pt x="2116" y="635"/>
                </a:lnTo>
                <a:lnTo>
                  <a:pt x="2116" y="635"/>
                </a:lnTo>
                <a:lnTo>
                  <a:pt x="2116" y="635"/>
                </a:lnTo>
                <a:lnTo>
                  <a:pt x="2116" y="635"/>
                </a:lnTo>
                <a:lnTo>
                  <a:pt x="2121" y="635"/>
                </a:lnTo>
                <a:lnTo>
                  <a:pt x="2121" y="635"/>
                </a:lnTo>
                <a:lnTo>
                  <a:pt x="2121" y="635"/>
                </a:lnTo>
                <a:lnTo>
                  <a:pt x="2121" y="635"/>
                </a:lnTo>
                <a:lnTo>
                  <a:pt x="2126" y="635"/>
                </a:lnTo>
                <a:lnTo>
                  <a:pt x="2126" y="635"/>
                </a:lnTo>
                <a:lnTo>
                  <a:pt x="2126" y="635"/>
                </a:lnTo>
                <a:lnTo>
                  <a:pt x="2126" y="635"/>
                </a:lnTo>
                <a:lnTo>
                  <a:pt x="2131" y="635"/>
                </a:lnTo>
                <a:lnTo>
                  <a:pt x="2131" y="635"/>
                </a:lnTo>
                <a:lnTo>
                  <a:pt x="2131" y="635"/>
                </a:lnTo>
                <a:lnTo>
                  <a:pt x="2131" y="635"/>
                </a:lnTo>
                <a:lnTo>
                  <a:pt x="2136" y="635"/>
                </a:lnTo>
                <a:lnTo>
                  <a:pt x="2136" y="635"/>
                </a:lnTo>
                <a:lnTo>
                  <a:pt x="2136" y="635"/>
                </a:lnTo>
                <a:lnTo>
                  <a:pt x="2136" y="635"/>
                </a:lnTo>
                <a:lnTo>
                  <a:pt x="2141" y="635"/>
                </a:lnTo>
                <a:lnTo>
                  <a:pt x="2141" y="630"/>
                </a:lnTo>
                <a:lnTo>
                  <a:pt x="2146" y="630"/>
                </a:lnTo>
                <a:lnTo>
                  <a:pt x="2146" y="630"/>
                </a:lnTo>
                <a:lnTo>
                  <a:pt x="2146" y="630"/>
                </a:lnTo>
                <a:lnTo>
                  <a:pt x="2146" y="630"/>
                </a:lnTo>
                <a:lnTo>
                  <a:pt x="2151" y="630"/>
                </a:lnTo>
                <a:lnTo>
                  <a:pt x="2151" y="630"/>
                </a:lnTo>
                <a:lnTo>
                  <a:pt x="2151" y="630"/>
                </a:lnTo>
                <a:lnTo>
                  <a:pt x="2151" y="630"/>
                </a:lnTo>
                <a:lnTo>
                  <a:pt x="2156" y="630"/>
                </a:lnTo>
                <a:lnTo>
                  <a:pt x="2156" y="630"/>
                </a:lnTo>
                <a:lnTo>
                  <a:pt x="2156" y="630"/>
                </a:lnTo>
                <a:lnTo>
                  <a:pt x="2156" y="630"/>
                </a:lnTo>
                <a:lnTo>
                  <a:pt x="2161" y="630"/>
                </a:lnTo>
                <a:lnTo>
                  <a:pt x="2161" y="630"/>
                </a:lnTo>
                <a:lnTo>
                  <a:pt x="2161" y="630"/>
                </a:lnTo>
                <a:lnTo>
                  <a:pt x="2161" y="630"/>
                </a:lnTo>
                <a:lnTo>
                  <a:pt x="2165" y="630"/>
                </a:lnTo>
                <a:lnTo>
                  <a:pt x="2165" y="630"/>
                </a:lnTo>
                <a:lnTo>
                  <a:pt x="2165" y="630"/>
                </a:lnTo>
                <a:lnTo>
                  <a:pt x="2165" y="630"/>
                </a:lnTo>
                <a:lnTo>
                  <a:pt x="2170" y="630"/>
                </a:lnTo>
                <a:lnTo>
                  <a:pt x="2170" y="630"/>
                </a:lnTo>
                <a:lnTo>
                  <a:pt x="2175" y="630"/>
                </a:lnTo>
                <a:lnTo>
                  <a:pt x="2175" y="630"/>
                </a:lnTo>
                <a:lnTo>
                  <a:pt x="2175" y="630"/>
                </a:lnTo>
                <a:lnTo>
                  <a:pt x="2175" y="630"/>
                </a:lnTo>
                <a:lnTo>
                  <a:pt x="2180" y="630"/>
                </a:lnTo>
                <a:lnTo>
                  <a:pt x="2180" y="630"/>
                </a:lnTo>
                <a:lnTo>
                  <a:pt x="2180" y="630"/>
                </a:lnTo>
                <a:lnTo>
                  <a:pt x="2180" y="630"/>
                </a:lnTo>
                <a:lnTo>
                  <a:pt x="2185" y="630"/>
                </a:lnTo>
                <a:lnTo>
                  <a:pt x="2185" y="630"/>
                </a:lnTo>
                <a:lnTo>
                  <a:pt x="2185" y="630"/>
                </a:lnTo>
                <a:lnTo>
                  <a:pt x="2185" y="630"/>
                </a:lnTo>
                <a:lnTo>
                  <a:pt x="2190" y="630"/>
                </a:lnTo>
                <a:lnTo>
                  <a:pt x="2190" y="630"/>
                </a:lnTo>
                <a:lnTo>
                  <a:pt x="2190" y="630"/>
                </a:lnTo>
                <a:lnTo>
                  <a:pt x="2190" y="630"/>
                </a:lnTo>
                <a:lnTo>
                  <a:pt x="2195" y="630"/>
                </a:lnTo>
                <a:lnTo>
                  <a:pt x="2195" y="630"/>
                </a:lnTo>
                <a:lnTo>
                  <a:pt x="2195" y="630"/>
                </a:lnTo>
                <a:lnTo>
                  <a:pt x="2195" y="630"/>
                </a:lnTo>
                <a:lnTo>
                  <a:pt x="2200" y="630"/>
                </a:lnTo>
                <a:lnTo>
                  <a:pt x="2200" y="630"/>
                </a:lnTo>
                <a:lnTo>
                  <a:pt x="2205" y="630"/>
                </a:lnTo>
                <a:lnTo>
                  <a:pt x="2205" y="630"/>
                </a:lnTo>
                <a:lnTo>
                  <a:pt x="2205" y="630"/>
                </a:lnTo>
                <a:lnTo>
                  <a:pt x="2205" y="630"/>
                </a:lnTo>
                <a:lnTo>
                  <a:pt x="2210" y="630"/>
                </a:lnTo>
                <a:lnTo>
                  <a:pt x="2210" y="630"/>
                </a:lnTo>
                <a:lnTo>
                  <a:pt x="2210" y="630"/>
                </a:lnTo>
                <a:lnTo>
                  <a:pt x="2210" y="625"/>
                </a:lnTo>
                <a:lnTo>
                  <a:pt x="2215" y="625"/>
                </a:lnTo>
                <a:lnTo>
                  <a:pt x="2215" y="625"/>
                </a:lnTo>
                <a:lnTo>
                  <a:pt x="2215" y="625"/>
                </a:lnTo>
                <a:lnTo>
                  <a:pt x="2215" y="625"/>
                </a:lnTo>
                <a:lnTo>
                  <a:pt x="2220" y="625"/>
                </a:lnTo>
                <a:lnTo>
                  <a:pt x="2220" y="625"/>
                </a:lnTo>
                <a:lnTo>
                  <a:pt x="2220" y="625"/>
                </a:lnTo>
                <a:lnTo>
                  <a:pt x="2220" y="625"/>
                </a:lnTo>
                <a:lnTo>
                  <a:pt x="2225" y="625"/>
                </a:lnTo>
                <a:lnTo>
                  <a:pt x="2225" y="625"/>
                </a:lnTo>
                <a:lnTo>
                  <a:pt x="2225" y="625"/>
                </a:lnTo>
                <a:lnTo>
                  <a:pt x="2225" y="625"/>
                </a:lnTo>
                <a:lnTo>
                  <a:pt x="2230" y="625"/>
                </a:lnTo>
                <a:lnTo>
                  <a:pt x="2230" y="625"/>
                </a:lnTo>
                <a:lnTo>
                  <a:pt x="2235" y="625"/>
                </a:lnTo>
                <a:lnTo>
                  <a:pt x="2235" y="619"/>
                </a:lnTo>
                <a:lnTo>
                  <a:pt x="2235" y="619"/>
                </a:lnTo>
                <a:lnTo>
                  <a:pt x="2235" y="619"/>
                </a:lnTo>
                <a:lnTo>
                  <a:pt x="2240" y="619"/>
                </a:lnTo>
                <a:lnTo>
                  <a:pt x="2240" y="619"/>
                </a:lnTo>
                <a:lnTo>
                  <a:pt x="2240" y="619"/>
                </a:lnTo>
                <a:lnTo>
                  <a:pt x="2240" y="619"/>
                </a:lnTo>
                <a:lnTo>
                  <a:pt x="2245" y="619"/>
                </a:lnTo>
                <a:lnTo>
                  <a:pt x="2245" y="619"/>
                </a:lnTo>
                <a:lnTo>
                  <a:pt x="2245" y="619"/>
                </a:lnTo>
                <a:lnTo>
                  <a:pt x="2245" y="619"/>
                </a:lnTo>
                <a:lnTo>
                  <a:pt x="2250" y="619"/>
                </a:lnTo>
                <a:lnTo>
                  <a:pt x="2250" y="619"/>
                </a:lnTo>
                <a:lnTo>
                  <a:pt x="2250" y="619"/>
                </a:lnTo>
                <a:lnTo>
                  <a:pt x="2250" y="614"/>
                </a:lnTo>
                <a:lnTo>
                  <a:pt x="2255" y="614"/>
                </a:lnTo>
                <a:lnTo>
                  <a:pt x="2255" y="608"/>
                </a:lnTo>
                <a:lnTo>
                  <a:pt x="2255" y="608"/>
                </a:lnTo>
                <a:lnTo>
                  <a:pt x="2255" y="603"/>
                </a:lnTo>
                <a:lnTo>
                  <a:pt x="2260" y="603"/>
                </a:lnTo>
                <a:lnTo>
                  <a:pt x="2260" y="597"/>
                </a:lnTo>
                <a:lnTo>
                  <a:pt x="2265" y="597"/>
                </a:lnTo>
                <a:lnTo>
                  <a:pt x="2265" y="597"/>
                </a:lnTo>
                <a:lnTo>
                  <a:pt x="2265" y="597"/>
                </a:lnTo>
                <a:lnTo>
                  <a:pt x="2265" y="592"/>
                </a:lnTo>
                <a:lnTo>
                  <a:pt x="2270" y="592"/>
                </a:lnTo>
                <a:lnTo>
                  <a:pt x="2270" y="586"/>
                </a:lnTo>
                <a:lnTo>
                  <a:pt x="2270" y="586"/>
                </a:lnTo>
                <a:lnTo>
                  <a:pt x="2270" y="581"/>
                </a:lnTo>
                <a:lnTo>
                  <a:pt x="2275" y="581"/>
                </a:lnTo>
                <a:lnTo>
                  <a:pt x="2275" y="570"/>
                </a:lnTo>
                <a:lnTo>
                  <a:pt x="2275" y="570"/>
                </a:lnTo>
                <a:lnTo>
                  <a:pt x="2275" y="559"/>
                </a:lnTo>
                <a:lnTo>
                  <a:pt x="2280" y="559"/>
                </a:lnTo>
                <a:lnTo>
                  <a:pt x="2280" y="559"/>
                </a:lnTo>
                <a:lnTo>
                  <a:pt x="2280" y="559"/>
                </a:lnTo>
                <a:lnTo>
                  <a:pt x="2280" y="559"/>
                </a:lnTo>
                <a:lnTo>
                  <a:pt x="2285" y="559"/>
                </a:lnTo>
                <a:lnTo>
                  <a:pt x="2285" y="559"/>
                </a:lnTo>
                <a:lnTo>
                  <a:pt x="2285" y="559"/>
                </a:lnTo>
                <a:lnTo>
                  <a:pt x="2285" y="553"/>
                </a:lnTo>
                <a:lnTo>
                  <a:pt x="2290" y="553"/>
                </a:lnTo>
                <a:lnTo>
                  <a:pt x="2290" y="548"/>
                </a:lnTo>
                <a:lnTo>
                  <a:pt x="2290" y="548"/>
                </a:lnTo>
                <a:lnTo>
                  <a:pt x="2290" y="548"/>
                </a:lnTo>
                <a:lnTo>
                  <a:pt x="2295" y="548"/>
                </a:lnTo>
                <a:lnTo>
                  <a:pt x="2295" y="548"/>
                </a:lnTo>
                <a:lnTo>
                  <a:pt x="2300" y="548"/>
                </a:lnTo>
                <a:lnTo>
                  <a:pt x="2300" y="548"/>
                </a:lnTo>
                <a:lnTo>
                  <a:pt x="2300" y="548"/>
                </a:lnTo>
                <a:lnTo>
                  <a:pt x="2300" y="548"/>
                </a:lnTo>
                <a:lnTo>
                  <a:pt x="2305" y="548"/>
                </a:lnTo>
                <a:lnTo>
                  <a:pt x="2305" y="542"/>
                </a:lnTo>
                <a:lnTo>
                  <a:pt x="2305" y="542"/>
                </a:lnTo>
                <a:lnTo>
                  <a:pt x="2305" y="537"/>
                </a:lnTo>
                <a:lnTo>
                  <a:pt x="2310" y="537"/>
                </a:lnTo>
                <a:lnTo>
                  <a:pt x="2310" y="537"/>
                </a:lnTo>
                <a:lnTo>
                  <a:pt x="2310" y="537"/>
                </a:lnTo>
                <a:lnTo>
                  <a:pt x="2310" y="537"/>
                </a:lnTo>
                <a:lnTo>
                  <a:pt x="2314" y="537"/>
                </a:lnTo>
                <a:lnTo>
                  <a:pt x="2314" y="537"/>
                </a:lnTo>
                <a:lnTo>
                  <a:pt x="2314" y="537"/>
                </a:lnTo>
                <a:lnTo>
                  <a:pt x="2314" y="537"/>
                </a:lnTo>
                <a:lnTo>
                  <a:pt x="2319" y="537"/>
                </a:lnTo>
                <a:lnTo>
                  <a:pt x="2319" y="537"/>
                </a:lnTo>
                <a:lnTo>
                  <a:pt x="2319" y="537"/>
                </a:lnTo>
                <a:lnTo>
                  <a:pt x="2319" y="537"/>
                </a:lnTo>
                <a:lnTo>
                  <a:pt x="2324" y="537"/>
                </a:lnTo>
                <a:lnTo>
                  <a:pt x="2324" y="537"/>
                </a:lnTo>
                <a:lnTo>
                  <a:pt x="2329" y="537"/>
                </a:lnTo>
                <a:lnTo>
                  <a:pt x="2329" y="537"/>
                </a:lnTo>
                <a:lnTo>
                  <a:pt x="2329" y="537"/>
                </a:lnTo>
                <a:lnTo>
                  <a:pt x="2329" y="537"/>
                </a:lnTo>
                <a:lnTo>
                  <a:pt x="2334" y="537"/>
                </a:lnTo>
                <a:lnTo>
                  <a:pt x="2334" y="537"/>
                </a:lnTo>
                <a:lnTo>
                  <a:pt x="2334" y="537"/>
                </a:lnTo>
                <a:lnTo>
                  <a:pt x="2334" y="537"/>
                </a:lnTo>
                <a:lnTo>
                  <a:pt x="2339" y="537"/>
                </a:lnTo>
                <a:lnTo>
                  <a:pt x="2339" y="537"/>
                </a:lnTo>
                <a:lnTo>
                  <a:pt x="2339" y="537"/>
                </a:lnTo>
                <a:lnTo>
                  <a:pt x="2339" y="537"/>
                </a:lnTo>
                <a:lnTo>
                  <a:pt x="2344" y="537"/>
                </a:lnTo>
                <a:lnTo>
                  <a:pt x="2344" y="537"/>
                </a:lnTo>
                <a:lnTo>
                  <a:pt x="2344" y="537"/>
                </a:lnTo>
                <a:lnTo>
                  <a:pt x="2344" y="531"/>
                </a:lnTo>
                <a:lnTo>
                  <a:pt x="2349" y="531"/>
                </a:lnTo>
                <a:lnTo>
                  <a:pt x="2349" y="531"/>
                </a:lnTo>
                <a:lnTo>
                  <a:pt x="2349" y="531"/>
                </a:lnTo>
                <a:lnTo>
                  <a:pt x="2349" y="531"/>
                </a:lnTo>
                <a:lnTo>
                  <a:pt x="2354" y="531"/>
                </a:lnTo>
                <a:lnTo>
                  <a:pt x="2354" y="531"/>
                </a:lnTo>
                <a:lnTo>
                  <a:pt x="2359" y="531"/>
                </a:lnTo>
                <a:lnTo>
                  <a:pt x="2359" y="531"/>
                </a:lnTo>
                <a:lnTo>
                  <a:pt x="2359" y="531"/>
                </a:lnTo>
                <a:lnTo>
                  <a:pt x="2359" y="531"/>
                </a:lnTo>
                <a:lnTo>
                  <a:pt x="2364" y="531"/>
                </a:lnTo>
                <a:lnTo>
                  <a:pt x="2364" y="531"/>
                </a:lnTo>
                <a:lnTo>
                  <a:pt x="2364" y="531"/>
                </a:lnTo>
                <a:lnTo>
                  <a:pt x="2364" y="531"/>
                </a:lnTo>
                <a:lnTo>
                  <a:pt x="2369" y="531"/>
                </a:lnTo>
                <a:lnTo>
                  <a:pt x="2369" y="526"/>
                </a:lnTo>
                <a:lnTo>
                  <a:pt x="2369" y="526"/>
                </a:lnTo>
                <a:lnTo>
                  <a:pt x="2369" y="526"/>
                </a:lnTo>
                <a:lnTo>
                  <a:pt x="2374" y="526"/>
                </a:lnTo>
                <a:lnTo>
                  <a:pt x="2374" y="526"/>
                </a:lnTo>
                <a:lnTo>
                  <a:pt x="2374" y="526"/>
                </a:lnTo>
                <a:lnTo>
                  <a:pt x="2374" y="526"/>
                </a:lnTo>
                <a:lnTo>
                  <a:pt x="2379" y="526"/>
                </a:lnTo>
                <a:lnTo>
                  <a:pt x="2379" y="526"/>
                </a:lnTo>
                <a:lnTo>
                  <a:pt x="2379" y="526"/>
                </a:lnTo>
                <a:lnTo>
                  <a:pt x="2379" y="526"/>
                </a:lnTo>
                <a:lnTo>
                  <a:pt x="2384" y="526"/>
                </a:lnTo>
                <a:lnTo>
                  <a:pt x="2384" y="526"/>
                </a:lnTo>
                <a:lnTo>
                  <a:pt x="2389" y="526"/>
                </a:lnTo>
                <a:lnTo>
                  <a:pt x="2389" y="520"/>
                </a:lnTo>
                <a:lnTo>
                  <a:pt x="2389" y="520"/>
                </a:lnTo>
                <a:lnTo>
                  <a:pt x="2389" y="520"/>
                </a:lnTo>
                <a:lnTo>
                  <a:pt x="2394" y="520"/>
                </a:lnTo>
                <a:lnTo>
                  <a:pt x="2394" y="520"/>
                </a:lnTo>
                <a:lnTo>
                  <a:pt x="2394" y="520"/>
                </a:lnTo>
                <a:lnTo>
                  <a:pt x="2394" y="520"/>
                </a:lnTo>
                <a:lnTo>
                  <a:pt x="2399" y="520"/>
                </a:lnTo>
                <a:lnTo>
                  <a:pt x="2399" y="520"/>
                </a:lnTo>
                <a:lnTo>
                  <a:pt x="2399" y="520"/>
                </a:lnTo>
                <a:lnTo>
                  <a:pt x="2399" y="520"/>
                </a:lnTo>
                <a:lnTo>
                  <a:pt x="2404" y="520"/>
                </a:lnTo>
                <a:lnTo>
                  <a:pt x="2404" y="520"/>
                </a:lnTo>
                <a:lnTo>
                  <a:pt x="2404" y="520"/>
                </a:lnTo>
                <a:lnTo>
                  <a:pt x="2404" y="515"/>
                </a:lnTo>
                <a:lnTo>
                  <a:pt x="2409" y="515"/>
                </a:lnTo>
                <a:lnTo>
                  <a:pt x="2409" y="515"/>
                </a:lnTo>
                <a:lnTo>
                  <a:pt x="2409" y="515"/>
                </a:lnTo>
                <a:lnTo>
                  <a:pt x="2409" y="515"/>
                </a:lnTo>
                <a:lnTo>
                  <a:pt x="2414" y="515"/>
                </a:lnTo>
                <a:lnTo>
                  <a:pt x="2414" y="515"/>
                </a:lnTo>
                <a:lnTo>
                  <a:pt x="2414" y="515"/>
                </a:lnTo>
                <a:lnTo>
                  <a:pt x="2414" y="509"/>
                </a:lnTo>
                <a:lnTo>
                  <a:pt x="2419" y="509"/>
                </a:lnTo>
                <a:lnTo>
                  <a:pt x="2419" y="509"/>
                </a:lnTo>
                <a:lnTo>
                  <a:pt x="2424" y="509"/>
                </a:lnTo>
                <a:lnTo>
                  <a:pt x="2424" y="509"/>
                </a:lnTo>
                <a:lnTo>
                  <a:pt x="2424" y="509"/>
                </a:lnTo>
                <a:lnTo>
                  <a:pt x="2424" y="509"/>
                </a:lnTo>
                <a:lnTo>
                  <a:pt x="2429" y="509"/>
                </a:lnTo>
                <a:lnTo>
                  <a:pt x="2429" y="509"/>
                </a:lnTo>
                <a:lnTo>
                  <a:pt x="2429" y="509"/>
                </a:lnTo>
                <a:lnTo>
                  <a:pt x="2429" y="509"/>
                </a:lnTo>
                <a:lnTo>
                  <a:pt x="2434" y="509"/>
                </a:lnTo>
                <a:lnTo>
                  <a:pt x="2434" y="509"/>
                </a:lnTo>
                <a:lnTo>
                  <a:pt x="2434" y="509"/>
                </a:lnTo>
                <a:lnTo>
                  <a:pt x="2434" y="509"/>
                </a:lnTo>
                <a:lnTo>
                  <a:pt x="2439" y="509"/>
                </a:lnTo>
                <a:lnTo>
                  <a:pt x="2439" y="509"/>
                </a:lnTo>
                <a:lnTo>
                  <a:pt x="2439" y="509"/>
                </a:lnTo>
                <a:lnTo>
                  <a:pt x="2439" y="509"/>
                </a:lnTo>
                <a:lnTo>
                  <a:pt x="2444" y="509"/>
                </a:lnTo>
                <a:lnTo>
                  <a:pt x="2444" y="509"/>
                </a:lnTo>
                <a:lnTo>
                  <a:pt x="2444" y="509"/>
                </a:lnTo>
                <a:lnTo>
                  <a:pt x="2444" y="509"/>
                </a:lnTo>
                <a:lnTo>
                  <a:pt x="2449" y="509"/>
                </a:lnTo>
                <a:lnTo>
                  <a:pt x="2449" y="509"/>
                </a:lnTo>
                <a:lnTo>
                  <a:pt x="2454" y="509"/>
                </a:lnTo>
                <a:lnTo>
                  <a:pt x="2454" y="509"/>
                </a:lnTo>
                <a:lnTo>
                  <a:pt x="2459" y="509"/>
                </a:lnTo>
                <a:lnTo>
                  <a:pt x="2459" y="509"/>
                </a:lnTo>
                <a:lnTo>
                  <a:pt x="2459" y="509"/>
                </a:lnTo>
                <a:lnTo>
                  <a:pt x="2459" y="509"/>
                </a:lnTo>
                <a:lnTo>
                  <a:pt x="2463" y="509"/>
                </a:lnTo>
                <a:lnTo>
                  <a:pt x="2463" y="509"/>
                </a:lnTo>
                <a:lnTo>
                  <a:pt x="2463" y="509"/>
                </a:lnTo>
                <a:lnTo>
                  <a:pt x="2463" y="509"/>
                </a:lnTo>
                <a:lnTo>
                  <a:pt x="2468" y="509"/>
                </a:lnTo>
                <a:lnTo>
                  <a:pt x="2468" y="509"/>
                </a:lnTo>
                <a:lnTo>
                  <a:pt x="2468" y="509"/>
                </a:lnTo>
                <a:lnTo>
                  <a:pt x="2468" y="509"/>
                </a:lnTo>
                <a:lnTo>
                  <a:pt x="2473" y="509"/>
                </a:lnTo>
                <a:lnTo>
                  <a:pt x="2473" y="509"/>
                </a:lnTo>
                <a:lnTo>
                  <a:pt x="2473" y="509"/>
                </a:lnTo>
                <a:lnTo>
                  <a:pt x="2473" y="509"/>
                </a:lnTo>
                <a:lnTo>
                  <a:pt x="2478" y="509"/>
                </a:lnTo>
                <a:lnTo>
                  <a:pt x="2478" y="504"/>
                </a:lnTo>
                <a:lnTo>
                  <a:pt x="2483" y="504"/>
                </a:lnTo>
                <a:lnTo>
                  <a:pt x="2483" y="504"/>
                </a:lnTo>
                <a:lnTo>
                  <a:pt x="2483" y="504"/>
                </a:lnTo>
                <a:lnTo>
                  <a:pt x="2483" y="504"/>
                </a:lnTo>
                <a:lnTo>
                  <a:pt x="2488" y="504"/>
                </a:lnTo>
                <a:lnTo>
                  <a:pt x="2488" y="504"/>
                </a:lnTo>
                <a:lnTo>
                  <a:pt x="2488" y="504"/>
                </a:lnTo>
                <a:lnTo>
                  <a:pt x="2488" y="504"/>
                </a:lnTo>
                <a:lnTo>
                  <a:pt x="2493" y="504"/>
                </a:lnTo>
                <a:lnTo>
                  <a:pt x="2493" y="504"/>
                </a:lnTo>
                <a:lnTo>
                  <a:pt x="2493" y="504"/>
                </a:lnTo>
                <a:lnTo>
                  <a:pt x="2493" y="498"/>
                </a:lnTo>
                <a:lnTo>
                  <a:pt x="2498" y="498"/>
                </a:lnTo>
                <a:lnTo>
                  <a:pt x="2498" y="498"/>
                </a:lnTo>
                <a:lnTo>
                  <a:pt x="2498" y="498"/>
                </a:lnTo>
                <a:lnTo>
                  <a:pt x="2498" y="498"/>
                </a:lnTo>
                <a:lnTo>
                  <a:pt x="2503" y="498"/>
                </a:lnTo>
                <a:lnTo>
                  <a:pt x="2503" y="498"/>
                </a:lnTo>
                <a:lnTo>
                  <a:pt x="2503" y="498"/>
                </a:lnTo>
                <a:lnTo>
                  <a:pt x="2503" y="498"/>
                </a:lnTo>
                <a:lnTo>
                  <a:pt x="2508" y="498"/>
                </a:lnTo>
                <a:lnTo>
                  <a:pt x="2508" y="498"/>
                </a:lnTo>
                <a:lnTo>
                  <a:pt x="2513" y="498"/>
                </a:lnTo>
                <a:lnTo>
                  <a:pt x="2513" y="498"/>
                </a:lnTo>
                <a:lnTo>
                  <a:pt x="2513" y="498"/>
                </a:lnTo>
                <a:lnTo>
                  <a:pt x="2513" y="498"/>
                </a:lnTo>
                <a:lnTo>
                  <a:pt x="2518" y="498"/>
                </a:lnTo>
                <a:lnTo>
                  <a:pt x="2518" y="498"/>
                </a:lnTo>
                <a:lnTo>
                  <a:pt x="2518" y="498"/>
                </a:lnTo>
                <a:lnTo>
                  <a:pt x="2518" y="498"/>
                </a:lnTo>
                <a:lnTo>
                  <a:pt x="2523" y="498"/>
                </a:lnTo>
                <a:lnTo>
                  <a:pt x="2523" y="498"/>
                </a:lnTo>
                <a:lnTo>
                  <a:pt x="2523" y="498"/>
                </a:lnTo>
                <a:lnTo>
                  <a:pt x="2523" y="498"/>
                </a:lnTo>
                <a:lnTo>
                  <a:pt x="2528" y="498"/>
                </a:lnTo>
                <a:lnTo>
                  <a:pt x="2528" y="498"/>
                </a:lnTo>
                <a:lnTo>
                  <a:pt x="2528" y="498"/>
                </a:lnTo>
                <a:lnTo>
                  <a:pt x="2528" y="498"/>
                </a:lnTo>
                <a:lnTo>
                  <a:pt x="2533" y="498"/>
                </a:lnTo>
                <a:lnTo>
                  <a:pt x="2533" y="498"/>
                </a:lnTo>
                <a:lnTo>
                  <a:pt x="2533" y="498"/>
                </a:lnTo>
                <a:lnTo>
                  <a:pt x="2533" y="498"/>
                </a:lnTo>
                <a:lnTo>
                  <a:pt x="2538" y="498"/>
                </a:lnTo>
                <a:lnTo>
                  <a:pt x="2538" y="498"/>
                </a:lnTo>
                <a:lnTo>
                  <a:pt x="2538" y="498"/>
                </a:lnTo>
                <a:lnTo>
                  <a:pt x="2538" y="493"/>
                </a:lnTo>
                <a:lnTo>
                  <a:pt x="2543" y="493"/>
                </a:lnTo>
                <a:lnTo>
                  <a:pt x="2543" y="493"/>
                </a:lnTo>
                <a:lnTo>
                  <a:pt x="2548" y="493"/>
                </a:lnTo>
                <a:lnTo>
                  <a:pt x="2548" y="493"/>
                </a:lnTo>
                <a:lnTo>
                  <a:pt x="2548" y="493"/>
                </a:lnTo>
                <a:lnTo>
                  <a:pt x="2548" y="493"/>
                </a:lnTo>
                <a:lnTo>
                  <a:pt x="2553" y="493"/>
                </a:lnTo>
                <a:lnTo>
                  <a:pt x="2553" y="493"/>
                </a:lnTo>
                <a:lnTo>
                  <a:pt x="2553" y="493"/>
                </a:lnTo>
                <a:lnTo>
                  <a:pt x="2553" y="493"/>
                </a:lnTo>
                <a:lnTo>
                  <a:pt x="2558" y="493"/>
                </a:lnTo>
                <a:lnTo>
                  <a:pt x="2558" y="493"/>
                </a:lnTo>
                <a:lnTo>
                  <a:pt x="2558" y="493"/>
                </a:lnTo>
                <a:lnTo>
                  <a:pt x="2558" y="493"/>
                </a:lnTo>
                <a:lnTo>
                  <a:pt x="2563" y="493"/>
                </a:lnTo>
                <a:lnTo>
                  <a:pt x="2563" y="493"/>
                </a:lnTo>
                <a:lnTo>
                  <a:pt x="2563" y="493"/>
                </a:lnTo>
                <a:lnTo>
                  <a:pt x="2563" y="493"/>
                </a:lnTo>
                <a:lnTo>
                  <a:pt x="2568" y="493"/>
                </a:lnTo>
                <a:lnTo>
                  <a:pt x="2568" y="488"/>
                </a:lnTo>
                <a:lnTo>
                  <a:pt x="2568" y="488"/>
                </a:lnTo>
                <a:lnTo>
                  <a:pt x="2568" y="488"/>
                </a:lnTo>
                <a:lnTo>
                  <a:pt x="2573" y="488"/>
                </a:lnTo>
                <a:lnTo>
                  <a:pt x="2573" y="488"/>
                </a:lnTo>
                <a:lnTo>
                  <a:pt x="2578" y="488"/>
                </a:lnTo>
                <a:lnTo>
                  <a:pt x="2578" y="477"/>
                </a:lnTo>
                <a:lnTo>
                  <a:pt x="2578" y="477"/>
                </a:lnTo>
                <a:lnTo>
                  <a:pt x="2578" y="477"/>
                </a:lnTo>
                <a:lnTo>
                  <a:pt x="2583" y="477"/>
                </a:lnTo>
                <a:lnTo>
                  <a:pt x="2583" y="477"/>
                </a:lnTo>
                <a:lnTo>
                  <a:pt x="2583" y="477"/>
                </a:lnTo>
                <a:lnTo>
                  <a:pt x="2583" y="477"/>
                </a:lnTo>
                <a:lnTo>
                  <a:pt x="2588" y="477"/>
                </a:lnTo>
                <a:lnTo>
                  <a:pt x="2588" y="477"/>
                </a:lnTo>
                <a:lnTo>
                  <a:pt x="2588" y="477"/>
                </a:lnTo>
                <a:lnTo>
                  <a:pt x="2588" y="477"/>
                </a:lnTo>
                <a:lnTo>
                  <a:pt x="2593" y="477"/>
                </a:lnTo>
                <a:lnTo>
                  <a:pt x="2593" y="471"/>
                </a:lnTo>
                <a:lnTo>
                  <a:pt x="2593" y="471"/>
                </a:lnTo>
                <a:lnTo>
                  <a:pt x="2593" y="460"/>
                </a:lnTo>
                <a:lnTo>
                  <a:pt x="2598" y="460"/>
                </a:lnTo>
                <a:lnTo>
                  <a:pt x="2598" y="449"/>
                </a:lnTo>
                <a:lnTo>
                  <a:pt x="2598" y="449"/>
                </a:lnTo>
                <a:lnTo>
                  <a:pt x="2598" y="449"/>
                </a:lnTo>
                <a:lnTo>
                  <a:pt x="2603" y="449"/>
                </a:lnTo>
                <a:lnTo>
                  <a:pt x="2603" y="444"/>
                </a:lnTo>
                <a:lnTo>
                  <a:pt x="2607" y="444"/>
                </a:lnTo>
                <a:lnTo>
                  <a:pt x="2607" y="444"/>
                </a:lnTo>
                <a:lnTo>
                  <a:pt x="2607" y="444"/>
                </a:lnTo>
                <a:lnTo>
                  <a:pt x="2607" y="433"/>
                </a:lnTo>
                <a:lnTo>
                  <a:pt x="2612" y="433"/>
                </a:lnTo>
                <a:lnTo>
                  <a:pt x="2612" y="433"/>
                </a:lnTo>
                <a:lnTo>
                  <a:pt x="2612" y="433"/>
                </a:lnTo>
                <a:lnTo>
                  <a:pt x="2612" y="422"/>
                </a:lnTo>
                <a:lnTo>
                  <a:pt x="2617" y="422"/>
                </a:lnTo>
                <a:lnTo>
                  <a:pt x="2617" y="416"/>
                </a:lnTo>
                <a:lnTo>
                  <a:pt x="2617" y="416"/>
                </a:lnTo>
                <a:lnTo>
                  <a:pt x="2617" y="411"/>
                </a:lnTo>
                <a:lnTo>
                  <a:pt x="2622" y="411"/>
                </a:lnTo>
                <a:lnTo>
                  <a:pt x="2622" y="411"/>
                </a:lnTo>
                <a:lnTo>
                  <a:pt x="2622" y="411"/>
                </a:lnTo>
                <a:lnTo>
                  <a:pt x="2622" y="411"/>
                </a:lnTo>
                <a:lnTo>
                  <a:pt x="2627" y="411"/>
                </a:lnTo>
                <a:lnTo>
                  <a:pt x="2627" y="411"/>
                </a:lnTo>
                <a:lnTo>
                  <a:pt x="2627" y="411"/>
                </a:lnTo>
                <a:lnTo>
                  <a:pt x="2627" y="405"/>
                </a:lnTo>
                <a:lnTo>
                  <a:pt x="2632" y="405"/>
                </a:lnTo>
                <a:lnTo>
                  <a:pt x="2632" y="405"/>
                </a:lnTo>
                <a:lnTo>
                  <a:pt x="2637" y="405"/>
                </a:lnTo>
                <a:lnTo>
                  <a:pt x="2637" y="405"/>
                </a:lnTo>
                <a:lnTo>
                  <a:pt x="2637" y="405"/>
                </a:lnTo>
                <a:lnTo>
                  <a:pt x="2637" y="405"/>
                </a:lnTo>
                <a:lnTo>
                  <a:pt x="2642" y="405"/>
                </a:lnTo>
                <a:lnTo>
                  <a:pt x="2642" y="405"/>
                </a:lnTo>
                <a:lnTo>
                  <a:pt x="2642" y="405"/>
                </a:lnTo>
                <a:lnTo>
                  <a:pt x="2642" y="405"/>
                </a:lnTo>
                <a:lnTo>
                  <a:pt x="2647" y="405"/>
                </a:lnTo>
                <a:lnTo>
                  <a:pt x="2647" y="405"/>
                </a:lnTo>
                <a:lnTo>
                  <a:pt x="2647" y="405"/>
                </a:lnTo>
                <a:lnTo>
                  <a:pt x="2647" y="405"/>
                </a:lnTo>
                <a:lnTo>
                  <a:pt x="2652" y="405"/>
                </a:lnTo>
                <a:lnTo>
                  <a:pt x="2652" y="400"/>
                </a:lnTo>
                <a:lnTo>
                  <a:pt x="2652" y="400"/>
                </a:lnTo>
                <a:lnTo>
                  <a:pt x="2652" y="400"/>
                </a:lnTo>
                <a:lnTo>
                  <a:pt x="2657" y="400"/>
                </a:lnTo>
                <a:lnTo>
                  <a:pt x="2657" y="400"/>
                </a:lnTo>
                <a:lnTo>
                  <a:pt x="2657" y="400"/>
                </a:lnTo>
                <a:lnTo>
                  <a:pt x="2657" y="400"/>
                </a:lnTo>
                <a:lnTo>
                  <a:pt x="2662" y="400"/>
                </a:lnTo>
                <a:lnTo>
                  <a:pt x="2662" y="400"/>
                </a:lnTo>
                <a:lnTo>
                  <a:pt x="2667" y="400"/>
                </a:lnTo>
                <a:lnTo>
                  <a:pt x="2667" y="400"/>
                </a:lnTo>
                <a:lnTo>
                  <a:pt x="2667" y="400"/>
                </a:lnTo>
                <a:lnTo>
                  <a:pt x="2667" y="400"/>
                </a:lnTo>
                <a:lnTo>
                  <a:pt x="2672" y="400"/>
                </a:lnTo>
                <a:lnTo>
                  <a:pt x="2672" y="394"/>
                </a:lnTo>
                <a:lnTo>
                  <a:pt x="2672" y="394"/>
                </a:lnTo>
                <a:lnTo>
                  <a:pt x="2672" y="389"/>
                </a:lnTo>
                <a:lnTo>
                  <a:pt x="2677" y="389"/>
                </a:lnTo>
                <a:lnTo>
                  <a:pt x="2677" y="389"/>
                </a:lnTo>
                <a:lnTo>
                  <a:pt x="2677" y="389"/>
                </a:lnTo>
                <a:lnTo>
                  <a:pt x="2677" y="389"/>
                </a:lnTo>
                <a:lnTo>
                  <a:pt x="2682" y="389"/>
                </a:lnTo>
                <a:lnTo>
                  <a:pt x="2682" y="389"/>
                </a:lnTo>
                <a:lnTo>
                  <a:pt x="2682" y="389"/>
                </a:lnTo>
                <a:lnTo>
                  <a:pt x="2682" y="389"/>
                </a:lnTo>
                <a:lnTo>
                  <a:pt x="2687" y="389"/>
                </a:lnTo>
                <a:lnTo>
                  <a:pt x="2687" y="389"/>
                </a:lnTo>
                <a:lnTo>
                  <a:pt x="2687" y="389"/>
                </a:lnTo>
                <a:lnTo>
                  <a:pt x="2687" y="389"/>
                </a:lnTo>
                <a:lnTo>
                  <a:pt x="2692" y="389"/>
                </a:lnTo>
                <a:lnTo>
                  <a:pt x="2692" y="389"/>
                </a:lnTo>
                <a:lnTo>
                  <a:pt x="2692" y="389"/>
                </a:lnTo>
                <a:lnTo>
                  <a:pt x="2692" y="383"/>
                </a:lnTo>
                <a:lnTo>
                  <a:pt x="2697" y="383"/>
                </a:lnTo>
                <a:lnTo>
                  <a:pt x="2697" y="383"/>
                </a:lnTo>
                <a:lnTo>
                  <a:pt x="2702" y="383"/>
                </a:lnTo>
                <a:lnTo>
                  <a:pt x="2702" y="383"/>
                </a:lnTo>
                <a:lnTo>
                  <a:pt x="2702" y="383"/>
                </a:lnTo>
                <a:lnTo>
                  <a:pt x="2702" y="383"/>
                </a:lnTo>
                <a:lnTo>
                  <a:pt x="2707" y="383"/>
                </a:lnTo>
                <a:lnTo>
                  <a:pt x="2707" y="383"/>
                </a:lnTo>
                <a:lnTo>
                  <a:pt x="2707" y="383"/>
                </a:lnTo>
                <a:lnTo>
                  <a:pt x="2707" y="383"/>
                </a:lnTo>
                <a:lnTo>
                  <a:pt x="2712" y="383"/>
                </a:lnTo>
                <a:lnTo>
                  <a:pt x="2712" y="383"/>
                </a:lnTo>
                <a:lnTo>
                  <a:pt x="2712" y="383"/>
                </a:lnTo>
                <a:lnTo>
                  <a:pt x="2712" y="383"/>
                </a:lnTo>
                <a:lnTo>
                  <a:pt x="2717" y="383"/>
                </a:lnTo>
                <a:lnTo>
                  <a:pt x="2717" y="383"/>
                </a:lnTo>
                <a:lnTo>
                  <a:pt x="2717" y="383"/>
                </a:lnTo>
                <a:lnTo>
                  <a:pt x="2717" y="383"/>
                </a:lnTo>
                <a:lnTo>
                  <a:pt x="2722" y="383"/>
                </a:lnTo>
                <a:lnTo>
                  <a:pt x="2722" y="383"/>
                </a:lnTo>
                <a:lnTo>
                  <a:pt x="2722" y="383"/>
                </a:lnTo>
                <a:lnTo>
                  <a:pt x="2722" y="383"/>
                </a:lnTo>
                <a:lnTo>
                  <a:pt x="2727" y="383"/>
                </a:lnTo>
                <a:lnTo>
                  <a:pt x="2727" y="383"/>
                </a:lnTo>
                <a:lnTo>
                  <a:pt x="2732" y="383"/>
                </a:lnTo>
                <a:lnTo>
                  <a:pt x="2732" y="383"/>
                </a:lnTo>
                <a:lnTo>
                  <a:pt x="2732" y="383"/>
                </a:lnTo>
                <a:lnTo>
                  <a:pt x="2732" y="383"/>
                </a:lnTo>
                <a:lnTo>
                  <a:pt x="2737" y="383"/>
                </a:lnTo>
                <a:lnTo>
                  <a:pt x="2737" y="383"/>
                </a:lnTo>
                <a:lnTo>
                  <a:pt x="2737" y="383"/>
                </a:lnTo>
                <a:lnTo>
                  <a:pt x="2737" y="383"/>
                </a:lnTo>
                <a:lnTo>
                  <a:pt x="2742" y="383"/>
                </a:lnTo>
                <a:lnTo>
                  <a:pt x="2742" y="383"/>
                </a:lnTo>
                <a:lnTo>
                  <a:pt x="2742" y="383"/>
                </a:lnTo>
                <a:lnTo>
                  <a:pt x="2742" y="383"/>
                </a:lnTo>
                <a:lnTo>
                  <a:pt x="2747" y="383"/>
                </a:lnTo>
                <a:lnTo>
                  <a:pt x="2747" y="383"/>
                </a:lnTo>
                <a:lnTo>
                  <a:pt x="2747" y="383"/>
                </a:lnTo>
                <a:lnTo>
                  <a:pt x="2747" y="378"/>
                </a:lnTo>
                <a:lnTo>
                  <a:pt x="2752" y="378"/>
                </a:lnTo>
                <a:lnTo>
                  <a:pt x="2752" y="378"/>
                </a:lnTo>
                <a:lnTo>
                  <a:pt x="2752" y="378"/>
                </a:lnTo>
                <a:lnTo>
                  <a:pt x="2752" y="378"/>
                </a:lnTo>
                <a:lnTo>
                  <a:pt x="2756" y="378"/>
                </a:lnTo>
                <a:lnTo>
                  <a:pt x="2756" y="378"/>
                </a:lnTo>
                <a:lnTo>
                  <a:pt x="2761" y="378"/>
                </a:lnTo>
                <a:lnTo>
                  <a:pt x="2761" y="378"/>
                </a:lnTo>
                <a:lnTo>
                  <a:pt x="2761" y="378"/>
                </a:lnTo>
                <a:lnTo>
                  <a:pt x="2761" y="378"/>
                </a:lnTo>
                <a:lnTo>
                  <a:pt x="2766" y="378"/>
                </a:lnTo>
                <a:lnTo>
                  <a:pt x="2766" y="378"/>
                </a:lnTo>
                <a:lnTo>
                  <a:pt x="2766" y="378"/>
                </a:lnTo>
                <a:lnTo>
                  <a:pt x="2766" y="378"/>
                </a:lnTo>
                <a:lnTo>
                  <a:pt x="2771" y="378"/>
                </a:lnTo>
                <a:lnTo>
                  <a:pt x="2771" y="378"/>
                </a:lnTo>
                <a:lnTo>
                  <a:pt x="2771" y="378"/>
                </a:lnTo>
                <a:lnTo>
                  <a:pt x="2771" y="378"/>
                </a:lnTo>
                <a:lnTo>
                  <a:pt x="2776" y="378"/>
                </a:lnTo>
                <a:lnTo>
                  <a:pt x="2776" y="378"/>
                </a:lnTo>
                <a:lnTo>
                  <a:pt x="2776" y="378"/>
                </a:lnTo>
                <a:lnTo>
                  <a:pt x="2776" y="378"/>
                </a:lnTo>
                <a:lnTo>
                  <a:pt x="2781" y="378"/>
                </a:lnTo>
                <a:lnTo>
                  <a:pt x="2781" y="378"/>
                </a:lnTo>
                <a:lnTo>
                  <a:pt x="2781" y="378"/>
                </a:lnTo>
                <a:lnTo>
                  <a:pt x="2781" y="378"/>
                </a:lnTo>
                <a:lnTo>
                  <a:pt x="2786" y="378"/>
                </a:lnTo>
                <a:lnTo>
                  <a:pt x="2786" y="378"/>
                </a:lnTo>
                <a:lnTo>
                  <a:pt x="2791" y="378"/>
                </a:lnTo>
                <a:lnTo>
                  <a:pt x="2791" y="378"/>
                </a:lnTo>
                <a:lnTo>
                  <a:pt x="2791" y="378"/>
                </a:lnTo>
                <a:lnTo>
                  <a:pt x="2791" y="378"/>
                </a:lnTo>
                <a:lnTo>
                  <a:pt x="2796" y="378"/>
                </a:lnTo>
                <a:lnTo>
                  <a:pt x="2796" y="378"/>
                </a:lnTo>
                <a:lnTo>
                  <a:pt x="2796" y="378"/>
                </a:lnTo>
                <a:lnTo>
                  <a:pt x="2796" y="378"/>
                </a:lnTo>
                <a:lnTo>
                  <a:pt x="2801" y="378"/>
                </a:lnTo>
                <a:lnTo>
                  <a:pt x="2801" y="372"/>
                </a:lnTo>
                <a:lnTo>
                  <a:pt x="2801" y="372"/>
                </a:lnTo>
                <a:lnTo>
                  <a:pt x="2801" y="372"/>
                </a:lnTo>
                <a:lnTo>
                  <a:pt x="2806" y="372"/>
                </a:lnTo>
                <a:lnTo>
                  <a:pt x="2806" y="372"/>
                </a:lnTo>
                <a:lnTo>
                  <a:pt x="2806" y="372"/>
                </a:lnTo>
                <a:lnTo>
                  <a:pt x="2806" y="372"/>
                </a:lnTo>
                <a:lnTo>
                  <a:pt x="2811" y="372"/>
                </a:lnTo>
                <a:lnTo>
                  <a:pt x="2811" y="372"/>
                </a:lnTo>
                <a:lnTo>
                  <a:pt x="2811" y="372"/>
                </a:lnTo>
                <a:lnTo>
                  <a:pt x="2811" y="372"/>
                </a:lnTo>
                <a:lnTo>
                  <a:pt x="2816" y="372"/>
                </a:lnTo>
                <a:lnTo>
                  <a:pt x="2816" y="372"/>
                </a:lnTo>
                <a:lnTo>
                  <a:pt x="2821" y="372"/>
                </a:lnTo>
                <a:lnTo>
                  <a:pt x="2821" y="372"/>
                </a:lnTo>
                <a:lnTo>
                  <a:pt x="2821" y="372"/>
                </a:lnTo>
                <a:lnTo>
                  <a:pt x="2821" y="372"/>
                </a:lnTo>
                <a:lnTo>
                  <a:pt x="2826" y="372"/>
                </a:lnTo>
                <a:lnTo>
                  <a:pt x="2826" y="372"/>
                </a:lnTo>
                <a:lnTo>
                  <a:pt x="2826" y="372"/>
                </a:lnTo>
                <a:lnTo>
                  <a:pt x="2826" y="372"/>
                </a:lnTo>
                <a:lnTo>
                  <a:pt x="2831" y="372"/>
                </a:lnTo>
                <a:lnTo>
                  <a:pt x="2831" y="372"/>
                </a:lnTo>
                <a:lnTo>
                  <a:pt x="2831" y="372"/>
                </a:lnTo>
                <a:lnTo>
                  <a:pt x="2831" y="372"/>
                </a:lnTo>
                <a:lnTo>
                  <a:pt x="2836" y="372"/>
                </a:lnTo>
                <a:lnTo>
                  <a:pt x="2836" y="372"/>
                </a:lnTo>
                <a:lnTo>
                  <a:pt x="2836" y="372"/>
                </a:lnTo>
                <a:lnTo>
                  <a:pt x="2836" y="372"/>
                </a:lnTo>
                <a:lnTo>
                  <a:pt x="2841" y="372"/>
                </a:lnTo>
                <a:lnTo>
                  <a:pt x="2841" y="372"/>
                </a:lnTo>
                <a:lnTo>
                  <a:pt x="2841" y="372"/>
                </a:lnTo>
                <a:lnTo>
                  <a:pt x="2841" y="372"/>
                </a:lnTo>
                <a:lnTo>
                  <a:pt x="2846" y="372"/>
                </a:lnTo>
                <a:lnTo>
                  <a:pt x="2846" y="372"/>
                </a:lnTo>
                <a:lnTo>
                  <a:pt x="2846" y="372"/>
                </a:lnTo>
                <a:lnTo>
                  <a:pt x="2846" y="372"/>
                </a:lnTo>
                <a:lnTo>
                  <a:pt x="2851" y="372"/>
                </a:lnTo>
                <a:lnTo>
                  <a:pt x="2851" y="372"/>
                </a:lnTo>
                <a:lnTo>
                  <a:pt x="2856" y="372"/>
                </a:lnTo>
                <a:lnTo>
                  <a:pt x="2856" y="372"/>
                </a:lnTo>
                <a:lnTo>
                  <a:pt x="2856" y="372"/>
                </a:lnTo>
                <a:lnTo>
                  <a:pt x="2856" y="372"/>
                </a:lnTo>
                <a:lnTo>
                  <a:pt x="2861" y="372"/>
                </a:lnTo>
                <a:lnTo>
                  <a:pt x="2861" y="372"/>
                </a:lnTo>
                <a:lnTo>
                  <a:pt x="2861" y="372"/>
                </a:lnTo>
                <a:lnTo>
                  <a:pt x="2861" y="372"/>
                </a:lnTo>
                <a:lnTo>
                  <a:pt x="2866" y="372"/>
                </a:lnTo>
                <a:lnTo>
                  <a:pt x="2866" y="372"/>
                </a:lnTo>
                <a:lnTo>
                  <a:pt x="2866" y="372"/>
                </a:lnTo>
                <a:lnTo>
                  <a:pt x="2866" y="372"/>
                </a:lnTo>
                <a:lnTo>
                  <a:pt x="2871" y="372"/>
                </a:lnTo>
                <a:lnTo>
                  <a:pt x="2871" y="367"/>
                </a:lnTo>
                <a:lnTo>
                  <a:pt x="2871" y="367"/>
                </a:lnTo>
                <a:lnTo>
                  <a:pt x="2871" y="367"/>
                </a:lnTo>
                <a:lnTo>
                  <a:pt x="2876" y="367"/>
                </a:lnTo>
                <a:lnTo>
                  <a:pt x="2876" y="367"/>
                </a:lnTo>
                <a:lnTo>
                  <a:pt x="2876" y="367"/>
                </a:lnTo>
                <a:lnTo>
                  <a:pt x="2876" y="367"/>
                </a:lnTo>
                <a:lnTo>
                  <a:pt x="2881" y="367"/>
                </a:lnTo>
                <a:lnTo>
                  <a:pt x="2881" y="367"/>
                </a:lnTo>
                <a:lnTo>
                  <a:pt x="2886" y="367"/>
                </a:lnTo>
                <a:lnTo>
                  <a:pt x="2886" y="367"/>
                </a:lnTo>
                <a:lnTo>
                  <a:pt x="2886" y="367"/>
                </a:lnTo>
                <a:lnTo>
                  <a:pt x="2886" y="367"/>
                </a:lnTo>
                <a:lnTo>
                  <a:pt x="2891" y="367"/>
                </a:lnTo>
                <a:lnTo>
                  <a:pt x="2891" y="367"/>
                </a:lnTo>
                <a:lnTo>
                  <a:pt x="2891" y="367"/>
                </a:lnTo>
                <a:lnTo>
                  <a:pt x="2891" y="367"/>
                </a:lnTo>
                <a:lnTo>
                  <a:pt x="2896" y="367"/>
                </a:lnTo>
                <a:lnTo>
                  <a:pt x="2896" y="367"/>
                </a:lnTo>
                <a:lnTo>
                  <a:pt x="2896" y="367"/>
                </a:lnTo>
                <a:lnTo>
                  <a:pt x="2896" y="361"/>
                </a:lnTo>
                <a:lnTo>
                  <a:pt x="2901" y="361"/>
                </a:lnTo>
                <a:lnTo>
                  <a:pt x="2901" y="356"/>
                </a:lnTo>
                <a:lnTo>
                  <a:pt x="2901" y="356"/>
                </a:lnTo>
                <a:lnTo>
                  <a:pt x="2901" y="350"/>
                </a:lnTo>
                <a:lnTo>
                  <a:pt x="2905" y="350"/>
                </a:lnTo>
                <a:lnTo>
                  <a:pt x="2905" y="350"/>
                </a:lnTo>
                <a:lnTo>
                  <a:pt x="2905" y="350"/>
                </a:lnTo>
                <a:lnTo>
                  <a:pt x="2905" y="350"/>
                </a:lnTo>
                <a:lnTo>
                  <a:pt x="2910" y="350"/>
                </a:lnTo>
                <a:lnTo>
                  <a:pt x="2910" y="340"/>
                </a:lnTo>
                <a:lnTo>
                  <a:pt x="2915" y="340"/>
                </a:lnTo>
                <a:lnTo>
                  <a:pt x="2915" y="340"/>
                </a:lnTo>
                <a:lnTo>
                  <a:pt x="2915" y="340"/>
                </a:lnTo>
                <a:lnTo>
                  <a:pt x="2915" y="329"/>
                </a:lnTo>
                <a:lnTo>
                  <a:pt x="2920" y="329"/>
                </a:lnTo>
                <a:lnTo>
                  <a:pt x="2920" y="323"/>
                </a:lnTo>
                <a:lnTo>
                  <a:pt x="2920" y="323"/>
                </a:lnTo>
                <a:lnTo>
                  <a:pt x="2920" y="323"/>
                </a:lnTo>
                <a:lnTo>
                  <a:pt x="2925" y="323"/>
                </a:lnTo>
                <a:lnTo>
                  <a:pt x="2925" y="318"/>
                </a:lnTo>
                <a:lnTo>
                  <a:pt x="2925" y="318"/>
                </a:lnTo>
                <a:lnTo>
                  <a:pt x="2925" y="312"/>
                </a:lnTo>
                <a:lnTo>
                  <a:pt x="2930" y="312"/>
                </a:lnTo>
                <a:lnTo>
                  <a:pt x="2930" y="312"/>
                </a:lnTo>
                <a:lnTo>
                  <a:pt x="2930" y="312"/>
                </a:lnTo>
                <a:lnTo>
                  <a:pt x="2930" y="312"/>
                </a:lnTo>
                <a:lnTo>
                  <a:pt x="2935" y="312"/>
                </a:lnTo>
                <a:lnTo>
                  <a:pt x="2935" y="301"/>
                </a:lnTo>
                <a:lnTo>
                  <a:pt x="2935" y="301"/>
                </a:lnTo>
                <a:lnTo>
                  <a:pt x="2935" y="301"/>
                </a:lnTo>
                <a:lnTo>
                  <a:pt x="2940" y="301"/>
                </a:lnTo>
                <a:lnTo>
                  <a:pt x="2940" y="301"/>
                </a:lnTo>
                <a:lnTo>
                  <a:pt x="2945" y="301"/>
                </a:lnTo>
                <a:lnTo>
                  <a:pt x="2945" y="296"/>
                </a:lnTo>
                <a:lnTo>
                  <a:pt x="2945" y="296"/>
                </a:lnTo>
                <a:lnTo>
                  <a:pt x="2945" y="296"/>
                </a:lnTo>
                <a:lnTo>
                  <a:pt x="2950" y="296"/>
                </a:lnTo>
                <a:lnTo>
                  <a:pt x="2950" y="296"/>
                </a:lnTo>
                <a:lnTo>
                  <a:pt x="2950" y="296"/>
                </a:lnTo>
                <a:lnTo>
                  <a:pt x="2950" y="296"/>
                </a:lnTo>
                <a:lnTo>
                  <a:pt x="2955" y="296"/>
                </a:lnTo>
                <a:lnTo>
                  <a:pt x="2955" y="296"/>
                </a:lnTo>
                <a:lnTo>
                  <a:pt x="2955" y="296"/>
                </a:lnTo>
                <a:lnTo>
                  <a:pt x="2955" y="290"/>
                </a:lnTo>
                <a:lnTo>
                  <a:pt x="2960" y="290"/>
                </a:lnTo>
                <a:lnTo>
                  <a:pt x="2960" y="290"/>
                </a:lnTo>
                <a:lnTo>
                  <a:pt x="2960" y="290"/>
                </a:lnTo>
                <a:lnTo>
                  <a:pt x="2960" y="290"/>
                </a:lnTo>
                <a:lnTo>
                  <a:pt x="2965" y="290"/>
                </a:lnTo>
                <a:lnTo>
                  <a:pt x="2965" y="285"/>
                </a:lnTo>
                <a:lnTo>
                  <a:pt x="2965" y="285"/>
                </a:lnTo>
                <a:lnTo>
                  <a:pt x="2965" y="285"/>
                </a:lnTo>
                <a:lnTo>
                  <a:pt x="2970" y="285"/>
                </a:lnTo>
                <a:lnTo>
                  <a:pt x="2970" y="285"/>
                </a:lnTo>
                <a:lnTo>
                  <a:pt x="2970" y="285"/>
                </a:lnTo>
                <a:lnTo>
                  <a:pt x="2970" y="285"/>
                </a:lnTo>
                <a:lnTo>
                  <a:pt x="2975" y="285"/>
                </a:lnTo>
                <a:lnTo>
                  <a:pt x="2975" y="285"/>
                </a:lnTo>
                <a:lnTo>
                  <a:pt x="2980" y="285"/>
                </a:lnTo>
                <a:lnTo>
                  <a:pt x="2980" y="285"/>
                </a:lnTo>
                <a:lnTo>
                  <a:pt x="2980" y="285"/>
                </a:lnTo>
                <a:lnTo>
                  <a:pt x="2980" y="285"/>
                </a:lnTo>
                <a:lnTo>
                  <a:pt x="2985" y="285"/>
                </a:lnTo>
                <a:lnTo>
                  <a:pt x="2985" y="285"/>
                </a:lnTo>
                <a:lnTo>
                  <a:pt x="2985" y="285"/>
                </a:lnTo>
                <a:lnTo>
                  <a:pt x="2985" y="285"/>
                </a:lnTo>
                <a:lnTo>
                  <a:pt x="2990" y="285"/>
                </a:lnTo>
                <a:lnTo>
                  <a:pt x="2990" y="285"/>
                </a:lnTo>
                <a:lnTo>
                  <a:pt x="2990" y="285"/>
                </a:lnTo>
                <a:lnTo>
                  <a:pt x="2990" y="285"/>
                </a:lnTo>
                <a:lnTo>
                  <a:pt x="2995" y="285"/>
                </a:lnTo>
                <a:lnTo>
                  <a:pt x="2995" y="285"/>
                </a:lnTo>
                <a:lnTo>
                  <a:pt x="2995" y="285"/>
                </a:lnTo>
                <a:lnTo>
                  <a:pt x="2995" y="285"/>
                </a:lnTo>
                <a:lnTo>
                  <a:pt x="3000" y="285"/>
                </a:lnTo>
                <a:lnTo>
                  <a:pt x="3000" y="285"/>
                </a:lnTo>
                <a:lnTo>
                  <a:pt x="3000" y="285"/>
                </a:lnTo>
                <a:lnTo>
                  <a:pt x="3000" y="285"/>
                </a:lnTo>
                <a:lnTo>
                  <a:pt x="3005" y="285"/>
                </a:lnTo>
                <a:lnTo>
                  <a:pt x="3005" y="285"/>
                </a:lnTo>
                <a:lnTo>
                  <a:pt x="3010" y="285"/>
                </a:lnTo>
                <a:lnTo>
                  <a:pt x="3010" y="285"/>
                </a:lnTo>
                <a:lnTo>
                  <a:pt x="3010" y="285"/>
                </a:lnTo>
                <a:lnTo>
                  <a:pt x="3010" y="279"/>
                </a:lnTo>
                <a:lnTo>
                  <a:pt x="3015" y="279"/>
                </a:lnTo>
                <a:lnTo>
                  <a:pt x="3015" y="279"/>
                </a:lnTo>
                <a:lnTo>
                  <a:pt x="3015" y="279"/>
                </a:lnTo>
                <a:lnTo>
                  <a:pt x="3015" y="279"/>
                </a:lnTo>
                <a:lnTo>
                  <a:pt x="3020" y="279"/>
                </a:lnTo>
                <a:lnTo>
                  <a:pt x="3020" y="279"/>
                </a:lnTo>
                <a:lnTo>
                  <a:pt x="3020" y="279"/>
                </a:lnTo>
                <a:lnTo>
                  <a:pt x="3020" y="274"/>
                </a:lnTo>
                <a:lnTo>
                  <a:pt x="3025" y="274"/>
                </a:lnTo>
                <a:lnTo>
                  <a:pt x="3025" y="274"/>
                </a:lnTo>
                <a:lnTo>
                  <a:pt x="3025" y="274"/>
                </a:lnTo>
                <a:lnTo>
                  <a:pt x="3025" y="274"/>
                </a:lnTo>
                <a:lnTo>
                  <a:pt x="3030" y="274"/>
                </a:lnTo>
                <a:lnTo>
                  <a:pt x="3030" y="274"/>
                </a:lnTo>
                <a:lnTo>
                  <a:pt x="3030" y="274"/>
                </a:lnTo>
                <a:lnTo>
                  <a:pt x="3030" y="274"/>
                </a:lnTo>
                <a:lnTo>
                  <a:pt x="3035" y="274"/>
                </a:lnTo>
                <a:lnTo>
                  <a:pt x="3035" y="274"/>
                </a:lnTo>
                <a:lnTo>
                  <a:pt x="3040" y="274"/>
                </a:lnTo>
                <a:lnTo>
                  <a:pt x="3040" y="274"/>
                </a:lnTo>
                <a:lnTo>
                  <a:pt x="3040" y="274"/>
                </a:lnTo>
                <a:lnTo>
                  <a:pt x="3040" y="268"/>
                </a:lnTo>
                <a:lnTo>
                  <a:pt x="3045" y="268"/>
                </a:lnTo>
                <a:lnTo>
                  <a:pt x="3045" y="268"/>
                </a:lnTo>
                <a:lnTo>
                  <a:pt x="3045" y="268"/>
                </a:lnTo>
                <a:lnTo>
                  <a:pt x="3045" y="268"/>
                </a:lnTo>
                <a:lnTo>
                  <a:pt x="3049" y="268"/>
                </a:lnTo>
                <a:lnTo>
                  <a:pt x="3049" y="268"/>
                </a:lnTo>
                <a:lnTo>
                  <a:pt x="3049" y="268"/>
                </a:lnTo>
                <a:lnTo>
                  <a:pt x="3049" y="268"/>
                </a:lnTo>
                <a:lnTo>
                  <a:pt x="3054" y="268"/>
                </a:lnTo>
                <a:lnTo>
                  <a:pt x="3054" y="263"/>
                </a:lnTo>
                <a:lnTo>
                  <a:pt x="3054" y="263"/>
                </a:lnTo>
                <a:lnTo>
                  <a:pt x="3054" y="263"/>
                </a:lnTo>
                <a:lnTo>
                  <a:pt x="3059" y="263"/>
                </a:lnTo>
                <a:lnTo>
                  <a:pt x="3059" y="263"/>
                </a:lnTo>
                <a:lnTo>
                  <a:pt x="3059" y="263"/>
                </a:lnTo>
                <a:lnTo>
                  <a:pt x="3059" y="263"/>
                </a:lnTo>
                <a:lnTo>
                  <a:pt x="3064" y="263"/>
                </a:lnTo>
                <a:lnTo>
                  <a:pt x="3064" y="263"/>
                </a:lnTo>
                <a:lnTo>
                  <a:pt x="3069" y="263"/>
                </a:lnTo>
                <a:lnTo>
                  <a:pt x="3069" y="257"/>
                </a:lnTo>
                <a:lnTo>
                  <a:pt x="3069" y="257"/>
                </a:lnTo>
                <a:lnTo>
                  <a:pt x="3069" y="257"/>
                </a:lnTo>
                <a:lnTo>
                  <a:pt x="3074" y="257"/>
                </a:lnTo>
                <a:lnTo>
                  <a:pt x="3074" y="257"/>
                </a:lnTo>
                <a:lnTo>
                  <a:pt x="3074" y="257"/>
                </a:lnTo>
                <a:lnTo>
                  <a:pt x="3074" y="257"/>
                </a:lnTo>
                <a:lnTo>
                  <a:pt x="3079" y="257"/>
                </a:lnTo>
                <a:lnTo>
                  <a:pt x="3079" y="257"/>
                </a:lnTo>
                <a:lnTo>
                  <a:pt x="3079" y="257"/>
                </a:lnTo>
                <a:lnTo>
                  <a:pt x="3079" y="257"/>
                </a:lnTo>
                <a:lnTo>
                  <a:pt x="3084" y="257"/>
                </a:lnTo>
                <a:lnTo>
                  <a:pt x="3084" y="257"/>
                </a:lnTo>
                <a:lnTo>
                  <a:pt x="3084" y="257"/>
                </a:lnTo>
                <a:lnTo>
                  <a:pt x="3084" y="252"/>
                </a:lnTo>
                <a:lnTo>
                  <a:pt x="3089" y="252"/>
                </a:lnTo>
                <a:lnTo>
                  <a:pt x="3089" y="252"/>
                </a:lnTo>
                <a:lnTo>
                  <a:pt x="3089" y="252"/>
                </a:lnTo>
                <a:lnTo>
                  <a:pt x="3089" y="252"/>
                </a:lnTo>
                <a:lnTo>
                  <a:pt x="3094" y="252"/>
                </a:lnTo>
                <a:lnTo>
                  <a:pt x="3094" y="252"/>
                </a:lnTo>
                <a:lnTo>
                  <a:pt x="3099" y="252"/>
                </a:lnTo>
                <a:lnTo>
                  <a:pt x="3099" y="252"/>
                </a:lnTo>
                <a:lnTo>
                  <a:pt x="3099" y="252"/>
                </a:lnTo>
                <a:lnTo>
                  <a:pt x="3099" y="252"/>
                </a:lnTo>
                <a:lnTo>
                  <a:pt x="3104" y="252"/>
                </a:lnTo>
                <a:lnTo>
                  <a:pt x="3104" y="252"/>
                </a:lnTo>
                <a:lnTo>
                  <a:pt x="3104" y="252"/>
                </a:lnTo>
                <a:lnTo>
                  <a:pt x="3104" y="252"/>
                </a:lnTo>
                <a:lnTo>
                  <a:pt x="3109" y="252"/>
                </a:lnTo>
                <a:lnTo>
                  <a:pt x="3109" y="252"/>
                </a:lnTo>
                <a:lnTo>
                  <a:pt x="3109" y="252"/>
                </a:lnTo>
                <a:lnTo>
                  <a:pt x="3109" y="252"/>
                </a:lnTo>
                <a:lnTo>
                  <a:pt x="3114" y="252"/>
                </a:lnTo>
                <a:lnTo>
                  <a:pt x="3114" y="252"/>
                </a:lnTo>
                <a:lnTo>
                  <a:pt x="3114" y="252"/>
                </a:lnTo>
                <a:lnTo>
                  <a:pt x="3114" y="252"/>
                </a:lnTo>
                <a:lnTo>
                  <a:pt x="3119" y="252"/>
                </a:lnTo>
                <a:lnTo>
                  <a:pt x="3119" y="252"/>
                </a:lnTo>
                <a:lnTo>
                  <a:pt x="3119" y="252"/>
                </a:lnTo>
                <a:lnTo>
                  <a:pt x="3119" y="252"/>
                </a:lnTo>
                <a:lnTo>
                  <a:pt x="3124" y="252"/>
                </a:lnTo>
                <a:lnTo>
                  <a:pt x="3124" y="252"/>
                </a:lnTo>
                <a:lnTo>
                  <a:pt x="3124" y="252"/>
                </a:lnTo>
                <a:lnTo>
                  <a:pt x="3124" y="252"/>
                </a:lnTo>
                <a:lnTo>
                  <a:pt x="3129" y="252"/>
                </a:lnTo>
                <a:lnTo>
                  <a:pt x="3129" y="252"/>
                </a:lnTo>
                <a:lnTo>
                  <a:pt x="3134" y="252"/>
                </a:lnTo>
                <a:lnTo>
                  <a:pt x="3134" y="252"/>
                </a:lnTo>
                <a:lnTo>
                  <a:pt x="3134" y="252"/>
                </a:lnTo>
                <a:lnTo>
                  <a:pt x="3134" y="252"/>
                </a:lnTo>
                <a:lnTo>
                  <a:pt x="3139" y="252"/>
                </a:lnTo>
                <a:lnTo>
                  <a:pt x="3139" y="252"/>
                </a:lnTo>
                <a:lnTo>
                  <a:pt x="3139" y="252"/>
                </a:lnTo>
                <a:lnTo>
                  <a:pt x="3139" y="252"/>
                </a:lnTo>
                <a:lnTo>
                  <a:pt x="3144" y="252"/>
                </a:lnTo>
                <a:lnTo>
                  <a:pt x="3144" y="252"/>
                </a:lnTo>
                <a:lnTo>
                  <a:pt x="3144" y="252"/>
                </a:lnTo>
                <a:lnTo>
                  <a:pt x="3144" y="252"/>
                </a:lnTo>
                <a:lnTo>
                  <a:pt x="3149" y="252"/>
                </a:lnTo>
                <a:lnTo>
                  <a:pt x="3149" y="252"/>
                </a:lnTo>
                <a:lnTo>
                  <a:pt x="3149" y="252"/>
                </a:lnTo>
                <a:lnTo>
                  <a:pt x="3149" y="252"/>
                </a:lnTo>
                <a:lnTo>
                  <a:pt x="3154" y="252"/>
                </a:lnTo>
                <a:lnTo>
                  <a:pt x="3154" y="252"/>
                </a:lnTo>
                <a:lnTo>
                  <a:pt x="3154" y="252"/>
                </a:lnTo>
                <a:lnTo>
                  <a:pt x="3154" y="252"/>
                </a:lnTo>
                <a:lnTo>
                  <a:pt x="3159" y="252"/>
                </a:lnTo>
                <a:lnTo>
                  <a:pt x="3159" y="246"/>
                </a:lnTo>
                <a:lnTo>
                  <a:pt x="3164" y="246"/>
                </a:lnTo>
                <a:lnTo>
                  <a:pt x="3164" y="246"/>
                </a:lnTo>
                <a:lnTo>
                  <a:pt x="3164" y="246"/>
                </a:lnTo>
                <a:lnTo>
                  <a:pt x="3164" y="246"/>
                </a:lnTo>
                <a:lnTo>
                  <a:pt x="3169" y="246"/>
                </a:lnTo>
                <a:lnTo>
                  <a:pt x="3169" y="246"/>
                </a:lnTo>
                <a:lnTo>
                  <a:pt x="3169" y="246"/>
                </a:lnTo>
                <a:lnTo>
                  <a:pt x="3169" y="246"/>
                </a:lnTo>
                <a:lnTo>
                  <a:pt x="3174" y="246"/>
                </a:lnTo>
                <a:lnTo>
                  <a:pt x="3174" y="246"/>
                </a:lnTo>
                <a:lnTo>
                  <a:pt x="3174" y="246"/>
                </a:lnTo>
                <a:lnTo>
                  <a:pt x="3174" y="246"/>
                </a:lnTo>
                <a:lnTo>
                  <a:pt x="3179" y="246"/>
                </a:lnTo>
                <a:lnTo>
                  <a:pt x="3179" y="246"/>
                </a:lnTo>
                <a:lnTo>
                  <a:pt x="3179" y="246"/>
                </a:lnTo>
                <a:lnTo>
                  <a:pt x="3179" y="246"/>
                </a:lnTo>
                <a:lnTo>
                  <a:pt x="3184" y="246"/>
                </a:lnTo>
                <a:lnTo>
                  <a:pt x="3184" y="246"/>
                </a:lnTo>
                <a:lnTo>
                  <a:pt x="3184" y="246"/>
                </a:lnTo>
                <a:lnTo>
                  <a:pt x="3184" y="246"/>
                </a:lnTo>
                <a:lnTo>
                  <a:pt x="3189" y="246"/>
                </a:lnTo>
                <a:lnTo>
                  <a:pt x="3189" y="246"/>
                </a:lnTo>
                <a:lnTo>
                  <a:pt x="3194" y="246"/>
                </a:lnTo>
                <a:lnTo>
                  <a:pt x="3194" y="246"/>
                </a:lnTo>
                <a:lnTo>
                  <a:pt x="3194" y="246"/>
                </a:lnTo>
                <a:lnTo>
                  <a:pt x="3194" y="246"/>
                </a:lnTo>
                <a:lnTo>
                  <a:pt x="3198" y="246"/>
                </a:lnTo>
                <a:lnTo>
                  <a:pt x="3198" y="246"/>
                </a:lnTo>
                <a:lnTo>
                  <a:pt x="3198" y="246"/>
                </a:lnTo>
                <a:lnTo>
                  <a:pt x="3198" y="246"/>
                </a:lnTo>
                <a:lnTo>
                  <a:pt x="3203" y="246"/>
                </a:lnTo>
                <a:lnTo>
                  <a:pt x="3203" y="246"/>
                </a:lnTo>
                <a:lnTo>
                  <a:pt x="3203" y="246"/>
                </a:lnTo>
                <a:lnTo>
                  <a:pt x="3203" y="246"/>
                </a:lnTo>
                <a:lnTo>
                  <a:pt x="3208" y="246"/>
                </a:lnTo>
                <a:lnTo>
                  <a:pt x="3208" y="241"/>
                </a:lnTo>
                <a:lnTo>
                  <a:pt x="3213" y="241"/>
                </a:lnTo>
                <a:lnTo>
                  <a:pt x="3213" y="235"/>
                </a:lnTo>
                <a:lnTo>
                  <a:pt x="3213" y="235"/>
                </a:lnTo>
                <a:lnTo>
                  <a:pt x="3213" y="230"/>
                </a:lnTo>
                <a:lnTo>
                  <a:pt x="3218" y="230"/>
                </a:lnTo>
                <a:lnTo>
                  <a:pt x="3218" y="230"/>
                </a:lnTo>
                <a:lnTo>
                  <a:pt x="3223" y="230"/>
                </a:lnTo>
                <a:lnTo>
                  <a:pt x="3223" y="230"/>
                </a:lnTo>
                <a:lnTo>
                  <a:pt x="3223" y="230"/>
                </a:lnTo>
                <a:lnTo>
                  <a:pt x="3223" y="219"/>
                </a:lnTo>
                <a:lnTo>
                  <a:pt x="3228" y="219"/>
                </a:lnTo>
                <a:lnTo>
                  <a:pt x="3228" y="219"/>
                </a:lnTo>
                <a:lnTo>
                  <a:pt x="3228" y="219"/>
                </a:lnTo>
                <a:lnTo>
                  <a:pt x="3228" y="219"/>
                </a:lnTo>
                <a:lnTo>
                  <a:pt x="3233" y="219"/>
                </a:lnTo>
                <a:lnTo>
                  <a:pt x="3233" y="219"/>
                </a:lnTo>
                <a:lnTo>
                  <a:pt x="3233" y="219"/>
                </a:lnTo>
                <a:lnTo>
                  <a:pt x="3233" y="213"/>
                </a:lnTo>
                <a:lnTo>
                  <a:pt x="3238" y="213"/>
                </a:lnTo>
                <a:lnTo>
                  <a:pt x="3238" y="202"/>
                </a:lnTo>
                <a:lnTo>
                  <a:pt x="3238" y="202"/>
                </a:lnTo>
                <a:lnTo>
                  <a:pt x="3238" y="197"/>
                </a:lnTo>
                <a:lnTo>
                  <a:pt x="3243" y="197"/>
                </a:lnTo>
                <a:lnTo>
                  <a:pt x="3243" y="197"/>
                </a:lnTo>
                <a:lnTo>
                  <a:pt x="3243" y="197"/>
                </a:lnTo>
                <a:lnTo>
                  <a:pt x="3243" y="197"/>
                </a:lnTo>
                <a:lnTo>
                  <a:pt x="3248" y="197"/>
                </a:lnTo>
                <a:lnTo>
                  <a:pt x="3248" y="197"/>
                </a:lnTo>
                <a:lnTo>
                  <a:pt x="3248" y="197"/>
                </a:lnTo>
                <a:lnTo>
                  <a:pt x="3248" y="186"/>
                </a:lnTo>
                <a:lnTo>
                  <a:pt x="3253" y="186"/>
                </a:lnTo>
                <a:lnTo>
                  <a:pt x="3253" y="186"/>
                </a:lnTo>
                <a:lnTo>
                  <a:pt x="3258" y="186"/>
                </a:lnTo>
                <a:lnTo>
                  <a:pt x="3258" y="181"/>
                </a:lnTo>
                <a:lnTo>
                  <a:pt x="3258" y="181"/>
                </a:lnTo>
                <a:lnTo>
                  <a:pt x="3258" y="175"/>
                </a:lnTo>
                <a:lnTo>
                  <a:pt x="3263" y="175"/>
                </a:lnTo>
                <a:lnTo>
                  <a:pt x="3263" y="170"/>
                </a:lnTo>
                <a:lnTo>
                  <a:pt x="3263" y="170"/>
                </a:lnTo>
                <a:lnTo>
                  <a:pt x="3263" y="170"/>
                </a:lnTo>
                <a:lnTo>
                  <a:pt x="3268" y="170"/>
                </a:lnTo>
                <a:lnTo>
                  <a:pt x="3268" y="170"/>
                </a:lnTo>
                <a:lnTo>
                  <a:pt x="3268" y="170"/>
                </a:lnTo>
                <a:lnTo>
                  <a:pt x="3268" y="170"/>
                </a:lnTo>
                <a:lnTo>
                  <a:pt x="3273" y="170"/>
                </a:lnTo>
                <a:lnTo>
                  <a:pt x="3273" y="170"/>
                </a:lnTo>
                <a:lnTo>
                  <a:pt x="3273" y="170"/>
                </a:lnTo>
                <a:lnTo>
                  <a:pt x="3273" y="164"/>
                </a:lnTo>
                <a:lnTo>
                  <a:pt x="3278" y="164"/>
                </a:lnTo>
                <a:lnTo>
                  <a:pt x="3278" y="164"/>
                </a:lnTo>
                <a:lnTo>
                  <a:pt x="3278" y="164"/>
                </a:lnTo>
                <a:lnTo>
                  <a:pt x="3278" y="164"/>
                </a:lnTo>
                <a:lnTo>
                  <a:pt x="3283" y="164"/>
                </a:lnTo>
                <a:lnTo>
                  <a:pt x="3283" y="164"/>
                </a:lnTo>
                <a:lnTo>
                  <a:pt x="3288" y="164"/>
                </a:lnTo>
                <a:lnTo>
                  <a:pt x="3288" y="164"/>
                </a:lnTo>
                <a:lnTo>
                  <a:pt x="3288" y="164"/>
                </a:lnTo>
                <a:lnTo>
                  <a:pt x="3288" y="164"/>
                </a:lnTo>
                <a:lnTo>
                  <a:pt x="3293" y="164"/>
                </a:lnTo>
                <a:lnTo>
                  <a:pt x="3293" y="164"/>
                </a:lnTo>
                <a:lnTo>
                  <a:pt x="3293" y="164"/>
                </a:lnTo>
                <a:lnTo>
                  <a:pt x="3293" y="164"/>
                </a:lnTo>
                <a:lnTo>
                  <a:pt x="3298" y="164"/>
                </a:lnTo>
                <a:lnTo>
                  <a:pt x="3298" y="164"/>
                </a:lnTo>
                <a:lnTo>
                  <a:pt x="3298" y="164"/>
                </a:lnTo>
                <a:lnTo>
                  <a:pt x="3298" y="164"/>
                </a:lnTo>
                <a:lnTo>
                  <a:pt x="3303" y="164"/>
                </a:lnTo>
                <a:lnTo>
                  <a:pt x="3303" y="164"/>
                </a:lnTo>
                <a:lnTo>
                  <a:pt x="3303" y="164"/>
                </a:lnTo>
                <a:lnTo>
                  <a:pt x="3303" y="164"/>
                </a:lnTo>
                <a:lnTo>
                  <a:pt x="3308" y="164"/>
                </a:lnTo>
                <a:lnTo>
                  <a:pt x="3308" y="164"/>
                </a:lnTo>
                <a:lnTo>
                  <a:pt x="3308" y="164"/>
                </a:lnTo>
                <a:lnTo>
                  <a:pt x="3308" y="164"/>
                </a:lnTo>
                <a:lnTo>
                  <a:pt x="3313" y="164"/>
                </a:lnTo>
                <a:lnTo>
                  <a:pt x="3313" y="159"/>
                </a:lnTo>
                <a:lnTo>
                  <a:pt x="3318" y="159"/>
                </a:lnTo>
                <a:lnTo>
                  <a:pt x="3318" y="159"/>
                </a:lnTo>
                <a:lnTo>
                  <a:pt x="3318" y="159"/>
                </a:lnTo>
                <a:lnTo>
                  <a:pt x="3318" y="159"/>
                </a:lnTo>
                <a:lnTo>
                  <a:pt x="3323" y="159"/>
                </a:lnTo>
                <a:lnTo>
                  <a:pt x="3323" y="159"/>
                </a:lnTo>
                <a:lnTo>
                  <a:pt x="3323" y="159"/>
                </a:lnTo>
                <a:lnTo>
                  <a:pt x="3323" y="159"/>
                </a:lnTo>
                <a:lnTo>
                  <a:pt x="3328" y="159"/>
                </a:lnTo>
                <a:lnTo>
                  <a:pt x="3328" y="159"/>
                </a:lnTo>
                <a:lnTo>
                  <a:pt x="3328" y="159"/>
                </a:lnTo>
                <a:lnTo>
                  <a:pt x="3328" y="153"/>
                </a:lnTo>
                <a:lnTo>
                  <a:pt x="3333" y="153"/>
                </a:lnTo>
                <a:lnTo>
                  <a:pt x="3333" y="148"/>
                </a:lnTo>
                <a:lnTo>
                  <a:pt x="3333" y="148"/>
                </a:lnTo>
                <a:lnTo>
                  <a:pt x="3333" y="148"/>
                </a:lnTo>
                <a:lnTo>
                  <a:pt x="3338" y="148"/>
                </a:lnTo>
                <a:lnTo>
                  <a:pt x="3338" y="148"/>
                </a:lnTo>
                <a:lnTo>
                  <a:pt x="3338" y="148"/>
                </a:lnTo>
                <a:lnTo>
                  <a:pt x="3338" y="148"/>
                </a:lnTo>
                <a:lnTo>
                  <a:pt x="3343" y="148"/>
                </a:lnTo>
                <a:lnTo>
                  <a:pt x="3343" y="148"/>
                </a:lnTo>
                <a:lnTo>
                  <a:pt x="3347" y="148"/>
                </a:lnTo>
                <a:lnTo>
                  <a:pt x="3347" y="148"/>
                </a:lnTo>
                <a:lnTo>
                  <a:pt x="3347" y="148"/>
                </a:lnTo>
                <a:lnTo>
                  <a:pt x="3347" y="148"/>
                </a:lnTo>
                <a:lnTo>
                  <a:pt x="3352" y="148"/>
                </a:lnTo>
                <a:lnTo>
                  <a:pt x="3352" y="148"/>
                </a:lnTo>
                <a:lnTo>
                  <a:pt x="3352" y="148"/>
                </a:lnTo>
                <a:lnTo>
                  <a:pt x="3352" y="148"/>
                </a:lnTo>
                <a:lnTo>
                  <a:pt x="3357" y="148"/>
                </a:lnTo>
                <a:lnTo>
                  <a:pt x="3357" y="148"/>
                </a:lnTo>
                <a:lnTo>
                  <a:pt x="3357" y="148"/>
                </a:lnTo>
                <a:lnTo>
                  <a:pt x="3357" y="148"/>
                </a:lnTo>
                <a:lnTo>
                  <a:pt x="3362" y="148"/>
                </a:lnTo>
                <a:lnTo>
                  <a:pt x="3362" y="148"/>
                </a:lnTo>
                <a:lnTo>
                  <a:pt x="3362" y="148"/>
                </a:lnTo>
                <a:lnTo>
                  <a:pt x="3362" y="148"/>
                </a:lnTo>
                <a:lnTo>
                  <a:pt x="3367" y="148"/>
                </a:lnTo>
                <a:lnTo>
                  <a:pt x="3367" y="148"/>
                </a:lnTo>
                <a:lnTo>
                  <a:pt x="3367" y="148"/>
                </a:lnTo>
                <a:lnTo>
                  <a:pt x="3367" y="142"/>
                </a:lnTo>
                <a:lnTo>
                  <a:pt x="3372" y="142"/>
                </a:lnTo>
                <a:lnTo>
                  <a:pt x="3372" y="142"/>
                </a:lnTo>
                <a:lnTo>
                  <a:pt x="3372" y="142"/>
                </a:lnTo>
                <a:lnTo>
                  <a:pt x="3372" y="142"/>
                </a:lnTo>
                <a:lnTo>
                  <a:pt x="3377" y="142"/>
                </a:lnTo>
                <a:lnTo>
                  <a:pt x="3377" y="142"/>
                </a:lnTo>
                <a:lnTo>
                  <a:pt x="3382" y="142"/>
                </a:lnTo>
                <a:lnTo>
                  <a:pt x="3382" y="142"/>
                </a:lnTo>
                <a:lnTo>
                  <a:pt x="3382" y="142"/>
                </a:lnTo>
                <a:lnTo>
                  <a:pt x="3382" y="142"/>
                </a:lnTo>
                <a:lnTo>
                  <a:pt x="3387" y="142"/>
                </a:lnTo>
                <a:lnTo>
                  <a:pt x="3387" y="142"/>
                </a:lnTo>
                <a:lnTo>
                  <a:pt x="3387" y="142"/>
                </a:lnTo>
                <a:lnTo>
                  <a:pt x="3387" y="142"/>
                </a:lnTo>
                <a:lnTo>
                  <a:pt x="3392" y="142"/>
                </a:lnTo>
                <a:lnTo>
                  <a:pt x="3392" y="142"/>
                </a:lnTo>
                <a:lnTo>
                  <a:pt x="3392" y="142"/>
                </a:lnTo>
                <a:lnTo>
                  <a:pt x="3392" y="142"/>
                </a:lnTo>
                <a:lnTo>
                  <a:pt x="3397" y="142"/>
                </a:lnTo>
                <a:lnTo>
                  <a:pt x="3397" y="142"/>
                </a:lnTo>
                <a:lnTo>
                  <a:pt x="3397" y="142"/>
                </a:lnTo>
                <a:lnTo>
                  <a:pt x="3397" y="142"/>
                </a:lnTo>
                <a:lnTo>
                  <a:pt x="3402" y="142"/>
                </a:lnTo>
                <a:lnTo>
                  <a:pt x="3402" y="142"/>
                </a:lnTo>
                <a:lnTo>
                  <a:pt x="3402" y="142"/>
                </a:lnTo>
                <a:lnTo>
                  <a:pt x="3402" y="142"/>
                </a:lnTo>
                <a:lnTo>
                  <a:pt x="3407" y="142"/>
                </a:lnTo>
                <a:lnTo>
                  <a:pt x="3407" y="142"/>
                </a:lnTo>
                <a:lnTo>
                  <a:pt x="3412" y="142"/>
                </a:lnTo>
                <a:lnTo>
                  <a:pt x="3412" y="142"/>
                </a:lnTo>
                <a:lnTo>
                  <a:pt x="3412" y="142"/>
                </a:lnTo>
                <a:lnTo>
                  <a:pt x="3412" y="142"/>
                </a:lnTo>
                <a:lnTo>
                  <a:pt x="3417" y="142"/>
                </a:lnTo>
                <a:lnTo>
                  <a:pt x="3417" y="137"/>
                </a:lnTo>
                <a:lnTo>
                  <a:pt x="3417" y="137"/>
                </a:lnTo>
                <a:lnTo>
                  <a:pt x="3417" y="137"/>
                </a:lnTo>
                <a:lnTo>
                  <a:pt x="3422" y="137"/>
                </a:lnTo>
                <a:lnTo>
                  <a:pt x="3422" y="137"/>
                </a:lnTo>
                <a:lnTo>
                  <a:pt x="3422" y="137"/>
                </a:lnTo>
                <a:lnTo>
                  <a:pt x="3422" y="137"/>
                </a:lnTo>
                <a:lnTo>
                  <a:pt x="3427" y="137"/>
                </a:lnTo>
                <a:lnTo>
                  <a:pt x="3427" y="137"/>
                </a:lnTo>
                <a:lnTo>
                  <a:pt x="3427" y="137"/>
                </a:lnTo>
                <a:lnTo>
                  <a:pt x="3427" y="137"/>
                </a:lnTo>
                <a:lnTo>
                  <a:pt x="3432" y="137"/>
                </a:lnTo>
                <a:lnTo>
                  <a:pt x="3432" y="137"/>
                </a:lnTo>
                <a:lnTo>
                  <a:pt x="3432" y="137"/>
                </a:lnTo>
                <a:lnTo>
                  <a:pt x="3432" y="137"/>
                </a:lnTo>
                <a:lnTo>
                  <a:pt x="3437" y="137"/>
                </a:lnTo>
                <a:lnTo>
                  <a:pt x="3437" y="137"/>
                </a:lnTo>
                <a:lnTo>
                  <a:pt x="3442" y="137"/>
                </a:lnTo>
                <a:lnTo>
                  <a:pt x="3442" y="137"/>
                </a:lnTo>
                <a:lnTo>
                  <a:pt x="3442" y="137"/>
                </a:lnTo>
                <a:lnTo>
                  <a:pt x="3442" y="137"/>
                </a:lnTo>
                <a:lnTo>
                  <a:pt x="3447" y="137"/>
                </a:lnTo>
                <a:lnTo>
                  <a:pt x="3447" y="137"/>
                </a:lnTo>
                <a:lnTo>
                  <a:pt x="3447" y="137"/>
                </a:lnTo>
                <a:lnTo>
                  <a:pt x="3447" y="137"/>
                </a:lnTo>
                <a:lnTo>
                  <a:pt x="3452" y="137"/>
                </a:lnTo>
                <a:lnTo>
                  <a:pt x="3452" y="137"/>
                </a:lnTo>
                <a:lnTo>
                  <a:pt x="3452" y="137"/>
                </a:lnTo>
                <a:lnTo>
                  <a:pt x="3452" y="137"/>
                </a:lnTo>
                <a:lnTo>
                  <a:pt x="3457" y="137"/>
                </a:lnTo>
                <a:lnTo>
                  <a:pt x="3457" y="137"/>
                </a:lnTo>
                <a:lnTo>
                  <a:pt x="3462" y="137"/>
                </a:lnTo>
                <a:lnTo>
                  <a:pt x="3462" y="137"/>
                </a:lnTo>
                <a:lnTo>
                  <a:pt x="3462" y="137"/>
                </a:lnTo>
                <a:lnTo>
                  <a:pt x="3462" y="137"/>
                </a:lnTo>
                <a:lnTo>
                  <a:pt x="3467" y="137"/>
                </a:lnTo>
                <a:lnTo>
                  <a:pt x="3467" y="137"/>
                </a:lnTo>
                <a:lnTo>
                  <a:pt x="3472" y="137"/>
                </a:lnTo>
                <a:lnTo>
                  <a:pt x="3472" y="137"/>
                </a:lnTo>
                <a:lnTo>
                  <a:pt x="3472" y="137"/>
                </a:lnTo>
                <a:lnTo>
                  <a:pt x="3472" y="137"/>
                </a:lnTo>
                <a:lnTo>
                  <a:pt x="3477" y="137"/>
                </a:lnTo>
                <a:lnTo>
                  <a:pt x="3477" y="137"/>
                </a:lnTo>
                <a:lnTo>
                  <a:pt x="3477" y="137"/>
                </a:lnTo>
                <a:lnTo>
                  <a:pt x="3477" y="137"/>
                </a:lnTo>
                <a:lnTo>
                  <a:pt x="3482" y="137"/>
                </a:lnTo>
                <a:lnTo>
                  <a:pt x="3482" y="137"/>
                </a:lnTo>
                <a:lnTo>
                  <a:pt x="3482" y="137"/>
                </a:lnTo>
                <a:lnTo>
                  <a:pt x="3482" y="137"/>
                </a:lnTo>
                <a:lnTo>
                  <a:pt x="3487" y="137"/>
                </a:lnTo>
                <a:lnTo>
                  <a:pt x="3487" y="131"/>
                </a:lnTo>
                <a:lnTo>
                  <a:pt x="3487" y="131"/>
                </a:lnTo>
                <a:lnTo>
                  <a:pt x="3487" y="131"/>
                </a:lnTo>
                <a:lnTo>
                  <a:pt x="3491" y="131"/>
                </a:lnTo>
                <a:lnTo>
                  <a:pt x="3491" y="131"/>
                </a:lnTo>
                <a:lnTo>
                  <a:pt x="3496" y="131"/>
                </a:lnTo>
                <a:lnTo>
                  <a:pt x="3496" y="131"/>
                </a:lnTo>
                <a:lnTo>
                  <a:pt x="3501" y="131"/>
                </a:lnTo>
                <a:lnTo>
                  <a:pt x="3501" y="131"/>
                </a:lnTo>
                <a:lnTo>
                  <a:pt x="3501" y="131"/>
                </a:lnTo>
                <a:lnTo>
                  <a:pt x="3501" y="131"/>
                </a:lnTo>
                <a:lnTo>
                  <a:pt x="3506" y="131"/>
                </a:lnTo>
                <a:lnTo>
                  <a:pt x="3506" y="131"/>
                </a:lnTo>
                <a:lnTo>
                  <a:pt x="3506" y="131"/>
                </a:lnTo>
                <a:lnTo>
                  <a:pt x="3506" y="131"/>
                </a:lnTo>
                <a:lnTo>
                  <a:pt x="3511" y="131"/>
                </a:lnTo>
                <a:lnTo>
                  <a:pt x="3511" y="131"/>
                </a:lnTo>
                <a:lnTo>
                  <a:pt x="3511" y="131"/>
                </a:lnTo>
                <a:lnTo>
                  <a:pt x="3511" y="131"/>
                </a:lnTo>
                <a:lnTo>
                  <a:pt x="3516" y="131"/>
                </a:lnTo>
                <a:lnTo>
                  <a:pt x="3516" y="131"/>
                </a:lnTo>
                <a:lnTo>
                  <a:pt x="3516" y="131"/>
                </a:lnTo>
                <a:lnTo>
                  <a:pt x="3516" y="126"/>
                </a:lnTo>
                <a:lnTo>
                  <a:pt x="3521" y="126"/>
                </a:lnTo>
                <a:lnTo>
                  <a:pt x="3521" y="126"/>
                </a:lnTo>
                <a:lnTo>
                  <a:pt x="3521" y="126"/>
                </a:lnTo>
                <a:lnTo>
                  <a:pt x="3521" y="126"/>
                </a:lnTo>
                <a:lnTo>
                  <a:pt x="3526" y="126"/>
                </a:lnTo>
                <a:lnTo>
                  <a:pt x="3526" y="126"/>
                </a:lnTo>
                <a:lnTo>
                  <a:pt x="3526" y="126"/>
                </a:lnTo>
                <a:lnTo>
                  <a:pt x="3526" y="126"/>
                </a:lnTo>
                <a:lnTo>
                  <a:pt x="3531" y="126"/>
                </a:lnTo>
                <a:lnTo>
                  <a:pt x="3531" y="126"/>
                </a:lnTo>
                <a:lnTo>
                  <a:pt x="3536" y="126"/>
                </a:lnTo>
                <a:lnTo>
                  <a:pt x="3536" y="126"/>
                </a:lnTo>
                <a:lnTo>
                  <a:pt x="3536" y="126"/>
                </a:lnTo>
                <a:lnTo>
                  <a:pt x="3536" y="126"/>
                </a:lnTo>
                <a:lnTo>
                  <a:pt x="3541" y="126"/>
                </a:lnTo>
                <a:lnTo>
                  <a:pt x="3541" y="120"/>
                </a:lnTo>
                <a:lnTo>
                  <a:pt x="3541" y="120"/>
                </a:lnTo>
                <a:lnTo>
                  <a:pt x="3541" y="115"/>
                </a:lnTo>
                <a:lnTo>
                  <a:pt x="3546" y="115"/>
                </a:lnTo>
                <a:lnTo>
                  <a:pt x="3546" y="115"/>
                </a:lnTo>
                <a:lnTo>
                  <a:pt x="3546" y="115"/>
                </a:lnTo>
                <a:lnTo>
                  <a:pt x="3546" y="115"/>
                </a:lnTo>
                <a:lnTo>
                  <a:pt x="3551" y="115"/>
                </a:lnTo>
                <a:lnTo>
                  <a:pt x="3551" y="115"/>
                </a:lnTo>
                <a:lnTo>
                  <a:pt x="3551" y="115"/>
                </a:lnTo>
                <a:lnTo>
                  <a:pt x="3551" y="115"/>
                </a:lnTo>
                <a:lnTo>
                  <a:pt x="3556" y="115"/>
                </a:lnTo>
                <a:lnTo>
                  <a:pt x="3556" y="115"/>
                </a:lnTo>
                <a:lnTo>
                  <a:pt x="3556" y="115"/>
                </a:lnTo>
                <a:lnTo>
                  <a:pt x="3556" y="104"/>
                </a:lnTo>
                <a:lnTo>
                  <a:pt x="3561" y="104"/>
                </a:lnTo>
                <a:lnTo>
                  <a:pt x="3561" y="104"/>
                </a:lnTo>
                <a:lnTo>
                  <a:pt x="3566" y="104"/>
                </a:lnTo>
                <a:lnTo>
                  <a:pt x="3566" y="93"/>
                </a:lnTo>
                <a:lnTo>
                  <a:pt x="3566" y="93"/>
                </a:lnTo>
                <a:lnTo>
                  <a:pt x="3566" y="87"/>
                </a:lnTo>
                <a:lnTo>
                  <a:pt x="3571" y="87"/>
                </a:lnTo>
                <a:lnTo>
                  <a:pt x="3571" y="82"/>
                </a:lnTo>
                <a:lnTo>
                  <a:pt x="3571" y="82"/>
                </a:lnTo>
                <a:lnTo>
                  <a:pt x="3571" y="76"/>
                </a:lnTo>
                <a:lnTo>
                  <a:pt x="3576" y="76"/>
                </a:lnTo>
                <a:lnTo>
                  <a:pt x="3576" y="71"/>
                </a:lnTo>
                <a:lnTo>
                  <a:pt x="3576" y="71"/>
                </a:lnTo>
                <a:lnTo>
                  <a:pt x="3576" y="65"/>
                </a:lnTo>
                <a:lnTo>
                  <a:pt x="3581" y="65"/>
                </a:lnTo>
                <a:lnTo>
                  <a:pt x="3581" y="65"/>
                </a:lnTo>
                <a:lnTo>
                  <a:pt x="3581" y="65"/>
                </a:lnTo>
                <a:lnTo>
                  <a:pt x="3581" y="65"/>
                </a:lnTo>
                <a:lnTo>
                  <a:pt x="3586" y="65"/>
                </a:lnTo>
                <a:lnTo>
                  <a:pt x="3586" y="65"/>
                </a:lnTo>
                <a:lnTo>
                  <a:pt x="3586" y="65"/>
                </a:lnTo>
                <a:lnTo>
                  <a:pt x="3586" y="65"/>
                </a:lnTo>
                <a:lnTo>
                  <a:pt x="3591" y="65"/>
                </a:lnTo>
                <a:lnTo>
                  <a:pt x="3591" y="65"/>
                </a:lnTo>
                <a:lnTo>
                  <a:pt x="3596" y="65"/>
                </a:lnTo>
                <a:lnTo>
                  <a:pt x="3596" y="60"/>
                </a:lnTo>
                <a:lnTo>
                  <a:pt x="3596" y="60"/>
                </a:lnTo>
                <a:lnTo>
                  <a:pt x="3596" y="54"/>
                </a:lnTo>
                <a:lnTo>
                  <a:pt x="3601" y="54"/>
                </a:lnTo>
                <a:lnTo>
                  <a:pt x="3601" y="49"/>
                </a:lnTo>
                <a:lnTo>
                  <a:pt x="3601" y="49"/>
                </a:lnTo>
                <a:lnTo>
                  <a:pt x="3601" y="49"/>
                </a:lnTo>
                <a:lnTo>
                  <a:pt x="3606" y="49"/>
                </a:lnTo>
                <a:lnTo>
                  <a:pt x="3606" y="49"/>
                </a:lnTo>
                <a:lnTo>
                  <a:pt x="3606" y="49"/>
                </a:lnTo>
                <a:lnTo>
                  <a:pt x="3606" y="49"/>
                </a:lnTo>
                <a:lnTo>
                  <a:pt x="3611" y="49"/>
                </a:lnTo>
                <a:lnTo>
                  <a:pt x="3611" y="49"/>
                </a:lnTo>
                <a:lnTo>
                  <a:pt x="3611" y="49"/>
                </a:lnTo>
                <a:lnTo>
                  <a:pt x="3611" y="49"/>
                </a:lnTo>
                <a:lnTo>
                  <a:pt x="3616" y="49"/>
                </a:lnTo>
                <a:lnTo>
                  <a:pt x="3616" y="49"/>
                </a:lnTo>
                <a:lnTo>
                  <a:pt x="3616" y="49"/>
                </a:lnTo>
                <a:lnTo>
                  <a:pt x="3616" y="49"/>
                </a:lnTo>
                <a:lnTo>
                  <a:pt x="3621" y="49"/>
                </a:lnTo>
                <a:lnTo>
                  <a:pt x="3621" y="49"/>
                </a:lnTo>
                <a:lnTo>
                  <a:pt x="3626" y="49"/>
                </a:lnTo>
                <a:lnTo>
                  <a:pt x="3626" y="49"/>
                </a:lnTo>
                <a:lnTo>
                  <a:pt x="3626" y="49"/>
                </a:lnTo>
                <a:lnTo>
                  <a:pt x="3626" y="49"/>
                </a:lnTo>
                <a:lnTo>
                  <a:pt x="3631" y="49"/>
                </a:lnTo>
                <a:lnTo>
                  <a:pt x="3631" y="49"/>
                </a:lnTo>
                <a:lnTo>
                  <a:pt x="3631" y="49"/>
                </a:lnTo>
                <a:lnTo>
                  <a:pt x="3631" y="49"/>
                </a:lnTo>
                <a:lnTo>
                  <a:pt x="3636" y="49"/>
                </a:lnTo>
                <a:lnTo>
                  <a:pt x="3636" y="44"/>
                </a:lnTo>
                <a:lnTo>
                  <a:pt x="3636" y="44"/>
                </a:lnTo>
                <a:lnTo>
                  <a:pt x="3636" y="44"/>
                </a:lnTo>
                <a:lnTo>
                  <a:pt x="3640" y="44"/>
                </a:lnTo>
                <a:lnTo>
                  <a:pt x="3640" y="44"/>
                </a:lnTo>
                <a:lnTo>
                  <a:pt x="3640" y="44"/>
                </a:lnTo>
                <a:lnTo>
                  <a:pt x="3640" y="44"/>
                </a:lnTo>
                <a:lnTo>
                  <a:pt x="3645" y="44"/>
                </a:lnTo>
                <a:lnTo>
                  <a:pt x="3645" y="44"/>
                </a:lnTo>
                <a:lnTo>
                  <a:pt x="3645" y="44"/>
                </a:lnTo>
                <a:lnTo>
                  <a:pt x="3645" y="44"/>
                </a:lnTo>
                <a:lnTo>
                  <a:pt x="3650" y="44"/>
                </a:lnTo>
                <a:lnTo>
                  <a:pt x="3650" y="44"/>
                </a:lnTo>
                <a:lnTo>
                  <a:pt x="3655" y="44"/>
                </a:lnTo>
                <a:lnTo>
                  <a:pt x="3655" y="44"/>
                </a:lnTo>
                <a:lnTo>
                  <a:pt x="3655" y="44"/>
                </a:lnTo>
                <a:lnTo>
                  <a:pt x="3655" y="44"/>
                </a:lnTo>
                <a:lnTo>
                  <a:pt x="3660" y="44"/>
                </a:lnTo>
                <a:lnTo>
                  <a:pt x="3660" y="44"/>
                </a:lnTo>
                <a:lnTo>
                  <a:pt x="3660" y="44"/>
                </a:lnTo>
                <a:lnTo>
                  <a:pt x="3660" y="44"/>
                </a:lnTo>
                <a:lnTo>
                  <a:pt x="3665" y="44"/>
                </a:lnTo>
                <a:lnTo>
                  <a:pt x="3665" y="44"/>
                </a:lnTo>
                <a:lnTo>
                  <a:pt x="3665" y="44"/>
                </a:lnTo>
                <a:lnTo>
                  <a:pt x="3665" y="44"/>
                </a:lnTo>
                <a:lnTo>
                  <a:pt x="3670" y="44"/>
                </a:lnTo>
                <a:lnTo>
                  <a:pt x="3670" y="44"/>
                </a:lnTo>
                <a:lnTo>
                  <a:pt x="3670" y="44"/>
                </a:lnTo>
                <a:lnTo>
                  <a:pt x="3670" y="44"/>
                </a:lnTo>
                <a:lnTo>
                  <a:pt x="3675" y="44"/>
                </a:lnTo>
                <a:lnTo>
                  <a:pt x="3675" y="44"/>
                </a:lnTo>
                <a:lnTo>
                  <a:pt x="3675" y="44"/>
                </a:lnTo>
                <a:lnTo>
                  <a:pt x="3675" y="38"/>
                </a:lnTo>
                <a:lnTo>
                  <a:pt x="3680" y="38"/>
                </a:lnTo>
                <a:lnTo>
                  <a:pt x="3680" y="38"/>
                </a:lnTo>
                <a:lnTo>
                  <a:pt x="3680" y="38"/>
                </a:lnTo>
                <a:lnTo>
                  <a:pt x="3680" y="38"/>
                </a:lnTo>
                <a:lnTo>
                  <a:pt x="3685" y="38"/>
                </a:lnTo>
                <a:lnTo>
                  <a:pt x="3685" y="38"/>
                </a:lnTo>
                <a:lnTo>
                  <a:pt x="3690" y="38"/>
                </a:lnTo>
                <a:lnTo>
                  <a:pt x="3690" y="38"/>
                </a:lnTo>
                <a:lnTo>
                  <a:pt x="3690" y="38"/>
                </a:lnTo>
                <a:lnTo>
                  <a:pt x="3690" y="33"/>
                </a:lnTo>
                <a:lnTo>
                  <a:pt x="3695" y="33"/>
                </a:lnTo>
                <a:lnTo>
                  <a:pt x="3695" y="33"/>
                </a:lnTo>
                <a:lnTo>
                  <a:pt x="3695" y="33"/>
                </a:lnTo>
                <a:lnTo>
                  <a:pt x="3695" y="33"/>
                </a:lnTo>
                <a:lnTo>
                  <a:pt x="3700" y="33"/>
                </a:lnTo>
                <a:lnTo>
                  <a:pt x="3700" y="33"/>
                </a:lnTo>
                <a:lnTo>
                  <a:pt x="3705" y="33"/>
                </a:lnTo>
                <a:lnTo>
                  <a:pt x="3705" y="33"/>
                </a:lnTo>
                <a:lnTo>
                  <a:pt x="3705" y="33"/>
                </a:lnTo>
                <a:lnTo>
                  <a:pt x="3705" y="33"/>
                </a:lnTo>
                <a:lnTo>
                  <a:pt x="3710" y="33"/>
                </a:lnTo>
                <a:lnTo>
                  <a:pt x="3710" y="33"/>
                </a:lnTo>
                <a:lnTo>
                  <a:pt x="3710" y="33"/>
                </a:lnTo>
                <a:lnTo>
                  <a:pt x="3710" y="33"/>
                </a:lnTo>
                <a:lnTo>
                  <a:pt x="3715" y="33"/>
                </a:lnTo>
                <a:lnTo>
                  <a:pt x="3715" y="33"/>
                </a:lnTo>
                <a:lnTo>
                  <a:pt x="3720" y="33"/>
                </a:lnTo>
                <a:lnTo>
                  <a:pt x="3720" y="33"/>
                </a:lnTo>
                <a:lnTo>
                  <a:pt x="3720" y="33"/>
                </a:lnTo>
                <a:lnTo>
                  <a:pt x="3720" y="33"/>
                </a:lnTo>
                <a:lnTo>
                  <a:pt x="3725" y="33"/>
                </a:lnTo>
                <a:lnTo>
                  <a:pt x="3725" y="33"/>
                </a:lnTo>
                <a:lnTo>
                  <a:pt x="3725" y="33"/>
                </a:lnTo>
                <a:lnTo>
                  <a:pt x="3725" y="33"/>
                </a:lnTo>
                <a:lnTo>
                  <a:pt x="3730" y="33"/>
                </a:lnTo>
                <a:lnTo>
                  <a:pt x="3730" y="33"/>
                </a:lnTo>
                <a:lnTo>
                  <a:pt x="3730" y="33"/>
                </a:lnTo>
                <a:lnTo>
                  <a:pt x="3730" y="33"/>
                </a:lnTo>
                <a:lnTo>
                  <a:pt x="3735" y="33"/>
                </a:lnTo>
                <a:lnTo>
                  <a:pt x="3735" y="33"/>
                </a:lnTo>
                <a:lnTo>
                  <a:pt x="3735" y="33"/>
                </a:lnTo>
                <a:lnTo>
                  <a:pt x="3735" y="33"/>
                </a:lnTo>
                <a:lnTo>
                  <a:pt x="3740" y="33"/>
                </a:lnTo>
                <a:lnTo>
                  <a:pt x="3740" y="33"/>
                </a:lnTo>
                <a:lnTo>
                  <a:pt x="3740" y="33"/>
                </a:lnTo>
                <a:lnTo>
                  <a:pt x="3740" y="33"/>
                </a:lnTo>
                <a:lnTo>
                  <a:pt x="3745" y="33"/>
                </a:lnTo>
                <a:lnTo>
                  <a:pt x="3745" y="33"/>
                </a:lnTo>
                <a:lnTo>
                  <a:pt x="3750" y="33"/>
                </a:lnTo>
                <a:lnTo>
                  <a:pt x="3750" y="33"/>
                </a:lnTo>
                <a:lnTo>
                  <a:pt x="3750" y="33"/>
                </a:lnTo>
                <a:lnTo>
                  <a:pt x="3750" y="33"/>
                </a:lnTo>
                <a:lnTo>
                  <a:pt x="3755" y="33"/>
                </a:lnTo>
                <a:lnTo>
                  <a:pt x="3755" y="33"/>
                </a:lnTo>
                <a:lnTo>
                  <a:pt x="3755" y="33"/>
                </a:lnTo>
                <a:lnTo>
                  <a:pt x="3755" y="33"/>
                </a:lnTo>
                <a:lnTo>
                  <a:pt x="3760" y="33"/>
                </a:lnTo>
                <a:lnTo>
                  <a:pt x="3760" y="33"/>
                </a:lnTo>
                <a:lnTo>
                  <a:pt x="3760" y="33"/>
                </a:lnTo>
                <a:lnTo>
                  <a:pt x="3760" y="33"/>
                </a:lnTo>
                <a:lnTo>
                  <a:pt x="3765" y="33"/>
                </a:lnTo>
                <a:lnTo>
                  <a:pt x="3765" y="33"/>
                </a:lnTo>
                <a:lnTo>
                  <a:pt x="3765" y="33"/>
                </a:lnTo>
                <a:lnTo>
                  <a:pt x="3765" y="33"/>
                </a:lnTo>
                <a:lnTo>
                  <a:pt x="3770" y="33"/>
                </a:lnTo>
                <a:lnTo>
                  <a:pt x="3770" y="33"/>
                </a:lnTo>
                <a:lnTo>
                  <a:pt x="3770" y="33"/>
                </a:lnTo>
                <a:lnTo>
                  <a:pt x="3770" y="33"/>
                </a:lnTo>
                <a:lnTo>
                  <a:pt x="3775" y="33"/>
                </a:lnTo>
                <a:lnTo>
                  <a:pt x="3775" y="33"/>
                </a:lnTo>
                <a:lnTo>
                  <a:pt x="3780" y="33"/>
                </a:lnTo>
                <a:lnTo>
                  <a:pt x="3780" y="33"/>
                </a:lnTo>
                <a:lnTo>
                  <a:pt x="3780" y="33"/>
                </a:lnTo>
                <a:lnTo>
                  <a:pt x="3780" y="33"/>
                </a:lnTo>
                <a:lnTo>
                  <a:pt x="3785" y="33"/>
                </a:lnTo>
                <a:lnTo>
                  <a:pt x="3785" y="33"/>
                </a:lnTo>
                <a:lnTo>
                  <a:pt x="3785" y="33"/>
                </a:lnTo>
                <a:lnTo>
                  <a:pt x="3785" y="33"/>
                </a:lnTo>
                <a:lnTo>
                  <a:pt x="3789" y="33"/>
                </a:lnTo>
                <a:lnTo>
                  <a:pt x="3789" y="33"/>
                </a:lnTo>
                <a:lnTo>
                  <a:pt x="3789" y="33"/>
                </a:lnTo>
                <a:lnTo>
                  <a:pt x="3789" y="33"/>
                </a:lnTo>
                <a:lnTo>
                  <a:pt x="3794" y="33"/>
                </a:lnTo>
                <a:lnTo>
                  <a:pt x="3794" y="33"/>
                </a:lnTo>
                <a:lnTo>
                  <a:pt x="3799" y="33"/>
                </a:lnTo>
                <a:lnTo>
                  <a:pt x="3799" y="33"/>
                </a:lnTo>
                <a:lnTo>
                  <a:pt x="3799" y="33"/>
                </a:lnTo>
                <a:lnTo>
                  <a:pt x="3799" y="33"/>
                </a:lnTo>
                <a:lnTo>
                  <a:pt x="3804" y="33"/>
                </a:lnTo>
                <a:lnTo>
                  <a:pt x="3804" y="33"/>
                </a:lnTo>
                <a:lnTo>
                  <a:pt x="3804" y="33"/>
                </a:lnTo>
                <a:lnTo>
                  <a:pt x="3804" y="33"/>
                </a:lnTo>
                <a:lnTo>
                  <a:pt x="3809" y="33"/>
                </a:lnTo>
                <a:lnTo>
                  <a:pt x="3809" y="33"/>
                </a:lnTo>
                <a:lnTo>
                  <a:pt x="3814" y="33"/>
                </a:lnTo>
                <a:lnTo>
                  <a:pt x="3814" y="33"/>
                </a:lnTo>
                <a:lnTo>
                  <a:pt x="3814" y="33"/>
                </a:lnTo>
                <a:lnTo>
                  <a:pt x="3814" y="33"/>
                </a:lnTo>
                <a:lnTo>
                  <a:pt x="3819" y="33"/>
                </a:lnTo>
                <a:lnTo>
                  <a:pt x="3819" y="33"/>
                </a:lnTo>
                <a:lnTo>
                  <a:pt x="3819" y="33"/>
                </a:lnTo>
                <a:lnTo>
                  <a:pt x="3819" y="33"/>
                </a:lnTo>
                <a:lnTo>
                  <a:pt x="3824" y="33"/>
                </a:lnTo>
                <a:lnTo>
                  <a:pt x="3824" y="33"/>
                </a:lnTo>
                <a:lnTo>
                  <a:pt x="3824" y="33"/>
                </a:lnTo>
                <a:lnTo>
                  <a:pt x="3824" y="33"/>
                </a:lnTo>
                <a:lnTo>
                  <a:pt x="3829" y="33"/>
                </a:lnTo>
                <a:lnTo>
                  <a:pt x="3829" y="33"/>
                </a:lnTo>
                <a:lnTo>
                  <a:pt x="3829" y="33"/>
                </a:lnTo>
                <a:lnTo>
                  <a:pt x="3829" y="33"/>
                </a:lnTo>
                <a:lnTo>
                  <a:pt x="3834" y="33"/>
                </a:lnTo>
                <a:lnTo>
                  <a:pt x="3834" y="33"/>
                </a:lnTo>
                <a:lnTo>
                  <a:pt x="3834" y="33"/>
                </a:lnTo>
                <a:lnTo>
                  <a:pt x="3834" y="33"/>
                </a:lnTo>
                <a:lnTo>
                  <a:pt x="3839" y="33"/>
                </a:lnTo>
                <a:lnTo>
                  <a:pt x="3839" y="33"/>
                </a:lnTo>
                <a:lnTo>
                  <a:pt x="3844" y="33"/>
                </a:lnTo>
                <a:lnTo>
                  <a:pt x="3844" y="33"/>
                </a:lnTo>
                <a:lnTo>
                  <a:pt x="3844" y="33"/>
                </a:lnTo>
                <a:lnTo>
                  <a:pt x="3844" y="33"/>
                </a:lnTo>
                <a:lnTo>
                  <a:pt x="3849" y="33"/>
                </a:lnTo>
                <a:lnTo>
                  <a:pt x="3849" y="33"/>
                </a:lnTo>
                <a:lnTo>
                  <a:pt x="3849" y="33"/>
                </a:lnTo>
                <a:lnTo>
                  <a:pt x="3849" y="33"/>
                </a:lnTo>
                <a:lnTo>
                  <a:pt x="3854" y="33"/>
                </a:lnTo>
                <a:lnTo>
                  <a:pt x="3854" y="33"/>
                </a:lnTo>
                <a:lnTo>
                  <a:pt x="3854" y="33"/>
                </a:lnTo>
                <a:lnTo>
                  <a:pt x="3854" y="27"/>
                </a:lnTo>
                <a:lnTo>
                  <a:pt x="3859" y="27"/>
                </a:lnTo>
                <a:lnTo>
                  <a:pt x="3859" y="27"/>
                </a:lnTo>
                <a:lnTo>
                  <a:pt x="3859" y="27"/>
                </a:lnTo>
                <a:lnTo>
                  <a:pt x="3859" y="27"/>
                </a:lnTo>
                <a:lnTo>
                  <a:pt x="3864" y="27"/>
                </a:lnTo>
                <a:lnTo>
                  <a:pt x="3864" y="22"/>
                </a:lnTo>
                <a:lnTo>
                  <a:pt x="3864" y="22"/>
                </a:lnTo>
                <a:lnTo>
                  <a:pt x="3864" y="22"/>
                </a:lnTo>
                <a:lnTo>
                  <a:pt x="3869" y="22"/>
                </a:lnTo>
                <a:lnTo>
                  <a:pt x="3869" y="22"/>
                </a:lnTo>
                <a:lnTo>
                  <a:pt x="3874" y="22"/>
                </a:lnTo>
                <a:lnTo>
                  <a:pt x="3874" y="22"/>
                </a:lnTo>
                <a:lnTo>
                  <a:pt x="3874" y="22"/>
                </a:lnTo>
                <a:lnTo>
                  <a:pt x="3874" y="22"/>
                </a:lnTo>
                <a:lnTo>
                  <a:pt x="3879" y="22"/>
                </a:lnTo>
                <a:lnTo>
                  <a:pt x="3879" y="11"/>
                </a:lnTo>
                <a:lnTo>
                  <a:pt x="3879" y="11"/>
                </a:lnTo>
                <a:lnTo>
                  <a:pt x="3879" y="11"/>
                </a:lnTo>
                <a:lnTo>
                  <a:pt x="3884" y="11"/>
                </a:lnTo>
                <a:lnTo>
                  <a:pt x="3884" y="11"/>
                </a:lnTo>
                <a:lnTo>
                  <a:pt x="3884" y="11"/>
                </a:lnTo>
                <a:lnTo>
                  <a:pt x="3884" y="11"/>
                </a:lnTo>
                <a:lnTo>
                  <a:pt x="3889" y="11"/>
                </a:lnTo>
                <a:lnTo>
                  <a:pt x="3889" y="0"/>
                </a:lnTo>
                <a:lnTo>
                  <a:pt x="3889" y="0"/>
                </a:lnTo>
                <a:lnTo>
                  <a:pt x="3889" y="0"/>
                </a:ln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extBox 50">
            <a:extLst>
              <a:ext uri="{FF2B5EF4-FFF2-40B4-BE49-F238E27FC236}">
                <a16:creationId xmlns:a16="http://schemas.microsoft.com/office/drawing/2014/main" id="{8DD121DF-96C4-7FF9-6F98-CE642E8EC82D}"/>
              </a:ext>
            </a:extLst>
          </p:cNvPr>
          <p:cNvSpPr txBox="1"/>
          <p:nvPr/>
        </p:nvSpPr>
        <p:spPr>
          <a:xfrm>
            <a:off x="5888256" y="1794803"/>
            <a:ext cx="661993"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53585A"/>
                </a:solidFill>
                <a:latin typeface="Arial"/>
                <a:cs typeface="Arial"/>
                <a:sym typeface="Arial"/>
                <a:rtl val="0"/>
              </a:rPr>
              <a:t>Placebo</a:t>
            </a:r>
          </a:p>
        </p:txBody>
      </p:sp>
      <p:sp>
        <p:nvSpPr>
          <p:cNvPr id="52" name="TextBox 51">
            <a:extLst>
              <a:ext uri="{FF2B5EF4-FFF2-40B4-BE49-F238E27FC236}">
                <a16:creationId xmlns:a16="http://schemas.microsoft.com/office/drawing/2014/main" id="{09B5A774-D756-16A4-A375-9EDCD2C7FE18}"/>
              </a:ext>
            </a:extLst>
          </p:cNvPr>
          <p:cNvSpPr txBox="1"/>
          <p:nvPr/>
        </p:nvSpPr>
        <p:spPr>
          <a:xfrm>
            <a:off x="5943628" y="2908810"/>
            <a:ext cx="867495"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669BD2"/>
                </a:solidFill>
                <a:latin typeface="Arial"/>
                <a:cs typeface="Arial"/>
                <a:sym typeface="Arial"/>
                <a:rtl val="0"/>
              </a:rPr>
              <a:t>Finerenone</a:t>
            </a:r>
          </a:p>
        </p:txBody>
      </p:sp>
      <p:sp>
        <p:nvSpPr>
          <p:cNvPr id="53" name="Freeform: Shape 52">
            <a:extLst>
              <a:ext uri="{FF2B5EF4-FFF2-40B4-BE49-F238E27FC236}">
                <a16:creationId xmlns:a16="http://schemas.microsoft.com/office/drawing/2014/main" id="{FD9D9767-901B-72AE-FF4D-7EF50AFB1CB5}"/>
              </a:ext>
            </a:extLst>
          </p:cNvPr>
          <p:cNvSpPr/>
          <p:nvPr/>
        </p:nvSpPr>
        <p:spPr>
          <a:xfrm>
            <a:off x="1455421" y="4629093"/>
            <a:ext cx="55549" cy="27001"/>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54" name="Freeform: Shape 53">
            <a:extLst>
              <a:ext uri="{FF2B5EF4-FFF2-40B4-BE49-F238E27FC236}">
                <a16:creationId xmlns:a16="http://schemas.microsoft.com/office/drawing/2014/main" id="{AC253D2E-B8BA-F2D4-AC15-738114B90780}"/>
              </a:ext>
            </a:extLst>
          </p:cNvPr>
          <p:cNvSpPr/>
          <p:nvPr/>
        </p:nvSpPr>
        <p:spPr>
          <a:xfrm>
            <a:off x="1455421" y="3489622"/>
            <a:ext cx="55549" cy="27001"/>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55" name="Freeform: Shape 54">
            <a:extLst>
              <a:ext uri="{FF2B5EF4-FFF2-40B4-BE49-F238E27FC236}">
                <a16:creationId xmlns:a16="http://schemas.microsoft.com/office/drawing/2014/main" id="{6543F51E-85B9-768B-BE84-B059F4533FAE}"/>
              </a:ext>
            </a:extLst>
          </p:cNvPr>
          <p:cNvSpPr/>
          <p:nvPr/>
        </p:nvSpPr>
        <p:spPr>
          <a:xfrm>
            <a:off x="1455421" y="2350151"/>
            <a:ext cx="55549" cy="27001"/>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56" name="Freeform: Shape 55">
            <a:extLst>
              <a:ext uri="{FF2B5EF4-FFF2-40B4-BE49-F238E27FC236}">
                <a16:creationId xmlns:a16="http://schemas.microsoft.com/office/drawing/2014/main" id="{69F13DB2-82C5-9A7A-BC3A-5306D14CABEE}"/>
              </a:ext>
            </a:extLst>
          </p:cNvPr>
          <p:cNvSpPr/>
          <p:nvPr/>
        </p:nvSpPr>
        <p:spPr>
          <a:xfrm>
            <a:off x="1455421" y="1210681"/>
            <a:ext cx="55549" cy="27001"/>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63" name="Freeform: Shape 62">
            <a:extLst>
              <a:ext uri="{FF2B5EF4-FFF2-40B4-BE49-F238E27FC236}">
                <a16:creationId xmlns:a16="http://schemas.microsoft.com/office/drawing/2014/main" id="{DA052DDE-5998-D978-BF84-2F5590D5AA77}"/>
              </a:ext>
            </a:extLst>
          </p:cNvPr>
          <p:cNvSpPr/>
          <p:nvPr/>
        </p:nvSpPr>
        <p:spPr>
          <a:xfrm>
            <a:off x="6118631"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4" name="Freeform: Shape 63">
            <a:extLst>
              <a:ext uri="{FF2B5EF4-FFF2-40B4-BE49-F238E27FC236}">
                <a16:creationId xmlns:a16="http://schemas.microsoft.com/office/drawing/2014/main" id="{EA94CA5D-6F90-B1A7-0E8F-B7DEDE9FD96A}"/>
              </a:ext>
            </a:extLst>
          </p:cNvPr>
          <p:cNvSpPr/>
          <p:nvPr/>
        </p:nvSpPr>
        <p:spPr>
          <a:xfrm>
            <a:off x="5460450"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5" name="Freeform: Shape 64">
            <a:extLst>
              <a:ext uri="{FF2B5EF4-FFF2-40B4-BE49-F238E27FC236}">
                <a16:creationId xmlns:a16="http://schemas.microsoft.com/office/drawing/2014/main" id="{9873A78A-4FB4-4080-B08E-3B497D5B9D5E}"/>
              </a:ext>
            </a:extLst>
          </p:cNvPr>
          <p:cNvSpPr/>
          <p:nvPr/>
        </p:nvSpPr>
        <p:spPr>
          <a:xfrm>
            <a:off x="4802268"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6" name="Freeform: Shape 65">
            <a:extLst>
              <a:ext uri="{FF2B5EF4-FFF2-40B4-BE49-F238E27FC236}">
                <a16:creationId xmlns:a16="http://schemas.microsoft.com/office/drawing/2014/main" id="{4A6ACC14-EE8C-E9F8-26A8-D6B70702D9CD}"/>
              </a:ext>
            </a:extLst>
          </p:cNvPr>
          <p:cNvSpPr/>
          <p:nvPr/>
        </p:nvSpPr>
        <p:spPr>
          <a:xfrm>
            <a:off x="4144087"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7" name="Freeform: Shape 66">
            <a:extLst>
              <a:ext uri="{FF2B5EF4-FFF2-40B4-BE49-F238E27FC236}">
                <a16:creationId xmlns:a16="http://schemas.microsoft.com/office/drawing/2014/main" id="{CABDE35C-D875-4BC0-C222-552F10EA1AB2}"/>
              </a:ext>
            </a:extLst>
          </p:cNvPr>
          <p:cNvSpPr/>
          <p:nvPr/>
        </p:nvSpPr>
        <p:spPr>
          <a:xfrm>
            <a:off x="3485906"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8" name="Freeform: Shape 67">
            <a:extLst>
              <a:ext uri="{FF2B5EF4-FFF2-40B4-BE49-F238E27FC236}">
                <a16:creationId xmlns:a16="http://schemas.microsoft.com/office/drawing/2014/main" id="{5940A509-0230-055B-DE58-3E8F8CC6D4FE}"/>
              </a:ext>
            </a:extLst>
          </p:cNvPr>
          <p:cNvSpPr/>
          <p:nvPr/>
        </p:nvSpPr>
        <p:spPr>
          <a:xfrm>
            <a:off x="2827725" y="4636990"/>
            <a:ext cx="13985"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9" name="TextBox 68">
            <a:extLst>
              <a:ext uri="{FF2B5EF4-FFF2-40B4-BE49-F238E27FC236}">
                <a16:creationId xmlns:a16="http://schemas.microsoft.com/office/drawing/2014/main" id="{79B80532-6B6A-FD75-3128-4BCD258155AE}"/>
              </a:ext>
            </a:extLst>
          </p:cNvPr>
          <p:cNvSpPr txBox="1"/>
          <p:nvPr/>
        </p:nvSpPr>
        <p:spPr>
          <a:xfrm>
            <a:off x="2883592" y="4877963"/>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sp>
        <p:nvSpPr>
          <p:cNvPr id="70" name="TextBox 69">
            <a:extLst>
              <a:ext uri="{FF2B5EF4-FFF2-40B4-BE49-F238E27FC236}">
                <a16:creationId xmlns:a16="http://schemas.microsoft.com/office/drawing/2014/main" id="{7D6501E3-5980-285E-F08E-1FAD1F2247A0}"/>
              </a:ext>
            </a:extLst>
          </p:cNvPr>
          <p:cNvSpPr txBox="1"/>
          <p:nvPr/>
        </p:nvSpPr>
        <p:spPr>
          <a:xfrm rot="16200000">
            <a:off x="-212443" y="2845209"/>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grpSp>
        <p:nvGrpSpPr>
          <p:cNvPr id="71" name="Group 70">
            <a:extLst>
              <a:ext uri="{FF2B5EF4-FFF2-40B4-BE49-F238E27FC236}">
                <a16:creationId xmlns:a16="http://schemas.microsoft.com/office/drawing/2014/main" id="{D0059001-1DCC-C087-DB83-C69B97501122}"/>
              </a:ext>
            </a:extLst>
          </p:cNvPr>
          <p:cNvGrpSpPr/>
          <p:nvPr/>
        </p:nvGrpSpPr>
        <p:grpSpPr>
          <a:xfrm>
            <a:off x="11028700" y="753298"/>
            <a:ext cx="641185" cy="661356"/>
            <a:chOff x="11028700" y="397163"/>
            <a:chExt cx="641185" cy="661356"/>
          </a:xfrm>
        </p:grpSpPr>
        <p:sp>
          <p:nvSpPr>
            <p:cNvPr id="72" name="Oval 71">
              <a:extLst>
                <a:ext uri="{FF2B5EF4-FFF2-40B4-BE49-F238E27FC236}">
                  <a16:creationId xmlns:a16="http://schemas.microsoft.com/office/drawing/2014/main" id="{8D50C007-1904-6D40-9C4E-06C811B9C8AC}"/>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73" name="Picture 2">
              <a:extLst>
                <a:ext uri="{FF2B5EF4-FFF2-40B4-BE49-F238E27FC236}">
                  <a16:creationId xmlns:a16="http://schemas.microsoft.com/office/drawing/2014/main" id="{55AF7CEC-63BD-6145-88E6-C52B9AF26648}"/>
                </a:ext>
              </a:extLst>
            </p:cNvPr>
            <p:cNvPicPr>
              <a:picLocks noChangeAspect="1"/>
            </p:cNvPicPr>
            <p:nvPr/>
          </p:nvPicPr>
          <p:blipFill rotWithShape="1">
            <a:blip r:embed="rId3"/>
            <a:stretch/>
          </p:blipFill>
          <p:spPr>
            <a:xfrm>
              <a:off x="11089114" y="511693"/>
              <a:ext cx="520355" cy="491506"/>
            </a:xfrm>
            <a:prstGeom prst="rect">
              <a:avLst/>
            </a:prstGeom>
            <a:effectLst/>
          </p:spPr>
        </p:pic>
      </p:grpSp>
      <p:graphicFrame>
        <p:nvGraphicFramePr>
          <p:cNvPr id="2" name="Table 1">
            <a:extLst>
              <a:ext uri="{FF2B5EF4-FFF2-40B4-BE49-F238E27FC236}">
                <a16:creationId xmlns:a16="http://schemas.microsoft.com/office/drawing/2014/main" id="{72923E8F-866E-7470-3BF5-A2266B5EE10F}"/>
              </a:ext>
            </a:extLst>
          </p:cNvPr>
          <p:cNvGraphicFramePr>
            <a:graphicFrameLocks noGrp="1"/>
          </p:cNvGraphicFramePr>
          <p:nvPr>
            <p:extLst>
              <p:ext uri="{D42A27DB-BD31-4B8C-83A1-F6EECF244321}">
                <p14:modId xmlns:p14="http://schemas.microsoft.com/office/powerpoint/2010/main" val="3401064208"/>
              </p:ext>
            </p:extLst>
          </p:nvPr>
        </p:nvGraphicFramePr>
        <p:xfrm>
          <a:off x="6990092" y="2407578"/>
          <a:ext cx="5144400" cy="1737360"/>
        </p:xfrm>
        <a:graphic>
          <a:graphicData uri="http://schemas.openxmlformats.org/drawingml/2006/table">
            <a:tbl>
              <a:tblPr firstRow="1" bandRow="1">
                <a:tableStyleId>{0660B408-B3CF-4A94-85FC-2B1E0A45F4A2}</a:tableStyleId>
              </a:tblPr>
              <a:tblGrid>
                <a:gridCol w="936425">
                  <a:extLst>
                    <a:ext uri="{9D8B030D-6E8A-4147-A177-3AD203B41FA5}">
                      <a16:colId xmlns:a16="http://schemas.microsoft.com/office/drawing/2014/main" val="1305756037"/>
                    </a:ext>
                  </a:extLst>
                </a:gridCol>
                <a:gridCol w="994585">
                  <a:extLst>
                    <a:ext uri="{9D8B030D-6E8A-4147-A177-3AD203B41FA5}">
                      <a16:colId xmlns:a16="http://schemas.microsoft.com/office/drawing/2014/main" val="80009962"/>
                    </a:ext>
                  </a:extLst>
                </a:gridCol>
                <a:gridCol w="994585">
                  <a:extLst>
                    <a:ext uri="{9D8B030D-6E8A-4147-A177-3AD203B41FA5}">
                      <a16:colId xmlns:a16="http://schemas.microsoft.com/office/drawing/2014/main" val="90518288"/>
                    </a:ext>
                  </a:extLst>
                </a:gridCol>
                <a:gridCol w="1284707">
                  <a:extLst>
                    <a:ext uri="{9D8B030D-6E8A-4147-A177-3AD203B41FA5}">
                      <a16:colId xmlns:a16="http://schemas.microsoft.com/office/drawing/2014/main" val="2862376440"/>
                    </a:ext>
                  </a:extLst>
                </a:gridCol>
                <a:gridCol w="934098">
                  <a:extLst>
                    <a:ext uri="{9D8B030D-6E8A-4147-A177-3AD203B41FA5}">
                      <a16:colId xmlns:a16="http://schemas.microsoft.com/office/drawing/2014/main" val="997591540"/>
                    </a:ext>
                  </a:extLst>
                </a:gridCol>
              </a:tblGrid>
              <a:tr h="168808">
                <a:tc rowSpan="2">
                  <a:txBody>
                    <a:bodyPr/>
                    <a:lstStyle/>
                    <a:p>
                      <a:r>
                        <a:rPr lang="en-GB" sz="1000" noProof="0"/>
                        <a:t>Composite kidney outcome*</a:t>
                      </a:r>
                      <a:endParaRPr lang="en-GB" sz="1000" baseline="30000" noProof="0"/>
                    </a:p>
                  </a:txBody>
                  <a:tcPr>
                    <a:solidFill>
                      <a:schemeClr val="bg2">
                        <a:lumMod val="75000"/>
                      </a:schemeClr>
                    </a:solidFill>
                  </a:tcPr>
                </a:tc>
                <a:tc gridSpan="2">
                  <a:txBody>
                    <a:bodyPr/>
                    <a:lstStyle/>
                    <a:p>
                      <a:pPr algn="ctr"/>
                      <a:r>
                        <a:rPr lang="en-GB" sz="1000" b="1" noProof="0"/>
                        <a:t>Events, n/N (Rate/1000 PY)</a:t>
                      </a:r>
                    </a:p>
                  </a:txBody>
                  <a:tcPr>
                    <a:solidFill>
                      <a:schemeClr val="bg2">
                        <a:lumMod val="75000"/>
                      </a:schemeClr>
                    </a:solidFill>
                  </a:tcPr>
                </a:tc>
                <a:tc hMerge="1">
                  <a:txBody>
                    <a:bodyPr/>
                    <a:lstStyle/>
                    <a:p>
                      <a:endParaRPr lang="en-GB"/>
                    </a:p>
                  </a:txBody>
                  <a:tcPr/>
                </a:tc>
                <a:tc rowSpan="2">
                  <a:txBody>
                    <a:bodyPr/>
                    <a:lstStyle/>
                    <a:p>
                      <a:endParaRPr lang="en-GB" sz="1000" noProof="0"/>
                    </a:p>
                  </a:txBody>
                  <a:tcPr>
                    <a:solidFill>
                      <a:schemeClr val="bg2">
                        <a:lumMod val="75000"/>
                      </a:schemeClr>
                    </a:solidFill>
                  </a:tcPr>
                </a:tc>
                <a:tc rowSpan="2">
                  <a:txBody>
                    <a:bodyPr/>
                    <a:lstStyle/>
                    <a:p>
                      <a:pPr marL="0" algn="ctr" defTabSz="914400" rtl="0" eaLnBrk="1" latinLnBrk="0" hangingPunct="1"/>
                      <a:r>
                        <a:rPr lang="en-GB" sz="1000" b="1" kern="1200" noProof="0">
                          <a:solidFill>
                            <a:schemeClr val="lt1"/>
                          </a:solidFill>
                        </a:rPr>
                        <a:t>Hazard </a:t>
                      </a:r>
                      <a:br>
                        <a:rPr lang="en-GB" sz="1000" b="1" kern="1200" noProof="0">
                          <a:solidFill>
                            <a:schemeClr val="lt1"/>
                          </a:solidFill>
                        </a:rPr>
                      </a:br>
                      <a:r>
                        <a:rPr lang="en-GB" sz="1000" b="1" kern="1200" noProof="0">
                          <a:solidFill>
                            <a:schemeClr val="lt1"/>
                          </a:solidFill>
                        </a:rPr>
                        <a:t>ratio </a:t>
                      </a:r>
                      <a:br>
                        <a:rPr lang="en-GB" sz="1000" b="1" kern="1200" noProof="0">
                          <a:solidFill>
                            <a:schemeClr val="lt1"/>
                          </a:solidFill>
                        </a:rPr>
                      </a:br>
                      <a:r>
                        <a:rPr lang="en-GB" sz="1000" b="1" kern="1200" noProof="0">
                          <a:solidFill>
                            <a:schemeClr val="lt1"/>
                          </a:solidFill>
                        </a:rPr>
                        <a:t>(95% CI)</a:t>
                      </a:r>
                      <a:endParaRPr lang="en-GB" sz="1000" b="1" kern="1200" noProof="0">
                        <a:solidFill>
                          <a:schemeClr val="lt1"/>
                        </a:solidFill>
                        <a:latin typeface="+mn-lt"/>
                        <a:ea typeface="+mn-ea"/>
                        <a:cs typeface="+mn-cs"/>
                      </a:endParaRPr>
                    </a:p>
                  </a:txBody>
                  <a:tcPr anchor="b">
                    <a:solidFill>
                      <a:schemeClr val="bg2">
                        <a:lumMod val="75000"/>
                      </a:schemeClr>
                    </a:solidFill>
                  </a:tcPr>
                </a:tc>
                <a:extLst>
                  <a:ext uri="{0D108BD9-81ED-4DB2-BD59-A6C34878D82A}">
                    <a16:rowId xmlns:a16="http://schemas.microsoft.com/office/drawing/2014/main" val="226454451"/>
                  </a:ext>
                </a:extLst>
              </a:tr>
              <a:tr h="173570">
                <a:tc vMerge="1">
                  <a:txBody>
                    <a:bodyPr/>
                    <a:lstStyle/>
                    <a:p>
                      <a:endParaRPr lang="en-GB"/>
                    </a:p>
                  </a:txBody>
                  <a:tcPr/>
                </a:tc>
                <a:tc>
                  <a:txBody>
                    <a:bodyPr/>
                    <a:lstStyle/>
                    <a:p>
                      <a:pPr algn="ctr"/>
                      <a:r>
                        <a:rPr lang="en-GB" sz="1000" b="1" noProof="0">
                          <a:solidFill>
                            <a:schemeClr val="bg1"/>
                          </a:solidFill>
                        </a:rPr>
                        <a:t>Finerenone</a:t>
                      </a:r>
                    </a:p>
                  </a:txBody>
                  <a:tcPr>
                    <a:solidFill>
                      <a:schemeClr val="bg2">
                        <a:lumMod val="75000"/>
                      </a:schemeClr>
                    </a:solidFill>
                  </a:tcPr>
                </a:tc>
                <a:tc>
                  <a:txBody>
                    <a:bodyPr/>
                    <a:lstStyle/>
                    <a:p>
                      <a:pPr algn="ctr"/>
                      <a:r>
                        <a:rPr lang="en-GB" sz="1000" b="1" noProof="0">
                          <a:solidFill>
                            <a:schemeClr val="bg1"/>
                          </a:solidFill>
                        </a:rPr>
                        <a:t>Placebo</a:t>
                      </a:r>
                    </a:p>
                  </a:txBody>
                  <a:tcPr>
                    <a:solidFill>
                      <a:schemeClr val="bg2">
                        <a:lumMod val="75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r>
                        <a:rPr lang="en-GB" sz="1000" b="1" noProof="0"/>
                        <a:t>Overall</a:t>
                      </a:r>
                    </a:p>
                  </a:txBody>
                  <a:tcPr anchor="ctr"/>
                </a:tc>
                <a:tc>
                  <a:txBody>
                    <a:bodyPr/>
                    <a:lstStyle/>
                    <a:p>
                      <a:pPr algn="ctr"/>
                      <a:r>
                        <a:rPr lang="en-GB" sz="1000" noProof="0"/>
                        <a:t>460/7291</a:t>
                      </a:r>
                      <a:br>
                        <a:rPr lang="en-GB" sz="1000" noProof="0"/>
                      </a:br>
                      <a:r>
                        <a:rPr lang="en-GB" sz="1000" noProof="0"/>
                        <a:t>(22.3)</a:t>
                      </a:r>
                    </a:p>
                  </a:txBody>
                  <a:tcPr/>
                </a:tc>
                <a:tc>
                  <a:txBody>
                    <a:bodyPr/>
                    <a:lstStyle/>
                    <a:p>
                      <a:pPr algn="ctr"/>
                      <a:r>
                        <a:rPr lang="en-GB" sz="1000"/>
                        <a:t>589/7283</a:t>
                      </a:r>
                      <a:br>
                        <a:rPr lang="en-GB" sz="1000"/>
                      </a:br>
                      <a:r>
                        <a:rPr lang="en-GB" sz="1000"/>
                        <a:t>(28.8)</a:t>
                      </a:r>
                    </a:p>
                  </a:txBody>
                  <a:tcPr/>
                </a:tc>
                <a:tc>
                  <a:txBody>
                    <a:bodyPr/>
                    <a:lstStyle/>
                    <a:p>
                      <a:endParaRPr lang="en-GB" sz="1000" noProof="0"/>
                    </a:p>
                  </a:txBody>
                  <a:tcPr/>
                </a:tc>
                <a:tc>
                  <a:txBody>
                    <a:bodyPr/>
                    <a:lstStyle/>
                    <a:p>
                      <a:pPr algn="ctr"/>
                      <a:r>
                        <a:rPr lang="en-GB" sz="1000" noProof="0"/>
                        <a:t>0.76 </a:t>
                      </a:r>
                      <a:br>
                        <a:rPr lang="en-GB" sz="1000" noProof="0"/>
                      </a:br>
                      <a:r>
                        <a:rPr lang="en-GB" sz="1000" noProof="0"/>
                        <a:t>(0.68, 0.86)</a:t>
                      </a:r>
                    </a:p>
                  </a:txBody>
                  <a:tcPr anchor="ctr"/>
                </a:tc>
                <a:extLst>
                  <a:ext uri="{0D108BD9-81ED-4DB2-BD59-A6C34878D82A}">
                    <a16:rowId xmlns:a16="http://schemas.microsoft.com/office/drawing/2014/main" val="13850548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Diabetes</a:t>
                      </a:r>
                      <a:r>
                        <a:rPr lang="en-GB" sz="1000" baseline="30000"/>
                        <a:t>‡</a:t>
                      </a:r>
                      <a:endParaRPr lang="en-GB" sz="1000" noProof="0"/>
                    </a:p>
                  </a:txBody>
                  <a:tcPr anchor="ctr"/>
                </a:tc>
                <a:tc>
                  <a:txBody>
                    <a:bodyPr/>
                    <a:lstStyle/>
                    <a:p>
                      <a:pPr algn="ctr"/>
                      <a:r>
                        <a:rPr lang="en-GB" sz="1000" noProof="0"/>
                        <a:t>356/6498 </a:t>
                      </a:r>
                      <a:br>
                        <a:rPr lang="en-GB" sz="1000" noProof="0"/>
                      </a:br>
                      <a:r>
                        <a:rPr lang="en-GB" sz="1000" noProof="0"/>
                        <a:t>(19.5)</a:t>
                      </a:r>
                    </a:p>
                  </a:txBody>
                  <a:tcPr anchor="ctr"/>
                </a:tc>
                <a:tc>
                  <a:txBody>
                    <a:bodyPr/>
                    <a:lstStyle/>
                    <a:p>
                      <a:pPr algn="ctr"/>
                      <a:r>
                        <a:rPr lang="en-GB" sz="1000"/>
                        <a:t>464/6492 </a:t>
                      </a:r>
                    </a:p>
                    <a:p>
                      <a:pPr algn="ctr"/>
                      <a:r>
                        <a:rPr lang="en-GB" sz="1000"/>
                        <a:t>(25.6)</a:t>
                      </a:r>
                    </a:p>
                  </a:txBody>
                  <a:tcPr anchor="ctr"/>
                </a:tc>
                <a:tc>
                  <a:txBody>
                    <a:bodyPr/>
                    <a:lstStyle/>
                    <a:p>
                      <a:endParaRPr lang="en-GB" sz="1000" noProof="0"/>
                    </a:p>
                  </a:txBody>
                  <a:tcPr/>
                </a:tc>
                <a:tc>
                  <a:txBody>
                    <a:bodyPr/>
                    <a:lstStyle/>
                    <a:p>
                      <a:pPr algn="ctr"/>
                      <a:r>
                        <a:rPr lang="en-GB" sz="1000" noProof="0"/>
                        <a:t>0.76 </a:t>
                      </a:r>
                      <a:br>
                        <a:rPr lang="en-GB" sz="1000" noProof="0"/>
                      </a:br>
                      <a:r>
                        <a:rPr lang="en-GB" sz="1000" noProof="0"/>
                        <a:t>(0.66, 0.87)</a:t>
                      </a:r>
                    </a:p>
                  </a:txBody>
                  <a:tcPr anchor="ctr"/>
                </a:tc>
                <a:extLst>
                  <a:ext uri="{0D108BD9-81ED-4DB2-BD59-A6C34878D82A}">
                    <a16:rowId xmlns:a16="http://schemas.microsoft.com/office/drawing/2014/main" val="3634067839"/>
                  </a:ext>
                </a:extLst>
              </a:tr>
              <a:tr h="306000">
                <a:tc>
                  <a:txBody>
                    <a:bodyPr/>
                    <a:lstStyle/>
                    <a:p>
                      <a:r>
                        <a:rPr lang="en-GB" sz="1000" noProof="0"/>
                        <a:t>No diabetes</a:t>
                      </a:r>
                    </a:p>
                  </a:txBody>
                  <a:tcPr anchor="ctr"/>
                </a:tc>
                <a:tc>
                  <a:txBody>
                    <a:bodyPr/>
                    <a:lstStyle/>
                    <a:p>
                      <a:pPr algn="ctr"/>
                      <a:r>
                        <a:rPr lang="en-GB" sz="1000" noProof="0"/>
                        <a:t>104/793 </a:t>
                      </a:r>
                      <a:br>
                        <a:rPr lang="en-GB" sz="1000" noProof="0"/>
                      </a:br>
                      <a:r>
                        <a:rPr lang="en-GB" sz="1000" noProof="0"/>
                        <a:t>(44.2)</a:t>
                      </a:r>
                    </a:p>
                  </a:txBody>
                  <a:tcPr anchor="ctr"/>
                </a:tc>
                <a:tc>
                  <a:txBody>
                    <a:bodyPr/>
                    <a:lstStyle/>
                    <a:p>
                      <a:pPr algn="ctr"/>
                      <a:r>
                        <a:rPr lang="en-GB" sz="1000"/>
                        <a:t>125/791 </a:t>
                      </a:r>
                    </a:p>
                    <a:p>
                      <a:pPr algn="ctr"/>
                      <a:r>
                        <a:rPr lang="en-GB" sz="1000"/>
                        <a:t>(54.2)</a:t>
                      </a:r>
                    </a:p>
                  </a:txBody>
                  <a:tcPr anchor="ctr"/>
                </a:tc>
                <a:tc>
                  <a:txBody>
                    <a:bodyPr/>
                    <a:lstStyle/>
                    <a:p>
                      <a:endParaRPr lang="en-GB" sz="1000"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noProof="0"/>
                        <a:t>0.78 </a:t>
                      </a:r>
                      <a:br>
                        <a:rPr lang="en-GB" sz="1000" noProof="0"/>
                      </a:br>
                      <a:r>
                        <a:rPr lang="en-GB" sz="1000" noProof="0"/>
                        <a:t>(0.60, 1.01)</a:t>
                      </a:r>
                    </a:p>
                  </a:txBody>
                  <a:tcPr anchor="ctr"/>
                </a:tc>
                <a:extLst>
                  <a:ext uri="{0D108BD9-81ED-4DB2-BD59-A6C34878D82A}">
                    <a16:rowId xmlns:a16="http://schemas.microsoft.com/office/drawing/2014/main" val="896864894"/>
                  </a:ext>
                </a:extLst>
              </a:tr>
            </a:tbl>
          </a:graphicData>
        </a:graphic>
      </p:graphicFrame>
      <p:graphicFrame>
        <p:nvGraphicFramePr>
          <p:cNvPr id="6" name="Chart 5">
            <a:extLst>
              <a:ext uri="{FF2B5EF4-FFF2-40B4-BE49-F238E27FC236}">
                <a16:creationId xmlns:a16="http://schemas.microsoft.com/office/drawing/2014/main" id="{C9C1D337-2127-88EF-2296-3636315D3184}"/>
              </a:ext>
            </a:extLst>
          </p:cNvPr>
          <p:cNvGraphicFramePr>
            <a:graphicFrameLocks/>
          </p:cNvGraphicFramePr>
          <p:nvPr>
            <p:extLst>
              <p:ext uri="{D42A27DB-BD31-4B8C-83A1-F6EECF244321}">
                <p14:modId xmlns:p14="http://schemas.microsoft.com/office/powerpoint/2010/main" val="896036399"/>
              </p:ext>
            </p:extLst>
          </p:nvPr>
        </p:nvGraphicFramePr>
        <p:xfrm>
          <a:off x="9667478" y="2949627"/>
          <a:ext cx="1807263" cy="1433951"/>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a:extLst>
              <a:ext uri="{FF2B5EF4-FFF2-40B4-BE49-F238E27FC236}">
                <a16:creationId xmlns:a16="http://schemas.microsoft.com/office/drawing/2014/main" id="{60F20F75-B248-8256-FBCE-3B3B9248D759}"/>
              </a:ext>
            </a:extLst>
          </p:cNvPr>
          <p:cNvGrpSpPr/>
          <p:nvPr/>
        </p:nvGrpSpPr>
        <p:grpSpPr>
          <a:xfrm>
            <a:off x="9190751" y="4396159"/>
            <a:ext cx="2116256" cy="439967"/>
            <a:chOff x="6422446" y="6126283"/>
            <a:chExt cx="2333348" cy="439967"/>
          </a:xfrm>
        </p:grpSpPr>
        <p:sp>
          <p:nvSpPr>
            <p:cNvPr id="17" name="TextBox 16">
              <a:extLst>
                <a:ext uri="{FF2B5EF4-FFF2-40B4-BE49-F238E27FC236}">
                  <a16:creationId xmlns:a16="http://schemas.microsoft.com/office/drawing/2014/main" id="{0E3EBDB6-64EF-5681-93EF-08DCFB1F1B93}"/>
                </a:ext>
              </a:extLst>
            </p:cNvPr>
            <p:cNvSpPr txBox="1"/>
            <p:nvPr/>
          </p:nvSpPr>
          <p:spPr>
            <a:xfrm>
              <a:off x="6422446" y="6163051"/>
              <a:ext cx="155114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finerenone</a:t>
              </a:r>
            </a:p>
          </p:txBody>
        </p:sp>
        <p:sp>
          <p:nvSpPr>
            <p:cNvPr id="22" name="TextBox 21">
              <a:extLst>
                <a:ext uri="{FF2B5EF4-FFF2-40B4-BE49-F238E27FC236}">
                  <a16:creationId xmlns:a16="http://schemas.microsoft.com/office/drawing/2014/main" id="{46E5C3CC-3343-7F74-90D5-CC4E11484FC0}"/>
                </a:ext>
              </a:extLst>
            </p:cNvPr>
            <p:cNvSpPr txBox="1"/>
            <p:nvPr/>
          </p:nvSpPr>
          <p:spPr>
            <a:xfrm>
              <a:off x="7958579" y="6163051"/>
              <a:ext cx="797215"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placebo</a:t>
              </a:r>
            </a:p>
          </p:txBody>
        </p:sp>
        <p:cxnSp>
          <p:nvCxnSpPr>
            <p:cNvPr id="23" name="Straight Arrow Connector 22">
              <a:extLst>
                <a:ext uri="{FF2B5EF4-FFF2-40B4-BE49-F238E27FC236}">
                  <a16:creationId xmlns:a16="http://schemas.microsoft.com/office/drawing/2014/main" id="{C1BC86B7-34CC-88AD-9C6C-A336D072C38D}"/>
                </a:ext>
              </a:extLst>
            </p:cNvPr>
            <p:cNvCxnSpPr>
              <a:cxnSpLocks/>
            </p:cNvCxnSpPr>
            <p:nvPr/>
          </p:nvCxnSpPr>
          <p:spPr>
            <a:xfrm flipH="1">
              <a:off x="7172876" y="6126283"/>
              <a:ext cx="6747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1EA0BE9-859D-3845-6B54-05BE7057E1B1}"/>
                </a:ext>
              </a:extLst>
            </p:cNvPr>
            <p:cNvCxnSpPr>
              <a:cxnSpLocks/>
            </p:cNvCxnSpPr>
            <p:nvPr/>
          </p:nvCxnSpPr>
          <p:spPr>
            <a:xfrm>
              <a:off x="8075169" y="6126283"/>
              <a:ext cx="6747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E48E0906-4AC7-2A0F-BA35-7509A9E9C55B}"/>
              </a:ext>
            </a:extLst>
          </p:cNvPr>
          <p:cNvSpPr txBox="1"/>
          <p:nvPr/>
        </p:nvSpPr>
        <p:spPr>
          <a:xfrm>
            <a:off x="2135715" y="4727531"/>
            <a:ext cx="84960"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6</a:t>
            </a:r>
            <a:endParaRPr lang="en-US" sz="1200" spc="0" baseline="0">
              <a:ln/>
              <a:latin typeface="Arial"/>
              <a:cs typeface="Arial"/>
              <a:sym typeface="Arial"/>
              <a:rtl val="0"/>
            </a:endParaRPr>
          </a:p>
        </p:txBody>
      </p:sp>
      <p:sp>
        <p:nvSpPr>
          <p:cNvPr id="74" name="TextBox 73">
            <a:extLst>
              <a:ext uri="{FF2B5EF4-FFF2-40B4-BE49-F238E27FC236}">
                <a16:creationId xmlns:a16="http://schemas.microsoft.com/office/drawing/2014/main" id="{D26814A6-DE62-6BAC-6794-CC6E1C5B6296}"/>
              </a:ext>
            </a:extLst>
          </p:cNvPr>
          <p:cNvSpPr txBox="1"/>
          <p:nvPr/>
        </p:nvSpPr>
        <p:spPr>
          <a:xfrm>
            <a:off x="2747488" y="4727531"/>
            <a:ext cx="169918"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12</a:t>
            </a:r>
            <a:endParaRPr lang="en-US" sz="1200" spc="0" baseline="0">
              <a:ln/>
              <a:latin typeface="Arial"/>
              <a:cs typeface="Arial"/>
              <a:sym typeface="Arial"/>
              <a:rtl val="0"/>
            </a:endParaRPr>
          </a:p>
        </p:txBody>
      </p:sp>
      <p:sp>
        <p:nvSpPr>
          <p:cNvPr id="75" name="TextBox 74">
            <a:extLst>
              <a:ext uri="{FF2B5EF4-FFF2-40B4-BE49-F238E27FC236}">
                <a16:creationId xmlns:a16="http://schemas.microsoft.com/office/drawing/2014/main" id="{AF76FA6F-2C4F-E412-0084-BD3E4327E953}"/>
              </a:ext>
            </a:extLst>
          </p:cNvPr>
          <p:cNvSpPr txBox="1"/>
          <p:nvPr/>
        </p:nvSpPr>
        <p:spPr>
          <a:xfrm>
            <a:off x="3412968" y="4727531"/>
            <a:ext cx="169918"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18</a:t>
            </a:r>
          </a:p>
        </p:txBody>
      </p:sp>
      <p:sp>
        <p:nvSpPr>
          <p:cNvPr id="76" name="TextBox 75">
            <a:extLst>
              <a:ext uri="{FF2B5EF4-FFF2-40B4-BE49-F238E27FC236}">
                <a16:creationId xmlns:a16="http://schemas.microsoft.com/office/drawing/2014/main" id="{9311688A-0625-51A2-20C0-06B54768986F}"/>
              </a:ext>
            </a:extLst>
          </p:cNvPr>
          <p:cNvSpPr txBox="1"/>
          <p:nvPr/>
        </p:nvSpPr>
        <p:spPr>
          <a:xfrm>
            <a:off x="4054383" y="4727531"/>
            <a:ext cx="169918"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24</a:t>
            </a:r>
            <a:endParaRPr lang="en-US" sz="1200" spc="0" baseline="0">
              <a:ln/>
              <a:latin typeface="Arial"/>
              <a:cs typeface="Arial"/>
              <a:sym typeface="Arial"/>
              <a:rtl val="0"/>
            </a:endParaRPr>
          </a:p>
        </p:txBody>
      </p:sp>
      <p:sp>
        <p:nvSpPr>
          <p:cNvPr id="77" name="TextBox 76">
            <a:extLst>
              <a:ext uri="{FF2B5EF4-FFF2-40B4-BE49-F238E27FC236}">
                <a16:creationId xmlns:a16="http://schemas.microsoft.com/office/drawing/2014/main" id="{B9CAA0D2-C664-D97F-D43A-4A501B739E84}"/>
              </a:ext>
            </a:extLst>
          </p:cNvPr>
          <p:cNvSpPr txBox="1"/>
          <p:nvPr/>
        </p:nvSpPr>
        <p:spPr>
          <a:xfrm>
            <a:off x="4710716" y="4727531"/>
            <a:ext cx="169918"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30</a:t>
            </a:r>
            <a:endParaRPr lang="en-US" sz="1200" spc="0" baseline="0">
              <a:ln/>
              <a:latin typeface="Arial"/>
              <a:cs typeface="Arial"/>
              <a:sym typeface="Arial"/>
              <a:rtl val="0"/>
            </a:endParaRPr>
          </a:p>
        </p:txBody>
      </p:sp>
      <p:sp>
        <p:nvSpPr>
          <p:cNvPr id="78" name="TextBox 77">
            <a:extLst>
              <a:ext uri="{FF2B5EF4-FFF2-40B4-BE49-F238E27FC236}">
                <a16:creationId xmlns:a16="http://schemas.microsoft.com/office/drawing/2014/main" id="{7A6B2590-5CD4-7B61-1BC7-0F4D35DA820B}"/>
              </a:ext>
            </a:extLst>
          </p:cNvPr>
          <p:cNvSpPr txBox="1"/>
          <p:nvPr/>
        </p:nvSpPr>
        <p:spPr>
          <a:xfrm>
            <a:off x="5370916" y="4727531"/>
            <a:ext cx="169918"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36</a:t>
            </a:r>
            <a:endParaRPr lang="en-US" sz="1200" spc="0" baseline="0">
              <a:ln/>
              <a:latin typeface="Arial"/>
              <a:cs typeface="Arial"/>
              <a:sym typeface="Arial"/>
              <a:rtl val="0"/>
            </a:endParaRPr>
          </a:p>
        </p:txBody>
      </p:sp>
      <p:sp>
        <p:nvSpPr>
          <p:cNvPr id="79" name="TextBox 78">
            <a:extLst>
              <a:ext uri="{FF2B5EF4-FFF2-40B4-BE49-F238E27FC236}">
                <a16:creationId xmlns:a16="http://schemas.microsoft.com/office/drawing/2014/main" id="{83EBC9C0-D521-7333-3037-0139FDC11E8C}"/>
              </a:ext>
            </a:extLst>
          </p:cNvPr>
          <p:cNvSpPr txBox="1"/>
          <p:nvPr/>
        </p:nvSpPr>
        <p:spPr>
          <a:xfrm>
            <a:off x="6027249" y="4727531"/>
            <a:ext cx="169918"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42</a:t>
            </a:r>
            <a:endParaRPr lang="en-US" sz="1200" spc="0" baseline="0">
              <a:ln/>
              <a:latin typeface="Arial"/>
              <a:cs typeface="Arial"/>
              <a:sym typeface="Arial"/>
              <a:rtl val="0"/>
            </a:endParaRPr>
          </a:p>
        </p:txBody>
      </p:sp>
      <p:sp>
        <p:nvSpPr>
          <p:cNvPr id="80" name="TextBox 79">
            <a:extLst>
              <a:ext uri="{FF2B5EF4-FFF2-40B4-BE49-F238E27FC236}">
                <a16:creationId xmlns:a16="http://schemas.microsoft.com/office/drawing/2014/main" id="{98642313-DA97-0B2B-A8AB-D8F5BFB6D36E}"/>
              </a:ext>
            </a:extLst>
          </p:cNvPr>
          <p:cNvSpPr txBox="1"/>
          <p:nvPr/>
        </p:nvSpPr>
        <p:spPr>
          <a:xfrm>
            <a:off x="6692414" y="4727531"/>
            <a:ext cx="169918" cy="184666"/>
          </a:xfrm>
          <a:prstGeom prst="rect">
            <a:avLst/>
          </a:prstGeom>
          <a:noFill/>
        </p:spPr>
        <p:txBody>
          <a:bodyPr vert="horz" wrap="none" lIns="0" tIns="0" rIns="0" bIns="0" rtlCol="0">
            <a:spAutoFit/>
          </a:bodyPr>
          <a:lstStyle/>
          <a:p>
            <a:pPr algn="ctr">
              <a:spcBef>
                <a:spcPts val="600"/>
              </a:spcBef>
            </a:pPr>
            <a:r>
              <a:rPr lang="en-US" sz="1200">
                <a:ln/>
                <a:latin typeface="Arial"/>
                <a:cs typeface="Arial"/>
                <a:sym typeface="Arial"/>
                <a:rtl val="0"/>
              </a:rPr>
              <a:t>48</a:t>
            </a:r>
            <a:endParaRPr lang="en-US" sz="1200" spc="0" baseline="0">
              <a:ln/>
              <a:latin typeface="Arial"/>
              <a:cs typeface="Arial"/>
              <a:sym typeface="Arial"/>
              <a:rtl val="0"/>
            </a:endParaRPr>
          </a:p>
        </p:txBody>
      </p:sp>
      <p:graphicFrame>
        <p:nvGraphicFramePr>
          <p:cNvPr id="46" name="Table 45">
            <a:extLst>
              <a:ext uri="{FF2B5EF4-FFF2-40B4-BE49-F238E27FC236}">
                <a16:creationId xmlns:a16="http://schemas.microsoft.com/office/drawing/2014/main" id="{0A432116-3AC7-9D28-0961-75D15D222942}"/>
              </a:ext>
            </a:extLst>
          </p:cNvPr>
          <p:cNvGraphicFramePr>
            <a:graphicFrameLocks noGrp="1"/>
          </p:cNvGraphicFramePr>
          <p:nvPr>
            <p:extLst>
              <p:ext uri="{D42A27DB-BD31-4B8C-83A1-F6EECF244321}">
                <p14:modId xmlns:p14="http://schemas.microsoft.com/office/powerpoint/2010/main" val="1562978336"/>
              </p:ext>
            </p:extLst>
          </p:nvPr>
        </p:nvGraphicFramePr>
        <p:xfrm>
          <a:off x="124933" y="4910259"/>
          <a:ext cx="6978323" cy="822960"/>
        </p:xfrm>
        <a:graphic>
          <a:graphicData uri="http://schemas.openxmlformats.org/drawingml/2006/table">
            <a:tbl>
              <a:tblPr firstRow="1" bandRow="1">
                <a:tableStyleId>{5C22544A-7EE6-4342-B048-85BDC9FD1C3A}</a:tableStyleId>
              </a:tblPr>
              <a:tblGrid>
                <a:gridCol w="1093412">
                  <a:extLst>
                    <a:ext uri="{9D8B030D-6E8A-4147-A177-3AD203B41FA5}">
                      <a16:colId xmlns:a16="http://schemas.microsoft.com/office/drawing/2014/main" val="2130276672"/>
                    </a:ext>
                  </a:extLst>
                </a:gridCol>
                <a:gridCol w="653879">
                  <a:extLst>
                    <a:ext uri="{9D8B030D-6E8A-4147-A177-3AD203B41FA5}">
                      <a16:colId xmlns:a16="http://schemas.microsoft.com/office/drawing/2014/main" val="3029785006"/>
                    </a:ext>
                  </a:extLst>
                </a:gridCol>
                <a:gridCol w="653879">
                  <a:extLst>
                    <a:ext uri="{9D8B030D-6E8A-4147-A177-3AD203B41FA5}">
                      <a16:colId xmlns:a16="http://schemas.microsoft.com/office/drawing/2014/main" val="3468321607"/>
                    </a:ext>
                  </a:extLst>
                </a:gridCol>
                <a:gridCol w="653879">
                  <a:extLst>
                    <a:ext uri="{9D8B030D-6E8A-4147-A177-3AD203B41FA5}">
                      <a16:colId xmlns:a16="http://schemas.microsoft.com/office/drawing/2014/main" val="1269797193"/>
                    </a:ext>
                  </a:extLst>
                </a:gridCol>
                <a:gridCol w="653879">
                  <a:extLst>
                    <a:ext uri="{9D8B030D-6E8A-4147-A177-3AD203B41FA5}">
                      <a16:colId xmlns:a16="http://schemas.microsoft.com/office/drawing/2014/main" val="4168129342"/>
                    </a:ext>
                  </a:extLst>
                </a:gridCol>
                <a:gridCol w="653879">
                  <a:extLst>
                    <a:ext uri="{9D8B030D-6E8A-4147-A177-3AD203B41FA5}">
                      <a16:colId xmlns:a16="http://schemas.microsoft.com/office/drawing/2014/main" val="2458273152"/>
                    </a:ext>
                  </a:extLst>
                </a:gridCol>
                <a:gridCol w="653879">
                  <a:extLst>
                    <a:ext uri="{9D8B030D-6E8A-4147-A177-3AD203B41FA5}">
                      <a16:colId xmlns:a16="http://schemas.microsoft.com/office/drawing/2014/main" val="389156392"/>
                    </a:ext>
                  </a:extLst>
                </a:gridCol>
                <a:gridCol w="653879">
                  <a:extLst>
                    <a:ext uri="{9D8B030D-6E8A-4147-A177-3AD203B41FA5}">
                      <a16:colId xmlns:a16="http://schemas.microsoft.com/office/drawing/2014/main" val="3001426831"/>
                    </a:ext>
                  </a:extLst>
                </a:gridCol>
                <a:gridCol w="653879">
                  <a:extLst>
                    <a:ext uri="{9D8B030D-6E8A-4147-A177-3AD203B41FA5}">
                      <a16:colId xmlns:a16="http://schemas.microsoft.com/office/drawing/2014/main" val="1298948789"/>
                    </a:ext>
                  </a:extLst>
                </a:gridCol>
                <a:gridCol w="653879">
                  <a:extLst>
                    <a:ext uri="{9D8B030D-6E8A-4147-A177-3AD203B41FA5}">
                      <a16:colId xmlns:a16="http://schemas.microsoft.com/office/drawing/2014/main" val="228484030"/>
                    </a:ext>
                  </a:extLst>
                </a:gridCol>
              </a:tblGrid>
              <a:tr h="247484">
                <a:tc gridSpan="10">
                  <a:txBody>
                    <a:bodyPr/>
                    <a:lstStyle/>
                    <a:p>
                      <a:r>
                        <a:rPr lang="en-GB" sz="1200">
                          <a:solidFill>
                            <a:schemeClr val="tx1"/>
                          </a:solidFill>
                        </a:rPr>
                        <a:t>At risk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291965"/>
                  </a:ext>
                </a:extLst>
              </a:tr>
              <a:tr h="247484">
                <a:tc>
                  <a:txBody>
                    <a:bodyPr/>
                    <a:lstStyle/>
                    <a:p>
                      <a:r>
                        <a:rPr lang="en-GB" sz="1200" b="1">
                          <a:solidFill>
                            <a:schemeClr val="tx1"/>
                          </a:solidFill>
                        </a:rPr>
                        <a:t>Placebo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7283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7056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6830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6539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5769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altLang="en-US" sz="1200" b="0" i="0" u="none" strike="noStrike" cap="none" normalizeH="0" baseline="0">
                          <a:ln>
                            <a:noFill/>
                          </a:ln>
                          <a:solidFill>
                            <a:schemeClr val="tx1"/>
                          </a:solidFill>
                          <a:effectLst/>
                          <a:latin typeface="Arial" panose="020B0604020202020204" pitchFamily="34" charset="0"/>
                        </a:rPr>
                        <a:t>4631</a:t>
                      </a:r>
                      <a:endParaRPr lang="en-GB"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3334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2217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1082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994116"/>
                  </a:ext>
                </a:extLst>
              </a:tr>
              <a:tr h="247484">
                <a:tc>
                  <a:txBody>
                    <a:bodyPr/>
                    <a:lstStyle/>
                    <a:p>
                      <a:r>
                        <a:rPr lang="en-GB" sz="1200" b="1">
                          <a:solidFill>
                            <a:schemeClr val="accent1"/>
                          </a:solidFill>
                        </a:rPr>
                        <a:t>Finerenone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7291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7047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6864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6564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5829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4693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3389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2299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1096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24139"/>
                  </a:ext>
                </a:extLst>
              </a:tr>
            </a:tbl>
          </a:graphicData>
        </a:graphic>
      </p:graphicFrame>
      <p:pic>
        <p:nvPicPr>
          <p:cNvPr id="8" name="Picture 2" descr="Glasgow 2026 | ERA">
            <a:extLst>
              <a:ext uri="{FF2B5EF4-FFF2-40B4-BE49-F238E27FC236}">
                <a16:creationId xmlns:a16="http://schemas.microsoft.com/office/drawing/2014/main" id="{06377085-EFB3-1102-6668-2606D93BB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92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0A01-5035-40B8-77B7-D21E8832AF2C}"/>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C00DB7-134B-044E-10FC-6E627C7D64EB}"/>
              </a:ext>
            </a:extLst>
          </p:cNvPr>
          <p:cNvSpPr>
            <a:spLocks noGrp="1"/>
          </p:cNvSpPr>
          <p:nvPr>
            <p:ph type="ftr" sz="quarter" idx="11"/>
          </p:nvPr>
        </p:nvSpPr>
        <p:spPr/>
        <p:txBody>
          <a:bodyPr/>
          <a:lstStyle/>
          <a:p>
            <a:r>
              <a:rPr lang="en-GB" noProof="0"/>
              <a:t>Cumulative incidence plots based on Aalen–Johansen estimates with non-CV death as a competing event.</a:t>
            </a:r>
          </a:p>
          <a:p>
            <a:r>
              <a:rPr lang="en-GB" noProof="0"/>
              <a:t>*Sustained eGFR &lt;15 mL/min/1·73 m</a:t>
            </a:r>
            <a:r>
              <a:rPr lang="en-GB" baseline="30000" noProof="0"/>
              <a:t>2</a:t>
            </a:r>
            <a:r>
              <a:rPr lang="en-GB" noProof="0"/>
              <a:t> or initiation of chronic dialysis or kidney transplantation</a:t>
            </a:r>
            <a:r>
              <a:rPr lang="en-GB"/>
              <a:t>; </a:t>
            </a:r>
            <a:r>
              <a:rPr lang="en-GB" baseline="30000"/>
              <a:t>#</a:t>
            </a:r>
            <a:r>
              <a:rPr lang="en-GB"/>
              <a:t>Diabetes status did not modify the effect of finerenone (</a:t>
            </a:r>
            <a:r>
              <a:rPr lang="en-GB" err="1"/>
              <a:t>p</a:t>
            </a:r>
            <a:r>
              <a:rPr lang="en-GB" baseline="-25000" err="1"/>
              <a:t>interaction</a:t>
            </a:r>
            <a:r>
              <a:rPr lang="en-GB"/>
              <a:t> = 0.7861).</a:t>
            </a:r>
            <a:endParaRPr lang="en-GB" noProof="0"/>
          </a:p>
          <a:p>
            <a:r>
              <a:rPr lang="en-GB" noProof="0"/>
              <a:t>CI, confidence interval; CV, cardiovascular;</a:t>
            </a:r>
            <a:r>
              <a:rPr lang="en-GB"/>
              <a:t> </a:t>
            </a:r>
            <a:r>
              <a:rPr lang="en-GB" noProof="0"/>
              <a:t>eGFR, estimated glomerular filtration rate; PY, patient years.</a:t>
            </a:r>
          </a:p>
        </p:txBody>
      </p:sp>
      <p:sp>
        <p:nvSpPr>
          <p:cNvPr id="3" name="Slide Number Placeholder 2">
            <a:extLst>
              <a:ext uri="{FF2B5EF4-FFF2-40B4-BE49-F238E27FC236}">
                <a16:creationId xmlns:a16="http://schemas.microsoft.com/office/drawing/2014/main" id="{C8801BA0-C73D-DCC6-38E9-6F32380CB473}"/>
              </a:ext>
            </a:extLst>
          </p:cNvPr>
          <p:cNvSpPr>
            <a:spLocks noGrp="1"/>
          </p:cNvSpPr>
          <p:nvPr>
            <p:ph type="sldNum" sz="quarter" idx="10"/>
          </p:nvPr>
        </p:nvSpPr>
        <p:spPr/>
        <p:txBody>
          <a:bodyPr/>
          <a:lstStyle/>
          <a:p>
            <a:fld id="{7AF8E309-D608-654D-B811-6A2C46C88181}" type="slidenum">
              <a:rPr lang="en-GB" noProof="0" smtClean="0"/>
              <a:pPr/>
              <a:t>55</a:t>
            </a:fld>
            <a:endParaRPr lang="en-GB" noProof="0"/>
          </a:p>
        </p:txBody>
      </p:sp>
      <p:sp>
        <p:nvSpPr>
          <p:cNvPr id="4" name="Title 3">
            <a:extLst>
              <a:ext uri="{FF2B5EF4-FFF2-40B4-BE49-F238E27FC236}">
                <a16:creationId xmlns:a16="http://schemas.microsoft.com/office/drawing/2014/main" id="{C3723851-A4C2-B0DF-9BCC-3C6154BDEA60}"/>
              </a:ext>
            </a:extLst>
          </p:cNvPr>
          <p:cNvSpPr>
            <a:spLocks noGrp="1"/>
          </p:cNvSpPr>
          <p:nvPr>
            <p:ph type="title"/>
          </p:nvPr>
        </p:nvSpPr>
        <p:spPr/>
        <p:txBody>
          <a:bodyPr/>
          <a:lstStyle/>
          <a:p>
            <a:r>
              <a:rPr lang="en-GB" noProof="0"/>
              <a:t>Kidney failure*</a:t>
            </a:r>
          </a:p>
        </p:txBody>
      </p:sp>
      <p:sp>
        <p:nvSpPr>
          <p:cNvPr id="199" name="TextBox 198">
            <a:extLst>
              <a:ext uri="{FF2B5EF4-FFF2-40B4-BE49-F238E27FC236}">
                <a16:creationId xmlns:a16="http://schemas.microsoft.com/office/drawing/2014/main" id="{D3465A4E-3C8F-05EE-45E4-63CC30B7A5D9}"/>
              </a:ext>
            </a:extLst>
          </p:cNvPr>
          <p:cNvSpPr txBox="1"/>
          <p:nvPr/>
        </p:nvSpPr>
        <p:spPr>
          <a:xfrm>
            <a:off x="1474096" y="4736600"/>
            <a:ext cx="84960"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0</a:t>
            </a:r>
          </a:p>
        </p:txBody>
      </p:sp>
      <p:sp>
        <p:nvSpPr>
          <p:cNvPr id="202" name="Freeform: Shape 201">
            <a:extLst>
              <a:ext uri="{FF2B5EF4-FFF2-40B4-BE49-F238E27FC236}">
                <a16:creationId xmlns:a16="http://schemas.microsoft.com/office/drawing/2014/main" id="{55EB520C-0555-5503-4F1A-1D2F7D29F5F5}"/>
              </a:ext>
            </a:extLst>
          </p:cNvPr>
          <p:cNvSpPr/>
          <p:nvPr/>
        </p:nvSpPr>
        <p:spPr>
          <a:xfrm>
            <a:off x="1505938"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03" name="Freeform: Shape 202">
            <a:extLst>
              <a:ext uri="{FF2B5EF4-FFF2-40B4-BE49-F238E27FC236}">
                <a16:creationId xmlns:a16="http://schemas.microsoft.com/office/drawing/2014/main" id="{CFDFE2B4-5055-C120-F514-DD4E9AF6AC4B}"/>
              </a:ext>
            </a:extLst>
          </p:cNvPr>
          <p:cNvSpPr/>
          <p:nvPr/>
        </p:nvSpPr>
        <p:spPr>
          <a:xfrm>
            <a:off x="2168060"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04" name="Freeform: Shape 203">
            <a:extLst>
              <a:ext uri="{FF2B5EF4-FFF2-40B4-BE49-F238E27FC236}">
                <a16:creationId xmlns:a16="http://schemas.microsoft.com/office/drawing/2014/main" id="{BB888CC3-DAB2-C918-2F1B-8655E64BC1BC}"/>
              </a:ext>
            </a:extLst>
          </p:cNvPr>
          <p:cNvSpPr/>
          <p:nvPr/>
        </p:nvSpPr>
        <p:spPr>
          <a:xfrm>
            <a:off x="6802912" y="4624793"/>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05" name="TextBox 204">
            <a:extLst>
              <a:ext uri="{FF2B5EF4-FFF2-40B4-BE49-F238E27FC236}">
                <a16:creationId xmlns:a16="http://schemas.microsoft.com/office/drawing/2014/main" id="{24A961BC-B5EA-4757-9DB2-A2B77EB225BC}"/>
              </a:ext>
            </a:extLst>
          </p:cNvPr>
          <p:cNvSpPr txBox="1"/>
          <p:nvPr/>
        </p:nvSpPr>
        <p:spPr>
          <a:xfrm>
            <a:off x="2128166" y="4736600"/>
            <a:ext cx="84960"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6</a:t>
            </a:r>
          </a:p>
        </p:txBody>
      </p:sp>
      <p:sp>
        <p:nvSpPr>
          <p:cNvPr id="206" name="TextBox 205">
            <a:extLst>
              <a:ext uri="{FF2B5EF4-FFF2-40B4-BE49-F238E27FC236}">
                <a16:creationId xmlns:a16="http://schemas.microsoft.com/office/drawing/2014/main" id="{D572C36B-33B6-3D3A-6B47-4F9F4D4B968C}"/>
              </a:ext>
            </a:extLst>
          </p:cNvPr>
          <p:cNvSpPr txBox="1"/>
          <p:nvPr/>
        </p:nvSpPr>
        <p:spPr>
          <a:xfrm>
            <a:off x="2742199" y="4736600"/>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12</a:t>
            </a:r>
          </a:p>
        </p:txBody>
      </p:sp>
      <p:sp>
        <p:nvSpPr>
          <p:cNvPr id="207" name="Freeform: Shape 206">
            <a:extLst>
              <a:ext uri="{FF2B5EF4-FFF2-40B4-BE49-F238E27FC236}">
                <a16:creationId xmlns:a16="http://schemas.microsoft.com/office/drawing/2014/main" id="{161D615D-9C54-FF7E-EB0F-FAD415E530BE}"/>
              </a:ext>
            </a:extLst>
          </p:cNvPr>
          <p:cNvSpPr/>
          <p:nvPr/>
        </p:nvSpPr>
        <p:spPr>
          <a:xfrm>
            <a:off x="1505938" y="1195868"/>
            <a:ext cx="5303755" cy="3426382"/>
          </a:xfrm>
          <a:custGeom>
            <a:avLst/>
            <a:gdLst>
              <a:gd name="csX0" fmla="*/ 6168626 w 6168775"/>
              <a:gd name="csY0" fmla="*/ 3452114 h 3452152"/>
              <a:gd name="csX1" fmla="*/ -150 w 6168775"/>
              <a:gd name="csY1" fmla="*/ 3452114 h 3452152"/>
              <a:gd name="csX2" fmla="*/ -150 w 6168775"/>
              <a:gd name="csY2" fmla="*/ -39 h 3452152"/>
            </a:gdLst>
            <a:ahLst/>
            <a:cxnLst>
              <a:cxn ang="0">
                <a:pos x="csX0" y="csY0"/>
              </a:cxn>
              <a:cxn ang="0">
                <a:pos x="csX1" y="csY1"/>
              </a:cxn>
              <a:cxn ang="0">
                <a:pos x="csX2" y="csY2"/>
              </a:cxn>
            </a:cxnLst>
            <a:rect l="l" t="t" r="r" b="b"/>
            <a:pathLst>
              <a:path w="6168775" h="3452152">
                <a:moveTo>
                  <a:pt x="6168626" y="3452114"/>
                </a:moveTo>
                <a:lnTo>
                  <a:pt x="-150" y="3452114"/>
                </a:lnTo>
                <a:lnTo>
                  <a:pt x="-150" y="-39"/>
                </a:lnTo>
              </a:path>
            </a:pathLst>
          </a:custGeom>
          <a:noFill/>
          <a:ln w="15875" cap="flat">
            <a:solidFill>
              <a:schemeClr val="tx1"/>
            </a:solidFill>
            <a:prstDash val="solid"/>
            <a:round/>
          </a:ln>
        </p:spPr>
        <p:txBody>
          <a:bodyPr/>
          <a:lstStyle/>
          <a:p>
            <a:endParaRPr lang="en-US"/>
          </a:p>
        </p:txBody>
      </p:sp>
      <p:sp>
        <p:nvSpPr>
          <p:cNvPr id="208" name="Freeform 111">
            <a:extLst>
              <a:ext uri="{FF2B5EF4-FFF2-40B4-BE49-F238E27FC236}">
                <a16:creationId xmlns:a16="http://schemas.microsoft.com/office/drawing/2014/main" id="{CC9BFA0C-3C50-B33C-2E7A-F86C8B6C78EB}"/>
              </a:ext>
            </a:extLst>
          </p:cNvPr>
          <p:cNvSpPr>
            <a:spLocks/>
          </p:cNvSpPr>
          <p:nvPr/>
        </p:nvSpPr>
        <p:spPr bwMode="auto">
          <a:xfrm>
            <a:off x="1501801" y="2233606"/>
            <a:ext cx="5308065" cy="2380763"/>
          </a:xfrm>
          <a:custGeom>
            <a:avLst/>
            <a:gdLst>
              <a:gd name="T0" fmla="*/ 105 w 3889"/>
              <a:gd name="T1" fmla="*/ 609 h 609"/>
              <a:gd name="T2" fmla="*/ 199 w 3889"/>
              <a:gd name="T3" fmla="*/ 609 h 609"/>
              <a:gd name="T4" fmla="*/ 293 w 3889"/>
              <a:gd name="T5" fmla="*/ 609 h 609"/>
              <a:gd name="T6" fmla="*/ 348 w 3889"/>
              <a:gd name="T7" fmla="*/ 609 h 609"/>
              <a:gd name="T8" fmla="*/ 437 w 3889"/>
              <a:gd name="T9" fmla="*/ 609 h 609"/>
              <a:gd name="T10" fmla="*/ 542 w 3889"/>
              <a:gd name="T11" fmla="*/ 603 h 609"/>
              <a:gd name="T12" fmla="*/ 651 w 3889"/>
              <a:gd name="T13" fmla="*/ 598 h 609"/>
              <a:gd name="T14" fmla="*/ 721 w 3889"/>
              <a:gd name="T15" fmla="*/ 592 h 609"/>
              <a:gd name="T16" fmla="*/ 835 w 3889"/>
              <a:gd name="T17" fmla="*/ 587 h 609"/>
              <a:gd name="T18" fmla="*/ 954 w 3889"/>
              <a:gd name="T19" fmla="*/ 581 h 609"/>
              <a:gd name="T20" fmla="*/ 1009 w 3889"/>
              <a:gd name="T21" fmla="*/ 559 h 609"/>
              <a:gd name="T22" fmla="*/ 1098 w 3889"/>
              <a:gd name="T23" fmla="*/ 554 h 609"/>
              <a:gd name="T24" fmla="*/ 1207 w 3889"/>
              <a:gd name="T25" fmla="*/ 554 h 609"/>
              <a:gd name="T26" fmla="*/ 1282 w 3889"/>
              <a:gd name="T27" fmla="*/ 543 h 609"/>
              <a:gd name="T28" fmla="*/ 1341 w 3889"/>
              <a:gd name="T29" fmla="*/ 526 h 609"/>
              <a:gd name="T30" fmla="*/ 1416 w 3889"/>
              <a:gd name="T31" fmla="*/ 515 h 609"/>
              <a:gd name="T32" fmla="*/ 1485 w 3889"/>
              <a:gd name="T33" fmla="*/ 515 h 609"/>
              <a:gd name="T34" fmla="*/ 1540 w 3889"/>
              <a:gd name="T35" fmla="*/ 510 h 609"/>
              <a:gd name="T36" fmla="*/ 1595 w 3889"/>
              <a:gd name="T37" fmla="*/ 504 h 609"/>
              <a:gd name="T38" fmla="*/ 1649 w 3889"/>
              <a:gd name="T39" fmla="*/ 477 h 609"/>
              <a:gd name="T40" fmla="*/ 1704 w 3889"/>
              <a:gd name="T41" fmla="*/ 461 h 609"/>
              <a:gd name="T42" fmla="*/ 1759 w 3889"/>
              <a:gd name="T43" fmla="*/ 455 h 609"/>
              <a:gd name="T44" fmla="*/ 1808 w 3889"/>
              <a:gd name="T45" fmla="*/ 444 h 609"/>
              <a:gd name="T46" fmla="*/ 1873 w 3889"/>
              <a:gd name="T47" fmla="*/ 444 h 609"/>
              <a:gd name="T48" fmla="*/ 1927 w 3889"/>
              <a:gd name="T49" fmla="*/ 439 h 609"/>
              <a:gd name="T50" fmla="*/ 1982 w 3889"/>
              <a:gd name="T51" fmla="*/ 406 h 609"/>
              <a:gd name="T52" fmla="*/ 2032 w 3889"/>
              <a:gd name="T53" fmla="*/ 395 h 609"/>
              <a:gd name="T54" fmla="*/ 2091 w 3889"/>
              <a:gd name="T55" fmla="*/ 395 h 609"/>
              <a:gd name="T56" fmla="*/ 2146 w 3889"/>
              <a:gd name="T57" fmla="*/ 395 h 609"/>
              <a:gd name="T58" fmla="*/ 2201 w 3889"/>
              <a:gd name="T59" fmla="*/ 384 h 609"/>
              <a:gd name="T60" fmla="*/ 2250 w 3889"/>
              <a:gd name="T61" fmla="*/ 373 h 609"/>
              <a:gd name="T62" fmla="*/ 2300 w 3889"/>
              <a:gd name="T63" fmla="*/ 318 h 609"/>
              <a:gd name="T64" fmla="*/ 2354 w 3889"/>
              <a:gd name="T65" fmla="*/ 307 h 609"/>
              <a:gd name="T66" fmla="*/ 2404 w 3889"/>
              <a:gd name="T67" fmla="*/ 302 h 609"/>
              <a:gd name="T68" fmla="*/ 2454 w 3889"/>
              <a:gd name="T69" fmla="*/ 302 h 609"/>
              <a:gd name="T70" fmla="*/ 2508 w 3889"/>
              <a:gd name="T71" fmla="*/ 302 h 609"/>
              <a:gd name="T72" fmla="*/ 2563 w 3889"/>
              <a:gd name="T73" fmla="*/ 302 h 609"/>
              <a:gd name="T74" fmla="*/ 2613 w 3889"/>
              <a:gd name="T75" fmla="*/ 258 h 609"/>
              <a:gd name="T76" fmla="*/ 2662 w 3889"/>
              <a:gd name="T77" fmla="*/ 241 h 609"/>
              <a:gd name="T78" fmla="*/ 2717 w 3889"/>
              <a:gd name="T79" fmla="*/ 225 h 609"/>
              <a:gd name="T80" fmla="*/ 2767 w 3889"/>
              <a:gd name="T81" fmla="*/ 219 h 609"/>
              <a:gd name="T82" fmla="*/ 2821 w 3889"/>
              <a:gd name="T83" fmla="*/ 214 h 609"/>
              <a:gd name="T84" fmla="*/ 2871 w 3889"/>
              <a:gd name="T85" fmla="*/ 208 h 609"/>
              <a:gd name="T86" fmla="*/ 2926 w 3889"/>
              <a:gd name="T87" fmla="*/ 181 h 609"/>
              <a:gd name="T88" fmla="*/ 2975 w 3889"/>
              <a:gd name="T89" fmla="*/ 159 h 609"/>
              <a:gd name="T90" fmla="*/ 3025 w 3889"/>
              <a:gd name="T91" fmla="*/ 154 h 609"/>
              <a:gd name="T92" fmla="*/ 3080 w 3889"/>
              <a:gd name="T93" fmla="*/ 148 h 609"/>
              <a:gd name="T94" fmla="*/ 3129 w 3889"/>
              <a:gd name="T95" fmla="*/ 148 h 609"/>
              <a:gd name="T96" fmla="*/ 3179 w 3889"/>
              <a:gd name="T97" fmla="*/ 143 h 609"/>
              <a:gd name="T98" fmla="*/ 3233 w 3889"/>
              <a:gd name="T99" fmla="*/ 126 h 609"/>
              <a:gd name="T100" fmla="*/ 3283 w 3889"/>
              <a:gd name="T101" fmla="*/ 99 h 609"/>
              <a:gd name="T102" fmla="*/ 3333 w 3889"/>
              <a:gd name="T103" fmla="*/ 88 h 609"/>
              <a:gd name="T104" fmla="*/ 3387 w 3889"/>
              <a:gd name="T105" fmla="*/ 88 h 609"/>
              <a:gd name="T106" fmla="*/ 3437 w 3889"/>
              <a:gd name="T107" fmla="*/ 82 h 609"/>
              <a:gd name="T108" fmla="*/ 3492 w 3889"/>
              <a:gd name="T109" fmla="*/ 77 h 609"/>
              <a:gd name="T110" fmla="*/ 3541 w 3889"/>
              <a:gd name="T111" fmla="*/ 71 h 609"/>
              <a:gd name="T112" fmla="*/ 3596 w 3889"/>
              <a:gd name="T113" fmla="*/ 39 h 609"/>
              <a:gd name="T114" fmla="*/ 3646 w 3889"/>
              <a:gd name="T115" fmla="*/ 22 h 609"/>
              <a:gd name="T116" fmla="*/ 3700 w 3889"/>
              <a:gd name="T117" fmla="*/ 17 h 609"/>
              <a:gd name="T118" fmla="*/ 3750 w 3889"/>
              <a:gd name="T119" fmla="*/ 17 h 609"/>
              <a:gd name="T120" fmla="*/ 3800 w 3889"/>
              <a:gd name="T121" fmla="*/ 11 h 609"/>
              <a:gd name="T122" fmla="*/ 3854 w 3889"/>
              <a:gd name="T123" fmla="*/ 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89" h="609">
                <a:moveTo>
                  <a:pt x="0" y="609"/>
                </a:moveTo>
                <a:lnTo>
                  <a:pt x="0" y="609"/>
                </a:lnTo>
                <a:lnTo>
                  <a:pt x="0" y="609"/>
                </a:lnTo>
                <a:lnTo>
                  <a:pt x="20" y="609"/>
                </a:lnTo>
                <a:lnTo>
                  <a:pt x="20" y="609"/>
                </a:lnTo>
                <a:lnTo>
                  <a:pt x="50" y="609"/>
                </a:lnTo>
                <a:lnTo>
                  <a:pt x="50" y="609"/>
                </a:lnTo>
                <a:lnTo>
                  <a:pt x="60" y="609"/>
                </a:lnTo>
                <a:lnTo>
                  <a:pt x="60" y="609"/>
                </a:lnTo>
                <a:lnTo>
                  <a:pt x="60" y="609"/>
                </a:lnTo>
                <a:lnTo>
                  <a:pt x="60" y="609"/>
                </a:lnTo>
                <a:lnTo>
                  <a:pt x="65" y="609"/>
                </a:lnTo>
                <a:lnTo>
                  <a:pt x="65" y="609"/>
                </a:lnTo>
                <a:lnTo>
                  <a:pt x="70" y="609"/>
                </a:lnTo>
                <a:lnTo>
                  <a:pt x="70" y="609"/>
                </a:lnTo>
                <a:lnTo>
                  <a:pt x="70" y="609"/>
                </a:lnTo>
                <a:lnTo>
                  <a:pt x="70" y="609"/>
                </a:lnTo>
                <a:lnTo>
                  <a:pt x="75" y="609"/>
                </a:lnTo>
                <a:lnTo>
                  <a:pt x="75" y="609"/>
                </a:lnTo>
                <a:lnTo>
                  <a:pt x="75" y="609"/>
                </a:lnTo>
                <a:lnTo>
                  <a:pt x="75" y="609"/>
                </a:lnTo>
                <a:lnTo>
                  <a:pt x="80" y="609"/>
                </a:lnTo>
                <a:lnTo>
                  <a:pt x="80" y="609"/>
                </a:lnTo>
                <a:lnTo>
                  <a:pt x="80" y="609"/>
                </a:lnTo>
                <a:lnTo>
                  <a:pt x="80" y="609"/>
                </a:lnTo>
                <a:lnTo>
                  <a:pt x="85" y="609"/>
                </a:lnTo>
                <a:lnTo>
                  <a:pt x="85" y="609"/>
                </a:lnTo>
                <a:lnTo>
                  <a:pt x="90" y="609"/>
                </a:lnTo>
                <a:lnTo>
                  <a:pt x="90" y="609"/>
                </a:lnTo>
                <a:lnTo>
                  <a:pt x="90" y="609"/>
                </a:lnTo>
                <a:lnTo>
                  <a:pt x="90" y="609"/>
                </a:lnTo>
                <a:lnTo>
                  <a:pt x="95" y="609"/>
                </a:lnTo>
                <a:lnTo>
                  <a:pt x="95" y="609"/>
                </a:lnTo>
                <a:lnTo>
                  <a:pt x="95" y="609"/>
                </a:lnTo>
                <a:lnTo>
                  <a:pt x="95" y="609"/>
                </a:lnTo>
                <a:lnTo>
                  <a:pt x="100" y="609"/>
                </a:lnTo>
                <a:lnTo>
                  <a:pt x="100" y="609"/>
                </a:lnTo>
                <a:lnTo>
                  <a:pt x="105" y="609"/>
                </a:lnTo>
                <a:lnTo>
                  <a:pt x="105" y="609"/>
                </a:lnTo>
                <a:lnTo>
                  <a:pt x="105" y="609"/>
                </a:lnTo>
                <a:lnTo>
                  <a:pt x="105" y="609"/>
                </a:lnTo>
                <a:lnTo>
                  <a:pt x="110" y="609"/>
                </a:lnTo>
                <a:lnTo>
                  <a:pt x="110" y="609"/>
                </a:lnTo>
                <a:lnTo>
                  <a:pt x="115" y="609"/>
                </a:lnTo>
                <a:lnTo>
                  <a:pt x="115" y="609"/>
                </a:lnTo>
                <a:lnTo>
                  <a:pt x="125" y="609"/>
                </a:lnTo>
                <a:lnTo>
                  <a:pt x="125" y="609"/>
                </a:lnTo>
                <a:lnTo>
                  <a:pt x="130" y="609"/>
                </a:lnTo>
                <a:lnTo>
                  <a:pt x="130" y="609"/>
                </a:lnTo>
                <a:lnTo>
                  <a:pt x="149" y="609"/>
                </a:lnTo>
                <a:lnTo>
                  <a:pt x="149" y="609"/>
                </a:lnTo>
                <a:lnTo>
                  <a:pt x="154" y="609"/>
                </a:lnTo>
                <a:lnTo>
                  <a:pt x="154" y="609"/>
                </a:lnTo>
                <a:lnTo>
                  <a:pt x="154" y="609"/>
                </a:lnTo>
                <a:lnTo>
                  <a:pt x="154" y="609"/>
                </a:lnTo>
                <a:lnTo>
                  <a:pt x="159" y="609"/>
                </a:lnTo>
                <a:lnTo>
                  <a:pt x="159" y="609"/>
                </a:lnTo>
                <a:lnTo>
                  <a:pt x="164" y="609"/>
                </a:lnTo>
                <a:lnTo>
                  <a:pt x="164" y="609"/>
                </a:lnTo>
                <a:lnTo>
                  <a:pt x="169" y="609"/>
                </a:lnTo>
                <a:lnTo>
                  <a:pt x="169" y="609"/>
                </a:lnTo>
                <a:lnTo>
                  <a:pt x="174" y="609"/>
                </a:lnTo>
                <a:lnTo>
                  <a:pt x="174" y="609"/>
                </a:lnTo>
                <a:lnTo>
                  <a:pt x="174" y="609"/>
                </a:lnTo>
                <a:lnTo>
                  <a:pt x="174" y="609"/>
                </a:lnTo>
                <a:lnTo>
                  <a:pt x="179" y="609"/>
                </a:lnTo>
                <a:lnTo>
                  <a:pt x="179" y="609"/>
                </a:lnTo>
                <a:lnTo>
                  <a:pt x="184" y="609"/>
                </a:lnTo>
                <a:lnTo>
                  <a:pt x="184" y="609"/>
                </a:lnTo>
                <a:lnTo>
                  <a:pt x="189" y="609"/>
                </a:lnTo>
                <a:lnTo>
                  <a:pt x="189" y="609"/>
                </a:lnTo>
                <a:lnTo>
                  <a:pt x="194" y="609"/>
                </a:lnTo>
                <a:lnTo>
                  <a:pt x="194" y="609"/>
                </a:lnTo>
                <a:lnTo>
                  <a:pt x="194" y="609"/>
                </a:lnTo>
                <a:lnTo>
                  <a:pt x="194" y="609"/>
                </a:lnTo>
                <a:lnTo>
                  <a:pt x="199" y="609"/>
                </a:lnTo>
                <a:lnTo>
                  <a:pt x="199" y="609"/>
                </a:lnTo>
                <a:lnTo>
                  <a:pt x="199" y="609"/>
                </a:lnTo>
                <a:lnTo>
                  <a:pt x="199" y="609"/>
                </a:lnTo>
                <a:lnTo>
                  <a:pt x="214" y="609"/>
                </a:lnTo>
                <a:lnTo>
                  <a:pt x="214" y="609"/>
                </a:lnTo>
                <a:lnTo>
                  <a:pt x="219" y="609"/>
                </a:lnTo>
                <a:lnTo>
                  <a:pt x="219" y="609"/>
                </a:lnTo>
                <a:lnTo>
                  <a:pt x="229" y="609"/>
                </a:lnTo>
                <a:lnTo>
                  <a:pt x="229" y="609"/>
                </a:lnTo>
                <a:lnTo>
                  <a:pt x="229" y="609"/>
                </a:lnTo>
                <a:lnTo>
                  <a:pt x="229" y="609"/>
                </a:lnTo>
                <a:lnTo>
                  <a:pt x="234" y="609"/>
                </a:lnTo>
                <a:lnTo>
                  <a:pt x="234" y="609"/>
                </a:lnTo>
                <a:lnTo>
                  <a:pt x="234" y="609"/>
                </a:lnTo>
                <a:lnTo>
                  <a:pt x="234" y="609"/>
                </a:lnTo>
                <a:lnTo>
                  <a:pt x="239" y="609"/>
                </a:lnTo>
                <a:lnTo>
                  <a:pt x="239" y="609"/>
                </a:lnTo>
                <a:lnTo>
                  <a:pt x="244" y="609"/>
                </a:lnTo>
                <a:lnTo>
                  <a:pt x="244" y="609"/>
                </a:lnTo>
                <a:lnTo>
                  <a:pt x="249" y="609"/>
                </a:lnTo>
                <a:lnTo>
                  <a:pt x="249" y="609"/>
                </a:lnTo>
                <a:lnTo>
                  <a:pt x="249" y="609"/>
                </a:lnTo>
                <a:lnTo>
                  <a:pt x="249" y="609"/>
                </a:lnTo>
                <a:lnTo>
                  <a:pt x="259" y="609"/>
                </a:lnTo>
                <a:lnTo>
                  <a:pt x="259" y="609"/>
                </a:lnTo>
                <a:lnTo>
                  <a:pt x="264" y="609"/>
                </a:lnTo>
                <a:lnTo>
                  <a:pt x="264" y="609"/>
                </a:lnTo>
                <a:lnTo>
                  <a:pt x="274" y="609"/>
                </a:lnTo>
                <a:lnTo>
                  <a:pt x="274" y="609"/>
                </a:lnTo>
                <a:lnTo>
                  <a:pt x="284" y="609"/>
                </a:lnTo>
                <a:lnTo>
                  <a:pt x="284" y="609"/>
                </a:lnTo>
                <a:lnTo>
                  <a:pt x="284" y="609"/>
                </a:lnTo>
                <a:lnTo>
                  <a:pt x="284" y="609"/>
                </a:lnTo>
                <a:lnTo>
                  <a:pt x="288" y="609"/>
                </a:lnTo>
                <a:lnTo>
                  <a:pt x="288" y="609"/>
                </a:lnTo>
                <a:lnTo>
                  <a:pt x="288" y="609"/>
                </a:lnTo>
                <a:lnTo>
                  <a:pt x="288" y="609"/>
                </a:lnTo>
                <a:lnTo>
                  <a:pt x="293" y="609"/>
                </a:lnTo>
                <a:lnTo>
                  <a:pt x="293" y="609"/>
                </a:lnTo>
                <a:lnTo>
                  <a:pt x="293" y="609"/>
                </a:lnTo>
                <a:lnTo>
                  <a:pt x="293" y="609"/>
                </a:lnTo>
                <a:lnTo>
                  <a:pt x="298" y="609"/>
                </a:lnTo>
                <a:lnTo>
                  <a:pt x="298" y="609"/>
                </a:lnTo>
                <a:lnTo>
                  <a:pt x="303" y="609"/>
                </a:lnTo>
                <a:lnTo>
                  <a:pt x="303" y="609"/>
                </a:lnTo>
                <a:lnTo>
                  <a:pt x="303" y="609"/>
                </a:lnTo>
                <a:lnTo>
                  <a:pt x="303" y="609"/>
                </a:lnTo>
                <a:lnTo>
                  <a:pt x="308" y="609"/>
                </a:lnTo>
                <a:lnTo>
                  <a:pt x="308" y="609"/>
                </a:lnTo>
                <a:lnTo>
                  <a:pt x="308" y="609"/>
                </a:lnTo>
                <a:lnTo>
                  <a:pt x="308" y="609"/>
                </a:lnTo>
                <a:lnTo>
                  <a:pt x="313" y="609"/>
                </a:lnTo>
                <a:lnTo>
                  <a:pt x="313" y="609"/>
                </a:lnTo>
                <a:lnTo>
                  <a:pt x="318" y="609"/>
                </a:lnTo>
                <a:lnTo>
                  <a:pt x="318" y="609"/>
                </a:lnTo>
                <a:lnTo>
                  <a:pt x="318" y="609"/>
                </a:lnTo>
                <a:lnTo>
                  <a:pt x="318" y="609"/>
                </a:lnTo>
                <a:lnTo>
                  <a:pt x="323" y="609"/>
                </a:lnTo>
                <a:lnTo>
                  <a:pt x="323" y="609"/>
                </a:lnTo>
                <a:lnTo>
                  <a:pt x="323" y="609"/>
                </a:lnTo>
                <a:lnTo>
                  <a:pt x="323" y="609"/>
                </a:lnTo>
                <a:lnTo>
                  <a:pt x="328" y="609"/>
                </a:lnTo>
                <a:lnTo>
                  <a:pt x="328" y="609"/>
                </a:lnTo>
                <a:lnTo>
                  <a:pt x="333" y="609"/>
                </a:lnTo>
                <a:lnTo>
                  <a:pt x="333" y="609"/>
                </a:lnTo>
                <a:lnTo>
                  <a:pt x="338" y="609"/>
                </a:lnTo>
                <a:lnTo>
                  <a:pt x="338" y="609"/>
                </a:lnTo>
                <a:lnTo>
                  <a:pt x="338" y="609"/>
                </a:lnTo>
                <a:lnTo>
                  <a:pt x="338" y="609"/>
                </a:lnTo>
                <a:lnTo>
                  <a:pt x="343" y="609"/>
                </a:lnTo>
                <a:lnTo>
                  <a:pt x="343" y="609"/>
                </a:lnTo>
                <a:lnTo>
                  <a:pt x="343" y="609"/>
                </a:lnTo>
                <a:lnTo>
                  <a:pt x="343" y="609"/>
                </a:lnTo>
                <a:lnTo>
                  <a:pt x="348" y="609"/>
                </a:lnTo>
                <a:lnTo>
                  <a:pt x="348" y="609"/>
                </a:lnTo>
                <a:lnTo>
                  <a:pt x="348" y="609"/>
                </a:lnTo>
                <a:lnTo>
                  <a:pt x="348" y="609"/>
                </a:lnTo>
                <a:lnTo>
                  <a:pt x="353" y="609"/>
                </a:lnTo>
                <a:lnTo>
                  <a:pt x="353" y="609"/>
                </a:lnTo>
                <a:lnTo>
                  <a:pt x="358" y="609"/>
                </a:lnTo>
                <a:lnTo>
                  <a:pt x="358" y="609"/>
                </a:lnTo>
                <a:lnTo>
                  <a:pt x="373" y="609"/>
                </a:lnTo>
                <a:lnTo>
                  <a:pt x="373" y="609"/>
                </a:lnTo>
                <a:lnTo>
                  <a:pt x="378" y="609"/>
                </a:lnTo>
                <a:lnTo>
                  <a:pt x="378" y="609"/>
                </a:lnTo>
                <a:lnTo>
                  <a:pt x="378" y="609"/>
                </a:lnTo>
                <a:lnTo>
                  <a:pt x="378" y="609"/>
                </a:lnTo>
                <a:lnTo>
                  <a:pt x="383" y="609"/>
                </a:lnTo>
                <a:lnTo>
                  <a:pt x="383" y="609"/>
                </a:lnTo>
                <a:lnTo>
                  <a:pt x="383" y="609"/>
                </a:lnTo>
                <a:lnTo>
                  <a:pt x="383" y="609"/>
                </a:lnTo>
                <a:lnTo>
                  <a:pt x="393" y="609"/>
                </a:lnTo>
                <a:lnTo>
                  <a:pt x="393" y="609"/>
                </a:lnTo>
                <a:lnTo>
                  <a:pt x="398" y="609"/>
                </a:lnTo>
                <a:lnTo>
                  <a:pt x="398" y="609"/>
                </a:lnTo>
                <a:lnTo>
                  <a:pt x="403" y="609"/>
                </a:lnTo>
                <a:lnTo>
                  <a:pt x="403" y="609"/>
                </a:lnTo>
                <a:lnTo>
                  <a:pt x="403" y="609"/>
                </a:lnTo>
                <a:lnTo>
                  <a:pt x="403" y="609"/>
                </a:lnTo>
                <a:lnTo>
                  <a:pt x="408" y="609"/>
                </a:lnTo>
                <a:lnTo>
                  <a:pt x="408" y="609"/>
                </a:lnTo>
                <a:lnTo>
                  <a:pt x="408" y="609"/>
                </a:lnTo>
                <a:lnTo>
                  <a:pt x="408" y="609"/>
                </a:lnTo>
                <a:lnTo>
                  <a:pt x="413" y="609"/>
                </a:lnTo>
                <a:lnTo>
                  <a:pt x="413" y="609"/>
                </a:lnTo>
                <a:lnTo>
                  <a:pt x="413" y="609"/>
                </a:lnTo>
                <a:lnTo>
                  <a:pt x="413" y="609"/>
                </a:lnTo>
                <a:lnTo>
                  <a:pt x="428" y="609"/>
                </a:lnTo>
                <a:lnTo>
                  <a:pt x="428" y="609"/>
                </a:lnTo>
                <a:lnTo>
                  <a:pt x="433" y="609"/>
                </a:lnTo>
                <a:lnTo>
                  <a:pt x="433" y="609"/>
                </a:lnTo>
                <a:lnTo>
                  <a:pt x="433" y="609"/>
                </a:lnTo>
                <a:lnTo>
                  <a:pt x="433" y="609"/>
                </a:lnTo>
                <a:lnTo>
                  <a:pt x="437" y="609"/>
                </a:lnTo>
                <a:lnTo>
                  <a:pt x="437" y="609"/>
                </a:lnTo>
                <a:lnTo>
                  <a:pt x="447" y="609"/>
                </a:lnTo>
                <a:lnTo>
                  <a:pt x="447" y="609"/>
                </a:lnTo>
                <a:lnTo>
                  <a:pt x="452" y="609"/>
                </a:lnTo>
                <a:lnTo>
                  <a:pt x="452" y="609"/>
                </a:lnTo>
                <a:lnTo>
                  <a:pt x="457" y="609"/>
                </a:lnTo>
                <a:lnTo>
                  <a:pt x="457" y="609"/>
                </a:lnTo>
                <a:lnTo>
                  <a:pt x="462" y="609"/>
                </a:lnTo>
                <a:lnTo>
                  <a:pt x="462" y="609"/>
                </a:lnTo>
                <a:lnTo>
                  <a:pt x="472" y="609"/>
                </a:lnTo>
                <a:lnTo>
                  <a:pt x="472" y="609"/>
                </a:lnTo>
                <a:lnTo>
                  <a:pt x="477" y="609"/>
                </a:lnTo>
                <a:lnTo>
                  <a:pt x="477" y="609"/>
                </a:lnTo>
                <a:lnTo>
                  <a:pt x="477" y="609"/>
                </a:lnTo>
                <a:lnTo>
                  <a:pt x="477" y="609"/>
                </a:lnTo>
                <a:lnTo>
                  <a:pt x="487" y="609"/>
                </a:lnTo>
                <a:lnTo>
                  <a:pt x="487" y="609"/>
                </a:lnTo>
                <a:lnTo>
                  <a:pt x="497" y="609"/>
                </a:lnTo>
                <a:lnTo>
                  <a:pt x="497" y="609"/>
                </a:lnTo>
                <a:lnTo>
                  <a:pt x="502" y="609"/>
                </a:lnTo>
                <a:lnTo>
                  <a:pt x="502" y="609"/>
                </a:lnTo>
                <a:lnTo>
                  <a:pt x="507" y="609"/>
                </a:lnTo>
                <a:lnTo>
                  <a:pt x="507" y="609"/>
                </a:lnTo>
                <a:lnTo>
                  <a:pt x="512" y="609"/>
                </a:lnTo>
                <a:lnTo>
                  <a:pt x="512" y="609"/>
                </a:lnTo>
                <a:lnTo>
                  <a:pt x="517" y="609"/>
                </a:lnTo>
                <a:lnTo>
                  <a:pt x="517" y="609"/>
                </a:lnTo>
                <a:lnTo>
                  <a:pt x="522" y="609"/>
                </a:lnTo>
                <a:lnTo>
                  <a:pt x="522" y="609"/>
                </a:lnTo>
                <a:lnTo>
                  <a:pt x="527" y="609"/>
                </a:lnTo>
                <a:lnTo>
                  <a:pt x="527" y="609"/>
                </a:lnTo>
                <a:lnTo>
                  <a:pt x="527" y="609"/>
                </a:lnTo>
                <a:lnTo>
                  <a:pt x="527" y="609"/>
                </a:lnTo>
                <a:lnTo>
                  <a:pt x="532" y="609"/>
                </a:lnTo>
                <a:lnTo>
                  <a:pt x="532" y="603"/>
                </a:lnTo>
                <a:lnTo>
                  <a:pt x="532" y="603"/>
                </a:lnTo>
                <a:lnTo>
                  <a:pt x="532" y="603"/>
                </a:lnTo>
                <a:lnTo>
                  <a:pt x="542" y="603"/>
                </a:lnTo>
                <a:lnTo>
                  <a:pt x="542" y="603"/>
                </a:lnTo>
                <a:lnTo>
                  <a:pt x="557" y="603"/>
                </a:lnTo>
                <a:lnTo>
                  <a:pt x="557" y="603"/>
                </a:lnTo>
                <a:lnTo>
                  <a:pt x="562" y="603"/>
                </a:lnTo>
                <a:lnTo>
                  <a:pt x="562" y="603"/>
                </a:lnTo>
                <a:lnTo>
                  <a:pt x="567" y="603"/>
                </a:lnTo>
                <a:lnTo>
                  <a:pt x="567" y="603"/>
                </a:lnTo>
                <a:lnTo>
                  <a:pt x="577" y="603"/>
                </a:lnTo>
                <a:lnTo>
                  <a:pt x="577" y="603"/>
                </a:lnTo>
                <a:lnTo>
                  <a:pt x="591" y="603"/>
                </a:lnTo>
                <a:lnTo>
                  <a:pt x="591" y="603"/>
                </a:lnTo>
                <a:lnTo>
                  <a:pt x="606" y="603"/>
                </a:lnTo>
                <a:lnTo>
                  <a:pt x="606" y="603"/>
                </a:lnTo>
                <a:lnTo>
                  <a:pt x="606" y="603"/>
                </a:lnTo>
                <a:lnTo>
                  <a:pt x="606" y="603"/>
                </a:lnTo>
                <a:lnTo>
                  <a:pt x="611" y="603"/>
                </a:lnTo>
                <a:lnTo>
                  <a:pt x="611" y="603"/>
                </a:lnTo>
                <a:lnTo>
                  <a:pt x="616" y="603"/>
                </a:lnTo>
                <a:lnTo>
                  <a:pt x="616" y="603"/>
                </a:lnTo>
                <a:lnTo>
                  <a:pt x="616" y="603"/>
                </a:lnTo>
                <a:lnTo>
                  <a:pt x="616" y="603"/>
                </a:lnTo>
                <a:lnTo>
                  <a:pt x="621" y="603"/>
                </a:lnTo>
                <a:lnTo>
                  <a:pt x="621" y="603"/>
                </a:lnTo>
                <a:lnTo>
                  <a:pt x="621" y="603"/>
                </a:lnTo>
                <a:lnTo>
                  <a:pt x="621" y="603"/>
                </a:lnTo>
                <a:lnTo>
                  <a:pt x="626" y="603"/>
                </a:lnTo>
                <a:lnTo>
                  <a:pt x="626" y="598"/>
                </a:lnTo>
                <a:lnTo>
                  <a:pt x="631" y="598"/>
                </a:lnTo>
                <a:lnTo>
                  <a:pt x="631" y="598"/>
                </a:lnTo>
                <a:lnTo>
                  <a:pt x="641" y="598"/>
                </a:lnTo>
                <a:lnTo>
                  <a:pt x="641" y="598"/>
                </a:lnTo>
                <a:lnTo>
                  <a:pt x="641" y="598"/>
                </a:lnTo>
                <a:lnTo>
                  <a:pt x="641" y="598"/>
                </a:lnTo>
                <a:lnTo>
                  <a:pt x="646" y="598"/>
                </a:lnTo>
                <a:lnTo>
                  <a:pt x="646" y="598"/>
                </a:lnTo>
                <a:lnTo>
                  <a:pt x="646" y="598"/>
                </a:lnTo>
                <a:lnTo>
                  <a:pt x="646" y="598"/>
                </a:lnTo>
                <a:lnTo>
                  <a:pt x="651" y="598"/>
                </a:lnTo>
                <a:lnTo>
                  <a:pt x="651" y="598"/>
                </a:lnTo>
                <a:lnTo>
                  <a:pt x="656" y="598"/>
                </a:lnTo>
                <a:lnTo>
                  <a:pt x="656" y="598"/>
                </a:lnTo>
                <a:lnTo>
                  <a:pt x="656" y="598"/>
                </a:lnTo>
                <a:lnTo>
                  <a:pt x="656" y="598"/>
                </a:lnTo>
                <a:lnTo>
                  <a:pt x="661" y="598"/>
                </a:lnTo>
                <a:lnTo>
                  <a:pt x="661" y="598"/>
                </a:lnTo>
                <a:lnTo>
                  <a:pt x="661" y="598"/>
                </a:lnTo>
                <a:lnTo>
                  <a:pt x="661" y="598"/>
                </a:lnTo>
                <a:lnTo>
                  <a:pt x="666" y="598"/>
                </a:lnTo>
                <a:lnTo>
                  <a:pt x="666" y="598"/>
                </a:lnTo>
                <a:lnTo>
                  <a:pt x="671" y="598"/>
                </a:lnTo>
                <a:lnTo>
                  <a:pt x="671" y="598"/>
                </a:lnTo>
                <a:lnTo>
                  <a:pt x="671" y="598"/>
                </a:lnTo>
                <a:lnTo>
                  <a:pt x="671" y="592"/>
                </a:lnTo>
                <a:lnTo>
                  <a:pt x="676" y="592"/>
                </a:lnTo>
                <a:lnTo>
                  <a:pt x="676" y="592"/>
                </a:lnTo>
                <a:lnTo>
                  <a:pt x="676" y="592"/>
                </a:lnTo>
                <a:lnTo>
                  <a:pt x="676" y="592"/>
                </a:lnTo>
                <a:lnTo>
                  <a:pt x="681" y="592"/>
                </a:lnTo>
                <a:lnTo>
                  <a:pt x="681" y="592"/>
                </a:lnTo>
                <a:lnTo>
                  <a:pt x="681" y="592"/>
                </a:lnTo>
                <a:lnTo>
                  <a:pt x="681" y="592"/>
                </a:lnTo>
                <a:lnTo>
                  <a:pt x="686" y="592"/>
                </a:lnTo>
                <a:lnTo>
                  <a:pt x="686" y="592"/>
                </a:lnTo>
                <a:lnTo>
                  <a:pt x="696" y="592"/>
                </a:lnTo>
                <a:lnTo>
                  <a:pt x="696" y="592"/>
                </a:lnTo>
                <a:lnTo>
                  <a:pt x="701" y="592"/>
                </a:lnTo>
                <a:lnTo>
                  <a:pt x="701" y="592"/>
                </a:lnTo>
                <a:lnTo>
                  <a:pt x="706" y="592"/>
                </a:lnTo>
                <a:lnTo>
                  <a:pt x="706" y="592"/>
                </a:lnTo>
                <a:lnTo>
                  <a:pt x="706" y="592"/>
                </a:lnTo>
                <a:lnTo>
                  <a:pt x="706" y="592"/>
                </a:lnTo>
                <a:lnTo>
                  <a:pt x="716" y="592"/>
                </a:lnTo>
                <a:lnTo>
                  <a:pt x="716" y="592"/>
                </a:lnTo>
                <a:lnTo>
                  <a:pt x="716" y="592"/>
                </a:lnTo>
                <a:lnTo>
                  <a:pt x="716" y="592"/>
                </a:lnTo>
                <a:lnTo>
                  <a:pt x="721" y="592"/>
                </a:lnTo>
                <a:lnTo>
                  <a:pt x="721" y="592"/>
                </a:lnTo>
                <a:lnTo>
                  <a:pt x="721" y="592"/>
                </a:lnTo>
                <a:lnTo>
                  <a:pt x="721" y="592"/>
                </a:lnTo>
                <a:lnTo>
                  <a:pt x="726" y="592"/>
                </a:lnTo>
                <a:lnTo>
                  <a:pt x="726" y="592"/>
                </a:lnTo>
                <a:lnTo>
                  <a:pt x="730" y="592"/>
                </a:lnTo>
                <a:lnTo>
                  <a:pt x="730" y="587"/>
                </a:lnTo>
                <a:lnTo>
                  <a:pt x="735" y="587"/>
                </a:lnTo>
                <a:lnTo>
                  <a:pt x="735" y="587"/>
                </a:lnTo>
                <a:lnTo>
                  <a:pt x="735" y="587"/>
                </a:lnTo>
                <a:lnTo>
                  <a:pt x="735" y="587"/>
                </a:lnTo>
                <a:lnTo>
                  <a:pt x="740" y="587"/>
                </a:lnTo>
                <a:lnTo>
                  <a:pt x="740" y="587"/>
                </a:lnTo>
                <a:lnTo>
                  <a:pt x="740" y="587"/>
                </a:lnTo>
                <a:lnTo>
                  <a:pt x="740" y="587"/>
                </a:lnTo>
                <a:lnTo>
                  <a:pt x="745" y="587"/>
                </a:lnTo>
                <a:lnTo>
                  <a:pt x="745" y="587"/>
                </a:lnTo>
                <a:lnTo>
                  <a:pt x="745" y="587"/>
                </a:lnTo>
                <a:lnTo>
                  <a:pt x="745" y="587"/>
                </a:lnTo>
                <a:lnTo>
                  <a:pt x="755" y="587"/>
                </a:lnTo>
                <a:lnTo>
                  <a:pt x="755" y="587"/>
                </a:lnTo>
                <a:lnTo>
                  <a:pt x="765" y="587"/>
                </a:lnTo>
                <a:lnTo>
                  <a:pt x="765" y="587"/>
                </a:lnTo>
                <a:lnTo>
                  <a:pt x="770" y="587"/>
                </a:lnTo>
                <a:lnTo>
                  <a:pt x="770" y="587"/>
                </a:lnTo>
                <a:lnTo>
                  <a:pt x="780" y="587"/>
                </a:lnTo>
                <a:lnTo>
                  <a:pt x="780" y="587"/>
                </a:lnTo>
                <a:lnTo>
                  <a:pt x="780" y="587"/>
                </a:lnTo>
                <a:lnTo>
                  <a:pt x="780" y="587"/>
                </a:lnTo>
                <a:lnTo>
                  <a:pt x="795" y="587"/>
                </a:lnTo>
                <a:lnTo>
                  <a:pt x="795" y="587"/>
                </a:lnTo>
                <a:lnTo>
                  <a:pt x="800" y="587"/>
                </a:lnTo>
                <a:lnTo>
                  <a:pt x="800" y="587"/>
                </a:lnTo>
                <a:lnTo>
                  <a:pt x="805" y="587"/>
                </a:lnTo>
                <a:lnTo>
                  <a:pt x="805" y="587"/>
                </a:lnTo>
                <a:lnTo>
                  <a:pt x="825" y="587"/>
                </a:lnTo>
                <a:lnTo>
                  <a:pt x="825" y="587"/>
                </a:lnTo>
                <a:lnTo>
                  <a:pt x="835" y="587"/>
                </a:lnTo>
                <a:lnTo>
                  <a:pt x="835" y="587"/>
                </a:lnTo>
                <a:lnTo>
                  <a:pt x="840" y="587"/>
                </a:lnTo>
                <a:lnTo>
                  <a:pt x="840" y="587"/>
                </a:lnTo>
                <a:lnTo>
                  <a:pt x="870" y="587"/>
                </a:lnTo>
                <a:lnTo>
                  <a:pt x="870" y="587"/>
                </a:lnTo>
                <a:lnTo>
                  <a:pt x="884" y="587"/>
                </a:lnTo>
                <a:lnTo>
                  <a:pt x="884" y="587"/>
                </a:lnTo>
                <a:lnTo>
                  <a:pt x="894" y="587"/>
                </a:lnTo>
                <a:lnTo>
                  <a:pt x="894" y="581"/>
                </a:lnTo>
                <a:lnTo>
                  <a:pt x="899" y="581"/>
                </a:lnTo>
                <a:lnTo>
                  <a:pt x="899" y="581"/>
                </a:lnTo>
                <a:lnTo>
                  <a:pt x="904" y="581"/>
                </a:lnTo>
                <a:lnTo>
                  <a:pt x="904" y="581"/>
                </a:lnTo>
                <a:lnTo>
                  <a:pt x="909" y="581"/>
                </a:lnTo>
                <a:lnTo>
                  <a:pt x="909" y="581"/>
                </a:lnTo>
                <a:lnTo>
                  <a:pt x="914" y="581"/>
                </a:lnTo>
                <a:lnTo>
                  <a:pt x="914" y="581"/>
                </a:lnTo>
                <a:lnTo>
                  <a:pt x="919" y="581"/>
                </a:lnTo>
                <a:lnTo>
                  <a:pt x="919" y="581"/>
                </a:lnTo>
                <a:lnTo>
                  <a:pt x="919" y="581"/>
                </a:lnTo>
                <a:lnTo>
                  <a:pt x="919" y="581"/>
                </a:lnTo>
                <a:lnTo>
                  <a:pt x="929" y="581"/>
                </a:lnTo>
                <a:lnTo>
                  <a:pt x="929" y="581"/>
                </a:lnTo>
                <a:lnTo>
                  <a:pt x="934" y="581"/>
                </a:lnTo>
                <a:lnTo>
                  <a:pt x="934" y="581"/>
                </a:lnTo>
                <a:lnTo>
                  <a:pt x="939" y="581"/>
                </a:lnTo>
                <a:lnTo>
                  <a:pt x="939" y="581"/>
                </a:lnTo>
                <a:lnTo>
                  <a:pt x="944" y="581"/>
                </a:lnTo>
                <a:lnTo>
                  <a:pt x="944" y="581"/>
                </a:lnTo>
                <a:lnTo>
                  <a:pt x="944" y="581"/>
                </a:lnTo>
                <a:lnTo>
                  <a:pt x="944" y="581"/>
                </a:lnTo>
                <a:lnTo>
                  <a:pt x="949" y="581"/>
                </a:lnTo>
                <a:lnTo>
                  <a:pt x="949" y="581"/>
                </a:lnTo>
                <a:lnTo>
                  <a:pt x="949" y="581"/>
                </a:lnTo>
                <a:lnTo>
                  <a:pt x="949" y="581"/>
                </a:lnTo>
                <a:lnTo>
                  <a:pt x="954" y="581"/>
                </a:lnTo>
                <a:lnTo>
                  <a:pt x="954" y="581"/>
                </a:lnTo>
                <a:lnTo>
                  <a:pt x="954" y="581"/>
                </a:lnTo>
                <a:lnTo>
                  <a:pt x="954" y="576"/>
                </a:lnTo>
                <a:lnTo>
                  <a:pt x="959" y="576"/>
                </a:lnTo>
                <a:lnTo>
                  <a:pt x="959" y="576"/>
                </a:lnTo>
                <a:lnTo>
                  <a:pt x="959" y="576"/>
                </a:lnTo>
                <a:lnTo>
                  <a:pt x="959" y="576"/>
                </a:lnTo>
                <a:lnTo>
                  <a:pt x="964" y="576"/>
                </a:lnTo>
                <a:lnTo>
                  <a:pt x="964" y="576"/>
                </a:lnTo>
                <a:lnTo>
                  <a:pt x="964" y="576"/>
                </a:lnTo>
                <a:lnTo>
                  <a:pt x="964" y="576"/>
                </a:lnTo>
                <a:lnTo>
                  <a:pt x="969" y="576"/>
                </a:lnTo>
                <a:lnTo>
                  <a:pt x="969" y="576"/>
                </a:lnTo>
                <a:lnTo>
                  <a:pt x="974" y="576"/>
                </a:lnTo>
                <a:lnTo>
                  <a:pt x="974" y="570"/>
                </a:lnTo>
                <a:lnTo>
                  <a:pt x="974" y="570"/>
                </a:lnTo>
                <a:lnTo>
                  <a:pt x="974" y="570"/>
                </a:lnTo>
                <a:lnTo>
                  <a:pt x="979" y="570"/>
                </a:lnTo>
                <a:lnTo>
                  <a:pt x="979" y="570"/>
                </a:lnTo>
                <a:lnTo>
                  <a:pt x="979" y="570"/>
                </a:lnTo>
                <a:lnTo>
                  <a:pt x="979" y="570"/>
                </a:lnTo>
                <a:lnTo>
                  <a:pt x="984" y="570"/>
                </a:lnTo>
                <a:lnTo>
                  <a:pt x="984" y="570"/>
                </a:lnTo>
                <a:lnTo>
                  <a:pt x="984" y="570"/>
                </a:lnTo>
                <a:lnTo>
                  <a:pt x="984" y="565"/>
                </a:lnTo>
                <a:lnTo>
                  <a:pt x="989" y="565"/>
                </a:lnTo>
                <a:lnTo>
                  <a:pt x="989" y="565"/>
                </a:lnTo>
                <a:lnTo>
                  <a:pt x="989" y="565"/>
                </a:lnTo>
                <a:lnTo>
                  <a:pt x="989" y="565"/>
                </a:lnTo>
                <a:lnTo>
                  <a:pt x="994" y="565"/>
                </a:lnTo>
                <a:lnTo>
                  <a:pt x="994" y="565"/>
                </a:lnTo>
                <a:lnTo>
                  <a:pt x="994" y="565"/>
                </a:lnTo>
                <a:lnTo>
                  <a:pt x="994" y="565"/>
                </a:lnTo>
                <a:lnTo>
                  <a:pt x="999" y="565"/>
                </a:lnTo>
                <a:lnTo>
                  <a:pt x="999" y="565"/>
                </a:lnTo>
                <a:lnTo>
                  <a:pt x="1004" y="565"/>
                </a:lnTo>
                <a:lnTo>
                  <a:pt x="1004" y="565"/>
                </a:lnTo>
                <a:lnTo>
                  <a:pt x="1004" y="565"/>
                </a:lnTo>
                <a:lnTo>
                  <a:pt x="1004" y="559"/>
                </a:lnTo>
                <a:lnTo>
                  <a:pt x="1009" y="559"/>
                </a:lnTo>
                <a:lnTo>
                  <a:pt x="1009" y="559"/>
                </a:lnTo>
                <a:lnTo>
                  <a:pt x="1009" y="559"/>
                </a:lnTo>
                <a:lnTo>
                  <a:pt x="1009" y="559"/>
                </a:lnTo>
                <a:lnTo>
                  <a:pt x="1019" y="559"/>
                </a:lnTo>
                <a:lnTo>
                  <a:pt x="1019" y="559"/>
                </a:lnTo>
                <a:lnTo>
                  <a:pt x="1019" y="559"/>
                </a:lnTo>
                <a:lnTo>
                  <a:pt x="1019" y="559"/>
                </a:lnTo>
                <a:lnTo>
                  <a:pt x="1023" y="559"/>
                </a:lnTo>
                <a:lnTo>
                  <a:pt x="1023" y="559"/>
                </a:lnTo>
                <a:lnTo>
                  <a:pt x="1023" y="559"/>
                </a:lnTo>
                <a:lnTo>
                  <a:pt x="1023" y="559"/>
                </a:lnTo>
                <a:lnTo>
                  <a:pt x="1028" y="559"/>
                </a:lnTo>
                <a:lnTo>
                  <a:pt x="1028" y="559"/>
                </a:lnTo>
                <a:lnTo>
                  <a:pt x="1028" y="559"/>
                </a:lnTo>
                <a:lnTo>
                  <a:pt x="1028" y="559"/>
                </a:lnTo>
                <a:lnTo>
                  <a:pt x="1038" y="559"/>
                </a:lnTo>
                <a:lnTo>
                  <a:pt x="1038" y="559"/>
                </a:lnTo>
                <a:lnTo>
                  <a:pt x="1038" y="559"/>
                </a:lnTo>
                <a:lnTo>
                  <a:pt x="1038" y="559"/>
                </a:lnTo>
                <a:lnTo>
                  <a:pt x="1043" y="559"/>
                </a:lnTo>
                <a:lnTo>
                  <a:pt x="1043" y="559"/>
                </a:lnTo>
                <a:lnTo>
                  <a:pt x="1048" y="559"/>
                </a:lnTo>
                <a:lnTo>
                  <a:pt x="1048" y="559"/>
                </a:lnTo>
                <a:lnTo>
                  <a:pt x="1048" y="559"/>
                </a:lnTo>
                <a:lnTo>
                  <a:pt x="1048" y="559"/>
                </a:lnTo>
                <a:lnTo>
                  <a:pt x="1053" y="559"/>
                </a:lnTo>
                <a:lnTo>
                  <a:pt x="1053" y="559"/>
                </a:lnTo>
                <a:lnTo>
                  <a:pt x="1058" y="559"/>
                </a:lnTo>
                <a:lnTo>
                  <a:pt x="1058" y="559"/>
                </a:lnTo>
                <a:lnTo>
                  <a:pt x="1063" y="559"/>
                </a:lnTo>
                <a:lnTo>
                  <a:pt x="1063" y="559"/>
                </a:lnTo>
                <a:lnTo>
                  <a:pt x="1073" y="559"/>
                </a:lnTo>
                <a:lnTo>
                  <a:pt x="1073" y="559"/>
                </a:lnTo>
                <a:lnTo>
                  <a:pt x="1078" y="559"/>
                </a:lnTo>
                <a:lnTo>
                  <a:pt x="1078" y="559"/>
                </a:lnTo>
                <a:lnTo>
                  <a:pt x="1083" y="559"/>
                </a:lnTo>
                <a:lnTo>
                  <a:pt x="1083" y="554"/>
                </a:lnTo>
                <a:lnTo>
                  <a:pt x="1098" y="554"/>
                </a:lnTo>
                <a:lnTo>
                  <a:pt x="1098" y="554"/>
                </a:lnTo>
                <a:lnTo>
                  <a:pt x="1098" y="554"/>
                </a:lnTo>
                <a:lnTo>
                  <a:pt x="1098" y="554"/>
                </a:lnTo>
                <a:lnTo>
                  <a:pt x="1103" y="554"/>
                </a:lnTo>
                <a:lnTo>
                  <a:pt x="1103" y="554"/>
                </a:lnTo>
                <a:lnTo>
                  <a:pt x="1103" y="554"/>
                </a:lnTo>
                <a:lnTo>
                  <a:pt x="1103" y="554"/>
                </a:lnTo>
                <a:lnTo>
                  <a:pt x="1128" y="554"/>
                </a:lnTo>
                <a:lnTo>
                  <a:pt x="1128" y="554"/>
                </a:lnTo>
                <a:lnTo>
                  <a:pt x="1133" y="554"/>
                </a:lnTo>
                <a:lnTo>
                  <a:pt x="1133" y="554"/>
                </a:lnTo>
                <a:lnTo>
                  <a:pt x="1133" y="554"/>
                </a:lnTo>
                <a:lnTo>
                  <a:pt x="1133" y="554"/>
                </a:lnTo>
                <a:lnTo>
                  <a:pt x="1138" y="554"/>
                </a:lnTo>
                <a:lnTo>
                  <a:pt x="1138" y="554"/>
                </a:lnTo>
                <a:lnTo>
                  <a:pt x="1153" y="554"/>
                </a:lnTo>
                <a:lnTo>
                  <a:pt x="1153" y="554"/>
                </a:lnTo>
                <a:lnTo>
                  <a:pt x="1158" y="554"/>
                </a:lnTo>
                <a:lnTo>
                  <a:pt x="1158" y="554"/>
                </a:lnTo>
                <a:lnTo>
                  <a:pt x="1168" y="554"/>
                </a:lnTo>
                <a:lnTo>
                  <a:pt x="1168" y="554"/>
                </a:lnTo>
                <a:lnTo>
                  <a:pt x="1172" y="554"/>
                </a:lnTo>
                <a:lnTo>
                  <a:pt x="1172" y="554"/>
                </a:lnTo>
                <a:lnTo>
                  <a:pt x="1177" y="554"/>
                </a:lnTo>
                <a:lnTo>
                  <a:pt x="1177" y="554"/>
                </a:lnTo>
                <a:lnTo>
                  <a:pt x="1177" y="554"/>
                </a:lnTo>
                <a:lnTo>
                  <a:pt x="1177" y="554"/>
                </a:lnTo>
                <a:lnTo>
                  <a:pt x="1187" y="554"/>
                </a:lnTo>
                <a:lnTo>
                  <a:pt x="1187" y="554"/>
                </a:lnTo>
                <a:lnTo>
                  <a:pt x="1187" y="554"/>
                </a:lnTo>
                <a:lnTo>
                  <a:pt x="1187" y="554"/>
                </a:lnTo>
                <a:lnTo>
                  <a:pt x="1192" y="554"/>
                </a:lnTo>
                <a:lnTo>
                  <a:pt x="1192" y="554"/>
                </a:lnTo>
                <a:lnTo>
                  <a:pt x="1202" y="554"/>
                </a:lnTo>
                <a:lnTo>
                  <a:pt x="1202" y="554"/>
                </a:lnTo>
                <a:lnTo>
                  <a:pt x="1207" y="554"/>
                </a:lnTo>
                <a:lnTo>
                  <a:pt x="1207" y="554"/>
                </a:lnTo>
                <a:lnTo>
                  <a:pt x="1207" y="554"/>
                </a:lnTo>
                <a:lnTo>
                  <a:pt x="1207" y="548"/>
                </a:lnTo>
                <a:lnTo>
                  <a:pt x="1212" y="548"/>
                </a:lnTo>
                <a:lnTo>
                  <a:pt x="1212" y="548"/>
                </a:lnTo>
                <a:lnTo>
                  <a:pt x="1217" y="548"/>
                </a:lnTo>
                <a:lnTo>
                  <a:pt x="1217" y="548"/>
                </a:lnTo>
                <a:lnTo>
                  <a:pt x="1222" y="548"/>
                </a:lnTo>
                <a:lnTo>
                  <a:pt x="1222" y="548"/>
                </a:lnTo>
                <a:lnTo>
                  <a:pt x="1227" y="548"/>
                </a:lnTo>
                <a:lnTo>
                  <a:pt x="1227" y="548"/>
                </a:lnTo>
                <a:lnTo>
                  <a:pt x="1232" y="548"/>
                </a:lnTo>
                <a:lnTo>
                  <a:pt x="1232" y="548"/>
                </a:lnTo>
                <a:lnTo>
                  <a:pt x="1237" y="548"/>
                </a:lnTo>
                <a:lnTo>
                  <a:pt x="1237" y="548"/>
                </a:lnTo>
                <a:lnTo>
                  <a:pt x="1237" y="548"/>
                </a:lnTo>
                <a:lnTo>
                  <a:pt x="1237" y="548"/>
                </a:lnTo>
                <a:lnTo>
                  <a:pt x="1247" y="548"/>
                </a:lnTo>
                <a:lnTo>
                  <a:pt x="1247" y="548"/>
                </a:lnTo>
                <a:lnTo>
                  <a:pt x="1252" y="548"/>
                </a:lnTo>
                <a:lnTo>
                  <a:pt x="1252" y="548"/>
                </a:lnTo>
                <a:lnTo>
                  <a:pt x="1252" y="548"/>
                </a:lnTo>
                <a:lnTo>
                  <a:pt x="1252" y="548"/>
                </a:lnTo>
                <a:lnTo>
                  <a:pt x="1257" y="548"/>
                </a:lnTo>
                <a:lnTo>
                  <a:pt x="1257" y="548"/>
                </a:lnTo>
                <a:lnTo>
                  <a:pt x="1257" y="548"/>
                </a:lnTo>
                <a:lnTo>
                  <a:pt x="1257" y="548"/>
                </a:lnTo>
                <a:lnTo>
                  <a:pt x="1262" y="548"/>
                </a:lnTo>
                <a:lnTo>
                  <a:pt x="1262" y="548"/>
                </a:lnTo>
                <a:lnTo>
                  <a:pt x="1267" y="548"/>
                </a:lnTo>
                <a:lnTo>
                  <a:pt x="1267" y="548"/>
                </a:lnTo>
                <a:lnTo>
                  <a:pt x="1267" y="548"/>
                </a:lnTo>
                <a:lnTo>
                  <a:pt x="1267" y="543"/>
                </a:lnTo>
                <a:lnTo>
                  <a:pt x="1272" y="543"/>
                </a:lnTo>
                <a:lnTo>
                  <a:pt x="1272" y="543"/>
                </a:lnTo>
                <a:lnTo>
                  <a:pt x="1272" y="543"/>
                </a:lnTo>
                <a:lnTo>
                  <a:pt x="1272" y="543"/>
                </a:lnTo>
                <a:lnTo>
                  <a:pt x="1277" y="543"/>
                </a:lnTo>
                <a:lnTo>
                  <a:pt x="1277" y="543"/>
                </a:lnTo>
                <a:lnTo>
                  <a:pt x="1282" y="543"/>
                </a:lnTo>
                <a:lnTo>
                  <a:pt x="1282" y="543"/>
                </a:lnTo>
                <a:lnTo>
                  <a:pt x="1287" y="543"/>
                </a:lnTo>
                <a:lnTo>
                  <a:pt x="1287" y="543"/>
                </a:lnTo>
                <a:lnTo>
                  <a:pt x="1287" y="543"/>
                </a:lnTo>
                <a:lnTo>
                  <a:pt x="1287" y="537"/>
                </a:lnTo>
                <a:lnTo>
                  <a:pt x="1292" y="537"/>
                </a:lnTo>
                <a:lnTo>
                  <a:pt x="1292" y="537"/>
                </a:lnTo>
                <a:lnTo>
                  <a:pt x="1292" y="537"/>
                </a:lnTo>
                <a:lnTo>
                  <a:pt x="1292" y="537"/>
                </a:lnTo>
                <a:lnTo>
                  <a:pt x="1297" y="537"/>
                </a:lnTo>
                <a:lnTo>
                  <a:pt x="1297" y="537"/>
                </a:lnTo>
                <a:lnTo>
                  <a:pt x="1297" y="537"/>
                </a:lnTo>
                <a:lnTo>
                  <a:pt x="1297" y="537"/>
                </a:lnTo>
                <a:lnTo>
                  <a:pt x="1302" y="537"/>
                </a:lnTo>
                <a:lnTo>
                  <a:pt x="1302" y="537"/>
                </a:lnTo>
                <a:lnTo>
                  <a:pt x="1302" y="537"/>
                </a:lnTo>
                <a:lnTo>
                  <a:pt x="1302" y="537"/>
                </a:lnTo>
                <a:lnTo>
                  <a:pt x="1307" y="537"/>
                </a:lnTo>
                <a:lnTo>
                  <a:pt x="1307" y="532"/>
                </a:lnTo>
                <a:lnTo>
                  <a:pt x="1312" y="532"/>
                </a:lnTo>
                <a:lnTo>
                  <a:pt x="1312" y="532"/>
                </a:lnTo>
                <a:lnTo>
                  <a:pt x="1312" y="532"/>
                </a:lnTo>
                <a:lnTo>
                  <a:pt x="1312" y="532"/>
                </a:lnTo>
                <a:lnTo>
                  <a:pt x="1317" y="532"/>
                </a:lnTo>
                <a:lnTo>
                  <a:pt x="1317" y="532"/>
                </a:lnTo>
                <a:lnTo>
                  <a:pt x="1321" y="532"/>
                </a:lnTo>
                <a:lnTo>
                  <a:pt x="1321" y="532"/>
                </a:lnTo>
                <a:lnTo>
                  <a:pt x="1321" y="532"/>
                </a:lnTo>
                <a:lnTo>
                  <a:pt x="1321" y="532"/>
                </a:lnTo>
                <a:lnTo>
                  <a:pt x="1326" y="532"/>
                </a:lnTo>
                <a:lnTo>
                  <a:pt x="1326" y="526"/>
                </a:lnTo>
                <a:lnTo>
                  <a:pt x="1331" y="526"/>
                </a:lnTo>
                <a:lnTo>
                  <a:pt x="1331" y="526"/>
                </a:lnTo>
                <a:lnTo>
                  <a:pt x="1336" y="526"/>
                </a:lnTo>
                <a:lnTo>
                  <a:pt x="1336" y="526"/>
                </a:lnTo>
                <a:lnTo>
                  <a:pt x="1341" y="526"/>
                </a:lnTo>
                <a:lnTo>
                  <a:pt x="1341" y="526"/>
                </a:lnTo>
                <a:lnTo>
                  <a:pt x="1341" y="526"/>
                </a:lnTo>
                <a:lnTo>
                  <a:pt x="1341" y="526"/>
                </a:lnTo>
                <a:lnTo>
                  <a:pt x="1346" y="526"/>
                </a:lnTo>
                <a:lnTo>
                  <a:pt x="1346" y="526"/>
                </a:lnTo>
                <a:lnTo>
                  <a:pt x="1346" y="526"/>
                </a:lnTo>
                <a:lnTo>
                  <a:pt x="1346" y="526"/>
                </a:lnTo>
                <a:lnTo>
                  <a:pt x="1351" y="526"/>
                </a:lnTo>
                <a:lnTo>
                  <a:pt x="1351" y="526"/>
                </a:lnTo>
                <a:lnTo>
                  <a:pt x="1356" y="526"/>
                </a:lnTo>
                <a:lnTo>
                  <a:pt x="1356" y="526"/>
                </a:lnTo>
                <a:lnTo>
                  <a:pt x="1361" y="526"/>
                </a:lnTo>
                <a:lnTo>
                  <a:pt x="1361" y="526"/>
                </a:lnTo>
                <a:lnTo>
                  <a:pt x="1366" y="526"/>
                </a:lnTo>
                <a:lnTo>
                  <a:pt x="1366" y="526"/>
                </a:lnTo>
                <a:lnTo>
                  <a:pt x="1371" y="526"/>
                </a:lnTo>
                <a:lnTo>
                  <a:pt x="1371" y="526"/>
                </a:lnTo>
                <a:lnTo>
                  <a:pt x="1371" y="526"/>
                </a:lnTo>
                <a:lnTo>
                  <a:pt x="1371" y="526"/>
                </a:lnTo>
                <a:lnTo>
                  <a:pt x="1376" y="526"/>
                </a:lnTo>
                <a:lnTo>
                  <a:pt x="1376" y="521"/>
                </a:lnTo>
                <a:lnTo>
                  <a:pt x="1381" y="521"/>
                </a:lnTo>
                <a:lnTo>
                  <a:pt x="1381" y="521"/>
                </a:lnTo>
                <a:lnTo>
                  <a:pt x="1381" y="521"/>
                </a:lnTo>
                <a:lnTo>
                  <a:pt x="1381" y="521"/>
                </a:lnTo>
                <a:lnTo>
                  <a:pt x="1386" y="521"/>
                </a:lnTo>
                <a:lnTo>
                  <a:pt x="1386" y="521"/>
                </a:lnTo>
                <a:lnTo>
                  <a:pt x="1391" y="521"/>
                </a:lnTo>
                <a:lnTo>
                  <a:pt x="1391" y="521"/>
                </a:lnTo>
                <a:lnTo>
                  <a:pt x="1401" y="521"/>
                </a:lnTo>
                <a:lnTo>
                  <a:pt x="1401" y="521"/>
                </a:lnTo>
                <a:lnTo>
                  <a:pt x="1401" y="521"/>
                </a:lnTo>
                <a:lnTo>
                  <a:pt x="1401" y="521"/>
                </a:lnTo>
                <a:lnTo>
                  <a:pt x="1406" y="521"/>
                </a:lnTo>
                <a:lnTo>
                  <a:pt x="1406" y="521"/>
                </a:lnTo>
                <a:lnTo>
                  <a:pt x="1411" y="521"/>
                </a:lnTo>
                <a:lnTo>
                  <a:pt x="1411" y="515"/>
                </a:lnTo>
                <a:lnTo>
                  <a:pt x="1416" y="515"/>
                </a:lnTo>
                <a:lnTo>
                  <a:pt x="1416" y="515"/>
                </a:lnTo>
                <a:lnTo>
                  <a:pt x="1416" y="515"/>
                </a:lnTo>
                <a:lnTo>
                  <a:pt x="1416" y="515"/>
                </a:lnTo>
                <a:lnTo>
                  <a:pt x="1421" y="515"/>
                </a:lnTo>
                <a:lnTo>
                  <a:pt x="1421" y="515"/>
                </a:lnTo>
                <a:lnTo>
                  <a:pt x="1421" y="515"/>
                </a:lnTo>
                <a:lnTo>
                  <a:pt x="1421" y="515"/>
                </a:lnTo>
                <a:lnTo>
                  <a:pt x="1426" y="515"/>
                </a:lnTo>
                <a:lnTo>
                  <a:pt x="1426" y="515"/>
                </a:lnTo>
                <a:lnTo>
                  <a:pt x="1431" y="515"/>
                </a:lnTo>
                <a:lnTo>
                  <a:pt x="1431" y="515"/>
                </a:lnTo>
                <a:lnTo>
                  <a:pt x="1431" y="515"/>
                </a:lnTo>
                <a:lnTo>
                  <a:pt x="1431" y="515"/>
                </a:lnTo>
                <a:lnTo>
                  <a:pt x="1436" y="515"/>
                </a:lnTo>
                <a:lnTo>
                  <a:pt x="1436" y="515"/>
                </a:lnTo>
                <a:lnTo>
                  <a:pt x="1441" y="515"/>
                </a:lnTo>
                <a:lnTo>
                  <a:pt x="1441" y="515"/>
                </a:lnTo>
                <a:lnTo>
                  <a:pt x="1446" y="515"/>
                </a:lnTo>
                <a:lnTo>
                  <a:pt x="1446" y="515"/>
                </a:lnTo>
                <a:lnTo>
                  <a:pt x="1446" y="515"/>
                </a:lnTo>
                <a:lnTo>
                  <a:pt x="1446" y="515"/>
                </a:lnTo>
                <a:lnTo>
                  <a:pt x="1451" y="515"/>
                </a:lnTo>
                <a:lnTo>
                  <a:pt x="1451" y="515"/>
                </a:lnTo>
                <a:lnTo>
                  <a:pt x="1451" y="515"/>
                </a:lnTo>
                <a:lnTo>
                  <a:pt x="1451" y="515"/>
                </a:lnTo>
                <a:lnTo>
                  <a:pt x="1461" y="515"/>
                </a:lnTo>
                <a:lnTo>
                  <a:pt x="1461" y="515"/>
                </a:lnTo>
                <a:lnTo>
                  <a:pt x="1461" y="515"/>
                </a:lnTo>
                <a:lnTo>
                  <a:pt x="1461" y="515"/>
                </a:lnTo>
                <a:lnTo>
                  <a:pt x="1465" y="515"/>
                </a:lnTo>
                <a:lnTo>
                  <a:pt x="1465" y="515"/>
                </a:lnTo>
                <a:lnTo>
                  <a:pt x="1470" y="515"/>
                </a:lnTo>
                <a:lnTo>
                  <a:pt x="1470" y="515"/>
                </a:lnTo>
                <a:lnTo>
                  <a:pt x="1475" y="515"/>
                </a:lnTo>
                <a:lnTo>
                  <a:pt x="1475" y="515"/>
                </a:lnTo>
                <a:lnTo>
                  <a:pt x="1480" y="515"/>
                </a:lnTo>
                <a:lnTo>
                  <a:pt x="1480" y="515"/>
                </a:lnTo>
                <a:lnTo>
                  <a:pt x="1480" y="515"/>
                </a:lnTo>
                <a:lnTo>
                  <a:pt x="1480" y="515"/>
                </a:lnTo>
                <a:lnTo>
                  <a:pt x="1485" y="515"/>
                </a:lnTo>
                <a:lnTo>
                  <a:pt x="1485" y="515"/>
                </a:lnTo>
                <a:lnTo>
                  <a:pt x="1490" y="515"/>
                </a:lnTo>
                <a:lnTo>
                  <a:pt x="1490" y="510"/>
                </a:lnTo>
                <a:lnTo>
                  <a:pt x="1490" y="510"/>
                </a:lnTo>
                <a:lnTo>
                  <a:pt x="1490" y="510"/>
                </a:lnTo>
                <a:lnTo>
                  <a:pt x="1495" y="510"/>
                </a:lnTo>
                <a:lnTo>
                  <a:pt x="1495" y="510"/>
                </a:lnTo>
                <a:lnTo>
                  <a:pt x="1495" y="510"/>
                </a:lnTo>
                <a:lnTo>
                  <a:pt x="1495" y="510"/>
                </a:lnTo>
                <a:lnTo>
                  <a:pt x="1500" y="510"/>
                </a:lnTo>
                <a:lnTo>
                  <a:pt x="1500" y="510"/>
                </a:lnTo>
                <a:lnTo>
                  <a:pt x="1500" y="510"/>
                </a:lnTo>
                <a:lnTo>
                  <a:pt x="1500" y="510"/>
                </a:lnTo>
                <a:lnTo>
                  <a:pt x="1510" y="510"/>
                </a:lnTo>
                <a:lnTo>
                  <a:pt x="1510" y="510"/>
                </a:lnTo>
                <a:lnTo>
                  <a:pt x="1510" y="510"/>
                </a:lnTo>
                <a:lnTo>
                  <a:pt x="1510" y="510"/>
                </a:lnTo>
                <a:lnTo>
                  <a:pt x="1515" y="510"/>
                </a:lnTo>
                <a:lnTo>
                  <a:pt x="1515" y="510"/>
                </a:lnTo>
                <a:lnTo>
                  <a:pt x="1515" y="510"/>
                </a:lnTo>
                <a:lnTo>
                  <a:pt x="1515" y="510"/>
                </a:lnTo>
                <a:lnTo>
                  <a:pt x="1520" y="510"/>
                </a:lnTo>
                <a:lnTo>
                  <a:pt x="1520" y="510"/>
                </a:lnTo>
                <a:lnTo>
                  <a:pt x="1525" y="510"/>
                </a:lnTo>
                <a:lnTo>
                  <a:pt x="1525" y="510"/>
                </a:lnTo>
                <a:lnTo>
                  <a:pt x="1525" y="510"/>
                </a:lnTo>
                <a:lnTo>
                  <a:pt x="1525" y="510"/>
                </a:lnTo>
                <a:lnTo>
                  <a:pt x="1530" y="510"/>
                </a:lnTo>
                <a:lnTo>
                  <a:pt x="1530" y="510"/>
                </a:lnTo>
                <a:lnTo>
                  <a:pt x="1530" y="510"/>
                </a:lnTo>
                <a:lnTo>
                  <a:pt x="1530" y="510"/>
                </a:lnTo>
                <a:lnTo>
                  <a:pt x="1535" y="510"/>
                </a:lnTo>
                <a:lnTo>
                  <a:pt x="1535" y="510"/>
                </a:lnTo>
                <a:lnTo>
                  <a:pt x="1535" y="510"/>
                </a:lnTo>
                <a:lnTo>
                  <a:pt x="1535" y="510"/>
                </a:lnTo>
                <a:lnTo>
                  <a:pt x="1540" y="510"/>
                </a:lnTo>
                <a:lnTo>
                  <a:pt x="1540" y="510"/>
                </a:lnTo>
                <a:lnTo>
                  <a:pt x="1540" y="510"/>
                </a:lnTo>
                <a:lnTo>
                  <a:pt x="1540" y="510"/>
                </a:lnTo>
                <a:lnTo>
                  <a:pt x="1545" y="510"/>
                </a:lnTo>
                <a:lnTo>
                  <a:pt x="1545" y="510"/>
                </a:lnTo>
                <a:lnTo>
                  <a:pt x="1545" y="510"/>
                </a:lnTo>
                <a:lnTo>
                  <a:pt x="1545" y="510"/>
                </a:lnTo>
                <a:lnTo>
                  <a:pt x="1550" y="510"/>
                </a:lnTo>
                <a:lnTo>
                  <a:pt x="1550" y="510"/>
                </a:lnTo>
                <a:lnTo>
                  <a:pt x="1555" y="510"/>
                </a:lnTo>
                <a:lnTo>
                  <a:pt x="1555" y="510"/>
                </a:lnTo>
                <a:lnTo>
                  <a:pt x="1555" y="510"/>
                </a:lnTo>
                <a:lnTo>
                  <a:pt x="1555" y="510"/>
                </a:lnTo>
                <a:lnTo>
                  <a:pt x="1560" y="510"/>
                </a:lnTo>
                <a:lnTo>
                  <a:pt x="1560" y="510"/>
                </a:lnTo>
                <a:lnTo>
                  <a:pt x="1560" y="510"/>
                </a:lnTo>
                <a:lnTo>
                  <a:pt x="1560" y="510"/>
                </a:lnTo>
                <a:lnTo>
                  <a:pt x="1565" y="510"/>
                </a:lnTo>
                <a:lnTo>
                  <a:pt x="1565" y="510"/>
                </a:lnTo>
                <a:lnTo>
                  <a:pt x="1570" y="510"/>
                </a:lnTo>
                <a:lnTo>
                  <a:pt x="1570" y="510"/>
                </a:lnTo>
                <a:lnTo>
                  <a:pt x="1570" y="510"/>
                </a:lnTo>
                <a:lnTo>
                  <a:pt x="1570" y="504"/>
                </a:lnTo>
                <a:lnTo>
                  <a:pt x="1575" y="504"/>
                </a:lnTo>
                <a:lnTo>
                  <a:pt x="1575" y="504"/>
                </a:lnTo>
                <a:lnTo>
                  <a:pt x="1575" y="504"/>
                </a:lnTo>
                <a:lnTo>
                  <a:pt x="1575" y="504"/>
                </a:lnTo>
                <a:lnTo>
                  <a:pt x="1580" y="504"/>
                </a:lnTo>
                <a:lnTo>
                  <a:pt x="1580" y="504"/>
                </a:lnTo>
                <a:lnTo>
                  <a:pt x="1585" y="504"/>
                </a:lnTo>
                <a:lnTo>
                  <a:pt x="1585" y="504"/>
                </a:lnTo>
                <a:lnTo>
                  <a:pt x="1585" y="504"/>
                </a:lnTo>
                <a:lnTo>
                  <a:pt x="1585" y="504"/>
                </a:lnTo>
                <a:lnTo>
                  <a:pt x="1590" y="504"/>
                </a:lnTo>
                <a:lnTo>
                  <a:pt x="1590" y="504"/>
                </a:lnTo>
                <a:lnTo>
                  <a:pt x="1590" y="504"/>
                </a:lnTo>
                <a:lnTo>
                  <a:pt x="1590" y="504"/>
                </a:lnTo>
                <a:lnTo>
                  <a:pt x="1595" y="504"/>
                </a:lnTo>
                <a:lnTo>
                  <a:pt x="1595" y="504"/>
                </a:lnTo>
                <a:lnTo>
                  <a:pt x="1595" y="504"/>
                </a:lnTo>
                <a:lnTo>
                  <a:pt x="1595" y="504"/>
                </a:lnTo>
                <a:lnTo>
                  <a:pt x="1600" y="504"/>
                </a:lnTo>
                <a:lnTo>
                  <a:pt x="1600" y="504"/>
                </a:lnTo>
                <a:lnTo>
                  <a:pt x="1605" y="504"/>
                </a:lnTo>
                <a:lnTo>
                  <a:pt x="1605" y="504"/>
                </a:lnTo>
                <a:lnTo>
                  <a:pt x="1605" y="504"/>
                </a:lnTo>
                <a:lnTo>
                  <a:pt x="1605" y="504"/>
                </a:lnTo>
                <a:lnTo>
                  <a:pt x="1610" y="504"/>
                </a:lnTo>
                <a:lnTo>
                  <a:pt x="1610" y="499"/>
                </a:lnTo>
                <a:lnTo>
                  <a:pt x="1614" y="499"/>
                </a:lnTo>
                <a:lnTo>
                  <a:pt x="1614" y="499"/>
                </a:lnTo>
                <a:lnTo>
                  <a:pt x="1614" y="499"/>
                </a:lnTo>
                <a:lnTo>
                  <a:pt x="1614" y="499"/>
                </a:lnTo>
                <a:lnTo>
                  <a:pt x="1619" y="499"/>
                </a:lnTo>
                <a:lnTo>
                  <a:pt x="1619" y="494"/>
                </a:lnTo>
                <a:lnTo>
                  <a:pt x="1619" y="494"/>
                </a:lnTo>
                <a:lnTo>
                  <a:pt x="1619" y="488"/>
                </a:lnTo>
                <a:lnTo>
                  <a:pt x="1624" y="488"/>
                </a:lnTo>
                <a:lnTo>
                  <a:pt x="1624" y="488"/>
                </a:lnTo>
                <a:lnTo>
                  <a:pt x="1624" y="488"/>
                </a:lnTo>
                <a:lnTo>
                  <a:pt x="1624" y="483"/>
                </a:lnTo>
                <a:lnTo>
                  <a:pt x="1629" y="483"/>
                </a:lnTo>
                <a:lnTo>
                  <a:pt x="1629" y="477"/>
                </a:lnTo>
                <a:lnTo>
                  <a:pt x="1629" y="477"/>
                </a:lnTo>
                <a:lnTo>
                  <a:pt x="1629" y="477"/>
                </a:lnTo>
                <a:lnTo>
                  <a:pt x="1634" y="477"/>
                </a:lnTo>
                <a:lnTo>
                  <a:pt x="1634" y="477"/>
                </a:lnTo>
                <a:lnTo>
                  <a:pt x="1634" y="477"/>
                </a:lnTo>
                <a:lnTo>
                  <a:pt x="1634" y="477"/>
                </a:lnTo>
                <a:lnTo>
                  <a:pt x="1639" y="477"/>
                </a:lnTo>
                <a:lnTo>
                  <a:pt x="1639" y="477"/>
                </a:lnTo>
                <a:lnTo>
                  <a:pt x="1644" y="477"/>
                </a:lnTo>
                <a:lnTo>
                  <a:pt x="1644" y="477"/>
                </a:lnTo>
                <a:lnTo>
                  <a:pt x="1644" y="477"/>
                </a:lnTo>
                <a:lnTo>
                  <a:pt x="1644" y="477"/>
                </a:lnTo>
                <a:lnTo>
                  <a:pt x="1649" y="477"/>
                </a:lnTo>
                <a:lnTo>
                  <a:pt x="1649" y="477"/>
                </a:lnTo>
                <a:lnTo>
                  <a:pt x="1649" y="477"/>
                </a:lnTo>
                <a:lnTo>
                  <a:pt x="1649" y="472"/>
                </a:lnTo>
                <a:lnTo>
                  <a:pt x="1654" y="472"/>
                </a:lnTo>
                <a:lnTo>
                  <a:pt x="1654" y="472"/>
                </a:lnTo>
                <a:lnTo>
                  <a:pt x="1659" y="472"/>
                </a:lnTo>
                <a:lnTo>
                  <a:pt x="1659" y="472"/>
                </a:lnTo>
                <a:lnTo>
                  <a:pt x="1659" y="472"/>
                </a:lnTo>
                <a:lnTo>
                  <a:pt x="1659" y="472"/>
                </a:lnTo>
                <a:lnTo>
                  <a:pt x="1664" y="472"/>
                </a:lnTo>
                <a:lnTo>
                  <a:pt x="1664" y="472"/>
                </a:lnTo>
                <a:lnTo>
                  <a:pt x="1664" y="472"/>
                </a:lnTo>
                <a:lnTo>
                  <a:pt x="1664" y="472"/>
                </a:lnTo>
                <a:lnTo>
                  <a:pt x="1669" y="472"/>
                </a:lnTo>
                <a:lnTo>
                  <a:pt x="1669" y="472"/>
                </a:lnTo>
                <a:lnTo>
                  <a:pt x="1674" y="472"/>
                </a:lnTo>
                <a:lnTo>
                  <a:pt x="1674" y="472"/>
                </a:lnTo>
                <a:lnTo>
                  <a:pt x="1674" y="472"/>
                </a:lnTo>
                <a:lnTo>
                  <a:pt x="1674" y="472"/>
                </a:lnTo>
                <a:lnTo>
                  <a:pt x="1679" y="472"/>
                </a:lnTo>
                <a:lnTo>
                  <a:pt x="1679" y="472"/>
                </a:lnTo>
                <a:lnTo>
                  <a:pt x="1679" y="472"/>
                </a:lnTo>
                <a:lnTo>
                  <a:pt x="1679" y="472"/>
                </a:lnTo>
                <a:lnTo>
                  <a:pt x="1684" y="472"/>
                </a:lnTo>
                <a:lnTo>
                  <a:pt x="1684" y="472"/>
                </a:lnTo>
                <a:lnTo>
                  <a:pt x="1684" y="472"/>
                </a:lnTo>
                <a:lnTo>
                  <a:pt x="1684" y="466"/>
                </a:lnTo>
                <a:lnTo>
                  <a:pt x="1689" y="466"/>
                </a:lnTo>
                <a:lnTo>
                  <a:pt x="1689" y="466"/>
                </a:lnTo>
                <a:lnTo>
                  <a:pt x="1689" y="466"/>
                </a:lnTo>
                <a:lnTo>
                  <a:pt x="1689" y="466"/>
                </a:lnTo>
                <a:lnTo>
                  <a:pt x="1694" y="466"/>
                </a:lnTo>
                <a:lnTo>
                  <a:pt x="1694" y="466"/>
                </a:lnTo>
                <a:lnTo>
                  <a:pt x="1694" y="466"/>
                </a:lnTo>
                <a:lnTo>
                  <a:pt x="1694" y="466"/>
                </a:lnTo>
                <a:lnTo>
                  <a:pt x="1699" y="466"/>
                </a:lnTo>
                <a:lnTo>
                  <a:pt x="1699" y="466"/>
                </a:lnTo>
                <a:lnTo>
                  <a:pt x="1699" y="466"/>
                </a:lnTo>
                <a:lnTo>
                  <a:pt x="1699" y="461"/>
                </a:lnTo>
                <a:lnTo>
                  <a:pt x="1704" y="461"/>
                </a:lnTo>
                <a:lnTo>
                  <a:pt x="1704" y="461"/>
                </a:lnTo>
                <a:lnTo>
                  <a:pt x="1709" y="461"/>
                </a:lnTo>
                <a:lnTo>
                  <a:pt x="1709" y="461"/>
                </a:lnTo>
                <a:lnTo>
                  <a:pt x="1709" y="461"/>
                </a:lnTo>
                <a:lnTo>
                  <a:pt x="1709" y="461"/>
                </a:lnTo>
                <a:lnTo>
                  <a:pt x="1714" y="461"/>
                </a:lnTo>
                <a:lnTo>
                  <a:pt x="1714" y="461"/>
                </a:lnTo>
                <a:lnTo>
                  <a:pt x="1714" y="461"/>
                </a:lnTo>
                <a:lnTo>
                  <a:pt x="1714" y="461"/>
                </a:lnTo>
                <a:lnTo>
                  <a:pt x="1719" y="461"/>
                </a:lnTo>
                <a:lnTo>
                  <a:pt x="1719" y="461"/>
                </a:lnTo>
                <a:lnTo>
                  <a:pt x="1719" y="461"/>
                </a:lnTo>
                <a:lnTo>
                  <a:pt x="1719" y="461"/>
                </a:lnTo>
                <a:lnTo>
                  <a:pt x="1724" y="461"/>
                </a:lnTo>
                <a:lnTo>
                  <a:pt x="1724" y="455"/>
                </a:lnTo>
                <a:lnTo>
                  <a:pt x="1724" y="455"/>
                </a:lnTo>
                <a:lnTo>
                  <a:pt x="1724" y="455"/>
                </a:lnTo>
                <a:lnTo>
                  <a:pt x="1729" y="455"/>
                </a:lnTo>
                <a:lnTo>
                  <a:pt x="1729" y="455"/>
                </a:lnTo>
                <a:lnTo>
                  <a:pt x="1729" y="455"/>
                </a:lnTo>
                <a:lnTo>
                  <a:pt x="1729" y="455"/>
                </a:lnTo>
                <a:lnTo>
                  <a:pt x="1734" y="455"/>
                </a:lnTo>
                <a:lnTo>
                  <a:pt x="1734" y="455"/>
                </a:lnTo>
                <a:lnTo>
                  <a:pt x="1739" y="455"/>
                </a:lnTo>
                <a:lnTo>
                  <a:pt x="1739" y="455"/>
                </a:lnTo>
                <a:lnTo>
                  <a:pt x="1744" y="455"/>
                </a:lnTo>
                <a:lnTo>
                  <a:pt x="1744" y="455"/>
                </a:lnTo>
                <a:lnTo>
                  <a:pt x="1744" y="455"/>
                </a:lnTo>
                <a:lnTo>
                  <a:pt x="1744" y="455"/>
                </a:lnTo>
                <a:lnTo>
                  <a:pt x="1749" y="455"/>
                </a:lnTo>
                <a:lnTo>
                  <a:pt x="1749" y="455"/>
                </a:lnTo>
                <a:lnTo>
                  <a:pt x="1749" y="455"/>
                </a:lnTo>
                <a:lnTo>
                  <a:pt x="1749" y="455"/>
                </a:lnTo>
                <a:lnTo>
                  <a:pt x="1754" y="455"/>
                </a:lnTo>
                <a:lnTo>
                  <a:pt x="1754" y="455"/>
                </a:lnTo>
                <a:lnTo>
                  <a:pt x="1754" y="455"/>
                </a:lnTo>
                <a:lnTo>
                  <a:pt x="1754" y="455"/>
                </a:lnTo>
                <a:lnTo>
                  <a:pt x="1759" y="455"/>
                </a:lnTo>
                <a:lnTo>
                  <a:pt x="1759" y="455"/>
                </a:lnTo>
                <a:lnTo>
                  <a:pt x="1759" y="455"/>
                </a:lnTo>
                <a:lnTo>
                  <a:pt x="1759" y="455"/>
                </a:lnTo>
                <a:lnTo>
                  <a:pt x="1763" y="455"/>
                </a:lnTo>
                <a:lnTo>
                  <a:pt x="1763" y="455"/>
                </a:lnTo>
                <a:lnTo>
                  <a:pt x="1768" y="455"/>
                </a:lnTo>
                <a:lnTo>
                  <a:pt x="1768" y="455"/>
                </a:lnTo>
                <a:lnTo>
                  <a:pt x="1768" y="455"/>
                </a:lnTo>
                <a:lnTo>
                  <a:pt x="1768" y="455"/>
                </a:lnTo>
                <a:lnTo>
                  <a:pt x="1773" y="455"/>
                </a:lnTo>
                <a:lnTo>
                  <a:pt x="1773" y="450"/>
                </a:lnTo>
                <a:lnTo>
                  <a:pt x="1773" y="450"/>
                </a:lnTo>
                <a:lnTo>
                  <a:pt x="1773" y="450"/>
                </a:lnTo>
                <a:lnTo>
                  <a:pt x="1778" y="450"/>
                </a:lnTo>
                <a:lnTo>
                  <a:pt x="1778" y="450"/>
                </a:lnTo>
                <a:lnTo>
                  <a:pt x="1778" y="450"/>
                </a:lnTo>
                <a:lnTo>
                  <a:pt x="1778" y="450"/>
                </a:lnTo>
                <a:lnTo>
                  <a:pt x="1783" y="450"/>
                </a:lnTo>
                <a:lnTo>
                  <a:pt x="1783" y="450"/>
                </a:lnTo>
                <a:lnTo>
                  <a:pt x="1783" y="450"/>
                </a:lnTo>
                <a:lnTo>
                  <a:pt x="1783" y="450"/>
                </a:lnTo>
                <a:lnTo>
                  <a:pt x="1788" y="450"/>
                </a:lnTo>
                <a:lnTo>
                  <a:pt x="1788" y="450"/>
                </a:lnTo>
                <a:lnTo>
                  <a:pt x="1788" y="450"/>
                </a:lnTo>
                <a:lnTo>
                  <a:pt x="1788" y="450"/>
                </a:lnTo>
                <a:lnTo>
                  <a:pt x="1793" y="450"/>
                </a:lnTo>
                <a:lnTo>
                  <a:pt x="1793" y="444"/>
                </a:lnTo>
                <a:lnTo>
                  <a:pt x="1798" y="444"/>
                </a:lnTo>
                <a:lnTo>
                  <a:pt x="1798" y="444"/>
                </a:lnTo>
                <a:lnTo>
                  <a:pt x="1798" y="444"/>
                </a:lnTo>
                <a:lnTo>
                  <a:pt x="1798" y="444"/>
                </a:lnTo>
                <a:lnTo>
                  <a:pt x="1803" y="444"/>
                </a:lnTo>
                <a:lnTo>
                  <a:pt x="1803" y="444"/>
                </a:lnTo>
                <a:lnTo>
                  <a:pt x="1803" y="444"/>
                </a:lnTo>
                <a:lnTo>
                  <a:pt x="1803" y="444"/>
                </a:lnTo>
                <a:lnTo>
                  <a:pt x="1808" y="444"/>
                </a:lnTo>
                <a:lnTo>
                  <a:pt x="1808" y="444"/>
                </a:lnTo>
                <a:lnTo>
                  <a:pt x="1808" y="444"/>
                </a:lnTo>
                <a:lnTo>
                  <a:pt x="1808" y="444"/>
                </a:lnTo>
                <a:lnTo>
                  <a:pt x="1813" y="444"/>
                </a:lnTo>
                <a:lnTo>
                  <a:pt x="1813" y="444"/>
                </a:lnTo>
                <a:lnTo>
                  <a:pt x="1813" y="444"/>
                </a:lnTo>
                <a:lnTo>
                  <a:pt x="1813" y="444"/>
                </a:lnTo>
                <a:lnTo>
                  <a:pt x="1818" y="444"/>
                </a:lnTo>
                <a:lnTo>
                  <a:pt x="1818" y="444"/>
                </a:lnTo>
                <a:lnTo>
                  <a:pt x="1818" y="444"/>
                </a:lnTo>
                <a:lnTo>
                  <a:pt x="1818" y="444"/>
                </a:lnTo>
                <a:lnTo>
                  <a:pt x="1823" y="444"/>
                </a:lnTo>
                <a:lnTo>
                  <a:pt x="1823" y="444"/>
                </a:lnTo>
                <a:lnTo>
                  <a:pt x="1828" y="444"/>
                </a:lnTo>
                <a:lnTo>
                  <a:pt x="1828" y="444"/>
                </a:lnTo>
                <a:lnTo>
                  <a:pt x="1833" y="444"/>
                </a:lnTo>
                <a:lnTo>
                  <a:pt x="1833" y="444"/>
                </a:lnTo>
                <a:lnTo>
                  <a:pt x="1833" y="444"/>
                </a:lnTo>
                <a:lnTo>
                  <a:pt x="1833" y="444"/>
                </a:lnTo>
                <a:lnTo>
                  <a:pt x="1838" y="444"/>
                </a:lnTo>
                <a:lnTo>
                  <a:pt x="1838" y="444"/>
                </a:lnTo>
                <a:lnTo>
                  <a:pt x="1838" y="444"/>
                </a:lnTo>
                <a:lnTo>
                  <a:pt x="1838" y="444"/>
                </a:lnTo>
                <a:lnTo>
                  <a:pt x="1843" y="444"/>
                </a:lnTo>
                <a:lnTo>
                  <a:pt x="1843" y="444"/>
                </a:lnTo>
                <a:lnTo>
                  <a:pt x="1848" y="444"/>
                </a:lnTo>
                <a:lnTo>
                  <a:pt x="1848" y="444"/>
                </a:lnTo>
                <a:lnTo>
                  <a:pt x="1853" y="444"/>
                </a:lnTo>
                <a:lnTo>
                  <a:pt x="1853" y="444"/>
                </a:lnTo>
                <a:lnTo>
                  <a:pt x="1858" y="444"/>
                </a:lnTo>
                <a:lnTo>
                  <a:pt x="1858" y="444"/>
                </a:lnTo>
                <a:lnTo>
                  <a:pt x="1863" y="444"/>
                </a:lnTo>
                <a:lnTo>
                  <a:pt x="1863" y="444"/>
                </a:lnTo>
                <a:lnTo>
                  <a:pt x="1868" y="444"/>
                </a:lnTo>
                <a:lnTo>
                  <a:pt x="1868" y="444"/>
                </a:lnTo>
                <a:lnTo>
                  <a:pt x="1868" y="444"/>
                </a:lnTo>
                <a:lnTo>
                  <a:pt x="1868" y="444"/>
                </a:lnTo>
                <a:lnTo>
                  <a:pt x="1873" y="444"/>
                </a:lnTo>
                <a:lnTo>
                  <a:pt x="1873" y="444"/>
                </a:lnTo>
                <a:lnTo>
                  <a:pt x="1873" y="444"/>
                </a:lnTo>
                <a:lnTo>
                  <a:pt x="1873" y="444"/>
                </a:lnTo>
                <a:lnTo>
                  <a:pt x="1878" y="444"/>
                </a:lnTo>
                <a:lnTo>
                  <a:pt x="1878" y="444"/>
                </a:lnTo>
                <a:lnTo>
                  <a:pt x="1878" y="444"/>
                </a:lnTo>
                <a:lnTo>
                  <a:pt x="1878" y="444"/>
                </a:lnTo>
                <a:lnTo>
                  <a:pt x="1883" y="444"/>
                </a:lnTo>
                <a:lnTo>
                  <a:pt x="1883" y="439"/>
                </a:lnTo>
                <a:lnTo>
                  <a:pt x="1888" y="439"/>
                </a:lnTo>
                <a:lnTo>
                  <a:pt x="1888" y="439"/>
                </a:lnTo>
                <a:lnTo>
                  <a:pt x="1888" y="439"/>
                </a:lnTo>
                <a:lnTo>
                  <a:pt x="1888" y="439"/>
                </a:lnTo>
                <a:lnTo>
                  <a:pt x="1893" y="439"/>
                </a:lnTo>
                <a:lnTo>
                  <a:pt x="1893" y="439"/>
                </a:lnTo>
                <a:lnTo>
                  <a:pt x="1893" y="439"/>
                </a:lnTo>
                <a:lnTo>
                  <a:pt x="1893" y="439"/>
                </a:lnTo>
                <a:lnTo>
                  <a:pt x="1898" y="439"/>
                </a:lnTo>
                <a:lnTo>
                  <a:pt x="1898" y="439"/>
                </a:lnTo>
                <a:lnTo>
                  <a:pt x="1903" y="439"/>
                </a:lnTo>
                <a:lnTo>
                  <a:pt x="1903" y="439"/>
                </a:lnTo>
                <a:lnTo>
                  <a:pt x="1903" y="439"/>
                </a:lnTo>
                <a:lnTo>
                  <a:pt x="1903" y="439"/>
                </a:lnTo>
                <a:lnTo>
                  <a:pt x="1907" y="439"/>
                </a:lnTo>
                <a:lnTo>
                  <a:pt x="1907" y="439"/>
                </a:lnTo>
                <a:lnTo>
                  <a:pt x="1907" y="439"/>
                </a:lnTo>
                <a:lnTo>
                  <a:pt x="1907" y="439"/>
                </a:lnTo>
                <a:lnTo>
                  <a:pt x="1912" y="439"/>
                </a:lnTo>
                <a:lnTo>
                  <a:pt x="1912" y="439"/>
                </a:lnTo>
                <a:lnTo>
                  <a:pt x="1912" y="439"/>
                </a:lnTo>
                <a:lnTo>
                  <a:pt x="1912" y="439"/>
                </a:lnTo>
                <a:lnTo>
                  <a:pt x="1917" y="439"/>
                </a:lnTo>
                <a:lnTo>
                  <a:pt x="1917" y="439"/>
                </a:lnTo>
                <a:lnTo>
                  <a:pt x="1922" y="439"/>
                </a:lnTo>
                <a:lnTo>
                  <a:pt x="1922" y="439"/>
                </a:lnTo>
                <a:lnTo>
                  <a:pt x="1922" y="439"/>
                </a:lnTo>
                <a:lnTo>
                  <a:pt x="1922" y="439"/>
                </a:lnTo>
                <a:lnTo>
                  <a:pt x="1927" y="439"/>
                </a:lnTo>
                <a:lnTo>
                  <a:pt x="1927" y="439"/>
                </a:lnTo>
                <a:lnTo>
                  <a:pt x="1927" y="439"/>
                </a:lnTo>
                <a:lnTo>
                  <a:pt x="1927" y="439"/>
                </a:lnTo>
                <a:lnTo>
                  <a:pt x="1932" y="439"/>
                </a:lnTo>
                <a:lnTo>
                  <a:pt x="1932" y="433"/>
                </a:lnTo>
                <a:lnTo>
                  <a:pt x="1932" y="433"/>
                </a:lnTo>
                <a:lnTo>
                  <a:pt x="1932" y="433"/>
                </a:lnTo>
                <a:lnTo>
                  <a:pt x="1937" y="433"/>
                </a:lnTo>
                <a:lnTo>
                  <a:pt x="1937" y="433"/>
                </a:lnTo>
                <a:lnTo>
                  <a:pt x="1937" y="433"/>
                </a:lnTo>
                <a:lnTo>
                  <a:pt x="1937" y="433"/>
                </a:lnTo>
                <a:lnTo>
                  <a:pt x="1942" y="433"/>
                </a:lnTo>
                <a:lnTo>
                  <a:pt x="1942" y="428"/>
                </a:lnTo>
                <a:lnTo>
                  <a:pt x="1942" y="428"/>
                </a:lnTo>
                <a:lnTo>
                  <a:pt x="1942" y="422"/>
                </a:lnTo>
                <a:lnTo>
                  <a:pt x="1947" y="422"/>
                </a:lnTo>
                <a:lnTo>
                  <a:pt x="1947" y="422"/>
                </a:lnTo>
                <a:lnTo>
                  <a:pt x="1952" y="422"/>
                </a:lnTo>
                <a:lnTo>
                  <a:pt x="1952" y="417"/>
                </a:lnTo>
                <a:lnTo>
                  <a:pt x="1952" y="417"/>
                </a:lnTo>
                <a:lnTo>
                  <a:pt x="1952" y="417"/>
                </a:lnTo>
                <a:lnTo>
                  <a:pt x="1957" y="417"/>
                </a:lnTo>
                <a:lnTo>
                  <a:pt x="1957" y="411"/>
                </a:lnTo>
                <a:lnTo>
                  <a:pt x="1957" y="411"/>
                </a:lnTo>
                <a:lnTo>
                  <a:pt x="1957" y="406"/>
                </a:lnTo>
                <a:lnTo>
                  <a:pt x="1962" y="406"/>
                </a:lnTo>
                <a:lnTo>
                  <a:pt x="1962" y="406"/>
                </a:lnTo>
                <a:lnTo>
                  <a:pt x="1962" y="406"/>
                </a:lnTo>
                <a:lnTo>
                  <a:pt x="1962" y="406"/>
                </a:lnTo>
                <a:lnTo>
                  <a:pt x="1967" y="406"/>
                </a:lnTo>
                <a:lnTo>
                  <a:pt x="1967" y="406"/>
                </a:lnTo>
                <a:lnTo>
                  <a:pt x="1967" y="406"/>
                </a:lnTo>
                <a:lnTo>
                  <a:pt x="1967" y="406"/>
                </a:lnTo>
                <a:lnTo>
                  <a:pt x="1972" y="406"/>
                </a:lnTo>
                <a:lnTo>
                  <a:pt x="1972" y="406"/>
                </a:lnTo>
                <a:lnTo>
                  <a:pt x="1972" y="406"/>
                </a:lnTo>
                <a:lnTo>
                  <a:pt x="1972" y="406"/>
                </a:lnTo>
                <a:lnTo>
                  <a:pt x="1977" y="406"/>
                </a:lnTo>
                <a:lnTo>
                  <a:pt x="1977" y="406"/>
                </a:lnTo>
                <a:lnTo>
                  <a:pt x="1982" y="406"/>
                </a:lnTo>
                <a:lnTo>
                  <a:pt x="1982" y="406"/>
                </a:lnTo>
                <a:lnTo>
                  <a:pt x="1982" y="406"/>
                </a:lnTo>
                <a:lnTo>
                  <a:pt x="1982" y="400"/>
                </a:lnTo>
                <a:lnTo>
                  <a:pt x="1987" y="400"/>
                </a:lnTo>
                <a:lnTo>
                  <a:pt x="1987" y="400"/>
                </a:lnTo>
                <a:lnTo>
                  <a:pt x="1987" y="400"/>
                </a:lnTo>
                <a:lnTo>
                  <a:pt x="1987" y="400"/>
                </a:lnTo>
                <a:lnTo>
                  <a:pt x="1992" y="400"/>
                </a:lnTo>
                <a:lnTo>
                  <a:pt x="1992" y="400"/>
                </a:lnTo>
                <a:lnTo>
                  <a:pt x="1992" y="400"/>
                </a:lnTo>
                <a:lnTo>
                  <a:pt x="1992" y="400"/>
                </a:lnTo>
                <a:lnTo>
                  <a:pt x="1997" y="400"/>
                </a:lnTo>
                <a:lnTo>
                  <a:pt x="1997" y="400"/>
                </a:lnTo>
                <a:lnTo>
                  <a:pt x="1997" y="400"/>
                </a:lnTo>
                <a:lnTo>
                  <a:pt x="1997" y="400"/>
                </a:lnTo>
                <a:lnTo>
                  <a:pt x="2002" y="400"/>
                </a:lnTo>
                <a:lnTo>
                  <a:pt x="2002" y="400"/>
                </a:lnTo>
                <a:lnTo>
                  <a:pt x="2002" y="400"/>
                </a:lnTo>
                <a:lnTo>
                  <a:pt x="2002" y="395"/>
                </a:lnTo>
                <a:lnTo>
                  <a:pt x="2007" y="395"/>
                </a:lnTo>
                <a:lnTo>
                  <a:pt x="2007" y="395"/>
                </a:lnTo>
                <a:lnTo>
                  <a:pt x="2012" y="395"/>
                </a:lnTo>
                <a:lnTo>
                  <a:pt x="2012" y="395"/>
                </a:lnTo>
                <a:lnTo>
                  <a:pt x="2012" y="395"/>
                </a:lnTo>
                <a:lnTo>
                  <a:pt x="2012" y="395"/>
                </a:lnTo>
                <a:lnTo>
                  <a:pt x="2017" y="395"/>
                </a:lnTo>
                <a:lnTo>
                  <a:pt x="2017" y="395"/>
                </a:lnTo>
                <a:lnTo>
                  <a:pt x="2017" y="395"/>
                </a:lnTo>
                <a:lnTo>
                  <a:pt x="2017" y="395"/>
                </a:lnTo>
                <a:lnTo>
                  <a:pt x="2022" y="395"/>
                </a:lnTo>
                <a:lnTo>
                  <a:pt x="2022" y="395"/>
                </a:lnTo>
                <a:lnTo>
                  <a:pt x="2022" y="395"/>
                </a:lnTo>
                <a:lnTo>
                  <a:pt x="2022" y="395"/>
                </a:lnTo>
                <a:lnTo>
                  <a:pt x="2027" y="395"/>
                </a:lnTo>
                <a:lnTo>
                  <a:pt x="2027" y="395"/>
                </a:lnTo>
                <a:lnTo>
                  <a:pt x="2027" y="395"/>
                </a:lnTo>
                <a:lnTo>
                  <a:pt x="2027" y="395"/>
                </a:lnTo>
                <a:lnTo>
                  <a:pt x="2032" y="395"/>
                </a:lnTo>
                <a:lnTo>
                  <a:pt x="2032" y="395"/>
                </a:lnTo>
                <a:lnTo>
                  <a:pt x="2032" y="395"/>
                </a:lnTo>
                <a:lnTo>
                  <a:pt x="2032" y="395"/>
                </a:lnTo>
                <a:lnTo>
                  <a:pt x="2037" y="395"/>
                </a:lnTo>
                <a:lnTo>
                  <a:pt x="2037" y="395"/>
                </a:lnTo>
                <a:lnTo>
                  <a:pt x="2042" y="395"/>
                </a:lnTo>
                <a:lnTo>
                  <a:pt x="2042" y="395"/>
                </a:lnTo>
                <a:lnTo>
                  <a:pt x="2042" y="395"/>
                </a:lnTo>
                <a:lnTo>
                  <a:pt x="2042" y="395"/>
                </a:lnTo>
                <a:lnTo>
                  <a:pt x="2047" y="395"/>
                </a:lnTo>
                <a:lnTo>
                  <a:pt x="2047" y="395"/>
                </a:lnTo>
                <a:lnTo>
                  <a:pt x="2047" y="395"/>
                </a:lnTo>
                <a:lnTo>
                  <a:pt x="2047" y="395"/>
                </a:lnTo>
                <a:lnTo>
                  <a:pt x="2052" y="395"/>
                </a:lnTo>
                <a:lnTo>
                  <a:pt x="2052" y="395"/>
                </a:lnTo>
                <a:lnTo>
                  <a:pt x="2052" y="395"/>
                </a:lnTo>
                <a:lnTo>
                  <a:pt x="2052" y="395"/>
                </a:lnTo>
                <a:lnTo>
                  <a:pt x="2056" y="395"/>
                </a:lnTo>
                <a:lnTo>
                  <a:pt x="2056" y="395"/>
                </a:lnTo>
                <a:lnTo>
                  <a:pt x="2056" y="395"/>
                </a:lnTo>
                <a:lnTo>
                  <a:pt x="2056" y="395"/>
                </a:lnTo>
                <a:lnTo>
                  <a:pt x="2061" y="395"/>
                </a:lnTo>
                <a:lnTo>
                  <a:pt x="2061" y="395"/>
                </a:lnTo>
                <a:lnTo>
                  <a:pt x="2071" y="395"/>
                </a:lnTo>
                <a:lnTo>
                  <a:pt x="2071" y="395"/>
                </a:lnTo>
                <a:lnTo>
                  <a:pt x="2071" y="395"/>
                </a:lnTo>
                <a:lnTo>
                  <a:pt x="2071" y="395"/>
                </a:lnTo>
                <a:lnTo>
                  <a:pt x="2076" y="395"/>
                </a:lnTo>
                <a:lnTo>
                  <a:pt x="2076" y="395"/>
                </a:lnTo>
                <a:lnTo>
                  <a:pt x="2081" y="395"/>
                </a:lnTo>
                <a:lnTo>
                  <a:pt x="2081" y="395"/>
                </a:lnTo>
                <a:lnTo>
                  <a:pt x="2081" y="395"/>
                </a:lnTo>
                <a:lnTo>
                  <a:pt x="2081" y="395"/>
                </a:lnTo>
                <a:lnTo>
                  <a:pt x="2086" y="395"/>
                </a:lnTo>
                <a:lnTo>
                  <a:pt x="2086" y="395"/>
                </a:lnTo>
                <a:lnTo>
                  <a:pt x="2086" y="395"/>
                </a:lnTo>
                <a:lnTo>
                  <a:pt x="2086" y="395"/>
                </a:lnTo>
                <a:lnTo>
                  <a:pt x="2091" y="395"/>
                </a:lnTo>
                <a:lnTo>
                  <a:pt x="2091" y="395"/>
                </a:lnTo>
                <a:lnTo>
                  <a:pt x="2096" y="395"/>
                </a:lnTo>
                <a:lnTo>
                  <a:pt x="2096" y="395"/>
                </a:lnTo>
                <a:lnTo>
                  <a:pt x="2101" y="395"/>
                </a:lnTo>
                <a:lnTo>
                  <a:pt x="2101" y="395"/>
                </a:lnTo>
                <a:lnTo>
                  <a:pt x="2101" y="395"/>
                </a:lnTo>
                <a:lnTo>
                  <a:pt x="2101" y="395"/>
                </a:lnTo>
                <a:lnTo>
                  <a:pt x="2106" y="395"/>
                </a:lnTo>
                <a:lnTo>
                  <a:pt x="2106" y="395"/>
                </a:lnTo>
                <a:lnTo>
                  <a:pt x="2106" y="395"/>
                </a:lnTo>
                <a:lnTo>
                  <a:pt x="2106" y="395"/>
                </a:lnTo>
                <a:lnTo>
                  <a:pt x="2111" y="395"/>
                </a:lnTo>
                <a:lnTo>
                  <a:pt x="2111" y="395"/>
                </a:lnTo>
                <a:lnTo>
                  <a:pt x="2111" y="395"/>
                </a:lnTo>
                <a:lnTo>
                  <a:pt x="2111" y="395"/>
                </a:lnTo>
                <a:lnTo>
                  <a:pt x="2116" y="395"/>
                </a:lnTo>
                <a:lnTo>
                  <a:pt x="2116" y="395"/>
                </a:lnTo>
                <a:lnTo>
                  <a:pt x="2116" y="395"/>
                </a:lnTo>
                <a:lnTo>
                  <a:pt x="2116" y="395"/>
                </a:lnTo>
                <a:lnTo>
                  <a:pt x="2121" y="395"/>
                </a:lnTo>
                <a:lnTo>
                  <a:pt x="2121" y="395"/>
                </a:lnTo>
                <a:lnTo>
                  <a:pt x="2121" y="395"/>
                </a:lnTo>
                <a:lnTo>
                  <a:pt x="2121" y="395"/>
                </a:lnTo>
                <a:lnTo>
                  <a:pt x="2126" y="395"/>
                </a:lnTo>
                <a:lnTo>
                  <a:pt x="2126" y="395"/>
                </a:lnTo>
                <a:lnTo>
                  <a:pt x="2131" y="395"/>
                </a:lnTo>
                <a:lnTo>
                  <a:pt x="2131" y="395"/>
                </a:lnTo>
                <a:lnTo>
                  <a:pt x="2136" y="395"/>
                </a:lnTo>
                <a:lnTo>
                  <a:pt x="2136" y="395"/>
                </a:lnTo>
                <a:lnTo>
                  <a:pt x="2136" y="395"/>
                </a:lnTo>
                <a:lnTo>
                  <a:pt x="2136" y="395"/>
                </a:lnTo>
                <a:lnTo>
                  <a:pt x="2141" y="395"/>
                </a:lnTo>
                <a:lnTo>
                  <a:pt x="2141" y="395"/>
                </a:lnTo>
                <a:lnTo>
                  <a:pt x="2141" y="395"/>
                </a:lnTo>
                <a:lnTo>
                  <a:pt x="2141" y="395"/>
                </a:lnTo>
                <a:lnTo>
                  <a:pt x="2146" y="395"/>
                </a:lnTo>
                <a:lnTo>
                  <a:pt x="2146" y="395"/>
                </a:lnTo>
                <a:lnTo>
                  <a:pt x="2146" y="395"/>
                </a:lnTo>
                <a:lnTo>
                  <a:pt x="2146" y="395"/>
                </a:lnTo>
                <a:lnTo>
                  <a:pt x="2151" y="395"/>
                </a:lnTo>
                <a:lnTo>
                  <a:pt x="2151" y="395"/>
                </a:lnTo>
                <a:lnTo>
                  <a:pt x="2151" y="395"/>
                </a:lnTo>
                <a:lnTo>
                  <a:pt x="2151" y="395"/>
                </a:lnTo>
                <a:lnTo>
                  <a:pt x="2156" y="395"/>
                </a:lnTo>
                <a:lnTo>
                  <a:pt x="2156" y="389"/>
                </a:lnTo>
                <a:lnTo>
                  <a:pt x="2156" y="389"/>
                </a:lnTo>
                <a:lnTo>
                  <a:pt x="2156" y="389"/>
                </a:lnTo>
                <a:lnTo>
                  <a:pt x="2161" y="389"/>
                </a:lnTo>
                <a:lnTo>
                  <a:pt x="2161" y="389"/>
                </a:lnTo>
                <a:lnTo>
                  <a:pt x="2166" y="389"/>
                </a:lnTo>
                <a:lnTo>
                  <a:pt x="2166" y="389"/>
                </a:lnTo>
                <a:lnTo>
                  <a:pt x="2166" y="389"/>
                </a:lnTo>
                <a:lnTo>
                  <a:pt x="2166" y="389"/>
                </a:lnTo>
                <a:lnTo>
                  <a:pt x="2171" y="389"/>
                </a:lnTo>
                <a:lnTo>
                  <a:pt x="2171" y="389"/>
                </a:lnTo>
                <a:lnTo>
                  <a:pt x="2171" y="389"/>
                </a:lnTo>
                <a:lnTo>
                  <a:pt x="2171" y="389"/>
                </a:lnTo>
                <a:lnTo>
                  <a:pt x="2176" y="389"/>
                </a:lnTo>
                <a:lnTo>
                  <a:pt x="2176" y="389"/>
                </a:lnTo>
                <a:lnTo>
                  <a:pt x="2176" y="389"/>
                </a:lnTo>
                <a:lnTo>
                  <a:pt x="2176" y="389"/>
                </a:lnTo>
                <a:lnTo>
                  <a:pt x="2181" y="389"/>
                </a:lnTo>
                <a:lnTo>
                  <a:pt x="2181" y="384"/>
                </a:lnTo>
                <a:lnTo>
                  <a:pt x="2181" y="384"/>
                </a:lnTo>
                <a:lnTo>
                  <a:pt x="2181" y="384"/>
                </a:lnTo>
                <a:lnTo>
                  <a:pt x="2186" y="384"/>
                </a:lnTo>
                <a:lnTo>
                  <a:pt x="2186" y="384"/>
                </a:lnTo>
                <a:lnTo>
                  <a:pt x="2186" y="384"/>
                </a:lnTo>
                <a:lnTo>
                  <a:pt x="2186" y="384"/>
                </a:lnTo>
                <a:lnTo>
                  <a:pt x="2191" y="384"/>
                </a:lnTo>
                <a:lnTo>
                  <a:pt x="2191" y="384"/>
                </a:lnTo>
                <a:lnTo>
                  <a:pt x="2196" y="384"/>
                </a:lnTo>
                <a:lnTo>
                  <a:pt x="2196" y="384"/>
                </a:lnTo>
                <a:lnTo>
                  <a:pt x="2196" y="384"/>
                </a:lnTo>
                <a:lnTo>
                  <a:pt x="2196" y="384"/>
                </a:lnTo>
                <a:lnTo>
                  <a:pt x="2201" y="384"/>
                </a:lnTo>
                <a:lnTo>
                  <a:pt x="2201" y="384"/>
                </a:lnTo>
                <a:lnTo>
                  <a:pt x="2201" y="384"/>
                </a:lnTo>
                <a:lnTo>
                  <a:pt x="2201" y="384"/>
                </a:lnTo>
                <a:lnTo>
                  <a:pt x="2205" y="384"/>
                </a:lnTo>
                <a:lnTo>
                  <a:pt x="2205" y="384"/>
                </a:lnTo>
                <a:lnTo>
                  <a:pt x="2205" y="384"/>
                </a:lnTo>
                <a:lnTo>
                  <a:pt x="2205" y="384"/>
                </a:lnTo>
                <a:lnTo>
                  <a:pt x="2210" y="384"/>
                </a:lnTo>
                <a:lnTo>
                  <a:pt x="2210" y="384"/>
                </a:lnTo>
                <a:lnTo>
                  <a:pt x="2210" y="384"/>
                </a:lnTo>
                <a:lnTo>
                  <a:pt x="2210" y="384"/>
                </a:lnTo>
                <a:lnTo>
                  <a:pt x="2215" y="384"/>
                </a:lnTo>
                <a:lnTo>
                  <a:pt x="2215" y="384"/>
                </a:lnTo>
                <a:lnTo>
                  <a:pt x="2215" y="384"/>
                </a:lnTo>
                <a:lnTo>
                  <a:pt x="2215" y="384"/>
                </a:lnTo>
                <a:lnTo>
                  <a:pt x="2220" y="384"/>
                </a:lnTo>
                <a:lnTo>
                  <a:pt x="2220" y="384"/>
                </a:lnTo>
                <a:lnTo>
                  <a:pt x="2225" y="384"/>
                </a:lnTo>
                <a:lnTo>
                  <a:pt x="2225" y="384"/>
                </a:lnTo>
                <a:lnTo>
                  <a:pt x="2225" y="384"/>
                </a:lnTo>
                <a:lnTo>
                  <a:pt x="2225" y="384"/>
                </a:lnTo>
                <a:lnTo>
                  <a:pt x="2230" y="384"/>
                </a:lnTo>
                <a:lnTo>
                  <a:pt x="2230" y="384"/>
                </a:lnTo>
                <a:lnTo>
                  <a:pt x="2230" y="384"/>
                </a:lnTo>
                <a:lnTo>
                  <a:pt x="2230" y="384"/>
                </a:lnTo>
                <a:lnTo>
                  <a:pt x="2235" y="384"/>
                </a:lnTo>
                <a:lnTo>
                  <a:pt x="2235" y="384"/>
                </a:lnTo>
                <a:lnTo>
                  <a:pt x="2235" y="384"/>
                </a:lnTo>
                <a:lnTo>
                  <a:pt x="2235" y="378"/>
                </a:lnTo>
                <a:lnTo>
                  <a:pt x="2240" y="378"/>
                </a:lnTo>
                <a:lnTo>
                  <a:pt x="2240" y="378"/>
                </a:lnTo>
                <a:lnTo>
                  <a:pt x="2240" y="378"/>
                </a:lnTo>
                <a:lnTo>
                  <a:pt x="2240" y="378"/>
                </a:lnTo>
                <a:lnTo>
                  <a:pt x="2245" y="378"/>
                </a:lnTo>
                <a:lnTo>
                  <a:pt x="2245" y="378"/>
                </a:lnTo>
                <a:lnTo>
                  <a:pt x="2245" y="378"/>
                </a:lnTo>
                <a:lnTo>
                  <a:pt x="2245" y="373"/>
                </a:lnTo>
                <a:lnTo>
                  <a:pt x="2250" y="373"/>
                </a:lnTo>
                <a:lnTo>
                  <a:pt x="2250" y="367"/>
                </a:lnTo>
                <a:lnTo>
                  <a:pt x="2255" y="367"/>
                </a:lnTo>
                <a:lnTo>
                  <a:pt x="2255" y="362"/>
                </a:lnTo>
                <a:lnTo>
                  <a:pt x="2255" y="362"/>
                </a:lnTo>
                <a:lnTo>
                  <a:pt x="2255" y="356"/>
                </a:lnTo>
                <a:lnTo>
                  <a:pt x="2260" y="356"/>
                </a:lnTo>
                <a:lnTo>
                  <a:pt x="2260" y="356"/>
                </a:lnTo>
                <a:lnTo>
                  <a:pt x="2260" y="356"/>
                </a:lnTo>
                <a:lnTo>
                  <a:pt x="2260" y="356"/>
                </a:lnTo>
                <a:lnTo>
                  <a:pt x="2265" y="356"/>
                </a:lnTo>
                <a:lnTo>
                  <a:pt x="2265" y="351"/>
                </a:lnTo>
                <a:lnTo>
                  <a:pt x="2265" y="351"/>
                </a:lnTo>
                <a:lnTo>
                  <a:pt x="2265" y="351"/>
                </a:lnTo>
                <a:lnTo>
                  <a:pt x="2270" y="351"/>
                </a:lnTo>
                <a:lnTo>
                  <a:pt x="2270" y="346"/>
                </a:lnTo>
                <a:lnTo>
                  <a:pt x="2270" y="346"/>
                </a:lnTo>
                <a:lnTo>
                  <a:pt x="2270" y="335"/>
                </a:lnTo>
                <a:lnTo>
                  <a:pt x="2275" y="335"/>
                </a:lnTo>
                <a:lnTo>
                  <a:pt x="2275" y="329"/>
                </a:lnTo>
                <a:lnTo>
                  <a:pt x="2275" y="329"/>
                </a:lnTo>
                <a:lnTo>
                  <a:pt x="2275" y="329"/>
                </a:lnTo>
                <a:lnTo>
                  <a:pt x="2280" y="329"/>
                </a:lnTo>
                <a:lnTo>
                  <a:pt x="2280" y="329"/>
                </a:lnTo>
                <a:lnTo>
                  <a:pt x="2285" y="329"/>
                </a:lnTo>
                <a:lnTo>
                  <a:pt x="2285" y="329"/>
                </a:lnTo>
                <a:lnTo>
                  <a:pt x="2285" y="329"/>
                </a:lnTo>
                <a:lnTo>
                  <a:pt x="2285" y="324"/>
                </a:lnTo>
                <a:lnTo>
                  <a:pt x="2290" y="324"/>
                </a:lnTo>
                <a:lnTo>
                  <a:pt x="2290" y="324"/>
                </a:lnTo>
                <a:lnTo>
                  <a:pt x="2290" y="324"/>
                </a:lnTo>
                <a:lnTo>
                  <a:pt x="2290" y="318"/>
                </a:lnTo>
                <a:lnTo>
                  <a:pt x="2295" y="318"/>
                </a:lnTo>
                <a:lnTo>
                  <a:pt x="2295" y="318"/>
                </a:lnTo>
                <a:lnTo>
                  <a:pt x="2295" y="318"/>
                </a:lnTo>
                <a:lnTo>
                  <a:pt x="2295" y="318"/>
                </a:lnTo>
                <a:lnTo>
                  <a:pt x="2300" y="318"/>
                </a:lnTo>
                <a:lnTo>
                  <a:pt x="2300" y="318"/>
                </a:lnTo>
                <a:lnTo>
                  <a:pt x="2300" y="318"/>
                </a:lnTo>
                <a:lnTo>
                  <a:pt x="2300" y="318"/>
                </a:lnTo>
                <a:lnTo>
                  <a:pt x="2305" y="318"/>
                </a:lnTo>
                <a:lnTo>
                  <a:pt x="2305" y="318"/>
                </a:lnTo>
                <a:lnTo>
                  <a:pt x="2305" y="318"/>
                </a:lnTo>
                <a:lnTo>
                  <a:pt x="2305" y="318"/>
                </a:lnTo>
                <a:lnTo>
                  <a:pt x="2310" y="318"/>
                </a:lnTo>
                <a:lnTo>
                  <a:pt x="2310" y="318"/>
                </a:lnTo>
                <a:lnTo>
                  <a:pt x="2315" y="318"/>
                </a:lnTo>
                <a:lnTo>
                  <a:pt x="2315" y="318"/>
                </a:lnTo>
                <a:lnTo>
                  <a:pt x="2315" y="318"/>
                </a:lnTo>
                <a:lnTo>
                  <a:pt x="2315" y="318"/>
                </a:lnTo>
                <a:lnTo>
                  <a:pt x="2320" y="318"/>
                </a:lnTo>
                <a:lnTo>
                  <a:pt x="2320" y="318"/>
                </a:lnTo>
                <a:lnTo>
                  <a:pt x="2320" y="318"/>
                </a:lnTo>
                <a:lnTo>
                  <a:pt x="2320" y="318"/>
                </a:lnTo>
                <a:lnTo>
                  <a:pt x="2325" y="318"/>
                </a:lnTo>
                <a:lnTo>
                  <a:pt x="2325" y="318"/>
                </a:lnTo>
                <a:lnTo>
                  <a:pt x="2325" y="318"/>
                </a:lnTo>
                <a:lnTo>
                  <a:pt x="2325" y="313"/>
                </a:lnTo>
                <a:lnTo>
                  <a:pt x="2330" y="313"/>
                </a:lnTo>
                <a:lnTo>
                  <a:pt x="2330" y="313"/>
                </a:lnTo>
                <a:lnTo>
                  <a:pt x="2330" y="313"/>
                </a:lnTo>
                <a:lnTo>
                  <a:pt x="2330" y="313"/>
                </a:lnTo>
                <a:lnTo>
                  <a:pt x="2335" y="313"/>
                </a:lnTo>
                <a:lnTo>
                  <a:pt x="2335" y="313"/>
                </a:lnTo>
                <a:lnTo>
                  <a:pt x="2335" y="313"/>
                </a:lnTo>
                <a:lnTo>
                  <a:pt x="2335" y="313"/>
                </a:lnTo>
                <a:lnTo>
                  <a:pt x="2340" y="313"/>
                </a:lnTo>
                <a:lnTo>
                  <a:pt x="2340" y="313"/>
                </a:lnTo>
                <a:lnTo>
                  <a:pt x="2345" y="313"/>
                </a:lnTo>
                <a:lnTo>
                  <a:pt x="2345" y="313"/>
                </a:lnTo>
                <a:lnTo>
                  <a:pt x="2345" y="313"/>
                </a:lnTo>
                <a:lnTo>
                  <a:pt x="2345" y="307"/>
                </a:lnTo>
                <a:lnTo>
                  <a:pt x="2349" y="307"/>
                </a:lnTo>
                <a:lnTo>
                  <a:pt x="2349" y="307"/>
                </a:lnTo>
                <a:lnTo>
                  <a:pt x="2349" y="307"/>
                </a:lnTo>
                <a:lnTo>
                  <a:pt x="2349" y="307"/>
                </a:lnTo>
                <a:lnTo>
                  <a:pt x="2354" y="307"/>
                </a:lnTo>
                <a:lnTo>
                  <a:pt x="2354" y="307"/>
                </a:lnTo>
                <a:lnTo>
                  <a:pt x="2354" y="307"/>
                </a:lnTo>
                <a:lnTo>
                  <a:pt x="2354" y="307"/>
                </a:lnTo>
                <a:lnTo>
                  <a:pt x="2359" y="307"/>
                </a:lnTo>
                <a:lnTo>
                  <a:pt x="2359" y="307"/>
                </a:lnTo>
                <a:lnTo>
                  <a:pt x="2359" y="307"/>
                </a:lnTo>
                <a:lnTo>
                  <a:pt x="2359" y="302"/>
                </a:lnTo>
                <a:lnTo>
                  <a:pt x="2364" y="302"/>
                </a:lnTo>
                <a:lnTo>
                  <a:pt x="2364" y="302"/>
                </a:lnTo>
                <a:lnTo>
                  <a:pt x="2364" y="302"/>
                </a:lnTo>
                <a:lnTo>
                  <a:pt x="2364" y="302"/>
                </a:lnTo>
                <a:lnTo>
                  <a:pt x="2369" y="302"/>
                </a:lnTo>
                <a:lnTo>
                  <a:pt x="2369" y="302"/>
                </a:lnTo>
                <a:lnTo>
                  <a:pt x="2369" y="302"/>
                </a:lnTo>
                <a:lnTo>
                  <a:pt x="2369" y="302"/>
                </a:lnTo>
                <a:lnTo>
                  <a:pt x="2374" y="302"/>
                </a:lnTo>
                <a:lnTo>
                  <a:pt x="2374" y="302"/>
                </a:lnTo>
                <a:lnTo>
                  <a:pt x="2379" y="302"/>
                </a:lnTo>
                <a:lnTo>
                  <a:pt x="2379" y="302"/>
                </a:lnTo>
                <a:lnTo>
                  <a:pt x="2379" y="302"/>
                </a:lnTo>
                <a:lnTo>
                  <a:pt x="2379" y="302"/>
                </a:lnTo>
                <a:lnTo>
                  <a:pt x="2384" y="302"/>
                </a:lnTo>
                <a:lnTo>
                  <a:pt x="2384" y="302"/>
                </a:lnTo>
                <a:lnTo>
                  <a:pt x="2384" y="302"/>
                </a:lnTo>
                <a:lnTo>
                  <a:pt x="2384" y="302"/>
                </a:lnTo>
                <a:lnTo>
                  <a:pt x="2389" y="302"/>
                </a:lnTo>
                <a:lnTo>
                  <a:pt x="2389" y="302"/>
                </a:lnTo>
                <a:lnTo>
                  <a:pt x="2389" y="302"/>
                </a:lnTo>
                <a:lnTo>
                  <a:pt x="2389" y="302"/>
                </a:lnTo>
                <a:lnTo>
                  <a:pt x="2394" y="302"/>
                </a:lnTo>
                <a:lnTo>
                  <a:pt x="2394" y="302"/>
                </a:lnTo>
                <a:lnTo>
                  <a:pt x="2394" y="302"/>
                </a:lnTo>
                <a:lnTo>
                  <a:pt x="2394" y="302"/>
                </a:lnTo>
                <a:lnTo>
                  <a:pt x="2399" y="302"/>
                </a:lnTo>
                <a:lnTo>
                  <a:pt x="2399" y="302"/>
                </a:lnTo>
                <a:lnTo>
                  <a:pt x="2399" y="302"/>
                </a:lnTo>
                <a:lnTo>
                  <a:pt x="2399" y="302"/>
                </a:lnTo>
                <a:lnTo>
                  <a:pt x="2404" y="302"/>
                </a:lnTo>
                <a:lnTo>
                  <a:pt x="2404" y="302"/>
                </a:lnTo>
                <a:lnTo>
                  <a:pt x="2409" y="302"/>
                </a:lnTo>
                <a:lnTo>
                  <a:pt x="2409" y="302"/>
                </a:lnTo>
                <a:lnTo>
                  <a:pt x="2409" y="302"/>
                </a:lnTo>
                <a:lnTo>
                  <a:pt x="2409" y="302"/>
                </a:lnTo>
                <a:lnTo>
                  <a:pt x="2414" y="302"/>
                </a:lnTo>
                <a:lnTo>
                  <a:pt x="2414" y="302"/>
                </a:lnTo>
                <a:lnTo>
                  <a:pt x="2414" y="302"/>
                </a:lnTo>
                <a:lnTo>
                  <a:pt x="2414" y="302"/>
                </a:lnTo>
                <a:lnTo>
                  <a:pt x="2419" y="302"/>
                </a:lnTo>
                <a:lnTo>
                  <a:pt x="2419" y="302"/>
                </a:lnTo>
                <a:lnTo>
                  <a:pt x="2419" y="302"/>
                </a:lnTo>
                <a:lnTo>
                  <a:pt x="2419" y="302"/>
                </a:lnTo>
                <a:lnTo>
                  <a:pt x="2424" y="302"/>
                </a:lnTo>
                <a:lnTo>
                  <a:pt x="2424" y="302"/>
                </a:lnTo>
                <a:lnTo>
                  <a:pt x="2424" y="302"/>
                </a:lnTo>
                <a:lnTo>
                  <a:pt x="2424" y="302"/>
                </a:lnTo>
                <a:lnTo>
                  <a:pt x="2429" y="302"/>
                </a:lnTo>
                <a:lnTo>
                  <a:pt x="2429" y="302"/>
                </a:lnTo>
                <a:lnTo>
                  <a:pt x="2429" y="302"/>
                </a:lnTo>
                <a:lnTo>
                  <a:pt x="2429" y="302"/>
                </a:lnTo>
                <a:lnTo>
                  <a:pt x="2434" y="302"/>
                </a:lnTo>
                <a:lnTo>
                  <a:pt x="2434" y="302"/>
                </a:lnTo>
                <a:lnTo>
                  <a:pt x="2439" y="302"/>
                </a:lnTo>
                <a:lnTo>
                  <a:pt x="2439" y="302"/>
                </a:lnTo>
                <a:lnTo>
                  <a:pt x="2439" y="302"/>
                </a:lnTo>
                <a:lnTo>
                  <a:pt x="2439" y="302"/>
                </a:lnTo>
                <a:lnTo>
                  <a:pt x="2444" y="302"/>
                </a:lnTo>
                <a:lnTo>
                  <a:pt x="2444" y="302"/>
                </a:lnTo>
                <a:lnTo>
                  <a:pt x="2444" y="302"/>
                </a:lnTo>
                <a:lnTo>
                  <a:pt x="2444" y="302"/>
                </a:lnTo>
                <a:lnTo>
                  <a:pt x="2449" y="302"/>
                </a:lnTo>
                <a:lnTo>
                  <a:pt x="2449" y="302"/>
                </a:lnTo>
                <a:lnTo>
                  <a:pt x="2449" y="302"/>
                </a:lnTo>
                <a:lnTo>
                  <a:pt x="2449" y="302"/>
                </a:lnTo>
                <a:lnTo>
                  <a:pt x="2454" y="302"/>
                </a:lnTo>
                <a:lnTo>
                  <a:pt x="2454" y="302"/>
                </a:lnTo>
                <a:lnTo>
                  <a:pt x="2454" y="302"/>
                </a:lnTo>
                <a:lnTo>
                  <a:pt x="2454" y="302"/>
                </a:lnTo>
                <a:lnTo>
                  <a:pt x="2459" y="302"/>
                </a:lnTo>
                <a:lnTo>
                  <a:pt x="2459" y="302"/>
                </a:lnTo>
                <a:lnTo>
                  <a:pt x="2459" y="302"/>
                </a:lnTo>
                <a:lnTo>
                  <a:pt x="2459" y="302"/>
                </a:lnTo>
                <a:lnTo>
                  <a:pt x="2464" y="302"/>
                </a:lnTo>
                <a:lnTo>
                  <a:pt x="2464" y="302"/>
                </a:lnTo>
                <a:lnTo>
                  <a:pt x="2469" y="302"/>
                </a:lnTo>
                <a:lnTo>
                  <a:pt x="2469" y="302"/>
                </a:lnTo>
                <a:lnTo>
                  <a:pt x="2469" y="302"/>
                </a:lnTo>
                <a:lnTo>
                  <a:pt x="2469" y="302"/>
                </a:lnTo>
                <a:lnTo>
                  <a:pt x="2474" y="302"/>
                </a:lnTo>
                <a:lnTo>
                  <a:pt x="2474" y="302"/>
                </a:lnTo>
                <a:lnTo>
                  <a:pt x="2474" y="302"/>
                </a:lnTo>
                <a:lnTo>
                  <a:pt x="2474" y="302"/>
                </a:lnTo>
                <a:lnTo>
                  <a:pt x="2479" y="302"/>
                </a:lnTo>
                <a:lnTo>
                  <a:pt x="2479" y="302"/>
                </a:lnTo>
                <a:lnTo>
                  <a:pt x="2479" y="302"/>
                </a:lnTo>
                <a:lnTo>
                  <a:pt x="2479" y="302"/>
                </a:lnTo>
                <a:lnTo>
                  <a:pt x="2484" y="302"/>
                </a:lnTo>
                <a:lnTo>
                  <a:pt x="2484" y="302"/>
                </a:lnTo>
                <a:lnTo>
                  <a:pt x="2484" y="302"/>
                </a:lnTo>
                <a:lnTo>
                  <a:pt x="2484" y="302"/>
                </a:lnTo>
                <a:lnTo>
                  <a:pt x="2489" y="302"/>
                </a:lnTo>
                <a:lnTo>
                  <a:pt x="2489" y="302"/>
                </a:lnTo>
                <a:lnTo>
                  <a:pt x="2489" y="302"/>
                </a:lnTo>
                <a:lnTo>
                  <a:pt x="2489" y="302"/>
                </a:lnTo>
                <a:lnTo>
                  <a:pt x="2494" y="302"/>
                </a:lnTo>
                <a:lnTo>
                  <a:pt x="2494" y="302"/>
                </a:lnTo>
                <a:lnTo>
                  <a:pt x="2498" y="302"/>
                </a:lnTo>
                <a:lnTo>
                  <a:pt x="2498" y="302"/>
                </a:lnTo>
                <a:lnTo>
                  <a:pt x="2498" y="302"/>
                </a:lnTo>
                <a:lnTo>
                  <a:pt x="2498" y="302"/>
                </a:lnTo>
                <a:lnTo>
                  <a:pt x="2503" y="302"/>
                </a:lnTo>
                <a:lnTo>
                  <a:pt x="2503" y="302"/>
                </a:lnTo>
                <a:lnTo>
                  <a:pt x="2503" y="302"/>
                </a:lnTo>
                <a:lnTo>
                  <a:pt x="2503" y="302"/>
                </a:lnTo>
                <a:lnTo>
                  <a:pt x="2508" y="302"/>
                </a:lnTo>
                <a:lnTo>
                  <a:pt x="2508" y="302"/>
                </a:lnTo>
                <a:lnTo>
                  <a:pt x="2508" y="302"/>
                </a:lnTo>
                <a:lnTo>
                  <a:pt x="2508" y="302"/>
                </a:lnTo>
                <a:lnTo>
                  <a:pt x="2513" y="302"/>
                </a:lnTo>
                <a:lnTo>
                  <a:pt x="2513" y="302"/>
                </a:lnTo>
                <a:lnTo>
                  <a:pt x="2513" y="302"/>
                </a:lnTo>
                <a:lnTo>
                  <a:pt x="2513" y="302"/>
                </a:lnTo>
                <a:lnTo>
                  <a:pt x="2518" y="302"/>
                </a:lnTo>
                <a:lnTo>
                  <a:pt x="2518" y="302"/>
                </a:lnTo>
                <a:lnTo>
                  <a:pt x="2518" y="302"/>
                </a:lnTo>
                <a:lnTo>
                  <a:pt x="2518" y="302"/>
                </a:lnTo>
                <a:lnTo>
                  <a:pt x="2523" y="302"/>
                </a:lnTo>
                <a:lnTo>
                  <a:pt x="2523" y="302"/>
                </a:lnTo>
                <a:lnTo>
                  <a:pt x="2528" y="302"/>
                </a:lnTo>
                <a:lnTo>
                  <a:pt x="2528" y="302"/>
                </a:lnTo>
                <a:lnTo>
                  <a:pt x="2533" y="302"/>
                </a:lnTo>
                <a:lnTo>
                  <a:pt x="2533" y="302"/>
                </a:lnTo>
                <a:lnTo>
                  <a:pt x="2533" y="302"/>
                </a:lnTo>
                <a:lnTo>
                  <a:pt x="2533" y="302"/>
                </a:lnTo>
                <a:lnTo>
                  <a:pt x="2538" y="302"/>
                </a:lnTo>
                <a:lnTo>
                  <a:pt x="2538" y="302"/>
                </a:lnTo>
                <a:lnTo>
                  <a:pt x="2538" y="302"/>
                </a:lnTo>
                <a:lnTo>
                  <a:pt x="2538" y="302"/>
                </a:lnTo>
                <a:lnTo>
                  <a:pt x="2543" y="302"/>
                </a:lnTo>
                <a:lnTo>
                  <a:pt x="2543" y="302"/>
                </a:lnTo>
                <a:lnTo>
                  <a:pt x="2543" y="302"/>
                </a:lnTo>
                <a:lnTo>
                  <a:pt x="2543" y="302"/>
                </a:lnTo>
                <a:lnTo>
                  <a:pt x="2548" y="302"/>
                </a:lnTo>
                <a:lnTo>
                  <a:pt x="2548" y="302"/>
                </a:lnTo>
                <a:lnTo>
                  <a:pt x="2548" y="302"/>
                </a:lnTo>
                <a:lnTo>
                  <a:pt x="2548" y="302"/>
                </a:lnTo>
                <a:lnTo>
                  <a:pt x="2553" y="302"/>
                </a:lnTo>
                <a:lnTo>
                  <a:pt x="2553" y="302"/>
                </a:lnTo>
                <a:lnTo>
                  <a:pt x="2553" y="302"/>
                </a:lnTo>
                <a:lnTo>
                  <a:pt x="2553" y="302"/>
                </a:lnTo>
                <a:lnTo>
                  <a:pt x="2558" y="302"/>
                </a:lnTo>
                <a:lnTo>
                  <a:pt x="2558" y="302"/>
                </a:lnTo>
                <a:lnTo>
                  <a:pt x="2563" y="302"/>
                </a:lnTo>
                <a:lnTo>
                  <a:pt x="2563" y="302"/>
                </a:lnTo>
                <a:lnTo>
                  <a:pt x="2563" y="302"/>
                </a:lnTo>
                <a:lnTo>
                  <a:pt x="2563" y="302"/>
                </a:lnTo>
                <a:lnTo>
                  <a:pt x="2568" y="302"/>
                </a:lnTo>
                <a:lnTo>
                  <a:pt x="2568" y="302"/>
                </a:lnTo>
                <a:lnTo>
                  <a:pt x="2568" y="302"/>
                </a:lnTo>
                <a:lnTo>
                  <a:pt x="2568" y="296"/>
                </a:lnTo>
                <a:lnTo>
                  <a:pt x="2573" y="296"/>
                </a:lnTo>
                <a:lnTo>
                  <a:pt x="2573" y="296"/>
                </a:lnTo>
                <a:lnTo>
                  <a:pt x="2573" y="296"/>
                </a:lnTo>
                <a:lnTo>
                  <a:pt x="2573" y="291"/>
                </a:lnTo>
                <a:lnTo>
                  <a:pt x="2578" y="291"/>
                </a:lnTo>
                <a:lnTo>
                  <a:pt x="2578" y="285"/>
                </a:lnTo>
                <a:lnTo>
                  <a:pt x="2578" y="285"/>
                </a:lnTo>
                <a:lnTo>
                  <a:pt x="2578" y="285"/>
                </a:lnTo>
                <a:lnTo>
                  <a:pt x="2583" y="285"/>
                </a:lnTo>
                <a:lnTo>
                  <a:pt x="2583" y="285"/>
                </a:lnTo>
                <a:lnTo>
                  <a:pt x="2583" y="285"/>
                </a:lnTo>
                <a:lnTo>
                  <a:pt x="2583" y="280"/>
                </a:lnTo>
                <a:lnTo>
                  <a:pt x="2588" y="280"/>
                </a:lnTo>
                <a:lnTo>
                  <a:pt x="2588" y="274"/>
                </a:lnTo>
                <a:lnTo>
                  <a:pt x="2593" y="274"/>
                </a:lnTo>
                <a:lnTo>
                  <a:pt x="2593" y="274"/>
                </a:lnTo>
                <a:lnTo>
                  <a:pt x="2593" y="274"/>
                </a:lnTo>
                <a:lnTo>
                  <a:pt x="2593" y="269"/>
                </a:lnTo>
                <a:lnTo>
                  <a:pt x="2598" y="269"/>
                </a:lnTo>
                <a:lnTo>
                  <a:pt x="2598" y="269"/>
                </a:lnTo>
                <a:lnTo>
                  <a:pt x="2598" y="269"/>
                </a:lnTo>
                <a:lnTo>
                  <a:pt x="2598" y="269"/>
                </a:lnTo>
                <a:lnTo>
                  <a:pt x="2603" y="269"/>
                </a:lnTo>
                <a:lnTo>
                  <a:pt x="2603" y="263"/>
                </a:lnTo>
                <a:lnTo>
                  <a:pt x="2603" y="263"/>
                </a:lnTo>
                <a:lnTo>
                  <a:pt x="2603" y="263"/>
                </a:lnTo>
                <a:lnTo>
                  <a:pt x="2608" y="263"/>
                </a:lnTo>
                <a:lnTo>
                  <a:pt x="2608" y="263"/>
                </a:lnTo>
                <a:lnTo>
                  <a:pt x="2608" y="263"/>
                </a:lnTo>
                <a:lnTo>
                  <a:pt x="2608" y="258"/>
                </a:lnTo>
                <a:lnTo>
                  <a:pt x="2613" y="258"/>
                </a:lnTo>
                <a:lnTo>
                  <a:pt x="2613" y="252"/>
                </a:lnTo>
                <a:lnTo>
                  <a:pt x="2613" y="252"/>
                </a:lnTo>
                <a:lnTo>
                  <a:pt x="2613" y="252"/>
                </a:lnTo>
                <a:lnTo>
                  <a:pt x="2618" y="252"/>
                </a:lnTo>
                <a:lnTo>
                  <a:pt x="2618" y="247"/>
                </a:lnTo>
                <a:lnTo>
                  <a:pt x="2623" y="247"/>
                </a:lnTo>
                <a:lnTo>
                  <a:pt x="2623" y="247"/>
                </a:lnTo>
                <a:lnTo>
                  <a:pt x="2623" y="247"/>
                </a:lnTo>
                <a:lnTo>
                  <a:pt x="2623" y="247"/>
                </a:lnTo>
                <a:lnTo>
                  <a:pt x="2628" y="247"/>
                </a:lnTo>
                <a:lnTo>
                  <a:pt x="2628" y="247"/>
                </a:lnTo>
                <a:lnTo>
                  <a:pt x="2628" y="247"/>
                </a:lnTo>
                <a:lnTo>
                  <a:pt x="2628" y="247"/>
                </a:lnTo>
                <a:lnTo>
                  <a:pt x="2633" y="247"/>
                </a:lnTo>
                <a:lnTo>
                  <a:pt x="2633" y="247"/>
                </a:lnTo>
                <a:lnTo>
                  <a:pt x="2633" y="247"/>
                </a:lnTo>
                <a:lnTo>
                  <a:pt x="2633" y="247"/>
                </a:lnTo>
                <a:lnTo>
                  <a:pt x="2638" y="247"/>
                </a:lnTo>
                <a:lnTo>
                  <a:pt x="2638" y="247"/>
                </a:lnTo>
                <a:lnTo>
                  <a:pt x="2638" y="247"/>
                </a:lnTo>
                <a:lnTo>
                  <a:pt x="2638" y="247"/>
                </a:lnTo>
                <a:lnTo>
                  <a:pt x="2643" y="247"/>
                </a:lnTo>
                <a:lnTo>
                  <a:pt x="2643" y="241"/>
                </a:lnTo>
                <a:lnTo>
                  <a:pt x="2643" y="241"/>
                </a:lnTo>
                <a:lnTo>
                  <a:pt x="2643" y="241"/>
                </a:lnTo>
                <a:lnTo>
                  <a:pt x="2647" y="241"/>
                </a:lnTo>
                <a:lnTo>
                  <a:pt x="2647" y="241"/>
                </a:lnTo>
                <a:lnTo>
                  <a:pt x="2652" y="241"/>
                </a:lnTo>
                <a:lnTo>
                  <a:pt x="2652" y="241"/>
                </a:lnTo>
                <a:lnTo>
                  <a:pt x="2652" y="241"/>
                </a:lnTo>
                <a:lnTo>
                  <a:pt x="2652" y="241"/>
                </a:lnTo>
                <a:lnTo>
                  <a:pt x="2657" y="241"/>
                </a:lnTo>
                <a:lnTo>
                  <a:pt x="2657" y="241"/>
                </a:lnTo>
                <a:lnTo>
                  <a:pt x="2657" y="241"/>
                </a:lnTo>
                <a:lnTo>
                  <a:pt x="2657" y="241"/>
                </a:lnTo>
                <a:lnTo>
                  <a:pt x="2662" y="241"/>
                </a:lnTo>
                <a:lnTo>
                  <a:pt x="2662" y="241"/>
                </a:lnTo>
                <a:lnTo>
                  <a:pt x="2662" y="241"/>
                </a:lnTo>
                <a:lnTo>
                  <a:pt x="2662" y="236"/>
                </a:lnTo>
                <a:lnTo>
                  <a:pt x="2667" y="236"/>
                </a:lnTo>
                <a:lnTo>
                  <a:pt x="2667" y="236"/>
                </a:lnTo>
                <a:lnTo>
                  <a:pt x="2667" y="236"/>
                </a:lnTo>
                <a:lnTo>
                  <a:pt x="2667" y="236"/>
                </a:lnTo>
                <a:lnTo>
                  <a:pt x="2672" y="236"/>
                </a:lnTo>
                <a:lnTo>
                  <a:pt x="2672" y="236"/>
                </a:lnTo>
                <a:lnTo>
                  <a:pt x="2672" y="236"/>
                </a:lnTo>
                <a:lnTo>
                  <a:pt x="2672" y="236"/>
                </a:lnTo>
                <a:lnTo>
                  <a:pt x="2677" y="236"/>
                </a:lnTo>
                <a:lnTo>
                  <a:pt x="2677" y="236"/>
                </a:lnTo>
                <a:lnTo>
                  <a:pt x="2682" y="236"/>
                </a:lnTo>
                <a:lnTo>
                  <a:pt x="2682" y="236"/>
                </a:lnTo>
                <a:lnTo>
                  <a:pt x="2682" y="236"/>
                </a:lnTo>
                <a:lnTo>
                  <a:pt x="2682" y="236"/>
                </a:lnTo>
                <a:lnTo>
                  <a:pt x="2687" y="236"/>
                </a:lnTo>
                <a:lnTo>
                  <a:pt x="2687" y="236"/>
                </a:lnTo>
                <a:lnTo>
                  <a:pt x="2687" y="236"/>
                </a:lnTo>
                <a:lnTo>
                  <a:pt x="2687" y="236"/>
                </a:lnTo>
                <a:lnTo>
                  <a:pt x="2692" y="236"/>
                </a:lnTo>
                <a:lnTo>
                  <a:pt x="2692" y="230"/>
                </a:lnTo>
                <a:lnTo>
                  <a:pt x="2692" y="230"/>
                </a:lnTo>
                <a:lnTo>
                  <a:pt x="2692" y="230"/>
                </a:lnTo>
                <a:lnTo>
                  <a:pt x="2697" y="230"/>
                </a:lnTo>
                <a:lnTo>
                  <a:pt x="2697" y="230"/>
                </a:lnTo>
                <a:lnTo>
                  <a:pt x="2697" y="230"/>
                </a:lnTo>
                <a:lnTo>
                  <a:pt x="2697" y="230"/>
                </a:lnTo>
                <a:lnTo>
                  <a:pt x="2702" y="230"/>
                </a:lnTo>
                <a:lnTo>
                  <a:pt x="2702" y="230"/>
                </a:lnTo>
                <a:lnTo>
                  <a:pt x="2702" y="230"/>
                </a:lnTo>
                <a:lnTo>
                  <a:pt x="2702" y="230"/>
                </a:lnTo>
                <a:lnTo>
                  <a:pt x="2707" y="230"/>
                </a:lnTo>
                <a:lnTo>
                  <a:pt x="2707" y="230"/>
                </a:lnTo>
                <a:lnTo>
                  <a:pt x="2712" y="230"/>
                </a:lnTo>
                <a:lnTo>
                  <a:pt x="2712" y="230"/>
                </a:lnTo>
                <a:lnTo>
                  <a:pt x="2712" y="230"/>
                </a:lnTo>
                <a:lnTo>
                  <a:pt x="2712" y="225"/>
                </a:lnTo>
                <a:lnTo>
                  <a:pt x="2717" y="225"/>
                </a:lnTo>
                <a:lnTo>
                  <a:pt x="2717" y="225"/>
                </a:lnTo>
                <a:lnTo>
                  <a:pt x="2717" y="225"/>
                </a:lnTo>
                <a:lnTo>
                  <a:pt x="2717" y="225"/>
                </a:lnTo>
                <a:lnTo>
                  <a:pt x="2722" y="225"/>
                </a:lnTo>
                <a:lnTo>
                  <a:pt x="2722" y="225"/>
                </a:lnTo>
                <a:lnTo>
                  <a:pt x="2722" y="225"/>
                </a:lnTo>
                <a:lnTo>
                  <a:pt x="2722" y="225"/>
                </a:lnTo>
                <a:lnTo>
                  <a:pt x="2727" y="225"/>
                </a:lnTo>
                <a:lnTo>
                  <a:pt x="2727" y="225"/>
                </a:lnTo>
                <a:lnTo>
                  <a:pt x="2727" y="225"/>
                </a:lnTo>
                <a:lnTo>
                  <a:pt x="2727" y="225"/>
                </a:lnTo>
                <a:lnTo>
                  <a:pt x="2732" y="225"/>
                </a:lnTo>
                <a:lnTo>
                  <a:pt x="2732" y="225"/>
                </a:lnTo>
                <a:lnTo>
                  <a:pt x="2732" y="225"/>
                </a:lnTo>
                <a:lnTo>
                  <a:pt x="2732" y="225"/>
                </a:lnTo>
                <a:lnTo>
                  <a:pt x="2737" y="225"/>
                </a:lnTo>
                <a:lnTo>
                  <a:pt x="2737" y="225"/>
                </a:lnTo>
                <a:lnTo>
                  <a:pt x="2742" y="225"/>
                </a:lnTo>
                <a:lnTo>
                  <a:pt x="2742" y="225"/>
                </a:lnTo>
                <a:lnTo>
                  <a:pt x="2742" y="225"/>
                </a:lnTo>
                <a:lnTo>
                  <a:pt x="2742" y="225"/>
                </a:lnTo>
                <a:lnTo>
                  <a:pt x="2747" y="225"/>
                </a:lnTo>
                <a:lnTo>
                  <a:pt x="2747" y="225"/>
                </a:lnTo>
                <a:lnTo>
                  <a:pt x="2747" y="225"/>
                </a:lnTo>
                <a:lnTo>
                  <a:pt x="2747" y="225"/>
                </a:lnTo>
                <a:lnTo>
                  <a:pt x="2752" y="225"/>
                </a:lnTo>
                <a:lnTo>
                  <a:pt x="2752" y="225"/>
                </a:lnTo>
                <a:lnTo>
                  <a:pt x="2752" y="225"/>
                </a:lnTo>
                <a:lnTo>
                  <a:pt x="2752" y="225"/>
                </a:lnTo>
                <a:lnTo>
                  <a:pt x="2757" y="225"/>
                </a:lnTo>
                <a:lnTo>
                  <a:pt x="2757" y="225"/>
                </a:lnTo>
                <a:lnTo>
                  <a:pt x="2757" y="225"/>
                </a:lnTo>
                <a:lnTo>
                  <a:pt x="2757" y="219"/>
                </a:lnTo>
                <a:lnTo>
                  <a:pt x="2762" y="219"/>
                </a:lnTo>
                <a:lnTo>
                  <a:pt x="2762" y="219"/>
                </a:lnTo>
                <a:lnTo>
                  <a:pt x="2762" y="219"/>
                </a:lnTo>
                <a:lnTo>
                  <a:pt x="2762" y="219"/>
                </a:lnTo>
                <a:lnTo>
                  <a:pt x="2767" y="219"/>
                </a:lnTo>
                <a:lnTo>
                  <a:pt x="2767" y="219"/>
                </a:lnTo>
                <a:lnTo>
                  <a:pt x="2772" y="219"/>
                </a:lnTo>
                <a:lnTo>
                  <a:pt x="2772" y="219"/>
                </a:lnTo>
                <a:lnTo>
                  <a:pt x="2772" y="219"/>
                </a:lnTo>
                <a:lnTo>
                  <a:pt x="2772" y="219"/>
                </a:lnTo>
                <a:lnTo>
                  <a:pt x="2777" y="219"/>
                </a:lnTo>
                <a:lnTo>
                  <a:pt x="2777" y="219"/>
                </a:lnTo>
                <a:lnTo>
                  <a:pt x="2777" y="219"/>
                </a:lnTo>
                <a:lnTo>
                  <a:pt x="2777" y="219"/>
                </a:lnTo>
                <a:lnTo>
                  <a:pt x="2782" y="219"/>
                </a:lnTo>
                <a:lnTo>
                  <a:pt x="2782" y="219"/>
                </a:lnTo>
                <a:lnTo>
                  <a:pt x="2782" y="219"/>
                </a:lnTo>
                <a:lnTo>
                  <a:pt x="2782" y="219"/>
                </a:lnTo>
                <a:lnTo>
                  <a:pt x="2787" y="219"/>
                </a:lnTo>
                <a:lnTo>
                  <a:pt x="2787" y="219"/>
                </a:lnTo>
                <a:lnTo>
                  <a:pt x="2787" y="219"/>
                </a:lnTo>
                <a:lnTo>
                  <a:pt x="2787" y="219"/>
                </a:lnTo>
                <a:lnTo>
                  <a:pt x="2791" y="219"/>
                </a:lnTo>
                <a:lnTo>
                  <a:pt x="2791" y="219"/>
                </a:lnTo>
                <a:lnTo>
                  <a:pt x="2791" y="219"/>
                </a:lnTo>
                <a:lnTo>
                  <a:pt x="2791" y="219"/>
                </a:lnTo>
                <a:lnTo>
                  <a:pt x="2796" y="219"/>
                </a:lnTo>
                <a:lnTo>
                  <a:pt x="2796" y="219"/>
                </a:lnTo>
                <a:lnTo>
                  <a:pt x="2796" y="219"/>
                </a:lnTo>
                <a:lnTo>
                  <a:pt x="2796" y="219"/>
                </a:lnTo>
                <a:lnTo>
                  <a:pt x="2801" y="219"/>
                </a:lnTo>
                <a:lnTo>
                  <a:pt x="2801" y="219"/>
                </a:lnTo>
                <a:lnTo>
                  <a:pt x="2806" y="219"/>
                </a:lnTo>
                <a:lnTo>
                  <a:pt x="2806" y="219"/>
                </a:lnTo>
                <a:lnTo>
                  <a:pt x="2806" y="219"/>
                </a:lnTo>
                <a:lnTo>
                  <a:pt x="2806" y="214"/>
                </a:lnTo>
                <a:lnTo>
                  <a:pt x="2811" y="214"/>
                </a:lnTo>
                <a:lnTo>
                  <a:pt x="2811" y="214"/>
                </a:lnTo>
                <a:lnTo>
                  <a:pt x="2816" y="214"/>
                </a:lnTo>
                <a:lnTo>
                  <a:pt x="2816" y="214"/>
                </a:lnTo>
                <a:lnTo>
                  <a:pt x="2816" y="214"/>
                </a:lnTo>
                <a:lnTo>
                  <a:pt x="2816" y="214"/>
                </a:lnTo>
                <a:lnTo>
                  <a:pt x="2821" y="214"/>
                </a:lnTo>
                <a:lnTo>
                  <a:pt x="2821" y="214"/>
                </a:lnTo>
                <a:lnTo>
                  <a:pt x="2821" y="214"/>
                </a:lnTo>
                <a:lnTo>
                  <a:pt x="2821" y="214"/>
                </a:lnTo>
                <a:lnTo>
                  <a:pt x="2826" y="214"/>
                </a:lnTo>
                <a:lnTo>
                  <a:pt x="2826" y="214"/>
                </a:lnTo>
                <a:lnTo>
                  <a:pt x="2826" y="214"/>
                </a:lnTo>
                <a:lnTo>
                  <a:pt x="2826" y="214"/>
                </a:lnTo>
                <a:lnTo>
                  <a:pt x="2831" y="214"/>
                </a:lnTo>
                <a:lnTo>
                  <a:pt x="2831" y="214"/>
                </a:lnTo>
                <a:lnTo>
                  <a:pt x="2836" y="214"/>
                </a:lnTo>
                <a:lnTo>
                  <a:pt x="2836" y="214"/>
                </a:lnTo>
                <a:lnTo>
                  <a:pt x="2836" y="214"/>
                </a:lnTo>
                <a:lnTo>
                  <a:pt x="2836" y="214"/>
                </a:lnTo>
                <a:lnTo>
                  <a:pt x="2841" y="214"/>
                </a:lnTo>
                <a:lnTo>
                  <a:pt x="2841" y="214"/>
                </a:lnTo>
                <a:lnTo>
                  <a:pt x="2841" y="214"/>
                </a:lnTo>
                <a:lnTo>
                  <a:pt x="2841" y="214"/>
                </a:lnTo>
                <a:lnTo>
                  <a:pt x="2846" y="214"/>
                </a:lnTo>
                <a:lnTo>
                  <a:pt x="2846" y="208"/>
                </a:lnTo>
                <a:lnTo>
                  <a:pt x="2846" y="208"/>
                </a:lnTo>
                <a:lnTo>
                  <a:pt x="2846" y="208"/>
                </a:lnTo>
                <a:lnTo>
                  <a:pt x="2851" y="208"/>
                </a:lnTo>
                <a:lnTo>
                  <a:pt x="2851" y="208"/>
                </a:lnTo>
                <a:lnTo>
                  <a:pt x="2851" y="208"/>
                </a:lnTo>
                <a:lnTo>
                  <a:pt x="2851" y="208"/>
                </a:lnTo>
                <a:lnTo>
                  <a:pt x="2856" y="208"/>
                </a:lnTo>
                <a:lnTo>
                  <a:pt x="2856" y="208"/>
                </a:lnTo>
                <a:lnTo>
                  <a:pt x="2856" y="208"/>
                </a:lnTo>
                <a:lnTo>
                  <a:pt x="2856" y="208"/>
                </a:lnTo>
                <a:lnTo>
                  <a:pt x="2861" y="208"/>
                </a:lnTo>
                <a:lnTo>
                  <a:pt x="2861" y="208"/>
                </a:lnTo>
                <a:lnTo>
                  <a:pt x="2866" y="208"/>
                </a:lnTo>
                <a:lnTo>
                  <a:pt x="2866" y="208"/>
                </a:lnTo>
                <a:lnTo>
                  <a:pt x="2866" y="208"/>
                </a:lnTo>
                <a:lnTo>
                  <a:pt x="2866" y="208"/>
                </a:lnTo>
                <a:lnTo>
                  <a:pt x="2871" y="208"/>
                </a:lnTo>
                <a:lnTo>
                  <a:pt x="2871" y="208"/>
                </a:lnTo>
                <a:lnTo>
                  <a:pt x="2871" y="208"/>
                </a:lnTo>
                <a:lnTo>
                  <a:pt x="2871" y="203"/>
                </a:lnTo>
                <a:lnTo>
                  <a:pt x="2876" y="203"/>
                </a:lnTo>
                <a:lnTo>
                  <a:pt x="2876" y="203"/>
                </a:lnTo>
                <a:lnTo>
                  <a:pt x="2876" y="203"/>
                </a:lnTo>
                <a:lnTo>
                  <a:pt x="2876" y="203"/>
                </a:lnTo>
                <a:lnTo>
                  <a:pt x="2881" y="203"/>
                </a:lnTo>
                <a:lnTo>
                  <a:pt x="2881" y="203"/>
                </a:lnTo>
                <a:lnTo>
                  <a:pt x="2881" y="203"/>
                </a:lnTo>
                <a:lnTo>
                  <a:pt x="2881" y="203"/>
                </a:lnTo>
                <a:lnTo>
                  <a:pt x="2886" y="203"/>
                </a:lnTo>
                <a:lnTo>
                  <a:pt x="2886" y="203"/>
                </a:lnTo>
                <a:lnTo>
                  <a:pt x="2886" y="203"/>
                </a:lnTo>
                <a:lnTo>
                  <a:pt x="2886" y="198"/>
                </a:lnTo>
                <a:lnTo>
                  <a:pt x="2891" y="198"/>
                </a:lnTo>
                <a:lnTo>
                  <a:pt x="2891" y="198"/>
                </a:lnTo>
                <a:lnTo>
                  <a:pt x="2896" y="198"/>
                </a:lnTo>
                <a:lnTo>
                  <a:pt x="2896" y="198"/>
                </a:lnTo>
                <a:lnTo>
                  <a:pt x="2896" y="198"/>
                </a:lnTo>
                <a:lnTo>
                  <a:pt x="2896" y="192"/>
                </a:lnTo>
                <a:lnTo>
                  <a:pt x="2901" y="192"/>
                </a:lnTo>
                <a:lnTo>
                  <a:pt x="2901" y="192"/>
                </a:lnTo>
                <a:lnTo>
                  <a:pt x="2901" y="192"/>
                </a:lnTo>
                <a:lnTo>
                  <a:pt x="2901" y="192"/>
                </a:lnTo>
                <a:lnTo>
                  <a:pt x="2906" y="192"/>
                </a:lnTo>
                <a:lnTo>
                  <a:pt x="2906" y="192"/>
                </a:lnTo>
                <a:lnTo>
                  <a:pt x="2906" y="192"/>
                </a:lnTo>
                <a:lnTo>
                  <a:pt x="2906" y="192"/>
                </a:lnTo>
                <a:lnTo>
                  <a:pt x="2911" y="192"/>
                </a:lnTo>
                <a:lnTo>
                  <a:pt x="2911" y="192"/>
                </a:lnTo>
                <a:lnTo>
                  <a:pt x="2911" y="192"/>
                </a:lnTo>
                <a:lnTo>
                  <a:pt x="2911" y="187"/>
                </a:lnTo>
                <a:lnTo>
                  <a:pt x="2916" y="187"/>
                </a:lnTo>
                <a:lnTo>
                  <a:pt x="2916" y="187"/>
                </a:lnTo>
                <a:lnTo>
                  <a:pt x="2916" y="187"/>
                </a:lnTo>
                <a:lnTo>
                  <a:pt x="2916" y="187"/>
                </a:lnTo>
                <a:lnTo>
                  <a:pt x="2921" y="187"/>
                </a:lnTo>
                <a:lnTo>
                  <a:pt x="2921" y="181"/>
                </a:lnTo>
                <a:lnTo>
                  <a:pt x="2926" y="181"/>
                </a:lnTo>
                <a:lnTo>
                  <a:pt x="2926" y="181"/>
                </a:lnTo>
                <a:lnTo>
                  <a:pt x="2926" y="181"/>
                </a:lnTo>
                <a:lnTo>
                  <a:pt x="2926" y="176"/>
                </a:lnTo>
                <a:lnTo>
                  <a:pt x="2931" y="176"/>
                </a:lnTo>
                <a:lnTo>
                  <a:pt x="2931" y="176"/>
                </a:lnTo>
                <a:lnTo>
                  <a:pt x="2931" y="176"/>
                </a:lnTo>
                <a:lnTo>
                  <a:pt x="2931" y="176"/>
                </a:lnTo>
                <a:lnTo>
                  <a:pt x="2936" y="176"/>
                </a:lnTo>
                <a:lnTo>
                  <a:pt x="2936" y="170"/>
                </a:lnTo>
                <a:lnTo>
                  <a:pt x="2936" y="170"/>
                </a:lnTo>
                <a:lnTo>
                  <a:pt x="2936" y="170"/>
                </a:lnTo>
                <a:lnTo>
                  <a:pt x="2940" y="170"/>
                </a:lnTo>
                <a:lnTo>
                  <a:pt x="2940" y="170"/>
                </a:lnTo>
                <a:lnTo>
                  <a:pt x="2940" y="170"/>
                </a:lnTo>
                <a:lnTo>
                  <a:pt x="2940" y="170"/>
                </a:lnTo>
                <a:lnTo>
                  <a:pt x="2945" y="170"/>
                </a:lnTo>
                <a:lnTo>
                  <a:pt x="2945" y="170"/>
                </a:lnTo>
                <a:lnTo>
                  <a:pt x="2945" y="170"/>
                </a:lnTo>
                <a:lnTo>
                  <a:pt x="2945" y="170"/>
                </a:lnTo>
                <a:lnTo>
                  <a:pt x="2950" y="170"/>
                </a:lnTo>
                <a:lnTo>
                  <a:pt x="2950" y="170"/>
                </a:lnTo>
                <a:lnTo>
                  <a:pt x="2955" y="170"/>
                </a:lnTo>
                <a:lnTo>
                  <a:pt x="2955" y="165"/>
                </a:lnTo>
                <a:lnTo>
                  <a:pt x="2955" y="165"/>
                </a:lnTo>
                <a:lnTo>
                  <a:pt x="2955" y="165"/>
                </a:lnTo>
                <a:lnTo>
                  <a:pt x="2960" y="165"/>
                </a:lnTo>
                <a:lnTo>
                  <a:pt x="2960" y="165"/>
                </a:lnTo>
                <a:lnTo>
                  <a:pt x="2960" y="165"/>
                </a:lnTo>
                <a:lnTo>
                  <a:pt x="2960" y="165"/>
                </a:lnTo>
                <a:lnTo>
                  <a:pt x="2965" y="165"/>
                </a:lnTo>
                <a:lnTo>
                  <a:pt x="2965" y="165"/>
                </a:lnTo>
                <a:lnTo>
                  <a:pt x="2965" y="165"/>
                </a:lnTo>
                <a:lnTo>
                  <a:pt x="2965" y="165"/>
                </a:lnTo>
                <a:lnTo>
                  <a:pt x="2970" y="165"/>
                </a:lnTo>
                <a:lnTo>
                  <a:pt x="2970" y="165"/>
                </a:lnTo>
                <a:lnTo>
                  <a:pt x="2970" y="165"/>
                </a:lnTo>
                <a:lnTo>
                  <a:pt x="2970" y="159"/>
                </a:lnTo>
                <a:lnTo>
                  <a:pt x="2975" y="159"/>
                </a:lnTo>
                <a:lnTo>
                  <a:pt x="2975" y="159"/>
                </a:lnTo>
                <a:lnTo>
                  <a:pt x="2975" y="159"/>
                </a:lnTo>
                <a:lnTo>
                  <a:pt x="2975" y="159"/>
                </a:lnTo>
                <a:lnTo>
                  <a:pt x="2980" y="159"/>
                </a:lnTo>
                <a:lnTo>
                  <a:pt x="2980" y="159"/>
                </a:lnTo>
                <a:lnTo>
                  <a:pt x="2985" y="159"/>
                </a:lnTo>
                <a:lnTo>
                  <a:pt x="2985" y="159"/>
                </a:lnTo>
                <a:lnTo>
                  <a:pt x="2985" y="159"/>
                </a:lnTo>
                <a:lnTo>
                  <a:pt x="2985" y="159"/>
                </a:lnTo>
                <a:lnTo>
                  <a:pt x="2990" y="159"/>
                </a:lnTo>
                <a:lnTo>
                  <a:pt x="2990" y="159"/>
                </a:lnTo>
                <a:lnTo>
                  <a:pt x="2990" y="159"/>
                </a:lnTo>
                <a:lnTo>
                  <a:pt x="2990" y="159"/>
                </a:lnTo>
                <a:lnTo>
                  <a:pt x="2995" y="159"/>
                </a:lnTo>
                <a:lnTo>
                  <a:pt x="2995" y="159"/>
                </a:lnTo>
                <a:lnTo>
                  <a:pt x="2995" y="159"/>
                </a:lnTo>
                <a:lnTo>
                  <a:pt x="2995" y="159"/>
                </a:lnTo>
                <a:lnTo>
                  <a:pt x="3000" y="159"/>
                </a:lnTo>
                <a:lnTo>
                  <a:pt x="3000" y="159"/>
                </a:lnTo>
                <a:lnTo>
                  <a:pt x="3000" y="159"/>
                </a:lnTo>
                <a:lnTo>
                  <a:pt x="3000" y="159"/>
                </a:lnTo>
                <a:lnTo>
                  <a:pt x="3005" y="159"/>
                </a:lnTo>
                <a:lnTo>
                  <a:pt x="3005" y="159"/>
                </a:lnTo>
                <a:lnTo>
                  <a:pt x="3005" y="159"/>
                </a:lnTo>
                <a:lnTo>
                  <a:pt x="3005" y="154"/>
                </a:lnTo>
                <a:lnTo>
                  <a:pt x="3010" y="154"/>
                </a:lnTo>
                <a:lnTo>
                  <a:pt x="3010" y="154"/>
                </a:lnTo>
                <a:lnTo>
                  <a:pt x="3010" y="154"/>
                </a:lnTo>
                <a:lnTo>
                  <a:pt x="3010" y="154"/>
                </a:lnTo>
                <a:lnTo>
                  <a:pt x="3015" y="154"/>
                </a:lnTo>
                <a:lnTo>
                  <a:pt x="3015" y="154"/>
                </a:lnTo>
                <a:lnTo>
                  <a:pt x="3020" y="154"/>
                </a:lnTo>
                <a:lnTo>
                  <a:pt x="3020" y="154"/>
                </a:lnTo>
                <a:lnTo>
                  <a:pt x="3020" y="154"/>
                </a:lnTo>
                <a:lnTo>
                  <a:pt x="3020" y="154"/>
                </a:lnTo>
                <a:lnTo>
                  <a:pt x="3025" y="154"/>
                </a:lnTo>
                <a:lnTo>
                  <a:pt x="3025" y="154"/>
                </a:lnTo>
                <a:lnTo>
                  <a:pt x="3025" y="154"/>
                </a:lnTo>
                <a:lnTo>
                  <a:pt x="3025" y="154"/>
                </a:lnTo>
                <a:lnTo>
                  <a:pt x="3030" y="154"/>
                </a:lnTo>
                <a:lnTo>
                  <a:pt x="3030" y="154"/>
                </a:lnTo>
                <a:lnTo>
                  <a:pt x="3030" y="154"/>
                </a:lnTo>
                <a:lnTo>
                  <a:pt x="3030" y="154"/>
                </a:lnTo>
                <a:lnTo>
                  <a:pt x="3035" y="154"/>
                </a:lnTo>
                <a:lnTo>
                  <a:pt x="3035" y="154"/>
                </a:lnTo>
                <a:lnTo>
                  <a:pt x="3035" y="154"/>
                </a:lnTo>
                <a:lnTo>
                  <a:pt x="3035" y="154"/>
                </a:lnTo>
                <a:lnTo>
                  <a:pt x="3040" y="154"/>
                </a:lnTo>
                <a:lnTo>
                  <a:pt x="3040" y="154"/>
                </a:lnTo>
                <a:lnTo>
                  <a:pt x="3040" y="154"/>
                </a:lnTo>
                <a:lnTo>
                  <a:pt x="3040" y="154"/>
                </a:lnTo>
                <a:lnTo>
                  <a:pt x="3045" y="154"/>
                </a:lnTo>
                <a:lnTo>
                  <a:pt x="3045" y="154"/>
                </a:lnTo>
                <a:lnTo>
                  <a:pt x="3050" y="154"/>
                </a:lnTo>
                <a:lnTo>
                  <a:pt x="3050" y="154"/>
                </a:lnTo>
                <a:lnTo>
                  <a:pt x="3050" y="154"/>
                </a:lnTo>
                <a:lnTo>
                  <a:pt x="3050" y="148"/>
                </a:lnTo>
                <a:lnTo>
                  <a:pt x="3055" y="148"/>
                </a:lnTo>
                <a:lnTo>
                  <a:pt x="3055" y="148"/>
                </a:lnTo>
                <a:lnTo>
                  <a:pt x="3055" y="148"/>
                </a:lnTo>
                <a:lnTo>
                  <a:pt x="3055" y="148"/>
                </a:lnTo>
                <a:lnTo>
                  <a:pt x="3060" y="148"/>
                </a:lnTo>
                <a:lnTo>
                  <a:pt x="3060" y="148"/>
                </a:lnTo>
                <a:lnTo>
                  <a:pt x="3060" y="148"/>
                </a:lnTo>
                <a:lnTo>
                  <a:pt x="3060" y="148"/>
                </a:lnTo>
                <a:lnTo>
                  <a:pt x="3065" y="148"/>
                </a:lnTo>
                <a:lnTo>
                  <a:pt x="3065" y="148"/>
                </a:lnTo>
                <a:lnTo>
                  <a:pt x="3065" y="148"/>
                </a:lnTo>
                <a:lnTo>
                  <a:pt x="3065" y="148"/>
                </a:lnTo>
                <a:lnTo>
                  <a:pt x="3070" y="148"/>
                </a:lnTo>
                <a:lnTo>
                  <a:pt x="3070" y="148"/>
                </a:lnTo>
                <a:lnTo>
                  <a:pt x="3070" y="148"/>
                </a:lnTo>
                <a:lnTo>
                  <a:pt x="3070" y="148"/>
                </a:lnTo>
                <a:lnTo>
                  <a:pt x="3075" y="148"/>
                </a:lnTo>
                <a:lnTo>
                  <a:pt x="3075" y="148"/>
                </a:lnTo>
                <a:lnTo>
                  <a:pt x="3080" y="148"/>
                </a:lnTo>
                <a:lnTo>
                  <a:pt x="3080" y="148"/>
                </a:lnTo>
                <a:lnTo>
                  <a:pt x="3080" y="148"/>
                </a:lnTo>
                <a:lnTo>
                  <a:pt x="3080" y="148"/>
                </a:lnTo>
                <a:lnTo>
                  <a:pt x="3085" y="148"/>
                </a:lnTo>
                <a:lnTo>
                  <a:pt x="3085" y="148"/>
                </a:lnTo>
                <a:lnTo>
                  <a:pt x="3085" y="148"/>
                </a:lnTo>
                <a:lnTo>
                  <a:pt x="3085" y="148"/>
                </a:lnTo>
                <a:lnTo>
                  <a:pt x="3089" y="148"/>
                </a:lnTo>
                <a:lnTo>
                  <a:pt x="3089" y="148"/>
                </a:lnTo>
                <a:lnTo>
                  <a:pt x="3089" y="148"/>
                </a:lnTo>
                <a:lnTo>
                  <a:pt x="3089" y="148"/>
                </a:lnTo>
                <a:lnTo>
                  <a:pt x="3094" y="148"/>
                </a:lnTo>
                <a:lnTo>
                  <a:pt x="3094" y="148"/>
                </a:lnTo>
                <a:lnTo>
                  <a:pt x="3094" y="148"/>
                </a:lnTo>
                <a:lnTo>
                  <a:pt x="3094" y="148"/>
                </a:lnTo>
                <a:lnTo>
                  <a:pt x="3099" y="148"/>
                </a:lnTo>
                <a:lnTo>
                  <a:pt x="3099" y="148"/>
                </a:lnTo>
                <a:lnTo>
                  <a:pt x="3099" y="148"/>
                </a:lnTo>
                <a:lnTo>
                  <a:pt x="3099" y="148"/>
                </a:lnTo>
                <a:lnTo>
                  <a:pt x="3104" y="148"/>
                </a:lnTo>
                <a:lnTo>
                  <a:pt x="3104" y="148"/>
                </a:lnTo>
                <a:lnTo>
                  <a:pt x="3109" y="148"/>
                </a:lnTo>
                <a:lnTo>
                  <a:pt x="3109" y="148"/>
                </a:lnTo>
                <a:lnTo>
                  <a:pt x="3109" y="148"/>
                </a:lnTo>
                <a:lnTo>
                  <a:pt x="3109" y="148"/>
                </a:lnTo>
                <a:lnTo>
                  <a:pt x="3114" y="148"/>
                </a:lnTo>
                <a:lnTo>
                  <a:pt x="3114" y="148"/>
                </a:lnTo>
                <a:lnTo>
                  <a:pt x="3114" y="148"/>
                </a:lnTo>
                <a:lnTo>
                  <a:pt x="3114" y="148"/>
                </a:lnTo>
                <a:lnTo>
                  <a:pt x="3119" y="148"/>
                </a:lnTo>
                <a:lnTo>
                  <a:pt x="3119" y="148"/>
                </a:lnTo>
                <a:lnTo>
                  <a:pt x="3119" y="148"/>
                </a:lnTo>
                <a:lnTo>
                  <a:pt x="3119" y="148"/>
                </a:lnTo>
                <a:lnTo>
                  <a:pt x="3124" y="148"/>
                </a:lnTo>
                <a:lnTo>
                  <a:pt x="3124" y="148"/>
                </a:lnTo>
                <a:lnTo>
                  <a:pt x="3124" y="148"/>
                </a:lnTo>
                <a:lnTo>
                  <a:pt x="3124" y="148"/>
                </a:lnTo>
                <a:lnTo>
                  <a:pt x="3129" y="148"/>
                </a:lnTo>
                <a:lnTo>
                  <a:pt x="3129" y="148"/>
                </a:lnTo>
                <a:lnTo>
                  <a:pt x="3129" y="148"/>
                </a:lnTo>
                <a:lnTo>
                  <a:pt x="3129" y="143"/>
                </a:lnTo>
                <a:lnTo>
                  <a:pt x="3134" y="143"/>
                </a:lnTo>
                <a:lnTo>
                  <a:pt x="3134" y="143"/>
                </a:lnTo>
                <a:lnTo>
                  <a:pt x="3139" y="143"/>
                </a:lnTo>
                <a:lnTo>
                  <a:pt x="3139" y="143"/>
                </a:lnTo>
                <a:lnTo>
                  <a:pt x="3139" y="143"/>
                </a:lnTo>
                <a:lnTo>
                  <a:pt x="3139" y="143"/>
                </a:lnTo>
                <a:lnTo>
                  <a:pt x="3144" y="143"/>
                </a:lnTo>
                <a:lnTo>
                  <a:pt x="3144" y="143"/>
                </a:lnTo>
                <a:lnTo>
                  <a:pt x="3144" y="143"/>
                </a:lnTo>
                <a:lnTo>
                  <a:pt x="3144" y="143"/>
                </a:lnTo>
                <a:lnTo>
                  <a:pt x="3149" y="143"/>
                </a:lnTo>
                <a:lnTo>
                  <a:pt x="3149" y="143"/>
                </a:lnTo>
                <a:lnTo>
                  <a:pt x="3149" y="143"/>
                </a:lnTo>
                <a:lnTo>
                  <a:pt x="3149" y="143"/>
                </a:lnTo>
                <a:lnTo>
                  <a:pt x="3154" y="143"/>
                </a:lnTo>
                <a:lnTo>
                  <a:pt x="3154" y="143"/>
                </a:lnTo>
                <a:lnTo>
                  <a:pt x="3154" y="143"/>
                </a:lnTo>
                <a:lnTo>
                  <a:pt x="3154" y="143"/>
                </a:lnTo>
                <a:lnTo>
                  <a:pt x="3159" y="143"/>
                </a:lnTo>
                <a:lnTo>
                  <a:pt x="3159" y="143"/>
                </a:lnTo>
                <a:lnTo>
                  <a:pt x="3159" y="143"/>
                </a:lnTo>
                <a:lnTo>
                  <a:pt x="3159" y="143"/>
                </a:lnTo>
                <a:lnTo>
                  <a:pt x="3164" y="143"/>
                </a:lnTo>
                <a:lnTo>
                  <a:pt x="3164" y="143"/>
                </a:lnTo>
                <a:lnTo>
                  <a:pt x="3169" y="143"/>
                </a:lnTo>
                <a:lnTo>
                  <a:pt x="3169" y="143"/>
                </a:lnTo>
                <a:lnTo>
                  <a:pt x="3169" y="143"/>
                </a:lnTo>
                <a:lnTo>
                  <a:pt x="3169" y="143"/>
                </a:lnTo>
                <a:lnTo>
                  <a:pt x="3174" y="143"/>
                </a:lnTo>
                <a:lnTo>
                  <a:pt x="3174" y="143"/>
                </a:lnTo>
                <a:lnTo>
                  <a:pt x="3174" y="143"/>
                </a:lnTo>
                <a:lnTo>
                  <a:pt x="3174" y="143"/>
                </a:lnTo>
                <a:lnTo>
                  <a:pt x="3179" y="143"/>
                </a:lnTo>
                <a:lnTo>
                  <a:pt x="3179" y="143"/>
                </a:lnTo>
                <a:lnTo>
                  <a:pt x="3179" y="143"/>
                </a:lnTo>
                <a:lnTo>
                  <a:pt x="3179" y="143"/>
                </a:lnTo>
                <a:lnTo>
                  <a:pt x="3184" y="143"/>
                </a:lnTo>
                <a:lnTo>
                  <a:pt x="3184" y="143"/>
                </a:lnTo>
                <a:lnTo>
                  <a:pt x="3184" y="143"/>
                </a:lnTo>
                <a:lnTo>
                  <a:pt x="3184" y="143"/>
                </a:lnTo>
                <a:lnTo>
                  <a:pt x="3189" y="143"/>
                </a:lnTo>
                <a:lnTo>
                  <a:pt x="3189" y="143"/>
                </a:lnTo>
                <a:lnTo>
                  <a:pt x="3189" y="143"/>
                </a:lnTo>
                <a:lnTo>
                  <a:pt x="3189" y="143"/>
                </a:lnTo>
                <a:lnTo>
                  <a:pt x="3194" y="143"/>
                </a:lnTo>
                <a:lnTo>
                  <a:pt x="3194" y="143"/>
                </a:lnTo>
                <a:lnTo>
                  <a:pt x="3199" y="143"/>
                </a:lnTo>
                <a:lnTo>
                  <a:pt x="3199" y="137"/>
                </a:lnTo>
                <a:lnTo>
                  <a:pt x="3199" y="137"/>
                </a:lnTo>
                <a:lnTo>
                  <a:pt x="3199" y="132"/>
                </a:lnTo>
                <a:lnTo>
                  <a:pt x="3204" y="132"/>
                </a:lnTo>
                <a:lnTo>
                  <a:pt x="3204" y="132"/>
                </a:lnTo>
                <a:lnTo>
                  <a:pt x="3204" y="132"/>
                </a:lnTo>
                <a:lnTo>
                  <a:pt x="3204" y="132"/>
                </a:lnTo>
                <a:lnTo>
                  <a:pt x="3209" y="132"/>
                </a:lnTo>
                <a:lnTo>
                  <a:pt x="3209" y="132"/>
                </a:lnTo>
                <a:lnTo>
                  <a:pt x="3209" y="132"/>
                </a:lnTo>
                <a:lnTo>
                  <a:pt x="3209" y="132"/>
                </a:lnTo>
                <a:lnTo>
                  <a:pt x="3214" y="132"/>
                </a:lnTo>
                <a:lnTo>
                  <a:pt x="3214" y="132"/>
                </a:lnTo>
                <a:lnTo>
                  <a:pt x="3214" y="132"/>
                </a:lnTo>
                <a:lnTo>
                  <a:pt x="3214" y="132"/>
                </a:lnTo>
                <a:lnTo>
                  <a:pt x="3219" y="132"/>
                </a:lnTo>
                <a:lnTo>
                  <a:pt x="3219" y="132"/>
                </a:lnTo>
                <a:lnTo>
                  <a:pt x="3219" y="132"/>
                </a:lnTo>
                <a:lnTo>
                  <a:pt x="3219" y="132"/>
                </a:lnTo>
                <a:lnTo>
                  <a:pt x="3224" y="132"/>
                </a:lnTo>
                <a:lnTo>
                  <a:pt x="3224" y="132"/>
                </a:lnTo>
                <a:lnTo>
                  <a:pt x="3224" y="132"/>
                </a:lnTo>
                <a:lnTo>
                  <a:pt x="3224" y="126"/>
                </a:lnTo>
                <a:lnTo>
                  <a:pt x="3229" y="126"/>
                </a:lnTo>
                <a:lnTo>
                  <a:pt x="3229" y="126"/>
                </a:lnTo>
                <a:lnTo>
                  <a:pt x="3233" y="126"/>
                </a:lnTo>
                <a:lnTo>
                  <a:pt x="3233" y="126"/>
                </a:lnTo>
                <a:lnTo>
                  <a:pt x="3233" y="126"/>
                </a:lnTo>
                <a:lnTo>
                  <a:pt x="3233" y="126"/>
                </a:lnTo>
                <a:lnTo>
                  <a:pt x="3238" y="126"/>
                </a:lnTo>
                <a:lnTo>
                  <a:pt x="3238" y="126"/>
                </a:lnTo>
                <a:lnTo>
                  <a:pt x="3238" y="126"/>
                </a:lnTo>
                <a:lnTo>
                  <a:pt x="3238" y="121"/>
                </a:lnTo>
                <a:lnTo>
                  <a:pt x="3243" y="121"/>
                </a:lnTo>
                <a:lnTo>
                  <a:pt x="3243" y="121"/>
                </a:lnTo>
                <a:lnTo>
                  <a:pt x="3243" y="121"/>
                </a:lnTo>
                <a:lnTo>
                  <a:pt x="3243" y="121"/>
                </a:lnTo>
                <a:lnTo>
                  <a:pt x="3248" y="121"/>
                </a:lnTo>
                <a:lnTo>
                  <a:pt x="3248" y="121"/>
                </a:lnTo>
                <a:lnTo>
                  <a:pt x="3248" y="121"/>
                </a:lnTo>
                <a:lnTo>
                  <a:pt x="3248" y="115"/>
                </a:lnTo>
                <a:lnTo>
                  <a:pt x="3253" y="115"/>
                </a:lnTo>
                <a:lnTo>
                  <a:pt x="3253" y="115"/>
                </a:lnTo>
                <a:lnTo>
                  <a:pt x="3253" y="115"/>
                </a:lnTo>
                <a:lnTo>
                  <a:pt x="3253" y="104"/>
                </a:lnTo>
                <a:lnTo>
                  <a:pt x="3258" y="104"/>
                </a:lnTo>
                <a:lnTo>
                  <a:pt x="3258" y="104"/>
                </a:lnTo>
                <a:lnTo>
                  <a:pt x="3263" y="104"/>
                </a:lnTo>
                <a:lnTo>
                  <a:pt x="3263" y="104"/>
                </a:lnTo>
                <a:lnTo>
                  <a:pt x="3263" y="104"/>
                </a:lnTo>
                <a:lnTo>
                  <a:pt x="3263" y="104"/>
                </a:lnTo>
                <a:lnTo>
                  <a:pt x="3268" y="104"/>
                </a:lnTo>
                <a:lnTo>
                  <a:pt x="3268" y="104"/>
                </a:lnTo>
                <a:lnTo>
                  <a:pt x="3268" y="104"/>
                </a:lnTo>
                <a:lnTo>
                  <a:pt x="3268" y="99"/>
                </a:lnTo>
                <a:lnTo>
                  <a:pt x="3273" y="99"/>
                </a:lnTo>
                <a:lnTo>
                  <a:pt x="3273" y="99"/>
                </a:lnTo>
                <a:lnTo>
                  <a:pt x="3273" y="99"/>
                </a:lnTo>
                <a:lnTo>
                  <a:pt x="3273" y="99"/>
                </a:lnTo>
                <a:lnTo>
                  <a:pt x="3278" y="99"/>
                </a:lnTo>
                <a:lnTo>
                  <a:pt x="3278" y="99"/>
                </a:lnTo>
                <a:lnTo>
                  <a:pt x="3278" y="99"/>
                </a:lnTo>
                <a:lnTo>
                  <a:pt x="3278" y="99"/>
                </a:lnTo>
                <a:lnTo>
                  <a:pt x="3283" y="99"/>
                </a:lnTo>
                <a:lnTo>
                  <a:pt x="3283" y="99"/>
                </a:lnTo>
                <a:lnTo>
                  <a:pt x="3283" y="99"/>
                </a:lnTo>
                <a:lnTo>
                  <a:pt x="3283" y="99"/>
                </a:lnTo>
                <a:lnTo>
                  <a:pt x="3288" y="99"/>
                </a:lnTo>
                <a:lnTo>
                  <a:pt x="3288" y="99"/>
                </a:lnTo>
                <a:lnTo>
                  <a:pt x="3293" y="99"/>
                </a:lnTo>
                <a:lnTo>
                  <a:pt x="3293" y="99"/>
                </a:lnTo>
                <a:lnTo>
                  <a:pt x="3293" y="99"/>
                </a:lnTo>
                <a:lnTo>
                  <a:pt x="3293" y="99"/>
                </a:lnTo>
                <a:lnTo>
                  <a:pt x="3298" y="99"/>
                </a:lnTo>
                <a:lnTo>
                  <a:pt x="3298" y="99"/>
                </a:lnTo>
                <a:lnTo>
                  <a:pt x="3298" y="99"/>
                </a:lnTo>
                <a:lnTo>
                  <a:pt x="3298" y="99"/>
                </a:lnTo>
                <a:lnTo>
                  <a:pt x="3303" y="99"/>
                </a:lnTo>
                <a:lnTo>
                  <a:pt x="3303" y="99"/>
                </a:lnTo>
                <a:lnTo>
                  <a:pt x="3303" y="99"/>
                </a:lnTo>
                <a:lnTo>
                  <a:pt x="3303" y="99"/>
                </a:lnTo>
                <a:lnTo>
                  <a:pt x="3308" y="99"/>
                </a:lnTo>
                <a:lnTo>
                  <a:pt x="3308" y="99"/>
                </a:lnTo>
                <a:lnTo>
                  <a:pt x="3308" y="99"/>
                </a:lnTo>
                <a:lnTo>
                  <a:pt x="3308" y="99"/>
                </a:lnTo>
                <a:lnTo>
                  <a:pt x="3313" y="99"/>
                </a:lnTo>
                <a:lnTo>
                  <a:pt x="3313" y="99"/>
                </a:lnTo>
                <a:lnTo>
                  <a:pt x="3313" y="99"/>
                </a:lnTo>
                <a:lnTo>
                  <a:pt x="3313" y="99"/>
                </a:lnTo>
                <a:lnTo>
                  <a:pt x="3318" y="99"/>
                </a:lnTo>
                <a:lnTo>
                  <a:pt x="3318" y="99"/>
                </a:lnTo>
                <a:lnTo>
                  <a:pt x="3323" y="99"/>
                </a:lnTo>
                <a:lnTo>
                  <a:pt x="3323" y="99"/>
                </a:lnTo>
                <a:lnTo>
                  <a:pt x="3323" y="99"/>
                </a:lnTo>
                <a:lnTo>
                  <a:pt x="3323" y="93"/>
                </a:lnTo>
                <a:lnTo>
                  <a:pt x="3328" y="93"/>
                </a:lnTo>
                <a:lnTo>
                  <a:pt x="3328" y="93"/>
                </a:lnTo>
                <a:lnTo>
                  <a:pt x="3328" y="93"/>
                </a:lnTo>
                <a:lnTo>
                  <a:pt x="3328" y="93"/>
                </a:lnTo>
                <a:lnTo>
                  <a:pt x="3333" y="93"/>
                </a:lnTo>
                <a:lnTo>
                  <a:pt x="3333" y="88"/>
                </a:lnTo>
                <a:lnTo>
                  <a:pt x="3333" y="88"/>
                </a:lnTo>
                <a:lnTo>
                  <a:pt x="3333" y="88"/>
                </a:lnTo>
                <a:lnTo>
                  <a:pt x="3338" y="88"/>
                </a:lnTo>
                <a:lnTo>
                  <a:pt x="3338" y="88"/>
                </a:lnTo>
                <a:lnTo>
                  <a:pt x="3338" y="88"/>
                </a:lnTo>
                <a:lnTo>
                  <a:pt x="3338" y="88"/>
                </a:lnTo>
                <a:lnTo>
                  <a:pt x="3343" y="88"/>
                </a:lnTo>
                <a:lnTo>
                  <a:pt x="3343" y="88"/>
                </a:lnTo>
                <a:lnTo>
                  <a:pt x="3343" y="88"/>
                </a:lnTo>
                <a:lnTo>
                  <a:pt x="3343" y="88"/>
                </a:lnTo>
                <a:lnTo>
                  <a:pt x="3348" y="88"/>
                </a:lnTo>
                <a:lnTo>
                  <a:pt x="3348" y="88"/>
                </a:lnTo>
                <a:lnTo>
                  <a:pt x="3353" y="88"/>
                </a:lnTo>
                <a:lnTo>
                  <a:pt x="3353" y="88"/>
                </a:lnTo>
                <a:lnTo>
                  <a:pt x="3353" y="88"/>
                </a:lnTo>
                <a:lnTo>
                  <a:pt x="3353" y="88"/>
                </a:lnTo>
                <a:lnTo>
                  <a:pt x="3358" y="88"/>
                </a:lnTo>
                <a:lnTo>
                  <a:pt x="3358" y="88"/>
                </a:lnTo>
                <a:lnTo>
                  <a:pt x="3358" y="88"/>
                </a:lnTo>
                <a:lnTo>
                  <a:pt x="3358" y="88"/>
                </a:lnTo>
                <a:lnTo>
                  <a:pt x="3363" y="88"/>
                </a:lnTo>
                <a:lnTo>
                  <a:pt x="3363" y="88"/>
                </a:lnTo>
                <a:lnTo>
                  <a:pt x="3363" y="88"/>
                </a:lnTo>
                <a:lnTo>
                  <a:pt x="3363" y="88"/>
                </a:lnTo>
                <a:lnTo>
                  <a:pt x="3368" y="88"/>
                </a:lnTo>
                <a:lnTo>
                  <a:pt x="3368" y="88"/>
                </a:lnTo>
                <a:lnTo>
                  <a:pt x="3368" y="88"/>
                </a:lnTo>
                <a:lnTo>
                  <a:pt x="3368" y="88"/>
                </a:lnTo>
                <a:lnTo>
                  <a:pt x="3373" y="88"/>
                </a:lnTo>
                <a:lnTo>
                  <a:pt x="3373" y="88"/>
                </a:lnTo>
                <a:lnTo>
                  <a:pt x="3373" y="88"/>
                </a:lnTo>
                <a:lnTo>
                  <a:pt x="3373" y="88"/>
                </a:lnTo>
                <a:lnTo>
                  <a:pt x="3378" y="88"/>
                </a:lnTo>
                <a:lnTo>
                  <a:pt x="3378" y="88"/>
                </a:lnTo>
                <a:lnTo>
                  <a:pt x="3382" y="88"/>
                </a:lnTo>
                <a:lnTo>
                  <a:pt x="3382" y="88"/>
                </a:lnTo>
                <a:lnTo>
                  <a:pt x="3382" y="88"/>
                </a:lnTo>
                <a:lnTo>
                  <a:pt x="3382" y="88"/>
                </a:lnTo>
                <a:lnTo>
                  <a:pt x="3387" y="88"/>
                </a:lnTo>
                <a:lnTo>
                  <a:pt x="3387" y="88"/>
                </a:lnTo>
                <a:lnTo>
                  <a:pt x="3387" y="88"/>
                </a:lnTo>
                <a:lnTo>
                  <a:pt x="3387" y="88"/>
                </a:lnTo>
                <a:lnTo>
                  <a:pt x="3392" y="88"/>
                </a:lnTo>
                <a:lnTo>
                  <a:pt x="3392" y="88"/>
                </a:lnTo>
                <a:lnTo>
                  <a:pt x="3392" y="88"/>
                </a:lnTo>
                <a:lnTo>
                  <a:pt x="3392" y="88"/>
                </a:lnTo>
                <a:lnTo>
                  <a:pt x="3397" y="88"/>
                </a:lnTo>
                <a:lnTo>
                  <a:pt x="3397" y="88"/>
                </a:lnTo>
                <a:lnTo>
                  <a:pt x="3397" y="88"/>
                </a:lnTo>
                <a:lnTo>
                  <a:pt x="3397" y="88"/>
                </a:lnTo>
                <a:lnTo>
                  <a:pt x="3402" y="88"/>
                </a:lnTo>
                <a:lnTo>
                  <a:pt x="3402" y="88"/>
                </a:lnTo>
                <a:lnTo>
                  <a:pt x="3402" y="88"/>
                </a:lnTo>
                <a:lnTo>
                  <a:pt x="3402" y="88"/>
                </a:lnTo>
                <a:lnTo>
                  <a:pt x="3407" y="88"/>
                </a:lnTo>
                <a:lnTo>
                  <a:pt x="3407" y="82"/>
                </a:lnTo>
                <a:lnTo>
                  <a:pt x="3412" y="82"/>
                </a:lnTo>
                <a:lnTo>
                  <a:pt x="3412" y="82"/>
                </a:lnTo>
                <a:lnTo>
                  <a:pt x="3412" y="82"/>
                </a:lnTo>
                <a:lnTo>
                  <a:pt x="3412" y="82"/>
                </a:lnTo>
                <a:lnTo>
                  <a:pt x="3417" y="82"/>
                </a:lnTo>
                <a:lnTo>
                  <a:pt x="3417" y="82"/>
                </a:lnTo>
                <a:lnTo>
                  <a:pt x="3417" y="82"/>
                </a:lnTo>
                <a:lnTo>
                  <a:pt x="3417" y="82"/>
                </a:lnTo>
                <a:lnTo>
                  <a:pt x="3422" y="82"/>
                </a:lnTo>
                <a:lnTo>
                  <a:pt x="3422" y="82"/>
                </a:lnTo>
                <a:lnTo>
                  <a:pt x="3422" y="82"/>
                </a:lnTo>
                <a:lnTo>
                  <a:pt x="3422" y="82"/>
                </a:lnTo>
                <a:lnTo>
                  <a:pt x="3427" y="82"/>
                </a:lnTo>
                <a:lnTo>
                  <a:pt x="3427" y="82"/>
                </a:lnTo>
                <a:lnTo>
                  <a:pt x="3427" y="82"/>
                </a:lnTo>
                <a:lnTo>
                  <a:pt x="3427" y="82"/>
                </a:lnTo>
                <a:lnTo>
                  <a:pt x="3432" y="82"/>
                </a:lnTo>
                <a:lnTo>
                  <a:pt x="3432" y="82"/>
                </a:lnTo>
                <a:lnTo>
                  <a:pt x="3432" y="82"/>
                </a:lnTo>
                <a:lnTo>
                  <a:pt x="3432" y="82"/>
                </a:lnTo>
                <a:lnTo>
                  <a:pt x="3437" y="82"/>
                </a:lnTo>
                <a:lnTo>
                  <a:pt x="3437" y="82"/>
                </a:lnTo>
                <a:lnTo>
                  <a:pt x="3437" y="82"/>
                </a:lnTo>
                <a:lnTo>
                  <a:pt x="3437" y="82"/>
                </a:lnTo>
                <a:lnTo>
                  <a:pt x="3442" y="82"/>
                </a:lnTo>
                <a:lnTo>
                  <a:pt x="3442" y="82"/>
                </a:lnTo>
                <a:lnTo>
                  <a:pt x="3447" y="82"/>
                </a:lnTo>
                <a:lnTo>
                  <a:pt x="3447" y="82"/>
                </a:lnTo>
                <a:lnTo>
                  <a:pt x="3447" y="82"/>
                </a:lnTo>
                <a:lnTo>
                  <a:pt x="3447" y="82"/>
                </a:lnTo>
                <a:lnTo>
                  <a:pt x="3452" y="82"/>
                </a:lnTo>
                <a:lnTo>
                  <a:pt x="3452" y="82"/>
                </a:lnTo>
                <a:lnTo>
                  <a:pt x="3452" y="82"/>
                </a:lnTo>
                <a:lnTo>
                  <a:pt x="3452" y="82"/>
                </a:lnTo>
                <a:lnTo>
                  <a:pt x="3457" y="82"/>
                </a:lnTo>
                <a:lnTo>
                  <a:pt x="3457" y="82"/>
                </a:lnTo>
                <a:lnTo>
                  <a:pt x="3457" y="82"/>
                </a:lnTo>
                <a:lnTo>
                  <a:pt x="3457" y="82"/>
                </a:lnTo>
                <a:lnTo>
                  <a:pt x="3462" y="82"/>
                </a:lnTo>
                <a:lnTo>
                  <a:pt x="3462" y="82"/>
                </a:lnTo>
                <a:lnTo>
                  <a:pt x="3462" y="82"/>
                </a:lnTo>
                <a:lnTo>
                  <a:pt x="3462" y="77"/>
                </a:lnTo>
                <a:lnTo>
                  <a:pt x="3467" y="77"/>
                </a:lnTo>
                <a:lnTo>
                  <a:pt x="3467" y="77"/>
                </a:lnTo>
                <a:lnTo>
                  <a:pt x="3467" y="77"/>
                </a:lnTo>
                <a:lnTo>
                  <a:pt x="3467" y="77"/>
                </a:lnTo>
                <a:lnTo>
                  <a:pt x="3472" y="77"/>
                </a:lnTo>
                <a:lnTo>
                  <a:pt x="3472" y="77"/>
                </a:lnTo>
                <a:lnTo>
                  <a:pt x="3477" y="77"/>
                </a:lnTo>
                <a:lnTo>
                  <a:pt x="3477" y="77"/>
                </a:lnTo>
                <a:lnTo>
                  <a:pt x="3477" y="77"/>
                </a:lnTo>
                <a:lnTo>
                  <a:pt x="3477" y="77"/>
                </a:lnTo>
                <a:lnTo>
                  <a:pt x="3482" y="77"/>
                </a:lnTo>
                <a:lnTo>
                  <a:pt x="3482" y="77"/>
                </a:lnTo>
                <a:lnTo>
                  <a:pt x="3487" y="77"/>
                </a:lnTo>
                <a:lnTo>
                  <a:pt x="3487" y="77"/>
                </a:lnTo>
                <a:lnTo>
                  <a:pt x="3487" y="77"/>
                </a:lnTo>
                <a:lnTo>
                  <a:pt x="3487" y="77"/>
                </a:lnTo>
                <a:lnTo>
                  <a:pt x="3492" y="77"/>
                </a:lnTo>
                <a:lnTo>
                  <a:pt x="3492" y="77"/>
                </a:lnTo>
                <a:lnTo>
                  <a:pt x="3492" y="77"/>
                </a:lnTo>
                <a:lnTo>
                  <a:pt x="3492" y="77"/>
                </a:lnTo>
                <a:lnTo>
                  <a:pt x="3497" y="77"/>
                </a:lnTo>
                <a:lnTo>
                  <a:pt x="3497" y="77"/>
                </a:lnTo>
                <a:lnTo>
                  <a:pt x="3497" y="77"/>
                </a:lnTo>
                <a:lnTo>
                  <a:pt x="3497" y="77"/>
                </a:lnTo>
                <a:lnTo>
                  <a:pt x="3502" y="77"/>
                </a:lnTo>
                <a:lnTo>
                  <a:pt x="3502" y="77"/>
                </a:lnTo>
                <a:lnTo>
                  <a:pt x="3507" y="77"/>
                </a:lnTo>
                <a:lnTo>
                  <a:pt x="3507" y="77"/>
                </a:lnTo>
                <a:lnTo>
                  <a:pt x="3507" y="77"/>
                </a:lnTo>
                <a:lnTo>
                  <a:pt x="3507" y="77"/>
                </a:lnTo>
                <a:lnTo>
                  <a:pt x="3512" y="77"/>
                </a:lnTo>
                <a:lnTo>
                  <a:pt x="3512" y="77"/>
                </a:lnTo>
                <a:lnTo>
                  <a:pt x="3512" y="77"/>
                </a:lnTo>
                <a:lnTo>
                  <a:pt x="3512" y="77"/>
                </a:lnTo>
                <a:lnTo>
                  <a:pt x="3517" y="77"/>
                </a:lnTo>
                <a:lnTo>
                  <a:pt x="3517" y="77"/>
                </a:lnTo>
                <a:lnTo>
                  <a:pt x="3517" y="77"/>
                </a:lnTo>
                <a:lnTo>
                  <a:pt x="3517" y="71"/>
                </a:lnTo>
                <a:lnTo>
                  <a:pt x="3522" y="71"/>
                </a:lnTo>
                <a:lnTo>
                  <a:pt x="3522" y="71"/>
                </a:lnTo>
                <a:lnTo>
                  <a:pt x="3522" y="71"/>
                </a:lnTo>
                <a:lnTo>
                  <a:pt x="3522" y="71"/>
                </a:lnTo>
                <a:lnTo>
                  <a:pt x="3526" y="71"/>
                </a:lnTo>
                <a:lnTo>
                  <a:pt x="3526" y="71"/>
                </a:lnTo>
                <a:lnTo>
                  <a:pt x="3526" y="71"/>
                </a:lnTo>
                <a:lnTo>
                  <a:pt x="3526" y="71"/>
                </a:lnTo>
                <a:lnTo>
                  <a:pt x="3531" y="71"/>
                </a:lnTo>
                <a:lnTo>
                  <a:pt x="3531" y="71"/>
                </a:lnTo>
                <a:lnTo>
                  <a:pt x="3536" y="71"/>
                </a:lnTo>
                <a:lnTo>
                  <a:pt x="3536" y="71"/>
                </a:lnTo>
                <a:lnTo>
                  <a:pt x="3536" y="71"/>
                </a:lnTo>
                <a:lnTo>
                  <a:pt x="3536" y="71"/>
                </a:lnTo>
                <a:lnTo>
                  <a:pt x="3541" y="71"/>
                </a:lnTo>
                <a:lnTo>
                  <a:pt x="3541" y="71"/>
                </a:lnTo>
                <a:lnTo>
                  <a:pt x="3541" y="71"/>
                </a:lnTo>
                <a:lnTo>
                  <a:pt x="3541" y="71"/>
                </a:lnTo>
                <a:lnTo>
                  <a:pt x="3546" y="71"/>
                </a:lnTo>
                <a:lnTo>
                  <a:pt x="3546" y="71"/>
                </a:lnTo>
                <a:lnTo>
                  <a:pt x="3546" y="71"/>
                </a:lnTo>
                <a:lnTo>
                  <a:pt x="3546" y="71"/>
                </a:lnTo>
                <a:lnTo>
                  <a:pt x="3551" y="71"/>
                </a:lnTo>
                <a:lnTo>
                  <a:pt x="3551" y="71"/>
                </a:lnTo>
                <a:lnTo>
                  <a:pt x="3551" y="71"/>
                </a:lnTo>
                <a:lnTo>
                  <a:pt x="3551" y="66"/>
                </a:lnTo>
                <a:lnTo>
                  <a:pt x="3556" y="66"/>
                </a:lnTo>
                <a:lnTo>
                  <a:pt x="3556" y="66"/>
                </a:lnTo>
                <a:lnTo>
                  <a:pt x="3556" y="66"/>
                </a:lnTo>
                <a:lnTo>
                  <a:pt x="3556" y="66"/>
                </a:lnTo>
                <a:lnTo>
                  <a:pt x="3561" y="66"/>
                </a:lnTo>
                <a:lnTo>
                  <a:pt x="3561" y="66"/>
                </a:lnTo>
                <a:lnTo>
                  <a:pt x="3566" y="66"/>
                </a:lnTo>
                <a:lnTo>
                  <a:pt x="3566" y="60"/>
                </a:lnTo>
                <a:lnTo>
                  <a:pt x="3566" y="60"/>
                </a:lnTo>
                <a:lnTo>
                  <a:pt x="3566" y="60"/>
                </a:lnTo>
                <a:lnTo>
                  <a:pt x="3571" y="60"/>
                </a:lnTo>
                <a:lnTo>
                  <a:pt x="3571" y="55"/>
                </a:lnTo>
                <a:lnTo>
                  <a:pt x="3571" y="55"/>
                </a:lnTo>
                <a:lnTo>
                  <a:pt x="3571" y="55"/>
                </a:lnTo>
                <a:lnTo>
                  <a:pt x="3576" y="55"/>
                </a:lnTo>
                <a:lnTo>
                  <a:pt x="3576" y="50"/>
                </a:lnTo>
                <a:lnTo>
                  <a:pt x="3576" y="50"/>
                </a:lnTo>
                <a:lnTo>
                  <a:pt x="3576" y="50"/>
                </a:lnTo>
                <a:lnTo>
                  <a:pt x="3581" y="50"/>
                </a:lnTo>
                <a:lnTo>
                  <a:pt x="3581" y="44"/>
                </a:lnTo>
                <a:lnTo>
                  <a:pt x="3581" y="44"/>
                </a:lnTo>
                <a:lnTo>
                  <a:pt x="3581" y="39"/>
                </a:lnTo>
                <a:lnTo>
                  <a:pt x="3586" y="39"/>
                </a:lnTo>
                <a:lnTo>
                  <a:pt x="3586" y="39"/>
                </a:lnTo>
                <a:lnTo>
                  <a:pt x="3586" y="39"/>
                </a:lnTo>
                <a:lnTo>
                  <a:pt x="3586" y="39"/>
                </a:lnTo>
                <a:lnTo>
                  <a:pt x="3591" y="39"/>
                </a:lnTo>
                <a:lnTo>
                  <a:pt x="3591" y="39"/>
                </a:lnTo>
                <a:lnTo>
                  <a:pt x="3596" y="39"/>
                </a:lnTo>
                <a:lnTo>
                  <a:pt x="3596" y="39"/>
                </a:lnTo>
                <a:lnTo>
                  <a:pt x="3596" y="39"/>
                </a:lnTo>
                <a:lnTo>
                  <a:pt x="3596" y="39"/>
                </a:lnTo>
                <a:lnTo>
                  <a:pt x="3601" y="39"/>
                </a:lnTo>
                <a:lnTo>
                  <a:pt x="3601" y="39"/>
                </a:lnTo>
                <a:lnTo>
                  <a:pt x="3606" y="39"/>
                </a:lnTo>
                <a:lnTo>
                  <a:pt x="3606" y="39"/>
                </a:lnTo>
                <a:lnTo>
                  <a:pt x="3606" y="39"/>
                </a:lnTo>
                <a:lnTo>
                  <a:pt x="3606" y="39"/>
                </a:lnTo>
                <a:lnTo>
                  <a:pt x="3611" y="39"/>
                </a:lnTo>
                <a:lnTo>
                  <a:pt x="3611" y="39"/>
                </a:lnTo>
                <a:lnTo>
                  <a:pt x="3611" y="39"/>
                </a:lnTo>
                <a:lnTo>
                  <a:pt x="3611" y="39"/>
                </a:lnTo>
                <a:lnTo>
                  <a:pt x="3616" y="39"/>
                </a:lnTo>
                <a:lnTo>
                  <a:pt x="3616" y="39"/>
                </a:lnTo>
                <a:lnTo>
                  <a:pt x="3616" y="39"/>
                </a:lnTo>
                <a:lnTo>
                  <a:pt x="3616" y="39"/>
                </a:lnTo>
                <a:lnTo>
                  <a:pt x="3621" y="39"/>
                </a:lnTo>
                <a:lnTo>
                  <a:pt x="3621" y="39"/>
                </a:lnTo>
                <a:lnTo>
                  <a:pt x="3626" y="39"/>
                </a:lnTo>
                <a:lnTo>
                  <a:pt x="3626" y="33"/>
                </a:lnTo>
                <a:lnTo>
                  <a:pt x="3626" y="33"/>
                </a:lnTo>
                <a:lnTo>
                  <a:pt x="3626" y="33"/>
                </a:lnTo>
                <a:lnTo>
                  <a:pt x="3631" y="33"/>
                </a:lnTo>
                <a:lnTo>
                  <a:pt x="3631" y="28"/>
                </a:lnTo>
                <a:lnTo>
                  <a:pt x="3631" y="28"/>
                </a:lnTo>
                <a:lnTo>
                  <a:pt x="3631" y="22"/>
                </a:lnTo>
                <a:lnTo>
                  <a:pt x="3636" y="22"/>
                </a:lnTo>
                <a:lnTo>
                  <a:pt x="3636" y="22"/>
                </a:lnTo>
                <a:lnTo>
                  <a:pt x="3636" y="22"/>
                </a:lnTo>
                <a:lnTo>
                  <a:pt x="3636" y="22"/>
                </a:lnTo>
                <a:lnTo>
                  <a:pt x="3641" y="22"/>
                </a:lnTo>
                <a:lnTo>
                  <a:pt x="3641" y="22"/>
                </a:lnTo>
                <a:lnTo>
                  <a:pt x="3641" y="22"/>
                </a:lnTo>
                <a:lnTo>
                  <a:pt x="3641" y="22"/>
                </a:lnTo>
                <a:lnTo>
                  <a:pt x="3646" y="22"/>
                </a:lnTo>
                <a:lnTo>
                  <a:pt x="3646" y="22"/>
                </a:lnTo>
                <a:lnTo>
                  <a:pt x="3646" y="22"/>
                </a:lnTo>
                <a:lnTo>
                  <a:pt x="3646" y="22"/>
                </a:lnTo>
                <a:lnTo>
                  <a:pt x="3651" y="22"/>
                </a:lnTo>
                <a:lnTo>
                  <a:pt x="3651" y="22"/>
                </a:lnTo>
                <a:lnTo>
                  <a:pt x="3656" y="22"/>
                </a:lnTo>
                <a:lnTo>
                  <a:pt x="3656" y="22"/>
                </a:lnTo>
                <a:lnTo>
                  <a:pt x="3656" y="22"/>
                </a:lnTo>
                <a:lnTo>
                  <a:pt x="3656" y="22"/>
                </a:lnTo>
                <a:lnTo>
                  <a:pt x="3661" y="22"/>
                </a:lnTo>
                <a:lnTo>
                  <a:pt x="3661" y="22"/>
                </a:lnTo>
                <a:lnTo>
                  <a:pt x="3661" y="22"/>
                </a:lnTo>
                <a:lnTo>
                  <a:pt x="3661" y="22"/>
                </a:lnTo>
                <a:lnTo>
                  <a:pt x="3666" y="22"/>
                </a:lnTo>
                <a:lnTo>
                  <a:pt x="3666" y="22"/>
                </a:lnTo>
                <a:lnTo>
                  <a:pt x="3666" y="22"/>
                </a:lnTo>
                <a:lnTo>
                  <a:pt x="3666" y="22"/>
                </a:lnTo>
                <a:lnTo>
                  <a:pt x="3671" y="22"/>
                </a:lnTo>
                <a:lnTo>
                  <a:pt x="3671" y="22"/>
                </a:lnTo>
                <a:lnTo>
                  <a:pt x="3671" y="22"/>
                </a:lnTo>
                <a:lnTo>
                  <a:pt x="3671" y="22"/>
                </a:lnTo>
                <a:lnTo>
                  <a:pt x="3675" y="22"/>
                </a:lnTo>
                <a:lnTo>
                  <a:pt x="3675" y="22"/>
                </a:lnTo>
                <a:lnTo>
                  <a:pt x="3675" y="22"/>
                </a:lnTo>
                <a:lnTo>
                  <a:pt x="3675" y="22"/>
                </a:lnTo>
                <a:lnTo>
                  <a:pt x="3680" y="22"/>
                </a:lnTo>
                <a:lnTo>
                  <a:pt x="3680" y="22"/>
                </a:lnTo>
                <a:lnTo>
                  <a:pt x="3680" y="22"/>
                </a:lnTo>
                <a:lnTo>
                  <a:pt x="3680" y="22"/>
                </a:lnTo>
                <a:lnTo>
                  <a:pt x="3685" y="22"/>
                </a:lnTo>
                <a:lnTo>
                  <a:pt x="3685" y="22"/>
                </a:lnTo>
                <a:lnTo>
                  <a:pt x="3690" y="22"/>
                </a:lnTo>
                <a:lnTo>
                  <a:pt x="3690" y="22"/>
                </a:lnTo>
                <a:lnTo>
                  <a:pt x="3690" y="22"/>
                </a:lnTo>
                <a:lnTo>
                  <a:pt x="3690" y="17"/>
                </a:lnTo>
                <a:lnTo>
                  <a:pt x="3695" y="17"/>
                </a:lnTo>
                <a:lnTo>
                  <a:pt x="3695" y="17"/>
                </a:lnTo>
                <a:lnTo>
                  <a:pt x="3695" y="17"/>
                </a:lnTo>
                <a:lnTo>
                  <a:pt x="3695" y="17"/>
                </a:lnTo>
                <a:lnTo>
                  <a:pt x="3700" y="17"/>
                </a:lnTo>
                <a:lnTo>
                  <a:pt x="3700" y="17"/>
                </a:lnTo>
                <a:lnTo>
                  <a:pt x="3700" y="17"/>
                </a:lnTo>
                <a:lnTo>
                  <a:pt x="3700" y="17"/>
                </a:lnTo>
                <a:lnTo>
                  <a:pt x="3705" y="17"/>
                </a:lnTo>
                <a:lnTo>
                  <a:pt x="3705" y="17"/>
                </a:lnTo>
                <a:lnTo>
                  <a:pt x="3705" y="17"/>
                </a:lnTo>
                <a:lnTo>
                  <a:pt x="3705" y="17"/>
                </a:lnTo>
                <a:lnTo>
                  <a:pt x="3710" y="17"/>
                </a:lnTo>
                <a:lnTo>
                  <a:pt x="3710" y="17"/>
                </a:lnTo>
                <a:lnTo>
                  <a:pt x="3710" y="17"/>
                </a:lnTo>
                <a:lnTo>
                  <a:pt x="3710" y="17"/>
                </a:lnTo>
                <a:lnTo>
                  <a:pt x="3715" y="17"/>
                </a:lnTo>
                <a:lnTo>
                  <a:pt x="3715" y="17"/>
                </a:lnTo>
                <a:lnTo>
                  <a:pt x="3720" y="17"/>
                </a:lnTo>
                <a:lnTo>
                  <a:pt x="3720" y="17"/>
                </a:lnTo>
                <a:lnTo>
                  <a:pt x="3720" y="17"/>
                </a:lnTo>
                <a:lnTo>
                  <a:pt x="3720" y="17"/>
                </a:lnTo>
                <a:lnTo>
                  <a:pt x="3725" y="17"/>
                </a:lnTo>
                <a:lnTo>
                  <a:pt x="3725" y="17"/>
                </a:lnTo>
                <a:lnTo>
                  <a:pt x="3725" y="17"/>
                </a:lnTo>
                <a:lnTo>
                  <a:pt x="3725" y="17"/>
                </a:lnTo>
                <a:lnTo>
                  <a:pt x="3730" y="17"/>
                </a:lnTo>
                <a:lnTo>
                  <a:pt x="3730" y="17"/>
                </a:lnTo>
                <a:lnTo>
                  <a:pt x="3730" y="17"/>
                </a:lnTo>
                <a:lnTo>
                  <a:pt x="3730" y="17"/>
                </a:lnTo>
                <a:lnTo>
                  <a:pt x="3735" y="17"/>
                </a:lnTo>
                <a:lnTo>
                  <a:pt x="3735" y="17"/>
                </a:lnTo>
                <a:lnTo>
                  <a:pt x="3735" y="17"/>
                </a:lnTo>
                <a:lnTo>
                  <a:pt x="3735" y="17"/>
                </a:lnTo>
                <a:lnTo>
                  <a:pt x="3740" y="17"/>
                </a:lnTo>
                <a:lnTo>
                  <a:pt x="3740" y="17"/>
                </a:lnTo>
                <a:lnTo>
                  <a:pt x="3740" y="17"/>
                </a:lnTo>
                <a:lnTo>
                  <a:pt x="3740" y="17"/>
                </a:lnTo>
                <a:lnTo>
                  <a:pt x="3745" y="17"/>
                </a:lnTo>
                <a:lnTo>
                  <a:pt x="3745" y="17"/>
                </a:lnTo>
                <a:lnTo>
                  <a:pt x="3750" y="17"/>
                </a:lnTo>
                <a:lnTo>
                  <a:pt x="3750" y="17"/>
                </a:lnTo>
                <a:lnTo>
                  <a:pt x="3750" y="17"/>
                </a:lnTo>
                <a:lnTo>
                  <a:pt x="3750" y="17"/>
                </a:lnTo>
                <a:lnTo>
                  <a:pt x="3755" y="17"/>
                </a:lnTo>
                <a:lnTo>
                  <a:pt x="3755" y="17"/>
                </a:lnTo>
                <a:lnTo>
                  <a:pt x="3755" y="17"/>
                </a:lnTo>
                <a:lnTo>
                  <a:pt x="3755" y="17"/>
                </a:lnTo>
                <a:lnTo>
                  <a:pt x="3760" y="17"/>
                </a:lnTo>
                <a:lnTo>
                  <a:pt x="3760" y="17"/>
                </a:lnTo>
                <a:lnTo>
                  <a:pt x="3760" y="17"/>
                </a:lnTo>
                <a:lnTo>
                  <a:pt x="3760" y="17"/>
                </a:lnTo>
                <a:lnTo>
                  <a:pt x="3765" y="17"/>
                </a:lnTo>
                <a:lnTo>
                  <a:pt x="3765" y="17"/>
                </a:lnTo>
                <a:lnTo>
                  <a:pt x="3765" y="17"/>
                </a:lnTo>
                <a:lnTo>
                  <a:pt x="3765" y="17"/>
                </a:lnTo>
                <a:lnTo>
                  <a:pt x="3770" y="17"/>
                </a:lnTo>
                <a:lnTo>
                  <a:pt x="3770" y="11"/>
                </a:lnTo>
                <a:lnTo>
                  <a:pt x="3770" y="11"/>
                </a:lnTo>
                <a:lnTo>
                  <a:pt x="3770" y="11"/>
                </a:lnTo>
                <a:lnTo>
                  <a:pt x="3775" y="11"/>
                </a:lnTo>
                <a:lnTo>
                  <a:pt x="3775" y="11"/>
                </a:lnTo>
                <a:lnTo>
                  <a:pt x="3780" y="11"/>
                </a:lnTo>
                <a:lnTo>
                  <a:pt x="3780" y="11"/>
                </a:lnTo>
                <a:lnTo>
                  <a:pt x="3780" y="11"/>
                </a:lnTo>
                <a:lnTo>
                  <a:pt x="3780" y="11"/>
                </a:lnTo>
                <a:lnTo>
                  <a:pt x="3785" y="11"/>
                </a:lnTo>
                <a:lnTo>
                  <a:pt x="3785" y="11"/>
                </a:lnTo>
                <a:lnTo>
                  <a:pt x="3785" y="11"/>
                </a:lnTo>
                <a:lnTo>
                  <a:pt x="3785" y="11"/>
                </a:lnTo>
                <a:lnTo>
                  <a:pt x="3790" y="11"/>
                </a:lnTo>
                <a:lnTo>
                  <a:pt x="3790" y="11"/>
                </a:lnTo>
                <a:lnTo>
                  <a:pt x="3790" y="11"/>
                </a:lnTo>
                <a:lnTo>
                  <a:pt x="3790" y="11"/>
                </a:lnTo>
                <a:lnTo>
                  <a:pt x="3795" y="11"/>
                </a:lnTo>
                <a:lnTo>
                  <a:pt x="3795" y="11"/>
                </a:lnTo>
                <a:lnTo>
                  <a:pt x="3795" y="11"/>
                </a:lnTo>
                <a:lnTo>
                  <a:pt x="3795" y="11"/>
                </a:lnTo>
                <a:lnTo>
                  <a:pt x="3800" y="11"/>
                </a:lnTo>
                <a:lnTo>
                  <a:pt x="3800" y="11"/>
                </a:lnTo>
                <a:lnTo>
                  <a:pt x="3800" y="11"/>
                </a:lnTo>
                <a:lnTo>
                  <a:pt x="3800" y="11"/>
                </a:lnTo>
                <a:lnTo>
                  <a:pt x="3805" y="11"/>
                </a:lnTo>
                <a:lnTo>
                  <a:pt x="3805" y="11"/>
                </a:lnTo>
                <a:lnTo>
                  <a:pt x="3810" y="11"/>
                </a:lnTo>
                <a:lnTo>
                  <a:pt x="3810" y="11"/>
                </a:lnTo>
                <a:lnTo>
                  <a:pt x="3810" y="11"/>
                </a:lnTo>
                <a:lnTo>
                  <a:pt x="3810" y="11"/>
                </a:lnTo>
                <a:lnTo>
                  <a:pt x="3815" y="11"/>
                </a:lnTo>
                <a:lnTo>
                  <a:pt x="3815" y="11"/>
                </a:lnTo>
                <a:lnTo>
                  <a:pt x="3815" y="11"/>
                </a:lnTo>
                <a:lnTo>
                  <a:pt x="3815" y="11"/>
                </a:lnTo>
                <a:lnTo>
                  <a:pt x="3820" y="11"/>
                </a:lnTo>
                <a:lnTo>
                  <a:pt x="3820" y="11"/>
                </a:lnTo>
                <a:lnTo>
                  <a:pt x="3820" y="11"/>
                </a:lnTo>
                <a:lnTo>
                  <a:pt x="3820" y="11"/>
                </a:lnTo>
                <a:lnTo>
                  <a:pt x="3824" y="11"/>
                </a:lnTo>
                <a:lnTo>
                  <a:pt x="3824" y="11"/>
                </a:lnTo>
                <a:lnTo>
                  <a:pt x="3824" y="11"/>
                </a:lnTo>
                <a:lnTo>
                  <a:pt x="3824" y="11"/>
                </a:lnTo>
                <a:lnTo>
                  <a:pt x="3829" y="11"/>
                </a:lnTo>
                <a:lnTo>
                  <a:pt x="3829" y="11"/>
                </a:lnTo>
                <a:lnTo>
                  <a:pt x="3829" y="11"/>
                </a:lnTo>
                <a:lnTo>
                  <a:pt x="3829" y="11"/>
                </a:lnTo>
                <a:lnTo>
                  <a:pt x="3834" y="11"/>
                </a:lnTo>
                <a:lnTo>
                  <a:pt x="3834" y="11"/>
                </a:lnTo>
                <a:lnTo>
                  <a:pt x="3839" y="11"/>
                </a:lnTo>
                <a:lnTo>
                  <a:pt x="3839" y="11"/>
                </a:lnTo>
                <a:lnTo>
                  <a:pt x="3839" y="11"/>
                </a:lnTo>
                <a:lnTo>
                  <a:pt x="3839" y="6"/>
                </a:lnTo>
                <a:lnTo>
                  <a:pt x="3844" y="6"/>
                </a:lnTo>
                <a:lnTo>
                  <a:pt x="3844" y="6"/>
                </a:lnTo>
                <a:lnTo>
                  <a:pt x="3844" y="6"/>
                </a:lnTo>
                <a:lnTo>
                  <a:pt x="3844" y="6"/>
                </a:lnTo>
                <a:lnTo>
                  <a:pt x="3849" y="6"/>
                </a:lnTo>
                <a:lnTo>
                  <a:pt x="3849" y="6"/>
                </a:lnTo>
                <a:lnTo>
                  <a:pt x="3849" y="6"/>
                </a:lnTo>
                <a:lnTo>
                  <a:pt x="3849" y="6"/>
                </a:lnTo>
                <a:lnTo>
                  <a:pt x="3854" y="6"/>
                </a:lnTo>
                <a:lnTo>
                  <a:pt x="3854" y="0"/>
                </a:lnTo>
                <a:lnTo>
                  <a:pt x="3854" y="0"/>
                </a:lnTo>
                <a:lnTo>
                  <a:pt x="3854" y="0"/>
                </a:lnTo>
                <a:lnTo>
                  <a:pt x="3859" y="0"/>
                </a:lnTo>
                <a:lnTo>
                  <a:pt x="3859" y="0"/>
                </a:lnTo>
                <a:lnTo>
                  <a:pt x="3859" y="0"/>
                </a:lnTo>
                <a:lnTo>
                  <a:pt x="3859" y="0"/>
                </a:lnTo>
                <a:lnTo>
                  <a:pt x="3864" y="0"/>
                </a:lnTo>
                <a:lnTo>
                  <a:pt x="3864" y="0"/>
                </a:lnTo>
                <a:lnTo>
                  <a:pt x="3864" y="0"/>
                </a:lnTo>
                <a:lnTo>
                  <a:pt x="3864" y="0"/>
                </a:lnTo>
                <a:lnTo>
                  <a:pt x="3869" y="0"/>
                </a:lnTo>
                <a:lnTo>
                  <a:pt x="3869" y="0"/>
                </a:lnTo>
                <a:lnTo>
                  <a:pt x="3874" y="0"/>
                </a:lnTo>
                <a:lnTo>
                  <a:pt x="3874" y="0"/>
                </a:lnTo>
                <a:lnTo>
                  <a:pt x="3874" y="0"/>
                </a:lnTo>
                <a:lnTo>
                  <a:pt x="3874" y="0"/>
                </a:lnTo>
                <a:lnTo>
                  <a:pt x="3879" y="0"/>
                </a:lnTo>
                <a:lnTo>
                  <a:pt x="3879" y="0"/>
                </a:lnTo>
                <a:lnTo>
                  <a:pt x="3879" y="0"/>
                </a:lnTo>
                <a:lnTo>
                  <a:pt x="3879" y="0"/>
                </a:lnTo>
                <a:lnTo>
                  <a:pt x="3884" y="0"/>
                </a:lnTo>
                <a:lnTo>
                  <a:pt x="3884" y="0"/>
                </a:lnTo>
                <a:lnTo>
                  <a:pt x="3884" y="0"/>
                </a:lnTo>
                <a:lnTo>
                  <a:pt x="3884" y="0"/>
                </a:lnTo>
                <a:lnTo>
                  <a:pt x="3889" y="0"/>
                </a:lnTo>
                <a:lnTo>
                  <a:pt x="3889" y="0"/>
                </a:lnTo>
                <a:lnTo>
                  <a:pt x="3889" y="0"/>
                </a:lnTo>
                <a:lnTo>
                  <a:pt x="3889"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12">
            <a:extLst>
              <a:ext uri="{FF2B5EF4-FFF2-40B4-BE49-F238E27FC236}">
                <a16:creationId xmlns:a16="http://schemas.microsoft.com/office/drawing/2014/main" id="{0DE838F0-7F19-DA6D-968F-A85FB2E5356B}"/>
              </a:ext>
            </a:extLst>
          </p:cNvPr>
          <p:cNvSpPr>
            <a:spLocks/>
          </p:cNvSpPr>
          <p:nvPr/>
        </p:nvSpPr>
        <p:spPr bwMode="auto">
          <a:xfrm>
            <a:off x="1501801" y="1975592"/>
            <a:ext cx="5308065" cy="2638777"/>
          </a:xfrm>
          <a:custGeom>
            <a:avLst/>
            <a:gdLst>
              <a:gd name="T0" fmla="*/ 105 w 3889"/>
              <a:gd name="T1" fmla="*/ 675 h 675"/>
              <a:gd name="T2" fmla="*/ 174 w 3889"/>
              <a:gd name="T3" fmla="*/ 675 h 675"/>
              <a:gd name="T4" fmla="*/ 293 w 3889"/>
              <a:gd name="T5" fmla="*/ 675 h 675"/>
              <a:gd name="T6" fmla="*/ 348 w 3889"/>
              <a:gd name="T7" fmla="*/ 669 h 675"/>
              <a:gd name="T8" fmla="*/ 442 w 3889"/>
              <a:gd name="T9" fmla="*/ 669 h 675"/>
              <a:gd name="T10" fmla="*/ 522 w 3889"/>
              <a:gd name="T11" fmla="*/ 669 h 675"/>
              <a:gd name="T12" fmla="*/ 621 w 3889"/>
              <a:gd name="T13" fmla="*/ 664 h 675"/>
              <a:gd name="T14" fmla="*/ 681 w 3889"/>
              <a:gd name="T15" fmla="*/ 653 h 675"/>
              <a:gd name="T16" fmla="*/ 765 w 3889"/>
              <a:gd name="T17" fmla="*/ 647 h 675"/>
              <a:gd name="T18" fmla="*/ 870 w 3889"/>
              <a:gd name="T19" fmla="*/ 636 h 675"/>
              <a:gd name="T20" fmla="*/ 959 w 3889"/>
              <a:gd name="T21" fmla="*/ 625 h 675"/>
              <a:gd name="T22" fmla="*/ 1019 w 3889"/>
              <a:gd name="T23" fmla="*/ 603 h 675"/>
              <a:gd name="T24" fmla="*/ 1113 w 3889"/>
              <a:gd name="T25" fmla="*/ 592 h 675"/>
              <a:gd name="T26" fmla="*/ 1232 w 3889"/>
              <a:gd name="T27" fmla="*/ 587 h 675"/>
              <a:gd name="T28" fmla="*/ 1297 w 3889"/>
              <a:gd name="T29" fmla="*/ 581 h 675"/>
              <a:gd name="T30" fmla="*/ 1356 w 3889"/>
              <a:gd name="T31" fmla="*/ 565 h 675"/>
              <a:gd name="T32" fmla="*/ 1421 w 3889"/>
              <a:gd name="T33" fmla="*/ 554 h 675"/>
              <a:gd name="T34" fmla="*/ 1495 w 3889"/>
              <a:gd name="T35" fmla="*/ 538 h 675"/>
              <a:gd name="T36" fmla="*/ 1560 w 3889"/>
              <a:gd name="T37" fmla="*/ 538 h 675"/>
              <a:gd name="T38" fmla="*/ 1610 w 3889"/>
              <a:gd name="T39" fmla="*/ 527 h 675"/>
              <a:gd name="T40" fmla="*/ 1659 w 3889"/>
              <a:gd name="T41" fmla="*/ 505 h 675"/>
              <a:gd name="T42" fmla="*/ 1714 w 3889"/>
              <a:gd name="T43" fmla="*/ 499 h 675"/>
              <a:gd name="T44" fmla="*/ 1768 w 3889"/>
              <a:gd name="T45" fmla="*/ 494 h 675"/>
              <a:gd name="T46" fmla="*/ 1828 w 3889"/>
              <a:gd name="T47" fmla="*/ 488 h 675"/>
              <a:gd name="T48" fmla="*/ 1878 w 3889"/>
              <a:gd name="T49" fmla="*/ 483 h 675"/>
              <a:gd name="T50" fmla="*/ 1932 w 3889"/>
              <a:gd name="T51" fmla="*/ 477 h 675"/>
              <a:gd name="T52" fmla="*/ 1982 w 3889"/>
              <a:gd name="T53" fmla="*/ 417 h 675"/>
              <a:gd name="T54" fmla="*/ 2032 w 3889"/>
              <a:gd name="T55" fmla="*/ 412 h 675"/>
              <a:gd name="T56" fmla="*/ 2086 w 3889"/>
              <a:gd name="T57" fmla="*/ 406 h 675"/>
              <a:gd name="T58" fmla="*/ 2136 w 3889"/>
              <a:gd name="T59" fmla="*/ 406 h 675"/>
              <a:gd name="T60" fmla="*/ 2186 w 3889"/>
              <a:gd name="T61" fmla="*/ 406 h 675"/>
              <a:gd name="T62" fmla="*/ 2240 w 3889"/>
              <a:gd name="T63" fmla="*/ 401 h 675"/>
              <a:gd name="T64" fmla="*/ 2290 w 3889"/>
              <a:gd name="T65" fmla="*/ 340 h 675"/>
              <a:gd name="T66" fmla="*/ 2345 w 3889"/>
              <a:gd name="T67" fmla="*/ 324 h 675"/>
              <a:gd name="T68" fmla="*/ 2394 w 3889"/>
              <a:gd name="T69" fmla="*/ 313 h 675"/>
              <a:gd name="T70" fmla="*/ 2444 w 3889"/>
              <a:gd name="T71" fmla="*/ 302 h 675"/>
              <a:gd name="T72" fmla="*/ 2498 w 3889"/>
              <a:gd name="T73" fmla="*/ 302 h 675"/>
              <a:gd name="T74" fmla="*/ 2548 w 3889"/>
              <a:gd name="T75" fmla="*/ 296 h 675"/>
              <a:gd name="T76" fmla="*/ 2603 w 3889"/>
              <a:gd name="T77" fmla="*/ 258 h 675"/>
              <a:gd name="T78" fmla="*/ 2652 w 3889"/>
              <a:gd name="T79" fmla="*/ 236 h 675"/>
              <a:gd name="T80" fmla="*/ 2702 w 3889"/>
              <a:gd name="T81" fmla="*/ 225 h 675"/>
              <a:gd name="T82" fmla="*/ 2757 w 3889"/>
              <a:gd name="T83" fmla="*/ 220 h 675"/>
              <a:gd name="T84" fmla="*/ 2806 w 3889"/>
              <a:gd name="T85" fmla="*/ 214 h 675"/>
              <a:gd name="T86" fmla="*/ 2856 w 3889"/>
              <a:gd name="T87" fmla="*/ 214 h 675"/>
              <a:gd name="T88" fmla="*/ 2911 w 3889"/>
              <a:gd name="T89" fmla="*/ 198 h 675"/>
              <a:gd name="T90" fmla="*/ 2965 w 3889"/>
              <a:gd name="T91" fmla="*/ 154 h 675"/>
              <a:gd name="T92" fmla="*/ 3015 w 3889"/>
              <a:gd name="T93" fmla="*/ 143 h 675"/>
              <a:gd name="T94" fmla="*/ 3065 w 3889"/>
              <a:gd name="T95" fmla="*/ 137 h 675"/>
              <a:gd name="T96" fmla="*/ 3119 w 3889"/>
              <a:gd name="T97" fmla="*/ 132 h 675"/>
              <a:gd name="T98" fmla="*/ 3169 w 3889"/>
              <a:gd name="T99" fmla="*/ 126 h 675"/>
              <a:gd name="T100" fmla="*/ 3224 w 3889"/>
              <a:gd name="T101" fmla="*/ 121 h 675"/>
              <a:gd name="T102" fmla="*/ 3273 w 3889"/>
              <a:gd name="T103" fmla="*/ 88 h 675"/>
              <a:gd name="T104" fmla="*/ 3328 w 3889"/>
              <a:gd name="T105" fmla="*/ 83 h 675"/>
              <a:gd name="T106" fmla="*/ 3378 w 3889"/>
              <a:gd name="T107" fmla="*/ 77 h 675"/>
              <a:gd name="T108" fmla="*/ 3427 w 3889"/>
              <a:gd name="T109" fmla="*/ 72 h 675"/>
              <a:gd name="T110" fmla="*/ 3482 w 3889"/>
              <a:gd name="T111" fmla="*/ 66 h 675"/>
              <a:gd name="T112" fmla="*/ 3536 w 3889"/>
              <a:gd name="T113" fmla="*/ 66 h 675"/>
              <a:gd name="T114" fmla="*/ 3586 w 3889"/>
              <a:gd name="T115" fmla="*/ 39 h 675"/>
              <a:gd name="T116" fmla="*/ 3641 w 3889"/>
              <a:gd name="T117" fmla="*/ 28 h 675"/>
              <a:gd name="T118" fmla="*/ 3690 w 3889"/>
              <a:gd name="T119" fmla="*/ 28 h 675"/>
              <a:gd name="T120" fmla="*/ 3745 w 3889"/>
              <a:gd name="T121" fmla="*/ 22 h 675"/>
              <a:gd name="T122" fmla="*/ 3795 w 3889"/>
              <a:gd name="T123" fmla="*/ 22 h 675"/>
              <a:gd name="T124" fmla="*/ 3849 w 3889"/>
              <a:gd name="T125" fmla="*/ 1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9" h="675">
                <a:moveTo>
                  <a:pt x="0" y="675"/>
                </a:moveTo>
                <a:lnTo>
                  <a:pt x="0" y="675"/>
                </a:lnTo>
                <a:lnTo>
                  <a:pt x="0" y="675"/>
                </a:lnTo>
                <a:lnTo>
                  <a:pt x="15" y="675"/>
                </a:lnTo>
                <a:lnTo>
                  <a:pt x="15" y="675"/>
                </a:lnTo>
                <a:lnTo>
                  <a:pt x="30" y="675"/>
                </a:lnTo>
                <a:lnTo>
                  <a:pt x="30" y="675"/>
                </a:lnTo>
                <a:lnTo>
                  <a:pt x="60" y="675"/>
                </a:lnTo>
                <a:lnTo>
                  <a:pt x="60" y="675"/>
                </a:lnTo>
                <a:lnTo>
                  <a:pt x="60" y="675"/>
                </a:lnTo>
                <a:lnTo>
                  <a:pt x="60" y="675"/>
                </a:lnTo>
                <a:lnTo>
                  <a:pt x="65" y="675"/>
                </a:lnTo>
                <a:lnTo>
                  <a:pt x="65" y="675"/>
                </a:lnTo>
                <a:lnTo>
                  <a:pt x="70" y="675"/>
                </a:lnTo>
                <a:lnTo>
                  <a:pt x="70" y="675"/>
                </a:lnTo>
                <a:lnTo>
                  <a:pt x="70" y="675"/>
                </a:lnTo>
                <a:lnTo>
                  <a:pt x="70" y="675"/>
                </a:lnTo>
                <a:lnTo>
                  <a:pt x="75" y="675"/>
                </a:lnTo>
                <a:lnTo>
                  <a:pt x="75" y="675"/>
                </a:lnTo>
                <a:lnTo>
                  <a:pt x="75" y="675"/>
                </a:lnTo>
                <a:lnTo>
                  <a:pt x="75" y="675"/>
                </a:lnTo>
                <a:lnTo>
                  <a:pt x="80" y="675"/>
                </a:lnTo>
                <a:lnTo>
                  <a:pt x="80" y="675"/>
                </a:lnTo>
                <a:lnTo>
                  <a:pt x="80" y="675"/>
                </a:lnTo>
                <a:lnTo>
                  <a:pt x="80" y="675"/>
                </a:lnTo>
                <a:lnTo>
                  <a:pt x="90" y="675"/>
                </a:lnTo>
                <a:lnTo>
                  <a:pt x="90" y="675"/>
                </a:lnTo>
                <a:lnTo>
                  <a:pt x="90" y="675"/>
                </a:lnTo>
                <a:lnTo>
                  <a:pt x="90" y="675"/>
                </a:lnTo>
                <a:lnTo>
                  <a:pt x="95" y="675"/>
                </a:lnTo>
                <a:lnTo>
                  <a:pt x="95" y="675"/>
                </a:lnTo>
                <a:lnTo>
                  <a:pt x="100" y="675"/>
                </a:lnTo>
                <a:lnTo>
                  <a:pt x="100" y="675"/>
                </a:lnTo>
                <a:lnTo>
                  <a:pt x="100" y="675"/>
                </a:lnTo>
                <a:lnTo>
                  <a:pt x="100" y="675"/>
                </a:lnTo>
                <a:lnTo>
                  <a:pt x="105" y="675"/>
                </a:lnTo>
                <a:lnTo>
                  <a:pt x="105" y="675"/>
                </a:lnTo>
                <a:lnTo>
                  <a:pt x="105" y="675"/>
                </a:lnTo>
                <a:lnTo>
                  <a:pt x="105" y="675"/>
                </a:lnTo>
                <a:lnTo>
                  <a:pt x="110" y="675"/>
                </a:lnTo>
                <a:lnTo>
                  <a:pt x="110" y="675"/>
                </a:lnTo>
                <a:lnTo>
                  <a:pt x="115" y="675"/>
                </a:lnTo>
                <a:lnTo>
                  <a:pt x="115" y="675"/>
                </a:lnTo>
                <a:lnTo>
                  <a:pt x="120" y="675"/>
                </a:lnTo>
                <a:lnTo>
                  <a:pt x="120" y="675"/>
                </a:lnTo>
                <a:lnTo>
                  <a:pt x="120" y="675"/>
                </a:lnTo>
                <a:lnTo>
                  <a:pt x="120" y="675"/>
                </a:lnTo>
                <a:lnTo>
                  <a:pt x="130" y="675"/>
                </a:lnTo>
                <a:lnTo>
                  <a:pt x="130" y="675"/>
                </a:lnTo>
                <a:lnTo>
                  <a:pt x="135" y="675"/>
                </a:lnTo>
                <a:lnTo>
                  <a:pt x="135" y="675"/>
                </a:lnTo>
                <a:lnTo>
                  <a:pt x="135" y="675"/>
                </a:lnTo>
                <a:lnTo>
                  <a:pt x="135" y="675"/>
                </a:lnTo>
                <a:lnTo>
                  <a:pt x="139" y="675"/>
                </a:lnTo>
                <a:lnTo>
                  <a:pt x="139" y="675"/>
                </a:lnTo>
                <a:lnTo>
                  <a:pt x="139" y="675"/>
                </a:lnTo>
                <a:lnTo>
                  <a:pt x="139" y="675"/>
                </a:lnTo>
                <a:lnTo>
                  <a:pt x="149" y="675"/>
                </a:lnTo>
                <a:lnTo>
                  <a:pt x="149" y="675"/>
                </a:lnTo>
                <a:lnTo>
                  <a:pt x="149" y="675"/>
                </a:lnTo>
                <a:lnTo>
                  <a:pt x="149" y="675"/>
                </a:lnTo>
                <a:lnTo>
                  <a:pt x="154" y="675"/>
                </a:lnTo>
                <a:lnTo>
                  <a:pt x="154" y="675"/>
                </a:lnTo>
                <a:lnTo>
                  <a:pt x="154" y="675"/>
                </a:lnTo>
                <a:lnTo>
                  <a:pt x="154" y="675"/>
                </a:lnTo>
                <a:lnTo>
                  <a:pt x="159" y="675"/>
                </a:lnTo>
                <a:lnTo>
                  <a:pt x="159" y="675"/>
                </a:lnTo>
                <a:lnTo>
                  <a:pt x="159" y="675"/>
                </a:lnTo>
                <a:lnTo>
                  <a:pt x="159" y="675"/>
                </a:lnTo>
                <a:lnTo>
                  <a:pt x="164" y="675"/>
                </a:lnTo>
                <a:lnTo>
                  <a:pt x="164" y="675"/>
                </a:lnTo>
                <a:lnTo>
                  <a:pt x="169" y="675"/>
                </a:lnTo>
                <a:lnTo>
                  <a:pt x="169" y="675"/>
                </a:lnTo>
                <a:lnTo>
                  <a:pt x="174" y="675"/>
                </a:lnTo>
                <a:lnTo>
                  <a:pt x="174" y="675"/>
                </a:lnTo>
                <a:lnTo>
                  <a:pt x="174" y="675"/>
                </a:lnTo>
                <a:lnTo>
                  <a:pt x="174" y="675"/>
                </a:lnTo>
                <a:lnTo>
                  <a:pt x="184" y="675"/>
                </a:lnTo>
                <a:lnTo>
                  <a:pt x="184" y="675"/>
                </a:lnTo>
                <a:lnTo>
                  <a:pt x="189" y="675"/>
                </a:lnTo>
                <a:lnTo>
                  <a:pt x="189" y="675"/>
                </a:lnTo>
                <a:lnTo>
                  <a:pt x="194" y="675"/>
                </a:lnTo>
                <a:lnTo>
                  <a:pt x="194" y="675"/>
                </a:lnTo>
                <a:lnTo>
                  <a:pt x="204" y="675"/>
                </a:lnTo>
                <a:lnTo>
                  <a:pt x="204" y="675"/>
                </a:lnTo>
                <a:lnTo>
                  <a:pt x="209" y="675"/>
                </a:lnTo>
                <a:lnTo>
                  <a:pt x="209" y="675"/>
                </a:lnTo>
                <a:lnTo>
                  <a:pt x="224" y="675"/>
                </a:lnTo>
                <a:lnTo>
                  <a:pt x="224" y="675"/>
                </a:lnTo>
                <a:lnTo>
                  <a:pt x="229" y="675"/>
                </a:lnTo>
                <a:lnTo>
                  <a:pt x="229" y="675"/>
                </a:lnTo>
                <a:lnTo>
                  <a:pt x="229" y="675"/>
                </a:lnTo>
                <a:lnTo>
                  <a:pt x="229" y="675"/>
                </a:lnTo>
                <a:lnTo>
                  <a:pt x="234" y="675"/>
                </a:lnTo>
                <a:lnTo>
                  <a:pt x="234" y="675"/>
                </a:lnTo>
                <a:lnTo>
                  <a:pt x="239" y="675"/>
                </a:lnTo>
                <a:lnTo>
                  <a:pt x="239" y="675"/>
                </a:lnTo>
                <a:lnTo>
                  <a:pt x="249" y="675"/>
                </a:lnTo>
                <a:lnTo>
                  <a:pt x="249" y="675"/>
                </a:lnTo>
                <a:lnTo>
                  <a:pt x="259" y="675"/>
                </a:lnTo>
                <a:lnTo>
                  <a:pt x="259" y="675"/>
                </a:lnTo>
                <a:lnTo>
                  <a:pt x="269" y="675"/>
                </a:lnTo>
                <a:lnTo>
                  <a:pt x="269" y="675"/>
                </a:lnTo>
                <a:lnTo>
                  <a:pt x="274" y="675"/>
                </a:lnTo>
                <a:lnTo>
                  <a:pt x="274" y="675"/>
                </a:lnTo>
                <a:lnTo>
                  <a:pt x="279" y="675"/>
                </a:lnTo>
                <a:lnTo>
                  <a:pt x="279" y="675"/>
                </a:lnTo>
                <a:lnTo>
                  <a:pt x="279" y="675"/>
                </a:lnTo>
                <a:lnTo>
                  <a:pt x="279" y="675"/>
                </a:lnTo>
                <a:lnTo>
                  <a:pt x="288" y="675"/>
                </a:lnTo>
                <a:lnTo>
                  <a:pt x="288" y="675"/>
                </a:lnTo>
                <a:lnTo>
                  <a:pt x="293" y="675"/>
                </a:lnTo>
                <a:lnTo>
                  <a:pt x="293" y="675"/>
                </a:lnTo>
                <a:lnTo>
                  <a:pt x="293" y="675"/>
                </a:lnTo>
                <a:lnTo>
                  <a:pt x="293" y="675"/>
                </a:lnTo>
                <a:lnTo>
                  <a:pt x="298" y="675"/>
                </a:lnTo>
                <a:lnTo>
                  <a:pt x="298" y="675"/>
                </a:lnTo>
                <a:lnTo>
                  <a:pt x="303" y="675"/>
                </a:lnTo>
                <a:lnTo>
                  <a:pt x="303" y="675"/>
                </a:lnTo>
                <a:lnTo>
                  <a:pt x="303" y="675"/>
                </a:lnTo>
                <a:lnTo>
                  <a:pt x="303" y="675"/>
                </a:lnTo>
                <a:lnTo>
                  <a:pt x="308" y="675"/>
                </a:lnTo>
                <a:lnTo>
                  <a:pt x="308" y="675"/>
                </a:lnTo>
                <a:lnTo>
                  <a:pt x="313" y="675"/>
                </a:lnTo>
                <a:lnTo>
                  <a:pt x="313" y="675"/>
                </a:lnTo>
                <a:lnTo>
                  <a:pt x="313" y="675"/>
                </a:lnTo>
                <a:lnTo>
                  <a:pt x="313" y="675"/>
                </a:lnTo>
                <a:lnTo>
                  <a:pt x="318" y="675"/>
                </a:lnTo>
                <a:lnTo>
                  <a:pt x="318" y="675"/>
                </a:lnTo>
                <a:lnTo>
                  <a:pt x="318" y="675"/>
                </a:lnTo>
                <a:lnTo>
                  <a:pt x="318" y="675"/>
                </a:lnTo>
                <a:lnTo>
                  <a:pt x="323" y="675"/>
                </a:lnTo>
                <a:lnTo>
                  <a:pt x="323" y="675"/>
                </a:lnTo>
                <a:lnTo>
                  <a:pt x="323" y="675"/>
                </a:lnTo>
                <a:lnTo>
                  <a:pt x="323" y="675"/>
                </a:lnTo>
                <a:lnTo>
                  <a:pt x="328" y="675"/>
                </a:lnTo>
                <a:lnTo>
                  <a:pt x="328" y="675"/>
                </a:lnTo>
                <a:lnTo>
                  <a:pt x="333" y="675"/>
                </a:lnTo>
                <a:lnTo>
                  <a:pt x="333" y="675"/>
                </a:lnTo>
                <a:lnTo>
                  <a:pt x="333" y="675"/>
                </a:lnTo>
                <a:lnTo>
                  <a:pt x="333" y="675"/>
                </a:lnTo>
                <a:lnTo>
                  <a:pt x="338" y="675"/>
                </a:lnTo>
                <a:lnTo>
                  <a:pt x="338" y="675"/>
                </a:lnTo>
                <a:lnTo>
                  <a:pt x="338" y="675"/>
                </a:lnTo>
                <a:lnTo>
                  <a:pt x="338" y="675"/>
                </a:lnTo>
                <a:lnTo>
                  <a:pt x="343" y="675"/>
                </a:lnTo>
                <a:lnTo>
                  <a:pt x="343" y="675"/>
                </a:lnTo>
                <a:lnTo>
                  <a:pt x="343" y="675"/>
                </a:lnTo>
                <a:lnTo>
                  <a:pt x="343" y="675"/>
                </a:lnTo>
                <a:lnTo>
                  <a:pt x="348" y="675"/>
                </a:lnTo>
                <a:lnTo>
                  <a:pt x="348" y="669"/>
                </a:lnTo>
                <a:lnTo>
                  <a:pt x="348" y="669"/>
                </a:lnTo>
                <a:lnTo>
                  <a:pt x="348" y="669"/>
                </a:lnTo>
                <a:lnTo>
                  <a:pt x="353" y="669"/>
                </a:lnTo>
                <a:lnTo>
                  <a:pt x="353" y="669"/>
                </a:lnTo>
                <a:lnTo>
                  <a:pt x="353" y="669"/>
                </a:lnTo>
                <a:lnTo>
                  <a:pt x="353" y="669"/>
                </a:lnTo>
                <a:lnTo>
                  <a:pt x="358" y="669"/>
                </a:lnTo>
                <a:lnTo>
                  <a:pt x="358" y="669"/>
                </a:lnTo>
                <a:lnTo>
                  <a:pt x="363" y="669"/>
                </a:lnTo>
                <a:lnTo>
                  <a:pt x="363" y="669"/>
                </a:lnTo>
                <a:lnTo>
                  <a:pt x="363" y="669"/>
                </a:lnTo>
                <a:lnTo>
                  <a:pt x="363" y="669"/>
                </a:lnTo>
                <a:lnTo>
                  <a:pt x="378" y="669"/>
                </a:lnTo>
                <a:lnTo>
                  <a:pt x="378" y="669"/>
                </a:lnTo>
                <a:lnTo>
                  <a:pt x="378" y="669"/>
                </a:lnTo>
                <a:lnTo>
                  <a:pt x="378" y="669"/>
                </a:lnTo>
                <a:lnTo>
                  <a:pt x="383" y="669"/>
                </a:lnTo>
                <a:lnTo>
                  <a:pt x="383" y="669"/>
                </a:lnTo>
                <a:lnTo>
                  <a:pt x="388" y="669"/>
                </a:lnTo>
                <a:lnTo>
                  <a:pt x="388" y="669"/>
                </a:lnTo>
                <a:lnTo>
                  <a:pt x="388" y="669"/>
                </a:lnTo>
                <a:lnTo>
                  <a:pt x="388" y="669"/>
                </a:lnTo>
                <a:lnTo>
                  <a:pt x="398" y="669"/>
                </a:lnTo>
                <a:lnTo>
                  <a:pt x="398" y="669"/>
                </a:lnTo>
                <a:lnTo>
                  <a:pt x="408" y="669"/>
                </a:lnTo>
                <a:lnTo>
                  <a:pt x="408" y="669"/>
                </a:lnTo>
                <a:lnTo>
                  <a:pt x="408" y="669"/>
                </a:lnTo>
                <a:lnTo>
                  <a:pt x="408" y="669"/>
                </a:lnTo>
                <a:lnTo>
                  <a:pt x="423" y="669"/>
                </a:lnTo>
                <a:lnTo>
                  <a:pt x="423" y="669"/>
                </a:lnTo>
                <a:lnTo>
                  <a:pt x="428" y="669"/>
                </a:lnTo>
                <a:lnTo>
                  <a:pt x="428" y="669"/>
                </a:lnTo>
                <a:lnTo>
                  <a:pt x="433" y="669"/>
                </a:lnTo>
                <a:lnTo>
                  <a:pt x="433" y="669"/>
                </a:lnTo>
                <a:lnTo>
                  <a:pt x="433" y="669"/>
                </a:lnTo>
                <a:lnTo>
                  <a:pt x="433" y="669"/>
                </a:lnTo>
                <a:lnTo>
                  <a:pt x="437" y="669"/>
                </a:lnTo>
                <a:lnTo>
                  <a:pt x="437" y="669"/>
                </a:lnTo>
                <a:lnTo>
                  <a:pt x="442" y="669"/>
                </a:lnTo>
                <a:lnTo>
                  <a:pt x="442" y="669"/>
                </a:lnTo>
                <a:lnTo>
                  <a:pt x="442" y="669"/>
                </a:lnTo>
                <a:lnTo>
                  <a:pt x="442" y="669"/>
                </a:lnTo>
                <a:lnTo>
                  <a:pt x="447" y="669"/>
                </a:lnTo>
                <a:lnTo>
                  <a:pt x="447" y="669"/>
                </a:lnTo>
                <a:lnTo>
                  <a:pt x="447" y="669"/>
                </a:lnTo>
                <a:lnTo>
                  <a:pt x="447" y="669"/>
                </a:lnTo>
                <a:lnTo>
                  <a:pt x="457" y="669"/>
                </a:lnTo>
                <a:lnTo>
                  <a:pt x="457" y="669"/>
                </a:lnTo>
                <a:lnTo>
                  <a:pt x="462" y="669"/>
                </a:lnTo>
                <a:lnTo>
                  <a:pt x="462" y="669"/>
                </a:lnTo>
                <a:lnTo>
                  <a:pt x="467" y="669"/>
                </a:lnTo>
                <a:lnTo>
                  <a:pt x="467" y="669"/>
                </a:lnTo>
                <a:lnTo>
                  <a:pt x="467" y="669"/>
                </a:lnTo>
                <a:lnTo>
                  <a:pt x="467" y="669"/>
                </a:lnTo>
                <a:lnTo>
                  <a:pt x="472" y="669"/>
                </a:lnTo>
                <a:lnTo>
                  <a:pt x="472" y="669"/>
                </a:lnTo>
                <a:lnTo>
                  <a:pt x="472" y="669"/>
                </a:lnTo>
                <a:lnTo>
                  <a:pt x="472" y="669"/>
                </a:lnTo>
                <a:lnTo>
                  <a:pt x="477" y="669"/>
                </a:lnTo>
                <a:lnTo>
                  <a:pt x="477" y="669"/>
                </a:lnTo>
                <a:lnTo>
                  <a:pt x="482" y="669"/>
                </a:lnTo>
                <a:lnTo>
                  <a:pt x="482" y="669"/>
                </a:lnTo>
                <a:lnTo>
                  <a:pt x="487" y="669"/>
                </a:lnTo>
                <a:lnTo>
                  <a:pt x="487" y="669"/>
                </a:lnTo>
                <a:lnTo>
                  <a:pt x="487" y="669"/>
                </a:lnTo>
                <a:lnTo>
                  <a:pt x="487" y="669"/>
                </a:lnTo>
                <a:lnTo>
                  <a:pt x="492" y="669"/>
                </a:lnTo>
                <a:lnTo>
                  <a:pt x="492" y="669"/>
                </a:lnTo>
                <a:lnTo>
                  <a:pt x="502" y="669"/>
                </a:lnTo>
                <a:lnTo>
                  <a:pt x="502" y="669"/>
                </a:lnTo>
                <a:lnTo>
                  <a:pt x="507" y="669"/>
                </a:lnTo>
                <a:lnTo>
                  <a:pt x="507" y="669"/>
                </a:lnTo>
                <a:lnTo>
                  <a:pt x="517" y="669"/>
                </a:lnTo>
                <a:lnTo>
                  <a:pt x="517" y="669"/>
                </a:lnTo>
                <a:lnTo>
                  <a:pt x="517" y="669"/>
                </a:lnTo>
                <a:lnTo>
                  <a:pt x="517" y="669"/>
                </a:lnTo>
                <a:lnTo>
                  <a:pt x="522" y="669"/>
                </a:lnTo>
                <a:lnTo>
                  <a:pt x="522" y="669"/>
                </a:lnTo>
                <a:lnTo>
                  <a:pt x="522" y="669"/>
                </a:lnTo>
                <a:lnTo>
                  <a:pt x="522" y="669"/>
                </a:lnTo>
                <a:lnTo>
                  <a:pt x="527" y="669"/>
                </a:lnTo>
                <a:lnTo>
                  <a:pt x="527" y="669"/>
                </a:lnTo>
                <a:lnTo>
                  <a:pt x="527" y="669"/>
                </a:lnTo>
                <a:lnTo>
                  <a:pt x="527" y="669"/>
                </a:lnTo>
                <a:lnTo>
                  <a:pt x="532" y="669"/>
                </a:lnTo>
                <a:lnTo>
                  <a:pt x="532" y="669"/>
                </a:lnTo>
                <a:lnTo>
                  <a:pt x="537" y="669"/>
                </a:lnTo>
                <a:lnTo>
                  <a:pt x="537" y="669"/>
                </a:lnTo>
                <a:lnTo>
                  <a:pt x="537" y="669"/>
                </a:lnTo>
                <a:lnTo>
                  <a:pt x="537" y="669"/>
                </a:lnTo>
                <a:lnTo>
                  <a:pt x="547" y="669"/>
                </a:lnTo>
                <a:lnTo>
                  <a:pt x="547" y="669"/>
                </a:lnTo>
                <a:lnTo>
                  <a:pt x="552" y="669"/>
                </a:lnTo>
                <a:lnTo>
                  <a:pt x="552" y="669"/>
                </a:lnTo>
                <a:lnTo>
                  <a:pt x="557" y="669"/>
                </a:lnTo>
                <a:lnTo>
                  <a:pt x="557" y="664"/>
                </a:lnTo>
                <a:lnTo>
                  <a:pt x="557" y="664"/>
                </a:lnTo>
                <a:lnTo>
                  <a:pt x="557" y="664"/>
                </a:lnTo>
                <a:lnTo>
                  <a:pt x="562" y="664"/>
                </a:lnTo>
                <a:lnTo>
                  <a:pt x="562" y="664"/>
                </a:lnTo>
                <a:lnTo>
                  <a:pt x="567" y="664"/>
                </a:lnTo>
                <a:lnTo>
                  <a:pt x="567" y="664"/>
                </a:lnTo>
                <a:lnTo>
                  <a:pt x="567" y="664"/>
                </a:lnTo>
                <a:lnTo>
                  <a:pt x="567" y="664"/>
                </a:lnTo>
                <a:lnTo>
                  <a:pt x="581" y="664"/>
                </a:lnTo>
                <a:lnTo>
                  <a:pt x="581" y="664"/>
                </a:lnTo>
                <a:lnTo>
                  <a:pt x="586" y="664"/>
                </a:lnTo>
                <a:lnTo>
                  <a:pt x="586" y="664"/>
                </a:lnTo>
                <a:lnTo>
                  <a:pt x="591" y="664"/>
                </a:lnTo>
                <a:lnTo>
                  <a:pt x="591" y="664"/>
                </a:lnTo>
                <a:lnTo>
                  <a:pt x="616" y="664"/>
                </a:lnTo>
                <a:lnTo>
                  <a:pt x="616" y="664"/>
                </a:lnTo>
                <a:lnTo>
                  <a:pt x="621" y="664"/>
                </a:lnTo>
                <a:lnTo>
                  <a:pt x="621" y="664"/>
                </a:lnTo>
                <a:lnTo>
                  <a:pt x="621" y="664"/>
                </a:lnTo>
                <a:lnTo>
                  <a:pt x="621" y="664"/>
                </a:lnTo>
                <a:lnTo>
                  <a:pt x="626" y="664"/>
                </a:lnTo>
                <a:lnTo>
                  <a:pt x="626" y="658"/>
                </a:lnTo>
                <a:lnTo>
                  <a:pt x="626" y="658"/>
                </a:lnTo>
                <a:lnTo>
                  <a:pt x="626" y="658"/>
                </a:lnTo>
                <a:lnTo>
                  <a:pt x="631" y="658"/>
                </a:lnTo>
                <a:lnTo>
                  <a:pt x="631" y="658"/>
                </a:lnTo>
                <a:lnTo>
                  <a:pt x="631" y="658"/>
                </a:lnTo>
                <a:lnTo>
                  <a:pt x="631" y="658"/>
                </a:lnTo>
                <a:lnTo>
                  <a:pt x="636" y="658"/>
                </a:lnTo>
                <a:lnTo>
                  <a:pt x="636" y="658"/>
                </a:lnTo>
                <a:lnTo>
                  <a:pt x="641" y="658"/>
                </a:lnTo>
                <a:lnTo>
                  <a:pt x="641" y="658"/>
                </a:lnTo>
                <a:lnTo>
                  <a:pt x="641" y="658"/>
                </a:lnTo>
                <a:lnTo>
                  <a:pt x="641" y="658"/>
                </a:lnTo>
                <a:lnTo>
                  <a:pt x="646" y="658"/>
                </a:lnTo>
                <a:lnTo>
                  <a:pt x="646" y="658"/>
                </a:lnTo>
                <a:lnTo>
                  <a:pt x="646" y="658"/>
                </a:lnTo>
                <a:lnTo>
                  <a:pt x="646" y="658"/>
                </a:lnTo>
                <a:lnTo>
                  <a:pt x="656" y="658"/>
                </a:lnTo>
                <a:lnTo>
                  <a:pt x="656" y="653"/>
                </a:lnTo>
                <a:lnTo>
                  <a:pt x="656" y="653"/>
                </a:lnTo>
                <a:lnTo>
                  <a:pt x="656" y="653"/>
                </a:lnTo>
                <a:lnTo>
                  <a:pt x="661" y="653"/>
                </a:lnTo>
                <a:lnTo>
                  <a:pt x="661" y="653"/>
                </a:lnTo>
                <a:lnTo>
                  <a:pt x="661" y="653"/>
                </a:lnTo>
                <a:lnTo>
                  <a:pt x="661" y="653"/>
                </a:lnTo>
                <a:lnTo>
                  <a:pt x="666" y="653"/>
                </a:lnTo>
                <a:lnTo>
                  <a:pt x="666" y="653"/>
                </a:lnTo>
                <a:lnTo>
                  <a:pt x="671" y="653"/>
                </a:lnTo>
                <a:lnTo>
                  <a:pt x="671" y="653"/>
                </a:lnTo>
                <a:lnTo>
                  <a:pt x="671" y="653"/>
                </a:lnTo>
                <a:lnTo>
                  <a:pt x="671" y="653"/>
                </a:lnTo>
                <a:lnTo>
                  <a:pt x="676" y="653"/>
                </a:lnTo>
                <a:lnTo>
                  <a:pt x="676" y="653"/>
                </a:lnTo>
                <a:lnTo>
                  <a:pt x="676" y="653"/>
                </a:lnTo>
                <a:lnTo>
                  <a:pt x="676" y="653"/>
                </a:lnTo>
                <a:lnTo>
                  <a:pt x="681" y="653"/>
                </a:lnTo>
                <a:lnTo>
                  <a:pt x="681" y="653"/>
                </a:lnTo>
                <a:lnTo>
                  <a:pt x="686" y="653"/>
                </a:lnTo>
                <a:lnTo>
                  <a:pt x="686" y="653"/>
                </a:lnTo>
                <a:lnTo>
                  <a:pt x="686" y="653"/>
                </a:lnTo>
                <a:lnTo>
                  <a:pt x="686" y="653"/>
                </a:lnTo>
                <a:lnTo>
                  <a:pt x="691" y="653"/>
                </a:lnTo>
                <a:lnTo>
                  <a:pt x="691" y="653"/>
                </a:lnTo>
                <a:lnTo>
                  <a:pt x="696" y="653"/>
                </a:lnTo>
                <a:lnTo>
                  <a:pt x="696" y="653"/>
                </a:lnTo>
                <a:lnTo>
                  <a:pt x="701" y="653"/>
                </a:lnTo>
                <a:lnTo>
                  <a:pt x="701" y="653"/>
                </a:lnTo>
                <a:lnTo>
                  <a:pt x="706" y="653"/>
                </a:lnTo>
                <a:lnTo>
                  <a:pt x="706" y="653"/>
                </a:lnTo>
                <a:lnTo>
                  <a:pt x="716" y="653"/>
                </a:lnTo>
                <a:lnTo>
                  <a:pt x="716" y="653"/>
                </a:lnTo>
                <a:lnTo>
                  <a:pt x="721" y="653"/>
                </a:lnTo>
                <a:lnTo>
                  <a:pt x="721" y="647"/>
                </a:lnTo>
                <a:lnTo>
                  <a:pt x="721" y="647"/>
                </a:lnTo>
                <a:lnTo>
                  <a:pt x="721" y="647"/>
                </a:lnTo>
                <a:lnTo>
                  <a:pt x="726" y="647"/>
                </a:lnTo>
                <a:lnTo>
                  <a:pt x="726" y="647"/>
                </a:lnTo>
                <a:lnTo>
                  <a:pt x="730" y="647"/>
                </a:lnTo>
                <a:lnTo>
                  <a:pt x="730" y="647"/>
                </a:lnTo>
                <a:lnTo>
                  <a:pt x="735" y="647"/>
                </a:lnTo>
                <a:lnTo>
                  <a:pt x="735" y="647"/>
                </a:lnTo>
                <a:lnTo>
                  <a:pt x="740" y="647"/>
                </a:lnTo>
                <a:lnTo>
                  <a:pt x="740" y="647"/>
                </a:lnTo>
                <a:lnTo>
                  <a:pt x="740" y="647"/>
                </a:lnTo>
                <a:lnTo>
                  <a:pt x="740" y="647"/>
                </a:lnTo>
                <a:lnTo>
                  <a:pt x="745" y="647"/>
                </a:lnTo>
                <a:lnTo>
                  <a:pt x="745" y="647"/>
                </a:lnTo>
                <a:lnTo>
                  <a:pt x="750" y="647"/>
                </a:lnTo>
                <a:lnTo>
                  <a:pt x="750" y="647"/>
                </a:lnTo>
                <a:lnTo>
                  <a:pt x="750" y="647"/>
                </a:lnTo>
                <a:lnTo>
                  <a:pt x="750" y="647"/>
                </a:lnTo>
                <a:lnTo>
                  <a:pt x="765" y="647"/>
                </a:lnTo>
                <a:lnTo>
                  <a:pt x="765" y="647"/>
                </a:lnTo>
                <a:lnTo>
                  <a:pt x="765" y="647"/>
                </a:lnTo>
                <a:lnTo>
                  <a:pt x="765" y="647"/>
                </a:lnTo>
                <a:lnTo>
                  <a:pt x="775" y="647"/>
                </a:lnTo>
                <a:lnTo>
                  <a:pt x="775" y="647"/>
                </a:lnTo>
                <a:lnTo>
                  <a:pt x="775" y="647"/>
                </a:lnTo>
                <a:lnTo>
                  <a:pt x="775" y="647"/>
                </a:lnTo>
                <a:lnTo>
                  <a:pt x="780" y="647"/>
                </a:lnTo>
                <a:lnTo>
                  <a:pt x="780" y="647"/>
                </a:lnTo>
                <a:lnTo>
                  <a:pt x="785" y="647"/>
                </a:lnTo>
                <a:lnTo>
                  <a:pt x="785" y="642"/>
                </a:lnTo>
                <a:lnTo>
                  <a:pt x="795" y="642"/>
                </a:lnTo>
                <a:lnTo>
                  <a:pt x="795" y="642"/>
                </a:lnTo>
                <a:lnTo>
                  <a:pt x="800" y="642"/>
                </a:lnTo>
                <a:lnTo>
                  <a:pt x="800" y="642"/>
                </a:lnTo>
                <a:lnTo>
                  <a:pt x="805" y="642"/>
                </a:lnTo>
                <a:lnTo>
                  <a:pt x="805" y="642"/>
                </a:lnTo>
                <a:lnTo>
                  <a:pt x="810" y="642"/>
                </a:lnTo>
                <a:lnTo>
                  <a:pt x="810" y="642"/>
                </a:lnTo>
                <a:lnTo>
                  <a:pt x="815" y="642"/>
                </a:lnTo>
                <a:lnTo>
                  <a:pt x="815" y="642"/>
                </a:lnTo>
                <a:lnTo>
                  <a:pt x="820" y="642"/>
                </a:lnTo>
                <a:lnTo>
                  <a:pt x="820" y="636"/>
                </a:lnTo>
                <a:lnTo>
                  <a:pt x="830" y="636"/>
                </a:lnTo>
                <a:lnTo>
                  <a:pt x="830" y="636"/>
                </a:lnTo>
                <a:lnTo>
                  <a:pt x="835" y="636"/>
                </a:lnTo>
                <a:lnTo>
                  <a:pt x="835" y="636"/>
                </a:lnTo>
                <a:lnTo>
                  <a:pt x="840" y="636"/>
                </a:lnTo>
                <a:lnTo>
                  <a:pt x="840" y="636"/>
                </a:lnTo>
                <a:lnTo>
                  <a:pt x="840" y="636"/>
                </a:lnTo>
                <a:lnTo>
                  <a:pt x="840" y="636"/>
                </a:lnTo>
                <a:lnTo>
                  <a:pt x="845" y="636"/>
                </a:lnTo>
                <a:lnTo>
                  <a:pt x="845" y="636"/>
                </a:lnTo>
                <a:lnTo>
                  <a:pt x="855" y="636"/>
                </a:lnTo>
                <a:lnTo>
                  <a:pt x="855" y="636"/>
                </a:lnTo>
                <a:lnTo>
                  <a:pt x="860" y="636"/>
                </a:lnTo>
                <a:lnTo>
                  <a:pt x="860" y="636"/>
                </a:lnTo>
                <a:lnTo>
                  <a:pt x="870" y="636"/>
                </a:lnTo>
                <a:lnTo>
                  <a:pt x="870" y="636"/>
                </a:lnTo>
                <a:lnTo>
                  <a:pt x="870" y="636"/>
                </a:lnTo>
                <a:lnTo>
                  <a:pt x="870" y="636"/>
                </a:lnTo>
                <a:lnTo>
                  <a:pt x="875" y="636"/>
                </a:lnTo>
                <a:lnTo>
                  <a:pt x="875" y="636"/>
                </a:lnTo>
                <a:lnTo>
                  <a:pt x="879" y="636"/>
                </a:lnTo>
                <a:lnTo>
                  <a:pt x="879" y="636"/>
                </a:lnTo>
                <a:lnTo>
                  <a:pt x="884" y="636"/>
                </a:lnTo>
                <a:lnTo>
                  <a:pt x="884" y="636"/>
                </a:lnTo>
                <a:lnTo>
                  <a:pt x="889" y="636"/>
                </a:lnTo>
                <a:lnTo>
                  <a:pt x="889" y="636"/>
                </a:lnTo>
                <a:lnTo>
                  <a:pt x="889" y="636"/>
                </a:lnTo>
                <a:lnTo>
                  <a:pt x="889" y="636"/>
                </a:lnTo>
                <a:lnTo>
                  <a:pt x="914" y="636"/>
                </a:lnTo>
                <a:lnTo>
                  <a:pt x="914" y="636"/>
                </a:lnTo>
                <a:lnTo>
                  <a:pt x="919" y="636"/>
                </a:lnTo>
                <a:lnTo>
                  <a:pt x="919" y="636"/>
                </a:lnTo>
                <a:lnTo>
                  <a:pt x="919" y="636"/>
                </a:lnTo>
                <a:lnTo>
                  <a:pt x="919" y="636"/>
                </a:lnTo>
                <a:lnTo>
                  <a:pt x="924" y="636"/>
                </a:lnTo>
                <a:lnTo>
                  <a:pt x="924" y="631"/>
                </a:lnTo>
                <a:lnTo>
                  <a:pt x="929" y="631"/>
                </a:lnTo>
                <a:lnTo>
                  <a:pt x="929" y="631"/>
                </a:lnTo>
                <a:lnTo>
                  <a:pt x="929" y="631"/>
                </a:lnTo>
                <a:lnTo>
                  <a:pt x="929" y="631"/>
                </a:lnTo>
                <a:lnTo>
                  <a:pt x="934" y="631"/>
                </a:lnTo>
                <a:lnTo>
                  <a:pt x="934" y="631"/>
                </a:lnTo>
                <a:lnTo>
                  <a:pt x="939" y="631"/>
                </a:lnTo>
                <a:lnTo>
                  <a:pt x="939" y="631"/>
                </a:lnTo>
                <a:lnTo>
                  <a:pt x="944" y="631"/>
                </a:lnTo>
                <a:lnTo>
                  <a:pt x="944" y="631"/>
                </a:lnTo>
                <a:lnTo>
                  <a:pt x="944" y="631"/>
                </a:lnTo>
                <a:lnTo>
                  <a:pt x="944" y="631"/>
                </a:lnTo>
                <a:lnTo>
                  <a:pt x="949" y="631"/>
                </a:lnTo>
                <a:lnTo>
                  <a:pt x="949" y="631"/>
                </a:lnTo>
                <a:lnTo>
                  <a:pt x="954" y="631"/>
                </a:lnTo>
                <a:lnTo>
                  <a:pt x="954" y="631"/>
                </a:lnTo>
                <a:lnTo>
                  <a:pt x="959" y="631"/>
                </a:lnTo>
                <a:lnTo>
                  <a:pt x="959" y="625"/>
                </a:lnTo>
                <a:lnTo>
                  <a:pt x="959" y="625"/>
                </a:lnTo>
                <a:lnTo>
                  <a:pt x="959" y="625"/>
                </a:lnTo>
                <a:lnTo>
                  <a:pt x="964" y="625"/>
                </a:lnTo>
                <a:lnTo>
                  <a:pt x="964" y="625"/>
                </a:lnTo>
                <a:lnTo>
                  <a:pt x="964" y="625"/>
                </a:lnTo>
                <a:lnTo>
                  <a:pt x="964" y="625"/>
                </a:lnTo>
                <a:lnTo>
                  <a:pt x="969" y="625"/>
                </a:lnTo>
                <a:lnTo>
                  <a:pt x="969" y="620"/>
                </a:lnTo>
                <a:lnTo>
                  <a:pt x="974" y="620"/>
                </a:lnTo>
                <a:lnTo>
                  <a:pt x="974" y="614"/>
                </a:lnTo>
                <a:lnTo>
                  <a:pt x="974" y="614"/>
                </a:lnTo>
                <a:lnTo>
                  <a:pt x="974" y="614"/>
                </a:lnTo>
                <a:lnTo>
                  <a:pt x="979" y="614"/>
                </a:lnTo>
                <a:lnTo>
                  <a:pt x="979" y="614"/>
                </a:lnTo>
                <a:lnTo>
                  <a:pt x="979" y="614"/>
                </a:lnTo>
                <a:lnTo>
                  <a:pt x="979" y="614"/>
                </a:lnTo>
                <a:lnTo>
                  <a:pt x="984" y="614"/>
                </a:lnTo>
                <a:lnTo>
                  <a:pt x="984" y="614"/>
                </a:lnTo>
                <a:lnTo>
                  <a:pt x="984" y="614"/>
                </a:lnTo>
                <a:lnTo>
                  <a:pt x="984" y="609"/>
                </a:lnTo>
                <a:lnTo>
                  <a:pt x="989" y="609"/>
                </a:lnTo>
                <a:lnTo>
                  <a:pt x="989" y="609"/>
                </a:lnTo>
                <a:lnTo>
                  <a:pt x="989" y="609"/>
                </a:lnTo>
                <a:lnTo>
                  <a:pt x="989" y="609"/>
                </a:lnTo>
                <a:lnTo>
                  <a:pt x="994" y="609"/>
                </a:lnTo>
                <a:lnTo>
                  <a:pt x="994" y="609"/>
                </a:lnTo>
                <a:lnTo>
                  <a:pt x="999" y="609"/>
                </a:lnTo>
                <a:lnTo>
                  <a:pt x="999" y="609"/>
                </a:lnTo>
                <a:lnTo>
                  <a:pt x="1004" y="609"/>
                </a:lnTo>
                <a:lnTo>
                  <a:pt x="1004" y="603"/>
                </a:lnTo>
                <a:lnTo>
                  <a:pt x="1004" y="603"/>
                </a:lnTo>
                <a:lnTo>
                  <a:pt x="1004" y="603"/>
                </a:lnTo>
                <a:lnTo>
                  <a:pt x="1009" y="603"/>
                </a:lnTo>
                <a:lnTo>
                  <a:pt x="1009" y="603"/>
                </a:lnTo>
                <a:lnTo>
                  <a:pt x="1009" y="603"/>
                </a:lnTo>
                <a:lnTo>
                  <a:pt x="1009" y="603"/>
                </a:lnTo>
                <a:lnTo>
                  <a:pt x="1019" y="603"/>
                </a:lnTo>
                <a:lnTo>
                  <a:pt x="1019" y="603"/>
                </a:lnTo>
                <a:lnTo>
                  <a:pt x="1019" y="603"/>
                </a:lnTo>
                <a:lnTo>
                  <a:pt x="1019" y="603"/>
                </a:lnTo>
                <a:lnTo>
                  <a:pt x="1023" y="603"/>
                </a:lnTo>
                <a:lnTo>
                  <a:pt x="1023" y="603"/>
                </a:lnTo>
                <a:lnTo>
                  <a:pt x="1028" y="603"/>
                </a:lnTo>
                <a:lnTo>
                  <a:pt x="1028" y="603"/>
                </a:lnTo>
                <a:lnTo>
                  <a:pt x="1038" y="603"/>
                </a:lnTo>
                <a:lnTo>
                  <a:pt x="1038" y="603"/>
                </a:lnTo>
                <a:lnTo>
                  <a:pt x="1043" y="603"/>
                </a:lnTo>
                <a:lnTo>
                  <a:pt x="1043" y="598"/>
                </a:lnTo>
                <a:lnTo>
                  <a:pt x="1053" y="598"/>
                </a:lnTo>
                <a:lnTo>
                  <a:pt x="1053" y="598"/>
                </a:lnTo>
                <a:lnTo>
                  <a:pt x="1053" y="598"/>
                </a:lnTo>
                <a:lnTo>
                  <a:pt x="1053" y="598"/>
                </a:lnTo>
                <a:lnTo>
                  <a:pt x="1058" y="598"/>
                </a:lnTo>
                <a:lnTo>
                  <a:pt x="1058" y="598"/>
                </a:lnTo>
                <a:lnTo>
                  <a:pt x="1063" y="598"/>
                </a:lnTo>
                <a:lnTo>
                  <a:pt x="1063" y="598"/>
                </a:lnTo>
                <a:lnTo>
                  <a:pt x="1068" y="598"/>
                </a:lnTo>
                <a:lnTo>
                  <a:pt x="1068" y="598"/>
                </a:lnTo>
                <a:lnTo>
                  <a:pt x="1073" y="598"/>
                </a:lnTo>
                <a:lnTo>
                  <a:pt x="1073" y="598"/>
                </a:lnTo>
                <a:lnTo>
                  <a:pt x="1078" y="598"/>
                </a:lnTo>
                <a:lnTo>
                  <a:pt x="1078" y="598"/>
                </a:lnTo>
                <a:lnTo>
                  <a:pt x="1078" y="598"/>
                </a:lnTo>
                <a:lnTo>
                  <a:pt x="1078" y="598"/>
                </a:lnTo>
                <a:lnTo>
                  <a:pt x="1083" y="598"/>
                </a:lnTo>
                <a:lnTo>
                  <a:pt x="1083" y="598"/>
                </a:lnTo>
                <a:lnTo>
                  <a:pt x="1093" y="598"/>
                </a:lnTo>
                <a:lnTo>
                  <a:pt x="1093" y="598"/>
                </a:lnTo>
                <a:lnTo>
                  <a:pt x="1098" y="598"/>
                </a:lnTo>
                <a:lnTo>
                  <a:pt x="1098" y="592"/>
                </a:lnTo>
                <a:lnTo>
                  <a:pt x="1098" y="592"/>
                </a:lnTo>
                <a:lnTo>
                  <a:pt x="1098" y="592"/>
                </a:lnTo>
                <a:lnTo>
                  <a:pt x="1103" y="592"/>
                </a:lnTo>
                <a:lnTo>
                  <a:pt x="1103" y="592"/>
                </a:lnTo>
                <a:lnTo>
                  <a:pt x="1113" y="592"/>
                </a:lnTo>
                <a:lnTo>
                  <a:pt x="1113" y="592"/>
                </a:lnTo>
                <a:lnTo>
                  <a:pt x="1113" y="592"/>
                </a:lnTo>
                <a:lnTo>
                  <a:pt x="1113" y="592"/>
                </a:lnTo>
                <a:lnTo>
                  <a:pt x="1123" y="592"/>
                </a:lnTo>
                <a:lnTo>
                  <a:pt x="1123" y="592"/>
                </a:lnTo>
                <a:lnTo>
                  <a:pt x="1128" y="592"/>
                </a:lnTo>
                <a:lnTo>
                  <a:pt x="1128" y="592"/>
                </a:lnTo>
                <a:lnTo>
                  <a:pt x="1128" y="592"/>
                </a:lnTo>
                <a:lnTo>
                  <a:pt x="1128" y="592"/>
                </a:lnTo>
                <a:lnTo>
                  <a:pt x="1133" y="592"/>
                </a:lnTo>
                <a:lnTo>
                  <a:pt x="1133" y="592"/>
                </a:lnTo>
                <a:lnTo>
                  <a:pt x="1138" y="592"/>
                </a:lnTo>
                <a:lnTo>
                  <a:pt x="1138" y="592"/>
                </a:lnTo>
                <a:lnTo>
                  <a:pt x="1143" y="592"/>
                </a:lnTo>
                <a:lnTo>
                  <a:pt x="1143" y="592"/>
                </a:lnTo>
                <a:lnTo>
                  <a:pt x="1148" y="592"/>
                </a:lnTo>
                <a:lnTo>
                  <a:pt x="1148" y="592"/>
                </a:lnTo>
                <a:lnTo>
                  <a:pt x="1153" y="592"/>
                </a:lnTo>
                <a:lnTo>
                  <a:pt x="1153" y="592"/>
                </a:lnTo>
                <a:lnTo>
                  <a:pt x="1158" y="592"/>
                </a:lnTo>
                <a:lnTo>
                  <a:pt x="1158" y="592"/>
                </a:lnTo>
                <a:lnTo>
                  <a:pt x="1163" y="592"/>
                </a:lnTo>
                <a:lnTo>
                  <a:pt x="1163" y="592"/>
                </a:lnTo>
                <a:lnTo>
                  <a:pt x="1168" y="592"/>
                </a:lnTo>
                <a:lnTo>
                  <a:pt x="1168" y="592"/>
                </a:lnTo>
                <a:lnTo>
                  <a:pt x="1172" y="592"/>
                </a:lnTo>
                <a:lnTo>
                  <a:pt x="1172" y="592"/>
                </a:lnTo>
                <a:lnTo>
                  <a:pt x="1177" y="592"/>
                </a:lnTo>
                <a:lnTo>
                  <a:pt x="1177" y="592"/>
                </a:lnTo>
                <a:lnTo>
                  <a:pt x="1197" y="592"/>
                </a:lnTo>
                <a:lnTo>
                  <a:pt x="1197" y="587"/>
                </a:lnTo>
                <a:lnTo>
                  <a:pt x="1202" y="587"/>
                </a:lnTo>
                <a:lnTo>
                  <a:pt x="1202" y="587"/>
                </a:lnTo>
                <a:lnTo>
                  <a:pt x="1212" y="587"/>
                </a:lnTo>
                <a:lnTo>
                  <a:pt x="1212" y="587"/>
                </a:lnTo>
                <a:lnTo>
                  <a:pt x="1222" y="587"/>
                </a:lnTo>
                <a:lnTo>
                  <a:pt x="1222" y="587"/>
                </a:lnTo>
                <a:lnTo>
                  <a:pt x="1227" y="587"/>
                </a:lnTo>
                <a:lnTo>
                  <a:pt x="1227" y="587"/>
                </a:lnTo>
                <a:lnTo>
                  <a:pt x="1232" y="587"/>
                </a:lnTo>
                <a:lnTo>
                  <a:pt x="1232" y="587"/>
                </a:lnTo>
                <a:lnTo>
                  <a:pt x="1232" y="587"/>
                </a:lnTo>
                <a:lnTo>
                  <a:pt x="1232" y="587"/>
                </a:lnTo>
                <a:lnTo>
                  <a:pt x="1242" y="587"/>
                </a:lnTo>
                <a:lnTo>
                  <a:pt x="1242" y="587"/>
                </a:lnTo>
                <a:lnTo>
                  <a:pt x="1252" y="587"/>
                </a:lnTo>
                <a:lnTo>
                  <a:pt x="1252" y="587"/>
                </a:lnTo>
                <a:lnTo>
                  <a:pt x="1252" y="587"/>
                </a:lnTo>
                <a:lnTo>
                  <a:pt x="1252" y="587"/>
                </a:lnTo>
                <a:lnTo>
                  <a:pt x="1257" y="587"/>
                </a:lnTo>
                <a:lnTo>
                  <a:pt x="1257" y="587"/>
                </a:lnTo>
                <a:lnTo>
                  <a:pt x="1262" y="587"/>
                </a:lnTo>
                <a:lnTo>
                  <a:pt x="1262" y="587"/>
                </a:lnTo>
                <a:lnTo>
                  <a:pt x="1262" y="587"/>
                </a:lnTo>
                <a:lnTo>
                  <a:pt x="1262" y="587"/>
                </a:lnTo>
                <a:lnTo>
                  <a:pt x="1267" y="587"/>
                </a:lnTo>
                <a:lnTo>
                  <a:pt x="1267" y="587"/>
                </a:lnTo>
                <a:lnTo>
                  <a:pt x="1267" y="587"/>
                </a:lnTo>
                <a:lnTo>
                  <a:pt x="1267" y="587"/>
                </a:lnTo>
                <a:lnTo>
                  <a:pt x="1272" y="587"/>
                </a:lnTo>
                <a:lnTo>
                  <a:pt x="1272" y="587"/>
                </a:lnTo>
                <a:lnTo>
                  <a:pt x="1272" y="587"/>
                </a:lnTo>
                <a:lnTo>
                  <a:pt x="1272" y="587"/>
                </a:lnTo>
                <a:lnTo>
                  <a:pt x="1277" y="587"/>
                </a:lnTo>
                <a:lnTo>
                  <a:pt x="1277" y="587"/>
                </a:lnTo>
                <a:lnTo>
                  <a:pt x="1282" y="587"/>
                </a:lnTo>
                <a:lnTo>
                  <a:pt x="1282" y="587"/>
                </a:lnTo>
                <a:lnTo>
                  <a:pt x="1282" y="587"/>
                </a:lnTo>
                <a:lnTo>
                  <a:pt x="1282" y="587"/>
                </a:lnTo>
                <a:lnTo>
                  <a:pt x="1287" y="587"/>
                </a:lnTo>
                <a:lnTo>
                  <a:pt x="1287" y="581"/>
                </a:lnTo>
                <a:lnTo>
                  <a:pt x="1287" y="581"/>
                </a:lnTo>
                <a:lnTo>
                  <a:pt x="1287" y="581"/>
                </a:lnTo>
                <a:lnTo>
                  <a:pt x="1292" y="581"/>
                </a:lnTo>
                <a:lnTo>
                  <a:pt x="1292" y="581"/>
                </a:lnTo>
                <a:lnTo>
                  <a:pt x="1292" y="581"/>
                </a:lnTo>
                <a:lnTo>
                  <a:pt x="1292" y="581"/>
                </a:lnTo>
                <a:lnTo>
                  <a:pt x="1297" y="581"/>
                </a:lnTo>
                <a:lnTo>
                  <a:pt x="1297" y="581"/>
                </a:lnTo>
                <a:lnTo>
                  <a:pt x="1297" y="581"/>
                </a:lnTo>
                <a:lnTo>
                  <a:pt x="1297" y="576"/>
                </a:lnTo>
                <a:lnTo>
                  <a:pt x="1302" y="576"/>
                </a:lnTo>
                <a:lnTo>
                  <a:pt x="1302" y="576"/>
                </a:lnTo>
                <a:lnTo>
                  <a:pt x="1302" y="576"/>
                </a:lnTo>
                <a:lnTo>
                  <a:pt x="1302" y="576"/>
                </a:lnTo>
                <a:lnTo>
                  <a:pt x="1307" y="576"/>
                </a:lnTo>
                <a:lnTo>
                  <a:pt x="1307" y="576"/>
                </a:lnTo>
                <a:lnTo>
                  <a:pt x="1312" y="576"/>
                </a:lnTo>
                <a:lnTo>
                  <a:pt x="1312" y="576"/>
                </a:lnTo>
                <a:lnTo>
                  <a:pt x="1312" y="576"/>
                </a:lnTo>
                <a:lnTo>
                  <a:pt x="1312" y="576"/>
                </a:lnTo>
                <a:lnTo>
                  <a:pt x="1317" y="576"/>
                </a:lnTo>
                <a:lnTo>
                  <a:pt x="1317" y="570"/>
                </a:lnTo>
                <a:lnTo>
                  <a:pt x="1317" y="570"/>
                </a:lnTo>
                <a:lnTo>
                  <a:pt x="1317" y="570"/>
                </a:lnTo>
                <a:lnTo>
                  <a:pt x="1321" y="570"/>
                </a:lnTo>
                <a:lnTo>
                  <a:pt x="1321" y="570"/>
                </a:lnTo>
                <a:lnTo>
                  <a:pt x="1321" y="570"/>
                </a:lnTo>
                <a:lnTo>
                  <a:pt x="1321" y="570"/>
                </a:lnTo>
                <a:lnTo>
                  <a:pt x="1326" y="570"/>
                </a:lnTo>
                <a:lnTo>
                  <a:pt x="1326" y="570"/>
                </a:lnTo>
                <a:lnTo>
                  <a:pt x="1326" y="570"/>
                </a:lnTo>
                <a:lnTo>
                  <a:pt x="1326" y="565"/>
                </a:lnTo>
                <a:lnTo>
                  <a:pt x="1331" y="565"/>
                </a:lnTo>
                <a:lnTo>
                  <a:pt x="1331" y="565"/>
                </a:lnTo>
                <a:lnTo>
                  <a:pt x="1331" y="565"/>
                </a:lnTo>
                <a:lnTo>
                  <a:pt x="1331" y="565"/>
                </a:lnTo>
                <a:lnTo>
                  <a:pt x="1336" y="565"/>
                </a:lnTo>
                <a:lnTo>
                  <a:pt x="1336" y="565"/>
                </a:lnTo>
                <a:lnTo>
                  <a:pt x="1346" y="565"/>
                </a:lnTo>
                <a:lnTo>
                  <a:pt x="1346" y="565"/>
                </a:lnTo>
                <a:lnTo>
                  <a:pt x="1346" y="565"/>
                </a:lnTo>
                <a:lnTo>
                  <a:pt x="1346" y="565"/>
                </a:lnTo>
                <a:lnTo>
                  <a:pt x="1351" y="565"/>
                </a:lnTo>
                <a:lnTo>
                  <a:pt x="1351" y="565"/>
                </a:lnTo>
                <a:lnTo>
                  <a:pt x="1356" y="565"/>
                </a:lnTo>
                <a:lnTo>
                  <a:pt x="1356" y="565"/>
                </a:lnTo>
                <a:lnTo>
                  <a:pt x="1361" y="565"/>
                </a:lnTo>
                <a:lnTo>
                  <a:pt x="1361" y="565"/>
                </a:lnTo>
                <a:lnTo>
                  <a:pt x="1371" y="565"/>
                </a:lnTo>
                <a:lnTo>
                  <a:pt x="1371" y="560"/>
                </a:lnTo>
                <a:lnTo>
                  <a:pt x="1376" y="560"/>
                </a:lnTo>
                <a:lnTo>
                  <a:pt x="1376" y="560"/>
                </a:lnTo>
                <a:lnTo>
                  <a:pt x="1381" y="560"/>
                </a:lnTo>
                <a:lnTo>
                  <a:pt x="1381" y="560"/>
                </a:lnTo>
                <a:lnTo>
                  <a:pt x="1381" y="560"/>
                </a:lnTo>
                <a:lnTo>
                  <a:pt x="1381" y="560"/>
                </a:lnTo>
                <a:lnTo>
                  <a:pt x="1386" y="560"/>
                </a:lnTo>
                <a:lnTo>
                  <a:pt x="1386" y="560"/>
                </a:lnTo>
                <a:lnTo>
                  <a:pt x="1386" y="560"/>
                </a:lnTo>
                <a:lnTo>
                  <a:pt x="1386" y="560"/>
                </a:lnTo>
                <a:lnTo>
                  <a:pt x="1391" y="560"/>
                </a:lnTo>
                <a:lnTo>
                  <a:pt x="1391" y="560"/>
                </a:lnTo>
                <a:lnTo>
                  <a:pt x="1391" y="560"/>
                </a:lnTo>
                <a:lnTo>
                  <a:pt x="1391" y="560"/>
                </a:lnTo>
                <a:lnTo>
                  <a:pt x="1401" y="560"/>
                </a:lnTo>
                <a:lnTo>
                  <a:pt x="1401" y="554"/>
                </a:lnTo>
                <a:lnTo>
                  <a:pt x="1401" y="554"/>
                </a:lnTo>
                <a:lnTo>
                  <a:pt x="1401" y="554"/>
                </a:lnTo>
                <a:lnTo>
                  <a:pt x="1406" y="554"/>
                </a:lnTo>
                <a:lnTo>
                  <a:pt x="1406" y="554"/>
                </a:lnTo>
                <a:lnTo>
                  <a:pt x="1406" y="554"/>
                </a:lnTo>
                <a:lnTo>
                  <a:pt x="1406" y="554"/>
                </a:lnTo>
                <a:lnTo>
                  <a:pt x="1411" y="554"/>
                </a:lnTo>
                <a:lnTo>
                  <a:pt x="1411" y="554"/>
                </a:lnTo>
                <a:lnTo>
                  <a:pt x="1411" y="554"/>
                </a:lnTo>
                <a:lnTo>
                  <a:pt x="1411" y="554"/>
                </a:lnTo>
                <a:lnTo>
                  <a:pt x="1416" y="554"/>
                </a:lnTo>
                <a:lnTo>
                  <a:pt x="1416" y="554"/>
                </a:lnTo>
                <a:lnTo>
                  <a:pt x="1416" y="554"/>
                </a:lnTo>
                <a:lnTo>
                  <a:pt x="1416" y="554"/>
                </a:lnTo>
                <a:lnTo>
                  <a:pt x="1421" y="554"/>
                </a:lnTo>
                <a:lnTo>
                  <a:pt x="1421" y="554"/>
                </a:lnTo>
                <a:lnTo>
                  <a:pt x="1421" y="554"/>
                </a:lnTo>
                <a:lnTo>
                  <a:pt x="1421" y="554"/>
                </a:lnTo>
                <a:lnTo>
                  <a:pt x="1431" y="554"/>
                </a:lnTo>
                <a:lnTo>
                  <a:pt x="1431" y="554"/>
                </a:lnTo>
                <a:lnTo>
                  <a:pt x="1436" y="554"/>
                </a:lnTo>
                <a:lnTo>
                  <a:pt x="1436" y="554"/>
                </a:lnTo>
                <a:lnTo>
                  <a:pt x="1436" y="554"/>
                </a:lnTo>
                <a:lnTo>
                  <a:pt x="1436" y="554"/>
                </a:lnTo>
                <a:lnTo>
                  <a:pt x="1441" y="554"/>
                </a:lnTo>
                <a:lnTo>
                  <a:pt x="1441" y="554"/>
                </a:lnTo>
                <a:lnTo>
                  <a:pt x="1446" y="554"/>
                </a:lnTo>
                <a:lnTo>
                  <a:pt x="1446" y="549"/>
                </a:lnTo>
                <a:lnTo>
                  <a:pt x="1446" y="549"/>
                </a:lnTo>
                <a:lnTo>
                  <a:pt x="1446" y="549"/>
                </a:lnTo>
                <a:lnTo>
                  <a:pt x="1451" y="549"/>
                </a:lnTo>
                <a:lnTo>
                  <a:pt x="1451" y="549"/>
                </a:lnTo>
                <a:lnTo>
                  <a:pt x="1456" y="549"/>
                </a:lnTo>
                <a:lnTo>
                  <a:pt x="1456" y="549"/>
                </a:lnTo>
                <a:lnTo>
                  <a:pt x="1461" y="549"/>
                </a:lnTo>
                <a:lnTo>
                  <a:pt x="1461" y="549"/>
                </a:lnTo>
                <a:lnTo>
                  <a:pt x="1465" y="549"/>
                </a:lnTo>
                <a:lnTo>
                  <a:pt x="1465" y="549"/>
                </a:lnTo>
                <a:lnTo>
                  <a:pt x="1470" y="549"/>
                </a:lnTo>
                <a:lnTo>
                  <a:pt x="1470" y="549"/>
                </a:lnTo>
                <a:lnTo>
                  <a:pt x="1475" y="549"/>
                </a:lnTo>
                <a:lnTo>
                  <a:pt x="1475" y="549"/>
                </a:lnTo>
                <a:lnTo>
                  <a:pt x="1475" y="549"/>
                </a:lnTo>
                <a:lnTo>
                  <a:pt x="1475" y="543"/>
                </a:lnTo>
                <a:lnTo>
                  <a:pt x="1480" y="543"/>
                </a:lnTo>
                <a:lnTo>
                  <a:pt x="1480" y="543"/>
                </a:lnTo>
                <a:lnTo>
                  <a:pt x="1480" y="543"/>
                </a:lnTo>
                <a:lnTo>
                  <a:pt x="1480" y="538"/>
                </a:lnTo>
                <a:lnTo>
                  <a:pt x="1485" y="538"/>
                </a:lnTo>
                <a:lnTo>
                  <a:pt x="1485" y="538"/>
                </a:lnTo>
                <a:lnTo>
                  <a:pt x="1490" y="538"/>
                </a:lnTo>
                <a:lnTo>
                  <a:pt x="1490" y="538"/>
                </a:lnTo>
                <a:lnTo>
                  <a:pt x="1495" y="538"/>
                </a:lnTo>
                <a:lnTo>
                  <a:pt x="1495" y="538"/>
                </a:lnTo>
                <a:lnTo>
                  <a:pt x="1495" y="538"/>
                </a:lnTo>
                <a:lnTo>
                  <a:pt x="1495" y="538"/>
                </a:lnTo>
                <a:lnTo>
                  <a:pt x="1500" y="538"/>
                </a:lnTo>
                <a:lnTo>
                  <a:pt x="1500" y="538"/>
                </a:lnTo>
                <a:lnTo>
                  <a:pt x="1505" y="538"/>
                </a:lnTo>
                <a:lnTo>
                  <a:pt x="1505" y="538"/>
                </a:lnTo>
                <a:lnTo>
                  <a:pt x="1505" y="538"/>
                </a:lnTo>
                <a:lnTo>
                  <a:pt x="1505" y="538"/>
                </a:lnTo>
                <a:lnTo>
                  <a:pt x="1510" y="538"/>
                </a:lnTo>
                <a:lnTo>
                  <a:pt x="1510" y="538"/>
                </a:lnTo>
                <a:lnTo>
                  <a:pt x="1510" y="538"/>
                </a:lnTo>
                <a:lnTo>
                  <a:pt x="1510" y="538"/>
                </a:lnTo>
                <a:lnTo>
                  <a:pt x="1515" y="538"/>
                </a:lnTo>
                <a:lnTo>
                  <a:pt x="1515" y="538"/>
                </a:lnTo>
                <a:lnTo>
                  <a:pt x="1515" y="538"/>
                </a:lnTo>
                <a:lnTo>
                  <a:pt x="1515" y="538"/>
                </a:lnTo>
                <a:lnTo>
                  <a:pt x="1520" y="538"/>
                </a:lnTo>
                <a:lnTo>
                  <a:pt x="1520" y="538"/>
                </a:lnTo>
                <a:lnTo>
                  <a:pt x="1525" y="538"/>
                </a:lnTo>
                <a:lnTo>
                  <a:pt x="1525" y="538"/>
                </a:lnTo>
                <a:lnTo>
                  <a:pt x="1525" y="538"/>
                </a:lnTo>
                <a:lnTo>
                  <a:pt x="1525" y="538"/>
                </a:lnTo>
                <a:lnTo>
                  <a:pt x="1530" y="538"/>
                </a:lnTo>
                <a:lnTo>
                  <a:pt x="1530" y="538"/>
                </a:lnTo>
                <a:lnTo>
                  <a:pt x="1530" y="538"/>
                </a:lnTo>
                <a:lnTo>
                  <a:pt x="1530" y="538"/>
                </a:lnTo>
                <a:lnTo>
                  <a:pt x="1535" y="538"/>
                </a:lnTo>
                <a:lnTo>
                  <a:pt x="1535" y="538"/>
                </a:lnTo>
                <a:lnTo>
                  <a:pt x="1540" y="538"/>
                </a:lnTo>
                <a:lnTo>
                  <a:pt x="1540" y="538"/>
                </a:lnTo>
                <a:lnTo>
                  <a:pt x="1540" y="538"/>
                </a:lnTo>
                <a:lnTo>
                  <a:pt x="1540" y="538"/>
                </a:lnTo>
                <a:lnTo>
                  <a:pt x="1545" y="538"/>
                </a:lnTo>
                <a:lnTo>
                  <a:pt x="1545" y="538"/>
                </a:lnTo>
                <a:lnTo>
                  <a:pt x="1555" y="538"/>
                </a:lnTo>
                <a:lnTo>
                  <a:pt x="1555" y="538"/>
                </a:lnTo>
                <a:lnTo>
                  <a:pt x="1555" y="538"/>
                </a:lnTo>
                <a:lnTo>
                  <a:pt x="1555" y="538"/>
                </a:lnTo>
                <a:lnTo>
                  <a:pt x="1560" y="538"/>
                </a:lnTo>
                <a:lnTo>
                  <a:pt x="1560" y="538"/>
                </a:lnTo>
                <a:lnTo>
                  <a:pt x="1560" y="538"/>
                </a:lnTo>
                <a:lnTo>
                  <a:pt x="1560" y="532"/>
                </a:lnTo>
                <a:lnTo>
                  <a:pt x="1565" y="532"/>
                </a:lnTo>
                <a:lnTo>
                  <a:pt x="1565" y="532"/>
                </a:lnTo>
                <a:lnTo>
                  <a:pt x="1565" y="532"/>
                </a:lnTo>
                <a:lnTo>
                  <a:pt x="1565" y="532"/>
                </a:lnTo>
                <a:lnTo>
                  <a:pt x="1570" y="532"/>
                </a:lnTo>
                <a:lnTo>
                  <a:pt x="1570" y="532"/>
                </a:lnTo>
                <a:lnTo>
                  <a:pt x="1570" y="532"/>
                </a:lnTo>
                <a:lnTo>
                  <a:pt x="1570" y="532"/>
                </a:lnTo>
                <a:lnTo>
                  <a:pt x="1575" y="532"/>
                </a:lnTo>
                <a:lnTo>
                  <a:pt x="1575" y="532"/>
                </a:lnTo>
                <a:lnTo>
                  <a:pt x="1575" y="532"/>
                </a:lnTo>
                <a:lnTo>
                  <a:pt x="1575" y="532"/>
                </a:lnTo>
                <a:lnTo>
                  <a:pt x="1580" y="532"/>
                </a:lnTo>
                <a:lnTo>
                  <a:pt x="1580" y="532"/>
                </a:lnTo>
                <a:lnTo>
                  <a:pt x="1585" y="532"/>
                </a:lnTo>
                <a:lnTo>
                  <a:pt x="1585" y="532"/>
                </a:lnTo>
                <a:lnTo>
                  <a:pt x="1585" y="532"/>
                </a:lnTo>
                <a:lnTo>
                  <a:pt x="1585" y="532"/>
                </a:lnTo>
                <a:lnTo>
                  <a:pt x="1590" y="532"/>
                </a:lnTo>
                <a:lnTo>
                  <a:pt x="1590" y="532"/>
                </a:lnTo>
                <a:lnTo>
                  <a:pt x="1590" y="532"/>
                </a:lnTo>
                <a:lnTo>
                  <a:pt x="1590" y="532"/>
                </a:lnTo>
                <a:lnTo>
                  <a:pt x="1595" y="532"/>
                </a:lnTo>
                <a:lnTo>
                  <a:pt x="1595" y="532"/>
                </a:lnTo>
                <a:lnTo>
                  <a:pt x="1595" y="532"/>
                </a:lnTo>
                <a:lnTo>
                  <a:pt x="1595" y="532"/>
                </a:lnTo>
                <a:lnTo>
                  <a:pt x="1600" y="532"/>
                </a:lnTo>
                <a:lnTo>
                  <a:pt x="1600" y="527"/>
                </a:lnTo>
                <a:lnTo>
                  <a:pt x="1600" y="527"/>
                </a:lnTo>
                <a:lnTo>
                  <a:pt x="1600" y="527"/>
                </a:lnTo>
                <a:lnTo>
                  <a:pt x="1605" y="527"/>
                </a:lnTo>
                <a:lnTo>
                  <a:pt x="1605" y="527"/>
                </a:lnTo>
                <a:lnTo>
                  <a:pt x="1605" y="527"/>
                </a:lnTo>
                <a:lnTo>
                  <a:pt x="1605" y="527"/>
                </a:lnTo>
                <a:lnTo>
                  <a:pt x="1610" y="527"/>
                </a:lnTo>
                <a:lnTo>
                  <a:pt x="1610" y="521"/>
                </a:lnTo>
                <a:lnTo>
                  <a:pt x="1614" y="521"/>
                </a:lnTo>
                <a:lnTo>
                  <a:pt x="1614" y="521"/>
                </a:lnTo>
                <a:lnTo>
                  <a:pt x="1614" y="521"/>
                </a:lnTo>
                <a:lnTo>
                  <a:pt x="1614" y="521"/>
                </a:lnTo>
                <a:lnTo>
                  <a:pt x="1619" y="521"/>
                </a:lnTo>
                <a:lnTo>
                  <a:pt x="1619" y="516"/>
                </a:lnTo>
                <a:lnTo>
                  <a:pt x="1619" y="516"/>
                </a:lnTo>
                <a:lnTo>
                  <a:pt x="1619" y="516"/>
                </a:lnTo>
                <a:lnTo>
                  <a:pt x="1624" y="516"/>
                </a:lnTo>
                <a:lnTo>
                  <a:pt x="1624" y="516"/>
                </a:lnTo>
                <a:lnTo>
                  <a:pt x="1624" y="516"/>
                </a:lnTo>
                <a:lnTo>
                  <a:pt x="1624" y="516"/>
                </a:lnTo>
                <a:lnTo>
                  <a:pt x="1629" y="516"/>
                </a:lnTo>
                <a:lnTo>
                  <a:pt x="1629" y="516"/>
                </a:lnTo>
                <a:lnTo>
                  <a:pt x="1629" y="516"/>
                </a:lnTo>
                <a:lnTo>
                  <a:pt x="1629" y="510"/>
                </a:lnTo>
                <a:lnTo>
                  <a:pt x="1634" y="510"/>
                </a:lnTo>
                <a:lnTo>
                  <a:pt x="1634" y="510"/>
                </a:lnTo>
                <a:lnTo>
                  <a:pt x="1634" y="510"/>
                </a:lnTo>
                <a:lnTo>
                  <a:pt x="1634" y="510"/>
                </a:lnTo>
                <a:lnTo>
                  <a:pt x="1639" y="510"/>
                </a:lnTo>
                <a:lnTo>
                  <a:pt x="1639" y="510"/>
                </a:lnTo>
                <a:lnTo>
                  <a:pt x="1644" y="510"/>
                </a:lnTo>
                <a:lnTo>
                  <a:pt x="1644" y="510"/>
                </a:lnTo>
                <a:lnTo>
                  <a:pt x="1644" y="510"/>
                </a:lnTo>
                <a:lnTo>
                  <a:pt x="1644" y="510"/>
                </a:lnTo>
                <a:lnTo>
                  <a:pt x="1649" y="510"/>
                </a:lnTo>
                <a:lnTo>
                  <a:pt x="1649" y="505"/>
                </a:lnTo>
                <a:lnTo>
                  <a:pt x="1649" y="505"/>
                </a:lnTo>
                <a:lnTo>
                  <a:pt x="1649" y="505"/>
                </a:lnTo>
                <a:lnTo>
                  <a:pt x="1654" y="505"/>
                </a:lnTo>
                <a:lnTo>
                  <a:pt x="1654" y="505"/>
                </a:lnTo>
                <a:lnTo>
                  <a:pt x="1654" y="505"/>
                </a:lnTo>
                <a:lnTo>
                  <a:pt x="1654" y="505"/>
                </a:lnTo>
                <a:lnTo>
                  <a:pt x="1659" y="505"/>
                </a:lnTo>
                <a:lnTo>
                  <a:pt x="1659" y="505"/>
                </a:lnTo>
                <a:lnTo>
                  <a:pt x="1659" y="505"/>
                </a:lnTo>
                <a:lnTo>
                  <a:pt x="1659" y="505"/>
                </a:lnTo>
                <a:lnTo>
                  <a:pt x="1664" y="505"/>
                </a:lnTo>
                <a:lnTo>
                  <a:pt x="1664" y="505"/>
                </a:lnTo>
                <a:lnTo>
                  <a:pt x="1664" y="505"/>
                </a:lnTo>
                <a:lnTo>
                  <a:pt x="1664" y="499"/>
                </a:lnTo>
                <a:lnTo>
                  <a:pt x="1669" y="499"/>
                </a:lnTo>
                <a:lnTo>
                  <a:pt x="1669" y="499"/>
                </a:lnTo>
                <a:lnTo>
                  <a:pt x="1674" y="499"/>
                </a:lnTo>
                <a:lnTo>
                  <a:pt x="1674" y="499"/>
                </a:lnTo>
                <a:lnTo>
                  <a:pt x="1679" y="499"/>
                </a:lnTo>
                <a:lnTo>
                  <a:pt x="1679" y="499"/>
                </a:lnTo>
                <a:lnTo>
                  <a:pt x="1679" y="499"/>
                </a:lnTo>
                <a:lnTo>
                  <a:pt x="1679" y="499"/>
                </a:lnTo>
                <a:lnTo>
                  <a:pt x="1684" y="499"/>
                </a:lnTo>
                <a:lnTo>
                  <a:pt x="1684" y="499"/>
                </a:lnTo>
                <a:lnTo>
                  <a:pt x="1684" y="499"/>
                </a:lnTo>
                <a:lnTo>
                  <a:pt x="1684" y="499"/>
                </a:lnTo>
                <a:lnTo>
                  <a:pt x="1689" y="499"/>
                </a:lnTo>
                <a:lnTo>
                  <a:pt x="1689" y="499"/>
                </a:lnTo>
                <a:lnTo>
                  <a:pt x="1689" y="499"/>
                </a:lnTo>
                <a:lnTo>
                  <a:pt x="1689" y="499"/>
                </a:lnTo>
                <a:lnTo>
                  <a:pt x="1694" y="499"/>
                </a:lnTo>
                <a:lnTo>
                  <a:pt x="1694" y="499"/>
                </a:lnTo>
                <a:lnTo>
                  <a:pt x="1694" y="499"/>
                </a:lnTo>
                <a:lnTo>
                  <a:pt x="1694" y="499"/>
                </a:lnTo>
                <a:lnTo>
                  <a:pt x="1699" y="499"/>
                </a:lnTo>
                <a:lnTo>
                  <a:pt x="1699" y="499"/>
                </a:lnTo>
                <a:lnTo>
                  <a:pt x="1699" y="499"/>
                </a:lnTo>
                <a:lnTo>
                  <a:pt x="1699" y="499"/>
                </a:lnTo>
                <a:lnTo>
                  <a:pt x="1704" y="499"/>
                </a:lnTo>
                <a:lnTo>
                  <a:pt x="1704" y="499"/>
                </a:lnTo>
                <a:lnTo>
                  <a:pt x="1709" y="499"/>
                </a:lnTo>
                <a:lnTo>
                  <a:pt x="1709" y="499"/>
                </a:lnTo>
                <a:lnTo>
                  <a:pt x="1709" y="499"/>
                </a:lnTo>
                <a:lnTo>
                  <a:pt x="1709" y="499"/>
                </a:lnTo>
                <a:lnTo>
                  <a:pt x="1714" y="499"/>
                </a:lnTo>
                <a:lnTo>
                  <a:pt x="1714" y="499"/>
                </a:lnTo>
                <a:lnTo>
                  <a:pt x="1714" y="499"/>
                </a:lnTo>
                <a:lnTo>
                  <a:pt x="1714" y="499"/>
                </a:lnTo>
                <a:lnTo>
                  <a:pt x="1719" y="499"/>
                </a:lnTo>
                <a:lnTo>
                  <a:pt x="1719" y="499"/>
                </a:lnTo>
                <a:lnTo>
                  <a:pt x="1719" y="499"/>
                </a:lnTo>
                <a:lnTo>
                  <a:pt x="1719" y="499"/>
                </a:lnTo>
                <a:lnTo>
                  <a:pt x="1724" y="499"/>
                </a:lnTo>
                <a:lnTo>
                  <a:pt x="1724" y="494"/>
                </a:lnTo>
                <a:lnTo>
                  <a:pt x="1724" y="494"/>
                </a:lnTo>
                <a:lnTo>
                  <a:pt x="1724" y="494"/>
                </a:lnTo>
                <a:lnTo>
                  <a:pt x="1729" y="494"/>
                </a:lnTo>
                <a:lnTo>
                  <a:pt x="1729" y="494"/>
                </a:lnTo>
                <a:lnTo>
                  <a:pt x="1729" y="494"/>
                </a:lnTo>
                <a:lnTo>
                  <a:pt x="1729" y="494"/>
                </a:lnTo>
                <a:lnTo>
                  <a:pt x="1734" y="494"/>
                </a:lnTo>
                <a:lnTo>
                  <a:pt x="1734" y="494"/>
                </a:lnTo>
                <a:lnTo>
                  <a:pt x="1739" y="494"/>
                </a:lnTo>
                <a:lnTo>
                  <a:pt x="1739" y="494"/>
                </a:lnTo>
                <a:lnTo>
                  <a:pt x="1739" y="494"/>
                </a:lnTo>
                <a:lnTo>
                  <a:pt x="1739" y="494"/>
                </a:lnTo>
                <a:lnTo>
                  <a:pt x="1744" y="494"/>
                </a:lnTo>
                <a:lnTo>
                  <a:pt x="1744" y="494"/>
                </a:lnTo>
                <a:lnTo>
                  <a:pt x="1744" y="494"/>
                </a:lnTo>
                <a:lnTo>
                  <a:pt x="1744" y="494"/>
                </a:lnTo>
                <a:lnTo>
                  <a:pt x="1749" y="494"/>
                </a:lnTo>
                <a:lnTo>
                  <a:pt x="1749" y="494"/>
                </a:lnTo>
                <a:lnTo>
                  <a:pt x="1749" y="494"/>
                </a:lnTo>
                <a:lnTo>
                  <a:pt x="1749" y="494"/>
                </a:lnTo>
                <a:lnTo>
                  <a:pt x="1754" y="494"/>
                </a:lnTo>
                <a:lnTo>
                  <a:pt x="1754" y="494"/>
                </a:lnTo>
                <a:lnTo>
                  <a:pt x="1759" y="494"/>
                </a:lnTo>
                <a:lnTo>
                  <a:pt x="1759" y="494"/>
                </a:lnTo>
                <a:lnTo>
                  <a:pt x="1759" y="494"/>
                </a:lnTo>
                <a:lnTo>
                  <a:pt x="1759" y="494"/>
                </a:lnTo>
                <a:lnTo>
                  <a:pt x="1763" y="494"/>
                </a:lnTo>
                <a:lnTo>
                  <a:pt x="1763" y="494"/>
                </a:lnTo>
                <a:lnTo>
                  <a:pt x="1768" y="494"/>
                </a:lnTo>
                <a:lnTo>
                  <a:pt x="1768" y="494"/>
                </a:lnTo>
                <a:lnTo>
                  <a:pt x="1768" y="494"/>
                </a:lnTo>
                <a:lnTo>
                  <a:pt x="1768" y="488"/>
                </a:lnTo>
                <a:lnTo>
                  <a:pt x="1773" y="488"/>
                </a:lnTo>
                <a:lnTo>
                  <a:pt x="1773" y="488"/>
                </a:lnTo>
                <a:lnTo>
                  <a:pt x="1773" y="488"/>
                </a:lnTo>
                <a:lnTo>
                  <a:pt x="1773" y="488"/>
                </a:lnTo>
                <a:lnTo>
                  <a:pt x="1778" y="488"/>
                </a:lnTo>
                <a:lnTo>
                  <a:pt x="1778" y="488"/>
                </a:lnTo>
                <a:lnTo>
                  <a:pt x="1778" y="488"/>
                </a:lnTo>
                <a:lnTo>
                  <a:pt x="1778" y="488"/>
                </a:lnTo>
                <a:lnTo>
                  <a:pt x="1783" y="488"/>
                </a:lnTo>
                <a:lnTo>
                  <a:pt x="1783" y="488"/>
                </a:lnTo>
                <a:lnTo>
                  <a:pt x="1783" y="488"/>
                </a:lnTo>
                <a:lnTo>
                  <a:pt x="1783" y="488"/>
                </a:lnTo>
                <a:lnTo>
                  <a:pt x="1788" y="488"/>
                </a:lnTo>
                <a:lnTo>
                  <a:pt x="1788" y="488"/>
                </a:lnTo>
                <a:lnTo>
                  <a:pt x="1793" y="488"/>
                </a:lnTo>
                <a:lnTo>
                  <a:pt x="1793" y="488"/>
                </a:lnTo>
                <a:lnTo>
                  <a:pt x="1798" y="488"/>
                </a:lnTo>
                <a:lnTo>
                  <a:pt x="1798" y="488"/>
                </a:lnTo>
                <a:lnTo>
                  <a:pt x="1798" y="488"/>
                </a:lnTo>
                <a:lnTo>
                  <a:pt x="1798" y="488"/>
                </a:lnTo>
                <a:lnTo>
                  <a:pt x="1803" y="488"/>
                </a:lnTo>
                <a:lnTo>
                  <a:pt x="1803" y="488"/>
                </a:lnTo>
                <a:lnTo>
                  <a:pt x="1803" y="488"/>
                </a:lnTo>
                <a:lnTo>
                  <a:pt x="1803" y="488"/>
                </a:lnTo>
                <a:lnTo>
                  <a:pt x="1808" y="488"/>
                </a:lnTo>
                <a:lnTo>
                  <a:pt x="1808" y="488"/>
                </a:lnTo>
                <a:lnTo>
                  <a:pt x="1813" y="488"/>
                </a:lnTo>
                <a:lnTo>
                  <a:pt x="1813" y="488"/>
                </a:lnTo>
                <a:lnTo>
                  <a:pt x="1813" y="488"/>
                </a:lnTo>
                <a:lnTo>
                  <a:pt x="1813" y="488"/>
                </a:lnTo>
                <a:lnTo>
                  <a:pt x="1818" y="488"/>
                </a:lnTo>
                <a:lnTo>
                  <a:pt x="1818" y="488"/>
                </a:lnTo>
                <a:lnTo>
                  <a:pt x="1818" y="488"/>
                </a:lnTo>
                <a:lnTo>
                  <a:pt x="1818" y="488"/>
                </a:lnTo>
                <a:lnTo>
                  <a:pt x="1823" y="488"/>
                </a:lnTo>
                <a:lnTo>
                  <a:pt x="1823" y="488"/>
                </a:lnTo>
                <a:lnTo>
                  <a:pt x="1828" y="488"/>
                </a:lnTo>
                <a:lnTo>
                  <a:pt x="1828" y="488"/>
                </a:lnTo>
                <a:lnTo>
                  <a:pt x="1828" y="488"/>
                </a:lnTo>
                <a:lnTo>
                  <a:pt x="1828" y="488"/>
                </a:lnTo>
                <a:lnTo>
                  <a:pt x="1833" y="488"/>
                </a:lnTo>
                <a:lnTo>
                  <a:pt x="1833" y="488"/>
                </a:lnTo>
                <a:lnTo>
                  <a:pt x="1833" y="488"/>
                </a:lnTo>
                <a:lnTo>
                  <a:pt x="1833" y="488"/>
                </a:lnTo>
                <a:lnTo>
                  <a:pt x="1838" y="488"/>
                </a:lnTo>
                <a:lnTo>
                  <a:pt x="1838" y="483"/>
                </a:lnTo>
                <a:lnTo>
                  <a:pt x="1838" y="483"/>
                </a:lnTo>
                <a:lnTo>
                  <a:pt x="1838" y="483"/>
                </a:lnTo>
                <a:lnTo>
                  <a:pt x="1843" y="483"/>
                </a:lnTo>
                <a:lnTo>
                  <a:pt x="1843" y="483"/>
                </a:lnTo>
                <a:lnTo>
                  <a:pt x="1843" y="483"/>
                </a:lnTo>
                <a:lnTo>
                  <a:pt x="1843" y="483"/>
                </a:lnTo>
                <a:lnTo>
                  <a:pt x="1848" y="483"/>
                </a:lnTo>
                <a:lnTo>
                  <a:pt x="1848" y="483"/>
                </a:lnTo>
                <a:lnTo>
                  <a:pt x="1848" y="483"/>
                </a:lnTo>
                <a:lnTo>
                  <a:pt x="1848" y="483"/>
                </a:lnTo>
                <a:lnTo>
                  <a:pt x="1853" y="483"/>
                </a:lnTo>
                <a:lnTo>
                  <a:pt x="1853" y="483"/>
                </a:lnTo>
                <a:lnTo>
                  <a:pt x="1858" y="483"/>
                </a:lnTo>
                <a:lnTo>
                  <a:pt x="1858" y="483"/>
                </a:lnTo>
                <a:lnTo>
                  <a:pt x="1858" y="483"/>
                </a:lnTo>
                <a:lnTo>
                  <a:pt x="1858" y="483"/>
                </a:lnTo>
                <a:lnTo>
                  <a:pt x="1863" y="483"/>
                </a:lnTo>
                <a:lnTo>
                  <a:pt x="1863" y="483"/>
                </a:lnTo>
                <a:lnTo>
                  <a:pt x="1863" y="483"/>
                </a:lnTo>
                <a:lnTo>
                  <a:pt x="1863" y="483"/>
                </a:lnTo>
                <a:lnTo>
                  <a:pt x="1868" y="483"/>
                </a:lnTo>
                <a:lnTo>
                  <a:pt x="1868" y="483"/>
                </a:lnTo>
                <a:lnTo>
                  <a:pt x="1868" y="483"/>
                </a:lnTo>
                <a:lnTo>
                  <a:pt x="1868" y="483"/>
                </a:lnTo>
                <a:lnTo>
                  <a:pt x="1873" y="483"/>
                </a:lnTo>
                <a:lnTo>
                  <a:pt x="1873" y="483"/>
                </a:lnTo>
                <a:lnTo>
                  <a:pt x="1873" y="483"/>
                </a:lnTo>
                <a:lnTo>
                  <a:pt x="1873" y="483"/>
                </a:lnTo>
                <a:lnTo>
                  <a:pt x="1878" y="483"/>
                </a:lnTo>
                <a:lnTo>
                  <a:pt x="1878" y="483"/>
                </a:lnTo>
                <a:lnTo>
                  <a:pt x="1878" y="483"/>
                </a:lnTo>
                <a:lnTo>
                  <a:pt x="1878" y="483"/>
                </a:lnTo>
                <a:lnTo>
                  <a:pt x="1883" y="483"/>
                </a:lnTo>
                <a:lnTo>
                  <a:pt x="1883" y="483"/>
                </a:lnTo>
                <a:lnTo>
                  <a:pt x="1888" y="483"/>
                </a:lnTo>
                <a:lnTo>
                  <a:pt x="1888" y="483"/>
                </a:lnTo>
                <a:lnTo>
                  <a:pt x="1893" y="483"/>
                </a:lnTo>
                <a:lnTo>
                  <a:pt x="1893" y="483"/>
                </a:lnTo>
                <a:lnTo>
                  <a:pt x="1893" y="483"/>
                </a:lnTo>
                <a:lnTo>
                  <a:pt x="1893" y="483"/>
                </a:lnTo>
                <a:lnTo>
                  <a:pt x="1898" y="483"/>
                </a:lnTo>
                <a:lnTo>
                  <a:pt x="1898" y="483"/>
                </a:lnTo>
                <a:lnTo>
                  <a:pt x="1898" y="483"/>
                </a:lnTo>
                <a:lnTo>
                  <a:pt x="1898" y="483"/>
                </a:lnTo>
                <a:lnTo>
                  <a:pt x="1903" y="483"/>
                </a:lnTo>
                <a:lnTo>
                  <a:pt x="1903" y="483"/>
                </a:lnTo>
                <a:lnTo>
                  <a:pt x="1903" y="483"/>
                </a:lnTo>
                <a:lnTo>
                  <a:pt x="1903" y="483"/>
                </a:lnTo>
                <a:lnTo>
                  <a:pt x="1907" y="483"/>
                </a:lnTo>
                <a:lnTo>
                  <a:pt x="1907" y="483"/>
                </a:lnTo>
                <a:lnTo>
                  <a:pt x="1907" y="483"/>
                </a:lnTo>
                <a:lnTo>
                  <a:pt x="1907" y="483"/>
                </a:lnTo>
                <a:lnTo>
                  <a:pt x="1912" y="483"/>
                </a:lnTo>
                <a:lnTo>
                  <a:pt x="1912" y="483"/>
                </a:lnTo>
                <a:lnTo>
                  <a:pt x="1912" y="483"/>
                </a:lnTo>
                <a:lnTo>
                  <a:pt x="1912" y="483"/>
                </a:lnTo>
                <a:lnTo>
                  <a:pt x="1917" y="483"/>
                </a:lnTo>
                <a:lnTo>
                  <a:pt x="1917" y="483"/>
                </a:lnTo>
                <a:lnTo>
                  <a:pt x="1922" y="483"/>
                </a:lnTo>
                <a:lnTo>
                  <a:pt x="1922" y="483"/>
                </a:lnTo>
                <a:lnTo>
                  <a:pt x="1922" y="483"/>
                </a:lnTo>
                <a:lnTo>
                  <a:pt x="1922" y="477"/>
                </a:lnTo>
                <a:lnTo>
                  <a:pt x="1927" y="477"/>
                </a:lnTo>
                <a:lnTo>
                  <a:pt x="1927" y="477"/>
                </a:lnTo>
                <a:lnTo>
                  <a:pt x="1927" y="477"/>
                </a:lnTo>
                <a:lnTo>
                  <a:pt x="1927" y="477"/>
                </a:lnTo>
                <a:lnTo>
                  <a:pt x="1932" y="477"/>
                </a:lnTo>
                <a:lnTo>
                  <a:pt x="1932" y="466"/>
                </a:lnTo>
                <a:lnTo>
                  <a:pt x="1932" y="466"/>
                </a:lnTo>
                <a:lnTo>
                  <a:pt x="1932" y="466"/>
                </a:lnTo>
                <a:lnTo>
                  <a:pt x="1937" y="466"/>
                </a:lnTo>
                <a:lnTo>
                  <a:pt x="1937" y="461"/>
                </a:lnTo>
                <a:lnTo>
                  <a:pt x="1937" y="461"/>
                </a:lnTo>
                <a:lnTo>
                  <a:pt x="1937" y="461"/>
                </a:lnTo>
                <a:lnTo>
                  <a:pt x="1942" y="461"/>
                </a:lnTo>
                <a:lnTo>
                  <a:pt x="1942" y="461"/>
                </a:lnTo>
                <a:lnTo>
                  <a:pt x="1942" y="461"/>
                </a:lnTo>
                <a:lnTo>
                  <a:pt x="1942" y="455"/>
                </a:lnTo>
                <a:lnTo>
                  <a:pt x="1947" y="455"/>
                </a:lnTo>
                <a:lnTo>
                  <a:pt x="1947" y="450"/>
                </a:lnTo>
                <a:lnTo>
                  <a:pt x="1952" y="450"/>
                </a:lnTo>
                <a:lnTo>
                  <a:pt x="1952" y="439"/>
                </a:lnTo>
                <a:lnTo>
                  <a:pt x="1952" y="439"/>
                </a:lnTo>
                <a:lnTo>
                  <a:pt x="1952" y="439"/>
                </a:lnTo>
                <a:lnTo>
                  <a:pt x="1957" y="439"/>
                </a:lnTo>
                <a:lnTo>
                  <a:pt x="1957" y="433"/>
                </a:lnTo>
                <a:lnTo>
                  <a:pt x="1957" y="433"/>
                </a:lnTo>
                <a:lnTo>
                  <a:pt x="1957" y="433"/>
                </a:lnTo>
                <a:lnTo>
                  <a:pt x="1962" y="433"/>
                </a:lnTo>
                <a:lnTo>
                  <a:pt x="1962" y="433"/>
                </a:lnTo>
                <a:lnTo>
                  <a:pt x="1962" y="433"/>
                </a:lnTo>
                <a:lnTo>
                  <a:pt x="1962" y="428"/>
                </a:lnTo>
                <a:lnTo>
                  <a:pt x="1967" y="428"/>
                </a:lnTo>
                <a:lnTo>
                  <a:pt x="1967" y="422"/>
                </a:lnTo>
                <a:lnTo>
                  <a:pt x="1967" y="422"/>
                </a:lnTo>
                <a:lnTo>
                  <a:pt x="1967" y="422"/>
                </a:lnTo>
                <a:lnTo>
                  <a:pt x="1972" y="422"/>
                </a:lnTo>
                <a:lnTo>
                  <a:pt x="1972" y="417"/>
                </a:lnTo>
                <a:lnTo>
                  <a:pt x="1972" y="417"/>
                </a:lnTo>
                <a:lnTo>
                  <a:pt x="1972" y="417"/>
                </a:lnTo>
                <a:lnTo>
                  <a:pt x="1977" y="417"/>
                </a:lnTo>
                <a:lnTo>
                  <a:pt x="1977" y="417"/>
                </a:lnTo>
                <a:lnTo>
                  <a:pt x="1982" y="417"/>
                </a:lnTo>
                <a:lnTo>
                  <a:pt x="1982" y="417"/>
                </a:lnTo>
                <a:lnTo>
                  <a:pt x="1982" y="417"/>
                </a:lnTo>
                <a:lnTo>
                  <a:pt x="1982" y="417"/>
                </a:lnTo>
                <a:lnTo>
                  <a:pt x="1987" y="417"/>
                </a:lnTo>
                <a:lnTo>
                  <a:pt x="1987" y="417"/>
                </a:lnTo>
                <a:lnTo>
                  <a:pt x="1987" y="417"/>
                </a:lnTo>
                <a:lnTo>
                  <a:pt x="1987" y="417"/>
                </a:lnTo>
                <a:lnTo>
                  <a:pt x="1992" y="417"/>
                </a:lnTo>
                <a:lnTo>
                  <a:pt x="1992" y="417"/>
                </a:lnTo>
                <a:lnTo>
                  <a:pt x="1992" y="417"/>
                </a:lnTo>
                <a:lnTo>
                  <a:pt x="1992" y="417"/>
                </a:lnTo>
                <a:lnTo>
                  <a:pt x="1997" y="417"/>
                </a:lnTo>
                <a:lnTo>
                  <a:pt x="1997" y="412"/>
                </a:lnTo>
                <a:lnTo>
                  <a:pt x="1997" y="412"/>
                </a:lnTo>
                <a:lnTo>
                  <a:pt x="1997" y="412"/>
                </a:lnTo>
                <a:lnTo>
                  <a:pt x="2002" y="412"/>
                </a:lnTo>
                <a:lnTo>
                  <a:pt x="2002" y="412"/>
                </a:lnTo>
                <a:lnTo>
                  <a:pt x="2002" y="412"/>
                </a:lnTo>
                <a:lnTo>
                  <a:pt x="2002" y="412"/>
                </a:lnTo>
                <a:lnTo>
                  <a:pt x="2007" y="412"/>
                </a:lnTo>
                <a:lnTo>
                  <a:pt x="2007" y="412"/>
                </a:lnTo>
                <a:lnTo>
                  <a:pt x="2012" y="412"/>
                </a:lnTo>
                <a:lnTo>
                  <a:pt x="2012" y="412"/>
                </a:lnTo>
                <a:lnTo>
                  <a:pt x="2012" y="412"/>
                </a:lnTo>
                <a:lnTo>
                  <a:pt x="2012" y="412"/>
                </a:lnTo>
                <a:lnTo>
                  <a:pt x="2017" y="412"/>
                </a:lnTo>
                <a:lnTo>
                  <a:pt x="2017" y="412"/>
                </a:lnTo>
                <a:lnTo>
                  <a:pt x="2017" y="412"/>
                </a:lnTo>
                <a:lnTo>
                  <a:pt x="2017" y="412"/>
                </a:lnTo>
                <a:lnTo>
                  <a:pt x="2022" y="412"/>
                </a:lnTo>
                <a:lnTo>
                  <a:pt x="2022" y="412"/>
                </a:lnTo>
                <a:lnTo>
                  <a:pt x="2022" y="412"/>
                </a:lnTo>
                <a:lnTo>
                  <a:pt x="2022" y="412"/>
                </a:lnTo>
                <a:lnTo>
                  <a:pt x="2027" y="412"/>
                </a:lnTo>
                <a:lnTo>
                  <a:pt x="2027" y="412"/>
                </a:lnTo>
                <a:lnTo>
                  <a:pt x="2027" y="412"/>
                </a:lnTo>
                <a:lnTo>
                  <a:pt x="2027" y="412"/>
                </a:lnTo>
                <a:lnTo>
                  <a:pt x="2032" y="412"/>
                </a:lnTo>
                <a:lnTo>
                  <a:pt x="2032" y="412"/>
                </a:lnTo>
                <a:lnTo>
                  <a:pt x="2032" y="412"/>
                </a:lnTo>
                <a:lnTo>
                  <a:pt x="2032" y="412"/>
                </a:lnTo>
                <a:lnTo>
                  <a:pt x="2037" y="412"/>
                </a:lnTo>
                <a:lnTo>
                  <a:pt x="2037" y="412"/>
                </a:lnTo>
                <a:lnTo>
                  <a:pt x="2042" y="412"/>
                </a:lnTo>
                <a:lnTo>
                  <a:pt x="2042" y="412"/>
                </a:lnTo>
                <a:lnTo>
                  <a:pt x="2042" y="412"/>
                </a:lnTo>
                <a:lnTo>
                  <a:pt x="2042" y="412"/>
                </a:lnTo>
                <a:lnTo>
                  <a:pt x="2047" y="412"/>
                </a:lnTo>
                <a:lnTo>
                  <a:pt x="2047" y="412"/>
                </a:lnTo>
                <a:lnTo>
                  <a:pt x="2047" y="412"/>
                </a:lnTo>
                <a:lnTo>
                  <a:pt x="2047" y="412"/>
                </a:lnTo>
                <a:lnTo>
                  <a:pt x="2052" y="412"/>
                </a:lnTo>
                <a:lnTo>
                  <a:pt x="2052" y="412"/>
                </a:lnTo>
                <a:lnTo>
                  <a:pt x="2052" y="412"/>
                </a:lnTo>
                <a:lnTo>
                  <a:pt x="2052" y="412"/>
                </a:lnTo>
                <a:lnTo>
                  <a:pt x="2056" y="412"/>
                </a:lnTo>
                <a:lnTo>
                  <a:pt x="2056" y="412"/>
                </a:lnTo>
                <a:lnTo>
                  <a:pt x="2056" y="412"/>
                </a:lnTo>
                <a:lnTo>
                  <a:pt x="2056" y="412"/>
                </a:lnTo>
                <a:lnTo>
                  <a:pt x="2061" y="412"/>
                </a:lnTo>
                <a:lnTo>
                  <a:pt x="2061" y="412"/>
                </a:lnTo>
                <a:lnTo>
                  <a:pt x="2061" y="412"/>
                </a:lnTo>
                <a:lnTo>
                  <a:pt x="2061" y="406"/>
                </a:lnTo>
                <a:lnTo>
                  <a:pt x="2066" y="406"/>
                </a:lnTo>
                <a:lnTo>
                  <a:pt x="2066" y="406"/>
                </a:lnTo>
                <a:lnTo>
                  <a:pt x="2071" y="406"/>
                </a:lnTo>
                <a:lnTo>
                  <a:pt x="2071" y="406"/>
                </a:lnTo>
                <a:lnTo>
                  <a:pt x="2071" y="406"/>
                </a:lnTo>
                <a:lnTo>
                  <a:pt x="2071" y="406"/>
                </a:lnTo>
                <a:lnTo>
                  <a:pt x="2076" y="406"/>
                </a:lnTo>
                <a:lnTo>
                  <a:pt x="2076" y="406"/>
                </a:lnTo>
                <a:lnTo>
                  <a:pt x="2076" y="406"/>
                </a:lnTo>
                <a:lnTo>
                  <a:pt x="2076" y="406"/>
                </a:lnTo>
                <a:lnTo>
                  <a:pt x="2081" y="406"/>
                </a:lnTo>
                <a:lnTo>
                  <a:pt x="2081" y="406"/>
                </a:lnTo>
                <a:lnTo>
                  <a:pt x="2081" y="406"/>
                </a:lnTo>
                <a:lnTo>
                  <a:pt x="2081" y="406"/>
                </a:lnTo>
                <a:lnTo>
                  <a:pt x="2086" y="406"/>
                </a:lnTo>
                <a:lnTo>
                  <a:pt x="2086" y="406"/>
                </a:lnTo>
                <a:lnTo>
                  <a:pt x="2086" y="406"/>
                </a:lnTo>
                <a:lnTo>
                  <a:pt x="2086" y="406"/>
                </a:lnTo>
                <a:lnTo>
                  <a:pt x="2091" y="406"/>
                </a:lnTo>
                <a:lnTo>
                  <a:pt x="2091" y="406"/>
                </a:lnTo>
                <a:lnTo>
                  <a:pt x="2091" y="406"/>
                </a:lnTo>
                <a:lnTo>
                  <a:pt x="2091" y="406"/>
                </a:lnTo>
                <a:lnTo>
                  <a:pt x="2096" y="406"/>
                </a:lnTo>
                <a:lnTo>
                  <a:pt x="2096" y="406"/>
                </a:lnTo>
                <a:lnTo>
                  <a:pt x="2101" y="406"/>
                </a:lnTo>
                <a:lnTo>
                  <a:pt x="2101" y="406"/>
                </a:lnTo>
                <a:lnTo>
                  <a:pt x="2101" y="406"/>
                </a:lnTo>
                <a:lnTo>
                  <a:pt x="2101" y="406"/>
                </a:lnTo>
                <a:lnTo>
                  <a:pt x="2106" y="406"/>
                </a:lnTo>
                <a:lnTo>
                  <a:pt x="2106" y="406"/>
                </a:lnTo>
                <a:lnTo>
                  <a:pt x="2106" y="406"/>
                </a:lnTo>
                <a:lnTo>
                  <a:pt x="2106" y="406"/>
                </a:lnTo>
                <a:lnTo>
                  <a:pt x="2111" y="406"/>
                </a:lnTo>
                <a:lnTo>
                  <a:pt x="2111" y="406"/>
                </a:lnTo>
                <a:lnTo>
                  <a:pt x="2111" y="406"/>
                </a:lnTo>
                <a:lnTo>
                  <a:pt x="2111" y="406"/>
                </a:lnTo>
                <a:lnTo>
                  <a:pt x="2116" y="406"/>
                </a:lnTo>
                <a:lnTo>
                  <a:pt x="2116" y="406"/>
                </a:lnTo>
                <a:lnTo>
                  <a:pt x="2116" y="406"/>
                </a:lnTo>
                <a:lnTo>
                  <a:pt x="2116" y="406"/>
                </a:lnTo>
                <a:lnTo>
                  <a:pt x="2121" y="406"/>
                </a:lnTo>
                <a:lnTo>
                  <a:pt x="2121" y="406"/>
                </a:lnTo>
                <a:lnTo>
                  <a:pt x="2121" y="406"/>
                </a:lnTo>
                <a:lnTo>
                  <a:pt x="2121" y="406"/>
                </a:lnTo>
                <a:lnTo>
                  <a:pt x="2126" y="406"/>
                </a:lnTo>
                <a:lnTo>
                  <a:pt x="2126" y="406"/>
                </a:lnTo>
                <a:lnTo>
                  <a:pt x="2131" y="406"/>
                </a:lnTo>
                <a:lnTo>
                  <a:pt x="2131" y="406"/>
                </a:lnTo>
                <a:lnTo>
                  <a:pt x="2131" y="406"/>
                </a:lnTo>
                <a:lnTo>
                  <a:pt x="2131" y="406"/>
                </a:lnTo>
                <a:lnTo>
                  <a:pt x="2136" y="406"/>
                </a:lnTo>
                <a:lnTo>
                  <a:pt x="2136" y="406"/>
                </a:lnTo>
                <a:lnTo>
                  <a:pt x="2136" y="406"/>
                </a:lnTo>
                <a:lnTo>
                  <a:pt x="2136" y="406"/>
                </a:lnTo>
                <a:lnTo>
                  <a:pt x="2141" y="406"/>
                </a:lnTo>
                <a:lnTo>
                  <a:pt x="2141" y="406"/>
                </a:lnTo>
                <a:lnTo>
                  <a:pt x="2141" y="406"/>
                </a:lnTo>
                <a:lnTo>
                  <a:pt x="2141" y="406"/>
                </a:lnTo>
                <a:lnTo>
                  <a:pt x="2146" y="406"/>
                </a:lnTo>
                <a:lnTo>
                  <a:pt x="2146" y="406"/>
                </a:lnTo>
                <a:lnTo>
                  <a:pt x="2146" y="406"/>
                </a:lnTo>
                <a:lnTo>
                  <a:pt x="2146" y="406"/>
                </a:lnTo>
                <a:lnTo>
                  <a:pt x="2151" y="406"/>
                </a:lnTo>
                <a:lnTo>
                  <a:pt x="2151" y="406"/>
                </a:lnTo>
                <a:lnTo>
                  <a:pt x="2151" y="406"/>
                </a:lnTo>
                <a:lnTo>
                  <a:pt x="2151" y="406"/>
                </a:lnTo>
                <a:lnTo>
                  <a:pt x="2156" y="406"/>
                </a:lnTo>
                <a:lnTo>
                  <a:pt x="2156" y="406"/>
                </a:lnTo>
                <a:lnTo>
                  <a:pt x="2156" y="406"/>
                </a:lnTo>
                <a:lnTo>
                  <a:pt x="2156" y="406"/>
                </a:lnTo>
                <a:lnTo>
                  <a:pt x="2161" y="406"/>
                </a:lnTo>
                <a:lnTo>
                  <a:pt x="2161" y="406"/>
                </a:lnTo>
                <a:lnTo>
                  <a:pt x="2166" y="406"/>
                </a:lnTo>
                <a:lnTo>
                  <a:pt x="2166" y="406"/>
                </a:lnTo>
                <a:lnTo>
                  <a:pt x="2166" y="406"/>
                </a:lnTo>
                <a:lnTo>
                  <a:pt x="2166" y="406"/>
                </a:lnTo>
                <a:lnTo>
                  <a:pt x="2171" y="406"/>
                </a:lnTo>
                <a:lnTo>
                  <a:pt x="2171" y="406"/>
                </a:lnTo>
                <a:lnTo>
                  <a:pt x="2171" y="406"/>
                </a:lnTo>
                <a:lnTo>
                  <a:pt x="2171" y="406"/>
                </a:lnTo>
                <a:lnTo>
                  <a:pt x="2176" y="406"/>
                </a:lnTo>
                <a:lnTo>
                  <a:pt x="2176" y="406"/>
                </a:lnTo>
                <a:lnTo>
                  <a:pt x="2176" y="406"/>
                </a:lnTo>
                <a:lnTo>
                  <a:pt x="2176" y="406"/>
                </a:lnTo>
                <a:lnTo>
                  <a:pt x="2181" y="406"/>
                </a:lnTo>
                <a:lnTo>
                  <a:pt x="2181" y="406"/>
                </a:lnTo>
                <a:lnTo>
                  <a:pt x="2181" y="406"/>
                </a:lnTo>
                <a:lnTo>
                  <a:pt x="2181" y="406"/>
                </a:lnTo>
                <a:lnTo>
                  <a:pt x="2186" y="406"/>
                </a:lnTo>
                <a:lnTo>
                  <a:pt x="2186" y="406"/>
                </a:lnTo>
                <a:lnTo>
                  <a:pt x="2186" y="406"/>
                </a:lnTo>
                <a:lnTo>
                  <a:pt x="2186" y="406"/>
                </a:lnTo>
                <a:lnTo>
                  <a:pt x="2191" y="406"/>
                </a:lnTo>
                <a:lnTo>
                  <a:pt x="2191" y="406"/>
                </a:lnTo>
                <a:lnTo>
                  <a:pt x="2196" y="406"/>
                </a:lnTo>
                <a:lnTo>
                  <a:pt x="2196" y="406"/>
                </a:lnTo>
                <a:lnTo>
                  <a:pt x="2196" y="406"/>
                </a:lnTo>
                <a:lnTo>
                  <a:pt x="2196" y="406"/>
                </a:lnTo>
                <a:lnTo>
                  <a:pt x="2201" y="406"/>
                </a:lnTo>
                <a:lnTo>
                  <a:pt x="2201" y="406"/>
                </a:lnTo>
                <a:lnTo>
                  <a:pt x="2201" y="406"/>
                </a:lnTo>
                <a:lnTo>
                  <a:pt x="2201" y="406"/>
                </a:lnTo>
                <a:lnTo>
                  <a:pt x="2205" y="406"/>
                </a:lnTo>
                <a:lnTo>
                  <a:pt x="2205" y="406"/>
                </a:lnTo>
                <a:lnTo>
                  <a:pt x="2205" y="406"/>
                </a:lnTo>
                <a:lnTo>
                  <a:pt x="2205" y="406"/>
                </a:lnTo>
                <a:lnTo>
                  <a:pt x="2210" y="406"/>
                </a:lnTo>
                <a:lnTo>
                  <a:pt x="2210" y="406"/>
                </a:lnTo>
                <a:lnTo>
                  <a:pt x="2210" y="406"/>
                </a:lnTo>
                <a:lnTo>
                  <a:pt x="2210" y="406"/>
                </a:lnTo>
                <a:lnTo>
                  <a:pt x="2215" y="406"/>
                </a:lnTo>
                <a:lnTo>
                  <a:pt x="2215" y="406"/>
                </a:lnTo>
                <a:lnTo>
                  <a:pt x="2215" y="406"/>
                </a:lnTo>
                <a:lnTo>
                  <a:pt x="2215" y="406"/>
                </a:lnTo>
                <a:lnTo>
                  <a:pt x="2220" y="406"/>
                </a:lnTo>
                <a:lnTo>
                  <a:pt x="2220" y="406"/>
                </a:lnTo>
                <a:lnTo>
                  <a:pt x="2225" y="406"/>
                </a:lnTo>
                <a:lnTo>
                  <a:pt x="2225" y="401"/>
                </a:lnTo>
                <a:lnTo>
                  <a:pt x="2225" y="401"/>
                </a:lnTo>
                <a:lnTo>
                  <a:pt x="2225" y="401"/>
                </a:lnTo>
                <a:lnTo>
                  <a:pt x="2230" y="401"/>
                </a:lnTo>
                <a:lnTo>
                  <a:pt x="2230" y="401"/>
                </a:lnTo>
                <a:lnTo>
                  <a:pt x="2230" y="401"/>
                </a:lnTo>
                <a:lnTo>
                  <a:pt x="2230" y="401"/>
                </a:lnTo>
                <a:lnTo>
                  <a:pt x="2235" y="401"/>
                </a:lnTo>
                <a:lnTo>
                  <a:pt x="2235" y="401"/>
                </a:lnTo>
                <a:lnTo>
                  <a:pt x="2235" y="401"/>
                </a:lnTo>
                <a:lnTo>
                  <a:pt x="2235" y="401"/>
                </a:lnTo>
                <a:lnTo>
                  <a:pt x="2240" y="401"/>
                </a:lnTo>
                <a:lnTo>
                  <a:pt x="2240" y="401"/>
                </a:lnTo>
                <a:lnTo>
                  <a:pt x="2240" y="401"/>
                </a:lnTo>
                <a:lnTo>
                  <a:pt x="2240" y="401"/>
                </a:lnTo>
                <a:lnTo>
                  <a:pt x="2245" y="401"/>
                </a:lnTo>
                <a:lnTo>
                  <a:pt x="2245" y="395"/>
                </a:lnTo>
                <a:lnTo>
                  <a:pt x="2245" y="395"/>
                </a:lnTo>
                <a:lnTo>
                  <a:pt x="2245" y="395"/>
                </a:lnTo>
                <a:lnTo>
                  <a:pt x="2250" y="395"/>
                </a:lnTo>
                <a:lnTo>
                  <a:pt x="2250" y="395"/>
                </a:lnTo>
                <a:lnTo>
                  <a:pt x="2255" y="395"/>
                </a:lnTo>
                <a:lnTo>
                  <a:pt x="2255" y="390"/>
                </a:lnTo>
                <a:lnTo>
                  <a:pt x="2255" y="390"/>
                </a:lnTo>
                <a:lnTo>
                  <a:pt x="2255" y="390"/>
                </a:lnTo>
                <a:lnTo>
                  <a:pt x="2260" y="390"/>
                </a:lnTo>
                <a:lnTo>
                  <a:pt x="2260" y="384"/>
                </a:lnTo>
                <a:lnTo>
                  <a:pt x="2260" y="384"/>
                </a:lnTo>
                <a:lnTo>
                  <a:pt x="2260" y="384"/>
                </a:lnTo>
                <a:lnTo>
                  <a:pt x="2265" y="384"/>
                </a:lnTo>
                <a:lnTo>
                  <a:pt x="2265" y="379"/>
                </a:lnTo>
                <a:lnTo>
                  <a:pt x="2265" y="379"/>
                </a:lnTo>
                <a:lnTo>
                  <a:pt x="2265" y="373"/>
                </a:lnTo>
                <a:lnTo>
                  <a:pt x="2270" y="373"/>
                </a:lnTo>
                <a:lnTo>
                  <a:pt x="2270" y="368"/>
                </a:lnTo>
                <a:lnTo>
                  <a:pt x="2270" y="368"/>
                </a:lnTo>
                <a:lnTo>
                  <a:pt x="2270" y="357"/>
                </a:lnTo>
                <a:lnTo>
                  <a:pt x="2275" y="357"/>
                </a:lnTo>
                <a:lnTo>
                  <a:pt x="2275" y="346"/>
                </a:lnTo>
                <a:lnTo>
                  <a:pt x="2275" y="346"/>
                </a:lnTo>
                <a:lnTo>
                  <a:pt x="2275" y="346"/>
                </a:lnTo>
                <a:lnTo>
                  <a:pt x="2280" y="346"/>
                </a:lnTo>
                <a:lnTo>
                  <a:pt x="2280" y="346"/>
                </a:lnTo>
                <a:lnTo>
                  <a:pt x="2285" y="346"/>
                </a:lnTo>
                <a:lnTo>
                  <a:pt x="2285" y="346"/>
                </a:lnTo>
                <a:lnTo>
                  <a:pt x="2285" y="346"/>
                </a:lnTo>
                <a:lnTo>
                  <a:pt x="2285" y="340"/>
                </a:lnTo>
                <a:lnTo>
                  <a:pt x="2290" y="340"/>
                </a:lnTo>
                <a:lnTo>
                  <a:pt x="2290" y="340"/>
                </a:lnTo>
                <a:lnTo>
                  <a:pt x="2290" y="340"/>
                </a:lnTo>
                <a:lnTo>
                  <a:pt x="2290" y="335"/>
                </a:lnTo>
                <a:lnTo>
                  <a:pt x="2295" y="335"/>
                </a:lnTo>
                <a:lnTo>
                  <a:pt x="2295" y="329"/>
                </a:lnTo>
                <a:lnTo>
                  <a:pt x="2295" y="329"/>
                </a:lnTo>
                <a:lnTo>
                  <a:pt x="2295" y="329"/>
                </a:lnTo>
                <a:lnTo>
                  <a:pt x="2300" y="329"/>
                </a:lnTo>
                <a:lnTo>
                  <a:pt x="2300" y="329"/>
                </a:lnTo>
                <a:lnTo>
                  <a:pt x="2300" y="329"/>
                </a:lnTo>
                <a:lnTo>
                  <a:pt x="2300" y="329"/>
                </a:lnTo>
                <a:lnTo>
                  <a:pt x="2305" y="329"/>
                </a:lnTo>
                <a:lnTo>
                  <a:pt x="2305" y="324"/>
                </a:lnTo>
                <a:lnTo>
                  <a:pt x="2305" y="324"/>
                </a:lnTo>
                <a:lnTo>
                  <a:pt x="2305" y="324"/>
                </a:lnTo>
                <a:lnTo>
                  <a:pt x="2310" y="324"/>
                </a:lnTo>
                <a:lnTo>
                  <a:pt x="2310" y="324"/>
                </a:lnTo>
                <a:lnTo>
                  <a:pt x="2315" y="324"/>
                </a:lnTo>
                <a:lnTo>
                  <a:pt x="2315" y="324"/>
                </a:lnTo>
                <a:lnTo>
                  <a:pt x="2315" y="324"/>
                </a:lnTo>
                <a:lnTo>
                  <a:pt x="2315" y="324"/>
                </a:lnTo>
                <a:lnTo>
                  <a:pt x="2320" y="324"/>
                </a:lnTo>
                <a:lnTo>
                  <a:pt x="2320" y="324"/>
                </a:lnTo>
                <a:lnTo>
                  <a:pt x="2320" y="324"/>
                </a:lnTo>
                <a:lnTo>
                  <a:pt x="2320" y="324"/>
                </a:lnTo>
                <a:lnTo>
                  <a:pt x="2325" y="324"/>
                </a:lnTo>
                <a:lnTo>
                  <a:pt x="2325" y="324"/>
                </a:lnTo>
                <a:lnTo>
                  <a:pt x="2325" y="324"/>
                </a:lnTo>
                <a:lnTo>
                  <a:pt x="2325" y="324"/>
                </a:lnTo>
                <a:lnTo>
                  <a:pt x="2330" y="324"/>
                </a:lnTo>
                <a:lnTo>
                  <a:pt x="2330" y="324"/>
                </a:lnTo>
                <a:lnTo>
                  <a:pt x="2330" y="324"/>
                </a:lnTo>
                <a:lnTo>
                  <a:pt x="2330" y="324"/>
                </a:lnTo>
                <a:lnTo>
                  <a:pt x="2335" y="324"/>
                </a:lnTo>
                <a:lnTo>
                  <a:pt x="2335" y="324"/>
                </a:lnTo>
                <a:lnTo>
                  <a:pt x="2335" y="324"/>
                </a:lnTo>
                <a:lnTo>
                  <a:pt x="2335" y="324"/>
                </a:lnTo>
                <a:lnTo>
                  <a:pt x="2340" y="324"/>
                </a:lnTo>
                <a:lnTo>
                  <a:pt x="2340" y="324"/>
                </a:lnTo>
                <a:lnTo>
                  <a:pt x="2345" y="324"/>
                </a:lnTo>
                <a:lnTo>
                  <a:pt x="2345" y="324"/>
                </a:lnTo>
                <a:lnTo>
                  <a:pt x="2345" y="324"/>
                </a:lnTo>
                <a:lnTo>
                  <a:pt x="2345" y="318"/>
                </a:lnTo>
                <a:lnTo>
                  <a:pt x="2349" y="318"/>
                </a:lnTo>
                <a:lnTo>
                  <a:pt x="2349" y="318"/>
                </a:lnTo>
                <a:lnTo>
                  <a:pt x="2349" y="318"/>
                </a:lnTo>
                <a:lnTo>
                  <a:pt x="2349" y="318"/>
                </a:lnTo>
                <a:lnTo>
                  <a:pt x="2354" y="318"/>
                </a:lnTo>
                <a:lnTo>
                  <a:pt x="2354" y="318"/>
                </a:lnTo>
                <a:lnTo>
                  <a:pt x="2354" y="318"/>
                </a:lnTo>
                <a:lnTo>
                  <a:pt x="2354" y="318"/>
                </a:lnTo>
                <a:lnTo>
                  <a:pt x="2359" y="318"/>
                </a:lnTo>
                <a:lnTo>
                  <a:pt x="2359" y="318"/>
                </a:lnTo>
                <a:lnTo>
                  <a:pt x="2359" y="318"/>
                </a:lnTo>
                <a:lnTo>
                  <a:pt x="2359" y="318"/>
                </a:lnTo>
                <a:lnTo>
                  <a:pt x="2364" y="318"/>
                </a:lnTo>
                <a:lnTo>
                  <a:pt x="2364" y="318"/>
                </a:lnTo>
                <a:lnTo>
                  <a:pt x="2364" y="318"/>
                </a:lnTo>
                <a:lnTo>
                  <a:pt x="2364" y="318"/>
                </a:lnTo>
                <a:lnTo>
                  <a:pt x="2369" y="318"/>
                </a:lnTo>
                <a:lnTo>
                  <a:pt x="2369" y="318"/>
                </a:lnTo>
                <a:lnTo>
                  <a:pt x="2369" y="318"/>
                </a:lnTo>
                <a:lnTo>
                  <a:pt x="2369" y="318"/>
                </a:lnTo>
                <a:lnTo>
                  <a:pt x="2374" y="318"/>
                </a:lnTo>
                <a:lnTo>
                  <a:pt x="2374" y="318"/>
                </a:lnTo>
                <a:lnTo>
                  <a:pt x="2379" y="318"/>
                </a:lnTo>
                <a:lnTo>
                  <a:pt x="2379" y="318"/>
                </a:lnTo>
                <a:lnTo>
                  <a:pt x="2379" y="318"/>
                </a:lnTo>
                <a:lnTo>
                  <a:pt x="2379" y="318"/>
                </a:lnTo>
                <a:lnTo>
                  <a:pt x="2384" y="318"/>
                </a:lnTo>
                <a:lnTo>
                  <a:pt x="2384" y="318"/>
                </a:lnTo>
                <a:lnTo>
                  <a:pt x="2384" y="318"/>
                </a:lnTo>
                <a:lnTo>
                  <a:pt x="2384" y="313"/>
                </a:lnTo>
                <a:lnTo>
                  <a:pt x="2389" y="313"/>
                </a:lnTo>
                <a:lnTo>
                  <a:pt x="2389" y="313"/>
                </a:lnTo>
                <a:lnTo>
                  <a:pt x="2389" y="313"/>
                </a:lnTo>
                <a:lnTo>
                  <a:pt x="2389" y="313"/>
                </a:lnTo>
                <a:lnTo>
                  <a:pt x="2394" y="313"/>
                </a:lnTo>
                <a:lnTo>
                  <a:pt x="2394" y="313"/>
                </a:lnTo>
                <a:lnTo>
                  <a:pt x="2394" y="313"/>
                </a:lnTo>
                <a:lnTo>
                  <a:pt x="2394" y="313"/>
                </a:lnTo>
                <a:lnTo>
                  <a:pt x="2399" y="313"/>
                </a:lnTo>
                <a:lnTo>
                  <a:pt x="2399" y="313"/>
                </a:lnTo>
                <a:lnTo>
                  <a:pt x="2399" y="313"/>
                </a:lnTo>
                <a:lnTo>
                  <a:pt x="2399" y="307"/>
                </a:lnTo>
                <a:lnTo>
                  <a:pt x="2404" y="307"/>
                </a:lnTo>
                <a:lnTo>
                  <a:pt x="2404" y="307"/>
                </a:lnTo>
                <a:lnTo>
                  <a:pt x="2409" y="307"/>
                </a:lnTo>
                <a:lnTo>
                  <a:pt x="2409" y="307"/>
                </a:lnTo>
                <a:lnTo>
                  <a:pt x="2409" y="307"/>
                </a:lnTo>
                <a:lnTo>
                  <a:pt x="2409" y="307"/>
                </a:lnTo>
                <a:lnTo>
                  <a:pt x="2414" y="307"/>
                </a:lnTo>
                <a:lnTo>
                  <a:pt x="2414" y="307"/>
                </a:lnTo>
                <a:lnTo>
                  <a:pt x="2414" y="307"/>
                </a:lnTo>
                <a:lnTo>
                  <a:pt x="2414" y="302"/>
                </a:lnTo>
                <a:lnTo>
                  <a:pt x="2419" y="302"/>
                </a:lnTo>
                <a:lnTo>
                  <a:pt x="2419" y="302"/>
                </a:lnTo>
                <a:lnTo>
                  <a:pt x="2419" y="302"/>
                </a:lnTo>
                <a:lnTo>
                  <a:pt x="2419" y="302"/>
                </a:lnTo>
                <a:lnTo>
                  <a:pt x="2424" y="302"/>
                </a:lnTo>
                <a:lnTo>
                  <a:pt x="2424" y="302"/>
                </a:lnTo>
                <a:lnTo>
                  <a:pt x="2424" y="302"/>
                </a:lnTo>
                <a:lnTo>
                  <a:pt x="2424" y="302"/>
                </a:lnTo>
                <a:lnTo>
                  <a:pt x="2429" y="302"/>
                </a:lnTo>
                <a:lnTo>
                  <a:pt x="2429" y="302"/>
                </a:lnTo>
                <a:lnTo>
                  <a:pt x="2429" y="302"/>
                </a:lnTo>
                <a:lnTo>
                  <a:pt x="2429" y="302"/>
                </a:lnTo>
                <a:lnTo>
                  <a:pt x="2434" y="302"/>
                </a:lnTo>
                <a:lnTo>
                  <a:pt x="2434" y="302"/>
                </a:lnTo>
                <a:lnTo>
                  <a:pt x="2439" y="302"/>
                </a:lnTo>
                <a:lnTo>
                  <a:pt x="2439" y="302"/>
                </a:lnTo>
                <a:lnTo>
                  <a:pt x="2439" y="302"/>
                </a:lnTo>
                <a:lnTo>
                  <a:pt x="2439" y="302"/>
                </a:lnTo>
                <a:lnTo>
                  <a:pt x="2444" y="302"/>
                </a:lnTo>
                <a:lnTo>
                  <a:pt x="2444" y="302"/>
                </a:lnTo>
                <a:lnTo>
                  <a:pt x="2444" y="302"/>
                </a:lnTo>
                <a:lnTo>
                  <a:pt x="2444" y="302"/>
                </a:lnTo>
                <a:lnTo>
                  <a:pt x="2449" y="302"/>
                </a:lnTo>
                <a:lnTo>
                  <a:pt x="2449" y="302"/>
                </a:lnTo>
                <a:lnTo>
                  <a:pt x="2454" y="302"/>
                </a:lnTo>
                <a:lnTo>
                  <a:pt x="2454" y="302"/>
                </a:lnTo>
                <a:lnTo>
                  <a:pt x="2454" y="302"/>
                </a:lnTo>
                <a:lnTo>
                  <a:pt x="2454" y="302"/>
                </a:lnTo>
                <a:lnTo>
                  <a:pt x="2459" y="302"/>
                </a:lnTo>
                <a:lnTo>
                  <a:pt x="2459" y="302"/>
                </a:lnTo>
                <a:lnTo>
                  <a:pt x="2459" y="302"/>
                </a:lnTo>
                <a:lnTo>
                  <a:pt x="2459" y="302"/>
                </a:lnTo>
                <a:lnTo>
                  <a:pt x="2464" y="302"/>
                </a:lnTo>
                <a:lnTo>
                  <a:pt x="2464" y="302"/>
                </a:lnTo>
                <a:lnTo>
                  <a:pt x="2469" y="302"/>
                </a:lnTo>
                <a:lnTo>
                  <a:pt x="2469" y="302"/>
                </a:lnTo>
                <a:lnTo>
                  <a:pt x="2469" y="302"/>
                </a:lnTo>
                <a:lnTo>
                  <a:pt x="2469" y="302"/>
                </a:lnTo>
                <a:lnTo>
                  <a:pt x="2474" y="302"/>
                </a:lnTo>
                <a:lnTo>
                  <a:pt x="2474" y="302"/>
                </a:lnTo>
                <a:lnTo>
                  <a:pt x="2474" y="302"/>
                </a:lnTo>
                <a:lnTo>
                  <a:pt x="2474" y="302"/>
                </a:lnTo>
                <a:lnTo>
                  <a:pt x="2479" y="302"/>
                </a:lnTo>
                <a:lnTo>
                  <a:pt x="2479" y="302"/>
                </a:lnTo>
                <a:lnTo>
                  <a:pt x="2479" y="302"/>
                </a:lnTo>
                <a:lnTo>
                  <a:pt x="2479" y="302"/>
                </a:lnTo>
                <a:lnTo>
                  <a:pt x="2484" y="302"/>
                </a:lnTo>
                <a:lnTo>
                  <a:pt x="2484" y="302"/>
                </a:lnTo>
                <a:lnTo>
                  <a:pt x="2484" y="302"/>
                </a:lnTo>
                <a:lnTo>
                  <a:pt x="2484" y="302"/>
                </a:lnTo>
                <a:lnTo>
                  <a:pt x="2489" y="302"/>
                </a:lnTo>
                <a:lnTo>
                  <a:pt x="2489" y="302"/>
                </a:lnTo>
                <a:lnTo>
                  <a:pt x="2489" y="302"/>
                </a:lnTo>
                <a:lnTo>
                  <a:pt x="2489" y="302"/>
                </a:lnTo>
                <a:lnTo>
                  <a:pt x="2494" y="302"/>
                </a:lnTo>
                <a:lnTo>
                  <a:pt x="2494" y="302"/>
                </a:lnTo>
                <a:lnTo>
                  <a:pt x="2498" y="302"/>
                </a:lnTo>
                <a:lnTo>
                  <a:pt x="2498" y="302"/>
                </a:lnTo>
                <a:lnTo>
                  <a:pt x="2498" y="302"/>
                </a:lnTo>
                <a:lnTo>
                  <a:pt x="2498" y="302"/>
                </a:lnTo>
                <a:lnTo>
                  <a:pt x="2503" y="302"/>
                </a:lnTo>
                <a:lnTo>
                  <a:pt x="2503" y="302"/>
                </a:lnTo>
                <a:lnTo>
                  <a:pt x="2503" y="302"/>
                </a:lnTo>
                <a:lnTo>
                  <a:pt x="2503" y="302"/>
                </a:lnTo>
                <a:lnTo>
                  <a:pt x="2508" y="302"/>
                </a:lnTo>
                <a:lnTo>
                  <a:pt x="2508" y="302"/>
                </a:lnTo>
                <a:lnTo>
                  <a:pt x="2508" y="302"/>
                </a:lnTo>
                <a:lnTo>
                  <a:pt x="2508" y="302"/>
                </a:lnTo>
                <a:lnTo>
                  <a:pt x="2513" y="302"/>
                </a:lnTo>
                <a:lnTo>
                  <a:pt x="2513" y="302"/>
                </a:lnTo>
                <a:lnTo>
                  <a:pt x="2513" y="302"/>
                </a:lnTo>
                <a:lnTo>
                  <a:pt x="2513" y="302"/>
                </a:lnTo>
                <a:lnTo>
                  <a:pt x="2518" y="302"/>
                </a:lnTo>
                <a:lnTo>
                  <a:pt x="2518" y="302"/>
                </a:lnTo>
                <a:lnTo>
                  <a:pt x="2518" y="302"/>
                </a:lnTo>
                <a:lnTo>
                  <a:pt x="2518" y="302"/>
                </a:lnTo>
                <a:lnTo>
                  <a:pt x="2523" y="302"/>
                </a:lnTo>
                <a:lnTo>
                  <a:pt x="2523" y="302"/>
                </a:lnTo>
                <a:lnTo>
                  <a:pt x="2528" y="302"/>
                </a:lnTo>
                <a:lnTo>
                  <a:pt x="2528" y="302"/>
                </a:lnTo>
                <a:lnTo>
                  <a:pt x="2528" y="302"/>
                </a:lnTo>
                <a:lnTo>
                  <a:pt x="2528" y="302"/>
                </a:lnTo>
                <a:lnTo>
                  <a:pt x="2533" y="302"/>
                </a:lnTo>
                <a:lnTo>
                  <a:pt x="2533" y="302"/>
                </a:lnTo>
                <a:lnTo>
                  <a:pt x="2533" y="302"/>
                </a:lnTo>
                <a:lnTo>
                  <a:pt x="2533" y="302"/>
                </a:lnTo>
                <a:lnTo>
                  <a:pt x="2538" y="302"/>
                </a:lnTo>
                <a:lnTo>
                  <a:pt x="2538" y="302"/>
                </a:lnTo>
                <a:lnTo>
                  <a:pt x="2538" y="302"/>
                </a:lnTo>
                <a:lnTo>
                  <a:pt x="2538" y="296"/>
                </a:lnTo>
                <a:lnTo>
                  <a:pt x="2543" y="296"/>
                </a:lnTo>
                <a:lnTo>
                  <a:pt x="2543" y="296"/>
                </a:lnTo>
                <a:lnTo>
                  <a:pt x="2543" y="296"/>
                </a:lnTo>
                <a:lnTo>
                  <a:pt x="2543" y="296"/>
                </a:lnTo>
                <a:lnTo>
                  <a:pt x="2548" y="296"/>
                </a:lnTo>
                <a:lnTo>
                  <a:pt x="2548" y="296"/>
                </a:lnTo>
                <a:lnTo>
                  <a:pt x="2548" y="296"/>
                </a:lnTo>
                <a:lnTo>
                  <a:pt x="2548" y="296"/>
                </a:lnTo>
                <a:lnTo>
                  <a:pt x="2553" y="296"/>
                </a:lnTo>
                <a:lnTo>
                  <a:pt x="2553" y="296"/>
                </a:lnTo>
                <a:lnTo>
                  <a:pt x="2553" y="296"/>
                </a:lnTo>
                <a:lnTo>
                  <a:pt x="2553" y="296"/>
                </a:lnTo>
                <a:lnTo>
                  <a:pt x="2558" y="296"/>
                </a:lnTo>
                <a:lnTo>
                  <a:pt x="2558" y="296"/>
                </a:lnTo>
                <a:lnTo>
                  <a:pt x="2563" y="296"/>
                </a:lnTo>
                <a:lnTo>
                  <a:pt x="2563" y="296"/>
                </a:lnTo>
                <a:lnTo>
                  <a:pt x="2563" y="296"/>
                </a:lnTo>
                <a:lnTo>
                  <a:pt x="2563" y="296"/>
                </a:lnTo>
                <a:lnTo>
                  <a:pt x="2568" y="296"/>
                </a:lnTo>
                <a:lnTo>
                  <a:pt x="2568" y="296"/>
                </a:lnTo>
                <a:lnTo>
                  <a:pt x="2568" y="296"/>
                </a:lnTo>
                <a:lnTo>
                  <a:pt x="2568" y="291"/>
                </a:lnTo>
                <a:lnTo>
                  <a:pt x="2573" y="291"/>
                </a:lnTo>
                <a:lnTo>
                  <a:pt x="2573" y="291"/>
                </a:lnTo>
                <a:lnTo>
                  <a:pt x="2573" y="291"/>
                </a:lnTo>
                <a:lnTo>
                  <a:pt x="2573" y="274"/>
                </a:lnTo>
                <a:lnTo>
                  <a:pt x="2578" y="274"/>
                </a:lnTo>
                <a:lnTo>
                  <a:pt x="2578" y="274"/>
                </a:lnTo>
                <a:lnTo>
                  <a:pt x="2578" y="274"/>
                </a:lnTo>
                <a:lnTo>
                  <a:pt x="2578" y="274"/>
                </a:lnTo>
                <a:lnTo>
                  <a:pt x="2583" y="274"/>
                </a:lnTo>
                <a:lnTo>
                  <a:pt x="2583" y="274"/>
                </a:lnTo>
                <a:lnTo>
                  <a:pt x="2583" y="274"/>
                </a:lnTo>
                <a:lnTo>
                  <a:pt x="2583" y="274"/>
                </a:lnTo>
                <a:lnTo>
                  <a:pt x="2588" y="274"/>
                </a:lnTo>
                <a:lnTo>
                  <a:pt x="2588" y="274"/>
                </a:lnTo>
                <a:lnTo>
                  <a:pt x="2593" y="274"/>
                </a:lnTo>
                <a:lnTo>
                  <a:pt x="2593" y="269"/>
                </a:lnTo>
                <a:lnTo>
                  <a:pt x="2593" y="269"/>
                </a:lnTo>
                <a:lnTo>
                  <a:pt x="2593" y="264"/>
                </a:lnTo>
                <a:lnTo>
                  <a:pt x="2598" y="264"/>
                </a:lnTo>
                <a:lnTo>
                  <a:pt x="2598" y="264"/>
                </a:lnTo>
                <a:lnTo>
                  <a:pt x="2598" y="264"/>
                </a:lnTo>
                <a:lnTo>
                  <a:pt x="2598" y="258"/>
                </a:lnTo>
                <a:lnTo>
                  <a:pt x="2603" y="258"/>
                </a:lnTo>
                <a:lnTo>
                  <a:pt x="2603" y="258"/>
                </a:lnTo>
                <a:lnTo>
                  <a:pt x="2603" y="258"/>
                </a:lnTo>
                <a:lnTo>
                  <a:pt x="2603" y="253"/>
                </a:lnTo>
                <a:lnTo>
                  <a:pt x="2608" y="253"/>
                </a:lnTo>
                <a:lnTo>
                  <a:pt x="2608" y="253"/>
                </a:lnTo>
                <a:lnTo>
                  <a:pt x="2608" y="253"/>
                </a:lnTo>
                <a:lnTo>
                  <a:pt x="2608" y="247"/>
                </a:lnTo>
                <a:lnTo>
                  <a:pt x="2613" y="247"/>
                </a:lnTo>
                <a:lnTo>
                  <a:pt x="2613" y="247"/>
                </a:lnTo>
                <a:lnTo>
                  <a:pt x="2613" y="247"/>
                </a:lnTo>
                <a:lnTo>
                  <a:pt x="2613" y="242"/>
                </a:lnTo>
                <a:lnTo>
                  <a:pt x="2618" y="242"/>
                </a:lnTo>
                <a:lnTo>
                  <a:pt x="2618" y="242"/>
                </a:lnTo>
                <a:lnTo>
                  <a:pt x="2623" y="242"/>
                </a:lnTo>
                <a:lnTo>
                  <a:pt x="2623" y="242"/>
                </a:lnTo>
                <a:lnTo>
                  <a:pt x="2623" y="242"/>
                </a:lnTo>
                <a:lnTo>
                  <a:pt x="2623" y="242"/>
                </a:lnTo>
                <a:lnTo>
                  <a:pt x="2628" y="242"/>
                </a:lnTo>
                <a:lnTo>
                  <a:pt x="2628" y="242"/>
                </a:lnTo>
                <a:lnTo>
                  <a:pt x="2628" y="242"/>
                </a:lnTo>
                <a:lnTo>
                  <a:pt x="2628" y="242"/>
                </a:lnTo>
                <a:lnTo>
                  <a:pt x="2633" y="242"/>
                </a:lnTo>
                <a:lnTo>
                  <a:pt x="2633" y="242"/>
                </a:lnTo>
                <a:lnTo>
                  <a:pt x="2633" y="242"/>
                </a:lnTo>
                <a:lnTo>
                  <a:pt x="2633" y="236"/>
                </a:lnTo>
                <a:lnTo>
                  <a:pt x="2638" y="236"/>
                </a:lnTo>
                <a:lnTo>
                  <a:pt x="2638" y="236"/>
                </a:lnTo>
                <a:lnTo>
                  <a:pt x="2638" y="236"/>
                </a:lnTo>
                <a:lnTo>
                  <a:pt x="2638" y="236"/>
                </a:lnTo>
                <a:lnTo>
                  <a:pt x="2643" y="236"/>
                </a:lnTo>
                <a:lnTo>
                  <a:pt x="2643" y="236"/>
                </a:lnTo>
                <a:lnTo>
                  <a:pt x="2643" y="236"/>
                </a:lnTo>
                <a:lnTo>
                  <a:pt x="2643" y="236"/>
                </a:lnTo>
                <a:lnTo>
                  <a:pt x="2647" y="236"/>
                </a:lnTo>
                <a:lnTo>
                  <a:pt x="2647" y="236"/>
                </a:lnTo>
                <a:lnTo>
                  <a:pt x="2652" y="236"/>
                </a:lnTo>
                <a:lnTo>
                  <a:pt x="2652" y="236"/>
                </a:lnTo>
                <a:lnTo>
                  <a:pt x="2652" y="236"/>
                </a:lnTo>
                <a:lnTo>
                  <a:pt x="2652" y="236"/>
                </a:lnTo>
                <a:lnTo>
                  <a:pt x="2657" y="236"/>
                </a:lnTo>
                <a:lnTo>
                  <a:pt x="2657" y="236"/>
                </a:lnTo>
                <a:lnTo>
                  <a:pt x="2657" y="236"/>
                </a:lnTo>
                <a:lnTo>
                  <a:pt x="2657" y="231"/>
                </a:lnTo>
                <a:lnTo>
                  <a:pt x="2662" y="231"/>
                </a:lnTo>
                <a:lnTo>
                  <a:pt x="2662" y="231"/>
                </a:lnTo>
                <a:lnTo>
                  <a:pt x="2662" y="231"/>
                </a:lnTo>
                <a:lnTo>
                  <a:pt x="2662" y="231"/>
                </a:lnTo>
                <a:lnTo>
                  <a:pt x="2667" y="231"/>
                </a:lnTo>
                <a:lnTo>
                  <a:pt x="2667" y="231"/>
                </a:lnTo>
                <a:lnTo>
                  <a:pt x="2667" y="231"/>
                </a:lnTo>
                <a:lnTo>
                  <a:pt x="2667" y="231"/>
                </a:lnTo>
                <a:lnTo>
                  <a:pt x="2672" y="231"/>
                </a:lnTo>
                <a:lnTo>
                  <a:pt x="2672" y="231"/>
                </a:lnTo>
                <a:lnTo>
                  <a:pt x="2672" y="231"/>
                </a:lnTo>
                <a:lnTo>
                  <a:pt x="2672" y="231"/>
                </a:lnTo>
                <a:lnTo>
                  <a:pt x="2677" y="231"/>
                </a:lnTo>
                <a:lnTo>
                  <a:pt x="2677" y="231"/>
                </a:lnTo>
                <a:lnTo>
                  <a:pt x="2682" y="231"/>
                </a:lnTo>
                <a:lnTo>
                  <a:pt x="2682" y="231"/>
                </a:lnTo>
                <a:lnTo>
                  <a:pt x="2682" y="231"/>
                </a:lnTo>
                <a:lnTo>
                  <a:pt x="2682" y="231"/>
                </a:lnTo>
                <a:lnTo>
                  <a:pt x="2687" y="231"/>
                </a:lnTo>
                <a:lnTo>
                  <a:pt x="2687" y="231"/>
                </a:lnTo>
                <a:lnTo>
                  <a:pt x="2687" y="231"/>
                </a:lnTo>
                <a:lnTo>
                  <a:pt x="2687" y="231"/>
                </a:lnTo>
                <a:lnTo>
                  <a:pt x="2692" y="231"/>
                </a:lnTo>
                <a:lnTo>
                  <a:pt x="2692" y="231"/>
                </a:lnTo>
                <a:lnTo>
                  <a:pt x="2692" y="231"/>
                </a:lnTo>
                <a:lnTo>
                  <a:pt x="2692" y="225"/>
                </a:lnTo>
                <a:lnTo>
                  <a:pt x="2697" y="225"/>
                </a:lnTo>
                <a:lnTo>
                  <a:pt x="2697" y="225"/>
                </a:lnTo>
                <a:lnTo>
                  <a:pt x="2697" y="225"/>
                </a:lnTo>
                <a:lnTo>
                  <a:pt x="2697" y="225"/>
                </a:lnTo>
                <a:lnTo>
                  <a:pt x="2702" y="225"/>
                </a:lnTo>
                <a:lnTo>
                  <a:pt x="2702" y="225"/>
                </a:lnTo>
                <a:lnTo>
                  <a:pt x="2702" y="225"/>
                </a:lnTo>
                <a:lnTo>
                  <a:pt x="2702" y="225"/>
                </a:lnTo>
                <a:lnTo>
                  <a:pt x="2707" y="225"/>
                </a:lnTo>
                <a:lnTo>
                  <a:pt x="2707" y="225"/>
                </a:lnTo>
                <a:lnTo>
                  <a:pt x="2712" y="225"/>
                </a:lnTo>
                <a:lnTo>
                  <a:pt x="2712" y="225"/>
                </a:lnTo>
                <a:lnTo>
                  <a:pt x="2712" y="225"/>
                </a:lnTo>
                <a:lnTo>
                  <a:pt x="2712" y="225"/>
                </a:lnTo>
                <a:lnTo>
                  <a:pt x="2717" y="225"/>
                </a:lnTo>
                <a:lnTo>
                  <a:pt x="2717" y="225"/>
                </a:lnTo>
                <a:lnTo>
                  <a:pt x="2717" y="225"/>
                </a:lnTo>
                <a:lnTo>
                  <a:pt x="2717" y="225"/>
                </a:lnTo>
                <a:lnTo>
                  <a:pt x="2722" y="225"/>
                </a:lnTo>
                <a:lnTo>
                  <a:pt x="2722" y="225"/>
                </a:lnTo>
                <a:lnTo>
                  <a:pt x="2722" y="225"/>
                </a:lnTo>
                <a:lnTo>
                  <a:pt x="2722" y="220"/>
                </a:lnTo>
                <a:lnTo>
                  <a:pt x="2727" y="220"/>
                </a:lnTo>
                <a:lnTo>
                  <a:pt x="2727" y="220"/>
                </a:lnTo>
                <a:lnTo>
                  <a:pt x="2727" y="220"/>
                </a:lnTo>
                <a:lnTo>
                  <a:pt x="2727" y="220"/>
                </a:lnTo>
                <a:lnTo>
                  <a:pt x="2732" y="220"/>
                </a:lnTo>
                <a:lnTo>
                  <a:pt x="2732" y="220"/>
                </a:lnTo>
                <a:lnTo>
                  <a:pt x="2732" y="220"/>
                </a:lnTo>
                <a:lnTo>
                  <a:pt x="2732" y="220"/>
                </a:lnTo>
                <a:lnTo>
                  <a:pt x="2737" y="220"/>
                </a:lnTo>
                <a:lnTo>
                  <a:pt x="2737" y="220"/>
                </a:lnTo>
                <a:lnTo>
                  <a:pt x="2742" y="220"/>
                </a:lnTo>
                <a:lnTo>
                  <a:pt x="2742" y="220"/>
                </a:lnTo>
                <a:lnTo>
                  <a:pt x="2742" y="220"/>
                </a:lnTo>
                <a:lnTo>
                  <a:pt x="2742" y="220"/>
                </a:lnTo>
                <a:lnTo>
                  <a:pt x="2747" y="220"/>
                </a:lnTo>
                <a:lnTo>
                  <a:pt x="2747" y="220"/>
                </a:lnTo>
                <a:lnTo>
                  <a:pt x="2747" y="220"/>
                </a:lnTo>
                <a:lnTo>
                  <a:pt x="2747" y="220"/>
                </a:lnTo>
                <a:lnTo>
                  <a:pt x="2752" y="220"/>
                </a:lnTo>
                <a:lnTo>
                  <a:pt x="2752" y="220"/>
                </a:lnTo>
                <a:lnTo>
                  <a:pt x="2752" y="220"/>
                </a:lnTo>
                <a:lnTo>
                  <a:pt x="2752" y="220"/>
                </a:lnTo>
                <a:lnTo>
                  <a:pt x="2757" y="220"/>
                </a:lnTo>
                <a:lnTo>
                  <a:pt x="2757" y="220"/>
                </a:lnTo>
                <a:lnTo>
                  <a:pt x="2757" y="220"/>
                </a:lnTo>
                <a:lnTo>
                  <a:pt x="2757" y="220"/>
                </a:lnTo>
                <a:lnTo>
                  <a:pt x="2762" y="220"/>
                </a:lnTo>
                <a:lnTo>
                  <a:pt x="2762" y="220"/>
                </a:lnTo>
                <a:lnTo>
                  <a:pt x="2762" y="220"/>
                </a:lnTo>
                <a:lnTo>
                  <a:pt x="2762" y="220"/>
                </a:lnTo>
                <a:lnTo>
                  <a:pt x="2767" y="220"/>
                </a:lnTo>
                <a:lnTo>
                  <a:pt x="2767" y="220"/>
                </a:lnTo>
                <a:lnTo>
                  <a:pt x="2772" y="220"/>
                </a:lnTo>
                <a:lnTo>
                  <a:pt x="2772" y="220"/>
                </a:lnTo>
                <a:lnTo>
                  <a:pt x="2772" y="220"/>
                </a:lnTo>
                <a:lnTo>
                  <a:pt x="2772" y="220"/>
                </a:lnTo>
                <a:lnTo>
                  <a:pt x="2777" y="220"/>
                </a:lnTo>
                <a:lnTo>
                  <a:pt x="2777" y="220"/>
                </a:lnTo>
                <a:lnTo>
                  <a:pt x="2777" y="220"/>
                </a:lnTo>
                <a:lnTo>
                  <a:pt x="2777" y="220"/>
                </a:lnTo>
                <a:lnTo>
                  <a:pt x="2782" y="220"/>
                </a:lnTo>
                <a:lnTo>
                  <a:pt x="2782" y="220"/>
                </a:lnTo>
                <a:lnTo>
                  <a:pt x="2782" y="220"/>
                </a:lnTo>
                <a:lnTo>
                  <a:pt x="2782" y="220"/>
                </a:lnTo>
                <a:lnTo>
                  <a:pt x="2787" y="220"/>
                </a:lnTo>
                <a:lnTo>
                  <a:pt x="2787" y="220"/>
                </a:lnTo>
                <a:lnTo>
                  <a:pt x="2787" y="220"/>
                </a:lnTo>
                <a:lnTo>
                  <a:pt x="2787" y="220"/>
                </a:lnTo>
                <a:lnTo>
                  <a:pt x="2791" y="220"/>
                </a:lnTo>
                <a:lnTo>
                  <a:pt x="2791" y="220"/>
                </a:lnTo>
                <a:lnTo>
                  <a:pt x="2791" y="220"/>
                </a:lnTo>
                <a:lnTo>
                  <a:pt x="2791" y="220"/>
                </a:lnTo>
                <a:lnTo>
                  <a:pt x="2796" y="220"/>
                </a:lnTo>
                <a:lnTo>
                  <a:pt x="2796" y="220"/>
                </a:lnTo>
                <a:lnTo>
                  <a:pt x="2796" y="220"/>
                </a:lnTo>
                <a:lnTo>
                  <a:pt x="2796" y="214"/>
                </a:lnTo>
                <a:lnTo>
                  <a:pt x="2801" y="214"/>
                </a:lnTo>
                <a:lnTo>
                  <a:pt x="2801" y="214"/>
                </a:lnTo>
                <a:lnTo>
                  <a:pt x="2806" y="214"/>
                </a:lnTo>
                <a:lnTo>
                  <a:pt x="2806" y="214"/>
                </a:lnTo>
                <a:lnTo>
                  <a:pt x="2806" y="214"/>
                </a:lnTo>
                <a:lnTo>
                  <a:pt x="2806" y="214"/>
                </a:lnTo>
                <a:lnTo>
                  <a:pt x="2811" y="214"/>
                </a:lnTo>
                <a:lnTo>
                  <a:pt x="2811" y="214"/>
                </a:lnTo>
                <a:lnTo>
                  <a:pt x="2811" y="214"/>
                </a:lnTo>
                <a:lnTo>
                  <a:pt x="2811" y="214"/>
                </a:lnTo>
                <a:lnTo>
                  <a:pt x="2816" y="214"/>
                </a:lnTo>
                <a:lnTo>
                  <a:pt x="2816" y="214"/>
                </a:lnTo>
                <a:lnTo>
                  <a:pt x="2816" y="214"/>
                </a:lnTo>
                <a:lnTo>
                  <a:pt x="2816" y="214"/>
                </a:lnTo>
                <a:lnTo>
                  <a:pt x="2821" y="214"/>
                </a:lnTo>
                <a:lnTo>
                  <a:pt x="2821" y="214"/>
                </a:lnTo>
                <a:lnTo>
                  <a:pt x="2821" y="214"/>
                </a:lnTo>
                <a:lnTo>
                  <a:pt x="2821" y="214"/>
                </a:lnTo>
                <a:lnTo>
                  <a:pt x="2826" y="214"/>
                </a:lnTo>
                <a:lnTo>
                  <a:pt x="2826" y="214"/>
                </a:lnTo>
                <a:lnTo>
                  <a:pt x="2826" y="214"/>
                </a:lnTo>
                <a:lnTo>
                  <a:pt x="2826" y="214"/>
                </a:lnTo>
                <a:lnTo>
                  <a:pt x="2831" y="214"/>
                </a:lnTo>
                <a:lnTo>
                  <a:pt x="2831" y="214"/>
                </a:lnTo>
                <a:lnTo>
                  <a:pt x="2836" y="214"/>
                </a:lnTo>
                <a:lnTo>
                  <a:pt x="2836" y="214"/>
                </a:lnTo>
                <a:lnTo>
                  <a:pt x="2836" y="214"/>
                </a:lnTo>
                <a:lnTo>
                  <a:pt x="2836" y="214"/>
                </a:lnTo>
                <a:lnTo>
                  <a:pt x="2841" y="214"/>
                </a:lnTo>
                <a:lnTo>
                  <a:pt x="2841" y="214"/>
                </a:lnTo>
                <a:lnTo>
                  <a:pt x="2841" y="214"/>
                </a:lnTo>
                <a:lnTo>
                  <a:pt x="2841" y="214"/>
                </a:lnTo>
                <a:lnTo>
                  <a:pt x="2846" y="214"/>
                </a:lnTo>
                <a:lnTo>
                  <a:pt x="2846" y="214"/>
                </a:lnTo>
                <a:lnTo>
                  <a:pt x="2846" y="214"/>
                </a:lnTo>
                <a:lnTo>
                  <a:pt x="2846" y="214"/>
                </a:lnTo>
                <a:lnTo>
                  <a:pt x="2851" y="214"/>
                </a:lnTo>
                <a:lnTo>
                  <a:pt x="2851" y="214"/>
                </a:lnTo>
                <a:lnTo>
                  <a:pt x="2851" y="214"/>
                </a:lnTo>
                <a:lnTo>
                  <a:pt x="2851" y="214"/>
                </a:lnTo>
                <a:lnTo>
                  <a:pt x="2856" y="214"/>
                </a:lnTo>
                <a:lnTo>
                  <a:pt x="2856" y="214"/>
                </a:lnTo>
                <a:lnTo>
                  <a:pt x="2856" y="214"/>
                </a:lnTo>
                <a:lnTo>
                  <a:pt x="2856" y="214"/>
                </a:lnTo>
                <a:lnTo>
                  <a:pt x="2861" y="214"/>
                </a:lnTo>
                <a:lnTo>
                  <a:pt x="2861" y="214"/>
                </a:lnTo>
                <a:lnTo>
                  <a:pt x="2866" y="214"/>
                </a:lnTo>
                <a:lnTo>
                  <a:pt x="2866" y="214"/>
                </a:lnTo>
                <a:lnTo>
                  <a:pt x="2866" y="214"/>
                </a:lnTo>
                <a:lnTo>
                  <a:pt x="2866" y="214"/>
                </a:lnTo>
                <a:lnTo>
                  <a:pt x="2871" y="214"/>
                </a:lnTo>
                <a:lnTo>
                  <a:pt x="2871" y="214"/>
                </a:lnTo>
                <a:lnTo>
                  <a:pt x="2871" y="214"/>
                </a:lnTo>
                <a:lnTo>
                  <a:pt x="2871" y="214"/>
                </a:lnTo>
                <a:lnTo>
                  <a:pt x="2876" y="214"/>
                </a:lnTo>
                <a:lnTo>
                  <a:pt x="2876" y="214"/>
                </a:lnTo>
                <a:lnTo>
                  <a:pt x="2876" y="214"/>
                </a:lnTo>
                <a:lnTo>
                  <a:pt x="2876" y="214"/>
                </a:lnTo>
                <a:lnTo>
                  <a:pt x="2881" y="214"/>
                </a:lnTo>
                <a:lnTo>
                  <a:pt x="2881" y="214"/>
                </a:lnTo>
                <a:lnTo>
                  <a:pt x="2881" y="214"/>
                </a:lnTo>
                <a:lnTo>
                  <a:pt x="2881" y="214"/>
                </a:lnTo>
                <a:lnTo>
                  <a:pt x="2886" y="214"/>
                </a:lnTo>
                <a:lnTo>
                  <a:pt x="2886" y="209"/>
                </a:lnTo>
                <a:lnTo>
                  <a:pt x="2886" y="209"/>
                </a:lnTo>
                <a:lnTo>
                  <a:pt x="2886" y="209"/>
                </a:lnTo>
                <a:lnTo>
                  <a:pt x="2891" y="209"/>
                </a:lnTo>
                <a:lnTo>
                  <a:pt x="2891" y="209"/>
                </a:lnTo>
                <a:lnTo>
                  <a:pt x="2896" y="209"/>
                </a:lnTo>
                <a:lnTo>
                  <a:pt x="2896" y="209"/>
                </a:lnTo>
                <a:lnTo>
                  <a:pt x="2896" y="209"/>
                </a:lnTo>
                <a:lnTo>
                  <a:pt x="2896" y="203"/>
                </a:lnTo>
                <a:lnTo>
                  <a:pt x="2901" y="203"/>
                </a:lnTo>
                <a:lnTo>
                  <a:pt x="2901" y="203"/>
                </a:lnTo>
                <a:lnTo>
                  <a:pt x="2901" y="203"/>
                </a:lnTo>
                <a:lnTo>
                  <a:pt x="2901" y="198"/>
                </a:lnTo>
                <a:lnTo>
                  <a:pt x="2906" y="198"/>
                </a:lnTo>
                <a:lnTo>
                  <a:pt x="2906" y="198"/>
                </a:lnTo>
                <a:lnTo>
                  <a:pt x="2906" y="198"/>
                </a:lnTo>
                <a:lnTo>
                  <a:pt x="2906" y="198"/>
                </a:lnTo>
                <a:lnTo>
                  <a:pt x="2911" y="198"/>
                </a:lnTo>
                <a:lnTo>
                  <a:pt x="2911" y="192"/>
                </a:lnTo>
                <a:lnTo>
                  <a:pt x="2911" y="192"/>
                </a:lnTo>
                <a:lnTo>
                  <a:pt x="2911" y="187"/>
                </a:lnTo>
                <a:lnTo>
                  <a:pt x="2916" y="187"/>
                </a:lnTo>
                <a:lnTo>
                  <a:pt x="2916" y="176"/>
                </a:lnTo>
                <a:lnTo>
                  <a:pt x="2916" y="176"/>
                </a:lnTo>
                <a:lnTo>
                  <a:pt x="2916" y="176"/>
                </a:lnTo>
                <a:lnTo>
                  <a:pt x="2921" y="176"/>
                </a:lnTo>
                <a:lnTo>
                  <a:pt x="2921" y="176"/>
                </a:lnTo>
                <a:lnTo>
                  <a:pt x="2926" y="176"/>
                </a:lnTo>
                <a:lnTo>
                  <a:pt x="2926" y="170"/>
                </a:lnTo>
                <a:lnTo>
                  <a:pt x="2926" y="170"/>
                </a:lnTo>
                <a:lnTo>
                  <a:pt x="2926" y="170"/>
                </a:lnTo>
                <a:lnTo>
                  <a:pt x="2931" y="170"/>
                </a:lnTo>
                <a:lnTo>
                  <a:pt x="2931" y="170"/>
                </a:lnTo>
                <a:lnTo>
                  <a:pt x="2931" y="170"/>
                </a:lnTo>
                <a:lnTo>
                  <a:pt x="2931" y="170"/>
                </a:lnTo>
                <a:lnTo>
                  <a:pt x="2936" y="170"/>
                </a:lnTo>
                <a:lnTo>
                  <a:pt x="2936" y="159"/>
                </a:lnTo>
                <a:lnTo>
                  <a:pt x="2936" y="159"/>
                </a:lnTo>
                <a:lnTo>
                  <a:pt x="2936" y="159"/>
                </a:lnTo>
                <a:lnTo>
                  <a:pt x="2940" y="159"/>
                </a:lnTo>
                <a:lnTo>
                  <a:pt x="2940" y="159"/>
                </a:lnTo>
                <a:lnTo>
                  <a:pt x="2940" y="159"/>
                </a:lnTo>
                <a:lnTo>
                  <a:pt x="2940" y="159"/>
                </a:lnTo>
                <a:lnTo>
                  <a:pt x="2945" y="159"/>
                </a:lnTo>
                <a:lnTo>
                  <a:pt x="2945" y="159"/>
                </a:lnTo>
                <a:lnTo>
                  <a:pt x="2945" y="159"/>
                </a:lnTo>
                <a:lnTo>
                  <a:pt x="2945" y="159"/>
                </a:lnTo>
                <a:lnTo>
                  <a:pt x="2950" y="159"/>
                </a:lnTo>
                <a:lnTo>
                  <a:pt x="2950" y="154"/>
                </a:lnTo>
                <a:lnTo>
                  <a:pt x="2955" y="154"/>
                </a:lnTo>
                <a:lnTo>
                  <a:pt x="2955" y="154"/>
                </a:lnTo>
                <a:lnTo>
                  <a:pt x="2960" y="154"/>
                </a:lnTo>
                <a:lnTo>
                  <a:pt x="2960" y="154"/>
                </a:lnTo>
                <a:lnTo>
                  <a:pt x="2960" y="154"/>
                </a:lnTo>
                <a:lnTo>
                  <a:pt x="2960" y="154"/>
                </a:lnTo>
                <a:lnTo>
                  <a:pt x="2965" y="154"/>
                </a:lnTo>
                <a:lnTo>
                  <a:pt x="2965" y="154"/>
                </a:lnTo>
                <a:lnTo>
                  <a:pt x="2965" y="154"/>
                </a:lnTo>
                <a:lnTo>
                  <a:pt x="2965" y="148"/>
                </a:lnTo>
                <a:lnTo>
                  <a:pt x="2970" y="148"/>
                </a:lnTo>
                <a:lnTo>
                  <a:pt x="2970" y="148"/>
                </a:lnTo>
                <a:lnTo>
                  <a:pt x="2970" y="148"/>
                </a:lnTo>
                <a:lnTo>
                  <a:pt x="2970" y="148"/>
                </a:lnTo>
                <a:lnTo>
                  <a:pt x="2975" y="148"/>
                </a:lnTo>
                <a:lnTo>
                  <a:pt x="2975" y="148"/>
                </a:lnTo>
                <a:lnTo>
                  <a:pt x="2975" y="148"/>
                </a:lnTo>
                <a:lnTo>
                  <a:pt x="2975" y="148"/>
                </a:lnTo>
                <a:lnTo>
                  <a:pt x="2980" y="148"/>
                </a:lnTo>
                <a:lnTo>
                  <a:pt x="2980" y="148"/>
                </a:lnTo>
                <a:lnTo>
                  <a:pt x="2985" y="148"/>
                </a:lnTo>
                <a:lnTo>
                  <a:pt x="2985" y="148"/>
                </a:lnTo>
                <a:lnTo>
                  <a:pt x="2985" y="148"/>
                </a:lnTo>
                <a:lnTo>
                  <a:pt x="2985" y="148"/>
                </a:lnTo>
                <a:lnTo>
                  <a:pt x="2990" y="148"/>
                </a:lnTo>
                <a:lnTo>
                  <a:pt x="2990" y="148"/>
                </a:lnTo>
                <a:lnTo>
                  <a:pt x="2990" y="148"/>
                </a:lnTo>
                <a:lnTo>
                  <a:pt x="2990" y="148"/>
                </a:lnTo>
                <a:lnTo>
                  <a:pt x="2995" y="148"/>
                </a:lnTo>
                <a:lnTo>
                  <a:pt x="2995" y="148"/>
                </a:lnTo>
                <a:lnTo>
                  <a:pt x="2995" y="148"/>
                </a:lnTo>
                <a:lnTo>
                  <a:pt x="2995" y="148"/>
                </a:lnTo>
                <a:lnTo>
                  <a:pt x="3000" y="148"/>
                </a:lnTo>
                <a:lnTo>
                  <a:pt x="3000" y="143"/>
                </a:lnTo>
                <a:lnTo>
                  <a:pt x="3000" y="143"/>
                </a:lnTo>
                <a:lnTo>
                  <a:pt x="3000" y="143"/>
                </a:lnTo>
                <a:lnTo>
                  <a:pt x="3005" y="143"/>
                </a:lnTo>
                <a:lnTo>
                  <a:pt x="3005" y="143"/>
                </a:lnTo>
                <a:lnTo>
                  <a:pt x="3005" y="143"/>
                </a:lnTo>
                <a:lnTo>
                  <a:pt x="3005" y="143"/>
                </a:lnTo>
                <a:lnTo>
                  <a:pt x="3010" y="143"/>
                </a:lnTo>
                <a:lnTo>
                  <a:pt x="3010" y="143"/>
                </a:lnTo>
                <a:lnTo>
                  <a:pt x="3010" y="143"/>
                </a:lnTo>
                <a:lnTo>
                  <a:pt x="3010" y="143"/>
                </a:lnTo>
                <a:lnTo>
                  <a:pt x="3015" y="143"/>
                </a:lnTo>
                <a:lnTo>
                  <a:pt x="3015" y="143"/>
                </a:lnTo>
                <a:lnTo>
                  <a:pt x="3020" y="143"/>
                </a:lnTo>
                <a:lnTo>
                  <a:pt x="3020" y="143"/>
                </a:lnTo>
                <a:lnTo>
                  <a:pt x="3020" y="143"/>
                </a:lnTo>
                <a:lnTo>
                  <a:pt x="3020" y="143"/>
                </a:lnTo>
                <a:lnTo>
                  <a:pt x="3025" y="143"/>
                </a:lnTo>
                <a:lnTo>
                  <a:pt x="3025" y="143"/>
                </a:lnTo>
                <a:lnTo>
                  <a:pt x="3025" y="143"/>
                </a:lnTo>
                <a:lnTo>
                  <a:pt x="3025" y="143"/>
                </a:lnTo>
                <a:lnTo>
                  <a:pt x="3030" y="143"/>
                </a:lnTo>
                <a:lnTo>
                  <a:pt x="3030" y="143"/>
                </a:lnTo>
                <a:lnTo>
                  <a:pt x="3030" y="143"/>
                </a:lnTo>
                <a:lnTo>
                  <a:pt x="3030" y="143"/>
                </a:lnTo>
                <a:lnTo>
                  <a:pt x="3035" y="143"/>
                </a:lnTo>
                <a:lnTo>
                  <a:pt x="3035" y="143"/>
                </a:lnTo>
                <a:lnTo>
                  <a:pt x="3035" y="143"/>
                </a:lnTo>
                <a:lnTo>
                  <a:pt x="3035" y="143"/>
                </a:lnTo>
                <a:lnTo>
                  <a:pt x="3040" y="143"/>
                </a:lnTo>
                <a:lnTo>
                  <a:pt x="3040" y="143"/>
                </a:lnTo>
                <a:lnTo>
                  <a:pt x="3040" y="143"/>
                </a:lnTo>
                <a:lnTo>
                  <a:pt x="3040" y="143"/>
                </a:lnTo>
                <a:lnTo>
                  <a:pt x="3045" y="143"/>
                </a:lnTo>
                <a:lnTo>
                  <a:pt x="3045" y="143"/>
                </a:lnTo>
                <a:lnTo>
                  <a:pt x="3050" y="143"/>
                </a:lnTo>
                <a:lnTo>
                  <a:pt x="3050" y="143"/>
                </a:lnTo>
                <a:lnTo>
                  <a:pt x="3050" y="143"/>
                </a:lnTo>
                <a:lnTo>
                  <a:pt x="3050" y="143"/>
                </a:lnTo>
                <a:lnTo>
                  <a:pt x="3055" y="143"/>
                </a:lnTo>
                <a:lnTo>
                  <a:pt x="3055" y="137"/>
                </a:lnTo>
                <a:lnTo>
                  <a:pt x="3055" y="137"/>
                </a:lnTo>
                <a:lnTo>
                  <a:pt x="3055" y="137"/>
                </a:lnTo>
                <a:lnTo>
                  <a:pt x="3060" y="137"/>
                </a:lnTo>
                <a:lnTo>
                  <a:pt x="3060" y="137"/>
                </a:lnTo>
                <a:lnTo>
                  <a:pt x="3060" y="137"/>
                </a:lnTo>
                <a:lnTo>
                  <a:pt x="3060" y="137"/>
                </a:lnTo>
                <a:lnTo>
                  <a:pt x="3065" y="137"/>
                </a:lnTo>
                <a:lnTo>
                  <a:pt x="3065" y="137"/>
                </a:lnTo>
                <a:lnTo>
                  <a:pt x="3065" y="137"/>
                </a:lnTo>
                <a:lnTo>
                  <a:pt x="3065" y="137"/>
                </a:lnTo>
                <a:lnTo>
                  <a:pt x="3070" y="137"/>
                </a:lnTo>
                <a:lnTo>
                  <a:pt x="3070" y="137"/>
                </a:lnTo>
                <a:lnTo>
                  <a:pt x="3070" y="137"/>
                </a:lnTo>
                <a:lnTo>
                  <a:pt x="3070" y="137"/>
                </a:lnTo>
                <a:lnTo>
                  <a:pt x="3075" y="137"/>
                </a:lnTo>
                <a:lnTo>
                  <a:pt x="3075" y="137"/>
                </a:lnTo>
                <a:lnTo>
                  <a:pt x="3080" y="137"/>
                </a:lnTo>
                <a:lnTo>
                  <a:pt x="3080" y="137"/>
                </a:lnTo>
                <a:lnTo>
                  <a:pt x="3080" y="137"/>
                </a:lnTo>
                <a:lnTo>
                  <a:pt x="3080" y="137"/>
                </a:lnTo>
                <a:lnTo>
                  <a:pt x="3085" y="137"/>
                </a:lnTo>
                <a:lnTo>
                  <a:pt x="3085" y="137"/>
                </a:lnTo>
                <a:lnTo>
                  <a:pt x="3085" y="137"/>
                </a:lnTo>
                <a:lnTo>
                  <a:pt x="3085" y="137"/>
                </a:lnTo>
                <a:lnTo>
                  <a:pt x="3089" y="137"/>
                </a:lnTo>
                <a:lnTo>
                  <a:pt x="3089" y="137"/>
                </a:lnTo>
                <a:lnTo>
                  <a:pt x="3089" y="137"/>
                </a:lnTo>
                <a:lnTo>
                  <a:pt x="3089" y="137"/>
                </a:lnTo>
                <a:lnTo>
                  <a:pt x="3094" y="137"/>
                </a:lnTo>
                <a:lnTo>
                  <a:pt x="3094" y="137"/>
                </a:lnTo>
                <a:lnTo>
                  <a:pt x="3094" y="137"/>
                </a:lnTo>
                <a:lnTo>
                  <a:pt x="3094" y="132"/>
                </a:lnTo>
                <a:lnTo>
                  <a:pt x="3099" y="132"/>
                </a:lnTo>
                <a:lnTo>
                  <a:pt x="3099" y="132"/>
                </a:lnTo>
                <a:lnTo>
                  <a:pt x="3099" y="132"/>
                </a:lnTo>
                <a:lnTo>
                  <a:pt x="3099" y="132"/>
                </a:lnTo>
                <a:lnTo>
                  <a:pt x="3104" y="132"/>
                </a:lnTo>
                <a:lnTo>
                  <a:pt x="3104" y="132"/>
                </a:lnTo>
                <a:lnTo>
                  <a:pt x="3109" y="132"/>
                </a:lnTo>
                <a:lnTo>
                  <a:pt x="3109" y="132"/>
                </a:lnTo>
                <a:lnTo>
                  <a:pt x="3109" y="132"/>
                </a:lnTo>
                <a:lnTo>
                  <a:pt x="3109" y="132"/>
                </a:lnTo>
                <a:lnTo>
                  <a:pt x="3114" y="132"/>
                </a:lnTo>
                <a:lnTo>
                  <a:pt x="3114" y="132"/>
                </a:lnTo>
                <a:lnTo>
                  <a:pt x="3114" y="132"/>
                </a:lnTo>
                <a:lnTo>
                  <a:pt x="3114" y="132"/>
                </a:lnTo>
                <a:lnTo>
                  <a:pt x="3119" y="132"/>
                </a:lnTo>
                <a:lnTo>
                  <a:pt x="3119" y="132"/>
                </a:lnTo>
                <a:lnTo>
                  <a:pt x="3119" y="132"/>
                </a:lnTo>
                <a:lnTo>
                  <a:pt x="3119" y="132"/>
                </a:lnTo>
                <a:lnTo>
                  <a:pt x="3124" y="132"/>
                </a:lnTo>
                <a:lnTo>
                  <a:pt x="3124" y="132"/>
                </a:lnTo>
                <a:lnTo>
                  <a:pt x="3124" y="132"/>
                </a:lnTo>
                <a:lnTo>
                  <a:pt x="3124" y="132"/>
                </a:lnTo>
                <a:lnTo>
                  <a:pt x="3129" y="132"/>
                </a:lnTo>
                <a:lnTo>
                  <a:pt x="3129" y="132"/>
                </a:lnTo>
                <a:lnTo>
                  <a:pt x="3129" y="132"/>
                </a:lnTo>
                <a:lnTo>
                  <a:pt x="3129" y="132"/>
                </a:lnTo>
                <a:lnTo>
                  <a:pt x="3134" y="132"/>
                </a:lnTo>
                <a:lnTo>
                  <a:pt x="3134" y="132"/>
                </a:lnTo>
                <a:lnTo>
                  <a:pt x="3139" y="132"/>
                </a:lnTo>
                <a:lnTo>
                  <a:pt x="3139" y="132"/>
                </a:lnTo>
                <a:lnTo>
                  <a:pt x="3139" y="132"/>
                </a:lnTo>
                <a:lnTo>
                  <a:pt x="3139" y="132"/>
                </a:lnTo>
                <a:lnTo>
                  <a:pt x="3144" y="132"/>
                </a:lnTo>
                <a:lnTo>
                  <a:pt x="3144" y="132"/>
                </a:lnTo>
                <a:lnTo>
                  <a:pt x="3144" y="132"/>
                </a:lnTo>
                <a:lnTo>
                  <a:pt x="3144" y="132"/>
                </a:lnTo>
                <a:lnTo>
                  <a:pt x="3149" y="132"/>
                </a:lnTo>
                <a:lnTo>
                  <a:pt x="3149" y="132"/>
                </a:lnTo>
                <a:lnTo>
                  <a:pt x="3149" y="132"/>
                </a:lnTo>
                <a:lnTo>
                  <a:pt x="3149" y="132"/>
                </a:lnTo>
                <a:lnTo>
                  <a:pt x="3154" y="132"/>
                </a:lnTo>
                <a:lnTo>
                  <a:pt x="3154" y="132"/>
                </a:lnTo>
                <a:lnTo>
                  <a:pt x="3154" y="132"/>
                </a:lnTo>
                <a:lnTo>
                  <a:pt x="3154" y="132"/>
                </a:lnTo>
                <a:lnTo>
                  <a:pt x="3159" y="132"/>
                </a:lnTo>
                <a:lnTo>
                  <a:pt x="3159" y="126"/>
                </a:lnTo>
                <a:lnTo>
                  <a:pt x="3159" y="126"/>
                </a:lnTo>
                <a:lnTo>
                  <a:pt x="3159" y="126"/>
                </a:lnTo>
                <a:lnTo>
                  <a:pt x="3164" y="126"/>
                </a:lnTo>
                <a:lnTo>
                  <a:pt x="3164" y="126"/>
                </a:lnTo>
                <a:lnTo>
                  <a:pt x="3169" y="126"/>
                </a:lnTo>
                <a:lnTo>
                  <a:pt x="3169" y="126"/>
                </a:lnTo>
                <a:lnTo>
                  <a:pt x="3169" y="126"/>
                </a:lnTo>
                <a:lnTo>
                  <a:pt x="3169" y="126"/>
                </a:lnTo>
                <a:lnTo>
                  <a:pt x="3174" y="126"/>
                </a:lnTo>
                <a:lnTo>
                  <a:pt x="3174" y="126"/>
                </a:lnTo>
                <a:lnTo>
                  <a:pt x="3174" y="126"/>
                </a:lnTo>
                <a:lnTo>
                  <a:pt x="3174" y="126"/>
                </a:lnTo>
                <a:lnTo>
                  <a:pt x="3179" y="126"/>
                </a:lnTo>
                <a:lnTo>
                  <a:pt x="3179" y="126"/>
                </a:lnTo>
                <a:lnTo>
                  <a:pt x="3179" y="126"/>
                </a:lnTo>
                <a:lnTo>
                  <a:pt x="3179" y="126"/>
                </a:lnTo>
                <a:lnTo>
                  <a:pt x="3184" y="126"/>
                </a:lnTo>
                <a:lnTo>
                  <a:pt x="3184" y="126"/>
                </a:lnTo>
                <a:lnTo>
                  <a:pt x="3184" y="126"/>
                </a:lnTo>
                <a:lnTo>
                  <a:pt x="3184" y="126"/>
                </a:lnTo>
                <a:lnTo>
                  <a:pt x="3189" y="126"/>
                </a:lnTo>
                <a:lnTo>
                  <a:pt x="3189" y="126"/>
                </a:lnTo>
                <a:lnTo>
                  <a:pt x="3189" y="126"/>
                </a:lnTo>
                <a:lnTo>
                  <a:pt x="3189" y="126"/>
                </a:lnTo>
                <a:lnTo>
                  <a:pt x="3194" y="126"/>
                </a:lnTo>
                <a:lnTo>
                  <a:pt x="3194" y="126"/>
                </a:lnTo>
                <a:lnTo>
                  <a:pt x="3199" y="126"/>
                </a:lnTo>
                <a:lnTo>
                  <a:pt x="3199" y="126"/>
                </a:lnTo>
                <a:lnTo>
                  <a:pt x="3199" y="126"/>
                </a:lnTo>
                <a:lnTo>
                  <a:pt x="3199" y="126"/>
                </a:lnTo>
                <a:lnTo>
                  <a:pt x="3204" y="126"/>
                </a:lnTo>
                <a:lnTo>
                  <a:pt x="3204" y="126"/>
                </a:lnTo>
                <a:lnTo>
                  <a:pt x="3204" y="126"/>
                </a:lnTo>
                <a:lnTo>
                  <a:pt x="3204" y="126"/>
                </a:lnTo>
                <a:lnTo>
                  <a:pt x="3209" y="126"/>
                </a:lnTo>
                <a:lnTo>
                  <a:pt x="3209" y="126"/>
                </a:lnTo>
                <a:lnTo>
                  <a:pt x="3214" y="126"/>
                </a:lnTo>
                <a:lnTo>
                  <a:pt x="3214" y="126"/>
                </a:lnTo>
                <a:lnTo>
                  <a:pt x="3214" y="126"/>
                </a:lnTo>
                <a:lnTo>
                  <a:pt x="3214" y="121"/>
                </a:lnTo>
                <a:lnTo>
                  <a:pt x="3219" y="121"/>
                </a:lnTo>
                <a:lnTo>
                  <a:pt x="3219" y="121"/>
                </a:lnTo>
                <a:lnTo>
                  <a:pt x="3219" y="121"/>
                </a:lnTo>
                <a:lnTo>
                  <a:pt x="3219" y="121"/>
                </a:lnTo>
                <a:lnTo>
                  <a:pt x="3224" y="121"/>
                </a:lnTo>
                <a:lnTo>
                  <a:pt x="3224" y="116"/>
                </a:lnTo>
                <a:lnTo>
                  <a:pt x="3224" y="116"/>
                </a:lnTo>
                <a:lnTo>
                  <a:pt x="3224" y="116"/>
                </a:lnTo>
                <a:lnTo>
                  <a:pt x="3229" y="116"/>
                </a:lnTo>
                <a:lnTo>
                  <a:pt x="3229" y="116"/>
                </a:lnTo>
                <a:lnTo>
                  <a:pt x="3233" y="116"/>
                </a:lnTo>
                <a:lnTo>
                  <a:pt x="3233" y="116"/>
                </a:lnTo>
                <a:lnTo>
                  <a:pt x="3233" y="116"/>
                </a:lnTo>
                <a:lnTo>
                  <a:pt x="3233" y="116"/>
                </a:lnTo>
                <a:lnTo>
                  <a:pt x="3238" y="116"/>
                </a:lnTo>
                <a:lnTo>
                  <a:pt x="3238" y="110"/>
                </a:lnTo>
                <a:lnTo>
                  <a:pt x="3238" y="110"/>
                </a:lnTo>
                <a:lnTo>
                  <a:pt x="3238" y="105"/>
                </a:lnTo>
                <a:lnTo>
                  <a:pt x="3243" y="105"/>
                </a:lnTo>
                <a:lnTo>
                  <a:pt x="3243" y="105"/>
                </a:lnTo>
                <a:lnTo>
                  <a:pt x="3243" y="105"/>
                </a:lnTo>
                <a:lnTo>
                  <a:pt x="3243" y="105"/>
                </a:lnTo>
                <a:lnTo>
                  <a:pt x="3248" y="105"/>
                </a:lnTo>
                <a:lnTo>
                  <a:pt x="3248" y="105"/>
                </a:lnTo>
                <a:lnTo>
                  <a:pt x="3248" y="105"/>
                </a:lnTo>
                <a:lnTo>
                  <a:pt x="3248" y="105"/>
                </a:lnTo>
                <a:lnTo>
                  <a:pt x="3253" y="105"/>
                </a:lnTo>
                <a:lnTo>
                  <a:pt x="3253" y="94"/>
                </a:lnTo>
                <a:lnTo>
                  <a:pt x="3253" y="94"/>
                </a:lnTo>
                <a:lnTo>
                  <a:pt x="3253" y="94"/>
                </a:lnTo>
                <a:lnTo>
                  <a:pt x="3258" y="94"/>
                </a:lnTo>
                <a:lnTo>
                  <a:pt x="3258" y="94"/>
                </a:lnTo>
                <a:lnTo>
                  <a:pt x="3263" y="94"/>
                </a:lnTo>
                <a:lnTo>
                  <a:pt x="3263" y="94"/>
                </a:lnTo>
                <a:lnTo>
                  <a:pt x="3263" y="94"/>
                </a:lnTo>
                <a:lnTo>
                  <a:pt x="3263" y="94"/>
                </a:lnTo>
                <a:lnTo>
                  <a:pt x="3268" y="94"/>
                </a:lnTo>
                <a:lnTo>
                  <a:pt x="3268" y="94"/>
                </a:lnTo>
                <a:lnTo>
                  <a:pt x="3268" y="94"/>
                </a:lnTo>
                <a:lnTo>
                  <a:pt x="3268" y="94"/>
                </a:lnTo>
                <a:lnTo>
                  <a:pt x="3273" y="94"/>
                </a:lnTo>
                <a:lnTo>
                  <a:pt x="3273" y="88"/>
                </a:lnTo>
                <a:lnTo>
                  <a:pt x="3273" y="88"/>
                </a:lnTo>
                <a:lnTo>
                  <a:pt x="3273" y="88"/>
                </a:lnTo>
                <a:lnTo>
                  <a:pt x="3278" y="88"/>
                </a:lnTo>
                <a:lnTo>
                  <a:pt x="3278" y="88"/>
                </a:lnTo>
                <a:lnTo>
                  <a:pt x="3278" y="88"/>
                </a:lnTo>
                <a:lnTo>
                  <a:pt x="3278" y="88"/>
                </a:lnTo>
                <a:lnTo>
                  <a:pt x="3283" y="88"/>
                </a:lnTo>
                <a:lnTo>
                  <a:pt x="3283" y="88"/>
                </a:lnTo>
                <a:lnTo>
                  <a:pt x="3283" y="88"/>
                </a:lnTo>
                <a:lnTo>
                  <a:pt x="3283" y="88"/>
                </a:lnTo>
                <a:lnTo>
                  <a:pt x="3288" y="88"/>
                </a:lnTo>
                <a:lnTo>
                  <a:pt x="3288" y="88"/>
                </a:lnTo>
                <a:lnTo>
                  <a:pt x="3293" y="88"/>
                </a:lnTo>
                <a:lnTo>
                  <a:pt x="3293" y="88"/>
                </a:lnTo>
                <a:lnTo>
                  <a:pt x="3293" y="88"/>
                </a:lnTo>
                <a:lnTo>
                  <a:pt x="3293" y="88"/>
                </a:lnTo>
                <a:lnTo>
                  <a:pt x="3298" y="88"/>
                </a:lnTo>
                <a:lnTo>
                  <a:pt x="3298" y="88"/>
                </a:lnTo>
                <a:lnTo>
                  <a:pt x="3298" y="88"/>
                </a:lnTo>
                <a:lnTo>
                  <a:pt x="3298" y="88"/>
                </a:lnTo>
                <a:lnTo>
                  <a:pt x="3303" y="88"/>
                </a:lnTo>
                <a:lnTo>
                  <a:pt x="3303" y="88"/>
                </a:lnTo>
                <a:lnTo>
                  <a:pt x="3303" y="88"/>
                </a:lnTo>
                <a:lnTo>
                  <a:pt x="3303" y="88"/>
                </a:lnTo>
                <a:lnTo>
                  <a:pt x="3308" y="88"/>
                </a:lnTo>
                <a:lnTo>
                  <a:pt x="3308" y="88"/>
                </a:lnTo>
                <a:lnTo>
                  <a:pt x="3308" y="88"/>
                </a:lnTo>
                <a:lnTo>
                  <a:pt x="3308" y="88"/>
                </a:lnTo>
                <a:lnTo>
                  <a:pt x="3313" y="88"/>
                </a:lnTo>
                <a:lnTo>
                  <a:pt x="3313" y="83"/>
                </a:lnTo>
                <a:lnTo>
                  <a:pt x="3313" y="83"/>
                </a:lnTo>
                <a:lnTo>
                  <a:pt x="3313" y="83"/>
                </a:lnTo>
                <a:lnTo>
                  <a:pt x="3318" y="83"/>
                </a:lnTo>
                <a:lnTo>
                  <a:pt x="3318" y="83"/>
                </a:lnTo>
                <a:lnTo>
                  <a:pt x="3323" y="83"/>
                </a:lnTo>
                <a:lnTo>
                  <a:pt x="3323" y="83"/>
                </a:lnTo>
                <a:lnTo>
                  <a:pt x="3323" y="83"/>
                </a:lnTo>
                <a:lnTo>
                  <a:pt x="3323" y="83"/>
                </a:lnTo>
                <a:lnTo>
                  <a:pt x="3328" y="83"/>
                </a:lnTo>
                <a:lnTo>
                  <a:pt x="3328" y="83"/>
                </a:lnTo>
                <a:lnTo>
                  <a:pt x="3328" y="83"/>
                </a:lnTo>
                <a:lnTo>
                  <a:pt x="3328" y="83"/>
                </a:lnTo>
                <a:lnTo>
                  <a:pt x="3333" y="83"/>
                </a:lnTo>
                <a:lnTo>
                  <a:pt x="3333" y="77"/>
                </a:lnTo>
                <a:lnTo>
                  <a:pt x="3333" y="77"/>
                </a:lnTo>
                <a:lnTo>
                  <a:pt x="3333" y="77"/>
                </a:lnTo>
                <a:lnTo>
                  <a:pt x="3338" y="77"/>
                </a:lnTo>
                <a:lnTo>
                  <a:pt x="3338" y="77"/>
                </a:lnTo>
                <a:lnTo>
                  <a:pt x="3338" y="77"/>
                </a:lnTo>
                <a:lnTo>
                  <a:pt x="3338" y="77"/>
                </a:lnTo>
                <a:lnTo>
                  <a:pt x="3343" y="77"/>
                </a:lnTo>
                <a:lnTo>
                  <a:pt x="3343" y="77"/>
                </a:lnTo>
                <a:lnTo>
                  <a:pt x="3343" y="77"/>
                </a:lnTo>
                <a:lnTo>
                  <a:pt x="3343" y="77"/>
                </a:lnTo>
                <a:lnTo>
                  <a:pt x="3348" y="77"/>
                </a:lnTo>
                <a:lnTo>
                  <a:pt x="3348" y="77"/>
                </a:lnTo>
                <a:lnTo>
                  <a:pt x="3353" y="77"/>
                </a:lnTo>
                <a:lnTo>
                  <a:pt x="3353" y="77"/>
                </a:lnTo>
                <a:lnTo>
                  <a:pt x="3353" y="77"/>
                </a:lnTo>
                <a:lnTo>
                  <a:pt x="3353" y="77"/>
                </a:lnTo>
                <a:lnTo>
                  <a:pt x="3358" y="77"/>
                </a:lnTo>
                <a:lnTo>
                  <a:pt x="3358" y="77"/>
                </a:lnTo>
                <a:lnTo>
                  <a:pt x="3358" y="77"/>
                </a:lnTo>
                <a:lnTo>
                  <a:pt x="3358" y="77"/>
                </a:lnTo>
                <a:lnTo>
                  <a:pt x="3363" y="77"/>
                </a:lnTo>
                <a:lnTo>
                  <a:pt x="3363" y="77"/>
                </a:lnTo>
                <a:lnTo>
                  <a:pt x="3363" y="77"/>
                </a:lnTo>
                <a:lnTo>
                  <a:pt x="3363" y="77"/>
                </a:lnTo>
                <a:lnTo>
                  <a:pt x="3368" y="77"/>
                </a:lnTo>
                <a:lnTo>
                  <a:pt x="3368" y="77"/>
                </a:lnTo>
                <a:lnTo>
                  <a:pt x="3368" y="77"/>
                </a:lnTo>
                <a:lnTo>
                  <a:pt x="3368" y="77"/>
                </a:lnTo>
                <a:lnTo>
                  <a:pt x="3373" y="77"/>
                </a:lnTo>
                <a:lnTo>
                  <a:pt x="3373" y="77"/>
                </a:lnTo>
                <a:lnTo>
                  <a:pt x="3373" y="77"/>
                </a:lnTo>
                <a:lnTo>
                  <a:pt x="3373" y="77"/>
                </a:lnTo>
                <a:lnTo>
                  <a:pt x="3378" y="77"/>
                </a:lnTo>
                <a:lnTo>
                  <a:pt x="3378" y="77"/>
                </a:lnTo>
                <a:lnTo>
                  <a:pt x="3382" y="77"/>
                </a:lnTo>
                <a:lnTo>
                  <a:pt x="3382" y="77"/>
                </a:lnTo>
                <a:lnTo>
                  <a:pt x="3382" y="77"/>
                </a:lnTo>
                <a:lnTo>
                  <a:pt x="3382" y="77"/>
                </a:lnTo>
                <a:lnTo>
                  <a:pt x="3387" y="77"/>
                </a:lnTo>
                <a:lnTo>
                  <a:pt x="3387" y="77"/>
                </a:lnTo>
                <a:lnTo>
                  <a:pt x="3387" y="77"/>
                </a:lnTo>
                <a:lnTo>
                  <a:pt x="3387" y="77"/>
                </a:lnTo>
                <a:lnTo>
                  <a:pt x="3392" y="77"/>
                </a:lnTo>
                <a:lnTo>
                  <a:pt x="3392" y="77"/>
                </a:lnTo>
                <a:lnTo>
                  <a:pt x="3392" y="77"/>
                </a:lnTo>
                <a:lnTo>
                  <a:pt x="3392" y="77"/>
                </a:lnTo>
                <a:lnTo>
                  <a:pt x="3397" y="77"/>
                </a:lnTo>
                <a:lnTo>
                  <a:pt x="3397" y="77"/>
                </a:lnTo>
                <a:lnTo>
                  <a:pt x="3397" y="77"/>
                </a:lnTo>
                <a:lnTo>
                  <a:pt x="3397" y="77"/>
                </a:lnTo>
                <a:lnTo>
                  <a:pt x="3402" y="77"/>
                </a:lnTo>
                <a:lnTo>
                  <a:pt x="3402" y="77"/>
                </a:lnTo>
                <a:lnTo>
                  <a:pt x="3402" y="77"/>
                </a:lnTo>
                <a:lnTo>
                  <a:pt x="3402" y="77"/>
                </a:lnTo>
                <a:lnTo>
                  <a:pt x="3407" y="77"/>
                </a:lnTo>
                <a:lnTo>
                  <a:pt x="3407" y="77"/>
                </a:lnTo>
                <a:lnTo>
                  <a:pt x="3412" y="77"/>
                </a:lnTo>
                <a:lnTo>
                  <a:pt x="3412" y="77"/>
                </a:lnTo>
                <a:lnTo>
                  <a:pt x="3412" y="77"/>
                </a:lnTo>
                <a:lnTo>
                  <a:pt x="3412" y="77"/>
                </a:lnTo>
                <a:lnTo>
                  <a:pt x="3417" y="77"/>
                </a:lnTo>
                <a:lnTo>
                  <a:pt x="3417" y="72"/>
                </a:lnTo>
                <a:lnTo>
                  <a:pt x="3417" y="72"/>
                </a:lnTo>
                <a:lnTo>
                  <a:pt x="3417" y="72"/>
                </a:lnTo>
                <a:lnTo>
                  <a:pt x="3422" y="72"/>
                </a:lnTo>
                <a:lnTo>
                  <a:pt x="3422" y="72"/>
                </a:lnTo>
                <a:lnTo>
                  <a:pt x="3422" y="72"/>
                </a:lnTo>
                <a:lnTo>
                  <a:pt x="3422" y="72"/>
                </a:lnTo>
                <a:lnTo>
                  <a:pt x="3427" y="72"/>
                </a:lnTo>
                <a:lnTo>
                  <a:pt x="3427" y="72"/>
                </a:lnTo>
                <a:lnTo>
                  <a:pt x="3427" y="72"/>
                </a:lnTo>
                <a:lnTo>
                  <a:pt x="3427" y="72"/>
                </a:lnTo>
                <a:lnTo>
                  <a:pt x="3432" y="72"/>
                </a:lnTo>
                <a:lnTo>
                  <a:pt x="3432" y="72"/>
                </a:lnTo>
                <a:lnTo>
                  <a:pt x="3432" y="72"/>
                </a:lnTo>
                <a:lnTo>
                  <a:pt x="3432" y="72"/>
                </a:lnTo>
                <a:lnTo>
                  <a:pt x="3437" y="72"/>
                </a:lnTo>
                <a:lnTo>
                  <a:pt x="3437" y="72"/>
                </a:lnTo>
                <a:lnTo>
                  <a:pt x="3437" y="72"/>
                </a:lnTo>
                <a:lnTo>
                  <a:pt x="3437" y="72"/>
                </a:lnTo>
                <a:lnTo>
                  <a:pt x="3442" y="72"/>
                </a:lnTo>
                <a:lnTo>
                  <a:pt x="3442" y="72"/>
                </a:lnTo>
                <a:lnTo>
                  <a:pt x="3447" y="72"/>
                </a:lnTo>
                <a:lnTo>
                  <a:pt x="3447" y="72"/>
                </a:lnTo>
                <a:lnTo>
                  <a:pt x="3447" y="72"/>
                </a:lnTo>
                <a:lnTo>
                  <a:pt x="3447" y="72"/>
                </a:lnTo>
                <a:lnTo>
                  <a:pt x="3452" y="72"/>
                </a:lnTo>
                <a:lnTo>
                  <a:pt x="3452" y="72"/>
                </a:lnTo>
                <a:lnTo>
                  <a:pt x="3452" y="72"/>
                </a:lnTo>
                <a:lnTo>
                  <a:pt x="3452" y="72"/>
                </a:lnTo>
                <a:lnTo>
                  <a:pt x="3457" y="72"/>
                </a:lnTo>
                <a:lnTo>
                  <a:pt x="3457" y="66"/>
                </a:lnTo>
                <a:lnTo>
                  <a:pt x="3462" y="66"/>
                </a:lnTo>
                <a:lnTo>
                  <a:pt x="3462" y="66"/>
                </a:lnTo>
                <a:lnTo>
                  <a:pt x="3462" y="66"/>
                </a:lnTo>
                <a:lnTo>
                  <a:pt x="3462" y="66"/>
                </a:lnTo>
                <a:lnTo>
                  <a:pt x="3467" y="66"/>
                </a:lnTo>
                <a:lnTo>
                  <a:pt x="3467" y="66"/>
                </a:lnTo>
                <a:lnTo>
                  <a:pt x="3467" y="66"/>
                </a:lnTo>
                <a:lnTo>
                  <a:pt x="3467" y="66"/>
                </a:lnTo>
                <a:lnTo>
                  <a:pt x="3472" y="66"/>
                </a:lnTo>
                <a:lnTo>
                  <a:pt x="3472" y="66"/>
                </a:lnTo>
                <a:lnTo>
                  <a:pt x="3477" y="66"/>
                </a:lnTo>
                <a:lnTo>
                  <a:pt x="3477" y="66"/>
                </a:lnTo>
                <a:lnTo>
                  <a:pt x="3477" y="66"/>
                </a:lnTo>
                <a:lnTo>
                  <a:pt x="3477" y="66"/>
                </a:lnTo>
                <a:lnTo>
                  <a:pt x="3482" y="66"/>
                </a:lnTo>
                <a:lnTo>
                  <a:pt x="3482" y="66"/>
                </a:lnTo>
                <a:lnTo>
                  <a:pt x="3482" y="66"/>
                </a:lnTo>
                <a:lnTo>
                  <a:pt x="3482" y="66"/>
                </a:lnTo>
                <a:lnTo>
                  <a:pt x="3487" y="66"/>
                </a:lnTo>
                <a:lnTo>
                  <a:pt x="3487" y="66"/>
                </a:lnTo>
                <a:lnTo>
                  <a:pt x="3487" y="66"/>
                </a:lnTo>
                <a:lnTo>
                  <a:pt x="3487" y="66"/>
                </a:lnTo>
                <a:lnTo>
                  <a:pt x="3492" y="66"/>
                </a:lnTo>
                <a:lnTo>
                  <a:pt x="3492" y="66"/>
                </a:lnTo>
                <a:lnTo>
                  <a:pt x="3497" y="66"/>
                </a:lnTo>
                <a:lnTo>
                  <a:pt x="3497" y="66"/>
                </a:lnTo>
                <a:lnTo>
                  <a:pt x="3497" y="66"/>
                </a:lnTo>
                <a:lnTo>
                  <a:pt x="3497" y="66"/>
                </a:lnTo>
                <a:lnTo>
                  <a:pt x="3502" y="66"/>
                </a:lnTo>
                <a:lnTo>
                  <a:pt x="3502" y="66"/>
                </a:lnTo>
                <a:lnTo>
                  <a:pt x="3507" y="66"/>
                </a:lnTo>
                <a:lnTo>
                  <a:pt x="3507" y="66"/>
                </a:lnTo>
                <a:lnTo>
                  <a:pt x="3507" y="66"/>
                </a:lnTo>
                <a:lnTo>
                  <a:pt x="3507" y="66"/>
                </a:lnTo>
                <a:lnTo>
                  <a:pt x="3512" y="66"/>
                </a:lnTo>
                <a:lnTo>
                  <a:pt x="3512" y="66"/>
                </a:lnTo>
                <a:lnTo>
                  <a:pt x="3512" y="66"/>
                </a:lnTo>
                <a:lnTo>
                  <a:pt x="3512" y="66"/>
                </a:lnTo>
                <a:lnTo>
                  <a:pt x="3517" y="66"/>
                </a:lnTo>
                <a:lnTo>
                  <a:pt x="3517" y="66"/>
                </a:lnTo>
                <a:lnTo>
                  <a:pt x="3517" y="66"/>
                </a:lnTo>
                <a:lnTo>
                  <a:pt x="3517" y="66"/>
                </a:lnTo>
                <a:lnTo>
                  <a:pt x="3522" y="66"/>
                </a:lnTo>
                <a:lnTo>
                  <a:pt x="3522" y="66"/>
                </a:lnTo>
                <a:lnTo>
                  <a:pt x="3522" y="66"/>
                </a:lnTo>
                <a:lnTo>
                  <a:pt x="3522" y="66"/>
                </a:lnTo>
                <a:lnTo>
                  <a:pt x="3526" y="66"/>
                </a:lnTo>
                <a:lnTo>
                  <a:pt x="3526" y="66"/>
                </a:lnTo>
                <a:lnTo>
                  <a:pt x="3526" y="66"/>
                </a:lnTo>
                <a:lnTo>
                  <a:pt x="3526" y="66"/>
                </a:lnTo>
                <a:lnTo>
                  <a:pt x="3531" y="66"/>
                </a:lnTo>
                <a:lnTo>
                  <a:pt x="3531" y="66"/>
                </a:lnTo>
                <a:lnTo>
                  <a:pt x="3536" y="66"/>
                </a:lnTo>
                <a:lnTo>
                  <a:pt x="3536" y="66"/>
                </a:lnTo>
                <a:lnTo>
                  <a:pt x="3536" y="66"/>
                </a:lnTo>
                <a:lnTo>
                  <a:pt x="3536" y="66"/>
                </a:lnTo>
                <a:lnTo>
                  <a:pt x="3541" y="66"/>
                </a:lnTo>
                <a:lnTo>
                  <a:pt x="3541" y="61"/>
                </a:lnTo>
                <a:lnTo>
                  <a:pt x="3541" y="61"/>
                </a:lnTo>
                <a:lnTo>
                  <a:pt x="3541" y="61"/>
                </a:lnTo>
                <a:lnTo>
                  <a:pt x="3546" y="61"/>
                </a:lnTo>
                <a:lnTo>
                  <a:pt x="3546" y="55"/>
                </a:lnTo>
                <a:lnTo>
                  <a:pt x="3546" y="55"/>
                </a:lnTo>
                <a:lnTo>
                  <a:pt x="3546" y="55"/>
                </a:lnTo>
                <a:lnTo>
                  <a:pt x="3551" y="55"/>
                </a:lnTo>
                <a:lnTo>
                  <a:pt x="3551" y="55"/>
                </a:lnTo>
                <a:lnTo>
                  <a:pt x="3551" y="55"/>
                </a:lnTo>
                <a:lnTo>
                  <a:pt x="3551" y="55"/>
                </a:lnTo>
                <a:lnTo>
                  <a:pt x="3556" y="55"/>
                </a:lnTo>
                <a:lnTo>
                  <a:pt x="3556" y="55"/>
                </a:lnTo>
                <a:lnTo>
                  <a:pt x="3556" y="55"/>
                </a:lnTo>
                <a:lnTo>
                  <a:pt x="3556" y="55"/>
                </a:lnTo>
                <a:lnTo>
                  <a:pt x="3561" y="55"/>
                </a:lnTo>
                <a:lnTo>
                  <a:pt x="3561" y="50"/>
                </a:lnTo>
                <a:lnTo>
                  <a:pt x="3566" y="50"/>
                </a:lnTo>
                <a:lnTo>
                  <a:pt x="3566" y="50"/>
                </a:lnTo>
                <a:lnTo>
                  <a:pt x="3566" y="50"/>
                </a:lnTo>
                <a:lnTo>
                  <a:pt x="3566" y="50"/>
                </a:lnTo>
                <a:lnTo>
                  <a:pt x="3571" y="50"/>
                </a:lnTo>
                <a:lnTo>
                  <a:pt x="3571" y="50"/>
                </a:lnTo>
                <a:lnTo>
                  <a:pt x="3571" y="50"/>
                </a:lnTo>
                <a:lnTo>
                  <a:pt x="3571" y="39"/>
                </a:lnTo>
                <a:lnTo>
                  <a:pt x="3576" y="39"/>
                </a:lnTo>
                <a:lnTo>
                  <a:pt x="3576" y="39"/>
                </a:lnTo>
                <a:lnTo>
                  <a:pt x="3576" y="39"/>
                </a:lnTo>
                <a:lnTo>
                  <a:pt x="3576" y="39"/>
                </a:lnTo>
                <a:lnTo>
                  <a:pt x="3581" y="39"/>
                </a:lnTo>
                <a:lnTo>
                  <a:pt x="3581" y="39"/>
                </a:lnTo>
                <a:lnTo>
                  <a:pt x="3581" y="39"/>
                </a:lnTo>
                <a:lnTo>
                  <a:pt x="3581" y="39"/>
                </a:lnTo>
                <a:lnTo>
                  <a:pt x="3586" y="39"/>
                </a:lnTo>
                <a:lnTo>
                  <a:pt x="3586" y="39"/>
                </a:lnTo>
                <a:lnTo>
                  <a:pt x="3586" y="39"/>
                </a:lnTo>
                <a:lnTo>
                  <a:pt x="3586" y="39"/>
                </a:lnTo>
                <a:lnTo>
                  <a:pt x="3591" y="39"/>
                </a:lnTo>
                <a:lnTo>
                  <a:pt x="3591" y="39"/>
                </a:lnTo>
                <a:lnTo>
                  <a:pt x="3596" y="39"/>
                </a:lnTo>
                <a:lnTo>
                  <a:pt x="3596" y="39"/>
                </a:lnTo>
                <a:lnTo>
                  <a:pt x="3596" y="39"/>
                </a:lnTo>
                <a:lnTo>
                  <a:pt x="3596" y="33"/>
                </a:lnTo>
                <a:lnTo>
                  <a:pt x="3601" y="33"/>
                </a:lnTo>
                <a:lnTo>
                  <a:pt x="3601" y="33"/>
                </a:lnTo>
                <a:lnTo>
                  <a:pt x="3601" y="33"/>
                </a:lnTo>
                <a:lnTo>
                  <a:pt x="3601" y="33"/>
                </a:lnTo>
                <a:lnTo>
                  <a:pt x="3606" y="33"/>
                </a:lnTo>
                <a:lnTo>
                  <a:pt x="3606" y="33"/>
                </a:lnTo>
                <a:lnTo>
                  <a:pt x="3606" y="33"/>
                </a:lnTo>
                <a:lnTo>
                  <a:pt x="3606" y="33"/>
                </a:lnTo>
                <a:lnTo>
                  <a:pt x="3611" y="33"/>
                </a:lnTo>
                <a:lnTo>
                  <a:pt x="3611" y="33"/>
                </a:lnTo>
                <a:lnTo>
                  <a:pt x="3611" y="33"/>
                </a:lnTo>
                <a:lnTo>
                  <a:pt x="3611" y="33"/>
                </a:lnTo>
                <a:lnTo>
                  <a:pt x="3616" y="33"/>
                </a:lnTo>
                <a:lnTo>
                  <a:pt x="3616" y="33"/>
                </a:lnTo>
                <a:lnTo>
                  <a:pt x="3616" y="33"/>
                </a:lnTo>
                <a:lnTo>
                  <a:pt x="3616" y="33"/>
                </a:lnTo>
                <a:lnTo>
                  <a:pt x="3621" y="33"/>
                </a:lnTo>
                <a:lnTo>
                  <a:pt x="3621" y="33"/>
                </a:lnTo>
                <a:lnTo>
                  <a:pt x="3626" y="33"/>
                </a:lnTo>
                <a:lnTo>
                  <a:pt x="3626" y="33"/>
                </a:lnTo>
                <a:lnTo>
                  <a:pt x="3626" y="33"/>
                </a:lnTo>
                <a:lnTo>
                  <a:pt x="3626" y="33"/>
                </a:lnTo>
                <a:lnTo>
                  <a:pt x="3631" y="33"/>
                </a:lnTo>
                <a:lnTo>
                  <a:pt x="3631" y="33"/>
                </a:lnTo>
                <a:lnTo>
                  <a:pt x="3631" y="33"/>
                </a:lnTo>
                <a:lnTo>
                  <a:pt x="3631" y="33"/>
                </a:lnTo>
                <a:lnTo>
                  <a:pt x="3636" y="33"/>
                </a:lnTo>
                <a:lnTo>
                  <a:pt x="3636" y="33"/>
                </a:lnTo>
                <a:lnTo>
                  <a:pt x="3636" y="33"/>
                </a:lnTo>
                <a:lnTo>
                  <a:pt x="3636" y="28"/>
                </a:lnTo>
                <a:lnTo>
                  <a:pt x="3641" y="28"/>
                </a:lnTo>
                <a:lnTo>
                  <a:pt x="3641" y="28"/>
                </a:lnTo>
                <a:lnTo>
                  <a:pt x="3641" y="28"/>
                </a:lnTo>
                <a:lnTo>
                  <a:pt x="3641" y="28"/>
                </a:lnTo>
                <a:lnTo>
                  <a:pt x="3646" y="28"/>
                </a:lnTo>
                <a:lnTo>
                  <a:pt x="3646" y="28"/>
                </a:lnTo>
                <a:lnTo>
                  <a:pt x="3646" y="28"/>
                </a:lnTo>
                <a:lnTo>
                  <a:pt x="3646" y="28"/>
                </a:lnTo>
                <a:lnTo>
                  <a:pt x="3651" y="28"/>
                </a:lnTo>
                <a:lnTo>
                  <a:pt x="3651" y="28"/>
                </a:lnTo>
                <a:lnTo>
                  <a:pt x="3656" y="28"/>
                </a:lnTo>
                <a:lnTo>
                  <a:pt x="3656" y="28"/>
                </a:lnTo>
                <a:lnTo>
                  <a:pt x="3656" y="28"/>
                </a:lnTo>
                <a:lnTo>
                  <a:pt x="3656" y="28"/>
                </a:lnTo>
                <a:lnTo>
                  <a:pt x="3661" y="28"/>
                </a:lnTo>
                <a:lnTo>
                  <a:pt x="3661" y="28"/>
                </a:lnTo>
                <a:lnTo>
                  <a:pt x="3661" y="28"/>
                </a:lnTo>
                <a:lnTo>
                  <a:pt x="3661" y="28"/>
                </a:lnTo>
                <a:lnTo>
                  <a:pt x="3666" y="28"/>
                </a:lnTo>
                <a:lnTo>
                  <a:pt x="3666" y="28"/>
                </a:lnTo>
                <a:lnTo>
                  <a:pt x="3666" y="28"/>
                </a:lnTo>
                <a:lnTo>
                  <a:pt x="3666" y="28"/>
                </a:lnTo>
                <a:lnTo>
                  <a:pt x="3671" y="28"/>
                </a:lnTo>
                <a:lnTo>
                  <a:pt x="3671" y="28"/>
                </a:lnTo>
                <a:lnTo>
                  <a:pt x="3671" y="28"/>
                </a:lnTo>
                <a:lnTo>
                  <a:pt x="3671" y="28"/>
                </a:lnTo>
                <a:lnTo>
                  <a:pt x="3675" y="28"/>
                </a:lnTo>
                <a:lnTo>
                  <a:pt x="3675" y="28"/>
                </a:lnTo>
                <a:lnTo>
                  <a:pt x="3675" y="28"/>
                </a:lnTo>
                <a:lnTo>
                  <a:pt x="3675" y="28"/>
                </a:lnTo>
                <a:lnTo>
                  <a:pt x="3680" y="28"/>
                </a:lnTo>
                <a:lnTo>
                  <a:pt x="3680" y="28"/>
                </a:lnTo>
                <a:lnTo>
                  <a:pt x="3680" y="28"/>
                </a:lnTo>
                <a:lnTo>
                  <a:pt x="3680" y="28"/>
                </a:lnTo>
                <a:lnTo>
                  <a:pt x="3685" y="28"/>
                </a:lnTo>
                <a:lnTo>
                  <a:pt x="3685" y="28"/>
                </a:lnTo>
                <a:lnTo>
                  <a:pt x="3690" y="28"/>
                </a:lnTo>
                <a:lnTo>
                  <a:pt x="3690" y="28"/>
                </a:lnTo>
                <a:lnTo>
                  <a:pt x="3690" y="28"/>
                </a:lnTo>
                <a:lnTo>
                  <a:pt x="3690" y="22"/>
                </a:lnTo>
                <a:lnTo>
                  <a:pt x="3695" y="22"/>
                </a:lnTo>
                <a:lnTo>
                  <a:pt x="3695" y="22"/>
                </a:lnTo>
                <a:lnTo>
                  <a:pt x="3695" y="22"/>
                </a:lnTo>
                <a:lnTo>
                  <a:pt x="3695" y="22"/>
                </a:lnTo>
                <a:lnTo>
                  <a:pt x="3700" y="22"/>
                </a:lnTo>
                <a:lnTo>
                  <a:pt x="3700" y="22"/>
                </a:lnTo>
                <a:lnTo>
                  <a:pt x="3705" y="22"/>
                </a:lnTo>
                <a:lnTo>
                  <a:pt x="3705" y="22"/>
                </a:lnTo>
                <a:lnTo>
                  <a:pt x="3705" y="22"/>
                </a:lnTo>
                <a:lnTo>
                  <a:pt x="3705" y="22"/>
                </a:lnTo>
                <a:lnTo>
                  <a:pt x="3710" y="22"/>
                </a:lnTo>
                <a:lnTo>
                  <a:pt x="3710" y="22"/>
                </a:lnTo>
                <a:lnTo>
                  <a:pt x="3710" y="22"/>
                </a:lnTo>
                <a:lnTo>
                  <a:pt x="3710" y="22"/>
                </a:lnTo>
                <a:lnTo>
                  <a:pt x="3715" y="22"/>
                </a:lnTo>
                <a:lnTo>
                  <a:pt x="3715" y="22"/>
                </a:lnTo>
                <a:lnTo>
                  <a:pt x="3720" y="22"/>
                </a:lnTo>
                <a:lnTo>
                  <a:pt x="3720" y="22"/>
                </a:lnTo>
                <a:lnTo>
                  <a:pt x="3720" y="22"/>
                </a:lnTo>
                <a:lnTo>
                  <a:pt x="3720" y="22"/>
                </a:lnTo>
                <a:lnTo>
                  <a:pt x="3725" y="22"/>
                </a:lnTo>
                <a:lnTo>
                  <a:pt x="3725" y="22"/>
                </a:lnTo>
                <a:lnTo>
                  <a:pt x="3725" y="22"/>
                </a:lnTo>
                <a:lnTo>
                  <a:pt x="3725" y="22"/>
                </a:lnTo>
                <a:lnTo>
                  <a:pt x="3730" y="22"/>
                </a:lnTo>
                <a:lnTo>
                  <a:pt x="3730" y="22"/>
                </a:lnTo>
                <a:lnTo>
                  <a:pt x="3730" y="22"/>
                </a:lnTo>
                <a:lnTo>
                  <a:pt x="3730" y="22"/>
                </a:lnTo>
                <a:lnTo>
                  <a:pt x="3735" y="22"/>
                </a:lnTo>
                <a:lnTo>
                  <a:pt x="3735" y="22"/>
                </a:lnTo>
                <a:lnTo>
                  <a:pt x="3735" y="22"/>
                </a:lnTo>
                <a:lnTo>
                  <a:pt x="3735" y="22"/>
                </a:lnTo>
                <a:lnTo>
                  <a:pt x="3740" y="22"/>
                </a:lnTo>
                <a:lnTo>
                  <a:pt x="3740" y="22"/>
                </a:lnTo>
                <a:lnTo>
                  <a:pt x="3740" y="22"/>
                </a:lnTo>
                <a:lnTo>
                  <a:pt x="3740" y="22"/>
                </a:lnTo>
                <a:lnTo>
                  <a:pt x="3745" y="22"/>
                </a:lnTo>
                <a:lnTo>
                  <a:pt x="3745" y="22"/>
                </a:lnTo>
                <a:lnTo>
                  <a:pt x="3750" y="22"/>
                </a:lnTo>
                <a:lnTo>
                  <a:pt x="3750" y="22"/>
                </a:lnTo>
                <a:lnTo>
                  <a:pt x="3750" y="22"/>
                </a:lnTo>
                <a:lnTo>
                  <a:pt x="3750" y="22"/>
                </a:lnTo>
                <a:lnTo>
                  <a:pt x="3755" y="22"/>
                </a:lnTo>
                <a:lnTo>
                  <a:pt x="3755" y="22"/>
                </a:lnTo>
                <a:lnTo>
                  <a:pt x="3755" y="22"/>
                </a:lnTo>
                <a:lnTo>
                  <a:pt x="3755" y="22"/>
                </a:lnTo>
                <a:lnTo>
                  <a:pt x="3760" y="22"/>
                </a:lnTo>
                <a:lnTo>
                  <a:pt x="3760" y="22"/>
                </a:lnTo>
                <a:lnTo>
                  <a:pt x="3760" y="22"/>
                </a:lnTo>
                <a:lnTo>
                  <a:pt x="3760" y="22"/>
                </a:lnTo>
                <a:lnTo>
                  <a:pt x="3765" y="22"/>
                </a:lnTo>
                <a:lnTo>
                  <a:pt x="3765" y="22"/>
                </a:lnTo>
                <a:lnTo>
                  <a:pt x="3765" y="22"/>
                </a:lnTo>
                <a:lnTo>
                  <a:pt x="3765" y="22"/>
                </a:lnTo>
                <a:lnTo>
                  <a:pt x="3770" y="22"/>
                </a:lnTo>
                <a:lnTo>
                  <a:pt x="3770" y="22"/>
                </a:lnTo>
                <a:lnTo>
                  <a:pt x="3770" y="22"/>
                </a:lnTo>
                <a:lnTo>
                  <a:pt x="3770" y="22"/>
                </a:lnTo>
                <a:lnTo>
                  <a:pt x="3775" y="22"/>
                </a:lnTo>
                <a:lnTo>
                  <a:pt x="3775" y="22"/>
                </a:lnTo>
                <a:lnTo>
                  <a:pt x="3780" y="22"/>
                </a:lnTo>
                <a:lnTo>
                  <a:pt x="3780" y="22"/>
                </a:lnTo>
                <a:lnTo>
                  <a:pt x="3780" y="22"/>
                </a:lnTo>
                <a:lnTo>
                  <a:pt x="3780" y="22"/>
                </a:lnTo>
                <a:lnTo>
                  <a:pt x="3785" y="22"/>
                </a:lnTo>
                <a:lnTo>
                  <a:pt x="3785" y="22"/>
                </a:lnTo>
                <a:lnTo>
                  <a:pt x="3785" y="22"/>
                </a:lnTo>
                <a:lnTo>
                  <a:pt x="3785" y="22"/>
                </a:lnTo>
                <a:lnTo>
                  <a:pt x="3790" y="22"/>
                </a:lnTo>
                <a:lnTo>
                  <a:pt x="3790" y="22"/>
                </a:lnTo>
                <a:lnTo>
                  <a:pt x="3790" y="22"/>
                </a:lnTo>
                <a:lnTo>
                  <a:pt x="3790" y="22"/>
                </a:lnTo>
                <a:lnTo>
                  <a:pt x="3795" y="22"/>
                </a:lnTo>
                <a:lnTo>
                  <a:pt x="3795" y="22"/>
                </a:lnTo>
                <a:lnTo>
                  <a:pt x="3795" y="22"/>
                </a:lnTo>
                <a:lnTo>
                  <a:pt x="3795" y="22"/>
                </a:lnTo>
                <a:lnTo>
                  <a:pt x="3800" y="22"/>
                </a:lnTo>
                <a:lnTo>
                  <a:pt x="3800" y="22"/>
                </a:lnTo>
                <a:lnTo>
                  <a:pt x="3800" y="22"/>
                </a:lnTo>
                <a:lnTo>
                  <a:pt x="3800" y="22"/>
                </a:lnTo>
                <a:lnTo>
                  <a:pt x="3805" y="22"/>
                </a:lnTo>
                <a:lnTo>
                  <a:pt x="3805" y="22"/>
                </a:lnTo>
                <a:lnTo>
                  <a:pt x="3810" y="22"/>
                </a:lnTo>
                <a:lnTo>
                  <a:pt x="3810" y="22"/>
                </a:lnTo>
                <a:lnTo>
                  <a:pt x="3810" y="22"/>
                </a:lnTo>
                <a:lnTo>
                  <a:pt x="3810" y="22"/>
                </a:lnTo>
                <a:lnTo>
                  <a:pt x="3815" y="22"/>
                </a:lnTo>
                <a:lnTo>
                  <a:pt x="3815" y="22"/>
                </a:lnTo>
                <a:lnTo>
                  <a:pt x="3815" y="22"/>
                </a:lnTo>
                <a:lnTo>
                  <a:pt x="3815" y="22"/>
                </a:lnTo>
                <a:lnTo>
                  <a:pt x="3820" y="22"/>
                </a:lnTo>
                <a:lnTo>
                  <a:pt x="3820" y="17"/>
                </a:lnTo>
                <a:lnTo>
                  <a:pt x="3820" y="17"/>
                </a:lnTo>
                <a:lnTo>
                  <a:pt x="3820" y="17"/>
                </a:lnTo>
                <a:lnTo>
                  <a:pt x="3824" y="17"/>
                </a:lnTo>
                <a:lnTo>
                  <a:pt x="3824" y="17"/>
                </a:lnTo>
                <a:lnTo>
                  <a:pt x="3824" y="17"/>
                </a:lnTo>
                <a:lnTo>
                  <a:pt x="3824" y="17"/>
                </a:lnTo>
                <a:lnTo>
                  <a:pt x="3829" y="17"/>
                </a:lnTo>
                <a:lnTo>
                  <a:pt x="3829" y="17"/>
                </a:lnTo>
                <a:lnTo>
                  <a:pt x="3829" y="17"/>
                </a:lnTo>
                <a:lnTo>
                  <a:pt x="3829" y="17"/>
                </a:lnTo>
                <a:lnTo>
                  <a:pt x="3834" y="17"/>
                </a:lnTo>
                <a:lnTo>
                  <a:pt x="3834" y="17"/>
                </a:lnTo>
                <a:lnTo>
                  <a:pt x="3839" y="17"/>
                </a:lnTo>
                <a:lnTo>
                  <a:pt x="3839" y="11"/>
                </a:lnTo>
                <a:lnTo>
                  <a:pt x="3839" y="11"/>
                </a:lnTo>
                <a:lnTo>
                  <a:pt x="3839" y="11"/>
                </a:lnTo>
                <a:lnTo>
                  <a:pt x="3844" y="11"/>
                </a:lnTo>
                <a:lnTo>
                  <a:pt x="3844" y="11"/>
                </a:lnTo>
                <a:lnTo>
                  <a:pt x="3844" y="11"/>
                </a:lnTo>
                <a:lnTo>
                  <a:pt x="3844" y="11"/>
                </a:lnTo>
                <a:lnTo>
                  <a:pt x="3849" y="11"/>
                </a:lnTo>
                <a:lnTo>
                  <a:pt x="3849" y="11"/>
                </a:lnTo>
                <a:lnTo>
                  <a:pt x="3849" y="11"/>
                </a:lnTo>
                <a:lnTo>
                  <a:pt x="3849" y="11"/>
                </a:lnTo>
                <a:lnTo>
                  <a:pt x="3854" y="11"/>
                </a:lnTo>
                <a:lnTo>
                  <a:pt x="3854" y="11"/>
                </a:lnTo>
                <a:lnTo>
                  <a:pt x="3854" y="11"/>
                </a:lnTo>
                <a:lnTo>
                  <a:pt x="3854" y="11"/>
                </a:lnTo>
                <a:lnTo>
                  <a:pt x="3859" y="11"/>
                </a:lnTo>
                <a:lnTo>
                  <a:pt x="3859" y="11"/>
                </a:lnTo>
                <a:lnTo>
                  <a:pt x="3859" y="11"/>
                </a:lnTo>
                <a:lnTo>
                  <a:pt x="3859" y="11"/>
                </a:lnTo>
                <a:lnTo>
                  <a:pt x="3864" y="11"/>
                </a:lnTo>
                <a:lnTo>
                  <a:pt x="3864" y="6"/>
                </a:lnTo>
                <a:lnTo>
                  <a:pt x="3864" y="6"/>
                </a:lnTo>
                <a:lnTo>
                  <a:pt x="3864" y="6"/>
                </a:lnTo>
                <a:lnTo>
                  <a:pt x="3869" y="6"/>
                </a:lnTo>
                <a:lnTo>
                  <a:pt x="3869" y="6"/>
                </a:lnTo>
                <a:lnTo>
                  <a:pt x="3874" y="6"/>
                </a:lnTo>
                <a:lnTo>
                  <a:pt x="3874" y="6"/>
                </a:lnTo>
                <a:lnTo>
                  <a:pt x="3874" y="6"/>
                </a:lnTo>
                <a:lnTo>
                  <a:pt x="3874" y="6"/>
                </a:lnTo>
                <a:lnTo>
                  <a:pt x="3879" y="6"/>
                </a:lnTo>
                <a:lnTo>
                  <a:pt x="3879" y="6"/>
                </a:lnTo>
                <a:lnTo>
                  <a:pt x="3879" y="6"/>
                </a:lnTo>
                <a:lnTo>
                  <a:pt x="3879" y="6"/>
                </a:lnTo>
                <a:lnTo>
                  <a:pt x="3884" y="6"/>
                </a:lnTo>
                <a:lnTo>
                  <a:pt x="3884" y="6"/>
                </a:lnTo>
                <a:lnTo>
                  <a:pt x="3884" y="6"/>
                </a:lnTo>
                <a:lnTo>
                  <a:pt x="3884" y="6"/>
                </a:lnTo>
                <a:lnTo>
                  <a:pt x="3889" y="6"/>
                </a:lnTo>
                <a:lnTo>
                  <a:pt x="3889" y="0"/>
                </a:lnTo>
                <a:lnTo>
                  <a:pt x="3889" y="0"/>
                </a:lnTo>
                <a:lnTo>
                  <a:pt x="3889" y="0"/>
                </a:ln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10" name="Group 209">
            <a:extLst>
              <a:ext uri="{FF2B5EF4-FFF2-40B4-BE49-F238E27FC236}">
                <a16:creationId xmlns:a16="http://schemas.microsoft.com/office/drawing/2014/main" id="{F2258920-001A-D332-287A-ABD57BBD14B4}"/>
              </a:ext>
            </a:extLst>
          </p:cNvPr>
          <p:cNvGrpSpPr/>
          <p:nvPr/>
        </p:nvGrpSpPr>
        <p:grpSpPr>
          <a:xfrm>
            <a:off x="1226489" y="4483670"/>
            <a:ext cx="289683" cy="276999"/>
            <a:chOff x="3037686" y="4659403"/>
            <a:chExt cx="336930" cy="276999"/>
          </a:xfrm>
        </p:grpSpPr>
        <p:sp>
          <p:nvSpPr>
            <p:cNvPr id="256" name="TextBox 255">
              <a:extLst>
                <a:ext uri="{FF2B5EF4-FFF2-40B4-BE49-F238E27FC236}">
                  <a16:creationId xmlns:a16="http://schemas.microsoft.com/office/drawing/2014/main" id="{39C2CCD0-6126-07BB-0C9D-33C6510AC7DB}"/>
                </a:ext>
              </a:extLst>
            </p:cNvPr>
            <p:cNvSpPr txBox="1"/>
            <p:nvPr/>
          </p:nvSpPr>
          <p:spPr>
            <a:xfrm>
              <a:off x="3037686" y="4659403"/>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0</a:t>
              </a:r>
            </a:p>
          </p:txBody>
        </p:sp>
        <p:sp>
          <p:nvSpPr>
            <p:cNvPr id="257" name="Freeform: Shape 256">
              <a:extLst>
                <a:ext uri="{FF2B5EF4-FFF2-40B4-BE49-F238E27FC236}">
                  <a16:creationId xmlns:a16="http://schemas.microsoft.com/office/drawing/2014/main" id="{43D9733E-6B44-CDA9-CC50-651CD2F0D7B1}"/>
                </a:ext>
              </a:extLst>
            </p:cNvPr>
            <p:cNvSpPr/>
            <p:nvPr/>
          </p:nvSpPr>
          <p:spPr>
            <a:xfrm>
              <a:off x="3309620" y="4799396"/>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11" name="Group 210">
            <a:extLst>
              <a:ext uri="{FF2B5EF4-FFF2-40B4-BE49-F238E27FC236}">
                <a16:creationId xmlns:a16="http://schemas.microsoft.com/office/drawing/2014/main" id="{DEC7E4A8-0982-0CDF-612B-5DC4C1A89FFD}"/>
              </a:ext>
            </a:extLst>
          </p:cNvPr>
          <p:cNvGrpSpPr/>
          <p:nvPr/>
        </p:nvGrpSpPr>
        <p:grpSpPr>
          <a:xfrm>
            <a:off x="1215856" y="2770517"/>
            <a:ext cx="289683" cy="276999"/>
            <a:chOff x="3037686" y="2948086"/>
            <a:chExt cx="336930" cy="276999"/>
          </a:xfrm>
        </p:grpSpPr>
        <p:sp>
          <p:nvSpPr>
            <p:cNvPr id="254" name="TextBox 253">
              <a:extLst>
                <a:ext uri="{FF2B5EF4-FFF2-40B4-BE49-F238E27FC236}">
                  <a16:creationId xmlns:a16="http://schemas.microsoft.com/office/drawing/2014/main" id="{2A8281D7-37FB-A045-7A9C-7B5A416E7297}"/>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5</a:t>
              </a:r>
            </a:p>
          </p:txBody>
        </p:sp>
        <p:sp>
          <p:nvSpPr>
            <p:cNvPr id="255" name="Freeform: Shape 254">
              <a:extLst>
                <a:ext uri="{FF2B5EF4-FFF2-40B4-BE49-F238E27FC236}">
                  <a16:creationId xmlns:a16="http://schemas.microsoft.com/office/drawing/2014/main" id="{9BF5A728-0F1C-33AE-BFD5-7BBA3790412D}"/>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12" name="Group 211">
            <a:extLst>
              <a:ext uri="{FF2B5EF4-FFF2-40B4-BE49-F238E27FC236}">
                <a16:creationId xmlns:a16="http://schemas.microsoft.com/office/drawing/2014/main" id="{1583F151-5129-FFD2-358A-7AE429AD197A}"/>
              </a:ext>
            </a:extLst>
          </p:cNvPr>
          <p:cNvGrpSpPr/>
          <p:nvPr/>
        </p:nvGrpSpPr>
        <p:grpSpPr>
          <a:xfrm>
            <a:off x="1128307" y="1057367"/>
            <a:ext cx="377238" cy="276999"/>
            <a:chOff x="2935852" y="1233100"/>
            <a:chExt cx="438764" cy="276999"/>
          </a:xfrm>
        </p:grpSpPr>
        <p:sp>
          <p:nvSpPr>
            <p:cNvPr id="252" name="TextBox 251">
              <a:extLst>
                <a:ext uri="{FF2B5EF4-FFF2-40B4-BE49-F238E27FC236}">
                  <a16:creationId xmlns:a16="http://schemas.microsoft.com/office/drawing/2014/main" id="{1E17C9AC-B74B-F2B3-2EFC-D5959C688966}"/>
                </a:ext>
              </a:extLst>
            </p:cNvPr>
            <p:cNvSpPr txBox="1"/>
            <p:nvPr/>
          </p:nvSpPr>
          <p:spPr>
            <a:xfrm>
              <a:off x="2935852" y="1233100"/>
              <a:ext cx="41241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10</a:t>
              </a:r>
            </a:p>
          </p:txBody>
        </p:sp>
        <p:sp>
          <p:nvSpPr>
            <p:cNvPr id="253" name="Freeform: Shape 252">
              <a:extLst>
                <a:ext uri="{FF2B5EF4-FFF2-40B4-BE49-F238E27FC236}">
                  <a16:creationId xmlns:a16="http://schemas.microsoft.com/office/drawing/2014/main" id="{1FA1EFD3-8BEE-A7FC-5ADE-F84D2D183A2E}"/>
                </a:ext>
              </a:extLst>
            </p:cNvPr>
            <p:cNvSpPr/>
            <p:nvPr/>
          </p:nvSpPr>
          <p:spPr>
            <a:xfrm>
              <a:off x="3309620" y="1384159"/>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sp>
        <p:nvSpPr>
          <p:cNvPr id="213" name="TextBox 212">
            <a:extLst>
              <a:ext uri="{FF2B5EF4-FFF2-40B4-BE49-F238E27FC236}">
                <a16:creationId xmlns:a16="http://schemas.microsoft.com/office/drawing/2014/main" id="{B9C6DDC6-348B-A65B-E105-545182AD3FBC}"/>
              </a:ext>
            </a:extLst>
          </p:cNvPr>
          <p:cNvSpPr txBox="1"/>
          <p:nvPr/>
        </p:nvSpPr>
        <p:spPr>
          <a:xfrm>
            <a:off x="3406902" y="4736600"/>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18</a:t>
            </a:r>
          </a:p>
        </p:txBody>
      </p:sp>
      <p:sp>
        <p:nvSpPr>
          <p:cNvPr id="214" name="TextBox 213">
            <a:extLst>
              <a:ext uri="{FF2B5EF4-FFF2-40B4-BE49-F238E27FC236}">
                <a16:creationId xmlns:a16="http://schemas.microsoft.com/office/drawing/2014/main" id="{19DC1E41-A34F-91FE-360A-D38C3267BEBD}"/>
              </a:ext>
            </a:extLst>
          </p:cNvPr>
          <p:cNvSpPr txBox="1"/>
          <p:nvPr/>
        </p:nvSpPr>
        <p:spPr>
          <a:xfrm>
            <a:off x="4070240" y="4736600"/>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24</a:t>
            </a:r>
          </a:p>
        </p:txBody>
      </p:sp>
      <p:sp>
        <p:nvSpPr>
          <p:cNvPr id="215" name="TextBox 214">
            <a:extLst>
              <a:ext uri="{FF2B5EF4-FFF2-40B4-BE49-F238E27FC236}">
                <a16:creationId xmlns:a16="http://schemas.microsoft.com/office/drawing/2014/main" id="{CBFEE8A4-2E50-7863-23FE-D890251CC8FD}"/>
              </a:ext>
            </a:extLst>
          </p:cNvPr>
          <p:cNvSpPr txBox="1"/>
          <p:nvPr/>
        </p:nvSpPr>
        <p:spPr>
          <a:xfrm>
            <a:off x="4728118" y="4736600"/>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30</a:t>
            </a:r>
          </a:p>
        </p:txBody>
      </p:sp>
      <p:sp>
        <p:nvSpPr>
          <p:cNvPr id="216" name="TextBox 215">
            <a:extLst>
              <a:ext uri="{FF2B5EF4-FFF2-40B4-BE49-F238E27FC236}">
                <a16:creationId xmlns:a16="http://schemas.microsoft.com/office/drawing/2014/main" id="{5FCBE9EA-2631-8CD7-7D31-6CF916397A09}"/>
              </a:ext>
            </a:extLst>
          </p:cNvPr>
          <p:cNvSpPr txBox="1"/>
          <p:nvPr/>
        </p:nvSpPr>
        <p:spPr>
          <a:xfrm>
            <a:off x="5384630" y="4736600"/>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36</a:t>
            </a:r>
          </a:p>
        </p:txBody>
      </p:sp>
      <p:sp>
        <p:nvSpPr>
          <p:cNvPr id="217" name="TextBox 216">
            <a:extLst>
              <a:ext uri="{FF2B5EF4-FFF2-40B4-BE49-F238E27FC236}">
                <a16:creationId xmlns:a16="http://schemas.microsoft.com/office/drawing/2014/main" id="{1151213F-8A0A-C7AE-0D58-5CF6F3C430ED}"/>
              </a:ext>
            </a:extLst>
          </p:cNvPr>
          <p:cNvSpPr txBox="1"/>
          <p:nvPr/>
        </p:nvSpPr>
        <p:spPr>
          <a:xfrm>
            <a:off x="6047968" y="4736600"/>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42</a:t>
            </a:r>
          </a:p>
        </p:txBody>
      </p:sp>
      <p:sp>
        <p:nvSpPr>
          <p:cNvPr id="218" name="TextBox 217">
            <a:extLst>
              <a:ext uri="{FF2B5EF4-FFF2-40B4-BE49-F238E27FC236}">
                <a16:creationId xmlns:a16="http://schemas.microsoft.com/office/drawing/2014/main" id="{ACCB405D-757F-03B2-FACC-807C52EAF2C4}"/>
              </a:ext>
            </a:extLst>
          </p:cNvPr>
          <p:cNvSpPr txBox="1"/>
          <p:nvPr/>
        </p:nvSpPr>
        <p:spPr>
          <a:xfrm>
            <a:off x="6709682" y="472596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48</a:t>
            </a:r>
          </a:p>
        </p:txBody>
      </p:sp>
      <p:sp>
        <p:nvSpPr>
          <p:cNvPr id="219" name="Freeform: Shape 218">
            <a:extLst>
              <a:ext uri="{FF2B5EF4-FFF2-40B4-BE49-F238E27FC236}">
                <a16:creationId xmlns:a16="http://schemas.microsoft.com/office/drawing/2014/main" id="{894CEB71-E16A-DC15-6903-BCF178415754}"/>
              </a:ext>
            </a:extLst>
          </p:cNvPr>
          <p:cNvSpPr/>
          <p:nvPr/>
        </p:nvSpPr>
        <p:spPr>
          <a:xfrm>
            <a:off x="6140791"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20" name="Freeform: Shape 219">
            <a:extLst>
              <a:ext uri="{FF2B5EF4-FFF2-40B4-BE49-F238E27FC236}">
                <a16:creationId xmlns:a16="http://schemas.microsoft.com/office/drawing/2014/main" id="{6B3BD853-571E-93EC-D2BE-2AEC8A0C3A15}"/>
              </a:ext>
            </a:extLst>
          </p:cNvPr>
          <p:cNvSpPr/>
          <p:nvPr/>
        </p:nvSpPr>
        <p:spPr>
          <a:xfrm>
            <a:off x="5478669"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21" name="Freeform: Shape 220">
            <a:extLst>
              <a:ext uri="{FF2B5EF4-FFF2-40B4-BE49-F238E27FC236}">
                <a16:creationId xmlns:a16="http://schemas.microsoft.com/office/drawing/2014/main" id="{901C3B52-2245-6EC2-2B9C-08A198A34923}"/>
              </a:ext>
            </a:extLst>
          </p:cNvPr>
          <p:cNvSpPr/>
          <p:nvPr/>
        </p:nvSpPr>
        <p:spPr>
          <a:xfrm>
            <a:off x="4816547"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22" name="Freeform: Shape 221">
            <a:extLst>
              <a:ext uri="{FF2B5EF4-FFF2-40B4-BE49-F238E27FC236}">
                <a16:creationId xmlns:a16="http://schemas.microsoft.com/office/drawing/2014/main" id="{4D48D863-4567-D787-B68C-193E0700E2E1}"/>
              </a:ext>
            </a:extLst>
          </p:cNvPr>
          <p:cNvSpPr/>
          <p:nvPr/>
        </p:nvSpPr>
        <p:spPr>
          <a:xfrm>
            <a:off x="4154425"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23" name="Freeform: Shape 222">
            <a:extLst>
              <a:ext uri="{FF2B5EF4-FFF2-40B4-BE49-F238E27FC236}">
                <a16:creationId xmlns:a16="http://schemas.microsoft.com/office/drawing/2014/main" id="{19F0D57D-EBFB-F065-7C60-09783635804C}"/>
              </a:ext>
            </a:extLst>
          </p:cNvPr>
          <p:cNvSpPr/>
          <p:nvPr/>
        </p:nvSpPr>
        <p:spPr>
          <a:xfrm>
            <a:off x="3492304"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24" name="Freeform: Shape 223">
            <a:extLst>
              <a:ext uri="{FF2B5EF4-FFF2-40B4-BE49-F238E27FC236}">
                <a16:creationId xmlns:a16="http://schemas.microsoft.com/office/drawing/2014/main" id="{0DA7257A-4511-E22D-EA0E-CBE8AABD8CA2}"/>
              </a:ext>
            </a:extLst>
          </p:cNvPr>
          <p:cNvSpPr/>
          <p:nvPr/>
        </p:nvSpPr>
        <p:spPr>
          <a:xfrm>
            <a:off x="2830182" y="4635426"/>
            <a:ext cx="1406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grpSp>
        <p:nvGrpSpPr>
          <p:cNvPr id="228" name="Group 227">
            <a:extLst>
              <a:ext uri="{FF2B5EF4-FFF2-40B4-BE49-F238E27FC236}">
                <a16:creationId xmlns:a16="http://schemas.microsoft.com/office/drawing/2014/main" id="{10C0C3BF-030F-9F18-B685-A50523D78790}"/>
              </a:ext>
            </a:extLst>
          </p:cNvPr>
          <p:cNvGrpSpPr/>
          <p:nvPr/>
        </p:nvGrpSpPr>
        <p:grpSpPr>
          <a:xfrm>
            <a:off x="1215856" y="4141037"/>
            <a:ext cx="289683" cy="276999"/>
            <a:chOff x="3037686" y="2948086"/>
            <a:chExt cx="336930" cy="276999"/>
          </a:xfrm>
        </p:grpSpPr>
        <p:sp>
          <p:nvSpPr>
            <p:cNvPr id="250" name="TextBox 249">
              <a:extLst>
                <a:ext uri="{FF2B5EF4-FFF2-40B4-BE49-F238E27FC236}">
                  <a16:creationId xmlns:a16="http://schemas.microsoft.com/office/drawing/2014/main" id="{72632905-91B8-8361-0C2F-E92AF519AF6F}"/>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a:t>
              </a:r>
            </a:p>
          </p:txBody>
        </p:sp>
        <p:sp>
          <p:nvSpPr>
            <p:cNvPr id="251" name="Freeform: Shape 250">
              <a:extLst>
                <a:ext uri="{FF2B5EF4-FFF2-40B4-BE49-F238E27FC236}">
                  <a16:creationId xmlns:a16="http://schemas.microsoft.com/office/drawing/2014/main" id="{AD6AB7B2-A795-BDD8-EA40-F1BF3F1BA65F}"/>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29" name="Group 228">
            <a:extLst>
              <a:ext uri="{FF2B5EF4-FFF2-40B4-BE49-F238E27FC236}">
                <a16:creationId xmlns:a16="http://schemas.microsoft.com/office/drawing/2014/main" id="{E442E0B5-BC24-B2EB-7E52-DEBDBEF37947}"/>
              </a:ext>
            </a:extLst>
          </p:cNvPr>
          <p:cNvGrpSpPr/>
          <p:nvPr/>
        </p:nvGrpSpPr>
        <p:grpSpPr>
          <a:xfrm>
            <a:off x="1215856" y="3798407"/>
            <a:ext cx="289683" cy="276999"/>
            <a:chOff x="3037686" y="2948086"/>
            <a:chExt cx="336930" cy="276999"/>
          </a:xfrm>
        </p:grpSpPr>
        <p:sp>
          <p:nvSpPr>
            <p:cNvPr id="248" name="TextBox 247">
              <a:extLst>
                <a:ext uri="{FF2B5EF4-FFF2-40B4-BE49-F238E27FC236}">
                  <a16:creationId xmlns:a16="http://schemas.microsoft.com/office/drawing/2014/main" id="{93A8BAB7-6568-D7EC-C245-5FC333C01446}"/>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2</a:t>
              </a:r>
            </a:p>
          </p:txBody>
        </p:sp>
        <p:sp>
          <p:nvSpPr>
            <p:cNvPr id="249" name="Freeform: Shape 248">
              <a:extLst>
                <a:ext uri="{FF2B5EF4-FFF2-40B4-BE49-F238E27FC236}">
                  <a16:creationId xmlns:a16="http://schemas.microsoft.com/office/drawing/2014/main" id="{7A978401-F3C6-E42A-3724-80C4AE35BDF1}"/>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30" name="Group 229">
            <a:extLst>
              <a:ext uri="{FF2B5EF4-FFF2-40B4-BE49-F238E27FC236}">
                <a16:creationId xmlns:a16="http://schemas.microsoft.com/office/drawing/2014/main" id="{FEA9F877-C1A3-5DFC-E6F4-4D8BFBCE535E}"/>
              </a:ext>
            </a:extLst>
          </p:cNvPr>
          <p:cNvGrpSpPr/>
          <p:nvPr/>
        </p:nvGrpSpPr>
        <p:grpSpPr>
          <a:xfrm>
            <a:off x="1215856" y="3455777"/>
            <a:ext cx="289683" cy="276999"/>
            <a:chOff x="3037686" y="2948086"/>
            <a:chExt cx="336930" cy="276999"/>
          </a:xfrm>
        </p:grpSpPr>
        <p:sp>
          <p:nvSpPr>
            <p:cNvPr id="246" name="TextBox 245">
              <a:extLst>
                <a:ext uri="{FF2B5EF4-FFF2-40B4-BE49-F238E27FC236}">
                  <a16:creationId xmlns:a16="http://schemas.microsoft.com/office/drawing/2014/main" id="{0EB68CEE-AA8D-44C7-1709-8E9A1024A594}"/>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3</a:t>
              </a:r>
            </a:p>
          </p:txBody>
        </p:sp>
        <p:sp>
          <p:nvSpPr>
            <p:cNvPr id="247" name="Freeform: Shape 246">
              <a:extLst>
                <a:ext uri="{FF2B5EF4-FFF2-40B4-BE49-F238E27FC236}">
                  <a16:creationId xmlns:a16="http://schemas.microsoft.com/office/drawing/2014/main" id="{A337FFED-35EA-707F-EDDC-518EFF2EC84D}"/>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31" name="Group 230">
            <a:extLst>
              <a:ext uri="{FF2B5EF4-FFF2-40B4-BE49-F238E27FC236}">
                <a16:creationId xmlns:a16="http://schemas.microsoft.com/office/drawing/2014/main" id="{6ED264FD-36C0-ADBC-DD59-C79C390AAB2C}"/>
              </a:ext>
            </a:extLst>
          </p:cNvPr>
          <p:cNvGrpSpPr/>
          <p:nvPr/>
        </p:nvGrpSpPr>
        <p:grpSpPr>
          <a:xfrm>
            <a:off x="1215856" y="3113147"/>
            <a:ext cx="289683" cy="276999"/>
            <a:chOff x="3037686" y="2948086"/>
            <a:chExt cx="336930" cy="276999"/>
          </a:xfrm>
        </p:grpSpPr>
        <p:sp>
          <p:nvSpPr>
            <p:cNvPr id="244" name="TextBox 243">
              <a:extLst>
                <a:ext uri="{FF2B5EF4-FFF2-40B4-BE49-F238E27FC236}">
                  <a16:creationId xmlns:a16="http://schemas.microsoft.com/office/drawing/2014/main" id="{FDA4357F-4EAB-4024-1F76-D9D2FA32F7B1}"/>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4</a:t>
              </a:r>
            </a:p>
          </p:txBody>
        </p:sp>
        <p:sp>
          <p:nvSpPr>
            <p:cNvPr id="245" name="Freeform: Shape 244">
              <a:extLst>
                <a:ext uri="{FF2B5EF4-FFF2-40B4-BE49-F238E27FC236}">
                  <a16:creationId xmlns:a16="http://schemas.microsoft.com/office/drawing/2014/main" id="{9287C6E4-6464-DC4B-ECBE-1664DB045E08}"/>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32" name="Group 231">
            <a:extLst>
              <a:ext uri="{FF2B5EF4-FFF2-40B4-BE49-F238E27FC236}">
                <a16:creationId xmlns:a16="http://schemas.microsoft.com/office/drawing/2014/main" id="{DE8570E4-3B70-A690-8A5E-A87A1262CBAF}"/>
              </a:ext>
            </a:extLst>
          </p:cNvPr>
          <p:cNvGrpSpPr/>
          <p:nvPr/>
        </p:nvGrpSpPr>
        <p:grpSpPr>
          <a:xfrm>
            <a:off x="1215856" y="2427887"/>
            <a:ext cx="289683" cy="276999"/>
            <a:chOff x="3037686" y="2948086"/>
            <a:chExt cx="336930" cy="276999"/>
          </a:xfrm>
        </p:grpSpPr>
        <p:sp>
          <p:nvSpPr>
            <p:cNvPr id="242" name="TextBox 241">
              <a:extLst>
                <a:ext uri="{FF2B5EF4-FFF2-40B4-BE49-F238E27FC236}">
                  <a16:creationId xmlns:a16="http://schemas.microsoft.com/office/drawing/2014/main" id="{1303874A-6AC4-BF33-5549-22B37BC616AA}"/>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6</a:t>
              </a:r>
            </a:p>
          </p:txBody>
        </p:sp>
        <p:sp>
          <p:nvSpPr>
            <p:cNvPr id="243" name="Freeform: Shape 242">
              <a:extLst>
                <a:ext uri="{FF2B5EF4-FFF2-40B4-BE49-F238E27FC236}">
                  <a16:creationId xmlns:a16="http://schemas.microsoft.com/office/drawing/2014/main" id="{D5A6FE28-03E5-70F7-E63B-F32B426EBA89}"/>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33" name="Group 232">
            <a:extLst>
              <a:ext uri="{FF2B5EF4-FFF2-40B4-BE49-F238E27FC236}">
                <a16:creationId xmlns:a16="http://schemas.microsoft.com/office/drawing/2014/main" id="{237EBAA0-998F-7F61-7E89-FDE34C47921F}"/>
              </a:ext>
            </a:extLst>
          </p:cNvPr>
          <p:cNvGrpSpPr/>
          <p:nvPr/>
        </p:nvGrpSpPr>
        <p:grpSpPr>
          <a:xfrm>
            <a:off x="1215856" y="2085257"/>
            <a:ext cx="289683" cy="276999"/>
            <a:chOff x="3037686" y="2948086"/>
            <a:chExt cx="336930" cy="276999"/>
          </a:xfrm>
        </p:grpSpPr>
        <p:sp>
          <p:nvSpPr>
            <p:cNvPr id="240" name="TextBox 239">
              <a:extLst>
                <a:ext uri="{FF2B5EF4-FFF2-40B4-BE49-F238E27FC236}">
                  <a16:creationId xmlns:a16="http://schemas.microsoft.com/office/drawing/2014/main" id="{403A0876-FD4D-A2DB-15EF-80CF97F308C5}"/>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7</a:t>
              </a:r>
            </a:p>
          </p:txBody>
        </p:sp>
        <p:sp>
          <p:nvSpPr>
            <p:cNvPr id="241" name="Freeform: Shape 240">
              <a:extLst>
                <a:ext uri="{FF2B5EF4-FFF2-40B4-BE49-F238E27FC236}">
                  <a16:creationId xmlns:a16="http://schemas.microsoft.com/office/drawing/2014/main" id="{4AE0B4A2-C1D6-E36B-9CF7-D457B37C00F6}"/>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34" name="Group 233">
            <a:extLst>
              <a:ext uri="{FF2B5EF4-FFF2-40B4-BE49-F238E27FC236}">
                <a16:creationId xmlns:a16="http://schemas.microsoft.com/office/drawing/2014/main" id="{D5B5CB7E-C563-091D-1446-C0B34172BDB8}"/>
              </a:ext>
            </a:extLst>
          </p:cNvPr>
          <p:cNvGrpSpPr/>
          <p:nvPr/>
        </p:nvGrpSpPr>
        <p:grpSpPr>
          <a:xfrm>
            <a:off x="1215856" y="1742627"/>
            <a:ext cx="289683" cy="276999"/>
            <a:chOff x="3037686" y="2948086"/>
            <a:chExt cx="336930" cy="276999"/>
          </a:xfrm>
        </p:grpSpPr>
        <p:sp>
          <p:nvSpPr>
            <p:cNvPr id="238" name="TextBox 237">
              <a:extLst>
                <a:ext uri="{FF2B5EF4-FFF2-40B4-BE49-F238E27FC236}">
                  <a16:creationId xmlns:a16="http://schemas.microsoft.com/office/drawing/2014/main" id="{788EC4D9-F460-6D9D-D7EB-54F509159D2C}"/>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8</a:t>
              </a:r>
            </a:p>
          </p:txBody>
        </p:sp>
        <p:sp>
          <p:nvSpPr>
            <p:cNvPr id="239" name="Freeform: Shape 238">
              <a:extLst>
                <a:ext uri="{FF2B5EF4-FFF2-40B4-BE49-F238E27FC236}">
                  <a16:creationId xmlns:a16="http://schemas.microsoft.com/office/drawing/2014/main" id="{3582D539-8E23-4080-A2BD-A54E07283AAA}"/>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235" name="Group 234">
            <a:extLst>
              <a:ext uri="{FF2B5EF4-FFF2-40B4-BE49-F238E27FC236}">
                <a16:creationId xmlns:a16="http://schemas.microsoft.com/office/drawing/2014/main" id="{AE3CB4DE-9D06-6F0F-7C00-8198643D36D6}"/>
              </a:ext>
            </a:extLst>
          </p:cNvPr>
          <p:cNvGrpSpPr/>
          <p:nvPr/>
        </p:nvGrpSpPr>
        <p:grpSpPr>
          <a:xfrm>
            <a:off x="1215856" y="1399997"/>
            <a:ext cx="289683" cy="276999"/>
            <a:chOff x="3037686" y="2948086"/>
            <a:chExt cx="336930" cy="276999"/>
          </a:xfrm>
        </p:grpSpPr>
        <p:sp>
          <p:nvSpPr>
            <p:cNvPr id="236" name="TextBox 235">
              <a:extLst>
                <a:ext uri="{FF2B5EF4-FFF2-40B4-BE49-F238E27FC236}">
                  <a16:creationId xmlns:a16="http://schemas.microsoft.com/office/drawing/2014/main" id="{7C9CE371-553A-4649-C729-73778272DB1D}"/>
                </a:ext>
              </a:extLst>
            </p:cNvPr>
            <p:cNvSpPr txBox="1"/>
            <p:nvPr/>
          </p:nvSpPr>
          <p:spPr>
            <a:xfrm>
              <a:off x="3037686" y="2948086"/>
              <a:ext cx="313601"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9</a:t>
              </a:r>
            </a:p>
          </p:txBody>
        </p:sp>
        <p:sp>
          <p:nvSpPr>
            <p:cNvPr id="237" name="Freeform: Shape 236">
              <a:extLst>
                <a:ext uri="{FF2B5EF4-FFF2-40B4-BE49-F238E27FC236}">
                  <a16:creationId xmlns:a16="http://schemas.microsoft.com/office/drawing/2014/main" id="{0C5BD50D-6FB6-9818-82E1-F4F5E3507B3E}"/>
                </a:ext>
              </a:extLst>
            </p:cNvPr>
            <p:cNvSpPr/>
            <p:nvPr/>
          </p:nvSpPr>
          <p:spPr>
            <a:xfrm>
              <a:off x="3309620" y="3098892"/>
              <a:ext cx="64996" cy="40295"/>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sp>
        <p:nvSpPr>
          <p:cNvPr id="33" name="TextBox 32">
            <a:extLst>
              <a:ext uri="{FF2B5EF4-FFF2-40B4-BE49-F238E27FC236}">
                <a16:creationId xmlns:a16="http://schemas.microsoft.com/office/drawing/2014/main" id="{9E86A540-7316-814A-EB0D-D2601216D3B8}"/>
              </a:ext>
            </a:extLst>
          </p:cNvPr>
          <p:cNvSpPr txBox="1"/>
          <p:nvPr/>
        </p:nvSpPr>
        <p:spPr>
          <a:xfrm rot="16200000">
            <a:off x="-223076" y="2834576"/>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sp>
        <p:nvSpPr>
          <p:cNvPr id="34" name="TextBox 33">
            <a:extLst>
              <a:ext uri="{FF2B5EF4-FFF2-40B4-BE49-F238E27FC236}">
                <a16:creationId xmlns:a16="http://schemas.microsoft.com/office/drawing/2014/main" id="{240A6129-C100-5894-0F0D-E479177255FD}"/>
              </a:ext>
            </a:extLst>
          </p:cNvPr>
          <p:cNvSpPr txBox="1"/>
          <p:nvPr/>
        </p:nvSpPr>
        <p:spPr>
          <a:xfrm>
            <a:off x="2883592" y="4877963"/>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graphicFrame>
        <p:nvGraphicFramePr>
          <p:cNvPr id="35" name="Table 34">
            <a:extLst>
              <a:ext uri="{FF2B5EF4-FFF2-40B4-BE49-F238E27FC236}">
                <a16:creationId xmlns:a16="http://schemas.microsoft.com/office/drawing/2014/main" id="{EC3583AE-6339-0CF1-9465-A95E17C76B4D}"/>
              </a:ext>
            </a:extLst>
          </p:cNvPr>
          <p:cNvGraphicFramePr>
            <a:graphicFrameLocks noGrp="1"/>
          </p:cNvGraphicFramePr>
          <p:nvPr>
            <p:extLst>
              <p:ext uri="{D42A27DB-BD31-4B8C-83A1-F6EECF244321}">
                <p14:modId xmlns:p14="http://schemas.microsoft.com/office/powerpoint/2010/main" val="3230301281"/>
              </p:ext>
            </p:extLst>
          </p:nvPr>
        </p:nvGraphicFramePr>
        <p:xfrm>
          <a:off x="6987079" y="2407578"/>
          <a:ext cx="5144400" cy="1737360"/>
        </p:xfrm>
        <a:graphic>
          <a:graphicData uri="http://schemas.openxmlformats.org/drawingml/2006/table">
            <a:tbl>
              <a:tblPr firstRow="1" bandRow="1">
                <a:tableStyleId>{0660B408-B3CF-4A94-85FC-2B1E0A45F4A2}</a:tableStyleId>
              </a:tblPr>
              <a:tblGrid>
                <a:gridCol w="936000">
                  <a:extLst>
                    <a:ext uri="{9D8B030D-6E8A-4147-A177-3AD203B41FA5}">
                      <a16:colId xmlns:a16="http://schemas.microsoft.com/office/drawing/2014/main" val="1305756037"/>
                    </a:ext>
                  </a:extLst>
                </a:gridCol>
                <a:gridCol w="993600">
                  <a:extLst>
                    <a:ext uri="{9D8B030D-6E8A-4147-A177-3AD203B41FA5}">
                      <a16:colId xmlns:a16="http://schemas.microsoft.com/office/drawing/2014/main" val="80009962"/>
                    </a:ext>
                  </a:extLst>
                </a:gridCol>
                <a:gridCol w="993600">
                  <a:extLst>
                    <a:ext uri="{9D8B030D-6E8A-4147-A177-3AD203B41FA5}">
                      <a16:colId xmlns:a16="http://schemas.microsoft.com/office/drawing/2014/main" val="90518288"/>
                    </a:ext>
                  </a:extLst>
                </a:gridCol>
                <a:gridCol w="1285200">
                  <a:extLst>
                    <a:ext uri="{9D8B030D-6E8A-4147-A177-3AD203B41FA5}">
                      <a16:colId xmlns:a16="http://schemas.microsoft.com/office/drawing/2014/main" val="2862376440"/>
                    </a:ext>
                  </a:extLst>
                </a:gridCol>
                <a:gridCol w="936000">
                  <a:extLst>
                    <a:ext uri="{9D8B030D-6E8A-4147-A177-3AD203B41FA5}">
                      <a16:colId xmlns:a16="http://schemas.microsoft.com/office/drawing/2014/main" val="997591540"/>
                    </a:ext>
                  </a:extLst>
                </a:gridCol>
              </a:tblGrid>
              <a:tr h="168808">
                <a:tc rowSpan="2">
                  <a:txBody>
                    <a:bodyPr/>
                    <a:lstStyle/>
                    <a:p>
                      <a:r>
                        <a:rPr lang="en-GB" sz="1000" baseline="0" noProof="0"/>
                        <a:t>Kidney failure*</a:t>
                      </a:r>
                    </a:p>
                  </a:txBody>
                  <a:tcPr>
                    <a:solidFill>
                      <a:schemeClr val="bg2">
                        <a:lumMod val="75000"/>
                      </a:schemeClr>
                    </a:solidFill>
                  </a:tcPr>
                </a:tc>
                <a:tc gridSpan="2">
                  <a:txBody>
                    <a:bodyPr/>
                    <a:lstStyle/>
                    <a:p>
                      <a:pPr algn="ctr"/>
                      <a:r>
                        <a:rPr lang="en-GB" sz="1000" b="1" noProof="0"/>
                        <a:t>Events, n/N (Rate/1000 PY)</a:t>
                      </a:r>
                    </a:p>
                  </a:txBody>
                  <a:tcPr>
                    <a:solidFill>
                      <a:schemeClr val="bg2">
                        <a:lumMod val="75000"/>
                      </a:schemeClr>
                    </a:solidFill>
                  </a:tcPr>
                </a:tc>
                <a:tc hMerge="1">
                  <a:txBody>
                    <a:bodyPr/>
                    <a:lstStyle/>
                    <a:p>
                      <a:endParaRPr lang="en-GB"/>
                    </a:p>
                  </a:txBody>
                  <a:tcPr/>
                </a:tc>
                <a:tc rowSpan="2">
                  <a:txBody>
                    <a:bodyPr/>
                    <a:lstStyle/>
                    <a:p>
                      <a:endParaRPr lang="en-GB" sz="1000" noProof="0"/>
                    </a:p>
                  </a:txBody>
                  <a:tcPr>
                    <a:solidFill>
                      <a:schemeClr val="bg2">
                        <a:lumMod val="75000"/>
                      </a:schemeClr>
                    </a:solidFill>
                  </a:tcPr>
                </a:tc>
                <a:tc rowSpan="2">
                  <a:txBody>
                    <a:bodyPr/>
                    <a:lstStyle/>
                    <a:p>
                      <a:pPr marL="0" algn="ctr" defTabSz="914400" rtl="0" eaLnBrk="1" latinLnBrk="0" hangingPunct="1"/>
                      <a:r>
                        <a:rPr lang="en-GB" sz="1000" b="1" kern="1200" noProof="0">
                          <a:solidFill>
                            <a:schemeClr val="lt1"/>
                          </a:solidFill>
                        </a:rPr>
                        <a:t>Hazard </a:t>
                      </a:r>
                      <a:br>
                        <a:rPr lang="en-GB" sz="1000" b="1" kern="1200" noProof="0">
                          <a:solidFill>
                            <a:schemeClr val="lt1"/>
                          </a:solidFill>
                        </a:rPr>
                      </a:br>
                      <a:r>
                        <a:rPr lang="en-GB" sz="1000" b="1" kern="1200" noProof="0">
                          <a:solidFill>
                            <a:schemeClr val="lt1"/>
                          </a:solidFill>
                        </a:rPr>
                        <a:t>ratio </a:t>
                      </a:r>
                      <a:br>
                        <a:rPr lang="en-GB" sz="1000" b="1" kern="1200" noProof="0">
                          <a:solidFill>
                            <a:schemeClr val="lt1"/>
                          </a:solidFill>
                        </a:rPr>
                      </a:br>
                      <a:r>
                        <a:rPr lang="en-GB" sz="1000" b="1" kern="1200" noProof="0">
                          <a:solidFill>
                            <a:schemeClr val="lt1"/>
                          </a:solidFill>
                        </a:rPr>
                        <a:t>(95% CI)</a:t>
                      </a:r>
                      <a:endParaRPr lang="en-GB" sz="1000" b="1" kern="1200" noProof="0">
                        <a:solidFill>
                          <a:schemeClr val="lt1"/>
                        </a:solidFill>
                        <a:latin typeface="+mn-lt"/>
                        <a:ea typeface="+mn-ea"/>
                        <a:cs typeface="+mn-cs"/>
                      </a:endParaRPr>
                    </a:p>
                  </a:txBody>
                  <a:tcPr anchor="b">
                    <a:solidFill>
                      <a:schemeClr val="bg2">
                        <a:lumMod val="75000"/>
                      </a:schemeClr>
                    </a:solidFill>
                  </a:tcPr>
                </a:tc>
                <a:extLst>
                  <a:ext uri="{0D108BD9-81ED-4DB2-BD59-A6C34878D82A}">
                    <a16:rowId xmlns:a16="http://schemas.microsoft.com/office/drawing/2014/main" val="226454451"/>
                  </a:ext>
                </a:extLst>
              </a:tr>
              <a:tr h="173570">
                <a:tc vMerge="1">
                  <a:txBody>
                    <a:bodyPr/>
                    <a:lstStyle/>
                    <a:p>
                      <a:endParaRPr lang="en-GB"/>
                    </a:p>
                  </a:txBody>
                  <a:tcPr/>
                </a:tc>
                <a:tc>
                  <a:txBody>
                    <a:bodyPr/>
                    <a:lstStyle/>
                    <a:p>
                      <a:pPr algn="ctr"/>
                      <a:r>
                        <a:rPr lang="en-GB" sz="1000" b="1" noProof="0">
                          <a:solidFill>
                            <a:schemeClr val="bg1"/>
                          </a:solidFill>
                        </a:rPr>
                        <a:t>Finerenone</a:t>
                      </a:r>
                    </a:p>
                  </a:txBody>
                  <a:tcPr>
                    <a:solidFill>
                      <a:schemeClr val="bg2">
                        <a:lumMod val="75000"/>
                      </a:schemeClr>
                    </a:solidFill>
                  </a:tcPr>
                </a:tc>
                <a:tc>
                  <a:txBody>
                    <a:bodyPr/>
                    <a:lstStyle/>
                    <a:p>
                      <a:pPr algn="ctr"/>
                      <a:r>
                        <a:rPr lang="en-GB" sz="1000" b="1" noProof="0">
                          <a:solidFill>
                            <a:schemeClr val="bg1"/>
                          </a:solidFill>
                        </a:rPr>
                        <a:t>Placebo</a:t>
                      </a:r>
                    </a:p>
                  </a:txBody>
                  <a:tcPr>
                    <a:solidFill>
                      <a:schemeClr val="bg2">
                        <a:lumMod val="75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r>
                        <a:rPr lang="en-GB" sz="1000" b="1" noProof="0"/>
                        <a:t>Overall</a:t>
                      </a:r>
                    </a:p>
                  </a:txBody>
                  <a:tcPr anchor="ctr"/>
                </a:tc>
                <a:tc>
                  <a:txBody>
                    <a:bodyPr/>
                    <a:lstStyle/>
                    <a:p>
                      <a:pPr algn="ctr"/>
                      <a:r>
                        <a:rPr lang="en-GB" sz="1000" noProof="0"/>
                        <a:t>346/7291</a:t>
                      </a:r>
                      <a:br>
                        <a:rPr lang="en-GB" sz="1000" noProof="0"/>
                      </a:br>
                      <a:r>
                        <a:rPr lang="en-GB" sz="1000" noProof="0"/>
                        <a:t>(16.7)</a:t>
                      </a:r>
                    </a:p>
                  </a:txBody>
                  <a:tcPr/>
                </a:tc>
                <a:tc>
                  <a:txBody>
                    <a:bodyPr/>
                    <a:lstStyle/>
                    <a:p>
                      <a:pPr algn="ctr"/>
                      <a:r>
                        <a:rPr lang="en-GB" sz="1000"/>
                        <a:t>399/7283</a:t>
                      </a:r>
                      <a:br>
                        <a:rPr lang="en-GB" sz="1000"/>
                      </a:br>
                      <a:r>
                        <a:rPr lang="en-GB" sz="1000"/>
                        <a:t>(19.4)</a:t>
                      </a:r>
                    </a:p>
                  </a:txBody>
                  <a:tcPr/>
                </a:tc>
                <a:tc>
                  <a:txBody>
                    <a:bodyPr/>
                    <a:lstStyle/>
                    <a:p>
                      <a:endParaRPr lang="en-GB" sz="1000" noProof="0"/>
                    </a:p>
                  </a:txBody>
                  <a:tcPr/>
                </a:tc>
                <a:tc>
                  <a:txBody>
                    <a:bodyPr/>
                    <a:lstStyle/>
                    <a:p>
                      <a:pPr algn="ctr"/>
                      <a:r>
                        <a:rPr lang="en-GB" sz="1000" noProof="0"/>
                        <a:t>0.85 </a:t>
                      </a:r>
                      <a:br>
                        <a:rPr lang="en-GB" sz="1000" noProof="0"/>
                      </a:br>
                      <a:r>
                        <a:rPr lang="en-GB" sz="1000" noProof="0"/>
                        <a:t>(0.74, 0.99)</a:t>
                      </a:r>
                    </a:p>
                  </a:txBody>
                  <a:tcPr anchor="ctr"/>
                </a:tc>
                <a:extLst>
                  <a:ext uri="{0D108BD9-81ED-4DB2-BD59-A6C34878D82A}">
                    <a16:rowId xmlns:a16="http://schemas.microsoft.com/office/drawing/2014/main" val="13850548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Diabetes</a:t>
                      </a:r>
                      <a:r>
                        <a:rPr lang="en-GB" sz="1000" baseline="30000" noProof="0"/>
                        <a:t>#</a:t>
                      </a:r>
                      <a:endParaRPr lang="en-GB" sz="1000" noProof="0"/>
                    </a:p>
                  </a:txBody>
                  <a:tcPr anchor="ctr"/>
                </a:tc>
                <a:tc>
                  <a:txBody>
                    <a:bodyPr/>
                    <a:lstStyle/>
                    <a:p>
                      <a:pPr algn="ctr"/>
                      <a:r>
                        <a:rPr lang="en-GB" sz="1000" noProof="0"/>
                        <a:t>251/6498 </a:t>
                      </a:r>
                      <a:br>
                        <a:rPr lang="en-GB" sz="1000" noProof="0"/>
                      </a:br>
                      <a:r>
                        <a:rPr lang="en-GB" sz="1000" noProof="0"/>
                        <a:t>(13.7)</a:t>
                      </a:r>
                    </a:p>
                  </a:txBody>
                  <a:tcPr anchor="ctr"/>
                </a:tc>
                <a:tc>
                  <a:txBody>
                    <a:bodyPr/>
                    <a:lstStyle/>
                    <a:p>
                      <a:pPr algn="ctr"/>
                      <a:r>
                        <a:rPr lang="en-GB" sz="1000"/>
                        <a:t>297/6492 </a:t>
                      </a:r>
                    </a:p>
                    <a:p>
                      <a:pPr algn="ctr"/>
                      <a:r>
                        <a:rPr lang="en-GB" sz="1000"/>
                        <a:t>(16.3)</a:t>
                      </a:r>
                    </a:p>
                  </a:txBody>
                  <a:tcPr anchor="ctr"/>
                </a:tc>
                <a:tc>
                  <a:txBody>
                    <a:bodyPr/>
                    <a:lstStyle/>
                    <a:p>
                      <a:endParaRPr lang="en-GB" sz="1000" noProof="0"/>
                    </a:p>
                  </a:txBody>
                  <a:tcPr/>
                </a:tc>
                <a:tc>
                  <a:txBody>
                    <a:bodyPr/>
                    <a:lstStyle/>
                    <a:p>
                      <a:pPr algn="ctr"/>
                      <a:r>
                        <a:rPr lang="en-GB" sz="1000" noProof="0"/>
                        <a:t>0.84 </a:t>
                      </a:r>
                      <a:br>
                        <a:rPr lang="en-GB" sz="1000" noProof="0"/>
                      </a:br>
                      <a:r>
                        <a:rPr lang="en-GB" sz="1000" noProof="0"/>
                        <a:t>(0.71, 1.00)</a:t>
                      </a:r>
                    </a:p>
                  </a:txBody>
                  <a:tcPr anchor="ctr"/>
                </a:tc>
                <a:extLst>
                  <a:ext uri="{0D108BD9-81ED-4DB2-BD59-A6C34878D82A}">
                    <a16:rowId xmlns:a16="http://schemas.microsoft.com/office/drawing/2014/main" val="3634067839"/>
                  </a:ext>
                </a:extLst>
              </a:tr>
              <a:tr h="306000">
                <a:tc>
                  <a:txBody>
                    <a:bodyPr/>
                    <a:lstStyle/>
                    <a:p>
                      <a:r>
                        <a:rPr lang="en-GB" sz="1000" noProof="0"/>
                        <a:t>No diabetes</a:t>
                      </a:r>
                    </a:p>
                  </a:txBody>
                  <a:tcPr anchor="ctr"/>
                </a:tc>
                <a:tc>
                  <a:txBody>
                    <a:bodyPr/>
                    <a:lstStyle/>
                    <a:p>
                      <a:pPr algn="ctr"/>
                      <a:r>
                        <a:rPr lang="en-GB" sz="1000" noProof="0"/>
                        <a:t>95/793 </a:t>
                      </a:r>
                      <a:br>
                        <a:rPr lang="en-GB" sz="1000" noProof="0"/>
                      </a:br>
                      <a:r>
                        <a:rPr lang="en-GB" sz="1000" noProof="0"/>
                        <a:t>(40.2)</a:t>
                      </a:r>
                    </a:p>
                  </a:txBody>
                  <a:tcPr anchor="ctr"/>
                </a:tc>
                <a:tc>
                  <a:txBody>
                    <a:bodyPr/>
                    <a:lstStyle/>
                    <a:p>
                      <a:pPr algn="ctr"/>
                      <a:r>
                        <a:rPr lang="en-GB" sz="1000"/>
                        <a:t>102/791 </a:t>
                      </a:r>
                    </a:p>
                    <a:p>
                      <a:pPr algn="ctr"/>
                      <a:r>
                        <a:rPr lang="en-GB" sz="1000"/>
                        <a:t>(44.0)</a:t>
                      </a:r>
                    </a:p>
                  </a:txBody>
                  <a:tcPr anchor="ctr"/>
                </a:tc>
                <a:tc>
                  <a:txBody>
                    <a:bodyPr/>
                    <a:lstStyle/>
                    <a:p>
                      <a:endParaRPr lang="en-GB" sz="1000"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noProof="0"/>
                        <a:t>0.88 </a:t>
                      </a:r>
                      <a:br>
                        <a:rPr lang="en-GB" sz="1000" noProof="0"/>
                      </a:br>
                      <a:r>
                        <a:rPr lang="en-GB" sz="1000" noProof="0"/>
                        <a:t>(0.67, 1.17)</a:t>
                      </a:r>
                    </a:p>
                  </a:txBody>
                  <a:tcPr anchor="ctr"/>
                </a:tc>
                <a:extLst>
                  <a:ext uri="{0D108BD9-81ED-4DB2-BD59-A6C34878D82A}">
                    <a16:rowId xmlns:a16="http://schemas.microsoft.com/office/drawing/2014/main" val="896864894"/>
                  </a:ext>
                </a:extLst>
              </a:tr>
            </a:tbl>
          </a:graphicData>
        </a:graphic>
      </p:graphicFrame>
      <p:graphicFrame>
        <p:nvGraphicFramePr>
          <p:cNvPr id="36" name="Chart 35">
            <a:extLst>
              <a:ext uri="{FF2B5EF4-FFF2-40B4-BE49-F238E27FC236}">
                <a16:creationId xmlns:a16="http://schemas.microsoft.com/office/drawing/2014/main" id="{AEBE1900-E539-3F98-50CA-516ABEF93D4F}"/>
              </a:ext>
            </a:extLst>
          </p:cNvPr>
          <p:cNvGraphicFramePr>
            <a:graphicFrameLocks/>
          </p:cNvGraphicFramePr>
          <p:nvPr>
            <p:extLst>
              <p:ext uri="{D42A27DB-BD31-4B8C-83A1-F6EECF244321}">
                <p14:modId xmlns:p14="http://schemas.microsoft.com/office/powerpoint/2010/main" val="3445016847"/>
              </p:ext>
            </p:extLst>
          </p:nvPr>
        </p:nvGraphicFramePr>
        <p:xfrm>
          <a:off x="9672556" y="2949627"/>
          <a:ext cx="1807263" cy="14339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Table 42">
            <a:extLst>
              <a:ext uri="{FF2B5EF4-FFF2-40B4-BE49-F238E27FC236}">
                <a16:creationId xmlns:a16="http://schemas.microsoft.com/office/drawing/2014/main" id="{C9D7A2FE-FF28-7591-1365-342B2931A7BE}"/>
              </a:ext>
            </a:extLst>
          </p:cNvPr>
          <p:cNvGraphicFramePr>
            <a:graphicFrameLocks noGrp="1"/>
          </p:cNvGraphicFramePr>
          <p:nvPr>
            <p:extLst>
              <p:ext uri="{D42A27DB-BD31-4B8C-83A1-F6EECF244321}">
                <p14:modId xmlns:p14="http://schemas.microsoft.com/office/powerpoint/2010/main" val="854257448"/>
              </p:ext>
            </p:extLst>
          </p:nvPr>
        </p:nvGraphicFramePr>
        <p:xfrm>
          <a:off x="126041" y="4910259"/>
          <a:ext cx="6978323" cy="822960"/>
        </p:xfrm>
        <a:graphic>
          <a:graphicData uri="http://schemas.openxmlformats.org/drawingml/2006/table">
            <a:tbl>
              <a:tblPr firstRow="1" bandRow="1">
                <a:tableStyleId>{5C22544A-7EE6-4342-B048-85BDC9FD1C3A}</a:tableStyleId>
              </a:tblPr>
              <a:tblGrid>
                <a:gridCol w="1093412">
                  <a:extLst>
                    <a:ext uri="{9D8B030D-6E8A-4147-A177-3AD203B41FA5}">
                      <a16:colId xmlns:a16="http://schemas.microsoft.com/office/drawing/2014/main" val="2130276672"/>
                    </a:ext>
                  </a:extLst>
                </a:gridCol>
                <a:gridCol w="653879">
                  <a:extLst>
                    <a:ext uri="{9D8B030D-6E8A-4147-A177-3AD203B41FA5}">
                      <a16:colId xmlns:a16="http://schemas.microsoft.com/office/drawing/2014/main" val="3029785006"/>
                    </a:ext>
                  </a:extLst>
                </a:gridCol>
                <a:gridCol w="653879">
                  <a:extLst>
                    <a:ext uri="{9D8B030D-6E8A-4147-A177-3AD203B41FA5}">
                      <a16:colId xmlns:a16="http://schemas.microsoft.com/office/drawing/2014/main" val="3468321607"/>
                    </a:ext>
                  </a:extLst>
                </a:gridCol>
                <a:gridCol w="653879">
                  <a:extLst>
                    <a:ext uri="{9D8B030D-6E8A-4147-A177-3AD203B41FA5}">
                      <a16:colId xmlns:a16="http://schemas.microsoft.com/office/drawing/2014/main" val="1269797193"/>
                    </a:ext>
                  </a:extLst>
                </a:gridCol>
                <a:gridCol w="653879">
                  <a:extLst>
                    <a:ext uri="{9D8B030D-6E8A-4147-A177-3AD203B41FA5}">
                      <a16:colId xmlns:a16="http://schemas.microsoft.com/office/drawing/2014/main" val="4168129342"/>
                    </a:ext>
                  </a:extLst>
                </a:gridCol>
                <a:gridCol w="653879">
                  <a:extLst>
                    <a:ext uri="{9D8B030D-6E8A-4147-A177-3AD203B41FA5}">
                      <a16:colId xmlns:a16="http://schemas.microsoft.com/office/drawing/2014/main" val="2458273152"/>
                    </a:ext>
                  </a:extLst>
                </a:gridCol>
                <a:gridCol w="653879">
                  <a:extLst>
                    <a:ext uri="{9D8B030D-6E8A-4147-A177-3AD203B41FA5}">
                      <a16:colId xmlns:a16="http://schemas.microsoft.com/office/drawing/2014/main" val="389156392"/>
                    </a:ext>
                  </a:extLst>
                </a:gridCol>
                <a:gridCol w="653879">
                  <a:extLst>
                    <a:ext uri="{9D8B030D-6E8A-4147-A177-3AD203B41FA5}">
                      <a16:colId xmlns:a16="http://schemas.microsoft.com/office/drawing/2014/main" val="3001426831"/>
                    </a:ext>
                  </a:extLst>
                </a:gridCol>
                <a:gridCol w="653879">
                  <a:extLst>
                    <a:ext uri="{9D8B030D-6E8A-4147-A177-3AD203B41FA5}">
                      <a16:colId xmlns:a16="http://schemas.microsoft.com/office/drawing/2014/main" val="1298948789"/>
                    </a:ext>
                  </a:extLst>
                </a:gridCol>
                <a:gridCol w="653879">
                  <a:extLst>
                    <a:ext uri="{9D8B030D-6E8A-4147-A177-3AD203B41FA5}">
                      <a16:colId xmlns:a16="http://schemas.microsoft.com/office/drawing/2014/main" val="228484030"/>
                    </a:ext>
                  </a:extLst>
                </a:gridCol>
              </a:tblGrid>
              <a:tr h="247484">
                <a:tc gridSpan="10">
                  <a:txBody>
                    <a:bodyPr/>
                    <a:lstStyle/>
                    <a:p>
                      <a:r>
                        <a:rPr lang="en-GB" sz="1200">
                          <a:solidFill>
                            <a:schemeClr val="tx1"/>
                          </a:solidFill>
                        </a:rPr>
                        <a:t>At risk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291965"/>
                  </a:ext>
                </a:extLst>
              </a:tr>
              <a:tr h="247484">
                <a:tc>
                  <a:txBody>
                    <a:bodyPr/>
                    <a:lstStyle/>
                    <a:p>
                      <a:r>
                        <a:rPr lang="en-GB" sz="1200" b="1">
                          <a:solidFill>
                            <a:schemeClr val="tx1"/>
                          </a:solidFill>
                        </a:rPr>
                        <a:t>Placebo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7283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7057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6843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6566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5815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4684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3382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2260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1102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994116"/>
                  </a:ext>
                </a:extLst>
              </a:tr>
              <a:tr h="247484">
                <a:tc>
                  <a:txBody>
                    <a:bodyPr/>
                    <a:lstStyle/>
                    <a:p>
                      <a:r>
                        <a:rPr lang="en-GB" sz="1200" b="1">
                          <a:solidFill>
                            <a:schemeClr val="accent1"/>
                          </a:solidFill>
                        </a:rPr>
                        <a:t>Finerenone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7291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7051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6872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6599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5868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4736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3421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2330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1114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24139"/>
                  </a:ext>
                </a:extLst>
              </a:tr>
            </a:tbl>
          </a:graphicData>
        </a:graphic>
      </p:graphicFrame>
      <p:sp>
        <p:nvSpPr>
          <p:cNvPr id="45" name="TextBox 44">
            <a:extLst>
              <a:ext uri="{FF2B5EF4-FFF2-40B4-BE49-F238E27FC236}">
                <a16:creationId xmlns:a16="http://schemas.microsoft.com/office/drawing/2014/main" id="{4E85EC76-1915-9900-315D-7EB618D705F1}"/>
              </a:ext>
            </a:extLst>
          </p:cNvPr>
          <p:cNvSpPr txBox="1"/>
          <p:nvPr/>
        </p:nvSpPr>
        <p:spPr>
          <a:xfrm>
            <a:off x="5877623" y="1784170"/>
            <a:ext cx="661993"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53585A"/>
                </a:solidFill>
                <a:latin typeface="Arial"/>
                <a:cs typeface="Arial"/>
                <a:sym typeface="Arial"/>
                <a:rtl val="0"/>
              </a:rPr>
              <a:t>Placebo</a:t>
            </a:r>
          </a:p>
        </p:txBody>
      </p:sp>
      <p:sp>
        <p:nvSpPr>
          <p:cNvPr id="46" name="TextBox 45">
            <a:extLst>
              <a:ext uri="{FF2B5EF4-FFF2-40B4-BE49-F238E27FC236}">
                <a16:creationId xmlns:a16="http://schemas.microsoft.com/office/drawing/2014/main" id="{7A5D5C8F-0C22-40BB-F252-389C125D652E}"/>
              </a:ext>
            </a:extLst>
          </p:cNvPr>
          <p:cNvSpPr txBox="1"/>
          <p:nvPr/>
        </p:nvSpPr>
        <p:spPr>
          <a:xfrm>
            <a:off x="5932995" y="2898177"/>
            <a:ext cx="867495"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669BD2"/>
                </a:solidFill>
                <a:latin typeface="Arial"/>
                <a:cs typeface="Arial"/>
                <a:sym typeface="Arial"/>
                <a:rtl val="0"/>
              </a:rPr>
              <a:t>Finerenone</a:t>
            </a:r>
          </a:p>
        </p:txBody>
      </p:sp>
      <p:sp>
        <p:nvSpPr>
          <p:cNvPr id="47" name="TextBox 46">
            <a:extLst>
              <a:ext uri="{FF2B5EF4-FFF2-40B4-BE49-F238E27FC236}">
                <a16:creationId xmlns:a16="http://schemas.microsoft.com/office/drawing/2014/main" id="{9944A586-5968-A50D-A6F4-23C2589CB343}"/>
              </a:ext>
            </a:extLst>
          </p:cNvPr>
          <p:cNvSpPr txBox="1"/>
          <p:nvPr/>
        </p:nvSpPr>
        <p:spPr>
          <a:xfrm>
            <a:off x="1573974" y="1199244"/>
            <a:ext cx="3318537" cy="523220"/>
          </a:xfrm>
          <a:prstGeom prst="rect">
            <a:avLst/>
          </a:prstGeom>
          <a:noFill/>
        </p:spPr>
        <p:txBody>
          <a:bodyPr vert="horz" wrap="none" lIns="91440" tIns="45720" rIns="91440" bIns="45720" rtlCol="0">
            <a:spAutoFit/>
          </a:bodyPr>
          <a:lstStyle/>
          <a:p>
            <a:pPr algn="l">
              <a:spcBef>
                <a:spcPts val="600"/>
              </a:spcBef>
            </a:pPr>
            <a:r>
              <a:rPr lang="en-US" sz="1400" b="1" spc="0" baseline="0">
                <a:ln/>
                <a:solidFill>
                  <a:srgbClr val="53585A"/>
                </a:solidFill>
                <a:latin typeface="Arial"/>
                <a:cs typeface="Arial"/>
                <a:sym typeface="Arial"/>
                <a:rtl val="0"/>
              </a:rPr>
              <a:t>Hazard ratio, 0.85 (95% CI 0.74, 0.99)</a:t>
            </a:r>
            <a:br>
              <a:rPr lang="en-US" sz="1400" b="1" spc="0" baseline="0">
                <a:ln/>
                <a:solidFill>
                  <a:srgbClr val="53585A"/>
                </a:solidFill>
                <a:latin typeface="Arial"/>
                <a:cs typeface="Arial"/>
                <a:sym typeface="Arial"/>
                <a:rtl val="0"/>
              </a:rPr>
            </a:br>
            <a:r>
              <a:rPr lang="en-US" sz="1400" b="1" i="1">
                <a:ln/>
                <a:solidFill>
                  <a:srgbClr val="53585A"/>
                </a:solidFill>
                <a:latin typeface="Arial"/>
                <a:cs typeface="Arial"/>
                <a:sym typeface="Arial"/>
                <a:rtl val="0"/>
              </a:rPr>
              <a:t>p</a:t>
            </a:r>
            <a:r>
              <a:rPr lang="en-US" sz="1400" b="1" spc="0" baseline="0">
                <a:ln/>
                <a:solidFill>
                  <a:srgbClr val="53585A"/>
                </a:solidFill>
                <a:latin typeface="Arial"/>
                <a:cs typeface="Arial"/>
                <a:sym typeface="Arial"/>
                <a:rtl val="0"/>
              </a:rPr>
              <a:t>=0.030</a:t>
            </a:r>
          </a:p>
        </p:txBody>
      </p:sp>
      <p:grpSp>
        <p:nvGrpSpPr>
          <p:cNvPr id="49" name="Group 48">
            <a:extLst>
              <a:ext uri="{FF2B5EF4-FFF2-40B4-BE49-F238E27FC236}">
                <a16:creationId xmlns:a16="http://schemas.microsoft.com/office/drawing/2014/main" id="{4C7948F3-D0E9-A40F-0C80-1619013EBAA0}"/>
              </a:ext>
            </a:extLst>
          </p:cNvPr>
          <p:cNvGrpSpPr/>
          <p:nvPr/>
        </p:nvGrpSpPr>
        <p:grpSpPr>
          <a:xfrm>
            <a:off x="11028700" y="753298"/>
            <a:ext cx="641185" cy="661356"/>
            <a:chOff x="11028700" y="397163"/>
            <a:chExt cx="641185" cy="661356"/>
          </a:xfrm>
        </p:grpSpPr>
        <p:sp>
          <p:nvSpPr>
            <p:cNvPr id="50" name="Oval 49">
              <a:extLst>
                <a:ext uri="{FF2B5EF4-FFF2-40B4-BE49-F238E27FC236}">
                  <a16:creationId xmlns:a16="http://schemas.microsoft.com/office/drawing/2014/main" id="{2F24299A-B111-BD4E-6E79-EDB02057000A}"/>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51" name="Picture 2">
              <a:extLst>
                <a:ext uri="{FF2B5EF4-FFF2-40B4-BE49-F238E27FC236}">
                  <a16:creationId xmlns:a16="http://schemas.microsoft.com/office/drawing/2014/main" id="{DE3C57D4-5F7A-96F4-BC80-C253E704DD35}"/>
                </a:ext>
              </a:extLst>
            </p:cNvPr>
            <p:cNvPicPr>
              <a:picLocks noChangeAspect="1"/>
            </p:cNvPicPr>
            <p:nvPr/>
          </p:nvPicPr>
          <p:blipFill rotWithShape="1">
            <a:blip r:embed="rId4"/>
            <a:stretch/>
          </p:blipFill>
          <p:spPr>
            <a:xfrm>
              <a:off x="11089114" y="511693"/>
              <a:ext cx="520355" cy="491506"/>
            </a:xfrm>
            <a:prstGeom prst="rect">
              <a:avLst/>
            </a:prstGeom>
            <a:effectLst/>
          </p:spPr>
        </p:pic>
      </p:grpSp>
      <p:pic>
        <p:nvPicPr>
          <p:cNvPr id="2" name="Picture 2" descr="Glasgow 2026 | ERA">
            <a:extLst>
              <a:ext uri="{FF2B5EF4-FFF2-40B4-BE49-F238E27FC236}">
                <a16:creationId xmlns:a16="http://schemas.microsoft.com/office/drawing/2014/main" id="{337B5D1B-D2C1-6219-EC24-E6A056EA7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EC0FBB9-D287-D04A-3A6C-1B45D6A88D81}"/>
              </a:ext>
            </a:extLst>
          </p:cNvPr>
          <p:cNvGrpSpPr/>
          <p:nvPr/>
        </p:nvGrpSpPr>
        <p:grpSpPr>
          <a:xfrm>
            <a:off x="9190751" y="4396159"/>
            <a:ext cx="2116256" cy="439967"/>
            <a:chOff x="6422446" y="6126283"/>
            <a:chExt cx="2333348" cy="439967"/>
          </a:xfrm>
        </p:grpSpPr>
        <p:sp>
          <p:nvSpPr>
            <p:cNvPr id="7" name="TextBox 6">
              <a:extLst>
                <a:ext uri="{FF2B5EF4-FFF2-40B4-BE49-F238E27FC236}">
                  <a16:creationId xmlns:a16="http://schemas.microsoft.com/office/drawing/2014/main" id="{F4A523E5-30DE-07E8-3C60-5965CB4C8AD9}"/>
                </a:ext>
              </a:extLst>
            </p:cNvPr>
            <p:cNvSpPr txBox="1"/>
            <p:nvPr/>
          </p:nvSpPr>
          <p:spPr>
            <a:xfrm>
              <a:off x="6422446" y="6163051"/>
              <a:ext cx="155114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finerenone</a:t>
              </a:r>
            </a:p>
          </p:txBody>
        </p:sp>
        <p:sp>
          <p:nvSpPr>
            <p:cNvPr id="8" name="TextBox 7">
              <a:extLst>
                <a:ext uri="{FF2B5EF4-FFF2-40B4-BE49-F238E27FC236}">
                  <a16:creationId xmlns:a16="http://schemas.microsoft.com/office/drawing/2014/main" id="{B1B9B4CC-155D-2097-6CD9-2E176648A978}"/>
                </a:ext>
              </a:extLst>
            </p:cNvPr>
            <p:cNvSpPr txBox="1"/>
            <p:nvPr/>
          </p:nvSpPr>
          <p:spPr>
            <a:xfrm>
              <a:off x="7958579" y="6163051"/>
              <a:ext cx="797215"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placebo</a:t>
              </a:r>
            </a:p>
          </p:txBody>
        </p:sp>
        <p:cxnSp>
          <p:nvCxnSpPr>
            <p:cNvPr id="9" name="Straight Arrow Connector 8">
              <a:extLst>
                <a:ext uri="{FF2B5EF4-FFF2-40B4-BE49-F238E27FC236}">
                  <a16:creationId xmlns:a16="http://schemas.microsoft.com/office/drawing/2014/main" id="{526667CF-C523-767C-0395-88C652D064F5}"/>
                </a:ext>
              </a:extLst>
            </p:cNvPr>
            <p:cNvCxnSpPr>
              <a:cxnSpLocks/>
            </p:cNvCxnSpPr>
            <p:nvPr/>
          </p:nvCxnSpPr>
          <p:spPr>
            <a:xfrm flipH="1">
              <a:off x="7172876" y="6126283"/>
              <a:ext cx="6747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B4A1637-31B5-66E1-AFF9-F14B7DD23D5D}"/>
                </a:ext>
              </a:extLst>
            </p:cNvPr>
            <p:cNvCxnSpPr>
              <a:cxnSpLocks/>
            </p:cNvCxnSpPr>
            <p:nvPr/>
          </p:nvCxnSpPr>
          <p:spPr>
            <a:xfrm>
              <a:off x="8075169" y="6126283"/>
              <a:ext cx="6747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965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66A6B-6D02-F9BF-ACDD-2ED72B22150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FE5A5-EF0C-F8A2-1E07-87B0F13ACBEF}"/>
              </a:ext>
            </a:extLst>
          </p:cNvPr>
          <p:cNvSpPr>
            <a:spLocks noGrp="1"/>
          </p:cNvSpPr>
          <p:nvPr>
            <p:ph type="ftr" sz="quarter" idx="11"/>
          </p:nvPr>
        </p:nvSpPr>
        <p:spPr>
          <a:xfrm>
            <a:off x="623887" y="6013459"/>
            <a:ext cx="11367816" cy="506124"/>
          </a:xfrm>
        </p:spPr>
        <p:txBody>
          <a:bodyPr/>
          <a:lstStyle/>
          <a:p>
            <a:r>
              <a:rPr lang="en-GB"/>
              <a:t>Cumulative incidence plots based on Aalen–Johansen estimates with non-CV death as a competing event. </a:t>
            </a:r>
          </a:p>
          <a:p>
            <a:r>
              <a:rPr lang="en-GB" spc="-30"/>
              <a:t>*From baseline over ≥4 weeks; </a:t>
            </a:r>
            <a:r>
              <a:rPr lang="en-GB" spc="-30" baseline="30000"/>
              <a:t>#</a:t>
            </a:r>
            <a:r>
              <a:rPr lang="en-GB" spc="-30"/>
              <a:t>Defined as sustained eGFR &lt;15 mL/min/1.73 m</a:t>
            </a:r>
            <a:r>
              <a:rPr lang="en-GB" spc="-30" baseline="30000"/>
              <a:t>2</a:t>
            </a:r>
            <a:r>
              <a:rPr lang="en-GB" spc="-30"/>
              <a:t> or initiation of chronic dialysis or kidney transplantation; </a:t>
            </a:r>
            <a:r>
              <a:rPr lang="en-GB" baseline="30000"/>
              <a:t>‡</a:t>
            </a:r>
            <a:r>
              <a:rPr lang="en-GB"/>
              <a:t>Diabetes status did not modify the effect of finerenone (</a:t>
            </a:r>
            <a:r>
              <a:rPr lang="en-GB" err="1"/>
              <a:t>p</a:t>
            </a:r>
            <a:r>
              <a:rPr lang="en-GB" baseline="-25000" err="1"/>
              <a:t>interaction</a:t>
            </a:r>
            <a:r>
              <a:rPr lang="en-GB"/>
              <a:t> = 0.9800).</a:t>
            </a:r>
          </a:p>
          <a:p>
            <a:r>
              <a:rPr lang="en-GB"/>
              <a:t>CI, confidence interval; CV, cardiovascular; eGFR, estimated glomerular filtration rate; HHF, hospitalisation for heart failure; PY, patient years.</a:t>
            </a:r>
          </a:p>
        </p:txBody>
      </p:sp>
      <p:sp>
        <p:nvSpPr>
          <p:cNvPr id="3" name="Slide Number Placeholder 2">
            <a:extLst>
              <a:ext uri="{FF2B5EF4-FFF2-40B4-BE49-F238E27FC236}">
                <a16:creationId xmlns:a16="http://schemas.microsoft.com/office/drawing/2014/main" id="{C0A13427-8A0A-2BC0-88E2-3BAF76F55440}"/>
              </a:ext>
            </a:extLst>
          </p:cNvPr>
          <p:cNvSpPr>
            <a:spLocks noGrp="1"/>
          </p:cNvSpPr>
          <p:nvPr>
            <p:ph type="sldNum" sz="quarter" idx="10"/>
          </p:nvPr>
        </p:nvSpPr>
        <p:spPr/>
        <p:txBody>
          <a:bodyPr/>
          <a:lstStyle/>
          <a:p>
            <a:fld id="{7AF8E309-D608-654D-B811-6A2C46C88181}" type="slidenum">
              <a:rPr lang="en-US" smtClean="0"/>
              <a:pPr/>
              <a:t>56</a:t>
            </a:fld>
            <a:endParaRPr lang="en-US"/>
          </a:p>
        </p:txBody>
      </p:sp>
      <p:sp>
        <p:nvSpPr>
          <p:cNvPr id="4" name="Title 3">
            <a:extLst>
              <a:ext uri="{FF2B5EF4-FFF2-40B4-BE49-F238E27FC236}">
                <a16:creationId xmlns:a16="http://schemas.microsoft.com/office/drawing/2014/main" id="{973453E8-A29F-AA95-127E-CECAFE55380D}"/>
              </a:ext>
            </a:extLst>
          </p:cNvPr>
          <p:cNvSpPr>
            <a:spLocks noGrp="1"/>
          </p:cNvSpPr>
          <p:nvPr>
            <p:ph type="title"/>
          </p:nvPr>
        </p:nvSpPr>
        <p:spPr/>
        <p:txBody>
          <a:bodyPr/>
          <a:lstStyle/>
          <a:p>
            <a:r>
              <a:rPr lang="en-GB"/>
              <a:t>Composite kidney-CV outcome</a:t>
            </a:r>
          </a:p>
        </p:txBody>
      </p:sp>
      <p:sp>
        <p:nvSpPr>
          <p:cNvPr id="23" name="TextBox 22">
            <a:extLst>
              <a:ext uri="{FF2B5EF4-FFF2-40B4-BE49-F238E27FC236}">
                <a16:creationId xmlns:a16="http://schemas.microsoft.com/office/drawing/2014/main" id="{AD1D4853-BEFE-5B30-6998-DD80CA8A2289}"/>
              </a:ext>
            </a:extLst>
          </p:cNvPr>
          <p:cNvSpPr txBox="1"/>
          <p:nvPr/>
        </p:nvSpPr>
        <p:spPr>
          <a:xfrm>
            <a:off x="1228529" y="4475687"/>
            <a:ext cx="26962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0</a:t>
            </a:r>
          </a:p>
        </p:txBody>
      </p:sp>
      <p:sp>
        <p:nvSpPr>
          <p:cNvPr id="24" name="TextBox 23">
            <a:extLst>
              <a:ext uri="{FF2B5EF4-FFF2-40B4-BE49-F238E27FC236}">
                <a16:creationId xmlns:a16="http://schemas.microsoft.com/office/drawing/2014/main" id="{16E4751F-8752-1B41-BA8D-445CEE528FF6}"/>
              </a:ext>
            </a:extLst>
          </p:cNvPr>
          <p:cNvSpPr txBox="1"/>
          <p:nvPr/>
        </p:nvSpPr>
        <p:spPr>
          <a:xfrm>
            <a:off x="1484590" y="4728617"/>
            <a:ext cx="84960"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0</a:t>
            </a:r>
          </a:p>
        </p:txBody>
      </p:sp>
      <p:sp>
        <p:nvSpPr>
          <p:cNvPr id="25" name="TextBox 24">
            <a:extLst>
              <a:ext uri="{FF2B5EF4-FFF2-40B4-BE49-F238E27FC236}">
                <a16:creationId xmlns:a16="http://schemas.microsoft.com/office/drawing/2014/main" id="{31EF4DFC-E5A2-FFA6-B980-9EC0BD15DDD5}"/>
              </a:ext>
            </a:extLst>
          </p:cNvPr>
          <p:cNvSpPr txBox="1"/>
          <p:nvPr/>
        </p:nvSpPr>
        <p:spPr>
          <a:xfrm>
            <a:off x="1228529" y="3619112"/>
            <a:ext cx="26962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5</a:t>
            </a:r>
          </a:p>
        </p:txBody>
      </p:sp>
      <p:sp>
        <p:nvSpPr>
          <p:cNvPr id="27" name="TextBox 26">
            <a:extLst>
              <a:ext uri="{FF2B5EF4-FFF2-40B4-BE49-F238E27FC236}">
                <a16:creationId xmlns:a16="http://schemas.microsoft.com/office/drawing/2014/main" id="{14296941-4059-CDD2-F331-073237B5AB37}"/>
              </a:ext>
            </a:extLst>
          </p:cNvPr>
          <p:cNvSpPr txBox="1"/>
          <p:nvPr/>
        </p:nvSpPr>
        <p:spPr>
          <a:xfrm>
            <a:off x="1140982" y="1905960"/>
            <a:ext cx="354584"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15</a:t>
            </a:r>
          </a:p>
        </p:txBody>
      </p:sp>
      <p:sp>
        <p:nvSpPr>
          <p:cNvPr id="28" name="TextBox 27">
            <a:extLst>
              <a:ext uri="{FF2B5EF4-FFF2-40B4-BE49-F238E27FC236}">
                <a16:creationId xmlns:a16="http://schemas.microsoft.com/office/drawing/2014/main" id="{3C0DD648-B155-BB2B-4640-2C5027F6BB05}"/>
              </a:ext>
            </a:extLst>
          </p:cNvPr>
          <p:cNvSpPr txBox="1"/>
          <p:nvPr/>
        </p:nvSpPr>
        <p:spPr>
          <a:xfrm>
            <a:off x="1140982" y="1049384"/>
            <a:ext cx="354584"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20</a:t>
            </a:r>
          </a:p>
        </p:txBody>
      </p:sp>
      <p:sp>
        <p:nvSpPr>
          <p:cNvPr id="31" name="Freeform: Shape 30">
            <a:extLst>
              <a:ext uri="{FF2B5EF4-FFF2-40B4-BE49-F238E27FC236}">
                <a16:creationId xmlns:a16="http://schemas.microsoft.com/office/drawing/2014/main" id="{92F9CAA3-7B91-FD3C-ACCA-23DBFD992631}"/>
              </a:ext>
            </a:extLst>
          </p:cNvPr>
          <p:cNvSpPr/>
          <p:nvPr/>
        </p:nvSpPr>
        <p:spPr>
          <a:xfrm>
            <a:off x="1518532"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32" name="Freeform: Shape 31">
            <a:extLst>
              <a:ext uri="{FF2B5EF4-FFF2-40B4-BE49-F238E27FC236}">
                <a16:creationId xmlns:a16="http://schemas.microsoft.com/office/drawing/2014/main" id="{904A4897-4AEC-9E9F-E371-099B97A0EC6B}"/>
              </a:ext>
            </a:extLst>
          </p:cNvPr>
          <p:cNvSpPr/>
          <p:nvPr/>
        </p:nvSpPr>
        <p:spPr>
          <a:xfrm>
            <a:off x="2178269"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33" name="Freeform: Shape 32">
            <a:extLst>
              <a:ext uri="{FF2B5EF4-FFF2-40B4-BE49-F238E27FC236}">
                <a16:creationId xmlns:a16="http://schemas.microsoft.com/office/drawing/2014/main" id="{EDFE9758-4104-91C6-7B2B-757B4F38A6FD}"/>
              </a:ext>
            </a:extLst>
          </p:cNvPr>
          <p:cNvSpPr/>
          <p:nvPr/>
        </p:nvSpPr>
        <p:spPr>
          <a:xfrm>
            <a:off x="6816416" y="4624465"/>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34" name="TextBox 33">
            <a:extLst>
              <a:ext uri="{FF2B5EF4-FFF2-40B4-BE49-F238E27FC236}">
                <a16:creationId xmlns:a16="http://schemas.microsoft.com/office/drawing/2014/main" id="{34F6F0BB-5D94-AABB-42CE-2CE2D22F222F}"/>
              </a:ext>
            </a:extLst>
          </p:cNvPr>
          <p:cNvSpPr txBox="1"/>
          <p:nvPr/>
        </p:nvSpPr>
        <p:spPr>
          <a:xfrm>
            <a:off x="2132117" y="4728617"/>
            <a:ext cx="84960"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6</a:t>
            </a:r>
          </a:p>
        </p:txBody>
      </p:sp>
      <p:sp>
        <p:nvSpPr>
          <p:cNvPr id="35" name="TextBox 34">
            <a:extLst>
              <a:ext uri="{FF2B5EF4-FFF2-40B4-BE49-F238E27FC236}">
                <a16:creationId xmlns:a16="http://schemas.microsoft.com/office/drawing/2014/main" id="{A92857DA-584E-D025-AC85-331219486C69}"/>
              </a:ext>
            </a:extLst>
          </p:cNvPr>
          <p:cNvSpPr txBox="1"/>
          <p:nvPr/>
        </p:nvSpPr>
        <p:spPr>
          <a:xfrm>
            <a:off x="2756834" y="472861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12</a:t>
            </a:r>
          </a:p>
        </p:txBody>
      </p:sp>
      <p:grpSp>
        <p:nvGrpSpPr>
          <p:cNvPr id="36" name="Group 35">
            <a:extLst>
              <a:ext uri="{FF2B5EF4-FFF2-40B4-BE49-F238E27FC236}">
                <a16:creationId xmlns:a16="http://schemas.microsoft.com/office/drawing/2014/main" id="{20551E7E-0497-F774-5B21-967F799C6017}"/>
              </a:ext>
            </a:extLst>
          </p:cNvPr>
          <p:cNvGrpSpPr/>
          <p:nvPr/>
        </p:nvGrpSpPr>
        <p:grpSpPr>
          <a:xfrm>
            <a:off x="1462458" y="1187884"/>
            <a:ext cx="5347699" cy="3458663"/>
            <a:chOff x="3309620" y="2047102"/>
            <a:chExt cx="6242368" cy="2783161"/>
          </a:xfrm>
        </p:grpSpPr>
        <p:sp>
          <p:nvSpPr>
            <p:cNvPr id="37" name="Freeform: Shape 36">
              <a:extLst>
                <a:ext uri="{FF2B5EF4-FFF2-40B4-BE49-F238E27FC236}">
                  <a16:creationId xmlns:a16="http://schemas.microsoft.com/office/drawing/2014/main" id="{20CA301E-736E-12A6-17BB-0FA7CF137290}"/>
                </a:ext>
              </a:extLst>
            </p:cNvPr>
            <p:cNvSpPr/>
            <p:nvPr/>
          </p:nvSpPr>
          <p:spPr>
            <a:xfrm>
              <a:off x="3375075" y="2047102"/>
              <a:ext cx="6168775" cy="2766223"/>
            </a:xfrm>
            <a:custGeom>
              <a:avLst/>
              <a:gdLst>
                <a:gd name="csX0" fmla="*/ 6168626 w 6168775"/>
                <a:gd name="csY0" fmla="*/ 3452114 h 3452152"/>
                <a:gd name="csX1" fmla="*/ -150 w 6168775"/>
                <a:gd name="csY1" fmla="*/ 3452114 h 3452152"/>
                <a:gd name="csX2" fmla="*/ -150 w 6168775"/>
                <a:gd name="csY2" fmla="*/ -39 h 3452152"/>
              </a:gdLst>
              <a:ahLst/>
              <a:cxnLst>
                <a:cxn ang="0">
                  <a:pos x="csX0" y="csY0"/>
                </a:cxn>
                <a:cxn ang="0">
                  <a:pos x="csX1" y="csY1"/>
                </a:cxn>
                <a:cxn ang="0">
                  <a:pos x="csX2" y="csY2"/>
                </a:cxn>
              </a:cxnLst>
              <a:rect l="l" t="t" r="r" b="b"/>
              <a:pathLst>
                <a:path w="6168775" h="3452152">
                  <a:moveTo>
                    <a:pt x="6168626" y="3452114"/>
                  </a:moveTo>
                  <a:lnTo>
                    <a:pt x="-150" y="3452114"/>
                  </a:lnTo>
                  <a:lnTo>
                    <a:pt x="-150" y="-39"/>
                  </a:lnTo>
                </a:path>
              </a:pathLst>
            </a:custGeom>
            <a:noFill/>
            <a:ln w="15875" cap="flat">
              <a:solidFill>
                <a:schemeClr val="tx1"/>
              </a:solidFill>
              <a:prstDash val="solid"/>
              <a:round/>
            </a:ln>
          </p:spPr>
          <p:txBody>
            <a:bodyPr/>
            <a:lstStyle/>
            <a:p>
              <a:endParaRPr lang="en-US"/>
            </a:p>
          </p:txBody>
        </p:sp>
        <p:sp>
          <p:nvSpPr>
            <p:cNvPr id="38" name="Freeform 5">
              <a:extLst>
                <a:ext uri="{FF2B5EF4-FFF2-40B4-BE49-F238E27FC236}">
                  <a16:creationId xmlns:a16="http://schemas.microsoft.com/office/drawing/2014/main" id="{BC14B10F-AA54-7E5A-5972-385D210932D9}"/>
                </a:ext>
              </a:extLst>
            </p:cNvPr>
            <p:cNvSpPr>
              <a:spLocks/>
            </p:cNvSpPr>
            <p:nvPr/>
          </p:nvSpPr>
          <p:spPr bwMode="auto">
            <a:xfrm>
              <a:off x="3378200" y="2738438"/>
              <a:ext cx="6173788" cy="2073275"/>
            </a:xfrm>
            <a:custGeom>
              <a:avLst/>
              <a:gdLst>
                <a:gd name="T0" fmla="*/ 95 w 3889"/>
                <a:gd name="T1" fmla="*/ 1295 h 1306"/>
                <a:gd name="T2" fmla="*/ 184 w 3889"/>
                <a:gd name="T3" fmla="*/ 1289 h 1306"/>
                <a:gd name="T4" fmla="*/ 283 w 3889"/>
                <a:gd name="T5" fmla="*/ 1272 h 1306"/>
                <a:gd name="T6" fmla="*/ 343 w 3889"/>
                <a:gd name="T7" fmla="*/ 1261 h 1306"/>
                <a:gd name="T8" fmla="*/ 417 w 3889"/>
                <a:gd name="T9" fmla="*/ 1244 h 1306"/>
                <a:gd name="T10" fmla="*/ 512 w 3889"/>
                <a:gd name="T11" fmla="*/ 1233 h 1306"/>
                <a:gd name="T12" fmla="*/ 586 w 3889"/>
                <a:gd name="T13" fmla="*/ 1211 h 1306"/>
                <a:gd name="T14" fmla="*/ 666 w 3889"/>
                <a:gd name="T15" fmla="*/ 1188 h 1306"/>
                <a:gd name="T16" fmla="*/ 735 w 3889"/>
                <a:gd name="T17" fmla="*/ 1166 h 1306"/>
                <a:gd name="T18" fmla="*/ 844 w 3889"/>
                <a:gd name="T19" fmla="*/ 1149 h 1306"/>
                <a:gd name="T20" fmla="*/ 934 w 3889"/>
                <a:gd name="T21" fmla="*/ 1127 h 1306"/>
                <a:gd name="T22" fmla="*/ 988 w 3889"/>
                <a:gd name="T23" fmla="*/ 1099 h 1306"/>
                <a:gd name="T24" fmla="*/ 1043 w 3889"/>
                <a:gd name="T25" fmla="*/ 1071 h 1306"/>
                <a:gd name="T26" fmla="*/ 1133 w 3889"/>
                <a:gd name="T27" fmla="*/ 1054 h 1306"/>
                <a:gd name="T28" fmla="*/ 1217 w 3889"/>
                <a:gd name="T29" fmla="*/ 1031 h 1306"/>
                <a:gd name="T30" fmla="*/ 1286 w 3889"/>
                <a:gd name="T31" fmla="*/ 1014 h 1306"/>
                <a:gd name="T32" fmla="*/ 1346 w 3889"/>
                <a:gd name="T33" fmla="*/ 981 h 1306"/>
                <a:gd name="T34" fmla="*/ 1421 w 3889"/>
                <a:gd name="T35" fmla="*/ 958 h 1306"/>
                <a:gd name="T36" fmla="*/ 1480 w 3889"/>
                <a:gd name="T37" fmla="*/ 936 h 1306"/>
                <a:gd name="T38" fmla="*/ 1540 w 3889"/>
                <a:gd name="T39" fmla="*/ 930 h 1306"/>
                <a:gd name="T40" fmla="*/ 1594 w 3889"/>
                <a:gd name="T41" fmla="*/ 914 h 1306"/>
                <a:gd name="T42" fmla="*/ 1654 w 3889"/>
                <a:gd name="T43" fmla="*/ 869 h 1306"/>
                <a:gd name="T44" fmla="*/ 1704 w 3889"/>
                <a:gd name="T45" fmla="*/ 852 h 1306"/>
                <a:gd name="T46" fmla="*/ 1763 w 3889"/>
                <a:gd name="T47" fmla="*/ 835 h 1306"/>
                <a:gd name="T48" fmla="*/ 1813 w 3889"/>
                <a:gd name="T49" fmla="*/ 824 h 1306"/>
                <a:gd name="T50" fmla="*/ 1877 w 3889"/>
                <a:gd name="T51" fmla="*/ 813 h 1306"/>
                <a:gd name="T52" fmla="*/ 1932 w 3889"/>
                <a:gd name="T53" fmla="*/ 796 h 1306"/>
                <a:gd name="T54" fmla="*/ 1987 w 3889"/>
                <a:gd name="T55" fmla="*/ 757 h 1306"/>
                <a:gd name="T56" fmla="*/ 2036 w 3889"/>
                <a:gd name="T57" fmla="*/ 740 h 1306"/>
                <a:gd name="T58" fmla="*/ 2101 w 3889"/>
                <a:gd name="T59" fmla="*/ 723 h 1306"/>
                <a:gd name="T60" fmla="*/ 2151 w 3889"/>
                <a:gd name="T61" fmla="*/ 712 h 1306"/>
                <a:gd name="T62" fmla="*/ 2205 w 3889"/>
                <a:gd name="T63" fmla="*/ 695 h 1306"/>
                <a:gd name="T64" fmla="*/ 2260 w 3889"/>
                <a:gd name="T65" fmla="*/ 656 h 1306"/>
                <a:gd name="T66" fmla="*/ 2310 w 3889"/>
                <a:gd name="T67" fmla="*/ 605 h 1306"/>
                <a:gd name="T68" fmla="*/ 2364 w 3889"/>
                <a:gd name="T69" fmla="*/ 588 h 1306"/>
                <a:gd name="T70" fmla="*/ 2419 w 3889"/>
                <a:gd name="T71" fmla="*/ 577 h 1306"/>
                <a:gd name="T72" fmla="*/ 2468 w 3889"/>
                <a:gd name="T73" fmla="*/ 566 h 1306"/>
                <a:gd name="T74" fmla="*/ 2523 w 3889"/>
                <a:gd name="T75" fmla="*/ 555 h 1306"/>
                <a:gd name="T76" fmla="*/ 2578 w 3889"/>
                <a:gd name="T77" fmla="*/ 527 h 1306"/>
                <a:gd name="T78" fmla="*/ 2632 w 3889"/>
                <a:gd name="T79" fmla="*/ 476 h 1306"/>
                <a:gd name="T80" fmla="*/ 2682 w 3889"/>
                <a:gd name="T81" fmla="*/ 454 h 1306"/>
                <a:gd name="T82" fmla="*/ 2737 w 3889"/>
                <a:gd name="T83" fmla="*/ 437 h 1306"/>
                <a:gd name="T84" fmla="*/ 2791 w 3889"/>
                <a:gd name="T85" fmla="*/ 426 h 1306"/>
                <a:gd name="T86" fmla="*/ 2846 w 3889"/>
                <a:gd name="T87" fmla="*/ 409 h 1306"/>
                <a:gd name="T88" fmla="*/ 2896 w 3889"/>
                <a:gd name="T89" fmla="*/ 387 h 1306"/>
                <a:gd name="T90" fmla="*/ 2950 w 3889"/>
                <a:gd name="T91" fmla="*/ 353 h 1306"/>
                <a:gd name="T92" fmla="*/ 3005 w 3889"/>
                <a:gd name="T93" fmla="*/ 325 h 1306"/>
                <a:gd name="T94" fmla="*/ 3059 w 3889"/>
                <a:gd name="T95" fmla="*/ 302 h 1306"/>
                <a:gd name="T96" fmla="*/ 3109 w 3889"/>
                <a:gd name="T97" fmla="*/ 297 h 1306"/>
                <a:gd name="T98" fmla="*/ 3164 w 3889"/>
                <a:gd name="T99" fmla="*/ 291 h 1306"/>
                <a:gd name="T100" fmla="*/ 3213 w 3889"/>
                <a:gd name="T101" fmla="*/ 263 h 1306"/>
                <a:gd name="T102" fmla="*/ 3268 w 3889"/>
                <a:gd name="T103" fmla="*/ 202 h 1306"/>
                <a:gd name="T104" fmla="*/ 3323 w 3889"/>
                <a:gd name="T105" fmla="*/ 190 h 1306"/>
                <a:gd name="T106" fmla="*/ 3377 w 3889"/>
                <a:gd name="T107" fmla="*/ 179 h 1306"/>
                <a:gd name="T108" fmla="*/ 3427 w 3889"/>
                <a:gd name="T109" fmla="*/ 173 h 1306"/>
                <a:gd name="T110" fmla="*/ 3482 w 3889"/>
                <a:gd name="T111" fmla="*/ 168 h 1306"/>
                <a:gd name="T112" fmla="*/ 3536 w 3889"/>
                <a:gd name="T113" fmla="*/ 157 h 1306"/>
                <a:gd name="T114" fmla="*/ 3586 w 3889"/>
                <a:gd name="T115" fmla="*/ 89 h 1306"/>
                <a:gd name="T116" fmla="*/ 3640 w 3889"/>
                <a:gd name="T117" fmla="*/ 78 h 1306"/>
                <a:gd name="T118" fmla="*/ 3695 w 3889"/>
                <a:gd name="T119" fmla="*/ 50 h 1306"/>
                <a:gd name="T120" fmla="*/ 3750 w 3889"/>
                <a:gd name="T121" fmla="*/ 45 h 1306"/>
                <a:gd name="T122" fmla="*/ 3799 w 3889"/>
                <a:gd name="T123" fmla="*/ 33 h 1306"/>
                <a:gd name="T124" fmla="*/ 3854 w 3889"/>
                <a:gd name="T125" fmla="*/ 22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9" h="1306">
                  <a:moveTo>
                    <a:pt x="0" y="1306"/>
                  </a:moveTo>
                  <a:lnTo>
                    <a:pt x="5" y="1306"/>
                  </a:lnTo>
                  <a:lnTo>
                    <a:pt x="5" y="1306"/>
                  </a:lnTo>
                  <a:lnTo>
                    <a:pt x="25" y="1306"/>
                  </a:lnTo>
                  <a:lnTo>
                    <a:pt x="25" y="1306"/>
                  </a:lnTo>
                  <a:lnTo>
                    <a:pt x="25" y="1306"/>
                  </a:lnTo>
                  <a:lnTo>
                    <a:pt x="25" y="1306"/>
                  </a:lnTo>
                  <a:lnTo>
                    <a:pt x="30" y="1306"/>
                  </a:lnTo>
                  <a:lnTo>
                    <a:pt x="30" y="1306"/>
                  </a:lnTo>
                  <a:lnTo>
                    <a:pt x="50" y="1306"/>
                  </a:lnTo>
                  <a:lnTo>
                    <a:pt x="50" y="1306"/>
                  </a:lnTo>
                  <a:lnTo>
                    <a:pt x="55" y="1306"/>
                  </a:lnTo>
                  <a:lnTo>
                    <a:pt x="55" y="1300"/>
                  </a:lnTo>
                  <a:lnTo>
                    <a:pt x="60" y="1300"/>
                  </a:lnTo>
                  <a:lnTo>
                    <a:pt x="60" y="1300"/>
                  </a:lnTo>
                  <a:lnTo>
                    <a:pt x="65" y="1300"/>
                  </a:lnTo>
                  <a:lnTo>
                    <a:pt x="65" y="1300"/>
                  </a:lnTo>
                  <a:lnTo>
                    <a:pt x="70" y="1300"/>
                  </a:lnTo>
                  <a:lnTo>
                    <a:pt x="70" y="1300"/>
                  </a:lnTo>
                  <a:lnTo>
                    <a:pt x="70" y="1300"/>
                  </a:lnTo>
                  <a:lnTo>
                    <a:pt x="70" y="1300"/>
                  </a:lnTo>
                  <a:lnTo>
                    <a:pt x="75" y="1300"/>
                  </a:lnTo>
                  <a:lnTo>
                    <a:pt x="75" y="1300"/>
                  </a:lnTo>
                  <a:lnTo>
                    <a:pt x="75" y="1300"/>
                  </a:lnTo>
                  <a:lnTo>
                    <a:pt x="75" y="1300"/>
                  </a:lnTo>
                  <a:lnTo>
                    <a:pt x="80" y="1300"/>
                  </a:lnTo>
                  <a:lnTo>
                    <a:pt x="80" y="1295"/>
                  </a:lnTo>
                  <a:lnTo>
                    <a:pt x="80" y="1295"/>
                  </a:lnTo>
                  <a:lnTo>
                    <a:pt x="80" y="1295"/>
                  </a:lnTo>
                  <a:lnTo>
                    <a:pt x="85" y="1295"/>
                  </a:lnTo>
                  <a:lnTo>
                    <a:pt x="85" y="1295"/>
                  </a:lnTo>
                  <a:lnTo>
                    <a:pt x="90" y="1295"/>
                  </a:lnTo>
                  <a:lnTo>
                    <a:pt x="90" y="1295"/>
                  </a:lnTo>
                  <a:lnTo>
                    <a:pt x="90" y="1295"/>
                  </a:lnTo>
                  <a:lnTo>
                    <a:pt x="90" y="1295"/>
                  </a:lnTo>
                  <a:lnTo>
                    <a:pt x="95" y="1295"/>
                  </a:lnTo>
                  <a:lnTo>
                    <a:pt x="95" y="1295"/>
                  </a:lnTo>
                  <a:lnTo>
                    <a:pt x="95" y="1295"/>
                  </a:lnTo>
                  <a:lnTo>
                    <a:pt x="95" y="1295"/>
                  </a:lnTo>
                  <a:lnTo>
                    <a:pt x="100" y="1295"/>
                  </a:lnTo>
                  <a:lnTo>
                    <a:pt x="100" y="1289"/>
                  </a:lnTo>
                  <a:lnTo>
                    <a:pt x="100" y="1289"/>
                  </a:lnTo>
                  <a:lnTo>
                    <a:pt x="100" y="1289"/>
                  </a:lnTo>
                  <a:lnTo>
                    <a:pt x="104" y="1289"/>
                  </a:lnTo>
                  <a:lnTo>
                    <a:pt x="104" y="1289"/>
                  </a:lnTo>
                  <a:lnTo>
                    <a:pt x="109" y="1289"/>
                  </a:lnTo>
                  <a:lnTo>
                    <a:pt x="109" y="1289"/>
                  </a:lnTo>
                  <a:lnTo>
                    <a:pt x="109" y="1289"/>
                  </a:lnTo>
                  <a:lnTo>
                    <a:pt x="109" y="1289"/>
                  </a:lnTo>
                  <a:lnTo>
                    <a:pt x="119" y="1289"/>
                  </a:lnTo>
                  <a:lnTo>
                    <a:pt x="119" y="1289"/>
                  </a:lnTo>
                  <a:lnTo>
                    <a:pt x="124" y="1289"/>
                  </a:lnTo>
                  <a:lnTo>
                    <a:pt x="124" y="1289"/>
                  </a:lnTo>
                  <a:lnTo>
                    <a:pt x="134" y="1289"/>
                  </a:lnTo>
                  <a:lnTo>
                    <a:pt x="134" y="1289"/>
                  </a:lnTo>
                  <a:lnTo>
                    <a:pt x="149" y="1289"/>
                  </a:lnTo>
                  <a:lnTo>
                    <a:pt x="149" y="1289"/>
                  </a:lnTo>
                  <a:lnTo>
                    <a:pt x="149" y="1289"/>
                  </a:lnTo>
                  <a:lnTo>
                    <a:pt x="149" y="1289"/>
                  </a:lnTo>
                  <a:lnTo>
                    <a:pt x="154" y="1289"/>
                  </a:lnTo>
                  <a:lnTo>
                    <a:pt x="154" y="1289"/>
                  </a:lnTo>
                  <a:lnTo>
                    <a:pt x="159" y="1289"/>
                  </a:lnTo>
                  <a:lnTo>
                    <a:pt x="159" y="1289"/>
                  </a:lnTo>
                  <a:lnTo>
                    <a:pt x="164" y="1289"/>
                  </a:lnTo>
                  <a:lnTo>
                    <a:pt x="164" y="1289"/>
                  </a:lnTo>
                  <a:lnTo>
                    <a:pt x="164" y="1289"/>
                  </a:lnTo>
                  <a:lnTo>
                    <a:pt x="164" y="1289"/>
                  </a:lnTo>
                  <a:lnTo>
                    <a:pt x="169" y="1289"/>
                  </a:lnTo>
                  <a:lnTo>
                    <a:pt x="169" y="1289"/>
                  </a:lnTo>
                  <a:lnTo>
                    <a:pt x="174" y="1289"/>
                  </a:lnTo>
                  <a:lnTo>
                    <a:pt x="174" y="1289"/>
                  </a:lnTo>
                  <a:lnTo>
                    <a:pt x="174" y="1289"/>
                  </a:lnTo>
                  <a:lnTo>
                    <a:pt x="174" y="1289"/>
                  </a:lnTo>
                  <a:lnTo>
                    <a:pt x="179" y="1289"/>
                  </a:lnTo>
                  <a:lnTo>
                    <a:pt x="179" y="1289"/>
                  </a:lnTo>
                  <a:lnTo>
                    <a:pt x="184" y="1289"/>
                  </a:lnTo>
                  <a:lnTo>
                    <a:pt x="184" y="1289"/>
                  </a:lnTo>
                  <a:lnTo>
                    <a:pt x="184" y="1289"/>
                  </a:lnTo>
                  <a:lnTo>
                    <a:pt x="184" y="1289"/>
                  </a:lnTo>
                  <a:lnTo>
                    <a:pt x="189" y="1289"/>
                  </a:lnTo>
                  <a:lnTo>
                    <a:pt x="189" y="1289"/>
                  </a:lnTo>
                  <a:lnTo>
                    <a:pt x="194" y="1289"/>
                  </a:lnTo>
                  <a:lnTo>
                    <a:pt x="194" y="1289"/>
                  </a:lnTo>
                  <a:lnTo>
                    <a:pt x="199" y="1289"/>
                  </a:lnTo>
                  <a:lnTo>
                    <a:pt x="199" y="1284"/>
                  </a:lnTo>
                  <a:lnTo>
                    <a:pt x="199" y="1284"/>
                  </a:lnTo>
                  <a:lnTo>
                    <a:pt x="199" y="1284"/>
                  </a:lnTo>
                  <a:lnTo>
                    <a:pt x="204" y="1284"/>
                  </a:lnTo>
                  <a:lnTo>
                    <a:pt x="204" y="1284"/>
                  </a:lnTo>
                  <a:lnTo>
                    <a:pt x="214" y="1284"/>
                  </a:lnTo>
                  <a:lnTo>
                    <a:pt x="214" y="1278"/>
                  </a:lnTo>
                  <a:lnTo>
                    <a:pt x="219" y="1278"/>
                  </a:lnTo>
                  <a:lnTo>
                    <a:pt x="219" y="1278"/>
                  </a:lnTo>
                  <a:lnTo>
                    <a:pt x="229" y="1278"/>
                  </a:lnTo>
                  <a:lnTo>
                    <a:pt x="229" y="1278"/>
                  </a:lnTo>
                  <a:lnTo>
                    <a:pt x="234" y="1278"/>
                  </a:lnTo>
                  <a:lnTo>
                    <a:pt x="234" y="1278"/>
                  </a:lnTo>
                  <a:lnTo>
                    <a:pt x="239" y="1278"/>
                  </a:lnTo>
                  <a:lnTo>
                    <a:pt x="239" y="1278"/>
                  </a:lnTo>
                  <a:lnTo>
                    <a:pt x="244" y="1278"/>
                  </a:lnTo>
                  <a:lnTo>
                    <a:pt x="244" y="1278"/>
                  </a:lnTo>
                  <a:lnTo>
                    <a:pt x="244" y="1278"/>
                  </a:lnTo>
                  <a:lnTo>
                    <a:pt x="244" y="1278"/>
                  </a:lnTo>
                  <a:lnTo>
                    <a:pt x="249" y="1278"/>
                  </a:lnTo>
                  <a:lnTo>
                    <a:pt x="249" y="1278"/>
                  </a:lnTo>
                  <a:lnTo>
                    <a:pt x="253" y="1278"/>
                  </a:lnTo>
                  <a:lnTo>
                    <a:pt x="253" y="1278"/>
                  </a:lnTo>
                  <a:lnTo>
                    <a:pt x="263" y="1278"/>
                  </a:lnTo>
                  <a:lnTo>
                    <a:pt x="263" y="1278"/>
                  </a:lnTo>
                  <a:lnTo>
                    <a:pt x="268" y="1278"/>
                  </a:lnTo>
                  <a:lnTo>
                    <a:pt x="268" y="1278"/>
                  </a:lnTo>
                  <a:lnTo>
                    <a:pt x="273" y="1278"/>
                  </a:lnTo>
                  <a:lnTo>
                    <a:pt x="273" y="1278"/>
                  </a:lnTo>
                  <a:lnTo>
                    <a:pt x="273" y="1278"/>
                  </a:lnTo>
                  <a:lnTo>
                    <a:pt x="273" y="1272"/>
                  </a:lnTo>
                  <a:lnTo>
                    <a:pt x="283" y="1272"/>
                  </a:lnTo>
                  <a:lnTo>
                    <a:pt x="283" y="1272"/>
                  </a:lnTo>
                  <a:lnTo>
                    <a:pt x="288" y="1272"/>
                  </a:lnTo>
                  <a:lnTo>
                    <a:pt x="288" y="1272"/>
                  </a:lnTo>
                  <a:lnTo>
                    <a:pt x="288" y="1272"/>
                  </a:lnTo>
                  <a:lnTo>
                    <a:pt x="288" y="1272"/>
                  </a:lnTo>
                  <a:lnTo>
                    <a:pt x="293" y="1272"/>
                  </a:lnTo>
                  <a:lnTo>
                    <a:pt x="293" y="1272"/>
                  </a:lnTo>
                  <a:lnTo>
                    <a:pt x="293" y="1272"/>
                  </a:lnTo>
                  <a:lnTo>
                    <a:pt x="293" y="1272"/>
                  </a:lnTo>
                  <a:lnTo>
                    <a:pt x="298" y="1272"/>
                  </a:lnTo>
                  <a:lnTo>
                    <a:pt x="298" y="1272"/>
                  </a:lnTo>
                  <a:lnTo>
                    <a:pt x="298" y="1272"/>
                  </a:lnTo>
                  <a:lnTo>
                    <a:pt x="298" y="1272"/>
                  </a:lnTo>
                  <a:lnTo>
                    <a:pt x="303" y="1272"/>
                  </a:lnTo>
                  <a:lnTo>
                    <a:pt x="303" y="1272"/>
                  </a:lnTo>
                  <a:lnTo>
                    <a:pt x="308" y="1272"/>
                  </a:lnTo>
                  <a:lnTo>
                    <a:pt x="308" y="1272"/>
                  </a:lnTo>
                  <a:lnTo>
                    <a:pt x="308" y="1272"/>
                  </a:lnTo>
                  <a:lnTo>
                    <a:pt x="308" y="1267"/>
                  </a:lnTo>
                  <a:lnTo>
                    <a:pt x="313" y="1267"/>
                  </a:lnTo>
                  <a:lnTo>
                    <a:pt x="313" y="1267"/>
                  </a:lnTo>
                  <a:lnTo>
                    <a:pt x="313" y="1267"/>
                  </a:lnTo>
                  <a:lnTo>
                    <a:pt x="313" y="1267"/>
                  </a:lnTo>
                  <a:lnTo>
                    <a:pt x="318" y="1267"/>
                  </a:lnTo>
                  <a:lnTo>
                    <a:pt x="318" y="1267"/>
                  </a:lnTo>
                  <a:lnTo>
                    <a:pt x="318" y="1267"/>
                  </a:lnTo>
                  <a:lnTo>
                    <a:pt x="318" y="1267"/>
                  </a:lnTo>
                  <a:lnTo>
                    <a:pt x="323" y="1267"/>
                  </a:lnTo>
                  <a:lnTo>
                    <a:pt x="323" y="1267"/>
                  </a:lnTo>
                  <a:lnTo>
                    <a:pt x="323" y="1267"/>
                  </a:lnTo>
                  <a:lnTo>
                    <a:pt x="323" y="1261"/>
                  </a:lnTo>
                  <a:lnTo>
                    <a:pt x="328" y="1261"/>
                  </a:lnTo>
                  <a:lnTo>
                    <a:pt x="328" y="1261"/>
                  </a:lnTo>
                  <a:lnTo>
                    <a:pt x="328" y="1261"/>
                  </a:lnTo>
                  <a:lnTo>
                    <a:pt x="328" y="1261"/>
                  </a:lnTo>
                  <a:lnTo>
                    <a:pt x="333" y="1261"/>
                  </a:lnTo>
                  <a:lnTo>
                    <a:pt x="333" y="1261"/>
                  </a:lnTo>
                  <a:lnTo>
                    <a:pt x="338" y="1261"/>
                  </a:lnTo>
                  <a:lnTo>
                    <a:pt x="338" y="1261"/>
                  </a:lnTo>
                  <a:lnTo>
                    <a:pt x="343" y="1261"/>
                  </a:lnTo>
                  <a:lnTo>
                    <a:pt x="343" y="1261"/>
                  </a:lnTo>
                  <a:lnTo>
                    <a:pt x="343" y="1261"/>
                  </a:lnTo>
                  <a:lnTo>
                    <a:pt x="343" y="1261"/>
                  </a:lnTo>
                  <a:lnTo>
                    <a:pt x="348" y="1261"/>
                  </a:lnTo>
                  <a:lnTo>
                    <a:pt x="348" y="1261"/>
                  </a:lnTo>
                  <a:lnTo>
                    <a:pt x="348" y="1261"/>
                  </a:lnTo>
                  <a:lnTo>
                    <a:pt x="348" y="1261"/>
                  </a:lnTo>
                  <a:lnTo>
                    <a:pt x="353" y="1261"/>
                  </a:lnTo>
                  <a:lnTo>
                    <a:pt x="353" y="1256"/>
                  </a:lnTo>
                  <a:lnTo>
                    <a:pt x="358" y="1256"/>
                  </a:lnTo>
                  <a:lnTo>
                    <a:pt x="358" y="1256"/>
                  </a:lnTo>
                  <a:lnTo>
                    <a:pt x="358" y="1256"/>
                  </a:lnTo>
                  <a:lnTo>
                    <a:pt x="358" y="1256"/>
                  </a:lnTo>
                  <a:lnTo>
                    <a:pt x="368" y="1256"/>
                  </a:lnTo>
                  <a:lnTo>
                    <a:pt x="368" y="1256"/>
                  </a:lnTo>
                  <a:lnTo>
                    <a:pt x="373" y="1256"/>
                  </a:lnTo>
                  <a:lnTo>
                    <a:pt x="373" y="1256"/>
                  </a:lnTo>
                  <a:lnTo>
                    <a:pt x="378" y="1256"/>
                  </a:lnTo>
                  <a:lnTo>
                    <a:pt x="378" y="1256"/>
                  </a:lnTo>
                  <a:lnTo>
                    <a:pt x="383" y="1256"/>
                  </a:lnTo>
                  <a:lnTo>
                    <a:pt x="383" y="1256"/>
                  </a:lnTo>
                  <a:lnTo>
                    <a:pt x="383" y="1256"/>
                  </a:lnTo>
                  <a:lnTo>
                    <a:pt x="383" y="1256"/>
                  </a:lnTo>
                  <a:lnTo>
                    <a:pt x="398" y="1256"/>
                  </a:lnTo>
                  <a:lnTo>
                    <a:pt x="398" y="1256"/>
                  </a:lnTo>
                  <a:lnTo>
                    <a:pt x="402" y="1256"/>
                  </a:lnTo>
                  <a:lnTo>
                    <a:pt x="402" y="1250"/>
                  </a:lnTo>
                  <a:lnTo>
                    <a:pt x="402" y="1250"/>
                  </a:lnTo>
                  <a:lnTo>
                    <a:pt x="402" y="1250"/>
                  </a:lnTo>
                  <a:lnTo>
                    <a:pt x="407" y="1250"/>
                  </a:lnTo>
                  <a:lnTo>
                    <a:pt x="407" y="1250"/>
                  </a:lnTo>
                  <a:lnTo>
                    <a:pt x="407" y="1250"/>
                  </a:lnTo>
                  <a:lnTo>
                    <a:pt x="407" y="1244"/>
                  </a:lnTo>
                  <a:lnTo>
                    <a:pt x="412" y="1244"/>
                  </a:lnTo>
                  <a:lnTo>
                    <a:pt x="412" y="1244"/>
                  </a:lnTo>
                  <a:lnTo>
                    <a:pt x="412" y="1244"/>
                  </a:lnTo>
                  <a:lnTo>
                    <a:pt x="412" y="1244"/>
                  </a:lnTo>
                  <a:lnTo>
                    <a:pt x="417" y="1244"/>
                  </a:lnTo>
                  <a:lnTo>
                    <a:pt x="417" y="1244"/>
                  </a:lnTo>
                  <a:lnTo>
                    <a:pt x="417" y="1244"/>
                  </a:lnTo>
                  <a:lnTo>
                    <a:pt x="417" y="1244"/>
                  </a:lnTo>
                  <a:lnTo>
                    <a:pt x="422" y="1244"/>
                  </a:lnTo>
                  <a:lnTo>
                    <a:pt x="422" y="1239"/>
                  </a:lnTo>
                  <a:lnTo>
                    <a:pt x="427" y="1239"/>
                  </a:lnTo>
                  <a:lnTo>
                    <a:pt x="427" y="1239"/>
                  </a:lnTo>
                  <a:lnTo>
                    <a:pt x="432" y="1239"/>
                  </a:lnTo>
                  <a:lnTo>
                    <a:pt x="432" y="1239"/>
                  </a:lnTo>
                  <a:lnTo>
                    <a:pt x="432" y="1239"/>
                  </a:lnTo>
                  <a:lnTo>
                    <a:pt x="432" y="1239"/>
                  </a:lnTo>
                  <a:lnTo>
                    <a:pt x="437" y="1239"/>
                  </a:lnTo>
                  <a:lnTo>
                    <a:pt x="437" y="1239"/>
                  </a:lnTo>
                  <a:lnTo>
                    <a:pt x="437" y="1239"/>
                  </a:lnTo>
                  <a:lnTo>
                    <a:pt x="437" y="1239"/>
                  </a:lnTo>
                  <a:lnTo>
                    <a:pt x="452" y="1239"/>
                  </a:lnTo>
                  <a:lnTo>
                    <a:pt x="452" y="1239"/>
                  </a:lnTo>
                  <a:lnTo>
                    <a:pt x="452" y="1239"/>
                  </a:lnTo>
                  <a:lnTo>
                    <a:pt x="452" y="1239"/>
                  </a:lnTo>
                  <a:lnTo>
                    <a:pt x="457" y="1239"/>
                  </a:lnTo>
                  <a:lnTo>
                    <a:pt x="457" y="1239"/>
                  </a:lnTo>
                  <a:lnTo>
                    <a:pt x="462" y="1239"/>
                  </a:lnTo>
                  <a:lnTo>
                    <a:pt x="462" y="1239"/>
                  </a:lnTo>
                  <a:lnTo>
                    <a:pt x="467" y="1239"/>
                  </a:lnTo>
                  <a:lnTo>
                    <a:pt x="467" y="1239"/>
                  </a:lnTo>
                  <a:lnTo>
                    <a:pt x="477" y="1239"/>
                  </a:lnTo>
                  <a:lnTo>
                    <a:pt x="477" y="1233"/>
                  </a:lnTo>
                  <a:lnTo>
                    <a:pt x="477" y="1233"/>
                  </a:lnTo>
                  <a:lnTo>
                    <a:pt x="477" y="1233"/>
                  </a:lnTo>
                  <a:lnTo>
                    <a:pt x="482" y="1233"/>
                  </a:lnTo>
                  <a:lnTo>
                    <a:pt x="482" y="1233"/>
                  </a:lnTo>
                  <a:lnTo>
                    <a:pt x="487" y="1233"/>
                  </a:lnTo>
                  <a:lnTo>
                    <a:pt x="487" y="1233"/>
                  </a:lnTo>
                  <a:lnTo>
                    <a:pt x="492" y="1233"/>
                  </a:lnTo>
                  <a:lnTo>
                    <a:pt x="492" y="1233"/>
                  </a:lnTo>
                  <a:lnTo>
                    <a:pt x="497" y="1233"/>
                  </a:lnTo>
                  <a:lnTo>
                    <a:pt x="497" y="1233"/>
                  </a:lnTo>
                  <a:lnTo>
                    <a:pt x="502" y="1233"/>
                  </a:lnTo>
                  <a:lnTo>
                    <a:pt x="502" y="1233"/>
                  </a:lnTo>
                  <a:lnTo>
                    <a:pt x="512" y="1233"/>
                  </a:lnTo>
                  <a:lnTo>
                    <a:pt x="512" y="1227"/>
                  </a:lnTo>
                  <a:lnTo>
                    <a:pt x="512" y="1227"/>
                  </a:lnTo>
                  <a:lnTo>
                    <a:pt x="512" y="1227"/>
                  </a:lnTo>
                  <a:lnTo>
                    <a:pt x="517" y="1227"/>
                  </a:lnTo>
                  <a:lnTo>
                    <a:pt x="517" y="1227"/>
                  </a:lnTo>
                  <a:lnTo>
                    <a:pt x="522" y="1227"/>
                  </a:lnTo>
                  <a:lnTo>
                    <a:pt x="522" y="1227"/>
                  </a:lnTo>
                  <a:lnTo>
                    <a:pt x="522" y="1227"/>
                  </a:lnTo>
                  <a:lnTo>
                    <a:pt x="522" y="1222"/>
                  </a:lnTo>
                  <a:lnTo>
                    <a:pt x="527" y="1222"/>
                  </a:lnTo>
                  <a:lnTo>
                    <a:pt x="527" y="1222"/>
                  </a:lnTo>
                  <a:lnTo>
                    <a:pt x="532" y="1222"/>
                  </a:lnTo>
                  <a:lnTo>
                    <a:pt x="532" y="1222"/>
                  </a:lnTo>
                  <a:lnTo>
                    <a:pt x="532" y="1222"/>
                  </a:lnTo>
                  <a:lnTo>
                    <a:pt x="532" y="1222"/>
                  </a:lnTo>
                  <a:lnTo>
                    <a:pt x="537" y="1222"/>
                  </a:lnTo>
                  <a:lnTo>
                    <a:pt x="537" y="1222"/>
                  </a:lnTo>
                  <a:lnTo>
                    <a:pt x="542" y="1222"/>
                  </a:lnTo>
                  <a:lnTo>
                    <a:pt x="542" y="1216"/>
                  </a:lnTo>
                  <a:lnTo>
                    <a:pt x="546" y="1216"/>
                  </a:lnTo>
                  <a:lnTo>
                    <a:pt x="546" y="1216"/>
                  </a:lnTo>
                  <a:lnTo>
                    <a:pt x="546" y="1216"/>
                  </a:lnTo>
                  <a:lnTo>
                    <a:pt x="546" y="1216"/>
                  </a:lnTo>
                  <a:lnTo>
                    <a:pt x="551" y="1216"/>
                  </a:lnTo>
                  <a:lnTo>
                    <a:pt x="551" y="1216"/>
                  </a:lnTo>
                  <a:lnTo>
                    <a:pt x="556" y="1216"/>
                  </a:lnTo>
                  <a:lnTo>
                    <a:pt x="556" y="1216"/>
                  </a:lnTo>
                  <a:lnTo>
                    <a:pt x="566" y="1216"/>
                  </a:lnTo>
                  <a:lnTo>
                    <a:pt x="566" y="1216"/>
                  </a:lnTo>
                  <a:lnTo>
                    <a:pt x="566" y="1216"/>
                  </a:lnTo>
                  <a:lnTo>
                    <a:pt x="566" y="1216"/>
                  </a:lnTo>
                  <a:lnTo>
                    <a:pt x="571" y="1216"/>
                  </a:lnTo>
                  <a:lnTo>
                    <a:pt x="571" y="1216"/>
                  </a:lnTo>
                  <a:lnTo>
                    <a:pt x="576" y="1216"/>
                  </a:lnTo>
                  <a:lnTo>
                    <a:pt x="576" y="1211"/>
                  </a:lnTo>
                  <a:lnTo>
                    <a:pt x="576" y="1211"/>
                  </a:lnTo>
                  <a:lnTo>
                    <a:pt x="576" y="1211"/>
                  </a:lnTo>
                  <a:lnTo>
                    <a:pt x="586" y="1211"/>
                  </a:lnTo>
                  <a:lnTo>
                    <a:pt x="586" y="1211"/>
                  </a:lnTo>
                  <a:lnTo>
                    <a:pt x="591" y="1211"/>
                  </a:lnTo>
                  <a:lnTo>
                    <a:pt x="591" y="1205"/>
                  </a:lnTo>
                  <a:lnTo>
                    <a:pt x="591" y="1205"/>
                  </a:lnTo>
                  <a:lnTo>
                    <a:pt x="591" y="1205"/>
                  </a:lnTo>
                  <a:lnTo>
                    <a:pt x="596" y="1205"/>
                  </a:lnTo>
                  <a:lnTo>
                    <a:pt x="596" y="1205"/>
                  </a:lnTo>
                  <a:lnTo>
                    <a:pt x="606" y="1205"/>
                  </a:lnTo>
                  <a:lnTo>
                    <a:pt x="606" y="1205"/>
                  </a:lnTo>
                  <a:lnTo>
                    <a:pt x="606" y="1205"/>
                  </a:lnTo>
                  <a:lnTo>
                    <a:pt x="606" y="1205"/>
                  </a:lnTo>
                  <a:lnTo>
                    <a:pt x="611" y="1205"/>
                  </a:lnTo>
                  <a:lnTo>
                    <a:pt x="611" y="1205"/>
                  </a:lnTo>
                  <a:lnTo>
                    <a:pt x="616" y="1205"/>
                  </a:lnTo>
                  <a:lnTo>
                    <a:pt x="616" y="1205"/>
                  </a:lnTo>
                  <a:lnTo>
                    <a:pt x="621" y="1205"/>
                  </a:lnTo>
                  <a:lnTo>
                    <a:pt x="621" y="1199"/>
                  </a:lnTo>
                  <a:lnTo>
                    <a:pt x="626" y="1199"/>
                  </a:lnTo>
                  <a:lnTo>
                    <a:pt x="626" y="1199"/>
                  </a:lnTo>
                  <a:lnTo>
                    <a:pt x="636" y="1199"/>
                  </a:lnTo>
                  <a:lnTo>
                    <a:pt x="636" y="1199"/>
                  </a:lnTo>
                  <a:lnTo>
                    <a:pt x="636" y="1199"/>
                  </a:lnTo>
                  <a:lnTo>
                    <a:pt x="636" y="1199"/>
                  </a:lnTo>
                  <a:lnTo>
                    <a:pt x="641" y="1199"/>
                  </a:lnTo>
                  <a:lnTo>
                    <a:pt x="641" y="1194"/>
                  </a:lnTo>
                  <a:lnTo>
                    <a:pt x="646" y="1194"/>
                  </a:lnTo>
                  <a:lnTo>
                    <a:pt x="646" y="1194"/>
                  </a:lnTo>
                  <a:lnTo>
                    <a:pt x="646" y="1194"/>
                  </a:lnTo>
                  <a:lnTo>
                    <a:pt x="646" y="1194"/>
                  </a:lnTo>
                  <a:lnTo>
                    <a:pt x="651" y="1194"/>
                  </a:lnTo>
                  <a:lnTo>
                    <a:pt x="651" y="1194"/>
                  </a:lnTo>
                  <a:lnTo>
                    <a:pt x="651" y="1194"/>
                  </a:lnTo>
                  <a:lnTo>
                    <a:pt x="651" y="1188"/>
                  </a:lnTo>
                  <a:lnTo>
                    <a:pt x="656" y="1188"/>
                  </a:lnTo>
                  <a:lnTo>
                    <a:pt x="656" y="1188"/>
                  </a:lnTo>
                  <a:lnTo>
                    <a:pt x="661" y="1188"/>
                  </a:lnTo>
                  <a:lnTo>
                    <a:pt x="661" y="1188"/>
                  </a:lnTo>
                  <a:lnTo>
                    <a:pt x="661" y="1188"/>
                  </a:lnTo>
                  <a:lnTo>
                    <a:pt x="661" y="1188"/>
                  </a:lnTo>
                  <a:lnTo>
                    <a:pt x="666" y="1188"/>
                  </a:lnTo>
                  <a:lnTo>
                    <a:pt x="666" y="1183"/>
                  </a:lnTo>
                  <a:lnTo>
                    <a:pt x="666" y="1183"/>
                  </a:lnTo>
                  <a:lnTo>
                    <a:pt x="666" y="1183"/>
                  </a:lnTo>
                  <a:lnTo>
                    <a:pt x="671" y="1183"/>
                  </a:lnTo>
                  <a:lnTo>
                    <a:pt x="671" y="1183"/>
                  </a:lnTo>
                  <a:lnTo>
                    <a:pt x="671" y="1183"/>
                  </a:lnTo>
                  <a:lnTo>
                    <a:pt x="671" y="1183"/>
                  </a:lnTo>
                  <a:lnTo>
                    <a:pt x="676" y="1183"/>
                  </a:lnTo>
                  <a:lnTo>
                    <a:pt x="676" y="1183"/>
                  </a:lnTo>
                  <a:lnTo>
                    <a:pt x="681" y="1183"/>
                  </a:lnTo>
                  <a:lnTo>
                    <a:pt x="681" y="1177"/>
                  </a:lnTo>
                  <a:lnTo>
                    <a:pt x="681" y="1177"/>
                  </a:lnTo>
                  <a:lnTo>
                    <a:pt x="681" y="1177"/>
                  </a:lnTo>
                  <a:lnTo>
                    <a:pt x="686" y="1177"/>
                  </a:lnTo>
                  <a:lnTo>
                    <a:pt x="686" y="1177"/>
                  </a:lnTo>
                  <a:lnTo>
                    <a:pt x="686" y="1177"/>
                  </a:lnTo>
                  <a:lnTo>
                    <a:pt x="686" y="1177"/>
                  </a:lnTo>
                  <a:lnTo>
                    <a:pt x="705" y="1177"/>
                  </a:lnTo>
                  <a:lnTo>
                    <a:pt x="705" y="1177"/>
                  </a:lnTo>
                  <a:lnTo>
                    <a:pt x="710" y="1177"/>
                  </a:lnTo>
                  <a:lnTo>
                    <a:pt x="710" y="1177"/>
                  </a:lnTo>
                  <a:lnTo>
                    <a:pt x="710" y="1177"/>
                  </a:lnTo>
                  <a:lnTo>
                    <a:pt x="710" y="1171"/>
                  </a:lnTo>
                  <a:lnTo>
                    <a:pt x="715" y="1171"/>
                  </a:lnTo>
                  <a:lnTo>
                    <a:pt x="715" y="1171"/>
                  </a:lnTo>
                  <a:lnTo>
                    <a:pt x="715" y="1171"/>
                  </a:lnTo>
                  <a:lnTo>
                    <a:pt x="715" y="1171"/>
                  </a:lnTo>
                  <a:lnTo>
                    <a:pt x="720" y="1171"/>
                  </a:lnTo>
                  <a:lnTo>
                    <a:pt x="720" y="1171"/>
                  </a:lnTo>
                  <a:lnTo>
                    <a:pt x="720" y="1171"/>
                  </a:lnTo>
                  <a:lnTo>
                    <a:pt x="720" y="1171"/>
                  </a:lnTo>
                  <a:lnTo>
                    <a:pt x="725" y="1171"/>
                  </a:lnTo>
                  <a:lnTo>
                    <a:pt x="725" y="1171"/>
                  </a:lnTo>
                  <a:lnTo>
                    <a:pt x="725" y="1171"/>
                  </a:lnTo>
                  <a:lnTo>
                    <a:pt x="725" y="1171"/>
                  </a:lnTo>
                  <a:lnTo>
                    <a:pt x="730" y="1171"/>
                  </a:lnTo>
                  <a:lnTo>
                    <a:pt x="730" y="1166"/>
                  </a:lnTo>
                  <a:lnTo>
                    <a:pt x="735" y="1166"/>
                  </a:lnTo>
                  <a:lnTo>
                    <a:pt x="735" y="1166"/>
                  </a:lnTo>
                  <a:lnTo>
                    <a:pt x="740" y="1166"/>
                  </a:lnTo>
                  <a:lnTo>
                    <a:pt x="740" y="1166"/>
                  </a:lnTo>
                  <a:lnTo>
                    <a:pt x="745" y="1166"/>
                  </a:lnTo>
                  <a:lnTo>
                    <a:pt x="745" y="1166"/>
                  </a:lnTo>
                  <a:lnTo>
                    <a:pt x="745" y="1166"/>
                  </a:lnTo>
                  <a:lnTo>
                    <a:pt x="745" y="1166"/>
                  </a:lnTo>
                  <a:lnTo>
                    <a:pt x="750" y="1166"/>
                  </a:lnTo>
                  <a:lnTo>
                    <a:pt x="750" y="1160"/>
                  </a:lnTo>
                  <a:lnTo>
                    <a:pt x="755" y="1160"/>
                  </a:lnTo>
                  <a:lnTo>
                    <a:pt x="755" y="1160"/>
                  </a:lnTo>
                  <a:lnTo>
                    <a:pt x="755" y="1160"/>
                  </a:lnTo>
                  <a:lnTo>
                    <a:pt x="755" y="1160"/>
                  </a:lnTo>
                  <a:lnTo>
                    <a:pt x="760" y="1160"/>
                  </a:lnTo>
                  <a:lnTo>
                    <a:pt x="760" y="1160"/>
                  </a:lnTo>
                  <a:lnTo>
                    <a:pt x="765" y="1160"/>
                  </a:lnTo>
                  <a:lnTo>
                    <a:pt x="765" y="1160"/>
                  </a:lnTo>
                  <a:lnTo>
                    <a:pt x="770" y="1160"/>
                  </a:lnTo>
                  <a:lnTo>
                    <a:pt x="770" y="1160"/>
                  </a:lnTo>
                  <a:lnTo>
                    <a:pt x="780" y="1160"/>
                  </a:lnTo>
                  <a:lnTo>
                    <a:pt x="780" y="1155"/>
                  </a:lnTo>
                  <a:lnTo>
                    <a:pt x="780" y="1155"/>
                  </a:lnTo>
                  <a:lnTo>
                    <a:pt x="780" y="1155"/>
                  </a:lnTo>
                  <a:lnTo>
                    <a:pt x="785" y="1155"/>
                  </a:lnTo>
                  <a:lnTo>
                    <a:pt x="785" y="1155"/>
                  </a:lnTo>
                  <a:lnTo>
                    <a:pt x="795" y="1155"/>
                  </a:lnTo>
                  <a:lnTo>
                    <a:pt x="795" y="1155"/>
                  </a:lnTo>
                  <a:lnTo>
                    <a:pt x="795" y="1155"/>
                  </a:lnTo>
                  <a:lnTo>
                    <a:pt x="795" y="1155"/>
                  </a:lnTo>
                  <a:lnTo>
                    <a:pt x="800" y="1155"/>
                  </a:lnTo>
                  <a:lnTo>
                    <a:pt x="800" y="1155"/>
                  </a:lnTo>
                  <a:lnTo>
                    <a:pt x="805" y="1155"/>
                  </a:lnTo>
                  <a:lnTo>
                    <a:pt x="805" y="1155"/>
                  </a:lnTo>
                  <a:lnTo>
                    <a:pt x="815" y="1155"/>
                  </a:lnTo>
                  <a:lnTo>
                    <a:pt x="815" y="1155"/>
                  </a:lnTo>
                  <a:lnTo>
                    <a:pt x="825" y="1155"/>
                  </a:lnTo>
                  <a:lnTo>
                    <a:pt x="825" y="1149"/>
                  </a:lnTo>
                  <a:lnTo>
                    <a:pt x="840" y="1149"/>
                  </a:lnTo>
                  <a:lnTo>
                    <a:pt x="840" y="1149"/>
                  </a:lnTo>
                  <a:lnTo>
                    <a:pt x="844" y="1149"/>
                  </a:lnTo>
                  <a:lnTo>
                    <a:pt x="844" y="1149"/>
                  </a:lnTo>
                  <a:lnTo>
                    <a:pt x="849" y="1149"/>
                  </a:lnTo>
                  <a:lnTo>
                    <a:pt x="849" y="1149"/>
                  </a:lnTo>
                  <a:lnTo>
                    <a:pt x="849" y="1149"/>
                  </a:lnTo>
                  <a:lnTo>
                    <a:pt x="849" y="1149"/>
                  </a:lnTo>
                  <a:lnTo>
                    <a:pt x="854" y="1149"/>
                  </a:lnTo>
                  <a:lnTo>
                    <a:pt x="854" y="1149"/>
                  </a:lnTo>
                  <a:lnTo>
                    <a:pt x="864" y="1149"/>
                  </a:lnTo>
                  <a:lnTo>
                    <a:pt x="864" y="1143"/>
                  </a:lnTo>
                  <a:lnTo>
                    <a:pt x="869" y="1143"/>
                  </a:lnTo>
                  <a:lnTo>
                    <a:pt x="869" y="1143"/>
                  </a:lnTo>
                  <a:lnTo>
                    <a:pt x="874" y="1143"/>
                  </a:lnTo>
                  <a:lnTo>
                    <a:pt x="874" y="1143"/>
                  </a:lnTo>
                  <a:lnTo>
                    <a:pt x="884" y="1143"/>
                  </a:lnTo>
                  <a:lnTo>
                    <a:pt x="884" y="1143"/>
                  </a:lnTo>
                  <a:lnTo>
                    <a:pt x="894" y="1143"/>
                  </a:lnTo>
                  <a:lnTo>
                    <a:pt x="894" y="1143"/>
                  </a:lnTo>
                  <a:lnTo>
                    <a:pt x="899" y="1143"/>
                  </a:lnTo>
                  <a:lnTo>
                    <a:pt x="899" y="1138"/>
                  </a:lnTo>
                  <a:lnTo>
                    <a:pt x="904" y="1138"/>
                  </a:lnTo>
                  <a:lnTo>
                    <a:pt x="904" y="1138"/>
                  </a:lnTo>
                  <a:lnTo>
                    <a:pt x="909" y="1138"/>
                  </a:lnTo>
                  <a:lnTo>
                    <a:pt x="909" y="1138"/>
                  </a:lnTo>
                  <a:lnTo>
                    <a:pt x="909" y="1138"/>
                  </a:lnTo>
                  <a:lnTo>
                    <a:pt x="909" y="1138"/>
                  </a:lnTo>
                  <a:lnTo>
                    <a:pt x="914" y="1138"/>
                  </a:lnTo>
                  <a:lnTo>
                    <a:pt x="914" y="1138"/>
                  </a:lnTo>
                  <a:lnTo>
                    <a:pt x="914" y="1138"/>
                  </a:lnTo>
                  <a:lnTo>
                    <a:pt x="914" y="1138"/>
                  </a:lnTo>
                  <a:lnTo>
                    <a:pt x="919" y="1138"/>
                  </a:lnTo>
                  <a:lnTo>
                    <a:pt x="919" y="1132"/>
                  </a:lnTo>
                  <a:lnTo>
                    <a:pt x="919" y="1132"/>
                  </a:lnTo>
                  <a:lnTo>
                    <a:pt x="919" y="1132"/>
                  </a:lnTo>
                  <a:lnTo>
                    <a:pt x="924" y="1132"/>
                  </a:lnTo>
                  <a:lnTo>
                    <a:pt x="924" y="1127"/>
                  </a:lnTo>
                  <a:lnTo>
                    <a:pt x="929" y="1127"/>
                  </a:lnTo>
                  <a:lnTo>
                    <a:pt x="929" y="1127"/>
                  </a:lnTo>
                  <a:lnTo>
                    <a:pt x="934" y="1127"/>
                  </a:lnTo>
                  <a:lnTo>
                    <a:pt x="934" y="1127"/>
                  </a:lnTo>
                  <a:lnTo>
                    <a:pt x="939" y="1127"/>
                  </a:lnTo>
                  <a:lnTo>
                    <a:pt x="939" y="1127"/>
                  </a:lnTo>
                  <a:lnTo>
                    <a:pt x="939" y="1127"/>
                  </a:lnTo>
                  <a:lnTo>
                    <a:pt x="939" y="1127"/>
                  </a:lnTo>
                  <a:lnTo>
                    <a:pt x="944" y="1127"/>
                  </a:lnTo>
                  <a:lnTo>
                    <a:pt x="944" y="1127"/>
                  </a:lnTo>
                  <a:lnTo>
                    <a:pt x="944" y="1127"/>
                  </a:lnTo>
                  <a:lnTo>
                    <a:pt x="944" y="1121"/>
                  </a:lnTo>
                  <a:lnTo>
                    <a:pt x="949" y="1121"/>
                  </a:lnTo>
                  <a:lnTo>
                    <a:pt x="949" y="1121"/>
                  </a:lnTo>
                  <a:lnTo>
                    <a:pt x="949" y="1121"/>
                  </a:lnTo>
                  <a:lnTo>
                    <a:pt x="949" y="1121"/>
                  </a:lnTo>
                  <a:lnTo>
                    <a:pt x="954" y="1121"/>
                  </a:lnTo>
                  <a:lnTo>
                    <a:pt x="954" y="1121"/>
                  </a:lnTo>
                  <a:lnTo>
                    <a:pt x="959" y="1121"/>
                  </a:lnTo>
                  <a:lnTo>
                    <a:pt x="959" y="1121"/>
                  </a:lnTo>
                  <a:lnTo>
                    <a:pt x="959" y="1121"/>
                  </a:lnTo>
                  <a:lnTo>
                    <a:pt x="959" y="1115"/>
                  </a:lnTo>
                  <a:lnTo>
                    <a:pt x="964" y="1115"/>
                  </a:lnTo>
                  <a:lnTo>
                    <a:pt x="964" y="1115"/>
                  </a:lnTo>
                  <a:lnTo>
                    <a:pt x="964" y="1115"/>
                  </a:lnTo>
                  <a:lnTo>
                    <a:pt x="964" y="1115"/>
                  </a:lnTo>
                  <a:lnTo>
                    <a:pt x="969" y="1115"/>
                  </a:lnTo>
                  <a:lnTo>
                    <a:pt x="969" y="1110"/>
                  </a:lnTo>
                  <a:lnTo>
                    <a:pt x="969" y="1110"/>
                  </a:lnTo>
                  <a:lnTo>
                    <a:pt x="969" y="1110"/>
                  </a:lnTo>
                  <a:lnTo>
                    <a:pt x="974" y="1110"/>
                  </a:lnTo>
                  <a:lnTo>
                    <a:pt x="974" y="1110"/>
                  </a:lnTo>
                  <a:lnTo>
                    <a:pt x="974" y="1110"/>
                  </a:lnTo>
                  <a:lnTo>
                    <a:pt x="974" y="1104"/>
                  </a:lnTo>
                  <a:lnTo>
                    <a:pt x="979" y="1104"/>
                  </a:lnTo>
                  <a:lnTo>
                    <a:pt x="979" y="1104"/>
                  </a:lnTo>
                  <a:lnTo>
                    <a:pt x="979" y="1104"/>
                  </a:lnTo>
                  <a:lnTo>
                    <a:pt x="979" y="1099"/>
                  </a:lnTo>
                  <a:lnTo>
                    <a:pt x="984" y="1099"/>
                  </a:lnTo>
                  <a:lnTo>
                    <a:pt x="984" y="1099"/>
                  </a:lnTo>
                  <a:lnTo>
                    <a:pt x="988" y="1099"/>
                  </a:lnTo>
                  <a:lnTo>
                    <a:pt x="988" y="1099"/>
                  </a:lnTo>
                  <a:lnTo>
                    <a:pt x="988" y="1099"/>
                  </a:lnTo>
                  <a:lnTo>
                    <a:pt x="988" y="1099"/>
                  </a:lnTo>
                  <a:lnTo>
                    <a:pt x="993" y="1099"/>
                  </a:lnTo>
                  <a:lnTo>
                    <a:pt x="993" y="1099"/>
                  </a:lnTo>
                  <a:lnTo>
                    <a:pt x="993" y="1099"/>
                  </a:lnTo>
                  <a:lnTo>
                    <a:pt x="993" y="1093"/>
                  </a:lnTo>
                  <a:lnTo>
                    <a:pt x="998" y="1093"/>
                  </a:lnTo>
                  <a:lnTo>
                    <a:pt x="998" y="1093"/>
                  </a:lnTo>
                  <a:lnTo>
                    <a:pt x="998" y="1093"/>
                  </a:lnTo>
                  <a:lnTo>
                    <a:pt x="998" y="1093"/>
                  </a:lnTo>
                  <a:lnTo>
                    <a:pt x="1003" y="1093"/>
                  </a:lnTo>
                  <a:lnTo>
                    <a:pt x="1003" y="1093"/>
                  </a:lnTo>
                  <a:lnTo>
                    <a:pt x="1003" y="1093"/>
                  </a:lnTo>
                  <a:lnTo>
                    <a:pt x="1003" y="1087"/>
                  </a:lnTo>
                  <a:lnTo>
                    <a:pt x="1008" y="1087"/>
                  </a:lnTo>
                  <a:lnTo>
                    <a:pt x="1008" y="1087"/>
                  </a:lnTo>
                  <a:lnTo>
                    <a:pt x="1008" y="1087"/>
                  </a:lnTo>
                  <a:lnTo>
                    <a:pt x="1008" y="1087"/>
                  </a:lnTo>
                  <a:lnTo>
                    <a:pt x="1018" y="1087"/>
                  </a:lnTo>
                  <a:lnTo>
                    <a:pt x="1018" y="1082"/>
                  </a:lnTo>
                  <a:lnTo>
                    <a:pt x="1023" y="1082"/>
                  </a:lnTo>
                  <a:lnTo>
                    <a:pt x="1023" y="1082"/>
                  </a:lnTo>
                  <a:lnTo>
                    <a:pt x="1023" y="1082"/>
                  </a:lnTo>
                  <a:lnTo>
                    <a:pt x="1023" y="1082"/>
                  </a:lnTo>
                  <a:lnTo>
                    <a:pt x="1028" y="1082"/>
                  </a:lnTo>
                  <a:lnTo>
                    <a:pt x="1028" y="1082"/>
                  </a:lnTo>
                  <a:lnTo>
                    <a:pt x="1028" y="1082"/>
                  </a:lnTo>
                  <a:lnTo>
                    <a:pt x="1028" y="1082"/>
                  </a:lnTo>
                  <a:lnTo>
                    <a:pt x="1033" y="1082"/>
                  </a:lnTo>
                  <a:lnTo>
                    <a:pt x="1033" y="1082"/>
                  </a:lnTo>
                  <a:lnTo>
                    <a:pt x="1033" y="1082"/>
                  </a:lnTo>
                  <a:lnTo>
                    <a:pt x="1033" y="1082"/>
                  </a:lnTo>
                  <a:lnTo>
                    <a:pt x="1038" y="1082"/>
                  </a:lnTo>
                  <a:lnTo>
                    <a:pt x="1038" y="1082"/>
                  </a:lnTo>
                  <a:lnTo>
                    <a:pt x="1038" y="1082"/>
                  </a:lnTo>
                  <a:lnTo>
                    <a:pt x="1038" y="1076"/>
                  </a:lnTo>
                  <a:lnTo>
                    <a:pt x="1043" y="1076"/>
                  </a:lnTo>
                  <a:lnTo>
                    <a:pt x="1043" y="1076"/>
                  </a:lnTo>
                  <a:lnTo>
                    <a:pt x="1043" y="1076"/>
                  </a:lnTo>
                  <a:lnTo>
                    <a:pt x="1043" y="1071"/>
                  </a:lnTo>
                  <a:lnTo>
                    <a:pt x="1048" y="1071"/>
                  </a:lnTo>
                  <a:lnTo>
                    <a:pt x="1048" y="1071"/>
                  </a:lnTo>
                  <a:lnTo>
                    <a:pt x="1053" y="1071"/>
                  </a:lnTo>
                  <a:lnTo>
                    <a:pt x="1053" y="1071"/>
                  </a:lnTo>
                  <a:lnTo>
                    <a:pt x="1058" y="1071"/>
                  </a:lnTo>
                  <a:lnTo>
                    <a:pt x="1058" y="1071"/>
                  </a:lnTo>
                  <a:lnTo>
                    <a:pt x="1063" y="1071"/>
                  </a:lnTo>
                  <a:lnTo>
                    <a:pt x="1063" y="1071"/>
                  </a:lnTo>
                  <a:lnTo>
                    <a:pt x="1063" y="1071"/>
                  </a:lnTo>
                  <a:lnTo>
                    <a:pt x="1063" y="1065"/>
                  </a:lnTo>
                  <a:lnTo>
                    <a:pt x="1073" y="1065"/>
                  </a:lnTo>
                  <a:lnTo>
                    <a:pt x="1073" y="1065"/>
                  </a:lnTo>
                  <a:lnTo>
                    <a:pt x="1083" y="1065"/>
                  </a:lnTo>
                  <a:lnTo>
                    <a:pt x="1083" y="1065"/>
                  </a:lnTo>
                  <a:lnTo>
                    <a:pt x="1083" y="1065"/>
                  </a:lnTo>
                  <a:lnTo>
                    <a:pt x="1083" y="1065"/>
                  </a:lnTo>
                  <a:lnTo>
                    <a:pt x="1093" y="1065"/>
                  </a:lnTo>
                  <a:lnTo>
                    <a:pt x="1093" y="1065"/>
                  </a:lnTo>
                  <a:lnTo>
                    <a:pt x="1098" y="1065"/>
                  </a:lnTo>
                  <a:lnTo>
                    <a:pt x="1098" y="1065"/>
                  </a:lnTo>
                  <a:lnTo>
                    <a:pt x="1098" y="1065"/>
                  </a:lnTo>
                  <a:lnTo>
                    <a:pt x="1098" y="1059"/>
                  </a:lnTo>
                  <a:lnTo>
                    <a:pt x="1103" y="1059"/>
                  </a:lnTo>
                  <a:lnTo>
                    <a:pt x="1103" y="1059"/>
                  </a:lnTo>
                  <a:lnTo>
                    <a:pt x="1103" y="1059"/>
                  </a:lnTo>
                  <a:lnTo>
                    <a:pt x="1103" y="1059"/>
                  </a:lnTo>
                  <a:lnTo>
                    <a:pt x="1108" y="1059"/>
                  </a:lnTo>
                  <a:lnTo>
                    <a:pt x="1108" y="1059"/>
                  </a:lnTo>
                  <a:lnTo>
                    <a:pt x="1113" y="1059"/>
                  </a:lnTo>
                  <a:lnTo>
                    <a:pt x="1113" y="1059"/>
                  </a:lnTo>
                  <a:lnTo>
                    <a:pt x="1118" y="1059"/>
                  </a:lnTo>
                  <a:lnTo>
                    <a:pt x="1118" y="1054"/>
                  </a:lnTo>
                  <a:lnTo>
                    <a:pt x="1123" y="1054"/>
                  </a:lnTo>
                  <a:lnTo>
                    <a:pt x="1123" y="1054"/>
                  </a:lnTo>
                  <a:lnTo>
                    <a:pt x="1128" y="1054"/>
                  </a:lnTo>
                  <a:lnTo>
                    <a:pt x="1128" y="1054"/>
                  </a:lnTo>
                  <a:lnTo>
                    <a:pt x="1133" y="1054"/>
                  </a:lnTo>
                  <a:lnTo>
                    <a:pt x="1133" y="1054"/>
                  </a:lnTo>
                  <a:lnTo>
                    <a:pt x="1133" y="1054"/>
                  </a:lnTo>
                  <a:lnTo>
                    <a:pt x="1133" y="1048"/>
                  </a:lnTo>
                  <a:lnTo>
                    <a:pt x="1137" y="1048"/>
                  </a:lnTo>
                  <a:lnTo>
                    <a:pt x="1137" y="1048"/>
                  </a:lnTo>
                  <a:lnTo>
                    <a:pt x="1152" y="1048"/>
                  </a:lnTo>
                  <a:lnTo>
                    <a:pt x="1152" y="1048"/>
                  </a:lnTo>
                  <a:lnTo>
                    <a:pt x="1157" y="1048"/>
                  </a:lnTo>
                  <a:lnTo>
                    <a:pt x="1157" y="1048"/>
                  </a:lnTo>
                  <a:lnTo>
                    <a:pt x="1167" y="1048"/>
                  </a:lnTo>
                  <a:lnTo>
                    <a:pt x="1167" y="1048"/>
                  </a:lnTo>
                  <a:lnTo>
                    <a:pt x="1167" y="1048"/>
                  </a:lnTo>
                  <a:lnTo>
                    <a:pt x="1167" y="1048"/>
                  </a:lnTo>
                  <a:lnTo>
                    <a:pt x="1172" y="1048"/>
                  </a:lnTo>
                  <a:lnTo>
                    <a:pt x="1172" y="1048"/>
                  </a:lnTo>
                  <a:lnTo>
                    <a:pt x="1177" y="1048"/>
                  </a:lnTo>
                  <a:lnTo>
                    <a:pt x="1177" y="1048"/>
                  </a:lnTo>
                  <a:lnTo>
                    <a:pt x="1177" y="1048"/>
                  </a:lnTo>
                  <a:lnTo>
                    <a:pt x="1177" y="1042"/>
                  </a:lnTo>
                  <a:lnTo>
                    <a:pt x="1182" y="1042"/>
                  </a:lnTo>
                  <a:lnTo>
                    <a:pt x="1182" y="1042"/>
                  </a:lnTo>
                  <a:lnTo>
                    <a:pt x="1182" y="1042"/>
                  </a:lnTo>
                  <a:lnTo>
                    <a:pt x="1182" y="1042"/>
                  </a:lnTo>
                  <a:lnTo>
                    <a:pt x="1187" y="1042"/>
                  </a:lnTo>
                  <a:lnTo>
                    <a:pt x="1187" y="1042"/>
                  </a:lnTo>
                  <a:lnTo>
                    <a:pt x="1187" y="1042"/>
                  </a:lnTo>
                  <a:lnTo>
                    <a:pt x="1187" y="1042"/>
                  </a:lnTo>
                  <a:lnTo>
                    <a:pt x="1192" y="1042"/>
                  </a:lnTo>
                  <a:lnTo>
                    <a:pt x="1192" y="1037"/>
                  </a:lnTo>
                  <a:lnTo>
                    <a:pt x="1192" y="1037"/>
                  </a:lnTo>
                  <a:lnTo>
                    <a:pt x="1192" y="1037"/>
                  </a:lnTo>
                  <a:lnTo>
                    <a:pt x="1202" y="1037"/>
                  </a:lnTo>
                  <a:lnTo>
                    <a:pt x="1202" y="1037"/>
                  </a:lnTo>
                  <a:lnTo>
                    <a:pt x="1207" y="1037"/>
                  </a:lnTo>
                  <a:lnTo>
                    <a:pt x="1207" y="1037"/>
                  </a:lnTo>
                  <a:lnTo>
                    <a:pt x="1207" y="1037"/>
                  </a:lnTo>
                  <a:lnTo>
                    <a:pt x="1207" y="1037"/>
                  </a:lnTo>
                  <a:lnTo>
                    <a:pt x="1212" y="1037"/>
                  </a:lnTo>
                  <a:lnTo>
                    <a:pt x="1212" y="1037"/>
                  </a:lnTo>
                  <a:lnTo>
                    <a:pt x="1217" y="1037"/>
                  </a:lnTo>
                  <a:lnTo>
                    <a:pt x="1217" y="1031"/>
                  </a:lnTo>
                  <a:lnTo>
                    <a:pt x="1227" y="1031"/>
                  </a:lnTo>
                  <a:lnTo>
                    <a:pt x="1227" y="1031"/>
                  </a:lnTo>
                  <a:lnTo>
                    <a:pt x="1232" y="1031"/>
                  </a:lnTo>
                  <a:lnTo>
                    <a:pt x="1232" y="1031"/>
                  </a:lnTo>
                  <a:lnTo>
                    <a:pt x="1237" y="1031"/>
                  </a:lnTo>
                  <a:lnTo>
                    <a:pt x="1237" y="1026"/>
                  </a:lnTo>
                  <a:lnTo>
                    <a:pt x="1237" y="1026"/>
                  </a:lnTo>
                  <a:lnTo>
                    <a:pt x="1237" y="1026"/>
                  </a:lnTo>
                  <a:lnTo>
                    <a:pt x="1242" y="1026"/>
                  </a:lnTo>
                  <a:lnTo>
                    <a:pt x="1242" y="1026"/>
                  </a:lnTo>
                  <a:lnTo>
                    <a:pt x="1247" y="1026"/>
                  </a:lnTo>
                  <a:lnTo>
                    <a:pt x="1247" y="1026"/>
                  </a:lnTo>
                  <a:lnTo>
                    <a:pt x="1252" y="1026"/>
                  </a:lnTo>
                  <a:lnTo>
                    <a:pt x="1252" y="1026"/>
                  </a:lnTo>
                  <a:lnTo>
                    <a:pt x="1252" y="1026"/>
                  </a:lnTo>
                  <a:lnTo>
                    <a:pt x="1252" y="1026"/>
                  </a:lnTo>
                  <a:lnTo>
                    <a:pt x="1257" y="1026"/>
                  </a:lnTo>
                  <a:lnTo>
                    <a:pt x="1257" y="1026"/>
                  </a:lnTo>
                  <a:lnTo>
                    <a:pt x="1257" y="1026"/>
                  </a:lnTo>
                  <a:lnTo>
                    <a:pt x="1257" y="1026"/>
                  </a:lnTo>
                  <a:lnTo>
                    <a:pt x="1262" y="1026"/>
                  </a:lnTo>
                  <a:lnTo>
                    <a:pt x="1262" y="1020"/>
                  </a:lnTo>
                  <a:lnTo>
                    <a:pt x="1267" y="1020"/>
                  </a:lnTo>
                  <a:lnTo>
                    <a:pt x="1267" y="1020"/>
                  </a:lnTo>
                  <a:lnTo>
                    <a:pt x="1267" y="1020"/>
                  </a:lnTo>
                  <a:lnTo>
                    <a:pt x="1267" y="1020"/>
                  </a:lnTo>
                  <a:lnTo>
                    <a:pt x="1272" y="1020"/>
                  </a:lnTo>
                  <a:lnTo>
                    <a:pt x="1272" y="1020"/>
                  </a:lnTo>
                  <a:lnTo>
                    <a:pt x="1272" y="1020"/>
                  </a:lnTo>
                  <a:lnTo>
                    <a:pt x="1272" y="1014"/>
                  </a:lnTo>
                  <a:lnTo>
                    <a:pt x="1277" y="1014"/>
                  </a:lnTo>
                  <a:lnTo>
                    <a:pt x="1277" y="1014"/>
                  </a:lnTo>
                  <a:lnTo>
                    <a:pt x="1277" y="1014"/>
                  </a:lnTo>
                  <a:lnTo>
                    <a:pt x="1277" y="1014"/>
                  </a:lnTo>
                  <a:lnTo>
                    <a:pt x="1282" y="1014"/>
                  </a:lnTo>
                  <a:lnTo>
                    <a:pt x="1282" y="1014"/>
                  </a:lnTo>
                  <a:lnTo>
                    <a:pt x="1286" y="1014"/>
                  </a:lnTo>
                  <a:lnTo>
                    <a:pt x="1286" y="1014"/>
                  </a:lnTo>
                  <a:lnTo>
                    <a:pt x="1286" y="1014"/>
                  </a:lnTo>
                  <a:lnTo>
                    <a:pt x="1286" y="1003"/>
                  </a:lnTo>
                  <a:lnTo>
                    <a:pt x="1291" y="1003"/>
                  </a:lnTo>
                  <a:lnTo>
                    <a:pt x="1291" y="1003"/>
                  </a:lnTo>
                  <a:lnTo>
                    <a:pt x="1291" y="1003"/>
                  </a:lnTo>
                  <a:lnTo>
                    <a:pt x="1291" y="998"/>
                  </a:lnTo>
                  <a:lnTo>
                    <a:pt x="1296" y="998"/>
                  </a:lnTo>
                  <a:lnTo>
                    <a:pt x="1296" y="998"/>
                  </a:lnTo>
                  <a:lnTo>
                    <a:pt x="1301" y="998"/>
                  </a:lnTo>
                  <a:lnTo>
                    <a:pt x="1301" y="998"/>
                  </a:lnTo>
                  <a:lnTo>
                    <a:pt x="1301" y="998"/>
                  </a:lnTo>
                  <a:lnTo>
                    <a:pt x="1301" y="998"/>
                  </a:lnTo>
                  <a:lnTo>
                    <a:pt x="1306" y="998"/>
                  </a:lnTo>
                  <a:lnTo>
                    <a:pt x="1306" y="998"/>
                  </a:lnTo>
                  <a:lnTo>
                    <a:pt x="1306" y="998"/>
                  </a:lnTo>
                  <a:lnTo>
                    <a:pt x="1306" y="992"/>
                  </a:lnTo>
                  <a:lnTo>
                    <a:pt x="1311" y="992"/>
                  </a:lnTo>
                  <a:lnTo>
                    <a:pt x="1311" y="986"/>
                  </a:lnTo>
                  <a:lnTo>
                    <a:pt x="1311" y="986"/>
                  </a:lnTo>
                  <a:lnTo>
                    <a:pt x="1311" y="986"/>
                  </a:lnTo>
                  <a:lnTo>
                    <a:pt x="1316" y="986"/>
                  </a:lnTo>
                  <a:lnTo>
                    <a:pt x="1316" y="986"/>
                  </a:lnTo>
                  <a:lnTo>
                    <a:pt x="1321" y="986"/>
                  </a:lnTo>
                  <a:lnTo>
                    <a:pt x="1321" y="986"/>
                  </a:lnTo>
                  <a:lnTo>
                    <a:pt x="1321" y="986"/>
                  </a:lnTo>
                  <a:lnTo>
                    <a:pt x="1321" y="986"/>
                  </a:lnTo>
                  <a:lnTo>
                    <a:pt x="1331" y="986"/>
                  </a:lnTo>
                  <a:lnTo>
                    <a:pt x="1331" y="986"/>
                  </a:lnTo>
                  <a:lnTo>
                    <a:pt x="1331" y="986"/>
                  </a:lnTo>
                  <a:lnTo>
                    <a:pt x="1331" y="986"/>
                  </a:lnTo>
                  <a:lnTo>
                    <a:pt x="1336" y="986"/>
                  </a:lnTo>
                  <a:lnTo>
                    <a:pt x="1336" y="981"/>
                  </a:lnTo>
                  <a:lnTo>
                    <a:pt x="1341" y="981"/>
                  </a:lnTo>
                  <a:lnTo>
                    <a:pt x="1341" y="981"/>
                  </a:lnTo>
                  <a:lnTo>
                    <a:pt x="1341" y="981"/>
                  </a:lnTo>
                  <a:lnTo>
                    <a:pt x="1341" y="981"/>
                  </a:lnTo>
                  <a:lnTo>
                    <a:pt x="1346" y="981"/>
                  </a:lnTo>
                  <a:lnTo>
                    <a:pt x="1346" y="981"/>
                  </a:lnTo>
                  <a:lnTo>
                    <a:pt x="1346" y="981"/>
                  </a:lnTo>
                  <a:lnTo>
                    <a:pt x="1346" y="981"/>
                  </a:lnTo>
                  <a:lnTo>
                    <a:pt x="1351" y="981"/>
                  </a:lnTo>
                  <a:lnTo>
                    <a:pt x="1351" y="981"/>
                  </a:lnTo>
                  <a:lnTo>
                    <a:pt x="1361" y="981"/>
                  </a:lnTo>
                  <a:lnTo>
                    <a:pt x="1361" y="975"/>
                  </a:lnTo>
                  <a:lnTo>
                    <a:pt x="1361" y="975"/>
                  </a:lnTo>
                  <a:lnTo>
                    <a:pt x="1361" y="975"/>
                  </a:lnTo>
                  <a:lnTo>
                    <a:pt x="1366" y="975"/>
                  </a:lnTo>
                  <a:lnTo>
                    <a:pt x="1366" y="975"/>
                  </a:lnTo>
                  <a:lnTo>
                    <a:pt x="1366" y="975"/>
                  </a:lnTo>
                  <a:lnTo>
                    <a:pt x="1366" y="970"/>
                  </a:lnTo>
                  <a:lnTo>
                    <a:pt x="1371" y="970"/>
                  </a:lnTo>
                  <a:lnTo>
                    <a:pt x="1371" y="970"/>
                  </a:lnTo>
                  <a:lnTo>
                    <a:pt x="1371" y="970"/>
                  </a:lnTo>
                  <a:lnTo>
                    <a:pt x="1371" y="970"/>
                  </a:lnTo>
                  <a:lnTo>
                    <a:pt x="1376" y="970"/>
                  </a:lnTo>
                  <a:lnTo>
                    <a:pt x="1376" y="970"/>
                  </a:lnTo>
                  <a:lnTo>
                    <a:pt x="1381" y="970"/>
                  </a:lnTo>
                  <a:lnTo>
                    <a:pt x="1381" y="970"/>
                  </a:lnTo>
                  <a:lnTo>
                    <a:pt x="1381" y="970"/>
                  </a:lnTo>
                  <a:lnTo>
                    <a:pt x="1381" y="970"/>
                  </a:lnTo>
                  <a:lnTo>
                    <a:pt x="1386" y="970"/>
                  </a:lnTo>
                  <a:lnTo>
                    <a:pt x="1386" y="970"/>
                  </a:lnTo>
                  <a:lnTo>
                    <a:pt x="1396" y="970"/>
                  </a:lnTo>
                  <a:lnTo>
                    <a:pt x="1396" y="970"/>
                  </a:lnTo>
                  <a:lnTo>
                    <a:pt x="1401" y="970"/>
                  </a:lnTo>
                  <a:lnTo>
                    <a:pt x="1401" y="964"/>
                  </a:lnTo>
                  <a:lnTo>
                    <a:pt x="1401" y="964"/>
                  </a:lnTo>
                  <a:lnTo>
                    <a:pt x="1401" y="964"/>
                  </a:lnTo>
                  <a:lnTo>
                    <a:pt x="1406" y="964"/>
                  </a:lnTo>
                  <a:lnTo>
                    <a:pt x="1406" y="964"/>
                  </a:lnTo>
                  <a:lnTo>
                    <a:pt x="1411" y="964"/>
                  </a:lnTo>
                  <a:lnTo>
                    <a:pt x="1411" y="958"/>
                  </a:lnTo>
                  <a:lnTo>
                    <a:pt x="1411" y="958"/>
                  </a:lnTo>
                  <a:lnTo>
                    <a:pt x="1411" y="958"/>
                  </a:lnTo>
                  <a:lnTo>
                    <a:pt x="1416" y="958"/>
                  </a:lnTo>
                  <a:lnTo>
                    <a:pt x="1416" y="958"/>
                  </a:lnTo>
                  <a:lnTo>
                    <a:pt x="1416" y="958"/>
                  </a:lnTo>
                  <a:lnTo>
                    <a:pt x="1416" y="958"/>
                  </a:lnTo>
                  <a:lnTo>
                    <a:pt x="1421" y="958"/>
                  </a:lnTo>
                  <a:lnTo>
                    <a:pt x="1421" y="953"/>
                  </a:lnTo>
                  <a:lnTo>
                    <a:pt x="1426" y="953"/>
                  </a:lnTo>
                  <a:lnTo>
                    <a:pt x="1426" y="953"/>
                  </a:lnTo>
                  <a:lnTo>
                    <a:pt x="1426" y="953"/>
                  </a:lnTo>
                  <a:lnTo>
                    <a:pt x="1426" y="953"/>
                  </a:lnTo>
                  <a:lnTo>
                    <a:pt x="1430" y="953"/>
                  </a:lnTo>
                  <a:lnTo>
                    <a:pt x="1430" y="953"/>
                  </a:lnTo>
                  <a:lnTo>
                    <a:pt x="1430" y="953"/>
                  </a:lnTo>
                  <a:lnTo>
                    <a:pt x="1430" y="953"/>
                  </a:lnTo>
                  <a:lnTo>
                    <a:pt x="1435" y="953"/>
                  </a:lnTo>
                  <a:lnTo>
                    <a:pt x="1435" y="947"/>
                  </a:lnTo>
                  <a:lnTo>
                    <a:pt x="1435" y="947"/>
                  </a:lnTo>
                  <a:lnTo>
                    <a:pt x="1435" y="947"/>
                  </a:lnTo>
                  <a:lnTo>
                    <a:pt x="1440" y="947"/>
                  </a:lnTo>
                  <a:lnTo>
                    <a:pt x="1440" y="947"/>
                  </a:lnTo>
                  <a:lnTo>
                    <a:pt x="1445" y="947"/>
                  </a:lnTo>
                  <a:lnTo>
                    <a:pt x="1445" y="947"/>
                  </a:lnTo>
                  <a:lnTo>
                    <a:pt x="1445" y="947"/>
                  </a:lnTo>
                  <a:lnTo>
                    <a:pt x="1445" y="942"/>
                  </a:lnTo>
                  <a:lnTo>
                    <a:pt x="1450" y="942"/>
                  </a:lnTo>
                  <a:lnTo>
                    <a:pt x="1450" y="942"/>
                  </a:lnTo>
                  <a:lnTo>
                    <a:pt x="1455" y="942"/>
                  </a:lnTo>
                  <a:lnTo>
                    <a:pt x="1455" y="942"/>
                  </a:lnTo>
                  <a:lnTo>
                    <a:pt x="1455" y="942"/>
                  </a:lnTo>
                  <a:lnTo>
                    <a:pt x="1455" y="942"/>
                  </a:lnTo>
                  <a:lnTo>
                    <a:pt x="1460" y="942"/>
                  </a:lnTo>
                  <a:lnTo>
                    <a:pt x="1460" y="942"/>
                  </a:lnTo>
                  <a:lnTo>
                    <a:pt x="1465" y="942"/>
                  </a:lnTo>
                  <a:lnTo>
                    <a:pt x="1465" y="942"/>
                  </a:lnTo>
                  <a:lnTo>
                    <a:pt x="1465" y="942"/>
                  </a:lnTo>
                  <a:lnTo>
                    <a:pt x="1465" y="942"/>
                  </a:lnTo>
                  <a:lnTo>
                    <a:pt x="1470" y="942"/>
                  </a:lnTo>
                  <a:lnTo>
                    <a:pt x="1470" y="936"/>
                  </a:lnTo>
                  <a:lnTo>
                    <a:pt x="1470" y="936"/>
                  </a:lnTo>
                  <a:lnTo>
                    <a:pt x="1470" y="936"/>
                  </a:lnTo>
                  <a:lnTo>
                    <a:pt x="1475" y="936"/>
                  </a:lnTo>
                  <a:lnTo>
                    <a:pt x="1475" y="936"/>
                  </a:lnTo>
                  <a:lnTo>
                    <a:pt x="1480" y="936"/>
                  </a:lnTo>
                  <a:lnTo>
                    <a:pt x="1480" y="936"/>
                  </a:lnTo>
                  <a:lnTo>
                    <a:pt x="1485" y="936"/>
                  </a:lnTo>
                  <a:lnTo>
                    <a:pt x="1485" y="936"/>
                  </a:lnTo>
                  <a:lnTo>
                    <a:pt x="1485" y="936"/>
                  </a:lnTo>
                  <a:lnTo>
                    <a:pt x="1485" y="936"/>
                  </a:lnTo>
                  <a:lnTo>
                    <a:pt x="1490" y="936"/>
                  </a:lnTo>
                  <a:lnTo>
                    <a:pt x="1490" y="936"/>
                  </a:lnTo>
                  <a:lnTo>
                    <a:pt x="1490" y="936"/>
                  </a:lnTo>
                  <a:lnTo>
                    <a:pt x="1490" y="936"/>
                  </a:lnTo>
                  <a:lnTo>
                    <a:pt x="1495" y="936"/>
                  </a:lnTo>
                  <a:lnTo>
                    <a:pt x="1495" y="936"/>
                  </a:lnTo>
                  <a:lnTo>
                    <a:pt x="1495" y="936"/>
                  </a:lnTo>
                  <a:lnTo>
                    <a:pt x="1495" y="936"/>
                  </a:lnTo>
                  <a:lnTo>
                    <a:pt x="1500" y="936"/>
                  </a:lnTo>
                  <a:lnTo>
                    <a:pt x="1500" y="936"/>
                  </a:lnTo>
                  <a:lnTo>
                    <a:pt x="1500" y="936"/>
                  </a:lnTo>
                  <a:lnTo>
                    <a:pt x="1500" y="936"/>
                  </a:lnTo>
                  <a:lnTo>
                    <a:pt x="1510" y="936"/>
                  </a:lnTo>
                  <a:lnTo>
                    <a:pt x="1510" y="936"/>
                  </a:lnTo>
                  <a:lnTo>
                    <a:pt x="1515" y="936"/>
                  </a:lnTo>
                  <a:lnTo>
                    <a:pt x="1515" y="936"/>
                  </a:lnTo>
                  <a:lnTo>
                    <a:pt x="1515" y="936"/>
                  </a:lnTo>
                  <a:lnTo>
                    <a:pt x="1515" y="936"/>
                  </a:lnTo>
                  <a:lnTo>
                    <a:pt x="1520" y="936"/>
                  </a:lnTo>
                  <a:lnTo>
                    <a:pt x="1520" y="936"/>
                  </a:lnTo>
                  <a:lnTo>
                    <a:pt x="1520" y="936"/>
                  </a:lnTo>
                  <a:lnTo>
                    <a:pt x="1520" y="930"/>
                  </a:lnTo>
                  <a:lnTo>
                    <a:pt x="1525" y="930"/>
                  </a:lnTo>
                  <a:lnTo>
                    <a:pt x="1525" y="930"/>
                  </a:lnTo>
                  <a:lnTo>
                    <a:pt x="1525" y="930"/>
                  </a:lnTo>
                  <a:lnTo>
                    <a:pt x="1525" y="930"/>
                  </a:lnTo>
                  <a:lnTo>
                    <a:pt x="1530" y="930"/>
                  </a:lnTo>
                  <a:lnTo>
                    <a:pt x="1530" y="930"/>
                  </a:lnTo>
                  <a:lnTo>
                    <a:pt x="1530" y="930"/>
                  </a:lnTo>
                  <a:lnTo>
                    <a:pt x="1530" y="930"/>
                  </a:lnTo>
                  <a:lnTo>
                    <a:pt x="1535" y="930"/>
                  </a:lnTo>
                  <a:lnTo>
                    <a:pt x="1535" y="930"/>
                  </a:lnTo>
                  <a:lnTo>
                    <a:pt x="1535" y="930"/>
                  </a:lnTo>
                  <a:lnTo>
                    <a:pt x="1535" y="930"/>
                  </a:lnTo>
                  <a:lnTo>
                    <a:pt x="1540" y="930"/>
                  </a:lnTo>
                  <a:lnTo>
                    <a:pt x="1540" y="930"/>
                  </a:lnTo>
                  <a:lnTo>
                    <a:pt x="1540" y="930"/>
                  </a:lnTo>
                  <a:lnTo>
                    <a:pt x="1540" y="930"/>
                  </a:lnTo>
                  <a:lnTo>
                    <a:pt x="1545" y="930"/>
                  </a:lnTo>
                  <a:lnTo>
                    <a:pt x="1545" y="930"/>
                  </a:lnTo>
                  <a:lnTo>
                    <a:pt x="1550" y="930"/>
                  </a:lnTo>
                  <a:lnTo>
                    <a:pt x="1550" y="930"/>
                  </a:lnTo>
                  <a:lnTo>
                    <a:pt x="1550" y="930"/>
                  </a:lnTo>
                  <a:lnTo>
                    <a:pt x="1550" y="925"/>
                  </a:lnTo>
                  <a:lnTo>
                    <a:pt x="1555" y="925"/>
                  </a:lnTo>
                  <a:lnTo>
                    <a:pt x="1555" y="925"/>
                  </a:lnTo>
                  <a:lnTo>
                    <a:pt x="1555" y="925"/>
                  </a:lnTo>
                  <a:lnTo>
                    <a:pt x="1555" y="925"/>
                  </a:lnTo>
                  <a:lnTo>
                    <a:pt x="1560" y="925"/>
                  </a:lnTo>
                  <a:lnTo>
                    <a:pt x="1560" y="925"/>
                  </a:lnTo>
                  <a:lnTo>
                    <a:pt x="1560" y="925"/>
                  </a:lnTo>
                  <a:lnTo>
                    <a:pt x="1560" y="925"/>
                  </a:lnTo>
                  <a:lnTo>
                    <a:pt x="1565" y="925"/>
                  </a:lnTo>
                  <a:lnTo>
                    <a:pt x="1565" y="925"/>
                  </a:lnTo>
                  <a:lnTo>
                    <a:pt x="1570" y="925"/>
                  </a:lnTo>
                  <a:lnTo>
                    <a:pt x="1570" y="925"/>
                  </a:lnTo>
                  <a:lnTo>
                    <a:pt x="1570" y="925"/>
                  </a:lnTo>
                  <a:lnTo>
                    <a:pt x="1570" y="925"/>
                  </a:lnTo>
                  <a:lnTo>
                    <a:pt x="1575" y="925"/>
                  </a:lnTo>
                  <a:lnTo>
                    <a:pt x="1575" y="919"/>
                  </a:lnTo>
                  <a:lnTo>
                    <a:pt x="1579" y="919"/>
                  </a:lnTo>
                  <a:lnTo>
                    <a:pt x="1579" y="919"/>
                  </a:lnTo>
                  <a:lnTo>
                    <a:pt x="1579" y="919"/>
                  </a:lnTo>
                  <a:lnTo>
                    <a:pt x="1579" y="919"/>
                  </a:lnTo>
                  <a:lnTo>
                    <a:pt x="1584" y="919"/>
                  </a:lnTo>
                  <a:lnTo>
                    <a:pt x="1584" y="919"/>
                  </a:lnTo>
                  <a:lnTo>
                    <a:pt x="1589" y="919"/>
                  </a:lnTo>
                  <a:lnTo>
                    <a:pt x="1589" y="919"/>
                  </a:lnTo>
                  <a:lnTo>
                    <a:pt x="1589" y="919"/>
                  </a:lnTo>
                  <a:lnTo>
                    <a:pt x="1589" y="914"/>
                  </a:lnTo>
                  <a:lnTo>
                    <a:pt x="1594" y="914"/>
                  </a:lnTo>
                  <a:lnTo>
                    <a:pt x="1594" y="914"/>
                  </a:lnTo>
                  <a:lnTo>
                    <a:pt x="1594" y="914"/>
                  </a:lnTo>
                  <a:lnTo>
                    <a:pt x="1594" y="914"/>
                  </a:lnTo>
                  <a:lnTo>
                    <a:pt x="1599" y="914"/>
                  </a:lnTo>
                  <a:lnTo>
                    <a:pt x="1599" y="914"/>
                  </a:lnTo>
                  <a:lnTo>
                    <a:pt x="1604" y="914"/>
                  </a:lnTo>
                  <a:lnTo>
                    <a:pt x="1604" y="914"/>
                  </a:lnTo>
                  <a:lnTo>
                    <a:pt x="1609" y="914"/>
                  </a:lnTo>
                  <a:lnTo>
                    <a:pt x="1609" y="914"/>
                  </a:lnTo>
                  <a:lnTo>
                    <a:pt x="1609" y="914"/>
                  </a:lnTo>
                  <a:lnTo>
                    <a:pt x="1609" y="908"/>
                  </a:lnTo>
                  <a:lnTo>
                    <a:pt x="1614" y="908"/>
                  </a:lnTo>
                  <a:lnTo>
                    <a:pt x="1614" y="902"/>
                  </a:lnTo>
                  <a:lnTo>
                    <a:pt x="1614" y="902"/>
                  </a:lnTo>
                  <a:lnTo>
                    <a:pt x="1614" y="902"/>
                  </a:lnTo>
                  <a:lnTo>
                    <a:pt x="1619" y="902"/>
                  </a:lnTo>
                  <a:lnTo>
                    <a:pt x="1619" y="897"/>
                  </a:lnTo>
                  <a:lnTo>
                    <a:pt x="1619" y="897"/>
                  </a:lnTo>
                  <a:lnTo>
                    <a:pt x="1619" y="891"/>
                  </a:lnTo>
                  <a:lnTo>
                    <a:pt x="1624" y="891"/>
                  </a:lnTo>
                  <a:lnTo>
                    <a:pt x="1624" y="891"/>
                  </a:lnTo>
                  <a:lnTo>
                    <a:pt x="1624" y="891"/>
                  </a:lnTo>
                  <a:lnTo>
                    <a:pt x="1624" y="886"/>
                  </a:lnTo>
                  <a:lnTo>
                    <a:pt x="1629" y="886"/>
                  </a:lnTo>
                  <a:lnTo>
                    <a:pt x="1629" y="886"/>
                  </a:lnTo>
                  <a:lnTo>
                    <a:pt x="1629" y="886"/>
                  </a:lnTo>
                  <a:lnTo>
                    <a:pt x="1629" y="886"/>
                  </a:lnTo>
                  <a:lnTo>
                    <a:pt x="1634" y="886"/>
                  </a:lnTo>
                  <a:lnTo>
                    <a:pt x="1634" y="880"/>
                  </a:lnTo>
                  <a:lnTo>
                    <a:pt x="1639" y="880"/>
                  </a:lnTo>
                  <a:lnTo>
                    <a:pt x="1639" y="880"/>
                  </a:lnTo>
                  <a:lnTo>
                    <a:pt x="1639" y="880"/>
                  </a:lnTo>
                  <a:lnTo>
                    <a:pt x="1639" y="880"/>
                  </a:lnTo>
                  <a:lnTo>
                    <a:pt x="1644" y="880"/>
                  </a:lnTo>
                  <a:lnTo>
                    <a:pt x="1644" y="874"/>
                  </a:lnTo>
                  <a:lnTo>
                    <a:pt x="1644" y="874"/>
                  </a:lnTo>
                  <a:lnTo>
                    <a:pt x="1644" y="874"/>
                  </a:lnTo>
                  <a:lnTo>
                    <a:pt x="1649" y="874"/>
                  </a:lnTo>
                  <a:lnTo>
                    <a:pt x="1649" y="874"/>
                  </a:lnTo>
                  <a:lnTo>
                    <a:pt x="1649" y="874"/>
                  </a:lnTo>
                  <a:lnTo>
                    <a:pt x="1649" y="869"/>
                  </a:lnTo>
                  <a:lnTo>
                    <a:pt x="1654" y="869"/>
                  </a:lnTo>
                  <a:lnTo>
                    <a:pt x="1654" y="869"/>
                  </a:lnTo>
                  <a:lnTo>
                    <a:pt x="1654" y="869"/>
                  </a:lnTo>
                  <a:lnTo>
                    <a:pt x="1654" y="869"/>
                  </a:lnTo>
                  <a:lnTo>
                    <a:pt x="1659" y="869"/>
                  </a:lnTo>
                  <a:lnTo>
                    <a:pt x="1659" y="863"/>
                  </a:lnTo>
                  <a:lnTo>
                    <a:pt x="1659" y="863"/>
                  </a:lnTo>
                  <a:lnTo>
                    <a:pt x="1659" y="863"/>
                  </a:lnTo>
                  <a:lnTo>
                    <a:pt x="1664" y="863"/>
                  </a:lnTo>
                  <a:lnTo>
                    <a:pt x="1664" y="863"/>
                  </a:lnTo>
                  <a:lnTo>
                    <a:pt x="1669" y="863"/>
                  </a:lnTo>
                  <a:lnTo>
                    <a:pt x="1669" y="863"/>
                  </a:lnTo>
                  <a:lnTo>
                    <a:pt x="1669" y="863"/>
                  </a:lnTo>
                  <a:lnTo>
                    <a:pt x="1669" y="863"/>
                  </a:lnTo>
                  <a:lnTo>
                    <a:pt x="1674" y="863"/>
                  </a:lnTo>
                  <a:lnTo>
                    <a:pt x="1674" y="857"/>
                  </a:lnTo>
                  <a:lnTo>
                    <a:pt x="1674" y="857"/>
                  </a:lnTo>
                  <a:lnTo>
                    <a:pt x="1674" y="857"/>
                  </a:lnTo>
                  <a:lnTo>
                    <a:pt x="1679" y="857"/>
                  </a:lnTo>
                  <a:lnTo>
                    <a:pt x="1679" y="857"/>
                  </a:lnTo>
                  <a:lnTo>
                    <a:pt x="1679" y="857"/>
                  </a:lnTo>
                  <a:lnTo>
                    <a:pt x="1679" y="857"/>
                  </a:lnTo>
                  <a:lnTo>
                    <a:pt x="1684" y="857"/>
                  </a:lnTo>
                  <a:lnTo>
                    <a:pt x="1684" y="857"/>
                  </a:lnTo>
                  <a:lnTo>
                    <a:pt x="1684" y="857"/>
                  </a:lnTo>
                  <a:lnTo>
                    <a:pt x="1684" y="857"/>
                  </a:lnTo>
                  <a:lnTo>
                    <a:pt x="1689" y="857"/>
                  </a:lnTo>
                  <a:lnTo>
                    <a:pt x="1689" y="857"/>
                  </a:lnTo>
                  <a:lnTo>
                    <a:pt x="1689" y="857"/>
                  </a:lnTo>
                  <a:lnTo>
                    <a:pt x="1689" y="857"/>
                  </a:lnTo>
                  <a:lnTo>
                    <a:pt x="1694" y="857"/>
                  </a:lnTo>
                  <a:lnTo>
                    <a:pt x="1694" y="857"/>
                  </a:lnTo>
                  <a:lnTo>
                    <a:pt x="1694" y="857"/>
                  </a:lnTo>
                  <a:lnTo>
                    <a:pt x="1694" y="857"/>
                  </a:lnTo>
                  <a:lnTo>
                    <a:pt x="1699" y="857"/>
                  </a:lnTo>
                  <a:lnTo>
                    <a:pt x="1699" y="857"/>
                  </a:lnTo>
                  <a:lnTo>
                    <a:pt x="1704" y="857"/>
                  </a:lnTo>
                  <a:lnTo>
                    <a:pt x="1704" y="857"/>
                  </a:lnTo>
                  <a:lnTo>
                    <a:pt x="1704" y="857"/>
                  </a:lnTo>
                  <a:lnTo>
                    <a:pt x="1704" y="852"/>
                  </a:lnTo>
                  <a:lnTo>
                    <a:pt x="1709" y="852"/>
                  </a:lnTo>
                  <a:lnTo>
                    <a:pt x="1709" y="852"/>
                  </a:lnTo>
                  <a:lnTo>
                    <a:pt x="1709" y="852"/>
                  </a:lnTo>
                  <a:lnTo>
                    <a:pt x="1709" y="852"/>
                  </a:lnTo>
                  <a:lnTo>
                    <a:pt x="1714" y="852"/>
                  </a:lnTo>
                  <a:lnTo>
                    <a:pt x="1714" y="852"/>
                  </a:lnTo>
                  <a:lnTo>
                    <a:pt x="1714" y="852"/>
                  </a:lnTo>
                  <a:lnTo>
                    <a:pt x="1714" y="852"/>
                  </a:lnTo>
                  <a:lnTo>
                    <a:pt x="1719" y="852"/>
                  </a:lnTo>
                  <a:lnTo>
                    <a:pt x="1719" y="846"/>
                  </a:lnTo>
                  <a:lnTo>
                    <a:pt x="1719" y="846"/>
                  </a:lnTo>
                  <a:lnTo>
                    <a:pt x="1719" y="846"/>
                  </a:lnTo>
                  <a:lnTo>
                    <a:pt x="1723" y="846"/>
                  </a:lnTo>
                  <a:lnTo>
                    <a:pt x="1723" y="846"/>
                  </a:lnTo>
                  <a:lnTo>
                    <a:pt x="1723" y="846"/>
                  </a:lnTo>
                  <a:lnTo>
                    <a:pt x="1723" y="846"/>
                  </a:lnTo>
                  <a:lnTo>
                    <a:pt x="1728" y="846"/>
                  </a:lnTo>
                  <a:lnTo>
                    <a:pt x="1728" y="846"/>
                  </a:lnTo>
                  <a:lnTo>
                    <a:pt x="1733" y="846"/>
                  </a:lnTo>
                  <a:lnTo>
                    <a:pt x="1733" y="841"/>
                  </a:lnTo>
                  <a:lnTo>
                    <a:pt x="1733" y="841"/>
                  </a:lnTo>
                  <a:lnTo>
                    <a:pt x="1733" y="841"/>
                  </a:lnTo>
                  <a:lnTo>
                    <a:pt x="1738" y="841"/>
                  </a:lnTo>
                  <a:lnTo>
                    <a:pt x="1738" y="841"/>
                  </a:lnTo>
                  <a:lnTo>
                    <a:pt x="1743" y="841"/>
                  </a:lnTo>
                  <a:lnTo>
                    <a:pt x="1743" y="835"/>
                  </a:lnTo>
                  <a:lnTo>
                    <a:pt x="1743" y="835"/>
                  </a:lnTo>
                  <a:lnTo>
                    <a:pt x="1743" y="835"/>
                  </a:lnTo>
                  <a:lnTo>
                    <a:pt x="1748" y="835"/>
                  </a:lnTo>
                  <a:lnTo>
                    <a:pt x="1748" y="835"/>
                  </a:lnTo>
                  <a:lnTo>
                    <a:pt x="1748" y="835"/>
                  </a:lnTo>
                  <a:lnTo>
                    <a:pt x="1748" y="835"/>
                  </a:lnTo>
                  <a:lnTo>
                    <a:pt x="1753" y="835"/>
                  </a:lnTo>
                  <a:lnTo>
                    <a:pt x="1753" y="835"/>
                  </a:lnTo>
                  <a:lnTo>
                    <a:pt x="1753" y="835"/>
                  </a:lnTo>
                  <a:lnTo>
                    <a:pt x="1753" y="835"/>
                  </a:lnTo>
                  <a:lnTo>
                    <a:pt x="1758" y="835"/>
                  </a:lnTo>
                  <a:lnTo>
                    <a:pt x="1758" y="835"/>
                  </a:lnTo>
                  <a:lnTo>
                    <a:pt x="1763" y="835"/>
                  </a:lnTo>
                  <a:lnTo>
                    <a:pt x="1763" y="835"/>
                  </a:lnTo>
                  <a:lnTo>
                    <a:pt x="1763" y="835"/>
                  </a:lnTo>
                  <a:lnTo>
                    <a:pt x="1763" y="835"/>
                  </a:lnTo>
                  <a:lnTo>
                    <a:pt x="1768" y="835"/>
                  </a:lnTo>
                  <a:lnTo>
                    <a:pt x="1768" y="835"/>
                  </a:lnTo>
                  <a:lnTo>
                    <a:pt x="1768" y="835"/>
                  </a:lnTo>
                  <a:lnTo>
                    <a:pt x="1768" y="835"/>
                  </a:lnTo>
                  <a:lnTo>
                    <a:pt x="1773" y="835"/>
                  </a:lnTo>
                  <a:lnTo>
                    <a:pt x="1773" y="829"/>
                  </a:lnTo>
                  <a:lnTo>
                    <a:pt x="1773" y="829"/>
                  </a:lnTo>
                  <a:lnTo>
                    <a:pt x="1773" y="829"/>
                  </a:lnTo>
                  <a:lnTo>
                    <a:pt x="1778" y="829"/>
                  </a:lnTo>
                  <a:lnTo>
                    <a:pt x="1778" y="829"/>
                  </a:lnTo>
                  <a:lnTo>
                    <a:pt x="1778" y="829"/>
                  </a:lnTo>
                  <a:lnTo>
                    <a:pt x="1778" y="829"/>
                  </a:lnTo>
                  <a:lnTo>
                    <a:pt x="1783" y="829"/>
                  </a:lnTo>
                  <a:lnTo>
                    <a:pt x="1783" y="829"/>
                  </a:lnTo>
                  <a:lnTo>
                    <a:pt x="1783" y="829"/>
                  </a:lnTo>
                  <a:lnTo>
                    <a:pt x="1783" y="829"/>
                  </a:lnTo>
                  <a:lnTo>
                    <a:pt x="1788" y="829"/>
                  </a:lnTo>
                  <a:lnTo>
                    <a:pt x="1788" y="829"/>
                  </a:lnTo>
                  <a:lnTo>
                    <a:pt x="1793" y="829"/>
                  </a:lnTo>
                  <a:lnTo>
                    <a:pt x="1793" y="829"/>
                  </a:lnTo>
                  <a:lnTo>
                    <a:pt x="1793" y="829"/>
                  </a:lnTo>
                  <a:lnTo>
                    <a:pt x="1793" y="824"/>
                  </a:lnTo>
                  <a:lnTo>
                    <a:pt x="1798" y="824"/>
                  </a:lnTo>
                  <a:lnTo>
                    <a:pt x="1798" y="824"/>
                  </a:lnTo>
                  <a:lnTo>
                    <a:pt x="1798" y="824"/>
                  </a:lnTo>
                  <a:lnTo>
                    <a:pt x="1798" y="824"/>
                  </a:lnTo>
                  <a:lnTo>
                    <a:pt x="1803" y="824"/>
                  </a:lnTo>
                  <a:lnTo>
                    <a:pt x="1803" y="824"/>
                  </a:lnTo>
                  <a:lnTo>
                    <a:pt x="1803" y="824"/>
                  </a:lnTo>
                  <a:lnTo>
                    <a:pt x="1803" y="824"/>
                  </a:lnTo>
                  <a:lnTo>
                    <a:pt x="1808" y="824"/>
                  </a:lnTo>
                  <a:lnTo>
                    <a:pt x="1808" y="824"/>
                  </a:lnTo>
                  <a:lnTo>
                    <a:pt x="1808" y="824"/>
                  </a:lnTo>
                  <a:lnTo>
                    <a:pt x="1808" y="824"/>
                  </a:lnTo>
                  <a:lnTo>
                    <a:pt x="1813" y="824"/>
                  </a:lnTo>
                  <a:lnTo>
                    <a:pt x="1813" y="824"/>
                  </a:lnTo>
                  <a:lnTo>
                    <a:pt x="1813" y="824"/>
                  </a:lnTo>
                  <a:lnTo>
                    <a:pt x="1813" y="824"/>
                  </a:lnTo>
                  <a:lnTo>
                    <a:pt x="1818" y="824"/>
                  </a:lnTo>
                  <a:lnTo>
                    <a:pt x="1818" y="824"/>
                  </a:lnTo>
                  <a:lnTo>
                    <a:pt x="1818" y="824"/>
                  </a:lnTo>
                  <a:lnTo>
                    <a:pt x="1818" y="818"/>
                  </a:lnTo>
                  <a:lnTo>
                    <a:pt x="1823" y="818"/>
                  </a:lnTo>
                  <a:lnTo>
                    <a:pt x="1823" y="818"/>
                  </a:lnTo>
                  <a:lnTo>
                    <a:pt x="1828" y="818"/>
                  </a:lnTo>
                  <a:lnTo>
                    <a:pt x="1828" y="818"/>
                  </a:lnTo>
                  <a:lnTo>
                    <a:pt x="1833" y="818"/>
                  </a:lnTo>
                  <a:lnTo>
                    <a:pt x="1833" y="818"/>
                  </a:lnTo>
                  <a:lnTo>
                    <a:pt x="1833" y="818"/>
                  </a:lnTo>
                  <a:lnTo>
                    <a:pt x="1833" y="818"/>
                  </a:lnTo>
                  <a:lnTo>
                    <a:pt x="1838" y="818"/>
                  </a:lnTo>
                  <a:lnTo>
                    <a:pt x="1838" y="818"/>
                  </a:lnTo>
                  <a:lnTo>
                    <a:pt x="1838" y="818"/>
                  </a:lnTo>
                  <a:lnTo>
                    <a:pt x="1838" y="818"/>
                  </a:lnTo>
                  <a:lnTo>
                    <a:pt x="1843" y="818"/>
                  </a:lnTo>
                  <a:lnTo>
                    <a:pt x="1843" y="818"/>
                  </a:lnTo>
                  <a:lnTo>
                    <a:pt x="1848" y="818"/>
                  </a:lnTo>
                  <a:lnTo>
                    <a:pt x="1848" y="818"/>
                  </a:lnTo>
                  <a:lnTo>
                    <a:pt x="1853" y="818"/>
                  </a:lnTo>
                  <a:lnTo>
                    <a:pt x="1853" y="818"/>
                  </a:lnTo>
                  <a:lnTo>
                    <a:pt x="1858" y="818"/>
                  </a:lnTo>
                  <a:lnTo>
                    <a:pt x="1858" y="818"/>
                  </a:lnTo>
                  <a:lnTo>
                    <a:pt x="1863" y="818"/>
                  </a:lnTo>
                  <a:lnTo>
                    <a:pt x="1863" y="818"/>
                  </a:lnTo>
                  <a:lnTo>
                    <a:pt x="1868" y="818"/>
                  </a:lnTo>
                  <a:lnTo>
                    <a:pt x="1868" y="818"/>
                  </a:lnTo>
                  <a:lnTo>
                    <a:pt x="1868" y="818"/>
                  </a:lnTo>
                  <a:lnTo>
                    <a:pt x="1868" y="818"/>
                  </a:lnTo>
                  <a:lnTo>
                    <a:pt x="1872" y="818"/>
                  </a:lnTo>
                  <a:lnTo>
                    <a:pt x="1872" y="818"/>
                  </a:lnTo>
                  <a:lnTo>
                    <a:pt x="1872" y="818"/>
                  </a:lnTo>
                  <a:lnTo>
                    <a:pt x="1872" y="813"/>
                  </a:lnTo>
                  <a:lnTo>
                    <a:pt x="1877" y="813"/>
                  </a:lnTo>
                  <a:lnTo>
                    <a:pt x="1877" y="813"/>
                  </a:lnTo>
                  <a:lnTo>
                    <a:pt x="1877" y="813"/>
                  </a:lnTo>
                  <a:lnTo>
                    <a:pt x="1877" y="813"/>
                  </a:lnTo>
                  <a:lnTo>
                    <a:pt x="1882" y="813"/>
                  </a:lnTo>
                  <a:lnTo>
                    <a:pt x="1882" y="813"/>
                  </a:lnTo>
                  <a:lnTo>
                    <a:pt x="1887" y="813"/>
                  </a:lnTo>
                  <a:lnTo>
                    <a:pt x="1887" y="813"/>
                  </a:lnTo>
                  <a:lnTo>
                    <a:pt x="1887" y="813"/>
                  </a:lnTo>
                  <a:lnTo>
                    <a:pt x="1887" y="813"/>
                  </a:lnTo>
                  <a:lnTo>
                    <a:pt x="1892" y="813"/>
                  </a:lnTo>
                  <a:lnTo>
                    <a:pt x="1892" y="813"/>
                  </a:lnTo>
                  <a:lnTo>
                    <a:pt x="1892" y="813"/>
                  </a:lnTo>
                  <a:lnTo>
                    <a:pt x="1892" y="813"/>
                  </a:lnTo>
                  <a:lnTo>
                    <a:pt x="1897" y="813"/>
                  </a:lnTo>
                  <a:lnTo>
                    <a:pt x="1897" y="807"/>
                  </a:lnTo>
                  <a:lnTo>
                    <a:pt x="1897" y="807"/>
                  </a:lnTo>
                  <a:lnTo>
                    <a:pt x="1897" y="807"/>
                  </a:lnTo>
                  <a:lnTo>
                    <a:pt x="1902" y="807"/>
                  </a:lnTo>
                  <a:lnTo>
                    <a:pt x="1902" y="807"/>
                  </a:lnTo>
                  <a:lnTo>
                    <a:pt x="1902" y="807"/>
                  </a:lnTo>
                  <a:lnTo>
                    <a:pt x="1902" y="807"/>
                  </a:lnTo>
                  <a:lnTo>
                    <a:pt x="1907" y="807"/>
                  </a:lnTo>
                  <a:lnTo>
                    <a:pt x="1907" y="807"/>
                  </a:lnTo>
                  <a:lnTo>
                    <a:pt x="1907" y="807"/>
                  </a:lnTo>
                  <a:lnTo>
                    <a:pt x="1907" y="807"/>
                  </a:lnTo>
                  <a:lnTo>
                    <a:pt x="1912" y="807"/>
                  </a:lnTo>
                  <a:lnTo>
                    <a:pt x="1912" y="801"/>
                  </a:lnTo>
                  <a:lnTo>
                    <a:pt x="1917" y="801"/>
                  </a:lnTo>
                  <a:lnTo>
                    <a:pt x="1917" y="801"/>
                  </a:lnTo>
                  <a:lnTo>
                    <a:pt x="1917" y="801"/>
                  </a:lnTo>
                  <a:lnTo>
                    <a:pt x="1917" y="801"/>
                  </a:lnTo>
                  <a:lnTo>
                    <a:pt x="1922" y="801"/>
                  </a:lnTo>
                  <a:lnTo>
                    <a:pt x="1922" y="801"/>
                  </a:lnTo>
                  <a:lnTo>
                    <a:pt x="1922" y="801"/>
                  </a:lnTo>
                  <a:lnTo>
                    <a:pt x="1922" y="801"/>
                  </a:lnTo>
                  <a:lnTo>
                    <a:pt x="1927" y="801"/>
                  </a:lnTo>
                  <a:lnTo>
                    <a:pt x="1927" y="801"/>
                  </a:lnTo>
                  <a:lnTo>
                    <a:pt x="1927" y="801"/>
                  </a:lnTo>
                  <a:lnTo>
                    <a:pt x="1927" y="796"/>
                  </a:lnTo>
                  <a:lnTo>
                    <a:pt x="1932" y="796"/>
                  </a:lnTo>
                  <a:lnTo>
                    <a:pt x="1932" y="796"/>
                  </a:lnTo>
                  <a:lnTo>
                    <a:pt x="1932" y="796"/>
                  </a:lnTo>
                  <a:lnTo>
                    <a:pt x="1932" y="796"/>
                  </a:lnTo>
                  <a:lnTo>
                    <a:pt x="1937" y="796"/>
                  </a:lnTo>
                  <a:lnTo>
                    <a:pt x="1937" y="796"/>
                  </a:lnTo>
                  <a:lnTo>
                    <a:pt x="1937" y="796"/>
                  </a:lnTo>
                  <a:lnTo>
                    <a:pt x="1937" y="796"/>
                  </a:lnTo>
                  <a:lnTo>
                    <a:pt x="1942" y="796"/>
                  </a:lnTo>
                  <a:lnTo>
                    <a:pt x="1942" y="796"/>
                  </a:lnTo>
                  <a:lnTo>
                    <a:pt x="1942" y="796"/>
                  </a:lnTo>
                  <a:lnTo>
                    <a:pt x="1942" y="790"/>
                  </a:lnTo>
                  <a:lnTo>
                    <a:pt x="1947" y="790"/>
                  </a:lnTo>
                  <a:lnTo>
                    <a:pt x="1947" y="790"/>
                  </a:lnTo>
                  <a:lnTo>
                    <a:pt x="1952" y="790"/>
                  </a:lnTo>
                  <a:lnTo>
                    <a:pt x="1952" y="785"/>
                  </a:lnTo>
                  <a:lnTo>
                    <a:pt x="1952" y="785"/>
                  </a:lnTo>
                  <a:lnTo>
                    <a:pt x="1952" y="779"/>
                  </a:lnTo>
                  <a:lnTo>
                    <a:pt x="1957" y="779"/>
                  </a:lnTo>
                  <a:lnTo>
                    <a:pt x="1957" y="773"/>
                  </a:lnTo>
                  <a:lnTo>
                    <a:pt x="1957" y="773"/>
                  </a:lnTo>
                  <a:lnTo>
                    <a:pt x="1957" y="768"/>
                  </a:lnTo>
                  <a:lnTo>
                    <a:pt x="1962" y="768"/>
                  </a:lnTo>
                  <a:lnTo>
                    <a:pt x="1962" y="762"/>
                  </a:lnTo>
                  <a:lnTo>
                    <a:pt x="1962" y="762"/>
                  </a:lnTo>
                  <a:lnTo>
                    <a:pt x="1962" y="762"/>
                  </a:lnTo>
                  <a:lnTo>
                    <a:pt x="1967" y="762"/>
                  </a:lnTo>
                  <a:lnTo>
                    <a:pt x="1967" y="762"/>
                  </a:lnTo>
                  <a:lnTo>
                    <a:pt x="1967" y="762"/>
                  </a:lnTo>
                  <a:lnTo>
                    <a:pt x="1967" y="762"/>
                  </a:lnTo>
                  <a:lnTo>
                    <a:pt x="1972" y="762"/>
                  </a:lnTo>
                  <a:lnTo>
                    <a:pt x="1972" y="762"/>
                  </a:lnTo>
                  <a:lnTo>
                    <a:pt x="1972" y="762"/>
                  </a:lnTo>
                  <a:lnTo>
                    <a:pt x="1972" y="762"/>
                  </a:lnTo>
                  <a:lnTo>
                    <a:pt x="1977" y="762"/>
                  </a:lnTo>
                  <a:lnTo>
                    <a:pt x="1977" y="762"/>
                  </a:lnTo>
                  <a:lnTo>
                    <a:pt x="1982" y="762"/>
                  </a:lnTo>
                  <a:lnTo>
                    <a:pt x="1982" y="757"/>
                  </a:lnTo>
                  <a:lnTo>
                    <a:pt x="1982" y="757"/>
                  </a:lnTo>
                  <a:lnTo>
                    <a:pt x="1982" y="757"/>
                  </a:lnTo>
                  <a:lnTo>
                    <a:pt x="1987" y="757"/>
                  </a:lnTo>
                  <a:lnTo>
                    <a:pt x="1987" y="757"/>
                  </a:lnTo>
                  <a:lnTo>
                    <a:pt x="1987" y="757"/>
                  </a:lnTo>
                  <a:lnTo>
                    <a:pt x="1987" y="757"/>
                  </a:lnTo>
                  <a:lnTo>
                    <a:pt x="1992" y="757"/>
                  </a:lnTo>
                  <a:lnTo>
                    <a:pt x="1992" y="751"/>
                  </a:lnTo>
                  <a:lnTo>
                    <a:pt x="1992" y="751"/>
                  </a:lnTo>
                  <a:lnTo>
                    <a:pt x="1992" y="751"/>
                  </a:lnTo>
                  <a:lnTo>
                    <a:pt x="1997" y="751"/>
                  </a:lnTo>
                  <a:lnTo>
                    <a:pt x="1997" y="751"/>
                  </a:lnTo>
                  <a:lnTo>
                    <a:pt x="1997" y="751"/>
                  </a:lnTo>
                  <a:lnTo>
                    <a:pt x="1997" y="745"/>
                  </a:lnTo>
                  <a:lnTo>
                    <a:pt x="2002" y="745"/>
                  </a:lnTo>
                  <a:lnTo>
                    <a:pt x="2002" y="745"/>
                  </a:lnTo>
                  <a:lnTo>
                    <a:pt x="2002" y="745"/>
                  </a:lnTo>
                  <a:lnTo>
                    <a:pt x="2002" y="745"/>
                  </a:lnTo>
                  <a:lnTo>
                    <a:pt x="2007" y="745"/>
                  </a:lnTo>
                  <a:lnTo>
                    <a:pt x="2007" y="745"/>
                  </a:lnTo>
                  <a:lnTo>
                    <a:pt x="2012" y="745"/>
                  </a:lnTo>
                  <a:lnTo>
                    <a:pt x="2012" y="745"/>
                  </a:lnTo>
                  <a:lnTo>
                    <a:pt x="2012" y="745"/>
                  </a:lnTo>
                  <a:lnTo>
                    <a:pt x="2012" y="745"/>
                  </a:lnTo>
                  <a:lnTo>
                    <a:pt x="2017" y="745"/>
                  </a:lnTo>
                  <a:lnTo>
                    <a:pt x="2017" y="745"/>
                  </a:lnTo>
                  <a:lnTo>
                    <a:pt x="2017" y="745"/>
                  </a:lnTo>
                  <a:lnTo>
                    <a:pt x="2017" y="745"/>
                  </a:lnTo>
                  <a:lnTo>
                    <a:pt x="2021" y="745"/>
                  </a:lnTo>
                  <a:lnTo>
                    <a:pt x="2021" y="740"/>
                  </a:lnTo>
                  <a:lnTo>
                    <a:pt x="2021" y="740"/>
                  </a:lnTo>
                  <a:lnTo>
                    <a:pt x="2021" y="740"/>
                  </a:lnTo>
                  <a:lnTo>
                    <a:pt x="2026" y="740"/>
                  </a:lnTo>
                  <a:lnTo>
                    <a:pt x="2026" y="740"/>
                  </a:lnTo>
                  <a:lnTo>
                    <a:pt x="2026" y="740"/>
                  </a:lnTo>
                  <a:lnTo>
                    <a:pt x="2026" y="740"/>
                  </a:lnTo>
                  <a:lnTo>
                    <a:pt x="2031" y="740"/>
                  </a:lnTo>
                  <a:lnTo>
                    <a:pt x="2031" y="740"/>
                  </a:lnTo>
                  <a:lnTo>
                    <a:pt x="2031" y="740"/>
                  </a:lnTo>
                  <a:lnTo>
                    <a:pt x="2031" y="740"/>
                  </a:lnTo>
                  <a:lnTo>
                    <a:pt x="2036" y="740"/>
                  </a:lnTo>
                  <a:lnTo>
                    <a:pt x="2036" y="740"/>
                  </a:lnTo>
                  <a:lnTo>
                    <a:pt x="2041" y="740"/>
                  </a:lnTo>
                  <a:lnTo>
                    <a:pt x="2041" y="734"/>
                  </a:lnTo>
                  <a:lnTo>
                    <a:pt x="2041" y="734"/>
                  </a:lnTo>
                  <a:lnTo>
                    <a:pt x="2041" y="734"/>
                  </a:lnTo>
                  <a:lnTo>
                    <a:pt x="2046" y="734"/>
                  </a:lnTo>
                  <a:lnTo>
                    <a:pt x="2046" y="734"/>
                  </a:lnTo>
                  <a:lnTo>
                    <a:pt x="2046" y="734"/>
                  </a:lnTo>
                  <a:lnTo>
                    <a:pt x="2046" y="734"/>
                  </a:lnTo>
                  <a:lnTo>
                    <a:pt x="2051" y="734"/>
                  </a:lnTo>
                  <a:lnTo>
                    <a:pt x="2051" y="734"/>
                  </a:lnTo>
                  <a:lnTo>
                    <a:pt x="2051" y="734"/>
                  </a:lnTo>
                  <a:lnTo>
                    <a:pt x="2051" y="734"/>
                  </a:lnTo>
                  <a:lnTo>
                    <a:pt x="2056" y="734"/>
                  </a:lnTo>
                  <a:lnTo>
                    <a:pt x="2056" y="734"/>
                  </a:lnTo>
                  <a:lnTo>
                    <a:pt x="2056" y="734"/>
                  </a:lnTo>
                  <a:lnTo>
                    <a:pt x="2056" y="734"/>
                  </a:lnTo>
                  <a:lnTo>
                    <a:pt x="2061" y="734"/>
                  </a:lnTo>
                  <a:lnTo>
                    <a:pt x="2061" y="734"/>
                  </a:lnTo>
                  <a:lnTo>
                    <a:pt x="2066" y="734"/>
                  </a:lnTo>
                  <a:lnTo>
                    <a:pt x="2066" y="729"/>
                  </a:lnTo>
                  <a:lnTo>
                    <a:pt x="2071" y="729"/>
                  </a:lnTo>
                  <a:lnTo>
                    <a:pt x="2071" y="729"/>
                  </a:lnTo>
                  <a:lnTo>
                    <a:pt x="2076" y="729"/>
                  </a:lnTo>
                  <a:lnTo>
                    <a:pt x="2076" y="729"/>
                  </a:lnTo>
                  <a:lnTo>
                    <a:pt x="2081" y="729"/>
                  </a:lnTo>
                  <a:lnTo>
                    <a:pt x="2081" y="729"/>
                  </a:lnTo>
                  <a:lnTo>
                    <a:pt x="2081" y="729"/>
                  </a:lnTo>
                  <a:lnTo>
                    <a:pt x="2081" y="729"/>
                  </a:lnTo>
                  <a:lnTo>
                    <a:pt x="2086" y="729"/>
                  </a:lnTo>
                  <a:lnTo>
                    <a:pt x="2086" y="729"/>
                  </a:lnTo>
                  <a:lnTo>
                    <a:pt x="2086" y="729"/>
                  </a:lnTo>
                  <a:lnTo>
                    <a:pt x="2086" y="729"/>
                  </a:lnTo>
                  <a:lnTo>
                    <a:pt x="2091" y="729"/>
                  </a:lnTo>
                  <a:lnTo>
                    <a:pt x="2091" y="723"/>
                  </a:lnTo>
                  <a:lnTo>
                    <a:pt x="2096" y="723"/>
                  </a:lnTo>
                  <a:lnTo>
                    <a:pt x="2096" y="723"/>
                  </a:lnTo>
                  <a:lnTo>
                    <a:pt x="2096" y="723"/>
                  </a:lnTo>
                  <a:lnTo>
                    <a:pt x="2096" y="723"/>
                  </a:lnTo>
                  <a:lnTo>
                    <a:pt x="2101" y="723"/>
                  </a:lnTo>
                  <a:lnTo>
                    <a:pt x="2101" y="723"/>
                  </a:lnTo>
                  <a:lnTo>
                    <a:pt x="2106" y="723"/>
                  </a:lnTo>
                  <a:lnTo>
                    <a:pt x="2106" y="723"/>
                  </a:lnTo>
                  <a:lnTo>
                    <a:pt x="2106" y="723"/>
                  </a:lnTo>
                  <a:lnTo>
                    <a:pt x="2106" y="723"/>
                  </a:lnTo>
                  <a:lnTo>
                    <a:pt x="2111" y="723"/>
                  </a:lnTo>
                  <a:lnTo>
                    <a:pt x="2111" y="723"/>
                  </a:lnTo>
                  <a:lnTo>
                    <a:pt x="2111" y="723"/>
                  </a:lnTo>
                  <a:lnTo>
                    <a:pt x="2111" y="723"/>
                  </a:lnTo>
                  <a:lnTo>
                    <a:pt x="2116" y="723"/>
                  </a:lnTo>
                  <a:lnTo>
                    <a:pt x="2116" y="723"/>
                  </a:lnTo>
                  <a:lnTo>
                    <a:pt x="2116" y="723"/>
                  </a:lnTo>
                  <a:lnTo>
                    <a:pt x="2116" y="723"/>
                  </a:lnTo>
                  <a:lnTo>
                    <a:pt x="2121" y="723"/>
                  </a:lnTo>
                  <a:lnTo>
                    <a:pt x="2121" y="717"/>
                  </a:lnTo>
                  <a:lnTo>
                    <a:pt x="2121" y="717"/>
                  </a:lnTo>
                  <a:lnTo>
                    <a:pt x="2121" y="717"/>
                  </a:lnTo>
                  <a:lnTo>
                    <a:pt x="2126" y="717"/>
                  </a:lnTo>
                  <a:lnTo>
                    <a:pt x="2126" y="717"/>
                  </a:lnTo>
                  <a:lnTo>
                    <a:pt x="2126" y="717"/>
                  </a:lnTo>
                  <a:lnTo>
                    <a:pt x="2126" y="717"/>
                  </a:lnTo>
                  <a:lnTo>
                    <a:pt x="2131" y="717"/>
                  </a:lnTo>
                  <a:lnTo>
                    <a:pt x="2131" y="717"/>
                  </a:lnTo>
                  <a:lnTo>
                    <a:pt x="2136" y="717"/>
                  </a:lnTo>
                  <a:lnTo>
                    <a:pt x="2136" y="717"/>
                  </a:lnTo>
                  <a:lnTo>
                    <a:pt x="2136" y="717"/>
                  </a:lnTo>
                  <a:lnTo>
                    <a:pt x="2136" y="717"/>
                  </a:lnTo>
                  <a:lnTo>
                    <a:pt x="2141" y="717"/>
                  </a:lnTo>
                  <a:lnTo>
                    <a:pt x="2141" y="717"/>
                  </a:lnTo>
                  <a:lnTo>
                    <a:pt x="2141" y="717"/>
                  </a:lnTo>
                  <a:lnTo>
                    <a:pt x="2141" y="717"/>
                  </a:lnTo>
                  <a:lnTo>
                    <a:pt x="2146" y="717"/>
                  </a:lnTo>
                  <a:lnTo>
                    <a:pt x="2146" y="717"/>
                  </a:lnTo>
                  <a:lnTo>
                    <a:pt x="2146" y="717"/>
                  </a:lnTo>
                  <a:lnTo>
                    <a:pt x="2146" y="717"/>
                  </a:lnTo>
                  <a:lnTo>
                    <a:pt x="2151" y="717"/>
                  </a:lnTo>
                  <a:lnTo>
                    <a:pt x="2151" y="717"/>
                  </a:lnTo>
                  <a:lnTo>
                    <a:pt x="2151" y="717"/>
                  </a:lnTo>
                  <a:lnTo>
                    <a:pt x="2151" y="712"/>
                  </a:lnTo>
                  <a:lnTo>
                    <a:pt x="2156" y="712"/>
                  </a:lnTo>
                  <a:lnTo>
                    <a:pt x="2156" y="712"/>
                  </a:lnTo>
                  <a:lnTo>
                    <a:pt x="2156" y="712"/>
                  </a:lnTo>
                  <a:lnTo>
                    <a:pt x="2156" y="712"/>
                  </a:lnTo>
                  <a:lnTo>
                    <a:pt x="2161" y="712"/>
                  </a:lnTo>
                  <a:lnTo>
                    <a:pt x="2161" y="706"/>
                  </a:lnTo>
                  <a:lnTo>
                    <a:pt x="2165" y="706"/>
                  </a:lnTo>
                  <a:lnTo>
                    <a:pt x="2165" y="706"/>
                  </a:lnTo>
                  <a:lnTo>
                    <a:pt x="2165" y="706"/>
                  </a:lnTo>
                  <a:lnTo>
                    <a:pt x="2165" y="706"/>
                  </a:lnTo>
                  <a:lnTo>
                    <a:pt x="2170" y="706"/>
                  </a:lnTo>
                  <a:lnTo>
                    <a:pt x="2170" y="700"/>
                  </a:lnTo>
                  <a:lnTo>
                    <a:pt x="2170" y="700"/>
                  </a:lnTo>
                  <a:lnTo>
                    <a:pt x="2170" y="700"/>
                  </a:lnTo>
                  <a:lnTo>
                    <a:pt x="2175" y="700"/>
                  </a:lnTo>
                  <a:lnTo>
                    <a:pt x="2175" y="700"/>
                  </a:lnTo>
                  <a:lnTo>
                    <a:pt x="2175" y="700"/>
                  </a:lnTo>
                  <a:lnTo>
                    <a:pt x="2175" y="700"/>
                  </a:lnTo>
                  <a:lnTo>
                    <a:pt x="2180" y="700"/>
                  </a:lnTo>
                  <a:lnTo>
                    <a:pt x="2180" y="700"/>
                  </a:lnTo>
                  <a:lnTo>
                    <a:pt x="2180" y="700"/>
                  </a:lnTo>
                  <a:lnTo>
                    <a:pt x="2180" y="700"/>
                  </a:lnTo>
                  <a:lnTo>
                    <a:pt x="2185" y="700"/>
                  </a:lnTo>
                  <a:lnTo>
                    <a:pt x="2185" y="700"/>
                  </a:lnTo>
                  <a:lnTo>
                    <a:pt x="2185" y="700"/>
                  </a:lnTo>
                  <a:lnTo>
                    <a:pt x="2185" y="700"/>
                  </a:lnTo>
                  <a:lnTo>
                    <a:pt x="2190" y="700"/>
                  </a:lnTo>
                  <a:lnTo>
                    <a:pt x="2190" y="700"/>
                  </a:lnTo>
                  <a:lnTo>
                    <a:pt x="2190" y="700"/>
                  </a:lnTo>
                  <a:lnTo>
                    <a:pt x="2190" y="700"/>
                  </a:lnTo>
                  <a:lnTo>
                    <a:pt x="2195" y="700"/>
                  </a:lnTo>
                  <a:lnTo>
                    <a:pt x="2195" y="700"/>
                  </a:lnTo>
                  <a:lnTo>
                    <a:pt x="2200" y="700"/>
                  </a:lnTo>
                  <a:lnTo>
                    <a:pt x="2200" y="695"/>
                  </a:lnTo>
                  <a:lnTo>
                    <a:pt x="2200" y="695"/>
                  </a:lnTo>
                  <a:lnTo>
                    <a:pt x="2200" y="695"/>
                  </a:lnTo>
                  <a:lnTo>
                    <a:pt x="2205" y="695"/>
                  </a:lnTo>
                  <a:lnTo>
                    <a:pt x="2205" y="695"/>
                  </a:lnTo>
                  <a:lnTo>
                    <a:pt x="2205" y="695"/>
                  </a:lnTo>
                  <a:lnTo>
                    <a:pt x="2205" y="689"/>
                  </a:lnTo>
                  <a:lnTo>
                    <a:pt x="2210" y="689"/>
                  </a:lnTo>
                  <a:lnTo>
                    <a:pt x="2210" y="689"/>
                  </a:lnTo>
                  <a:lnTo>
                    <a:pt x="2210" y="689"/>
                  </a:lnTo>
                  <a:lnTo>
                    <a:pt x="2210" y="689"/>
                  </a:lnTo>
                  <a:lnTo>
                    <a:pt x="2215" y="689"/>
                  </a:lnTo>
                  <a:lnTo>
                    <a:pt x="2215" y="689"/>
                  </a:lnTo>
                  <a:lnTo>
                    <a:pt x="2215" y="689"/>
                  </a:lnTo>
                  <a:lnTo>
                    <a:pt x="2215" y="689"/>
                  </a:lnTo>
                  <a:lnTo>
                    <a:pt x="2220" y="689"/>
                  </a:lnTo>
                  <a:lnTo>
                    <a:pt x="2220" y="689"/>
                  </a:lnTo>
                  <a:lnTo>
                    <a:pt x="2220" y="689"/>
                  </a:lnTo>
                  <a:lnTo>
                    <a:pt x="2220" y="689"/>
                  </a:lnTo>
                  <a:lnTo>
                    <a:pt x="2225" y="689"/>
                  </a:lnTo>
                  <a:lnTo>
                    <a:pt x="2225" y="689"/>
                  </a:lnTo>
                  <a:lnTo>
                    <a:pt x="2230" y="689"/>
                  </a:lnTo>
                  <a:lnTo>
                    <a:pt x="2230" y="689"/>
                  </a:lnTo>
                  <a:lnTo>
                    <a:pt x="2230" y="689"/>
                  </a:lnTo>
                  <a:lnTo>
                    <a:pt x="2230" y="689"/>
                  </a:lnTo>
                  <a:lnTo>
                    <a:pt x="2235" y="689"/>
                  </a:lnTo>
                  <a:lnTo>
                    <a:pt x="2235" y="689"/>
                  </a:lnTo>
                  <a:lnTo>
                    <a:pt x="2235" y="689"/>
                  </a:lnTo>
                  <a:lnTo>
                    <a:pt x="2235" y="684"/>
                  </a:lnTo>
                  <a:lnTo>
                    <a:pt x="2240" y="684"/>
                  </a:lnTo>
                  <a:lnTo>
                    <a:pt x="2240" y="684"/>
                  </a:lnTo>
                  <a:lnTo>
                    <a:pt x="2240" y="684"/>
                  </a:lnTo>
                  <a:lnTo>
                    <a:pt x="2240" y="684"/>
                  </a:lnTo>
                  <a:lnTo>
                    <a:pt x="2245" y="684"/>
                  </a:lnTo>
                  <a:lnTo>
                    <a:pt x="2245" y="684"/>
                  </a:lnTo>
                  <a:lnTo>
                    <a:pt x="2245" y="684"/>
                  </a:lnTo>
                  <a:lnTo>
                    <a:pt x="2245" y="678"/>
                  </a:lnTo>
                  <a:lnTo>
                    <a:pt x="2250" y="678"/>
                  </a:lnTo>
                  <a:lnTo>
                    <a:pt x="2250" y="672"/>
                  </a:lnTo>
                  <a:lnTo>
                    <a:pt x="2250" y="672"/>
                  </a:lnTo>
                  <a:lnTo>
                    <a:pt x="2250" y="667"/>
                  </a:lnTo>
                  <a:lnTo>
                    <a:pt x="2255" y="667"/>
                  </a:lnTo>
                  <a:lnTo>
                    <a:pt x="2255" y="661"/>
                  </a:lnTo>
                  <a:lnTo>
                    <a:pt x="2260" y="661"/>
                  </a:lnTo>
                  <a:lnTo>
                    <a:pt x="2260" y="656"/>
                  </a:lnTo>
                  <a:lnTo>
                    <a:pt x="2260" y="656"/>
                  </a:lnTo>
                  <a:lnTo>
                    <a:pt x="2260" y="656"/>
                  </a:lnTo>
                  <a:lnTo>
                    <a:pt x="2265" y="656"/>
                  </a:lnTo>
                  <a:lnTo>
                    <a:pt x="2265" y="650"/>
                  </a:lnTo>
                  <a:lnTo>
                    <a:pt x="2265" y="650"/>
                  </a:lnTo>
                  <a:lnTo>
                    <a:pt x="2265" y="650"/>
                  </a:lnTo>
                  <a:lnTo>
                    <a:pt x="2270" y="650"/>
                  </a:lnTo>
                  <a:lnTo>
                    <a:pt x="2270" y="644"/>
                  </a:lnTo>
                  <a:lnTo>
                    <a:pt x="2270" y="644"/>
                  </a:lnTo>
                  <a:lnTo>
                    <a:pt x="2270" y="633"/>
                  </a:lnTo>
                  <a:lnTo>
                    <a:pt x="2275" y="633"/>
                  </a:lnTo>
                  <a:lnTo>
                    <a:pt x="2275" y="628"/>
                  </a:lnTo>
                  <a:lnTo>
                    <a:pt x="2275" y="628"/>
                  </a:lnTo>
                  <a:lnTo>
                    <a:pt x="2275" y="628"/>
                  </a:lnTo>
                  <a:lnTo>
                    <a:pt x="2280" y="628"/>
                  </a:lnTo>
                  <a:lnTo>
                    <a:pt x="2280" y="622"/>
                  </a:lnTo>
                  <a:lnTo>
                    <a:pt x="2280" y="622"/>
                  </a:lnTo>
                  <a:lnTo>
                    <a:pt x="2280" y="622"/>
                  </a:lnTo>
                  <a:lnTo>
                    <a:pt x="2285" y="622"/>
                  </a:lnTo>
                  <a:lnTo>
                    <a:pt x="2285" y="616"/>
                  </a:lnTo>
                  <a:lnTo>
                    <a:pt x="2290" y="616"/>
                  </a:lnTo>
                  <a:lnTo>
                    <a:pt x="2290" y="616"/>
                  </a:lnTo>
                  <a:lnTo>
                    <a:pt x="2290" y="616"/>
                  </a:lnTo>
                  <a:lnTo>
                    <a:pt x="2290" y="611"/>
                  </a:lnTo>
                  <a:lnTo>
                    <a:pt x="2295" y="611"/>
                  </a:lnTo>
                  <a:lnTo>
                    <a:pt x="2295" y="611"/>
                  </a:lnTo>
                  <a:lnTo>
                    <a:pt x="2295" y="611"/>
                  </a:lnTo>
                  <a:lnTo>
                    <a:pt x="2295" y="611"/>
                  </a:lnTo>
                  <a:lnTo>
                    <a:pt x="2300" y="611"/>
                  </a:lnTo>
                  <a:lnTo>
                    <a:pt x="2300" y="605"/>
                  </a:lnTo>
                  <a:lnTo>
                    <a:pt x="2300" y="605"/>
                  </a:lnTo>
                  <a:lnTo>
                    <a:pt x="2300" y="605"/>
                  </a:lnTo>
                  <a:lnTo>
                    <a:pt x="2305" y="605"/>
                  </a:lnTo>
                  <a:lnTo>
                    <a:pt x="2305" y="605"/>
                  </a:lnTo>
                  <a:lnTo>
                    <a:pt x="2305" y="605"/>
                  </a:lnTo>
                  <a:lnTo>
                    <a:pt x="2305" y="605"/>
                  </a:lnTo>
                  <a:lnTo>
                    <a:pt x="2310" y="605"/>
                  </a:lnTo>
                  <a:lnTo>
                    <a:pt x="2310" y="605"/>
                  </a:lnTo>
                  <a:lnTo>
                    <a:pt x="2310" y="605"/>
                  </a:lnTo>
                  <a:lnTo>
                    <a:pt x="2310" y="605"/>
                  </a:lnTo>
                  <a:lnTo>
                    <a:pt x="2319" y="605"/>
                  </a:lnTo>
                  <a:lnTo>
                    <a:pt x="2319" y="605"/>
                  </a:lnTo>
                  <a:lnTo>
                    <a:pt x="2319" y="605"/>
                  </a:lnTo>
                  <a:lnTo>
                    <a:pt x="2319" y="605"/>
                  </a:lnTo>
                  <a:lnTo>
                    <a:pt x="2324" y="605"/>
                  </a:lnTo>
                  <a:lnTo>
                    <a:pt x="2324" y="605"/>
                  </a:lnTo>
                  <a:lnTo>
                    <a:pt x="2324" y="605"/>
                  </a:lnTo>
                  <a:lnTo>
                    <a:pt x="2324" y="600"/>
                  </a:lnTo>
                  <a:lnTo>
                    <a:pt x="2329" y="600"/>
                  </a:lnTo>
                  <a:lnTo>
                    <a:pt x="2329" y="600"/>
                  </a:lnTo>
                  <a:lnTo>
                    <a:pt x="2329" y="600"/>
                  </a:lnTo>
                  <a:lnTo>
                    <a:pt x="2329" y="600"/>
                  </a:lnTo>
                  <a:lnTo>
                    <a:pt x="2334" y="600"/>
                  </a:lnTo>
                  <a:lnTo>
                    <a:pt x="2334" y="594"/>
                  </a:lnTo>
                  <a:lnTo>
                    <a:pt x="2334" y="594"/>
                  </a:lnTo>
                  <a:lnTo>
                    <a:pt x="2334" y="594"/>
                  </a:lnTo>
                  <a:lnTo>
                    <a:pt x="2339" y="594"/>
                  </a:lnTo>
                  <a:lnTo>
                    <a:pt x="2339" y="594"/>
                  </a:lnTo>
                  <a:lnTo>
                    <a:pt x="2339" y="594"/>
                  </a:lnTo>
                  <a:lnTo>
                    <a:pt x="2339" y="594"/>
                  </a:lnTo>
                  <a:lnTo>
                    <a:pt x="2344" y="594"/>
                  </a:lnTo>
                  <a:lnTo>
                    <a:pt x="2344" y="588"/>
                  </a:lnTo>
                  <a:lnTo>
                    <a:pt x="2344" y="588"/>
                  </a:lnTo>
                  <a:lnTo>
                    <a:pt x="2344" y="588"/>
                  </a:lnTo>
                  <a:lnTo>
                    <a:pt x="2349" y="588"/>
                  </a:lnTo>
                  <a:lnTo>
                    <a:pt x="2349" y="588"/>
                  </a:lnTo>
                  <a:lnTo>
                    <a:pt x="2354" y="588"/>
                  </a:lnTo>
                  <a:lnTo>
                    <a:pt x="2354" y="588"/>
                  </a:lnTo>
                  <a:lnTo>
                    <a:pt x="2354" y="588"/>
                  </a:lnTo>
                  <a:lnTo>
                    <a:pt x="2354" y="588"/>
                  </a:lnTo>
                  <a:lnTo>
                    <a:pt x="2359" y="588"/>
                  </a:lnTo>
                  <a:lnTo>
                    <a:pt x="2359" y="588"/>
                  </a:lnTo>
                  <a:lnTo>
                    <a:pt x="2359" y="588"/>
                  </a:lnTo>
                  <a:lnTo>
                    <a:pt x="2359" y="588"/>
                  </a:lnTo>
                  <a:lnTo>
                    <a:pt x="2364" y="588"/>
                  </a:lnTo>
                  <a:lnTo>
                    <a:pt x="2364" y="588"/>
                  </a:lnTo>
                  <a:lnTo>
                    <a:pt x="2364" y="588"/>
                  </a:lnTo>
                  <a:lnTo>
                    <a:pt x="2364" y="588"/>
                  </a:lnTo>
                  <a:lnTo>
                    <a:pt x="2369" y="588"/>
                  </a:lnTo>
                  <a:lnTo>
                    <a:pt x="2369" y="588"/>
                  </a:lnTo>
                  <a:lnTo>
                    <a:pt x="2369" y="588"/>
                  </a:lnTo>
                  <a:lnTo>
                    <a:pt x="2369" y="588"/>
                  </a:lnTo>
                  <a:lnTo>
                    <a:pt x="2374" y="588"/>
                  </a:lnTo>
                  <a:lnTo>
                    <a:pt x="2374" y="588"/>
                  </a:lnTo>
                  <a:lnTo>
                    <a:pt x="2374" y="588"/>
                  </a:lnTo>
                  <a:lnTo>
                    <a:pt x="2374" y="588"/>
                  </a:lnTo>
                  <a:lnTo>
                    <a:pt x="2379" y="588"/>
                  </a:lnTo>
                  <a:lnTo>
                    <a:pt x="2379" y="588"/>
                  </a:lnTo>
                  <a:lnTo>
                    <a:pt x="2384" y="588"/>
                  </a:lnTo>
                  <a:lnTo>
                    <a:pt x="2384" y="588"/>
                  </a:lnTo>
                  <a:lnTo>
                    <a:pt x="2384" y="588"/>
                  </a:lnTo>
                  <a:lnTo>
                    <a:pt x="2384" y="588"/>
                  </a:lnTo>
                  <a:lnTo>
                    <a:pt x="2389" y="588"/>
                  </a:lnTo>
                  <a:lnTo>
                    <a:pt x="2389" y="588"/>
                  </a:lnTo>
                  <a:lnTo>
                    <a:pt x="2389" y="588"/>
                  </a:lnTo>
                  <a:lnTo>
                    <a:pt x="2389" y="583"/>
                  </a:lnTo>
                  <a:lnTo>
                    <a:pt x="2394" y="583"/>
                  </a:lnTo>
                  <a:lnTo>
                    <a:pt x="2394" y="583"/>
                  </a:lnTo>
                  <a:lnTo>
                    <a:pt x="2394" y="583"/>
                  </a:lnTo>
                  <a:lnTo>
                    <a:pt x="2394" y="583"/>
                  </a:lnTo>
                  <a:lnTo>
                    <a:pt x="2399" y="583"/>
                  </a:lnTo>
                  <a:lnTo>
                    <a:pt x="2399" y="583"/>
                  </a:lnTo>
                  <a:lnTo>
                    <a:pt x="2399" y="583"/>
                  </a:lnTo>
                  <a:lnTo>
                    <a:pt x="2399" y="583"/>
                  </a:lnTo>
                  <a:lnTo>
                    <a:pt x="2404" y="583"/>
                  </a:lnTo>
                  <a:lnTo>
                    <a:pt x="2404" y="583"/>
                  </a:lnTo>
                  <a:lnTo>
                    <a:pt x="2404" y="583"/>
                  </a:lnTo>
                  <a:lnTo>
                    <a:pt x="2404" y="583"/>
                  </a:lnTo>
                  <a:lnTo>
                    <a:pt x="2409" y="583"/>
                  </a:lnTo>
                  <a:lnTo>
                    <a:pt x="2409" y="583"/>
                  </a:lnTo>
                  <a:lnTo>
                    <a:pt x="2414" y="583"/>
                  </a:lnTo>
                  <a:lnTo>
                    <a:pt x="2414" y="577"/>
                  </a:lnTo>
                  <a:lnTo>
                    <a:pt x="2414" y="577"/>
                  </a:lnTo>
                  <a:lnTo>
                    <a:pt x="2414" y="577"/>
                  </a:lnTo>
                  <a:lnTo>
                    <a:pt x="2419" y="577"/>
                  </a:lnTo>
                  <a:lnTo>
                    <a:pt x="2419" y="577"/>
                  </a:lnTo>
                  <a:lnTo>
                    <a:pt x="2419" y="577"/>
                  </a:lnTo>
                  <a:lnTo>
                    <a:pt x="2419" y="577"/>
                  </a:lnTo>
                  <a:lnTo>
                    <a:pt x="2424" y="577"/>
                  </a:lnTo>
                  <a:lnTo>
                    <a:pt x="2424" y="577"/>
                  </a:lnTo>
                  <a:lnTo>
                    <a:pt x="2424" y="577"/>
                  </a:lnTo>
                  <a:lnTo>
                    <a:pt x="2424" y="577"/>
                  </a:lnTo>
                  <a:lnTo>
                    <a:pt x="2429" y="577"/>
                  </a:lnTo>
                  <a:lnTo>
                    <a:pt x="2429" y="577"/>
                  </a:lnTo>
                  <a:lnTo>
                    <a:pt x="2429" y="577"/>
                  </a:lnTo>
                  <a:lnTo>
                    <a:pt x="2429" y="577"/>
                  </a:lnTo>
                  <a:lnTo>
                    <a:pt x="2434" y="577"/>
                  </a:lnTo>
                  <a:lnTo>
                    <a:pt x="2434" y="577"/>
                  </a:lnTo>
                  <a:lnTo>
                    <a:pt x="2434" y="577"/>
                  </a:lnTo>
                  <a:lnTo>
                    <a:pt x="2434" y="577"/>
                  </a:lnTo>
                  <a:lnTo>
                    <a:pt x="2439" y="577"/>
                  </a:lnTo>
                  <a:lnTo>
                    <a:pt x="2439" y="577"/>
                  </a:lnTo>
                  <a:lnTo>
                    <a:pt x="2444" y="577"/>
                  </a:lnTo>
                  <a:lnTo>
                    <a:pt x="2444" y="577"/>
                  </a:lnTo>
                  <a:lnTo>
                    <a:pt x="2444" y="577"/>
                  </a:lnTo>
                  <a:lnTo>
                    <a:pt x="2444" y="577"/>
                  </a:lnTo>
                  <a:lnTo>
                    <a:pt x="2449" y="577"/>
                  </a:lnTo>
                  <a:lnTo>
                    <a:pt x="2449" y="577"/>
                  </a:lnTo>
                  <a:lnTo>
                    <a:pt x="2449" y="577"/>
                  </a:lnTo>
                  <a:lnTo>
                    <a:pt x="2449" y="572"/>
                  </a:lnTo>
                  <a:lnTo>
                    <a:pt x="2454" y="572"/>
                  </a:lnTo>
                  <a:lnTo>
                    <a:pt x="2454" y="572"/>
                  </a:lnTo>
                  <a:lnTo>
                    <a:pt x="2454" y="572"/>
                  </a:lnTo>
                  <a:lnTo>
                    <a:pt x="2454" y="572"/>
                  </a:lnTo>
                  <a:lnTo>
                    <a:pt x="2459" y="572"/>
                  </a:lnTo>
                  <a:lnTo>
                    <a:pt x="2459" y="572"/>
                  </a:lnTo>
                  <a:lnTo>
                    <a:pt x="2459" y="572"/>
                  </a:lnTo>
                  <a:lnTo>
                    <a:pt x="2459" y="572"/>
                  </a:lnTo>
                  <a:lnTo>
                    <a:pt x="2463" y="572"/>
                  </a:lnTo>
                  <a:lnTo>
                    <a:pt x="2463" y="572"/>
                  </a:lnTo>
                  <a:lnTo>
                    <a:pt x="2463" y="572"/>
                  </a:lnTo>
                  <a:lnTo>
                    <a:pt x="2463" y="572"/>
                  </a:lnTo>
                  <a:lnTo>
                    <a:pt x="2468" y="572"/>
                  </a:lnTo>
                  <a:lnTo>
                    <a:pt x="2468" y="572"/>
                  </a:lnTo>
                  <a:lnTo>
                    <a:pt x="2468" y="572"/>
                  </a:lnTo>
                  <a:lnTo>
                    <a:pt x="2468" y="566"/>
                  </a:lnTo>
                  <a:lnTo>
                    <a:pt x="2473" y="566"/>
                  </a:lnTo>
                  <a:lnTo>
                    <a:pt x="2473" y="566"/>
                  </a:lnTo>
                  <a:lnTo>
                    <a:pt x="2478" y="566"/>
                  </a:lnTo>
                  <a:lnTo>
                    <a:pt x="2478" y="566"/>
                  </a:lnTo>
                  <a:lnTo>
                    <a:pt x="2478" y="566"/>
                  </a:lnTo>
                  <a:lnTo>
                    <a:pt x="2478" y="566"/>
                  </a:lnTo>
                  <a:lnTo>
                    <a:pt x="2483" y="566"/>
                  </a:lnTo>
                  <a:lnTo>
                    <a:pt x="2483" y="566"/>
                  </a:lnTo>
                  <a:lnTo>
                    <a:pt x="2483" y="566"/>
                  </a:lnTo>
                  <a:lnTo>
                    <a:pt x="2483" y="566"/>
                  </a:lnTo>
                  <a:lnTo>
                    <a:pt x="2488" y="566"/>
                  </a:lnTo>
                  <a:lnTo>
                    <a:pt x="2488" y="566"/>
                  </a:lnTo>
                  <a:lnTo>
                    <a:pt x="2488" y="566"/>
                  </a:lnTo>
                  <a:lnTo>
                    <a:pt x="2488" y="566"/>
                  </a:lnTo>
                  <a:lnTo>
                    <a:pt x="2493" y="566"/>
                  </a:lnTo>
                  <a:lnTo>
                    <a:pt x="2493" y="566"/>
                  </a:lnTo>
                  <a:lnTo>
                    <a:pt x="2493" y="566"/>
                  </a:lnTo>
                  <a:lnTo>
                    <a:pt x="2493" y="566"/>
                  </a:lnTo>
                  <a:lnTo>
                    <a:pt x="2498" y="566"/>
                  </a:lnTo>
                  <a:lnTo>
                    <a:pt x="2498" y="560"/>
                  </a:lnTo>
                  <a:lnTo>
                    <a:pt x="2498" y="560"/>
                  </a:lnTo>
                  <a:lnTo>
                    <a:pt x="2498" y="560"/>
                  </a:lnTo>
                  <a:lnTo>
                    <a:pt x="2503" y="560"/>
                  </a:lnTo>
                  <a:lnTo>
                    <a:pt x="2503" y="560"/>
                  </a:lnTo>
                  <a:lnTo>
                    <a:pt x="2508" y="560"/>
                  </a:lnTo>
                  <a:lnTo>
                    <a:pt x="2508" y="555"/>
                  </a:lnTo>
                  <a:lnTo>
                    <a:pt x="2508" y="555"/>
                  </a:lnTo>
                  <a:lnTo>
                    <a:pt x="2508" y="555"/>
                  </a:lnTo>
                  <a:lnTo>
                    <a:pt x="2513" y="555"/>
                  </a:lnTo>
                  <a:lnTo>
                    <a:pt x="2513" y="555"/>
                  </a:lnTo>
                  <a:lnTo>
                    <a:pt x="2513" y="555"/>
                  </a:lnTo>
                  <a:lnTo>
                    <a:pt x="2513" y="555"/>
                  </a:lnTo>
                  <a:lnTo>
                    <a:pt x="2518" y="555"/>
                  </a:lnTo>
                  <a:lnTo>
                    <a:pt x="2518" y="555"/>
                  </a:lnTo>
                  <a:lnTo>
                    <a:pt x="2518" y="555"/>
                  </a:lnTo>
                  <a:lnTo>
                    <a:pt x="2518" y="555"/>
                  </a:lnTo>
                  <a:lnTo>
                    <a:pt x="2523" y="555"/>
                  </a:lnTo>
                  <a:lnTo>
                    <a:pt x="2523" y="555"/>
                  </a:lnTo>
                  <a:lnTo>
                    <a:pt x="2523" y="555"/>
                  </a:lnTo>
                  <a:lnTo>
                    <a:pt x="2523" y="555"/>
                  </a:lnTo>
                  <a:lnTo>
                    <a:pt x="2528" y="555"/>
                  </a:lnTo>
                  <a:lnTo>
                    <a:pt x="2528" y="555"/>
                  </a:lnTo>
                  <a:lnTo>
                    <a:pt x="2533" y="555"/>
                  </a:lnTo>
                  <a:lnTo>
                    <a:pt x="2533" y="555"/>
                  </a:lnTo>
                  <a:lnTo>
                    <a:pt x="2538" y="555"/>
                  </a:lnTo>
                  <a:lnTo>
                    <a:pt x="2538" y="555"/>
                  </a:lnTo>
                  <a:lnTo>
                    <a:pt x="2538" y="555"/>
                  </a:lnTo>
                  <a:lnTo>
                    <a:pt x="2538" y="555"/>
                  </a:lnTo>
                  <a:lnTo>
                    <a:pt x="2543" y="555"/>
                  </a:lnTo>
                  <a:lnTo>
                    <a:pt x="2543" y="555"/>
                  </a:lnTo>
                  <a:lnTo>
                    <a:pt x="2543" y="555"/>
                  </a:lnTo>
                  <a:lnTo>
                    <a:pt x="2543" y="555"/>
                  </a:lnTo>
                  <a:lnTo>
                    <a:pt x="2548" y="555"/>
                  </a:lnTo>
                  <a:lnTo>
                    <a:pt x="2548" y="555"/>
                  </a:lnTo>
                  <a:lnTo>
                    <a:pt x="2548" y="555"/>
                  </a:lnTo>
                  <a:lnTo>
                    <a:pt x="2548" y="549"/>
                  </a:lnTo>
                  <a:lnTo>
                    <a:pt x="2553" y="549"/>
                  </a:lnTo>
                  <a:lnTo>
                    <a:pt x="2553" y="549"/>
                  </a:lnTo>
                  <a:lnTo>
                    <a:pt x="2553" y="549"/>
                  </a:lnTo>
                  <a:lnTo>
                    <a:pt x="2553" y="549"/>
                  </a:lnTo>
                  <a:lnTo>
                    <a:pt x="2558" y="549"/>
                  </a:lnTo>
                  <a:lnTo>
                    <a:pt x="2558" y="549"/>
                  </a:lnTo>
                  <a:lnTo>
                    <a:pt x="2558" y="549"/>
                  </a:lnTo>
                  <a:lnTo>
                    <a:pt x="2558" y="549"/>
                  </a:lnTo>
                  <a:lnTo>
                    <a:pt x="2563" y="549"/>
                  </a:lnTo>
                  <a:lnTo>
                    <a:pt x="2563" y="549"/>
                  </a:lnTo>
                  <a:lnTo>
                    <a:pt x="2568" y="549"/>
                  </a:lnTo>
                  <a:lnTo>
                    <a:pt x="2568" y="549"/>
                  </a:lnTo>
                  <a:lnTo>
                    <a:pt x="2568" y="549"/>
                  </a:lnTo>
                  <a:lnTo>
                    <a:pt x="2568" y="544"/>
                  </a:lnTo>
                  <a:lnTo>
                    <a:pt x="2573" y="544"/>
                  </a:lnTo>
                  <a:lnTo>
                    <a:pt x="2573" y="544"/>
                  </a:lnTo>
                  <a:lnTo>
                    <a:pt x="2573" y="544"/>
                  </a:lnTo>
                  <a:lnTo>
                    <a:pt x="2573" y="532"/>
                  </a:lnTo>
                  <a:lnTo>
                    <a:pt x="2578" y="532"/>
                  </a:lnTo>
                  <a:lnTo>
                    <a:pt x="2578" y="532"/>
                  </a:lnTo>
                  <a:lnTo>
                    <a:pt x="2578" y="532"/>
                  </a:lnTo>
                  <a:lnTo>
                    <a:pt x="2578" y="527"/>
                  </a:lnTo>
                  <a:lnTo>
                    <a:pt x="2583" y="527"/>
                  </a:lnTo>
                  <a:lnTo>
                    <a:pt x="2583" y="527"/>
                  </a:lnTo>
                  <a:lnTo>
                    <a:pt x="2583" y="527"/>
                  </a:lnTo>
                  <a:lnTo>
                    <a:pt x="2583" y="521"/>
                  </a:lnTo>
                  <a:lnTo>
                    <a:pt x="2588" y="521"/>
                  </a:lnTo>
                  <a:lnTo>
                    <a:pt x="2588" y="510"/>
                  </a:lnTo>
                  <a:lnTo>
                    <a:pt x="2588" y="510"/>
                  </a:lnTo>
                  <a:lnTo>
                    <a:pt x="2588" y="510"/>
                  </a:lnTo>
                  <a:lnTo>
                    <a:pt x="2593" y="510"/>
                  </a:lnTo>
                  <a:lnTo>
                    <a:pt x="2593" y="504"/>
                  </a:lnTo>
                  <a:lnTo>
                    <a:pt x="2593" y="504"/>
                  </a:lnTo>
                  <a:lnTo>
                    <a:pt x="2593" y="499"/>
                  </a:lnTo>
                  <a:lnTo>
                    <a:pt x="2598" y="499"/>
                  </a:lnTo>
                  <a:lnTo>
                    <a:pt x="2598" y="499"/>
                  </a:lnTo>
                  <a:lnTo>
                    <a:pt x="2603" y="499"/>
                  </a:lnTo>
                  <a:lnTo>
                    <a:pt x="2603" y="499"/>
                  </a:lnTo>
                  <a:lnTo>
                    <a:pt x="2603" y="499"/>
                  </a:lnTo>
                  <a:lnTo>
                    <a:pt x="2603" y="493"/>
                  </a:lnTo>
                  <a:lnTo>
                    <a:pt x="2607" y="493"/>
                  </a:lnTo>
                  <a:lnTo>
                    <a:pt x="2607" y="493"/>
                  </a:lnTo>
                  <a:lnTo>
                    <a:pt x="2607" y="493"/>
                  </a:lnTo>
                  <a:lnTo>
                    <a:pt x="2607" y="493"/>
                  </a:lnTo>
                  <a:lnTo>
                    <a:pt x="2612" y="493"/>
                  </a:lnTo>
                  <a:lnTo>
                    <a:pt x="2612" y="487"/>
                  </a:lnTo>
                  <a:lnTo>
                    <a:pt x="2612" y="487"/>
                  </a:lnTo>
                  <a:lnTo>
                    <a:pt x="2612" y="482"/>
                  </a:lnTo>
                  <a:lnTo>
                    <a:pt x="2617" y="482"/>
                  </a:lnTo>
                  <a:lnTo>
                    <a:pt x="2617" y="482"/>
                  </a:lnTo>
                  <a:lnTo>
                    <a:pt x="2617" y="482"/>
                  </a:lnTo>
                  <a:lnTo>
                    <a:pt x="2617" y="482"/>
                  </a:lnTo>
                  <a:lnTo>
                    <a:pt x="2622" y="482"/>
                  </a:lnTo>
                  <a:lnTo>
                    <a:pt x="2622" y="482"/>
                  </a:lnTo>
                  <a:lnTo>
                    <a:pt x="2622" y="482"/>
                  </a:lnTo>
                  <a:lnTo>
                    <a:pt x="2622" y="476"/>
                  </a:lnTo>
                  <a:lnTo>
                    <a:pt x="2627" y="476"/>
                  </a:lnTo>
                  <a:lnTo>
                    <a:pt x="2627" y="476"/>
                  </a:lnTo>
                  <a:lnTo>
                    <a:pt x="2632" y="476"/>
                  </a:lnTo>
                  <a:lnTo>
                    <a:pt x="2632" y="476"/>
                  </a:lnTo>
                  <a:lnTo>
                    <a:pt x="2632" y="476"/>
                  </a:lnTo>
                  <a:lnTo>
                    <a:pt x="2632" y="476"/>
                  </a:lnTo>
                  <a:lnTo>
                    <a:pt x="2637" y="476"/>
                  </a:lnTo>
                  <a:lnTo>
                    <a:pt x="2637" y="476"/>
                  </a:lnTo>
                  <a:lnTo>
                    <a:pt x="2637" y="476"/>
                  </a:lnTo>
                  <a:lnTo>
                    <a:pt x="2637" y="476"/>
                  </a:lnTo>
                  <a:lnTo>
                    <a:pt x="2642" y="476"/>
                  </a:lnTo>
                  <a:lnTo>
                    <a:pt x="2642" y="471"/>
                  </a:lnTo>
                  <a:lnTo>
                    <a:pt x="2642" y="471"/>
                  </a:lnTo>
                  <a:lnTo>
                    <a:pt x="2642" y="471"/>
                  </a:lnTo>
                  <a:lnTo>
                    <a:pt x="2647" y="471"/>
                  </a:lnTo>
                  <a:lnTo>
                    <a:pt x="2647" y="471"/>
                  </a:lnTo>
                  <a:lnTo>
                    <a:pt x="2647" y="471"/>
                  </a:lnTo>
                  <a:lnTo>
                    <a:pt x="2647" y="471"/>
                  </a:lnTo>
                  <a:lnTo>
                    <a:pt x="2652" y="471"/>
                  </a:lnTo>
                  <a:lnTo>
                    <a:pt x="2652" y="471"/>
                  </a:lnTo>
                  <a:lnTo>
                    <a:pt x="2652" y="471"/>
                  </a:lnTo>
                  <a:lnTo>
                    <a:pt x="2652" y="471"/>
                  </a:lnTo>
                  <a:lnTo>
                    <a:pt x="2657" y="471"/>
                  </a:lnTo>
                  <a:lnTo>
                    <a:pt x="2657" y="471"/>
                  </a:lnTo>
                  <a:lnTo>
                    <a:pt x="2662" y="471"/>
                  </a:lnTo>
                  <a:lnTo>
                    <a:pt x="2662" y="465"/>
                  </a:lnTo>
                  <a:lnTo>
                    <a:pt x="2662" y="465"/>
                  </a:lnTo>
                  <a:lnTo>
                    <a:pt x="2662" y="465"/>
                  </a:lnTo>
                  <a:lnTo>
                    <a:pt x="2667" y="465"/>
                  </a:lnTo>
                  <a:lnTo>
                    <a:pt x="2667" y="465"/>
                  </a:lnTo>
                  <a:lnTo>
                    <a:pt x="2667" y="465"/>
                  </a:lnTo>
                  <a:lnTo>
                    <a:pt x="2667" y="459"/>
                  </a:lnTo>
                  <a:lnTo>
                    <a:pt x="2672" y="459"/>
                  </a:lnTo>
                  <a:lnTo>
                    <a:pt x="2672" y="459"/>
                  </a:lnTo>
                  <a:lnTo>
                    <a:pt x="2672" y="459"/>
                  </a:lnTo>
                  <a:lnTo>
                    <a:pt x="2672" y="459"/>
                  </a:lnTo>
                  <a:lnTo>
                    <a:pt x="2677" y="459"/>
                  </a:lnTo>
                  <a:lnTo>
                    <a:pt x="2677" y="454"/>
                  </a:lnTo>
                  <a:lnTo>
                    <a:pt x="2677" y="454"/>
                  </a:lnTo>
                  <a:lnTo>
                    <a:pt x="2677" y="454"/>
                  </a:lnTo>
                  <a:lnTo>
                    <a:pt x="2682" y="454"/>
                  </a:lnTo>
                  <a:lnTo>
                    <a:pt x="2682" y="454"/>
                  </a:lnTo>
                  <a:lnTo>
                    <a:pt x="2682" y="454"/>
                  </a:lnTo>
                  <a:lnTo>
                    <a:pt x="2682" y="454"/>
                  </a:lnTo>
                  <a:lnTo>
                    <a:pt x="2687" y="454"/>
                  </a:lnTo>
                  <a:lnTo>
                    <a:pt x="2687" y="454"/>
                  </a:lnTo>
                  <a:lnTo>
                    <a:pt x="2692" y="454"/>
                  </a:lnTo>
                  <a:lnTo>
                    <a:pt x="2692" y="448"/>
                  </a:lnTo>
                  <a:lnTo>
                    <a:pt x="2692" y="448"/>
                  </a:lnTo>
                  <a:lnTo>
                    <a:pt x="2692" y="448"/>
                  </a:lnTo>
                  <a:lnTo>
                    <a:pt x="2697" y="448"/>
                  </a:lnTo>
                  <a:lnTo>
                    <a:pt x="2697" y="448"/>
                  </a:lnTo>
                  <a:lnTo>
                    <a:pt x="2697" y="448"/>
                  </a:lnTo>
                  <a:lnTo>
                    <a:pt x="2697" y="448"/>
                  </a:lnTo>
                  <a:lnTo>
                    <a:pt x="2702" y="448"/>
                  </a:lnTo>
                  <a:lnTo>
                    <a:pt x="2702" y="448"/>
                  </a:lnTo>
                  <a:lnTo>
                    <a:pt x="2702" y="448"/>
                  </a:lnTo>
                  <a:lnTo>
                    <a:pt x="2702" y="448"/>
                  </a:lnTo>
                  <a:lnTo>
                    <a:pt x="2707" y="448"/>
                  </a:lnTo>
                  <a:lnTo>
                    <a:pt x="2707" y="448"/>
                  </a:lnTo>
                  <a:lnTo>
                    <a:pt x="2707" y="448"/>
                  </a:lnTo>
                  <a:lnTo>
                    <a:pt x="2707" y="448"/>
                  </a:lnTo>
                  <a:lnTo>
                    <a:pt x="2712" y="448"/>
                  </a:lnTo>
                  <a:lnTo>
                    <a:pt x="2712" y="448"/>
                  </a:lnTo>
                  <a:lnTo>
                    <a:pt x="2712" y="448"/>
                  </a:lnTo>
                  <a:lnTo>
                    <a:pt x="2712" y="448"/>
                  </a:lnTo>
                  <a:lnTo>
                    <a:pt x="2717" y="448"/>
                  </a:lnTo>
                  <a:lnTo>
                    <a:pt x="2717" y="448"/>
                  </a:lnTo>
                  <a:lnTo>
                    <a:pt x="2717" y="448"/>
                  </a:lnTo>
                  <a:lnTo>
                    <a:pt x="2717" y="448"/>
                  </a:lnTo>
                  <a:lnTo>
                    <a:pt x="2722" y="448"/>
                  </a:lnTo>
                  <a:lnTo>
                    <a:pt x="2722" y="443"/>
                  </a:lnTo>
                  <a:lnTo>
                    <a:pt x="2727" y="443"/>
                  </a:lnTo>
                  <a:lnTo>
                    <a:pt x="2727" y="443"/>
                  </a:lnTo>
                  <a:lnTo>
                    <a:pt x="2727" y="443"/>
                  </a:lnTo>
                  <a:lnTo>
                    <a:pt x="2727" y="443"/>
                  </a:lnTo>
                  <a:lnTo>
                    <a:pt x="2732" y="443"/>
                  </a:lnTo>
                  <a:lnTo>
                    <a:pt x="2732" y="443"/>
                  </a:lnTo>
                  <a:lnTo>
                    <a:pt x="2732" y="443"/>
                  </a:lnTo>
                  <a:lnTo>
                    <a:pt x="2732" y="437"/>
                  </a:lnTo>
                  <a:lnTo>
                    <a:pt x="2737" y="437"/>
                  </a:lnTo>
                  <a:lnTo>
                    <a:pt x="2737" y="437"/>
                  </a:lnTo>
                  <a:lnTo>
                    <a:pt x="2737" y="437"/>
                  </a:lnTo>
                  <a:lnTo>
                    <a:pt x="2737" y="437"/>
                  </a:lnTo>
                  <a:lnTo>
                    <a:pt x="2742" y="437"/>
                  </a:lnTo>
                  <a:lnTo>
                    <a:pt x="2742" y="437"/>
                  </a:lnTo>
                  <a:lnTo>
                    <a:pt x="2742" y="437"/>
                  </a:lnTo>
                  <a:lnTo>
                    <a:pt x="2742" y="437"/>
                  </a:lnTo>
                  <a:lnTo>
                    <a:pt x="2747" y="437"/>
                  </a:lnTo>
                  <a:lnTo>
                    <a:pt x="2747" y="437"/>
                  </a:lnTo>
                  <a:lnTo>
                    <a:pt x="2747" y="437"/>
                  </a:lnTo>
                  <a:lnTo>
                    <a:pt x="2747" y="437"/>
                  </a:lnTo>
                  <a:lnTo>
                    <a:pt x="2752" y="437"/>
                  </a:lnTo>
                  <a:lnTo>
                    <a:pt x="2752" y="437"/>
                  </a:lnTo>
                  <a:lnTo>
                    <a:pt x="2756" y="437"/>
                  </a:lnTo>
                  <a:lnTo>
                    <a:pt x="2756" y="431"/>
                  </a:lnTo>
                  <a:lnTo>
                    <a:pt x="2756" y="431"/>
                  </a:lnTo>
                  <a:lnTo>
                    <a:pt x="2756" y="431"/>
                  </a:lnTo>
                  <a:lnTo>
                    <a:pt x="2761" y="431"/>
                  </a:lnTo>
                  <a:lnTo>
                    <a:pt x="2761" y="431"/>
                  </a:lnTo>
                  <a:lnTo>
                    <a:pt x="2761" y="431"/>
                  </a:lnTo>
                  <a:lnTo>
                    <a:pt x="2761" y="431"/>
                  </a:lnTo>
                  <a:lnTo>
                    <a:pt x="2766" y="431"/>
                  </a:lnTo>
                  <a:lnTo>
                    <a:pt x="2766" y="426"/>
                  </a:lnTo>
                  <a:lnTo>
                    <a:pt x="2766" y="426"/>
                  </a:lnTo>
                  <a:lnTo>
                    <a:pt x="2766" y="426"/>
                  </a:lnTo>
                  <a:lnTo>
                    <a:pt x="2771" y="426"/>
                  </a:lnTo>
                  <a:lnTo>
                    <a:pt x="2771" y="426"/>
                  </a:lnTo>
                  <a:lnTo>
                    <a:pt x="2771" y="426"/>
                  </a:lnTo>
                  <a:lnTo>
                    <a:pt x="2771" y="426"/>
                  </a:lnTo>
                  <a:lnTo>
                    <a:pt x="2776" y="426"/>
                  </a:lnTo>
                  <a:lnTo>
                    <a:pt x="2776" y="426"/>
                  </a:lnTo>
                  <a:lnTo>
                    <a:pt x="2776" y="426"/>
                  </a:lnTo>
                  <a:lnTo>
                    <a:pt x="2776" y="426"/>
                  </a:lnTo>
                  <a:lnTo>
                    <a:pt x="2781" y="426"/>
                  </a:lnTo>
                  <a:lnTo>
                    <a:pt x="2781" y="426"/>
                  </a:lnTo>
                  <a:lnTo>
                    <a:pt x="2786" y="426"/>
                  </a:lnTo>
                  <a:lnTo>
                    <a:pt x="2786" y="426"/>
                  </a:lnTo>
                  <a:lnTo>
                    <a:pt x="2786" y="426"/>
                  </a:lnTo>
                  <a:lnTo>
                    <a:pt x="2786" y="426"/>
                  </a:lnTo>
                  <a:lnTo>
                    <a:pt x="2791" y="426"/>
                  </a:lnTo>
                  <a:lnTo>
                    <a:pt x="2791" y="426"/>
                  </a:lnTo>
                  <a:lnTo>
                    <a:pt x="2791" y="426"/>
                  </a:lnTo>
                  <a:lnTo>
                    <a:pt x="2791" y="426"/>
                  </a:lnTo>
                  <a:lnTo>
                    <a:pt x="2796" y="426"/>
                  </a:lnTo>
                  <a:lnTo>
                    <a:pt x="2796" y="426"/>
                  </a:lnTo>
                  <a:lnTo>
                    <a:pt x="2796" y="426"/>
                  </a:lnTo>
                  <a:lnTo>
                    <a:pt x="2796" y="426"/>
                  </a:lnTo>
                  <a:lnTo>
                    <a:pt x="2801" y="426"/>
                  </a:lnTo>
                  <a:lnTo>
                    <a:pt x="2801" y="426"/>
                  </a:lnTo>
                  <a:lnTo>
                    <a:pt x="2801" y="426"/>
                  </a:lnTo>
                  <a:lnTo>
                    <a:pt x="2801" y="420"/>
                  </a:lnTo>
                  <a:lnTo>
                    <a:pt x="2806" y="420"/>
                  </a:lnTo>
                  <a:lnTo>
                    <a:pt x="2806" y="420"/>
                  </a:lnTo>
                  <a:lnTo>
                    <a:pt x="2811" y="420"/>
                  </a:lnTo>
                  <a:lnTo>
                    <a:pt x="2811" y="420"/>
                  </a:lnTo>
                  <a:lnTo>
                    <a:pt x="2816" y="420"/>
                  </a:lnTo>
                  <a:lnTo>
                    <a:pt x="2816" y="420"/>
                  </a:lnTo>
                  <a:lnTo>
                    <a:pt x="2816" y="420"/>
                  </a:lnTo>
                  <a:lnTo>
                    <a:pt x="2816" y="420"/>
                  </a:lnTo>
                  <a:lnTo>
                    <a:pt x="2821" y="420"/>
                  </a:lnTo>
                  <a:lnTo>
                    <a:pt x="2821" y="420"/>
                  </a:lnTo>
                  <a:lnTo>
                    <a:pt x="2821" y="420"/>
                  </a:lnTo>
                  <a:lnTo>
                    <a:pt x="2821" y="420"/>
                  </a:lnTo>
                  <a:lnTo>
                    <a:pt x="2826" y="420"/>
                  </a:lnTo>
                  <a:lnTo>
                    <a:pt x="2826" y="420"/>
                  </a:lnTo>
                  <a:lnTo>
                    <a:pt x="2826" y="420"/>
                  </a:lnTo>
                  <a:lnTo>
                    <a:pt x="2826" y="415"/>
                  </a:lnTo>
                  <a:lnTo>
                    <a:pt x="2831" y="415"/>
                  </a:lnTo>
                  <a:lnTo>
                    <a:pt x="2831" y="415"/>
                  </a:lnTo>
                  <a:lnTo>
                    <a:pt x="2831" y="415"/>
                  </a:lnTo>
                  <a:lnTo>
                    <a:pt x="2831" y="415"/>
                  </a:lnTo>
                  <a:lnTo>
                    <a:pt x="2836" y="415"/>
                  </a:lnTo>
                  <a:lnTo>
                    <a:pt x="2836" y="415"/>
                  </a:lnTo>
                  <a:lnTo>
                    <a:pt x="2836" y="415"/>
                  </a:lnTo>
                  <a:lnTo>
                    <a:pt x="2836" y="415"/>
                  </a:lnTo>
                  <a:lnTo>
                    <a:pt x="2841" y="415"/>
                  </a:lnTo>
                  <a:lnTo>
                    <a:pt x="2841" y="409"/>
                  </a:lnTo>
                  <a:lnTo>
                    <a:pt x="2841" y="409"/>
                  </a:lnTo>
                  <a:lnTo>
                    <a:pt x="2841" y="409"/>
                  </a:lnTo>
                  <a:lnTo>
                    <a:pt x="2846" y="409"/>
                  </a:lnTo>
                  <a:lnTo>
                    <a:pt x="2846" y="409"/>
                  </a:lnTo>
                  <a:lnTo>
                    <a:pt x="2851" y="409"/>
                  </a:lnTo>
                  <a:lnTo>
                    <a:pt x="2851" y="409"/>
                  </a:lnTo>
                  <a:lnTo>
                    <a:pt x="2851" y="409"/>
                  </a:lnTo>
                  <a:lnTo>
                    <a:pt x="2851" y="409"/>
                  </a:lnTo>
                  <a:lnTo>
                    <a:pt x="2856" y="409"/>
                  </a:lnTo>
                  <a:lnTo>
                    <a:pt x="2856" y="409"/>
                  </a:lnTo>
                  <a:lnTo>
                    <a:pt x="2856" y="409"/>
                  </a:lnTo>
                  <a:lnTo>
                    <a:pt x="2856" y="409"/>
                  </a:lnTo>
                  <a:lnTo>
                    <a:pt x="2861" y="409"/>
                  </a:lnTo>
                  <a:lnTo>
                    <a:pt x="2861" y="409"/>
                  </a:lnTo>
                  <a:lnTo>
                    <a:pt x="2861" y="409"/>
                  </a:lnTo>
                  <a:lnTo>
                    <a:pt x="2861" y="409"/>
                  </a:lnTo>
                  <a:lnTo>
                    <a:pt x="2866" y="409"/>
                  </a:lnTo>
                  <a:lnTo>
                    <a:pt x="2866" y="409"/>
                  </a:lnTo>
                  <a:lnTo>
                    <a:pt x="2866" y="409"/>
                  </a:lnTo>
                  <a:lnTo>
                    <a:pt x="2866" y="403"/>
                  </a:lnTo>
                  <a:lnTo>
                    <a:pt x="2871" y="403"/>
                  </a:lnTo>
                  <a:lnTo>
                    <a:pt x="2871" y="403"/>
                  </a:lnTo>
                  <a:lnTo>
                    <a:pt x="2871" y="403"/>
                  </a:lnTo>
                  <a:lnTo>
                    <a:pt x="2871" y="403"/>
                  </a:lnTo>
                  <a:lnTo>
                    <a:pt x="2876" y="403"/>
                  </a:lnTo>
                  <a:lnTo>
                    <a:pt x="2876" y="398"/>
                  </a:lnTo>
                  <a:lnTo>
                    <a:pt x="2881" y="398"/>
                  </a:lnTo>
                  <a:lnTo>
                    <a:pt x="2881" y="398"/>
                  </a:lnTo>
                  <a:lnTo>
                    <a:pt x="2881" y="398"/>
                  </a:lnTo>
                  <a:lnTo>
                    <a:pt x="2881" y="398"/>
                  </a:lnTo>
                  <a:lnTo>
                    <a:pt x="2886" y="398"/>
                  </a:lnTo>
                  <a:lnTo>
                    <a:pt x="2886" y="398"/>
                  </a:lnTo>
                  <a:lnTo>
                    <a:pt x="2886" y="398"/>
                  </a:lnTo>
                  <a:lnTo>
                    <a:pt x="2886" y="398"/>
                  </a:lnTo>
                  <a:lnTo>
                    <a:pt x="2891" y="398"/>
                  </a:lnTo>
                  <a:lnTo>
                    <a:pt x="2891" y="392"/>
                  </a:lnTo>
                  <a:lnTo>
                    <a:pt x="2891" y="392"/>
                  </a:lnTo>
                  <a:lnTo>
                    <a:pt x="2891" y="392"/>
                  </a:lnTo>
                  <a:lnTo>
                    <a:pt x="2896" y="392"/>
                  </a:lnTo>
                  <a:lnTo>
                    <a:pt x="2896" y="392"/>
                  </a:lnTo>
                  <a:lnTo>
                    <a:pt x="2896" y="392"/>
                  </a:lnTo>
                  <a:lnTo>
                    <a:pt x="2896" y="387"/>
                  </a:lnTo>
                  <a:lnTo>
                    <a:pt x="2901" y="387"/>
                  </a:lnTo>
                  <a:lnTo>
                    <a:pt x="2901" y="381"/>
                  </a:lnTo>
                  <a:lnTo>
                    <a:pt x="2901" y="381"/>
                  </a:lnTo>
                  <a:lnTo>
                    <a:pt x="2901" y="381"/>
                  </a:lnTo>
                  <a:lnTo>
                    <a:pt x="2905" y="381"/>
                  </a:lnTo>
                  <a:lnTo>
                    <a:pt x="2905" y="381"/>
                  </a:lnTo>
                  <a:lnTo>
                    <a:pt x="2910" y="381"/>
                  </a:lnTo>
                  <a:lnTo>
                    <a:pt x="2910" y="381"/>
                  </a:lnTo>
                  <a:lnTo>
                    <a:pt x="2910" y="381"/>
                  </a:lnTo>
                  <a:lnTo>
                    <a:pt x="2910" y="381"/>
                  </a:lnTo>
                  <a:lnTo>
                    <a:pt x="2915" y="381"/>
                  </a:lnTo>
                  <a:lnTo>
                    <a:pt x="2915" y="375"/>
                  </a:lnTo>
                  <a:lnTo>
                    <a:pt x="2915" y="375"/>
                  </a:lnTo>
                  <a:lnTo>
                    <a:pt x="2915" y="370"/>
                  </a:lnTo>
                  <a:lnTo>
                    <a:pt x="2920" y="370"/>
                  </a:lnTo>
                  <a:lnTo>
                    <a:pt x="2920" y="364"/>
                  </a:lnTo>
                  <a:lnTo>
                    <a:pt x="2920" y="364"/>
                  </a:lnTo>
                  <a:lnTo>
                    <a:pt x="2920" y="364"/>
                  </a:lnTo>
                  <a:lnTo>
                    <a:pt x="2925" y="364"/>
                  </a:lnTo>
                  <a:lnTo>
                    <a:pt x="2925" y="364"/>
                  </a:lnTo>
                  <a:lnTo>
                    <a:pt x="2925" y="364"/>
                  </a:lnTo>
                  <a:lnTo>
                    <a:pt x="2925" y="364"/>
                  </a:lnTo>
                  <a:lnTo>
                    <a:pt x="2930" y="364"/>
                  </a:lnTo>
                  <a:lnTo>
                    <a:pt x="2930" y="364"/>
                  </a:lnTo>
                  <a:lnTo>
                    <a:pt x="2930" y="364"/>
                  </a:lnTo>
                  <a:lnTo>
                    <a:pt x="2930" y="359"/>
                  </a:lnTo>
                  <a:lnTo>
                    <a:pt x="2935" y="359"/>
                  </a:lnTo>
                  <a:lnTo>
                    <a:pt x="2935" y="353"/>
                  </a:lnTo>
                  <a:lnTo>
                    <a:pt x="2940" y="353"/>
                  </a:lnTo>
                  <a:lnTo>
                    <a:pt x="2940" y="353"/>
                  </a:lnTo>
                  <a:lnTo>
                    <a:pt x="2940" y="353"/>
                  </a:lnTo>
                  <a:lnTo>
                    <a:pt x="2940" y="353"/>
                  </a:lnTo>
                  <a:lnTo>
                    <a:pt x="2945" y="353"/>
                  </a:lnTo>
                  <a:lnTo>
                    <a:pt x="2945" y="353"/>
                  </a:lnTo>
                  <a:lnTo>
                    <a:pt x="2945" y="353"/>
                  </a:lnTo>
                  <a:lnTo>
                    <a:pt x="2945" y="353"/>
                  </a:lnTo>
                  <a:lnTo>
                    <a:pt x="2950" y="353"/>
                  </a:lnTo>
                  <a:lnTo>
                    <a:pt x="2950" y="353"/>
                  </a:lnTo>
                  <a:lnTo>
                    <a:pt x="2950" y="353"/>
                  </a:lnTo>
                  <a:lnTo>
                    <a:pt x="2950" y="347"/>
                  </a:lnTo>
                  <a:lnTo>
                    <a:pt x="2955" y="347"/>
                  </a:lnTo>
                  <a:lnTo>
                    <a:pt x="2955" y="342"/>
                  </a:lnTo>
                  <a:lnTo>
                    <a:pt x="2955" y="342"/>
                  </a:lnTo>
                  <a:lnTo>
                    <a:pt x="2955" y="342"/>
                  </a:lnTo>
                  <a:lnTo>
                    <a:pt x="2960" y="342"/>
                  </a:lnTo>
                  <a:lnTo>
                    <a:pt x="2960" y="342"/>
                  </a:lnTo>
                  <a:lnTo>
                    <a:pt x="2960" y="342"/>
                  </a:lnTo>
                  <a:lnTo>
                    <a:pt x="2960" y="342"/>
                  </a:lnTo>
                  <a:lnTo>
                    <a:pt x="2965" y="342"/>
                  </a:lnTo>
                  <a:lnTo>
                    <a:pt x="2965" y="342"/>
                  </a:lnTo>
                  <a:lnTo>
                    <a:pt x="2965" y="342"/>
                  </a:lnTo>
                  <a:lnTo>
                    <a:pt x="2965" y="336"/>
                  </a:lnTo>
                  <a:lnTo>
                    <a:pt x="2970" y="336"/>
                  </a:lnTo>
                  <a:lnTo>
                    <a:pt x="2970" y="336"/>
                  </a:lnTo>
                  <a:lnTo>
                    <a:pt x="2975" y="336"/>
                  </a:lnTo>
                  <a:lnTo>
                    <a:pt x="2975" y="336"/>
                  </a:lnTo>
                  <a:lnTo>
                    <a:pt x="2975" y="336"/>
                  </a:lnTo>
                  <a:lnTo>
                    <a:pt x="2975" y="336"/>
                  </a:lnTo>
                  <a:lnTo>
                    <a:pt x="2980" y="336"/>
                  </a:lnTo>
                  <a:lnTo>
                    <a:pt x="2980" y="336"/>
                  </a:lnTo>
                  <a:lnTo>
                    <a:pt x="2980" y="336"/>
                  </a:lnTo>
                  <a:lnTo>
                    <a:pt x="2980" y="330"/>
                  </a:lnTo>
                  <a:lnTo>
                    <a:pt x="2985" y="330"/>
                  </a:lnTo>
                  <a:lnTo>
                    <a:pt x="2985" y="330"/>
                  </a:lnTo>
                  <a:lnTo>
                    <a:pt x="2985" y="330"/>
                  </a:lnTo>
                  <a:lnTo>
                    <a:pt x="2985" y="325"/>
                  </a:lnTo>
                  <a:lnTo>
                    <a:pt x="2990" y="325"/>
                  </a:lnTo>
                  <a:lnTo>
                    <a:pt x="2990" y="325"/>
                  </a:lnTo>
                  <a:lnTo>
                    <a:pt x="2990" y="325"/>
                  </a:lnTo>
                  <a:lnTo>
                    <a:pt x="2990" y="325"/>
                  </a:lnTo>
                  <a:lnTo>
                    <a:pt x="2995" y="325"/>
                  </a:lnTo>
                  <a:lnTo>
                    <a:pt x="2995" y="325"/>
                  </a:lnTo>
                  <a:lnTo>
                    <a:pt x="2995" y="325"/>
                  </a:lnTo>
                  <a:lnTo>
                    <a:pt x="2995" y="325"/>
                  </a:lnTo>
                  <a:lnTo>
                    <a:pt x="3000" y="325"/>
                  </a:lnTo>
                  <a:lnTo>
                    <a:pt x="3000" y="325"/>
                  </a:lnTo>
                  <a:lnTo>
                    <a:pt x="3005" y="325"/>
                  </a:lnTo>
                  <a:lnTo>
                    <a:pt x="3005" y="325"/>
                  </a:lnTo>
                  <a:lnTo>
                    <a:pt x="3005" y="325"/>
                  </a:lnTo>
                  <a:lnTo>
                    <a:pt x="3005" y="325"/>
                  </a:lnTo>
                  <a:lnTo>
                    <a:pt x="3010" y="325"/>
                  </a:lnTo>
                  <a:lnTo>
                    <a:pt x="3010" y="319"/>
                  </a:lnTo>
                  <a:lnTo>
                    <a:pt x="3010" y="319"/>
                  </a:lnTo>
                  <a:lnTo>
                    <a:pt x="3010" y="319"/>
                  </a:lnTo>
                  <a:lnTo>
                    <a:pt x="3015" y="319"/>
                  </a:lnTo>
                  <a:lnTo>
                    <a:pt x="3015" y="319"/>
                  </a:lnTo>
                  <a:lnTo>
                    <a:pt x="3015" y="319"/>
                  </a:lnTo>
                  <a:lnTo>
                    <a:pt x="3015" y="319"/>
                  </a:lnTo>
                  <a:lnTo>
                    <a:pt x="3020" y="319"/>
                  </a:lnTo>
                  <a:lnTo>
                    <a:pt x="3020" y="319"/>
                  </a:lnTo>
                  <a:lnTo>
                    <a:pt x="3020" y="319"/>
                  </a:lnTo>
                  <a:lnTo>
                    <a:pt x="3020" y="319"/>
                  </a:lnTo>
                  <a:lnTo>
                    <a:pt x="3025" y="319"/>
                  </a:lnTo>
                  <a:lnTo>
                    <a:pt x="3025" y="319"/>
                  </a:lnTo>
                  <a:lnTo>
                    <a:pt x="3025" y="319"/>
                  </a:lnTo>
                  <a:lnTo>
                    <a:pt x="3025" y="314"/>
                  </a:lnTo>
                  <a:lnTo>
                    <a:pt x="3030" y="314"/>
                  </a:lnTo>
                  <a:lnTo>
                    <a:pt x="3030" y="314"/>
                  </a:lnTo>
                  <a:lnTo>
                    <a:pt x="3035" y="314"/>
                  </a:lnTo>
                  <a:lnTo>
                    <a:pt x="3035" y="314"/>
                  </a:lnTo>
                  <a:lnTo>
                    <a:pt x="3035" y="314"/>
                  </a:lnTo>
                  <a:lnTo>
                    <a:pt x="3035" y="314"/>
                  </a:lnTo>
                  <a:lnTo>
                    <a:pt x="3040" y="314"/>
                  </a:lnTo>
                  <a:lnTo>
                    <a:pt x="3040" y="314"/>
                  </a:lnTo>
                  <a:lnTo>
                    <a:pt x="3040" y="314"/>
                  </a:lnTo>
                  <a:lnTo>
                    <a:pt x="3040" y="308"/>
                  </a:lnTo>
                  <a:lnTo>
                    <a:pt x="3045" y="308"/>
                  </a:lnTo>
                  <a:lnTo>
                    <a:pt x="3045" y="308"/>
                  </a:lnTo>
                  <a:lnTo>
                    <a:pt x="3045" y="308"/>
                  </a:lnTo>
                  <a:lnTo>
                    <a:pt x="3045" y="308"/>
                  </a:lnTo>
                  <a:lnTo>
                    <a:pt x="3049" y="308"/>
                  </a:lnTo>
                  <a:lnTo>
                    <a:pt x="3049" y="302"/>
                  </a:lnTo>
                  <a:lnTo>
                    <a:pt x="3054" y="302"/>
                  </a:lnTo>
                  <a:lnTo>
                    <a:pt x="3054" y="302"/>
                  </a:lnTo>
                  <a:lnTo>
                    <a:pt x="3054" y="302"/>
                  </a:lnTo>
                  <a:lnTo>
                    <a:pt x="3054" y="302"/>
                  </a:lnTo>
                  <a:lnTo>
                    <a:pt x="3059" y="302"/>
                  </a:lnTo>
                  <a:lnTo>
                    <a:pt x="3059" y="302"/>
                  </a:lnTo>
                  <a:lnTo>
                    <a:pt x="3064" y="302"/>
                  </a:lnTo>
                  <a:lnTo>
                    <a:pt x="3064" y="302"/>
                  </a:lnTo>
                  <a:lnTo>
                    <a:pt x="3064" y="302"/>
                  </a:lnTo>
                  <a:lnTo>
                    <a:pt x="3064" y="302"/>
                  </a:lnTo>
                  <a:lnTo>
                    <a:pt x="3069" y="302"/>
                  </a:lnTo>
                  <a:lnTo>
                    <a:pt x="3069" y="302"/>
                  </a:lnTo>
                  <a:lnTo>
                    <a:pt x="3069" y="302"/>
                  </a:lnTo>
                  <a:lnTo>
                    <a:pt x="3069" y="302"/>
                  </a:lnTo>
                  <a:lnTo>
                    <a:pt x="3074" y="302"/>
                  </a:lnTo>
                  <a:lnTo>
                    <a:pt x="3074" y="302"/>
                  </a:lnTo>
                  <a:lnTo>
                    <a:pt x="3074" y="302"/>
                  </a:lnTo>
                  <a:lnTo>
                    <a:pt x="3074" y="302"/>
                  </a:lnTo>
                  <a:lnTo>
                    <a:pt x="3079" y="302"/>
                  </a:lnTo>
                  <a:lnTo>
                    <a:pt x="3079" y="302"/>
                  </a:lnTo>
                  <a:lnTo>
                    <a:pt x="3079" y="302"/>
                  </a:lnTo>
                  <a:lnTo>
                    <a:pt x="3079" y="302"/>
                  </a:lnTo>
                  <a:lnTo>
                    <a:pt x="3084" y="302"/>
                  </a:lnTo>
                  <a:lnTo>
                    <a:pt x="3084" y="302"/>
                  </a:lnTo>
                  <a:lnTo>
                    <a:pt x="3084" y="302"/>
                  </a:lnTo>
                  <a:lnTo>
                    <a:pt x="3084" y="302"/>
                  </a:lnTo>
                  <a:lnTo>
                    <a:pt x="3089" y="302"/>
                  </a:lnTo>
                  <a:lnTo>
                    <a:pt x="3089" y="302"/>
                  </a:lnTo>
                  <a:lnTo>
                    <a:pt x="3089" y="302"/>
                  </a:lnTo>
                  <a:lnTo>
                    <a:pt x="3089" y="302"/>
                  </a:lnTo>
                  <a:lnTo>
                    <a:pt x="3094" y="302"/>
                  </a:lnTo>
                  <a:lnTo>
                    <a:pt x="3094" y="302"/>
                  </a:lnTo>
                  <a:lnTo>
                    <a:pt x="3099" y="302"/>
                  </a:lnTo>
                  <a:lnTo>
                    <a:pt x="3099" y="302"/>
                  </a:lnTo>
                  <a:lnTo>
                    <a:pt x="3099" y="302"/>
                  </a:lnTo>
                  <a:lnTo>
                    <a:pt x="3099" y="302"/>
                  </a:lnTo>
                  <a:lnTo>
                    <a:pt x="3104" y="302"/>
                  </a:lnTo>
                  <a:lnTo>
                    <a:pt x="3104" y="297"/>
                  </a:lnTo>
                  <a:lnTo>
                    <a:pt x="3104" y="297"/>
                  </a:lnTo>
                  <a:lnTo>
                    <a:pt x="3104" y="297"/>
                  </a:lnTo>
                  <a:lnTo>
                    <a:pt x="3109" y="297"/>
                  </a:lnTo>
                  <a:lnTo>
                    <a:pt x="3109" y="297"/>
                  </a:lnTo>
                  <a:lnTo>
                    <a:pt x="3109" y="297"/>
                  </a:lnTo>
                  <a:lnTo>
                    <a:pt x="3109" y="297"/>
                  </a:lnTo>
                  <a:lnTo>
                    <a:pt x="3114" y="297"/>
                  </a:lnTo>
                  <a:lnTo>
                    <a:pt x="3114" y="297"/>
                  </a:lnTo>
                  <a:lnTo>
                    <a:pt x="3114" y="297"/>
                  </a:lnTo>
                  <a:lnTo>
                    <a:pt x="3114" y="297"/>
                  </a:lnTo>
                  <a:lnTo>
                    <a:pt x="3119" y="297"/>
                  </a:lnTo>
                  <a:lnTo>
                    <a:pt x="3119" y="297"/>
                  </a:lnTo>
                  <a:lnTo>
                    <a:pt x="3119" y="297"/>
                  </a:lnTo>
                  <a:lnTo>
                    <a:pt x="3119" y="297"/>
                  </a:lnTo>
                  <a:lnTo>
                    <a:pt x="3124" y="297"/>
                  </a:lnTo>
                  <a:lnTo>
                    <a:pt x="3124" y="297"/>
                  </a:lnTo>
                  <a:lnTo>
                    <a:pt x="3129" y="297"/>
                  </a:lnTo>
                  <a:lnTo>
                    <a:pt x="3129" y="297"/>
                  </a:lnTo>
                  <a:lnTo>
                    <a:pt x="3129" y="297"/>
                  </a:lnTo>
                  <a:lnTo>
                    <a:pt x="3129" y="297"/>
                  </a:lnTo>
                  <a:lnTo>
                    <a:pt x="3134" y="297"/>
                  </a:lnTo>
                  <a:lnTo>
                    <a:pt x="3134" y="297"/>
                  </a:lnTo>
                  <a:lnTo>
                    <a:pt x="3134" y="297"/>
                  </a:lnTo>
                  <a:lnTo>
                    <a:pt x="3134" y="297"/>
                  </a:lnTo>
                  <a:lnTo>
                    <a:pt x="3139" y="297"/>
                  </a:lnTo>
                  <a:lnTo>
                    <a:pt x="3139" y="297"/>
                  </a:lnTo>
                  <a:lnTo>
                    <a:pt x="3139" y="297"/>
                  </a:lnTo>
                  <a:lnTo>
                    <a:pt x="3139" y="297"/>
                  </a:lnTo>
                  <a:lnTo>
                    <a:pt x="3144" y="297"/>
                  </a:lnTo>
                  <a:lnTo>
                    <a:pt x="3144" y="297"/>
                  </a:lnTo>
                  <a:lnTo>
                    <a:pt x="3144" y="297"/>
                  </a:lnTo>
                  <a:lnTo>
                    <a:pt x="3144" y="297"/>
                  </a:lnTo>
                  <a:lnTo>
                    <a:pt x="3149" y="297"/>
                  </a:lnTo>
                  <a:lnTo>
                    <a:pt x="3149" y="297"/>
                  </a:lnTo>
                  <a:lnTo>
                    <a:pt x="3149" y="297"/>
                  </a:lnTo>
                  <a:lnTo>
                    <a:pt x="3149" y="297"/>
                  </a:lnTo>
                  <a:lnTo>
                    <a:pt x="3154" y="297"/>
                  </a:lnTo>
                  <a:lnTo>
                    <a:pt x="3154" y="297"/>
                  </a:lnTo>
                  <a:lnTo>
                    <a:pt x="3159" y="297"/>
                  </a:lnTo>
                  <a:lnTo>
                    <a:pt x="3159" y="297"/>
                  </a:lnTo>
                  <a:lnTo>
                    <a:pt x="3159" y="297"/>
                  </a:lnTo>
                  <a:lnTo>
                    <a:pt x="3159" y="291"/>
                  </a:lnTo>
                  <a:lnTo>
                    <a:pt x="3164" y="291"/>
                  </a:lnTo>
                  <a:lnTo>
                    <a:pt x="3164" y="291"/>
                  </a:lnTo>
                  <a:lnTo>
                    <a:pt x="3164" y="291"/>
                  </a:lnTo>
                  <a:lnTo>
                    <a:pt x="3164" y="291"/>
                  </a:lnTo>
                  <a:lnTo>
                    <a:pt x="3169" y="291"/>
                  </a:lnTo>
                  <a:lnTo>
                    <a:pt x="3169" y="291"/>
                  </a:lnTo>
                  <a:lnTo>
                    <a:pt x="3169" y="291"/>
                  </a:lnTo>
                  <a:lnTo>
                    <a:pt x="3169" y="291"/>
                  </a:lnTo>
                  <a:lnTo>
                    <a:pt x="3174" y="291"/>
                  </a:lnTo>
                  <a:lnTo>
                    <a:pt x="3174" y="291"/>
                  </a:lnTo>
                  <a:lnTo>
                    <a:pt x="3174" y="291"/>
                  </a:lnTo>
                  <a:lnTo>
                    <a:pt x="3174" y="291"/>
                  </a:lnTo>
                  <a:lnTo>
                    <a:pt x="3179" y="291"/>
                  </a:lnTo>
                  <a:lnTo>
                    <a:pt x="3179" y="291"/>
                  </a:lnTo>
                  <a:lnTo>
                    <a:pt x="3179" y="291"/>
                  </a:lnTo>
                  <a:lnTo>
                    <a:pt x="3179" y="291"/>
                  </a:lnTo>
                  <a:lnTo>
                    <a:pt x="3184" y="291"/>
                  </a:lnTo>
                  <a:lnTo>
                    <a:pt x="3184" y="286"/>
                  </a:lnTo>
                  <a:lnTo>
                    <a:pt x="3189" y="286"/>
                  </a:lnTo>
                  <a:lnTo>
                    <a:pt x="3189" y="286"/>
                  </a:lnTo>
                  <a:lnTo>
                    <a:pt x="3189" y="286"/>
                  </a:lnTo>
                  <a:lnTo>
                    <a:pt x="3189" y="286"/>
                  </a:lnTo>
                  <a:lnTo>
                    <a:pt x="3194" y="286"/>
                  </a:lnTo>
                  <a:lnTo>
                    <a:pt x="3194" y="280"/>
                  </a:lnTo>
                  <a:lnTo>
                    <a:pt x="3194" y="280"/>
                  </a:lnTo>
                  <a:lnTo>
                    <a:pt x="3194" y="280"/>
                  </a:lnTo>
                  <a:lnTo>
                    <a:pt x="3198" y="280"/>
                  </a:lnTo>
                  <a:lnTo>
                    <a:pt x="3198" y="280"/>
                  </a:lnTo>
                  <a:lnTo>
                    <a:pt x="3198" y="280"/>
                  </a:lnTo>
                  <a:lnTo>
                    <a:pt x="3198" y="274"/>
                  </a:lnTo>
                  <a:lnTo>
                    <a:pt x="3203" y="274"/>
                  </a:lnTo>
                  <a:lnTo>
                    <a:pt x="3203" y="274"/>
                  </a:lnTo>
                  <a:lnTo>
                    <a:pt x="3203" y="274"/>
                  </a:lnTo>
                  <a:lnTo>
                    <a:pt x="3203" y="274"/>
                  </a:lnTo>
                  <a:lnTo>
                    <a:pt x="3208" y="274"/>
                  </a:lnTo>
                  <a:lnTo>
                    <a:pt x="3208" y="274"/>
                  </a:lnTo>
                  <a:lnTo>
                    <a:pt x="3208" y="274"/>
                  </a:lnTo>
                  <a:lnTo>
                    <a:pt x="3208" y="269"/>
                  </a:lnTo>
                  <a:lnTo>
                    <a:pt x="3213" y="269"/>
                  </a:lnTo>
                  <a:lnTo>
                    <a:pt x="3213" y="263"/>
                  </a:lnTo>
                  <a:lnTo>
                    <a:pt x="3213" y="263"/>
                  </a:lnTo>
                  <a:lnTo>
                    <a:pt x="3213" y="263"/>
                  </a:lnTo>
                  <a:lnTo>
                    <a:pt x="3218" y="263"/>
                  </a:lnTo>
                  <a:lnTo>
                    <a:pt x="3218" y="258"/>
                  </a:lnTo>
                  <a:lnTo>
                    <a:pt x="3223" y="258"/>
                  </a:lnTo>
                  <a:lnTo>
                    <a:pt x="3223" y="258"/>
                  </a:lnTo>
                  <a:lnTo>
                    <a:pt x="3223" y="258"/>
                  </a:lnTo>
                  <a:lnTo>
                    <a:pt x="3223" y="258"/>
                  </a:lnTo>
                  <a:lnTo>
                    <a:pt x="3228" y="258"/>
                  </a:lnTo>
                  <a:lnTo>
                    <a:pt x="3228" y="258"/>
                  </a:lnTo>
                  <a:lnTo>
                    <a:pt x="3228" y="258"/>
                  </a:lnTo>
                  <a:lnTo>
                    <a:pt x="3228" y="258"/>
                  </a:lnTo>
                  <a:lnTo>
                    <a:pt x="3233" y="258"/>
                  </a:lnTo>
                  <a:lnTo>
                    <a:pt x="3233" y="252"/>
                  </a:lnTo>
                  <a:lnTo>
                    <a:pt x="3233" y="252"/>
                  </a:lnTo>
                  <a:lnTo>
                    <a:pt x="3233" y="246"/>
                  </a:lnTo>
                  <a:lnTo>
                    <a:pt x="3238" y="246"/>
                  </a:lnTo>
                  <a:lnTo>
                    <a:pt x="3238" y="241"/>
                  </a:lnTo>
                  <a:lnTo>
                    <a:pt x="3238" y="241"/>
                  </a:lnTo>
                  <a:lnTo>
                    <a:pt x="3238" y="235"/>
                  </a:lnTo>
                  <a:lnTo>
                    <a:pt x="3243" y="235"/>
                  </a:lnTo>
                  <a:lnTo>
                    <a:pt x="3243" y="230"/>
                  </a:lnTo>
                  <a:lnTo>
                    <a:pt x="3243" y="230"/>
                  </a:lnTo>
                  <a:lnTo>
                    <a:pt x="3243" y="230"/>
                  </a:lnTo>
                  <a:lnTo>
                    <a:pt x="3248" y="230"/>
                  </a:lnTo>
                  <a:lnTo>
                    <a:pt x="3248" y="218"/>
                  </a:lnTo>
                  <a:lnTo>
                    <a:pt x="3253" y="218"/>
                  </a:lnTo>
                  <a:lnTo>
                    <a:pt x="3253" y="218"/>
                  </a:lnTo>
                  <a:lnTo>
                    <a:pt x="3253" y="218"/>
                  </a:lnTo>
                  <a:lnTo>
                    <a:pt x="3253" y="207"/>
                  </a:lnTo>
                  <a:lnTo>
                    <a:pt x="3258" y="207"/>
                  </a:lnTo>
                  <a:lnTo>
                    <a:pt x="3258" y="202"/>
                  </a:lnTo>
                  <a:lnTo>
                    <a:pt x="3258" y="202"/>
                  </a:lnTo>
                  <a:lnTo>
                    <a:pt x="3258" y="202"/>
                  </a:lnTo>
                  <a:lnTo>
                    <a:pt x="3263" y="202"/>
                  </a:lnTo>
                  <a:lnTo>
                    <a:pt x="3263" y="202"/>
                  </a:lnTo>
                  <a:lnTo>
                    <a:pt x="3263" y="202"/>
                  </a:lnTo>
                  <a:lnTo>
                    <a:pt x="3263" y="202"/>
                  </a:lnTo>
                  <a:lnTo>
                    <a:pt x="3268" y="202"/>
                  </a:lnTo>
                  <a:lnTo>
                    <a:pt x="3268" y="202"/>
                  </a:lnTo>
                  <a:lnTo>
                    <a:pt x="3268" y="202"/>
                  </a:lnTo>
                  <a:lnTo>
                    <a:pt x="3268" y="202"/>
                  </a:lnTo>
                  <a:lnTo>
                    <a:pt x="3273" y="202"/>
                  </a:lnTo>
                  <a:lnTo>
                    <a:pt x="3273" y="202"/>
                  </a:lnTo>
                  <a:lnTo>
                    <a:pt x="3273" y="202"/>
                  </a:lnTo>
                  <a:lnTo>
                    <a:pt x="3273" y="202"/>
                  </a:lnTo>
                  <a:lnTo>
                    <a:pt x="3278" y="202"/>
                  </a:lnTo>
                  <a:lnTo>
                    <a:pt x="3278" y="202"/>
                  </a:lnTo>
                  <a:lnTo>
                    <a:pt x="3283" y="202"/>
                  </a:lnTo>
                  <a:lnTo>
                    <a:pt x="3283" y="202"/>
                  </a:lnTo>
                  <a:lnTo>
                    <a:pt x="3283" y="202"/>
                  </a:lnTo>
                  <a:lnTo>
                    <a:pt x="3283" y="202"/>
                  </a:lnTo>
                  <a:lnTo>
                    <a:pt x="3288" y="202"/>
                  </a:lnTo>
                  <a:lnTo>
                    <a:pt x="3288" y="202"/>
                  </a:lnTo>
                  <a:lnTo>
                    <a:pt x="3288" y="202"/>
                  </a:lnTo>
                  <a:lnTo>
                    <a:pt x="3288" y="196"/>
                  </a:lnTo>
                  <a:lnTo>
                    <a:pt x="3293" y="196"/>
                  </a:lnTo>
                  <a:lnTo>
                    <a:pt x="3293" y="196"/>
                  </a:lnTo>
                  <a:lnTo>
                    <a:pt x="3293" y="196"/>
                  </a:lnTo>
                  <a:lnTo>
                    <a:pt x="3293" y="196"/>
                  </a:lnTo>
                  <a:lnTo>
                    <a:pt x="3298" y="196"/>
                  </a:lnTo>
                  <a:lnTo>
                    <a:pt x="3298" y="196"/>
                  </a:lnTo>
                  <a:lnTo>
                    <a:pt x="3298" y="196"/>
                  </a:lnTo>
                  <a:lnTo>
                    <a:pt x="3298" y="190"/>
                  </a:lnTo>
                  <a:lnTo>
                    <a:pt x="3303" y="190"/>
                  </a:lnTo>
                  <a:lnTo>
                    <a:pt x="3303" y="190"/>
                  </a:lnTo>
                  <a:lnTo>
                    <a:pt x="3303" y="190"/>
                  </a:lnTo>
                  <a:lnTo>
                    <a:pt x="3303" y="190"/>
                  </a:lnTo>
                  <a:lnTo>
                    <a:pt x="3308" y="190"/>
                  </a:lnTo>
                  <a:lnTo>
                    <a:pt x="3308" y="190"/>
                  </a:lnTo>
                  <a:lnTo>
                    <a:pt x="3313" y="190"/>
                  </a:lnTo>
                  <a:lnTo>
                    <a:pt x="3313" y="190"/>
                  </a:lnTo>
                  <a:lnTo>
                    <a:pt x="3313" y="190"/>
                  </a:lnTo>
                  <a:lnTo>
                    <a:pt x="3313" y="190"/>
                  </a:lnTo>
                  <a:lnTo>
                    <a:pt x="3318" y="190"/>
                  </a:lnTo>
                  <a:lnTo>
                    <a:pt x="3318" y="190"/>
                  </a:lnTo>
                  <a:lnTo>
                    <a:pt x="3318" y="190"/>
                  </a:lnTo>
                  <a:lnTo>
                    <a:pt x="3318" y="190"/>
                  </a:lnTo>
                  <a:lnTo>
                    <a:pt x="3323" y="190"/>
                  </a:lnTo>
                  <a:lnTo>
                    <a:pt x="3323" y="190"/>
                  </a:lnTo>
                  <a:lnTo>
                    <a:pt x="3323" y="190"/>
                  </a:lnTo>
                  <a:lnTo>
                    <a:pt x="3323" y="190"/>
                  </a:lnTo>
                  <a:lnTo>
                    <a:pt x="3328" y="190"/>
                  </a:lnTo>
                  <a:lnTo>
                    <a:pt x="3328" y="190"/>
                  </a:lnTo>
                  <a:lnTo>
                    <a:pt x="3328" y="190"/>
                  </a:lnTo>
                  <a:lnTo>
                    <a:pt x="3328" y="179"/>
                  </a:lnTo>
                  <a:lnTo>
                    <a:pt x="3333" y="179"/>
                  </a:lnTo>
                  <a:lnTo>
                    <a:pt x="3333" y="179"/>
                  </a:lnTo>
                  <a:lnTo>
                    <a:pt x="3333" y="179"/>
                  </a:lnTo>
                  <a:lnTo>
                    <a:pt x="3333" y="179"/>
                  </a:lnTo>
                  <a:lnTo>
                    <a:pt x="3338" y="179"/>
                  </a:lnTo>
                  <a:lnTo>
                    <a:pt x="3338" y="179"/>
                  </a:lnTo>
                  <a:lnTo>
                    <a:pt x="3338" y="179"/>
                  </a:lnTo>
                  <a:lnTo>
                    <a:pt x="3338" y="179"/>
                  </a:lnTo>
                  <a:lnTo>
                    <a:pt x="3343" y="179"/>
                  </a:lnTo>
                  <a:lnTo>
                    <a:pt x="3343" y="179"/>
                  </a:lnTo>
                  <a:lnTo>
                    <a:pt x="3347" y="179"/>
                  </a:lnTo>
                  <a:lnTo>
                    <a:pt x="3347" y="179"/>
                  </a:lnTo>
                  <a:lnTo>
                    <a:pt x="3347" y="179"/>
                  </a:lnTo>
                  <a:lnTo>
                    <a:pt x="3347" y="179"/>
                  </a:lnTo>
                  <a:lnTo>
                    <a:pt x="3352" y="179"/>
                  </a:lnTo>
                  <a:lnTo>
                    <a:pt x="3352" y="179"/>
                  </a:lnTo>
                  <a:lnTo>
                    <a:pt x="3352" y="179"/>
                  </a:lnTo>
                  <a:lnTo>
                    <a:pt x="3352" y="179"/>
                  </a:lnTo>
                  <a:lnTo>
                    <a:pt x="3357" y="179"/>
                  </a:lnTo>
                  <a:lnTo>
                    <a:pt x="3357" y="179"/>
                  </a:lnTo>
                  <a:lnTo>
                    <a:pt x="3357" y="179"/>
                  </a:lnTo>
                  <a:lnTo>
                    <a:pt x="3357" y="179"/>
                  </a:lnTo>
                  <a:lnTo>
                    <a:pt x="3362" y="179"/>
                  </a:lnTo>
                  <a:lnTo>
                    <a:pt x="3362" y="179"/>
                  </a:lnTo>
                  <a:lnTo>
                    <a:pt x="3362" y="179"/>
                  </a:lnTo>
                  <a:lnTo>
                    <a:pt x="3362" y="179"/>
                  </a:lnTo>
                  <a:lnTo>
                    <a:pt x="3367" y="179"/>
                  </a:lnTo>
                  <a:lnTo>
                    <a:pt x="3367" y="179"/>
                  </a:lnTo>
                  <a:lnTo>
                    <a:pt x="3367" y="179"/>
                  </a:lnTo>
                  <a:lnTo>
                    <a:pt x="3367" y="179"/>
                  </a:lnTo>
                  <a:lnTo>
                    <a:pt x="3372" y="179"/>
                  </a:lnTo>
                  <a:lnTo>
                    <a:pt x="3372" y="179"/>
                  </a:lnTo>
                  <a:lnTo>
                    <a:pt x="3377" y="179"/>
                  </a:lnTo>
                  <a:lnTo>
                    <a:pt x="3377" y="179"/>
                  </a:lnTo>
                  <a:lnTo>
                    <a:pt x="3377" y="179"/>
                  </a:lnTo>
                  <a:lnTo>
                    <a:pt x="3377" y="179"/>
                  </a:lnTo>
                  <a:lnTo>
                    <a:pt x="3382" y="179"/>
                  </a:lnTo>
                  <a:lnTo>
                    <a:pt x="3382" y="179"/>
                  </a:lnTo>
                  <a:lnTo>
                    <a:pt x="3382" y="179"/>
                  </a:lnTo>
                  <a:lnTo>
                    <a:pt x="3382" y="179"/>
                  </a:lnTo>
                  <a:lnTo>
                    <a:pt x="3387" y="179"/>
                  </a:lnTo>
                  <a:lnTo>
                    <a:pt x="3387" y="179"/>
                  </a:lnTo>
                  <a:lnTo>
                    <a:pt x="3387" y="179"/>
                  </a:lnTo>
                  <a:lnTo>
                    <a:pt x="3387" y="179"/>
                  </a:lnTo>
                  <a:lnTo>
                    <a:pt x="3392" y="179"/>
                  </a:lnTo>
                  <a:lnTo>
                    <a:pt x="3392" y="179"/>
                  </a:lnTo>
                  <a:lnTo>
                    <a:pt x="3392" y="179"/>
                  </a:lnTo>
                  <a:lnTo>
                    <a:pt x="3392" y="179"/>
                  </a:lnTo>
                  <a:lnTo>
                    <a:pt x="3397" y="179"/>
                  </a:lnTo>
                  <a:lnTo>
                    <a:pt x="3397" y="179"/>
                  </a:lnTo>
                  <a:lnTo>
                    <a:pt x="3397" y="179"/>
                  </a:lnTo>
                  <a:lnTo>
                    <a:pt x="3397" y="179"/>
                  </a:lnTo>
                  <a:lnTo>
                    <a:pt x="3402" y="179"/>
                  </a:lnTo>
                  <a:lnTo>
                    <a:pt x="3402" y="173"/>
                  </a:lnTo>
                  <a:lnTo>
                    <a:pt x="3407" y="173"/>
                  </a:lnTo>
                  <a:lnTo>
                    <a:pt x="3407" y="173"/>
                  </a:lnTo>
                  <a:lnTo>
                    <a:pt x="3407" y="173"/>
                  </a:lnTo>
                  <a:lnTo>
                    <a:pt x="3407" y="173"/>
                  </a:lnTo>
                  <a:lnTo>
                    <a:pt x="3412" y="173"/>
                  </a:lnTo>
                  <a:lnTo>
                    <a:pt x="3412" y="173"/>
                  </a:lnTo>
                  <a:lnTo>
                    <a:pt x="3412" y="173"/>
                  </a:lnTo>
                  <a:lnTo>
                    <a:pt x="3412" y="173"/>
                  </a:lnTo>
                  <a:lnTo>
                    <a:pt x="3417" y="173"/>
                  </a:lnTo>
                  <a:lnTo>
                    <a:pt x="3417" y="173"/>
                  </a:lnTo>
                  <a:lnTo>
                    <a:pt x="3417" y="173"/>
                  </a:lnTo>
                  <a:lnTo>
                    <a:pt x="3417" y="173"/>
                  </a:lnTo>
                  <a:lnTo>
                    <a:pt x="3422" y="173"/>
                  </a:lnTo>
                  <a:lnTo>
                    <a:pt x="3422" y="173"/>
                  </a:lnTo>
                  <a:lnTo>
                    <a:pt x="3422" y="173"/>
                  </a:lnTo>
                  <a:lnTo>
                    <a:pt x="3422" y="173"/>
                  </a:lnTo>
                  <a:lnTo>
                    <a:pt x="3427" y="173"/>
                  </a:lnTo>
                  <a:lnTo>
                    <a:pt x="3427" y="173"/>
                  </a:lnTo>
                  <a:lnTo>
                    <a:pt x="3427" y="173"/>
                  </a:lnTo>
                  <a:lnTo>
                    <a:pt x="3427" y="173"/>
                  </a:lnTo>
                  <a:lnTo>
                    <a:pt x="3432" y="173"/>
                  </a:lnTo>
                  <a:lnTo>
                    <a:pt x="3432" y="173"/>
                  </a:lnTo>
                  <a:lnTo>
                    <a:pt x="3437" y="173"/>
                  </a:lnTo>
                  <a:lnTo>
                    <a:pt x="3437" y="173"/>
                  </a:lnTo>
                  <a:lnTo>
                    <a:pt x="3437" y="173"/>
                  </a:lnTo>
                  <a:lnTo>
                    <a:pt x="3437" y="173"/>
                  </a:lnTo>
                  <a:lnTo>
                    <a:pt x="3442" y="173"/>
                  </a:lnTo>
                  <a:lnTo>
                    <a:pt x="3442" y="168"/>
                  </a:lnTo>
                  <a:lnTo>
                    <a:pt x="3442" y="168"/>
                  </a:lnTo>
                  <a:lnTo>
                    <a:pt x="3442" y="168"/>
                  </a:lnTo>
                  <a:lnTo>
                    <a:pt x="3447" y="168"/>
                  </a:lnTo>
                  <a:lnTo>
                    <a:pt x="3447" y="168"/>
                  </a:lnTo>
                  <a:lnTo>
                    <a:pt x="3447" y="168"/>
                  </a:lnTo>
                  <a:lnTo>
                    <a:pt x="3447" y="168"/>
                  </a:lnTo>
                  <a:lnTo>
                    <a:pt x="3452" y="168"/>
                  </a:lnTo>
                  <a:lnTo>
                    <a:pt x="3452" y="168"/>
                  </a:lnTo>
                  <a:lnTo>
                    <a:pt x="3452" y="168"/>
                  </a:lnTo>
                  <a:lnTo>
                    <a:pt x="3452" y="168"/>
                  </a:lnTo>
                  <a:lnTo>
                    <a:pt x="3457" y="168"/>
                  </a:lnTo>
                  <a:lnTo>
                    <a:pt x="3457" y="168"/>
                  </a:lnTo>
                  <a:lnTo>
                    <a:pt x="3457" y="168"/>
                  </a:lnTo>
                  <a:lnTo>
                    <a:pt x="3457" y="168"/>
                  </a:lnTo>
                  <a:lnTo>
                    <a:pt x="3462" y="168"/>
                  </a:lnTo>
                  <a:lnTo>
                    <a:pt x="3462" y="168"/>
                  </a:lnTo>
                  <a:lnTo>
                    <a:pt x="3462" y="168"/>
                  </a:lnTo>
                  <a:lnTo>
                    <a:pt x="3462" y="168"/>
                  </a:lnTo>
                  <a:lnTo>
                    <a:pt x="3467" y="168"/>
                  </a:lnTo>
                  <a:lnTo>
                    <a:pt x="3467" y="168"/>
                  </a:lnTo>
                  <a:lnTo>
                    <a:pt x="3472" y="168"/>
                  </a:lnTo>
                  <a:lnTo>
                    <a:pt x="3472" y="168"/>
                  </a:lnTo>
                  <a:lnTo>
                    <a:pt x="3472" y="168"/>
                  </a:lnTo>
                  <a:lnTo>
                    <a:pt x="3472" y="168"/>
                  </a:lnTo>
                  <a:lnTo>
                    <a:pt x="3477" y="168"/>
                  </a:lnTo>
                  <a:lnTo>
                    <a:pt x="3477" y="168"/>
                  </a:lnTo>
                  <a:lnTo>
                    <a:pt x="3482" y="168"/>
                  </a:lnTo>
                  <a:lnTo>
                    <a:pt x="3482" y="168"/>
                  </a:lnTo>
                  <a:lnTo>
                    <a:pt x="3482" y="168"/>
                  </a:lnTo>
                  <a:lnTo>
                    <a:pt x="3482" y="168"/>
                  </a:lnTo>
                  <a:lnTo>
                    <a:pt x="3487" y="168"/>
                  </a:lnTo>
                  <a:lnTo>
                    <a:pt x="3487" y="168"/>
                  </a:lnTo>
                  <a:lnTo>
                    <a:pt x="3487" y="168"/>
                  </a:lnTo>
                  <a:lnTo>
                    <a:pt x="3487" y="168"/>
                  </a:lnTo>
                  <a:lnTo>
                    <a:pt x="3491" y="168"/>
                  </a:lnTo>
                  <a:lnTo>
                    <a:pt x="3491" y="168"/>
                  </a:lnTo>
                  <a:lnTo>
                    <a:pt x="3491" y="168"/>
                  </a:lnTo>
                  <a:lnTo>
                    <a:pt x="3491" y="168"/>
                  </a:lnTo>
                  <a:lnTo>
                    <a:pt x="3496" y="168"/>
                  </a:lnTo>
                  <a:lnTo>
                    <a:pt x="3496" y="168"/>
                  </a:lnTo>
                  <a:lnTo>
                    <a:pt x="3501" y="168"/>
                  </a:lnTo>
                  <a:lnTo>
                    <a:pt x="3501" y="168"/>
                  </a:lnTo>
                  <a:lnTo>
                    <a:pt x="3501" y="168"/>
                  </a:lnTo>
                  <a:lnTo>
                    <a:pt x="3501" y="168"/>
                  </a:lnTo>
                  <a:lnTo>
                    <a:pt x="3506" y="168"/>
                  </a:lnTo>
                  <a:lnTo>
                    <a:pt x="3506" y="168"/>
                  </a:lnTo>
                  <a:lnTo>
                    <a:pt x="3506" y="168"/>
                  </a:lnTo>
                  <a:lnTo>
                    <a:pt x="3506" y="168"/>
                  </a:lnTo>
                  <a:lnTo>
                    <a:pt x="3511" y="168"/>
                  </a:lnTo>
                  <a:lnTo>
                    <a:pt x="3511" y="168"/>
                  </a:lnTo>
                  <a:lnTo>
                    <a:pt x="3511" y="168"/>
                  </a:lnTo>
                  <a:lnTo>
                    <a:pt x="3511" y="168"/>
                  </a:lnTo>
                  <a:lnTo>
                    <a:pt x="3516" y="168"/>
                  </a:lnTo>
                  <a:lnTo>
                    <a:pt x="3516" y="168"/>
                  </a:lnTo>
                  <a:lnTo>
                    <a:pt x="3516" y="168"/>
                  </a:lnTo>
                  <a:lnTo>
                    <a:pt x="3516" y="162"/>
                  </a:lnTo>
                  <a:lnTo>
                    <a:pt x="3521" y="162"/>
                  </a:lnTo>
                  <a:lnTo>
                    <a:pt x="3521" y="162"/>
                  </a:lnTo>
                  <a:lnTo>
                    <a:pt x="3521" y="162"/>
                  </a:lnTo>
                  <a:lnTo>
                    <a:pt x="3521" y="162"/>
                  </a:lnTo>
                  <a:lnTo>
                    <a:pt x="3526" y="162"/>
                  </a:lnTo>
                  <a:lnTo>
                    <a:pt x="3526" y="162"/>
                  </a:lnTo>
                  <a:lnTo>
                    <a:pt x="3531" y="162"/>
                  </a:lnTo>
                  <a:lnTo>
                    <a:pt x="3531" y="162"/>
                  </a:lnTo>
                  <a:lnTo>
                    <a:pt x="3531" y="162"/>
                  </a:lnTo>
                  <a:lnTo>
                    <a:pt x="3531" y="162"/>
                  </a:lnTo>
                  <a:lnTo>
                    <a:pt x="3536" y="162"/>
                  </a:lnTo>
                  <a:lnTo>
                    <a:pt x="3536" y="157"/>
                  </a:lnTo>
                  <a:lnTo>
                    <a:pt x="3536" y="157"/>
                  </a:lnTo>
                  <a:lnTo>
                    <a:pt x="3536" y="151"/>
                  </a:lnTo>
                  <a:lnTo>
                    <a:pt x="3541" y="151"/>
                  </a:lnTo>
                  <a:lnTo>
                    <a:pt x="3541" y="151"/>
                  </a:lnTo>
                  <a:lnTo>
                    <a:pt x="3541" y="151"/>
                  </a:lnTo>
                  <a:lnTo>
                    <a:pt x="3541" y="151"/>
                  </a:lnTo>
                  <a:lnTo>
                    <a:pt x="3546" y="151"/>
                  </a:lnTo>
                  <a:lnTo>
                    <a:pt x="3546" y="151"/>
                  </a:lnTo>
                  <a:lnTo>
                    <a:pt x="3546" y="151"/>
                  </a:lnTo>
                  <a:lnTo>
                    <a:pt x="3546" y="145"/>
                  </a:lnTo>
                  <a:lnTo>
                    <a:pt x="3551" y="145"/>
                  </a:lnTo>
                  <a:lnTo>
                    <a:pt x="3551" y="145"/>
                  </a:lnTo>
                  <a:lnTo>
                    <a:pt x="3551" y="145"/>
                  </a:lnTo>
                  <a:lnTo>
                    <a:pt x="3551" y="140"/>
                  </a:lnTo>
                  <a:lnTo>
                    <a:pt x="3556" y="140"/>
                  </a:lnTo>
                  <a:lnTo>
                    <a:pt x="3556" y="134"/>
                  </a:lnTo>
                  <a:lnTo>
                    <a:pt x="3561" y="134"/>
                  </a:lnTo>
                  <a:lnTo>
                    <a:pt x="3561" y="134"/>
                  </a:lnTo>
                  <a:lnTo>
                    <a:pt x="3561" y="134"/>
                  </a:lnTo>
                  <a:lnTo>
                    <a:pt x="3561" y="123"/>
                  </a:lnTo>
                  <a:lnTo>
                    <a:pt x="3566" y="123"/>
                  </a:lnTo>
                  <a:lnTo>
                    <a:pt x="3566" y="123"/>
                  </a:lnTo>
                  <a:lnTo>
                    <a:pt x="3566" y="123"/>
                  </a:lnTo>
                  <a:lnTo>
                    <a:pt x="3566" y="117"/>
                  </a:lnTo>
                  <a:lnTo>
                    <a:pt x="3571" y="117"/>
                  </a:lnTo>
                  <a:lnTo>
                    <a:pt x="3571" y="117"/>
                  </a:lnTo>
                  <a:lnTo>
                    <a:pt x="3571" y="117"/>
                  </a:lnTo>
                  <a:lnTo>
                    <a:pt x="3571" y="106"/>
                  </a:lnTo>
                  <a:lnTo>
                    <a:pt x="3576" y="106"/>
                  </a:lnTo>
                  <a:lnTo>
                    <a:pt x="3576" y="106"/>
                  </a:lnTo>
                  <a:lnTo>
                    <a:pt x="3576" y="106"/>
                  </a:lnTo>
                  <a:lnTo>
                    <a:pt x="3576" y="95"/>
                  </a:lnTo>
                  <a:lnTo>
                    <a:pt x="3581" y="95"/>
                  </a:lnTo>
                  <a:lnTo>
                    <a:pt x="3581" y="89"/>
                  </a:lnTo>
                  <a:lnTo>
                    <a:pt x="3581" y="89"/>
                  </a:lnTo>
                  <a:lnTo>
                    <a:pt x="3581" y="89"/>
                  </a:lnTo>
                  <a:lnTo>
                    <a:pt x="3586" y="89"/>
                  </a:lnTo>
                  <a:lnTo>
                    <a:pt x="3586" y="89"/>
                  </a:lnTo>
                  <a:lnTo>
                    <a:pt x="3586" y="89"/>
                  </a:lnTo>
                  <a:lnTo>
                    <a:pt x="3586" y="89"/>
                  </a:lnTo>
                  <a:lnTo>
                    <a:pt x="3591" y="89"/>
                  </a:lnTo>
                  <a:lnTo>
                    <a:pt x="3591" y="89"/>
                  </a:lnTo>
                  <a:lnTo>
                    <a:pt x="3596" y="89"/>
                  </a:lnTo>
                  <a:lnTo>
                    <a:pt x="3596" y="84"/>
                  </a:lnTo>
                  <a:lnTo>
                    <a:pt x="3596" y="84"/>
                  </a:lnTo>
                  <a:lnTo>
                    <a:pt x="3596" y="84"/>
                  </a:lnTo>
                  <a:lnTo>
                    <a:pt x="3601" y="84"/>
                  </a:lnTo>
                  <a:lnTo>
                    <a:pt x="3601" y="84"/>
                  </a:lnTo>
                  <a:lnTo>
                    <a:pt x="3606" y="84"/>
                  </a:lnTo>
                  <a:lnTo>
                    <a:pt x="3606" y="84"/>
                  </a:lnTo>
                  <a:lnTo>
                    <a:pt x="3606" y="84"/>
                  </a:lnTo>
                  <a:lnTo>
                    <a:pt x="3606" y="84"/>
                  </a:lnTo>
                  <a:lnTo>
                    <a:pt x="3611" y="84"/>
                  </a:lnTo>
                  <a:lnTo>
                    <a:pt x="3611" y="78"/>
                  </a:lnTo>
                  <a:lnTo>
                    <a:pt x="3611" y="78"/>
                  </a:lnTo>
                  <a:lnTo>
                    <a:pt x="3611" y="78"/>
                  </a:lnTo>
                  <a:lnTo>
                    <a:pt x="3616" y="78"/>
                  </a:lnTo>
                  <a:lnTo>
                    <a:pt x="3616" y="78"/>
                  </a:lnTo>
                  <a:lnTo>
                    <a:pt x="3616" y="78"/>
                  </a:lnTo>
                  <a:lnTo>
                    <a:pt x="3616" y="78"/>
                  </a:lnTo>
                  <a:lnTo>
                    <a:pt x="3621" y="78"/>
                  </a:lnTo>
                  <a:lnTo>
                    <a:pt x="3621" y="78"/>
                  </a:lnTo>
                  <a:lnTo>
                    <a:pt x="3626" y="78"/>
                  </a:lnTo>
                  <a:lnTo>
                    <a:pt x="3626" y="78"/>
                  </a:lnTo>
                  <a:lnTo>
                    <a:pt x="3626" y="78"/>
                  </a:lnTo>
                  <a:lnTo>
                    <a:pt x="3626" y="78"/>
                  </a:lnTo>
                  <a:lnTo>
                    <a:pt x="3631" y="78"/>
                  </a:lnTo>
                  <a:lnTo>
                    <a:pt x="3631" y="78"/>
                  </a:lnTo>
                  <a:lnTo>
                    <a:pt x="3631" y="78"/>
                  </a:lnTo>
                  <a:lnTo>
                    <a:pt x="3631" y="78"/>
                  </a:lnTo>
                  <a:lnTo>
                    <a:pt x="3636" y="78"/>
                  </a:lnTo>
                  <a:lnTo>
                    <a:pt x="3636" y="78"/>
                  </a:lnTo>
                  <a:lnTo>
                    <a:pt x="3636" y="78"/>
                  </a:lnTo>
                  <a:lnTo>
                    <a:pt x="3636" y="78"/>
                  </a:lnTo>
                  <a:lnTo>
                    <a:pt x="3640" y="78"/>
                  </a:lnTo>
                  <a:lnTo>
                    <a:pt x="3640" y="78"/>
                  </a:lnTo>
                  <a:lnTo>
                    <a:pt x="3640" y="78"/>
                  </a:lnTo>
                  <a:lnTo>
                    <a:pt x="3640" y="78"/>
                  </a:lnTo>
                  <a:lnTo>
                    <a:pt x="3645" y="78"/>
                  </a:lnTo>
                  <a:lnTo>
                    <a:pt x="3645" y="73"/>
                  </a:lnTo>
                  <a:lnTo>
                    <a:pt x="3645" y="73"/>
                  </a:lnTo>
                  <a:lnTo>
                    <a:pt x="3645" y="73"/>
                  </a:lnTo>
                  <a:lnTo>
                    <a:pt x="3650" y="73"/>
                  </a:lnTo>
                  <a:lnTo>
                    <a:pt x="3650" y="73"/>
                  </a:lnTo>
                  <a:lnTo>
                    <a:pt x="3655" y="73"/>
                  </a:lnTo>
                  <a:lnTo>
                    <a:pt x="3655" y="73"/>
                  </a:lnTo>
                  <a:lnTo>
                    <a:pt x="3655" y="73"/>
                  </a:lnTo>
                  <a:lnTo>
                    <a:pt x="3655" y="73"/>
                  </a:lnTo>
                  <a:lnTo>
                    <a:pt x="3660" y="73"/>
                  </a:lnTo>
                  <a:lnTo>
                    <a:pt x="3660" y="73"/>
                  </a:lnTo>
                  <a:lnTo>
                    <a:pt x="3660" y="73"/>
                  </a:lnTo>
                  <a:lnTo>
                    <a:pt x="3660" y="67"/>
                  </a:lnTo>
                  <a:lnTo>
                    <a:pt x="3665" y="67"/>
                  </a:lnTo>
                  <a:lnTo>
                    <a:pt x="3665" y="61"/>
                  </a:lnTo>
                  <a:lnTo>
                    <a:pt x="3665" y="61"/>
                  </a:lnTo>
                  <a:lnTo>
                    <a:pt x="3665" y="61"/>
                  </a:lnTo>
                  <a:lnTo>
                    <a:pt x="3670" y="61"/>
                  </a:lnTo>
                  <a:lnTo>
                    <a:pt x="3670" y="61"/>
                  </a:lnTo>
                  <a:lnTo>
                    <a:pt x="3670" y="61"/>
                  </a:lnTo>
                  <a:lnTo>
                    <a:pt x="3670" y="61"/>
                  </a:lnTo>
                  <a:lnTo>
                    <a:pt x="3675" y="61"/>
                  </a:lnTo>
                  <a:lnTo>
                    <a:pt x="3675" y="61"/>
                  </a:lnTo>
                  <a:lnTo>
                    <a:pt x="3675" y="61"/>
                  </a:lnTo>
                  <a:lnTo>
                    <a:pt x="3675" y="61"/>
                  </a:lnTo>
                  <a:lnTo>
                    <a:pt x="3680" y="61"/>
                  </a:lnTo>
                  <a:lnTo>
                    <a:pt x="3680" y="61"/>
                  </a:lnTo>
                  <a:lnTo>
                    <a:pt x="3685" y="61"/>
                  </a:lnTo>
                  <a:lnTo>
                    <a:pt x="3685" y="56"/>
                  </a:lnTo>
                  <a:lnTo>
                    <a:pt x="3685" y="56"/>
                  </a:lnTo>
                  <a:lnTo>
                    <a:pt x="3685" y="56"/>
                  </a:lnTo>
                  <a:lnTo>
                    <a:pt x="3690" y="56"/>
                  </a:lnTo>
                  <a:lnTo>
                    <a:pt x="3690" y="50"/>
                  </a:lnTo>
                  <a:lnTo>
                    <a:pt x="3690" y="50"/>
                  </a:lnTo>
                  <a:lnTo>
                    <a:pt x="3690" y="50"/>
                  </a:lnTo>
                  <a:lnTo>
                    <a:pt x="3695" y="50"/>
                  </a:lnTo>
                  <a:lnTo>
                    <a:pt x="3695" y="50"/>
                  </a:lnTo>
                  <a:lnTo>
                    <a:pt x="3695" y="50"/>
                  </a:lnTo>
                  <a:lnTo>
                    <a:pt x="3695" y="50"/>
                  </a:lnTo>
                  <a:lnTo>
                    <a:pt x="3700" y="50"/>
                  </a:lnTo>
                  <a:lnTo>
                    <a:pt x="3700" y="50"/>
                  </a:lnTo>
                  <a:lnTo>
                    <a:pt x="3700" y="50"/>
                  </a:lnTo>
                  <a:lnTo>
                    <a:pt x="3700" y="50"/>
                  </a:lnTo>
                  <a:lnTo>
                    <a:pt x="3705" y="50"/>
                  </a:lnTo>
                  <a:lnTo>
                    <a:pt x="3705" y="50"/>
                  </a:lnTo>
                  <a:lnTo>
                    <a:pt x="3705" y="50"/>
                  </a:lnTo>
                  <a:lnTo>
                    <a:pt x="3705" y="50"/>
                  </a:lnTo>
                  <a:lnTo>
                    <a:pt x="3710" y="50"/>
                  </a:lnTo>
                  <a:lnTo>
                    <a:pt x="3710" y="50"/>
                  </a:lnTo>
                  <a:lnTo>
                    <a:pt x="3710" y="50"/>
                  </a:lnTo>
                  <a:lnTo>
                    <a:pt x="3710" y="50"/>
                  </a:lnTo>
                  <a:lnTo>
                    <a:pt x="3715" y="50"/>
                  </a:lnTo>
                  <a:lnTo>
                    <a:pt x="3715" y="50"/>
                  </a:lnTo>
                  <a:lnTo>
                    <a:pt x="3720" y="50"/>
                  </a:lnTo>
                  <a:lnTo>
                    <a:pt x="3720" y="50"/>
                  </a:lnTo>
                  <a:lnTo>
                    <a:pt x="3720" y="50"/>
                  </a:lnTo>
                  <a:lnTo>
                    <a:pt x="3720" y="50"/>
                  </a:lnTo>
                  <a:lnTo>
                    <a:pt x="3725" y="50"/>
                  </a:lnTo>
                  <a:lnTo>
                    <a:pt x="3725" y="50"/>
                  </a:lnTo>
                  <a:lnTo>
                    <a:pt x="3725" y="50"/>
                  </a:lnTo>
                  <a:lnTo>
                    <a:pt x="3725" y="50"/>
                  </a:lnTo>
                  <a:lnTo>
                    <a:pt x="3730" y="50"/>
                  </a:lnTo>
                  <a:lnTo>
                    <a:pt x="3730" y="50"/>
                  </a:lnTo>
                  <a:lnTo>
                    <a:pt x="3730" y="50"/>
                  </a:lnTo>
                  <a:lnTo>
                    <a:pt x="3730" y="50"/>
                  </a:lnTo>
                  <a:lnTo>
                    <a:pt x="3735" y="50"/>
                  </a:lnTo>
                  <a:lnTo>
                    <a:pt x="3735" y="50"/>
                  </a:lnTo>
                  <a:lnTo>
                    <a:pt x="3735" y="50"/>
                  </a:lnTo>
                  <a:lnTo>
                    <a:pt x="3735" y="45"/>
                  </a:lnTo>
                  <a:lnTo>
                    <a:pt x="3740" y="45"/>
                  </a:lnTo>
                  <a:lnTo>
                    <a:pt x="3740" y="45"/>
                  </a:lnTo>
                  <a:lnTo>
                    <a:pt x="3740" y="45"/>
                  </a:lnTo>
                  <a:lnTo>
                    <a:pt x="3740" y="45"/>
                  </a:lnTo>
                  <a:lnTo>
                    <a:pt x="3745" y="45"/>
                  </a:lnTo>
                  <a:lnTo>
                    <a:pt x="3745" y="45"/>
                  </a:lnTo>
                  <a:lnTo>
                    <a:pt x="3750" y="45"/>
                  </a:lnTo>
                  <a:lnTo>
                    <a:pt x="3750" y="45"/>
                  </a:lnTo>
                  <a:lnTo>
                    <a:pt x="3750" y="45"/>
                  </a:lnTo>
                  <a:lnTo>
                    <a:pt x="3750" y="45"/>
                  </a:lnTo>
                  <a:lnTo>
                    <a:pt x="3755" y="45"/>
                  </a:lnTo>
                  <a:lnTo>
                    <a:pt x="3755" y="45"/>
                  </a:lnTo>
                  <a:lnTo>
                    <a:pt x="3755" y="45"/>
                  </a:lnTo>
                  <a:lnTo>
                    <a:pt x="3755" y="45"/>
                  </a:lnTo>
                  <a:lnTo>
                    <a:pt x="3760" y="45"/>
                  </a:lnTo>
                  <a:lnTo>
                    <a:pt x="3760" y="45"/>
                  </a:lnTo>
                  <a:lnTo>
                    <a:pt x="3760" y="45"/>
                  </a:lnTo>
                  <a:lnTo>
                    <a:pt x="3760" y="45"/>
                  </a:lnTo>
                  <a:lnTo>
                    <a:pt x="3765" y="45"/>
                  </a:lnTo>
                  <a:lnTo>
                    <a:pt x="3765" y="45"/>
                  </a:lnTo>
                  <a:lnTo>
                    <a:pt x="3765" y="45"/>
                  </a:lnTo>
                  <a:lnTo>
                    <a:pt x="3765" y="45"/>
                  </a:lnTo>
                  <a:lnTo>
                    <a:pt x="3770" y="45"/>
                  </a:lnTo>
                  <a:lnTo>
                    <a:pt x="3770" y="45"/>
                  </a:lnTo>
                  <a:lnTo>
                    <a:pt x="3770" y="45"/>
                  </a:lnTo>
                  <a:lnTo>
                    <a:pt x="3770" y="45"/>
                  </a:lnTo>
                  <a:lnTo>
                    <a:pt x="3775" y="45"/>
                  </a:lnTo>
                  <a:lnTo>
                    <a:pt x="3775" y="39"/>
                  </a:lnTo>
                  <a:lnTo>
                    <a:pt x="3780" y="39"/>
                  </a:lnTo>
                  <a:lnTo>
                    <a:pt x="3780" y="39"/>
                  </a:lnTo>
                  <a:lnTo>
                    <a:pt x="3780" y="39"/>
                  </a:lnTo>
                  <a:lnTo>
                    <a:pt x="3780" y="39"/>
                  </a:lnTo>
                  <a:lnTo>
                    <a:pt x="3785" y="39"/>
                  </a:lnTo>
                  <a:lnTo>
                    <a:pt x="3785" y="39"/>
                  </a:lnTo>
                  <a:lnTo>
                    <a:pt x="3785" y="39"/>
                  </a:lnTo>
                  <a:lnTo>
                    <a:pt x="3785" y="39"/>
                  </a:lnTo>
                  <a:lnTo>
                    <a:pt x="3789" y="39"/>
                  </a:lnTo>
                  <a:lnTo>
                    <a:pt x="3789" y="33"/>
                  </a:lnTo>
                  <a:lnTo>
                    <a:pt x="3789" y="33"/>
                  </a:lnTo>
                  <a:lnTo>
                    <a:pt x="3789" y="33"/>
                  </a:lnTo>
                  <a:lnTo>
                    <a:pt x="3794" y="33"/>
                  </a:lnTo>
                  <a:lnTo>
                    <a:pt x="3794" y="33"/>
                  </a:lnTo>
                  <a:lnTo>
                    <a:pt x="3794" y="33"/>
                  </a:lnTo>
                  <a:lnTo>
                    <a:pt x="3794" y="33"/>
                  </a:lnTo>
                  <a:lnTo>
                    <a:pt x="3799" y="33"/>
                  </a:lnTo>
                  <a:lnTo>
                    <a:pt x="3799" y="33"/>
                  </a:lnTo>
                  <a:lnTo>
                    <a:pt x="3799" y="33"/>
                  </a:lnTo>
                  <a:lnTo>
                    <a:pt x="3799" y="33"/>
                  </a:lnTo>
                  <a:lnTo>
                    <a:pt x="3804" y="33"/>
                  </a:lnTo>
                  <a:lnTo>
                    <a:pt x="3804" y="33"/>
                  </a:lnTo>
                  <a:lnTo>
                    <a:pt x="3809" y="33"/>
                  </a:lnTo>
                  <a:lnTo>
                    <a:pt x="3809" y="33"/>
                  </a:lnTo>
                  <a:lnTo>
                    <a:pt x="3809" y="33"/>
                  </a:lnTo>
                  <a:lnTo>
                    <a:pt x="3809" y="33"/>
                  </a:lnTo>
                  <a:lnTo>
                    <a:pt x="3814" y="33"/>
                  </a:lnTo>
                  <a:lnTo>
                    <a:pt x="3814" y="33"/>
                  </a:lnTo>
                  <a:lnTo>
                    <a:pt x="3814" y="33"/>
                  </a:lnTo>
                  <a:lnTo>
                    <a:pt x="3814" y="33"/>
                  </a:lnTo>
                  <a:lnTo>
                    <a:pt x="3819" y="33"/>
                  </a:lnTo>
                  <a:lnTo>
                    <a:pt x="3819" y="33"/>
                  </a:lnTo>
                  <a:lnTo>
                    <a:pt x="3819" y="33"/>
                  </a:lnTo>
                  <a:lnTo>
                    <a:pt x="3819" y="33"/>
                  </a:lnTo>
                  <a:lnTo>
                    <a:pt x="3824" y="33"/>
                  </a:lnTo>
                  <a:lnTo>
                    <a:pt x="3824" y="33"/>
                  </a:lnTo>
                  <a:lnTo>
                    <a:pt x="3824" y="33"/>
                  </a:lnTo>
                  <a:lnTo>
                    <a:pt x="3824" y="33"/>
                  </a:lnTo>
                  <a:lnTo>
                    <a:pt x="3829" y="33"/>
                  </a:lnTo>
                  <a:lnTo>
                    <a:pt x="3829" y="33"/>
                  </a:lnTo>
                  <a:lnTo>
                    <a:pt x="3829" y="33"/>
                  </a:lnTo>
                  <a:lnTo>
                    <a:pt x="3829" y="33"/>
                  </a:lnTo>
                  <a:lnTo>
                    <a:pt x="3834" y="33"/>
                  </a:lnTo>
                  <a:lnTo>
                    <a:pt x="3834" y="33"/>
                  </a:lnTo>
                  <a:lnTo>
                    <a:pt x="3834" y="33"/>
                  </a:lnTo>
                  <a:lnTo>
                    <a:pt x="3834" y="28"/>
                  </a:lnTo>
                  <a:lnTo>
                    <a:pt x="3839" y="28"/>
                  </a:lnTo>
                  <a:lnTo>
                    <a:pt x="3839" y="28"/>
                  </a:lnTo>
                  <a:lnTo>
                    <a:pt x="3844" y="28"/>
                  </a:lnTo>
                  <a:lnTo>
                    <a:pt x="3844" y="28"/>
                  </a:lnTo>
                  <a:lnTo>
                    <a:pt x="3844" y="28"/>
                  </a:lnTo>
                  <a:lnTo>
                    <a:pt x="3844" y="28"/>
                  </a:lnTo>
                  <a:lnTo>
                    <a:pt x="3849" y="28"/>
                  </a:lnTo>
                  <a:lnTo>
                    <a:pt x="3849" y="28"/>
                  </a:lnTo>
                  <a:lnTo>
                    <a:pt x="3849" y="28"/>
                  </a:lnTo>
                  <a:lnTo>
                    <a:pt x="3849" y="22"/>
                  </a:lnTo>
                  <a:lnTo>
                    <a:pt x="3854" y="22"/>
                  </a:lnTo>
                  <a:lnTo>
                    <a:pt x="3854" y="22"/>
                  </a:lnTo>
                  <a:lnTo>
                    <a:pt x="3854" y="22"/>
                  </a:lnTo>
                  <a:lnTo>
                    <a:pt x="3854" y="22"/>
                  </a:lnTo>
                  <a:lnTo>
                    <a:pt x="3859" y="22"/>
                  </a:lnTo>
                  <a:lnTo>
                    <a:pt x="3859" y="22"/>
                  </a:lnTo>
                  <a:lnTo>
                    <a:pt x="3859" y="22"/>
                  </a:lnTo>
                  <a:lnTo>
                    <a:pt x="3859" y="17"/>
                  </a:lnTo>
                  <a:lnTo>
                    <a:pt x="3864" y="17"/>
                  </a:lnTo>
                  <a:lnTo>
                    <a:pt x="3864" y="17"/>
                  </a:lnTo>
                  <a:lnTo>
                    <a:pt x="3864" y="17"/>
                  </a:lnTo>
                  <a:lnTo>
                    <a:pt x="3864" y="17"/>
                  </a:lnTo>
                  <a:lnTo>
                    <a:pt x="3869" y="17"/>
                  </a:lnTo>
                  <a:lnTo>
                    <a:pt x="3869" y="17"/>
                  </a:lnTo>
                  <a:lnTo>
                    <a:pt x="3874" y="17"/>
                  </a:lnTo>
                  <a:lnTo>
                    <a:pt x="3874" y="17"/>
                  </a:lnTo>
                  <a:lnTo>
                    <a:pt x="3874" y="17"/>
                  </a:lnTo>
                  <a:lnTo>
                    <a:pt x="3874" y="17"/>
                  </a:lnTo>
                  <a:lnTo>
                    <a:pt x="3879" y="17"/>
                  </a:lnTo>
                  <a:lnTo>
                    <a:pt x="3879" y="5"/>
                  </a:lnTo>
                  <a:lnTo>
                    <a:pt x="3879" y="5"/>
                  </a:lnTo>
                  <a:lnTo>
                    <a:pt x="3879" y="0"/>
                  </a:lnTo>
                  <a:lnTo>
                    <a:pt x="3884" y="0"/>
                  </a:lnTo>
                  <a:lnTo>
                    <a:pt x="3884" y="0"/>
                  </a:lnTo>
                  <a:lnTo>
                    <a:pt x="3884" y="0"/>
                  </a:lnTo>
                  <a:lnTo>
                    <a:pt x="3884" y="0"/>
                  </a:lnTo>
                  <a:lnTo>
                    <a:pt x="3889" y="0"/>
                  </a:lnTo>
                  <a:lnTo>
                    <a:pt x="3889"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4566720D-2CBC-8042-DD24-C3F5F4E4779B}"/>
                </a:ext>
              </a:extLst>
            </p:cNvPr>
            <p:cNvSpPr>
              <a:spLocks/>
            </p:cNvSpPr>
            <p:nvPr/>
          </p:nvSpPr>
          <p:spPr bwMode="auto">
            <a:xfrm>
              <a:off x="3378200" y="2257425"/>
              <a:ext cx="6173788" cy="2554288"/>
            </a:xfrm>
            <a:custGeom>
              <a:avLst/>
              <a:gdLst>
                <a:gd name="T0" fmla="*/ 100 w 3889"/>
                <a:gd name="T1" fmla="*/ 1598 h 1609"/>
                <a:gd name="T2" fmla="*/ 159 w 3889"/>
                <a:gd name="T3" fmla="*/ 1587 h 1609"/>
                <a:gd name="T4" fmla="*/ 268 w 3889"/>
                <a:gd name="T5" fmla="*/ 1564 h 1609"/>
                <a:gd name="T6" fmla="*/ 338 w 3889"/>
                <a:gd name="T7" fmla="*/ 1547 h 1609"/>
                <a:gd name="T8" fmla="*/ 398 w 3889"/>
                <a:gd name="T9" fmla="*/ 1530 h 1609"/>
                <a:gd name="T10" fmla="*/ 472 w 3889"/>
                <a:gd name="T11" fmla="*/ 1514 h 1609"/>
                <a:gd name="T12" fmla="*/ 556 w 3889"/>
                <a:gd name="T13" fmla="*/ 1480 h 1609"/>
                <a:gd name="T14" fmla="*/ 636 w 3889"/>
                <a:gd name="T15" fmla="*/ 1458 h 1609"/>
                <a:gd name="T16" fmla="*/ 695 w 3889"/>
                <a:gd name="T17" fmla="*/ 1430 h 1609"/>
                <a:gd name="T18" fmla="*/ 785 w 3889"/>
                <a:gd name="T19" fmla="*/ 1407 h 1609"/>
                <a:gd name="T20" fmla="*/ 884 w 3889"/>
                <a:gd name="T21" fmla="*/ 1379 h 1609"/>
                <a:gd name="T22" fmla="*/ 964 w 3889"/>
                <a:gd name="T23" fmla="*/ 1351 h 1609"/>
                <a:gd name="T24" fmla="*/ 1018 w 3889"/>
                <a:gd name="T25" fmla="*/ 1312 h 1609"/>
                <a:gd name="T26" fmla="*/ 1088 w 3889"/>
                <a:gd name="T27" fmla="*/ 1284 h 1609"/>
                <a:gd name="T28" fmla="*/ 1162 w 3889"/>
                <a:gd name="T29" fmla="*/ 1261 h 1609"/>
                <a:gd name="T30" fmla="*/ 1262 w 3889"/>
                <a:gd name="T31" fmla="*/ 1245 h 1609"/>
                <a:gd name="T32" fmla="*/ 1316 w 3889"/>
                <a:gd name="T33" fmla="*/ 1217 h 1609"/>
                <a:gd name="T34" fmla="*/ 1376 w 3889"/>
                <a:gd name="T35" fmla="*/ 1183 h 1609"/>
                <a:gd name="T36" fmla="*/ 1435 w 3889"/>
                <a:gd name="T37" fmla="*/ 1172 h 1609"/>
                <a:gd name="T38" fmla="*/ 1505 w 3889"/>
                <a:gd name="T39" fmla="*/ 1138 h 1609"/>
                <a:gd name="T40" fmla="*/ 1565 w 3889"/>
                <a:gd name="T41" fmla="*/ 1121 h 1609"/>
                <a:gd name="T42" fmla="*/ 1619 w 3889"/>
                <a:gd name="T43" fmla="*/ 1082 h 1609"/>
                <a:gd name="T44" fmla="*/ 1679 w 3889"/>
                <a:gd name="T45" fmla="*/ 1048 h 1609"/>
                <a:gd name="T46" fmla="*/ 1733 w 3889"/>
                <a:gd name="T47" fmla="*/ 1026 h 1609"/>
                <a:gd name="T48" fmla="*/ 1793 w 3889"/>
                <a:gd name="T49" fmla="*/ 1003 h 1609"/>
                <a:gd name="T50" fmla="*/ 1848 w 3889"/>
                <a:gd name="T51" fmla="*/ 987 h 1609"/>
                <a:gd name="T52" fmla="*/ 1907 w 3889"/>
                <a:gd name="T53" fmla="*/ 970 h 1609"/>
                <a:gd name="T54" fmla="*/ 1962 w 3889"/>
                <a:gd name="T55" fmla="*/ 903 h 1609"/>
                <a:gd name="T56" fmla="*/ 2017 w 3889"/>
                <a:gd name="T57" fmla="*/ 863 h 1609"/>
                <a:gd name="T58" fmla="*/ 2066 w 3889"/>
                <a:gd name="T59" fmla="*/ 852 h 1609"/>
                <a:gd name="T60" fmla="*/ 2121 w 3889"/>
                <a:gd name="T61" fmla="*/ 841 h 1609"/>
                <a:gd name="T62" fmla="*/ 2175 w 3889"/>
                <a:gd name="T63" fmla="*/ 835 h 1609"/>
                <a:gd name="T64" fmla="*/ 2230 w 3889"/>
                <a:gd name="T65" fmla="*/ 824 h 1609"/>
                <a:gd name="T66" fmla="*/ 2285 w 3889"/>
                <a:gd name="T67" fmla="*/ 746 h 1609"/>
                <a:gd name="T68" fmla="*/ 2339 w 3889"/>
                <a:gd name="T69" fmla="*/ 723 h 1609"/>
                <a:gd name="T70" fmla="*/ 2394 w 3889"/>
                <a:gd name="T71" fmla="*/ 695 h 1609"/>
                <a:gd name="T72" fmla="*/ 2454 w 3889"/>
                <a:gd name="T73" fmla="*/ 673 h 1609"/>
                <a:gd name="T74" fmla="*/ 2508 w 3889"/>
                <a:gd name="T75" fmla="*/ 662 h 1609"/>
                <a:gd name="T76" fmla="*/ 2558 w 3889"/>
                <a:gd name="T77" fmla="*/ 645 h 1609"/>
                <a:gd name="T78" fmla="*/ 2612 w 3889"/>
                <a:gd name="T79" fmla="*/ 561 h 1609"/>
                <a:gd name="T80" fmla="*/ 2667 w 3889"/>
                <a:gd name="T81" fmla="*/ 527 h 1609"/>
                <a:gd name="T82" fmla="*/ 2722 w 3889"/>
                <a:gd name="T83" fmla="*/ 499 h 1609"/>
                <a:gd name="T84" fmla="*/ 2776 w 3889"/>
                <a:gd name="T85" fmla="*/ 482 h 1609"/>
                <a:gd name="T86" fmla="*/ 2831 w 3889"/>
                <a:gd name="T87" fmla="*/ 471 h 1609"/>
                <a:gd name="T88" fmla="*/ 2891 w 3889"/>
                <a:gd name="T89" fmla="*/ 465 h 1609"/>
                <a:gd name="T90" fmla="*/ 2945 w 3889"/>
                <a:gd name="T91" fmla="*/ 387 h 1609"/>
                <a:gd name="T92" fmla="*/ 2995 w 3889"/>
                <a:gd name="T93" fmla="*/ 359 h 1609"/>
                <a:gd name="T94" fmla="*/ 3049 w 3889"/>
                <a:gd name="T95" fmla="*/ 331 h 1609"/>
                <a:gd name="T96" fmla="*/ 3104 w 3889"/>
                <a:gd name="T97" fmla="*/ 314 h 1609"/>
                <a:gd name="T98" fmla="*/ 3159 w 3889"/>
                <a:gd name="T99" fmla="*/ 308 h 1609"/>
                <a:gd name="T100" fmla="*/ 3213 w 3889"/>
                <a:gd name="T101" fmla="*/ 280 h 1609"/>
                <a:gd name="T102" fmla="*/ 3268 w 3889"/>
                <a:gd name="T103" fmla="*/ 219 h 1609"/>
                <a:gd name="T104" fmla="*/ 3323 w 3889"/>
                <a:gd name="T105" fmla="*/ 202 h 1609"/>
                <a:gd name="T106" fmla="*/ 3377 w 3889"/>
                <a:gd name="T107" fmla="*/ 185 h 1609"/>
                <a:gd name="T108" fmla="*/ 3432 w 3889"/>
                <a:gd name="T109" fmla="*/ 179 h 1609"/>
                <a:gd name="T110" fmla="*/ 3487 w 3889"/>
                <a:gd name="T111" fmla="*/ 168 h 1609"/>
                <a:gd name="T112" fmla="*/ 3546 w 3889"/>
                <a:gd name="T113" fmla="*/ 140 h 1609"/>
                <a:gd name="T114" fmla="*/ 3601 w 3889"/>
                <a:gd name="T115" fmla="*/ 73 h 1609"/>
                <a:gd name="T116" fmla="*/ 3655 w 3889"/>
                <a:gd name="T117" fmla="*/ 50 h 1609"/>
                <a:gd name="T118" fmla="*/ 3710 w 3889"/>
                <a:gd name="T119" fmla="*/ 45 h 1609"/>
                <a:gd name="T120" fmla="*/ 3765 w 3889"/>
                <a:gd name="T121" fmla="*/ 45 h 1609"/>
                <a:gd name="T122" fmla="*/ 3819 w 3889"/>
                <a:gd name="T123" fmla="*/ 45 h 1609"/>
                <a:gd name="T124" fmla="*/ 3874 w 3889"/>
                <a:gd name="T125" fmla="*/ 1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9" h="1609">
                  <a:moveTo>
                    <a:pt x="0" y="1609"/>
                  </a:moveTo>
                  <a:lnTo>
                    <a:pt x="5" y="1609"/>
                  </a:lnTo>
                  <a:lnTo>
                    <a:pt x="5" y="1609"/>
                  </a:lnTo>
                  <a:lnTo>
                    <a:pt x="20" y="1609"/>
                  </a:lnTo>
                  <a:lnTo>
                    <a:pt x="20" y="1609"/>
                  </a:lnTo>
                  <a:lnTo>
                    <a:pt x="25" y="1609"/>
                  </a:lnTo>
                  <a:lnTo>
                    <a:pt x="25" y="1609"/>
                  </a:lnTo>
                  <a:lnTo>
                    <a:pt x="30" y="1609"/>
                  </a:lnTo>
                  <a:lnTo>
                    <a:pt x="30" y="1609"/>
                  </a:lnTo>
                  <a:lnTo>
                    <a:pt x="35" y="1609"/>
                  </a:lnTo>
                  <a:lnTo>
                    <a:pt x="35" y="1609"/>
                  </a:lnTo>
                  <a:lnTo>
                    <a:pt x="40" y="1609"/>
                  </a:lnTo>
                  <a:lnTo>
                    <a:pt x="40" y="1603"/>
                  </a:lnTo>
                  <a:lnTo>
                    <a:pt x="40" y="1603"/>
                  </a:lnTo>
                  <a:lnTo>
                    <a:pt x="40" y="1603"/>
                  </a:lnTo>
                  <a:lnTo>
                    <a:pt x="60" y="1603"/>
                  </a:lnTo>
                  <a:lnTo>
                    <a:pt x="60" y="1603"/>
                  </a:lnTo>
                  <a:lnTo>
                    <a:pt x="60" y="1603"/>
                  </a:lnTo>
                  <a:lnTo>
                    <a:pt x="60" y="1603"/>
                  </a:lnTo>
                  <a:lnTo>
                    <a:pt x="65" y="1603"/>
                  </a:lnTo>
                  <a:lnTo>
                    <a:pt x="65" y="1603"/>
                  </a:lnTo>
                  <a:lnTo>
                    <a:pt x="70" y="1603"/>
                  </a:lnTo>
                  <a:lnTo>
                    <a:pt x="70" y="1603"/>
                  </a:lnTo>
                  <a:lnTo>
                    <a:pt x="70" y="1603"/>
                  </a:lnTo>
                  <a:lnTo>
                    <a:pt x="70" y="1603"/>
                  </a:lnTo>
                  <a:lnTo>
                    <a:pt x="75" y="1603"/>
                  </a:lnTo>
                  <a:lnTo>
                    <a:pt x="75" y="1603"/>
                  </a:lnTo>
                  <a:lnTo>
                    <a:pt x="75" y="1603"/>
                  </a:lnTo>
                  <a:lnTo>
                    <a:pt x="75" y="1603"/>
                  </a:lnTo>
                  <a:lnTo>
                    <a:pt x="80" y="1603"/>
                  </a:lnTo>
                  <a:lnTo>
                    <a:pt x="80" y="1598"/>
                  </a:lnTo>
                  <a:lnTo>
                    <a:pt x="80" y="1598"/>
                  </a:lnTo>
                  <a:lnTo>
                    <a:pt x="80" y="1598"/>
                  </a:lnTo>
                  <a:lnTo>
                    <a:pt x="85" y="1598"/>
                  </a:lnTo>
                  <a:lnTo>
                    <a:pt x="85" y="1598"/>
                  </a:lnTo>
                  <a:lnTo>
                    <a:pt x="90" y="1598"/>
                  </a:lnTo>
                  <a:lnTo>
                    <a:pt x="90" y="1598"/>
                  </a:lnTo>
                  <a:lnTo>
                    <a:pt x="95" y="1598"/>
                  </a:lnTo>
                  <a:lnTo>
                    <a:pt x="95" y="1598"/>
                  </a:lnTo>
                  <a:lnTo>
                    <a:pt x="100" y="1598"/>
                  </a:lnTo>
                  <a:lnTo>
                    <a:pt x="100" y="1598"/>
                  </a:lnTo>
                  <a:lnTo>
                    <a:pt x="100" y="1598"/>
                  </a:lnTo>
                  <a:lnTo>
                    <a:pt x="100" y="1598"/>
                  </a:lnTo>
                  <a:lnTo>
                    <a:pt x="104" y="1598"/>
                  </a:lnTo>
                  <a:lnTo>
                    <a:pt x="104" y="1598"/>
                  </a:lnTo>
                  <a:lnTo>
                    <a:pt x="104" y="1598"/>
                  </a:lnTo>
                  <a:lnTo>
                    <a:pt x="104" y="1598"/>
                  </a:lnTo>
                  <a:lnTo>
                    <a:pt x="109" y="1598"/>
                  </a:lnTo>
                  <a:lnTo>
                    <a:pt x="109" y="1598"/>
                  </a:lnTo>
                  <a:lnTo>
                    <a:pt x="114" y="1598"/>
                  </a:lnTo>
                  <a:lnTo>
                    <a:pt x="114" y="1592"/>
                  </a:lnTo>
                  <a:lnTo>
                    <a:pt x="119" y="1592"/>
                  </a:lnTo>
                  <a:lnTo>
                    <a:pt x="119" y="1592"/>
                  </a:lnTo>
                  <a:lnTo>
                    <a:pt x="119" y="1592"/>
                  </a:lnTo>
                  <a:lnTo>
                    <a:pt x="119" y="1592"/>
                  </a:lnTo>
                  <a:lnTo>
                    <a:pt x="124" y="1592"/>
                  </a:lnTo>
                  <a:lnTo>
                    <a:pt x="124" y="1592"/>
                  </a:lnTo>
                  <a:lnTo>
                    <a:pt x="124" y="1592"/>
                  </a:lnTo>
                  <a:lnTo>
                    <a:pt x="124" y="1592"/>
                  </a:lnTo>
                  <a:lnTo>
                    <a:pt x="129" y="1592"/>
                  </a:lnTo>
                  <a:lnTo>
                    <a:pt x="129" y="1592"/>
                  </a:lnTo>
                  <a:lnTo>
                    <a:pt x="134" y="1592"/>
                  </a:lnTo>
                  <a:lnTo>
                    <a:pt x="134" y="1592"/>
                  </a:lnTo>
                  <a:lnTo>
                    <a:pt x="134" y="1592"/>
                  </a:lnTo>
                  <a:lnTo>
                    <a:pt x="134" y="1592"/>
                  </a:lnTo>
                  <a:lnTo>
                    <a:pt x="139" y="1592"/>
                  </a:lnTo>
                  <a:lnTo>
                    <a:pt x="139" y="1587"/>
                  </a:lnTo>
                  <a:lnTo>
                    <a:pt x="139" y="1587"/>
                  </a:lnTo>
                  <a:lnTo>
                    <a:pt x="139" y="1587"/>
                  </a:lnTo>
                  <a:lnTo>
                    <a:pt x="144" y="1587"/>
                  </a:lnTo>
                  <a:lnTo>
                    <a:pt x="144" y="1587"/>
                  </a:lnTo>
                  <a:lnTo>
                    <a:pt x="149" y="1587"/>
                  </a:lnTo>
                  <a:lnTo>
                    <a:pt x="149" y="1587"/>
                  </a:lnTo>
                  <a:lnTo>
                    <a:pt x="154" y="1587"/>
                  </a:lnTo>
                  <a:lnTo>
                    <a:pt x="154" y="1587"/>
                  </a:lnTo>
                  <a:lnTo>
                    <a:pt x="154" y="1587"/>
                  </a:lnTo>
                  <a:lnTo>
                    <a:pt x="154" y="1587"/>
                  </a:lnTo>
                  <a:lnTo>
                    <a:pt x="159" y="1587"/>
                  </a:lnTo>
                  <a:lnTo>
                    <a:pt x="159" y="1587"/>
                  </a:lnTo>
                  <a:lnTo>
                    <a:pt x="159" y="1587"/>
                  </a:lnTo>
                  <a:lnTo>
                    <a:pt x="159" y="1587"/>
                  </a:lnTo>
                  <a:lnTo>
                    <a:pt x="164" y="1587"/>
                  </a:lnTo>
                  <a:lnTo>
                    <a:pt x="164" y="1587"/>
                  </a:lnTo>
                  <a:lnTo>
                    <a:pt x="174" y="1587"/>
                  </a:lnTo>
                  <a:lnTo>
                    <a:pt x="174" y="1587"/>
                  </a:lnTo>
                  <a:lnTo>
                    <a:pt x="174" y="1587"/>
                  </a:lnTo>
                  <a:lnTo>
                    <a:pt x="174" y="1587"/>
                  </a:lnTo>
                  <a:lnTo>
                    <a:pt x="179" y="1587"/>
                  </a:lnTo>
                  <a:lnTo>
                    <a:pt x="179" y="1581"/>
                  </a:lnTo>
                  <a:lnTo>
                    <a:pt x="184" y="1581"/>
                  </a:lnTo>
                  <a:lnTo>
                    <a:pt x="184" y="1581"/>
                  </a:lnTo>
                  <a:lnTo>
                    <a:pt x="184" y="1581"/>
                  </a:lnTo>
                  <a:lnTo>
                    <a:pt x="184" y="1581"/>
                  </a:lnTo>
                  <a:lnTo>
                    <a:pt x="189" y="1581"/>
                  </a:lnTo>
                  <a:lnTo>
                    <a:pt x="189" y="1581"/>
                  </a:lnTo>
                  <a:lnTo>
                    <a:pt x="194" y="1581"/>
                  </a:lnTo>
                  <a:lnTo>
                    <a:pt x="194" y="1575"/>
                  </a:lnTo>
                  <a:lnTo>
                    <a:pt x="194" y="1575"/>
                  </a:lnTo>
                  <a:lnTo>
                    <a:pt x="194" y="1575"/>
                  </a:lnTo>
                  <a:lnTo>
                    <a:pt x="204" y="1575"/>
                  </a:lnTo>
                  <a:lnTo>
                    <a:pt x="204" y="1575"/>
                  </a:lnTo>
                  <a:lnTo>
                    <a:pt x="214" y="1575"/>
                  </a:lnTo>
                  <a:lnTo>
                    <a:pt x="214" y="1575"/>
                  </a:lnTo>
                  <a:lnTo>
                    <a:pt x="229" y="1575"/>
                  </a:lnTo>
                  <a:lnTo>
                    <a:pt x="229" y="1575"/>
                  </a:lnTo>
                  <a:lnTo>
                    <a:pt x="229" y="1575"/>
                  </a:lnTo>
                  <a:lnTo>
                    <a:pt x="229" y="1575"/>
                  </a:lnTo>
                  <a:lnTo>
                    <a:pt x="234" y="1575"/>
                  </a:lnTo>
                  <a:lnTo>
                    <a:pt x="234" y="1575"/>
                  </a:lnTo>
                  <a:lnTo>
                    <a:pt x="239" y="1575"/>
                  </a:lnTo>
                  <a:lnTo>
                    <a:pt x="239" y="1575"/>
                  </a:lnTo>
                  <a:lnTo>
                    <a:pt x="244" y="1575"/>
                  </a:lnTo>
                  <a:lnTo>
                    <a:pt x="244" y="1570"/>
                  </a:lnTo>
                  <a:lnTo>
                    <a:pt x="249" y="1570"/>
                  </a:lnTo>
                  <a:lnTo>
                    <a:pt x="249" y="1570"/>
                  </a:lnTo>
                  <a:lnTo>
                    <a:pt x="258" y="1570"/>
                  </a:lnTo>
                  <a:lnTo>
                    <a:pt x="258" y="1570"/>
                  </a:lnTo>
                  <a:lnTo>
                    <a:pt x="263" y="1570"/>
                  </a:lnTo>
                  <a:lnTo>
                    <a:pt x="263" y="1564"/>
                  </a:lnTo>
                  <a:lnTo>
                    <a:pt x="268" y="1564"/>
                  </a:lnTo>
                  <a:lnTo>
                    <a:pt x="268" y="1564"/>
                  </a:lnTo>
                  <a:lnTo>
                    <a:pt x="273" y="1564"/>
                  </a:lnTo>
                  <a:lnTo>
                    <a:pt x="273" y="1564"/>
                  </a:lnTo>
                  <a:lnTo>
                    <a:pt x="278" y="1564"/>
                  </a:lnTo>
                  <a:lnTo>
                    <a:pt x="278" y="1559"/>
                  </a:lnTo>
                  <a:lnTo>
                    <a:pt x="278" y="1559"/>
                  </a:lnTo>
                  <a:lnTo>
                    <a:pt x="278" y="1559"/>
                  </a:lnTo>
                  <a:lnTo>
                    <a:pt x="283" y="1559"/>
                  </a:lnTo>
                  <a:lnTo>
                    <a:pt x="283" y="1559"/>
                  </a:lnTo>
                  <a:lnTo>
                    <a:pt x="288" y="1559"/>
                  </a:lnTo>
                  <a:lnTo>
                    <a:pt x="288" y="1559"/>
                  </a:lnTo>
                  <a:lnTo>
                    <a:pt x="288" y="1559"/>
                  </a:lnTo>
                  <a:lnTo>
                    <a:pt x="288" y="1559"/>
                  </a:lnTo>
                  <a:lnTo>
                    <a:pt x="293" y="1559"/>
                  </a:lnTo>
                  <a:lnTo>
                    <a:pt x="293" y="1559"/>
                  </a:lnTo>
                  <a:lnTo>
                    <a:pt x="298" y="1559"/>
                  </a:lnTo>
                  <a:lnTo>
                    <a:pt x="298" y="1559"/>
                  </a:lnTo>
                  <a:lnTo>
                    <a:pt x="298" y="1559"/>
                  </a:lnTo>
                  <a:lnTo>
                    <a:pt x="298" y="1559"/>
                  </a:lnTo>
                  <a:lnTo>
                    <a:pt x="303" y="1559"/>
                  </a:lnTo>
                  <a:lnTo>
                    <a:pt x="303" y="1559"/>
                  </a:lnTo>
                  <a:lnTo>
                    <a:pt x="308" y="1559"/>
                  </a:lnTo>
                  <a:lnTo>
                    <a:pt x="308" y="1559"/>
                  </a:lnTo>
                  <a:lnTo>
                    <a:pt x="313" y="1559"/>
                  </a:lnTo>
                  <a:lnTo>
                    <a:pt x="313" y="1559"/>
                  </a:lnTo>
                  <a:lnTo>
                    <a:pt x="313" y="1559"/>
                  </a:lnTo>
                  <a:lnTo>
                    <a:pt x="313" y="1559"/>
                  </a:lnTo>
                  <a:lnTo>
                    <a:pt x="318" y="1559"/>
                  </a:lnTo>
                  <a:lnTo>
                    <a:pt x="318" y="1559"/>
                  </a:lnTo>
                  <a:lnTo>
                    <a:pt x="318" y="1559"/>
                  </a:lnTo>
                  <a:lnTo>
                    <a:pt x="318" y="1553"/>
                  </a:lnTo>
                  <a:lnTo>
                    <a:pt x="323" y="1553"/>
                  </a:lnTo>
                  <a:lnTo>
                    <a:pt x="323" y="1553"/>
                  </a:lnTo>
                  <a:lnTo>
                    <a:pt x="323" y="1553"/>
                  </a:lnTo>
                  <a:lnTo>
                    <a:pt x="323" y="1553"/>
                  </a:lnTo>
                  <a:lnTo>
                    <a:pt x="328" y="1553"/>
                  </a:lnTo>
                  <a:lnTo>
                    <a:pt x="328" y="1547"/>
                  </a:lnTo>
                  <a:lnTo>
                    <a:pt x="333" y="1547"/>
                  </a:lnTo>
                  <a:lnTo>
                    <a:pt x="333" y="1547"/>
                  </a:lnTo>
                  <a:lnTo>
                    <a:pt x="338" y="1547"/>
                  </a:lnTo>
                  <a:lnTo>
                    <a:pt x="338" y="1547"/>
                  </a:lnTo>
                  <a:lnTo>
                    <a:pt x="338" y="1547"/>
                  </a:lnTo>
                  <a:lnTo>
                    <a:pt x="338" y="1547"/>
                  </a:lnTo>
                  <a:lnTo>
                    <a:pt x="343" y="1547"/>
                  </a:lnTo>
                  <a:lnTo>
                    <a:pt x="343" y="1547"/>
                  </a:lnTo>
                  <a:lnTo>
                    <a:pt x="343" y="1547"/>
                  </a:lnTo>
                  <a:lnTo>
                    <a:pt x="343" y="1542"/>
                  </a:lnTo>
                  <a:lnTo>
                    <a:pt x="348" y="1542"/>
                  </a:lnTo>
                  <a:lnTo>
                    <a:pt x="348" y="1542"/>
                  </a:lnTo>
                  <a:lnTo>
                    <a:pt x="348" y="1542"/>
                  </a:lnTo>
                  <a:lnTo>
                    <a:pt x="348" y="1536"/>
                  </a:lnTo>
                  <a:lnTo>
                    <a:pt x="353" y="1536"/>
                  </a:lnTo>
                  <a:lnTo>
                    <a:pt x="353" y="1536"/>
                  </a:lnTo>
                  <a:lnTo>
                    <a:pt x="353" y="1536"/>
                  </a:lnTo>
                  <a:lnTo>
                    <a:pt x="353" y="1536"/>
                  </a:lnTo>
                  <a:lnTo>
                    <a:pt x="358" y="1536"/>
                  </a:lnTo>
                  <a:lnTo>
                    <a:pt x="358" y="1536"/>
                  </a:lnTo>
                  <a:lnTo>
                    <a:pt x="358" y="1536"/>
                  </a:lnTo>
                  <a:lnTo>
                    <a:pt x="358" y="1536"/>
                  </a:lnTo>
                  <a:lnTo>
                    <a:pt x="363" y="1536"/>
                  </a:lnTo>
                  <a:lnTo>
                    <a:pt x="363" y="1536"/>
                  </a:lnTo>
                  <a:lnTo>
                    <a:pt x="368" y="1536"/>
                  </a:lnTo>
                  <a:lnTo>
                    <a:pt x="368" y="1536"/>
                  </a:lnTo>
                  <a:lnTo>
                    <a:pt x="373" y="1536"/>
                  </a:lnTo>
                  <a:lnTo>
                    <a:pt x="373" y="1536"/>
                  </a:lnTo>
                  <a:lnTo>
                    <a:pt x="373" y="1536"/>
                  </a:lnTo>
                  <a:lnTo>
                    <a:pt x="373" y="1530"/>
                  </a:lnTo>
                  <a:lnTo>
                    <a:pt x="378" y="1530"/>
                  </a:lnTo>
                  <a:lnTo>
                    <a:pt x="378" y="1530"/>
                  </a:lnTo>
                  <a:lnTo>
                    <a:pt x="383" y="1530"/>
                  </a:lnTo>
                  <a:lnTo>
                    <a:pt x="383" y="1530"/>
                  </a:lnTo>
                  <a:lnTo>
                    <a:pt x="383" y="1530"/>
                  </a:lnTo>
                  <a:lnTo>
                    <a:pt x="383" y="1530"/>
                  </a:lnTo>
                  <a:lnTo>
                    <a:pt x="388" y="1530"/>
                  </a:lnTo>
                  <a:lnTo>
                    <a:pt x="388" y="1530"/>
                  </a:lnTo>
                  <a:lnTo>
                    <a:pt x="388" y="1530"/>
                  </a:lnTo>
                  <a:lnTo>
                    <a:pt x="388" y="1530"/>
                  </a:lnTo>
                  <a:lnTo>
                    <a:pt x="393" y="1530"/>
                  </a:lnTo>
                  <a:lnTo>
                    <a:pt x="393" y="1530"/>
                  </a:lnTo>
                  <a:lnTo>
                    <a:pt x="398" y="1530"/>
                  </a:lnTo>
                  <a:lnTo>
                    <a:pt x="398" y="1530"/>
                  </a:lnTo>
                  <a:lnTo>
                    <a:pt x="407" y="1530"/>
                  </a:lnTo>
                  <a:lnTo>
                    <a:pt x="407" y="1530"/>
                  </a:lnTo>
                  <a:lnTo>
                    <a:pt x="407" y="1530"/>
                  </a:lnTo>
                  <a:lnTo>
                    <a:pt x="407" y="1530"/>
                  </a:lnTo>
                  <a:lnTo>
                    <a:pt x="412" y="1530"/>
                  </a:lnTo>
                  <a:lnTo>
                    <a:pt x="412" y="1525"/>
                  </a:lnTo>
                  <a:lnTo>
                    <a:pt x="422" y="1525"/>
                  </a:lnTo>
                  <a:lnTo>
                    <a:pt x="422" y="1525"/>
                  </a:lnTo>
                  <a:lnTo>
                    <a:pt x="422" y="1525"/>
                  </a:lnTo>
                  <a:lnTo>
                    <a:pt x="422" y="1525"/>
                  </a:lnTo>
                  <a:lnTo>
                    <a:pt x="432" y="1525"/>
                  </a:lnTo>
                  <a:lnTo>
                    <a:pt x="432" y="1525"/>
                  </a:lnTo>
                  <a:lnTo>
                    <a:pt x="432" y="1525"/>
                  </a:lnTo>
                  <a:lnTo>
                    <a:pt x="432" y="1525"/>
                  </a:lnTo>
                  <a:lnTo>
                    <a:pt x="437" y="1525"/>
                  </a:lnTo>
                  <a:lnTo>
                    <a:pt x="437" y="1519"/>
                  </a:lnTo>
                  <a:lnTo>
                    <a:pt x="437" y="1519"/>
                  </a:lnTo>
                  <a:lnTo>
                    <a:pt x="437" y="1519"/>
                  </a:lnTo>
                  <a:lnTo>
                    <a:pt x="442" y="1519"/>
                  </a:lnTo>
                  <a:lnTo>
                    <a:pt x="442" y="1519"/>
                  </a:lnTo>
                  <a:lnTo>
                    <a:pt x="442" y="1519"/>
                  </a:lnTo>
                  <a:lnTo>
                    <a:pt x="442" y="1519"/>
                  </a:lnTo>
                  <a:lnTo>
                    <a:pt x="447" y="1519"/>
                  </a:lnTo>
                  <a:lnTo>
                    <a:pt x="447" y="1519"/>
                  </a:lnTo>
                  <a:lnTo>
                    <a:pt x="447" y="1519"/>
                  </a:lnTo>
                  <a:lnTo>
                    <a:pt x="447" y="1519"/>
                  </a:lnTo>
                  <a:lnTo>
                    <a:pt x="452" y="1519"/>
                  </a:lnTo>
                  <a:lnTo>
                    <a:pt x="452" y="1519"/>
                  </a:lnTo>
                  <a:lnTo>
                    <a:pt x="457" y="1519"/>
                  </a:lnTo>
                  <a:lnTo>
                    <a:pt x="457" y="1519"/>
                  </a:lnTo>
                  <a:lnTo>
                    <a:pt x="462" y="1519"/>
                  </a:lnTo>
                  <a:lnTo>
                    <a:pt x="462" y="1514"/>
                  </a:lnTo>
                  <a:lnTo>
                    <a:pt x="462" y="1514"/>
                  </a:lnTo>
                  <a:lnTo>
                    <a:pt x="462" y="1514"/>
                  </a:lnTo>
                  <a:lnTo>
                    <a:pt x="467" y="1514"/>
                  </a:lnTo>
                  <a:lnTo>
                    <a:pt x="467" y="1514"/>
                  </a:lnTo>
                  <a:lnTo>
                    <a:pt x="472" y="1514"/>
                  </a:lnTo>
                  <a:lnTo>
                    <a:pt x="472" y="1514"/>
                  </a:lnTo>
                  <a:lnTo>
                    <a:pt x="472" y="1514"/>
                  </a:lnTo>
                  <a:lnTo>
                    <a:pt x="472" y="1514"/>
                  </a:lnTo>
                  <a:lnTo>
                    <a:pt x="477" y="1514"/>
                  </a:lnTo>
                  <a:lnTo>
                    <a:pt x="477" y="1508"/>
                  </a:lnTo>
                  <a:lnTo>
                    <a:pt x="482" y="1508"/>
                  </a:lnTo>
                  <a:lnTo>
                    <a:pt x="482" y="1508"/>
                  </a:lnTo>
                  <a:lnTo>
                    <a:pt x="487" y="1508"/>
                  </a:lnTo>
                  <a:lnTo>
                    <a:pt x="487" y="1508"/>
                  </a:lnTo>
                  <a:lnTo>
                    <a:pt x="492" y="1508"/>
                  </a:lnTo>
                  <a:lnTo>
                    <a:pt x="492" y="1508"/>
                  </a:lnTo>
                  <a:lnTo>
                    <a:pt x="497" y="1508"/>
                  </a:lnTo>
                  <a:lnTo>
                    <a:pt x="497" y="1502"/>
                  </a:lnTo>
                  <a:lnTo>
                    <a:pt x="502" y="1502"/>
                  </a:lnTo>
                  <a:lnTo>
                    <a:pt x="502" y="1502"/>
                  </a:lnTo>
                  <a:lnTo>
                    <a:pt x="507" y="1502"/>
                  </a:lnTo>
                  <a:lnTo>
                    <a:pt x="507" y="1502"/>
                  </a:lnTo>
                  <a:lnTo>
                    <a:pt x="512" y="1502"/>
                  </a:lnTo>
                  <a:lnTo>
                    <a:pt x="512" y="1497"/>
                  </a:lnTo>
                  <a:lnTo>
                    <a:pt x="517" y="1497"/>
                  </a:lnTo>
                  <a:lnTo>
                    <a:pt x="517" y="1497"/>
                  </a:lnTo>
                  <a:lnTo>
                    <a:pt x="522" y="1497"/>
                  </a:lnTo>
                  <a:lnTo>
                    <a:pt x="522" y="1497"/>
                  </a:lnTo>
                  <a:lnTo>
                    <a:pt x="522" y="1497"/>
                  </a:lnTo>
                  <a:lnTo>
                    <a:pt x="522" y="1497"/>
                  </a:lnTo>
                  <a:lnTo>
                    <a:pt x="527" y="1497"/>
                  </a:lnTo>
                  <a:lnTo>
                    <a:pt x="527" y="1491"/>
                  </a:lnTo>
                  <a:lnTo>
                    <a:pt x="527" y="1491"/>
                  </a:lnTo>
                  <a:lnTo>
                    <a:pt x="527" y="1491"/>
                  </a:lnTo>
                  <a:lnTo>
                    <a:pt x="532" y="1491"/>
                  </a:lnTo>
                  <a:lnTo>
                    <a:pt x="532" y="1491"/>
                  </a:lnTo>
                  <a:lnTo>
                    <a:pt x="532" y="1491"/>
                  </a:lnTo>
                  <a:lnTo>
                    <a:pt x="532" y="1486"/>
                  </a:lnTo>
                  <a:lnTo>
                    <a:pt x="542" y="1486"/>
                  </a:lnTo>
                  <a:lnTo>
                    <a:pt x="542" y="1486"/>
                  </a:lnTo>
                  <a:lnTo>
                    <a:pt x="546" y="1486"/>
                  </a:lnTo>
                  <a:lnTo>
                    <a:pt x="546" y="1486"/>
                  </a:lnTo>
                  <a:lnTo>
                    <a:pt x="546" y="1486"/>
                  </a:lnTo>
                  <a:lnTo>
                    <a:pt x="546" y="1486"/>
                  </a:lnTo>
                  <a:lnTo>
                    <a:pt x="551" y="1486"/>
                  </a:lnTo>
                  <a:lnTo>
                    <a:pt x="551" y="1480"/>
                  </a:lnTo>
                  <a:lnTo>
                    <a:pt x="556" y="1480"/>
                  </a:lnTo>
                  <a:lnTo>
                    <a:pt x="556" y="1480"/>
                  </a:lnTo>
                  <a:lnTo>
                    <a:pt x="556" y="1480"/>
                  </a:lnTo>
                  <a:lnTo>
                    <a:pt x="556" y="1480"/>
                  </a:lnTo>
                  <a:lnTo>
                    <a:pt x="561" y="1480"/>
                  </a:lnTo>
                  <a:lnTo>
                    <a:pt x="561" y="1480"/>
                  </a:lnTo>
                  <a:lnTo>
                    <a:pt x="566" y="1480"/>
                  </a:lnTo>
                  <a:lnTo>
                    <a:pt x="566" y="1474"/>
                  </a:lnTo>
                  <a:lnTo>
                    <a:pt x="566" y="1474"/>
                  </a:lnTo>
                  <a:lnTo>
                    <a:pt x="566" y="1474"/>
                  </a:lnTo>
                  <a:lnTo>
                    <a:pt x="571" y="1474"/>
                  </a:lnTo>
                  <a:lnTo>
                    <a:pt x="571" y="1474"/>
                  </a:lnTo>
                  <a:lnTo>
                    <a:pt x="571" y="1474"/>
                  </a:lnTo>
                  <a:lnTo>
                    <a:pt x="571" y="1474"/>
                  </a:lnTo>
                  <a:lnTo>
                    <a:pt x="576" y="1474"/>
                  </a:lnTo>
                  <a:lnTo>
                    <a:pt x="576" y="1469"/>
                  </a:lnTo>
                  <a:lnTo>
                    <a:pt x="581" y="1469"/>
                  </a:lnTo>
                  <a:lnTo>
                    <a:pt x="581" y="1469"/>
                  </a:lnTo>
                  <a:lnTo>
                    <a:pt x="586" y="1469"/>
                  </a:lnTo>
                  <a:lnTo>
                    <a:pt x="586" y="1469"/>
                  </a:lnTo>
                  <a:lnTo>
                    <a:pt x="591" y="1469"/>
                  </a:lnTo>
                  <a:lnTo>
                    <a:pt x="591" y="1469"/>
                  </a:lnTo>
                  <a:lnTo>
                    <a:pt x="591" y="1469"/>
                  </a:lnTo>
                  <a:lnTo>
                    <a:pt x="591" y="1469"/>
                  </a:lnTo>
                  <a:lnTo>
                    <a:pt x="596" y="1469"/>
                  </a:lnTo>
                  <a:lnTo>
                    <a:pt x="596" y="1463"/>
                  </a:lnTo>
                  <a:lnTo>
                    <a:pt x="601" y="1463"/>
                  </a:lnTo>
                  <a:lnTo>
                    <a:pt x="601" y="1463"/>
                  </a:lnTo>
                  <a:lnTo>
                    <a:pt x="621" y="1463"/>
                  </a:lnTo>
                  <a:lnTo>
                    <a:pt x="621" y="1463"/>
                  </a:lnTo>
                  <a:lnTo>
                    <a:pt x="621" y="1463"/>
                  </a:lnTo>
                  <a:lnTo>
                    <a:pt x="621" y="1458"/>
                  </a:lnTo>
                  <a:lnTo>
                    <a:pt x="626" y="1458"/>
                  </a:lnTo>
                  <a:lnTo>
                    <a:pt x="626" y="1458"/>
                  </a:lnTo>
                  <a:lnTo>
                    <a:pt x="626" y="1458"/>
                  </a:lnTo>
                  <a:lnTo>
                    <a:pt x="626" y="1458"/>
                  </a:lnTo>
                  <a:lnTo>
                    <a:pt x="631" y="1458"/>
                  </a:lnTo>
                  <a:lnTo>
                    <a:pt x="631" y="1458"/>
                  </a:lnTo>
                  <a:lnTo>
                    <a:pt x="631" y="1458"/>
                  </a:lnTo>
                  <a:lnTo>
                    <a:pt x="631" y="1458"/>
                  </a:lnTo>
                  <a:lnTo>
                    <a:pt x="636" y="1458"/>
                  </a:lnTo>
                  <a:lnTo>
                    <a:pt x="636" y="1458"/>
                  </a:lnTo>
                  <a:lnTo>
                    <a:pt x="636" y="1458"/>
                  </a:lnTo>
                  <a:lnTo>
                    <a:pt x="636" y="1452"/>
                  </a:lnTo>
                  <a:lnTo>
                    <a:pt x="641" y="1452"/>
                  </a:lnTo>
                  <a:lnTo>
                    <a:pt x="641" y="1452"/>
                  </a:lnTo>
                  <a:lnTo>
                    <a:pt x="646" y="1452"/>
                  </a:lnTo>
                  <a:lnTo>
                    <a:pt x="646" y="1452"/>
                  </a:lnTo>
                  <a:lnTo>
                    <a:pt x="646" y="1452"/>
                  </a:lnTo>
                  <a:lnTo>
                    <a:pt x="646" y="1446"/>
                  </a:lnTo>
                  <a:lnTo>
                    <a:pt x="651" y="1446"/>
                  </a:lnTo>
                  <a:lnTo>
                    <a:pt x="651" y="1441"/>
                  </a:lnTo>
                  <a:lnTo>
                    <a:pt x="651" y="1441"/>
                  </a:lnTo>
                  <a:lnTo>
                    <a:pt x="651" y="1441"/>
                  </a:lnTo>
                  <a:lnTo>
                    <a:pt x="656" y="1441"/>
                  </a:lnTo>
                  <a:lnTo>
                    <a:pt x="656" y="1441"/>
                  </a:lnTo>
                  <a:lnTo>
                    <a:pt x="661" y="1441"/>
                  </a:lnTo>
                  <a:lnTo>
                    <a:pt x="661" y="1441"/>
                  </a:lnTo>
                  <a:lnTo>
                    <a:pt x="661" y="1441"/>
                  </a:lnTo>
                  <a:lnTo>
                    <a:pt x="661" y="1441"/>
                  </a:lnTo>
                  <a:lnTo>
                    <a:pt x="666" y="1441"/>
                  </a:lnTo>
                  <a:lnTo>
                    <a:pt x="666" y="1441"/>
                  </a:lnTo>
                  <a:lnTo>
                    <a:pt x="666" y="1441"/>
                  </a:lnTo>
                  <a:lnTo>
                    <a:pt x="666" y="1435"/>
                  </a:lnTo>
                  <a:lnTo>
                    <a:pt x="671" y="1435"/>
                  </a:lnTo>
                  <a:lnTo>
                    <a:pt x="671" y="1435"/>
                  </a:lnTo>
                  <a:lnTo>
                    <a:pt x="671" y="1435"/>
                  </a:lnTo>
                  <a:lnTo>
                    <a:pt x="671" y="1435"/>
                  </a:lnTo>
                  <a:lnTo>
                    <a:pt x="676" y="1435"/>
                  </a:lnTo>
                  <a:lnTo>
                    <a:pt x="676" y="1430"/>
                  </a:lnTo>
                  <a:lnTo>
                    <a:pt x="681" y="1430"/>
                  </a:lnTo>
                  <a:lnTo>
                    <a:pt x="681" y="1430"/>
                  </a:lnTo>
                  <a:lnTo>
                    <a:pt x="686" y="1430"/>
                  </a:lnTo>
                  <a:lnTo>
                    <a:pt x="686" y="1430"/>
                  </a:lnTo>
                  <a:lnTo>
                    <a:pt x="686" y="1430"/>
                  </a:lnTo>
                  <a:lnTo>
                    <a:pt x="686" y="1430"/>
                  </a:lnTo>
                  <a:lnTo>
                    <a:pt x="691" y="1430"/>
                  </a:lnTo>
                  <a:lnTo>
                    <a:pt x="691" y="1430"/>
                  </a:lnTo>
                  <a:lnTo>
                    <a:pt x="695" y="1430"/>
                  </a:lnTo>
                  <a:lnTo>
                    <a:pt x="695" y="1430"/>
                  </a:lnTo>
                  <a:lnTo>
                    <a:pt x="695" y="1430"/>
                  </a:lnTo>
                  <a:lnTo>
                    <a:pt x="695" y="1424"/>
                  </a:lnTo>
                  <a:lnTo>
                    <a:pt x="700" y="1424"/>
                  </a:lnTo>
                  <a:lnTo>
                    <a:pt x="700" y="1424"/>
                  </a:lnTo>
                  <a:lnTo>
                    <a:pt x="700" y="1424"/>
                  </a:lnTo>
                  <a:lnTo>
                    <a:pt x="700" y="1424"/>
                  </a:lnTo>
                  <a:lnTo>
                    <a:pt x="710" y="1424"/>
                  </a:lnTo>
                  <a:lnTo>
                    <a:pt x="710" y="1424"/>
                  </a:lnTo>
                  <a:lnTo>
                    <a:pt x="720" y="1424"/>
                  </a:lnTo>
                  <a:lnTo>
                    <a:pt x="720" y="1418"/>
                  </a:lnTo>
                  <a:lnTo>
                    <a:pt x="725" y="1418"/>
                  </a:lnTo>
                  <a:lnTo>
                    <a:pt x="725" y="1418"/>
                  </a:lnTo>
                  <a:lnTo>
                    <a:pt x="725" y="1418"/>
                  </a:lnTo>
                  <a:lnTo>
                    <a:pt x="725" y="1418"/>
                  </a:lnTo>
                  <a:lnTo>
                    <a:pt x="730" y="1418"/>
                  </a:lnTo>
                  <a:lnTo>
                    <a:pt x="730" y="1413"/>
                  </a:lnTo>
                  <a:lnTo>
                    <a:pt x="735" y="1413"/>
                  </a:lnTo>
                  <a:lnTo>
                    <a:pt x="735" y="1413"/>
                  </a:lnTo>
                  <a:lnTo>
                    <a:pt x="740" y="1413"/>
                  </a:lnTo>
                  <a:lnTo>
                    <a:pt x="740" y="1413"/>
                  </a:lnTo>
                  <a:lnTo>
                    <a:pt x="745" y="1413"/>
                  </a:lnTo>
                  <a:lnTo>
                    <a:pt x="745" y="1413"/>
                  </a:lnTo>
                  <a:lnTo>
                    <a:pt x="750" y="1413"/>
                  </a:lnTo>
                  <a:lnTo>
                    <a:pt x="750" y="1413"/>
                  </a:lnTo>
                  <a:lnTo>
                    <a:pt x="750" y="1413"/>
                  </a:lnTo>
                  <a:lnTo>
                    <a:pt x="750" y="1413"/>
                  </a:lnTo>
                  <a:lnTo>
                    <a:pt x="755" y="1413"/>
                  </a:lnTo>
                  <a:lnTo>
                    <a:pt x="755" y="1413"/>
                  </a:lnTo>
                  <a:lnTo>
                    <a:pt x="760" y="1413"/>
                  </a:lnTo>
                  <a:lnTo>
                    <a:pt x="760" y="1407"/>
                  </a:lnTo>
                  <a:lnTo>
                    <a:pt x="760" y="1407"/>
                  </a:lnTo>
                  <a:lnTo>
                    <a:pt x="760" y="1407"/>
                  </a:lnTo>
                  <a:lnTo>
                    <a:pt x="765" y="1407"/>
                  </a:lnTo>
                  <a:lnTo>
                    <a:pt x="765" y="1407"/>
                  </a:lnTo>
                  <a:lnTo>
                    <a:pt x="775" y="1407"/>
                  </a:lnTo>
                  <a:lnTo>
                    <a:pt x="775" y="1407"/>
                  </a:lnTo>
                  <a:lnTo>
                    <a:pt x="780" y="1407"/>
                  </a:lnTo>
                  <a:lnTo>
                    <a:pt x="780" y="1407"/>
                  </a:lnTo>
                  <a:lnTo>
                    <a:pt x="785" y="1407"/>
                  </a:lnTo>
                  <a:lnTo>
                    <a:pt x="785" y="1407"/>
                  </a:lnTo>
                  <a:lnTo>
                    <a:pt x="785" y="1407"/>
                  </a:lnTo>
                  <a:lnTo>
                    <a:pt x="785" y="1407"/>
                  </a:lnTo>
                  <a:lnTo>
                    <a:pt x="790" y="1407"/>
                  </a:lnTo>
                  <a:lnTo>
                    <a:pt x="790" y="1402"/>
                  </a:lnTo>
                  <a:lnTo>
                    <a:pt x="795" y="1402"/>
                  </a:lnTo>
                  <a:lnTo>
                    <a:pt x="795" y="1402"/>
                  </a:lnTo>
                  <a:lnTo>
                    <a:pt x="795" y="1402"/>
                  </a:lnTo>
                  <a:lnTo>
                    <a:pt x="795" y="1402"/>
                  </a:lnTo>
                  <a:lnTo>
                    <a:pt x="800" y="1402"/>
                  </a:lnTo>
                  <a:lnTo>
                    <a:pt x="800" y="1402"/>
                  </a:lnTo>
                  <a:lnTo>
                    <a:pt x="805" y="1402"/>
                  </a:lnTo>
                  <a:lnTo>
                    <a:pt x="805" y="1402"/>
                  </a:lnTo>
                  <a:lnTo>
                    <a:pt x="815" y="1402"/>
                  </a:lnTo>
                  <a:lnTo>
                    <a:pt x="815" y="1402"/>
                  </a:lnTo>
                  <a:lnTo>
                    <a:pt x="815" y="1402"/>
                  </a:lnTo>
                  <a:lnTo>
                    <a:pt x="815" y="1402"/>
                  </a:lnTo>
                  <a:lnTo>
                    <a:pt x="820" y="1402"/>
                  </a:lnTo>
                  <a:lnTo>
                    <a:pt x="820" y="1396"/>
                  </a:lnTo>
                  <a:lnTo>
                    <a:pt x="820" y="1396"/>
                  </a:lnTo>
                  <a:lnTo>
                    <a:pt x="820" y="1396"/>
                  </a:lnTo>
                  <a:lnTo>
                    <a:pt x="830" y="1396"/>
                  </a:lnTo>
                  <a:lnTo>
                    <a:pt x="830" y="1396"/>
                  </a:lnTo>
                  <a:lnTo>
                    <a:pt x="835" y="1396"/>
                  </a:lnTo>
                  <a:lnTo>
                    <a:pt x="835" y="1390"/>
                  </a:lnTo>
                  <a:lnTo>
                    <a:pt x="840" y="1390"/>
                  </a:lnTo>
                  <a:lnTo>
                    <a:pt x="840" y="1390"/>
                  </a:lnTo>
                  <a:lnTo>
                    <a:pt x="840" y="1390"/>
                  </a:lnTo>
                  <a:lnTo>
                    <a:pt x="840" y="1385"/>
                  </a:lnTo>
                  <a:lnTo>
                    <a:pt x="844" y="1385"/>
                  </a:lnTo>
                  <a:lnTo>
                    <a:pt x="844" y="1385"/>
                  </a:lnTo>
                  <a:lnTo>
                    <a:pt x="854" y="1385"/>
                  </a:lnTo>
                  <a:lnTo>
                    <a:pt x="854" y="1385"/>
                  </a:lnTo>
                  <a:lnTo>
                    <a:pt x="859" y="1385"/>
                  </a:lnTo>
                  <a:lnTo>
                    <a:pt x="859" y="1379"/>
                  </a:lnTo>
                  <a:lnTo>
                    <a:pt x="869" y="1379"/>
                  </a:lnTo>
                  <a:lnTo>
                    <a:pt x="869" y="1379"/>
                  </a:lnTo>
                  <a:lnTo>
                    <a:pt x="874" y="1379"/>
                  </a:lnTo>
                  <a:lnTo>
                    <a:pt x="874" y="1379"/>
                  </a:lnTo>
                  <a:lnTo>
                    <a:pt x="874" y="1379"/>
                  </a:lnTo>
                  <a:lnTo>
                    <a:pt x="874" y="1379"/>
                  </a:lnTo>
                  <a:lnTo>
                    <a:pt x="884" y="1379"/>
                  </a:lnTo>
                  <a:lnTo>
                    <a:pt x="884" y="1379"/>
                  </a:lnTo>
                  <a:lnTo>
                    <a:pt x="889" y="1379"/>
                  </a:lnTo>
                  <a:lnTo>
                    <a:pt x="889" y="1379"/>
                  </a:lnTo>
                  <a:lnTo>
                    <a:pt x="894" y="1379"/>
                  </a:lnTo>
                  <a:lnTo>
                    <a:pt x="894" y="1379"/>
                  </a:lnTo>
                  <a:lnTo>
                    <a:pt x="904" y="1379"/>
                  </a:lnTo>
                  <a:lnTo>
                    <a:pt x="904" y="1379"/>
                  </a:lnTo>
                  <a:lnTo>
                    <a:pt x="914" y="1379"/>
                  </a:lnTo>
                  <a:lnTo>
                    <a:pt x="914" y="1379"/>
                  </a:lnTo>
                  <a:lnTo>
                    <a:pt x="914" y="1379"/>
                  </a:lnTo>
                  <a:lnTo>
                    <a:pt x="914" y="1374"/>
                  </a:lnTo>
                  <a:lnTo>
                    <a:pt x="919" y="1374"/>
                  </a:lnTo>
                  <a:lnTo>
                    <a:pt x="919" y="1374"/>
                  </a:lnTo>
                  <a:lnTo>
                    <a:pt x="919" y="1374"/>
                  </a:lnTo>
                  <a:lnTo>
                    <a:pt x="919" y="1374"/>
                  </a:lnTo>
                  <a:lnTo>
                    <a:pt x="929" y="1374"/>
                  </a:lnTo>
                  <a:lnTo>
                    <a:pt x="929" y="1368"/>
                  </a:lnTo>
                  <a:lnTo>
                    <a:pt x="929" y="1368"/>
                  </a:lnTo>
                  <a:lnTo>
                    <a:pt x="929" y="1368"/>
                  </a:lnTo>
                  <a:lnTo>
                    <a:pt x="934" y="1368"/>
                  </a:lnTo>
                  <a:lnTo>
                    <a:pt x="934" y="1368"/>
                  </a:lnTo>
                  <a:lnTo>
                    <a:pt x="934" y="1368"/>
                  </a:lnTo>
                  <a:lnTo>
                    <a:pt x="934" y="1362"/>
                  </a:lnTo>
                  <a:lnTo>
                    <a:pt x="939" y="1362"/>
                  </a:lnTo>
                  <a:lnTo>
                    <a:pt x="939" y="1362"/>
                  </a:lnTo>
                  <a:lnTo>
                    <a:pt x="939" y="1362"/>
                  </a:lnTo>
                  <a:lnTo>
                    <a:pt x="939" y="1362"/>
                  </a:lnTo>
                  <a:lnTo>
                    <a:pt x="944" y="1362"/>
                  </a:lnTo>
                  <a:lnTo>
                    <a:pt x="944" y="1362"/>
                  </a:lnTo>
                  <a:lnTo>
                    <a:pt x="944" y="1362"/>
                  </a:lnTo>
                  <a:lnTo>
                    <a:pt x="944" y="1357"/>
                  </a:lnTo>
                  <a:lnTo>
                    <a:pt x="949" y="1357"/>
                  </a:lnTo>
                  <a:lnTo>
                    <a:pt x="949" y="1357"/>
                  </a:lnTo>
                  <a:lnTo>
                    <a:pt x="954" y="1357"/>
                  </a:lnTo>
                  <a:lnTo>
                    <a:pt x="954" y="1357"/>
                  </a:lnTo>
                  <a:lnTo>
                    <a:pt x="959" y="1357"/>
                  </a:lnTo>
                  <a:lnTo>
                    <a:pt x="959" y="1357"/>
                  </a:lnTo>
                  <a:lnTo>
                    <a:pt x="959" y="1357"/>
                  </a:lnTo>
                  <a:lnTo>
                    <a:pt x="959" y="1351"/>
                  </a:lnTo>
                  <a:lnTo>
                    <a:pt x="964" y="1351"/>
                  </a:lnTo>
                  <a:lnTo>
                    <a:pt x="964" y="1345"/>
                  </a:lnTo>
                  <a:lnTo>
                    <a:pt x="964" y="1345"/>
                  </a:lnTo>
                  <a:lnTo>
                    <a:pt x="964" y="1345"/>
                  </a:lnTo>
                  <a:lnTo>
                    <a:pt x="969" y="1345"/>
                  </a:lnTo>
                  <a:lnTo>
                    <a:pt x="969" y="1340"/>
                  </a:lnTo>
                  <a:lnTo>
                    <a:pt x="969" y="1340"/>
                  </a:lnTo>
                  <a:lnTo>
                    <a:pt x="969" y="1340"/>
                  </a:lnTo>
                  <a:lnTo>
                    <a:pt x="974" y="1340"/>
                  </a:lnTo>
                  <a:lnTo>
                    <a:pt x="974" y="1334"/>
                  </a:lnTo>
                  <a:lnTo>
                    <a:pt x="974" y="1334"/>
                  </a:lnTo>
                  <a:lnTo>
                    <a:pt x="974" y="1329"/>
                  </a:lnTo>
                  <a:lnTo>
                    <a:pt x="979" y="1329"/>
                  </a:lnTo>
                  <a:lnTo>
                    <a:pt x="979" y="1329"/>
                  </a:lnTo>
                  <a:lnTo>
                    <a:pt x="979" y="1329"/>
                  </a:lnTo>
                  <a:lnTo>
                    <a:pt x="979" y="1329"/>
                  </a:lnTo>
                  <a:lnTo>
                    <a:pt x="984" y="1329"/>
                  </a:lnTo>
                  <a:lnTo>
                    <a:pt x="984" y="1329"/>
                  </a:lnTo>
                  <a:lnTo>
                    <a:pt x="988" y="1329"/>
                  </a:lnTo>
                  <a:lnTo>
                    <a:pt x="988" y="1323"/>
                  </a:lnTo>
                  <a:lnTo>
                    <a:pt x="988" y="1323"/>
                  </a:lnTo>
                  <a:lnTo>
                    <a:pt x="988" y="1323"/>
                  </a:lnTo>
                  <a:lnTo>
                    <a:pt x="993" y="1323"/>
                  </a:lnTo>
                  <a:lnTo>
                    <a:pt x="993" y="1323"/>
                  </a:lnTo>
                  <a:lnTo>
                    <a:pt x="993" y="1323"/>
                  </a:lnTo>
                  <a:lnTo>
                    <a:pt x="993" y="1317"/>
                  </a:lnTo>
                  <a:lnTo>
                    <a:pt x="998" y="1317"/>
                  </a:lnTo>
                  <a:lnTo>
                    <a:pt x="998" y="1317"/>
                  </a:lnTo>
                  <a:lnTo>
                    <a:pt x="998" y="1317"/>
                  </a:lnTo>
                  <a:lnTo>
                    <a:pt x="998" y="1317"/>
                  </a:lnTo>
                  <a:lnTo>
                    <a:pt x="1003" y="1317"/>
                  </a:lnTo>
                  <a:lnTo>
                    <a:pt x="1003" y="1317"/>
                  </a:lnTo>
                  <a:lnTo>
                    <a:pt x="1003" y="1317"/>
                  </a:lnTo>
                  <a:lnTo>
                    <a:pt x="1003" y="1312"/>
                  </a:lnTo>
                  <a:lnTo>
                    <a:pt x="1008" y="1312"/>
                  </a:lnTo>
                  <a:lnTo>
                    <a:pt x="1008" y="1312"/>
                  </a:lnTo>
                  <a:lnTo>
                    <a:pt x="1008" y="1312"/>
                  </a:lnTo>
                  <a:lnTo>
                    <a:pt x="1008" y="1312"/>
                  </a:lnTo>
                  <a:lnTo>
                    <a:pt x="1013" y="1312"/>
                  </a:lnTo>
                  <a:lnTo>
                    <a:pt x="1013" y="1312"/>
                  </a:lnTo>
                  <a:lnTo>
                    <a:pt x="1018" y="1312"/>
                  </a:lnTo>
                  <a:lnTo>
                    <a:pt x="1018" y="1312"/>
                  </a:lnTo>
                  <a:lnTo>
                    <a:pt x="1018" y="1312"/>
                  </a:lnTo>
                  <a:lnTo>
                    <a:pt x="1018" y="1312"/>
                  </a:lnTo>
                  <a:lnTo>
                    <a:pt x="1023" y="1312"/>
                  </a:lnTo>
                  <a:lnTo>
                    <a:pt x="1023" y="1306"/>
                  </a:lnTo>
                  <a:lnTo>
                    <a:pt x="1023" y="1306"/>
                  </a:lnTo>
                  <a:lnTo>
                    <a:pt x="1023" y="1306"/>
                  </a:lnTo>
                  <a:lnTo>
                    <a:pt x="1028" y="1306"/>
                  </a:lnTo>
                  <a:lnTo>
                    <a:pt x="1028" y="1306"/>
                  </a:lnTo>
                  <a:lnTo>
                    <a:pt x="1033" y="1306"/>
                  </a:lnTo>
                  <a:lnTo>
                    <a:pt x="1033" y="1301"/>
                  </a:lnTo>
                  <a:lnTo>
                    <a:pt x="1038" y="1301"/>
                  </a:lnTo>
                  <a:lnTo>
                    <a:pt x="1038" y="1301"/>
                  </a:lnTo>
                  <a:lnTo>
                    <a:pt x="1038" y="1301"/>
                  </a:lnTo>
                  <a:lnTo>
                    <a:pt x="1038" y="1301"/>
                  </a:lnTo>
                  <a:lnTo>
                    <a:pt x="1043" y="1301"/>
                  </a:lnTo>
                  <a:lnTo>
                    <a:pt x="1043" y="1301"/>
                  </a:lnTo>
                  <a:lnTo>
                    <a:pt x="1043" y="1301"/>
                  </a:lnTo>
                  <a:lnTo>
                    <a:pt x="1043" y="1301"/>
                  </a:lnTo>
                  <a:lnTo>
                    <a:pt x="1053" y="1301"/>
                  </a:lnTo>
                  <a:lnTo>
                    <a:pt x="1053" y="1295"/>
                  </a:lnTo>
                  <a:lnTo>
                    <a:pt x="1053" y="1295"/>
                  </a:lnTo>
                  <a:lnTo>
                    <a:pt x="1053" y="1295"/>
                  </a:lnTo>
                  <a:lnTo>
                    <a:pt x="1058" y="1295"/>
                  </a:lnTo>
                  <a:lnTo>
                    <a:pt x="1058" y="1295"/>
                  </a:lnTo>
                  <a:lnTo>
                    <a:pt x="1063" y="1295"/>
                  </a:lnTo>
                  <a:lnTo>
                    <a:pt x="1063" y="1289"/>
                  </a:lnTo>
                  <a:lnTo>
                    <a:pt x="1063" y="1289"/>
                  </a:lnTo>
                  <a:lnTo>
                    <a:pt x="1063" y="1289"/>
                  </a:lnTo>
                  <a:lnTo>
                    <a:pt x="1068" y="1289"/>
                  </a:lnTo>
                  <a:lnTo>
                    <a:pt x="1068" y="1289"/>
                  </a:lnTo>
                  <a:lnTo>
                    <a:pt x="1068" y="1289"/>
                  </a:lnTo>
                  <a:lnTo>
                    <a:pt x="1068" y="1289"/>
                  </a:lnTo>
                  <a:lnTo>
                    <a:pt x="1073" y="1289"/>
                  </a:lnTo>
                  <a:lnTo>
                    <a:pt x="1073" y="1289"/>
                  </a:lnTo>
                  <a:lnTo>
                    <a:pt x="1078" y="1289"/>
                  </a:lnTo>
                  <a:lnTo>
                    <a:pt x="1078" y="1289"/>
                  </a:lnTo>
                  <a:lnTo>
                    <a:pt x="1083" y="1289"/>
                  </a:lnTo>
                  <a:lnTo>
                    <a:pt x="1083" y="1284"/>
                  </a:lnTo>
                  <a:lnTo>
                    <a:pt x="1088" y="1284"/>
                  </a:lnTo>
                  <a:lnTo>
                    <a:pt x="1088" y="1284"/>
                  </a:lnTo>
                  <a:lnTo>
                    <a:pt x="1093" y="1284"/>
                  </a:lnTo>
                  <a:lnTo>
                    <a:pt x="1093" y="1284"/>
                  </a:lnTo>
                  <a:lnTo>
                    <a:pt x="1098" y="1284"/>
                  </a:lnTo>
                  <a:lnTo>
                    <a:pt x="1098" y="1278"/>
                  </a:lnTo>
                  <a:lnTo>
                    <a:pt x="1098" y="1278"/>
                  </a:lnTo>
                  <a:lnTo>
                    <a:pt x="1098" y="1278"/>
                  </a:lnTo>
                  <a:lnTo>
                    <a:pt x="1103" y="1278"/>
                  </a:lnTo>
                  <a:lnTo>
                    <a:pt x="1103" y="1278"/>
                  </a:lnTo>
                  <a:lnTo>
                    <a:pt x="1113" y="1278"/>
                  </a:lnTo>
                  <a:lnTo>
                    <a:pt x="1113" y="1278"/>
                  </a:lnTo>
                  <a:lnTo>
                    <a:pt x="1113" y="1278"/>
                  </a:lnTo>
                  <a:lnTo>
                    <a:pt x="1113" y="1278"/>
                  </a:lnTo>
                  <a:lnTo>
                    <a:pt x="1118" y="1278"/>
                  </a:lnTo>
                  <a:lnTo>
                    <a:pt x="1118" y="1278"/>
                  </a:lnTo>
                  <a:lnTo>
                    <a:pt x="1118" y="1278"/>
                  </a:lnTo>
                  <a:lnTo>
                    <a:pt x="1118" y="1278"/>
                  </a:lnTo>
                  <a:lnTo>
                    <a:pt x="1128" y="1278"/>
                  </a:lnTo>
                  <a:lnTo>
                    <a:pt x="1128" y="1273"/>
                  </a:lnTo>
                  <a:lnTo>
                    <a:pt x="1128" y="1273"/>
                  </a:lnTo>
                  <a:lnTo>
                    <a:pt x="1128" y="1273"/>
                  </a:lnTo>
                  <a:lnTo>
                    <a:pt x="1133" y="1273"/>
                  </a:lnTo>
                  <a:lnTo>
                    <a:pt x="1133" y="1273"/>
                  </a:lnTo>
                  <a:lnTo>
                    <a:pt x="1133" y="1273"/>
                  </a:lnTo>
                  <a:lnTo>
                    <a:pt x="1133" y="1273"/>
                  </a:lnTo>
                  <a:lnTo>
                    <a:pt x="1137" y="1273"/>
                  </a:lnTo>
                  <a:lnTo>
                    <a:pt x="1137" y="1267"/>
                  </a:lnTo>
                  <a:lnTo>
                    <a:pt x="1142" y="1267"/>
                  </a:lnTo>
                  <a:lnTo>
                    <a:pt x="1142" y="1267"/>
                  </a:lnTo>
                  <a:lnTo>
                    <a:pt x="1142" y="1267"/>
                  </a:lnTo>
                  <a:lnTo>
                    <a:pt x="1142" y="1267"/>
                  </a:lnTo>
                  <a:lnTo>
                    <a:pt x="1147" y="1267"/>
                  </a:lnTo>
                  <a:lnTo>
                    <a:pt x="1147" y="1261"/>
                  </a:lnTo>
                  <a:lnTo>
                    <a:pt x="1152" y="1261"/>
                  </a:lnTo>
                  <a:lnTo>
                    <a:pt x="1152" y="1261"/>
                  </a:lnTo>
                  <a:lnTo>
                    <a:pt x="1152" y="1261"/>
                  </a:lnTo>
                  <a:lnTo>
                    <a:pt x="1152" y="1261"/>
                  </a:lnTo>
                  <a:lnTo>
                    <a:pt x="1157" y="1261"/>
                  </a:lnTo>
                  <a:lnTo>
                    <a:pt x="1157" y="1261"/>
                  </a:lnTo>
                  <a:lnTo>
                    <a:pt x="1162" y="1261"/>
                  </a:lnTo>
                  <a:lnTo>
                    <a:pt x="1162" y="1261"/>
                  </a:lnTo>
                  <a:lnTo>
                    <a:pt x="1162" y="1261"/>
                  </a:lnTo>
                  <a:lnTo>
                    <a:pt x="1162" y="1256"/>
                  </a:lnTo>
                  <a:lnTo>
                    <a:pt x="1167" y="1256"/>
                  </a:lnTo>
                  <a:lnTo>
                    <a:pt x="1167" y="1256"/>
                  </a:lnTo>
                  <a:lnTo>
                    <a:pt x="1182" y="1256"/>
                  </a:lnTo>
                  <a:lnTo>
                    <a:pt x="1182" y="1256"/>
                  </a:lnTo>
                  <a:lnTo>
                    <a:pt x="1197" y="1256"/>
                  </a:lnTo>
                  <a:lnTo>
                    <a:pt x="1197" y="1256"/>
                  </a:lnTo>
                  <a:lnTo>
                    <a:pt x="1202" y="1256"/>
                  </a:lnTo>
                  <a:lnTo>
                    <a:pt x="1202" y="1256"/>
                  </a:lnTo>
                  <a:lnTo>
                    <a:pt x="1212" y="1256"/>
                  </a:lnTo>
                  <a:lnTo>
                    <a:pt x="1212" y="1256"/>
                  </a:lnTo>
                  <a:lnTo>
                    <a:pt x="1212" y="1256"/>
                  </a:lnTo>
                  <a:lnTo>
                    <a:pt x="1212" y="1256"/>
                  </a:lnTo>
                  <a:lnTo>
                    <a:pt x="1217" y="1256"/>
                  </a:lnTo>
                  <a:lnTo>
                    <a:pt x="1217" y="1250"/>
                  </a:lnTo>
                  <a:lnTo>
                    <a:pt x="1222" y="1250"/>
                  </a:lnTo>
                  <a:lnTo>
                    <a:pt x="1222" y="1250"/>
                  </a:lnTo>
                  <a:lnTo>
                    <a:pt x="1227" y="1250"/>
                  </a:lnTo>
                  <a:lnTo>
                    <a:pt x="1227" y="1250"/>
                  </a:lnTo>
                  <a:lnTo>
                    <a:pt x="1232" y="1250"/>
                  </a:lnTo>
                  <a:lnTo>
                    <a:pt x="1232" y="1250"/>
                  </a:lnTo>
                  <a:lnTo>
                    <a:pt x="1237" y="1250"/>
                  </a:lnTo>
                  <a:lnTo>
                    <a:pt x="1237" y="1250"/>
                  </a:lnTo>
                  <a:lnTo>
                    <a:pt x="1242" y="1250"/>
                  </a:lnTo>
                  <a:lnTo>
                    <a:pt x="1242" y="1250"/>
                  </a:lnTo>
                  <a:lnTo>
                    <a:pt x="1242" y="1250"/>
                  </a:lnTo>
                  <a:lnTo>
                    <a:pt x="1242" y="1250"/>
                  </a:lnTo>
                  <a:lnTo>
                    <a:pt x="1247" y="1250"/>
                  </a:lnTo>
                  <a:lnTo>
                    <a:pt x="1247" y="1245"/>
                  </a:lnTo>
                  <a:lnTo>
                    <a:pt x="1252" y="1245"/>
                  </a:lnTo>
                  <a:lnTo>
                    <a:pt x="1252" y="1245"/>
                  </a:lnTo>
                  <a:lnTo>
                    <a:pt x="1252" y="1245"/>
                  </a:lnTo>
                  <a:lnTo>
                    <a:pt x="1252" y="1245"/>
                  </a:lnTo>
                  <a:lnTo>
                    <a:pt x="1257" y="1245"/>
                  </a:lnTo>
                  <a:lnTo>
                    <a:pt x="1257" y="1245"/>
                  </a:lnTo>
                  <a:lnTo>
                    <a:pt x="1257" y="1245"/>
                  </a:lnTo>
                  <a:lnTo>
                    <a:pt x="1257" y="1245"/>
                  </a:lnTo>
                  <a:lnTo>
                    <a:pt x="1262" y="1245"/>
                  </a:lnTo>
                  <a:lnTo>
                    <a:pt x="1262" y="1245"/>
                  </a:lnTo>
                  <a:lnTo>
                    <a:pt x="1267" y="1245"/>
                  </a:lnTo>
                  <a:lnTo>
                    <a:pt x="1267" y="1245"/>
                  </a:lnTo>
                  <a:lnTo>
                    <a:pt x="1267" y="1245"/>
                  </a:lnTo>
                  <a:lnTo>
                    <a:pt x="1267" y="1245"/>
                  </a:lnTo>
                  <a:lnTo>
                    <a:pt x="1272" y="1245"/>
                  </a:lnTo>
                  <a:lnTo>
                    <a:pt x="1272" y="1239"/>
                  </a:lnTo>
                  <a:lnTo>
                    <a:pt x="1272" y="1239"/>
                  </a:lnTo>
                  <a:lnTo>
                    <a:pt x="1272" y="1239"/>
                  </a:lnTo>
                  <a:lnTo>
                    <a:pt x="1277" y="1239"/>
                  </a:lnTo>
                  <a:lnTo>
                    <a:pt x="1277" y="1239"/>
                  </a:lnTo>
                  <a:lnTo>
                    <a:pt x="1277" y="1239"/>
                  </a:lnTo>
                  <a:lnTo>
                    <a:pt x="1277" y="1239"/>
                  </a:lnTo>
                  <a:lnTo>
                    <a:pt x="1282" y="1239"/>
                  </a:lnTo>
                  <a:lnTo>
                    <a:pt x="1282" y="1239"/>
                  </a:lnTo>
                  <a:lnTo>
                    <a:pt x="1282" y="1239"/>
                  </a:lnTo>
                  <a:lnTo>
                    <a:pt x="1282" y="1239"/>
                  </a:lnTo>
                  <a:lnTo>
                    <a:pt x="1286" y="1239"/>
                  </a:lnTo>
                  <a:lnTo>
                    <a:pt x="1286" y="1233"/>
                  </a:lnTo>
                  <a:lnTo>
                    <a:pt x="1286" y="1233"/>
                  </a:lnTo>
                  <a:lnTo>
                    <a:pt x="1286" y="1233"/>
                  </a:lnTo>
                  <a:lnTo>
                    <a:pt x="1291" y="1233"/>
                  </a:lnTo>
                  <a:lnTo>
                    <a:pt x="1291" y="1233"/>
                  </a:lnTo>
                  <a:lnTo>
                    <a:pt x="1291" y="1233"/>
                  </a:lnTo>
                  <a:lnTo>
                    <a:pt x="1291" y="1228"/>
                  </a:lnTo>
                  <a:lnTo>
                    <a:pt x="1296" y="1228"/>
                  </a:lnTo>
                  <a:lnTo>
                    <a:pt x="1296" y="1228"/>
                  </a:lnTo>
                  <a:lnTo>
                    <a:pt x="1301" y="1228"/>
                  </a:lnTo>
                  <a:lnTo>
                    <a:pt x="1301" y="1228"/>
                  </a:lnTo>
                  <a:lnTo>
                    <a:pt x="1301" y="1228"/>
                  </a:lnTo>
                  <a:lnTo>
                    <a:pt x="1301" y="1222"/>
                  </a:lnTo>
                  <a:lnTo>
                    <a:pt x="1306" y="1222"/>
                  </a:lnTo>
                  <a:lnTo>
                    <a:pt x="1306" y="1222"/>
                  </a:lnTo>
                  <a:lnTo>
                    <a:pt x="1306" y="1222"/>
                  </a:lnTo>
                  <a:lnTo>
                    <a:pt x="1306" y="1217"/>
                  </a:lnTo>
                  <a:lnTo>
                    <a:pt x="1311" y="1217"/>
                  </a:lnTo>
                  <a:lnTo>
                    <a:pt x="1311" y="1217"/>
                  </a:lnTo>
                  <a:lnTo>
                    <a:pt x="1311" y="1217"/>
                  </a:lnTo>
                  <a:lnTo>
                    <a:pt x="1311" y="1217"/>
                  </a:lnTo>
                  <a:lnTo>
                    <a:pt x="1316" y="1217"/>
                  </a:lnTo>
                  <a:lnTo>
                    <a:pt x="1316" y="1211"/>
                  </a:lnTo>
                  <a:lnTo>
                    <a:pt x="1316" y="1211"/>
                  </a:lnTo>
                  <a:lnTo>
                    <a:pt x="1316" y="1211"/>
                  </a:lnTo>
                  <a:lnTo>
                    <a:pt x="1321" y="1211"/>
                  </a:lnTo>
                  <a:lnTo>
                    <a:pt x="1321" y="1211"/>
                  </a:lnTo>
                  <a:lnTo>
                    <a:pt x="1321" y="1211"/>
                  </a:lnTo>
                  <a:lnTo>
                    <a:pt x="1321" y="1211"/>
                  </a:lnTo>
                  <a:lnTo>
                    <a:pt x="1326" y="1211"/>
                  </a:lnTo>
                  <a:lnTo>
                    <a:pt x="1326" y="1205"/>
                  </a:lnTo>
                  <a:lnTo>
                    <a:pt x="1331" y="1205"/>
                  </a:lnTo>
                  <a:lnTo>
                    <a:pt x="1331" y="1200"/>
                  </a:lnTo>
                  <a:lnTo>
                    <a:pt x="1331" y="1200"/>
                  </a:lnTo>
                  <a:lnTo>
                    <a:pt x="1331" y="1200"/>
                  </a:lnTo>
                  <a:lnTo>
                    <a:pt x="1336" y="1200"/>
                  </a:lnTo>
                  <a:lnTo>
                    <a:pt x="1336" y="1194"/>
                  </a:lnTo>
                  <a:lnTo>
                    <a:pt x="1336" y="1194"/>
                  </a:lnTo>
                  <a:lnTo>
                    <a:pt x="1336" y="1194"/>
                  </a:lnTo>
                  <a:lnTo>
                    <a:pt x="1346" y="1194"/>
                  </a:lnTo>
                  <a:lnTo>
                    <a:pt x="1346" y="1194"/>
                  </a:lnTo>
                  <a:lnTo>
                    <a:pt x="1346" y="1194"/>
                  </a:lnTo>
                  <a:lnTo>
                    <a:pt x="1346" y="1194"/>
                  </a:lnTo>
                  <a:lnTo>
                    <a:pt x="1351" y="1194"/>
                  </a:lnTo>
                  <a:lnTo>
                    <a:pt x="1351" y="1194"/>
                  </a:lnTo>
                  <a:lnTo>
                    <a:pt x="1351" y="1194"/>
                  </a:lnTo>
                  <a:lnTo>
                    <a:pt x="1351" y="1194"/>
                  </a:lnTo>
                  <a:lnTo>
                    <a:pt x="1356" y="1194"/>
                  </a:lnTo>
                  <a:lnTo>
                    <a:pt x="1356" y="1194"/>
                  </a:lnTo>
                  <a:lnTo>
                    <a:pt x="1361" y="1194"/>
                  </a:lnTo>
                  <a:lnTo>
                    <a:pt x="1361" y="1194"/>
                  </a:lnTo>
                  <a:lnTo>
                    <a:pt x="1361" y="1194"/>
                  </a:lnTo>
                  <a:lnTo>
                    <a:pt x="1361" y="1189"/>
                  </a:lnTo>
                  <a:lnTo>
                    <a:pt x="1366" y="1189"/>
                  </a:lnTo>
                  <a:lnTo>
                    <a:pt x="1366" y="1189"/>
                  </a:lnTo>
                  <a:lnTo>
                    <a:pt x="1371" y="1189"/>
                  </a:lnTo>
                  <a:lnTo>
                    <a:pt x="1371" y="1189"/>
                  </a:lnTo>
                  <a:lnTo>
                    <a:pt x="1371" y="1189"/>
                  </a:lnTo>
                  <a:lnTo>
                    <a:pt x="1371" y="1189"/>
                  </a:lnTo>
                  <a:lnTo>
                    <a:pt x="1376" y="1189"/>
                  </a:lnTo>
                  <a:lnTo>
                    <a:pt x="1376" y="1183"/>
                  </a:lnTo>
                  <a:lnTo>
                    <a:pt x="1376" y="1183"/>
                  </a:lnTo>
                  <a:lnTo>
                    <a:pt x="1376" y="1183"/>
                  </a:lnTo>
                  <a:lnTo>
                    <a:pt x="1381" y="1183"/>
                  </a:lnTo>
                  <a:lnTo>
                    <a:pt x="1381" y="1183"/>
                  </a:lnTo>
                  <a:lnTo>
                    <a:pt x="1381" y="1183"/>
                  </a:lnTo>
                  <a:lnTo>
                    <a:pt x="1381" y="1183"/>
                  </a:lnTo>
                  <a:lnTo>
                    <a:pt x="1386" y="1183"/>
                  </a:lnTo>
                  <a:lnTo>
                    <a:pt x="1386" y="1183"/>
                  </a:lnTo>
                  <a:lnTo>
                    <a:pt x="1391" y="1183"/>
                  </a:lnTo>
                  <a:lnTo>
                    <a:pt x="1391" y="1183"/>
                  </a:lnTo>
                  <a:lnTo>
                    <a:pt x="1391" y="1183"/>
                  </a:lnTo>
                  <a:lnTo>
                    <a:pt x="1391" y="1183"/>
                  </a:lnTo>
                  <a:lnTo>
                    <a:pt x="1396" y="1183"/>
                  </a:lnTo>
                  <a:lnTo>
                    <a:pt x="1396" y="1183"/>
                  </a:lnTo>
                  <a:lnTo>
                    <a:pt x="1396" y="1183"/>
                  </a:lnTo>
                  <a:lnTo>
                    <a:pt x="1396" y="1177"/>
                  </a:lnTo>
                  <a:lnTo>
                    <a:pt x="1401" y="1177"/>
                  </a:lnTo>
                  <a:lnTo>
                    <a:pt x="1401" y="1177"/>
                  </a:lnTo>
                  <a:lnTo>
                    <a:pt x="1401" y="1177"/>
                  </a:lnTo>
                  <a:lnTo>
                    <a:pt x="1401" y="1177"/>
                  </a:lnTo>
                  <a:lnTo>
                    <a:pt x="1406" y="1177"/>
                  </a:lnTo>
                  <a:lnTo>
                    <a:pt x="1406" y="1177"/>
                  </a:lnTo>
                  <a:lnTo>
                    <a:pt x="1406" y="1177"/>
                  </a:lnTo>
                  <a:lnTo>
                    <a:pt x="1406" y="1177"/>
                  </a:lnTo>
                  <a:lnTo>
                    <a:pt x="1411" y="1177"/>
                  </a:lnTo>
                  <a:lnTo>
                    <a:pt x="1411" y="1172"/>
                  </a:lnTo>
                  <a:lnTo>
                    <a:pt x="1411" y="1172"/>
                  </a:lnTo>
                  <a:lnTo>
                    <a:pt x="1411" y="1172"/>
                  </a:lnTo>
                  <a:lnTo>
                    <a:pt x="1416" y="1172"/>
                  </a:lnTo>
                  <a:lnTo>
                    <a:pt x="1416" y="1172"/>
                  </a:lnTo>
                  <a:lnTo>
                    <a:pt x="1416" y="1172"/>
                  </a:lnTo>
                  <a:lnTo>
                    <a:pt x="1416" y="1172"/>
                  </a:lnTo>
                  <a:lnTo>
                    <a:pt x="1421" y="1172"/>
                  </a:lnTo>
                  <a:lnTo>
                    <a:pt x="1421" y="1172"/>
                  </a:lnTo>
                  <a:lnTo>
                    <a:pt x="1426" y="1172"/>
                  </a:lnTo>
                  <a:lnTo>
                    <a:pt x="1426" y="1172"/>
                  </a:lnTo>
                  <a:lnTo>
                    <a:pt x="1430" y="1172"/>
                  </a:lnTo>
                  <a:lnTo>
                    <a:pt x="1430" y="1172"/>
                  </a:lnTo>
                  <a:lnTo>
                    <a:pt x="1435" y="1172"/>
                  </a:lnTo>
                  <a:lnTo>
                    <a:pt x="1435" y="1172"/>
                  </a:lnTo>
                  <a:lnTo>
                    <a:pt x="1435" y="1172"/>
                  </a:lnTo>
                  <a:lnTo>
                    <a:pt x="1435" y="1172"/>
                  </a:lnTo>
                  <a:lnTo>
                    <a:pt x="1440" y="1172"/>
                  </a:lnTo>
                  <a:lnTo>
                    <a:pt x="1440" y="1166"/>
                  </a:lnTo>
                  <a:lnTo>
                    <a:pt x="1440" y="1166"/>
                  </a:lnTo>
                  <a:lnTo>
                    <a:pt x="1440" y="1166"/>
                  </a:lnTo>
                  <a:lnTo>
                    <a:pt x="1445" y="1166"/>
                  </a:lnTo>
                  <a:lnTo>
                    <a:pt x="1445" y="1166"/>
                  </a:lnTo>
                  <a:lnTo>
                    <a:pt x="1445" y="1166"/>
                  </a:lnTo>
                  <a:lnTo>
                    <a:pt x="1445" y="1166"/>
                  </a:lnTo>
                  <a:lnTo>
                    <a:pt x="1450" y="1166"/>
                  </a:lnTo>
                  <a:lnTo>
                    <a:pt x="1450" y="1166"/>
                  </a:lnTo>
                  <a:lnTo>
                    <a:pt x="1455" y="1166"/>
                  </a:lnTo>
                  <a:lnTo>
                    <a:pt x="1455" y="1160"/>
                  </a:lnTo>
                  <a:lnTo>
                    <a:pt x="1460" y="1160"/>
                  </a:lnTo>
                  <a:lnTo>
                    <a:pt x="1460" y="1160"/>
                  </a:lnTo>
                  <a:lnTo>
                    <a:pt x="1460" y="1160"/>
                  </a:lnTo>
                  <a:lnTo>
                    <a:pt x="1460" y="1160"/>
                  </a:lnTo>
                  <a:lnTo>
                    <a:pt x="1465" y="1160"/>
                  </a:lnTo>
                  <a:lnTo>
                    <a:pt x="1465" y="1155"/>
                  </a:lnTo>
                  <a:lnTo>
                    <a:pt x="1470" y="1155"/>
                  </a:lnTo>
                  <a:lnTo>
                    <a:pt x="1470" y="1155"/>
                  </a:lnTo>
                  <a:lnTo>
                    <a:pt x="1475" y="1155"/>
                  </a:lnTo>
                  <a:lnTo>
                    <a:pt x="1475" y="1155"/>
                  </a:lnTo>
                  <a:lnTo>
                    <a:pt x="1475" y="1155"/>
                  </a:lnTo>
                  <a:lnTo>
                    <a:pt x="1475" y="1155"/>
                  </a:lnTo>
                  <a:lnTo>
                    <a:pt x="1480" y="1155"/>
                  </a:lnTo>
                  <a:lnTo>
                    <a:pt x="1480" y="1149"/>
                  </a:lnTo>
                  <a:lnTo>
                    <a:pt x="1485" y="1149"/>
                  </a:lnTo>
                  <a:lnTo>
                    <a:pt x="1485" y="1144"/>
                  </a:lnTo>
                  <a:lnTo>
                    <a:pt x="1485" y="1144"/>
                  </a:lnTo>
                  <a:lnTo>
                    <a:pt x="1485" y="1144"/>
                  </a:lnTo>
                  <a:lnTo>
                    <a:pt x="1490" y="1144"/>
                  </a:lnTo>
                  <a:lnTo>
                    <a:pt x="1490" y="1144"/>
                  </a:lnTo>
                  <a:lnTo>
                    <a:pt x="1495" y="1144"/>
                  </a:lnTo>
                  <a:lnTo>
                    <a:pt x="1495" y="1144"/>
                  </a:lnTo>
                  <a:lnTo>
                    <a:pt x="1495" y="1144"/>
                  </a:lnTo>
                  <a:lnTo>
                    <a:pt x="1495" y="1144"/>
                  </a:lnTo>
                  <a:lnTo>
                    <a:pt x="1500" y="1144"/>
                  </a:lnTo>
                  <a:lnTo>
                    <a:pt x="1500" y="1138"/>
                  </a:lnTo>
                  <a:lnTo>
                    <a:pt x="1505" y="1138"/>
                  </a:lnTo>
                  <a:lnTo>
                    <a:pt x="1505" y="1138"/>
                  </a:lnTo>
                  <a:lnTo>
                    <a:pt x="1505" y="1138"/>
                  </a:lnTo>
                  <a:lnTo>
                    <a:pt x="1505" y="1138"/>
                  </a:lnTo>
                  <a:lnTo>
                    <a:pt x="1510" y="1138"/>
                  </a:lnTo>
                  <a:lnTo>
                    <a:pt x="1510" y="1138"/>
                  </a:lnTo>
                  <a:lnTo>
                    <a:pt x="1515" y="1138"/>
                  </a:lnTo>
                  <a:lnTo>
                    <a:pt x="1515" y="1138"/>
                  </a:lnTo>
                  <a:lnTo>
                    <a:pt x="1515" y="1138"/>
                  </a:lnTo>
                  <a:lnTo>
                    <a:pt x="1515" y="1138"/>
                  </a:lnTo>
                  <a:lnTo>
                    <a:pt x="1520" y="1138"/>
                  </a:lnTo>
                  <a:lnTo>
                    <a:pt x="1520" y="1138"/>
                  </a:lnTo>
                  <a:lnTo>
                    <a:pt x="1520" y="1138"/>
                  </a:lnTo>
                  <a:lnTo>
                    <a:pt x="1520" y="1138"/>
                  </a:lnTo>
                  <a:lnTo>
                    <a:pt x="1525" y="1138"/>
                  </a:lnTo>
                  <a:lnTo>
                    <a:pt x="1525" y="1138"/>
                  </a:lnTo>
                  <a:lnTo>
                    <a:pt x="1525" y="1138"/>
                  </a:lnTo>
                  <a:lnTo>
                    <a:pt x="1525" y="1132"/>
                  </a:lnTo>
                  <a:lnTo>
                    <a:pt x="1530" y="1132"/>
                  </a:lnTo>
                  <a:lnTo>
                    <a:pt x="1530" y="1132"/>
                  </a:lnTo>
                  <a:lnTo>
                    <a:pt x="1530" y="1132"/>
                  </a:lnTo>
                  <a:lnTo>
                    <a:pt x="1530" y="1132"/>
                  </a:lnTo>
                  <a:lnTo>
                    <a:pt x="1535" y="1132"/>
                  </a:lnTo>
                  <a:lnTo>
                    <a:pt x="1535" y="1132"/>
                  </a:lnTo>
                  <a:lnTo>
                    <a:pt x="1540" y="1132"/>
                  </a:lnTo>
                  <a:lnTo>
                    <a:pt x="1540" y="1132"/>
                  </a:lnTo>
                  <a:lnTo>
                    <a:pt x="1545" y="1132"/>
                  </a:lnTo>
                  <a:lnTo>
                    <a:pt x="1545" y="1127"/>
                  </a:lnTo>
                  <a:lnTo>
                    <a:pt x="1550" y="1127"/>
                  </a:lnTo>
                  <a:lnTo>
                    <a:pt x="1550" y="1127"/>
                  </a:lnTo>
                  <a:lnTo>
                    <a:pt x="1555" y="1127"/>
                  </a:lnTo>
                  <a:lnTo>
                    <a:pt x="1555" y="1127"/>
                  </a:lnTo>
                  <a:lnTo>
                    <a:pt x="1555" y="1127"/>
                  </a:lnTo>
                  <a:lnTo>
                    <a:pt x="1555" y="1127"/>
                  </a:lnTo>
                  <a:lnTo>
                    <a:pt x="1560" y="1127"/>
                  </a:lnTo>
                  <a:lnTo>
                    <a:pt x="1560" y="1127"/>
                  </a:lnTo>
                  <a:lnTo>
                    <a:pt x="1560" y="1127"/>
                  </a:lnTo>
                  <a:lnTo>
                    <a:pt x="1560" y="1121"/>
                  </a:lnTo>
                  <a:lnTo>
                    <a:pt x="1565" y="1121"/>
                  </a:lnTo>
                  <a:lnTo>
                    <a:pt x="1565" y="1121"/>
                  </a:lnTo>
                  <a:lnTo>
                    <a:pt x="1565" y="1121"/>
                  </a:lnTo>
                  <a:lnTo>
                    <a:pt x="1565" y="1121"/>
                  </a:lnTo>
                  <a:lnTo>
                    <a:pt x="1570" y="1121"/>
                  </a:lnTo>
                  <a:lnTo>
                    <a:pt x="1570" y="1121"/>
                  </a:lnTo>
                  <a:lnTo>
                    <a:pt x="1570" y="1121"/>
                  </a:lnTo>
                  <a:lnTo>
                    <a:pt x="1570" y="1121"/>
                  </a:lnTo>
                  <a:lnTo>
                    <a:pt x="1575" y="1121"/>
                  </a:lnTo>
                  <a:lnTo>
                    <a:pt x="1575" y="1121"/>
                  </a:lnTo>
                  <a:lnTo>
                    <a:pt x="1579" y="1121"/>
                  </a:lnTo>
                  <a:lnTo>
                    <a:pt x="1579" y="1121"/>
                  </a:lnTo>
                  <a:lnTo>
                    <a:pt x="1579" y="1121"/>
                  </a:lnTo>
                  <a:lnTo>
                    <a:pt x="1579" y="1116"/>
                  </a:lnTo>
                  <a:lnTo>
                    <a:pt x="1584" y="1116"/>
                  </a:lnTo>
                  <a:lnTo>
                    <a:pt x="1584" y="1116"/>
                  </a:lnTo>
                  <a:lnTo>
                    <a:pt x="1584" y="1116"/>
                  </a:lnTo>
                  <a:lnTo>
                    <a:pt x="1584" y="1116"/>
                  </a:lnTo>
                  <a:lnTo>
                    <a:pt x="1589" y="1116"/>
                  </a:lnTo>
                  <a:lnTo>
                    <a:pt x="1589" y="1116"/>
                  </a:lnTo>
                  <a:lnTo>
                    <a:pt x="1589" y="1116"/>
                  </a:lnTo>
                  <a:lnTo>
                    <a:pt x="1589" y="1110"/>
                  </a:lnTo>
                  <a:lnTo>
                    <a:pt x="1594" y="1110"/>
                  </a:lnTo>
                  <a:lnTo>
                    <a:pt x="1594" y="1110"/>
                  </a:lnTo>
                  <a:lnTo>
                    <a:pt x="1594" y="1110"/>
                  </a:lnTo>
                  <a:lnTo>
                    <a:pt x="1594" y="1104"/>
                  </a:lnTo>
                  <a:lnTo>
                    <a:pt x="1599" y="1104"/>
                  </a:lnTo>
                  <a:lnTo>
                    <a:pt x="1599" y="1104"/>
                  </a:lnTo>
                  <a:lnTo>
                    <a:pt x="1599" y="1104"/>
                  </a:lnTo>
                  <a:lnTo>
                    <a:pt x="1599" y="1104"/>
                  </a:lnTo>
                  <a:lnTo>
                    <a:pt x="1604" y="1104"/>
                  </a:lnTo>
                  <a:lnTo>
                    <a:pt x="1604" y="1104"/>
                  </a:lnTo>
                  <a:lnTo>
                    <a:pt x="1609" y="1104"/>
                  </a:lnTo>
                  <a:lnTo>
                    <a:pt x="1609" y="1099"/>
                  </a:lnTo>
                  <a:lnTo>
                    <a:pt x="1609" y="1099"/>
                  </a:lnTo>
                  <a:lnTo>
                    <a:pt x="1609" y="1093"/>
                  </a:lnTo>
                  <a:lnTo>
                    <a:pt x="1614" y="1093"/>
                  </a:lnTo>
                  <a:lnTo>
                    <a:pt x="1614" y="1093"/>
                  </a:lnTo>
                  <a:lnTo>
                    <a:pt x="1614" y="1093"/>
                  </a:lnTo>
                  <a:lnTo>
                    <a:pt x="1614" y="1088"/>
                  </a:lnTo>
                  <a:lnTo>
                    <a:pt x="1619" y="1088"/>
                  </a:lnTo>
                  <a:lnTo>
                    <a:pt x="1619" y="1082"/>
                  </a:lnTo>
                  <a:lnTo>
                    <a:pt x="1619" y="1082"/>
                  </a:lnTo>
                  <a:lnTo>
                    <a:pt x="1619" y="1082"/>
                  </a:lnTo>
                  <a:lnTo>
                    <a:pt x="1624" y="1082"/>
                  </a:lnTo>
                  <a:lnTo>
                    <a:pt x="1624" y="1076"/>
                  </a:lnTo>
                  <a:lnTo>
                    <a:pt x="1624" y="1076"/>
                  </a:lnTo>
                  <a:lnTo>
                    <a:pt x="1624" y="1076"/>
                  </a:lnTo>
                  <a:lnTo>
                    <a:pt x="1629" y="1076"/>
                  </a:lnTo>
                  <a:lnTo>
                    <a:pt x="1629" y="1071"/>
                  </a:lnTo>
                  <a:lnTo>
                    <a:pt x="1629" y="1071"/>
                  </a:lnTo>
                  <a:lnTo>
                    <a:pt x="1629" y="1071"/>
                  </a:lnTo>
                  <a:lnTo>
                    <a:pt x="1634" y="1071"/>
                  </a:lnTo>
                  <a:lnTo>
                    <a:pt x="1634" y="1065"/>
                  </a:lnTo>
                  <a:lnTo>
                    <a:pt x="1639" y="1065"/>
                  </a:lnTo>
                  <a:lnTo>
                    <a:pt x="1639" y="1065"/>
                  </a:lnTo>
                  <a:lnTo>
                    <a:pt x="1639" y="1065"/>
                  </a:lnTo>
                  <a:lnTo>
                    <a:pt x="1639" y="1065"/>
                  </a:lnTo>
                  <a:lnTo>
                    <a:pt x="1644" y="1065"/>
                  </a:lnTo>
                  <a:lnTo>
                    <a:pt x="1644" y="1065"/>
                  </a:lnTo>
                  <a:lnTo>
                    <a:pt x="1644" y="1065"/>
                  </a:lnTo>
                  <a:lnTo>
                    <a:pt x="1644" y="1060"/>
                  </a:lnTo>
                  <a:lnTo>
                    <a:pt x="1649" y="1060"/>
                  </a:lnTo>
                  <a:lnTo>
                    <a:pt x="1649" y="1060"/>
                  </a:lnTo>
                  <a:lnTo>
                    <a:pt x="1649" y="1060"/>
                  </a:lnTo>
                  <a:lnTo>
                    <a:pt x="1649" y="1054"/>
                  </a:lnTo>
                  <a:lnTo>
                    <a:pt x="1654" y="1054"/>
                  </a:lnTo>
                  <a:lnTo>
                    <a:pt x="1654" y="1054"/>
                  </a:lnTo>
                  <a:lnTo>
                    <a:pt x="1654" y="1054"/>
                  </a:lnTo>
                  <a:lnTo>
                    <a:pt x="1654" y="1054"/>
                  </a:lnTo>
                  <a:lnTo>
                    <a:pt x="1659" y="1054"/>
                  </a:lnTo>
                  <a:lnTo>
                    <a:pt x="1659" y="1048"/>
                  </a:lnTo>
                  <a:lnTo>
                    <a:pt x="1659" y="1048"/>
                  </a:lnTo>
                  <a:lnTo>
                    <a:pt x="1659" y="1048"/>
                  </a:lnTo>
                  <a:lnTo>
                    <a:pt x="1664" y="1048"/>
                  </a:lnTo>
                  <a:lnTo>
                    <a:pt x="1664" y="1048"/>
                  </a:lnTo>
                  <a:lnTo>
                    <a:pt x="1669" y="1048"/>
                  </a:lnTo>
                  <a:lnTo>
                    <a:pt x="1669" y="1048"/>
                  </a:lnTo>
                  <a:lnTo>
                    <a:pt x="1669" y="1048"/>
                  </a:lnTo>
                  <a:lnTo>
                    <a:pt x="1669" y="1048"/>
                  </a:lnTo>
                  <a:lnTo>
                    <a:pt x="1674" y="1048"/>
                  </a:lnTo>
                  <a:lnTo>
                    <a:pt x="1674" y="1048"/>
                  </a:lnTo>
                  <a:lnTo>
                    <a:pt x="1679" y="1048"/>
                  </a:lnTo>
                  <a:lnTo>
                    <a:pt x="1679" y="1048"/>
                  </a:lnTo>
                  <a:lnTo>
                    <a:pt x="1679" y="1048"/>
                  </a:lnTo>
                  <a:lnTo>
                    <a:pt x="1679" y="1048"/>
                  </a:lnTo>
                  <a:lnTo>
                    <a:pt x="1684" y="1048"/>
                  </a:lnTo>
                  <a:lnTo>
                    <a:pt x="1684" y="1048"/>
                  </a:lnTo>
                  <a:lnTo>
                    <a:pt x="1684" y="1048"/>
                  </a:lnTo>
                  <a:lnTo>
                    <a:pt x="1684" y="1048"/>
                  </a:lnTo>
                  <a:lnTo>
                    <a:pt x="1689" y="1048"/>
                  </a:lnTo>
                  <a:lnTo>
                    <a:pt x="1689" y="1048"/>
                  </a:lnTo>
                  <a:lnTo>
                    <a:pt x="1689" y="1048"/>
                  </a:lnTo>
                  <a:lnTo>
                    <a:pt x="1689" y="1048"/>
                  </a:lnTo>
                  <a:lnTo>
                    <a:pt x="1694" y="1048"/>
                  </a:lnTo>
                  <a:lnTo>
                    <a:pt x="1694" y="1048"/>
                  </a:lnTo>
                  <a:lnTo>
                    <a:pt x="1694" y="1048"/>
                  </a:lnTo>
                  <a:lnTo>
                    <a:pt x="1694" y="1048"/>
                  </a:lnTo>
                  <a:lnTo>
                    <a:pt x="1699" y="1048"/>
                  </a:lnTo>
                  <a:lnTo>
                    <a:pt x="1699" y="1043"/>
                  </a:lnTo>
                  <a:lnTo>
                    <a:pt x="1704" y="1043"/>
                  </a:lnTo>
                  <a:lnTo>
                    <a:pt x="1704" y="1043"/>
                  </a:lnTo>
                  <a:lnTo>
                    <a:pt x="1704" y="1043"/>
                  </a:lnTo>
                  <a:lnTo>
                    <a:pt x="1704" y="1037"/>
                  </a:lnTo>
                  <a:lnTo>
                    <a:pt x="1709" y="1037"/>
                  </a:lnTo>
                  <a:lnTo>
                    <a:pt x="1709" y="1037"/>
                  </a:lnTo>
                  <a:lnTo>
                    <a:pt x="1709" y="1037"/>
                  </a:lnTo>
                  <a:lnTo>
                    <a:pt x="1709" y="1037"/>
                  </a:lnTo>
                  <a:lnTo>
                    <a:pt x="1714" y="1037"/>
                  </a:lnTo>
                  <a:lnTo>
                    <a:pt x="1714" y="1037"/>
                  </a:lnTo>
                  <a:lnTo>
                    <a:pt x="1714" y="1037"/>
                  </a:lnTo>
                  <a:lnTo>
                    <a:pt x="1714" y="1037"/>
                  </a:lnTo>
                  <a:lnTo>
                    <a:pt x="1719" y="1037"/>
                  </a:lnTo>
                  <a:lnTo>
                    <a:pt x="1719" y="1037"/>
                  </a:lnTo>
                  <a:lnTo>
                    <a:pt x="1719" y="1037"/>
                  </a:lnTo>
                  <a:lnTo>
                    <a:pt x="1719" y="1032"/>
                  </a:lnTo>
                  <a:lnTo>
                    <a:pt x="1723" y="1032"/>
                  </a:lnTo>
                  <a:lnTo>
                    <a:pt x="1723" y="1026"/>
                  </a:lnTo>
                  <a:lnTo>
                    <a:pt x="1723" y="1026"/>
                  </a:lnTo>
                  <a:lnTo>
                    <a:pt x="1723" y="1026"/>
                  </a:lnTo>
                  <a:lnTo>
                    <a:pt x="1733" y="1026"/>
                  </a:lnTo>
                  <a:lnTo>
                    <a:pt x="1733" y="1026"/>
                  </a:lnTo>
                  <a:lnTo>
                    <a:pt x="1733" y="1026"/>
                  </a:lnTo>
                  <a:lnTo>
                    <a:pt x="1733" y="1026"/>
                  </a:lnTo>
                  <a:lnTo>
                    <a:pt x="1738" y="1026"/>
                  </a:lnTo>
                  <a:lnTo>
                    <a:pt x="1738" y="1026"/>
                  </a:lnTo>
                  <a:lnTo>
                    <a:pt x="1738" y="1026"/>
                  </a:lnTo>
                  <a:lnTo>
                    <a:pt x="1738" y="1026"/>
                  </a:lnTo>
                  <a:lnTo>
                    <a:pt x="1743" y="1026"/>
                  </a:lnTo>
                  <a:lnTo>
                    <a:pt x="1743" y="1020"/>
                  </a:lnTo>
                  <a:lnTo>
                    <a:pt x="1743" y="1020"/>
                  </a:lnTo>
                  <a:lnTo>
                    <a:pt x="1743" y="1020"/>
                  </a:lnTo>
                  <a:lnTo>
                    <a:pt x="1748" y="1020"/>
                  </a:lnTo>
                  <a:lnTo>
                    <a:pt x="1748" y="1020"/>
                  </a:lnTo>
                  <a:lnTo>
                    <a:pt x="1748" y="1020"/>
                  </a:lnTo>
                  <a:lnTo>
                    <a:pt x="1748" y="1020"/>
                  </a:lnTo>
                  <a:lnTo>
                    <a:pt x="1753" y="1020"/>
                  </a:lnTo>
                  <a:lnTo>
                    <a:pt x="1753" y="1020"/>
                  </a:lnTo>
                  <a:lnTo>
                    <a:pt x="1758" y="1020"/>
                  </a:lnTo>
                  <a:lnTo>
                    <a:pt x="1758" y="1020"/>
                  </a:lnTo>
                  <a:lnTo>
                    <a:pt x="1763" y="1020"/>
                  </a:lnTo>
                  <a:lnTo>
                    <a:pt x="1763" y="1015"/>
                  </a:lnTo>
                  <a:lnTo>
                    <a:pt x="1763" y="1015"/>
                  </a:lnTo>
                  <a:lnTo>
                    <a:pt x="1763" y="1015"/>
                  </a:lnTo>
                  <a:lnTo>
                    <a:pt x="1768" y="1015"/>
                  </a:lnTo>
                  <a:lnTo>
                    <a:pt x="1768" y="1015"/>
                  </a:lnTo>
                  <a:lnTo>
                    <a:pt x="1768" y="1015"/>
                  </a:lnTo>
                  <a:lnTo>
                    <a:pt x="1768" y="1015"/>
                  </a:lnTo>
                  <a:lnTo>
                    <a:pt x="1773" y="1015"/>
                  </a:lnTo>
                  <a:lnTo>
                    <a:pt x="1773" y="1015"/>
                  </a:lnTo>
                  <a:lnTo>
                    <a:pt x="1773" y="1015"/>
                  </a:lnTo>
                  <a:lnTo>
                    <a:pt x="1773" y="1009"/>
                  </a:lnTo>
                  <a:lnTo>
                    <a:pt x="1778" y="1009"/>
                  </a:lnTo>
                  <a:lnTo>
                    <a:pt x="1778" y="1009"/>
                  </a:lnTo>
                  <a:lnTo>
                    <a:pt x="1778" y="1009"/>
                  </a:lnTo>
                  <a:lnTo>
                    <a:pt x="1778" y="1009"/>
                  </a:lnTo>
                  <a:lnTo>
                    <a:pt x="1783" y="1009"/>
                  </a:lnTo>
                  <a:lnTo>
                    <a:pt x="1783" y="1009"/>
                  </a:lnTo>
                  <a:lnTo>
                    <a:pt x="1783" y="1009"/>
                  </a:lnTo>
                  <a:lnTo>
                    <a:pt x="1783" y="1009"/>
                  </a:lnTo>
                  <a:lnTo>
                    <a:pt x="1793" y="1009"/>
                  </a:lnTo>
                  <a:lnTo>
                    <a:pt x="1793" y="1003"/>
                  </a:lnTo>
                  <a:lnTo>
                    <a:pt x="1793" y="1003"/>
                  </a:lnTo>
                  <a:lnTo>
                    <a:pt x="1793" y="1003"/>
                  </a:lnTo>
                  <a:lnTo>
                    <a:pt x="1798" y="1003"/>
                  </a:lnTo>
                  <a:lnTo>
                    <a:pt x="1798" y="1003"/>
                  </a:lnTo>
                  <a:lnTo>
                    <a:pt x="1798" y="1003"/>
                  </a:lnTo>
                  <a:lnTo>
                    <a:pt x="1798" y="1003"/>
                  </a:lnTo>
                  <a:lnTo>
                    <a:pt x="1803" y="1003"/>
                  </a:lnTo>
                  <a:lnTo>
                    <a:pt x="1803" y="1003"/>
                  </a:lnTo>
                  <a:lnTo>
                    <a:pt x="1803" y="1003"/>
                  </a:lnTo>
                  <a:lnTo>
                    <a:pt x="1803" y="1003"/>
                  </a:lnTo>
                  <a:lnTo>
                    <a:pt x="1808" y="1003"/>
                  </a:lnTo>
                  <a:lnTo>
                    <a:pt x="1808" y="998"/>
                  </a:lnTo>
                  <a:lnTo>
                    <a:pt x="1813" y="998"/>
                  </a:lnTo>
                  <a:lnTo>
                    <a:pt x="1813" y="998"/>
                  </a:lnTo>
                  <a:lnTo>
                    <a:pt x="1813" y="998"/>
                  </a:lnTo>
                  <a:lnTo>
                    <a:pt x="1813" y="998"/>
                  </a:lnTo>
                  <a:lnTo>
                    <a:pt x="1818" y="998"/>
                  </a:lnTo>
                  <a:lnTo>
                    <a:pt x="1818" y="998"/>
                  </a:lnTo>
                  <a:lnTo>
                    <a:pt x="1818" y="998"/>
                  </a:lnTo>
                  <a:lnTo>
                    <a:pt x="1818" y="998"/>
                  </a:lnTo>
                  <a:lnTo>
                    <a:pt x="1823" y="998"/>
                  </a:lnTo>
                  <a:lnTo>
                    <a:pt x="1823" y="992"/>
                  </a:lnTo>
                  <a:lnTo>
                    <a:pt x="1828" y="992"/>
                  </a:lnTo>
                  <a:lnTo>
                    <a:pt x="1828" y="992"/>
                  </a:lnTo>
                  <a:lnTo>
                    <a:pt x="1828" y="992"/>
                  </a:lnTo>
                  <a:lnTo>
                    <a:pt x="1828" y="992"/>
                  </a:lnTo>
                  <a:lnTo>
                    <a:pt x="1833" y="992"/>
                  </a:lnTo>
                  <a:lnTo>
                    <a:pt x="1833" y="992"/>
                  </a:lnTo>
                  <a:lnTo>
                    <a:pt x="1833" y="992"/>
                  </a:lnTo>
                  <a:lnTo>
                    <a:pt x="1833" y="992"/>
                  </a:lnTo>
                  <a:lnTo>
                    <a:pt x="1838" y="992"/>
                  </a:lnTo>
                  <a:lnTo>
                    <a:pt x="1838" y="987"/>
                  </a:lnTo>
                  <a:lnTo>
                    <a:pt x="1838" y="987"/>
                  </a:lnTo>
                  <a:lnTo>
                    <a:pt x="1838" y="987"/>
                  </a:lnTo>
                  <a:lnTo>
                    <a:pt x="1843" y="987"/>
                  </a:lnTo>
                  <a:lnTo>
                    <a:pt x="1843" y="987"/>
                  </a:lnTo>
                  <a:lnTo>
                    <a:pt x="1843" y="987"/>
                  </a:lnTo>
                  <a:lnTo>
                    <a:pt x="1843" y="987"/>
                  </a:lnTo>
                  <a:lnTo>
                    <a:pt x="1848" y="987"/>
                  </a:lnTo>
                  <a:lnTo>
                    <a:pt x="1848" y="987"/>
                  </a:lnTo>
                  <a:lnTo>
                    <a:pt x="1848" y="987"/>
                  </a:lnTo>
                  <a:lnTo>
                    <a:pt x="1848" y="987"/>
                  </a:lnTo>
                  <a:lnTo>
                    <a:pt x="1853" y="987"/>
                  </a:lnTo>
                  <a:lnTo>
                    <a:pt x="1853" y="987"/>
                  </a:lnTo>
                  <a:lnTo>
                    <a:pt x="1858" y="987"/>
                  </a:lnTo>
                  <a:lnTo>
                    <a:pt x="1858" y="987"/>
                  </a:lnTo>
                  <a:lnTo>
                    <a:pt x="1858" y="987"/>
                  </a:lnTo>
                  <a:lnTo>
                    <a:pt x="1858" y="987"/>
                  </a:lnTo>
                  <a:lnTo>
                    <a:pt x="1863" y="987"/>
                  </a:lnTo>
                  <a:lnTo>
                    <a:pt x="1863" y="987"/>
                  </a:lnTo>
                  <a:lnTo>
                    <a:pt x="1863" y="987"/>
                  </a:lnTo>
                  <a:lnTo>
                    <a:pt x="1863" y="987"/>
                  </a:lnTo>
                  <a:lnTo>
                    <a:pt x="1868" y="987"/>
                  </a:lnTo>
                  <a:lnTo>
                    <a:pt x="1868" y="987"/>
                  </a:lnTo>
                  <a:lnTo>
                    <a:pt x="1868" y="987"/>
                  </a:lnTo>
                  <a:lnTo>
                    <a:pt x="1868" y="981"/>
                  </a:lnTo>
                  <a:lnTo>
                    <a:pt x="1872" y="981"/>
                  </a:lnTo>
                  <a:lnTo>
                    <a:pt x="1872" y="981"/>
                  </a:lnTo>
                  <a:lnTo>
                    <a:pt x="1872" y="981"/>
                  </a:lnTo>
                  <a:lnTo>
                    <a:pt x="1872" y="981"/>
                  </a:lnTo>
                  <a:lnTo>
                    <a:pt x="1877" y="981"/>
                  </a:lnTo>
                  <a:lnTo>
                    <a:pt x="1877" y="981"/>
                  </a:lnTo>
                  <a:lnTo>
                    <a:pt x="1877" y="981"/>
                  </a:lnTo>
                  <a:lnTo>
                    <a:pt x="1877" y="981"/>
                  </a:lnTo>
                  <a:lnTo>
                    <a:pt x="1882" y="981"/>
                  </a:lnTo>
                  <a:lnTo>
                    <a:pt x="1882" y="981"/>
                  </a:lnTo>
                  <a:lnTo>
                    <a:pt x="1887" y="981"/>
                  </a:lnTo>
                  <a:lnTo>
                    <a:pt x="1887" y="975"/>
                  </a:lnTo>
                  <a:lnTo>
                    <a:pt x="1892" y="975"/>
                  </a:lnTo>
                  <a:lnTo>
                    <a:pt x="1892" y="975"/>
                  </a:lnTo>
                  <a:lnTo>
                    <a:pt x="1892" y="975"/>
                  </a:lnTo>
                  <a:lnTo>
                    <a:pt x="1892" y="975"/>
                  </a:lnTo>
                  <a:lnTo>
                    <a:pt x="1897" y="975"/>
                  </a:lnTo>
                  <a:lnTo>
                    <a:pt x="1897" y="975"/>
                  </a:lnTo>
                  <a:lnTo>
                    <a:pt x="1897" y="975"/>
                  </a:lnTo>
                  <a:lnTo>
                    <a:pt x="1897" y="970"/>
                  </a:lnTo>
                  <a:lnTo>
                    <a:pt x="1902" y="970"/>
                  </a:lnTo>
                  <a:lnTo>
                    <a:pt x="1902" y="970"/>
                  </a:lnTo>
                  <a:lnTo>
                    <a:pt x="1902" y="970"/>
                  </a:lnTo>
                  <a:lnTo>
                    <a:pt x="1902" y="970"/>
                  </a:lnTo>
                  <a:lnTo>
                    <a:pt x="1907" y="970"/>
                  </a:lnTo>
                  <a:lnTo>
                    <a:pt x="1907" y="970"/>
                  </a:lnTo>
                  <a:lnTo>
                    <a:pt x="1907" y="970"/>
                  </a:lnTo>
                  <a:lnTo>
                    <a:pt x="1907" y="970"/>
                  </a:lnTo>
                  <a:lnTo>
                    <a:pt x="1912" y="970"/>
                  </a:lnTo>
                  <a:lnTo>
                    <a:pt x="1912" y="970"/>
                  </a:lnTo>
                  <a:lnTo>
                    <a:pt x="1917" y="970"/>
                  </a:lnTo>
                  <a:lnTo>
                    <a:pt x="1917" y="970"/>
                  </a:lnTo>
                  <a:lnTo>
                    <a:pt x="1917" y="970"/>
                  </a:lnTo>
                  <a:lnTo>
                    <a:pt x="1917" y="970"/>
                  </a:lnTo>
                  <a:lnTo>
                    <a:pt x="1922" y="970"/>
                  </a:lnTo>
                  <a:lnTo>
                    <a:pt x="1922" y="964"/>
                  </a:lnTo>
                  <a:lnTo>
                    <a:pt x="1922" y="964"/>
                  </a:lnTo>
                  <a:lnTo>
                    <a:pt x="1922" y="964"/>
                  </a:lnTo>
                  <a:lnTo>
                    <a:pt x="1927" y="964"/>
                  </a:lnTo>
                  <a:lnTo>
                    <a:pt x="1927" y="959"/>
                  </a:lnTo>
                  <a:lnTo>
                    <a:pt x="1927" y="959"/>
                  </a:lnTo>
                  <a:lnTo>
                    <a:pt x="1927" y="959"/>
                  </a:lnTo>
                  <a:lnTo>
                    <a:pt x="1932" y="959"/>
                  </a:lnTo>
                  <a:lnTo>
                    <a:pt x="1932" y="947"/>
                  </a:lnTo>
                  <a:lnTo>
                    <a:pt x="1932" y="947"/>
                  </a:lnTo>
                  <a:lnTo>
                    <a:pt x="1932" y="947"/>
                  </a:lnTo>
                  <a:lnTo>
                    <a:pt x="1937" y="947"/>
                  </a:lnTo>
                  <a:lnTo>
                    <a:pt x="1937" y="942"/>
                  </a:lnTo>
                  <a:lnTo>
                    <a:pt x="1937" y="942"/>
                  </a:lnTo>
                  <a:lnTo>
                    <a:pt x="1937" y="942"/>
                  </a:lnTo>
                  <a:lnTo>
                    <a:pt x="1942" y="942"/>
                  </a:lnTo>
                  <a:lnTo>
                    <a:pt x="1942" y="942"/>
                  </a:lnTo>
                  <a:lnTo>
                    <a:pt x="1942" y="942"/>
                  </a:lnTo>
                  <a:lnTo>
                    <a:pt x="1942" y="936"/>
                  </a:lnTo>
                  <a:lnTo>
                    <a:pt x="1947" y="936"/>
                  </a:lnTo>
                  <a:lnTo>
                    <a:pt x="1947" y="931"/>
                  </a:lnTo>
                  <a:lnTo>
                    <a:pt x="1952" y="931"/>
                  </a:lnTo>
                  <a:lnTo>
                    <a:pt x="1952" y="919"/>
                  </a:lnTo>
                  <a:lnTo>
                    <a:pt x="1952" y="919"/>
                  </a:lnTo>
                  <a:lnTo>
                    <a:pt x="1952" y="914"/>
                  </a:lnTo>
                  <a:lnTo>
                    <a:pt x="1957" y="914"/>
                  </a:lnTo>
                  <a:lnTo>
                    <a:pt x="1957" y="903"/>
                  </a:lnTo>
                  <a:lnTo>
                    <a:pt x="1957" y="903"/>
                  </a:lnTo>
                  <a:lnTo>
                    <a:pt x="1957" y="903"/>
                  </a:lnTo>
                  <a:lnTo>
                    <a:pt x="1962" y="903"/>
                  </a:lnTo>
                  <a:lnTo>
                    <a:pt x="1962" y="897"/>
                  </a:lnTo>
                  <a:lnTo>
                    <a:pt x="1962" y="897"/>
                  </a:lnTo>
                  <a:lnTo>
                    <a:pt x="1962" y="891"/>
                  </a:lnTo>
                  <a:lnTo>
                    <a:pt x="1967" y="891"/>
                  </a:lnTo>
                  <a:lnTo>
                    <a:pt x="1967" y="886"/>
                  </a:lnTo>
                  <a:lnTo>
                    <a:pt x="1967" y="886"/>
                  </a:lnTo>
                  <a:lnTo>
                    <a:pt x="1967" y="886"/>
                  </a:lnTo>
                  <a:lnTo>
                    <a:pt x="1972" y="886"/>
                  </a:lnTo>
                  <a:lnTo>
                    <a:pt x="1972" y="880"/>
                  </a:lnTo>
                  <a:lnTo>
                    <a:pt x="1972" y="880"/>
                  </a:lnTo>
                  <a:lnTo>
                    <a:pt x="1972" y="880"/>
                  </a:lnTo>
                  <a:lnTo>
                    <a:pt x="1977" y="880"/>
                  </a:lnTo>
                  <a:lnTo>
                    <a:pt x="1977" y="875"/>
                  </a:lnTo>
                  <a:lnTo>
                    <a:pt x="1982" y="875"/>
                  </a:lnTo>
                  <a:lnTo>
                    <a:pt x="1982" y="875"/>
                  </a:lnTo>
                  <a:lnTo>
                    <a:pt x="1982" y="875"/>
                  </a:lnTo>
                  <a:lnTo>
                    <a:pt x="1982" y="875"/>
                  </a:lnTo>
                  <a:lnTo>
                    <a:pt x="1987" y="875"/>
                  </a:lnTo>
                  <a:lnTo>
                    <a:pt x="1987" y="875"/>
                  </a:lnTo>
                  <a:lnTo>
                    <a:pt x="1987" y="875"/>
                  </a:lnTo>
                  <a:lnTo>
                    <a:pt x="1987" y="869"/>
                  </a:lnTo>
                  <a:lnTo>
                    <a:pt x="1992" y="869"/>
                  </a:lnTo>
                  <a:lnTo>
                    <a:pt x="1992" y="869"/>
                  </a:lnTo>
                  <a:lnTo>
                    <a:pt x="1992" y="869"/>
                  </a:lnTo>
                  <a:lnTo>
                    <a:pt x="1992" y="869"/>
                  </a:lnTo>
                  <a:lnTo>
                    <a:pt x="1997" y="869"/>
                  </a:lnTo>
                  <a:lnTo>
                    <a:pt x="1997" y="869"/>
                  </a:lnTo>
                  <a:lnTo>
                    <a:pt x="1997" y="869"/>
                  </a:lnTo>
                  <a:lnTo>
                    <a:pt x="1997" y="869"/>
                  </a:lnTo>
                  <a:lnTo>
                    <a:pt x="2002" y="869"/>
                  </a:lnTo>
                  <a:lnTo>
                    <a:pt x="2002" y="869"/>
                  </a:lnTo>
                  <a:lnTo>
                    <a:pt x="2002" y="869"/>
                  </a:lnTo>
                  <a:lnTo>
                    <a:pt x="2002" y="869"/>
                  </a:lnTo>
                  <a:lnTo>
                    <a:pt x="2007" y="869"/>
                  </a:lnTo>
                  <a:lnTo>
                    <a:pt x="2007" y="863"/>
                  </a:lnTo>
                  <a:lnTo>
                    <a:pt x="2012" y="863"/>
                  </a:lnTo>
                  <a:lnTo>
                    <a:pt x="2012" y="863"/>
                  </a:lnTo>
                  <a:lnTo>
                    <a:pt x="2012" y="863"/>
                  </a:lnTo>
                  <a:lnTo>
                    <a:pt x="2012" y="863"/>
                  </a:lnTo>
                  <a:lnTo>
                    <a:pt x="2017" y="863"/>
                  </a:lnTo>
                  <a:lnTo>
                    <a:pt x="2017" y="863"/>
                  </a:lnTo>
                  <a:lnTo>
                    <a:pt x="2017" y="863"/>
                  </a:lnTo>
                  <a:lnTo>
                    <a:pt x="2017" y="863"/>
                  </a:lnTo>
                  <a:lnTo>
                    <a:pt x="2021" y="863"/>
                  </a:lnTo>
                  <a:lnTo>
                    <a:pt x="2021" y="863"/>
                  </a:lnTo>
                  <a:lnTo>
                    <a:pt x="2021" y="863"/>
                  </a:lnTo>
                  <a:lnTo>
                    <a:pt x="2021" y="863"/>
                  </a:lnTo>
                  <a:lnTo>
                    <a:pt x="2026" y="863"/>
                  </a:lnTo>
                  <a:lnTo>
                    <a:pt x="2026" y="863"/>
                  </a:lnTo>
                  <a:lnTo>
                    <a:pt x="2026" y="863"/>
                  </a:lnTo>
                  <a:lnTo>
                    <a:pt x="2026" y="863"/>
                  </a:lnTo>
                  <a:lnTo>
                    <a:pt x="2031" y="863"/>
                  </a:lnTo>
                  <a:lnTo>
                    <a:pt x="2031" y="863"/>
                  </a:lnTo>
                  <a:lnTo>
                    <a:pt x="2031" y="863"/>
                  </a:lnTo>
                  <a:lnTo>
                    <a:pt x="2031" y="858"/>
                  </a:lnTo>
                  <a:lnTo>
                    <a:pt x="2036" y="858"/>
                  </a:lnTo>
                  <a:lnTo>
                    <a:pt x="2036" y="858"/>
                  </a:lnTo>
                  <a:lnTo>
                    <a:pt x="2041" y="858"/>
                  </a:lnTo>
                  <a:lnTo>
                    <a:pt x="2041" y="858"/>
                  </a:lnTo>
                  <a:lnTo>
                    <a:pt x="2041" y="858"/>
                  </a:lnTo>
                  <a:lnTo>
                    <a:pt x="2041" y="858"/>
                  </a:lnTo>
                  <a:lnTo>
                    <a:pt x="2046" y="858"/>
                  </a:lnTo>
                  <a:lnTo>
                    <a:pt x="2046" y="858"/>
                  </a:lnTo>
                  <a:lnTo>
                    <a:pt x="2046" y="858"/>
                  </a:lnTo>
                  <a:lnTo>
                    <a:pt x="2046" y="858"/>
                  </a:lnTo>
                  <a:lnTo>
                    <a:pt x="2051" y="858"/>
                  </a:lnTo>
                  <a:lnTo>
                    <a:pt x="2051" y="858"/>
                  </a:lnTo>
                  <a:lnTo>
                    <a:pt x="2051" y="858"/>
                  </a:lnTo>
                  <a:lnTo>
                    <a:pt x="2051" y="858"/>
                  </a:lnTo>
                  <a:lnTo>
                    <a:pt x="2056" y="858"/>
                  </a:lnTo>
                  <a:lnTo>
                    <a:pt x="2056" y="858"/>
                  </a:lnTo>
                  <a:lnTo>
                    <a:pt x="2056" y="858"/>
                  </a:lnTo>
                  <a:lnTo>
                    <a:pt x="2056" y="852"/>
                  </a:lnTo>
                  <a:lnTo>
                    <a:pt x="2061" y="852"/>
                  </a:lnTo>
                  <a:lnTo>
                    <a:pt x="2061" y="852"/>
                  </a:lnTo>
                  <a:lnTo>
                    <a:pt x="2061" y="852"/>
                  </a:lnTo>
                  <a:lnTo>
                    <a:pt x="2061" y="852"/>
                  </a:lnTo>
                  <a:lnTo>
                    <a:pt x="2066" y="852"/>
                  </a:lnTo>
                  <a:lnTo>
                    <a:pt x="2066" y="852"/>
                  </a:lnTo>
                  <a:lnTo>
                    <a:pt x="2066" y="852"/>
                  </a:lnTo>
                  <a:lnTo>
                    <a:pt x="2066" y="852"/>
                  </a:lnTo>
                  <a:lnTo>
                    <a:pt x="2071" y="852"/>
                  </a:lnTo>
                  <a:lnTo>
                    <a:pt x="2071" y="852"/>
                  </a:lnTo>
                  <a:lnTo>
                    <a:pt x="2076" y="852"/>
                  </a:lnTo>
                  <a:lnTo>
                    <a:pt x="2076" y="852"/>
                  </a:lnTo>
                  <a:lnTo>
                    <a:pt x="2076" y="852"/>
                  </a:lnTo>
                  <a:lnTo>
                    <a:pt x="2076" y="852"/>
                  </a:lnTo>
                  <a:lnTo>
                    <a:pt x="2081" y="852"/>
                  </a:lnTo>
                  <a:lnTo>
                    <a:pt x="2081" y="852"/>
                  </a:lnTo>
                  <a:lnTo>
                    <a:pt x="2081" y="852"/>
                  </a:lnTo>
                  <a:lnTo>
                    <a:pt x="2081" y="852"/>
                  </a:lnTo>
                  <a:lnTo>
                    <a:pt x="2086" y="852"/>
                  </a:lnTo>
                  <a:lnTo>
                    <a:pt x="2086" y="852"/>
                  </a:lnTo>
                  <a:lnTo>
                    <a:pt x="2086" y="852"/>
                  </a:lnTo>
                  <a:lnTo>
                    <a:pt x="2086" y="847"/>
                  </a:lnTo>
                  <a:lnTo>
                    <a:pt x="2091" y="847"/>
                  </a:lnTo>
                  <a:lnTo>
                    <a:pt x="2091" y="847"/>
                  </a:lnTo>
                  <a:lnTo>
                    <a:pt x="2091" y="847"/>
                  </a:lnTo>
                  <a:lnTo>
                    <a:pt x="2091" y="847"/>
                  </a:lnTo>
                  <a:lnTo>
                    <a:pt x="2096" y="847"/>
                  </a:lnTo>
                  <a:lnTo>
                    <a:pt x="2096" y="847"/>
                  </a:lnTo>
                  <a:lnTo>
                    <a:pt x="2096" y="847"/>
                  </a:lnTo>
                  <a:lnTo>
                    <a:pt x="2096" y="847"/>
                  </a:lnTo>
                  <a:lnTo>
                    <a:pt x="2101" y="847"/>
                  </a:lnTo>
                  <a:lnTo>
                    <a:pt x="2101" y="847"/>
                  </a:lnTo>
                  <a:lnTo>
                    <a:pt x="2106" y="847"/>
                  </a:lnTo>
                  <a:lnTo>
                    <a:pt x="2106" y="847"/>
                  </a:lnTo>
                  <a:lnTo>
                    <a:pt x="2106" y="847"/>
                  </a:lnTo>
                  <a:lnTo>
                    <a:pt x="2106" y="847"/>
                  </a:lnTo>
                  <a:lnTo>
                    <a:pt x="2111" y="847"/>
                  </a:lnTo>
                  <a:lnTo>
                    <a:pt x="2111" y="847"/>
                  </a:lnTo>
                  <a:lnTo>
                    <a:pt x="2111" y="847"/>
                  </a:lnTo>
                  <a:lnTo>
                    <a:pt x="2111" y="847"/>
                  </a:lnTo>
                  <a:lnTo>
                    <a:pt x="2116" y="847"/>
                  </a:lnTo>
                  <a:lnTo>
                    <a:pt x="2116" y="847"/>
                  </a:lnTo>
                  <a:lnTo>
                    <a:pt x="2116" y="847"/>
                  </a:lnTo>
                  <a:lnTo>
                    <a:pt x="2116" y="847"/>
                  </a:lnTo>
                  <a:lnTo>
                    <a:pt x="2121" y="847"/>
                  </a:lnTo>
                  <a:lnTo>
                    <a:pt x="2121" y="841"/>
                  </a:lnTo>
                  <a:lnTo>
                    <a:pt x="2121" y="841"/>
                  </a:lnTo>
                  <a:lnTo>
                    <a:pt x="2121" y="841"/>
                  </a:lnTo>
                  <a:lnTo>
                    <a:pt x="2126" y="841"/>
                  </a:lnTo>
                  <a:lnTo>
                    <a:pt x="2126" y="841"/>
                  </a:lnTo>
                  <a:lnTo>
                    <a:pt x="2126" y="841"/>
                  </a:lnTo>
                  <a:lnTo>
                    <a:pt x="2126" y="841"/>
                  </a:lnTo>
                  <a:lnTo>
                    <a:pt x="2131" y="841"/>
                  </a:lnTo>
                  <a:lnTo>
                    <a:pt x="2131" y="841"/>
                  </a:lnTo>
                  <a:lnTo>
                    <a:pt x="2136" y="841"/>
                  </a:lnTo>
                  <a:lnTo>
                    <a:pt x="2136" y="841"/>
                  </a:lnTo>
                  <a:lnTo>
                    <a:pt x="2136" y="841"/>
                  </a:lnTo>
                  <a:lnTo>
                    <a:pt x="2136" y="841"/>
                  </a:lnTo>
                  <a:lnTo>
                    <a:pt x="2141" y="841"/>
                  </a:lnTo>
                  <a:lnTo>
                    <a:pt x="2141" y="841"/>
                  </a:lnTo>
                  <a:lnTo>
                    <a:pt x="2141" y="841"/>
                  </a:lnTo>
                  <a:lnTo>
                    <a:pt x="2141" y="835"/>
                  </a:lnTo>
                  <a:lnTo>
                    <a:pt x="2146" y="835"/>
                  </a:lnTo>
                  <a:lnTo>
                    <a:pt x="2146" y="835"/>
                  </a:lnTo>
                  <a:lnTo>
                    <a:pt x="2146" y="835"/>
                  </a:lnTo>
                  <a:lnTo>
                    <a:pt x="2146" y="835"/>
                  </a:lnTo>
                  <a:lnTo>
                    <a:pt x="2151" y="835"/>
                  </a:lnTo>
                  <a:lnTo>
                    <a:pt x="2151" y="835"/>
                  </a:lnTo>
                  <a:lnTo>
                    <a:pt x="2151" y="835"/>
                  </a:lnTo>
                  <a:lnTo>
                    <a:pt x="2151" y="835"/>
                  </a:lnTo>
                  <a:lnTo>
                    <a:pt x="2156" y="835"/>
                  </a:lnTo>
                  <a:lnTo>
                    <a:pt x="2156" y="835"/>
                  </a:lnTo>
                  <a:lnTo>
                    <a:pt x="2156" y="835"/>
                  </a:lnTo>
                  <a:lnTo>
                    <a:pt x="2156" y="835"/>
                  </a:lnTo>
                  <a:lnTo>
                    <a:pt x="2161" y="835"/>
                  </a:lnTo>
                  <a:lnTo>
                    <a:pt x="2161" y="835"/>
                  </a:lnTo>
                  <a:lnTo>
                    <a:pt x="2165" y="835"/>
                  </a:lnTo>
                  <a:lnTo>
                    <a:pt x="2165" y="835"/>
                  </a:lnTo>
                  <a:lnTo>
                    <a:pt x="2165" y="835"/>
                  </a:lnTo>
                  <a:lnTo>
                    <a:pt x="2165" y="835"/>
                  </a:lnTo>
                  <a:lnTo>
                    <a:pt x="2170" y="835"/>
                  </a:lnTo>
                  <a:lnTo>
                    <a:pt x="2170" y="835"/>
                  </a:lnTo>
                  <a:lnTo>
                    <a:pt x="2170" y="835"/>
                  </a:lnTo>
                  <a:lnTo>
                    <a:pt x="2170" y="835"/>
                  </a:lnTo>
                  <a:lnTo>
                    <a:pt x="2175" y="835"/>
                  </a:lnTo>
                  <a:lnTo>
                    <a:pt x="2175" y="835"/>
                  </a:lnTo>
                  <a:lnTo>
                    <a:pt x="2175" y="835"/>
                  </a:lnTo>
                  <a:lnTo>
                    <a:pt x="2175" y="835"/>
                  </a:lnTo>
                  <a:lnTo>
                    <a:pt x="2180" y="835"/>
                  </a:lnTo>
                  <a:lnTo>
                    <a:pt x="2180" y="835"/>
                  </a:lnTo>
                  <a:lnTo>
                    <a:pt x="2180" y="835"/>
                  </a:lnTo>
                  <a:lnTo>
                    <a:pt x="2180" y="835"/>
                  </a:lnTo>
                  <a:lnTo>
                    <a:pt x="2185" y="835"/>
                  </a:lnTo>
                  <a:lnTo>
                    <a:pt x="2185" y="835"/>
                  </a:lnTo>
                  <a:lnTo>
                    <a:pt x="2185" y="835"/>
                  </a:lnTo>
                  <a:lnTo>
                    <a:pt x="2185" y="835"/>
                  </a:lnTo>
                  <a:lnTo>
                    <a:pt x="2190" y="835"/>
                  </a:lnTo>
                  <a:lnTo>
                    <a:pt x="2190" y="835"/>
                  </a:lnTo>
                  <a:lnTo>
                    <a:pt x="2190" y="835"/>
                  </a:lnTo>
                  <a:lnTo>
                    <a:pt x="2190" y="830"/>
                  </a:lnTo>
                  <a:lnTo>
                    <a:pt x="2195" y="830"/>
                  </a:lnTo>
                  <a:lnTo>
                    <a:pt x="2195" y="830"/>
                  </a:lnTo>
                  <a:lnTo>
                    <a:pt x="2200" y="830"/>
                  </a:lnTo>
                  <a:lnTo>
                    <a:pt x="2200" y="830"/>
                  </a:lnTo>
                  <a:lnTo>
                    <a:pt x="2200" y="830"/>
                  </a:lnTo>
                  <a:lnTo>
                    <a:pt x="2200" y="830"/>
                  </a:lnTo>
                  <a:lnTo>
                    <a:pt x="2205" y="830"/>
                  </a:lnTo>
                  <a:lnTo>
                    <a:pt x="2205" y="830"/>
                  </a:lnTo>
                  <a:lnTo>
                    <a:pt x="2205" y="830"/>
                  </a:lnTo>
                  <a:lnTo>
                    <a:pt x="2205" y="830"/>
                  </a:lnTo>
                  <a:lnTo>
                    <a:pt x="2210" y="830"/>
                  </a:lnTo>
                  <a:lnTo>
                    <a:pt x="2210" y="830"/>
                  </a:lnTo>
                  <a:lnTo>
                    <a:pt x="2210" y="830"/>
                  </a:lnTo>
                  <a:lnTo>
                    <a:pt x="2210" y="830"/>
                  </a:lnTo>
                  <a:lnTo>
                    <a:pt x="2215" y="830"/>
                  </a:lnTo>
                  <a:lnTo>
                    <a:pt x="2215" y="830"/>
                  </a:lnTo>
                  <a:lnTo>
                    <a:pt x="2215" y="830"/>
                  </a:lnTo>
                  <a:lnTo>
                    <a:pt x="2215" y="824"/>
                  </a:lnTo>
                  <a:lnTo>
                    <a:pt x="2220" y="824"/>
                  </a:lnTo>
                  <a:lnTo>
                    <a:pt x="2220" y="824"/>
                  </a:lnTo>
                  <a:lnTo>
                    <a:pt x="2220" y="824"/>
                  </a:lnTo>
                  <a:lnTo>
                    <a:pt x="2220" y="824"/>
                  </a:lnTo>
                  <a:lnTo>
                    <a:pt x="2225" y="824"/>
                  </a:lnTo>
                  <a:lnTo>
                    <a:pt x="2225" y="824"/>
                  </a:lnTo>
                  <a:lnTo>
                    <a:pt x="2230" y="824"/>
                  </a:lnTo>
                  <a:lnTo>
                    <a:pt x="2230" y="824"/>
                  </a:lnTo>
                  <a:lnTo>
                    <a:pt x="2230" y="824"/>
                  </a:lnTo>
                  <a:lnTo>
                    <a:pt x="2230" y="818"/>
                  </a:lnTo>
                  <a:lnTo>
                    <a:pt x="2235" y="818"/>
                  </a:lnTo>
                  <a:lnTo>
                    <a:pt x="2235" y="818"/>
                  </a:lnTo>
                  <a:lnTo>
                    <a:pt x="2235" y="818"/>
                  </a:lnTo>
                  <a:lnTo>
                    <a:pt x="2235" y="818"/>
                  </a:lnTo>
                  <a:lnTo>
                    <a:pt x="2240" y="818"/>
                  </a:lnTo>
                  <a:lnTo>
                    <a:pt x="2240" y="818"/>
                  </a:lnTo>
                  <a:lnTo>
                    <a:pt x="2240" y="818"/>
                  </a:lnTo>
                  <a:lnTo>
                    <a:pt x="2240" y="818"/>
                  </a:lnTo>
                  <a:lnTo>
                    <a:pt x="2245" y="818"/>
                  </a:lnTo>
                  <a:lnTo>
                    <a:pt x="2245" y="813"/>
                  </a:lnTo>
                  <a:lnTo>
                    <a:pt x="2245" y="813"/>
                  </a:lnTo>
                  <a:lnTo>
                    <a:pt x="2245" y="813"/>
                  </a:lnTo>
                  <a:lnTo>
                    <a:pt x="2250" y="813"/>
                  </a:lnTo>
                  <a:lnTo>
                    <a:pt x="2250" y="807"/>
                  </a:lnTo>
                  <a:lnTo>
                    <a:pt x="2250" y="807"/>
                  </a:lnTo>
                  <a:lnTo>
                    <a:pt x="2250" y="802"/>
                  </a:lnTo>
                  <a:lnTo>
                    <a:pt x="2255" y="802"/>
                  </a:lnTo>
                  <a:lnTo>
                    <a:pt x="2255" y="796"/>
                  </a:lnTo>
                  <a:lnTo>
                    <a:pt x="2260" y="796"/>
                  </a:lnTo>
                  <a:lnTo>
                    <a:pt x="2260" y="796"/>
                  </a:lnTo>
                  <a:lnTo>
                    <a:pt x="2260" y="796"/>
                  </a:lnTo>
                  <a:lnTo>
                    <a:pt x="2260" y="796"/>
                  </a:lnTo>
                  <a:lnTo>
                    <a:pt x="2265" y="796"/>
                  </a:lnTo>
                  <a:lnTo>
                    <a:pt x="2265" y="790"/>
                  </a:lnTo>
                  <a:lnTo>
                    <a:pt x="2265" y="790"/>
                  </a:lnTo>
                  <a:lnTo>
                    <a:pt x="2265" y="779"/>
                  </a:lnTo>
                  <a:lnTo>
                    <a:pt x="2270" y="779"/>
                  </a:lnTo>
                  <a:lnTo>
                    <a:pt x="2270" y="779"/>
                  </a:lnTo>
                  <a:lnTo>
                    <a:pt x="2270" y="779"/>
                  </a:lnTo>
                  <a:lnTo>
                    <a:pt x="2270" y="762"/>
                  </a:lnTo>
                  <a:lnTo>
                    <a:pt x="2275" y="762"/>
                  </a:lnTo>
                  <a:lnTo>
                    <a:pt x="2275" y="751"/>
                  </a:lnTo>
                  <a:lnTo>
                    <a:pt x="2275" y="751"/>
                  </a:lnTo>
                  <a:lnTo>
                    <a:pt x="2275" y="751"/>
                  </a:lnTo>
                  <a:lnTo>
                    <a:pt x="2280" y="751"/>
                  </a:lnTo>
                  <a:lnTo>
                    <a:pt x="2280" y="751"/>
                  </a:lnTo>
                  <a:lnTo>
                    <a:pt x="2280" y="751"/>
                  </a:lnTo>
                  <a:lnTo>
                    <a:pt x="2280" y="746"/>
                  </a:lnTo>
                  <a:lnTo>
                    <a:pt x="2285" y="746"/>
                  </a:lnTo>
                  <a:lnTo>
                    <a:pt x="2285" y="740"/>
                  </a:lnTo>
                  <a:lnTo>
                    <a:pt x="2290" y="740"/>
                  </a:lnTo>
                  <a:lnTo>
                    <a:pt x="2290" y="740"/>
                  </a:lnTo>
                  <a:lnTo>
                    <a:pt x="2290" y="740"/>
                  </a:lnTo>
                  <a:lnTo>
                    <a:pt x="2290" y="734"/>
                  </a:lnTo>
                  <a:lnTo>
                    <a:pt x="2295" y="734"/>
                  </a:lnTo>
                  <a:lnTo>
                    <a:pt x="2295" y="734"/>
                  </a:lnTo>
                  <a:lnTo>
                    <a:pt x="2295" y="734"/>
                  </a:lnTo>
                  <a:lnTo>
                    <a:pt x="2295" y="734"/>
                  </a:lnTo>
                  <a:lnTo>
                    <a:pt x="2300" y="734"/>
                  </a:lnTo>
                  <a:lnTo>
                    <a:pt x="2300" y="734"/>
                  </a:lnTo>
                  <a:lnTo>
                    <a:pt x="2300" y="734"/>
                  </a:lnTo>
                  <a:lnTo>
                    <a:pt x="2300" y="734"/>
                  </a:lnTo>
                  <a:lnTo>
                    <a:pt x="2305" y="734"/>
                  </a:lnTo>
                  <a:lnTo>
                    <a:pt x="2305" y="729"/>
                  </a:lnTo>
                  <a:lnTo>
                    <a:pt x="2305" y="729"/>
                  </a:lnTo>
                  <a:lnTo>
                    <a:pt x="2305" y="729"/>
                  </a:lnTo>
                  <a:lnTo>
                    <a:pt x="2310" y="729"/>
                  </a:lnTo>
                  <a:lnTo>
                    <a:pt x="2310" y="729"/>
                  </a:lnTo>
                  <a:lnTo>
                    <a:pt x="2310" y="729"/>
                  </a:lnTo>
                  <a:lnTo>
                    <a:pt x="2310" y="729"/>
                  </a:lnTo>
                  <a:lnTo>
                    <a:pt x="2314" y="729"/>
                  </a:lnTo>
                  <a:lnTo>
                    <a:pt x="2314" y="729"/>
                  </a:lnTo>
                  <a:lnTo>
                    <a:pt x="2319" y="729"/>
                  </a:lnTo>
                  <a:lnTo>
                    <a:pt x="2319" y="723"/>
                  </a:lnTo>
                  <a:lnTo>
                    <a:pt x="2319" y="723"/>
                  </a:lnTo>
                  <a:lnTo>
                    <a:pt x="2319" y="723"/>
                  </a:lnTo>
                  <a:lnTo>
                    <a:pt x="2324" y="723"/>
                  </a:lnTo>
                  <a:lnTo>
                    <a:pt x="2324" y="723"/>
                  </a:lnTo>
                  <a:lnTo>
                    <a:pt x="2324" y="723"/>
                  </a:lnTo>
                  <a:lnTo>
                    <a:pt x="2324" y="723"/>
                  </a:lnTo>
                  <a:lnTo>
                    <a:pt x="2329" y="723"/>
                  </a:lnTo>
                  <a:lnTo>
                    <a:pt x="2329" y="723"/>
                  </a:lnTo>
                  <a:lnTo>
                    <a:pt x="2329" y="723"/>
                  </a:lnTo>
                  <a:lnTo>
                    <a:pt x="2329" y="723"/>
                  </a:lnTo>
                  <a:lnTo>
                    <a:pt x="2334" y="723"/>
                  </a:lnTo>
                  <a:lnTo>
                    <a:pt x="2334" y="723"/>
                  </a:lnTo>
                  <a:lnTo>
                    <a:pt x="2334" y="723"/>
                  </a:lnTo>
                  <a:lnTo>
                    <a:pt x="2334" y="723"/>
                  </a:lnTo>
                  <a:lnTo>
                    <a:pt x="2339" y="723"/>
                  </a:lnTo>
                  <a:lnTo>
                    <a:pt x="2339" y="718"/>
                  </a:lnTo>
                  <a:lnTo>
                    <a:pt x="2344" y="718"/>
                  </a:lnTo>
                  <a:lnTo>
                    <a:pt x="2344" y="718"/>
                  </a:lnTo>
                  <a:lnTo>
                    <a:pt x="2344" y="718"/>
                  </a:lnTo>
                  <a:lnTo>
                    <a:pt x="2344" y="718"/>
                  </a:lnTo>
                  <a:lnTo>
                    <a:pt x="2349" y="718"/>
                  </a:lnTo>
                  <a:lnTo>
                    <a:pt x="2349" y="718"/>
                  </a:lnTo>
                  <a:lnTo>
                    <a:pt x="2354" y="718"/>
                  </a:lnTo>
                  <a:lnTo>
                    <a:pt x="2354" y="712"/>
                  </a:lnTo>
                  <a:lnTo>
                    <a:pt x="2354" y="712"/>
                  </a:lnTo>
                  <a:lnTo>
                    <a:pt x="2354" y="712"/>
                  </a:lnTo>
                  <a:lnTo>
                    <a:pt x="2359" y="712"/>
                  </a:lnTo>
                  <a:lnTo>
                    <a:pt x="2359" y="712"/>
                  </a:lnTo>
                  <a:lnTo>
                    <a:pt x="2359" y="712"/>
                  </a:lnTo>
                  <a:lnTo>
                    <a:pt x="2359" y="712"/>
                  </a:lnTo>
                  <a:lnTo>
                    <a:pt x="2364" y="712"/>
                  </a:lnTo>
                  <a:lnTo>
                    <a:pt x="2364" y="706"/>
                  </a:lnTo>
                  <a:lnTo>
                    <a:pt x="2364" y="706"/>
                  </a:lnTo>
                  <a:lnTo>
                    <a:pt x="2364" y="701"/>
                  </a:lnTo>
                  <a:lnTo>
                    <a:pt x="2369" y="701"/>
                  </a:lnTo>
                  <a:lnTo>
                    <a:pt x="2369" y="701"/>
                  </a:lnTo>
                  <a:lnTo>
                    <a:pt x="2369" y="701"/>
                  </a:lnTo>
                  <a:lnTo>
                    <a:pt x="2369" y="701"/>
                  </a:lnTo>
                  <a:lnTo>
                    <a:pt x="2374" y="701"/>
                  </a:lnTo>
                  <a:lnTo>
                    <a:pt x="2374" y="701"/>
                  </a:lnTo>
                  <a:lnTo>
                    <a:pt x="2374" y="701"/>
                  </a:lnTo>
                  <a:lnTo>
                    <a:pt x="2374" y="701"/>
                  </a:lnTo>
                  <a:lnTo>
                    <a:pt x="2379" y="701"/>
                  </a:lnTo>
                  <a:lnTo>
                    <a:pt x="2379" y="701"/>
                  </a:lnTo>
                  <a:lnTo>
                    <a:pt x="2384" y="701"/>
                  </a:lnTo>
                  <a:lnTo>
                    <a:pt x="2384" y="695"/>
                  </a:lnTo>
                  <a:lnTo>
                    <a:pt x="2384" y="695"/>
                  </a:lnTo>
                  <a:lnTo>
                    <a:pt x="2384" y="695"/>
                  </a:lnTo>
                  <a:lnTo>
                    <a:pt x="2389" y="695"/>
                  </a:lnTo>
                  <a:lnTo>
                    <a:pt x="2389" y="695"/>
                  </a:lnTo>
                  <a:lnTo>
                    <a:pt x="2389" y="695"/>
                  </a:lnTo>
                  <a:lnTo>
                    <a:pt x="2389" y="695"/>
                  </a:lnTo>
                  <a:lnTo>
                    <a:pt x="2394" y="695"/>
                  </a:lnTo>
                  <a:lnTo>
                    <a:pt x="2394" y="695"/>
                  </a:lnTo>
                  <a:lnTo>
                    <a:pt x="2394" y="695"/>
                  </a:lnTo>
                  <a:lnTo>
                    <a:pt x="2394" y="690"/>
                  </a:lnTo>
                  <a:lnTo>
                    <a:pt x="2399" y="690"/>
                  </a:lnTo>
                  <a:lnTo>
                    <a:pt x="2399" y="690"/>
                  </a:lnTo>
                  <a:lnTo>
                    <a:pt x="2399" y="690"/>
                  </a:lnTo>
                  <a:lnTo>
                    <a:pt x="2399" y="690"/>
                  </a:lnTo>
                  <a:lnTo>
                    <a:pt x="2404" y="690"/>
                  </a:lnTo>
                  <a:lnTo>
                    <a:pt x="2404" y="690"/>
                  </a:lnTo>
                  <a:lnTo>
                    <a:pt x="2404" y="690"/>
                  </a:lnTo>
                  <a:lnTo>
                    <a:pt x="2404" y="684"/>
                  </a:lnTo>
                  <a:lnTo>
                    <a:pt x="2409" y="684"/>
                  </a:lnTo>
                  <a:lnTo>
                    <a:pt x="2409" y="684"/>
                  </a:lnTo>
                  <a:lnTo>
                    <a:pt x="2414" y="684"/>
                  </a:lnTo>
                  <a:lnTo>
                    <a:pt x="2414" y="684"/>
                  </a:lnTo>
                  <a:lnTo>
                    <a:pt x="2414" y="684"/>
                  </a:lnTo>
                  <a:lnTo>
                    <a:pt x="2414" y="678"/>
                  </a:lnTo>
                  <a:lnTo>
                    <a:pt x="2419" y="678"/>
                  </a:lnTo>
                  <a:lnTo>
                    <a:pt x="2419" y="678"/>
                  </a:lnTo>
                  <a:lnTo>
                    <a:pt x="2419" y="678"/>
                  </a:lnTo>
                  <a:lnTo>
                    <a:pt x="2419" y="678"/>
                  </a:lnTo>
                  <a:lnTo>
                    <a:pt x="2424" y="678"/>
                  </a:lnTo>
                  <a:lnTo>
                    <a:pt x="2424" y="678"/>
                  </a:lnTo>
                  <a:lnTo>
                    <a:pt x="2424" y="678"/>
                  </a:lnTo>
                  <a:lnTo>
                    <a:pt x="2424" y="673"/>
                  </a:lnTo>
                  <a:lnTo>
                    <a:pt x="2429" y="673"/>
                  </a:lnTo>
                  <a:lnTo>
                    <a:pt x="2429" y="673"/>
                  </a:lnTo>
                  <a:lnTo>
                    <a:pt x="2429" y="673"/>
                  </a:lnTo>
                  <a:lnTo>
                    <a:pt x="2429" y="673"/>
                  </a:lnTo>
                  <a:lnTo>
                    <a:pt x="2434" y="673"/>
                  </a:lnTo>
                  <a:lnTo>
                    <a:pt x="2434" y="673"/>
                  </a:lnTo>
                  <a:lnTo>
                    <a:pt x="2434" y="673"/>
                  </a:lnTo>
                  <a:lnTo>
                    <a:pt x="2434" y="673"/>
                  </a:lnTo>
                  <a:lnTo>
                    <a:pt x="2439" y="673"/>
                  </a:lnTo>
                  <a:lnTo>
                    <a:pt x="2439" y="673"/>
                  </a:lnTo>
                  <a:lnTo>
                    <a:pt x="2444" y="673"/>
                  </a:lnTo>
                  <a:lnTo>
                    <a:pt x="2444" y="673"/>
                  </a:lnTo>
                  <a:lnTo>
                    <a:pt x="2444" y="673"/>
                  </a:lnTo>
                  <a:lnTo>
                    <a:pt x="2444" y="673"/>
                  </a:lnTo>
                  <a:lnTo>
                    <a:pt x="2449" y="673"/>
                  </a:lnTo>
                  <a:lnTo>
                    <a:pt x="2449" y="673"/>
                  </a:lnTo>
                  <a:lnTo>
                    <a:pt x="2454" y="673"/>
                  </a:lnTo>
                  <a:lnTo>
                    <a:pt x="2454" y="673"/>
                  </a:lnTo>
                  <a:lnTo>
                    <a:pt x="2454" y="673"/>
                  </a:lnTo>
                  <a:lnTo>
                    <a:pt x="2454" y="673"/>
                  </a:lnTo>
                  <a:lnTo>
                    <a:pt x="2459" y="673"/>
                  </a:lnTo>
                  <a:lnTo>
                    <a:pt x="2459" y="673"/>
                  </a:lnTo>
                  <a:lnTo>
                    <a:pt x="2459" y="673"/>
                  </a:lnTo>
                  <a:lnTo>
                    <a:pt x="2459" y="673"/>
                  </a:lnTo>
                  <a:lnTo>
                    <a:pt x="2463" y="673"/>
                  </a:lnTo>
                  <a:lnTo>
                    <a:pt x="2463" y="673"/>
                  </a:lnTo>
                  <a:lnTo>
                    <a:pt x="2463" y="673"/>
                  </a:lnTo>
                  <a:lnTo>
                    <a:pt x="2463" y="673"/>
                  </a:lnTo>
                  <a:lnTo>
                    <a:pt x="2468" y="673"/>
                  </a:lnTo>
                  <a:lnTo>
                    <a:pt x="2468" y="673"/>
                  </a:lnTo>
                  <a:lnTo>
                    <a:pt x="2468" y="673"/>
                  </a:lnTo>
                  <a:lnTo>
                    <a:pt x="2468" y="673"/>
                  </a:lnTo>
                  <a:lnTo>
                    <a:pt x="2473" y="673"/>
                  </a:lnTo>
                  <a:lnTo>
                    <a:pt x="2473" y="673"/>
                  </a:lnTo>
                  <a:lnTo>
                    <a:pt x="2478" y="673"/>
                  </a:lnTo>
                  <a:lnTo>
                    <a:pt x="2478" y="667"/>
                  </a:lnTo>
                  <a:lnTo>
                    <a:pt x="2478" y="667"/>
                  </a:lnTo>
                  <a:lnTo>
                    <a:pt x="2478" y="667"/>
                  </a:lnTo>
                  <a:lnTo>
                    <a:pt x="2483" y="667"/>
                  </a:lnTo>
                  <a:lnTo>
                    <a:pt x="2483" y="667"/>
                  </a:lnTo>
                  <a:lnTo>
                    <a:pt x="2483" y="667"/>
                  </a:lnTo>
                  <a:lnTo>
                    <a:pt x="2483" y="667"/>
                  </a:lnTo>
                  <a:lnTo>
                    <a:pt x="2488" y="667"/>
                  </a:lnTo>
                  <a:lnTo>
                    <a:pt x="2488" y="667"/>
                  </a:lnTo>
                  <a:lnTo>
                    <a:pt x="2488" y="667"/>
                  </a:lnTo>
                  <a:lnTo>
                    <a:pt x="2488" y="667"/>
                  </a:lnTo>
                  <a:lnTo>
                    <a:pt x="2493" y="667"/>
                  </a:lnTo>
                  <a:lnTo>
                    <a:pt x="2493" y="667"/>
                  </a:lnTo>
                  <a:lnTo>
                    <a:pt x="2493" y="667"/>
                  </a:lnTo>
                  <a:lnTo>
                    <a:pt x="2493" y="667"/>
                  </a:lnTo>
                  <a:lnTo>
                    <a:pt x="2498" y="667"/>
                  </a:lnTo>
                  <a:lnTo>
                    <a:pt x="2498" y="662"/>
                  </a:lnTo>
                  <a:lnTo>
                    <a:pt x="2498" y="662"/>
                  </a:lnTo>
                  <a:lnTo>
                    <a:pt x="2498" y="662"/>
                  </a:lnTo>
                  <a:lnTo>
                    <a:pt x="2503" y="662"/>
                  </a:lnTo>
                  <a:lnTo>
                    <a:pt x="2503" y="662"/>
                  </a:lnTo>
                  <a:lnTo>
                    <a:pt x="2508" y="662"/>
                  </a:lnTo>
                  <a:lnTo>
                    <a:pt x="2508" y="662"/>
                  </a:lnTo>
                  <a:lnTo>
                    <a:pt x="2508" y="662"/>
                  </a:lnTo>
                  <a:lnTo>
                    <a:pt x="2508" y="662"/>
                  </a:lnTo>
                  <a:lnTo>
                    <a:pt x="2513" y="662"/>
                  </a:lnTo>
                  <a:lnTo>
                    <a:pt x="2513" y="662"/>
                  </a:lnTo>
                  <a:lnTo>
                    <a:pt x="2513" y="662"/>
                  </a:lnTo>
                  <a:lnTo>
                    <a:pt x="2513" y="662"/>
                  </a:lnTo>
                  <a:lnTo>
                    <a:pt x="2518" y="662"/>
                  </a:lnTo>
                  <a:lnTo>
                    <a:pt x="2518" y="662"/>
                  </a:lnTo>
                  <a:lnTo>
                    <a:pt x="2518" y="662"/>
                  </a:lnTo>
                  <a:lnTo>
                    <a:pt x="2518" y="656"/>
                  </a:lnTo>
                  <a:lnTo>
                    <a:pt x="2523" y="656"/>
                  </a:lnTo>
                  <a:lnTo>
                    <a:pt x="2523" y="656"/>
                  </a:lnTo>
                  <a:lnTo>
                    <a:pt x="2523" y="656"/>
                  </a:lnTo>
                  <a:lnTo>
                    <a:pt x="2523" y="656"/>
                  </a:lnTo>
                  <a:lnTo>
                    <a:pt x="2528" y="656"/>
                  </a:lnTo>
                  <a:lnTo>
                    <a:pt x="2528" y="656"/>
                  </a:lnTo>
                  <a:lnTo>
                    <a:pt x="2528" y="656"/>
                  </a:lnTo>
                  <a:lnTo>
                    <a:pt x="2528" y="656"/>
                  </a:lnTo>
                  <a:lnTo>
                    <a:pt x="2533" y="656"/>
                  </a:lnTo>
                  <a:lnTo>
                    <a:pt x="2533" y="650"/>
                  </a:lnTo>
                  <a:lnTo>
                    <a:pt x="2538" y="650"/>
                  </a:lnTo>
                  <a:lnTo>
                    <a:pt x="2538" y="650"/>
                  </a:lnTo>
                  <a:lnTo>
                    <a:pt x="2538" y="650"/>
                  </a:lnTo>
                  <a:lnTo>
                    <a:pt x="2538" y="645"/>
                  </a:lnTo>
                  <a:lnTo>
                    <a:pt x="2543" y="645"/>
                  </a:lnTo>
                  <a:lnTo>
                    <a:pt x="2543" y="645"/>
                  </a:lnTo>
                  <a:lnTo>
                    <a:pt x="2543" y="645"/>
                  </a:lnTo>
                  <a:lnTo>
                    <a:pt x="2543" y="645"/>
                  </a:lnTo>
                  <a:lnTo>
                    <a:pt x="2548" y="645"/>
                  </a:lnTo>
                  <a:lnTo>
                    <a:pt x="2548" y="645"/>
                  </a:lnTo>
                  <a:lnTo>
                    <a:pt x="2548" y="645"/>
                  </a:lnTo>
                  <a:lnTo>
                    <a:pt x="2548" y="645"/>
                  </a:lnTo>
                  <a:lnTo>
                    <a:pt x="2553" y="645"/>
                  </a:lnTo>
                  <a:lnTo>
                    <a:pt x="2553" y="645"/>
                  </a:lnTo>
                  <a:lnTo>
                    <a:pt x="2553" y="645"/>
                  </a:lnTo>
                  <a:lnTo>
                    <a:pt x="2553" y="645"/>
                  </a:lnTo>
                  <a:lnTo>
                    <a:pt x="2558" y="645"/>
                  </a:lnTo>
                  <a:lnTo>
                    <a:pt x="2558" y="645"/>
                  </a:lnTo>
                  <a:lnTo>
                    <a:pt x="2558" y="645"/>
                  </a:lnTo>
                  <a:lnTo>
                    <a:pt x="2558" y="639"/>
                  </a:lnTo>
                  <a:lnTo>
                    <a:pt x="2563" y="639"/>
                  </a:lnTo>
                  <a:lnTo>
                    <a:pt x="2563" y="639"/>
                  </a:lnTo>
                  <a:lnTo>
                    <a:pt x="2568" y="639"/>
                  </a:lnTo>
                  <a:lnTo>
                    <a:pt x="2568" y="639"/>
                  </a:lnTo>
                  <a:lnTo>
                    <a:pt x="2568" y="639"/>
                  </a:lnTo>
                  <a:lnTo>
                    <a:pt x="2568" y="633"/>
                  </a:lnTo>
                  <a:lnTo>
                    <a:pt x="2573" y="633"/>
                  </a:lnTo>
                  <a:lnTo>
                    <a:pt x="2573" y="633"/>
                  </a:lnTo>
                  <a:lnTo>
                    <a:pt x="2573" y="633"/>
                  </a:lnTo>
                  <a:lnTo>
                    <a:pt x="2573" y="628"/>
                  </a:lnTo>
                  <a:lnTo>
                    <a:pt x="2578" y="628"/>
                  </a:lnTo>
                  <a:lnTo>
                    <a:pt x="2578" y="622"/>
                  </a:lnTo>
                  <a:lnTo>
                    <a:pt x="2578" y="622"/>
                  </a:lnTo>
                  <a:lnTo>
                    <a:pt x="2578" y="622"/>
                  </a:lnTo>
                  <a:lnTo>
                    <a:pt x="2583" y="622"/>
                  </a:lnTo>
                  <a:lnTo>
                    <a:pt x="2583" y="622"/>
                  </a:lnTo>
                  <a:lnTo>
                    <a:pt x="2583" y="622"/>
                  </a:lnTo>
                  <a:lnTo>
                    <a:pt x="2583" y="622"/>
                  </a:lnTo>
                  <a:lnTo>
                    <a:pt x="2588" y="622"/>
                  </a:lnTo>
                  <a:lnTo>
                    <a:pt x="2588" y="617"/>
                  </a:lnTo>
                  <a:lnTo>
                    <a:pt x="2588" y="617"/>
                  </a:lnTo>
                  <a:lnTo>
                    <a:pt x="2588" y="617"/>
                  </a:lnTo>
                  <a:lnTo>
                    <a:pt x="2593" y="617"/>
                  </a:lnTo>
                  <a:lnTo>
                    <a:pt x="2593" y="605"/>
                  </a:lnTo>
                  <a:lnTo>
                    <a:pt x="2593" y="605"/>
                  </a:lnTo>
                  <a:lnTo>
                    <a:pt x="2593" y="594"/>
                  </a:lnTo>
                  <a:lnTo>
                    <a:pt x="2598" y="594"/>
                  </a:lnTo>
                  <a:lnTo>
                    <a:pt x="2598" y="589"/>
                  </a:lnTo>
                  <a:lnTo>
                    <a:pt x="2603" y="589"/>
                  </a:lnTo>
                  <a:lnTo>
                    <a:pt x="2603" y="583"/>
                  </a:lnTo>
                  <a:lnTo>
                    <a:pt x="2603" y="583"/>
                  </a:lnTo>
                  <a:lnTo>
                    <a:pt x="2603" y="583"/>
                  </a:lnTo>
                  <a:lnTo>
                    <a:pt x="2607" y="583"/>
                  </a:lnTo>
                  <a:lnTo>
                    <a:pt x="2607" y="572"/>
                  </a:lnTo>
                  <a:lnTo>
                    <a:pt x="2607" y="572"/>
                  </a:lnTo>
                  <a:lnTo>
                    <a:pt x="2607" y="572"/>
                  </a:lnTo>
                  <a:lnTo>
                    <a:pt x="2612" y="572"/>
                  </a:lnTo>
                  <a:lnTo>
                    <a:pt x="2612" y="561"/>
                  </a:lnTo>
                  <a:lnTo>
                    <a:pt x="2612" y="561"/>
                  </a:lnTo>
                  <a:lnTo>
                    <a:pt x="2612" y="555"/>
                  </a:lnTo>
                  <a:lnTo>
                    <a:pt x="2617" y="555"/>
                  </a:lnTo>
                  <a:lnTo>
                    <a:pt x="2617" y="549"/>
                  </a:lnTo>
                  <a:lnTo>
                    <a:pt x="2617" y="549"/>
                  </a:lnTo>
                  <a:lnTo>
                    <a:pt x="2617" y="549"/>
                  </a:lnTo>
                  <a:lnTo>
                    <a:pt x="2622" y="549"/>
                  </a:lnTo>
                  <a:lnTo>
                    <a:pt x="2622" y="549"/>
                  </a:lnTo>
                  <a:lnTo>
                    <a:pt x="2622" y="549"/>
                  </a:lnTo>
                  <a:lnTo>
                    <a:pt x="2622" y="544"/>
                  </a:lnTo>
                  <a:lnTo>
                    <a:pt x="2627" y="544"/>
                  </a:lnTo>
                  <a:lnTo>
                    <a:pt x="2627" y="538"/>
                  </a:lnTo>
                  <a:lnTo>
                    <a:pt x="2632" y="538"/>
                  </a:lnTo>
                  <a:lnTo>
                    <a:pt x="2632" y="538"/>
                  </a:lnTo>
                  <a:lnTo>
                    <a:pt x="2632" y="538"/>
                  </a:lnTo>
                  <a:lnTo>
                    <a:pt x="2632" y="533"/>
                  </a:lnTo>
                  <a:lnTo>
                    <a:pt x="2637" y="533"/>
                  </a:lnTo>
                  <a:lnTo>
                    <a:pt x="2637" y="533"/>
                  </a:lnTo>
                  <a:lnTo>
                    <a:pt x="2637" y="533"/>
                  </a:lnTo>
                  <a:lnTo>
                    <a:pt x="2637" y="533"/>
                  </a:lnTo>
                  <a:lnTo>
                    <a:pt x="2642" y="533"/>
                  </a:lnTo>
                  <a:lnTo>
                    <a:pt x="2642" y="533"/>
                  </a:lnTo>
                  <a:lnTo>
                    <a:pt x="2642" y="533"/>
                  </a:lnTo>
                  <a:lnTo>
                    <a:pt x="2642" y="533"/>
                  </a:lnTo>
                  <a:lnTo>
                    <a:pt x="2647" y="533"/>
                  </a:lnTo>
                  <a:lnTo>
                    <a:pt x="2647" y="533"/>
                  </a:lnTo>
                  <a:lnTo>
                    <a:pt x="2647" y="533"/>
                  </a:lnTo>
                  <a:lnTo>
                    <a:pt x="2647" y="527"/>
                  </a:lnTo>
                  <a:lnTo>
                    <a:pt x="2652" y="527"/>
                  </a:lnTo>
                  <a:lnTo>
                    <a:pt x="2652" y="527"/>
                  </a:lnTo>
                  <a:lnTo>
                    <a:pt x="2652" y="527"/>
                  </a:lnTo>
                  <a:lnTo>
                    <a:pt x="2652" y="527"/>
                  </a:lnTo>
                  <a:lnTo>
                    <a:pt x="2657" y="527"/>
                  </a:lnTo>
                  <a:lnTo>
                    <a:pt x="2657" y="527"/>
                  </a:lnTo>
                  <a:lnTo>
                    <a:pt x="2662" y="527"/>
                  </a:lnTo>
                  <a:lnTo>
                    <a:pt x="2662" y="527"/>
                  </a:lnTo>
                  <a:lnTo>
                    <a:pt x="2662" y="527"/>
                  </a:lnTo>
                  <a:lnTo>
                    <a:pt x="2662" y="527"/>
                  </a:lnTo>
                  <a:lnTo>
                    <a:pt x="2667" y="527"/>
                  </a:lnTo>
                  <a:lnTo>
                    <a:pt x="2667" y="527"/>
                  </a:lnTo>
                  <a:lnTo>
                    <a:pt x="2667" y="527"/>
                  </a:lnTo>
                  <a:lnTo>
                    <a:pt x="2667" y="521"/>
                  </a:lnTo>
                  <a:lnTo>
                    <a:pt x="2672" y="521"/>
                  </a:lnTo>
                  <a:lnTo>
                    <a:pt x="2672" y="516"/>
                  </a:lnTo>
                  <a:lnTo>
                    <a:pt x="2672" y="516"/>
                  </a:lnTo>
                  <a:lnTo>
                    <a:pt x="2672" y="516"/>
                  </a:lnTo>
                  <a:lnTo>
                    <a:pt x="2677" y="516"/>
                  </a:lnTo>
                  <a:lnTo>
                    <a:pt x="2677" y="510"/>
                  </a:lnTo>
                  <a:lnTo>
                    <a:pt x="2677" y="510"/>
                  </a:lnTo>
                  <a:lnTo>
                    <a:pt x="2677" y="510"/>
                  </a:lnTo>
                  <a:lnTo>
                    <a:pt x="2682" y="510"/>
                  </a:lnTo>
                  <a:lnTo>
                    <a:pt x="2682" y="510"/>
                  </a:lnTo>
                  <a:lnTo>
                    <a:pt x="2682" y="510"/>
                  </a:lnTo>
                  <a:lnTo>
                    <a:pt x="2682" y="510"/>
                  </a:lnTo>
                  <a:lnTo>
                    <a:pt x="2687" y="510"/>
                  </a:lnTo>
                  <a:lnTo>
                    <a:pt x="2687" y="510"/>
                  </a:lnTo>
                  <a:lnTo>
                    <a:pt x="2692" y="510"/>
                  </a:lnTo>
                  <a:lnTo>
                    <a:pt x="2692" y="510"/>
                  </a:lnTo>
                  <a:lnTo>
                    <a:pt x="2692" y="510"/>
                  </a:lnTo>
                  <a:lnTo>
                    <a:pt x="2692" y="505"/>
                  </a:lnTo>
                  <a:lnTo>
                    <a:pt x="2697" y="505"/>
                  </a:lnTo>
                  <a:lnTo>
                    <a:pt x="2697" y="505"/>
                  </a:lnTo>
                  <a:lnTo>
                    <a:pt x="2697" y="505"/>
                  </a:lnTo>
                  <a:lnTo>
                    <a:pt x="2697" y="505"/>
                  </a:lnTo>
                  <a:lnTo>
                    <a:pt x="2702" y="505"/>
                  </a:lnTo>
                  <a:lnTo>
                    <a:pt x="2702" y="505"/>
                  </a:lnTo>
                  <a:lnTo>
                    <a:pt x="2702" y="505"/>
                  </a:lnTo>
                  <a:lnTo>
                    <a:pt x="2702" y="505"/>
                  </a:lnTo>
                  <a:lnTo>
                    <a:pt x="2707" y="505"/>
                  </a:lnTo>
                  <a:lnTo>
                    <a:pt x="2707" y="505"/>
                  </a:lnTo>
                  <a:lnTo>
                    <a:pt x="2707" y="505"/>
                  </a:lnTo>
                  <a:lnTo>
                    <a:pt x="2707" y="505"/>
                  </a:lnTo>
                  <a:lnTo>
                    <a:pt x="2712" y="505"/>
                  </a:lnTo>
                  <a:lnTo>
                    <a:pt x="2712" y="505"/>
                  </a:lnTo>
                  <a:lnTo>
                    <a:pt x="2712" y="505"/>
                  </a:lnTo>
                  <a:lnTo>
                    <a:pt x="2712" y="499"/>
                  </a:lnTo>
                  <a:lnTo>
                    <a:pt x="2717" y="499"/>
                  </a:lnTo>
                  <a:lnTo>
                    <a:pt x="2717" y="499"/>
                  </a:lnTo>
                  <a:lnTo>
                    <a:pt x="2717" y="499"/>
                  </a:lnTo>
                  <a:lnTo>
                    <a:pt x="2717" y="499"/>
                  </a:lnTo>
                  <a:lnTo>
                    <a:pt x="2722" y="499"/>
                  </a:lnTo>
                  <a:lnTo>
                    <a:pt x="2722" y="499"/>
                  </a:lnTo>
                  <a:lnTo>
                    <a:pt x="2727" y="499"/>
                  </a:lnTo>
                  <a:lnTo>
                    <a:pt x="2727" y="499"/>
                  </a:lnTo>
                  <a:lnTo>
                    <a:pt x="2727" y="499"/>
                  </a:lnTo>
                  <a:lnTo>
                    <a:pt x="2727" y="499"/>
                  </a:lnTo>
                  <a:lnTo>
                    <a:pt x="2732" y="499"/>
                  </a:lnTo>
                  <a:lnTo>
                    <a:pt x="2732" y="499"/>
                  </a:lnTo>
                  <a:lnTo>
                    <a:pt x="2732" y="499"/>
                  </a:lnTo>
                  <a:lnTo>
                    <a:pt x="2732" y="499"/>
                  </a:lnTo>
                  <a:lnTo>
                    <a:pt x="2737" y="499"/>
                  </a:lnTo>
                  <a:lnTo>
                    <a:pt x="2737" y="493"/>
                  </a:lnTo>
                  <a:lnTo>
                    <a:pt x="2737" y="493"/>
                  </a:lnTo>
                  <a:lnTo>
                    <a:pt x="2737" y="493"/>
                  </a:lnTo>
                  <a:lnTo>
                    <a:pt x="2742" y="493"/>
                  </a:lnTo>
                  <a:lnTo>
                    <a:pt x="2742" y="493"/>
                  </a:lnTo>
                  <a:lnTo>
                    <a:pt x="2742" y="493"/>
                  </a:lnTo>
                  <a:lnTo>
                    <a:pt x="2742" y="493"/>
                  </a:lnTo>
                  <a:lnTo>
                    <a:pt x="2747" y="493"/>
                  </a:lnTo>
                  <a:lnTo>
                    <a:pt x="2747" y="493"/>
                  </a:lnTo>
                  <a:lnTo>
                    <a:pt x="2747" y="493"/>
                  </a:lnTo>
                  <a:lnTo>
                    <a:pt x="2747" y="493"/>
                  </a:lnTo>
                  <a:lnTo>
                    <a:pt x="2752" y="493"/>
                  </a:lnTo>
                  <a:lnTo>
                    <a:pt x="2752" y="488"/>
                  </a:lnTo>
                  <a:lnTo>
                    <a:pt x="2756" y="488"/>
                  </a:lnTo>
                  <a:lnTo>
                    <a:pt x="2756" y="488"/>
                  </a:lnTo>
                  <a:lnTo>
                    <a:pt x="2756" y="488"/>
                  </a:lnTo>
                  <a:lnTo>
                    <a:pt x="2756" y="488"/>
                  </a:lnTo>
                  <a:lnTo>
                    <a:pt x="2761" y="488"/>
                  </a:lnTo>
                  <a:lnTo>
                    <a:pt x="2761" y="488"/>
                  </a:lnTo>
                  <a:lnTo>
                    <a:pt x="2761" y="488"/>
                  </a:lnTo>
                  <a:lnTo>
                    <a:pt x="2761" y="482"/>
                  </a:lnTo>
                  <a:lnTo>
                    <a:pt x="2766" y="482"/>
                  </a:lnTo>
                  <a:lnTo>
                    <a:pt x="2766" y="482"/>
                  </a:lnTo>
                  <a:lnTo>
                    <a:pt x="2766" y="482"/>
                  </a:lnTo>
                  <a:lnTo>
                    <a:pt x="2766" y="482"/>
                  </a:lnTo>
                  <a:lnTo>
                    <a:pt x="2771" y="482"/>
                  </a:lnTo>
                  <a:lnTo>
                    <a:pt x="2771" y="482"/>
                  </a:lnTo>
                  <a:lnTo>
                    <a:pt x="2771" y="482"/>
                  </a:lnTo>
                  <a:lnTo>
                    <a:pt x="2771" y="482"/>
                  </a:lnTo>
                  <a:lnTo>
                    <a:pt x="2776" y="482"/>
                  </a:lnTo>
                  <a:lnTo>
                    <a:pt x="2776" y="482"/>
                  </a:lnTo>
                  <a:lnTo>
                    <a:pt x="2776" y="482"/>
                  </a:lnTo>
                  <a:lnTo>
                    <a:pt x="2776" y="482"/>
                  </a:lnTo>
                  <a:lnTo>
                    <a:pt x="2781" y="482"/>
                  </a:lnTo>
                  <a:lnTo>
                    <a:pt x="2781" y="482"/>
                  </a:lnTo>
                  <a:lnTo>
                    <a:pt x="2786" y="482"/>
                  </a:lnTo>
                  <a:lnTo>
                    <a:pt x="2786" y="482"/>
                  </a:lnTo>
                  <a:lnTo>
                    <a:pt x="2786" y="482"/>
                  </a:lnTo>
                  <a:lnTo>
                    <a:pt x="2786" y="482"/>
                  </a:lnTo>
                  <a:lnTo>
                    <a:pt x="2791" y="482"/>
                  </a:lnTo>
                  <a:lnTo>
                    <a:pt x="2791" y="482"/>
                  </a:lnTo>
                  <a:lnTo>
                    <a:pt x="2791" y="482"/>
                  </a:lnTo>
                  <a:lnTo>
                    <a:pt x="2791" y="482"/>
                  </a:lnTo>
                  <a:lnTo>
                    <a:pt x="2796" y="482"/>
                  </a:lnTo>
                  <a:lnTo>
                    <a:pt x="2796" y="482"/>
                  </a:lnTo>
                  <a:lnTo>
                    <a:pt x="2796" y="482"/>
                  </a:lnTo>
                  <a:lnTo>
                    <a:pt x="2796" y="482"/>
                  </a:lnTo>
                  <a:lnTo>
                    <a:pt x="2801" y="482"/>
                  </a:lnTo>
                  <a:lnTo>
                    <a:pt x="2801" y="476"/>
                  </a:lnTo>
                  <a:lnTo>
                    <a:pt x="2801" y="476"/>
                  </a:lnTo>
                  <a:lnTo>
                    <a:pt x="2801" y="476"/>
                  </a:lnTo>
                  <a:lnTo>
                    <a:pt x="2806" y="476"/>
                  </a:lnTo>
                  <a:lnTo>
                    <a:pt x="2806" y="476"/>
                  </a:lnTo>
                  <a:lnTo>
                    <a:pt x="2806" y="476"/>
                  </a:lnTo>
                  <a:lnTo>
                    <a:pt x="2806" y="476"/>
                  </a:lnTo>
                  <a:lnTo>
                    <a:pt x="2811" y="476"/>
                  </a:lnTo>
                  <a:lnTo>
                    <a:pt x="2811" y="476"/>
                  </a:lnTo>
                  <a:lnTo>
                    <a:pt x="2816" y="476"/>
                  </a:lnTo>
                  <a:lnTo>
                    <a:pt x="2816" y="476"/>
                  </a:lnTo>
                  <a:lnTo>
                    <a:pt x="2816" y="476"/>
                  </a:lnTo>
                  <a:lnTo>
                    <a:pt x="2816" y="476"/>
                  </a:lnTo>
                  <a:lnTo>
                    <a:pt x="2821" y="476"/>
                  </a:lnTo>
                  <a:lnTo>
                    <a:pt x="2821" y="476"/>
                  </a:lnTo>
                  <a:lnTo>
                    <a:pt x="2821" y="476"/>
                  </a:lnTo>
                  <a:lnTo>
                    <a:pt x="2821" y="471"/>
                  </a:lnTo>
                  <a:lnTo>
                    <a:pt x="2826" y="471"/>
                  </a:lnTo>
                  <a:lnTo>
                    <a:pt x="2826" y="471"/>
                  </a:lnTo>
                  <a:lnTo>
                    <a:pt x="2826" y="471"/>
                  </a:lnTo>
                  <a:lnTo>
                    <a:pt x="2826" y="471"/>
                  </a:lnTo>
                  <a:lnTo>
                    <a:pt x="2831" y="471"/>
                  </a:lnTo>
                  <a:lnTo>
                    <a:pt x="2831" y="471"/>
                  </a:lnTo>
                  <a:lnTo>
                    <a:pt x="2831" y="471"/>
                  </a:lnTo>
                  <a:lnTo>
                    <a:pt x="2831" y="471"/>
                  </a:lnTo>
                  <a:lnTo>
                    <a:pt x="2836" y="471"/>
                  </a:lnTo>
                  <a:lnTo>
                    <a:pt x="2836" y="471"/>
                  </a:lnTo>
                  <a:lnTo>
                    <a:pt x="2836" y="471"/>
                  </a:lnTo>
                  <a:lnTo>
                    <a:pt x="2836" y="471"/>
                  </a:lnTo>
                  <a:lnTo>
                    <a:pt x="2841" y="471"/>
                  </a:lnTo>
                  <a:lnTo>
                    <a:pt x="2841" y="471"/>
                  </a:lnTo>
                  <a:lnTo>
                    <a:pt x="2841" y="471"/>
                  </a:lnTo>
                  <a:lnTo>
                    <a:pt x="2841" y="471"/>
                  </a:lnTo>
                  <a:lnTo>
                    <a:pt x="2851" y="471"/>
                  </a:lnTo>
                  <a:lnTo>
                    <a:pt x="2851" y="471"/>
                  </a:lnTo>
                  <a:lnTo>
                    <a:pt x="2851" y="471"/>
                  </a:lnTo>
                  <a:lnTo>
                    <a:pt x="2851" y="471"/>
                  </a:lnTo>
                  <a:lnTo>
                    <a:pt x="2856" y="471"/>
                  </a:lnTo>
                  <a:lnTo>
                    <a:pt x="2856" y="471"/>
                  </a:lnTo>
                  <a:lnTo>
                    <a:pt x="2856" y="471"/>
                  </a:lnTo>
                  <a:lnTo>
                    <a:pt x="2856" y="471"/>
                  </a:lnTo>
                  <a:lnTo>
                    <a:pt x="2861" y="471"/>
                  </a:lnTo>
                  <a:lnTo>
                    <a:pt x="2861" y="471"/>
                  </a:lnTo>
                  <a:lnTo>
                    <a:pt x="2866" y="471"/>
                  </a:lnTo>
                  <a:lnTo>
                    <a:pt x="2866" y="465"/>
                  </a:lnTo>
                  <a:lnTo>
                    <a:pt x="2866" y="465"/>
                  </a:lnTo>
                  <a:lnTo>
                    <a:pt x="2866" y="465"/>
                  </a:lnTo>
                  <a:lnTo>
                    <a:pt x="2871" y="465"/>
                  </a:lnTo>
                  <a:lnTo>
                    <a:pt x="2871" y="465"/>
                  </a:lnTo>
                  <a:lnTo>
                    <a:pt x="2871" y="465"/>
                  </a:lnTo>
                  <a:lnTo>
                    <a:pt x="2871" y="465"/>
                  </a:lnTo>
                  <a:lnTo>
                    <a:pt x="2876" y="465"/>
                  </a:lnTo>
                  <a:lnTo>
                    <a:pt x="2876" y="465"/>
                  </a:lnTo>
                  <a:lnTo>
                    <a:pt x="2881" y="465"/>
                  </a:lnTo>
                  <a:lnTo>
                    <a:pt x="2881" y="465"/>
                  </a:lnTo>
                  <a:lnTo>
                    <a:pt x="2881" y="465"/>
                  </a:lnTo>
                  <a:lnTo>
                    <a:pt x="2881" y="465"/>
                  </a:lnTo>
                  <a:lnTo>
                    <a:pt x="2886" y="465"/>
                  </a:lnTo>
                  <a:lnTo>
                    <a:pt x="2886" y="465"/>
                  </a:lnTo>
                  <a:lnTo>
                    <a:pt x="2886" y="465"/>
                  </a:lnTo>
                  <a:lnTo>
                    <a:pt x="2886" y="465"/>
                  </a:lnTo>
                  <a:lnTo>
                    <a:pt x="2891" y="465"/>
                  </a:lnTo>
                  <a:lnTo>
                    <a:pt x="2891" y="465"/>
                  </a:lnTo>
                  <a:lnTo>
                    <a:pt x="2891" y="465"/>
                  </a:lnTo>
                  <a:lnTo>
                    <a:pt x="2891" y="465"/>
                  </a:lnTo>
                  <a:lnTo>
                    <a:pt x="2896" y="465"/>
                  </a:lnTo>
                  <a:lnTo>
                    <a:pt x="2896" y="460"/>
                  </a:lnTo>
                  <a:lnTo>
                    <a:pt x="2896" y="460"/>
                  </a:lnTo>
                  <a:lnTo>
                    <a:pt x="2896" y="454"/>
                  </a:lnTo>
                  <a:lnTo>
                    <a:pt x="2901" y="454"/>
                  </a:lnTo>
                  <a:lnTo>
                    <a:pt x="2901" y="454"/>
                  </a:lnTo>
                  <a:lnTo>
                    <a:pt x="2901" y="454"/>
                  </a:lnTo>
                  <a:lnTo>
                    <a:pt x="2901" y="448"/>
                  </a:lnTo>
                  <a:lnTo>
                    <a:pt x="2905" y="448"/>
                  </a:lnTo>
                  <a:lnTo>
                    <a:pt x="2905" y="448"/>
                  </a:lnTo>
                  <a:lnTo>
                    <a:pt x="2910" y="448"/>
                  </a:lnTo>
                  <a:lnTo>
                    <a:pt x="2910" y="437"/>
                  </a:lnTo>
                  <a:lnTo>
                    <a:pt x="2910" y="437"/>
                  </a:lnTo>
                  <a:lnTo>
                    <a:pt x="2910" y="437"/>
                  </a:lnTo>
                  <a:lnTo>
                    <a:pt x="2915" y="437"/>
                  </a:lnTo>
                  <a:lnTo>
                    <a:pt x="2915" y="426"/>
                  </a:lnTo>
                  <a:lnTo>
                    <a:pt x="2915" y="426"/>
                  </a:lnTo>
                  <a:lnTo>
                    <a:pt x="2915" y="415"/>
                  </a:lnTo>
                  <a:lnTo>
                    <a:pt x="2920" y="415"/>
                  </a:lnTo>
                  <a:lnTo>
                    <a:pt x="2920" y="415"/>
                  </a:lnTo>
                  <a:lnTo>
                    <a:pt x="2920" y="415"/>
                  </a:lnTo>
                  <a:lnTo>
                    <a:pt x="2920" y="415"/>
                  </a:lnTo>
                  <a:lnTo>
                    <a:pt x="2925" y="415"/>
                  </a:lnTo>
                  <a:lnTo>
                    <a:pt x="2925" y="409"/>
                  </a:lnTo>
                  <a:lnTo>
                    <a:pt x="2925" y="409"/>
                  </a:lnTo>
                  <a:lnTo>
                    <a:pt x="2925" y="404"/>
                  </a:lnTo>
                  <a:lnTo>
                    <a:pt x="2930" y="404"/>
                  </a:lnTo>
                  <a:lnTo>
                    <a:pt x="2930" y="404"/>
                  </a:lnTo>
                  <a:lnTo>
                    <a:pt x="2930" y="404"/>
                  </a:lnTo>
                  <a:lnTo>
                    <a:pt x="2930" y="392"/>
                  </a:lnTo>
                  <a:lnTo>
                    <a:pt x="2935" y="392"/>
                  </a:lnTo>
                  <a:lnTo>
                    <a:pt x="2935" y="392"/>
                  </a:lnTo>
                  <a:lnTo>
                    <a:pt x="2940" y="392"/>
                  </a:lnTo>
                  <a:lnTo>
                    <a:pt x="2940" y="387"/>
                  </a:lnTo>
                  <a:lnTo>
                    <a:pt x="2940" y="387"/>
                  </a:lnTo>
                  <a:lnTo>
                    <a:pt x="2940" y="387"/>
                  </a:lnTo>
                  <a:lnTo>
                    <a:pt x="2945" y="387"/>
                  </a:lnTo>
                  <a:lnTo>
                    <a:pt x="2945" y="381"/>
                  </a:lnTo>
                  <a:lnTo>
                    <a:pt x="2945" y="381"/>
                  </a:lnTo>
                  <a:lnTo>
                    <a:pt x="2945" y="381"/>
                  </a:lnTo>
                  <a:lnTo>
                    <a:pt x="2950" y="381"/>
                  </a:lnTo>
                  <a:lnTo>
                    <a:pt x="2950" y="381"/>
                  </a:lnTo>
                  <a:lnTo>
                    <a:pt x="2950" y="381"/>
                  </a:lnTo>
                  <a:lnTo>
                    <a:pt x="2950" y="381"/>
                  </a:lnTo>
                  <a:lnTo>
                    <a:pt x="2955" y="381"/>
                  </a:lnTo>
                  <a:lnTo>
                    <a:pt x="2955" y="376"/>
                  </a:lnTo>
                  <a:lnTo>
                    <a:pt x="2955" y="376"/>
                  </a:lnTo>
                  <a:lnTo>
                    <a:pt x="2955" y="376"/>
                  </a:lnTo>
                  <a:lnTo>
                    <a:pt x="2960" y="376"/>
                  </a:lnTo>
                  <a:lnTo>
                    <a:pt x="2960" y="376"/>
                  </a:lnTo>
                  <a:lnTo>
                    <a:pt x="2960" y="376"/>
                  </a:lnTo>
                  <a:lnTo>
                    <a:pt x="2960" y="370"/>
                  </a:lnTo>
                  <a:lnTo>
                    <a:pt x="2965" y="370"/>
                  </a:lnTo>
                  <a:lnTo>
                    <a:pt x="2965" y="370"/>
                  </a:lnTo>
                  <a:lnTo>
                    <a:pt x="2965" y="370"/>
                  </a:lnTo>
                  <a:lnTo>
                    <a:pt x="2965" y="370"/>
                  </a:lnTo>
                  <a:lnTo>
                    <a:pt x="2970" y="370"/>
                  </a:lnTo>
                  <a:lnTo>
                    <a:pt x="2970" y="370"/>
                  </a:lnTo>
                  <a:lnTo>
                    <a:pt x="2975" y="370"/>
                  </a:lnTo>
                  <a:lnTo>
                    <a:pt x="2975" y="364"/>
                  </a:lnTo>
                  <a:lnTo>
                    <a:pt x="2975" y="364"/>
                  </a:lnTo>
                  <a:lnTo>
                    <a:pt x="2975" y="364"/>
                  </a:lnTo>
                  <a:lnTo>
                    <a:pt x="2980" y="364"/>
                  </a:lnTo>
                  <a:lnTo>
                    <a:pt x="2980" y="364"/>
                  </a:lnTo>
                  <a:lnTo>
                    <a:pt x="2980" y="364"/>
                  </a:lnTo>
                  <a:lnTo>
                    <a:pt x="2980" y="364"/>
                  </a:lnTo>
                  <a:lnTo>
                    <a:pt x="2985" y="364"/>
                  </a:lnTo>
                  <a:lnTo>
                    <a:pt x="2985" y="364"/>
                  </a:lnTo>
                  <a:lnTo>
                    <a:pt x="2985" y="364"/>
                  </a:lnTo>
                  <a:lnTo>
                    <a:pt x="2985" y="364"/>
                  </a:lnTo>
                  <a:lnTo>
                    <a:pt x="2990" y="364"/>
                  </a:lnTo>
                  <a:lnTo>
                    <a:pt x="2990" y="359"/>
                  </a:lnTo>
                  <a:lnTo>
                    <a:pt x="2990" y="359"/>
                  </a:lnTo>
                  <a:lnTo>
                    <a:pt x="2990" y="359"/>
                  </a:lnTo>
                  <a:lnTo>
                    <a:pt x="2995" y="359"/>
                  </a:lnTo>
                  <a:lnTo>
                    <a:pt x="2995" y="359"/>
                  </a:lnTo>
                  <a:lnTo>
                    <a:pt x="2995" y="359"/>
                  </a:lnTo>
                  <a:lnTo>
                    <a:pt x="2995" y="359"/>
                  </a:lnTo>
                  <a:lnTo>
                    <a:pt x="3000" y="359"/>
                  </a:lnTo>
                  <a:lnTo>
                    <a:pt x="3000" y="353"/>
                  </a:lnTo>
                  <a:lnTo>
                    <a:pt x="3005" y="353"/>
                  </a:lnTo>
                  <a:lnTo>
                    <a:pt x="3005" y="353"/>
                  </a:lnTo>
                  <a:lnTo>
                    <a:pt x="3005" y="353"/>
                  </a:lnTo>
                  <a:lnTo>
                    <a:pt x="3005" y="353"/>
                  </a:lnTo>
                  <a:lnTo>
                    <a:pt x="3010" y="353"/>
                  </a:lnTo>
                  <a:lnTo>
                    <a:pt x="3010" y="348"/>
                  </a:lnTo>
                  <a:lnTo>
                    <a:pt x="3010" y="348"/>
                  </a:lnTo>
                  <a:lnTo>
                    <a:pt x="3010" y="348"/>
                  </a:lnTo>
                  <a:lnTo>
                    <a:pt x="3015" y="348"/>
                  </a:lnTo>
                  <a:lnTo>
                    <a:pt x="3015" y="348"/>
                  </a:lnTo>
                  <a:lnTo>
                    <a:pt x="3015" y="348"/>
                  </a:lnTo>
                  <a:lnTo>
                    <a:pt x="3015" y="348"/>
                  </a:lnTo>
                  <a:lnTo>
                    <a:pt x="3020" y="348"/>
                  </a:lnTo>
                  <a:lnTo>
                    <a:pt x="3020" y="342"/>
                  </a:lnTo>
                  <a:lnTo>
                    <a:pt x="3020" y="342"/>
                  </a:lnTo>
                  <a:lnTo>
                    <a:pt x="3020" y="342"/>
                  </a:lnTo>
                  <a:lnTo>
                    <a:pt x="3025" y="342"/>
                  </a:lnTo>
                  <a:lnTo>
                    <a:pt x="3025" y="342"/>
                  </a:lnTo>
                  <a:lnTo>
                    <a:pt x="3025" y="342"/>
                  </a:lnTo>
                  <a:lnTo>
                    <a:pt x="3025" y="342"/>
                  </a:lnTo>
                  <a:lnTo>
                    <a:pt x="3030" y="342"/>
                  </a:lnTo>
                  <a:lnTo>
                    <a:pt x="3030" y="342"/>
                  </a:lnTo>
                  <a:lnTo>
                    <a:pt x="3035" y="342"/>
                  </a:lnTo>
                  <a:lnTo>
                    <a:pt x="3035" y="342"/>
                  </a:lnTo>
                  <a:lnTo>
                    <a:pt x="3035" y="342"/>
                  </a:lnTo>
                  <a:lnTo>
                    <a:pt x="3035" y="342"/>
                  </a:lnTo>
                  <a:lnTo>
                    <a:pt x="3040" y="342"/>
                  </a:lnTo>
                  <a:lnTo>
                    <a:pt x="3040" y="336"/>
                  </a:lnTo>
                  <a:lnTo>
                    <a:pt x="3040" y="336"/>
                  </a:lnTo>
                  <a:lnTo>
                    <a:pt x="3040" y="336"/>
                  </a:lnTo>
                  <a:lnTo>
                    <a:pt x="3045" y="336"/>
                  </a:lnTo>
                  <a:lnTo>
                    <a:pt x="3045" y="336"/>
                  </a:lnTo>
                  <a:lnTo>
                    <a:pt x="3045" y="336"/>
                  </a:lnTo>
                  <a:lnTo>
                    <a:pt x="3045" y="336"/>
                  </a:lnTo>
                  <a:lnTo>
                    <a:pt x="3049" y="336"/>
                  </a:lnTo>
                  <a:lnTo>
                    <a:pt x="3049" y="331"/>
                  </a:lnTo>
                  <a:lnTo>
                    <a:pt x="3049" y="331"/>
                  </a:lnTo>
                  <a:lnTo>
                    <a:pt x="3049" y="325"/>
                  </a:lnTo>
                  <a:lnTo>
                    <a:pt x="3054" y="325"/>
                  </a:lnTo>
                  <a:lnTo>
                    <a:pt x="3054" y="325"/>
                  </a:lnTo>
                  <a:lnTo>
                    <a:pt x="3054" y="325"/>
                  </a:lnTo>
                  <a:lnTo>
                    <a:pt x="3054" y="325"/>
                  </a:lnTo>
                  <a:lnTo>
                    <a:pt x="3059" y="325"/>
                  </a:lnTo>
                  <a:lnTo>
                    <a:pt x="3059" y="325"/>
                  </a:lnTo>
                  <a:lnTo>
                    <a:pt x="3064" y="325"/>
                  </a:lnTo>
                  <a:lnTo>
                    <a:pt x="3064" y="325"/>
                  </a:lnTo>
                  <a:lnTo>
                    <a:pt x="3064" y="325"/>
                  </a:lnTo>
                  <a:lnTo>
                    <a:pt x="3064" y="325"/>
                  </a:lnTo>
                  <a:lnTo>
                    <a:pt x="3069" y="325"/>
                  </a:lnTo>
                  <a:lnTo>
                    <a:pt x="3069" y="320"/>
                  </a:lnTo>
                  <a:lnTo>
                    <a:pt x="3069" y="320"/>
                  </a:lnTo>
                  <a:lnTo>
                    <a:pt x="3069" y="320"/>
                  </a:lnTo>
                  <a:lnTo>
                    <a:pt x="3074" y="320"/>
                  </a:lnTo>
                  <a:lnTo>
                    <a:pt x="3074" y="320"/>
                  </a:lnTo>
                  <a:lnTo>
                    <a:pt x="3074" y="320"/>
                  </a:lnTo>
                  <a:lnTo>
                    <a:pt x="3074" y="320"/>
                  </a:lnTo>
                  <a:lnTo>
                    <a:pt x="3079" y="320"/>
                  </a:lnTo>
                  <a:lnTo>
                    <a:pt x="3079" y="320"/>
                  </a:lnTo>
                  <a:lnTo>
                    <a:pt x="3079" y="320"/>
                  </a:lnTo>
                  <a:lnTo>
                    <a:pt x="3079" y="320"/>
                  </a:lnTo>
                  <a:lnTo>
                    <a:pt x="3084" y="320"/>
                  </a:lnTo>
                  <a:lnTo>
                    <a:pt x="3084" y="314"/>
                  </a:lnTo>
                  <a:lnTo>
                    <a:pt x="3084" y="314"/>
                  </a:lnTo>
                  <a:lnTo>
                    <a:pt x="3084" y="314"/>
                  </a:lnTo>
                  <a:lnTo>
                    <a:pt x="3089" y="314"/>
                  </a:lnTo>
                  <a:lnTo>
                    <a:pt x="3089" y="314"/>
                  </a:lnTo>
                  <a:lnTo>
                    <a:pt x="3089" y="314"/>
                  </a:lnTo>
                  <a:lnTo>
                    <a:pt x="3089" y="314"/>
                  </a:lnTo>
                  <a:lnTo>
                    <a:pt x="3094" y="314"/>
                  </a:lnTo>
                  <a:lnTo>
                    <a:pt x="3094" y="314"/>
                  </a:lnTo>
                  <a:lnTo>
                    <a:pt x="3099" y="314"/>
                  </a:lnTo>
                  <a:lnTo>
                    <a:pt x="3099" y="314"/>
                  </a:lnTo>
                  <a:lnTo>
                    <a:pt x="3099" y="314"/>
                  </a:lnTo>
                  <a:lnTo>
                    <a:pt x="3099" y="314"/>
                  </a:lnTo>
                  <a:lnTo>
                    <a:pt x="3104" y="314"/>
                  </a:lnTo>
                  <a:lnTo>
                    <a:pt x="3104" y="314"/>
                  </a:lnTo>
                  <a:lnTo>
                    <a:pt x="3104" y="314"/>
                  </a:lnTo>
                  <a:lnTo>
                    <a:pt x="3104" y="314"/>
                  </a:lnTo>
                  <a:lnTo>
                    <a:pt x="3109" y="314"/>
                  </a:lnTo>
                  <a:lnTo>
                    <a:pt x="3109" y="314"/>
                  </a:lnTo>
                  <a:lnTo>
                    <a:pt x="3109" y="314"/>
                  </a:lnTo>
                  <a:lnTo>
                    <a:pt x="3109" y="314"/>
                  </a:lnTo>
                  <a:lnTo>
                    <a:pt x="3114" y="314"/>
                  </a:lnTo>
                  <a:lnTo>
                    <a:pt x="3114" y="314"/>
                  </a:lnTo>
                  <a:lnTo>
                    <a:pt x="3114" y="314"/>
                  </a:lnTo>
                  <a:lnTo>
                    <a:pt x="3114" y="314"/>
                  </a:lnTo>
                  <a:lnTo>
                    <a:pt x="3119" y="314"/>
                  </a:lnTo>
                  <a:lnTo>
                    <a:pt x="3119" y="314"/>
                  </a:lnTo>
                  <a:lnTo>
                    <a:pt x="3119" y="314"/>
                  </a:lnTo>
                  <a:lnTo>
                    <a:pt x="3119" y="314"/>
                  </a:lnTo>
                  <a:lnTo>
                    <a:pt x="3124" y="314"/>
                  </a:lnTo>
                  <a:lnTo>
                    <a:pt x="3124" y="314"/>
                  </a:lnTo>
                  <a:lnTo>
                    <a:pt x="3129" y="314"/>
                  </a:lnTo>
                  <a:lnTo>
                    <a:pt x="3129" y="314"/>
                  </a:lnTo>
                  <a:lnTo>
                    <a:pt x="3129" y="314"/>
                  </a:lnTo>
                  <a:lnTo>
                    <a:pt x="3129" y="314"/>
                  </a:lnTo>
                  <a:lnTo>
                    <a:pt x="3134" y="314"/>
                  </a:lnTo>
                  <a:lnTo>
                    <a:pt x="3134" y="314"/>
                  </a:lnTo>
                  <a:lnTo>
                    <a:pt x="3134" y="314"/>
                  </a:lnTo>
                  <a:lnTo>
                    <a:pt x="3134" y="314"/>
                  </a:lnTo>
                  <a:lnTo>
                    <a:pt x="3139" y="314"/>
                  </a:lnTo>
                  <a:lnTo>
                    <a:pt x="3139" y="314"/>
                  </a:lnTo>
                  <a:lnTo>
                    <a:pt x="3139" y="314"/>
                  </a:lnTo>
                  <a:lnTo>
                    <a:pt x="3139" y="314"/>
                  </a:lnTo>
                  <a:lnTo>
                    <a:pt x="3144" y="314"/>
                  </a:lnTo>
                  <a:lnTo>
                    <a:pt x="3144" y="314"/>
                  </a:lnTo>
                  <a:lnTo>
                    <a:pt x="3144" y="314"/>
                  </a:lnTo>
                  <a:lnTo>
                    <a:pt x="3144" y="314"/>
                  </a:lnTo>
                  <a:lnTo>
                    <a:pt x="3149" y="314"/>
                  </a:lnTo>
                  <a:lnTo>
                    <a:pt x="3149" y="314"/>
                  </a:lnTo>
                  <a:lnTo>
                    <a:pt x="3149" y="314"/>
                  </a:lnTo>
                  <a:lnTo>
                    <a:pt x="3149" y="314"/>
                  </a:lnTo>
                  <a:lnTo>
                    <a:pt x="3154" y="314"/>
                  </a:lnTo>
                  <a:lnTo>
                    <a:pt x="3154" y="314"/>
                  </a:lnTo>
                  <a:lnTo>
                    <a:pt x="3159" y="314"/>
                  </a:lnTo>
                  <a:lnTo>
                    <a:pt x="3159" y="308"/>
                  </a:lnTo>
                  <a:lnTo>
                    <a:pt x="3159" y="308"/>
                  </a:lnTo>
                  <a:lnTo>
                    <a:pt x="3159" y="308"/>
                  </a:lnTo>
                  <a:lnTo>
                    <a:pt x="3164" y="308"/>
                  </a:lnTo>
                  <a:lnTo>
                    <a:pt x="3164" y="308"/>
                  </a:lnTo>
                  <a:lnTo>
                    <a:pt x="3164" y="308"/>
                  </a:lnTo>
                  <a:lnTo>
                    <a:pt x="3164" y="308"/>
                  </a:lnTo>
                  <a:lnTo>
                    <a:pt x="3169" y="308"/>
                  </a:lnTo>
                  <a:lnTo>
                    <a:pt x="3169" y="308"/>
                  </a:lnTo>
                  <a:lnTo>
                    <a:pt x="3169" y="308"/>
                  </a:lnTo>
                  <a:lnTo>
                    <a:pt x="3169" y="308"/>
                  </a:lnTo>
                  <a:lnTo>
                    <a:pt x="3174" y="308"/>
                  </a:lnTo>
                  <a:lnTo>
                    <a:pt x="3174" y="308"/>
                  </a:lnTo>
                  <a:lnTo>
                    <a:pt x="3174" y="308"/>
                  </a:lnTo>
                  <a:lnTo>
                    <a:pt x="3174" y="308"/>
                  </a:lnTo>
                  <a:lnTo>
                    <a:pt x="3179" y="308"/>
                  </a:lnTo>
                  <a:lnTo>
                    <a:pt x="3179" y="308"/>
                  </a:lnTo>
                  <a:lnTo>
                    <a:pt x="3179" y="308"/>
                  </a:lnTo>
                  <a:lnTo>
                    <a:pt x="3179" y="308"/>
                  </a:lnTo>
                  <a:lnTo>
                    <a:pt x="3184" y="308"/>
                  </a:lnTo>
                  <a:lnTo>
                    <a:pt x="3184" y="308"/>
                  </a:lnTo>
                  <a:lnTo>
                    <a:pt x="3189" y="308"/>
                  </a:lnTo>
                  <a:lnTo>
                    <a:pt x="3189" y="308"/>
                  </a:lnTo>
                  <a:lnTo>
                    <a:pt x="3189" y="308"/>
                  </a:lnTo>
                  <a:lnTo>
                    <a:pt x="3189" y="303"/>
                  </a:lnTo>
                  <a:lnTo>
                    <a:pt x="3194" y="303"/>
                  </a:lnTo>
                  <a:lnTo>
                    <a:pt x="3194" y="303"/>
                  </a:lnTo>
                  <a:lnTo>
                    <a:pt x="3194" y="303"/>
                  </a:lnTo>
                  <a:lnTo>
                    <a:pt x="3194" y="303"/>
                  </a:lnTo>
                  <a:lnTo>
                    <a:pt x="3198" y="303"/>
                  </a:lnTo>
                  <a:lnTo>
                    <a:pt x="3198" y="303"/>
                  </a:lnTo>
                  <a:lnTo>
                    <a:pt x="3198" y="303"/>
                  </a:lnTo>
                  <a:lnTo>
                    <a:pt x="3198" y="303"/>
                  </a:lnTo>
                  <a:lnTo>
                    <a:pt x="3203" y="303"/>
                  </a:lnTo>
                  <a:lnTo>
                    <a:pt x="3203" y="303"/>
                  </a:lnTo>
                  <a:lnTo>
                    <a:pt x="3208" y="303"/>
                  </a:lnTo>
                  <a:lnTo>
                    <a:pt x="3208" y="297"/>
                  </a:lnTo>
                  <a:lnTo>
                    <a:pt x="3208" y="297"/>
                  </a:lnTo>
                  <a:lnTo>
                    <a:pt x="3208" y="291"/>
                  </a:lnTo>
                  <a:lnTo>
                    <a:pt x="3213" y="291"/>
                  </a:lnTo>
                  <a:lnTo>
                    <a:pt x="3213" y="280"/>
                  </a:lnTo>
                  <a:lnTo>
                    <a:pt x="3213" y="280"/>
                  </a:lnTo>
                  <a:lnTo>
                    <a:pt x="3213" y="280"/>
                  </a:lnTo>
                  <a:lnTo>
                    <a:pt x="3218" y="280"/>
                  </a:lnTo>
                  <a:lnTo>
                    <a:pt x="3218" y="280"/>
                  </a:lnTo>
                  <a:lnTo>
                    <a:pt x="3223" y="280"/>
                  </a:lnTo>
                  <a:lnTo>
                    <a:pt x="3223" y="269"/>
                  </a:lnTo>
                  <a:lnTo>
                    <a:pt x="3223" y="269"/>
                  </a:lnTo>
                  <a:lnTo>
                    <a:pt x="3223" y="263"/>
                  </a:lnTo>
                  <a:lnTo>
                    <a:pt x="3228" y="263"/>
                  </a:lnTo>
                  <a:lnTo>
                    <a:pt x="3228" y="263"/>
                  </a:lnTo>
                  <a:lnTo>
                    <a:pt x="3228" y="263"/>
                  </a:lnTo>
                  <a:lnTo>
                    <a:pt x="3228" y="263"/>
                  </a:lnTo>
                  <a:lnTo>
                    <a:pt x="3233" y="263"/>
                  </a:lnTo>
                  <a:lnTo>
                    <a:pt x="3233" y="258"/>
                  </a:lnTo>
                  <a:lnTo>
                    <a:pt x="3233" y="258"/>
                  </a:lnTo>
                  <a:lnTo>
                    <a:pt x="3233" y="247"/>
                  </a:lnTo>
                  <a:lnTo>
                    <a:pt x="3238" y="247"/>
                  </a:lnTo>
                  <a:lnTo>
                    <a:pt x="3238" y="241"/>
                  </a:lnTo>
                  <a:lnTo>
                    <a:pt x="3238" y="241"/>
                  </a:lnTo>
                  <a:lnTo>
                    <a:pt x="3238" y="241"/>
                  </a:lnTo>
                  <a:lnTo>
                    <a:pt x="3243" y="241"/>
                  </a:lnTo>
                  <a:lnTo>
                    <a:pt x="3243" y="241"/>
                  </a:lnTo>
                  <a:lnTo>
                    <a:pt x="3243" y="241"/>
                  </a:lnTo>
                  <a:lnTo>
                    <a:pt x="3243" y="241"/>
                  </a:lnTo>
                  <a:lnTo>
                    <a:pt x="3248" y="241"/>
                  </a:lnTo>
                  <a:lnTo>
                    <a:pt x="3248" y="230"/>
                  </a:lnTo>
                  <a:lnTo>
                    <a:pt x="3253" y="230"/>
                  </a:lnTo>
                  <a:lnTo>
                    <a:pt x="3253" y="230"/>
                  </a:lnTo>
                  <a:lnTo>
                    <a:pt x="3253" y="230"/>
                  </a:lnTo>
                  <a:lnTo>
                    <a:pt x="3253" y="224"/>
                  </a:lnTo>
                  <a:lnTo>
                    <a:pt x="3258" y="224"/>
                  </a:lnTo>
                  <a:lnTo>
                    <a:pt x="3258" y="219"/>
                  </a:lnTo>
                  <a:lnTo>
                    <a:pt x="3258" y="219"/>
                  </a:lnTo>
                  <a:lnTo>
                    <a:pt x="3258" y="219"/>
                  </a:lnTo>
                  <a:lnTo>
                    <a:pt x="3263" y="219"/>
                  </a:lnTo>
                  <a:lnTo>
                    <a:pt x="3263" y="219"/>
                  </a:lnTo>
                  <a:lnTo>
                    <a:pt x="3263" y="219"/>
                  </a:lnTo>
                  <a:lnTo>
                    <a:pt x="3263" y="219"/>
                  </a:lnTo>
                  <a:lnTo>
                    <a:pt x="3268" y="219"/>
                  </a:lnTo>
                  <a:lnTo>
                    <a:pt x="3268" y="219"/>
                  </a:lnTo>
                  <a:lnTo>
                    <a:pt x="3268" y="219"/>
                  </a:lnTo>
                  <a:lnTo>
                    <a:pt x="3268" y="219"/>
                  </a:lnTo>
                  <a:lnTo>
                    <a:pt x="3273" y="219"/>
                  </a:lnTo>
                  <a:lnTo>
                    <a:pt x="3273" y="213"/>
                  </a:lnTo>
                  <a:lnTo>
                    <a:pt x="3273" y="213"/>
                  </a:lnTo>
                  <a:lnTo>
                    <a:pt x="3273" y="213"/>
                  </a:lnTo>
                  <a:lnTo>
                    <a:pt x="3278" y="213"/>
                  </a:lnTo>
                  <a:lnTo>
                    <a:pt x="3278" y="213"/>
                  </a:lnTo>
                  <a:lnTo>
                    <a:pt x="3283" y="213"/>
                  </a:lnTo>
                  <a:lnTo>
                    <a:pt x="3283" y="213"/>
                  </a:lnTo>
                  <a:lnTo>
                    <a:pt x="3283" y="213"/>
                  </a:lnTo>
                  <a:lnTo>
                    <a:pt x="3283" y="213"/>
                  </a:lnTo>
                  <a:lnTo>
                    <a:pt x="3288" y="213"/>
                  </a:lnTo>
                  <a:lnTo>
                    <a:pt x="3288" y="213"/>
                  </a:lnTo>
                  <a:lnTo>
                    <a:pt x="3288" y="213"/>
                  </a:lnTo>
                  <a:lnTo>
                    <a:pt x="3288" y="213"/>
                  </a:lnTo>
                  <a:lnTo>
                    <a:pt x="3293" y="213"/>
                  </a:lnTo>
                  <a:lnTo>
                    <a:pt x="3293" y="213"/>
                  </a:lnTo>
                  <a:lnTo>
                    <a:pt x="3293" y="213"/>
                  </a:lnTo>
                  <a:lnTo>
                    <a:pt x="3293" y="213"/>
                  </a:lnTo>
                  <a:lnTo>
                    <a:pt x="3298" y="213"/>
                  </a:lnTo>
                  <a:lnTo>
                    <a:pt x="3298" y="213"/>
                  </a:lnTo>
                  <a:lnTo>
                    <a:pt x="3298" y="213"/>
                  </a:lnTo>
                  <a:lnTo>
                    <a:pt x="3298" y="213"/>
                  </a:lnTo>
                  <a:lnTo>
                    <a:pt x="3303" y="213"/>
                  </a:lnTo>
                  <a:lnTo>
                    <a:pt x="3303" y="213"/>
                  </a:lnTo>
                  <a:lnTo>
                    <a:pt x="3303" y="213"/>
                  </a:lnTo>
                  <a:lnTo>
                    <a:pt x="3303" y="213"/>
                  </a:lnTo>
                  <a:lnTo>
                    <a:pt x="3308" y="213"/>
                  </a:lnTo>
                  <a:lnTo>
                    <a:pt x="3308" y="213"/>
                  </a:lnTo>
                  <a:lnTo>
                    <a:pt x="3313" y="213"/>
                  </a:lnTo>
                  <a:lnTo>
                    <a:pt x="3313" y="207"/>
                  </a:lnTo>
                  <a:lnTo>
                    <a:pt x="3313" y="207"/>
                  </a:lnTo>
                  <a:lnTo>
                    <a:pt x="3313" y="207"/>
                  </a:lnTo>
                  <a:lnTo>
                    <a:pt x="3318" y="207"/>
                  </a:lnTo>
                  <a:lnTo>
                    <a:pt x="3318" y="207"/>
                  </a:lnTo>
                  <a:lnTo>
                    <a:pt x="3318" y="207"/>
                  </a:lnTo>
                  <a:lnTo>
                    <a:pt x="3318" y="207"/>
                  </a:lnTo>
                  <a:lnTo>
                    <a:pt x="3323" y="207"/>
                  </a:lnTo>
                  <a:lnTo>
                    <a:pt x="3323" y="202"/>
                  </a:lnTo>
                  <a:lnTo>
                    <a:pt x="3323" y="202"/>
                  </a:lnTo>
                  <a:lnTo>
                    <a:pt x="3323" y="202"/>
                  </a:lnTo>
                  <a:lnTo>
                    <a:pt x="3328" y="202"/>
                  </a:lnTo>
                  <a:lnTo>
                    <a:pt x="3328" y="202"/>
                  </a:lnTo>
                  <a:lnTo>
                    <a:pt x="3328" y="202"/>
                  </a:lnTo>
                  <a:lnTo>
                    <a:pt x="3328" y="196"/>
                  </a:lnTo>
                  <a:lnTo>
                    <a:pt x="3333" y="196"/>
                  </a:lnTo>
                  <a:lnTo>
                    <a:pt x="3333" y="196"/>
                  </a:lnTo>
                  <a:lnTo>
                    <a:pt x="3333" y="196"/>
                  </a:lnTo>
                  <a:lnTo>
                    <a:pt x="3333" y="196"/>
                  </a:lnTo>
                  <a:lnTo>
                    <a:pt x="3338" y="196"/>
                  </a:lnTo>
                  <a:lnTo>
                    <a:pt x="3338" y="196"/>
                  </a:lnTo>
                  <a:lnTo>
                    <a:pt x="3338" y="196"/>
                  </a:lnTo>
                  <a:lnTo>
                    <a:pt x="3338" y="196"/>
                  </a:lnTo>
                  <a:lnTo>
                    <a:pt x="3343" y="196"/>
                  </a:lnTo>
                  <a:lnTo>
                    <a:pt x="3343" y="196"/>
                  </a:lnTo>
                  <a:lnTo>
                    <a:pt x="3347" y="196"/>
                  </a:lnTo>
                  <a:lnTo>
                    <a:pt x="3347" y="196"/>
                  </a:lnTo>
                  <a:lnTo>
                    <a:pt x="3347" y="196"/>
                  </a:lnTo>
                  <a:lnTo>
                    <a:pt x="3347" y="196"/>
                  </a:lnTo>
                  <a:lnTo>
                    <a:pt x="3352" y="196"/>
                  </a:lnTo>
                  <a:lnTo>
                    <a:pt x="3352" y="196"/>
                  </a:lnTo>
                  <a:lnTo>
                    <a:pt x="3352" y="196"/>
                  </a:lnTo>
                  <a:lnTo>
                    <a:pt x="3352" y="191"/>
                  </a:lnTo>
                  <a:lnTo>
                    <a:pt x="3357" y="191"/>
                  </a:lnTo>
                  <a:lnTo>
                    <a:pt x="3357" y="191"/>
                  </a:lnTo>
                  <a:lnTo>
                    <a:pt x="3357" y="191"/>
                  </a:lnTo>
                  <a:lnTo>
                    <a:pt x="3357" y="191"/>
                  </a:lnTo>
                  <a:lnTo>
                    <a:pt x="3362" y="191"/>
                  </a:lnTo>
                  <a:lnTo>
                    <a:pt x="3362" y="191"/>
                  </a:lnTo>
                  <a:lnTo>
                    <a:pt x="3362" y="191"/>
                  </a:lnTo>
                  <a:lnTo>
                    <a:pt x="3362" y="185"/>
                  </a:lnTo>
                  <a:lnTo>
                    <a:pt x="3367" y="185"/>
                  </a:lnTo>
                  <a:lnTo>
                    <a:pt x="3367" y="185"/>
                  </a:lnTo>
                  <a:lnTo>
                    <a:pt x="3367" y="185"/>
                  </a:lnTo>
                  <a:lnTo>
                    <a:pt x="3367" y="185"/>
                  </a:lnTo>
                  <a:lnTo>
                    <a:pt x="3372" y="185"/>
                  </a:lnTo>
                  <a:lnTo>
                    <a:pt x="3372" y="185"/>
                  </a:lnTo>
                  <a:lnTo>
                    <a:pt x="3377" y="185"/>
                  </a:lnTo>
                  <a:lnTo>
                    <a:pt x="3377" y="185"/>
                  </a:lnTo>
                  <a:lnTo>
                    <a:pt x="3377" y="185"/>
                  </a:lnTo>
                  <a:lnTo>
                    <a:pt x="3377" y="185"/>
                  </a:lnTo>
                  <a:lnTo>
                    <a:pt x="3382" y="185"/>
                  </a:lnTo>
                  <a:lnTo>
                    <a:pt x="3382" y="185"/>
                  </a:lnTo>
                  <a:lnTo>
                    <a:pt x="3382" y="185"/>
                  </a:lnTo>
                  <a:lnTo>
                    <a:pt x="3382" y="185"/>
                  </a:lnTo>
                  <a:lnTo>
                    <a:pt x="3387" y="185"/>
                  </a:lnTo>
                  <a:lnTo>
                    <a:pt x="3387" y="185"/>
                  </a:lnTo>
                  <a:lnTo>
                    <a:pt x="3387" y="185"/>
                  </a:lnTo>
                  <a:lnTo>
                    <a:pt x="3387" y="179"/>
                  </a:lnTo>
                  <a:lnTo>
                    <a:pt x="3392" y="179"/>
                  </a:lnTo>
                  <a:lnTo>
                    <a:pt x="3392" y="179"/>
                  </a:lnTo>
                  <a:lnTo>
                    <a:pt x="3392" y="179"/>
                  </a:lnTo>
                  <a:lnTo>
                    <a:pt x="3392" y="179"/>
                  </a:lnTo>
                  <a:lnTo>
                    <a:pt x="3397" y="179"/>
                  </a:lnTo>
                  <a:lnTo>
                    <a:pt x="3397" y="179"/>
                  </a:lnTo>
                  <a:lnTo>
                    <a:pt x="3397" y="179"/>
                  </a:lnTo>
                  <a:lnTo>
                    <a:pt x="3397" y="179"/>
                  </a:lnTo>
                  <a:lnTo>
                    <a:pt x="3402" y="179"/>
                  </a:lnTo>
                  <a:lnTo>
                    <a:pt x="3402" y="179"/>
                  </a:lnTo>
                  <a:lnTo>
                    <a:pt x="3407" y="179"/>
                  </a:lnTo>
                  <a:lnTo>
                    <a:pt x="3407" y="179"/>
                  </a:lnTo>
                  <a:lnTo>
                    <a:pt x="3407" y="179"/>
                  </a:lnTo>
                  <a:lnTo>
                    <a:pt x="3407" y="179"/>
                  </a:lnTo>
                  <a:lnTo>
                    <a:pt x="3412" y="179"/>
                  </a:lnTo>
                  <a:lnTo>
                    <a:pt x="3412" y="179"/>
                  </a:lnTo>
                  <a:lnTo>
                    <a:pt x="3412" y="179"/>
                  </a:lnTo>
                  <a:lnTo>
                    <a:pt x="3412" y="179"/>
                  </a:lnTo>
                  <a:lnTo>
                    <a:pt x="3417" y="179"/>
                  </a:lnTo>
                  <a:lnTo>
                    <a:pt x="3417" y="179"/>
                  </a:lnTo>
                  <a:lnTo>
                    <a:pt x="3417" y="179"/>
                  </a:lnTo>
                  <a:lnTo>
                    <a:pt x="3417" y="179"/>
                  </a:lnTo>
                  <a:lnTo>
                    <a:pt x="3422" y="179"/>
                  </a:lnTo>
                  <a:lnTo>
                    <a:pt x="3422" y="179"/>
                  </a:lnTo>
                  <a:lnTo>
                    <a:pt x="3422" y="179"/>
                  </a:lnTo>
                  <a:lnTo>
                    <a:pt x="3422" y="179"/>
                  </a:lnTo>
                  <a:lnTo>
                    <a:pt x="3427" y="179"/>
                  </a:lnTo>
                  <a:lnTo>
                    <a:pt x="3427" y="179"/>
                  </a:lnTo>
                  <a:lnTo>
                    <a:pt x="3427" y="179"/>
                  </a:lnTo>
                  <a:lnTo>
                    <a:pt x="3427" y="179"/>
                  </a:lnTo>
                  <a:lnTo>
                    <a:pt x="3432" y="179"/>
                  </a:lnTo>
                  <a:lnTo>
                    <a:pt x="3432" y="179"/>
                  </a:lnTo>
                  <a:lnTo>
                    <a:pt x="3437" y="179"/>
                  </a:lnTo>
                  <a:lnTo>
                    <a:pt x="3437" y="179"/>
                  </a:lnTo>
                  <a:lnTo>
                    <a:pt x="3437" y="179"/>
                  </a:lnTo>
                  <a:lnTo>
                    <a:pt x="3437" y="179"/>
                  </a:lnTo>
                  <a:lnTo>
                    <a:pt x="3442" y="179"/>
                  </a:lnTo>
                  <a:lnTo>
                    <a:pt x="3442" y="179"/>
                  </a:lnTo>
                  <a:lnTo>
                    <a:pt x="3442" y="179"/>
                  </a:lnTo>
                  <a:lnTo>
                    <a:pt x="3442" y="179"/>
                  </a:lnTo>
                  <a:lnTo>
                    <a:pt x="3447" y="179"/>
                  </a:lnTo>
                  <a:lnTo>
                    <a:pt x="3447" y="179"/>
                  </a:lnTo>
                  <a:lnTo>
                    <a:pt x="3447" y="179"/>
                  </a:lnTo>
                  <a:lnTo>
                    <a:pt x="3447" y="179"/>
                  </a:lnTo>
                  <a:lnTo>
                    <a:pt x="3452" y="179"/>
                  </a:lnTo>
                  <a:lnTo>
                    <a:pt x="3452" y="179"/>
                  </a:lnTo>
                  <a:lnTo>
                    <a:pt x="3452" y="179"/>
                  </a:lnTo>
                  <a:lnTo>
                    <a:pt x="3452" y="174"/>
                  </a:lnTo>
                  <a:lnTo>
                    <a:pt x="3457" y="174"/>
                  </a:lnTo>
                  <a:lnTo>
                    <a:pt x="3457" y="174"/>
                  </a:lnTo>
                  <a:lnTo>
                    <a:pt x="3462" y="174"/>
                  </a:lnTo>
                  <a:lnTo>
                    <a:pt x="3462" y="174"/>
                  </a:lnTo>
                  <a:lnTo>
                    <a:pt x="3462" y="174"/>
                  </a:lnTo>
                  <a:lnTo>
                    <a:pt x="3462" y="174"/>
                  </a:lnTo>
                  <a:lnTo>
                    <a:pt x="3467" y="174"/>
                  </a:lnTo>
                  <a:lnTo>
                    <a:pt x="3467" y="174"/>
                  </a:lnTo>
                  <a:lnTo>
                    <a:pt x="3472" y="174"/>
                  </a:lnTo>
                  <a:lnTo>
                    <a:pt x="3472" y="174"/>
                  </a:lnTo>
                  <a:lnTo>
                    <a:pt x="3472" y="174"/>
                  </a:lnTo>
                  <a:lnTo>
                    <a:pt x="3472" y="174"/>
                  </a:lnTo>
                  <a:lnTo>
                    <a:pt x="3477" y="174"/>
                  </a:lnTo>
                  <a:lnTo>
                    <a:pt x="3477" y="174"/>
                  </a:lnTo>
                  <a:lnTo>
                    <a:pt x="3477" y="174"/>
                  </a:lnTo>
                  <a:lnTo>
                    <a:pt x="3477" y="174"/>
                  </a:lnTo>
                  <a:lnTo>
                    <a:pt x="3482" y="174"/>
                  </a:lnTo>
                  <a:lnTo>
                    <a:pt x="3482" y="174"/>
                  </a:lnTo>
                  <a:lnTo>
                    <a:pt x="3482" y="174"/>
                  </a:lnTo>
                  <a:lnTo>
                    <a:pt x="3482" y="168"/>
                  </a:lnTo>
                  <a:lnTo>
                    <a:pt x="3487" y="168"/>
                  </a:lnTo>
                  <a:lnTo>
                    <a:pt x="3487" y="168"/>
                  </a:lnTo>
                  <a:lnTo>
                    <a:pt x="3487" y="168"/>
                  </a:lnTo>
                  <a:lnTo>
                    <a:pt x="3487" y="168"/>
                  </a:lnTo>
                  <a:lnTo>
                    <a:pt x="3491" y="168"/>
                  </a:lnTo>
                  <a:lnTo>
                    <a:pt x="3491" y="168"/>
                  </a:lnTo>
                  <a:lnTo>
                    <a:pt x="3496" y="168"/>
                  </a:lnTo>
                  <a:lnTo>
                    <a:pt x="3496" y="168"/>
                  </a:lnTo>
                  <a:lnTo>
                    <a:pt x="3501" y="168"/>
                  </a:lnTo>
                  <a:lnTo>
                    <a:pt x="3501" y="168"/>
                  </a:lnTo>
                  <a:lnTo>
                    <a:pt x="3501" y="168"/>
                  </a:lnTo>
                  <a:lnTo>
                    <a:pt x="3501" y="168"/>
                  </a:lnTo>
                  <a:lnTo>
                    <a:pt x="3506" y="168"/>
                  </a:lnTo>
                  <a:lnTo>
                    <a:pt x="3506" y="168"/>
                  </a:lnTo>
                  <a:lnTo>
                    <a:pt x="3506" y="168"/>
                  </a:lnTo>
                  <a:lnTo>
                    <a:pt x="3506" y="168"/>
                  </a:lnTo>
                  <a:lnTo>
                    <a:pt x="3511" y="168"/>
                  </a:lnTo>
                  <a:lnTo>
                    <a:pt x="3511" y="163"/>
                  </a:lnTo>
                  <a:lnTo>
                    <a:pt x="3511" y="163"/>
                  </a:lnTo>
                  <a:lnTo>
                    <a:pt x="3511" y="163"/>
                  </a:lnTo>
                  <a:lnTo>
                    <a:pt x="3516" y="163"/>
                  </a:lnTo>
                  <a:lnTo>
                    <a:pt x="3516" y="163"/>
                  </a:lnTo>
                  <a:lnTo>
                    <a:pt x="3516" y="163"/>
                  </a:lnTo>
                  <a:lnTo>
                    <a:pt x="3516" y="163"/>
                  </a:lnTo>
                  <a:lnTo>
                    <a:pt x="3521" y="163"/>
                  </a:lnTo>
                  <a:lnTo>
                    <a:pt x="3521" y="157"/>
                  </a:lnTo>
                  <a:lnTo>
                    <a:pt x="3521" y="157"/>
                  </a:lnTo>
                  <a:lnTo>
                    <a:pt x="3521" y="157"/>
                  </a:lnTo>
                  <a:lnTo>
                    <a:pt x="3526" y="157"/>
                  </a:lnTo>
                  <a:lnTo>
                    <a:pt x="3526" y="157"/>
                  </a:lnTo>
                  <a:lnTo>
                    <a:pt x="3531" y="157"/>
                  </a:lnTo>
                  <a:lnTo>
                    <a:pt x="3531" y="157"/>
                  </a:lnTo>
                  <a:lnTo>
                    <a:pt x="3531" y="157"/>
                  </a:lnTo>
                  <a:lnTo>
                    <a:pt x="3531" y="157"/>
                  </a:lnTo>
                  <a:lnTo>
                    <a:pt x="3536" y="157"/>
                  </a:lnTo>
                  <a:lnTo>
                    <a:pt x="3536" y="157"/>
                  </a:lnTo>
                  <a:lnTo>
                    <a:pt x="3536" y="157"/>
                  </a:lnTo>
                  <a:lnTo>
                    <a:pt x="3536" y="151"/>
                  </a:lnTo>
                  <a:lnTo>
                    <a:pt x="3541" y="151"/>
                  </a:lnTo>
                  <a:lnTo>
                    <a:pt x="3541" y="140"/>
                  </a:lnTo>
                  <a:lnTo>
                    <a:pt x="3541" y="140"/>
                  </a:lnTo>
                  <a:lnTo>
                    <a:pt x="3541" y="140"/>
                  </a:lnTo>
                  <a:lnTo>
                    <a:pt x="3546" y="140"/>
                  </a:lnTo>
                  <a:lnTo>
                    <a:pt x="3546" y="140"/>
                  </a:lnTo>
                  <a:lnTo>
                    <a:pt x="3546" y="140"/>
                  </a:lnTo>
                  <a:lnTo>
                    <a:pt x="3546" y="140"/>
                  </a:lnTo>
                  <a:lnTo>
                    <a:pt x="3551" y="140"/>
                  </a:lnTo>
                  <a:lnTo>
                    <a:pt x="3551" y="140"/>
                  </a:lnTo>
                  <a:lnTo>
                    <a:pt x="3551" y="140"/>
                  </a:lnTo>
                  <a:lnTo>
                    <a:pt x="3551" y="140"/>
                  </a:lnTo>
                  <a:lnTo>
                    <a:pt x="3556" y="140"/>
                  </a:lnTo>
                  <a:lnTo>
                    <a:pt x="3556" y="129"/>
                  </a:lnTo>
                  <a:lnTo>
                    <a:pt x="3561" y="129"/>
                  </a:lnTo>
                  <a:lnTo>
                    <a:pt x="3561" y="129"/>
                  </a:lnTo>
                  <a:lnTo>
                    <a:pt x="3561" y="129"/>
                  </a:lnTo>
                  <a:lnTo>
                    <a:pt x="3561" y="118"/>
                  </a:lnTo>
                  <a:lnTo>
                    <a:pt x="3566" y="118"/>
                  </a:lnTo>
                  <a:lnTo>
                    <a:pt x="3566" y="118"/>
                  </a:lnTo>
                  <a:lnTo>
                    <a:pt x="3566" y="118"/>
                  </a:lnTo>
                  <a:lnTo>
                    <a:pt x="3566" y="106"/>
                  </a:lnTo>
                  <a:lnTo>
                    <a:pt x="3571" y="106"/>
                  </a:lnTo>
                  <a:lnTo>
                    <a:pt x="3571" y="101"/>
                  </a:lnTo>
                  <a:lnTo>
                    <a:pt x="3571" y="101"/>
                  </a:lnTo>
                  <a:lnTo>
                    <a:pt x="3571" y="95"/>
                  </a:lnTo>
                  <a:lnTo>
                    <a:pt x="3576" y="95"/>
                  </a:lnTo>
                  <a:lnTo>
                    <a:pt x="3576" y="95"/>
                  </a:lnTo>
                  <a:lnTo>
                    <a:pt x="3576" y="95"/>
                  </a:lnTo>
                  <a:lnTo>
                    <a:pt x="3576" y="95"/>
                  </a:lnTo>
                  <a:lnTo>
                    <a:pt x="3581" y="95"/>
                  </a:lnTo>
                  <a:lnTo>
                    <a:pt x="3581" y="84"/>
                  </a:lnTo>
                  <a:lnTo>
                    <a:pt x="3581" y="84"/>
                  </a:lnTo>
                  <a:lnTo>
                    <a:pt x="3581" y="84"/>
                  </a:lnTo>
                  <a:lnTo>
                    <a:pt x="3586" y="84"/>
                  </a:lnTo>
                  <a:lnTo>
                    <a:pt x="3586" y="84"/>
                  </a:lnTo>
                  <a:lnTo>
                    <a:pt x="3586" y="84"/>
                  </a:lnTo>
                  <a:lnTo>
                    <a:pt x="3586" y="78"/>
                  </a:lnTo>
                  <a:lnTo>
                    <a:pt x="3591" y="78"/>
                  </a:lnTo>
                  <a:lnTo>
                    <a:pt x="3591" y="78"/>
                  </a:lnTo>
                  <a:lnTo>
                    <a:pt x="3596" y="78"/>
                  </a:lnTo>
                  <a:lnTo>
                    <a:pt x="3596" y="73"/>
                  </a:lnTo>
                  <a:lnTo>
                    <a:pt x="3596" y="73"/>
                  </a:lnTo>
                  <a:lnTo>
                    <a:pt x="3596" y="73"/>
                  </a:lnTo>
                  <a:lnTo>
                    <a:pt x="3601" y="73"/>
                  </a:lnTo>
                  <a:lnTo>
                    <a:pt x="3601" y="73"/>
                  </a:lnTo>
                  <a:lnTo>
                    <a:pt x="3601" y="73"/>
                  </a:lnTo>
                  <a:lnTo>
                    <a:pt x="3601" y="73"/>
                  </a:lnTo>
                  <a:lnTo>
                    <a:pt x="3606" y="73"/>
                  </a:lnTo>
                  <a:lnTo>
                    <a:pt x="3606" y="73"/>
                  </a:lnTo>
                  <a:lnTo>
                    <a:pt x="3606" y="73"/>
                  </a:lnTo>
                  <a:lnTo>
                    <a:pt x="3606" y="73"/>
                  </a:lnTo>
                  <a:lnTo>
                    <a:pt x="3611" y="73"/>
                  </a:lnTo>
                  <a:lnTo>
                    <a:pt x="3611" y="73"/>
                  </a:lnTo>
                  <a:lnTo>
                    <a:pt x="3611" y="73"/>
                  </a:lnTo>
                  <a:lnTo>
                    <a:pt x="3611" y="73"/>
                  </a:lnTo>
                  <a:lnTo>
                    <a:pt x="3616" y="73"/>
                  </a:lnTo>
                  <a:lnTo>
                    <a:pt x="3616" y="73"/>
                  </a:lnTo>
                  <a:lnTo>
                    <a:pt x="3616" y="73"/>
                  </a:lnTo>
                  <a:lnTo>
                    <a:pt x="3616" y="67"/>
                  </a:lnTo>
                  <a:lnTo>
                    <a:pt x="3621" y="67"/>
                  </a:lnTo>
                  <a:lnTo>
                    <a:pt x="3621" y="67"/>
                  </a:lnTo>
                  <a:lnTo>
                    <a:pt x="3626" y="67"/>
                  </a:lnTo>
                  <a:lnTo>
                    <a:pt x="3626" y="67"/>
                  </a:lnTo>
                  <a:lnTo>
                    <a:pt x="3626" y="67"/>
                  </a:lnTo>
                  <a:lnTo>
                    <a:pt x="3626" y="67"/>
                  </a:lnTo>
                  <a:lnTo>
                    <a:pt x="3631" y="67"/>
                  </a:lnTo>
                  <a:lnTo>
                    <a:pt x="3631" y="67"/>
                  </a:lnTo>
                  <a:lnTo>
                    <a:pt x="3631" y="67"/>
                  </a:lnTo>
                  <a:lnTo>
                    <a:pt x="3631" y="67"/>
                  </a:lnTo>
                  <a:lnTo>
                    <a:pt x="3636" y="67"/>
                  </a:lnTo>
                  <a:lnTo>
                    <a:pt x="3636" y="62"/>
                  </a:lnTo>
                  <a:lnTo>
                    <a:pt x="3636" y="62"/>
                  </a:lnTo>
                  <a:lnTo>
                    <a:pt x="3636" y="62"/>
                  </a:lnTo>
                  <a:lnTo>
                    <a:pt x="3640" y="62"/>
                  </a:lnTo>
                  <a:lnTo>
                    <a:pt x="3640" y="62"/>
                  </a:lnTo>
                  <a:lnTo>
                    <a:pt x="3640" y="62"/>
                  </a:lnTo>
                  <a:lnTo>
                    <a:pt x="3640" y="56"/>
                  </a:lnTo>
                  <a:lnTo>
                    <a:pt x="3645" y="56"/>
                  </a:lnTo>
                  <a:lnTo>
                    <a:pt x="3645" y="56"/>
                  </a:lnTo>
                  <a:lnTo>
                    <a:pt x="3645" y="56"/>
                  </a:lnTo>
                  <a:lnTo>
                    <a:pt x="3645" y="50"/>
                  </a:lnTo>
                  <a:lnTo>
                    <a:pt x="3650" y="50"/>
                  </a:lnTo>
                  <a:lnTo>
                    <a:pt x="3650" y="50"/>
                  </a:lnTo>
                  <a:lnTo>
                    <a:pt x="3655" y="50"/>
                  </a:lnTo>
                  <a:lnTo>
                    <a:pt x="3655" y="50"/>
                  </a:lnTo>
                  <a:lnTo>
                    <a:pt x="3655" y="50"/>
                  </a:lnTo>
                  <a:lnTo>
                    <a:pt x="3655" y="50"/>
                  </a:lnTo>
                  <a:lnTo>
                    <a:pt x="3660" y="50"/>
                  </a:lnTo>
                  <a:lnTo>
                    <a:pt x="3660" y="50"/>
                  </a:lnTo>
                  <a:lnTo>
                    <a:pt x="3660" y="50"/>
                  </a:lnTo>
                  <a:lnTo>
                    <a:pt x="3660" y="50"/>
                  </a:lnTo>
                  <a:lnTo>
                    <a:pt x="3665" y="50"/>
                  </a:lnTo>
                  <a:lnTo>
                    <a:pt x="3665" y="50"/>
                  </a:lnTo>
                  <a:lnTo>
                    <a:pt x="3665" y="50"/>
                  </a:lnTo>
                  <a:lnTo>
                    <a:pt x="3665" y="50"/>
                  </a:lnTo>
                  <a:lnTo>
                    <a:pt x="3670" y="50"/>
                  </a:lnTo>
                  <a:lnTo>
                    <a:pt x="3670" y="50"/>
                  </a:lnTo>
                  <a:lnTo>
                    <a:pt x="3670" y="50"/>
                  </a:lnTo>
                  <a:lnTo>
                    <a:pt x="3670" y="50"/>
                  </a:lnTo>
                  <a:lnTo>
                    <a:pt x="3675" y="50"/>
                  </a:lnTo>
                  <a:lnTo>
                    <a:pt x="3675" y="45"/>
                  </a:lnTo>
                  <a:lnTo>
                    <a:pt x="3675" y="45"/>
                  </a:lnTo>
                  <a:lnTo>
                    <a:pt x="3675" y="45"/>
                  </a:lnTo>
                  <a:lnTo>
                    <a:pt x="3680" y="45"/>
                  </a:lnTo>
                  <a:lnTo>
                    <a:pt x="3680" y="45"/>
                  </a:lnTo>
                  <a:lnTo>
                    <a:pt x="3685" y="45"/>
                  </a:lnTo>
                  <a:lnTo>
                    <a:pt x="3685" y="45"/>
                  </a:lnTo>
                  <a:lnTo>
                    <a:pt x="3685" y="45"/>
                  </a:lnTo>
                  <a:lnTo>
                    <a:pt x="3685" y="45"/>
                  </a:lnTo>
                  <a:lnTo>
                    <a:pt x="3690" y="45"/>
                  </a:lnTo>
                  <a:lnTo>
                    <a:pt x="3690" y="45"/>
                  </a:lnTo>
                  <a:lnTo>
                    <a:pt x="3690" y="45"/>
                  </a:lnTo>
                  <a:lnTo>
                    <a:pt x="3690" y="45"/>
                  </a:lnTo>
                  <a:lnTo>
                    <a:pt x="3695" y="45"/>
                  </a:lnTo>
                  <a:lnTo>
                    <a:pt x="3695" y="45"/>
                  </a:lnTo>
                  <a:lnTo>
                    <a:pt x="3700" y="45"/>
                  </a:lnTo>
                  <a:lnTo>
                    <a:pt x="3700" y="45"/>
                  </a:lnTo>
                  <a:lnTo>
                    <a:pt x="3700" y="45"/>
                  </a:lnTo>
                  <a:lnTo>
                    <a:pt x="3700" y="45"/>
                  </a:lnTo>
                  <a:lnTo>
                    <a:pt x="3705" y="45"/>
                  </a:lnTo>
                  <a:lnTo>
                    <a:pt x="3705" y="45"/>
                  </a:lnTo>
                  <a:lnTo>
                    <a:pt x="3705" y="45"/>
                  </a:lnTo>
                  <a:lnTo>
                    <a:pt x="3705" y="45"/>
                  </a:lnTo>
                  <a:lnTo>
                    <a:pt x="3710" y="45"/>
                  </a:lnTo>
                  <a:lnTo>
                    <a:pt x="3710" y="45"/>
                  </a:lnTo>
                  <a:lnTo>
                    <a:pt x="3710" y="45"/>
                  </a:lnTo>
                  <a:lnTo>
                    <a:pt x="3710" y="45"/>
                  </a:lnTo>
                  <a:lnTo>
                    <a:pt x="3715" y="45"/>
                  </a:lnTo>
                  <a:lnTo>
                    <a:pt x="3715" y="45"/>
                  </a:lnTo>
                  <a:lnTo>
                    <a:pt x="3720" y="45"/>
                  </a:lnTo>
                  <a:lnTo>
                    <a:pt x="3720" y="45"/>
                  </a:lnTo>
                  <a:lnTo>
                    <a:pt x="3720" y="45"/>
                  </a:lnTo>
                  <a:lnTo>
                    <a:pt x="3720" y="45"/>
                  </a:lnTo>
                  <a:lnTo>
                    <a:pt x="3725" y="45"/>
                  </a:lnTo>
                  <a:lnTo>
                    <a:pt x="3725" y="45"/>
                  </a:lnTo>
                  <a:lnTo>
                    <a:pt x="3725" y="45"/>
                  </a:lnTo>
                  <a:lnTo>
                    <a:pt x="3725" y="45"/>
                  </a:lnTo>
                  <a:lnTo>
                    <a:pt x="3730" y="45"/>
                  </a:lnTo>
                  <a:lnTo>
                    <a:pt x="3730" y="45"/>
                  </a:lnTo>
                  <a:lnTo>
                    <a:pt x="3730" y="45"/>
                  </a:lnTo>
                  <a:lnTo>
                    <a:pt x="3730" y="45"/>
                  </a:lnTo>
                  <a:lnTo>
                    <a:pt x="3735" y="45"/>
                  </a:lnTo>
                  <a:lnTo>
                    <a:pt x="3735" y="45"/>
                  </a:lnTo>
                  <a:lnTo>
                    <a:pt x="3735" y="45"/>
                  </a:lnTo>
                  <a:lnTo>
                    <a:pt x="3735" y="45"/>
                  </a:lnTo>
                  <a:lnTo>
                    <a:pt x="3740" y="45"/>
                  </a:lnTo>
                  <a:lnTo>
                    <a:pt x="3740" y="45"/>
                  </a:lnTo>
                  <a:lnTo>
                    <a:pt x="3740" y="45"/>
                  </a:lnTo>
                  <a:lnTo>
                    <a:pt x="3740" y="45"/>
                  </a:lnTo>
                  <a:lnTo>
                    <a:pt x="3745" y="45"/>
                  </a:lnTo>
                  <a:lnTo>
                    <a:pt x="3745" y="45"/>
                  </a:lnTo>
                  <a:lnTo>
                    <a:pt x="3750" y="45"/>
                  </a:lnTo>
                  <a:lnTo>
                    <a:pt x="3750" y="45"/>
                  </a:lnTo>
                  <a:lnTo>
                    <a:pt x="3750" y="45"/>
                  </a:lnTo>
                  <a:lnTo>
                    <a:pt x="3750" y="45"/>
                  </a:lnTo>
                  <a:lnTo>
                    <a:pt x="3755" y="45"/>
                  </a:lnTo>
                  <a:lnTo>
                    <a:pt x="3755" y="45"/>
                  </a:lnTo>
                  <a:lnTo>
                    <a:pt x="3755" y="45"/>
                  </a:lnTo>
                  <a:lnTo>
                    <a:pt x="3755" y="45"/>
                  </a:lnTo>
                  <a:lnTo>
                    <a:pt x="3760" y="45"/>
                  </a:lnTo>
                  <a:lnTo>
                    <a:pt x="3760" y="45"/>
                  </a:lnTo>
                  <a:lnTo>
                    <a:pt x="3760" y="45"/>
                  </a:lnTo>
                  <a:lnTo>
                    <a:pt x="3760" y="45"/>
                  </a:lnTo>
                  <a:lnTo>
                    <a:pt x="3765" y="45"/>
                  </a:lnTo>
                  <a:lnTo>
                    <a:pt x="3765" y="45"/>
                  </a:lnTo>
                  <a:lnTo>
                    <a:pt x="3765" y="45"/>
                  </a:lnTo>
                  <a:lnTo>
                    <a:pt x="3765" y="45"/>
                  </a:lnTo>
                  <a:lnTo>
                    <a:pt x="3770" y="45"/>
                  </a:lnTo>
                  <a:lnTo>
                    <a:pt x="3770" y="45"/>
                  </a:lnTo>
                  <a:lnTo>
                    <a:pt x="3770" y="45"/>
                  </a:lnTo>
                  <a:lnTo>
                    <a:pt x="3770" y="45"/>
                  </a:lnTo>
                  <a:lnTo>
                    <a:pt x="3775" y="45"/>
                  </a:lnTo>
                  <a:lnTo>
                    <a:pt x="3775" y="45"/>
                  </a:lnTo>
                  <a:lnTo>
                    <a:pt x="3780" y="45"/>
                  </a:lnTo>
                  <a:lnTo>
                    <a:pt x="3780" y="45"/>
                  </a:lnTo>
                  <a:lnTo>
                    <a:pt x="3780" y="45"/>
                  </a:lnTo>
                  <a:lnTo>
                    <a:pt x="3780" y="45"/>
                  </a:lnTo>
                  <a:lnTo>
                    <a:pt x="3785" y="45"/>
                  </a:lnTo>
                  <a:lnTo>
                    <a:pt x="3785" y="45"/>
                  </a:lnTo>
                  <a:lnTo>
                    <a:pt x="3785" y="45"/>
                  </a:lnTo>
                  <a:lnTo>
                    <a:pt x="3785" y="45"/>
                  </a:lnTo>
                  <a:lnTo>
                    <a:pt x="3789" y="45"/>
                  </a:lnTo>
                  <a:lnTo>
                    <a:pt x="3789" y="45"/>
                  </a:lnTo>
                  <a:lnTo>
                    <a:pt x="3789" y="45"/>
                  </a:lnTo>
                  <a:lnTo>
                    <a:pt x="3789" y="45"/>
                  </a:lnTo>
                  <a:lnTo>
                    <a:pt x="3794" y="45"/>
                  </a:lnTo>
                  <a:lnTo>
                    <a:pt x="3794" y="45"/>
                  </a:lnTo>
                  <a:lnTo>
                    <a:pt x="3799" y="45"/>
                  </a:lnTo>
                  <a:lnTo>
                    <a:pt x="3799" y="45"/>
                  </a:lnTo>
                  <a:lnTo>
                    <a:pt x="3799" y="45"/>
                  </a:lnTo>
                  <a:lnTo>
                    <a:pt x="3799" y="45"/>
                  </a:lnTo>
                  <a:lnTo>
                    <a:pt x="3804" y="45"/>
                  </a:lnTo>
                  <a:lnTo>
                    <a:pt x="3804" y="45"/>
                  </a:lnTo>
                  <a:lnTo>
                    <a:pt x="3809" y="45"/>
                  </a:lnTo>
                  <a:lnTo>
                    <a:pt x="3809" y="45"/>
                  </a:lnTo>
                  <a:lnTo>
                    <a:pt x="3809" y="45"/>
                  </a:lnTo>
                  <a:lnTo>
                    <a:pt x="3809" y="45"/>
                  </a:lnTo>
                  <a:lnTo>
                    <a:pt x="3814" y="45"/>
                  </a:lnTo>
                  <a:lnTo>
                    <a:pt x="3814" y="45"/>
                  </a:lnTo>
                  <a:lnTo>
                    <a:pt x="3814" y="45"/>
                  </a:lnTo>
                  <a:lnTo>
                    <a:pt x="3814" y="45"/>
                  </a:lnTo>
                  <a:lnTo>
                    <a:pt x="3819" y="45"/>
                  </a:lnTo>
                  <a:lnTo>
                    <a:pt x="3819" y="45"/>
                  </a:lnTo>
                  <a:lnTo>
                    <a:pt x="3819" y="45"/>
                  </a:lnTo>
                  <a:lnTo>
                    <a:pt x="3819" y="45"/>
                  </a:lnTo>
                  <a:lnTo>
                    <a:pt x="3824" y="45"/>
                  </a:lnTo>
                  <a:lnTo>
                    <a:pt x="3824" y="45"/>
                  </a:lnTo>
                  <a:lnTo>
                    <a:pt x="3824" y="45"/>
                  </a:lnTo>
                  <a:lnTo>
                    <a:pt x="3824" y="45"/>
                  </a:lnTo>
                  <a:lnTo>
                    <a:pt x="3829" y="45"/>
                  </a:lnTo>
                  <a:lnTo>
                    <a:pt x="3829" y="45"/>
                  </a:lnTo>
                  <a:lnTo>
                    <a:pt x="3829" y="45"/>
                  </a:lnTo>
                  <a:lnTo>
                    <a:pt x="3829" y="45"/>
                  </a:lnTo>
                  <a:lnTo>
                    <a:pt x="3834" y="45"/>
                  </a:lnTo>
                  <a:lnTo>
                    <a:pt x="3834" y="45"/>
                  </a:lnTo>
                  <a:lnTo>
                    <a:pt x="3834" y="45"/>
                  </a:lnTo>
                  <a:lnTo>
                    <a:pt x="3834" y="45"/>
                  </a:lnTo>
                  <a:lnTo>
                    <a:pt x="3839" y="45"/>
                  </a:lnTo>
                  <a:lnTo>
                    <a:pt x="3839" y="45"/>
                  </a:lnTo>
                  <a:lnTo>
                    <a:pt x="3844" y="45"/>
                  </a:lnTo>
                  <a:lnTo>
                    <a:pt x="3844" y="39"/>
                  </a:lnTo>
                  <a:lnTo>
                    <a:pt x="3844" y="39"/>
                  </a:lnTo>
                  <a:lnTo>
                    <a:pt x="3844" y="39"/>
                  </a:lnTo>
                  <a:lnTo>
                    <a:pt x="3849" y="39"/>
                  </a:lnTo>
                  <a:lnTo>
                    <a:pt x="3849" y="39"/>
                  </a:lnTo>
                  <a:lnTo>
                    <a:pt x="3849" y="39"/>
                  </a:lnTo>
                  <a:lnTo>
                    <a:pt x="3849" y="39"/>
                  </a:lnTo>
                  <a:lnTo>
                    <a:pt x="3854" y="39"/>
                  </a:lnTo>
                  <a:lnTo>
                    <a:pt x="3854" y="34"/>
                  </a:lnTo>
                  <a:lnTo>
                    <a:pt x="3854" y="34"/>
                  </a:lnTo>
                  <a:lnTo>
                    <a:pt x="3854" y="34"/>
                  </a:lnTo>
                  <a:lnTo>
                    <a:pt x="3859" y="34"/>
                  </a:lnTo>
                  <a:lnTo>
                    <a:pt x="3859" y="22"/>
                  </a:lnTo>
                  <a:lnTo>
                    <a:pt x="3859" y="22"/>
                  </a:lnTo>
                  <a:lnTo>
                    <a:pt x="3859" y="22"/>
                  </a:lnTo>
                  <a:lnTo>
                    <a:pt x="3864" y="22"/>
                  </a:lnTo>
                  <a:lnTo>
                    <a:pt x="3864" y="22"/>
                  </a:lnTo>
                  <a:lnTo>
                    <a:pt x="3864" y="22"/>
                  </a:lnTo>
                  <a:lnTo>
                    <a:pt x="3864" y="17"/>
                  </a:lnTo>
                  <a:lnTo>
                    <a:pt x="3869" y="17"/>
                  </a:lnTo>
                  <a:lnTo>
                    <a:pt x="3869" y="17"/>
                  </a:lnTo>
                  <a:lnTo>
                    <a:pt x="3874" y="17"/>
                  </a:lnTo>
                  <a:lnTo>
                    <a:pt x="3874" y="17"/>
                  </a:lnTo>
                  <a:lnTo>
                    <a:pt x="3874" y="17"/>
                  </a:lnTo>
                  <a:lnTo>
                    <a:pt x="3874" y="6"/>
                  </a:lnTo>
                  <a:lnTo>
                    <a:pt x="3879" y="6"/>
                  </a:lnTo>
                  <a:lnTo>
                    <a:pt x="3879" y="6"/>
                  </a:lnTo>
                  <a:lnTo>
                    <a:pt x="3879" y="6"/>
                  </a:lnTo>
                  <a:lnTo>
                    <a:pt x="3879" y="6"/>
                  </a:lnTo>
                  <a:lnTo>
                    <a:pt x="3884" y="6"/>
                  </a:lnTo>
                  <a:lnTo>
                    <a:pt x="3884" y="6"/>
                  </a:lnTo>
                  <a:lnTo>
                    <a:pt x="3884" y="6"/>
                  </a:lnTo>
                  <a:lnTo>
                    <a:pt x="3884" y="0"/>
                  </a:lnTo>
                  <a:lnTo>
                    <a:pt x="3889" y="0"/>
                  </a:lnTo>
                  <a:lnTo>
                    <a:pt x="3889" y="0"/>
                  </a:ln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Shape 39">
              <a:extLst>
                <a:ext uri="{FF2B5EF4-FFF2-40B4-BE49-F238E27FC236}">
                  <a16:creationId xmlns:a16="http://schemas.microsoft.com/office/drawing/2014/main" id="{B2F7E149-1898-70FD-090E-E0C801B76EC8}"/>
                </a:ext>
              </a:extLst>
            </p:cNvPr>
            <p:cNvSpPr/>
            <p:nvPr/>
          </p:nvSpPr>
          <p:spPr>
            <a:xfrm>
              <a:off x="3309620" y="4813900"/>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41" name="Freeform: Shape 40">
              <a:extLst>
                <a:ext uri="{FF2B5EF4-FFF2-40B4-BE49-F238E27FC236}">
                  <a16:creationId xmlns:a16="http://schemas.microsoft.com/office/drawing/2014/main" id="{03A303FD-864B-C204-4FE4-23D944465A87}"/>
                </a:ext>
              </a:extLst>
            </p:cNvPr>
            <p:cNvSpPr/>
            <p:nvPr/>
          </p:nvSpPr>
          <p:spPr>
            <a:xfrm>
              <a:off x="3309620" y="4123354"/>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42" name="Freeform: Shape 41">
              <a:extLst>
                <a:ext uri="{FF2B5EF4-FFF2-40B4-BE49-F238E27FC236}">
                  <a16:creationId xmlns:a16="http://schemas.microsoft.com/office/drawing/2014/main" id="{9111DD13-FDDE-00EA-A1BD-A4EE2527F309}"/>
                </a:ext>
              </a:extLst>
            </p:cNvPr>
            <p:cNvSpPr/>
            <p:nvPr/>
          </p:nvSpPr>
          <p:spPr>
            <a:xfrm>
              <a:off x="3309620" y="3432809"/>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43" name="Freeform: Shape 42">
              <a:extLst>
                <a:ext uri="{FF2B5EF4-FFF2-40B4-BE49-F238E27FC236}">
                  <a16:creationId xmlns:a16="http://schemas.microsoft.com/office/drawing/2014/main" id="{2C0C448F-FBD2-4E61-D2FF-AD9935BF55F5}"/>
                </a:ext>
              </a:extLst>
            </p:cNvPr>
            <p:cNvSpPr/>
            <p:nvPr/>
          </p:nvSpPr>
          <p:spPr>
            <a:xfrm>
              <a:off x="3309620" y="2742264"/>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44" name="Freeform: Shape 43">
              <a:extLst>
                <a:ext uri="{FF2B5EF4-FFF2-40B4-BE49-F238E27FC236}">
                  <a16:creationId xmlns:a16="http://schemas.microsoft.com/office/drawing/2014/main" id="{1A5D3A2A-CE66-A7ED-DF5A-75528C87E638}"/>
                </a:ext>
              </a:extLst>
            </p:cNvPr>
            <p:cNvSpPr/>
            <p:nvPr/>
          </p:nvSpPr>
          <p:spPr>
            <a:xfrm>
              <a:off x="3309620" y="2051719"/>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sp>
        <p:nvSpPr>
          <p:cNvPr id="45" name="TextBox 44">
            <a:extLst>
              <a:ext uri="{FF2B5EF4-FFF2-40B4-BE49-F238E27FC236}">
                <a16:creationId xmlns:a16="http://schemas.microsoft.com/office/drawing/2014/main" id="{0C48D09D-6E28-02F3-7D64-FC9E784EF82F}"/>
              </a:ext>
            </a:extLst>
          </p:cNvPr>
          <p:cNvSpPr txBox="1"/>
          <p:nvPr/>
        </p:nvSpPr>
        <p:spPr>
          <a:xfrm>
            <a:off x="3410983" y="472861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18</a:t>
            </a:r>
          </a:p>
        </p:txBody>
      </p:sp>
      <p:sp>
        <p:nvSpPr>
          <p:cNvPr id="46" name="TextBox 45">
            <a:extLst>
              <a:ext uri="{FF2B5EF4-FFF2-40B4-BE49-F238E27FC236}">
                <a16:creationId xmlns:a16="http://schemas.microsoft.com/office/drawing/2014/main" id="{B444EBC6-BA25-B4F9-0FF3-6654533C8A67}"/>
              </a:ext>
            </a:extLst>
          </p:cNvPr>
          <p:cNvSpPr txBox="1"/>
          <p:nvPr/>
        </p:nvSpPr>
        <p:spPr>
          <a:xfrm>
            <a:off x="4073291" y="472861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24</a:t>
            </a:r>
          </a:p>
        </p:txBody>
      </p:sp>
      <p:sp>
        <p:nvSpPr>
          <p:cNvPr id="47" name="TextBox 46">
            <a:extLst>
              <a:ext uri="{FF2B5EF4-FFF2-40B4-BE49-F238E27FC236}">
                <a16:creationId xmlns:a16="http://schemas.microsoft.com/office/drawing/2014/main" id="{8DC21867-B004-C0C4-2727-AAB2AAB70A5C}"/>
              </a:ext>
            </a:extLst>
          </p:cNvPr>
          <p:cNvSpPr txBox="1"/>
          <p:nvPr/>
        </p:nvSpPr>
        <p:spPr>
          <a:xfrm>
            <a:off x="4727440" y="472861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30</a:t>
            </a:r>
          </a:p>
        </p:txBody>
      </p:sp>
      <p:sp>
        <p:nvSpPr>
          <p:cNvPr id="48" name="TextBox 47">
            <a:extLst>
              <a:ext uri="{FF2B5EF4-FFF2-40B4-BE49-F238E27FC236}">
                <a16:creationId xmlns:a16="http://schemas.microsoft.com/office/drawing/2014/main" id="{53D1FA20-0363-78D6-A7BA-11C4EAE783BE}"/>
              </a:ext>
            </a:extLst>
          </p:cNvPr>
          <p:cNvSpPr txBox="1"/>
          <p:nvPr/>
        </p:nvSpPr>
        <p:spPr>
          <a:xfrm>
            <a:off x="5380229" y="472861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36</a:t>
            </a:r>
          </a:p>
        </p:txBody>
      </p:sp>
      <p:sp>
        <p:nvSpPr>
          <p:cNvPr id="49" name="TextBox 48">
            <a:extLst>
              <a:ext uri="{FF2B5EF4-FFF2-40B4-BE49-F238E27FC236}">
                <a16:creationId xmlns:a16="http://schemas.microsoft.com/office/drawing/2014/main" id="{633EBC3A-7CB8-1A3A-BD3D-205A172FD5B3}"/>
              </a:ext>
            </a:extLst>
          </p:cNvPr>
          <p:cNvSpPr txBox="1"/>
          <p:nvPr/>
        </p:nvSpPr>
        <p:spPr>
          <a:xfrm>
            <a:off x="6050697" y="4728617"/>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42</a:t>
            </a:r>
          </a:p>
        </p:txBody>
      </p:sp>
      <p:sp>
        <p:nvSpPr>
          <p:cNvPr id="50" name="TextBox 49">
            <a:extLst>
              <a:ext uri="{FF2B5EF4-FFF2-40B4-BE49-F238E27FC236}">
                <a16:creationId xmlns:a16="http://schemas.microsoft.com/office/drawing/2014/main" id="{52FF7498-A971-2685-BF36-5F7BC7D6D45E}"/>
              </a:ext>
            </a:extLst>
          </p:cNvPr>
          <p:cNvSpPr txBox="1"/>
          <p:nvPr/>
        </p:nvSpPr>
        <p:spPr>
          <a:xfrm>
            <a:off x="6724833" y="4725639"/>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48</a:t>
            </a:r>
          </a:p>
        </p:txBody>
      </p:sp>
      <p:sp>
        <p:nvSpPr>
          <p:cNvPr id="51" name="Freeform: Shape 50">
            <a:extLst>
              <a:ext uri="{FF2B5EF4-FFF2-40B4-BE49-F238E27FC236}">
                <a16:creationId xmlns:a16="http://schemas.microsoft.com/office/drawing/2014/main" id="{1792F579-0436-ABD7-5958-0A419BF1C6DB}"/>
              </a:ext>
            </a:extLst>
          </p:cNvPr>
          <p:cNvSpPr/>
          <p:nvPr/>
        </p:nvSpPr>
        <p:spPr>
          <a:xfrm>
            <a:off x="6136692"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2" name="Freeform: Shape 51">
            <a:extLst>
              <a:ext uri="{FF2B5EF4-FFF2-40B4-BE49-F238E27FC236}">
                <a16:creationId xmlns:a16="http://schemas.microsoft.com/office/drawing/2014/main" id="{6D7ED27B-D614-5F4F-5C0A-5408B13212F9}"/>
              </a:ext>
            </a:extLst>
          </p:cNvPr>
          <p:cNvSpPr/>
          <p:nvPr/>
        </p:nvSpPr>
        <p:spPr>
          <a:xfrm>
            <a:off x="5476955"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3" name="Freeform: Shape 52">
            <a:extLst>
              <a:ext uri="{FF2B5EF4-FFF2-40B4-BE49-F238E27FC236}">
                <a16:creationId xmlns:a16="http://schemas.microsoft.com/office/drawing/2014/main" id="{203CE7C8-8F0C-00B4-2EFF-692E7D66CA79}"/>
              </a:ext>
            </a:extLst>
          </p:cNvPr>
          <p:cNvSpPr/>
          <p:nvPr/>
        </p:nvSpPr>
        <p:spPr>
          <a:xfrm>
            <a:off x="4817218"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4" name="Freeform: Shape 53">
            <a:extLst>
              <a:ext uri="{FF2B5EF4-FFF2-40B4-BE49-F238E27FC236}">
                <a16:creationId xmlns:a16="http://schemas.microsoft.com/office/drawing/2014/main" id="{2D69F628-EC39-4147-08D1-17F26CCAC2F9}"/>
              </a:ext>
            </a:extLst>
          </p:cNvPr>
          <p:cNvSpPr/>
          <p:nvPr/>
        </p:nvSpPr>
        <p:spPr>
          <a:xfrm>
            <a:off x="4157481"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5" name="Freeform: Shape 54">
            <a:extLst>
              <a:ext uri="{FF2B5EF4-FFF2-40B4-BE49-F238E27FC236}">
                <a16:creationId xmlns:a16="http://schemas.microsoft.com/office/drawing/2014/main" id="{7932897B-40E9-C79A-CA1B-44E26663DA26}"/>
              </a:ext>
            </a:extLst>
          </p:cNvPr>
          <p:cNvSpPr/>
          <p:nvPr/>
        </p:nvSpPr>
        <p:spPr>
          <a:xfrm>
            <a:off x="3497743"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6" name="Freeform: Shape 55">
            <a:extLst>
              <a:ext uri="{FF2B5EF4-FFF2-40B4-BE49-F238E27FC236}">
                <a16:creationId xmlns:a16="http://schemas.microsoft.com/office/drawing/2014/main" id="{2018180B-B22E-5B3E-830D-F95DAE0679B1}"/>
              </a:ext>
            </a:extLst>
          </p:cNvPr>
          <p:cNvSpPr/>
          <p:nvPr/>
        </p:nvSpPr>
        <p:spPr>
          <a:xfrm>
            <a:off x="2838006" y="4627443"/>
            <a:ext cx="14018"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63" name="Oval 62">
            <a:extLst>
              <a:ext uri="{FF2B5EF4-FFF2-40B4-BE49-F238E27FC236}">
                <a16:creationId xmlns:a16="http://schemas.microsoft.com/office/drawing/2014/main" id="{3330FDAD-1EB6-22F4-EA1E-37D76A8F7576}"/>
              </a:ext>
            </a:extLst>
          </p:cNvPr>
          <p:cNvSpPr/>
          <p:nvPr/>
        </p:nvSpPr>
        <p:spPr>
          <a:xfrm>
            <a:off x="10567289" y="7436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4" name="Picture 4">
            <a:extLst>
              <a:ext uri="{FF2B5EF4-FFF2-40B4-BE49-F238E27FC236}">
                <a16:creationId xmlns:a16="http://schemas.microsoft.com/office/drawing/2014/main" id="{B80D822A-E291-067A-BD74-B394DD15D88B}"/>
              </a:ext>
            </a:extLst>
          </p:cNvPr>
          <p:cNvPicPr>
            <a:picLocks noChangeAspect="1"/>
          </p:cNvPicPr>
          <p:nvPr/>
        </p:nvPicPr>
        <p:blipFill rotWithShape="1">
          <a:blip r:embed="rId3"/>
          <a:stretch/>
        </p:blipFill>
        <p:spPr>
          <a:xfrm>
            <a:off x="10567289" y="773276"/>
            <a:ext cx="648609" cy="661356"/>
          </a:xfrm>
          <a:prstGeom prst="rect">
            <a:avLst/>
          </a:prstGeom>
          <a:ln>
            <a:noFill/>
          </a:ln>
          <a:effectLst/>
        </p:spPr>
      </p:pic>
      <p:grpSp>
        <p:nvGrpSpPr>
          <p:cNvPr id="65" name="Group 64">
            <a:extLst>
              <a:ext uri="{FF2B5EF4-FFF2-40B4-BE49-F238E27FC236}">
                <a16:creationId xmlns:a16="http://schemas.microsoft.com/office/drawing/2014/main" id="{53F176D6-9007-C4B7-D22C-F8C3BDFAE266}"/>
              </a:ext>
            </a:extLst>
          </p:cNvPr>
          <p:cNvGrpSpPr/>
          <p:nvPr/>
        </p:nvGrpSpPr>
        <p:grpSpPr>
          <a:xfrm>
            <a:off x="11298203" y="753298"/>
            <a:ext cx="641185" cy="661356"/>
            <a:chOff x="11028700" y="397163"/>
            <a:chExt cx="641185" cy="661356"/>
          </a:xfrm>
        </p:grpSpPr>
        <p:sp>
          <p:nvSpPr>
            <p:cNvPr id="66" name="Oval 65">
              <a:extLst>
                <a:ext uri="{FF2B5EF4-FFF2-40B4-BE49-F238E27FC236}">
                  <a16:creationId xmlns:a16="http://schemas.microsoft.com/office/drawing/2014/main" id="{25838120-ACDE-AF41-2ED0-06FB0D2CB01B}"/>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7" name="Picture 2">
              <a:extLst>
                <a:ext uri="{FF2B5EF4-FFF2-40B4-BE49-F238E27FC236}">
                  <a16:creationId xmlns:a16="http://schemas.microsoft.com/office/drawing/2014/main" id="{34F0043F-42B2-2CF4-0892-DD1EA454109A}"/>
                </a:ext>
              </a:extLst>
            </p:cNvPr>
            <p:cNvPicPr>
              <a:picLocks noChangeAspect="1"/>
            </p:cNvPicPr>
            <p:nvPr/>
          </p:nvPicPr>
          <p:blipFill rotWithShape="1">
            <a:blip r:embed="rId4"/>
            <a:stretch/>
          </p:blipFill>
          <p:spPr>
            <a:xfrm>
              <a:off x="11089114" y="511693"/>
              <a:ext cx="520355" cy="491506"/>
            </a:xfrm>
            <a:prstGeom prst="rect">
              <a:avLst/>
            </a:prstGeom>
            <a:effectLst/>
          </p:spPr>
        </p:pic>
      </p:grpSp>
      <p:sp>
        <p:nvSpPr>
          <p:cNvPr id="79" name="TextBox 78">
            <a:extLst>
              <a:ext uri="{FF2B5EF4-FFF2-40B4-BE49-F238E27FC236}">
                <a16:creationId xmlns:a16="http://schemas.microsoft.com/office/drawing/2014/main" id="{C452873E-EAB6-A233-57C7-B44F08C7CCAF}"/>
              </a:ext>
            </a:extLst>
          </p:cNvPr>
          <p:cNvSpPr txBox="1"/>
          <p:nvPr/>
        </p:nvSpPr>
        <p:spPr>
          <a:xfrm>
            <a:off x="4926231" y="1794803"/>
            <a:ext cx="661993"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53585A"/>
                </a:solidFill>
                <a:latin typeface="Arial"/>
                <a:cs typeface="Arial"/>
                <a:sym typeface="Arial"/>
                <a:rtl val="0"/>
              </a:rPr>
              <a:t>Placebo</a:t>
            </a:r>
          </a:p>
        </p:txBody>
      </p:sp>
      <p:sp>
        <p:nvSpPr>
          <p:cNvPr id="80" name="TextBox 79">
            <a:extLst>
              <a:ext uri="{FF2B5EF4-FFF2-40B4-BE49-F238E27FC236}">
                <a16:creationId xmlns:a16="http://schemas.microsoft.com/office/drawing/2014/main" id="{9989DE87-CB99-A704-6D4B-02A8A54972FA}"/>
              </a:ext>
            </a:extLst>
          </p:cNvPr>
          <p:cNvSpPr txBox="1"/>
          <p:nvPr/>
        </p:nvSpPr>
        <p:spPr>
          <a:xfrm>
            <a:off x="5943628" y="2594485"/>
            <a:ext cx="867495"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669BD2"/>
                </a:solidFill>
                <a:latin typeface="Arial"/>
                <a:cs typeface="Arial"/>
                <a:sym typeface="Arial"/>
                <a:rtl val="0"/>
              </a:rPr>
              <a:t>Finerenone</a:t>
            </a:r>
          </a:p>
        </p:txBody>
      </p:sp>
      <p:sp>
        <p:nvSpPr>
          <p:cNvPr id="81" name="TextBox 80">
            <a:extLst>
              <a:ext uri="{FF2B5EF4-FFF2-40B4-BE49-F238E27FC236}">
                <a16:creationId xmlns:a16="http://schemas.microsoft.com/office/drawing/2014/main" id="{30423C4E-AFB3-EB55-F945-8E99F9E27694}"/>
              </a:ext>
            </a:extLst>
          </p:cNvPr>
          <p:cNvSpPr txBox="1"/>
          <p:nvPr/>
        </p:nvSpPr>
        <p:spPr>
          <a:xfrm rot="16200000">
            <a:off x="-212443" y="2845209"/>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sp>
        <p:nvSpPr>
          <p:cNvPr id="83" name="TextBox 82">
            <a:extLst>
              <a:ext uri="{FF2B5EF4-FFF2-40B4-BE49-F238E27FC236}">
                <a16:creationId xmlns:a16="http://schemas.microsoft.com/office/drawing/2014/main" id="{0691A1E2-E843-0774-D550-D10DA3E54943}"/>
              </a:ext>
            </a:extLst>
          </p:cNvPr>
          <p:cNvSpPr txBox="1"/>
          <p:nvPr/>
        </p:nvSpPr>
        <p:spPr>
          <a:xfrm>
            <a:off x="2883592" y="4877963"/>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graphicFrame>
        <p:nvGraphicFramePr>
          <p:cNvPr id="84" name="Table 83">
            <a:extLst>
              <a:ext uri="{FF2B5EF4-FFF2-40B4-BE49-F238E27FC236}">
                <a16:creationId xmlns:a16="http://schemas.microsoft.com/office/drawing/2014/main" id="{4D985573-B1FA-0DDB-4738-830E46B0847D}"/>
              </a:ext>
            </a:extLst>
          </p:cNvPr>
          <p:cNvGraphicFramePr>
            <a:graphicFrameLocks noGrp="1"/>
          </p:cNvGraphicFramePr>
          <p:nvPr/>
        </p:nvGraphicFramePr>
        <p:xfrm>
          <a:off x="114300" y="4899626"/>
          <a:ext cx="6978323" cy="822960"/>
        </p:xfrm>
        <a:graphic>
          <a:graphicData uri="http://schemas.openxmlformats.org/drawingml/2006/table">
            <a:tbl>
              <a:tblPr firstRow="1" bandRow="1">
                <a:tableStyleId>{5C22544A-7EE6-4342-B048-85BDC9FD1C3A}</a:tableStyleId>
              </a:tblPr>
              <a:tblGrid>
                <a:gridCol w="1093412">
                  <a:extLst>
                    <a:ext uri="{9D8B030D-6E8A-4147-A177-3AD203B41FA5}">
                      <a16:colId xmlns:a16="http://schemas.microsoft.com/office/drawing/2014/main" val="2130276672"/>
                    </a:ext>
                  </a:extLst>
                </a:gridCol>
                <a:gridCol w="653879">
                  <a:extLst>
                    <a:ext uri="{9D8B030D-6E8A-4147-A177-3AD203B41FA5}">
                      <a16:colId xmlns:a16="http://schemas.microsoft.com/office/drawing/2014/main" val="3029785006"/>
                    </a:ext>
                  </a:extLst>
                </a:gridCol>
                <a:gridCol w="653879">
                  <a:extLst>
                    <a:ext uri="{9D8B030D-6E8A-4147-A177-3AD203B41FA5}">
                      <a16:colId xmlns:a16="http://schemas.microsoft.com/office/drawing/2014/main" val="3468321607"/>
                    </a:ext>
                  </a:extLst>
                </a:gridCol>
                <a:gridCol w="653879">
                  <a:extLst>
                    <a:ext uri="{9D8B030D-6E8A-4147-A177-3AD203B41FA5}">
                      <a16:colId xmlns:a16="http://schemas.microsoft.com/office/drawing/2014/main" val="1269797193"/>
                    </a:ext>
                  </a:extLst>
                </a:gridCol>
                <a:gridCol w="653879">
                  <a:extLst>
                    <a:ext uri="{9D8B030D-6E8A-4147-A177-3AD203B41FA5}">
                      <a16:colId xmlns:a16="http://schemas.microsoft.com/office/drawing/2014/main" val="4168129342"/>
                    </a:ext>
                  </a:extLst>
                </a:gridCol>
                <a:gridCol w="653879">
                  <a:extLst>
                    <a:ext uri="{9D8B030D-6E8A-4147-A177-3AD203B41FA5}">
                      <a16:colId xmlns:a16="http://schemas.microsoft.com/office/drawing/2014/main" val="2458273152"/>
                    </a:ext>
                  </a:extLst>
                </a:gridCol>
                <a:gridCol w="653879">
                  <a:extLst>
                    <a:ext uri="{9D8B030D-6E8A-4147-A177-3AD203B41FA5}">
                      <a16:colId xmlns:a16="http://schemas.microsoft.com/office/drawing/2014/main" val="389156392"/>
                    </a:ext>
                  </a:extLst>
                </a:gridCol>
                <a:gridCol w="653879">
                  <a:extLst>
                    <a:ext uri="{9D8B030D-6E8A-4147-A177-3AD203B41FA5}">
                      <a16:colId xmlns:a16="http://schemas.microsoft.com/office/drawing/2014/main" val="3001426831"/>
                    </a:ext>
                  </a:extLst>
                </a:gridCol>
                <a:gridCol w="653879">
                  <a:extLst>
                    <a:ext uri="{9D8B030D-6E8A-4147-A177-3AD203B41FA5}">
                      <a16:colId xmlns:a16="http://schemas.microsoft.com/office/drawing/2014/main" val="1298948789"/>
                    </a:ext>
                  </a:extLst>
                </a:gridCol>
                <a:gridCol w="653879">
                  <a:extLst>
                    <a:ext uri="{9D8B030D-6E8A-4147-A177-3AD203B41FA5}">
                      <a16:colId xmlns:a16="http://schemas.microsoft.com/office/drawing/2014/main" val="228484030"/>
                    </a:ext>
                  </a:extLst>
                </a:gridCol>
              </a:tblGrid>
              <a:tr h="247484">
                <a:tc gridSpan="10">
                  <a:txBody>
                    <a:bodyPr/>
                    <a:lstStyle/>
                    <a:p>
                      <a:r>
                        <a:rPr lang="en-GB" sz="1200">
                          <a:solidFill>
                            <a:schemeClr val="tx1"/>
                          </a:solidFill>
                        </a:rPr>
                        <a:t>At risk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291965"/>
                  </a:ext>
                </a:extLst>
              </a:tr>
              <a:tr h="247484">
                <a:tc>
                  <a:txBody>
                    <a:bodyPr/>
                    <a:lstStyle/>
                    <a:p>
                      <a:r>
                        <a:rPr lang="en-GB" sz="1200" b="1">
                          <a:solidFill>
                            <a:schemeClr val="tx1"/>
                          </a:solidFill>
                        </a:rPr>
                        <a:t>Placebo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7283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7011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6739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6428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5642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4520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3243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2149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1049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994116"/>
                  </a:ext>
                </a:extLst>
              </a:tr>
              <a:tr h="247484">
                <a:tc>
                  <a:txBody>
                    <a:bodyPr/>
                    <a:lstStyle/>
                    <a:p>
                      <a:r>
                        <a:rPr lang="en-GB" sz="1200" b="1">
                          <a:solidFill>
                            <a:schemeClr val="accent1"/>
                          </a:solidFill>
                        </a:rPr>
                        <a:t>Finerenone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7291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7017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6798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6469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5735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4603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3317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2240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1072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24139"/>
                  </a:ext>
                </a:extLst>
              </a:tr>
            </a:tbl>
          </a:graphicData>
        </a:graphic>
      </p:graphicFrame>
      <p:sp>
        <p:nvSpPr>
          <p:cNvPr id="85" name="TextBox 84">
            <a:extLst>
              <a:ext uri="{FF2B5EF4-FFF2-40B4-BE49-F238E27FC236}">
                <a16:creationId xmlns:a16="http://schemas.microsoft.com/office/drawing/2014/main" id="{1C7E239C-BF7D-3D23-D615-6B8E9F7B2179}"/>
              </a:ext>
            </a:extLst>
          </p:cNvPr>
          <p:cNvSpPr txBox="1"/>
          <p:nvPr/>
        </p:nvSpPr>
        <p:spPr>
          <a:xfrm>
            <a:off x="1573974" y="1199244"/>
            <a:ext cx="3368230" cy="523220"/>
          </a:xfrm>
          <a:prstGeom prst="rect">
            <a:avLst/>
          </a:prstGeom>
          <a:noFill/>
        </p:spPr>
        <p:txBody>
          <a:bodyPr vert="horz" wrap="none" lIns="91440" tIns="45720" rIns="91440" bIns="45720" rtlCol="0">
            <a:spAutoFit/>
          </a:bodyPr>
          <a:lstStyle/>
          <a:p>
            <a:pPr>
              <a:spcBef>
                <a:spcPts val="600"/>
              </a:spcBef>
            </a:pPr>
            <a:r>
              <a:rPr lang="en-US" sz="1400" b="1" spc="0" baseline="0">
                <a:ln/>
                <a:solidFill>
                  <a:srgbClr val="53585A"/>
                </a:solidFill>
                <a:latin typeface="Arial"/>
                <a:cs typeface="Arial"/>
                <a:sym typeface="Arial"/>
                <a:rtl val="0"/>
              </a:rPr>
              <a:t>Hazard ratio, 0.77 (95% CI 0.70, 0.85)</a:t>
            </a:r>
            <a:br>
              <a:rPr lang="en-US" sz="1400" b="1" spc="0" baseline="0">
                <a:ln/>
                <a:solidFill>
                  <a:srgbClr val="53585A"/>
                </a:solidFill>
                <a:latin typeface="Arial"/>
                <a:cs typeface="Arial"/>
                <a:sym typeface="Arial"/>
                <a:rtl val="0"/>
              </a:rPr>
            </a:br>
            <a:r>
              <a:rPr lang="en-US" sz="1400" b="1" i="1" spc="0" baseline="0">
                <a:ln/>
                <a:solidFill>
                  <a:srgbClr val="53585A"/>
                </a:solidFill>
                <a:latin typeface="Arial"/>
                <a:cs typeface="Arial"/>
                <a:sym typeface="Arial"/>
                <a:rtl val="0"/>
              </a:rPr>
              <a:t>p</a:t>
            </a:r>
            <a:r>
              <a:rPr lang="en-US" sz="1400" b="1" spc="0" baseline="0">
                <a:ln/>
                <a:solidFill>
                  <a:srgbClr val="53585A"/>
                </a:solidFill>
                <a:latin typeface="Arial"/>
                <a:cs typeface="Arial"/>
                <a:sym typeface="Arial"/>
                <a:rtl val="0"/>
              </a:rPr>
              <a:t>&lt;0.0001</a:t>
            </a:r>
          </a:p>
        </p:txBody>
      </p:sp>
      <p:graphicFrame>
        <p:nvGraphicFramePr>
          <p:cNvPr id="88" name="Table 87">
            <a:extLst>
              <a:ext uri="{FF2B5EF4-FFF2-40B4-BE49-F238E27FC236}">
                <a16:creationId xmlns:a16="http://schemas.microsoft.com/office/drawing/2014/main" id="{689D7A5A-7A38-455B-0366-786F864C2D9B}"/>
              </a:ext>
            </a:extLst>
          </p:cNvPr>
          <p:cNvGraphicFramePr>
            <a:graphicFrameLocks noGrp="1"/>
          </p:cNvGraphicFramePr>
          <p:nvPr>
            <p:extLst>
              <p:ext uri="{D42A27DB-BD31-4B8C-83A1-F6EECF244321}">
                <p14:modId xmlns:p14="http://schemas.microsoft.com/office/powerpoint/2010/main" val="987848695"/>
              </p:ext>
            </p:extLst>
          </p:nvPr>
        </p:nvGraphicFramePr>
        <p:xfrm>
          <a:off x="6990600" y="2407578"/>
          <a:ext cx="5144400" cy="1737360"/>
        </p:xfrm>
        <a:graphic>
          <a:graphicData uri="http://schemas.openxmlformats.org/drawingml/2006/table">
            <a:tbl>
              <a:tblPr firstRow="1" bandRow="1">
                <a:tableStyleId>{0660B408-B3CF-4A94-85FC-2B1E0A45F4A2}</a:tableStyleId>
              </a:tblPr>
              <a:tblGrid>
                <a:gridCol w="936000">
                  <a:extLst>
                    <a:ext uri="{9D8B030D-6E8A-4147-A177-3AD203B41FA5}">
                      <a16:colId xmlns:a16="http://schemas.microsoft.com/office/drawing/2014/main" val="1305756037"/>
                    </a:ext>
                  </a:extLst>
                </a:gridCol>
                <a:gridCol w="993600">
                  <a:extLst>
                    <a:ext uri="{9D8B030D-6E8A-4147-A177-3AD203B41FA5}">
                      <a16:colId xmlns:a16="http://schemas.microsoft.com/office/drawing/2014/main" val="80009962"/>
                    </a:ext>
                  </a:extLst>
                </a:gridCol>
                <a:gridCol w="993600">
                  <a:extLst>
                    <a:ext uri="{9D8B030D-6E8A-4147-A177-3AD203B41FA5}">
                      <a16:colId xmlns:a16="http://schemas.microsoft.com/office/drawing/2014/main" val="90518288"/>
                    </a:ext>
                  </a:extLst>
                </a:gridCol>
                <a:gridCol w="1285200">
                  <a:extLst>
                    <a:ext uri="{9D8B030D-6E8A-4147-A177-3AD203B41FA5}">
                      <a16:colId xmlns:a16="http://schemas.microsoft.com/office/drawing/2014/main" val="2862376440"/>
                    </a:ext>
                  </a:extLst>
                </a:gridCol>
                <a:gridCol w="936000">
                  <a:extLst>
                    <a:ext uri="{9D8B030D-6E8A-4147-A177-3AD203B41FA5}">
                      <a16:colId xmlns:a16="http://schemas.microsoft.com/office/drawing/2014/main" val="997591540"/>
                    </a:ext>
                  </a:extLst>
                </a:gridCol>
              </a:tblGrid>
              <a:tr h="168808">
                <a:tc rowSpan="2">
                  <a:txBody>
                    <a:bodyPr/>
                    <a:lstStyle/>
                    <a:p>
                      <a:r>
                        <a:rPr lang="en-GB" sz="1000" noProof="0"/>
                        <a:t>Composite kidney-CV outcome*</a:t>
                      </a:r>
                      <a:endParaRPr lang="en-GB" sz="1000" baseline="30000" noProof="0"/>
                    </a:p>
                  </a:txBody>
                  <a:tcPr>
                    <a:solidFill>
                      <a:schemeClr val="bg2">
                        <a:lumMod val="75000"/>
                      </a:schemeClr>
                    </a:solidFill>
                  </a:tcPr>
                </a:tc>
                <a:tc gridSpan="2">
                  <a:txBody>
                    <a:bodyPr/>
                    <a:lstStyle/>
                    <a:p>
                      <a:pPr algn="ctr"/>
                      <a:r>
                        <a:rPr lang="en-GB" sz="1000" b="1" noProof="0"/>
                        <a:t>Events, n/N (Rate/1000 PY)</a:t>
                      </a:r>
                    </a:p>
                  </a:txBody>
                  <a:tcPr>
                    <a:solidFill>
                      <a:schemeClr val="bg2">
                        <a:lumMod val="75000"/>
                      </a:schemeClr>
                    </a:solidFill>
                  </a:tcPr>
                </a:tc>
                <a:tc hMerge="1">
                  <a:txBody>
                    <a:bodyPr/>
                    <a:lstStyle/>
                    <a:p>
                      <a:endParaRPr lang="en-GB"/>
                    </a:p>
                  </a:txBody>
                  <a:tcPr/>
                </a:tc>
                <a:tc rowSpan="2">
                  <a:txBody>
                    <a:bodyPr/>
                    <a:lstStyle/>
                    <a:p>
                      <a:endParaRPr lang="en-GB" sz="1000" noProof="0"/>
                    </a:p>
                  </a:txBody>
                  <a:tcPr>
                    <a:solidFill>
                      <a:schemeClr val="bg2">
                        <a:lumMod val="75000"/>
                      </a:schemeClr>
                    </a:solidFill>
                  </a:tcPr>
                </a:tc>
                <a:tc rowSpan="2">
                  <a:txBody>
                    <a:bodyPr/>
                    <a:lstStyle/>
                    <a:p>
                      <a:pPr marL="0" algn="ctr" defTabSz="914400" rtl="0" eaLnBrk="1" latinLnBrk="0" hangingPunct="1"/>
                      <a:r>
                        <a:rPr lang="en-GB" sz="1000" b="1" kern="1200" noProof="0">
                          <a:solidFill>
                            <a:schemeClr val="lt1"/>
                          </a:solidFill>
                        </a:rPr>
                        <a:t>Hazard </a:t>
                      </a:r>
                      <a:br>
                        <a:rPr lang="en-GB" sz="1000" b="1" kern="1200" noProof="0">
                          <a:solidFill>
                            <a:schemeClr val="lt1"/>
                          </a:solidFill>
                        </a:rPr>
                      </a:br>
                      <a:r>
                        <a:rPr lang="en-GB" sz="1000" b="1" kern="1200" noProof="0">
                          <a:solidFill>
                            <a:schemeClr val="lt1"/>
                          </a:solidFill>
                        </a:rPr>
                        <a:t>ratio </a:t>
                      </a:r>
                      <a:br>
                        <a:rPr lang="en-GB" sz="1000" b="1" kern="1200" noProof="0">
                          <a:solidFill>
                            <a:schemeClr val="lt1"/>
                          </a:solidFill>
                        </a:rPr>
                      </a:br>
                      <a:r>
                        <a:rPr lang="en-GB" sz="1000" b="1" kern="1200" noProof="0">
                          <a:solidFill>
                            <a:schemeClr val="lt1"/>
                          </a:solidFill>
                        </a:rPr>
                        <a:t>(95% CI)</a:t>
                      </a:r>
                      <a:endParaRPr lang="en-GB" sz="1000" b="1" kern="1200" noProof="0">
                        <a:solidFill>
                          <a:schemeClr val="lt1"/>
                        </a:solidFill>
                        <a:latin typeface="+mn-lt"/>
                        <a:ea typeface="+mn-ea"/>
                        <a:cs typeface="+mn-cs"/>
                      </a:endParaRPr>
                    </a:p>
                  </a:txBody>
                  <a:tcPr anchor="b">
                    <a:solidFill>
                      <a:schemeClr val="bg2">
                        <a:lumMod val="75000"/>
                      </a:schemeClr>
                    </a:solidFill>
                  </a:tcPr>
                </a:tc>
                <a:extLst>
                  <a:ext uri="{0D108BD9-81ED-4DB2-BD59-A6C34878D82A}">
                    <a16:rowId xmlns:a16="http://schemas.microsoft.com/office/drawing/2014/main" val="226454451"/>
                  </a:ext>
                </a:extLst>
              </a:tr>
              <a:tr h="173570">
                <a:tc vMerge="1">
                  <a:txBody>
                    <a:bodyPr/>
                    <a:lstStyle/>
                    <a:p>
                      <a:endParaRPr lang="en-GB"/>
                    </a:p>
                  </a:txBody>
                  <a:tcPr/>
                </a:tc>
                <a:tc>
                  <a:txBody>
                    <a:bodyPr/>
                    <a:lstStyle/>
                    <a:p>
                      <a:pPr algn="ctr"/>
                      <a:r>
                        <a:rPr lang="en-GB" sz="1000" b="1" noProof="0">
                          <a:solidFill>
                            <a:schemeClr val="bg1"/>
                          </a:solidFill>
                        </a:rPr>
                        <a:t>Finerenone</a:t>
                      </a:r>
                    </a:p>
                  </a:txBody>
                  <a:tcPr>
                    <a:solidFill>
                      <a:schemeClr val="bg2">
                        <a:lumMod val="75000"/>
                      </a:schemeClr>
                    </a:solidFill>
                  </a:tcPr>
                </a:tc>
                <a:tc>
                  <a:txBody>
                    <a:bodyPr/>
                    <a:lstStyle/>
                    <a:p>
                      <a:pPr algn="ctr"/>
                      <a:r>
                        <a:rPr lang="en-GB" sz="1000" b="1" noProof="0">
                          <a:solidFill>
                            <a:schemeClr val="bg1"/>
                          </a:solidFill>
                        </a:rPr>
                        <a:t>Placebo</a:t>
                      </a:r>
                    </a:p>
                  </a:txBody>
                  <a:tcPr>
                    <a:solidFill>
                      <a:schemeClr val="bg2">
                        <a:lumMod val="75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r>
                        <a:rPr lang="en-GB" sz="1000" b="1" noProof="0"/>
                        <a:t>Overall</a:t>
                      </a:r>
                    </a:p>
                  </a:txBody>
                  <a:tcPr anchor="ctr"/>
                </a:tc>
                <a:tc>
                  <a:txBody>
                    <a:bodyPr/>
                    <a:lstStyle/>
                    <a:p>
                      <a:pPr algn="ctr"/>
                      <a:r>
                        <a:rPr lang="en-GB" sz="1000" noProof="0"/>
                        <a:t>786/7291</a:t>
                      </a:r>
                      <a:br>
                        <a:rPr lang="en-GB" sz="1000" noProof="0"/>
                      </a:br>
                      <a:r>
                        <a:rPr lang="en-GB" sz="1000" noProof="0"/>
                        <a:t>(38.6)</a:t>
                      </a:r>
                    </a:p>
                  </a:txBody>
                  <a:tcPr/>
                </a:tc>
                <a:tc>
                  <a:txBody>
                    <a:bodyPr/>
                    <a:lstStyle/>
                    <a:p>
                      <a:pPr algn="ctr"/>
                      <a:r>
                        <a:rPr lang="en-GB" sz="1000"/>
                        <a:t>997/7283</a:t>
                      </a:r>
                      <a:br>
                        <a:rPr lang="en-GB" sz="1000"/>
                      </a:br>
                      <a:r>
                        <a:rPr lang="en-GB" sz="1000"/>
                        <a:t>(49.6)</a:t>
                      </a:r>
                    </a:p>
                  </a:txBody>
                  <a:tcPr/>
                </a:tc>
                <a:tc>
                  <a:txBody>
                    <a:bodyPr/>
                    <a:lstStyle/>
                    <a:p>
                      <a:endParaRPr lang="en-GB" sz="1000" noProof="0"/>
                    </a:p>
                  </a:txBody>
                  <a:tcPr/>
                </a:tc>
                <a:tc>
                  <a:txBody>
                    <a:bodyPr/>
                    <a:lstStyle/>
                    <a:p>
                      <a:pPr algn="ctr"/>
                      <a:r>
                        <a:rPr lang="en-GB" sz="1000" noProof="0"/>
                        <a:t>0.77 </a:t>
                      </a:r>
                      <a:br>
                        <a:rPr lang="en-GB" sz="1000" noProof="0"/>
                      </a:br>
                      <a:r>
                        <a:rPr lang="en-GB" sz="1000" noProof="0"/>
                        <a:t>(0.70, 0.85)</a:t>
                      </a:r>
                    </a:p>
                  </a:txBody>
                  <a:tcPr anchor="ctr"/>
                </a:tc>
                <a:extLst>
                  <a:ext uri="{0D108BD9-81ED-4DB2-BD59-A6C34878D82A}">
                    <a16:rowId xmlns:a16="http://schemas.microsoft.com/office/drawing/2014/main" val="13850548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Diabetes</a:t>
                      </a:r>
                      <a:r>
                        <a:rPr lang="en-GB" sz="1000" baseline="30000"/>
                        <a:t>‡</a:t>
                      </a:r>
                      <a:endParaRPr lang="en-GB" sz="1000" noProof="0"/>
                    </a:p>
                  </a:txBody>
                  <a:tcPr anchor="ctr"/>
                </a:tc>
                <a:tc>
                  <a:txBody>
                    <a:bodyPr/>
                    <a:lstStyle/>
                    <a:p>
                      <a:pPr algn="ctr"/>
                      <a:r>
                        <a:rPr lang="en-GB" sz="1000" noProof="0"/>
                        <a:t>676/6498 </a:t>
                      </a:r>
                      <a:br>
                        <a:rPr lang="en-GB" sz="1000" noProof="0"/>
                      </a:br>
                      <a:r>
                        <a:rPr lang="en-GB" sz="1000" noProof="0"/>
                        <a:t>(37.6)</a:t>
                      </a:r>
                    </a:p>
                  </a:txBody>
                  <a:tcPr anchor="ctr"/>
                </a:tc>
                <a:tc>
                  <a:txBody>
                    <a:bodyPr/>
                    <a:lstStyle/>
                    <a:p>
                      <a:pPr algn="ctr"/>
                      <a:r>
                        <a:rPr lang="en-GB" sz="1000"/>
                        <a:t>863/6492 </a:t>
                      </a:r>
                    </a:p>
                    <a:p>
                      <a:pPr algn="ctr"/>
                      <a:r>
                        <a:rPr lang="en-GB" sz="1000"/>
                        <a:t>(48.4)</a:t>
                      </a:r>
                    </a:p>
                  </a:txBody>
                  <a:tcPr anchor="ctr"/>
                </a:tc>
                <a:tc>
                  <a:txBody>
                    <a:bodyPr/>
                    <a:lstStyle/>
                    <a:p>
                      <a:endParaRPr lang="en-GB" sz="1000" noProof="0"/>
                    </a:p>
                  </a:txBody>
                  <a:tcPr/>
                </a:tc>
                <a:tc>
                  <a:txBody>
                    <a:bodyPr/>
                    <a:lstStyle/>
                    <a:p>
                      <a:pPr algn="ctr"/>
                      <a:r>
                        <a:rPr lang="en-GB" sz="1000" noProof="0"/>
                        <a:t>0.77 </a:t>
                      </a:r>
                      <a:br>
                        <a:rPr lang="en-GB" sz="1000" noProof="0"/>
                      </a:br>
                      <a:r>
                        <a:rPr lang="en-GB" sz="1000" noProof="0"/>
                        <a:t>(0.70, 0.85)</a:t>
                      </a:r>
                    </a:p>
                  </a:txBody>
                  <a:tcPr anchor="ctr"/>
                </a:tc>
                <a:extLst>
                  <a:ext uri="{0D108BD9-81ED-4DB2-BD59-A6C34878D82A}">
                    <a16:rowId xmlns:a16="http://schemas.microsoft.com/office/drawing/2014/main" val="3634067839"/>
                  </a:ext>
                </a:extLst>
              </a:tr>
              <a:tr h="306000">
                <a:tc>
                  <a:txBody>
                    <a:bodyPr/>
                    <a:lstStyle/>
                    <a:p>
                      <a:r>
                        <a:rPr lang="en-GB" sz="1000" noProof="0"/>
                        <a:t>No diabetes</a:t>
                      </a:r>
                    </a:p>
                  </a:txBody>
                  <a:tcPr anchor="ctr"/>
                </a:tc>
                <a:tc>
                  <a:txBody>
                    <a:bodyPr/>
                    <a:lstStyle/>
                    <a:p>
                      <a:pPr algn="ctr"/>
                      <a:r>
                        <a:rPr lang="en-GB" sz="1000" noProof="0"/>
                        <a:t>110/793 </a:t>
                      </a:r>
                      <a:br>
                        <a:rPr lang="en-GB" sz="1000" noProof="0"/>
                      </a:br>
                      <a:r>
                        <a:rPr lang="en-GB" sz="1000" noProof="0"/>
                        <a:t>(46.9)</a:t>
                      </a:r>
                    </a:p>
                  </a:txBody>
                  <a:tcPr anchor="ctr"/>
                </a:tc>
                <a:tc>
                  <a:txBody>
                    <a:bodyPr/>
                    <a:lstStyle/>
                    <a:p>
                      <a:pPr algn="ctr"/>
                      <a:r>
                        <a:rPr lang="en-GB" sz="1000"/>
                        <a:t>134/791 </a:t>
                      </a:r>
                    </a:p>
                    <a:p>
                      <a:pPr algn="ctr"/>
                      <a:r>
                        <a:rPr lang="en-GB" sz="1000"/>
                        <a:t>(58.3)</a:t>
                      </a:r>
                    </a:p>
                  </a:txBody>
                  <a:tcPr anchor="ctr"/>
                </a:tc>
                <a:tc>
                  <a:txBody>
                    <a:bodyPr/>
                    <a:lstStyle/>
                    <a:p>
                      <a:endParaRPr lang="en-GB" sz="1000"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noProof="0"/>
                        <a:t>0.77 </a:t>
                      </a:r>
                      <a:br>
                        <a:rPr lang="en-GB" sz="1000" noProof="0"/>
                      </a:br>
                      <a:r>
                        <a:rPr lang="en-GB" sz="1000" noProof="0"/>
                        <a:t>(0.60, 0.99)</a:t>
                      </a:r>
                    </a:p>
                  </a:txBody>
                  <a:tcPr anchor="ctr"/>
                </a:tc>
                <a:extLst>
                  <a:ext uri="{0D108BD9-81ED-4DB2-BD59-A6C34878D82A}">
                    <a16:rowId xmlns:a16="http://schemas.microsoft.com/office/drawing/2014/main" val="896864894"/>
                  </a:ext>
                </a:extLst>
              </a:tr>
            </a:tbl>
          </a:graphicData>
        </a:graphic>
      </p:graphicFrame>
      <p:graphicFrame>
        <p:nvGraphicFramePr>
          <p:cNvPr id="89" name="Chart 88">
            <a:extLst>
              <a:ext uri="{FF2B5EF4-FFF2-40B4-BE49-F238E27FC236}">
                <a16:creationId xmlns:a16="http://schemas.microsoft.com/office/drawing/2014/main" id="{158A07A1-2A21-C41E-8F03-B05F31868627}"/>
              </a:ext>
            </a:extLst>
          </p:cNvPr>
          <p:cNvGraphicFramePr>
            <a:graphicFrameLocks/>
          </p:cNvGraphicFramePr>
          <p:nvPr>
            <p:extLst>
              <p:ext uri="{D42A27DB-BD31-4B8C-83A1-F6EECF244321}">
                <p14:modId xmlns:p14="http://schemas.microsoft.com/office/powerpoint/2010/main" val="57910141"/>
              </p:ext>
            </p:extLst>
          </p:nvPr>
        </p:nvGraphicFramePr>
        <p:xfrm>
          <a:off x="9671943" y="2949627"/>
          <a:ext cx="1807263" cy="1433951"/>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2" descr="Glasgow 2026 | ERA">
            <a:extLst>
              <a:ext uri="{FF2B5EF4-FFF2-40B4-BE49-F238E27FC236}">
                <a16:creationId xmlns:a16="http://schemas.microsoft.com/office/drawing/2014/main" id="{63FA0F93-8876-BF31-AE6F-E6B6F0E21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9">
            <a:extLst>
              <a:ext uri="{FF2B5EF4-FFF2-40B4-BE49-F238E27FC236}">
                <a16:creationId xmlns:a16="http://schemas.microsoft.com/office/drawing/2014/main" id="{5413013D-8CFD-3509-8391-48C635D10BD5}"/>
              </a:ext>
            </a:extLst>
          </p:cNvPr>
          <p:cNvSpPr txBox="1">
            <a:spLocks/>
          </p:cNvSpPr>
          <p:nvPr/>
        </p:nvSpPr>
        <p:spPr>
          <a:xfrm>
            <a:off x="622799" y="787233"/>
            <a:ext cx="10316171" cy="468313"/>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1800" b="1">
                <a:solidFill>
                  <a:schemeClr val="bg2">
                    <a:lumMod val="75000"/>
                  </a:schemeClr>
                </a:solidFill>
              </a:rPr>
              <a:t>Sustained ≥57% decrease in eGFR,* kidney failure,</a:t>
            </a:r>
            <a:r>
              <a:rPr lang="en-GB" sz="1800" b="1" baseline="30000">
                <a:solidFill>
                  <a:schemeClr val="bg2">
                    <a:lumMod val="75000"/>
                  </a:schemeClr>
                </a:solidFill>
              </a:rPr>
              <a:t>#</a:t>
            </a:r>
            <a:r>
              <a:rPr lang="en-GB" sz="1800" b="1">
                <a:solidFill>
                  <a:schemeClr val="bg2">
                    <a:lumMod val="75000"/>
                  </a:schemeClr>
                </a:solidFill>
              </a:rPr>
              <a:t> HHF or CV death</a:t>
            </a:r>
          </a:p>
        </p:txBody>
      </p:sp>
      <p:grpSp>
        <p:nvGrpSpPr>
          <p:cNvPr id="8" name="Group 7">
            <a:extLst>
              <a:ext uri="{FF2B5EF4-FFF2-40B4-BE49-F238E27FC236}">
                <a16:creationId xmlns:a16="http://schemas.microsoft.com/office/drawing/2014/main" id="{E368AF7E-F55E-419A-5D28-550BE3684A84}"/>
              </a:ext>
            </a:extLst>
          </p:cNvPr>
          <p:cNvGrpSpPr/>
          <p:nvPr/>
        </p:nvGrpSpPr>
        <p:grpSpPr>
          <a:xfrm>
            <a:off x="9190751" y="4396159"/>
            <a:ext cx="2116256" cy="439967"/>
            <a:chOff x="6422446" y="6126283"/>
            <a:chExt cx="2333348" cy="439967"/>
          </a:xfrm>
        </p:grpSpPr>
        <p:sp>
          <p:nvSpPr>
            <p:cNvPr id="9" name="TextBox 8">
              <a:extLst>
                <a:ext uri="{FF2B5EF4-FFF2-40B4-BE49-F238E27FC236}">
                  <a16:creationId xmlns:a16="http://schemas.microsoft.com/office/drawing/2014/main" id="{7A9E566C-CE34-D885-0110-F6D15A36627A}"/>
                </a:ext>
              </a:extLst>
            </p:cNvPr>
            <p:cNvSpPr txBox="1"/>
            <p:nvPr/>
          </p:nvSpPr>
          <p:spPr>
            <a:xfrm>
              <a:off x="6422446" y="6163051"/>
              <a:ext cx="155114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finerenone</a:t>
              </a:r>
            </a:p>
          </p:txBody>
        </p:sp>
        <p:sp>
          <p:nvSpPr>
            <p:cNvPr id="10" name="TextBox 9">
              <a:extLst>
                <a:ext uri="{FF2B5EF4-FFF2-40B4-BE49-F238E27FC236}">
                  <a16:creationId xmlns:a16="http://schemas.microsoft.com/office/drawing/2014/main" id="{8B172E12-1E4E-38CE-5858-962B9DF113EA}"/>
                </a:ext>
              </a:extLst>
            </p:cNvPr>
            <p:cNvSpPr txBox="1"/>
            <p:nvPr/>
          </p:nvSpPr>
          <p:spPr>
            <a:xfrm>
              <a:off x="7958579" y="6163051"/>
              <a:ext cx="797215"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placebo</a:t>
              </a:r>
            </a:p>
          </p:txBody>
        </p:sp>
        <p:cxnSp>
          <p:nvCxnSpPr>
            <p:cNvPr id="11" name="Straight Arrow Connector 10">
              <a:extLst>
                <a:ext uri="{FF2B5EF4-FFF2-40B4-BE49-F238E27FC236}">
                  <a16:creationId xmlns:a16="http://schemas.microsoft.com/office/drawing/2014/main" id="{0C6C3562-67EA-B7AB-184D-DEEDF7884DD2}"/>
                </a:ext>
              </a:extLst>
            </p:cNvPr>
            <p:cNvCxnSpPr>
              <a:cxnSpLocks/>
            </p:cNvCxnSpPr>
            <p:nvPr/>
          </p:nvCxnSpPr>
          <p:spPr>
            <a:xfrm flipH="1">
              <a:off x="7172876" y="6126283"/>
              <a:ext cx="6747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7A897B-E49E-1980-45EE-9EE4B0FED15B}"/>
                </a:ext>
              </a:extLst>
            </p:cNvPr>
            <p:cNvCxnSpPr>
              <a:cxnSpLocks/>
            </p:cNvCxnSpPr>
            <p:nvPr/>
          </p:nvCxnSpPr>
          <p:spPr>
            <a:xfrm>
              <a:off x="8075169" y="6126283"/>
              <a:ext cx="6747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1094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 name="Table 98">
            <a:extLst>
              <a:ext uri="{FF2B5EF4-FFF2-40B4-BE49-F238E27FC236}">
                <a16:creationId xmlns:a16="http://schemas.microsoft.com/office/drawing/2014/main" id="{C1FB6BB8-FAA9-FA2A-2BC4-F9A4EB64CA0E}"/>
              </a:ext>
            </a:extLst>
          </p:cNvPr>
          <p:cNvGraphicFramePr>
            <a:graphicFrameLocks noGrp="1"/>
          </p:cNvGraphicFramePr>
          <p:nvPr>
            <p:extLst>
              <p:ext uri="{D42A27DB-BD31-4B8C-83A1-F6EECF244321}">
                <p14:modId xmlns:p14="http://schemas.microsoft.com/office/powerpoint/2010/main" val="1133261133"/>
              </p:ext>
            </p:extLst>
          </p:nvPr>
        </p:nvGraphicFramePr>
        <p:xfrm>
          <a:off x="114300" y="4899626"/>
          <a:ext cx="6978323" cy="822960"/>
        </p:xfrm>
        <a:graphic>
          <a:graphicData uri="http://schemas.openxmlformats.org/drawingml/2006/table">
            <a:tbl>
              <a:tblPr firstRow="1" bandRow="1">
                <a:tableStyleId>{5C22544A-7EE6-4342-B048-85BDC9FD1C3A}</a:tableStyleId>
              </a:tblPr>
              <a:tblGrid>
                <a:gridCol w="1093412">
                  <a:extLst>
                    <a:ext uri="{9D8B030D-6E8A-4147-A177-3AD203B41FA5}">
                      <a16:colId xmlns:a16="http://schemas.microsoft.com/office/drawing/2014/main" val="2130276672"/>
                    </a:ext>
                  </a:extLst>
                </a:gridCol>
                <a:gridCol w="653879">
                  <a:extLst>
                    <a:ext uri="{9D8B030D-6E8A-4147-A177-3AD203B41FA5}">
                      <a16:colId xmlns:a16="http://schemas.microsoft.com/office/drawing/2014/main" val="3029785006"/>
                    </a:ext>
                  </a:extLst>
                </a:gridCol>
                <a:gridCol w="653879">
                  <a:extLst>
                    <a:ext uri="{9D8B030D-6E8A-4147-A177-3AD203B41FA5}">
                      <a16:colId xmlns:a16="http://schemas.microsoft.com/office/drawing/2014/main" val="3468321607"/>
                    </a:ext>
                  </a:extLst>
                </a:gridCol>
                <a:gridCol w="653879">
                  <a:extLst>
                    <a:ext uri="{9D8B030D-6E8A-4147-A177-3AD203B41FA5}">
                      <a16:colId xmlns:a16="http://schemas.microsoft.com/office/drawing/2014/main" val="1269797193"/>
                    </a:ext>
                  </a:extLst>
                </a:gridCol>
                <a:gridCol w="653879">
                  <a:extLst>
                    <a:ext uri="{9D8B030D-6E8A-4147-A177-3AD203B41FA5}">
                      <a16:colId xmlns:a16="http://schemas.microsoft.com/office/drawing/2014/main" val="4168129342"/>
                    </a:ext>
                  </a:extLst>
                </a:gridCol>
                <a:gridCol w="653879">
                  <a:extLst>
                    <a:ext uri="{9D8B030D-6E8A-4147-A177-3AD203B41FA5}">
                      <a16:colId xmlns:a16="http://schemas.microsoft.com/office/drawing/2014/main" val="2458273152"/>
                    </a:ext>
                  </a:extLst>
                </a:gridCol>
                <a:gridCol w="653879">
                  <a:extLst>
                    <a:ext uri="{9D8B030D-6E8A-4147-A177-3AD203B41FA5}">
                      <a16:colId xmlns:a16="http://schemas.microsoft.com/office/drawing/2014/main" val="389156392"/>
                    </a:ext>
                  </a:extLst>
                </a:gridCol>
                <a:gridCol w="653879">
                  <a:extLst>
                    <a:ext uri="{9D8B030D-6E8A-4147-A177-3AD203B41FA5}">
                      <a16:colId xmlns:a16="http://schemas.microsoft.com/office/drawing/2014/main" val="3001426831"/>
                    </a:ext>
                  </a:extLst>
                </a:gridCol>
                <a:gridCol w="653879">
                  <a:extLst>
                    <a:ext uri="{9D8B030D-6E8A-4147-A177-3AD203B41FA5}">
                      <a16:colId xmlns:a16="http://schemas.microsoft.com/office/drawing/2014/main" val="1298948789"/>
                    </a:ext>
                  </a:extLst>
                </a:gridCol>
                <a:gridCol w="653879">
                  <a:extLst>
                    <a:ext uri="{9D8B030D-6E8A-4147-A177-3AD203B41FA5}">
                      <a16:colId xmlns:a16="http://schemas.microsoft.com/office/drawing/2014/main" val="228484030"/>
                    </a:ext>
                  </a:extLst>
                </a:gridCol>
              </a:tblGrid>
              <a:tr h="247484">
                <a:tc gridSpan="10">
                  <a:txBody>
                    <a:bodyPr/>
                    <a:lstStyle/>
                    <a:p>
                      <a:r>
                        <a:rPr lang="en-GB" sz="1200">
                          <a:solidFill>
                            <a:schemeClr val="tx1"/>
                          </a:solidFill>
                        </a:rPr>
                        <a:t>At risk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291965"/>
                  </a:ext>
                </a:extLst>
              </a:tr>
              <a:tr h="247484">
                <a:tc>
                  <a:txBody>
                    <a:bodyPr/>
                    <a:lstStyle/>
                    <a:p>
                      <a:r>
                        <a:rPr lang="en-GB" sz="1200" b="1">
                          <a:solidFill>
                            <a:schemeClr val="tx1"/>
                          </a:solidFill>
                        </a:rPr>
                        <a:t>Placebo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7283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7168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7016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6865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6190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5152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3781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2571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1279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994116"/>
                  </a:ext>
                </a:extLst>
              </a:tr>
              <a:tr h="247484">
                <a:tc>
                  <a:txBody>
                    <a:bodyPr/>
                    <a:lstStyle/>
                    <a:p>
                      <a:r>
                        <a:rPr lang="en-GB" sz="1200" b="1">
                          <a:solidFill>
                            <a:schemeClr val="accent1"/>
                          </a:solidFill>
                        </a:rPr>
                        <a:t>Finerenone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7291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7201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7080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6929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6269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5195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3850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2611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1288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24139"/>
                  </a:ext>
                </a:extLst>
              </a:tr>
            </a:tbl>
          </a:graphicData>
        </a:graphic>
      </p:graphicFrame>
      <p:grpSp>
        <p:nvGrpSpPr>
          <p:cNvPr id="96" name="Group 95">
            <a:extLst>
              <a:ext uri="{FF2B5EF4-FFF2-40B4-BE49-F238E27FC236}">
                <a16:creationId xmlns:a16="http://schemas.microsoft.com/office/drawing/2014/main" id="{4A116325-C9EC-2206-BD08-CCAE276CC043}"/>
              </a:ext>
            </a:extLst>
          </p:cNvPr>
          <p:cNvGrpSpPr/>
          <p:nvPr/>
        </p:nvGrpSpPr>
        <p:grpSpPr>
          <a:xfrm>
            <a:off x="1139086" y="1072618"/>
            <a:ext cx="5724979" cy="3837005"/>
            <a:chOff x="1082856" y="1239762"/>
            <a:chExt cx="6690462" cy="3837005"/>
          </a:xfrm>
        </p:grpSpPr>
        <p:sp>
          <p:nvSpPr>
            <p:cNvPr id="23" name="TextBox 22">
              <a:extLst>
                <a:ext uri="{FF2B5EF4-FFF2-40B4-BE49-F238E27FC236}">
                  <a16:creationId xmlns:a16="http://schemas.microsoft.com/office/drawing/2014/main" id="{4E8A79CD-89B1-5ECE-A4F0-D81A9453B99A}"/>
                </a:ext>
              </a:extLst>
            </p:cNvPr>
            <p:cNvSpPr txBox="1"/>
            <p:nvPr/>
          </p:nvSpPr>
          <p:spPr>
            <a:xfrm>
              <a:off x="1469649" y="4892101"/>
              <a:ext cx="99288"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0</a:t>
              </a:r>
            </a:p>
          </p:txBody>
        </p:sp>
        <p:sp>
          <p:nvSpPr>
            <p:cNvPr id="26" name="Freeform: Shape 25">
              <a:extLst>
                <a:ext uri="{FF2B5EF4-FFF2-40B4-BE49-F238E27FC236}">
                  <a16:creationId xmlns:a16="http://schemas.microsoft.com/office/drawing/2014/main" id="{620093DF-A595-2CF1-B2A0-4D0B282196DE}"/>
                </a:ext>
              </a:extLst>
            </p:cNvPr>
            <p:cNvSpPr/>
            <p:nvPr/>
          </p:nvSpPr>
          <p:spPr>
            <a:xfrm>
              <a:off x="1524049"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7" name="Freeform: Shape 26">
              <a:extLst>
                <a:ext uri="{FF2B5EF4-FFF2-40B4-BE49-F238E27FC236}">
                  <a16:creationId xmlns:a16="http://schemas.microsoft.com/office/drawing/2014/main" id="{6649461F-898B-A4C1-D2DE-4C7DEE893B0E}"/>
                </a:ext>
              </a:extLst>
            </p:cNvPr>
            <p:cNvSpPr/>
            <p:nvPr/>
          </p:nvSpPr>
          <p:spPr>
            <a:xfrm>
              <a:off x="2294160"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8" name="Freeform: Shape 27">
              <a:extLst>
                <a:ext uri="{FF2B5EF4-FFF2-40B4-BE49-F238E27FC236}">
                  <a16:creationId xmlns:a16="http://schemas.microsoft.com/office/drawing/2014/main" id="{F7E3C26D-BFC3-A0F0-FB77-EF7B96D6C317}"/>
                </a:ext>
              </a:extLst>
            </p:cNvPr>
            <p:cNvSpPr/>
            <p:nvPr/>
          </p:nvSpPr>
          <p:spPr>
            <a:xfrm>
              <a:off x="7684937"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9" name="TextBox 28">
              <a:extLst>
                <a:ext uri="{FF2B5EF4-FFF2-40B4-BE49-F238E27FC236}">
                  <a16:creationId xmlns:a16="http://schemas.microsoft.com/office/drawing/2014/main" id="{D2D7FB91-EC7C-666C-3262-A5B976DB3C0A}"/>
                </a:ext>
              </a:extLst>
            </p:cNvPr>
            <p:cNvSpPr txBox="1"/>
            <p:nvPr/>
          </p:nvSpPr>
          <p:spPr>
            <a:xfrm>
              <a:off x="2253875" y="4892101"/>
              <a:ext cx="99288"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6</a:t>
              </a:r>
            </a:p>
          </p:txBody>
        </p:sp>
        <p:sp>
          <p:nvSpPr>
            <p:cNvPr id="30" name="TextBox 29">
              <a:extLst>
                <a:ext uri="{FF2B5EF4-FFF2-40B4-BE49-F238E27FC236}">
                  <a16:creationId xmlns:a16="http://schemas.microsoft.com/office/drawing/2014/main" id="{FC2E3C42-2393-B686-5F40-B678C904C651}"/>
                </a:ext>
              </a:extLst>
            </p:cNvPr>
            <p:cNvSpPr txBox="1"/>
            <p:nvPr/>
          </p:nvSpPr>
          <p:spPr>
            <a:xfrm>
              <a:off x="2964643"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12</a:t>
              </a:r>
            </a:p>
          </p:txBody>
        </p:sp>
        <p:sp>
          <p:nvSpPr>
            <p:cNvPr id="31" name="Freeform: Shape 30">
              <a:extLst>
                <a:ext uri="{FF2B5EF4-FFF2-40B4-BE49-F238E27FC236}">
                  <a16:creationId xmlns:a16="http://schemas.microsoft.com/office/drawing/2014/main" id="{24A2F5AD-DD15-E4B8-F2F2-B183BB84E2EF}"/>
                </a:ext>
              </a:extLst>
            </p:cNvPr>
            <p:cNvSpPr/>
            <p:nvPr/>
          </p:nvSpPr>
          <p:spPr>
            <a:xfrm>
              <a:off x="1524049" y="1378262"/>
              <a:ext cx="6168775" cy="3416858"/>
            </a:xfrm>
            <a:custGeom>
              <a:avLst/>
              <a:gdLst>
                <a:gd name="csX0" fmla="*/ 6168626 w 6168775"/>
                <a:gd name="csY0" fmla="*/ 3452114 h 3452152"/>
                <a:gd name="csX1" fmla="*/ -150 w 6168775"/>
                <a:gd name="csY1" fmla="*/ 3452114 h 3452152"/>
                <a:gd name="csX2" fmla="*/ -150 w 6168775"/>
                <a:gd name="csY2" fmla="*/ -39 h 3452152"/>
              </a:gdLst>
              <a:ahLst/>
              <a:cxnLst>
                <a:cxn ang="0">
                  <a:pos x="csX0" y="csY0"/>
                </a:cxn>
                <a:cxn ang="0">
                  <a:pos x="csX1" y="csY1"/>
                </a:cxn>
                <a:cxn ang="0">
                  <a:pos x="csX2" y="csY2"/>
                </a:cxn>
              </a:cxnLst>
              <a:rect l="l" t="t" r="r" b="b"/>
              <a:pathLst>
                <a:path w="6168775" h="3452152">
                  <a:moveTo>
                    <a:pt x="6168626" y="3452114"/>
                  </a:moveTo>
                  <a:lnTo>
                    <a:pt x="-150" y="3452114"/>
                  </a:lnTo>
                  <a:lnTo>
                    <a:pt x="-150" y="-39"/>
                  </a:lnTo>
                </a:path>
              </a:pathLst>
            </a:custGeom>
            <a:noFill/>
            <a:ln w="15875" cap="flat">
              <a:solidFill>
                <a:schemeClr val="tx1"/>
              </a:solidFill>
              <a:prstDash val="solid"/>
              <a:round/>
            </a:ln>
          </p:spPr>
          <p:txBody>
            <a:bodyPr/>
            <a:lstStyle/>
            <a:p>
              <a:endParaRPr lang="en-US"/>
            </a:p>
          </p:txBody>
        </p:sp>
        <p:sp>
          <p:nvSpPr>
            <p:cNvPr id="32" name="Freeform 5">
              <a:extLst>
                <a:ext uri="{FF2B5EF4-FFF2-40B4-BE49-F238E27FC236}">
                  <a16:creationId xmlns:a16="http://schemas.microsoft.com/office/drawing/2014/main" id="{E7C79303-1B7C-5440-5D99-679D4C454C44}"/>
                </a:ext>
              </a:extLst>
            </p:cNvPr>
            <p:cNvSpPr>
              <a:spLocks/>
            </p:cNvSpPr>
            <p:nvPr/>
          </p:nvSpPr>
          <p:spPr bwMode="auto">
            <a:xfrm>
              <a:off x="1524000" y="2389194"/>
              <a:ext cx="6173788" cy="2374515"/>
            </a:xfrm>
            <a:custGeom>
              <a:avLst/>
              <a:gdLst>
                <a:gd name="T0" fmla="*/ 104 w 3889"/>
                <a:gd name="T1" fmla="*/ 589 h 606"/>
                <a:gd name="T2" fmla="*/ 283 w 3889"/>
                <a:gd name="T3" fmla="*/ 572 h 606"/>
                <a:gd name="T4" fmla="*/ 377 w 3889"/>
                <a:gd name="T5" fmla="*/ 555 h 606"/>
                <a:gd name="T6" fmla="*/ 511 w 3889"/>
                <a:gd name="T7" fmla="*/ 538 h 606"/>
                <a:gd name="T8" fmla="*/ 586 w 3889"/>
                <a:gd name="T9" fmla="*/ 521 h 606"/>
                <a:gd name="T10" fmla="*/ 665 w 3889"/>
                <a:gd name="T11" fmla="*/ 505 h 606"/>
                <a:gd name="T12" fmla="*/ 779 w 3889"/>
                <a:gd name="T13" fmla="*/ 488 h 606"/>
                <a:gd name="T14" fmla="*/ 899 w 3889"/>
                <a:gd name="T15" fmla="*/ 471 h 606"/>
                <a:gd name="T16" fmla="*/ 963 w 3889"/>
                <a:gd name="T17" fmla="*/ 454 h 606"/>
                <a:gd name="T18" fmla="*/ 1058 w 3889"/>
                <a:gd name="T19" fmla="*/ 437 h 606"/>
                <a:gd name="T20" fmla="*/ 1177 w 3889"/>
                <a:gd name="T21" fmla="*/ 420 h 606"/>
                <a:gd name="T22" fmla="*/ 1266 w 3889"/>
                <a:gd name="T23" fmla="*/ 404 h 606"/>
                <a:gd name="T24" fmla="*/ 1351 w 3889"/>
                <a:gd name="T25" fmla="*/ 392 h 606"/>
                <a:gd name="T26" fmla="*/ 1430 w 3889"/>
                <a:gd name="T27" fmla="*/ 381 h 606"/>
                <a:gd name="T28" fmla="*/ 1485 w 3889"/>
                <a:gd name="T29" fmla="*/ 370 h 606"/>
                <a:gd name="T30" fmla="*/ 1534 w 3889"/>
                <a:gd name="T31" fmla="*/ 364 h 606"/>
                <a:gd name="T32" fmla="*/ 1594 w 3889"/>
                <a:gd name="T33" fmla="*/ 353 h 606"/>
                <a:gd name="T34" fmla="*/ 1644 w 3889"/>
                <a:gd name="T35" fmla="*/ 353 h 606"/>
                <a:gd name="T36" fmla="*/ 1698 w 3889"/>
                <a:gd name="T37" fmla="*/ 348 h 606"/>
                <a:gd name="T38" fmla="*/ 1743 w 3889"/>
                <a:gd name="T39" fmla="*/ 331 h 606"/>
                <a:gd name="T40" fmla="*/ 1793 w 3889"/>
                <a:gd name="T41" fmla="*/ 325 h 606"/>
                <a:gd name="T42" fmla="*/ 1842 w 3889"/>
                <a:gd name="T43" fmla="*/ 319 h 606"/>
                <a:gd name="T44" fmla="*/ 1902 w 3889"/>
                <a:gd name="T45" fmla="*/ 314 h 606"/>
                <a:gd name="T46" fmla="*/ 1952 w 3889"/>
                <a:gd name="T47" fmla="*/ 308 h 606"/>
                <a:gd name="T48" fmla="*/ 1996 w 3889"/>
                <a:gd name="T49" fmla="*/ 291 h 606"/>
                <a:gd name="T50" fmla="*/ 2046 w 3889"/>
                <a:gd name="T51" fmla="*/ 286 h 606"/>
                <a:gd name="T52" fmla="*/ 2101 w 3889"/>
                <a:gd name="T53" fmla="*/ 280 h 606"/>
                <a:gd name="T54" fmla="*/ 2145 w 3889"/>
                <a:gd name="T55" fmla="*/ 275 h 606"/>
                <a:gd name="T56" fmla="*/ 2195 w 3889"/>
                <a:gd name="T57" fmla="*/ 258 h 606"/>
                <a:gd name="T58" fmla="*/ 2245 w 3889"/>
                <a:gd name="T59" fmla="*/ 252 h 606"/>
                <a:gd name="T60" fmla="*/ 2294 w 3889"/>
                <a:gd name="T61" fmla="*/ 241 h 606"/>
                <a:gd name="T62" fmla="*/ 2339 w 3889"/>
                <a:gd name="T63" fmla="*/ 230 h 606"/>
                <a:gd name="T64" fmla="*/ 2389 w 3889"/>
                <a:gd name="T65" fmla="*/ 224 h 606"/>
                <a:gd name="T66" fmla="*/ 2438 w 3889"/>
                <a:gd name="T67" fmla="*/ 213 h 606"/>
                <a:gd name="T68" fmla="*/ 2488 w 3889"/>
                <a:gd name="T69" fmla="*/ 207 h 606"/>
                <a:gd name="T70" fmla="*/ 2538 w 3889"/>
                <a:gd name="T71" fmla="*/ 185 h 606"/>
                <a:gd name="T72" fmla="*/ 2588 w 3889"/>
                <a:gd name="T73" fmla="*/ 179 h 606"/>
                <a:gd name="T74" fmla="*/ 2637 w 3889"/>
                <a:gd name="T75" fmla="*/ 174 h 606"/>
                <a:gd name="T76" fmla="*/ 2687 w 3889"/>
                <a:gd name="T77" fmla="*/ 168 h 606"/>
                <a:gd name="T78" fmla="*/ 2732 w 3889"/>
                <a:gd name="T79" fmla="*/ 162 h 606"/>
                <a:gd name="T80" fmla="*/ 2781 w 3889"/>
                <a:gd name="T81" fmla="*/ 151 h 606"/>
                <a:gd name="T82" fmla="*/ 2831 w 3889"/>
                <a:gd name="T83" fmla="*/ 140 h 606"/>
                <a:gd name="T84" fmla="*/ 2881 w 3889"/>
                <a:gd name="T85" fmla="*/ 134 h 606"/>
                <a:gd name="T86" fmla="*/ 2925 w 3889"/>
                <a:gd name="T87" fmla="*/ 129 h 606"/>
                <a:gd name="T88" fmla="*/ 2975 w 3889"/>
                <a:gd name="T89" fmla="*/ 117 h 606"/>
                <a:gd name="T90" fmla="*/ 3025 w 3889"/>
                <a:gd name="T91" fmla="*/ 117 h 606"/>
                <a:gd name="T92" fmla="*/ 3074 w 3889"/>
                <a:gd name="T93" fmla="*/ 112 h 606"/>
                <a:gd name="T94" fmla="*/ 3124 w 3889"/>
                <a:gd name="T95" fmla="*/ 101 h 606"/>
                <a:gd name="T96" fmla="*/ 3169 w 3889"/>
                <a:gd name="T97" fmla="*/ 101 h 606"/>
                <a:gd name="T98" fmla="*/ 3218 w 3889"/>
                <a:gd name="T99" fmla="*/ 89 h 606"/>
                <a:gd name="T100" fmla="*/ 3268 w 3889"/>
                <a:gd name="T101" fmla="*/ 73 h 606"/>
                <a:gd name="T102" fmla="*/ 3318 w 3889"/>
                <a:gd name="T103" fmla="*/ 67 h 606"/>
                <a:gd name="T104" fmla="*/ 3367 w 3889"/>
                <a:gd name="T105" fmla="*/ 50 h 606"/>
                <a:gd name="T106" fmla="*/ 3412 w 3889"/>
                <a:gd name="T107" fmla="*/ 45 h 606"/>
                <a:gd name="T108" fmla="*/ 3462 w 3889"/>
                <a:gd name="T109" fmla="*/ 45 h 606"/>
                <a:gd name="T110" fmla="*/ 3511 w 3889"/>
                <a:gd name="T111" fmla="*/ 45 h 606"/>
                <a:gd name="T112" fmla="*/ 3561 w 3889"/>
                <a:gd name="T113" fmla="*/ 33 h 606"/>
                <a:gd name="T114" fmla="*/ 3611 w 3889"/>
                <a:gd name="T115" fmla="*/ 22 h 606"/>
                <a:gd name="T116" fmla="*/ 3660 w 3889"/>
                <a:gd name="T117" fmla="*/ 22 h 606"/>
                <a:gd name="T118" fmla="*/ 3710 w 3889"/>
                <a:gd name="T119" fmla="*/ 11 h 606"/>
                <a:gd name="T120" fmla="*/ 3755 w 3889"/>
                <a:gd name="T121" fmla="*/ 11 h 606"/>
                <a:gd name="T122" fmla="*/ 3804 w 3889"/>
                <a:gd name="T123" fmla="*/ 5 h 606"/>
                <a:gd name="T124" fmla="*/ 3854 w 3889"/>
                <a:gd name="T12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9" h="606">
                  <a:moveTo>
                    <a:pt x="0" y="606"/>
                  </a:moveTo>
                  <a:lnTo>
                    <a:pt x="5" y="606"/>
                  </a:lnTo>
                  <a:lnTo>
                    <a:pt x="5" y="606"/>
                  </a:lnTo>
                  <a:lnTo>
                    <a:pt x="20" y="606"/>
                  </a:lnTo>
                  <a:lnTo>
                    <a:pt x="20" y="606"/>
                  </a:lnTo>
                  <a:lnTo>
                    <a:pt x="24" y="606"/>
                  </a:lnTo>
                  <a:lnTo>
                    <a:pt x="24" y="600"/>
                  </a:lnTo>
                  <a:lnTo>
                    <a:pt x="29" y="600"/>
                  </a:lnTo>
                  <a:lnTo>
                    <a:pt x="29" y="600"/>
                  </a:lnTo>
                  <a:lnTo>
                    <a:pt x="49" y="600"/>
                  </a:lnTo>
                  <a:lnTo>
                    <a:pt x="49" y="600"/>
                  </a:lnTo>
                  <a:lnTo>
                    <a:pt x="54" y="600"/>
                  </a:lnTo>
                  <a:lnTo>
                    <a:pt x="54" y="600"/>
                  </a:lnTo>
                  <a:lnTo>
                    <a:pt x="59" y="600"/>
                  </a:lnTo>
                  <a:lnTo>
                    <a:pt x="59" y="600"/>
                  </a:lnTo>
                  <a:lnTo>
                    <a:pt x="64" y="600"/>
                  </a:lnTo>
                  <a:lnTo>
                    <a:pt x="64" y="600"/>
                  </a:lnTo>
                  <a:lnTo>
                    <a:pt x="69" y="600"/>
                  </a:lnTo>
                  <a:lnTo>
                    <a:pt x="69" y="594"/>
                  </a:lnTo>
                  <a:lnTo>
                    <a:pt x="69" y="594"/>
                  </a:lnTo>
                  <a:lnTo>
                    <a:pt x="69" y="594"/>
                  </a:lnTo>
                  <a:lnTo>
                    <a:pt x="79" y="594"/>
                  </a:lnTo>
                  <a:lnTo>
                    <a:pt x="79" y="594"/>
                  </a:lnTo>
                  <a:lnTo>
                    <a:pt x="79" y="594"/>
                  </a:lnTo>
                  <a:lnTo>
                    <a:pt x="79" y="594"/>
                  </a:lnTo>
                  <a:lnTo>
                    <a:pt x="84" y="594"/>
                  </a:lnTo>
                  <a:lnTo>
                    <a:pt x="84" y="594"/>
                  </a:lnTo>
                  <a:lnTo>
                    <a:pt x="84" y="594"/>
                  </a:lnTo>
                  <a:lnTo>
                    <a:pt x="84" y="594"/>
                  </a:lnTo>
                  <a:lnTo>
                    <a:pt x="89" y="594"/>
                  </a:lnTo>
                  <a:lnTo>
                    <a:pt x="89" y="594"/>
                  </a:lnTo>
                  <a:lnTo>
                    <a:pt x="94" y="594"/>
                  </a:lnTo>
                  <a:lnTo>
                    <a:pt x="94" y="589"/>
                  </a:lnTo>
                  <a:lnTo>
                    <a:pt x="99" y="589"/>
                  </a:lnTo>
                  <a:lnTo>
                    <a:pt x="99" y="589"/>
                  </a:lnTo>
                  <a:lnTo>
                    <a:pt x="104" y="589"/>
                  </a:lnTo>
                  <a:lnTo>
                    <a:pt x="104" y="589"/>
                  </a:lnTo>
                  <a:lnTo>
                    <a:pt x="134" y="589"/>
                  </a:lnTo>
                  <a:lnTo>
                    <a:pt x="134" y="589"/>
                  </a:lnTo>
                  <a:lnTo>
                    <a:pt x="144" y="589"/>
                  </a:lnTo>
                  <a:lnTo>
                    <a:pt x="144" y="589"/>
                  </a:lnTo>
                  <a:lnTo>
                    <a:pt x="149" y="589"/>
                  </a:lnTo>
                  <a:lnTo>
                    <a:pt x="149" y="589"/>
                  </a:lnTo>
                  <a:lnTo>
                    <a:pt x="154" y="589"/>
                  </a:lnTo>
                  <a:lnTo>
                    <a:pt x="154" y="589"/>
                  </a:lnTo>
                  <a:lnTo>
                    <a:pt x="164" y="589"/>
                  </a:lnTo>
                  <a:lnTo>
                    <a:pt x="164" y="589"/>
                  </a:lnTo>
                  <a:lnTo>
                    <a:pt x="169" y="589"/>
                  </a:lnTo>
                  <a:lnTo>
                    <a:pt x="169" y="583"/>
                  </a:lnTo>
                  <a:lnTo>
                    <a:pt x="183" y="583"/>
                  </a:lnTo>
                  <a:lnTo>
                    <a:pt x="183" y="583"/>
                  </a:lnTo>
                  <a:lnTo>
                    <a:pt x="188" y="583"/>
                  </a:lnTo>
                  <a:lnTo>
                    <a:pt x="188" y="583"/>
                  </a:lnTo>
                  <a:lnTo>
                    <a:pt x="198" y="583"/>
                  </a:lnTo>
                  <a:lnTo>
                    <a:pt x="198" y="583"/>
                  </a:lnTo>
                  <a:lnTo>
                    <a:pt x="198" y="583"/>
                  </a:lnTo>
                  <a:lnTo>
                    <a:pt x="198" y="583"/>
                  </a:lnTo>
                  <a:lnTo>
                    <a:pt x="203" y="583"/>
                  </a:lnTo>
                  <a:lnTo>
                    <a:pt x="203" y="583"/>
                  </a:lnTo>
                  <a:lnTo>
                    <a:pt x="208" y="583"/>
                  </a:lnTo>
                  <a:lnTo>
                    <a:pt x="208" y="578"/>
                  </a:lnTo>
                  <a:lnTo>
                    <a:pt x="218" y="578"/>
                  </a:lnTo>
                  <a:lnTo>
                    <a:pt x="218" y="578"/>
                  </a:lnTo>
                  <a:lnTo>
                    <a:pt x="238" y="578"/>
                  </a:lnTo>
                  <a:lnTo>
                    <a:pt x="238" y="578"/>
                  </a:lnTo>
                  <a:lnTo>
                    <a:pt x="268" y="578"/>
                  </a:lnTo>
                  <a:lnTo>
                    <a:pt x="268" y="578"/>
                  </a:lnTo>
                  <a:lnTo>
                    <a:pt x="268" y="578"/>
                  </a:lnTo>
                  <a:lnTo>
                    <a:pt x="268" y="578"/>
                  </a:lnTo>
                  <a:lnTo>
                    <a:pt x="273" y="578"/>
                  </a:lnTo>
                  <a:lnTo>
                    <a:pt x="273" y="572"/>
                  </a:lnTo>
                  <a:lnTo>
                    <a:pt x="283" y="572"/>
                  </a:lnTo>
                  <a:lnTo>
                    <a:pt x="283" y="572"/>
                  </a:lnTo>
                  <a:lnTo>
                    <a:pt x="288" y="572"/>
                  </a:lnTo>
                  <a:lnTo>
                    <a:pt x="288" y="572"/>
                  </a:lnTo>
                  <a:lnTo>
                    <a:pt x="293" y="572"/>
                  </a:lnTo>
                  <a:lnTo>
                    <a:pt x="293" y="572"/>
                  </a:lnTo>
                  <a:lnTo>
                    <a:pt x="293" y="572"/>
                  </a:lnTo>
                  <a:lnTo>
                    <a:pt x="293" y="572"/>
                  </a:lnTo>
                  <a:lnTo>
                    <a:pt x="298" y="572"/>
                  </a:lnTo>
                  <a:lnTo>
                    <a:pt x="298" y="572"/>
                  </a:lnTo>
                  <a:lnTo>
                    <a:pt x="308" y="572"/>
                  </a:lnTo>
                  <a:lnTo>
                    <a:pt x="308" y="572"/>
                  </a:lnTo>
                  <a:lnTo>
                    <a:pt x="313" y="572"/>
                  </a:lnTo>
                  <a:lnTo>
                    <a:pt x="313" y="566"/>
                  </a:lnTo>
                  <a:lnTo>
                    <a:pt x="313" y="566"/>
                  </a:lnTo>
                  <a:lnTo>
                    <a:pt x="313" y="566"/>
                  </a:lnTo>
                  <a:lnTo>
                    <a:pt x="318" y="566"/>
                  </a:lnTo>
                  <a:lnTo>
                    <a:pt x="318" y="566"/>
                  </a:lnTo>
                  <a:lnTo>
                    <a:pt x="323" y="566"/>
                  </a:lnTo>
                  <a:lnTo>
                    <a:pt x="323" y="566"/>
                  </a:lnTo>
                  <a:lnTo>
                    <a:pt x="327" y="566"/>
                  </a:lnTo>
                  <a:lnTo>
                    <a:pt x="327" y="566"/>
                  </a:lnTo>
                  <a:lnTo>
                    <a:pt x="332" y="566"/>
                  </a:lnTo>
                  <a:lnTo>
                    <a:pt x="332" y="566"/>
                  </a:lnTo>
                  <a:lnTo>
                    <a:pt x="337" y="566"/>
                  </a:lnTo>
                  <a:lnTo>
                    <a:pt x="337" y="566"/>
                  </a:lnTo>
                  <a:lnTo>
                    <a:pt x="342" y="566"/>
                  </a:lnTo>
                  <a:lnTo>
                    <a:pt x="342" y="561"/>
                  </a:lnTo>
                  <a:lnTo>
                    <a:pt x="342" y="561"/>
                  </a:lnTo>
                  <a:lnTo>
                    <a:pt x="342" y="561"/>
                  </a:lnTo>
                  <a:lnTo>
                    <a:pt x="347" y="561"/>
                  </a:lnTo>
                  <a:lnTo>
                    <a:pt x="347" y="561"/>
                  </a:lnTo>
                  <a:lnTo>
                    <a:pt x="352" y="561"/>
                  </a:lnTo>
                  <a:lnTo>
                    <a:pt x="352" y="561"/>
                  </a:lnTo>
                  <a:lnTo>
                    <a:pt x="362" y="561"/>
                  </a:lnTo>
                  <a:lnTo>
                    <a:pt x="362" y="555"/>
                  </a:lnTo>
                  <a:lnTo>
                    <a:pt x="377" y="555"/>
                  </a:lnTo>
                  <a:lnTo>
                    <a:pt x="377" y="555"/>
                  </a:lnTo>
                  <a:lnTo>
                    <a:pt x="402" y="555"/>
                  </a:lnTo>
                  <a:lnTo>
                    <a:pt x="402" y="555"/>
                  </a:lnTo>
                  <a:lnTo>
                    <a:pt x="402" y="555"/>
                  </a:lnTo>
                  <a:lnTo>
                    <a:pt x="402" y="555"/>
                  </a:lnTo>
                  <a:lnTo>
                    <a:pt x="407" y="555"/>
                  </a:lnTo>
                  <a:lnTo>
                    <a:pt x="407" y="550"/>
                  </a:lnTo>
                  <a:lnTo>
                    <a:pt x="407" y="550"/>
                  </a:lnTo>
                  <a:lnTo>
                    <a:pt x="407" y="550"/>
                  </a:lnTo>
                  <a:lnTo>
                    <a:pt x="412" y="550"/>
                  </a:lnTo>
                  <a:lnTo>
                    <a:pt x="412" y="550"/>
                  </a:lnTo>
                  <a:lnTo>
                    <a:pt x="417" y="550"/>
                  </a:lnTo>
                  <a:lnTo>
                    <a:pt x="417" y="550"/>
                  </a:lnTo>
                  <a:lnTo>
                    <a:pt x="417" y="550"/>
                  </a:lnTo>
                  <a:lnTo>
                    <a:pt x="417" y="544"/>
                  </a:lnTo>
                  <a:lnTo>
                    <a:pt x="422" y="544"/>
                  </a:lnTo>
                  <a:lnTo>
                    <a:pt x="422" y="544"/>
                  </a:lnTo>
                  <a:lnTo>
                    <a:pt x="427" y="544"/>
                  </a:lnTo>
                  <a:lnTo>
                    <a:pt x="427" y="544"/>
                  </a:lnTo>
                  <a:lnTo>
                    <a:pt x="432" y="544"/>
                  </a:lnTo>
                  <a:lnTo>
                    <a:pt x="432" y="544"/>
                  </a:lnTo>
                  <a:lnTo>
                    <a:pt x="437" y="544"/>
                  </a:lnTo>
                  <a:lnTo>
                    <a:pt x="437" y="544"/>
                  </a:lnTo>
                  <a:lnTo>
                    <a:pt x="452" y="544"/>
                  </a:lnTo>
                  <a:lnTo>
                    <a:pt x="452" y="544"/>
                  </a:lnTo>
                  <a:lnTo>
                    <a:pt x="457" y="544"/>
                  </a:lnTo>
                  <a:lnTo>
                    <a:pt x="457" y="544"/>
                  </a:lnTo>
                  <a:lnTo>
                    <a:pt x="467" y="544"/>
                  </a:lnTo>
                  <a:lnTo>
                    <a:pt x="467" y="544"/>
                  </a:lnTo>
                  <a:lnTo>
                    <a:pt x="476" y="544"/>
                  </a:lnTo>
                  <a:lnTo>
                    <a:pt x="476" y="538"/>
                  </a:lnTo>
                  <a:lnTo>
                    <a:pt x="501" y="538"/>
                  </a:lnTo>
                  <a:lnTo>
                    <a:pt x="501" y="538"/>
                  </a:lnTo>
                  <a:lnTo>
                    <a:pt x="511" y="538"/>
                  </a:lnTo>
                  <a:lnTo>
                    <a:pt x="511" y="538"/>
                  </a:lnTo>
                  <a:lnTo>
                    <a:pt x="511" y="538"/>
                  </a:lnTo>
                  <a:lnTo>
                    <a:pt x="511" y="538"/>
                  </a:lnTo>
                  <a:lnTo>
                    <a:pt x="516" y="538"/>
                  </a:lnTo>
                  <a:lnTo>
                    <a:pt x="516" y="538"/>
                  </a:lnTo>
                  <a:lnTo>
                    <a:pt x="516" y="538"/>
                  </a:lnTo>
                  <a:lnTo>
                    <a:pt x="516" y="538"/>
                  </a:lnTo>
                  <a:lnTo>
                    <a:pt x="521" y="538"/>
                  </a:lnTo>
                  <a:lnTo>
                    <a:pt x="521" y="533"/>
                  </a:lnTo>
                  <a:lnTo>
                    <a:pt x="526" y="533"/>
                  </a:lnTo>
                  <a:lnTo>
                    <a:pt x="526" y="533"/>
                  </a:lnTo>
                  <a:lnTo>
                    <a:pt x="531" y="533"/>
                  </a:lnTo>
                  <a:lnTo>
                    <a:pt x="531" y="533"/>
                  </a:lnTo>
                  <a:lnTo>
                    <a:pt x="531" y="533"/>
                  </a:lnTo>
                  <a:lnTo>
                    <a:pt x="531" y="533"/>
                  </a:lnTo>
                  <a:lnTo>
                    <a:pt x="536" y="533"/>
                  </a:lnTo>
                  <a:lnTo>
                    <a:pt x="536" y="533"/>
                  </a:lnTo>
                  <a:lnTo>
                    <a:pt x="541" y="533"/>
                  </a:lnTo>
                  <a:lnTo>
                    <a:pt x="541" y="527"/>
                  </a:lnTo>
                  <a:lnTo>
                    <a:pt x="546" y="527"/>
                  </a:lnTo>
                  <a:lnTo>
                    <a:pt x="546" y="527"/>
                  </a:lnTo>
                  <a:lnTo>
                    <a:pt x="546" y="527"/>
                  </a:lnTo>
                  <a:lnTo>
                    <a:pt x="546" y="527"/>
                  </a:lnTo>
                  <a:lnTo>
                    <a:pt x="551" y="527"/>
                  </a:lnTo>
                  <a:lnTo>
                    <a:pt x="551" y="527"/>
                  </a:lnTo>
                  <a:lnTo>
                    <a:pt x="556" y="527"/>
                  </a:lnTo>
                  <a:lnTo>
                    <a:pt x="556" y="527"/>
                  </a:lnTo>
                  <a:lnTo>
                    <a:pt x="566" y="527"/>
                  </a:lnTo>
                  <a:lnTo>
                    <a:pt x="566" y="527"/>
                  </a:lnTo>
                  <a:lnTo>
                    <a:pt x="566" y="527"/>
                  </a:lnTo>
                  <a:lnTo>
                    <a:pt x="566" y="527"/>
                  </a:lnTo>
                  <a:lnTo>
                    <a:pt x="571" y="527"/>
                  </a:lnTo>
                  <a:lnTo>
                    <a:pt x="571" y="527"/>
                  </a:lnTo>
                  <a:lnTo>
                    <a:pt x="576" y="527"/>
                  </a:lnTo>
                  <a:lnTo>
                    <a:pt x="576" y="527"/>
                  </a:lnTo>
                  <a:lnTo>
                    <a:pt x="576" y="527"/>
                  </a:lnTo>
                  <a:lnTo>
                    <a:pt x="576" y="521"/>
                  </a:lnTo>
                  <a:lnTo>
                    <a:pt x="586" y="521"/>
                  </a:lnTo>
                  <a:lnTo>
                    <a:pt x="586" y="521"/>
                  </a:lnTo>
                  <a:lnTo>
                    <a:pt x="591" y="521"/>
                  </a:lnTo>
                  <a:lnTo>
                    <a:pt x="591" y="521"/>
                  </a:lnTo>
                  <a:lnTo>
                    <a:pt x="591" y="521"/>
                  </a:lnTo>
                  <a:lnTo>
                    <a:pt x="591" y="521"/>
                  </a:lnTo>
                  <a:lnTo>
                    <a:pt x="596" y="521"/>
                  </a:lnTo>
                  <a:lnTo>
                    <a:pt x="596" y="516"/>
                  </a:lnTo>
                  <a:lnTo>
                    <a:pt x="606" y="516"/>
                  </a:lnTo>
                  <a:lnTo>
                    <a:pt x="606" y="516"/>
                  </a:lnTo>
                  <a:lnTo>
                    <a:pt x="616" y="516"/>
                  </a:lnTo>
                  <a:lnTo>
                    <a:pt x="616" y="516"/>
                  </a:lnTo>
                  <a:lnTo>
                    <a:pt x="621" y="516"/>
                  </a:lnTo>
                  <a:lnTo>
                    <a:pt x="621" y="516"/>
                  </a:lnTo>
                  <a:lnTo>
                    <a:pt x="626" y="516"/>
                  </a:lnTo>
                  <a:lnTo>
                    <a:pt x="626" y="516"/>
                  </a:lnTo>
                  <a:lnTo>
                    <a:pt x="635" y="516"/>
                  </a:lnTo>
                  <a:lnTo>
                    <a:pt x="635" y="516"/>
                  </a:lnTo>
                  <a:lnTo>
                    <a:pt x="640" y="516"/>
                  </a:lnTo>
                  <a:lnTo>
                    <a:pt x="640" y="516"/>
                  </a:lnTo>
                  <a:lnTo>
                    <a:pt x="640" y="516"/>
                  </a:lnTo>
                  <a:lnTo>
                    <a:pt x="640" y="516"/>
                  </a:lnTo>
                  <a:lnTo>
                    <a:pt x="645" y="516"/>
                  </a:lnTo>
                  <a:lnTo>
                    <a:pt x="645" y="510"/>
                  </a:lnTo>
                  <a:lnTo>
                    <a:pt x="650" y="510"/>
                  </a:lnTo>
                  <a:lnTo>
                    <a:pt x="650" y="510"/>
                  </a:lnTo>
                  <a:lnTo>
                    <a:pt x="650" y="510"/>
                  </a:lnTo>
                  <a:lnTo>
                    <a:pt x="650" y="510"/>
                  </a:lnTo>
                  <a:lnTo>
                    <a:pt x="655" y="510"/>
                  </a:lnTo>
                  <a:lnTo>
                    <a:pt x="655" y="510"/>
                  </a:lnTo>
                  <a:lnTo>
                    <a:pt x="655" y="510"/>
                  </a:lnTo>
                  <a:lnTo>
                    <a:pt x="655" y="510"/>
                  </a:lnTo>
                  <a:lnTo>
                    <a:pt x="660" y="510"/>
                  </a:lnTo>
                  <a:lnTo>
                    <a:pt x="660" y="510"/>
                  </a:lnTo>
                  <a:lnTo>
                    <a:pt x="665" y="510"/>
                  </a:lnTo>
                  <a:lnTo>
                    <a:pt x="665" y="505"/>
                  </a:lnTo>
                  <a:lnTo>
                    <a:pt x="665" y="505"/>
                  </a:lnTo>
                  <a:lnTo>
                    <a:pt x="665" y="505"/>
                  </a:lnTo>
                  <a:lnTo>
                    <a:pt x="670" y="505"/>
                  </a:lnTo>
                  <a:lnTo>
                    <a:pt x="670" y="505"/>
                  </a:lnTo>
                  <a:lnTo>
                    <a:pt x="680" y="505"/>
                  </a:lnTo>
                  <a:lnTo>
                    <a:pt x="680" y="505"/>
                  </a:lnTo>
                  <a:lnTo>
                    <a:pt x="680" y="505"/>
                  </a:lnTo>
                  <a:lnTo>
                    <a:pt x="680" y="499"/>
                  </a:lnTo>
                  <a:lnTo>
                    <a:pt x="685" y="499"/>
                  </a:lnTo>
                  <a:lnTo>
                    <a:pt x="685" y="499"/>
                  </a:lnTo>
                  <a:lnTo>
                    <a:pt x="710" y="499"/>
                  </a:lnTo>
                  <a:lnTo>
                    <a:pt x="710" y="499"/>
                  </a:lnTo>
                  <a:lnTo>
                    <a:pt x="715" y="499"/>
                  </a:lnTo>
                  <a:lnTo>
                    <a:pt x="715" y="499"/>
                  </a:lnTo>
                  <a:lnTo>
                    <a:pt x="725" y="499"/>
                  </a:lnTo>
                  <a:lnTo>
                    <a:pt x="725" y="499"/>
                  </a:lnTo>
                  <a:lnTo>
                    <a:pt x="725" y="499"/>
                  </a:lnTo>
                  <a:lnTo>
                    <a:pt x="725" y="493"/>
                  </a:lnTo>
                  <a:lnTo>
                    <a:pt x="730" y="493"/>
                  </a:lnTo>
                  <a:lnTo>
                    <a:pt x="730" y="493"/>
                  </a:lnTo>
                  <a:lnTo>
                    <a:pt x="735" y="493"/>
                  </a:lnTo>
                  <a:lnTo>
                    <a:pt x="735" y="493"/>
                  </a:lnTo>
                  <a:lnTo>
                    <a:pt x="740" y="493"/>
                  </a:lnTo>
                  <a:lnTo>
                    <a:pt x="740" y="493"/>
                  </a:lnTo>
                  <a:lnTo>
                    <a:pt x="750" y="493"/>
                  </a:lnTo>
                  <a:lnTo>
                    <a:pt x="750" y="493"/>
                  </a:lnTo>
                  <a:lnTo>
                    <a:pt x="755" y="493"/>
                  </a:lnTo>
                  <a:lnTo>
                    <a:pt x="755" y="488"/>
                  </a:lnTo>
                  <a:lnTo>
                    <a:pt x="755" y="488"/>
                  </a:lnTo>
                  <a:lnTo>
                    <a:pt x="755" y="488"/>
                  </a:lnTo>
                  <a:lnTo>
                    <a:pt x="760" y="488"/>
                  </a:lnTo>
                  <a:lnTo>
                    <a:pt x="760" y="488"/>
                  </a:lnTo>
                  <a:lnTo>
                    <a:pt x="760" y="488"/>
                  </a:lnTo>
                  <a:lnTo>
                    <a:pt x="760" y="488"/>
                  </a:lnTo>
                  <a:lnTo>
                    <a:pt x="765" y="488"/>
                  </a:lnTo>
                  <a:lnTo>
                    <a:pt x="765" y="488"/>
                  </a:lnTo>
                  <a:lnTo>
                    <a:pt x="779" y="488"/>
                  </a:lnTo>
                  <a:lnTo>
                    <a:pt x="779" y="488"/>
                  </a:lnTo>
                  <a:lnTo>
                    <a:pt x="779" y="488"/>
                  </a:lnTo>
                  <a:lnTo>
                    <a:pt x="779" y="488"/>
                  </a:lnTo>
                  <a:lnTo>
                    <a:pt x="794" y="488"/>
                  </a:lnTo>
                  <a:lnTo>
                    <a:pt x="794" y="482"/>
                  </a:lnTo>
                  <a:lnTo>
                    <a:pt x="804" y="482"/>
                  </a:lnTo>
                  <a:lnTo>
                    <a:pt x="804" y="482"/>
                  </a:lnTo>
                  <a:lnTo>
                    <a:pt x="804" y="482"/>
                  </a:lnTo>
                  <a:lnTo>
                    <a:pt x="804" y="482"/>
                  </a:lnTo>
                  <a:lnTo>
                    <a:pt x="809" y="482"/>
                  </a:lnTo>
                  <a:lnTo>
                    <a:pt x="809" y="482"/>
                  </a:lnTo>
                  <a:lnTo>
                    <a:pt x="814" y="482"/>
                  </a:lnTo>
                  <a:lnTo>
                    <a:pt x="814" y="482"/>
                  </a:lnTo>
                  <a:lnTo>
                    <a:pt x="824" y="482"/>
                  </a:lnTo>
                  <a:lnTo>
                    <a:pt x="824" y="482"/>
                  </a:lnTo>
                  <a:lnTo>
                    <a:pt x="829" y="482"/>
                  </a:lnTo>
                  <a:lnTo>
                    <a:pt x="829" y="482"/>
                  </a:lnTo>
                  <a:lnTo>
                    <a:pt x="839" y="482"/>
                  </a:lnTo>
                  <a:lnTo>
                    <a:pt x="839" y="482"/>
                  </a:lnTo>
                  <a:lnTo>
                    <a:pt x="849" y="482"/>
                  </a:lnTo>
                  <a:lnTo>
                    <a:pt x="849" y="482"/>
                  </a:lnTo>
                  <a:lnTo>
                    <a:pt x="849" y="482"/>
                  </a:lnTo>
                  <a:lnTo>
                    <a:pt x="849" y="482"/>
                  </a:lnTo>
                  <a:lnTo>
                    <a:pt x="854" y="482"/>
                  </a:lnTo>
                  <a:lnTo>
                    <a:pt x="854" y="477"/>
                  </a:lnTo>
                  <a:lnTo>
                    <a:pt x="864" y="477"/>
                  </a:lnTo>
                  <a:lnTo>
                    <a:pt x="864" y="477"/>
                  </a:lnTo>
                  <a:lnTo>
                    <a:pt x="869" y="477"/>
                  </a:lnTo>
                  <a:lnTo>
                    <a:pt x="869" y="477"/>
                  </a:lnTo>
                  <a:lnTo>
                    <a:pt x="874" y="477"/>
                  </a:lnTo>
                  <a:lnTo>
                    <a:pt x="874" y="477"/>
                  </a:lnTo>
                  <a:lnTo>
                    <a:pt x="884" y="477"/>
                  </a:lnTo>
                  <a:lnTo>
                    <a:pt x="884" y="477"/>
                  </a:lnTo>
                  <a:lnTo>
                    <a:pt x="894" y="477"/>
                  </a:lnTo>
                  <a:lnTo>
                    <a:pt x="894" y="471"/>
                  </a:lnTo>
                  <a:lnTo>
                    <a:pt x="899" y="471"/>
                  </a:lnTo>
                  <a:lnTo>
                    <a:pt x="899" y="471"/>
                  </a:lnTo>
                  <a:lnTo>
                    <a:pt x="904" y="471"/>
                  </a:lnTo>
                  <a:lnTo>
                    <a:pt x="904" y="471"/>
                  </a:lnTo>
                  <a:lnTo>
                    <a:pt x="909" y="471"/>
                  </a:lnTo>
                  <a:lnTo>
                    <a:pt x="909" y="471"/>
                  </a:lnTo>
                  <a:lnTo>
                    <a:pt x="914" y="471"/>
                  </a:lnTo>
                  <a:lnTo>
                    <a:pt x="914" y="471"/>
                  </a:lnTo>
                  <a:lnTo>
                    <a:pt x="914" y="471"/>
                  </a:lnTo>
                  <a:lnTo>
                    <a:pt x="914" y="471"/>
                  </a:lnTo>
                  <a:lnTo>
                    <a:pt x="919" y="471"/>
                  </a:lnTo>
                  <a:lnTo>
                    <a:pt x="919" y="465"/>
                  </a:lnTo>
                  <a:lnTo>
                    <a:pt x="919" y="465"/>
                  </a:lnTo>
                  <a:lnTo>
                    <a:pt x="919" y="465"/>
                  </a:lnTo>
                  <a:lnTo>
                    <a:pt x="924" y="465"/>
                  </a:lnTo>
                  <a:lnTo>
                    <a:pt x="924" y="460"/>
                  </a:lnTo>
                  <a:lnTo>
                    <a:pt x="929" y="460"/>
                  </a:lnTo>
                  <a:lnTo>
                    <a:pt x="929" y="460"/>
                  </a:lnTo>
                  <a:lnTo>
                    <a:pt x="929" y="460"/>
                  </a:lnTo>
                  <a:lnTo>
                    <a:pt x="929" y="460"/>
                  </a:lnTo>
                  <a:lnTo>
                    <a:pt x="933" y="460"/>
                  </a:lnTo>
                  <a:lnTo>
                    <a:pt x="933" y="460"/>
                  </a:lnTo>
                  <a:lnTo>
                    <a:pt x="938" y="460"/>
                  </a:lnTo>
                  <a:lnTo>
                    <a:pt x="938" y="460"/>
                  </a:lnTo>
                  <a:lnTo>
                    <a:pt x="938" y="460"/>
                  </a:lnTo>
                  <a:lnTo>
                    <a:pt x="938" y="460"/>
                  </a:lnTo>
                  <a:lnTo>
                    <a:pt x="943" y="460"/>
                  </a:lnTo>
                  <a:lnTo>
                    <a:pt x="943" y="460"/>
                  </a:lnTo>
                  <a:lnTo>
                    <a:pt x="943" y="460"/>
                  </a:lnTo>
                  <a:lnTo>
                    <a:pt x="943" y="454"/>
                  </a:lnTo>
                  <a:lnTo>
                    <a:pt x="953" y="454"/>
                  </a:lnTo>
                  <a:lnTo>
                    <a:pt x="953" y="454"/>
                  </a:lnTo>
                  <a:lnTo>
                    <a:pt x="958" y="454"/>
                  </a:lnTo>
                  <a:lnTo>
                    <a:pt x="958" y="454"/>
                  </a:lnTo>
                  <a:lnTo>
                    <a:pt x="958" y="454"/>
                  </a:lnTo>
                  <a:lnTo>
                    <a:pt x="958" y="454"/>
                  </a:lnTo>
                  <a:lnTo>
                    <a:pt x="963" y="454"/>
                  </a:lnTo>
                  <a:lnTo>
                    <a:pt x="963" y="454"/>
                  </a:lnTo>
                  <a:lnTo>
                    <a:pt x="973" y="454"/>
                  </a:lnTo>
                  <a:lnTo>
                    <a:pt x="973" y="454"/>
                  </a:lnTo>
                  <a:lnTo>
                    <a:pt x="988" y="454"/>
                  </a:lnTo>
                  <a:lnTo>
                    <a:pt x="988" y="454"/>
                  </a:lnTo>
                  <a:lnTo>
                    <a:pt x="988" y="454"/>
                  </a:lnTo>
                  <a:lnTo>
                    <a:pt x="988" y="454"/>
                  </a:lnTo>
                  <a:lnTo>
                    <a:pt x="1003" y="454"/>
                  </a:lnTo>
                  <a:lnTo>
                    <a:pt x="1003" y="449"/>
                  </a:lnTo>
                  <a:lnTo>
                    <a:pt x="1003" y="449"/>
                  </a:lnTo>
                  <a:lnTo>
                    <a:pt x="1003" y="449"/>
                  </a:lnTo>
                  <a:lnTo>
                    <a:pt x="1008" y="449"/>
                  </a:lnTo>
                  <a:lnTo>
                    <a:pt x="1008" y="449"/>
                  </a:lnTo>
                  <a:lnTo>
                    <a:pt x="1008" y="449"/>
                  </a:lnTo>
                  <a:lnTo>
                    <a:pt x="1008" y="449"/>
                  </a:lnTo>
                  <a:lnTo>
                    <a:pt x="1018" y="449"/>
                  </a:lnTo>
                  <a:lnTo>
                    <a:pt x="1018" y="449"/>
                  </a:lnTo>
                  <a:lnTo>
                    <a:pt x="1028" y="449"/>
                  </a:lnTo>
                  <a:lnTo>
                    <a:pt x="1028" y="449"/>
                  </a:lnTo>
                  <a:lnTo>
                    <a:pt x="1033" y="449"/>
                  </a:lnTo>
                  <a:lnTo>
                    <a:pt x="1033" y="443"/>
                  </a:lnTo>
                  <a:lnTo>
                    <a:pt x="1033" y="443"/>
                  </a:lnTo>
                  <a:lnTo>
                    <a:pt x="1033" y="443"/>
                  </a:lnTo>
                  <a:lnTo>
                    <a:pt x="1038" y="443"/>
                  </a:lnTo>
                  <a:lnTo>
                    <a:pt x="1038" y="443"/>
                  </a:lnTo>
                  <a:lnTo>
                    <a:pt x="1038" y="443"/>
                  </a:lnTo>
                  <a:lnTo>
                    <a:pt x="1038" y="443"/>
                  </a:lnTo>
                  <a:lnTo>
                    <a:pt x="1043" y="443"/>
                  </a:lnTo>
                  <a:lnTo>
                    <a:pt x="1043" y="443"/>
                  </a:lnTo>
                  <a:lnTo>
                    <a:pt x="1043" y="443"/>
                  </a:lnTo>
                  <a:lnTo>
                    <a:pt x="1043" y="437"/>
                  </a:lnTo>
                  <a:lnTo>
                    <a:pt x="1048" y="437"/>
                  </a:lnTo>
                  <a:lnTo>
                    <a:pt x="1048" y="437"/>
                  </a:lnTo>
                  <a:lnTo>
                    <a:pt x="1053" y="437"/>
                  </a:lnTo>
                  <a:lnTo>
                    <a:pt x="1053" y="437"/>
                  </a:lnTo>
                  <a:lnTo>
                    <a:pt x="1058" y="437"/>
                  </a:lnTo>
                  <a:lnTo>
                    <a:pt x="1058" y="432"/>
                  </a:lnTo>
                  <a:lnTo>
                    <a:pt x="1058" y="432"/>
                  </a:lnTo>
                  <a:lnTo>
                    <a:pt x="1058" y="432"/>
                  </a:lnTo>
                  <a:lnTo>
                    <a:pt x="1063" y="432"/>
                  </a:lnTo>
                  <a:lnTo>
                    <a:pt x="1063" y="432"/>
                  </a:lnTo>
                  <a:lnTo>
                    <a:pt x="1073" y="432"/>
                  </a:lnTo>
                  <a:lnTo>
                    <a:pt x="1073" y="432"/>
                  </a:lnTo>
                  <a:lnTo>
                    <a:pt x="1092" y="432"/>
                  </a:lnTo>
                  <a:lnTo>
                    <a:pt x="1092" y="432"/>
                  </a:lnTo>
                  <a:lnTo>
                    <a:pt x="1097" y="432"/>
                  </a:lnTo>
                  <a:lnTo>
                    <a:pt x="1097" y="432"/>
                  </a:lnTo>
                  <a:lnTo>
                    <a:pt x="1102" y="432"/>
                  </a:lnTo>
                  <a:lnTo>
                    <a:pt x="1102" y="432"/>
                  </a:lnTo>
                  <a:lnTo>
                    <a:pt x="1107" y="432"/>
                  </a:lnTo>
                  <a:lnTo>
                    <a:pt x="1107" y="432"/>
                  </a:lnTo>
                  <a:lnTo>
                    <a:pt x="1112" y="432"/>
                  </a:lnTo>
                  <a:lnTo>
                    <a:pt x="1112" y="426"/>
                  </a:lnTo>
                  <a:lnTo>
                    <a:pt x="1117" y="426"/>
                  </a:lnTo>
                  <a:lnTo>
                    <a:pt x="1117" y="426"/>
                  </a:lnTo>
                  <a:lnTo>
                    <a:pt x="1122" y="426"/>
                  </a:lnTo>
                  <a:lnTo>
                    <a:pt x="1122" y="426"/>
                  </a:lnTo>
                  <a:lnTo>
                    <a:pt x="1127" y="426"/>
                  </a:lnTo>
                  <a:lnTo>
                    <a:pt x="1127" y="426"/>
                  </a:lnTo>
                  <a:lnTo>
                    <a:pt x="1132" y="426"/>
                  </a:lnTo>
                  <a:lnTo>
                    <a:pt x="1132" y="426"/>
                  </a:lnTo>
                  <a:lnTo>
                    <a:pt x="1137" y="426"/>
                  </a:lnTo>
                  <a:lnTo>
                    <a:pt x="1137" y="426"/>
                  </a:lnTo>
                  <a:lnTo>
                    <a:pt x="1157" y="426"/>
                  </a:lnTo>
                  <a:lnTo>
                    <a:pt x="1157" y="426"/>
                  </a:lnTo>
                  <a:lnTo>
                    <a:pt x="1167" y="426"/>
                  </a:lnTo>
                  <a:lnTo>
                    <a:pt x="1167" y="420"/>
                  </a:lnTo>
                  <a:lnTo>
                    <a:pt x="1172" y="420"/>
                  </a:lnTo>
                  <a:lnTo>
                    <a:pt x="1172" y="420"/>
                  </a:lnTo>
                  <a:lnTo>
                    <a:pt x="1172" y="420"/>
                  </a:lnTo>
                  <a:lnTo>
                    <a:pt x="1172" y="420"/>
                  </a:lnTo>
                  <a:lnTo>
                    <a:pt x="1177" y="420"/>
                  </a:lnTo>
                  <a:lnTo>
                    <a:pt x="1177" y="420"/>
                  </a:lnTo>
                  <a:lnTo>
                    <a:pt x="1177" y="420"/>
                  </a:lnTo>
                  <a:lnTo>
                    <a:pt x="1177" y="420"/>
                  </a:lnTo>
                  <a:lnTo>
                    <a:pt x="1182" y="420"/>
                  </a:lnTo>
                  <a:lnTo>
                    <a:pt x="1182" y="420"/>
                  </a:lnTo>
                  <a:lnTo>
                    <a:pt x="1182" y="420"/>
                  </a:lnTo>
                  <a:lnTo>
                    <a:pt x="1182" y="420"/>
                  </a:lnTo>
                  <a:lnTo>
                    <a:pt x="1187" y="420"/>
                  </a:lnTo>
                  <a:lnTo>
                    <a:pt x="1187" y="415"/>
                  </a:lnTo>
                  <a:lnTo>
                    <a:pt x="1192" y="415"/>
                  </a:lnTo>
                  <a:lnTo>
                    <a:pt x="1192" y="415"/>
                  </a:lnTo>
                  <a:lnTo>
                    <a:pt x="1192" y="415"/>
                  </a:lnTo>
                  <a:lnTo>
                    <a:pt x="1192" y="415"/>
                  </a:lnTo>
                  <a:lnTo>
                    <a:pt x="1202" y="415"/>
                  </a:lnTo>
                  <a:lnTo>
                    <a:pt x="1202" y="415"/>
                  </a:lnTo>
                  <a:lnTo>
                    <a:pt x="1207" y="415"/>
                  </a:lnTo>
                  <a:lnTo>
                    <a:pt x="1207" y="409"/>
                  </a:lnTo>
                  <a:lnTo>
                    <a:pt x="1207" y="409"/>
                  </a:lnTo>
                  <a:lnTo>
                    <a:pt x="1207" y="409"/>
                  </a:lnTo>
                  <a:lnTo>
                    <a:pt x="1227" y="409"/>
                  </a:lnTo>
                  <a:lnTo>
                    <a:pt x="1227" y="409"/>
                  </a:lnTo>
                  <a:lnTo>
                    <a:pt x="1231" y="409"/>
                  </a:lnTo>
                  <a:lnTo>
                    <a:pt x="1231" y="409"/>
                  </a:lnTo>
                  <a:lnTo>
                    <a:pt x="1241" y="409"/>
                  </a:lnTo>
                  <a:lnTo>
                    <a:pt x="1241" y="409"/>
                  </a:lnTo>
                  <a:lnTo>
                    <a:pt x="1246" y="409"/>
                  </a:lnTo>
                  <a:lnTo>
                    <a:pt x="1246" y="409"/>
                  </a:lnTo>
                  <a:lnTo>
                    <a:pt x="1251" y="409"/>
                  </a:lnTo>
                  <a:lnTo>
                    <a:pt x="1251" y="409"/>
                  </a:lnTo>
                  <a:lnTo>
                    <a:pt x="1256" y="409"/>
                  </a:lnTo>
                  <a:lnTo>
                    <a:pt x="1256" y="409"/>
                  </a:lnTo>
                  <a:lnTo>
                    <a:pt x="1256" y="409"/>
                  </a:lnTo>
                  <a:lnTo>
                    <a:pt x="1256" y="409"/>
                  </a:lnTo>
                  <a:lnTo>
                    <a:pt x="1261" y="409"/>
                  </a:lnTo>
                  <a:lnTo>
                    <a:pt x="1261" y="404"/>
                  </a:lnTo>
                  <a:lnTo>
                    <a:pt x="1266" y="404"/>
                  </a:lnTo>
                  <a:lnTo>
                    <a:pt x="1266" y="404"/>
                  </a:lnTo>
                  <a:lnTo>
                    <a:pt x="1266" y="404"/>
                  </a:lnTo>
                  <a:lnTo>
                    <a:pt x="1266" y="404"/>
                  </a:lnTo>
                  <a:lnTo>
                    <a:pt x="1271" y="404"/>
                  </a:lnTo>
                  <a:lnTo>
                    <a:pt x="1271" y="404"/>
                  </a:lnTo>
                  <a:lnTo>
                    <a:pt x="1271" y="404"/>
                  </a:lnTo>
                  <a:lnTo>
                    <a:pt x="1271" y="404"/>
                  </a:lnTo>
                  <a:lnTo>
                    <a:pt x="1281" y="404"/>
                  </a:lnTo>
                  <a:lnTo>
                    <a:pt x="1281" y="404"/>
                  </a:lnTo>
                  <a:lnTo>
                    <a:pt x="1286" y="404"/>
                  </a:lnTo>
                  <a:lnTo>
                    <a:pt x="1286" y="404"/>
                  </a:lnTo>
                  <a:lnTo>
                    <a:pt x="1286" y="404"/>
                  </a:lnTo>
                  <a:lnTo>
                    <a:pt x="1286" y="404"/>
                  </a:lnTo>
                  <a:lnTo>
                    <a:pt x="1296" y="404"/>
                  </a:lnTo>
                  <a:lnTo>
                    <a:pt x="1296" y="398"/>
                  </a:lnTo>
                  <a:lnTo>
                    <a:pt x="1296" y="398"/>
                  </a:lnTo>
                  <a:lnTo>
                    <a:pt x="1296" y="398"/>
                  </a:lnTo>
                  <a:lnTo>
                    <a:pt x="1301" y="398"/>
                  </a:lnTo>
                  <a:lnTo>
                    <a:pt x="1301" y="398"/>
                  </a:lnTo>
                  <a:lnTo>
                    <a:pt x="1306" y="398"/>
                  </a:lnTo>
                  <a:lnTo>
                    <a:pt x="1306" y="398"/>
                  </a:lnTo>
                  <a:lnTo>
                    <a:pt x="1316" y="398"/>
                  </a:lnTo>
                  <a:lnTo>
                    <a:pt x="1316" y="398"/>
                  </a:lnTo>
                  <a:lnTo>
                    <a:pt x="1321" y="398"/>
                  </a:lnTo>
                  <a:lnTo>
                    <a:pt x="1321" y="398"/>
                  </a:lnTo>
                  <a:lnTo>
                    <a:pt x="1331" y="398"/>
                  </a:lnTo>
                  <a:lnTo>
                    <a:pt x="1331" y="392"/>
                  </a:lnTo>
                  <a:lnTo>
                    <a:pt x="1331" y="392"/>
                  </a:lnTo>
                  <a:lnTo>
                    <a:pt x="1331" y="392"/>
                  </a:lnTo>
                  <a:lnTo>
                    <a:pt x="1336" y="392"/>
                  </a:lnTo>
                  <a:lnTo>
                    <a:pt x="1336" y="392"/>
                  </a:lnTo>
                  <a:lnTo>
                    <a:pt x="1341" y="392"/>
                  </a:lnTo>
                  <a:lnTo>
                    <a:pt x="1341" y="392"/>
                  </a:lnTo>
                  <a:lnTo>
                    <a:pt x="1346" y="392"/>
                  </a:lnTo>
                  <a:lnTo>
                    <a:pt x="1346" y="392"/>
                  </a:lnTo>
                  <a:lnTo>
                    <a:pt x="1351" y="392"/>
                  </a:lnTo>
                  <a:lnTo>
                    <a:pt x="1351" y="392"/>
                  </a:lnTo>
                  <a:lnTo>
                    <a:pt x="1361" y="392"/>
                  </a:lnTo>
                  <a:lnTo>
                    <a:pt x="1361" y="392"/>
                  </a:lnTo>
                  <a:lnTo>
                    <a:pt x="1361" y="392"/>
                  </a:lnTo>
                  <a:lnTo>
                    <a:pt x="1361" y="392"/>
                  </a:lnTo>
                  <a:lnTo>
                    <a:pt x="1366" y="392"/>
                  </a:lnTo>
                  <a:lnTo>
                    <a:pt x="1366" y="387"/>
                  </a:lnTo>
                  <a:lnTo>
                    <a:pt x="1371" y="387"/>
                  </a:lnTo>
                  <a:lnTo>
                    <a:pt x="1371" y="387"/>
                  </a:lnTo>
                  <a:lnTo>
                    <a:pt x="1376" y="387"/>
                  </a:lnTo>
                  <a:lnTo>
                    <a:pt x="1376" y="387"/>
                  </a:lnTo>
                  <a:lnTo>
                    <a:pt x="1381" y="387"/>
                  </a:lnTo>
                  <a:lnTo>
                    <a:pt x="1381" y="387"/>
                  </a:lnTo>
                  <a:lnTo>
                    <a:pt x="1385" y="387"/>
                  </a:lnTo>
                  <a:lnTo>
                    <a:pt x="1385" y="387"/>
                  </a:lnTo>
                  <a:lnTo>
                    <a:pt x="1390" y="387"/>
                  </a:lnTo>
                  <a:lnTo>
                    <a:pt x="1390" y="387"/>
                  </a:lnTo>
                  <a:lnTo>
                    <a:pt x="1400" y="387"/>
                  </a:lnTo>
                  <a:lnTo>
                    <a:pt x="1400" y="387"/>
                  </a:lnTo>
                  <a:lnTo>
                    <a:pt x="1400" y="387"/>
                  </a:lnTo>
                  <a:lnTo>
                    <a:pt x="1400" y="387"/>
                  </a:lnTo>
                  <a:lnTo>
                    <a:pt x="1405" y="387"/>
                  </a:lnTo>
                  <a:lnTo>
                    <a:pt x="1405" y="387"/>
                  </a:lnTo>
                  <a:lnTo>
                    <a:pt x="1410" y="387"/>
                  </a:lnTo>
                  <a:lnTo>
                    <a:pt x="1410" y="387"/>
                  </a:lnTo>
                  <a:lnTo>
                    <a:pt x="1410" y="387"/>
                  </a:lnTo>
                  <a:lnTo>
                    <a:pt x="1410" y="387"/>
                  </a:lnTo>
                  <a:lnTo>
                    <a:pt x="1415" y="387"/>
                  </a:lnTo>
                  <a:lnTo>
                    <a:pt x="1415" y="387"/>
                  </a:lnTo>
                  <a:lnTo>
                    <a:pt x="1420" y="387"/>
                  </a:lnTo>
                  <a:lnTo>
                    <a:pt x="1420" y="387"/>
                  </a:lnTo>
                  <a:lnTo>
                    <a:pt x="1420" y="387"/>
                  </a:lnTo>
                  <a:lnTo>
                    <a:pt x="1420" y="381"/>
                  </a:lnTo>
                  <a:lnTo>
                    <a:pt x="1430" y="381"/>
                  </a:lnTo>
                  <a:lnTo>
                    <a:pt x="1430" y="381"/>
                  </a:lnTo>
                  <a:lnTo>
                    <a:pt x="1430" y="381"/>
                  </a:lnTo>
                  <a:lnTo>
                    <a:pt x="1430" y="381"/>
                  </a:lnTo>
                  <a:lnTo>
                    <a:pt x="1435" y="381"/>
                  </a:lnTo>
                  <a:lnTo>
                    <a:pt x="1435" y="381"/>
                  </a:lnTo>
                  <a:lnTo>
                    <a:pt x="1435" y="381"/>
                  </a:lnTo>
                  <a:lnTo>
                    <a:pt x="1435" y="376"/>
                  </a:lnTo>
                  <a:lnTo>
                    <a:pt x="1440" y="376"/>
                  </a:lnTo>
                  <a:lnTo>
                    <a:pt x="1440" y="376"/>
                  </a:lnTo>
                  <a:lnTo>
                    <a:pt x="1440" y="376"/>
                  </a:lnTo>
                  <a:lnTo>
                    <a:pt x="1440" y="376"/>
                  </a:lnTo>
                  <a:lnTo>
                    <a:pt x="1450" y="376"/>
                  </a:lnTo>
                  <a:lnTo>
                    <a:pt x="1450" y="376"/>
                  </a:lnTo>
                  <a:lnTo>
                    <a:pt x="1450" y="376"/>
                  </a:lnTo>
                  <a:lnTo>
                    <a:pt x="1450" y="376"/>
                  </a:lnTo>
                  <a:lnTo>
                    <a:pt x="1455" y="376"/>
                  </a:lnTo>
                  <a:lnTo>
                    <a:pt x="1455" y="370"/>
                  </a:lnTo>
                  <a:lnTo>
                    <a:pt x="1455" y="370"/>
                  </a:lnTo>
                  <a:lnTo>
                    <a:pt x="1455" y="370"/>
                  </a:lnTo>
                  <a:lnTo>
                    <a:pt x="1460" y="370"/>
                  </a:lnTo>
                  <a:lnTo>
                    <a:pt x="1460" y="370"/>
                  </a:lnTo>
                  <a:lnTo>
                    <a:pt x="1460" y="370"/>
                  </a:lnTo>
                  <a:lnTo>
                    <a:pt x="1460" y="370"/>
                  </a:lnTo>
                  <a:lnTo>
                    <a:pt x="1465" y="370"/>
                  </a:lnTo>
                  <a:lnTo>
                    <a:pt x="1465" y="370"/>
                  </a:lnTo>
                  <a:lnTo>
                    <a:pt x="1465" y="370"/>
                  </a:lnTo>
                  <a:lnTo>
                    <a:pt x="1465" y="370"/>
                  </a:lnTo>
                  <a:lnTo>
                    <a:pt x="1470" y="370"/>
                  </a:lnTo>
                  <a:lnTo>
                    <a:pt x="1470" y="370"/>
                  </a:lnTo>
                  <a:lnTo>
                    <a:pt x="1470" y="370"/>
                  </a:lnTo>
                  <a:lnTo>
                    <a:pt x="1470" y="370"/>
                  </a:lnTo>
                  <a:lnTo>
                    <a:pt x="1475" y="370"/>
                  </a:lnTo>
                  <a:lnTo>
                    <a:pt x="1475" y="370"/>
                  </a:lnTo>
                  <a:lnTo>
                    <a:pt x="1480" y="370"/>
                  </a:lnTo>
                  <a:lnTo>
                    <a:pt x="1480" y="370"/>
                  </a:lnTo>
                  <a:lnTo>
                    <a:pt x="1485" y="370"/>
                  </a:lnTo>
                  <a:lnTo>
                    <a:pt x="1485" y="370"/>
                  </a:lnTo>
                  <a:lnTo>
                    <a:pt x="1485" y="370"/>
                  </a:lnTo>
                  <a:lnTo>
                    <a:pt x="1485" y="370"/>
                  </a:lnTo>
                  <a:lnTo>
                    <a:pt x="1490" y="370"/>
                  </a:lnTo>
                  <a:lnTo>
                    <a:pt x="1490" y="370"/>
                  </a:lnTo>
                  <a:lnTo>
                    <a:pt x="1490" y="370"/>
                  </a:lnTo>
                  <a:lnTo>
                    <a:pt x="1490" y="370"/>
                  </a:lnTo>
                  <a:lnTo>
                    <a:pt x="1495" y="370"/>
                  </a:lnTo>
                  <a:lnTo>
                    <a:pt x="1495" y="370"/>
                  </a:lnTo>
                  <a:lnTo>
                    <a:pt x="1495" y="370"/>
                  </a:lnTo>
                  <a:lnTo>
                    <a:pt x="1495" y="364"/>
                  </a:lnTo>
                  <a:lnTo>
                    <a:pt x="1500" y="364"/>
                  </a:lnTo>
                  <a:lnTo>
                    <a:pt x="1500" y="364"/>
                  </a:lnTo>
                  <a:lnTo>
                    <a:pt x="1500" y="364"/>
                  </a:lnTo>
                  <a:lnTo>
                    <a:pt x="1500" y="364"/>
                  </a:lnTo>
                  <a:lnTo>
                    <a:pt x="1505" y="364"/>
                  </a:lnTo>
                  <a:lnTo>
                    <a:pt x="1505" y="364"/>
                  </a:lnTo>
                  <a:lnTo>
                    <a:pt x="1510" y="364"/>
                  </a:lnTo>
                  <a:lnTo>
                    <a:pt x="1510" y="364"/>
                  </a:lnTo>
                  <a:lnTo>
                    <a:pt x="1515" y="364"/>
                  </a:lnTo>
                  <a:lnTo>
                    <a:pt x="1515" y="364"/>
                  </a:lnTo>
                  <a:lnTo>
                    <a:pt x="1515" y="364"/>
                  </a:lnTo>
                  <a:lnTo>
                    <a:pt x="1515" y="364"/>
                  </a:lnTo>
                  <a:lnTo>
                    <a:pt x="1520" y="364"/>
                  </a:lnTo>
                  <a:lnTo>
                    <a:pt x="1520" y="364"/>
                  </a:lnTo>
                  <a:lnTo>
                    <a:pt x="1520" y="364"/>
                  </a:lnTo>
                  <a:lnTo>
                    <a:pt x="1520" y="364"/>
                  </a:lnTo>
                  <a:lnTo>
                    <a:pt x="1525" y="364"/>
                  </a:lnTo>
                  <a:lnTo>
                    <a:pt x="1525" y="364"/>
                  </a:lnTo>
                  <a:lnTo>
                    <a:pt x="1525" y="364"/>
                  </a:lnTo>
                  <a:lnTo>
                    <a:pt x="1525" y="364"/>
                  </a:lnTo>
                  <a:lnTo>
                    <a:pt x="1530" y="364"/>
                  </a:lnTo>
                  <a:lnTo>
                    <a:pt x="1530" y="364"/>
                  </a:lnTo>
                  <a:lnTo>
                    <a:pt x="1530" y="364"/>
                  </a:lnTo>
                  <a:lnTo>
                    <a:pt x="1530" y="364"/>
                  </a:lnTo>
                  <a:lnTo>
                    <a:pt x="1534" y="364"/>
                  </a:lnTo>
                  <a:lnTo>
                    <a:pt x="1534" y="364"/>
                  </a:lnTo>
                  <a:lnTo>
                    <a:pt x="1534" y="364"/>
                  </a:lnTo>
                  <a:lnTo>
                    <a:pt x="1534" y="364"/>
                  </a:lnTo>
                  <a:lnTo>
                    <a:pt x="1539" y="364"/>
                  </a:lnTo>
                  <a:lnTo>
                    <a:pt x="1539" y="364"/>
                  </a:lnTo>
                  <a:lnTo>
                    <a:pt x="1544" y="364"/>
                  </a:lnTo>
                  <a:lnTo>
                    <a:pt x="1544" y="364"/>
                  </a:lnTo>
                  <a:lnTo>
                    <a:pt x="1544" y="364"/>
                  </a:lnTo>
                  <a:lnTo>
                    <a:pt x="1544" y="364"/>
                  </a:lnTo>
                  <a:lnTo>
                    <a:pt x="1549" y="364"/>
                  </a:lnTo>
                  <a:lnTo>
                    <a:pt x="1549" y="364"/>
                  </a:lnTo>
                  <a:lnTo>
                    <a:pt x="1549" y="364"/>
                  </a:lnTo>
                  <a:lnTo>
                    <a:pt x="1549" y="364"/>
                  </a:lnTo>
                  <a:lnTo>
                    <a:pt x="1554" y="364"/>
                  </a:lnTo>
                  <a:lnTo>
                    <a:pt x="1554" y="364"/>
                  </a:lnTo>
                  <a:lnTo>
                    <a:pt x="1554" y="364"/>
                  </a:lnTo>
                  <a:lnTo>
                    <a:pt x="1554" y="364"/>
                  </a:lnTo>
                  <a:lnTo>
                    <a:pt x="1559" y="364"/>
                  </a:lnTo>
                  <a:lnTo>
                    <a:pt x="1559" y="364"/>
                  </a:lnTo>
                  <a:lnTo>
                    <a:pt x="1564" y="364"/>
                  </a:lnTo>
                  <a:lnTo>
                    <a:pt x="1564" y="359"/>
                  </a:lnTo>
                  <a:lnTo>
                    <a:pt x="1569" y="359"/>
                  </a:lnTo>
                  <a:lnTo>
                    <a:pt x="1569" y="359"/>
                  </a:lnTo>
                  <a:lnTo>
                    <a:pt x="1574" y="359"/>
                  </a:lnTo>
                  <a:lnTo>
                    <a:pt x="1574" y="359"/>
                  </a:lnTo>
                  <a:lnTo>
                    <a:pt x="1574" y="359"/>
                  </a:lnTo>
                  <a:lnTo>
                    <a:pt x="1574" y="359"/>
                  </a:lnTo>
                  <a:lnTo>
                    <a:pt x="1579" y="359"/>
                  </a:lnTo>
                  <a:lnTo>
                    <a:pt x="1579" y="359"/>
                  </a:lnTo>
                  <a:lnTo>
                    <a:pt x="1579" y="359"/>
                  </a:lnTo>
                  <a:lnTo>
                    <a:pt x="1579" y="359"/>
                  </a:lnTo>
                  <a:lnTo>
                    <a:pt x="1584" y="359"/>
                  </a:lnTo>
                  <a:lnTo>
                    <a:pt x="1584" y="359"/>
                  </a:lnTo>
                  <a:lnTo>
                    <a:pt x="1589" y="359"/>
                  </a:lnTo>
                  <a:lnTo>
                    <a:pt x="1589" y="359"/>
                  </a:lnTo>
                  <a:lnTo>
                    <a:pt x="1589" y="359"/>
                  </a:lnTo>
                  <a:lnTo>
                    <a:pt x="1589" y="353"/>
                  </a:lnTo>
                  <a:lnTo>
                    <a:pt x="1594" y="353"/>
                  </a:lnTo>
                  <a:lnTo>
                    <a:pt x="1594" y="353"/>
                  </a:lnTo>
                  <a:lnTo>
                    <a:pt x="1594" y="353"/>
                  </a:lnTo>
                  <a:lnTo>
                    <a:pt x="1594" y="353"/>
                  </a:lnTo>
                  <a:lnTo>
                    <a:pt x="1599" y="353"/>
                  </a:lnTo>
                  <a:lnTo>
                    <a:pt x="1599" y="353"/>
                  </a:lnTo>
                  <a:lnTo>
                    <a:pt x="1604" y="353"/>
                  </a:lnTo>
                  <a:lnTo>
                    <a:pt x="1604" y="353"/>
                  </a:lnTo>
                  <a:lnTo>
                    <a:pt x="1609" y="353"/>
                  </a:lnTo>
                  <a:lnTo>
                    <a:pt x="1609" y="353"/>
                  </a:lnTo>
                  <a:lnTo>
                    <a:pt x="1609" y="353"/>
                  </a:lnTo>
                  <a:lnTo>
                    <a:pt x="1609" y="353"/>
                  </a:lnTo>
                  <a:lnTo>
                    <a:pt x="1614" y="353"/>
                  </a:lnTo>
                  <a:lnTo>
                    <a:pt x="1614" y="353"/>
                  </a:lnTo>
                  <a:lnTo>
                    <a:pt x="1614" y="353"/>
                  </a:lnTo>
                  <a:lnTo>
                    <a:pt x="1614" y="353"/>
                  </a:lnTo>
                  <a:lnTo>
                    <a:pt x="1619" y="353"/>
                  </a:lnTo>
                  <a:lnTo>
                    <a:pt x="1619" y="353"/>
                  </a:lnTo>
                  <a:lnTo>
                    <a:pt x="1619" y="353"/>
                  </a:lnTo>
                  <a:lnTo>
                    <a:pt x="1619" y="353"/>
                  </a:lnTo>
                  <a:lnTo>
                    <a:pt x="1624" y="353"/>
                  </a:lnTo>
                  <a:lnTo>
                    <a:pt x="1624" y="353"/>
                  </a:lnTo>
                  <a:lnTo>
                    <a:pt x="1624" y="353"/>
                  </a:lnTo>
                  <a:lnTo>
                    <a:pt x="1624" y="353"/>
                  </a:lnTo>
                  <a:lnTo>
                    <a:pt x="1629" y="353"/>
                  </a:lnTo>
                  <a:lnTo>
                    <a:pt x="1629" y="353"/>
                  </a:lnTo>
                  <a:lnTo>
                    <a:pt x="1629" y="353"/>
                  </a:lnTo>
                  <a:lnTo>
                    <a:pt x="1629" y="353"/>
                  </a:lnTo>
                  <a:lnTo>
                    <a:pt x="1634" y="353"/>
                  </a:lnTo>
                  <a:lnTo>
                    <a:pt x="1634" y="353"/>
                  </a:lnTo>
                  <a:lnTo>
                    <a:pt x="1639" y="353"/>
                  </a:lnTo>
                  <a:lnTo>
                    <a:pt x="1639" y="353"/>
                  </a:lnTo>
                  <a:lnTo>
                    <a:pt x="1639" y="353"/>
                  </a:lnTo>
                  <a:lnTo>
                    <a:pt x="1639" y="353"/>
                  </a:lnTo>
                  <a:lnTo>
                    <a:pt x="1644" y="353"/>
                  </a:lnTo>
                  <a:lnTo>
                    <a:pt x="1644" y="353"/>
                  </a:lnTo>
                  <a:lnTo>
                    <a:pt x="1644" y="353"/>
                  </a:lnTo>
                  <a:lnTo>
                    <a:pt x="1644" y="353"/>
                  </a:lnTo>
                  <a:lnTo>
                    <a:pt x="1649" y="353"/>
                  </a:lnTo>
                  <a:lnTo>
                    <a:pt x="1649" y="353"/>
                  </a:lnTo>
                  <a:lnTo>
                    <a:pt x="1649" y="353"/>
                  </a:lnTo>
                  <a:lnTo>
                    <a:pt x="1649" y="353"/>
                  </a:lnTo>
                  <a:lnTo>
                    <a:pt x="1654" y="353"/>
                  </a:lnTo>
                  <a:lnTo>
                    <a:pt x="1654" y="353"/>
                  </a:lnTo>
                  <a:lnTo>
                    <a:pt x="1659" y="353"/>
                  </a:lnTo>
                  <a:lnTo>
                    <a:pt x="1659" y="353"/>
                  </a:lnTo>
                  <a:lnTo>
                    <a:pt x="1659" y="353"/>
                  </a:lnTo>
                  <a:lnTo>
                    <a:pt x="1659" y="348"/>
                  </a:lnTo>
                  <a:lnTo>
                    <a:pt x="1664" y="348"/>
                  </a:lnTo>
                  <a:lnTo>
                    <a:pt x="1664" y="348"/>
                  </a:lnTo>
                  <a:lnTo>
                    <a:pt x="1669" y="348"/>
                  </a:lnTo>
                  <a:lnTo>
                    <a:pt x="1669" y="348"/>
                  </a:lnTo>
                  <a:lnTo>
                    <a:pt x="1669" y="348"/>
                  </a:lnTo>
                  <a:lnTo>
                    <a:pt x="1669" y="348"/>
                  </a:lnTo>
                  <a:lnTo>
                    <a:pt x="1674" y="348"/>
                  </a:lnTo>
                  <a:lnTo>
                    <a:pt x="1674" y="348"/>
                  </a:lnTo>
                  <a:lnTo>
                    <a:pt x="1674" y="348"/>
                  </a:lnTo>
                  <a:lnTo>
                    <a:pt x="1674" y="348"/>
                  </a:lnTo>
                  <a:lnTo>
                    <a:pt x="1679" y="348"/>
                  </a:lnTo>
                  <a:lnTo>
                    <a:pt x="1679" y="348"/>
                  </a:lnTo>
                  <a:lnTo>
                    <a:pt x="1679" y="348"/>
                  </a:lnTo>
                  <a:lnTo>
                    <a:pt x="1679" y="348"/>
                  </a:lnTo>
                  <a:lnTo>
                    <a:pt x="1683" y="348"/>
                  </a:lnTo>
                  <a:lnTo>
                    <a:pt x="1683" y="348"/>
                  </a:lnTo>
                  <a:lnTo>
                    <a:pt x="1683" y="348"/>
                  </a:lnTo>
                  <a:lnTo>
                    <a:pt x="1683" y="348"/>
                  </a:lnTo>
                  <a:lnTo>
                    <a:pt x="1688" y="348"/>
                  </a:lnTo>
                  <a:lnTo>
                    <a:pt x="1688" y="348"/>
                  </a:lnTo>
                  <a:lnTo>
                    <a:pt x="1688" y="348"/>
                  </a:lnTo>
                  <a:lnTo>
                    <a:pt x="1688" y="348"/>
                  </a:lnTo>
                  <a:lnTo>
                    <a:pt x="1693" y="348"/>
                  </a:lnTo>
                  <a:lnTo>
                    <a:pt x="1693" y="348"/>
                  </a:lnTo>
                  <a:lnTo>
                    <a:pt x="1698" y="348"/>
                  </a:lnTo>
                  <a:lnTo>
                    <a:pt x="1698" y="348"/>
                  </a:lnTo>
                  <a:lnTo>
                    <a:pt x="1698" y="348"/>
                  </a:lnTo>
                  <a:lnTo>
                    <a:pt x="1698" y="348"/>
                  </a:lnTo>
                  <a:lnTo>
                    <a:pt x="1703" y="348"/>
                  </a:lnTo>
                  <a:lnTo>
                    <a:pt x="1703" y="348"/>
                  </a:lnTo>
                  <a:lnTo>
                    <a:pt x="1703" y="348"/>
                  </a:lnTo>
                  <a:lnTo>
                    <a:pt x="1703" y="348"/>
                  </a:lnTo>
                  <a:lnTo>
                    <a:pt x="1708" y="348"/>
                  </a:lnTo>
                  <a:lnTo>
                    <a:pt x="1708" y="348"/>
                  </a:lnTo>
                  <a:lnTo>
                    <a:pt x="1708" y="348"/>
                  </a:lnTo>
                  <a:lnTo>
                    <a:pt x="1708" y="348"/>
                  </a:lnTo>
                  <a:lnTo>
                    <a:pt x="1713" y="348"/>
                  </a:lnTo>
                  <a:lnTo>
                    <a:pt x="1713" y="348"/>
                  </a:lnTo>
                  <a:lnTo>
                    <a:pt x="1713" y="348"/>
                  </a:lnTo>
                  <a:lnTo>
                    <a:pt x="1713" y="342"/>
                  </a:lnTo>
                  <a:lnTo>
                    <a:pt x="1718" y="342"/>
                  </a:lnTo>
                  <a:lnTo>
                    <a:pt x="1718" y="342"/>
                  </a:lnTo>
                  <a:lnTo>
                    <a:pt x="1718" y="342"/>
                  </a:lnTo>
                  <a:lnTo>
                    <a:pt x="1718" y="342"/>
                  </a:lnTo>
                  <a:lnTo>
                    <a:pt x="1723" y="342"/>
                  </a:lnTo>
                  <a:lnTo>
                    <a:pt x="1723" y="342"/>
                  </a:lnTo>
                  <a:lnTo>
                    <a:pt x="1723" y="342"/>
                  </a:lnTo>
                  <a:lnTo>
                    <a:pt x="1723" y="336"/>
                  </a:lnTo>
                  <a:lnTo>
                    <a:pt x="1728" y="336"/>
                  </a:lnTo>
                  <a:lnTo>
                    <a:pt x="1728" y="336"/>
                  </a:lnTo>
                  <a:lnTo>
                    <a:pt x="1733" y="336"/>
                  </a:lnTo>
                  <a:lnTo>
                    <a:pt x="1733" y="336"/>
                  </a:lnTo>
                  <a:lnTo>
                    <a:pt x="1733" y="336"/>
                  </a:lnTo>
                  <a:lnTo>
                    <a:pt x="1733" y="336"/>
                  </a:lnTo>
                  <a:lnTo>
                    <a:pt x="1738" y="336"/>
                  </a:lnTo>
                  <a:lnTo>
                    <a:pt x="1738" y="336"/>
                  </a:lnTo>
                  <a:lnTo>
                    <a:pt x="1738" y="336"/>
                  </a:lnTo>
                  <a:lnTo>
                    <a:pt x="1738" y="336"/>
                  </a:lnTo>
                  <a:lnTo>
                    <a:pt x="1743" y="336"/>
                  </a:lnTo>
                  <a:lnTo>
                    <a:pt x="1743" y="331"/>
                  </a:lnTo>
                  <a:lnTo>
                    <a:pt x="1743" y="331"/>
                  </a:lnTo>
                  <a:lnTo>
                    <a:pt x="1743" y="331"/>
                  </a:lnTo>
                  <a:lnTo>
                    <a:pt x="1748" y="331"/>
                  </a:lnTo>
                  <a:lnTo>
                    <a:pt x="1748" y="331"/>
                  </a:lnTo>
                  <a:lnTo>
                    <a:pt x="1748" y="331"/>
                  </a:lnTo>
                  <a:lnTo>
                    <a:pt x="1748" y="331"/>
                  </a:lnTo>
                  <a:lnTo>
                    <a:pt x="1753" y="331"/>
                  </a:lnTo>
                  <a:lnTo>
                    <a:pt x="1753" y="331"/>
                  </a:lnTo>
                  <a:lnTo>
                    <a:pt x="1753" y="331"/>
                  </a:lnTo>
                  <a:lnTo>
                    <a:pt x="1753" y="331"/>
                  </a:lnTo>
                  <a:lnTo>
                    <a:pt x="1758" y="331"/>
                  </a:lnTo>
                  <a:lnTo>
                    <a:pt x="1758" y="331"/>
                  </a:lnTo>
                  <a:lnTo>
                    <a:pt x="1763" y="331"/>
                  </a:lnTo>
                  <a:lnTo>
                    <a:pt x="1763" y="331"/>
                  </a:lnTo>
                  <a:lnTo>
                    <a:pt x="1763" y="331"/>
                  </a:lnTo>
                  <a:lnTo>
                    <a:pt x="1763" y="331"/>
                  </a:lnTo>
                  <a:lnTo>
                    <a:pt x="1768" y="331"/>
                  </a:lnTo>
                  <a:lnTo>
                    <a:pt x="1768" y="331"/>
                  </a:lnTo>
                  <a:lnTo>
                    <a:pt x="1768" y="331"/>
                  </a:lnTo>
                  <a:lnTo>
                    <a:pt x="1768" y="331"/>
                  </a:lnTo>
                  <a:lnTo>
                    <a:pt x="1773" y="331"/>
                  </a:lnTo>
                  <a:lnTo>
                    <a:pt x="1773" y="325"/>
                  </a:lnTo>
                  <a:lnTo>
                    <a:pt x="1773" y="325"/>
                  </a:lnTo>
                  <a:lnTo>
                    <a:pt x="1773" y="325"/>
                  </a:lnTo>
                  <a:lnTo>
                    <a:pt x="1778" y="325"/>
                  </a:lnTo>
                  <a:lnTo>
                    <a:pt x="1778" y="325"/>
                  </a:lnTo>
                  <a:lnTo>
                    <a:pt x="1778" y="325"/>
                  </a:lnTo>
                  <a:lnTo>
                    <a:pt x="1778" y="325"/>
                  </a:lnTo>
                  <a:lnTo>
                    <a:pt x="1783" y="325"/>
                  </a:lnTo>
                  <a:lnTo>
                    <a:pt x="1783" y="325"/>
                  </a:lnTo>
                  <a:lnTo>
                    <a:pt x="1783" y="325"/>
                  </a:lnTo>
                  <a:lnTo>
                    <a:pt x="1783" y="325"/>
                  </a:lnTo>
                  <a:lnTo>
                    <a:pt x="1788" y="325"/>
                  </a:lnTo>
                  <a:lnTo>
                    <a:pt x="1788" y="325"/>
                  </a:lnTo>
                  <a:lnTo>
                    <a:pt x="1793" y="325"/>
                  </a:lnTo>
                  <a:lnTo>
                    <a:pt x="1793" y="325"/>
                  </a:lnTo>
                  <a:lnTo>
                    <a:pt x="1793" y="325"/>
                  </a:lnTo>
                  <a:lnTo>
                    <a:pt x="1793" y="325"/>
                  </a:lnTo>
                  <a:lnTo>
                    <a:pt x="1798" y="325"/>
                  </a:lnTo>
                  <a:lnTo>
                    <a:pt x="1798" y="325"/>
                  </a:lnTo>
                  <a:lnTo>
                    <a:pt x="1798" y="325"/>
                  </a:lnTo>
                  <a:lnTo>
                    <a:pt x="1798" y="325"/>
                  </a:lnTo>
                  <a:lnTo>
                    <a:pt x="1803" y="325"/>
                  </a:lnTo>
                  <a:lnTo>
                    <a:pt x="1803" y="325"/>
                  </a:lnTo>
                  <a:lnTo>
                    <a:pt x="1803" y="325"/>
                  </a:lnTo>
                  <a:lnTo>
                    <a:pt x="1803" y="325"/>
                  </a:lnTo>
                  <a:lnTo>
                    <a:pt x="1808" y="325"/>
                  </a:lnTo>
                  <a:lnTo>
                    <a:pt x="1808" y="325"/>
                  </a:lnTo>
                  <a:lnTo>
                    <a:pt x="1808" y="325"/>
                  </a:lnTo>
                  <a:lnTo>
                    <a:pt x="1808" y="325"/>
                  </a:lnTo>
                  <a:lnTo>
                    <a:pt x="1813" y="325"/>
                  </a:lnTo>
                  <a:lnTo>
                    <a:pt x="1813" y="319"/>
                  </a:lnTo>
                  <a:lnTo>
                    <a:pt x="1813" y="319"/>
                  </a:lnTo>
                  <a:lnTo>
                    <a:pt x="1813" y="319"/>
                  </a:lnTo>
                  <a:lnTo>
                    <a:pt x="1818" y="319"/>
                  </a:lnTo>
                  <a:lnTo>
                    <a:pt x="1818" y="319"/>
                  </a:lnTo>
                  <a:lnTo>
                    <a:pt x="1823" y="319"/>
                  </a:lnTo>
                  <a:lnTo>
                    <a:pt x="1823" y="319"/>
                  </a:lnTo>
                  <a:lnTo>
                    <a:pt x="1823" y="319"/>
                  </a:lnTo>
                  <a:lnTo>
                    <a:pt x="1823" y="319"/>
                  </a:lnTo>
                  <a:lnTo>
                    <a:pt x="1828" y="319"/>
                  </a:lnTo>
                  <a:lnTo>
                    <a:pt x="1828" y="319"/>
                  </a:lnTo>
                  <a:lnTo>
                    <a:pt x="1828" y="319"/>
                  </a:lnTo>
                  <a:lnTo>
                    <a:pt x="1828" y="319"/>
                  </a:lnTo>
                  <a:lnTo>
                    <a:pt x="1833" y="319"/>
                  </a:lnTo>
                  <a:lnTo>
                    <a:pt x="1833" y="319"/>
                  </a:lnTo>
                  <a:lnTo>
                    <a:pt x="1833" y="319"/>
                  </a:lnTo>
                  <a:lnTo>
                    <a:pt x="1833" y="319"/>
                  </a:lnTo>
                  <a:lnTo>
                    <a:pt x="1837" y="319"/>
                  </a:lnTo>
                  <a:lnTo>
                    <a:pt x="1837" y="319"/>
                  </a:lnTo>
                  <a:lnTo>
                    <a:pt x="1837" y="319"/>
                  </a:lnTo>
                  <a:lnTo>
                    <a:pt x="1837" y="319"/>
                  </a:lnTo>
                  <a:lnTo>
                    <a:pt x="1842" y="319"/>
                  </a:lnTo>
                  <a:lnTo>
                    <a:pt x="1842" y="319"/>
                  </a:lnTo>
                  <a:lnTo>
                    <a:pt x="1852" y="319"/>
                  </a:lnTo>
                  <a:lnTo>
                    <a:pt x="1852" y="319"/>
                  </a:lnTo>
                  <a:lnTo>
                    <a:pt x="1852" y="319"/>
                  </a:lnTo>
                  <a:lnTo>
                    <a:pt x="1852" y="319"/>
                  </a:lnTo>
                  <a:lnTo>
                    <a:pt x="1857" y="319"/>
                  </a:lnTo>
                  <a:lnTo>
                    <a:pt x="1857" y="319"/>
                  </a:lnTo>
                  <a:lnTo>
                    <a:pt x="1862" y="319"/>
                  </a:lnTo>
                  <a:lnTo>
                    <a:pt x="1862" y="319"/>
                  </a:lnTo>
                  <a:lnTo>
                    <a:pt x="1867" y="319"/>
                  </a:lnTo>
                  <a:lnTo>
                    <a:pt x="1867" y="319"/>
                  </a:lnTo>
                  <a:lnTo>
                    <a:pt x="1867" y="319"/>
                  </a:lnTo>
                  <a:lnTo>
                    <a:pt x="1867" y="319"/>
                  </a:lnTo>
                  <a:lnTo>
                    <a:pt x="1872" y="319"/>
                  </a:lnTo>
                  <a:lnTo>
                    <a:pt x="1872" y="319"/>
                  </a:lnTo>
                  <a:lnTo>
                    <a:pt x="1872" y="319"/>
                  </a:lnTo>
                  <a:lnTo>
                    <a:pt x="1872" y="319"/>
                  </a:lnTo>
                  <a:lnTo>
                    <a:pt x="1877" y="319"/>
                  </a:lnTo>
                  <a:lnTo>
                    <a:pt x="1877" y="314"/>
                  </a:lnTo>
                  <a:lnTo>
                    <a:pt x="1877" y="314"/>
                  </a:lnTo>
                  <a:lnTo>
                    <a:pt x="1877" y="314"/>
                  </a:lnTo>
                  <a:lnTo>
                    <a:pt x="1882" y="314"/>
                  </a:lnTo>
                  <a:lnTo>
                    <a:pt x="1882" y="314"/>
                  </a:lnTo>
                  <a:lnTo>
                    <a:pt x="1887" y="314"/>
                  </a:lnTo>
                  <a:lnTo>
                    <a:pt x="1887" y="314"/>
                  </a:lnTo>
                  <a:lnTo>
                    <a:pt x="1887" y="314"/>
                  </a:lnTo>
                  <a:lnTo>
                    <a:pt x="1887" y="314"/>
                  </a:lnTo>
                  <a:lnTo>
                    <a:pt x="1892" y="314"/>
                  </a:lnTo>
                  <a:lnTo>
                    <a:pt x="1892" y="314"/>
                  </a:lnTo>
                  <a:lnTo>
                    <a:pt x="1892" y="314"/>
                  </a:lnTo>
                  <a:lnTo>
                    <a:pt x="1892" y="314"/>
                  </a:lnTo>
                  <a:lnTo>
                    <a:pt x="1897" y="314"/>
                  </a:lnTo>
                  <a:lnTo>
                    <a:pt x="1897" y="314"/>
                  </a:lnTo>
                  <a:lnTo>
                    <a:pt x="1897" y="314"/>
                  </a:lnTo>
                  <a:lnTo>
                    <a:pt x="1897" y="314"/>
                  </a:lnTo>
                  <a:lnTo>
                    <a:pt x="1902" y="314"/>
                  </a:lnTo>
                  <a:lnTo>
                    <a:pt x="1902" y="308"/>
                  </a:lnTo>
                  <a:lnTo>
                    <a:pt x="1902" y="308"/>
                  </a:lnTo>
                  <a:lnTo>
                    <a:pt x="1902" y="308"/>
                  </a:lnTo>
                  <a:lnTo>
                    <a:pt x="1907" y="308"/>
                  </a:lnTo>
                  <a:lnTo>
                    <a:pt x="1907" y="308"/>
                  </a:lnTo>
                  <a:lnTo>
                    <a:pt x="1907" y="308"/>
                  </a:lnTo>
                  <a:lnTo>
                    <a:pt x="1907" y="308"/>
                  </a:lnTo>
                  <a:lnTo>
                    <a:pt x="1912" y="308"/>
                  </a:lnTo>
                  <a:lnTo>
                    <a:pt x="1912" y="308"/>
                  </a:lnTo>
                  <a:lnTo>
                    <a:pt x="1917" y="308"/>
                  </a:lnTo>
                  <a:lnTo>
                    <a:pt x="1917" y="308"/>
                  </a:lnTo>
                  <a:lnTo>
                    <a:pt x="1917" y="308"/>
                  </a:lnTo>
                  <a:lnTo>
                    <a:pt x="1917" y="308"/>
                  </a:lnTo>
                  <a:lnTo>
                    <a:pt x="1922" y="308"/>
                  </a:lnTo>
                  <a:lnTo>
                    <a:pt x="1922" y="308"/>
                  </a:lnTo>
                  <a:lnTo>
                    <a:pt x="1922" y="308"/>
                  </a:lnTo>
                  <a:lnTo>
                    <a:pt x="1922" y="308"/>
                  </a:lnTo>
                  <a:lnTo>
                    <a:pt x="1927" y="308"/>
                  </a:lnTo>
                  <a:lnTo>
                    <a:pt x="1927" y="308"/>
                  </a:lnTo>
                  <a:lnTo>
                    <a:pt x="1927" y="308"/>
                  </a:lnTo>
                  <a:lnTo>
                    <a:pt x="1927" y="308"/>
                  </a:lnTo>
                  <a:lnTo>
                    <a:pt x="1932" y="308"/>
                  </a:lnTo>
                  <a:lnTo>
                    <a:pt x="1932" y="308"/>
                  </a:lnTo>
                  <a:lnTo>
                    <a:pt x="1932" y="308"/>
                  </a:lnTo>
                  <a:lnTo>
                    <a:pt x="1932" y="308"/>
                  </a:lnTo>
                  <a:lnTo>
                    <a:pt x="1937" y="308"/>
                  </a:lnTo>
                  <a:lnTo>
                    <a:pt x="1937" y="308"/>
                  </a:lnTo>
                  <a:lnTo>
                    <a:pt x="1937" y="308"/>
                  </a:lnTo>
                  <a:lnTo>
                    <a:pt x="1937" y="308"/>
                  </a:lnTo>
                  <a:lnTo>
                    <a:pt x="1942" y="308"/>
                  </a:lnTo>
                  <a:lnTo>
                    <a:pt x="1942" y="308"/>
                  </a:lnTo>
                  <a:lnTo>
                    <a:pt x="1947" y="308"/>
                  </a:lnTo>
                  <a:lnTo>
                    <a:pt x="1947" y="308"/>
                  </a:lnTo>
                  <a:lnTo>
                    <a:pt x="1947" y="308"/>
                  </a:lnTo>
                  <a:lnTo>
                    <a:pt x="1947" y="308"/>
                  </a:lnTo>
                  <a:lnTo>
                    <a:pt x="1952" y="308"/>
                  </a:lnTo>
                  <a:lnTo>
                    <a:pt x="1952" y="308"/>
                  </a:lnTo>
                  <a:lnTo>
                    <a:pt x="1952" y="308"/>
                  </a:lnTo>
                  <a:lnTo>
                    <a:pt x="1952" y="308"/>
                  </a:lnTo>
                  <a:lnTo>
                    <a:pt x="1957" y="308"/>
                  </a:lnTo>
                  <a:lnTo>
                    <a:pt x="1957" y="303"/>
                  </a:lnTo>
                  <a:lnTo>
                    <a:pt x="1957" y="303"/>
                  </a:lnTo>
                  <a:lnTo>
                    <a:pt x="1957" y="303"/>
                  </a:lnTo>
                  <a:lnTo>
                    <a:pt x="1962" y="303"/>
                  </a:lnTo>
                  <a:lnTo>
                    <a:pt x="1962" y="297"/>
                  </a:lnTo>
                  <a:lnTo>
                    <a:pt x="1962" y="297"/>
                  </a:lnTo>
                  <a:lnTo>
                    <a:pt x="1962" y="297"/>
                  </a:lnTo>
                  <a:lnTo>
                    <a:pt x="1967" y="297"/>
                  </a:lnTo>
                  <a:lnTo>
                    <a:pt x="1967" y="297"/>
                  </a:lnTo>
                  <a:lnTo>
                    <a:pt x="1967" y="297"/>
                  </a:lnTo>
                  <a:lnTo>
                    <a:pt x="1967" y="297"/>
                  </a:lnTo>
                  <a:lnTo>
                    <a:pt x="1972" y="297"/>
                  </a:lnTo>
                  <a:lnTo>
                    <a:pt x="1972" y="297"/>
                  </a:lnTo>
                  <a:lnTo>
                    <a:pt x="1977" y="297"/>
                  </a:lnTo>
                  <a:lnTo>
                    <a:pt x="1977" y="297"/>
                  </a:lnTo>
                  <a:lnTo>
                    <a:pt x="1977" y="297"/>
                  </a:lnTo>
                  <a:lnTo>
                    <a:pt x="1977" y="297"/>
                  </a:lnTo>
                  <a:lnTo>
                    <a:pt x="1982" y="297"/>
                  </a:lnTo>
                  <a:lnTo>
                    <a:pt x="1982" y="297"/>
                  </a:lnTo>
                  <a:lnTo>
                    <a:pt x="1982" y="297"/>
                  </a:lnTo>
                  <a:lnTo>
                    <a:pt x="1982" y="297"/>
                  </a:lnTo>
                  <a:lnTo>
                    <a:pt x="1986" y="297"/>
                  </a:lnTo>
                  <a:lnTo>
                    <a:pt x="1986" y="297"/>
                  </a:lnTo>
                  <a:lnTo>
                    <a:pt x="1986" y="297"/>
                  </a:lnTo>
                  <a:lnTo>
                    <a:pt x="1986" y="297"/>
                  </a:lnTo>
                  <a:lnTo>
                    <a:pt x="1991" y="297"/>
                  </a:lnTo>
                  <a:lnTo>
                    <a:pt x="1991" y="291"/>
                  </a:lnTo>
                  <a:lnTo>
                    <a:pt x="1991" y="291"/>
                  </a:lnTo>
                  <a:lnTo>
                    <a:pt x="1991" y="291"/>
                  </a:lnTo>
                  <a:lnTo>
                    <a:pt x="1996" y="291"/>
                  </a:lnTo>
                  <a:lnTo>
                    <a:pt x="1996" y="291"/>
                  </a:lnTo>
                  <a:lnTo>
                    <a:pt x="1996" y="291"/>
                  </a:lnTo>
                  <a:lnTo>
                    <a:pt x="1996" y="291"/>
                  </a:lnTo>
                  <a:lnTo>
                    <a:pt x="2001" y="291"/>
                  </a:lnTo>
                  <a:lnTo>
                    <a:pt x="2001" y="291"/>
                  </a:lnTo>
                  <a:lnTo>
                    <a:pt x="2006" y="291"/>
                  </a:lnTo>
                  <a:lnTo>
                    <a:pt x="2006" y="291"/>
                  </a:lnTo>
                  <a:lnTo>
                    <a:pt x="2006" y="291"/>
                  </a:lnTo>
                  <a:lnTo>
                    <a:pt x="2006" y="291"/>
                  </a:lnTo>
                  <a:lnTo>
                    <a:pt x="2011" y="291"/>
                  </a:lnTo>
                  <a:lnTo>
                    <a:pt x="2011" y="291"/>
                  </a:lnTo>
                  <a:lnTo>
                    <a:pt x="2011" y="291"/>
                  </a:lnTo>
                  <a:lnTo>
                    <a:pt x="2011" y="291"/>
                  </a:lnTo>
                  <a:lnTo>
                    <a:pt x="2016" y="291"/>
                  </a:lnTo>
                  <a:lnTo>
                    <a:pt x="2016" y="291"/>
                  </a:lnTo>
                  <a:lnTo>
                    <a:pt x="2016" y="291"/>
                  </a:lnTo>
                  <a:lnTo>
                    <a:pt x="2016" y="291"/>
                  </a:lnTo>
                  <a:lnTo>
                    <a:pt x="2021" y="291"/>
                  </a:lnTo>
                  <a:lnTo>
                    <a:pt x="2021" y="286"/>
                  </a:lnTo>
                  <a:lnTo>
                    <a:pt x="2021" y="286"/>
                  </a:lnTo>
                  <a:lnTo>
                    <a:pt x="2021" y="286"/>
                  </a:lnTo>
                  <a:lnTo>
                    <a:pt x="2026" y="286"/>
                  </a:lnTo>
                  <a:lnTo>
                    <a:pt x="2026" y="286"/>
                  </a:lnTo>
                  <a:lnTo>
                    <a:pt x="2026" y="286"/>
                  </a:lnTo>
                  <a:lnTo>
                    <a:pt x="2026" y="286"/>
                  </a:lnTo>
                  <a:lnTo>
                    <a:pt x="2031" y="286"/>
                  </a:lnTo>
                  <a:lnTo>
                    <a:pt x="2031" y="286"/>
                  </a:lnTo>
                  <a:lnTo>
                    <a:pt x="2031" y="286"/>
                  </a:lnTo>
                  <a:lnTo>
                    <a:pt x="2031" y="286"/>
                  </a:lnTo>
                  <a:lnTo>
                    <a:pt x="2036" y="286"/>
                  </a:lnTo>
                  <a:lnTo>
                    <a:pt x="2036" y="286"/>
                  </a:lnTo>
                  <a:lnTo>
                    <a:pt x="2041" y="286"/>
                  </a:lnTo>
                  <a:lnTo>
                    <a:pt x="2041" y="286"/>
                  </a:lnTo>
                  <a:lnTo>
                    <a:pt x="2041" y="286"/>
                  </a:lnTo>
                  <a:lnTo>
                    <a:pt x="2041" y="286"/>
                  </a:lnTo>
                  <a:lnTo>
                    <a:pt x="2046" y="286"/>
                  </a:lnTo>
                  <a:lnTo>
                    <a:pt x="2046" y="286"/>
                  </a:lnTo>
                  <a:lnTo>
                    <a:pt x="2046" y="286"/>
                  </a:lnTo>
                  <a:lnTo>
                    <a:pt x="2046" y="286"/>
                  </a:lnTo>
                  <a:lnTo>
                    <a:pt x="2051" y="286"/>
                  </a:lnTo>
                  <a:lnTo>
                    <a:pt x="2051" y="286"/>
                  </a:lnTo>
                  <a:lnTo>
                    <a:pt x="2051" y="286"/>
                  </a:lnTo>
                  <a:lnTo>
                    <a:pt x="2051" y="286"/>
                  </a:lnTo>
                  <a:lnTo>
                    <a:pt x="2056" y="286"/>
                  </a:lnTo>
                  <a:lnTo>
                    <a:pt x="2056" y="286"/>
                  </a:lnTo>
                  <a:lnTo>
                    <a:pt x="2056" y="286"/>
                  </a:lnTo>
                  <a:lnTo>
                    <a:pt x="2056" y="286"/>
                  </a:lnTo>
                  <a:lnTo>
                    <a:pt x="2061" y="286"/>
                  </a:lnTo>
                  <a:lnTo>
                    <a:pt x="2061" y="286"/>
                  </a:lnTo>
                  <a:lnTo>
                    <a:pt x="2061" y="286"/>
                  </a:lnTo>
                  <a:lnTo>
                    <a:pt x="2061" y="286"/>
                  </a:lnTo>
                  <a:lnTo>
                    <a:pt x="2066" y="286"/>
                  </a:lnTo>
                  <a:lnTo>
                    <a:pt x="2066" y="286"/>
                  </a:lnTo>
                  <a:lnTo>
                    <a:pt x="2071" y="286"/>
                  </a:lnTo>
                  <a:lnTo>
                    <a:pt x="2071" y="286"/>
                  </a:lnTo>
                  <a:lnTo>
                    <a:pt x="2071" y="286"/>
                  </a:lnTo>
                  <a:lnTo>
                    <a:pt x="2071" y="286"/>
                  </a:lnTo>
                  <a:lnTo>
                    <a:pt x="2076" y="286"/>
                  </a:lnTo>
                  <a:lnTo>
                    <a:pt x="2076" y="280"/>
                  </a:lnTo>
                  <a:lnTo>
                    <a:pt x="2081" y="280"/>
                  </a:lnTo>
                  <a:lnTo>
                    <a:pt x="2081" y="280"/>
                  </a:lnTo>
                  <a:lnTo>
                    <a:pt x="2081" y="280"/>
                  </a:lnTo>
                  <a:lnTo>
                    <a:pt x="2081" y="280"/>
                  </a:lnTo>
                  <a:lnTo>
                    <a:pt x="2086" y="280"/>
                  </a:lnTo>
                  <a:lnTo>
                    <a:pt x="2086" y="280"/>
                  </a:lnTo>
                  <a:lnTo>
                    <a:pt x="2086" y="280"/>
                  </a:lnTo>
                  <a:lnTo>
                    <a:pt x="2086" y="280"/>
                  </a:lnTo>
                  <a:lnTo>
                    <a:pt x="2091" y="280"/>
                  </a:lnTo>
                  <a:lnTo>
                    <a:pt x="2091" y="280"/>
                  </a:lnTo>
                  <a:lnTo>
                    <a:pt x="2091" y="280"/>
                  </a:lnTo>
                  <a:lnTo>
                    <a:pt x="2091" y="280"/>
                  </a:lnTo>
                  <a:lnTo>
                    <a:pt x="2096" y="280"/>
                  </a:lnTo>
                  <a:lnTo>
                    <a:pt x="2096" y="280"/>
                  </a:lnTo>
                  <a:lnTo>
                    <a:pt x="2101" y="280"/>
                  </a:lnTo>
                  <a:lnTo>
                    <a:pt x="2101" y="280"/>
                  </a:lnTo>
                  <a:lnTo>
                    <a:pt x="2101" y="280"/>
                  </a:lnTo>
                  <a:lnTo>
                    <a:pt x="2101" y="280"/>
                  </a:lnTo>
                  <a:lnTo>
                    <a:pt x="2106" y="280"/>
                  </a:lnTo>
                  <a:lnTo>
                    <a:pt x="2106" y="280"/>
                  </a:lnTo>
                  <a:lnTo>
                    <a:pt x="2106" y="280"/>
                  </a:lnTo>
                  <a:lnTo>
                    <a:pt x="2106" y="280"/>
                  </a:lnTo>
                  <a:lnTo>
                    <a:pt x="2111" y="280"/>
                  </a:lnTo>
                  <a:lnTo>
                    <a:pt x="2111" y="280"/>
                  </a:lnTo>
                  <a:lnTo>
                    <a:pt x="2111" y="280"/>
                  </a:lnTo>
                  <a:lnTo>
                    <a:pt x="2111" y="280"/>
                  </a:lnTo>
                  <a:lnTo>
                    <a:pt x="2116" y="280"/>
                  </a:lnTo>
                  <a:lnTo>
                    <a:pt x="2116" y="280"/>
                  </a:lnTo>
                  <a:lnTo>
                    <a:pt x="2116" y="280"/>
                  </a:lnTo>
                  <a:lnTo>
                    <a:pt x="2116" y="280"/>
                  </a:lnTo>
                  <a:lnTo>
                    <a:pt x="2121" y="280"/>
                  </a:lnTo>
                  <a:lnTo>
                    <a:pt x="2121" y="275"/>
                  </a:lnTo>
                  <a:lnTo>
                    <a:pt x="2121" y="275"/>
                  </a:lnTo>
                  <a:lnTo>
                    <a:pt x="2121" y="275"/>
                  </a:lnTo>
                  <a:lnTo>
                    <a:pt x="2126" y="275"/>
                  </a:lnTo>
                  <a:lnTo>
                    <a:pt x="2126" y="275"/>
                  </a:lnTo>
                  <a:lnTo>
                    <a:pt x="2131" y="275"/>
                  </a:lnTo>
                  <a:lnTo>
                    <a:pt x="2131" y="275"/>
                  </a:lnTo>
                  <a:lnTo>
                    <a:pt x="2131" y="275"/>
                  </a:lnTo>
                  <a:lnTo>
                    <a:pt x="2131" y="275"/>
                  </a:lnTo>
                  <a:lnTo>
                    <a:pt x="2136" y="275"/>
                  </a:lnTo>
                  <a:lnTo>
                    <a:pt x="2136" y="275"/>
                  </a:lnTo>
                  <a:lnTo>
                    <a:pt x="2136" y="275"/>
                  </a:lnTo>
                  <a:lnTo>
                    <a:pt x="2136" y="275"/>
                  </a:lnTo>
                  <a:lnTo>
                    <a:pt x="2140" y="275"/>
                  </a:lnTo>
                  <a:lnTo>
                    <a:pt x="2140" y="275"/>
                  </a:lnTo>
                  <a:lnTo>
                    <a:pt x="2140" y="275"/>
                  </a:lnTo>
                  <a:lnTo>
                    <a:pt x="2140" y="275"/>
                  </a:lnTo>
                  <a:lnTo>
                    <a:pt x="2145" y="275"/>
                  </a:lnTo>
                  <a:lnTo>
                    <a:pt x="2145" y="275"/>
                  </a:lnTo>
                  <a:lnTo>
                    <a:pt x="2145" y="275"/>
                  </a:lnTo>
                  <a:lnTo>
                    <a:pt x="2145" y="275"/>
                  </a:lnTo>
                  <a:lnTo>
                    <a:pt x="2150" y="275"/>
                  </a:lnTo>
                  <a:lnTo>
                    <a:pt x="2150" y="275"/>
                  </a:lnTo>
                  <a:lnTo>
                    <a:pt x="2150" y="275"/>
                  </a:lnTo>
                  <a:lnTo>
                    <a:pt x="2150" y="275"/>
                  </a:lnTo>
                  <a:lnTo>
                    <a:pt x="2155" y="275"/>
                  </a:lnTo>
                  <a:lnTo>
                    <a:pt x="2155" y="275"/>
                  </a:lnTo>
                  <a:lnTo>
                    <a:pt x="2155" y="275"/>
                  </a:lnTo>
                  <a:lnTo>
                    <a:pt x="2155" y="275"/>
                  </a:lnTo>
                  <a:lnTo>
                    <a:pt x="2160" y="275"/>
                  </a:lnTo>
                  <a:lnTo>
                    <a:pt x="2160" y="269"/>
                  </a:lnTo>
                  <a:lnTo>
                    <a:pt x="2165" y="269"/>
                  </a:lnTo>
                  <a:lnTo>
                    <a:pt x="2165" y="269"/>
                  </a:lnTo>
                  <a:lnTo>
                    <a:pt x="2165" y="269"/>
                  </a:lnTo>
                  <a:lnTo>
                    <a:pt x="2165" y="269"/>
                  </a:lnTo>
                  <a:lnTo>
                    <a:pt x="2170" y="269"/>
                  </a:lnTo>
                  <a:lnTo>
                    <a:pt x="2170" y="269"/>
                  </a:lnTo>
                  <a:lnTo>
                    <a:pt x="2170" y="269"/>
                  </a:lnTo>
                  <a:lnTo>
                    <a:pt x="2170" y="269"/>
                  </a:lnTo>
                  <a:lnTo>
                    <a:pt x="2175" y="269"/>
                  </a:lnTo>
                  <a:lnTo>
                    <a:pt x="2175" y="263"/>
                  </a:lnTo>
                  <a:lnTo>
                    <a:pt x="2175" y="263"/>
                  </a:lnTo>
                  <a:lnTo>
                    <a:pt x="2175" y="263"/>
                  </a:lnTo>
                  <a:lnTo>
                    <a:pt x="2180" y="263"/>
                  </a:lnTo>
                  <a:lnTo>
                    <a:pt x="2180" y="263"/>
                  </a:lnTo>
                  <a:lnTo>
                    <a:pt x="2180" y="263"/>
                  </a:lnTo>
                  <a:lnTo>
                    <a:pt x="2180" y="263"/>
                  </a:lnTo>
                  <a:lnTo>
                    <a:pt x="2185" y="263"/>
                  </a:lnTo>
                  <a:lnTo>
                    <a:pt x="2185" y="263"/>
                  </a:lnTo>
                  <a:lnTo>
                    <a:pt x="2185" y="263"/>
                  </a:lnTo>
                  <a:lnTo>
                    <a:pt x="2185" y="258"/>
                  </a:lnTo>
                  <a:lnTo>
                    <a:pt x="2190" y="258"/>
                  </a:lnTo>
                  <a:lnTo>
                    <a:pt x="2190" y="258"/>
                  </a:lnTo>
                  <a:lnTo>
                    <a:pt x="2195" y="258"/>
                  </a:lnTo>
                  <a:lnTo>
                    <a:pt x="2195" y="258"/>
                  </a:lnTo>
                  <a:lnTo>
                    <a:pt x="2195" y="258"/>
                  </a:lnTo>
                  <a:lnTo>
                    <a:pt x="2195" y="258"/>
                  </a:lnTo>
                  <a:lnTo>
                    <a:pt x="2200" y="258"/>
                  </a:lnTo>
                  <a:lnTo>
                    <a:pt x="2200" y="258"/>
                  </a:lnTo>
                  <a:lnTo>
                    <a:pt x="2200" y="258"/>
                  </a:lnTo>
                  <a:lnTo>
                    <a:pt x="2200" y="258"/>
                  </a:lnTo>
                  <a:lnTo>
                    <a:pt x="2205" y="258"/>
                  </a:lnTo>
                  <a:lnTo>
                    <a:pt x="2205" y="258"/>
                  </a:lnTo>
                  <a:lnTo>
                    <a:pt x="2205" y="258"/>
                  </a:lnTo>
                  <a:lnTo>
                    <a:pt x="2205" y="252"/>
                  </a:lnTo>
                  <a:lnTo>
                    <a:pt x="2210" y="252"/>
                  </a:lnTo>
                  <a:lnTo>
                    <a:pt x="2210" y="252"/>
                  </a:lnTo>
                  <a:lnTo>
                    <a:pt x="2210" y="252"/>
                  </a:lnTo>
                  <a:lnTo>
                    <a:pt x="2210" y="252"/>
                  </a:lnTo>
                  <a:lnTo>
                    <a:pt x="2215" y="252"/>
                  </a:lnTo>
                  <a:lnTo>
                    <a:pt x="2215" y="252"/>
                  </a:lnTo>
                  <a:lnTo>
                    <a:pt x="2215" y="252"/>
                  </a:lnTo>
                  <a:lnTo>
                    <a:pt x="2215" y="252"/>
                  </a:lnTo>
                  <a:lnTo>
                    <a:pt x="2220" y="252"/>
                  </a:lnTo>
                  <a:lnTo>
                    <a:pt x="2220" y="252"/>
                  </a:lnTo>
                  <a:lnTo>
                    <a:pt x="2225" y="252"/>
                  </a:lnTo>
                  <a:lnTo>
                    <a:pt x="2225" y="252"/>
                  </a:lnTo>
                  <a:lnTo>
                    <a:pt x="2225" y="252"/>
                  </a:lnTo>
                  <a:lnTo>
                    <a:pt x="2225" y="252"/>
                  </a:lnTo>
                  <a:lnTo>
                    <a:pt x="2230" y="252"/>
                  </a:lnTo>
                  <a:lnTo>
                    <a:pt x="2230" y="252"/>
                  </a:lnTo>
                  <a:lnTo>
                    <a:pt x="2230" y="252"/>
                  </a:lnTo>
                  <a:lnTo>
                    <a:pt x="2230" y="252"/>
                  </a:lnTo>
                  <a:lnTo>
                    <a:pt x="2235" y="252"/>
                  </a:lnTo>
                  <a:lnTo>
                    <a:pt x="2235" y="252"/>
                  </a:lnTo>
                  <a:lnTo>
                    <a:pt x="2235" y="252"/>
                  </a:lnTo>
                  <a:lnTo>
                    <a:pt x="2235" y="252"/>
                  </a:lnTo>
                  <a:lnTo>
                    <a:pt x="2240" y="252"/>
                  </a:lnTo>
                  <a:lnTo>
                    <a:pt x="2240" y="252"/>
                  </a:lnTo>
                  <a:lnTo>
                    <a:pt x="2240" y="252"/>
                  </a:lnTo>
                  <a:lnTo>
                    <a:pt x="2240" y="252"/>
                  </a:lnTo>
                  <a:lnTo>
                    <a:pt x="2245" y="252"/>
                  </a:lnTo>
                  <a:lnTo>
                    <a:pt x="2245" y="252"/>
                  </a:lnTo>
                  <a:lnTo>
                    <a:pt x="2245" y="252"/>
                  </a:lnTo>
                  <a:lnTo>
                    <a:pt x="2245" y="247"/>
                  </a:lnTo>
                  <a:lnTo>
                    <a:pt x="2250" y="247"/>
                  </a:lnTo>
                  <a:lnTo>
                    <a:pt x="2250" y="247"/>
                  </a:lnTo>
                  <a:lnTo>
                    <a:pt x="2255" y="247"/>
                  </a:lnTo>
                  <a:lnTo>
                    <a:pt x="2255" y="247"/>
                  </a:lnTo>
                  <a:lnTo>
                    <a:pt x="2255" y="247"/>
                  </a:lnTo>
                  <a:lnTo>
                    <a:pt x="2255" y="247"/>
                  </a:lnTo>
                  <a:lnTo>
                    <a:pt x="2260" y="247"/>
                  </a:lnTo>
                  <a:lnTo>
                    <a:pt x="2260" y="247"/>
                  </a:lnTo>
                  <a:lnTo>
                    <a:pt x="2260" y="247"/>
                  </a:lnTo>
                  <a:lnTo>
                    <a:pt x="2260" y="247"/>
                  </a:lnTo>
                  <a:lnTo>
                    <a:pt x="2265" y="247"/>
                  </a:lnTo>
                  <a:lnTo>
                    <a:pt x="2265" y="247"/>
                  </a:lnTo>
                  <a:lnTo>
                    <a:pt x="2265" y="247"/>
                  </a:lnTo>
                  <a:lnTo>
                    <a:pt x="2265" y="241"/>
                  </a:lnTo>
                  <a:lnTo>
                    <a:pt x="2270" y="241"/>
                  </a:lnTo>
                  <a:lnTo>
                    <a:pt x="2270" y="241"/>
                  </a:lnTo>
                  <a:lnTo>
                    <a:pt x="2270" y="241"/>
                  </a:lnTo>
                  <a:lnTo>
                    <a:pt x="2270" y="241"/>
                  </a:lnTo>
                  <a:lnTo>
                    <a:pt x="2275" y="241"/>
                  </a:lnTo>
                  <a:lnTo>
                    <a:pt x="2275" y="241"/>
                  </a:lnTo>
                  <a:lnTo>
                    <a:pt x="2275" y="241"/>
                  </a:lnTo>
                  <a:lnTo>
                    <a:pt x="2275" y="241"/>
                  </a:lnTo>
                  <a:lnTo>
                    <a:pt x="2280" y="241"/>
                  </a:lnTo>
                  <a:lnTo>
                    <a:pt x="2280" y="241"/>
                  </a:lnTo>
                  <a:lnTo>
                    <a:pt x="2280" y="241"/>
                  </a:lnTo>
                  <a:lnTo>
                    <a:pt x="2280" y="241"/>
                  </a:lnTo>
                  <a:lnTo>
                    <a:pt x="2285" y="241"/>
                  </a:lnTo>
                  <a:lnTo>
                    <a:pt x="2285" y="241"/>
                  </a:lnTo>
                  <a:lnTo>
                    <a:pt x="2289" y="241"/>
                  </a:lnTo>
                  <a:lnTo>
                    <a:pt x="2289" y="241"/>
                  </a:lnTo>
                  <a:lnTo>
                    <a:pt x="2289" y="241"/>
                  </a:lnTo>
                  <a:lnTo>
                    <a:pt x="2289" y="241"/>
                  </a:lnTo>
                  <a:lnTo>
                    <a:pt x="2294" y="241"/>
                  </a:lnTo>
                  <a:lnTo>
                    <a:pt x="2294" y="235"/>
                  </a:lnTo>
                  <a:lnTo>
                    <a:pt x="2294" y="235"/>
                  </a:lnTo>
                  <a:lnTo>
                    <a:pt x="2294" y="235"/>
                  </a:lnTo>
                  <a:lnTo>
                    <a:pt x="2299" y="235"/>
                  </a:lnTo>
                  <a:lnTo>
                    <a:pt x="2299" y="235"/>
                  </a:lnTo>
                  <a:lnTo>
                    <a:pt x="2299" y="235"/>
                  </a:lnTo>
                  <a:lnTo>
                    <a:pt x="2299" y="235"/>
                  </a:lnTo>
                  <a:lnTo>
                    <a:pt x="2304" y="235"/>
                  </a:lnTo>
                  <a:lnTo>
                    <a:pt x="2304" y="235"/>
                  </a:lnTo>
                  <a:lnTo>
                    <a:pt x="2304" y="235"/>
                  </a:lnTo>
                  <a:lnTo>
                    <a:pt x="2304" y="230"/>
                  </a:lnTo>
                  <a:lnTo>
                    <a:pt x="2309" y="230"/>
                  </a:lnTo>
                  <a:lnTo>
                    <a:pt x="2309" y="230"/>
                  </a:lnTo>
                  <a:lnTo>
                    <a:pt x="2309" y="230"/>
                  </a:lnTo>
                  <a:lnTo>
                    <a:pt x="2309" y="230"/>
                  </a:lnTo>
                  <a:lnTo>
                    <a:pt x="2314" y="230"/>
                  </a:lnTo>
                  <a:lnTo>
                    <a:pt x="2314" y="230"/>
                  </a:lnTo>
                  <a:lnTo>
                    <a:pt x="2319" y="230"/>
                  </a:lnTo>
                  <a:lnTo>
                    <a:pt x="2319" y="230"/>
                  </a:lnTo>
                  <a:lnTo>
                    <a:pt x="2319" y="230"/>
                  </a:lnTo>
                  <a:lnTo>
                    <a:pt x="2319" y="230"/>
                  </a:lnTo>
                  <a:lnTo>
                    <a:pt x="2324" y="230"/>
                  </a:lnTo>
                  <a:lnTo>
                    <a:pt x="2324" y="230"/>
                  </a:lnTo>
                  <a:lnTo>
                    <a:pt x="2324" y="230"/>
                  </a:lnTo>
                  <a:lnTo>
                    <a:pt x="2324" y="230"/>
                  </a:lnTo>
                  <a:lnTo>
                    <a:pt x="2329" y="230"/>
                  </a:lnTo>
                  <a:lnTo>
                    <a:pt x="2329" y="230"/>
                  </a:lnTo>
                  <a:lnTo>
                    <a:pt x="2329" y="230"/>
                  </a:lnTo>
                  <a:lnTo>
                    <a:pt x="2329" y="230"/>
                  </a:lnTo>
                  <a:lnTo>
                    <a:pt x="2334" y="230"/>
                  </a:lnTo>
                  <a:lnTo>
                    <a:pt x="2334" y="230"/>
                  </a:lnTo>
                  <a:lnTo>
                    <a:pt x="2334" y="230"/>
                  </a:lnTo>
                  <a:lnTo>
                    <a:pt x="2334" y="230"/>
                  </a:lnTo>
                  <a:lnTo>
                    <a:pt x="2339" y="230"/>
                  </a:lnTo>
                  <a:lnTo>
                    <a:pt x="2339" y="230"/>
                  </a:lnTo>
                  <a:lnTo>
                    <a:pt x="2339" y="230"/>
                  </a:lnTo>
                  <a:lnTo>
                    <a:pt x="2339" y="230"/>
                  </a:lnTo>
                  <a:lnTo>
                    <a:pt x="2344" y="230"/>
                  </a:lnTo>
                  <a:lnTo>
                    <a:pt x="2344" y="230"/>
                  </a:lnTo>
                  <a:lnTo>
                    <a:pt x="2349" y="230"/>
                  </a:lnTo>
                  <a:lnTo>
                    <a:pt x="2349" y="224"/>
                  </a:lnTo>
                  <a:lnTo>
                    <a:pt x="2349" y="224"/>
                  </a:lnTo>
                  <a:lnTo>
                    <a:pt x="2349" y="224"/>
                  </a:lnTo>
                  <a:lnTo>
                    <a:pt x="2354" y="224"/>
                  </a:lnTo>
                  <a:lnTo>
                    <a:pt x="2354" y="224"/>
                  </a:lnTo>
                  <a:lnTo>
                    <a:pt x="2354" y="224"/>
                  </a:lnTo>
                  <a:lnTo>
                    <a:pt x="2354" y="224"/>
                  </a:lnTo>
                  <a:lnTo>
                    <a:pt x="2359" y="224"/>
                  </a:lnTo>
                  <a:lnTo>
                    <a:pt x="2359" y="224"/>
                  </a:lnTo>
                  <a:lnTo>
                    <a:pt x="2359" y="224"/>
                  </a:lnTo>
                  <a:lnTo>
                    <a:pt x="2359" y="224"/>
                  </a:lnTo>
                  <a:lnTo>
                    <a:pt x="2364" y="224"/>
                  </a:lnTo>
                  <a:lnTo>
                    <a:pt x="2364" y="224"/>
                  </a:lnTo>
                  <a:lnTo>
                    <a:pt x="2364" y="224"/>
                  </a:lnTo>
                  <a:lnTo>
                    <a:pt x="2364" y="224"/>
                  </a:lnTo>
                  <a:lnTo>
                    <a:pt x="2369" y="224"/>
                  </a:lnTo>
                  <a:lnTo>
                    <a:pt x="2369" y="224"/>
                  </a:lnTo>
                  <a:lnTo>
                    <a:pt x="2369" y="224"/>
                  </a:lnTo>
                  <a:lnTo>
                    <a:pt x="2369" y="224"/>
                  </a:lnTo>
                  <a:lnTo>
                    <a:pt x="2374" y="224"/>
                  </a:lnTo>
                  <a:lnTo>
                    <a:pt x="2374" y="224"/>
                  </a:lnTo>
                  <a:lnTo>
                    <a:pt x="2379" y="224"/>
                  </a:lnTo>
                  <a:lnTo>
                    <a:pt x="2379" y="224"/>
                  </a:lnTo>
                  <a:lnTo>
                    <a:pt x="2379" y="224"/>
                  </a:lnTo>
                  <a:lnTo>
                    <a:pt x="2379" y="224"/>
                  </a:lnTo>
                  <a:lnTo>
                    <a:pt x="2384" y="224"/>
                  </a:lnTo>
                  <a:lnTo>
                    <a:pt x="2384" y="224"/>
                  </a:lnTo>
                  <a:lnTo>
                    <a:pt x="2384" y="224"/>
                  </a:lnTo>
                  <a:lnTo>
                    <a:pt x="2384" y="224"/>
                  </a:lnTo>
                  <a:lnTo>
                    <a:pt x="2389" y="224"/>
                  </a:lnTo>
                  <a:lnTo>
                    <a:pt x="2389" y="224"/>
                  </a:lnTo>
                  <a:lnTo>
                    <a:pt x="2389" y="224"/>
                  </a:lnTo>
                  <a:lnTo>
                    <a:pt x="2389" y="218"/>
                  </a:lnTo>
                  <a:lnTo>
                    <a:pt x="2394" y="218"/>
                  </a:lnTo>
                  <a:lnTo>
                    <a:pt x="2394" y="218"/>
                  </a:lnTo>
                  <a:lnTo>
                    <a:pt x="2394" y="218"/>
                  </a:lnTo>
                  <a:lnTo>
                    <a:pt x="2394" y="218"/>
                  </a:lnTo>
                  <a:lnTo>
                    <a:pt x="2399" y="218"/>
                  </a:lnTo>
                  <a:lnTo>
                    <a:pt x="2399" y="218"/>
                  </a:lnTo>
                  <a:lnTo>
                    <a:pt x="2399" y="218"/>
                  </a:lnTo>
                  <a:lnTo>
                    <a:pt x="2399" y="218"/>
                  </a:lnTo>
                  <a:lnTo>
                    <a:pt x="2404" y="218"/>
                  </a:lnTo>
                  <a:lnTo>
                    <a:pt x="2404" y="218"/>
                  </a:lnTo>
                  <a:lnTo>
                    <a:pt x="2409" y="218"/>
                  </a:lnTo>
                  <a:lnTo>
                    <a:pt x="2409" y="218"/>
                  </a:lnTo>
                  <a:lnTo>
                    <a:pt x="2409" y="218"/>
                  </a:lnTo>
                  <a:lnTo>
                    <a:pt x="2409" y="218"/>
                  </a:lnTo>
                  <a:lnTo>
                    <a:pt x="2414" y="218"/>
                  </a:lnTo>
                  <a:lnTo>
                    <a:pt x="2414" y="213"/>
                  </a:lnTo>
                  <a:lnTo>
                    <a:pt x="2414" y="213"/>
                  </a:lnTo>
                  <a:lnTo>
                    <a:pt x="2414" y="213"/>
                  </a:lnTo>
                  <a:lnTo>
                    <a:pt x="2419" y="213"/>
                  </a:lnTo>
                  <a:lnTo>
                    <a:pt x="2419" y="213"/>
                  </a:lnTo>
                  <a:lnTo>
                    <a:pt x="2419" y="213"/>
                  </a:lnTo>
                  <a:lnTo>
                    <a:pt x="2419" y="213"/>
                  </a:lnTo>
                  <a:lnTo>
                    <a:pt x="2424" y="213"/>
                  </a:lnTo>
                  <a:lnTo>
                    <a:pt x="2424" y="213"/>
                  </a:lnTo>
                  <a:lnTo>
                    <a:pt x="2424" y="213"/>
                  </a:lnTo>
                  <a:lnTo>
                    <a:pt x="2424" y="213"/>
                  </a:lnTo>
                  <a:lnTo>
                    <a:pt x="2429" y="213"/>
                  </a:lnTo>
                  <a:lnTo>
                    <a:pt x="2429" y="213"/>
                  </a:lnTo>
                  <a:lnTo>
                    <a:pt x="2429" y="213"/>
                  </a:lnTo>
                  <a:lnTo>
                    <a:pt x="2429" y="213"/>
                  </a:lnTo>
                  <a:lnTo>
                    <a:pt x="2434" y="213"/>
                  </a:lnTo>
                  <a:lnTo>
                    <a:pt x="2434" y="213"/>
                  </a:lnTo>
                  <a:lnTo>
                    <a:pt x="2434" y="213"/>
                  </a:lnTo>
                  <a:lnTo>
                    <a:pt x="2434" y="213"/>
                  </a:lnTo>
                  <a:lnTo>
                    <a:pt x="2438" y="213"/>
                  </a:lnTo>
                  <a:lnTo>
                    <a:pt x="2438" y="213"/>
                  </a:lnTo>
                  <a:lnTo>
                    <a:pt x="2443" y="213"/>
                  </a:lnTo>
                  <a:lnTo>
                    <a:pt x="2443" y="213"/>
                  </a:lnTo>
                  <a:lnTo>
                    <a:pt x="2443" y="213"/>
                  </a:lnTo>
                  <a:lnTo>
                    <a:pt x="2443" y="213"/>
                  </a:lnTo>
                  <a:lnTo>
                    <a:pt x="2448" y="213"/>
                  </a:lnTo>
                  <a:lnTo>
                    <a:pt x="2448" y="213"/>
                  </a:lnTo>
                  <a:lnTo>
                    <a:pt x="2448" y="213"/>
                  </a:lnTo>
                  <a:lnTo>
                    <a:pt x="2448" y="207"/>
                  </a:lnTo>
                  <a:lnTo>
                    <a:pt x="2453" y="207"/>
                  </a:lnTo>
                  <a:lnTo>
                    <a:pt x="2453" y="207"/>
                  </a:lnTo>
                  <a:lnTo>
                    <a:pt x="2453" y="207"/>
                  </a:lnTo>
                  <a:lnTo>
                    <a:pt x="2453" y="207"/>
                  </a:lnTo>
                  <a:lnTo>
                    <a:pt x="2458" y="207"/>
                  </a:lnTo>
                  <a:lnTo>
                    <a:pt x="2458" y="207"/>
                  </a:lnTo>
                  <a:lnTo>
                    <a:pt x="2458" y="207"/>
                  </a:lnTo>
                  <a:lnTo>
                    <a:pt x="2458" y="207"/>
                  </a:lnTo>
                  <a:lnTo>
                    <a:pt x="2463" y="207"/>
                  </a:lnTo>
                  <a:lnTo>
                    <a:pt x="2463" y="207"/>
                  </a:lnTo>
                  <a:lnTo>
                    <a:pt x="2463" y="207"/>
                  </a:lnTo>
                  <a:lnTo>
                    <a:pt x="2463" y="207"/>
                  </a:lnTo>
                  <a:lnTo>
                    <a:pt x="2468" y="207"/>
                  </a:lnTo>
                  <a:lnTo>
                    <a:pt x="2468" y="207"/>
                  </a:lnTo>
                  <a:lnTo>
                    <a:pt x="2473" y="207"/>
                  </a:lnTo>
                  <a:lnTo>
                    <a:pt x="2473" y="207"/>
                  </a:lnTo>
                  <a:lnTo>
                    <a:pt x="2473" y="207"/>
                  </a:lnTo>
                  <a:lnTo>
                    <a:pt x="2473" y="207"/>
                  </a:lnTo>
                  <a:lnTo>
                    <a:pt x="2478" y="207"/>
                  </a:lnTo>
                  <a:lnTo>
                    <a:pt x="2478" y="207"/>
                  </a:lnTo>
                  <a:lnTo>
                    <a:pt x="2478" y="207"/>
                  </a:lnTo>
                  <a:lnTo>
                    <a:pt x="2478" y="207"/>
                  </a:lnTo>
                  <a:lnTo>
                    <a:pt x="2483" y="207"/>
                  </a:lnTo>
                  <a:lnTo>
                    <a:pt x="2483" y="207"/>
                  </a:lnTo>
                  <a:lnTo>
                    <a:pt x="2483" y="207"/>
                  </a:lnTo>
                  <a:lnTo>
                    <a:pt x="2483" y="207"/>
                  </a:lnTo>
                  <a:lnTo>
                    <a:pt x="2488" y="207"/>
                  </a:lnTo>
                  <a:lnTo>
                    <a:pt x="2488" y="202"/>
                  </a:lnTo>
                  <a:lnTo>
                    <a:pt x="2488" y="202"/>
                  </a:lnTo>
                  <a:lnTo>
                    <a:pt x="2488" y="202"/>
                  </a:lnTo>
                  <a:lnTo>
                    <a:pt x="2493" y="202"/>
                  </a:lnTo>
                  <a:lnTo>
                    <a:pt x="2493" y="202"/>
                  </a:lnTo>
                  <a:lnTo>
                    <a:pt x="2493" y="202"/>
                  </a:lnTo>
                  <a:lnTo>
                    <a:pt x="2493" y="202"/>
                  </a:lnTo>
                  <a:lnTo>
                    <a:pt x="2498" y="202"/>
                  </a:lnTo>
                  <a:lnTo>
                    <a:pt x="2498" y="202"/>
                  </a:lnTo>
                  <a:lnTo>
                    <a:pt x="2503" y="202"/>
                  </a:lnTo>
                  <a:lnTo>
                    <a:pt x="2503" y="196"/>
                  </a:lnTo>
                  <a:lnTo>
                    <a:pt x="2503" y="196"/>
                  </a:lnTo>
                  <a:lnTo>
                    <a:pt x="2503" y="196"/>
                  </a:lnTo>
                  <a:lnTo>
                    <a:pt x="2508" y="196"/>
                  </a:lnTo>
                  <a:lnTo>
                    <a:pt x="2508" y="196"/>
                  </a:lnTo>
                  <a:lnTo>
                    <a:pt x="2508" y="196"/>
                  </a:lnTo>
                  <a:lnTo>
                    <a:pt x="2508" y="196"/>
                  </a:lnTo>
                  <a:lnTo>
                    <a:pt x="2513" y="196"/>
                  </a:lnTo>
                  <a:lnTo>
                    <a:pt x="2513" y="196"/>
                  </a:lnTo>
                  <a:lnTo>
                    <a:pt x="2513" y="196"/>
                  </a:lnTo>
                  <a:lnTo>
                    <a:pt x="2513" y="190"/>
                  </a:lnTo>
                  <a:lnTo>
                    <a:pt x="2518" y="190"/>
                  </a:lnTo>
                  <a:lnTo>
                    <a:pt x="2518" y="190"/>
                  </a:lnTo>
                  <a:lnTo>
                    <a:pt x="2518" y="190"/>
                  </a:lnTo>
                  <a:lnTo>
                    <a:pt x="2518" y="190"/>
                  </a:lnTo>
                  <a:lnTo>
                    <a:pt x="2523" y="190"/>
                  </a:lnTo>
                  <a:lnTo>
                    <a:pt x="2523" y="190"/>
                  </a:lnTo>
                  <a:lnTo>
                    <a:pt x="2523" y="190"/>
                  </a:lnTo>
                  <a:lnTo>
                    <a:pt x="2523" y="190"/>
                  </a:lnTo>
                  <a:lnTo>
                    <a:pt x="2533" y="190"/>
                  </a:lnTo>
                  <a:lnTo>
                    <a:pt x="2533" y="190"/>
                  </a:lnTo>
                  <a:lnTo>
                    <a:pt x="2533" y="190"/>
                  </a:lnTo>
                  <a:lnTo>
                    <a:pt x="2533" y="190"/>
                  </a:lnTo>
                  <a:lnTo>
                    <a:pt x="2538" y="190"/>
                  </a:lnTo>
                  <a:lnTo>
                    <a:pt x="2538" y="185"/>
                  </a:lnTo>
                  <a:lnTo>
                    <a:pt x="2538" y="185"/>
                  </a:lnTo>
                  <a:lnTo>
                    <a:pt x="2538" y="185"/>
                  </a:lnTo>
                  <a:lnTo>
                    <a:pt x="2543" y="185"/>
                  </a:lnTo>
                  <a:lnTo>
                    <a:pt x="2543" y="185"/>
                  </a:lnTo>
                  <a:lnTo>
                    <a:pt x="2543" y="185"/>
                  </a:lnTo>
                  <a:lnTo>
                    <a:pt x="2543" y="185"/>
                  </a:lnTo>
                  <a:lnTo>
                    <a:pt x="2548" y="185"/>
                  </a:lnTo>
                  <a:lnTo>
                    <a:pt x="2548" y="185"/>
                  </a:lnTo>
                  <a:lnTo>
                    <a:pt x="2548" y="185"/>
                  </a:lnTo>
                  <a:lnTo>
                    <a:pt x="2548" y="185"/>
                  </a:lnTo>
                  <a:lnTo>
                    <a:pt x="2553" y="185"/>
                  </a:lnTo>
                  <a:lnTo>
                    <a:pt x="2553" y="185"/>
                  </a:lnTo>
                  <a:lnTo>
                    <a:pt x="2553" y="185"/>
                  </a:lnTo>
                  <a:lnTo>
                    <a:pt x="2553" y="185"/>
                  </a:lnTo>
                  <a:lnTo>
                    <a:pt x="2558" y="185"/>
                  </a:lnTo>
                  <a:lnTo>
                    <a:pt x="2558" y="185"/>
                  </a:lnTo>
                  <a:lnTo>
                    <a:pt x="2558" y="185"/>
                  </a:lnTo>
                  <a:lnTo>
                    <a:pt x="2558" y="179"/>
                  </a:lnTo>
                  <a:lnTo>
                    <a:pt x="2563" y="179"/>
                  </a:lnTo>
                  <a:lnTo>
                    <a:pt x="2563" y="179"/>
                  </a:lnTo>
                  <a:lnTo>
                    <a:pt x="2568" y="179"/>
                  </a:lnTo>
                  <a:lnTo>
                    <a:pt x="2568" y="179"/>
                  </a:lnTo>
                  <a:lnTo>
                    <a:pt x="2568" y="179"/>
                  </a:lnTo>
                  <a:lnTo>
                    <a:pt x="2568" y="179"/>
                  </a:lnTo>
                  <a:lnTo>
                    <a:pt x="2573" y="179"/>
                  </a:lnTo>
                  <a:lnTo>
                    <a:pt x="2573" y="179"/>
                  </a:lnTo>
                  <a:lnTo>
                    <a:pt x="2573" y="179"/>
                  </a:lnTo>
                  <a:lnTo>
                    <a:pt x="2573" y="179"/>
                  </a:lnTo>
                  <a:lnTo>
                    <a:pt x="2578" y="179"/>
                  </a:lnTo>
                  <a:lnTo>
                    <a:pt x="2578" y="179"/>
                  </a:lnTo>
                  <a:lnTo>
                    <a:pt x="2578" y="179"/>
                  </a:lnTo>
                  <a:lnTo>
                    <a:pt x="2578" y="179"/>
                  </a:lnTo>
                  <a:lnTo>
                    <a:pt x="2583" y="179"/>
                  </a:lnTo>
                  <a:lnTo>
                    <a:pt x="2583" y="179"/>
                  </a:lnTo>
                  <a:lnTo>
                    <a:pt x="2583" y="179"/>
                  </a:lnTo>
                  <a:lnTo>
                    <a:pt x="2583" y="179"/>
                  </a:lnTo>
                  <a:lnTo>
                    <a:pt x="2588" y="179"/>
                  </a:lnTo>
                  <a:lnTo>
                    <a:pt x="2588" y="179"/>
                  </a:lnTo>
                  <a:lnTo>
                    <a:pt x="2588" y="179"/>
                  </a:lnTo>
                  <a:lnTo>
                    <a:pt x="2588" y="179"/>
                  </a:lnTo>
                  <a:lnTo>
                    <a:pt x="2592" y="179"/>
                  </a:lnTo>
                  <a:lnTo>
                    <a:pt x="2592" y="179"/>
                  </a:lnTo>
                  <a:lnTo>
                    <a:pt x="2597" y="179"/>
                  </a:lnTo>
                  <a:lnTo>
                    <a:pt x="2597" y="179"/>
                  </a:lnTo>
                  <a:lnTo>
                    <a:pt x="2597" y="179"/>
                  </a:lnTo>
                  <a:lnTo>
                    <a:pt x="2597" y="174"/>
                  </a:lnTo>
                  <a:lnTo>
                    <a:pt x="2602" y="174"/>
                  </a:lnTo>
                  <a:lnTo>
                    <a:pt x="2602" y="174"/>
                  </a:lnTo>
                  <a:lnTo>
                    <a:pt x="2602" y="174"/>
                  </a:lnTo>
                  <a:lnTo>
                    <a:pt x="2602" y="174"/>
                  </a:lnTo>
                  <a:lnTo>
                    <a:pt x="2607" y="174"/>
                  </a:lnTo>
                  <a:lnTo>
                    <a:pt x="2607" y="174"/>
                  </a:lnTo>
                  <a:lnTo>
                    <a:pt x="2607" y="174"/>
                  </a:lnTo>
                  <a:lnTo>
                    <a:pt x="2607" y="174"/>
                  </a:lnTo>
                  <a:lnTo>
                    <a:pt x="2612" y="174"/>
                  </a:lnTo>
                  <a:lnTo>
                    <a:pt x="2612" y="174"/>
                  </a:lnTo>
                  <a:lnTo>
                    <a:pt x="2612" y="174"/>
                  </a:lnTo>
                  <a:lnTo>
                    <a:pt x="2612" y="174"/>
                  </a:lnTo>
                  <a:lnTo>
                    <a:pt x="2617" y="174"/>
                  </a:lnTo>
                  <a:lnTo>
                    <a:pt x="2617" y="174"/>
                  </a:lnTo>
                  <a:lnTo>
                    <a:pt x="2617" y="174"/>
                  </a:lnTo>
                  <a:lnTo>
                    <a:pt x="2617" y="174"/>
                  </a:lnTo>
                  <a:lnTo>
                    <a:pt x="2622" y="174"/>
                  </a:lnTo>
                  <a:lnTo>
                    <a:pt x="2622" y="174"/>
                  </a:lnTo>
                  <a:lnTo>
                    <a:pt x="2627" y="174"/>
                  </a:lnTo>
                  <a:lnTo>
                    <a:pt x="2627" y="174"/>
                  </a:lnTo>
                  <a:lnTo>
                    <a:pt x="2627" y="174"/>
                  </a:lnTo>
                  <a:lnTo>
                    <a:pt x="2627" y="174"/>
                  </a:lnTo>
                  <a:lnTo>
                    <a:pt x="2632" y="174"/>
                  </a:lnTo>
                  <a:lnTo>
                    <a:pt x="2632" y="174"/>
                  </a:lnTo>
                  <a:lnTo>
                    <a:pt x="2632" y="174"/>
                  </a:lnTo>
                  <a:lnTo>
                    <a:pt x="2632" y="174"/>
                  </a:lnTo>
                  <a:lnTo>
                    <a:pt x="2637" y="174"/>
                  </a:lnTo>
                  <a:lnTo>
                    <a:pt x="2637" y="174"/>
                  </a:lnTo>
                  <a:lnTo>
                    <a:pt x="2637" y="174"/>
                  </a:lnTo>
                  <a:lnTo>
                    <a:pt x="2637" y="174"/>
                  </a:lnTo>
                  <a:lnTo>
                    <a:pt x="2642" y="174"/>
                  </a:lnTo>
                  <a:lnTo>
                    <a:pt x="2642" y="174"/>
                  </a:lnTo>
                  <a:lnTo>
                    <a:pt x="2642" y="174"/>
                  </a:lnTo>
                  <a:lnTo>
                    <a:pt x="2642" y="174"/>
                  </a:lnTo>
                  <a:lnTo>
                    <a:pt x="2647" y="174"/>
                  </a:lnTo>
                  <a:lnTo>
                    <a:pt x="2647" y="168"/>
                  </a:lnTo>
                  <a:lnTo>
                    <a:pt x="2647" y="168"/>
                  </a:lnTo>
                  <a:lnTo>
                    <a:pt x="2647" y="168"/>
                  </a:lnTo>
                  <a:lnTo>
                    <a:pt x="2652" y="168"/>
                  </a:lnTo>
                  <a:lnTo>
                    <a:pt x="2652" y="168"/>
                  </a:lnTo>
                  <a:lnTo>
                    <a:pt x="2657" y="168"/>
                  </a:lnTo>
                  <a:lnTo>
                    <a:pt x="2657" y="168"/>
                  </a:lnTo>
                  <a:lnTo>
                    <a:pt x="2657" y="168"/>
                  </a:lnTo>
                  <a:lnTo>
                    <a:pt x="2657" y="168"/>
                  </a:lnTo>
                  <a:lnTo>
                    <a:pt x="2662" y="168"/>
                  </a:lnTo>
                  <a:lnTo>
                    <a:pt x="2662" y="168"/>
                  </a:lnTo>
                  <a:lnTo>
                    <a:pt x="2662" y="168"/>
                  </a:lnTo>
                  <a:lnTo>
                    <a:pt x="2662" y="168"/>
                  </a:lnTo>
                  <a:lnTo>
                    <a:pt x="2667" y="168"/>
                  </a:lnTo>
                  <a:lnTo>
                    <a:pt x="2667" y="168"/>
                  </a:lnTo>
                  <a:lnTo>
                    <a:pt x="2667" y="168"/>
                  </a:lnTo>
                  <a:lnTo>
                    <a:pt x="2667" y="168"/>
                  </a:lnTo>
                  <a:lnTo>
                    <a:pt x="2672" y="168"/>
                  </a:lnTo>
                  <a:lnTo>
                    <a:pt x="2672" y="168"/>
                  </a:lnTo>
                  <a:lnTo>
                    <a:pt x="2672" y="168"/>
                  </a:lnTo>
                  <a:lnTo>
                    <a:pt x="2672" y="168"/>
                  </a:lnTo>
                  <a:lnTo>
                    <a:pt x="2677" y="168"/>
                  </a:lnTo>
                  <a:lnTo>
                    <a:pt x="2677" y="168"/>
                  </a:lnTo>
                  <a:lnTo>
                    <a:pt x="2677" y="168"/>
                  </a:lnTo>
                  <a:lnTo>
                    <a:pt x="2677" y="168"/>
                  </a:lnTo>
                  <a:lnTo>
                    <a:pt x="2682" y="168"/>
                  </a:lnTo>
                  <a:lnTo>
                    <a:pt x="2682" y="168"/>
                  </a:lnTo>
                  <a:lnTo>
                    <a:pt x="2687" y="168"/>
                  </a:lnTo>
                  <a:lnTo>
                    <a:pt x="2687" y="168"/>
                  </a:lnTo>
                  <a:lnTo>
                    <a:pt x="2687" y="168"/>
                  </a:lnTo>
                  <a:lnTo>
                    <a:pt x="2687" y="168"/>
                  </a:lnTo>
                  <a:lnTo>
                    <a:pt x="2692" y="168"/>
                  </a:lnTo>
                  <a:lnTo>
                    <a:pt x="2692" y="168"/>
                  </a:lnTo>
                  <a:lnTo>
                    <a:pt x="2692" y="168"/>
                  </a:lnTo>
                  <a:lnTo>
                    <a:pt x="2692" y="168"/>
                  </a:lnTo>
                  <a:lnTo>
                    <a:pt x="2697" y="168"/>
                  </a:lnTo>
                  <a:lnTo>
                    <a:pt x="2697" y="162"/>
                  </a:lnTo>
                  <a:lnTo>
                    <a:pt x="2697" y="162"/>
                  </a:lnTo>
                  <a:lnTo>
                    <a:pt x="2697" y="162"/>
                  </a:lnTo>
                  <a:lnTo>
                    <a:pt x="2702" y="162"/>
                  </a:lnTo>
                  <a:lnTo>
                    <a:pt x="2702" y="162"/>
                  </a:lnTo>
                  <a:lnTo>
                    <a:pt x="2702" y="162"/>
                  </a:lnTo>
                  <a:lnTo>
                    <a:pt x="2702" y="162"/>
                  </a:lnTo>
                  <a:lnTo>
                    <a:pt x="2707" y="162"/>
                  </a:lnTo>
                  <a:lnTo>
                    <a:pt x="2707" y="162"/>
                  </a:lnTo>
                  <a:lnTo>
                    <a:pt x="2707" y="162"/>
                  </a:lnTo>
                  <a:lnTo>
                    <a:pt x="2707" y="162"/>
                  </a:lnTo>
                  <a:lnTo>
                    <a:pt x="2712" y="162"/>
                  </a:lnTo>
                  <a:lnTo>
                    <a:pt x="2712" y="162"/>
                  </a:lnTo>
                  <a:lnTo>
                    <a:pt x="2712" y="162"/>
                  </a:lnTo>
                  <a:lnTo>
                    <a:pt x="2712" y="162"/>
                  </a:lnTo>
                  <a:lnTo>
                    <a:pt x="2717" y="162"/>
                  </a:lnTo>
                  <a:lnTo>
                    <a:pt x="2717" y="162"/>
                  </a:lnTo>
                  <a:lnTo>
                    <a:pt x="2722" y="162"/>
                  </a:lnTo>
                  <a:lnTo>
                    <a:pt x="2722" y="162"/>
                  </a:lnTo>
                  <a:lnTo>
                    <a:pt x="2722" y="162"/>
                  </a:lnTo>
                  <a:lnTo>
                    <a:pt x="2722" y="162"/>
                  </a:lnTo>
                  <a:lnTo>
                    <a:pt x="2727" y="162"/>
                  </a:lnTo>
                  <a:lnTo>
                    <a:pt x="2727" y="162"/>
                  </a:lnTo>
                  <a:lnTo>
                    <a:pt x="2727" y="162"/>
                  </a:lnTo>
                  <a:lnTo>
                    <a:pt x="2727" y="162"/>
                  </a:lnTo>
                  <a:lnTo>
                    <a:pt x="2732" y="162"/>
                  </a:lnTo>
                  <a:lnTo>
                    <a:pt x="2732" y="162"/>
                  </a:lnTo>
                  <a:lnTo>
                    <a:pt x="2732" y="162"/>
                  </a:lnTo>
                  <a:lnTo>
                    <a:pt x="2732" y="157"/>
                  </a:lnTo>
                  <a:lnTo>
                    <a:pt x="2737" y="157"/>
                  </a:lnTo>
                  <a:lnTo>
                    <a:pt x="2737" y="157"/>
                  </a:lnTo>
                  <a:lnTo>
                    <a:pt x="2737" y="157"/>
                  </a:lnTo>
                  <a:lnTo>
                    <a:pt x="2737" y="157"/>
                  </a:lnTo>
                  <a:lnTo>
                    <a:pt x="2741" y="157"/>
                  </a:lnTo>
                  <a:lnTo>
                    <a:pt x="2741" y="157"/>
                  </a:lnTo>
                  <a:lnTo>
                    <a:pt x="2741" y="157"/>
                  </a:lnTo>
                  <a:lnTo>
                    <a:pt x="2741" y="157"/>
                  </a:lnTo>
                  <a:lnTo>
                    <a:pt x="2746" y="157"/>
                  </a:lnTo>
                  <a:lnTo>
                    <a:pt x="2746" y="157"/>
                  </a:lnTo>
                  <a:lnTo>
                    <a:pt x="2751" y="157"/>
                  </a:lnTo>
                  <a:lnTo>
                    <a:pt x="2751" y="157"/>
                  </a:lnTo>
                  <a:lnTo>
                    <a:pt x="2751" y="157"/>
                  </a:lnTo>
                  <a:lnTo>
                    <a:pt x="2751" y="157"/>
                  </a:lnTo>
                  <a:lnTo>
                    <a:pt x="2756" y="157"/>
                  </a:lnTo>
                  <a:lnTo>
                    <a:pt x="2756" y="151"/>
                  </a:lnTo>
                  <a:lnTo>
                    <a:pt x="2756" y="151"/>
                  </a:lnTo>
                  <a:lnTo>
                    <a:pt x="2756" y="151"/>
                  </a:lnTo>
                  <a:lnTo>
                    <a:pt x="2761" y="151"/>
                  </a:lnTo>
                  <a:lnTo>
                    <a:pt x="2761" y="151"/>
                  </a:lnTo>
                  <a:lnTo>
                    <a:pt x="2761" y="151"/>
                  </a:lnTo>
                  <a:lnTo>
                    <a:pt x="2761" y="151"/>
                  </a:lnTo>
                  <a:lnTo>
                    <a:pt x="2766" y="151"/>
                  </a:lnTo>
                  <a:lnTo>
                    <a:pt x="2766" y="151"/>
                  </a:lnTo>
                  <a:lnTo>
                    <a:pt x="2766" y="151"/>
                  </a:lnTo>
                  <a:lnTo>
                    <a:pt x="2766" y="151"/>
                  </a:lnTo>
                  <a:lnTo>
                    <a:pt x="2771" y="151"/>
                  </a:lnTo>
                  <a:lnTo>
                    <a:pt x="2771" y="151"/>
                  </a:lnTo>
                  <a:lnTo>
                    <a:pt x="2771" y="151"/>
                  </a:lnTo>
                  <a:lnTo>
                    <a:pt x="2771" y="151"/>
                  </a:lnTo>
                  <a:lnTo>
                    <a:pt x="2776" y="151"/>
                  </a:lnTo>
                  <a:lnTo>
                    <a:pt x="2776" y="151"/>
                  </a:lnTo>
                  <a:lnTo>
                    <a:pt x="2781" y="151"/>
                  </a:lnTo>
                  <a:lnTo>
                    <a:pt x="2781" y="151"/>
                  </a:lnTo>
                  <a:lnTo>
                    <a:pt x="2781" y="151"/>
                  </a:lnTo>
                  <a:lnTo>
                    <a:pt x="2781" y="151"/>
                  </a:lnTo>
                  <a:lnTo>
                    <a:pt x="2786" y="151"/>
                  </a:lnTo>
                  <a:lnTo>
                    <a:pt x="2786" y="151"/>
                  </a:lnTo>
                  <a:lnTo>
                    <a:pt x="2786" y="151"/>
                  </a:lnTo>
                  <a:lnTo>
                    <a:pt x="2786" y="151"/>
                  </a:lnTo>
                  <a:lnTo>
                    <a:pt x="2791" y="151"/>
                  </a:lnTo>
                  <a:lnTo>
                    <a:pt x="2791" y="151"/>
                  </a:lnTo>
                  <a:lnTo>
                    <a:pt x="2791" y="151"/>
                  </a:lnTo>
                  <a:lnTo>
                    <a:pt x="2791" y="151"/>
                  </a:lnTo>
                  <a:lnTo>
                    <a:pt x="2796" y="151"/>
                  </a:lnTo>
                  <a:lnTo>
                    <a:pt x="2796" y="151"/>
                  </a:lnTo>
                  <a:lnTo>
                    <a:pt x="2796" y="151"/>
                  </a:lnTo>
                  <a:lnTo>
                    <a:pt x="2796" y="151"/>
                  </a:lnTo>
                  <a:lnTo>
                    <a:pt x="2801" y="151"/>
                  </a:lnTo>
                  <a:lnTo>
                    <a:pt x="2801" y="146"/>
                  </a:lnTo>
                  <a:lnTo>
                    <a:pt x="2801" y="146"/>
                  </a:lnTo>
                  <a:lnTo>
                    <a:pt x="2801" y="146"/>
                  </a:lnTo>
                  <a:lnTo>
                    <a:pt x="2806" y="146"/>
                  </a:lnTo>
                  <a:lnTo>
                    <a:pt x="2806" y="146"/>
                  </a:lnTo>
                  <a:lnTo>
                    <a:pt x="2811" y="146"/>
                  </a:lnTo>
                  <a:lnTo>
                    <a:pt x="2811" y="146"/>
                  </a:lnTo>
                  <a:lnTo>
                    <a:pt x="2811" y="146"/>
                  </a:lnTo>
                  <a:lnTo>
                    <a:pt x="2811" y="146"/>
                  </a:lnTo>
                  <a:lnTo>
                    <a:pt x="2816" y="146"/>
                  </a:lnTo>
                  <a:lnTo>
                    <a:pt x="2816" y="146"/>
                  </a:lnTo>
                  <a:lnTo>
                    <a:pt x="2816" y="146"/>
                  </a:lnTo>
                  <a:lnTo>
                    <a:pt x="2816" y="146"/>
                  </a:lnTo>
                  <a:lnTo>
                    <a:pt x="2821" y="146"/>
                  </a:lnTo>
                  <a:lnTo>
                    <a:pt x="2821" y="146"/>
                  </a:lnTo>
                  <a:lnTo>
                    <a:pt x="2821" y="146"/>
                  </a:lnTo>
                  <a:lnTo>
                    <a:pt x="2821" y="146"/>
                  </a:lnTo>
                  <a:lnTo>
                    <a:pt x="2826" y="146"/>
                  </a:lnTo>
                  <a:lnTo>
                    <a:pt x="2826" y="146"/>
                  </a:lnTo>
                  <a:lnTo>
                    <a:pt x="2826" y="146"/>
                  </a:lnTo>
                  <a:lnTo>
                    <a:pt x="2826" y="140"/>
                  </a:lnTo>
                  <a:lnTo>
                    <a:pt x="2831" y="140"/>
                  </a:lnTo>
                  <a:lnTo>
                    <a:pt x="2831" y="140"/>
                  </a:lnTo>
                  <a:lnTo>
                    <a:pt x="2831" y="140"/>
                  </a:lnTo>
                  <a:lnTo>
                    <a:pt x="2831" y="140"/>
                  </a:lnTo>
                  <a:lnTo>
                    <a:pt x="2836" y="140"/>
                  </a:lnTo>
                  <a:lnTo>
                    <a:pt x="2836" y="140"/>
                  </a:lnTo>
                  <a:lnTo>
                    <a:pt x="2841" y="140"/>
                  </a:lnTo>
                  <a:lnTo>
                    <a:pt x="2841" y="140"/>
                  </a:lnTo>
                  <a:lnTo>
                    <a:pt x="2841" y="140"/>
                  </a:lnTo>
                  <a:lnTo>
                    <a:pt x="2841" y="140"/>
                  </a:lnTo>
                  <a:lnTo>
                    <a:pt x="2846" y="140"/>
                  </a:lnTo>
                  <a:lnTo>
                    <a:pt x="2846" y="140"/>
                  </a:lnTo>
                  <a:lnTo>
                    <a:pt x="2846" y="140"/>
                  </a:lnTo>
                  <a:lnTo>
                    <a:pt x="2846" y="140"/>
                  </a:lnTo>
                  <a:lnTo>
                    <a:pt x="2851" y="140"/>
                  </a:lnTo>
                  <a:lnTo>
                    <a:pt x="2851" y="140"/>
                  </a:lnTo>
                  <a:lnTo>
                    <a:pt x="2851" y="140"/>
                  </a:lnTo>
                  <a:lnTo>
                    <a:pt x="2851" y="140"/>
                  </a:lnTo>
                  <a:lnTo>
                    <a:pt x="2856" y="140"/>
                  </a:lnTo>
                  <a:lnTo>
                    <a:pt x="2856" y="140"/>
                  </a:lnTo>
                  <a:lnTo>
                    <a:pt x="2856" y="140"/>
                  </a:lnTo>
                  <a:lnTo>
                    <a:pt x="2856" y="140"/>
                  </a:lnTo>
                  <a:lnTo>
                    <a:pt x="2861" y="140"/>
                  </a:lnTo>
                  <a:lnTo>
                    <a:pt x="2861" y="140"/>
                  </a:lnTo>
                  <a:lnTo>
                    <a:pt x="2861" y="140"/>
                  </a:lnTo>
                  <a:lnTo>
                    <a:pt x="2861" y="140"/>
                  </a:lnTo>
                  <a:lnTo>
                    <a:pt x="2866" y="140"/>
                  </a:lnTo>
                  <a:lnTo>
                    <a:pt x="2866" y="140"/>
                  </a:lnTo>
                  <a:lnTo>
                    <a:pt x="2866" y="140"/>
                  </a:lnTo>
                  <a:lnTo>
                    <a:pt x="2866" y="134"/>
                  </a:lnTo>
                  <a:lnTo>
                    <a:pt x="2871" y="134"/>
                  </a:lnTo>
                  <a:lnTo>
                    <a:pt x="2871" y="134"/>
                  </a:lnTo>
                  <a:lnTo>
                    <a:pt x="2876" y="134"/>
                  </a:lnTo>
                  <a:lnTo>
                    <a:pt x="2876" y="134"/>
                  </a:lnTo>
                  <a:lnTo>
                    <a:pt x="2876" y="134"/>
                  </a:lnTo>
                  <a:lnTo>
                    <a:pt x="2876" y="134"/>
                  </a:lnTo>
                  <a:lnTo>
                    <a:pt x="2881" y="134"/>
                  </a:lnTo>
                  <a:lnTo>
                    <a:pt x="2881" y="134"/>
                  </a:lnTo>
                  <a:lnTo>
                    <a:pt x="2881" y="134"/>
                  </a:lnTo>
                  <a:lnTo>
                    <a:pt x="2881" y="134"/>
                  </a:lnTo>
                  <a:lnTo>
                    <a:pt x="2886" y="134"/>
                  </a:lnTo>
                  <a:lnTo>
                    <a:pt x="2886" y="134"/>
                  </a:lnTo>
                  <a:lnTo>
                    <a:pt x="2886" y="134"/>
                  </a:lnTo>
                  <a:lnTo>
                    <a:pt x="2886" y="134"/>
                  </a:lnTo>
                  <a:lnTo>
                    <a:pt x="2890" y="134"/>
                  </a:lnTo>
                  <a:lnTo>
                    <a:pt x="2890" y="134"/>
                  </a:lnTo>
                  <a:lnTo>
                    <a:pt x="2890" y="134"/>
                  </a:lnTo>
                  <a:lnTo>
                    <a:pt x="2890" y="134"/>
                  </a:lnTo>
                  <a:lnTo>
                    <a:pt x="2895" y="134"/>
                  </a:lnTo>
                  <a:lnTo>
                    <a:pt x="2895" y="134"/>
                  </a:lnTo>
                  <a:lnTo>
                    <a:pt x="2895" y="134"/>
                  </a:lnTo>
                  <a:lnTo>
                    <a:pt x="2895" y="134"/>
                  </a:lnTo>
                  <a:lnTo>
                    <a:pt x="2900" y="134"/>
                  </a:lnTo>
                  <a:lnTo>
                    <a:pt x="2900" y="134"/>
                  </a:lnTo>
                  <a:lnTo>
                    <a:pt x="2905" y="134"/>
                  </a:lnTo>
                  <a:lnTo>
                    <a:pt x="2905" y="134"/>
                  </a:lnTo>
                  <a:lnTo>
                    <a:pt x="2905" y="134"/>
                  </a:lnTo>
                  <a:lnTo>
                    <a:pt x="2905" y="134"/>
                  </a:lnTo>
                  <a:lnTo>
                    <a:pt x="2910" y="134"/>
                  </a:lnTo>
                  <a:lnTo>
                    <a:pt x="2910" y="134"/>
                  </a:lnTo>
                  <a:lnTo>
                    <a:pt x="2910" y="134"/>
                  </a:lnTo>
                  <a:lnTo>
                    <a:pt x="2910" y="134"/>
                  </a:lnTo>
                  <a:lnTo>
                    <a:pt x="2915" y="134"/>
                  </a:lnTo>
                  <a:lnTo>
                    <a:pt x="2915" y="134"/>
                  </a:lnTo>
                  <a:lnTo>
                    <a:pt x="2915" y="134"/>
                  </a:lnTo>
                  <a:lnTo>
                    <a:pt x="2915" y="129"/>
                  </a:lnTo>
                  <a:lnTo>
                    <a:pt x="2920" y="129"/>
                  </a:lnTo>
                  <a:lnTo>
                    <a:pt x="2920" y="129"/>
                  </a:lnTo>
                  <a:lnTo>
                    <a:pt x="2920" y="129"/>
                  </a:lnTo>
                  <a:lnTo>
                    <a:pt x="2920" y="129"/>
                  </a:lnTo>
                  <a:lnTo>
                    <a:pt x="2925" y="129"/>
                  </a:lnTo>
                  <a:lnTo>
                    <a:pt x="2925" y="129"/>
                  </a:lnTo>
                  <a:lnTo>
                    <a:pt x="2925" y="129"/>
                  </a:lnTo>
                  <a:lnTo>
                    <a:pt x="2925" y="129"/>
                  </a:lnTo>
                  <a:lnTo>
                    <a:pt x="2930" y="129"/>
                  </a:lnTo>
                  <a:lnTo>
                    <a:pt x="2930" y="129"/>
                  </a:lnTo>
                  <a:lnTo>
                    <a:pt x="2935" y="129"/>
                  </a:lnTo>
                  <a:lnTo>
                    <a:pt x="2935" y="129"/>
                  </a:lnTo>
                  <a:lnTo>
                    <a:pt x="2935" y="129"/>
                  </a:lnTo>
                  <a:lnTo>
                    <a:pt x="2935" y="129"/>
                  </a:lnTo>
                  <a:lnTo>
                    <a:pt x="2940" y="129"/>
                  </a:lnTo>
                  <a:lnTo>
                    <a:pt x="2940" y="129"/>
                  </a:lnTo>
                  <a:lnTo>
                    <a:pt x="2940" y="129"/>
                  </a:lnTo>
                  <a:lnTo>
                    <a:pt x="2940" y="129"/>
                  </a:lnTo>
                  <a:lnTo>
                    <a:pt x="2945" y="129"/>
                  </a:lnTo>
                  <a:lnTo>
                    <a:pt x="2945" y="129"/>
                  </a:lnTo>
                  <a:lnTo>
                    <a:pt x="2945" y="129"/>
                  </a:lnTo>
                  <a:lnTo>
                    <a:pt x="2945" y="129"/>
                  </a:lnTo>
                  <a:lnTo>
                    <a:pt x="2950" y="129"/>
                  </a:lnTo>
                  <a:lnTo>
                    <a:pt x="2950" y="129"/>
                  </a:lnTo>
                  <a:lnTo>
                    <a:pt x="2950" y="129"/>
                  </a:lnTo>
                  <a:lnTo>
                    <a:pt x="2950" y="129"/>
                  </a:lnTo>
                  <a:lnTo>
                    <a:pt x="2955" y="129"/>
                  </a:lnTo>
                  <a:lnTo>
                    <a:pt x="2955" y="123"/>
                  </a:lnTo>
                  <a:lnTo>
                    <a:pt x="2955" y="123"/>
                  </a:lnTo>
                  <a:lnTo>
                    <a:pt x="2955" y="123"/>
                  </a:lnTo>
                  <a:lnTo>
                    <a:pt x="2960" y="123"/>
                  </a:lnTo>
                  <a:lnTo>
                    <a:pt x="2960" y="123"/>
                  </a:lnTo>
                  <a:lnTo>
                    <a:pt x="2965" y="123"/>
                  </a:lnTo>
                  <a:lnTo>
                    <a:pt x="2965" y="123"/>
                  </a:lnTo>
                  <a:lnTo>
                    <a:pt x="2965" y="123"/>
                  </a:lnTo>
                  <a:lnTo>
                    <a:pt x="2965" y="123"/>
                  </a:lnTo>
                  <a:lnTo>
                    <a:pt x="2970" y="123"/>
                  </a:lnTo>
                  <a:lnTo>
                    <a:pt x="2970" y="123"/>
                  </a:lnTo>
                  <a:lnTo>
                    <a:pt x="2970" y="123"/>
                  </a:lnTo>
                  <a:lnTo>
                    <a:pt x="2970" y="117"/>
                  </a:lnTo>
                  <a:lnTo>
                    <a:pt x="2975" y="117"/>
                  </a:lnTo>
                  <a:lnTo>
                    <a:pt x="2975" y="117"/>
                  </a:lnTo>
                  <a:lnTo>
                    <a:pt x="2975" y="117"/>
                  </a:lnTo>
                  <a:lnTo>
                    <a:pt x="2975" y="117"/>
                  </a:lnTo>
                  <a:lnTo>
                    <a:pt x="2980" y="117"/>
                  </a:lnTo>
                  <a:lnTo>
                    <a:pt x="2980" y="117"/>
                  </a:lnTo>
                  <a:lnTo>
                    <a:pt x="2980" y="117"/>
                  </a:lnTo>
                  <a:lnTo>
                    <a:pt x="2980" y="117"/>
                  </a:lnTo>
                  <a:lnTo>
                    <a:pt x="2985" y="117"/>
                  </a:lnTo>
                  <a:lnTo>
                    <a:pt x="2985" y="117"/>
                  </a:lnTo>
                  <a:lnTo>
                    <a:pt x="2985" y="117"/>
                  </a:lnTo>
                  <a:lnTo>
                    <a:pt x="2985" y="117"/>
                  </a:lnTo>
                  <a:lnTo>
                    <a:pt x="2990" y="117"/>
                  </a:lnTo>
                  <a:lnTo>
                    <a:pt x="2990" y="117"/>
                  </a:lnTo>
                  <a:lnTo>
                    <a:pt x="2990" y="117"/>
                  </a:lnTo>
                  <a:lnTo>
                    <a:pt x="2990" y="117"/>
                  </a:lnTo>
                  <a:lnTo>
                    <a:pt x="2995" y="117"/>
                  </a:lnTo>
                  <a:lnTo>
                    <a:pt x="2995" y="117"/>
                  </a:lnTo>
                  <a:lnTo>
                    <a:pt x="3000" y="117"/>
                  </a:lnTo>
                  <a:lnTo>
                    <a:pt x="3000" y="117"/>
                  </a:lnTo>
                  <a:lnTo>
                    <a:pt x="3000" y="117"/>
                  </a:lnTo>
                  <a:lnTo>
                    <a:pt x="3000" y="117"/>
                  </a:lnTo>
                  <a:lnTo>
                    <a:pt x="3005" y="117"/>
                  </a:lnTo>
                  <a:lnTo>
                    <a:pt x="3005" y="117"/>
                  </a:lnTo>
                  <a:lnTo>
                    <a:pt x="3005" y="117"/>
                  </a:lnTo>
                  <a:lnTo>
                    <a:pt x="3005" y="117"/>
                  </a:lnTo>
                  <a:lnTo>
                    <a:pt x="3010" y="117"/>
                  </a:lnTo>
                  <a:lnTo>
                    <a:pt x="3010" y="117"/>
                  </a:lnTo>
                  <a:lnTo>
                    <a:pt x="3010" y="117"/>
                  </a:lnTo>
                  <a:lnTo>
                    <a:pt x="3010" y="117"/>
                  </a:lnTo>
                  <a:lnTo>
                    <a:pt x="3015" y="117"/>
                  </a:lnTo>
                  <a:lnTo>
                    <a:pt x="3015" y="117"/>
                  </a:lnTo>
                  <a:lnTo>
                    <a:pt x="3015" y="117"/>
                  </a:lnTo>
                  <a:lnTo>
                    <a:pt x="3015" y="117"/>
                  </a:lnTo>
                  <a:lnTo>
                    <a:pt x="3020" y="117"/>
                  </a:lnTo>
                  <a:lnTo>
                    <a:pt x="3020" y="117"/>
                  </a:lnTo>
                  <a:lnTo>
                    <a:pt x="3020" y="117"/>
                  </a:lnTo>
                  <a:lnTo>
                    <a:pt x="3020" y="117"/>
                  </a:lnTo>
                  <a:lnTo>
                    <a:pt x="3025" y="117"/>
                  </a:lnTo>
                  <a:lnTo>
                    <a:pt x="3025" y="112"/>
                  </a:lnTo>
                  <a:lnTo>
                    <a:pt x="3030" y="112"/>
                  </a:lnTo>
                  <a:lnTo>
                    <a:pt x="3030" y="112"/>
                  </a:lnTo>
                  <a:lnTo>
                    <a:pt x="3030" y="112"/>
                  </a:lnTo>
                  <a:lnTo>
                    <a:pt x="3030" y="112"/>
                  </a:lnTo>
                  <a:lnTo>
                    <a:pt x="3035" y="112"/>
                  </a:lnTo>
                  <a:lnTo>
                    <a:pt x="3035" y="112"/>
                  </a:lnTo>
                  <a:lnTo>
                    <a:pt x="3035" y="112"/>
                  </a:lnTo>
                  <a:lnTo>
                    <a:pt x="3035" y="112"/>
                  </a:lnTo>
                  <a:lnTo>
                    <a:pt x="3040" y="112"/>
                  </a:lnTo>
                  <a:lnTo>
                    <a:pt x="3040" y="112"/>
                  </a:lnTo>
                  <a:lnTo>
                    <a:pt x="3040" y="112"/>
                  </a:lnTo>
                  <a:lnTo>
                    <a:pt x="3040" y="112"/>
                  </a:lnTo>
                  <a:lnTo>
                    <a:pt x="3044" y="112"/>
                  </a:lnTo>
                  <a:lnTo>
                    <a:pt x="3044" y="112"/>
                  </a:lnTo>
                  <a:lnTo>
                    <a:pt x="3044" y="112"/>
                  </a:lnTo>
                  <a:lnTo>
                    <a:pt x="3044" y="112"/>
                  </a:lnTo>
                  <a:lnTo>
                    <a:pt x="3049" y="112"/>
                  </a:lnTo>
                  <a:lnTo>
                    <a:pt x="3049" y="112"/>
                  </a:lnTo>
                  <a:lnTo>
                    <a:pt x="3049" y="112"/>
                  </a:lnTo>
                  <a:lnTo>
                    <a:pt x="3049" y="112"/>
                  </a:lnTo>
                  <a:lnTo>
                    <a:pt x="3054" y="112"/>
                  </a:lnTo>
                  <a:lnTo>
                    <a:pt x="3054" y="112"/>
                  </a:lnTo>
                  <a:lnTo>
                    <a:pt x="3059" y="112"/>
                  </a:lnTo>
                  <a:lnTo>
                    <a:pt x="3059" y="112"/>
                  </a:lnTo>
                  <a:lnTo>
                    <a:pt x="3059" y="112"/>
                  </a:lnTo>
                  <a:lnTo>
                    <a:pt x="3059" y="112"/>
                  </a:lnTo>
                  <a:lnTo>
                    <a:pt x="3064" y="112"/>
                  </a:lnTo>
                  <a:lnTo>
                    <a:pt x="3064" y="112"/>
                  </a:lnTo>
                  <a:lnTo>
                    <a:pt x="3064" y="112"/>
                  </a:lnTo>
                  <a:lnTo>
                    <a:pt x="3064" y="112"/>
                  </a:lnTo>
                  <a:lnTo>
                    <a:pt x="3069" y="112"/>
                  </a:lnTo>
                  <a:lnTo>
                    <a:pt x="3069" y="112"/>
                  </a:lnTo>
                  <a:lnTo>
                    <a:pt x="3069" y="112"/>
                  </a:lnTo>
                  <a:lnTo>
                    <a:pt x="3069" y="112"/>
                  </a:lnTo>
                  <a:lnTo>
                    <a:pt x="3074" y="112"/>
                  </a:lnTo>
                  <a:lnTo>
                    <a:pt x="3074" y="112"/>
                  </a:lnTo>
                  <a:lnTo>
                    <a:pt x="3074" y="112"/>
                  </a:lnTo>
                  <a:lnTo>
                    <a:pt x="3074" y="112"/>
                  </a:lnTo>
                  <a:lnTo>
                    <a:pt x="3079" y="112"/>
                  </a:lnTo>
                  <a:lnTo>
                    <a:pt x="3079" y="112"/>
                  </a:lnTo>
                  <a:lnTo>
                    <a:pt x="3079" y="112"/>
                  </a:lnTo>
                  <a:lnTo>
                    <a:pt x="3079" y="106"/>
                  </a:lnTo>
                  <a:lnTo>
                    <a:pt x="3084" y="106"/>
                  </a:lnTo>
                  <a:lnTo>
                    <a:pt x="3084" y="106"/>
                  </a:lnTo>
                  <a:lnTo>
                    <a:pt x="3089" y="106"/>
                  </a:lnTo>
                  <a:lnTo>
                    <a:pt x="3089" y="106"/>
                  </a:lnTo>
                  <a:lnTo>
                    <a:pt x="3089" y="106"/>
                  </a:lnTo>
                  <a:lnTo>
                    <a:pt x="3089" y="106"/>
                  </a:lnTo>
                  <a:lnTo>
                    <a:pt x="3094" y="106"/>
                  </a:lnTo>
                  <a:lnTo>
                    <a:pt x="3094" y="106"/>
                  </a:lnTo>
                  <a:lnTo>
                    <a:pt x="3094" y="106"/>
                  </a:lnTo>
                  <a:lnTo>
                    <a:pt x="3094" y="106"/>
                  </a:lnTo>
                  <a:lnTo>
                    <a:pt x="3099" y="106"/>
                  </a:lnTo>
                  <a:lnTo>
                    <a:pt x="3099" y="106"/>
                  </a:lnTo>
                  <a:lnTo>
                    <a:pt x="3099" y="106"/>
                  </a:lnTo>
                  <a:lnTo>
                    <a:pt x="3099" y="106"/>
                  </a:lnTo>
                  <a:lnTo>
                    <a:pt x="3104" y="106"/>
                  </a:lnTo>
                  <a:lnTo>
                    <a:pt x="3104" y="106"/>
                  </a:lnTo>
                  <a:lnTo>
                    <a:pt x="3104" y="106"/>
                  </a:lnTo>
                  <a:lnTo>
                    <a:pt x="3104" y="106"/>
                  </a:lnTo>
                  <a:lnTo>
                    <a:pt x="3109" y="106"/>
                  </a:lnTo>
                  <a:lnTo>
                    <a:pt x="3109" y="106"/>
                  </a:lnTo>
                  <a:lnTo>
                    <a:pt x="3109" y="106"/>
                  </a:lnTo>
                  <a:lnTo>
                    <a:pt x="3109" y="101"/>
                  </a:lnTo>
                  <a:lnTo>
                    <a:pt x="3114" y="101"/>
                  </a:lnTo>
                  <a:lnTo>
                    <a:pt x="3114" y="101"/>
                  </a:lnTo>
                  <a:lnTo>
                    <a:pt x="3114" y="101"/>
                  </a:lnTo>
                  <a:lnTo>
                    <a:pt x="3114" y="101"/>
                  </a:lnTo>
                  <a:lnTo>
                    <a:pt x="3119" y="101"/>
                  </a:lnTo>
                  <a:lnTo>
                    <a:pt x="3119" y="101"/>
                  </a:lnTo>
                  <a:lnTo>
                    <a:pt x="3124" y="101"/>
                  </a:lnTo>
                  <a:lnTo>
                    <a:pt x="3124" y="101"/>
                  </a:lnTo>
                  <a:lnTo>
                    <a:pt x="3124" y="101"/>
                  </a:lnTo>
                  <a:lnTo>
                    <a:pt x="3124" y="101"/>
                  </a:lnTo>
                  <a:lnTo>
                    <a:pt x="3129" y="101"/>
                  </a:lnTo>
                  <a:lnTo>
                    <a:pt x="3129" y="101"/>
                  </a:lnTo>
                  <a:lnTo>
                    <a:pt x="3129" y="101"/>
                  </a:lnTo>
                  <a:lnTo>
                    <a:pt x="3129" y="101"/>
                  </a:lnTo>
                  <a:lnTo>
                    <a:pt x="3134" y="101"/>
                  </a:lnTo>
                  <a:lnTo>
                    <a:pt x="3134" y="101"/>
                  </a:lnTo>
                  <a:lnTo>
                    <a:pt x="3134" y="101"/>
                  </a:lnTo>
                  <a:lnTo>
                    <a:pt x="3134" y="101"/>
                  </a:lnTo>
                  <a:lnTo>
                    <a:pt x="3139" y="101"/>
                  </a:lnTo>
                  <a:lnTo>
                    <a:pt x="3139" y="101"/>
                  </a:lnTo>
                  <a:lnTo>
                    <a:pt x="3139" y="101"/>
                  </a:lnTo>
                  <a:lnTo>
                    <a:pt x="3139" y="101"/>
                  </a:lnTo>
                  <a:lnTo>
                    <a:pt x="3144" y="101"/>
                  </a:lnTo>
                  <a:lnTo>
                    <a:pt x="3144" y="101"/>
                  </a:lnTo>
                  <a:lnTo>
                    <a:pt x="3144" y="101"/>
                  </a:lnTo>
                  <a:lnTo>
                    <a:pt x="3144" y="101"/>
                  </a:lnTo>
                  <a:lnTo>
                    <a:pt x="3149" y="101"/>
                  </a:lnTo>
                  <a:lnTo>
                    <a:pt x="3149" y="101"/>
                  </a:lnTo>
                  <a:lnTo>
                    <a:pt x="3154" y="101"/>
                  </a:lnTo>
                  <a:lnTo>
                    <a:pt x="3154" y="101"/>
                  </a:lnTo>
                  <a:lnTo>
                    <a:pt x="3154" y="101"/>
                  </a:lnTo>
                  <a:lnTo>
                    <a:pt x="3154" y="101"/>
                  </a:lnTo>
                  <a:lnTo>
                    <a:pt x="3159" y="101"/>
                  </a:lnTo>
                  <a:lnTo>
                    <a:pt x="3159" y="101"/>
                  </a:lnTo>
                  <a:lnTo>
                    <a:pt x="3159" y="101"/>
                  </a:lnTo>
                  <a:lnTo>
                    <a:pt x="3159" y="101"/>
                  </a:lnTo>
                  <a:lnTo>
                    <a:pt x="3164" y="101"/>
                  </a:lnTo>
                  <a:lnTo>
                    <a:pt x="3164" y="101"/>
                  </a:lnTo>
                  <a:lnTo>
                    <a:pt x="3164" y="101"/>
                  </a:lnTo>
                  <a:lnTo>
                    <a:pt x="3164" y="101"/>
                  </a:lnTo>
                  <a:lnTo>
                    <a:pt x="3169" y="101"/>
                  </a:lnTo>
                  <a:lnTo>
                    <a:pt x="3169" y="101"/>
                  </a:lnTo>
                  <a:lnTo>
                    <a:pt x="3169" y="101"/>
                  </a:lnTo>
                  <a:lnTo>
                    <a:pt x="3169" y="101"/>
                  </a:lnTo>
                  <a:lnTo>
                    <a:pt x="3174" y="101"/>
                  </a:lnTo>
                  <a:lnTo>
                    <a:pt x="3174" y="101"/>
                  </a:lnTo>
                  <a:lnTo>
                    <a:pt x="3174" y="101"/>
                  </a:lnTo>
                  <a:lnTo>
                    <a:pt x="3174" y="101"/>
                  </a:lnTo>
                  <a:lnTo>
                    <a:pt x="3179" y="101"/>
                  </a:lnTo>
                  <a:lnTo>
                    <a:pt x="3179" y="101"/>
                  </a:lnTo>
                  <a:lnTo>
                    <a:pt x="3184" y="101"/>
                  </a:lnTo>
                  <a:lnTo>
                    <a:pt x="3184" y="101"/>
                  </a:lnTo>
                  <a:lnTo>
                    <a:pt x="3184" y="101"/>
                  </a:lnTo>
                  <a:lnTo>
                    <a:pt x="3184" y="101"/>
                  </a:lnTo>
                  <a:lnTo>
                    <a:pt x="3189" y="101"/>
                  </a:lnTo>
                  <a:lnTo>
                    <a:pt x="3189" y="95"/>
                  </a:lnTo>
                  <a:lnTo>
                    <a:pt x="3189" y="95"/>
                  </a:lnTo>
                  <a:lnTo>
                    <a:pt x="3189" y="95"/>
                  </a:lnTo>
                  <a:lnTo>
                    <a:pt x="3193" y="95"/>
                  </a:lnTo>
                  <a:lnTo>
                    <a:pt x="3193" y="95"/>
                  </a:lnTo>
                  <a:lnTo>
                    <a:pt x="3193" y="95"/>
                  </a:lnTo>
                  <a:lnTo>
                    <a:pt x="3193" y="95"/>
                  </a:lnTo>
                  <a:lnTo>
                    <a:pt x="3198" y="95"/>
                  </a:lnTo>
                  <a:lnTo>
                    <a:pt x="3198" y="95"/>
                  </a:lnTo>
                  <a:lnTo>
                    <a:pt x="3198" y="95"/>
                  </a:lnTo>
                  <a:lnTo>
                    <a:pt x="3198" y="89"/>
                  </a:lnTo>
                  <a:lnTo>
                    <a:pt x="3203" y="89"/>
                  </a:lnTo>
                  <a:lnTo>
                    <a:pt x="3203" y="89"/>
                  </a:lnTo>
                  <a:lnTo>
                    <a:pt x="3203" y="89"/>
                  </a:lnTo>
                  <a:lnTo>
                    <a:pt x="3203" y="89"/>
                  </a:lnTo>
                  <a:lnTo>
                    <a:pt x="3208" y="89"/>
                  </a:lnTo>
                  <a:lnTo>
                    <a:pt x="3208" y="89"/>
                  </a:lnTo>
                  <a:lnTo>
                    <a:pt x="3213" y="89"/>
                  </a:lnTo>
                  <a:lnTo>
                    <a:pt x="3213" y="89"/>
                  </a:lnTo>
                  <a:lnTo>
                    <a:pt x="3213" y="89"/>
                  </a:lnTo>
                  <a:lnTo>
                    <a:pt x="3213" y="89"/>
                  </a:lnTo>
                  <a:lnTo>
                    <a:pt x="3218" y="89"/>
                  </a:lnTo>
                  <a:lnTo>
                    <a:pt x="3218" y="89"/>
                  </a:lnTo>
                  <a:lnTo>
                    <a:pt x="3218" y="89"/>
                  </a:lnTo>
                  <a:lnTo>
                    <a:pt x="3218" y="89"/>
                  </a:lnTo>
                  <a:lnTo>
                    <a:pt x="3223" y="89"/>
                  </a:lnTo>
                  <a:lnTo>
                    <a:pt x="3223" y="89"/>
                  </a:lnTo>
                  <a:lnTo>
                    <a:pt x="3223" y="89"/>
                  </a:lnTo>
                  <a:lnTo>
                    <a:pt x="3223" y="89"/>
                  </a:lnTo>
                  <a:lnTo>
                    <a:pt x="3228" y="89"/>
                  </a:lnTo>
                  <a:lnTo>
                    <a:pt x="3228" y="89"/>
                  </a:lnTo>
                  <a:lnTo>
                    <a:pt x="3228" y="89"/>
                  </a:lnTo>
                  <a:lnTo>
                    <a:pt x="3228" y="89"/>
                  </a:lnTo>
                  <a:lnTo>
                    <a:pt x="3233" y="89"/>
                  </a:lnTo>
                  <a:lnTo>
                    <a:pt x="3233" y="89"/>
                  </a:lnTo>
                  <a:lnTo>
                    <a:pt x="3233" y="89"/>
                  </a:lnTo>
                  <a:lnTo>
                    <a:pt x="3233" y="84"/>
                  </a:lnTo>
                  <a:lnTo>
                    <a:pt x="3238" y="84"/>
                  </a:lnTo>
                  <a:lnTo>
                    <a:pt x="3238" y="84"/>
                  </a:lnTo>
                  <a:lnTo>
                    <a:pt x="3243" y="84"/>
                  </a:lnTo>
                  <a:lnTo>
                    <a:pt x="3243" y="78"/>
                  </a:lnTo>
                  <a:lnTo>
                    <a:pt x="3243" y="78"/>
                  </a:lnTo>
                  <a:lnTo>
                    <a:pt x="3243" y="78"/>
                  </a:lnTo>
                  <a:lnTo>
                    <a:pt x="3248" y="78"/>
                  </a:lnTo>
                  <a:lnTo>
                    <a:pt x="3248" y="78"/>
                  </a:lnTo>
                  <a:lnTo>
                    <a:pt x="3248" y="78"/>
                  </a:lnTo>
                  <a:lnTo>
                    <a:pt x="3248" y="78"/>
                  </a:lnTo>
                  <a:lnTo>
                    <a:pt x="3253" y="78"/>
                  </a:lnTo>
                  <a:lnTo>
                    <a:pt x="3253" y="78"/>
                  </a:lnTo>
                  <a:lnTo>
                    <a:pt x="3253" y="78"/>
                  </a:lnTo>
                  <a:lnTo>
                    <a:pt x="3253" y="78"/>
                  </a:lnTo>
                  <a:lnTo>
                    <a:pt x="3258" y="78"/>
                  </a:lnTo>
                  <a:lnTo>
                    <a:pt x="3258" y="78"/>
                  </a:lnTo>
                  <a:lnTo>
                    <a:pt x="3258" y="78"/>
                  </a:lnTo>
                  <a:lnTo>
                    <a:pt x="3258" y="78"/>
                  </a:lnTo>
                  <a:lnTo>
                    <a:pt x="3263" y="78"/>
                  </a:lnTo>
                  <a:lnTo>
                    <a:pt x="3263" y="73"/>
                  </a:lnTo>
                  <a:lnTo>
                    <a:pt x="3263" y="73"/>
                  </a:lnTo>
                  <a:lnTo>
                    <a:pt x="3263" y="73"/>
                  </a:lnTo>
                  <a:lnTo>
                    <a:pt x="3268" y="73"/>
                  </a:lnTo>
                  <a:lnTo>
                    <a:pt x="3268" y="73"/>
                  </a:lnTo>
                  <a:lnTo>
                    <a:pt x="3268" y="73"/>
                  </a:lnTo>
                  <a:lnTo>
                    <a:pt x="3268" y="73"/>
                  </a:lnTo>
                  <a:lnTo>
                    <a:pt x="3273" y="73"/>
                  </a:lnTo>
                  <a:lnTo>
                    <a:pt x="3273" y="73"/>
                  </a:lnTo>
                  <a:lnTo>
                    <a:pt x="3278" y="73"/>
                  </a:lnTo>
                  <a:lnTo>
                    <a:pt x="3278" y="73"/>
                  </a:lnTo>
                  <a:lnTo>
                    <a:pt x="3278" y="73"/>
                  </a:lnTo>
                  <a:lnTo>
                    <a:pt x="3278" y="73"/>
                  </a:lnTo>
                  <a:lnTo>
                    <a:pt x="3283" y="73"/>
                  </a:lnTo>
                  <a:lnTo>
                    <a:pt x="3283" y="73"/>
                  </a:lnTo>
                  <a:lnTo>
                    <a:pt x="3283" y="73"/>
                  </a:lnTo>
                  <a:lnTo>
                    <a:pt x="3283" y="67"/>
                  </a:lnTo>
                  <a:lnTo>
                    <a:pt x="3288" y="67"/>
                  </a:lnTo>
                  <a:lnTo>
                    <a:pt x="3288" y="67"/>
                  </a:lnTo>
                  <a:lnTo>
                    <a:pt x="3288" y="67"/>
                  </a:lnTo>
                  <a:lnTo>
                    <a:pt x="3288" y="67"/>
                  </a:lnTo>
                  <a:lnTo>
                    <a:pt x="3293" y="67"/>
                  </a:lnTo>
                  <a:lnTo>
                    <a:pt x="3293" y="67"/>
                  </a:lnTo>
                  <a:lnTo>
                    <a:pt x="3293" y="67"/>
                  </a:lnTo>
                  <a:lnTo>
                    <a:pt x="3293" y="67"/>
                  </a:lnTo>
                  <a:lnTo>
                    <a:pt x="3298" y="67"/>
                  </a:lnTo>
                  <a:lnTo>
                    <a:pt x="3298" y="67"/>
                  </a:lnTo>
                  <a:lnTo>
                    <a:pt x="3298" y="67"/>
                  </a:lnTo>
                  <a:lnTo>
                    <a:pt x="3298" y="67"/>
                  </a:lnTo>
                  <a:lnTo>
                    <a:pt x="3303" y="67"/>
                  </a:lnTo>
                  <a:lnTo>
                    <a:pt x="3303" y="67"/>
                  </a:lnTo>
                  <a:lnTo>
                    <a:pt x="3308" y="67"/>
                  </a:lnTo>
                  <a:lnTo>
                    <a:pt x="3308" y="67"/>
                  </a:lnTo>
                  <a:lnTo>
                    <a:pt x="3308" y="67"/>
                  </a:lnTo>
                  <a:lnTo>
                    <a:pt x="3308" y="67"/>
                  </a:lnTo>
                  <a:lnTo>
                    <a:pt x="3313" y="67"/>
                  </a:lnTo>
                  <a:lnTo>
                    <a:pt x="3313" y="67"/>
                  </a:lnTo>
                  <a:lnTo>
                    <a:pt x="3313" y="67"/>
                  </a:lnTo>
                  <a:lnTo>
                    <a:pt x="3313" y="67"/>
                  </a:lnTo>
                  <a:lnTo>
                    <a:pt x="3318" y="67"/>
                  </a:lnTo>
                  <a:lnTo>
                    <a:pt x="3318" y="67"/>
                  </a:lnTo>
                  <a:lnTo>
                    <a:pt x="3318" y="67"/>
                  </a:lnTo>
                  <a:lnTo>
                    <a:pt x="3318" y="67"/>
                  </a:lnTo>
                  <a:lnTo>
                    <a:pt x="3323" y="67"/>
                  </a:lnTo>
                  <a:lnTo>
                    <a:pt x="3323" y="67"/>
                  </a:lnTo>
                  <a:lnTo>
                    <a:pt x="3323" y="67"/>
                  </a:lnTo>
                  <a:lnTo>
                    <a:pt x="3323" y="67"/>
                  </a:lnTo>
                  <a:lnTo>
                    <a:pt x="3328" y="67"/>
                  </a:lnTo>
                  <a:lnTo>
                    <a:pt x="3328" y="67"/>
                  </a:lnTo>
                  <a:lnTo>
                    <a:pt x="3328" y="67"/>
                  </a:lnTo>
                  <a:lnTo>
                    <a:pt x="3328" y="56"/>
                  </a:lnTo>
                  <a:lnTo>
                    <a:pt x="3333" y="56"/>
                  </a:lnTo>
                  <a:lnTo>
                    <a:pt x="3333" y="56"/>
                  </a:lnTo>
                  <a:lnTo>
                    <a:pt x="3338" y="56"/>
                  </a:lnTo>
                  <a:lnTo>
                    <a:pt x="3338" y="56"/>
                  </a:lnTo>
                  <a:lnTo>
                    <a:pt x="3338" y="56"/>
                  </a:lnTo>
                  <a:lnTo>
                    <a:pt x="3338" y="56"/>
                  </a:lnTo>
                  <a:lnTo>
                    <a:pt x="3343" y="56"/>
                  </a:lnTo>
                  <a:lnTo>
                    <a:pt x="3343" y="56"/>
                  </a:lnTo>
                  <a:lnTo>
                    <a:pt x="3343" y="56"/>
                  </a:lnTo>
                  <a:lnTo>
                    <a:pt x="3343" y="56"/>
                  </a:lnTo>
                  <a:lnTo>
                    <a:pt x="3347" y="56"/>
                  </a:lnTo>
                  <a:lnTo>
                    <a:pt x="3347" y="56"/>
                  </a:lnTo>
                  <a:lnTo>
                    <a:pt x="3347" y="56"/>
                  </a:lnTo>
                  <a:lnTo>
                    <a:pt x="3347" y="56"/>
                  </a:lnTo>
                  <a:lnTo>
                    <a:pt x="3352" y="56"/>
                  </a:lnTo>
                  <a:lnTo>
                    <a:pt x="3352" y="56"/>
                  </a:lnTo>
                  <a:lnTo>
                    <a:pt x="3352" y="56"/>
                  </a:lnTo>
                  <a:lnTo>
                    <a:pt x="3352" y="56"/>
                  </a:lnTo>
                  <a:lnTo>
                    <a:pt x="3357" y="56"/>
                  </a:lnTo>
                  <a:lnTo>
                    <a:pt x="3357" y="50"/>
                  </a:lnTo>
                  <a:lnTo>
                    <a:pt x="3357" y="50"/>
                  </a:lnTo>
                  <a:lnTo>
                    <a:pt x="3357" y="50"/>
                  </a:lnTo>
                  <a:lnTo>
                    <a:pt x="3362" y="50"/>
                  </a:lnTo>
                  <a:lnTo>
                    <a:pt x="3362" y="50"/>
                  </a:lnTo>
                  <a:lnTo>
                    <a:pt x="3367" y="50"/>
                  </a:lnTo>
                  <a:lnTo>
                    <a:pt x="3367" y="50"/>
                  </a:lnTo>
                  <a:lnTo>
                    <a:pt x="3367" y="50"/>
                  </a:lnTo>
                  <a:lnTo>
                    <a:pt x="3367" y="50"/>
                  </a:lnTo>
                  <a:lnTo>
                    <a:pt x="3372" y="50"/>
                  </a:lnTo>
                  <a:lnTo>
                    <a:pt x="3372" y="50"/>
                  </a:lnTo>
                  <a:lnTo>
                    <a:pt x="3372" y="50"/>
                  </a:lnTo>
                  <a:lnTo>
                    <a:pt x="3372" y="50"/>
                  </a:lnTo>
                  <a:lnTo>
                    <a:pt x="3377" y="50"/>
                  </a:lnTo>
                  <a:lnTo>
                    <a:pt x="3377" y="50"/>
                  </a:lnTo>
                  <a:lnTo>
                    <a:pt x="3377" y="50"/>
                  </a:lnTo>
                  <a:lnTo>
                    <a:pt x="3377" y="45"/>
                  </a:lnTo>
                  <a:lnTo>
                    <a:pt x="3382" y="45"/>
                  </a:lnTo>
                  <a:lnTo>
                    <a:pt x="3382" y="45"/>
                  </a:lnTo>
                  <a:lnTo>
                    <a:pt x="3382" y="45"/>
                  </a:lnTo>
                  <a:lnTo>
                    <a:pt x="3382" y="45"/>
                  </a:lnTo>
                  <a:lnTo>
                    <a:pt x="3387" y="45"/>
                  </a:lnTo>
                  <a:lnTo>
                    <a:pt x="3387" y="45"/>
                  </a:lnTo>
                  <a:lnTo>
                    <a:pt x="3387" y="45"/>
                  </a:lnTo>
                  <a:lnTo>
                    <a:pt x="3387" y="45"/>
                  </a:lnTo>
                  <a:lnTo>
                    <a:pt x="3392" y="45"/>
                  </a:lnTo>
                  <a:lnTo>
                    <a:pt x="3392" y="45"/>
                  </a:lnTo>
                  <a:lnTo>
                    <a:pt x="3397" y="45"/>
                  </a:lnTo>
                  <a:lnTo>
                    <a:pt x="3397" y="45"/>
                  </a:lnTo>
                  <a:lnTo>
                    <a:pt x="3397" y="45"/>
                  </a:lnTo>
                  <a:lnTo>
                    <a:pt x="3397" y="45"/>
                  </a:lnTo>
                  <a:lnTo>
                    <a:pt x="3402" y="45"/>
                  </a:lnTo>
                  <a:lnTo>
                    <a:pt x="3402" y="45"/>
                  </a:lnTo>
                  <a:lnTo>
                    <a:pt x="3402" y="45"/>
                  </a:lnTo>
                  <a:lnTo>
                    <a:pt x="3402" y="45"/>
                  </a:lnTo>
                  <a:lnTo>
                    <a:pt x="3407" y="45"/>
                  </a:lnTo>
                  <a:lnTo>
                    <a:pt x="3407" y="45"/>
                  </a:lnTo>
                  <a:lnTo>
                    <a:pt x="3407" y="45"/>
                  </a:lnTo>
                  <a:lnTo>
                    <a:pt x="3407" y="45"/>
                  </a:lnTo>
                  <a:lnTo>
                    <a:pt x="3412" y="45"/>
                  </a:lnTo>
                  <a:lnTo>
                    <a:pt x="3412" y="45"/>
                  </a:lnTo>
                  <a:lnTo>
                    <a:pt x="3412" y="45"/>
                  </a:lnTo>
                  <a:lnTo>
                    <a:pt x="3412" y="45"/>
                  </a:lnTo>
                  <a:lnTo>
                    <a:pt x="3417" y="45"/>
                  </a:lnTo>
                  <a:lnTo>
                    <a:pt x="3417" y="45"/>
                  </a:lnTo>
                  <a:lnTo>
                    <a:pt x="3417" y="45"/>
                  </a:lnTo>
                  <a:lnTo>
                    <a:pt x="3417" y="45"/>
                  </a:lnTo>
                  <a:lnTo>
                    <a:pt x="3422" y="45"/>
                  </a:lnTo>
                  <a:lnTo>
                    <a:pt x="3422" y="45"/>
                  </a:lnTo>
                  <a:lnTo>
                    <a:pt x="3422" y="45"/>
                  </a:lnTo>
                  <a:lnTo>
                    <a:pt x="3422" y="45"/>
                  </a:lnTo>
                  <a:lnTo>
                    <a:pt x="3427" y="45"/>
                  </a:lnTo>
                  <a:lnTo>
                    <a:pt x="3427" y="45"/>
                  </a:lnTo>
                  <a:lnTo>
                    <a:pt x="3432" y="45"/>
                  </a:lnTo>
                  <a:lnTo>
                    <a:pt x="3432" y="45"/>
                  </a:lnTo>
                  <a:lnTo>
                    <a:pt x="3432" y="45"/>
                  </a:lnTo>
                  <a:lnTo>
                    <a:pt x="3432" y="45"/>
                  </a:lnTo>
                  <a:lnTo>
                    <a:pt x="3437" y="45"/>
                  </a:lnTo>
                  <a:lnTo>
                    <a:pt x="3437" y="45"/>
                  </a:lnTo>
                  <a:lnTo>
                    <a:pt x="3437" y="45"/>
                  </a:lnTo>
                  <a:lnTo>
                    <a:pt x="3437" y="45"/>
                  </a:lnTo>
                  <a:lnTo>
                    <a:pt x="3442" y="45"/>
                  </a:lnTo>
                  <a:lnTo>
                    <a:pt x="3442" y="45"/>
                  </a:lnTo>
                  <a:lnTo>
                    <a:pt x="3442" y="45"/>
                  </a:lnTo>
                  <a:lnTo>
                    <a:pt x="3442" y="45"/>
                  </a:lnTo>
                  <a:lnTo>
                    <a:pt x="3447" y="45"/>
                  </a:lnTo>
                  <a:lnTo>
                    <a:pt x="3447" y="45"/>
                  </a:lnTo>
                  <a:lnTo>
                    <a:pt x="3447" y="45"/>
                  </a:lnTo>
                  <a:lnTo>
                    <a:pt x="3447" y="45"/>
                  </a:lnTo>
                  <a:lnTo>
                    <a:pt x="3452" y="45"/>
                  </a:lnTo>
                  <a:lnTo>
                    <a:pt x="3452" y="45"/>
                  </a:lnTo>
                  <a:lnTo>
                    <a:pt x="3452" y="45"/>
                  </a:lnTo>
                  <a:lnTo>
                    <a:pt x="3452" y="45"/>
                  </a:lnTo>
                  <a:lnTo>
                    <a:pt x="3457" y="45"/>
                  </a:lnTo>
                  <a:lnTo>
                    <a:pt x="3457" y="45"/>
                  </a:lnTo>
                  <a:lnTo>
                    <a:pt x="3462" y="45"/>
                  </a:lnTo>
                  <a:lnTo>
                    <a:pt x="3462" y="45"/>
                  </a:lnTo>
                  <a:lnTo>
                    <a:pt x="3462" y="45"/>
                  </a:lnTo>
                  <a:lnTo>
                    <a:pt x="3462" y="45"/>
                  </a:lnTo>
                  <a:lnTo>
                    <a:pt x="3467" y="45"/>
                  </a:lnTo>
                  <a:lnTo>
                    <a:pt x="3467" y="45"/>
                  </a:lnTo>
                  <a:lnTo>
                    <a:pt x="3467" y="45"/>
                  </a:lnTo>
                  <a:lnTo>
                    <a:pt x="3467" y="45"/>
                  </a:lnTo>
                  <a:lnTo>
                    <a:pt x="3472" y="45"/>
                  </a:lnTo>
                  <a:lnTo>
                    <a:pt x="3472" y="45"/>
                  </a:lnTo>
                  <a:lnTo>
                    <a:pt x="3472" y="45"/>
                  </a:lnTo>
                  <a:lnTo>
                    <a:pt x="3472" y="45"/>
                  </a:lnTo>
                  <a:lnTo>
                    <a:pt x="3477" y="45"/>
                  </a:lnTo>
                  <a:lnTo>
                    <a:pt x="3477" y="45"/>
                  </a:lnTo>
                  <a:lnTo>
                    <a:pt x="3477" y="45"/>
                  </a:lnTo>
                  <a:lnTo>
                    <a:pt x="3477" y="45"/>
                  </a:lnTo>
                  <a:lnTo>
                    <a:pt x="3482" y="45"/>
                  </a:lnTo>
                  <a:lnTo>
                    <a:pt x="3482" y="45"/>
                  </a:lnTo>
                  <a:lnTo>
                    <a:pt x="3482" y="45"/>
                  </a:lnTo>
                  <a:lnTo>
                    <a:pt x="3482" y="45"/>
                  </a:lnTo>
                  <a:lnTo>
                    <a:pt x="3487" y="45"/>
                  </a:lnTo>
                  <a:lnTo>
                    <a:pt x="3487" y="45"/>
                  </a:lnTo>
                  <a:lnTo>
                    <a:pt x="3492" y="45"/>
                  </a:lnTo>
                  <a:lnTo>
                    <a:pt x="3492" y="45"/>
                  </a:lnTo>
                  <a:lnTo>
                    <a:pt x="3492" y="45"/>
                  </a:lnTo>
                  <a:lnTo>
                    <a:pt x="3492" y="45"/>
                  </a:lnTo>
                  <a:lnTo>
                    <a:pt x="3496" y="45"/>
                  </a:lnTo>
                  <a:lnTo>
                    <a:pt x="3496" y="45"/>
                  </a:lnTo>
                  <a:lnTo>
                    <a:pt x="3496" y="45"/>
                  </a:lnTo>
                  <a:lnTo>
                    <a:pt x="3496" y="45"/>
                  </a:lnTo>
                  <a:lnTo>
                    <a:pt x="3501" y="45"/>
                  </a:lnTo>
                  <a:lnTo>
                    <a:pt x="3501" y="45"/>
                  </a:lnTo>
                  <a:lnTo>
                    <a:pt x="3501" y="45"/>
                  </a:lnTo>
                  <a:lnTo>
                    <a:pt x="3501" y="45"/>
                  </a:lnTo>
                  <a:lnTo>
                    <a:pt x="3506" y="45"/>
                  </a:lnTo>
                  <a:lnTo>
                    <a:pt x="3506" y="45"/>
                  </a:lnTo>
                  <a:lnTo>
                    <a:pt x="3506" y="45"/>
                  </a:lnTo>
                  <a:lnTo>
                    <a:pt x="3506" y="45"/>
                  </a:lnTo>
                  <a:lnTo>
                    <a:pt x="3511" y="45"/>
                  </a:lnTo>
                  <a:lnTo>
                    <a:pt x="3511" y="45"/>
                  </a:lnTo>
                  <a:lnTo>
                    <a:pt x="3511" y="45"/>
                  </a:lnTo>
                  <a:lnTo>
                    <a:pt x="3511" y="45"/>
                  </a:lnTo>
                  <a:lnTo>
                    <a:pt x="3516" y="45"/>
                  </a:lnTo>
                  <a:lnTo>
                    <a:pt x="3516" y="45"/>
                  </a:lnTo>
                  <a:lnTo>
                    <a:pt x="3521" y="45"/>
                  </a:lnTo>
                  <a:lnTo>
                    <a:pt x="3521" y="45"/>
                  </a:lnTo>
                  <a:lnTo>
                    <a:pt x="3521" y="45"/>
                  </a:lnTo>
                  <a:lnTo>
                    <a:pt x="3521" y="45"/>
                  </a:lnTo>
                  <a:lnTo>
                    <a:pt x="3526" y="45"/>
                  </a:lnTo>
                  <a:lnTo>
                    <a:pt x="3526" y="45"/>
                  </a:lnTo>
                  <a:lnTo>
                    <a:pt x="3526" y="45"/>
                  </a:lnTo>
                  <a:lnTo>
                    <a:pt x="3526" y="45"/>
                  </a:lnTo>
                  <a:lnTo>
                    <a:pt x="3531" y="45"/>
                  </a:lnTo>
                  <a:lnTo>
                    <a:pt x="3531" y="45"/>
                  </a:lnTo>
                  <a:lnTo>
                    <a:pt x="3531" y="45"/>
                  </a:lnTo>
                  <a:lnTo>
                    <a:pt x="3531" y="45"/>
                  </a:lnTo>
                  <a:lnTo>
                    <a:pt x="3536" y="45"/>
                  </a:lnTo>
                  <a:lnTo>
                    <a:pt x="3536" y="45"/>
                  </a:lnTo>
                  <a:lnTo>
                    <a:pt x="3536" y="45"/>
                  </a:lnTo>
                  <a:lnTo>
                    <a:pt x="3536" y="45"/>
                  </a:lnTo>
                  <a:lnTo>
                    <a:pt x="3541" y="45"/>
                  </a:lnTo>
                  <a:lnTo>
                    <a:pt x="3541" y="45"/>
                  </a:lnTo>
                  <a:lnTo>
                    <a:pt x="3541" y="45"/>
                  </a:lnTo>
                  <a:lnTo>
                    <a:pt x="3541" y="45"/>
                  </a:lnTo>
                  <a:lnTo>
                    <a:pt x="3546" y="45"/>
                  </a:lnTo>
                  <a:lnTo>
                    <a:pt x="3546" y="45"/>
                  </a:lnTo>
                  <a:lnTo>
                    <a:pt x="3546" y="45"/>
                  </a:lnTo>
                  <a:lnTo>
                    <a:pt x="3546" y="39"/>
                  </a:lnTo>
                  <a:lnTo>
                    <a:pt x="3551" y="39"/>
                  </a:lnTo>
                  <a:lnTo>
                    <a:pt x="3551" y="39"/>
                  </a:lnTo>
                  <a:lnTo>
                    <a:pt x="3556" y="39"/>
                  </a:lnTo>
                  <a:lnTo>
                    <a:pt x="3556" y="33"/>
                  </a:lnTo>
                  <a:lnTo>
                    <a:pt x="3556" y="33"/>
                  </a:lnTo>
                  <a:lnTo>
                    <a:pt x="3556" y="33"/>
                  </a:lnTo>
                  <a:lnTo>
                    <a:pt x="3561" y="33"/>
                  </a:lnTo>
                  <a:lnTo>
                    <a:pt x="3561" y="33"/>
                  </a:lnTo>
                  <a:lnTo>
                    <a:pt x="3561" y="33"/>
                  </a:lnTo>
                  <a:lnTo>
                    <a:pt x="3561" y="33"/>
                  </a:lnTo>
                  <a:lnTo>
                    <a:pt x="3566" y="33"/>
                  </a:lnTo>
                  <a:lnTo>
                    <a:pt x="3566" y="33"/>
                  </a:lnTo>
                  <a:lnTo>
                    <a:pt x="3566" y="33"/>
                  </a:lnTo>
                  <a:lnTo>
                    <a:pt x="3566" y="33"/>
                  </a:lnTo>
                  <a:lnTo>
                    <a:pt x="3571" y="33"/>
                  </a:lnTo>
                  <a:lnTo>
                    <a:pt x="3571" y="33"/>
                  </a:lnTo>
                  <a:lnTo>
                    <a:pt x="3571" y="33"/>
                  </a:lnTo>
                  <a:lnTo>
                    <a:pt x="3571" y="33"/>
                  </a:lnTo>
                  <a:lnTo>
                    <a:pt x="3576" y="33"/>
                  </a:lnTo>
                  <a:lnTo>
                    <a:pt x="3576" y="33"/>
                  </a:lnTo>
                  <a:lnTo>
                    <a:pt x="3576" y="33"/>
                  </a:lnTo>
                  <a:lnTo>
                    <a:pt x="3576" y="28"/>
                  </a:lnTo>
                  <a:lnTo>
                    <a:pt x="3581" y="28"/>
                  </a:lnTo>
                  <a:lnTo>
                    <a:pt x="3581" y="22"/>
                  </a:lnTo>
                  <a:lnTo>
                    <a:pt x="3586" y="22"/>
                  </a:lnTo>
                  <a:lnTo>
                    <a:pt x="3586" y="22"/>
                  </a:lnTo>
                  <a:lnTo>
                    <a:pt x="3586" y="22"/>
                  </a:lnTo>
                  <a:lnTo>
                    <a:pt x="3586" y="22"/>
                  </a:lnTo>
                  <a:lnTo>
                    <a:pt x="3591" y="22"/>
                  </a:lnTo>
                  <a:lnTo>
                    <a:pt x="3591" y="22"/>
                  </a:lnTo>
                  <a:lnTo>
                    <a:pt x="3591" y="22"/>
                  </a:lnTo>
                  <a:lnTo>
                    <a:pt x="3591" y="22"/>
                  </a:lnTo>
                  <a:lnTo>
                    <a:pt x="3596" y="22"/>
                  </a:lnTo>
                  <a:lnTo>
                    <a:pt x="3596" y="22"/>
                  </a:lnTo>
                  <a:lnTo>
                    <a:pt x="3596" y="22"/>
                  </a:lnTo>
                  <a:lnTo>
                    <a:pt x="3596" y="22"/>
                  </a:lnTo>
                  <a:lnTo>
                    <a:pt x="3601" y="22"/>
                  </a:lnTo>
                  <a:lnTo>
                    <a:pt x="3601" y="22"/>
                  </a:lnTo>
                  <a:lnTo>
                    <a:pt x="3606" y="22"/>
                  </a:lnTo>
                  <a:lnTo>
                    <a:pt x="3606" y="22"/>
                  </a:lnTo>
                  <a:lnTo>
                    <a:pt x="3606" y="22"/>
                  </a:lnTo>
                  <a:lnTo>
                    <a:pt x="3606" y="22"/>
                  </a:lnTo>
                  <a:lnTo>
                    <a:pt x="3611" y="22"/>
                  </a:lnTo>
                  <a:lnTo>
                    <a:pt x="3611" y="22"/>
                  </a:lnTo>
                  <a:lnTo>
                    <a:pt x="3616" y="22"/>
                  </a:lnTo>
                  <a:lnTo>
                    <a:pt x="3616" y="22"/>
                  </a:lnTo>
                  <a:lnTo>
                    <a:pt x="3616" y="22"/>
                  </a:lnTo>
                  <a:lnTo>
                    <a:pt x="3616" y="22"/>
                  </a:lnTo>
                  <a:lnTo>
                    <a:pt x="3621" y="22"/>
                  </a:lnTo>
                  <a:lnTo>
                    <a:pt x="3621" y="22"/>
                  </a:lnTo>
                  <a:lnTo>
                    <a:pt x="3621" y="22"/>
                  </a:lnTo>
                  <a:lnTo>
                    <a:pt x="3621" y="22"/>
                  </a:lnTo>
                  <a:lnTo>
                    <a:pt x="3626" y="22"/>
                  </a:lnTo>
                  <a:lnTo>
                    <a:pt x="3626" y="22"/>
                  </a:lnTo>
                  <a:lnTo>
                    <a:pt x="3626" y="22"/>
                  </a:lnTo>
                  <a:lnTo>
                    <a:pt x="3626" y="22"/>
                  </a:lnTo>
                  <a:lnTo>
                    <a:pt x="3631" y="22"/>
                  </a:lnTo>
                  <a:lnTo>
                    <a:pt x="3631" y="22"/>
                  </a:lnTo>
                  <a:lnTo>
                    <a:pt x="3631" y="22"/>
                  </a:lnTo>
                  <a:lnTo>
                    <a:pt x="3631" y="22"/>
                  </a:lnTo>
                  <a:lnTo>
                    <a:pt x="3636" y="22"/>
                  </a:lnTo>
                  <a:lnTo>
                    <a:pt x="3636" y="22"/>
                  </a:lnTo>
                  <a:lnTo>
                    <a:pt x="3636" y="22"/>
                  </a:lnTo>
                  <a:lnTo>
                    <a:pt x="3636" y="22"/>
                  </a:lnTo>
                  <a:lnTo>
                    <a:pt x="3641" y="22"/>
                  </a:lnTo>
                  <a:lnTo>
                    <a:pt x="3641" y="22"/>
                  </a:lnTo>
                  <a:lnTo>
                    <a:pt x="3645" y="22"/>
                  </a:lnTo>
                  <a:lnTo>
                    <a:pt x="3645" y="22"/>
                  </a:lnTo>
                  <a:lnTo>
                    <a:pt x="3645" y="22"/>
                  </a:lnTo>
                  <a:lnTo>
                    <a:pt x="3645" y="22"/>
                  </a:lnTo>
                  <a:lnTo>
                    <a:pt x="3650" y="22"/>
                  </a:lnTo>
                  <a:lnTo>
                    <a:pt x="3650" y="22"/>
                  </a:lnTo>
                  <a:lnTo>
                    <a:pt x="3650" y="22"/>
                  </a:lnTo>
                  <a:lnTo>
                    <a:pt x="3650" y="22"/>
                  </a:lnTo>
                  <a:lnTo>
                    <a:pt x="3655" y="22"/>
                  </a:lnTo>
                  <a:lnTo>
                    <a:pt x="3655" y="22"/>
                  </a:lnTo>
                  <a:lnTo>
                    <a:pt x="3655" y="22"/>
                  </a:lnTo>
                  <a:lnTo>
                    <a:pt x="3655" y="22"/>
                  </a:lnTo>
                  <a:lnTo>
                    <a:pt x="3660" y="22"/>
                  </a:lnTo>
                  <a:lnTo>
                    <a:pt x="3660" y="22"/>
                  </a:lnTo>
                  <a:lnTo>
                    <a:pt x="3660" y="22"/>
                  </a:lnTo>
                  <a:lnTo>
                    <a:pt x="3660" y="16"/>
                  </a:lnTo>
                  <a:lnTo>
                    <a:pt x="3665" y="16"/>
                  </a:lnTo>
                  <a:lnTo>
                    <a:pt x="3665" y="16"/>
                  </a:lnTo>
                  <a:lnTo>
                    <a:pt x="3665" y="16"/>
                  </a:lnTo>
                  <a:lnTo>
                    <a:pt x="3665" y="16"/>
                  </a:lnTo>
                  <a:lnTo>
                    <a:pt x="3670" y="16"/>
                  </a:lnTo>
                  <a:lnTo>
                    <a:pt x="3670" y="16"/>
                  </a:lnTo>
                  <a:lnTo>
                    <a:pt x="3670" y="16"/>
                  </a:lnTo>
                  <a:lnTo>
                    <a:pt x="3670" y="16"/>
                  </a:lnTo>
                  <a:lnTo>
                    <a:pt x="3675" y="16"/>
                  </a:lnTo>
                  <a:lnTo>
                    <a:pt x="3675" y="16"/>
                  </a:lnTo>
                  <a:lnTo>
                    <a:pt x="3680" y="16"/>
                  </a:lnTo>
                  <a:lnTo>
                    <a:pt x="3680" y="16"/>
                  </a:lnTo>
                  <a:lnTo>
                    <a:pt x="3680" y="16"/>
                  </a:lnTo>
                  <a:lnTo>
                    <a:pt x="3680" y="16"/>
                  </a:lnTo>
                  <a:lnTo>
                    <a:pt x="3685" y="16"/>
                  </a:lnTo>
                  <a:lnTo>
                    <a:pt x="3685" y="11"/>
                  </a:lnTo>
                  <a:lnTo>
                    <a:pt x="3685" y="11"/>
                  </a:lnTo>
                  <a:lnTo>
                    <a:pt x="3685" y="11"/>
                  </a:lnTo>
                  <a:lnTo>
                    <a:pt x="3690" y="11"/>
                  </a:lnTo>
                  <a:lnTo>
                    <a:pt x="3690" y="11"/>
                  </a:lnTo>
                  <a:lnTo>
                    <a:pt x="3690" y="11"/>
                  </a:lnTo>
                  <a:lnTo>
                    <a:pt x="3690" y="11"/>
                  </a:lnTo>
                  <a:lnTo>
                    <a:pt x="3695" y="11"/>
                  </a:lnTo>
                  <a:lnTo>
                    <a:pt x="3695" y="11"/>
                  </a:lnTo>
                  <a:lnTo>
                    <a:pt x="3695" y="11"/>
                  </a:lnTo>
                  <a:lnTo>
                    <a:pt x="3695" y="11"/>
                  </a:lnTo>
                  <a:lnTo>
                    <a:pt x="3700" y="11"/>
                  </a:lnTo>
                  <a:lnTo>
                    <a:pt x="3700" y="11"/>
                  </a:lnTo>
                  <a:lnTo>
                    <a:pt x="3700" y="11"/>
                  </a:lnTo>
                  <a:lnTo>
                    <a:pt x="3700" y="11"/>
                  </a:lnTo>
                  <a:lnTo>
                    <a:pt x="3705" y="11"/>
                  </a:lnTo>
                  <a:lnTo>
                    <a:pt x="3705" y="11"/>
                  </a:lnTo>
                  <a:lnTo>
                    <a:pt x="3710" y="11"/>
                  </a:lnTo>
                  <a:lnTo>
                    <a:pt x="3710" y="11"/>
                  </a:lnTo>
                  <a:lnTo>
                    <a:pt x="3710" y="11"/>
                  </a:lnTo>
                  <a:lnTo>
                    <a:pt x="3710" y="11"/>
                  </a:lnTo>
                  <a:lnTo>
                    <a:pt x="3715" y="11"/>
                  </a:lnTo>
                  <a:lnTo>
                    <a:pt x="3715" y="11"/>
                  </a:lnTo>
                  <a:lnTo>
                    <a:pt x="3715" y="11"/>
                  </a:lnTo>
                  <a:lnTo>
                    <a:pt x="3715" y="11"/>
                  </a:lnTo>
                  <a:lnTo>
                    <a:pt x="3720" y="11"/>
                  </a:lnTo>
                  <a:lnTo>
                    <a:pt x="3720" y="11"/>
                  </a:lnTo>
                  <a:lnTo>
                    <a:pt x="3720" y="11"/>
                  </a:lnTo>
                  <a:lnTo>
                    <a:pt x="3720" y="11"/>
                  </a:lnTo>
                  <a:lnTo>
                    <a:pt x="3725" y="11"/>
                  </a:lnTo>
                  <a:lnTo>
                    <a:pt x="3725" y="11"/>
                  </a:lnTo>
                  <a:lnTo>
                    <a:pt x="3725" y="11"/>
                  </a:lnTo>
                  <a:lnTo>
                    <a:pt x="3725" y="11"/>
                  </a:lnTo>
                  <a:lnTo>
                    <a:pt x="3730" y="11"/>
                  </a:lnTo>
                  <a:lnTo>
                    <a:pt x="3730" y="11"/>
                  </a:lnTo>
                  <a:lnTo>
                    <a:pt x="3730" y="11"/>
                  </a:lnTo>
                  <a:lnTo>
                    <a:pt x="3730" y="11"/>
                  </a:lnTo>
                  <a:lnTo>
                    <a:pt x="3735" y="11"/>
                  </a:lnTo>
                  <a:lnTo>
                    <a:pt x="3735" y="11"/>
                  </a:lnTo>
                  <a:lnTo>
                    <a:pt x="3740" y="11"/>
                  </a:lnTo>
                  <a:lnTo>
                    <a:pt x="3740" y="11"/>
                  </a:lnTo>
                  <a:lnTo>
                    <a:pt x="3740" y="11"/>
                  </a:lnTo>
                  <a:lnTo>
                    <a:pt x="3740" y="11"/>
                  </a:lnTo>
                  <a:lnTo>
                    <a:pt x="3745" y="11"/>
                  </a:lnTo>
                  <a:lnTo>
                    <a:pt x="3745" y="11"/>
                  </a:lnTo>
                  <a:lnTo>
                    <a:pt x="3745" y="11"/>
                  </a:lnTo>
                  <a:lnTo>
                    <a:pt x="3745" y="11"/>
                  </a:lnTo>
                  <a:lnTo>
                    <a:pt x="3750" y="11"/>
                  </a:lnTo>
                  <a:lnTo>
                    <a:pt x="3750" y="11"/>
                  </a:lnTo>
                  <a:lnTo>
                    <a:pt x="3750" y="11"/>
                  </a:lnTo>
                  <a:lnTo>
                    <a:pt x="3750" y="11"/>
                  </a:lnTo>
                  <a:lnTo>
                    <a:pt x="3755" y="11"/>
                  </a:lnTo>
                  <a:lnTo>
                    <a:pt x="3755" y="11"/>
                  </a:lnTo>
                  <a:lnTo>
                    <a:pt x="3755" y="11"/>
                  </a:lnTo>
                  <a:lnTo>
                    <a:pt x="3755" y="11"/>
                  </a:lnTo>
                  <a:lnTo>
                    <a:pt x="3760" y="11"/>
                  </a:lnTo>
                  <a:lnTo>
                    <a:pt x="3760" y="11"/>
                  </a:lnTo>
                  <a:lnTo>
                    <a:pt x="3760" y="11"/>
                  </a:lnTo>
                  <a:lnTo>
                    <a:pt x="3760" y="11"/>
                  </a:lnTo>
                  <a:lnTo>
                    <a:pt x="3765" y="11"/>
                  </a:lnTo>
                  <a:lnTo>
                    <a:pt x="3765" y="11"/>
                  </a:lnTo>
                  <a:lnTo>
                    <a:pt x="3770" y="11"/>
                  </a:lnTo>
                  <a:lnTo>
                    <a:pt x="3770" y="11"/>
                  </a:lnTo>
                  <a:lnTo>
                    <a:pt x="3770" y="11"/>
                  </a:lnTo>
                  <a:lnTo>
                    <a:pt x="3770" y="11"/>
                  </a:lnTo>
                  <a:lnTo>
                    <a:pt x="3775" y="11"/>
                  </a:lnTo>
                  <a:lnTo>
                    <a:pt x="3775" y="11"/>
                  </a:lnTo>
                  <a:lnTo>
                    <a:pt x="3775" y="11"/>
                  </a:lnTo>
                  <a:lnTo>
                    <a:pt x="3775" y="11"/>
                  </a:lnTo>
                  <a:lnTo>
                    <a:pt x="3780" y="11"/>
                  </a:lnTo>
                  <a:lnTo>
                    <a:pt x="3780" y="11"/>
                  </a:lnTo>
                  <a:lnTo>
                    <a:pt x="3780" y="11"/>
                  </a:lnTo>
                  <a:lnTo>
                    <a:pt x="3780" y="11"/>
                  </a:lnTo>
                  <a:lnTo>
                    <a:pt x="3785" y="11"/>
                  </a:lnTo>
                  <a:lnTo>
                    <a:pt x="3785" y="11"/>
                  </a:lnTo>
                  <a:lnTo>
                    <a:pt x="3785" y="11"/>
                  </a:lnTo>
                  <a:lnTo>
                    <a:pt x="3785" y="11"/>
                  </a:lnTo>
                  <a:lnTo>
                    <a:pt x="3790" y="11"/>
                  </a:lnTo>
                  <a:lnTo>
                    <a:pt x="3790" y="5"/>
                  </a:lnTo>
                  <a:lnTo>
                    <a:pt x="3790" y="5"/>
                  </a:lnTo>
                  <a:lnTo>
                    <a:pt x="3790" y="5"/>
                  </a:lnTo>
                  <a:lnTo>
                    <a:pt x="3795" y="5"/>
                  </a:lnTo>
                  <a:lnTo>
                    <a:pt x="3795" y="5"/>
                  </a:lnTo>
                  <a:lnTo>
                    <a:pt x="3795" y="5"/>
                  </a:lnTo>
                  <a:lnTo>
                    <a:pt x="3795" y="5"/>
                  </a:lnTo>
                  <a:lnTo>
                    <a:pt x="3799" y="5"/>
                  </a:lnTo>
                  <a:lnTo>
                    <a:pt x="3799" y="5"/>
                  </a:lnTo>
                  <a:lnTo>
                    <a:pt x="3804" y="5"/>
                  </a:lnTo>
                  <a:lnTo>
                    <a:pt x="3804" y="5"/>
                  </a:lnTo>
                  <a:lnTo>
                    <a:pt x="3804" y="5"/>
                  </a:lnTo>
                  <a:lnTo>
                    <a:pt x="3804" y="5"/>
                  </a:lnTo>
                  <a:lnTo>
                    <a:pt x="3809" y="5"/>
                  </a:lnTo>
                  <a:lnTo>
                    <a:pt x="3809" y="5"/>
                  </a:lnTo>
                  <a:lnTo>
                    <a:pt x="3809" y="5"/>
                  </a:lnTo>
                  <a:lnTo>
                    <a:pt x="3809" y="5"/>
                  </a:lnTo>
                  <a:lnTo>
                    <a:pt x="3814" y="5"/>
                  </a:lnTo>
                  <a:lnTo>
                    <a:pt x="3814" y="5"/>
                  </a:lnTo>
                  <a:lnTo>
                    <a:pt x="3814" y="5"/>
                  </a:lnTo>
                  <a:lnTo>
                    <a:pt x="3814" y="5"/>
                  </a:lnTo>
                  <a:lnTo>
                    <a:pt x="3819" y="5"/>
                  </a:lnTo>
                  <a:lnTo>
                    <a:pt x="3819" y="5"/>
                  </a:lnTo>
                  <a:lnTo>
                    <a:pt x="3819" y="5"/>
                  </a:lnTo>
                  <a:lnTo>
                    <a:pt x="3819" y="5"/>
                  </a:lnTo>
                  <a:lnTo>
                    <a:pt x="3824" y="5"/>
                  </a:lnTo>
                  <a:lnTo>
                    <a:pt x="3824" y="5"/>
                  </a:lnTo>
                  <a:lnTo>
                    <a:pt x="3824" y="5"/>
                  </a:lnTo>
                  <a:lnTo>
                    <a:pt x="3824" y="5"/>
                  </a:lnTo>
                  <a:lnTo>
                    <a:pt x="3829" y="5"/>
                  </a:lnTo>
                  <a:lnTo>
                    <a:pt x="3829" y="5"/>
                  </a:lnTo>
                  <a:lnTo>
                    <a:pt x="3834" y="5"/>
                  </a:lnTo>
                  <a:lnTo>
                    <a:pt x="3834" y="5"/>
                  </a:lnTo>
                  <a:lnTo>
                    <a:pt x="3834" y="5"/>
                  </a:lnTo>
                  <a:lnTo>
                    <a:pt x="3834" y="5"/>
                  </a:lnTo>
                  <a:lnTo>
                    <a:pt x="3839" y="5"/>
                  </a:lnTo>
                  <a:lnTo>
                    <a:pt x="3839" y="5"/>
                  </a:lnTo>
                  <a:lnTo>
                    <a:pt x="3839" y="5"/>
                  </a:lnTo>
                  <a:lnTo>
                    <a:pt x="3839" y="5"/>
                  </a:lnTo>
                  <a:lnTo>
                    <a:pt x="3844" y="5"/>
                  </a:lnTo>
                  <a:lnTo>
                    <a:pt x="3844" y="5"/>
                  </a:lnTo>
                  <a:lnTo>
                    <a:pt x="3844" y="5"/>
                  </a:lnTo>
                  <a:lnTo>
                    <a:pt x="3844" y="5"/>
                  </a:lnTo>
                  <a:lnTo>
                    <a:pt x="3849" y="5"/>
                  </a:lnTo>
                  <a:lnTo>
                    <a:pt x="3849" y="5"/>
                  </a:lnTo>
                  <a:lnTo>
                    <a:pt x="3849" y="5"/>
                  </a:lnTo>
                  <a:lnTo>
                    <a:pt x="3849" y="5"/>
                  </a:lnTo>
                  <a:lnTo>
                    <a:pt x="3854" y="5"/>
                  </a:lnTo>
                  <a:lnTo>
                    <a:pt x="3854" y="5"/>
                  </a:lnTo>
                  <a:lnTo>
                    <a:pt x="3854" y="5"/>
                  </a:lnTo>
                  <a:lnTo>
                    <a:pt x="3854" y="5"/>
                  </a:lnTo>
                  <a:lnTo>
                    <a:pt x="3859" y="5"/>
                  </a:lnTo>
                  <a:lnTo>
                    <a:pt x="3859" y="5"/>
                  </a:lnTo>
                  <a:lnTo>
                    <a:pt x="3864" y="5"/>
                  </a:lnTo>
                  <a:lnTo>
                    <a:pt x="3864" y="0"/>
                  </a:lnTo>
                  <a:lnTo>
                    <a:pt x="3864" y="0"/>
                  </a:lnTo>
                  <a:lnTo>
                    <a:pt x="3864" y="0"/>
                  </a:lnTo>
                  <a:lnTo>
                    <a:pt x="3869" y="0"/>
                  </a:lnTo>
                  <a:lnTo>
                    <a:pt x="3869" y="0"/>
                  </a:lnTo>
                  <a:lnTo>
                    <a:pt x="3869" y="0"/>
                  </a:lnTo>
                  <a:lnTo>
                    <a:pt x="3869" y="0"/>
                  </a:lnTo>
                  <a:lnTo>
                    <a:pt x="3874" y="0"/>
                  </a:lnTo>
                  <a:lnTo>
                    <a:pt x="3874" y="0"/>
                  </a:lnTo>
                  <a:lnTo>
                    <a:pt x="3874" y="0"/>
                  </a:lnTo>
                  <a:lnTo>
                    <a:pt x="3874" y="0"/>
                  </a:lnTo>
                  <a:lnTo>
                    <a:pt x="3879" y="0"/>
                  </a:lnTo>
                  <a:lnTo>
                    <a:pt x="3879" y="0"/>
                  </a:lnTo>
                  <a:lnTo>
                    <a:pt x="3879" y="0"/>
                  </a:lnTo>
                  <a:lnTo>
                    <a:pt x="3879" y="0"/>
                  </a:lnTo>
                  <a:lnTo>
                    <a:pt x="3884" y="0"/>
                  </a:lnTo>
                  <a:lnTo>
                    <a:pt x="3884" y="0"/>
                  </a:lnTo>
                  <a:lnTo>
                    <a:pt x="3884" y="0"/>
                  </a:lnTo>
                  <a:lnTo>
                    <a:pt x="3884" y="0"/>
                  </a:lnTo>
                  <a:lnTo>
                    <a:pt x="3889" y="0"/>
                  </a:lnTo>
                  <a:lnTo>
                    <a:pt x="3889"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736981D7-ED89-0D50-A707-CC9D7900D79E}"/>
                </a:ext>
              </a:extLst>
            </p:cNvPr>
            <p:cNvSpPr>
              <a:spLocks/>
            </p:cNvSpPr>
            <p:nvPr/>
          </p:nvSpPr>
          <p:spPr bwMode="auto">
            <a:xfrm>
              <a:off x="1524000" y="1836709"/>
              <a:ext cx="6173788" cy="2927003"/>
            </a:xfrm>
            <a:custGeom>
              <a:avLst/>
              <a:gdLst>
                <a:gd name="T0" fmla="*/ 114 w 3889"/>
                <a:gd name="T1" fmla="*/ 730 h 747"/>
                <a:gd name="T2" fmla="*/ 258 w 3889"/>
                <a:gd name="T3" fmla="*/ 707 h 747"/>
                <a:gd name="T4" fmla="*/ 352 w 3889"/>
                <a:gd name="T5" fmla="*/ 679 h 747"/>
                <a:gd name="T6" fmla="*/ 442 w 3889"/>
                <a:gd name="T7" fmla="*/ 668 h 747"/>
                <a:gd name="T8" fmla="*/ 516 w 3889"/>
                <a:gd name="T9" fmla="*/ 646 h 747"/>
                <a:gd name="T10" fmla="*/ 596 w 3889"/>
                <a:gd name="T11" fmla="*/ 623 h 747"/>
                <a:gd name="T12" fmla="*/ 695 w 3889"/>
                <a:gd name="T13" fmla="*/ 601 h 747"/>
                <a:gd name="T14" fmla="*/ 814 w 3889"/>
                <a:gd name="T15" fmla="*/ 584 h 747"/>
                <a:gd name="T16" fmla="*/ 919 w 3889"/>
                <a:gd name="T17" fmla="*/ 561 h 747"/>
                <a:gd name="T18" fmla="*/ 993 w 3889"/>
                <a:gd name="T19" fmla="*/ 533 h 747"/>
                <a:gd name="T20" fmla="*/ 1078 w 3889"/>
                <a:gd name="T21" fmla="*/ 517 h 747"/>
                <a:gd name="T22" fmla="*/ 1177 w 3889"/>
                <a:gd name="T23" fmla="*/ 489 h 747"/>
                <a:gd name="T24" fmla="*/ 1271 w 3889"/>
                <a:gd name="T25" fmla="*/ 472 h 747"/>
                <a:gd name="T26" fmla="*/ 1351 w 3889"/>
                <a:gd name="T27" fmla="*/ 460 h 747"/>
                <a:gd name="T28" fmla="*/ 1420 w 3889"/>
                <a:gd name="T29" fmla="*/ 449 h 747"/>
                <a:gd name="T30" fmla="*/ 1490 w 3889"/>
                <a:gd name="T31" fmla="*/ 432 h 747"/>
                <a:gd name="T32" fmla="*/ 1554 w 3889"/>
                <a:gd name="T33" fmla="*/ 421 h 747"/>
                <a:gd name="T34" fmla="*/ 1604 w 3889"/>
                <a:gd name="T35" fmla="*/ 404 h 747"/>
                <a:gd name="T36" fmla="*/ 1654 w 3889"/>
                <a:gd name="T37" fmla="*/ 399 h 747"/>
                <a:gd name="T38" fmla="*/ 1708 w 3889"/>
                <a:gd name="T39" fmla="*/ 388 h 747"/>
                <a:gd name="T40" fmla="*/ 1763 w 3889"/>
                <a:gd name="T41" fmla="*/ 376 h 747"/>
                <a:gd name="T42" fmla="*/ 1823 w 3889"/>
                <a:gd name="T43" fmla="*/ 359 h 747"/>
                <a:gd name="T44" fmla="*/ 1867 w 3889"/>
                <a:gd name="T45" fmla="*/ 354 h 747"/>
                <a:gd name="T46" fmla="*/ 1922 w 3889"/>
                <a:gd name="T47" fmla="*/ 343 h 747"/>
                <a:gd name="T48" fmla="*/ 1972 w 3889"/>
                <a:gd name="T49" fmla="*/ 337 h 747"/>
                <a:gd name="T50" fmla="*/ 2026 w 3889"/>
                <a:gd name="T51" fmla="*/ 326 h 747"/>
                <a:gd name="T52" fmla="*/ 2076 w 3889"/>
                <a:gd name="T53" fmla="*/ 320 h 747"/>
                <a:gd name="T54" fmla="*/ 2126 w 3889"/>
                <a:gd name="T55" fmla="*/ 309 h 747"/>
                <a:gd name="T56" fmla="*/ 2175 w 3889"/>
                <a:gd name="T57" fmla="*/ 303 h 747"/>
                <a:gd name="T58" fmla="*/ 2225 w 3889"/>
                <a:gd name="T59" fmla="*/ 298 h 747"/>
                <a:gd name="T60" fmla="*/ 2275 w 3889"/>
                <a:gd name="T61" fmla="*/ 292 h 747"/>
                <a:gd name="T62" fmla="*/ 2329 w 3889"/>
                <a:gd name="T63" fmla="*/ 287 h 747"/>
                <a:gd name="T64" fmla="*/ 2379 w 3889"/>
                <a:gd name="T65" fmla="*/ 270 h 747"/>
                <a:gd name="T66" fmla="*/ 2429 w 3889"/>
                <a:gd name="T67" fmla="*/ 258 h 747"/>
                <a:gd name="T68" fmla="*/ 2478 w 3889"/>
                <a:gd name="T69" fmla="*/ 253 h 747"/>
                <a:gd name="T70" fmla="*/ 2533 w 3889"/>
                <a:gd name="T71" fmla="*/ 247 h 747"/>
                <a:gd name="T72" fmla="*/ 2583 w 3889"/>
                <a:gd name="T73" fmla="*/ 230 h 747"/>
                <a:gd name="T74" fmla="*/ 2632 w 3889"/>
                <a:gd name="T75" fmla="*/ 214 h 747"/>
                <a:gd name="T76" fmla="*/ 2682 w 3889"/>
                <a:gd name="T77" fmla="*/ 202 h 747"/>
                <a:gd name="T78" fmla="*/ 2732 w 3889"/>
                <a:gd name="T79" fmla="*/ 191 h 747"/>
                <a:gd name="T80" fmla="*/ 2781 w 3889"/>
                <a:gd name="T81" fmla="*/ 186 h 747"/>
                <a:gd name="T82" fmla="*/ 2831 w 3889"/>
                <a:gd name="T83" fmla="*/ 174 h 747"/>
                <a:gd name="T84" fmla="*/ 2886 w 3889"/>
                <a:gd name="T85" fmla="*/ 163 h 747"/>
                <a:gd name="T86" fmla="*/ 2940 w 3889"/>
                <a:gd name="T87" fmla="*/ 152 h 747"/>
                <a:gd name="T88" fmla="*/ 2985 w 3889"/>
                <a:gd name="T89" fmla="*/ 141 h 747"/>
                <a:gd name="T90" fmla="*/ 3040 w 3889"/>
                <a:gd name="T91" fmla="*/ 129 h 747"/>
                <a:gd name="T92" fmla="*/ 3089 w 3889"/>
                <a:gd name="T93" fmla="*/ 118 h 747"/>
                <a:gd name="T94" fmla="*/ 3139 w 3889"/>
                <a:gd name="T95" fmla="*/ 113 h 747"/>
                <a:gd name="T96" fmla="*/ 3189 w 3889"/>
                <a:gd name="T97" fmla="*/ 107 h 747"/>
                <a:gd name="T98" fmla="*/ 3238 w 3889"/>
                <a:gd name="T99" fmla="*/ 90 h 747"/>
                <a:gd name="T100" fmla="*/ 3288 w 3889"/>
                <a:gd name="T101" fmla="*/ 90 h 747"/>
                <a:gd name="T102" fmla="*/ 3338 w 3889"/>
                <a:gd name="T103" fmla="*/ 85 h 747"/>
                <a:gd name="T104" fmla="*/ 3387 w 3889"/>
                <a:gd name="T105" fmla="*/ 79 h 747"/>
                <a:gd name="T106" fmla="*/ 3437 w 3889"/>
                <a:gd name="T107" fmla="*/ 73 h 747"/>
                <a:gd name="T108" fmla="*/ 3492 w 3889"/>
                <a:gd name="T109" fmla="*/ 73 h 747"/>
                <a:gd name="T110" fmla="*/ 3541 w 3889"/>
                <a:gd name="T111" fmla="*/ 62 h 747"/>
                <a:gd name="T112" fmla="*/ 3591 w 3889"/>
                <a:gd name="T113" fmla="*/ 40 h 747"/>
                <a:gd name="T114" fmla="*/ 3641 w 3889"/>
                <a:gd name="T115" fmla="*/ 34 h 747"/>
                <a:gd name="T116" fmla="*/ 3690 w 3889"/>
                <a:gd name="T117" fmla="*/ 23 h 747"/>
                <a:gd name="T118" fmla="*/ 3740 w 3889"/>
                <a:gd name="T119" fmla="*/ 23 h 747"/>
                <a:gd name="T120" fmla="*/ 3790 w 3889"/>
                <a:gd name="T121" fmla="*/ 23 h 747"/>
                <a:gd name="T122" fmla="*/ 3839 w 3889"/>
                <a:gd name="T123" fmla="*/ 17 h 747"/>
                <a:gd name="T124" fmla="*/ 3889 w 3889"/>
                <a:gd name="T12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9" h="747">
                  <a:moveTo>
                    <a:pt x="0" y="747"/>
                  </a:moveTo>
                  <a:lnTo>
                    <a:pt x="5" y="747"/>
                  </a:lnTo>
                  <a:lnTo>
                    <a:pt x="5" y="747"/>
                  </a:lnTo>
                  <a:lnTo>
                    <a:pt x="24" y="747"/>
                  </a:lnTo>
                  <a:lnTo>
                    <a:pt x="24" y="741"/>
                  </a:lnTo>
                  <a:lnTo>
                    <a:pt x="29" y="741"/>
                  </a:lnTo>
                  <a:lnTo>
                    <a:pt x="29" y="741"/>
                  </a:lnTo>
                  <a:lnTo>
                    <a:pt x="34" y="741"/>
                  </a:lnTo>
                  <a:lnTo>
                    <a:pt x="34" y="741"/>
                  </a:lnTo>
                  <a:lnTo>
                    <a:pt x="39" y="741"/>
                  </a:lnTo>
                  <a:lnTo>
                    <a:pt x="39" y="741"/>
                  </a:lnTo>
                  <a:lnTo>
                    <a:pt x="39" y="741"/>
                  </a:lnTo>
                  <a:lnTo>
                    <a:pt x="39" y="741"/>
                  </a:lnTo>
                  <a:lnTo>
                    <a:pt x="59" y="741"/>
                  </a:lnTo>
                  <a:lnTo>
                    <a:pt x="59" y="735"/>
                  </a:lnTo>
                  <a:lnTo>
                    <a:pt x="59" y="735"/>
                  </a:lnTo>
                  <a:lnTo>
                    <a:pt x="59" y="735"/>
                  </a:lnTo>
                  <a:lnTo>
                    <a:pt x="64" y="735"/>
                  </a:lnTo>
                  <a:lnTo>
                    <a:pt x="64" y="735"/>
                  </a:lnTo>
                  <a:lnTo>
                    <a:pt x="74" y="735"/>
                  </a:lnTo>
                  <a:lnTo>
                    <a:pt x="74" y="735"/>
                  </a:lnTo>
                  <a:lnTo>
                    <a:pt x="79" y="735"/>
                  </a:lnTo>
                  <a:lnTo>
                    <a:pt x="79" y="735"/>
                  </a:lnTo>
                  <a:lnTo>
                    <a:pt x="79" y="735"/>
                  </a:lnTo>
                  <a:lnTo>
                    <a:pt x="79" y="735"/>
                  </a:lnTo>
                  <a:lnTo>
                    <a:pt x="84" y="735"/>
                  </a:lnTo>
                  <a:lnTo>
                    <a:pt x="84" y="735"/>
                  </a:lnTo>
                  <a:lnTo>
                    <a:pt x="84" y="735"/>
                  </a:lnTo>
                  <a:lnTo>
                    <a:pt x="84" y="735"/>
                  </a:lnTo>
                  <a:lnTo>
                    <a:pt x="104" y="735"/>
                  </a:lnTo>
                  <a:lnTo>
                    <a:pt x="104" y="730"/>
                  </a:lnTo>
                  <a:lnTo>
                    <a:pt x="109" y="730"/>
                  </a:lnTo>
                  <a:lnTo>
                    <a:pt x="109" y="730"/>
                  </a:lnTo>
                  <a:lnTo>
                    <a:pt x="114" y="730"/>
                  </a:lnTo>
                  <a:lnTo>
                    <a:pt x="114" y="730"/>
                  </a:lnTo>
                  <a:lnTo>
                    <a:pt x="114" y="730"/>
                  </a:lnTo>
                  <a:lnTo>
                    <a:pt x="114" y="730"/>
                  </a:lnTo>
                  <a:lnTo>
                    <a:pt x="124" y="730"/>
                  </a:lnTo>
                  <a:lnTo>
                    <a:pt x="124" y="730"/>
                  </a:lnTo>
                  <a:lnTo>
                    <a:pt x="124" y="730"/>
                  </a:lnTo>
                  <a:lnTo>
                    <a:pt x="124" y="730"/>
                  </a:lnTo>
                  <a:lnTo>
                    <a:pt x="129" y="730"/>
                  </a:lnTo>
                  <a:lnTo>
                    <a:pt x="129" y="730"/>
                  </a:lnTo>
                  <a:lnTo>
                    <a:pt x="134" y="730"/>
                  </a:lnTo>
                  <a:lnTo>
                    <a:pt x="134" y="724"/>
                  </a:lnTo>
                  <a:lnTo>
                    <a:pt x="134" y="724"/>
                  </a:lnTo>
                  <a:lnTo>
                    <a:pt x="134" y="724"/>
                  </a:lnTo>
                  <a:lnTo>
                    <a:pt x="139" y="724"/>
                  </a:lnTo>
                  <a:lnTo>
                    <a:pt x="139" y="724"/>
                  </a:lnTo>
                  <a:lnTo>
                    <a:pt x="139" y="724"/>
                  </a:lnTo>
                  <a:lnTo>
                    <a:pt x="139" y="724"/>
                  </a:lnTo>
                  <a:lnTo>
                    <a:pt x="159" y="724"/>
                  </a:lnTo>
                  <a:lnTo>
                    <a:pt x="159" y="724"/>
                  </a:lnTo>
                  <a:lnTo>
                    <a:pt x="164" y="724"/>
                  </a:lnTo>
                  <a:lnTo>
                    <a:pt x="164" y="719"/>
                  </a:lnTo>
                  <a:lnTo>
                    <a:pt x="178" y="719"/>
                  </a:lnTo>
                  <a:lnTo>
                    <a:pt x="178" y="719"/>
                  </a:lnTo>
                  <a:lnTo>
                    <a:pt x="183" y="719"/>
                  </a:lnTo>
                  <a:lnTo>
                    <a:pt x="183" y="713"/>
                  </a:lnTo>
                  <a:lnTo>
                    <a:pt x="188" y="713"/>
                  </a:lnTo>
                  <a:lnTo>
                    <a:pt x="188" y="713"/>
                  </a:lnTo>
                  <a:lnTo>
                    <a:pt x="193" y="713"/>
                  </a:lnTo>
                  <a:lnTo>
                    <a:pt x="193" y="713"/>
                  </a:lnTo>
                  <a:lnTo>
                    <a:pt x="193" y="713"/>
                  </a:lnTo>
                  <a:lnTo>
                    <a:pt x="193" y="713"/>
                  </a:lnTo>
                  <a:lnTo>
                    <a:pt x="228" y="713"/>
                  </a:lnTo>
                  <a:lnTo>
                    <a:pt x="228" y="713"/>
                  </a:lnTo>
                  <a:lnTo>
                    <a:pt x="233" y="713"/>
                  </a:lnTo>
                  <a:lnTo>
                    <a:pt x="233" y="713"/>
                  </a:lnTo>
                  <a:lnTo>
                    <a:pt x="238" y="713"/>
                  </a:lnTo>
                  <a:lnTo>
                    <a:pt x="238" y="707"/>
                  </a:lnTo>
                  <a:lnTo>
                    <a:pt x="238" y="707"/>
                  </a:lnTo>
                  <a:lnTo>
                    <a:pt x="238" y="707"/>
                  </a:lnTo>
                  <a:lnTo>
                    <a:pt x="258" y="707"/>
                  </a:lnTo>
                  <a:lnTo>
                    <a:pt x="258" y="707"/>
                  </a:lnTo>
                  <a:lnTo>
                    <a:pt x="263" y="707"/>
                  </a:lnTo>
                  <a:lnTo>
                    <a:pt x="263" y="702"/>
                  </a:lnTo>
                  <a:lnTo>
                    <a:pt x="268" y="702"/>
                  </a:lnTo>
                  <a:lnTo>
                    <a:pt x="268" y="702"/>
                  </a:lnTo>
                  <a:lnTo>
                    <a:pt x="268" y="702"/>
                  </a:lnTo>
                  <a:lnTo>
                    <a:pt x="268" y="702"/>
                  </a:lnTo>
                  <a:lnTo>
                    <a:pt x="278" y="702"/>
                  </a:lnTo>
                  <a:lnTo>
                    <a:pt x="278" y="696"/>
                  </a:lnTo>
                  <a:lnTo>
                    <a:pt x="278" y="696"/>
                  </a:lnTo>
                  <a:lnTo>
                    <a:pt x="278" y="696"/>
                  </a:lnTo>
                  <a:lnTo>
                    <a:pt x="288" y="696"/>
                  </a:lnTo>
                  <a:lnTo>
                    <a:pt x="288" y="696"/>
                  </a:lnTo>
                  <a:lnTo>
                    <a:pt x="288" y="696"/>
                  </a:lnTo>
                  <a:lnTo>
                    <a:pt x="288" y="696"/>
                  </a:lnTo>
                  <a:lnTo>
                    <a:pt x="298" y="696"/>
                  </a:lnTo>
                  <a:lnTo>
                    <a:pt x="298" y="696"/>
                  </a:lnTo>
                  <a:lnTo>
                    <a:pt x="303" y="696"/>
                  </a:lnTo>
                  <a:lnTo>
                    <a:pt x="303" y="691"/>
                  </a:lnTo>
                  <a:lnTo>
                    <a:pt x="313" y="691"/>
                  </a:lnTo>
                  <a:lnTo>
                    <a:pt x="313" y="691"/>
                  </a:lnTo>
                  <a:lnTo>
                    <a:pt x="318" y="691"/>
                  </a:lnTo>
                  <a:lnTo>
                    <a:pt x="318" y="691"/>
                  </a:lnTo>
                  <a:lnTo>
                    <a:pt x="323" y="691"/>
                  </a:lnTo>
                  <a:lnTo>
                    <a:pt x="323" y="691"/>
                  </a:lnTo>
                  <a:lnTo>
                    <a:pt x="327" y="691"/>
                  </a:lnTo>
                  <a:lnTo>
                    <a:pt x="327" y="691"/>
                  </a:lnTo>
                  <a:lnTo>
                    <a:pt x="332" y="691"/>
                  </a:lnTo>
                  <a:lnTo>
                    <a:pt x="332" y="685"/>
                  </a:lnTo>
                  <a:lnTo>
                    <a:pt x="342" y="685"/>
                  </a:lnTo>
                  <a:lnTo>
                    <a:pt x="342" y="685"/>
                  </a:lnTo>
                  <a:lnTo>
                    <a:pt x="342" y="685"/>
                  </a:lnTo>
                  <a:lnTo>
                    <a:pt x="342" y="685"/>
                  </a:lnTo>
                  <a:lnTo>
                    <a:pt x="347" y="685"/>
                  </a:lnTo>
                  <a:lnTo>
                    <a:pt x="347" y="685"/>
                  </a:lnTo>
                  <a:lnTo>
                    <a:pt x="352" y="685"/>
                  </a:lnTo>
                  <a:lnTo>
                    <a:pt x="352" y="679"/>
                  </a:lnTo>
                  <a:lnTo>
                    <a:pt x="357" y="679"/>
                  </a:lnTo>
                  <a:lnTo>
                    <a:pt x="357" y="679"/>
                  </a:lnTo>
                  <a:lnTo>
                    <a:pt x="362" y="679"/>
                  </a:lnTo>
                  <a:lnTo>
                    <a:pt x="362" y="679"/>
                  </a:lnTo>
                  <a:lnTo>
                    <a:pt x="372" y="679"/>
                  </a:lnTo>
                  <a:lnTo>
                    <a:pt x="372" y="679"/>
                  </a:lnTo>
                  <a:lnTo>
                    <a:pt x="372" y="679"/>
                  </a:lnTo>
                  <a:lnTo>
                    <a:pt x="372" y="674"/>
                  </a:lnTo>
                  <a:lnTo>
                    <a:pt x="377" y="674"/>
                  </a:lnTo>
                  <a:lnTo>
                    <a:pt x="377" y="674"/>
                  </a:lnTo>
                  <a:lnTo>
                    <a:pt x="382" y="674"/>
                  </a:lnTo>
                  <a:lnTo>
                    <a:pt x="382" y="674"/>
                  </a:lnTo>
                  <a:lnTo>
                    <a:pt x="382" y="674"/>
                  </a:lnTo>
                  <a:lnTo>
                    <a:pt x="382" y="674"/>
                  </a:lnTo>
                  <a:lnTo>
                    <a:pt x="387" y="674"/>
                  </a:lnTo>
                  <a:lnTo>
                    <a:pt x="387" y="674"/>
                  </a:lnTo>
                  <a:lnTo>
                    <a:pt x="387" y="674"/>
                  </a:lnTo>
                  <a:lnTo>
                    <a:pt x="387" y="674"/>
                  </a:lnTo>
                  <a:lnTo>
                    <a:pt x="392" y="674"/>
                  </a:lnTo>
                  <a:lnTo>
                    <a:pt x="392" y="674"/>
                  </a:lnTo>
                  <a:lnTo>
                    <a:pt x="397" y="674"/>
                  </a:lnTo>
                  <a:lnTo>
                    <a:pt x="397" y="674"/>
                  </a:lnTo>
                  <a:lnTo>
                    <a:pt x="407" y="674"/>
                  </a:lnTo>
                  <a:lnTo>
                    <a:pt x="407" y="674"/>
                  </a:lnTo>
                  <a:lnTo>
                    <a:pt x="407" y="674"/>
                  </a:lnTo>
                  <a:lnTo>
                    <a:pt x="407" y="674"/>
                  </a:lnTo>
                  <a:lnTo>
                    <a:pt x="412" y="674"/>
                  </a:lnTo>
                  <a:lnTo>
                    <a:pt x="412" y="668"/>
                  </a:lnTo>
                  <a:lnTo>
                    <a:pt x="422" y="668"/>
                  </a:lnTo>
                  <a:lnTo>
                    <a:pt x="422" y="668"/>
                  </a:lnTo>
                  <a:lnTo>
                    <a:pt x="422" y="668"/>
                  </a:lnTo>
                  <a:lnTo>
                    <a:pt x="422" y="668"/>
                  </a:lnTo>
                  <a:lnTo>
                    <a:pt x="432" y="668"/>
                  </a:lnTo>
                  <a:lnTo>
                    <a:pt x="432" y="668"/>
                  </a:lnTo>
                  <a:lnTo>
                    <a:pt x="437" y="668"/>
                  </a:lnTo>
                  <a:lnTo>
                    <a:pt x="437" y="668"/>
                  </a:lnTo>
                  <a:lnTo>
                    <a:pt x="442" y="668"/>
                  </a:lnTo>
                  <a:lnTo>
                    <a:pt x="442" y="662"/>
                  </a:lnTo>
                  <a:lnTo>
                    <a:pt x="447" y="662"/>
                  </a:lnTo>
                  <a:lnTo>
                    <a:pt x="447" y="662"/>
                  </a:lnTo>
                  <a:lnTo>
                    <a:pt x="447" y="662"/>
                  </a:lnTo>
                  <a:lnTo>
                    <a:pt x="447" y="662"/>
                  </a:lnTo>
                  <a:lnTo>
                    <a:pt x="452" y="662"/>
                  </a:lnTo>
                  <a:lnTo>
                    <a:pt x="452" y="662"/>
                  </a:lnTo>
                  <a:lnTo>
                    <a:pt x="452" y="662"/>
                  </a:lnTo>
                  <a:lnTo>
                    <a:pt x="452" y="662"/>
                  </a:lnTo>
                  <a:lnTo>
                    <a:pt x="457" y="662"/>
                  </a:lnTo>
                  <a:lnTo>
                    <a:pt x="457" y="662"/>
                  </a:lnTo>
                  <a:lnTo>
                    <a:pt x="462" y="662"/>
                  </a:lnTo>
                  <a:lnTo>
                    <a:pt x="462" y="657"/>
                  </a:lnTo>
                  <a:lnTo>
                    <a:pt x="467" y="657"/>
                  </a:lnTo>
                  <a:lnTo>
                    <a:pt x="467" y="657"/>
                  </a:lnTo>
                  <a:lnTo>
                    <a:pt x="472" y="657"/>
                  </a:lnTo>
                  <a:lnTo>
                    <a:pt x="472" y="657"/>
                  </a:lnTo>
                  <a:lnTo>
                    <a:pt x="472" y="657"/>
                  </a:lnTo>
                  <a:lnTo>
                    <a:pt x="472" y="657"/>
                  </a:lnTo>
                  <a:lnTo>
                    <a:pt x="476" y="657"/>
                  </a:lnTo>
                  <a:lnTo>
                    <a:pt x="476" y="657"/>
                  </a:lnTo>
                  <a:lnTo>
                    <a:pt x="486" y="657"/>
                  </a:lnTo>
                  <a:lnTo>
                    <a:pt x="486" y="657"/>
                  </a:lnTo>
                  <a:lnTo>
                    <a:pt x="491" y="657"/>
                  </a:lnTo>
                  <a:lnTo>
                    <a:pt x="491" y="651"/>
                  </a:lnTo>
                  <a:lnTo>
                    <a:pt x="496" y="651"/>
                  </a:lnTo>
                  <a:lnTo>
                    <a:pt x="496" y="651"/>
                  </a:lnTo>
                  <a:lnTo>
                    <a:pt x="501" y="651"/>
                  </a:lnTo>
                  <a:lnTo>
                    <a:pt x="501" y="651"/>
                  </a:lnTo>
                  <a:lnTo>
                    <a:pt x="506" y="651"/>
                  </a:lnTo>
                  <a:lnTo>
                    <a:pt x="506" y="651"/>
                  </a:lnTo>
                  <a:lnTo>
                    <a:pt x="511" y="651"/>
                  </a:lnTo>
                  <a:lnTo>
                    <a:pt x="511" y="646"/>
                  </a:lnTo>
                  <a:lnTo>
                    <a:pt x="516" y="646"/>
                  </a:lnTo>
                  <a:lnTo>
                    <a:pt x="516" y="646"/>
                  </a:lnTo>
                  <a:lnTo>
                    <a:pt x="516" y="646"/>
                  </a:lnTo>
                  <a:lnTo>
                    <a:pt x="516" y="646"/>
                  </a:lnTo>
                  <a:lnTo>
                    <a:pt x="521" y="646"/>
                  </a:lnTo>
                  <a:lnTo>
                    <a:pt x="521" y="646"/>
                  </a:lnTo>
                  <a:lnTo>
                    <a:pt x="526" y="646"/>
                  </a:lnTo>
                  <a:lnTo>
                    <a:pt x="526" y="640"/>
                  </a:lnTo>
                  <a:lnTo>
                    <a:pt x="526" y="640"/>
                  </a:lnTo>
                  <a:lnTo>
                    <a:pt x="526" y="640"/>
                  </a:lnTo>
                  <a:lnTo>
                    <a:pt x="531" y="640"/>
                  </a:lnTo>
                  <a:lnTo>
                    <a:pt x="531" y="640"/>
                  </a:lnTo>
                  <a:lnTo>
                    <a:pt x="541" y="640"/>
                  </a:lnTo>
                  <a:lnTo>
                    <a:pt x="541" y="640"/>
                  </a:lnTo>
                  <a:lnTo>
                    <a:pt x="546" y="640"/>
                  </a:lnTo>
                  <a:lnTo>
                    <a:pt x="546" y="634"/>
                  </a:lnTo>
                  <a:lnTo>
                    <a:pt x="546" y="634"/>
                  </a:lnTo>
                  <a:lnTo>
                    <a:pt x="546" y="634"/>
                  </a:lnTo>
                  <a:lnTo>
                    <a:pt x="551" y="634"/>
                  </a:lnTo>
                  <a:lnTo>
                    <a:pt x="551" y="634"/>
                  </a:lnTo>
                  <a:lnTo>
                    <a:pt x="556" y="634"/>
                  </a:lnTo>
                  <a:lnTo>
                    <a:pt x="556" y="634"/>
                  </a:lnTo>
                  <a:lnTo>
                    <a:pt x="561" y="634"/>
                  </a:lnTo>
                  <a:lnTo>
                    <a:pt x="561" y="629"/>
                  </a:lnTo>
                  <a:lnTo>
                    <a:pt x="566" y="629"/>
                  </a:lnTo>
                  <a:lnTo>
                    <a:pt x="566" y="629"/>
                  </a:lnTo>
                  <a:lnTo>
                    <a:pt x="566" y="629"/>
                  </a:lnTo>
                  <a:lnTo>
                    <a:pt x="566" y="629"/>
                  </a:lnTo>
                  <a:lnTo>
                    <a:pt x="571" y="629"/>
                  </a:lnTo>
                  <a:lnTo>
                    <a:pt x="571" y="629"/>
                  </a:lnTo>
                  <a:lnTo>
                    <a:pt x="576" y="629"/>
                  </a:lnTo>
                  <a:lnTo>
                    <a:pt x="576" y="623"/>
                  </a:lnTo>
                  <a:lnTo>
                    <a:pt x="581" y="623"/>
                  </a:lnTo>
                  <a:lnTo>
                    <a:pt x="581" y="623"/>
                  </a:lnTo>
                  <a:lnTo>
                    <a:pt x="586" y="623"/>
                  </a:lnTo>
                  <a:lnTo>
                    <a:pt x="586" y="623"/>
                  </a:lnTo>
                  <a:lnTo>
                    <a:pt x="591" y="623"/>
                  </a:lnTo>
                  <a:lnTo>
                    <a:pt x="591" y="623"/>
                  </a:lnTo>
                  <a:lnTo>
                    <a:pt x="591" y="623"/>
                  </a:lnTo>
                  <a:lnTo>
                    <a:pt x="591" y="623"/>
                  </a:lnTo>
                  <a:lnTo>
                    <a:pt x="596" y="623"/>
                  </a:lnTo>
                  <a:lnTo>
                    <a:pt x="596" y="618"/>
                  </a:lnTo>
                  <a:lnTo>
                    <a:pt x="601" y="618"/>
                  </a:lnTo>
                  <a:lnTo>
                    <a:pt x="601" y="618"/>
                  </a:lnTo>
                  <a:lnTo>
                    <a:pt x="621" y="618"/>
                  </a:lnTo>
                  <a:lnTo>
                    <a:pt x="621" y="618"/>
                  </a:lnTo>
                  <a:lnTo>
                    <a:pt x="621" y="618"/>
                  </a:lnTo>
                  <a:lnTo>
                    <a:pt x="621" y="618"/>
                  </a:lnTo>
                  <a:lnTo>
                    <a:pt x="630" y="618"/>
                  </a:lnTo>
                  <a:lnTo>
                    <a:pt x="630" y="612"/>
                  </a:lnTo>
                  <a:lnTo>
                    <a:pt x="635" y="612"/>
                  </a:lnTo>
                  <a:lnTo>
                    <a:pt x="635" y="612"/>
                  </a:lnTo>
                  <a:lnTo>
                    <a:pt x="640" y="612"/>
                  </a:lnTo>
                  <a:lnTo>
                    <a:pt x="640" y="612"/>
                  </a:lnTo>
                  <a:lnTo>
                    <a:pt x="645" y="612"/>
                  </a:lnTo>
                  <a:lnTo>
                    <a:pt x="645" y="612"/>
                  </a:lnTo>
                  <a:lnTo>
                    <a:pt x="650" y="612"/>
                  </a:lnTo>
                  <a:lnTo>
                    <a:pt x="650" y="606"/>
                  </a:lnTo>
                  <a:lnTo>
                    <a:pt x="650" y="606"/>
                  </a:lnTo>
                  <a:lnTo>
                    <a:pt x="650" y="606"/>
                  </a:lnTo>
                  <a:lnTo>
                    <a:pt x="665" y="606"/>
                  </a:lnTo>
                  <a:lnTo>
                    <a:pt x="665" y="606"/>
                  </a:lnTo>
                  <a:lnTo>
                    <a:pt x="670" y="606"/>
                  </a:lnTo>
                  <a:lnTo>
                    <a:pt x="670" y="606"/>
                  </a:lnTo>
                  <a:lnTo>
                    <a:pt x="670" y="606"/>
                  </a:lnTo>
                  <a:lnTo>
                    <a:pt x="670" y="606"/>
                  </a:lnTo>
                  <a:lnTo>
                    <a:pt x="675" y="606"/>
                  </a:lnTo>
                  <a:lnTo>
                    <a:pt x="675" y="606"/>
                  </a:lnTo>
                  <a:lnTo>
                    <a:pt x="680" y="606"/>
                  </a:lnTo>
                  <a:lnTo>
                    <a:pt x="680" y="601"/>
                  </a:lnTo>
                  <a:lnTo>
                    <a:pt x="685" y="601"/>
                  </a:lnTo>
                  <a:lnTo>
                    <a:pt x="685" y="601"/>
                  </a:lnTo>
                  <a:lnTo>
                    <a:pt x="685" y="601"/>
                  </a:lnTo>
                  <a:lnTo>
                    <a:pt x="685" y="601"/>
                  </a:lnTo>
                  <a:lnTo>
                    <a:pt x="695" y="601"/>
                  </a:lnTo>
                  <a:lnTo>
                    <a:pt x="695" y="601"/>
                  </a:lnTo>
                  <a:lnTo>
                    <a:pt x="695" y="601"/>
                  </a:lnTo>
                  <a:lnTo>
                    <a:pt x="695" y="601"/>
                  </a:lnTo>
                  <a:lnTo>
                    <a:pt x="700" y="601"/>
                  </a:lnTo>
                  <a:lnTo>
                    <a:pt x="700" y="601"/>
                  </a:lnTo>
                  <a:lnTo>
                    <a:pt x="710" y="601"/>
                  </a:lnTo>
                  <a:lnTo>
                    <a:pt x="710" y="601"/>
                  </a:lnTo>
                  <a:lnTo>
                    <a:pt x="725" y="601"/>
                  </a:lnTo>
                  <a:lnTo>
                    <a:pt x="725" y="601"/>
                  </a:lnTo>
                  <a:lnTo>
                    <a:pt x="725" y="601"/>
                  </a:lnTo>
                  <a:lnTo>
                    <a:pt x="725" y="595"/>
                  </a:lnTo>
                  <a:lnTo>
                    <a:pt x="730" y="595"/>
                  </a:lnTo>
                  <a:lnTo>
                    <a:pt x="730" y="595"/>
                  </a:lnTo>
                  <a:lnTo>
                    <a:pt x="740" y="595"/>
                  </a:lnTo>
                  <a:lnTo>
                    <a:pt x="740" y="595"/>
                  </a:lnTo>
                  <a:lnTo>
                    <a:pt x="745" y="595"/>
                  </a:lnTo>
                  <a:lnTo>
                    <a:pt x="745" y="590"/>
                  </a:lnTo>
                  <a:lnTo>
                    <a:pt x="750" y="590"/>
                  </a:lnTo>
                  <a:lnTo>
                    <a:pt x="750" y="590"/>
                  </a:lnTo>
                  <a:lnTo>
                    <a:pt x="755" y="590"/>
                  </a:lnTo>
                  <a:lnTo>
                    <a:pt x="755" y="590"/>
                  </a:lnTo>
                  <a:lnTo>
                    <a:pt x="760" y="590"/>
                  </a:lnTo>
                  <a:lnTo>
                    <a:pt x="760" y="590"/>
                  </a:lnTo>
                  <a:lnTo>
                    <a:pt x="760" y="590"/>
                  </a:lnTo>
                  <a:lnTo>
                    <a:pt x="760" y="590"/>
                  </a:lnTo>
                  <a:lnTo>
                    <a:pt x="775" y="590"/>
                  </a:lnTo>
                  <a:lnTo>
                    <a:pt x="775" y="590"/>
                  </a:lnTo>
                  <a:lnTo>
                    <a:pt x="779" y="590"/>
                  </a:lnTo>
                  <a:lnTo>
                    <a:pt x="779" y="590"/>
                  </a:lnTo>
                  <a:lnTo>
                    <a:pt x="784" y="590"/>
                  </a:lnTo>
                  <a:lnTo>
                    <a:pt x="784" y="590"/>
                  </a:lnTo>
                  <a:lnTo>
                    <a:pt x="789" y="590"/>
                  </a:lnTo>
                  <a:lnTo>
                    <a:pt x="789" y="584"/>
                  </a:lnTo>
                  <a:lnTo>
                    <a:pt x="794" y="584"/>
                  </a:lnTo>
                  <a:lnTo>
                    <a:pt x="794" y="584"/>
                  </a:lnTo>
                  <a:lnTo>
                    <a:pt x="809" y="584"/>
                  </a:lnTo>
                  <a:lnTo>
                    <a:pt x="809" y="584"/>
                  </a:lnTo>
                  <a:lnTo>
                    <a:pt x="814" y="584"/>
                  </a:lnTo>
                  <a:lnTo>
                    <a:pt x="814" y="584"/>
                  </a:lnTo>
                  <a:lnTo>
                    <a:pt x="814" y="584"/>
                  </a:lnTo>
                  <a:lnTo>
                    <a:pt x="814" y="584"/>
                  </a:lnTo>
                  <a:lnTo>
                    <a:pt x="819" y="584"/>
                  </a:lnTo>
                  <a:lnTo>
                    <a:pt x="819" y="578"/>
                  </a:lnTo>
                  <a:lnTo>
                    <a:pt x="824" y="578"/>
                  </a:lnTo>
                  <a:lnTo>
                    <a:pt x="824" y="578"/>
                  </a:lnTo>
                  <a:lnTo>
                    <a:pt x="829" y="578"/>
                  </a:lnTo>
                  <a:lnTo>
                    <a:pt x="829" y="578"/>
                  </a:lnTo>
                  <a:lnTo>
                    <a:pt x="834" y="578"/>
                  </a:lnTo>
                  <a:lnTo>
                    <a:pt x="834" y="573"/>
                  </a:lnTo>
                  <a:lnTo>
                    <a:pt x="839" y="573"/>
                  </a:lnTo>
                  <a:lnTo>
                    <a:pt x="839" y="573"/>
                  </a:lnTo>
                  <a:lnTo>
                    <a:pt x="844" y="573"/>
                  </a:lnTo>
                  <a:lnTo>
                    <a:pt x="844" y="567"/>
                  </a:lnTo>
                  <a:lnTo>
                    <a:pt x="854" y="567"/>
                  </a:lnTo>
                  <a:lnTo>
                    <a:pt x="854" y="567"/>
                  </a:lnTo>
                  <a:lnTo>
                    <a:pt x="859" y="567"/>
                  </a:lnTo>
                  <a:lnTo>
                    <a:pt x="859" y="567"/>
                  </a:lnTo>
                  <a:lnTo>
                    <a:pt x="869" y="567"/>
                  </a:lnTo>
                  <a:lnTo>
                    <a:pt x="869" y="567"/>
                  </a:lnTo>
                  <a:lnTo>
                    <a:pt x="884" y="567"/>
                  </a:lnTo>
                  <a:lnTo>
                    <a:pt x="884" y="567"/>
                  </a:lnTo>
                  <a:lnTo>
                    <a:pt x="889" y="567"/>
                  </a:lnTo>
                  <a:lnTo>
                    <a:pt x="889" y="567"/>
                  </a:lnTo>
                  <a:lnTo>
                    <a:pt x="894" y="567"/>
                  </a:lnTo>
                  <a:lnTo>
                    <a:pt x="894" y="567"/>
                  </a:lnTo>
                  <a:lnTo>
                    <a:pt x="894" y="567"/>
                  </a:lnTo>
                  <a:lnTo>
                    <a:pt x="894" y="567"/>
                  </a:lnTo>
                  <a:lnTo>
                    <a:pt x="904" y="567"/>
                  </a:lnTo>
                  <a:lnTo>
                    <a:pt x="904" y="561"/>
                  </a:lnTo>
                  <a:lnTo>
                    <a:pt x="909" y="561"/>
                  </a:lnTo>
                  <a:lnTo>
                    <a:pt x="909" y="561"/>
                  </a:lnTo>
                  <a:lnTo>
                    <a:pt x="914" y="561"/>
                  </a:lnTo>
                  <a:lnTo>
                    <a:pt x="914" y="561"/>
                  </a:lnTo>
                  <a:lnTo>
                    <a:pt x="919" y="561"/>
                  </a:lnTo>
                  <a:lnTo>
                    <a:pt x="919" y="561"/>
                  </a:lnTo>
                  <a:lnTo>
                    <a:pt x="919" y="561"/>
                  </a:lnTo>
                  <a:lnTo>
                    <a:pt x="919" y="561"/>
                  </a:lnTo>
                  <a:lnTo>
                    <a:pt x="929" y="561"/>
                  </a:lnTo>
                  <a:lnTo>
                    <a:pt x="929" y="561"/>
                  </a:lnTo>
                  <a:lnTo>
                    <a:pt x="929" y="561"/>
                  </a:lnTo>
                  <a:lnTo>
                    <a:pt x="929" y="556"/>
                  </a:lnTo>
                  <a:lnTo>
                    <a:pt x="933" y="556"/>
                  </a:lnTo>
                  <a:lnTo>
                    <a:pt x="933" y="556"/>
                  </a:lnTo>
                  <a:lnTo>
                    <a:pt x="933" y="556"/>
                  </a:lnTo>
                  <a:lnTo>
                    <a:pt x="933" y="556"/>
                  </a:lnTo>
                  <a:lnTo>
                    <a:pt x="938" y="556"/>
                  </a:lnTo>
                  <a:lnTo>
                    <a:pt x="938" y="550"/>
                  </a:lnTo>
                  <a:lnTo>
                    <a:pt x="943" y="550"/>
                  </a:lnTo>
                  <a:lnTo>
                    <a:pt x="943" y="550"/>
                  </a:lnTo>
                  <a:lnTo>
                    <a:pt x="943" y="550"/>
                  </a:lnTo>
                  <a:lnTo>
                    <a:pt x="943" y="550"/>
                  </a:lnTo>
                  <a:lnTo>
                    <a:pt x="948" y="550"/>
                  </a:lnTo>
                  <a:lnTo>
                    <a:pt x="948" y="550"/>
                  </a:lnTo>
                  <a:lnTo>
                    <a:pt x="958" y="550"/>
                  </a:lnTo>
                  <a:lnTo>
                    <a:pt x="958" y="550"/>
                  </a:lnTo>
                  <a:lnTo>
                    <a:pt x="958" y="550"/>
                  </a:lnTo>
                  <a:lnTo>
                    <a:pt x="958" y="545"/>
                  </a:lnTo>
                  <a:lnTo>
                    <a:pt x="963" y="545"/>
                  </a:lnTo>
                  <a:lnTo>
                    <a:pt x="963" y="545"/>
                  </a:lnTo>
                  <a:lnTo>
                    <a:pt x="963" y="545"/>
                  </a:lnTo>
                  <a:lnTo>
                    <a:pt x="963" y="545"/>
                  </a:lnTo>
                  <a:lnTo>
                    <a:pt x="968" y="545"/>
                  </a:lnTo>
                  <a:lnTo>
                    <a:pt x="968" y="545"/>
                  </a:lnTo>
                  <a:lnTo>
                    <a:pt x="968" y="545"/>
                  </a:lnTo>
                  <a:lnTo>
                    <a:pt x="968" y="539"/>
                  </a:lnTo>
                  <a:lnTo>
                    <a:pt x="973" y="539"/>
                  </a:lnTo>
                  <a:lnTo>
                    <a:pt x="973" y="539"/>
                  </a:lnTo>
                  <a:lnTo>
                    <a:pt x="973" y="539"/>
                  </a:lnTo>
                  <a:lnTo>
                    <a:pt x="973" y="539"/>
                  </a:lnTo>
                  <a:lnTo>
                    <a:pt x="983" y="539"/>
                  </a:lnTo>
                  <a:lnTo>
                    <a:pt x="983" y="539"/>
                  </a:lnTo>
                  <a:lnTo>
                    <a:pt x="988" y="539"/>
                  </a:lnTo>
                  <a:lnTo>
                    <a:pt x="988" y="533"/>
                  </a:lnTo>
                  <a:lnTo>
                    <a:pt x="993" y="533"/>
                  </a:lnTo>
                  <a:lnTo>
                    <a:pt x="993" y="533"/>
                  </a:lnTo>
                  <a:lnTo>
                    <a:pt x="998" y="533"/>
                  </a:lnTo>
                  <a:lnTo>
                    <a:pt x="998" y="533"/>
                  </a:lnTo>
                  <a:lnTo>
                    <a:pt x="1013" y="533"/>
                  </a:lnTo>
                  <a:lnTo>
                    <a:pt x="1013" y="528"/>
                  </a:lnTo>
                  <a:lnTo>
                    <a:pt x="1018" y="528"/>
                  </a:lnTo>
                  <a:lnTo>
                    <a:pt x="1018" y="528"/>
                  </a:lnTo>
                  <a:lnTo>
                    <a:pt x="1018" y="528"/>
                  </a:lnTo>
                  <a:lnTo>
                    <a:pt x="1018" y="528"/>
                  </a:lnTo>
                  <a:lnTo>
                    <a:pt x="1023" y="528"/>
                  </a:lnTo>
                  <a:lnTo>
                    <a:pt x="1023" y="528"/>
                  </a:lnTo>
                  <a:lnTo>
                    <a:pt x="1033" y="528"/>
                  </a:lnTo>
                  <a:lnTo>
                    <a:pt x="1033" y="528"/>
                  </a:lnTo>
                  <a:lnTo>
                    <a:pt x="1038" y="528"/>
                  </a:lnTo>
                  <a:lnTo>
                    <a:pt x="1038" y="528"/>
                  </a:lnTo>
                  <a:lnTo>
                    <a:pt x="1038" y="528"/>
                  </a:lnTo>
                  <a:lnTo>
                    <a:pt x="1038" y="522"/>
                  </a:lnTo>
                  <a:lnTo>
                    <a:pt x="1053" y="522"/>
                  </a:lnTo>
                  <a:lnTo>
                    <a:pt x="1053" y="522"/>
                  </a:lnTo>
                  <a:lnTo>
                    <a:pt x="1053" y="522"/>
                  </a:lnTo>
                  <a:lnTo>
                    <a:pt x="1053" y="522"/>
                  </a:lnTo>
                  <a:lnTo>
                    <a:pt x="1058" y="522"/>
                  </a:lnTo>
                  <a:lnTo>
                    <a:pt x="1058" y="522"/>
                  </a:lnTo>
                  <a:lnTo>
                    <a:pt x="1058" y="522"/>
                  </a:lnTo>
                  <a:lnTo>
                    <a:pt x="1058" y="522"/>
                  </a:lnTo>
                  <a:lnTo>
                    <a:pt x="1063" y="522"/>
                  </a:lnTo>
                  <a:lnTo>
                    <a:pt x="1063" y="522"/>
                  </a:lnTo>
                  <a:lnTo>
                    <a:pt x="1063" y="522"/>
                  </a:lnTo>
                  <a:lnTo>
                    <a:pt x="1063" y="522"/>
                  </a:lnTo>
                  <a:lnTo>
                    <a:pt x="1068" y="522"/>
                  </a:lnTo>
                  <a:lnTo>
                    <a:pt x="1068" y="517"/>
                  </a:lnTo>
                  <a:lnTo>
                    <a:pt x="1068" y="517"/>
                  </a:lnTo>
                  <a:lnTo>
                    <a:pt x="1068" y="517"/>
                  </a:lnTo>
                  <a:lnTo>
                    <a:pt x="1073" y="517"/>
                  </a:lnTo>
                  <a:lnTo>
                    <a:pt x="1073" y="517"/>
                  </a:lnTo>
                  <a:lnTo>
                    <a:pt x="1078" y="517"/>
                  </a:lnTo>
                  <a:lnTo>
                    <a:pt x="1078" y="517"/>
                  </a:lnTo>
                  <a:lnTo>
                    <a:pt x="1082" y="517"/>
                  </a:lnTo>
                  <a:lnTo>
                    <a:pt x="1082" y="511"/>
                  </a:lnTo>
                  <a:lnTo>
                    <a:pt x="1087" y="511"/>
                  </a:lnTo>
                  <a:lnTo>
                    <a:pt x="1087" y="511"/>
                  </a:lnTo>
                  <a:lnTo>
                    <a:pt x="1097" y="511"/>
                  </a:lnTo>
                  <a:lnTo>
                    <a:pt x="1097" y="511"/>
                  </a:lnTo>
                  <a:lnTo>
                    <a:pt x="1102" y="511"/>
                  </a:lnTo>
                  <a:lnTo>
                    <a:pt x="1102" y="511"/>
                  </a:lnTo>
                  <a:lnTo>
                    <a:pt x="1112" y="511"/>
                  </a:lnTo>
                  <a:lnTo>
                    <a:pt x="1112" y="511"/>
                  </a:lnTo>
                  <a:lnTo>
                    <a:pt x="1117" y="511"/>
                  </a:lnTo>
                  <a:lnTo>
                    <a:pt x="1117" y="505"/>
                  </a:lnTo>
                  <a:lnTo>
                    <a:pt x="1127" y="505"/>
                  </a:lnTo>
                  <a:lnTo>
                    <a:pt x="1127" y="505"/>
                  </a:lnTo>
                  <a:lnTo>
                    <a:pt x="1132" y="505"/>
                  </a:lnTo>
                  <a:lnTo>
                    <a:pt x="1132" y="505"/>
                  </a:lnTo>
                  <a:lnTo>
                    <a:pt x="1132" y="505"/>
                  </a:lnTo>
                  <a:lnTo>
                    <a:pt x="1132" y="505"/>
                  </a:lnTo>
                  <a:lnTo>
                    <a:pt x="1137" y="505"/>
                  </a:lnTo>
                  <a:lnTo>
                    <a:pt x="1137" y="500"/>
                  </a:lnTo>
                  <a:lnTo>
                    <a:pt x="1142" y="500"/>
                  </a:lnTo>
                  <a:lnTo>
                    <a:pt x="1142" y="500"/>
                  </a:lnTo>
                  <a:lnTo>
                    <a:pt x="1142" y="500"/>
                  </a:lnTo>
                  <a:lnTo>
                    <a:pt x="1142" y="500"/>
                  </a:lnTo>
                  <a:lnTo>
                    <a:pt x="1147" y="500"/>
                  </a:lnTo>
                  <a:lnTo>
                    <a:pt x="1147" y="494"/>
                  </a:lnTo>
                  <a:lnTo>
                    <a:pt x="1152" y="494"/>
                  </a:lnTo>
                  <a:lnTo>
                    <a:pt x="1152" y="494"/>
                  </a:lnTo>
                  <a:lnTo>
                    <a:pt x="1157" y="494"/>
                  </a:lnTo>
                  <a:lnTo>
                    <a:pt x="1157" y="494"/>
                  </a:lnTo>
                  <a:lnTo>
                    <a:pt x="1162" y="494"/>
                  </a:lnTo>
                  <a:lnTo>
                    <a:pt x="1162" y="494"/>
                  </a:lnTo>
                  <a:lnTo>
                    <a:pt x="1162" y="494"/>
                  </a:lnTo>
                  <a:lnTo>
                    <a:pt x="1162" y="489"/>
                  </a:lnTo>
                  <a:lnTo>
                    <a:pt x="1167" y="489"/>
                  </a:lnTo>
                  <a:lnTo>
                    <a:pt x="1167" y="489"/>
                  </a:lnTo>
                  <a:lnTo>
                    <a:pt x="1177" y="489"/>
                  </a:lnTo>
                  <a:lnTo>
                    <a:pt x="1177" y="489"/>
                  </a:lnTo>
                  <a:lnTo>
                    <a:pt x="1187" y="489"/>
                  </a:lnTo>
                  <a:lnTo>
                    <a:pt x="1187" y="489"/>
                  </a:lnTo>
                  <a:lnTo>
                    <a:pt x="1197" y="489"/>
                  </a:lnTo>
                  <a:lnTo>
                    <a:pt x="1197" y="489"/>
                  </a:lnTo>
                  <a:lnTo>
                    <a:pt x="1202" y="489"/>
                  </a:lnTo>
                  <a:lnTo>
                    <a:pt x="1202" y="489"/>
                  </a:lnTo>
                  <a:lnTo>
                    <a:pt x="1207" y="489"/>
                  </a:lnTo>
                  <a:lnTo>
                    <a:pt x="1207" y="489"/>
                  </a:lnTo>
                  <a:lnTo>
                    <a:pt x="1212" y="489"/>
                  </a:lnTo>
                  <a:lnTo>
                    <a:pt x="1212" y="489"/>
                  </a:lnTo>
                  <a:lnTo>
                    <a:pt x="1217" y="489"/>
                  </a:lnTo>
                  <a:lnTo>
                    <a:pt x="1217" y="483"/>
                  </a:lnTo>
                  <a:lnTo>
                    <a:pt x="1227" y="483"/>
                  </a:lnTo>
                  <a:lnTo>
                    <a:pt x="1227" y="483"/>
                  </a:lnTo>
                  <a:lnTo>
                    <a:pt x="1231" y="483"/>
                  </a:lnTo>
                  <a:lnTo>
                    <a:pt x="1231" y="483"/>
                  </a:lnTo>
                  <a:lnTo>
                    <a:pt x="1236" y="483"/>
                  </a:lnTo>
                  <a:lnTo>
                    <a:pt x="1236" y="483"/>
                  </a:lnTo>
                  <a:lnTo>
                    <a:pt x="1241" y="483"/>
                  </a:lnTo>
                  <a:lnTo>
                    <a:pt x="1241" y="483"/>
                  </a:lnTo>
                  <a:lnTo>
                    <a:pt x="1241" y="483"/>
                  </a:lnTo>
                  <a:lnTo>
                    <a:pt x="1241" y="483"/>
                  </a:lnTo>
                  <a:lnTo>
                    <a:pt x="1246" y="483"/>
                  </a:lnTo>
                  <a:lnTo>
                    <a:pt x="1246" y="483"/>
                  </a:lnTo>
                  <a:lnTo>
                    <a:pt x="1251" y="483"/>
                  </a:lnTo>
                  <a:lnTo>
                    <a:pt x="1251" y="477"/>
                  </a:lnTo>
                  <a:lnTo>
                    <a:pt x="1251" y="477"/>
                  </a:lnTo>
                  <a:lnTo>
                    <a:pt x="1251" y="477"/>
                  </a:lnTo>
                  <a:lnTo>
                    <a:pt x="1256" y="477"/>
                  </a:lnTo>
                  <a:lnTo>
                    <a:pt x="1256" y="477"/>
                  </a:lnTo>
                  <a:lnTo>
                    <a:pt x="1261" y="477"/>
                  </a:lnTo>
                  <a:lnTo>
                    <a:pt x="1261" y="477"/>
                  </a:lnTo>
                  <a:lnTo>
                    <a:pt x="1266" y="477"/>
                  </a:lnTo>
                  <a:lnTo>
                    <a:pt x="1266" y="477"/>
                  </a:lnTo>
                  <a:lnTo>
                    <a:pt x="1271" y="477"/>
                  </a:lnTo>
                  <a:lnTo>
                    <a:pt x="1271" y="472"/>
                  </a:lnTo>
                  <a:lnTo>
                    <a:pt x="1271" y="472"/>
                  </a:lnTo>
                  <a:lnTo>
                    <a:pt x="1271" y="472"/>
                  </a:lnTo>
                  <a:lnTo>
                    <a:pt x="1276" y="472"/>
                  </a:lnTo>
                  <a:lnTo>
                    <a:pt x="1276" y="472"/>
                  </a:lnTo>
                  <a:lnTo>
                    <a:pt x="1276" y="472"/>
                  </a:lnTo>
                  <a:lnTo>
                    <a:pt x="1276" y="472"/>
                  </a:lnTo>
                  <a:lnTo>
                    <a:pt x="1286" y="472"/>
                  </a:lnTo>
                  <a:lnTo>
                    <a:pt x="1286" y="472"/>
                  </a:lnTo>
                  <a:lnTo>
                    <a:pt x="1296" y="472"/>
                  </a:lnTo>
                  <a:lnTo>
                    <a:pt x="1296" y="472"/>
                  </a:lnTo>
                  <a:lnTo>
                    <a:pt x="1296" y="472"/>
                  </a:lnTo>
                  <a:lnTo>
                    <a:pt x="1296" y="472"/>
                  </a:lnTo>
                  <a:lnTo>
                    <a:pt x="1301" y="472"/>
                  </a:lnTo>
                  <a:lnTo>
                    <a:pt x="1301" y="472"/>
                  </a:lnTo>
                  <a:lnTo>
                    <a:pt x="1301" y="472"/>
                  </a:lnTo>
                  <a:lnTo>
                    <a:pt x="1301" y="466"/>
                  </a:lnTo>
                  <a:lnTo>
                    <a:pt x="1306" y="466"/>
                  </a:lnTo>
                  <a:lnTo>
                    <a:pt x="1306" y="466"/>
                  </a:lnTo>
                  <a:lnTo>
                    <a:pt x="1306" y="466"/>
                  </a:lnTo>
                  <a:lnTo>
                    <a:pt x="1306" y="466"/>
                  </a:lnTo>
                  <a:lnTo>
                    <a:pt x="1311" y="466"/>
                  </a:lnTo>
                  <a:lnTo>
                    <a:pt x="1311" y="466"/>
                  </a:lnTo>
                  <a:lnTo>
                    <a:pt x="1321" y="466"/>
                  </a:lnTo>
                  <a:lnTo>
                    <a:pt x="1321" y="466"/>
                  </a:lnTo>
                  <a:lnTo>
                    <a:pt x="1326" y="466"/>
                  </a:lnTo>
                  <a:lnTo>
                    <a:pt x="1326" y="466"/>
                  </a:lnTo>
                  <a:lnTo>
                    <a:pt x="1326" y="466"/>
                  </a:lnTo>
                  <a:lnTo>
                    <a:pt x="1326" y="466"/>
                  </a:lnTo>
                  <a:lnTo>
                    <a:pt x="1331" y="466"/>
                  </a:lnTo>
                  <a:lnTo>
                    <a:pt x="1331" y="460"/>
                  </a:lnTo>
                  <a:lnTo>
                    <a:pt x="1331" y="460"/>
                  </a:lnTo>
                  <a:lnTo>
                    <a:pt x="1331" y="460"/>
                  </a:lnTo>
                  <a:lnTo>
                    <a:pt x="1336" y="460"/>
                  </a:lnTo>
                  <a:lnTo>
                    <a:pt x="1336" y="460"/>
                  </a:lnTo>
                  <a:lnTo>
                    <a:pt x="1346" y="460"/>
                  </a:lnTo>
                  <a:lnTo>
                    <a:pt x="1346" y="460"/>
                  </a:lnTo>
                  <a:lnTo>
                    <a:pt x="1351" y="460"/>
                  </a:lnTo>
                  <a:lnTo>
                    <a:pt x="1351" y="460"/>
                  </a:lnTo>
                  <a:lnTo>
                    <a:pt x="1351" y="460"/>
                  </a:lnTo>
                  <a:lnTo>
                    <a:pt x="1351" y="455"/>
                  </a:lnTo>
                  <a:lnTo>
                    <a:pt x="1361" y="455"/>
                  </a:lnTo>
                  <a:lnTo>
                    <a:pt x="1361" y="455"/>
                  </a:lnTo>
                  <a:lnTo>
                    <a:pt x="1366" y="455"/>
                  </a:lnTo>
                  <a:lnTo>
                    <a:pt x="1366" y="455"/>
                  </a:lnTo>
                  <a:lnTo>
                    <a:pt x="1371" y="455"/>
                  </a:lnTo>
                  <a:lnTo>
                    <a:pt x="1371" y="455"/>
                  </a:lnTo>
                  <a:lnTo>
                    <a:pt x="1371" y="455"/>
                  </a:lnTo>
                  <a:lnTo>
                    <a:pt x="1371" y="455"/>
                  </a:lnTo>
                  <a:lnTo>
                    <a:pt x="1376" y="455"/>
                  </a:lnTo>
                  <a:lnTo>
                    <a:pt x="1376" y="455"/>
                  </a:lnTo>
                  <a:lnTo>
                    <a:pt x="1376" y="455"/>
                  </a:lnTo>
                  <a:lnTo>
                    <a:pt x="1376" y="455"/>
                  </a:lnTo>
                  <a:lnTo>
                    <a:pt x="1381" y="455"/>
                  </a:lnTo>
                  <a:lnTo>
                    <a:pt x="1381" y="455"/>
                  </a:lnTo>
                  <a:lnTo>
                    <a:pt x="1381" y="455"/>
                  </a:lnTo>
                  <a:lnTo>
                    <a:pt x="1381" y="455"/>
                  </a:lnTo>
                  <a:lnTo>
                    <a:pt x="1385" y="455"/>
                  </a:lnTo>
                  <a:lnTo>
                    <a:pt x="1385" y="455"/>
                  </a:lnTo>
                  <a:lnTo>
                    <a:pt x="1390" y="455"/>
                  </a:lnTo>
                  <a:lnTo>
                    <a:pt x="1390" y="449"/>
                  </a:lnTo>
                  <a:lnTo>
                    <a:pt x="1390" y="449"/>
                  </a:lnTo>
                  <a:lnTo>
                    <a:pt x="1390" y="449"/>
                  </a:lnTo>
                  <a:lnTo>
                    <a:pt x="1395" y="449"/>
                  </a:lnTo>
                  <a:lnTo>
                    <a:pt x="1395" y="449"/>
                  </a:lnTo>
                  <a:lnTo>
                    <a:pt x="1400" y="449"/>
                  </a:lnTo>
                  <a:lnTo>
                    <a:pt x="1400" y="449"/>
                  </a:lnTo>
                  <a:lnTo>
                    <a:pt x="1410" y="449"/>
                  </a:lnTo>
                  <a:lnTo>
                    <a:pt x="1410" y="449"/>
                  </a:lnTo>
                  <a:lnTo>
                    <a:pt x="1410" y="449"/>
                  </a:lnTo>
                  <a:lnTo>
                    <a:pt x="1410" y="449"/>
                  </a:lnTo>
                  <a:lnTo>
                    <a:pt x="1415" y="449"/>
                  </a:lnTo>
                  <a:lnTo>
                    <a:pt x="1415" y="449"/>
                  </a:lnTo>
                  <a:lnTo>
                    <a:pt x="1420" y="449"/>
                  </a:lnTo>
                  <a:lnTo>
                    <a:pt x="1420" y="449"/>
                  </a:lnTo>
                  <a:lnTo>
                    <a:pt x="1420" y="449"/>
                  </a:lnTo>
                  <a:lnTo>
                    <a:pt x="1420" y="449"/>
                  </a:lnTo>
                  <a:lnTo>
                    <a:pt x="1425" y="449"/>
                  </a:lnTo>
                  <a:lnTo>
                    <a:pt x="1425" y="449"/>
                  </a:lnTo>
                  <a:lnTo>
                    <a:pt x="1430" y="449"/>
                  </a:lnTo>
                  <a:lnTo>
                    <a:pt x="1430" y="449"/>
                  </a:lnTo>
                  <a:lnTo>
                    <a:pt x="1435" y="449"/>
                  </a:lnTo>
                  <a:lnTo>
                    <a:pt x="1435" y="444"/>
                  </a:lnTo>
                  <a:lnTo>
                    <a:pt x="1435" y="444"/>
                  </a:lnTo>
                  <a:lnTo>
                    <a:pt x="1435" y="444"/>
                  </a:lnTo>
                  <a:lnTo>
                    <a:pt x="1440" y="444"/>
                  </a:lnTo>
                  <a:lnTo>
                    <a:pt x="1440" y="444"/>
                  </a:lnTo>
                  <a:lnTo>
                    <a:pt x="1450" y="444"/>
                  </a:lnTo>
                  <a:lnTo>
                    <a:pt x="1450" y="444"/>
                  </a:lnTo>
                  <a:lnTo>
                    <a:pt x="1450" y="444"/>
                  </a:lnTo>
                  <a:lnTo>
                    <a:pt x="1450" y="444"/>
                  </a:lnTo>
                  <a:lnTo>
                    <a:pt x="1455" y="444"/>
                  </a:lnTo>
                  <a:lnTo>
                    <a:pt x="1455" y="444"/>
                  </a:lnTo>
                  <a:lnTo>
                    <a:pt x="1460" y="444"/>
                  </a:lnTo>
                  <a:lnTo>
                    <a:pt x="1460" y="438"/>
                  </a:lnTo>
                  <a:lnTo>
                    <a:pt x="1465" y="438"/>
                  </a:lnTo>
                  <a:lnTo>
                    <a:pt x="1465" y="438"/>
                  </a:lnTo>
                  <a:lnTo>
                    <a:pt x="1470" y="438"/>
                  </a:lnTo>
                  <a:lnTo>
                    <a:pt x="1470" y="438"/>
                  </a:lnTo>
                  <a:lnTo>
                    <a:pt x="1470" y="438"/>
                  </a:lnTo>
                  <a:lnTo>
                    <a:pt x="1470" y="438"/>
                  </a:lnTo>
                  <a:lnTo>
                    <a:pt x="1475" y="438"/>
                  </a:lnTo>
                  <a:lnTo>
                    <a:pt x="1475" y="438"/>
                  </a:lnTo>
                  <a:lnTo>
                    <a:pt x="1475" y="438"/>
                  </a:lnTo>
                  <a:lnTo>
                    <a:pt x="1475" y="438"/>
                  </a:lnTo>
                  <a:lnTo>
                    <a:pt x="1480" y="438"/>
                  </a:lnTo>
                  <a:lnTo>
                    <a:pt x="1480" y="438"/>
                  </a:lnTo>
                  <a:lnTo>
                    <a:pt x="1485" y="438"/>
                  </a:lnTo>
                  <a:lnTo>
                    <a:pt x="1485" y="438"/>
                  </a:lnTo>
                  <a:lnTo>
                    <a:pt x="1485" y="438"/>
                  </a:lnTo>
                  <a:lnTo>
                    <a:pt x="1485" y="432"/>
                  </a:lnTo>
                  <a:lnTo>
                    <a:pt x="1490" y="432"/>
                  </a:lnTo>
                  <a:lnTo>
                    <a:pt x="1490" y="432"/>
                  </a:lnTo>
                  <a:lnTo>
                    <a:pt x="1495" y="432"/>
                  </a:lnTo>
                  <a:lnTo>
                    <a:pt x="1495" y="432"/>
                  </a:lnTo>
                  <a:lnTo>
                    <a:pt x="1495" y="432"/>
                  </a:lnTo>
                  <a:lnTo>
                    <a:pt x="1495" y="432"/>
                  </a:lnTo>
                  <a:lnTo>
                    <a:pt x="1500" y="432"/>
                  </a:lnTo>
                  <a:lnTo>
                    <a:pt x="1500" y="432"/>
                  </a:lnTo>
                  <a:lnTo>
                    <a:pt x="1505" y="432"/>
                  </a:lnTo>
                  <a:lnTo>
                    <a:pt x="1505" y="427"/>
                  </a:lnTo>
                  <a:lnTo>
                    <a:pt x="1505" y="427"/>
                  </a:lnTo>
                  <a:lnTo>
                    <a:pt x="1505" y="427"/>
                  </a:lnTo>
                  <a:lnTo>
                    <a:pt x="1510" y="427"/>
                  </a:lnTo>
                  <a:lnTo>
                    <a:pt x="1510" y="427"/>
                  </a:lnTo>
                  <a:lnTo>
                    <a:pt x="1515" y="427"/>
                  </a:lnTo>
                  <a:lnTo>
                    <a:pt x="1515" y="427"/>
                  </a:lnTo>
                  <a:lnTo>
                    <a:pt x="1515" y="427"/>
                  </a:lnTo>
                  <a:lnTo>
                    <a:pt x="1515" y="427"/>
                  </a:lnTo>
                  <a:lnTo>
                    <a:pt x="1520" y="427"/>
                  </a:lnTo>
                  <a:lnTo>
                    <a:pt x="1520" y="427"/>
                  </a:lnTo>
                  <a:lnTo>
                    <a:pt x="1525" y="427"/>
                  </a:lnTo>
                  <a:lnTo>
                    <a:pt x="1525" y="427"/>
                  </a:lnTo>
                  <a:lnTo>
                    <a:pt x="1525" y="427"/>
                  </a:lnTo>
                  <a:lnTo>
                    <a:pt x="1525" y="427"/>
                  </a:lnTo>
                  <a:lnTo>
                    <a:pt x="1530" y="427"/>
                  </a:lnTo>
                  <a:lnTo>
                    <a:pt x="1530" y="427"/>
                  </a:lnTo>
                  <a:lnTo>
                    <a:pt x="1530" y="427"/>
                  </a:lnTo>
                  <a:lnTo>
                    <a:pt x="1530" y="427"/>
                  </a:lnTo>
                  <a:lnTo>
                    <a:pt x="1534" y="427"/>
                  </a:lnTo>
                  <a:lnTo>
                    <a:pt x="1534" y="427"/>
                  </a:lnTo>
                  <a:lnTo>
                    <a:pt x="1539" y="427"/>
                  </a:lnTo>
                  <a:lnTo>
                    <a:pt x="1539" y="427"/>
                  </a:lnTo>
                  <a:lnTo>
                    <a:pt x="1544" y="427"/>
                  </a:lnTo>
                  <a:lnTo>
                    <a:pt x="1544" y="427"/>
                  </a:lnTo>
                  <a:lnTo>
                    <a:pt x="1549" y="427"/>
                  </a:lnTo>
                  <a:lnTo>
                    <a:pt x="1549" y="421"/>
                  </a:lnTo>
                  <a:lnTo>
                    <a:pt x="1554" y="421"/>
                  </a:lnTo>
                  <a:lnTo>
                    <a:pt x="1554" y="421"/>
                  </a:lnTo>
                  <a:lnTo>
                    <a:pt x="1554" y="421"/>
                  </a:lnTo>
                  <a:lnTo>
                    <a:pt x="1554" y="421"/>
                  </a:lnTo>
                  <a:lnTo>
                    <a:pt x="1559" y="421"/>
                  </a:lnTo>
                  <a:lnTo>
                    <a:pt x="1559" y="421"/>
                  </a:lnTo>
                  <a:lnTo>
                    <a:pt x="1559" y="421"/>
                  </a:lnTo>
                  <a:lnTo>
                    <a:pt x="1559" y="416"/>
                  </a:lnTo>
                  <a:lnTo>
                    <a:pt x="1564" y="416"/>
                  </a:lnTo>
                  <a:lnTo>
                    <a:pt x="1564" y="416"/>
                  </a:lnTo>
                  <a:lnTo>
                    <a:pt x="1564" y="416"/>
                  </a:lnTo>
                  <a:lnTo>
                    <a:pt x="1564" y="416"/>
                  </a:lnTo>
                  <a:lnTo>
                    <a:pt x="1569" y="416"/>
                  </a:lnTo>
                  <a:lnTo>
                    <a:pt x="1569" y="416"/>
                  </a:lnTo>
                  <a:lnTo>
                    <a:pt x="1574" y="416"/>
                  </a:lnTo>
                  <a:lnTo>
                    <a:pt x="1574" y="416"/>
                  </a:lnTo>
                  <a:lnTo>
                    <a:pt x="1574" y="416"/>
                  </a:lnTo>
                  <a:lnTo>
                    <a:pt x="1574" y="416"/>
                  </a:lnTo>
                  <a:lnTo>
                    <a:pt x="1579" y="416"/>
                  </a:lnTo>
                  <a:lnTo>
                    <a:pt x="1579" y="416"/>
                  </a:lnTo>
                  <a:lnTo>
                    <a:pt x="1579" y="416"/>
                  </a:lnTo>
                  <a:lnTo>
                    <a:pt x="1579" y="416"/>
                  </a:lnTo>
                  <a:lnTo>
                    <a:pt x="1584" y="416"/>
                  </a:lnTo>
                  <a:lnTo>
                    <a:pt x="1584" y="410"/>
                  </a:lnTo>
                  <a:lnTo>
                    <a:pt x="1584" y="410"/>
                  </a:lnTo>
                  <a:lnTo>
                    <a:pt x="1584" y="410"/>
                  </a:lnTo>
                  <a:lnTo>
                    <a:pt x="1589" y="410"/>
                  </a:lnTo>
                  <a:lnTo>
                    <a:pt x="1589" y="410"/>
                  </a:lnTo>
                  <a:lnTo>
                    <a:pt x="1589" y="410"/>
                  </a:lnTo>
                  <a:lnTo>
                    <a:pt x="1589" y="410"/>
                  </a:lnTo>
                  <a:lnTo>
                    <a:pt x="1594" y="410"/>
                  </a:lnTo>
                  <a:lnTo>
                    <a:pt x="1594" y="410"/>
                  </a:lnTo>
                  <a:lnTo>
                    <a:pt x="1594" y="410"/>
                  </a:lnTo>
                  <a:lnTo>
                    <a:pt x="1594" y="410"/>
                  </a:lnTo>
                  <a:lnTo>
                    <a:pt x="1599" y="410"/>
                  </a:lnTo>
                  <a:lnTo>
                    <a:pt x="1599" y="410"/>
                  </a:lnTo>
                  <a:lnTo>
                    <a:pt x="1599" y="410"/>
                  </a:lnTo>
                  <a:lnTo>
                    <a:pt x="1599" y="404"/>
                  </a:lnTo>
                  <a:lnTo>
                    <a:pt x="1604" y="404"/>
                  </a:lnTo>
                  <a:lnTo>
                    <a:pt x="1604" y="404"/>
                  </a:lnTo>
                  <a:lnTo>
                    <a:pt x="1609" y="404"/>
                  </a:lnTo>
                  <a:lnTo>
                    <a:pt x="1609" y="404"/>
                  </a:lnTo>
                  <a:lnTo>
                    <a:pt x="1609" y="404"/>
                  </a:lnTo>
                  <a:lnTo>
                    <a:pt x="1609" y="404"/>
                  </a:lnTo>
                  <a:lnTo>
                    <a:pt x="1614" y="404"/>
                  </a:lnTo>
                  <a:lnTo>
                    <a:pt x="1614" y="404"/>
                  </a:lnTo>
                  <a:lnTo>
                    <a:pt x="1614" y="404"/>
                  </a:lnTo>
                  <a:lnTo>
                    <a:pt x="1614" y="404"/>
                  </a:lnTo>
                  <a:lnTo>
                    <a:pt x="1619" y="404"/>
                  </a:lnTo>
                  <a:lnTo>
                    <a:pt x="1619" y="404"/>
                  </a:lnTo>
                  <a:lnTo>
                    <a:pt x="1619" y="404"/>
                  </a:lnTo>
                  <a:lnTo>
                    <a:pt x="1619" y="404"/>
                  </a:lnTo>
                  <a:lnTo>
                    <a:pt x="1624" y="404"/>
                  </a:lnTo>
                  <a:lnTo>
                    <a:pt x="1624" y="404"/>
                  </a:lnTo>
                  <a:lnTo>
                    <a:pt x="1624" y="404"/>
                  </a:lnTo>
                  <a:lnTo>
                    <a:pt x="1624" y="404"/>
                  </a:lnTo>
                  <a:lnTo>
                    <a:pt x="1629" y="404"/>
                  </a:lnTo>
                  <a:lnTo>
                    <a:pt x="1629" y="399"/>
                  </a:lnTo>
                  <a:lnTo>
                    <a:pt x="1629" y="399"/>
                  </a:lnTo>
                  <a:lnTo>
                    <a:pt x="1629" y="399"/>
                  </a:lnTo>
                  <a:lnTo>
                    <a:pt x="1634" y="399"/>
                  </a:lnTo>
                  <a:lnTo>
                    <a:pt x="1634" y="399"/>
                  </a:lnTo>
                  <a:lnTo>
                    <a:pt x="1639" y="399"/>
                  </a:lnTo>
                  <a:lnTo>
                    <a:pt x="1639" y="399"/>
                  </a:lnTo>
                  <a:lnTo>
                    <a:pt x="1639" y="399"/>
                  </a:lnTo>
                  <a:lnTo>
                    <a:pt x="1639" y="399"/>
                  </a:lnTo>
                  <a:lnTo>
                    <a:pt x="1644" y="399"/>
                  </a:lnTo>
                  <a:lnTo>
                    <a:pt x="1644" y="399"/>
                  </a:lnTo>
                  <a:lnTo>
                    <a:pt x="1644" y="399"/>
                  </a:lnTo>
                  <a:lnTo>
                    <a:pt x="1644" y="399"/>
                  </a:lnTo>
                  <a:lnTo>
                    <a:pt x="1649" y="399"/>
                  </a:lnTo>
                  <a:lnTo>
                    <a:pt x="1649" y="399"/>
                  </a:lnTo>
                  <a:lnTo>
                    <a:pt x="1649" y="399"/>
                  </a:lnTo>
                  <a:lnTo>
                    <a:pt x="1649" y="399"/>
                  </a:lnTo>
                  <a:lnTo>
                    <a:pt x="1654" y="399"/>
                  </a:lnTo>
                  <a:lnTo>
                    <a:pt x="1654" y="399"/>
                  </a:lnTo>
                  <a:lnTo>
                    <a:pt x="1654" y="399"/>
                  </a:lnTo>
                  <a:lnTo>
                    <a:pt x="1654" y="393"/>
                  </a:lnTo>
                  <a:lnTo>
                    <a:pt x="1659" y="393"/>
                  </a:lnTo>
                  <a:lnTo>
                    <a:pt x="1659" y="393"/>
                  </a:lnTo>
                  <a:lnTo>
                    <a:pt x="1659" y="393"/>
                  </a:lnTo>
                  <a:lnTo>
                    <a:pt x="1659" y="393"/>
                  </a:lnTo>
                  <a:lnTo>
                    <a:pt x="1664" y="393"/>
                  </a:lnTo>
                  <a:lnTo>
                    <a:pt x="1664" y="393"/>
                  </a:lnTo>
                  <a:lnTo>
                    <a:pt x="1669" y="393"/>
                  </a:lnTo>
                  <a:lnTo>
                    <a:pt x="1669" y="393"/>
                  </a:lnTo>
                  <a:lnTo>
                    <a:pt x="1674" y="393"/>
                  </a:lnTo>
                  <a:lnTo>
                    <a:pt x="1674" y="393"/>
                  </a:lnTo>
                  <a:lnTo>
                    <a:pt x="1674" y="393"/>
                  </a:lnTo>
                  <a:lnTo>
                    <a:pt x="1674" y="393"/>
                  </a:lnTo>
                  <a:lnTo>
                    <a:pt x="1679" y="393"/>
                  </a:lnTo>
                  <a:lnTo>
                    <a:pt x="1679" y="393"/>
                  </a:lnTo>
                  <a:lnTo>
                    <a:pt x="1679" y="393"/>
                  </a:lnTo>
                  <a:lnTo>
                    <a:pt x="1679" y="393"/>
                  </a:lnTo>
                  <a:lnTo>
                    <a:pt x="1683" y="393"/>
                  </a:lnTo>
                  <a:lnTo>
                    <a:pt x="1683" y="393"/>
                  </a:lnTo>
                  <a:lnTo>
                    <a:pt x="1683" y="393"/>
                  </a:lnTo>
                  <a:lnTo>
                    <a:pt x="1683" y="393"/>
                  </a:lnTo>
                  <a:lnTo>
                    <a:pt x="1688" y="393"/>
                  </a:lnTo>
                  <a:lnTo>
                    <a:pt x="1688" y="393"/>
                  </a:lnTo>
                  <a:lnTo>
                    <a:pt x="1688" y="393"/>
                  </a:lnTo>
                  <a:lnTo>
                    <a:pt x="1688" y="393"/>
                  </a:lnTo>
                  <a:lnTo>
                    <a:pt x="1698" y="393"/>
                  </a:lnTo>
                  <a:lnTo>
                    <a:pt x="1698" y="393"/>
                  </a:lnTo>
                  <a:lnTo>
                    <a:pt x="1698" y="393"/>
                  </a:lnTo>
                  <a:lnTo>
                    <a:pt x="1698" y="393"/>
                  </a:lnTo>
                  <a:lnTo>
                    <a:pt x="1703" y="393"/>
                  </a:lnTo>
                  <a:lnTo>
                    <a:pt x="1703" y="388"/>
                  </a:lnTo>
                  <a:lnTo>
                    <a:pt x="1703" y="388"/>
                  </a:lnTo>
                  <a:lnTo>
                    <a:pt x="1703" y="388"/>
                  </a:lnTo>
                  <a:lnTo>
                    <a:pt x="1708" y="388"/>
                  </a:lnTo>
                  <a:lnTo>
                    <a:pt x="1708" y="388"/>
                  </a:lnTo>
                  <a:lnTo>
                    <a:pt x="1708" y="388"/>
                  </a:lnTo>
                  <a:lnTo>
                    <a:pt x="1708" y="388"/>
                  </a:lnTo>
                  <a:lnTo>
                    <a:pt x="1713" y="388"/>
                  </a:lnTo>
                  <a:lnTo>
                    <a:pt x="1713" y="388"/>
                  </a:lnTo>
                  <a:lnTo>
                    <a:pt x="1713" y="388"/>
                  </a:lnTo>
                  <a:lnTo>
                    <a:pt x="1713" y="388"/>
                  </a:lnTo>
                  <a:lnTo>
                    <a:pt x="1718" y="388"/>
                  </a:lnTo>
                  <a:lnTo>
                    <a:pt x="1718" y="388"/>
                  </a:lnTo>
                  <a:lnTo>
                    <a:pt x="1718" y="388"/>
                  </a:lnTo>
                  <a:lnTo>
                    <a:pt x="1718" y="382"/>
                  </a:lnTo>
                  <a:lnTo>
                    <a:pt x="1723" y="382"/>
                  </a:lnTo>
                  <a:lnTo>
                    <a:pt x="1723" y="382"/>
                  </a:lnTo>
                  <a:lnTo>
                    <a:pt x="1723" y="382"/>
                  </a:lnTo>
                  <a:lnTo>
                    <a:pt x="1723" y="382"/>
                  </a:lnTo>
                  <a:lnTo>
                    <a:pt x="1733" y="382"/>
                  </a:lnTo>
                  <a:lnTo>
                    <a:pt x="1733" y="382"/>
                  </a:lnTo>
                  <a:lnTo>
                    <a:pt x="1733" y="382"/>
                  </a:lnTo>
                  <a:lnTo>
                    <a:pt x="1733" y="382"/>
                  </a:lnTo>
                  <a:lnTo>
                    <a:pt x="1738" y="382"/>
                  </a:lnTo>
                  <a:lnTo>
                    <a:pt x="1738" y="382"/>
                  </a:lnTo>
                  <a:lnTo>
                    <a:pt x="1738" y="382"/>
                  </a:lnTo>
                  <a:lnTo>
                    <a:pt x="1738" y="382"/>
                  </a:lnTo>
                  <a:lnTo>
                    <a:pt x="1743" y="382"/>
                  </a:lnTo>
                  <a:lnTo>
                    <a:pt x="1743" y="382"/>
                  </a:lnTo>
                  <a:lnTo>
                    <a:pt x="1743" y="382"/>
                  </a:lnTo>
                  <a:lnTo>
                    <a:pt x="1743" y="382"/>
                  </a:lnTo>
                  <a:lnTo>
                    <a:pt x="1748" y="382"/>
                  </a:lnTo>
                  <a:lnTo>
                    <a:pt x="1748" y="382"/>
                  </a:lnTo>
                  <a:lnTo>
                    <a:pt x="1748" y="382"/>
                  </a:lnTo>
                  <a:lnTo>
                    <a:pt x="1748" y="382"/>
                  </a:lnTo>
                  <a:lnTo>
                    <a:pt x="1753" y="382"/>
                  </a:lnTo>
                  <a:lnTo>
                    <a:pt x="1753" y="382"/>
                  </a:lnTo>
                  <a:lnTo>
                    <a:pt x="1753" y="382"/>
                  </a:lnTo>
                  <a:lnTo>
                    <a:pt x="1753" y="376"/>
                  </a:lnTo>
                  <a:lnTo>
                    <a:pt x="1758" y="376"/>
                  </a:lnTo>
                  <a:lnTo>
                    <a:pt x="1758" y="376"/>
                  </a:lnTo>
                  <a:lnTo>
                    <a:pt x="1763" y="376"/>
                  </a:lnTo>
                  <a:lnTo>
                    <a:pt x="1763" y="376"/>
                  </a:lnTo>
                  <a:lnTo>
                    <a:pt x="1763" y="376"/>
                  </a:lnTo>
                  <a:lnTo>
                    <a:pt x="1763" y="376"/>
                  </a:lnTo>
                  <a:lnTo>
                    <a:pt x="1768" y="376"/>
                  </a:lnTo>
                  <a:lnTo>
                    <a:pt x="1768" y="376"/>
                  </a:lnTo>
                  <a:lnTo>
                    <a:pt x="1768" y="376"/>
                  </a:lnTo>
                  <a:lnTo>
                    <a:pt x="1768" y="376"/>
                  </a:lnTo>
                  <a:lnTo>
                    <a:pt x="1773" y="376"/>
                  </a:lnTo>
                  <a:lnTo>
                    <a:pt x="1773" y="376"/>
                  </a:lnTo>
                  <a:lnTo>
                    <a:pt x="1773" y="376"/>
                  </a:lnTo>
                  <a:lnTo>
                    <a:pt x="1773" y="371"/>
                  </a:lnTo>
                  <a:lnTo>
                    <a:pt x="1778" y="371"/>
                  </a:lnTo>
                  <a:lnTo>
                    <a:pt x="1778" y="371"/>
                  </a:lnTo>
                  <a:lnTo>
                    <a:pt x="1778" y="371"/>
                  </a:lnTo>
                  <a:lnTo>
                    <a:pt x="1778" y="371"/>
                  </a:lnTo>
                  <a:lnTo>
                    <a:pt x="1783" y="371"/>
                  </a:lnTo>
                  <a:lnTo>
                    <a:pt x="1783" y="371"/>
                  </a:lnTo>
                  <a:lnTo>
                    <a:pt x="1783" y="371"/>
                  </a:lnTo>
                  <a:lnTo>
                    <a:pt x="1783" y="371"/>
                  </a:lnTo>
                  <a:lnTo>
                    <a:pt x="1793" y="371"/>
                  </a:lnTo>
                  <a:lnTo>
                    <a:pt x="1793" y="371"/>
                  </a:lnTo>
                  <a:lnTo>
                    <a:pt x="1793" y="371"/>
                  </a:lnTo>
                  <a:lnTo>
                    <a:pt x="1793" y="371"/>
                  </a:lnTo>
                  <a:lnTo>
                    <a:pt x="1798" y="371"/>
                  </a:lnTo>
                  <a:lnTo>
                    <a:pt x="1798" y="365"/>
                  </a:lnTo>
                  <a:lnTo>
                    <a:pt x="1798" y="365"/>
                  </a:lnTo>
                  <a:lnTo>
                    <a:pt x="1798" y="365"/>
                  </a:lnTo>
                  <a:lnTo>
                    <a:pt x="1803" y="365"/>
                  </a:lnTo>
                  <a:lnTo>
                    <a:pt x="1803" y="365"/>
                  </a:lnTo>
                  <a:lnTo>
                    <a:pt x="1803" y="365"/>
                  </a:lnTo>
                  <a:lnTo>
                    <a:pt x="1803" y="365"/>
                  </a:lnTo>
                  <a:lnTo>
                    <a:pt x="1808" y="365"/>
                  </a:lnTo>
                  <a:lnTo>
                    <a:pt x="1808" y="365"/>
                  </a:lnTo>
                  <a:lnTo>
                    <a:pt x="1813" y="365"/>
                  </a:lnTo>
                  <a:lnTo>
                    <a:pt x="1813" y="365"/>
                  </a:lnTo>
                  <a:lnTo>
                    <a:pt x="1818" y="365"/>
                  </a:lnTo>
                  <a:lnTo>
                    <a:pt x="1818" y="359"/>
                  </a:lnTo>
                  <a:lnTo>
                    <a:pt x="1823" y="359"/>
                  </a:lnTo>
                  <a:lnTo>
                    <a:pt x="1823" y="359"/>
                  </a:lnTo>
                  <a:lnTo>
                    <a:pt x="1823" y="359"/>
                  </a:lnTo>
                  <a:lnTo>
                    <a:pt x="1823" y="359"/>
                  </a:lnTo>
                  <a:lnTo>
                    <a:pt x="1828" y="359"/>
                  </a:lnTo>
                  <a:lnTo>
                    <a:pt x="1828" y="359"/>
                  </a:lnTo>
                  <a:lnTo>
                    <a:pt x="1828" y="359"/>
                  </a:lnTo>
                  <a:lnTo>
                    <a:pt x="1828" y="359"/>
                  </a:lnTo>
                  <a:lnTo>
                    <a:pt x="1833" y="359"/>
                  </a:lnTo>
                  <a:lnTo>
                    <a:pt x="1833" y="354"/>
                  </a:lnTo>
                  <a:lnTo>
                    <a:pt x="1833" y="354"/>
                  </a:lnTo>
                  <a:lnTo>
                    <a:pt x="1833" y="354"/>
                  </a:lnTo>
                  <a:lnTo>
                    <a:pt x="1837" y="354"/>
                  </a:lnTo>
                  <a:lnTo>
                    <a:pt x="1837" y="354"/>
                  </a:lnTo>
                  <a:lnTo>
                    <a:pt x="1837" y="354"/>
                  </a:lnTo>
                  <a:lnTo>
                    <a:pt x="1837" y="354"/>
                  </a:lnTo>
                  <a:lnTo>
                    <a:pt x="1842" y="354"/>
                  </a:lnTo>
                  <a:lnTo>
                    <a:pt x="1842" y="354"/>
                  </a:lnTo>
                  <a:lnTo>
                    <a:pt x="1842" y="354"/>
                  </a:lnTo>
                  <a:lnTo>
                    <a:pt x="1842" y="354"/>
                  </a:lnTo>
                  <a:lnTo>
                    <a:pt x="1847" y="354"/>
                  </a:lnTo>
                  <a:lnTo>
                    <a:pt x="1847" y="354"/>
                  </a:lnTo>
                  <a:lnTo>
                    <a:pt x="1852" y="354"/>
                  </a:lnTo>
                  <a:lnTo>
                    <a:pt x="1852" y="354"/>
                  </a:lnTo>
                  <a:lnTo>
                    <a:pt x="1852" y="354"/>
                  </a:lnTo>
                  <a:lnTo>
                    <a:pt x="1852" y="354"/>
                  </a:lnTo>
                  <a:lnTo>
                    <a:pt x="1857" y="354"/>
                  </a:lnTo>
                  <a:lnTo>
                    <a:pt x="1857" y="354"/>
                  </a:lnTo>
                  <a:lnTo>
                    <a:pt x="1857" y="354"/>
                  </a:lnTo>
                  <a:lnTo>
                    <a:pt x="1857" y="354"/>
                  </a:lnTo>
                  <a:lnTo>
                    <a:pt x="1862" y="354"/>
                  </a:lnTo>
                  <a:lnTo>
                    <a:pt x="1862" y="354"/>
                  </a:lnTo>
                  <a:lnTo>
                    <a:pt x="1862" y="354"/>
                  </a:lnTo>
                  <a:lnTo>
                    <a:pt x="1862" y="354"/>
                  </a:lnTo>
                  <a:lnTo>
                    <a:pt x="1867" y="354"/>
                  </a:lnTo>
                  <a:lnTo>
                    <a:pt x="1867" y="354"/>
                  </a:lnTo>
                  <a:lnTo>
                    <a:pt x="1867" y="354"/>
                  </a:lnTo>
                  <a:lnTo>
                    <a:pt x="1867" y="354"/>
                  </a:lnTo>
                  <a:lnTo>
                    <a:pt x="1872" y="354"/>
                  </a:lnTo>
                  <a:lnTo>
                    <a:pt x="1872" y="354"/>
                  </a:lnTo>
                  <a:lnTo>
                    <a:pt x="1872" y="354"/>
                  </a:lnTo>
                  <a:lnTo>
                    <a:pt x="1872" y="354"/>
                  </a:lnTo>
                  <a:lnTo>
                    <a:pt x="1877" y="354"/>
                  </a:lnTo>
                  <a:lnTo>
                    <a:pt x="1877" y="348"/>
                  </a:lnTo>
                  <a:lnTo>
                    <a:pt x="1877" y="348"/>
                  </a:lnTo>
                  <a:lnTo>
                    <a:pt x="1877" y="348"/>
                  </a:lnTo>
                  <a:lnTo>
                    <a:pt x="1882" y="348"/>
                  </a:lnTo>
                  <a:lnTo>
                    <a:pt x="1882" y="348"/>
                  </a:lnTo>
                  <a:lnTo>
                    <a:pt x="1887" y="348"/>
                  </a:lnTo>
                  <a:lnTo>
                    <a:pt x="1887" y="348"/>
                  </a:lnTo>
                  <a:lnTo>
                    <a:pt x="1892" y="348"/>
                  </a:lnTo>
                  <a:lnTo>
                    <a:pt x="1892" y="348"/>
                  </a:lnTo>
                  <a:lnTo>
                    <a:pt x="1892" y="348"/>
                  </a:lnTo>
                  <a:lnTo>
                    <a:pt x="1892" y="348"/>
                  </a:lnTo>
                  <a:lnTo>
                    <a:pt x="1897" y="348"/>
                  </a:lnTo>
                  <a:lnTo>
                    <a:pt x="1897" y="348"/>
                  </a:lnTo>
                  <a:lnTo>
                    <a:pt x="1897" y="348"/>
                  </a:lnTo>
                  <a:lnTo>
                    <a:pt x="1897" y="348"/>
                  </a:lnTo>
                  <a:lnTo>
                    <a:pt x="1902" y="348"/>
                  </a:lnTo>
                  <a:lnTo>
                    <a:pt x="1902" y="348"/>
                  </a:lnTo>
                  <a:lnTo>
                    <a:pt x="1902" y="348"/>
                  </a:lnTo>
                  <a:lnTo>
                    <a:pt x="1902" y="348"/>
                  </a:lnTo>
                  <a:lnTo>
                    <a:pt x="1907" y="348"/>
                  </a:lnTo>
                  <a:lnTo>
                    <a:pt x="1907" y="348"/>
                  </a:lnTo>
                  <a:lnTo>
                    <a:pt x="1907" y="348"/>
                  </a:lnTo>
                  <a:lnTo>
                    <a:pt x="1907" y="348"/>
                  </a:lnTo>
                  <a:lnTo>
                    <a:pt x="1912" y="348"/>
                  </a:lnTo>
                  <a:lnTo>
                    <a:pt x="1912" y="348"/>
                  </a:lnTo>
                  <a:lnTo>
                    <a:pt x="1917" y="348"/>
                  </a:lnTo>
                  <a:lnTo>
                    <a:pt x="1917" y="348"/>
                  </a:lnTo>
                  <a:lnTo>
                    <a:pt x="1917" y="348"/>
                  </a:lnTo>
                  <a:lnTo>
                    <a:pt x="1917" y="348"/>
                  </a:lnTo>
                  <a:lnTo>
                    <a:pt x="1922" y="348"/>
                  </a:lnTo>
                  <a:lnTo>
                    <a:pt x="1922" y="343"/>
                  </a:lnTo>
                  <a:lnTo>
                    <a:pt x="1922" y="343"/>
                  </a:lnTo>
                  <a:lnTo>
                    <a:pt x="1922" y="343"/>
                  </a:lnTo>
                  <a:lnTo>
                    <a:pt x="1927" y="343"/>
                  </a:lnTo>
                  <a:lnTo>
                    <a:pt x="1927" y="343"/>
                  </a:lnTo>
                  <a:lnTo>
                    <a:pt x="1927" y="343"/>
                  </a:lnTo>
                  <a:lnTo>
                    <a:pt x="1927" y="343"/>
                  </a:lnTo>
                  <a:lnTo>
                    <a:pt x="1932" y="343"/>
                  </a:lnTo>
                  <a:lnTo>
                    <a:pt x="1932" y="343"/>
                  </a:lnTo>
                  <a:lnTo>
                    <a:pt x="1932" y="343"/>
                  </a:lnTo>
                  <a:lnTo>
                    <a:pt x="1932" y="343"/>
                  </a:lnTo>
                  <a:lnTo>
                    <a:pt x="1937" y="343"/>
                  </a:lnTo>
                  <a:lnTo>
                    <a:pt x="1937" y="343"/>
                  </a:lnTo>
                  <a:lnTo>
                    <a:pt x="1937" y="343"/>
                  </a:lnTo>
                  <a:lnTo>
                    <a:pt x="1937" y="343"/>
                  </a:lnTo>
                  <a:lnTo>
                    <a:pt x="1942" y="343"/>
                  </a:lnTo>
                  <a:lnTo>
                    <a:pt x="1942" y="343"/>
                  </a:lnTo>
                  <a:lnTo>
                    <a:pt x="1947" y="343"/>
                  </a:lnTo>
                  <a:lnTo>
                    <a:pt x="1947" y="343"/>
                  </a:lnTo>
                  <a:lnTo>
                    <a:pt x="1947" y="343"/>
                  </a:lnTo>
                  <a:lnTo>
                    <a:pt x="1947" y="343"/>
                  </a:lnTo>
                  <a:lnTo>
                    <a:pt x="1952" y="343"/>
                  </a:lnTo>
                  <a:lnTo>
                    <a:pt x="1952" y="343"/>
                  </a:lnTo>
                  <a:lnTo>
                    <a:pt x="1952" y="343"/>
                  </a:lnTo>
                  <a:lnTo>
                    <a:pt x="1952" y="343"/>
                  </a:lnTo>
                  <a:lnTo>
                    <a:pt x="1957" y="343"/>
                  </a:lnTo>
                  <a:lnTo>
                    <a:pt x="1957" y="343"/>
                  </a:lnTo>
                  <a:lnTo>
                    <a:pt x="1957" y="343"/>
                  </a:lnTo>
                  <a:lnTo>
                    <a:pt x="1957" y="337"/>
                  </a:lnTo>
                  <a:lnTo>
                    <a:pt x="1962" y="337"/>
                  </a:lnTo>
                  <a:lnTo>
                    <a:pt x="1962" y="337"/>
                  </a:lnTo>
                  <a:lnTo>
                    <a:pt x="1962" y="337"/>
                  </a:lnTo>
                  <a:lnTo>
                    <a:pt x="1962" y="337"/>
                  </a:lnTo>
                  <a:lnTo>
                    <a:pt x="1967" y="337"/>
                  </a:lnTo>
                  <a:lnTo>
                    <a:pt x="1967" y="337"/>
                  </a:lnTo>
                  <a:lnTo>
                    <a:pt x="1967" y="337"/>
                  </a:lnTo>
                  <a:lnTo>
                    <a:pt x="1967" y="337"/>
                  </a:lnTo>
                  <a:lnTo>
                    <a:pt x="1972" y="337"/>
                  </a:lnTo>
                  <a:lnTo>
                    <a:pt x="1972" y="337"/>
                  </a:lnTo>
                  <a:lnTo>
                    <a:pt x="1977" y="337"/>
                  </a:lnTo>
                  <a:lnTo>
                    <a:pt x="1977" y="337"/>
                  </a:lnTo>
                  <a:lnTo>
                    <a:pt x="1977" y="337"/>
                  </a:lnTo>
                  <a:lnTo>
                    <a:pt x="1977" y="331"/>
                  </a:lnTo>
                  <a:lnTo>
                    <a:pt x="1982" y="331"/>
                  </a:lnTo>
                  <a:lnTo>
                    <a:pt x="1982" y="331"/>
                  </a:lnTo>
                  <a:lnTo>
                    <a:pt x="1982" y="331"/>
                  </a:lnTo>
                  <a:lnTo>
                    <a:pt x="1982" y="331"/>
                  </a:lnTo>
                  <a:lnTo>
                    <a:pt x="1986" y="331"/>
                  </a:lnTo>
                  <a:lnTo>
                    <a:pt x="1986" y="331"/>
                  </a:lnTo>
                  <a:lnTo>
                    <a:pt x="1986" y="331"/>
                  </a:lnTo>
                  <a:lnTo>
                    <a:pt x="1986" y="331"/>
                  </a:lnTo>
                  <a:lnTo>
                    <a:pt x="1991" y="331"/>
                  </a:lnTo>
                  <a:lnTo>
                    <a:pt x="1991" y="326"/>
                  </a:lnTo>
                  <a:lnTo>
                    <a:pt x="1991" y="326"/>
                  </a:lnTo>
                  <a:lnTo>
                    <a:pt x="1991" y="326"/>
                  </a:lnTo>
                  <a:lnTo>
                    <a:pt x="1996" y="326"/>
                  </a:lnTo>
                  <a:lnTo>
                    <a:pt x="1996" y="326"/>
                  </a:lnTo>
                  <a:lnTo>
                    <a:pt x="2001" y="326"/>
                  </a:lnTo>
                  <a:lnTo>
                    <a:pt x="2001" y="326"/>
                  </a:lnTo>
                  <a:lnTo>
                    <a:pt x="2006" y="326"/>
                  </a:lnTo>
                  <a:lnTo>
                    <a:pt x="2006" y="326"/>
                  </a:lnTo>
                  <a:lnTo>
                    <a:pt x="2006" y="326"/>
                  </a:lnTo>
                  <a:lnTo>
                    <a:pt x="2006" y="326"/>
                  </a:lnTo>
                  <a:lnTo>
                    <a:pt x="2011" y="326"/>
                  </a:lnTo>
                  <a:lnTo>
                    <a:pt x="2011" y="326"/>
                  </a:lnTo>
                  <a:lnTo>
                    <a:pt x="2011" y="326"/>
                  </a:lnTo>
                  <a:lnTo>
                    <a:pt x="2011" y="326"/>
                  </a:lnTo>
                  <a:lnTo>
                    <a:pt x="2016" y="326"/>
                  </a:lnTo>
                  <a:lnTo>
                    <a:pt x="2016" y="326"/>
                  </a:lnTo>
                  <a:lnTo>
                    <a:pt x="2016" y="326"/>
                  </a:lnTo>
                  <a:lnTo>
                    <a:pt x="2016" y="326"/>
                  </a:lnTo>
                  <a:lnTo>
                    <a:pt x="2021" y="326"/>
                  </a:lnTo>
                  <a:lnTo>
                    <a:pt x="2021" y="326"/>
                  </a:lnTo>
                  <a:lnTo>
                    <a:pt x="2021" y="326"/>
                  </a:lnTo>
                  <a:lnTo>
                    <a:pt x="2021" y="326"/>
                  </a:lnTo>
                  <a:lnTo>
                    <a:pt x="2026" y="326"/>
                  </a:lnTo>
                  <a:lnTo>
                    <a:pt x="2026" y="326"/>
                  </a:lnTo>
                  <a:lnTo>
                    <a:pt x="2026" y="326"/>
                  </a:lnTo>
                  <a:lnTo>
                    <a:pt x="2026" y="326"/>
                  </a:lnTo>
                  <a:lnTo>
                    <a:pt x="2031" y="326"/>
                  </a:lnTo>
                  <a:lnTo>
                    <a:pt x="2031" y="326"/>
                  </a:lnTo>
                  <a:lnTo>
                    <a:pt x="2031" y="326"/>
                  </a:lnTo>
                  <a:lnTo>
                    <a:pt x="2031" y="326"/>
                  </a:lnTo>
                  <a:lnTo>
                    <a:pt x="2036" y="326"/>
                  </a:lnTo>
                  <a:lnTo>
                    <a:pt x="2036" y="326"/>
                  </a:lnTo>
                  <a:lnTo>
                    <a:pt x="2041" y="326"/>
                  </a:lnTo>
                  <a:lnTo>
                    <a:pt x="2041" y="326"/>
                  </a:lnTo>
                  <a:lnTo>
                    <a:pt x="2041" y="326"/>
                  </a:lnTo>
                  <a:lnTo>
                    <a:pt x="2041" y="326"/>
                  </a:lnTo>
                  <a:lnTo>
                    <a:pt x="2046" y="326"/>
                  </a:lnTo>
                  <a:lnTo>
                    <a:pt x="2046" y="320"/>
                  </a:lnTo>
                  <a:lnTo>
                    <a:pt x="2046" y="320"/>
                  </a:lnTo>
                  <a:lnTo>
                    <a:pt x="2046" y="320"/>
                  </a:lnTo>
                  <a:lnTo>
                    <a:pt x="2051" y="320"/>
                  </a:lnTo>
                  <a:lnTo>
                    <a:pt x="2051" y="320"/>
                  </a:lnTo>
                  <a:lnTo>
                    <a:pt x="2051" y="320"/>
                  </a:lnTo>
                  <a:lnTo>
                    <a:pt x="2051" y="320"/>
                  </a:lnTo>
                  <a:lnTo>
                    <a:pt x="2056" y="320"/>
                  </a:lnTo>
                  <a:lnTo>
                    <a:pt x="2056" y="320"/>
                  </a:lnTo>
                  <a:lnTo>
                    <a:pt x="2056" y="320"/>
                  </a:lnTo>
                  <a:lnTo>
                    <a:pt x="2056" y="320"/>
                  </a:lnTo>
                  <a:lnTo>
                    <a:pt x="2061" y="320"/>
                  </a:lnTo>
                  <a:lnTo>
                    <a:pt x="2061" y="320"/>
                  </a:lnTo>
                  <a:lnTo>
                    <a:pt x="2061" y="320"/>
                  </a:lnTo>
                  <a:lnTo>
                    <a:pt x="2061" y="320"/>
                  </a:lnTo>
                  <a:lnTo>
                    <a:pt x="2066" y="320"/>
                  </a:lnTo>
                  <a:lnTo>
                    <a:pt x="2066" y="320"/>
                  </a:lnTo>
                  <a:lnTo>
                    <a:pt x="2071" y="320"/>
                  </a:lnTo>
                  <a:lnTo>
                    <a:pt x="2071" y="320"/>
                  </a:lnTo>
                  <a:lnTo>
                    <a:pt x="2071" y="320"/>
                  </a:lnTo>
                  <a:lnTo>
                    <a:pt x="2071" y="320"/>
                  </a:lnTo>
                  <a:lnTo>
                    <a:pt x="2076" y="320"/>
                  </a:lnTo>
                  <a:lnTo>
                    <a:pt x="2076" y="320"/>
                  </a:lnTo>
                  <a:lnTo>
                    <a:pt x="2076" y="320"/>
                  </a:lnTo>
                  <a:lnTo>
                    <a:pt x="2076" y="315"/>
                  </a:lnTo>
                  <a:lnTo>
                    <a:pt x="2081" y="315"/>
                  </a:lnTo>
                  <a:lnTo>
                    <a:pt x="2081" y="315"/>
                  </a:lnTo>
                  <a:lnTo>
                    <a:pt x="2081" y="315"/>
                  </a:lnTo>
                  <a:lnTo>
                    <a:pt x="2081" y="315"/>
                  </a:lnTo>
                  <a:lnTo>
                    <a:pt x="2086" y="315"/>
                  </a:lnTo>
                  <a:lnTo>
                    <a:pt x="2086" y="315"/>
                  </a:lnTo>
                  <a:lnTo>
                    <a:pt x="2086" y="315"/>
                  </a:lnTo>
                  <a:lnTo>
                    <a:pt x="2086" y="315"/>
                  </a:lnTo>
                  <a:lnTo>
                    <a:pt x="2091" y="315"/>
                  </a:lnTo>
                  <a:lnTo>
                    <a:pt x="2091" y="315"/>
                  </a:lnTo>
                  <a:lnTo>
                    <a:pt x="2091" y="315"/>
                  </a:lnTo>
                  <a:lnTo>
                    <a:pt x="2091" y="315"/>
                  </a:lnTo>
                  <a:lnTo>
                    <a:pt x="2096" y="315"/>
                  </a:lnTo>
                  <a:lnTo>
                    <a:pt x="2096" y="315"/>
                  </a:lnTo>
                  <a:lnTo>
                    <a:pt x="2101" y="315"/>
                  </a:lnTo>
                  <a:lnTo>
                    <a:pt x="2101" y="315"/>
                  </a:lnTo>
                  <a:lnTo>
                    <a:pt x="2101" y="315"/>
                  </a:lnTo>
                  <a:lnTo>
                    <a:pt x="2101" y="315"/>
                  </a:lnTo>
                  <a:lnTo>
                    <a:pt x="2106" y="315"/>
                  </a:lnTo>
                  <a:lnTo>
                    <a:pt x="2106" y="315"/>
                  </a:lnTo>
                  <a:lnTo>
                    <a:pt x="2106" y="315"/>
                  </a:lnTo>
                  <a:lnTo>
                    <a:pt x="2106" y="309"/>
                  </a:lnTo>
                  <a:lnTo>
                    <a:pt x="2111" y="309"/>
                  </a:lnTo>
                  <a:lnTo>
                    <a:pt x="2111" y="309"/>
                  </a:lnTo>
                  <a:lnTo>
                    <a:pt x="2111" y="309"/>
                  </a:lnTo>
                  <a:lnTo>
                    <a:pt x="2111" y="309"/>
                  </a:lnTo>
                  <a:lnTo>
                    <a:pt x="2116" y="309"/>
                  </a:lnTo>
                  <a:lnTo>
                    <a:pt x="2116" y="309"/>
                  </a:lnTo>
                  <a:lnTo>
                    <a:pt x="2116" y="309"/>
                  </a:lnTo>
                  <a:lnTo>
                    <a:pt x="2116" y="309"/>
                  </a:lnTo>
                  <a:lnTo>
                    <a:pt x="2121" y="309"/>
                  </a:lnTo>
                  <a:lnTo>
                    <a:pt x="2121" y="309"/>
                  </a:lnTo>
                  <a:lnTo>
                    <a:pt x="2121" y="309"/>
                  </a:lnTo>
                  <a:lnTo>
                    <a:pt x="2121" y="309"/>
                  </a:lnTo>
                  <a:lnTo>
                    <a:pt x="2126" y="309"/>
                  </a:lnTo>
                  <a:lnTo>
                    <a:pt x="2126" y="309"/>
                  </a:lnTo>
                  <a:lnTo>
                    <a:pt x="2131" y="309"/>
                  </a:lnTo>
                  <a:lnTo>
                    <a:pt x="2131" y="309"/>
                  </a:lnTo>
                  <a:lnTo>
                    <a:pt x="2131" y="309"/>
                  </a:lnTo>
                  <a:lnTo>
                    <a:pt x="2131" y="309"/>
                  </a:lnTo>
                  <a:lnTo>
                    <a:pt x="2136" y="309"/>
                  </a:lnTo>
                  <a:lnTo>
                    <a:pt x="2136" y="309"/>
                  </a:lnTo>
                  <a:lnTo>
                    <a:pt x="2136" y="309"/>
                  </a:lnTo>
                  <a:lnTo>
                    <a:pt x="2136" y="309"/>
                  </a:lnTo>
                  <a:lnTo>
                    <a:pt x="2140" y="309"/>
                  </a:lnTo>
                  <a:lnTo>
                    <a:pt x="2140" y="309"/>
                  </a:lnTo>
                  <a:lnTo>
                    <a:pt x="2140" y="309"/>
                  </a:lnTo>
                  <a:lnTo>
                    <a:pt x="2140" y="309"/>
                  </a:lnTo>
                  <a:lnTo>
                    <a:pt x="2145" y="309"/>
                  </a:lnTo>
                  <a:lnTo>
                    <a:pt x="2145" y="309"/>
                  </a:lnTo>
                  <a:lnTo>
                    <a:pt x="2145" y="309"/>
                  </a:lnTo>
                  <a:lnTo>
                    <a:pt x="2145" y="309"/>
                  </a:lnTo>
                  <a:lnTo>
                    <a:pt x="2150" y="309"/>
                  </a:lnTo>
                  <a:lnTo>
                    <a:pt x="2150" y="303"/>
                  </a:lnTo>
                  <a:lnTo>
                    <a:pt x="2150" y="303"/>
                  </a:lnTo>
                  <a:lnTo>
                    <a:pt x="2150" y="303"/>
                  </a:lnTo>
                  <a:lnTo>
                    <a:pt x="2155" y="303"/>
                  </a:lnTo>
                  <a:lnTo>
                    <a:pt x="2155" y="303"/>
                  </a:lnTo>
                  <a:lnTo>
                    <a:pt x="2155" y="303"/>
                  </a:lnTo>
                  <a:lnTo>
                    <a:pt x="2155" y="303"/>
                  </a:lnTo>
                  <a:lnTo>
                    <a:pt x="2160" y="303"/>
                  </a:lnTo>
                  <a:lnTo>
                    <a:pt x="2160" y="303"/>
                  </a:lnTo>
                  <a:lnTo>
                    <a:pt x="2165" y="303"/>
                  </a:lnTo>
                  <a:lnTo>
                    <a:pt x="2165" y="303"/>
                  </a:lnTo>
                  <a:lnTo>
                    <a:pt x="2165" y="303"/>
                  </a:lnTo>
                  <a:lnTo>
                    <a:pt x="2165" y="303"/>
                  </a:lnTo>
                  <a:lnTo>
                    <a:pt x="2170" y="303"/>
                  </a:lnTo>
                  <a:lnTo>
                    <a:pt x="2170" y="303"/>
                  </a:lnTo>
                  <a:lnTo>
                    <a:pt x="2170" y="303"/>
                  </a:lnTo>
                  <a:lnTo>
                    <a:pt x="2170" y="303"/>
                  </a:lnTo>
                  <a:lnTo>
                    <a:pt x="2175" y="303"/>
                  </a:lnTo>
                  <a:lnTo>
                    <a:pt x="2175" y="303"/>
                  </a:lnTo>
                  <a:lnTo>
                    <a:pt x="2175" y="303"/>
                  </a:lnTo>
                  <a:lnTo>
                    <a:pt x="2175" y="303"/>
                  </a:lnTo>
                  <a:lnTo>
                    <a:pt x="2180" y="303"/>
                  </a:lnTo>
                  <a:lnTo>
                    <a:pt x="2180" y="303"/>
                  </a:lnTo>
                  <a:lnTo>
                    <a:pt x="2180" y="303"/>
                  </a:lnTo>
                  <a:lnTo>
                    <a:pt x="2180" y="303"/>
                  </a:lnTo>
                  <a:lnTo>
                    <a:pt x="2185" y="303"/>
                  </a:lnTo>
                  <a:lnTo>
                    <a:pt x="2185" y="303"/>
                  </a:lnTo>
                  <a:lnTo>
                    <a:pt x="2185" y="303"/>
                  </a:lnTo>
                  <a:lnTo>
                    <a:pt x="2185" y="303"/>
                  </a:lnTo>
                  <a:lnTo>
                    <a:pt x="2190" y="303"/>
                  </a:lnTo>
                  <a:lnTo>
                    <a:pt x="2190" y="303"/>
                  </a:lnTo>
                  <a:lnTo>
                    <a:pt x="2195" y="303"/>
                  </a:lnTo>
                  <a:lnTo>
                    <a:pt x="2195" y="298"/>
                  </a:lnTo>
                  <a:lnTo>
                    <a:pt x="2195" y="298"/>
                  </a:lnTo>
                  <a:lnTo>
                    <a:pt x="2195" y="298"/>
                  </a:lnTo>
                  <a:lnTo>
                    <a:pt x="2200" y="298"/>
                  </a:lnTo>
                  <a:lnTo>
                    <a:pt x="2200" y="298"/>
                  </a:lnTo>
                  <a:lnTo>
                    <a:pt x="2200" y="298"/>
                  </a:lnTo>
                  <a:lnTo>
                    <a:pt x="2200" y="298"/>
                  </a:lnTo>
                  <a:lnTo>
                    <a:pt x="2205" y="298"/>
                  </a:lnTo>
                  <a:lnTo>
                    <a:pt x="2205" y="298"/>
                  </a:lnTo>
                  <a:lnTo>
                    <a:pt x="2205" y="298"/>
                  </a:lnTo>
                  <a:lnTo>
                    <a:pt x="2205" y="298"/>
                  </a:lnTo>
                  <a:lnTo>
                    <a:pt x="2210" y="298"/>
                  </a:lnTo>
                  <a:lnTo>
                    <a:pt x="2210" y="298"/>
                  </a:lnTo>
                  <a:lnTo>
                    <a:pt x="2210" y="298"/>
                  </a:lnTo>
                  <a:lnTo>
                    <a:pt x="2210" y="298"/>
                  </a:lnTo>
                  <a:lnTo>
                    <a:pt x="2215" y="298"/>
                  </a:lnTo>
                  <a:lnTo>
                    <a:pt x="2215" y="298"/>
                  </a:lnTo>
                  <a:lnTo>
                    <a:pt x="2215" y="298"/>
                  </a:lnTo>
                  <a:lnTo>
                    <a:pt x="2215" y="298"/>
                  </a:lnTo>
                  <a:lnTo>
                    <a:pt x="2220" y="298"/>
                  </a:lnTo>
                  <a:lnTo>
                    <a:pt x="2220" y="298"/>
                  </a:lnTo>
                  <a:lnTo>
                    <a:pt x="2225" y="298"/>
                  </a:lnTo>
                  <a:lnTo>
                    <a:pt x="2225" y="298"/>
                  </a:lnTo>
                  <a:lnTo>
                    <a:pt x="2225" y="298"/>
                  </a:lnTo>
                  <a:lnTo>
                    <a:pt x="2225" y="298"/>
                  </a:lnTo>
                  <a:lnTo>
                    <a:pt x="2230" y="298"/>
                  </a:lnTo>
                  <a:lnTo>
                    <a:pt x="2230" y="298"/>
                  </a:lnTo>
                  <a:lnTo>
                    <a:pt x="2230" y="298"/>
                  </a:lnTo>
                  <a:lnTo>
                    <a:pt x="2230" y="298"/>
                  </a:lnTo>
                  <a:lnTo>
                    <a:pt x="2235" y="298"/>
                  </a:lnTo>
                  <a:lnTo>
                    <a:pt x="2235" y="298"/>
                  </a:lnTo>
                  <a:lnTo>
                    <a:pt x="2235" y="298"/>
                  </a:lnTo>
                  <a:lnTo>
                    <a:pt x="2235" y="292"/>
                  </a:lnTo>
                  <a:lnTo>
                    <a:pt x="2240" y="292"/>
                  </a:lnTo>
                  <a:lnTo>
                    <a:pt x="2240" y="292"/>
                  </a:lnTo>
                  <a:lnTo>
                    <a:pt x="2240" y="292"/>
                  </a:lnTo>
                  <a:lnTo>
                    <a:pt x="2240" y="292"/>
                  </a:lnTo>
                  <a:lnTo>
                    <a:pt x="2245" y="292"/>
                  </a:lnTo>
                  <a:lnTo>
                    <a:pt x="2245" y="292"/>
                  </a:lnTo>
                  <a:lnTo>
                    <a:pt x="2245" y="292"/>
                  </a:lnTo>
                  <a:lnTo>
                    <a:pt x="2245" y="292"/>
                  </a:lnTo>
                  <a:lnTo>
                    <a:pt x="2250" y="292"/>
                  </a:lnTo>
                  <a:lnTo>
                    <a:pt x="2250" y="292"/>
                  </a:lnTo>
                  <a:lnTo>
                    <a:pt x="2255" y="292"/>
                  </a:lnTo>
                  <a:lnTo>
                    <a:pt x="2255" y="292"/>
                  </a:lnTo>
                  <a:lnTo>
                    <a:pt x="2255" y="292"/>
                  </a:lnTo>
                  <a:lnTo>
                    <a:pt x="2255" y="292"/>
                  </a:lnTo>
                  <a:lnTo>
                    <a:pt x="2260" y="292"/>
                  </a:lnTo>
                  <a:lnTo>
                    <a:pt x="2260" y="292"/>
                  </a:lnTo>
                  <a:lnTo>
                    <a:pt x="2260" y="292"/>
                  </a:lnTo>
                  <a:lnTo>
                    <a:pt x="2260" y="292"/>
                  </a:lnTo>
                  <a:lnTo>
                    <a:pt x="2265" y="292"/>
                  </a:lnTo>
                  <a:lnTo>
                    <a:pt x="2265" y="292"/>
                  </a:lnTo>
                  <a:lnTo>
                    <a:pt x="2265" y="292"/>
                  </a:lnTo>
                  <a:lnTo>
                    <a:pt x="2265" y="292"/>
                  </a:lnTo>
                  <a:lnTo>
                    <a:pt x="2270" y="292"/>
                  </a:lnTo>
                  <a:lnTo>
                    <a:pt x="2270" y="292"/>
                  </a:lnTo>
                  <a:lnTo>
                    <a:pt x="2270" y="292"/>
                  </a:lnTo>
                  <a:lnTo>
                    <a:pt x="2270" y="292"/>
                  </a:lnTo>
                  <a:lnTo>
                    <a:pt x="2275" y="292"/>
                  </a:lnTo>
                  <a:lnTo>
                    <a:pt x="2275" y="292"/>
                  </a:lnTo>
                  <a:lnTo>
                    <a:pt x="2275" y="292"/>
                  </a:lnTo>
                  <a:lnTo>
                    <a:pt x="2275" y="292"/>
                  </a:lnTo>
                  <a:lnTo>
                    <a:pt x="2280" y="292"/>
                  </a:lnTo>
                  <a:lnTo>
                    <a:pt x="2280" y="292"/>
                  </a:lnTo>
                  <a:lnTo>
                    <a:pt x="2280" y="292"/>
                  </a:lnTo>
                  <a:lnTo>
                    <a:pt x="2280" y="287"/>
                  </a:lnTo>
                  <a:lnTo>
                    <a:pt x="2285" y="287"/>
                  </a:lnTo>
                  <a:lnTo>
                    <a:pt x="2285" y="287"/>
                  </a:lnTo>
                  <a:lnTo>
                    <a:pt x="2289" y="287"/>
                  </a:lnTo>
                  <a:lnTo>
                    <a:pt x="2289" y="287"/>
                  </a:lnTo>
                  <a:lnTo>
                    <a:pt x="2289" y="287"/>
                  </a:lnTo>
                  <a:lnTo>
                    <a:pt x="2289" y="287"/>
                  </a:lnTo>
                  <a:lnTo>
                    <a:pt x="2294" y="287"/>
                  </a:lnTo>
                  <a:lnTo>
                    <a:pt x="2294" y="287"/>
                  </a:lnTo>
                  <a:lnTo>
                    <a:pt x="2294" y="287"/>
                  </a:lnTo>
                  <a:lnTo>
                    <a:pt x="2294" y="287"/>
                  </a:lnTo>
                  <a:lnTo>
                    <a:pt x="2299" y="287"/>
                  </a:lnTo>
                  <a:lnTo>
                    <a:pt x="2299" y="287"/>
                  </a:lnTo>
                  <a:lnTo>
                    <a:pt x="2299" y="287"/>
                  </a:lnTo>
                  <a:lnTo>
                    <a:pt x="2299" y="287"/>
                  </a:lnTo>
                  <a:lnTo>
                    <a:pt x="2304" y="287"/>
                  </a:lnTo>
                  <a:lnTo>
                    <a:pt x="2304" y="287"/>
                  </a:lnTo>
                  <a:lnTo>
                    <a:pt x="2304" y="287"/>
                  </a:lnTo>
                  <a:lnTo>
                    <a:pt x="2304" y="287"/>
                  </a:lnTo>
                  <a:lnTo>
                    <a:pt x="2309" y="287"/>
                  </a:lnTo>
                  <a:lnTo>
                    <a:pt x="2309" y="287"/>
                  </a:lnTo>
                  <a:lnTo>
                    <a:pt x="2309" y="287"/>
                  </a:lnTo>
                  <a:lnTo>
                    <a:pt x="2309" y="287"/>
                  </a:lnTo>
                  <a:lnTo>
                    <a:pt x="2314" y="287"/>
                  </a:lnTo>
                  <a:lnTo>
                    <a:pt x="2314" y="287"/>
                  </a:lnTo>
                  <a:lnTo>
                    <a:pt x="2319" y="287"/>
                  </a:lnTo>
                  <a:lnTo>
                    <a:pt x="2319" y="287"/>
                  </a:lnTo>
                  <a:lnTo>
                    <a:pt x="2324" y="287"/>
                  </a:lnTo>
                  <a:lnTo>
                    <a:pt x="2324" y="287"/>
                  </a:lnTo>
                  <a:lnTo>
                    <a:pt x="2324" y="287"/>
                  </a:lnTo>
                  <a:lnTo>
                    <a:pt x="2324" y="287"/>
                  </a:lnTo>
                  <a:lnTo>
                    <a:pt x="2329" y="287"/>
                  </a:lnTo>
                  <a:lnTo>
                    <a:pt x="2329" y="281"/>
                  </a:lnTo>
                  <a:lnTo>
                    <a:pt x="2329" y="281"/>
                  </a:lnTo>
                  <a:lnTo>
                    <a:pt x="2329" y="281"/>
                  </a:lnTo>
                  <a:lnTo>
                    <a:pt x="2334" y="281"/>
                  </a:lnTo>
                  <a:lnTo>
                    <a:pt x="2334" y="281"/>
                  </a:lnTo>
                  <a:lnTo>
                    <a:pt x="2334" y="281"/>
                  </a:lnTo>
                  <a:lnTo>
                    <a:pt x="2334" y="281"/>
                  </a:lnTo>
                  <a:lnTo>
                    <a:pt x="2339" y="281"/>
                  </a:lnTo>
                  <a:lnTo>
                    <a:pt x="2339" y="281"/>
                  </a:lnTo>
                  <a:lnTo>
                    <a:pt x="2339" y="281"/>
                  </a:lnTo>
                  <a:lnTo>
                    <a:pt x="2339" y="281"/>
                  </a:lnTo>
                  <a:lnTo>
                    <a:pt x="2344" y="281"/>
                  </a:lnTo>
                  <a:lnTo>
                    <a:pt x="2344" y="275"/>
                  </a:lnTo>
                  <a:lnTo>
                    <a:pt x="2349" y="275"/>
                  </a:lnTo>
                  <a:lnTo>
                    <a:pt x="2349" y="275"/>
                  </a:lnTo>
                  <a:lnTo>
                    <a:pt x="2349" y="275"/>
                  </a:lnTo>
                  <a:lnTo>
                    <a:pt x="2349" y="275"/>
                  </a:lnTo>
                  <a:lnTo>
                    <a:pt x="2354" y="275"/>
                  </a:lnTo>
                  <a:lnTo>
                    <a:pt x="2354" y="275"/>
                  </a:lnTo>
                  <a:lnTo>
                    <a:pt x="2354" y="275"/>
                  </a:lnTo>
                  <a:lnTo>
                    <a:pt x="2354" y="275"/>
                  </a:lnTo>
                  <a:lnTo>
                    <a:pt x="2359" y="275"/>
                  </a:lnTo>
                  <a:lnTo>
                    <a:pt x="2359" y="275"/>
                  </a:lnTo>
                  <a:lnTo>
                    <a:pt x="2359" y="275"/>
                  </a:lnTo>
                  <a:lnTo>
                    <a:pt x="2359" y="275"/>
                  </a:lnTo>
                  <a:lnTo>
                    <a:pt x="2364" y="275"/>
                  </a:lnTo>
                  <a:lnTo>
                    <a:pt x="2364" y="270"/>
                  </a:lnTo>
                  <a:lnTo>
                    <a:pt x="2364" y="270"/>
                  </a:lnTo>
                  <a:lnTo>
                    <a:pt x="2364" y="270"/>
                  </a:lnTo>
                  <a:lnTo>
                    <a:pt x="2369" y="270"/>
                  </a:lnTo>
                  <a:lnTo>
                    <a:pt x="2369" y="270"/>
                  </a:lnTo>
                  <a:lnTo>
                    <a:pt x="2369" y="270"/>
                  </a:lnTo>
                  <a:lnTo>
                    <a:pt x="2369" y="270"/>
                  </a:lnTo>
                  <a:lnTo>
                    <a:pt x="2374" y="270"/>
                  </a:lnTo>
                  <a:lnTo>
                    <a:pt x="2374" y="270"/>
                  </a:lnTo>
                  <a:lnTo>
                    <a:pt x="2379" y="270"/>
                  </a:lnTo>
                  <a:lnTo>
                    <a:pt x="2379" y="270"/>
                  </a:lnTo>
                  <a:lnTo>
                    <a:pt x="2379" y="270"/>
                  </a:lnTo>
                  <a:lnTo>
                    <a:pt x="2379" y="270"/>
                  </a:lnTo>
                  <a:lnTo>
                    <a:pt x="2384" y="270"/>
                  </a:lnTo>
                  <a:lnTo>
                    <a:pt x="2384" y="270"/>
                  </a:lnTo>
                  <a:lnTo>
                    <a:pt x="2384" y="270"/>
                  </a:lnTo>
                  <a:lnTo>
                    <a:pt x="2384" y="270"/>
                  </a:lnTo>
                  <a:lnTo>
                    <a:pt x="2389" y="270"/>
                  </a:lnTo>
                  <a:lnTo>
                    <a:pt x="2389" y="270"/>
                  </a:lnTo>
                  <a:lnTo>
                    <a:pt x="2389" y="270"/>
                  </a:lnTo>
                  <a:lnTo>
                    <a:pt x="2389" y="270"/>
                  </a:lnTo>
                  <a:lnTo>
                    <a:pt x="2394" y="270"/>
                  </a:lnTo>
                  <a:lnTo>
                    <a:pt x="2394" y="270"/>
                  </a:lnTo>
                  <a:lnTo>
                    <a:pt x="2394" y="270"/>
                  </a:lnTo>
                  <a:lnTo>
                    <a:pt x="2394" y="270"/>
                  </a:lnTo>
                  <a:lnTo>
                    <a:pt x="2399" y="270"/>
                  </a:lnTo>
                  <a:lnTo>
                    <a:pt x="2399" y="270"/>
                  </a:lnTo>
                  <a:lnTo>
                    <a:pt x="2399" y="270"/>
                  </a:lnTo>
                  <a:lnTo>
                    <a:pt x="2399" y="270"/>
                  </a:lnTo>
                  <a:lnTo>
                    <a:pt x="2404" y="270"/>
                  </a:lnTo>
                  <a:lnTo>
                    <a:pt x="2404" y="264"/>
                  </a:lnTo>
                  <a:lnTo>
                    <a:pt x="2409" y="264"/>
                  </a:lnTo>
                  <a:lnTo>
                    <a:pt x="2409" y="264"/>
                  </a:lnTo>
                  <a:lnTo>
                    <a:pt x="2409" y="264"/>
                  </a:lnTo>
                  <a:lnTo>
                    <a:pt x="2409" y="264"/>
                  </a:lnTo>
                  <a:lnTo>
                    <a:pt x="2414" y="264"/>
                  </a:lnTo>
                  <a:lnTo>
                    <a:pt x="2414" y="264"/>
                  </a:lnTo>
                  <a:lnTo>
                    <a:pt x="2414" y="264"/>
                  </a:lnTo>
                  <a:lnTo>
                    <a:pt x="2414" y="264"/>
                  </a:lnTo>
                  <a:lnTo>
                    <a:pt x="2419" y="264"/>
                  </a:lnTo>
                  <a:lnTo>
                    <a:pt x="2419" y="264"/>
                  </a:lnTo>
                  <a:lnTo>
                    <a:pt x="2419" y="264"/>
                  </a:lnTo>
                  <a:lnTo>
                    <a:pt x="2419" y="264"/>
                  </a:lnTo>
                  <a:lnTo>
                    <a:pt x="2424" y="264"/>
                  </a:lnTo>
                  <a:lnTo>
                    <a:pt x="2424" y="264"/>
                  </a:lnTo>
                  <a:lnTo>
                    <a:pt x="2424" y="264"/>
                  </a:lnTo>
                  <a:lnTo>
                    <a:pt x="2424" y="258"/>
                  </a:lnTo>
                  <a:lnTo>
                    <a:pt x="2429" y="258"/>
                  </a:lnTo>
                  <a:lnTo>
                    <a:pt x="2429" y="258"/>
                  </a:lnTo>
                  <a:lnTo>
                    <a:pt x="2429" y="258"/>
                  </a:lnTo>
                  <a:lnTo>
                    <a:pt x="2429" y="258"/>
                  </a:lnTo>
                  <a:lnTo>
                    <a:pt x="2434" y="258"/>
                  </a:lnTo>
                  <a:lnTo>
                    <a:pt x="2434" y="258"/>
                  </a:lnTo>
                  <a:lnTo>
                    <a:pt x="2434" y="258"/>
                  </a:lnTo>
                  <a:lnTo>
                    <a:pt x="2434" y="258"/>
                  </a:lnTo>
                  <a:lnTo>
                    <a:pt x="2438" y="258"/>
                  </a:lnTo>
                  <a:lnTo>
                    <a:pt x="2438" y="258"/>
                  </a:lnTo>
                  <a:lnTo>
                    <a:pt x="2443" y="258"/>
                  </a:lnTo>
                  <a:lnTo>
                    <a:pt x="2443" y="258"/>
                  </a:lnTo>
                  <a:lnTo>
                    <a:pt x="2443" y="258"/>
                  </a:lnTo>
                  <a:lnTo>
                    <a:pt x="2443" y="258"/>
                  </a:lnTo>
                  <a:lnTo>
                    <a:pt x="2448" y="258"/>
                  </a:lnTo>
                  <a:lnTo>
                    <a:pt x="2448" y="258"/>
                  </a:lnTo>
                  <a:lnTo>
                    <a:pt x="2453" y="258"/>
                  </a:lnTo>
                  <a:lnTo>
                    <a:pt x="2453" y="258"/>
                  </a:lnTo>
                  <a:lnTo>
                    <a:pt x="2453" y="258"/>
                  </a:lnTo>
                  <a:lnTo>
                    <a:pt x="2453" y="258"/>
                  </a:lnTo>
                  <a:lnTo>
                    <a:pt x="2458" y="258"/>
                  </a:lnTo>
                  <a:lnTo>
                    <a:pt x="2458" y="258"/>
                  </a:lnTo>
                  <a:lnTo>
                    <a:pt x="2458" y="258"/>
                  </a:lnTo>
                  <a:lnTo>
                    <a:pt x="2458" y="258"/>
                  </a:lnTo>
                  <a:lnTo>
                    <a:pt x="2463" y="258"/>
                  </a:lnTo>
                  <a:lnTo>
                    <a:pt x="2463" y="258"/>
                  </a:lnTo>
                  <a:lnTo>
                    <a:pt x="2463" y="258"/>
                  </a:lnTo>
                  <a:lnTo>
                    <a:pt x="2463" y="258"/>
                  </a:lnTo>
                  <a:lnTo>
                    <a:pt x="2468" y="258"/>
                  </a:lnTo>
                  <a:lnTo>
                    <a:pt x="2468" y="258"/>
                  </a:lnTo>
                  <a:lnTo>
                    <a:pt x="2473" y="258"/>
                  </a:lnTo>
                  <a:lnTo>
                    <a:pt x="2473" y="253"/>
                  </a:lnTo>
                  <a:lnTo>
                    <a:pt x="2473" y="253"/>
                  </a:lnTo>
                  <a:lnTo>
                    <a:pt x="2473" y="253"/>
                  </a:lnTo>
                  <a:lnTo>
                    <a:pt x="2478" y="253"/>
                  </a:lnTo>
                  <a:lnTo>
                    <a:pt x="2478" y="253"/>
                  </a:lnTo>
                  <a:lnTo>
                    <a:pt x="2478" y="253"/>
                  </a:lnTo>
                  <a:lnTo>
                    <a:pt x="2478" y="253"/>
                  </a:lnTo>
                  <a:lnTo>
                    <a:pt x="2483" y="253"/>
                  </a:lnTo>
                  <a:lnTo>
                    <a:pt x="2483" y="253"/>
                  </a:lnTo>
                  <a:lnTo>
                    <a:pt x="2483" y="253"/>
                  </a:lnTo>
                  <a:lnTo>
                    <a:pt x="2483" y="253"/>
                  </a:lnTo>
                  <a:lnTo>
                    <a:pt x="2488" y="253"/>
                  </a:lnTo>
                  <a:lnTo>
                    <a:pt x="2488" y="253"/>
                  </a:lnTo>
                  <a:lnTo>
                    <a:pt x="2488" y="253"/>
                  </a:lnTo>
                  <a:lnTo>
                    <a:pt x="2488" y="253"/>
                  </a:lnTo>
                  <a:lnTo>
                    <a:pt x="2493" y="253"/>
                  </a:lnTo>
                  <a:lnTo>
                    <a:pt x="2493" y="253"/>
                  </a:lnTo>
                  <a:lnTo>
                    <a:pt x="2493" y="253"/>
                  </a:lnTo>
                  <a:lnTo>
                    <a:pt x="2493" y="253"/>
                  </a:lnTo>
                  <a:lnTo>
                    <a:pt x="2498" y="253"/>
                  </a:lnTo>
                  <a:lnTo>
                    <a:pt x="2498" y="253"/>
                  </a:lnTo>
                  <a:lnTo>
                    <a:pt x="2503" y="253"/>
                  </a:lnTo>
                  <a:lnTo>
                    <a:pt x="2503" y="253"/>
                  </a:lnTo>
                  <a:lnTo>
                    <a:pt x="2503" y="253"/>
                  </a:lnTo>
                  <a:lnTo>
                    <a:pt x="2503" y="253"/>
                  </a:lnTo>
                  <a:lnTo>
                    <a:pt x="2508" y="253"/>
                  </a:lnTo>
                  <a:lnTo>
                    <a:pt x="2508" y="253"/>
                  </a:lnTo>
                  <a:lnTo>
                    <a:pt x="2508" y="253"/>
                  </a:lnTo>
                  <a:lnTo>
                    <a:pt x="2508" y="253"/>
                  </a:lnTo>
                  <a:lnTo>
                    <a:pt x="2513" y="253"/>
                  </a:lnTo>
                  <a:lnTo>
                    <a:pt x="2513" y="253"/>
                  </a:lnTo>
                  <a:lnTo>
                    <a:pt x="2513" y="253"/>
                  </a:lnTo>
                  <a:lnTo>
                    <a:pt x="2513" y="253"/>
                  </a:lnTo>
                  <a:lnTo>
                    <a:pt x="2518" y="253"/>
                  </a:lnTo>
                  <a:lnTo>
                    <a:pt x="2518" y="253"/>
                  </a:lnTo>
                  <a:lnTo>
                    <a:pt x="2518" y="253"/>
                  </a:lnTo>
                  <a:lnTo>
                    <a:pt x="2518" y="247"/>
                  </a:lnTo>
                  <a:lnTo>
                    <a:pt x="2523" y="247"/>
                  </a:lnTo>
                  <a:lnTo>
                    <a:pt x="2523" y="247"/>
                  </a:lnTo>
                  <a:lnTo>
                    <a:pt x="2523" y="247"/>
                  </a:lnTo>
                  <a:lnTo>
                    <a:pt x="2523" y="247"/>
                  </a:lnTo>
                  <a:lnTo>
                    <a:pt x="2528" y="247"/>
                  </a:lnTo>
                  <a:lnTo>
                    <a:pt x="2528" y="247"/>
                  </a:lnTo>
                  <a:lnTo>
                    <a:pt x="2533" y="247"/>
                  </a:lnTo>
                  <a:lnTo>
                    <a:pt x="2533" y="247"/>
                  </a:lnTo>
                  <a:lnTo>
                    <a:pt x="2533" y="247"/>
                  </a:lnTo>
                  <a:lnTo>
                    <a:pt x="2533" y="242"/>
                  </a:lnTo>
                  <a:lnTo>
                    <a:pt x="2538" y="242"/>
                  </a:lnTo>
                  <a:lnTo>
                    <a:pt x="2538" y="242"/>
                  </a:lnTo>
                  <a:lnTo>
                    <a:pt x="2538" y="242"/>
                  </a:lnTo>
                  <a:lnTo>
                    <a:pt x="2538" y="236"/>
                  </a:lnTo>
                  <a:lnTo>
                    <a:pt x="2543" y="236"/>
                  </a:lnTo>
                  <a:lnTo>
                    <a:pt x="2543" y="236"/>
                  </a:lnTo>
                  <a:lnTo>
                    <a:pt x="2543" y="236"/>
                  </a:lnTo>
                  <a:lnTo>
                    <a:pt x="2543" y="236"/>
                  </a:lnTo>
                  <a:lnTo>
                    <a:pt x="2548" y="236"/>
                  </a:lnTo>
                  <a:lnTo>
                    <a:pt x="2548" y="236"/>
                  </a:lnTo>
                  <a:lnTo>
                    <a:pt x="2553" y="236"/>
                  </a:lnTo>
                  <a:lnTo>
                    <a:pt x="2553" y="236"/>
                  </a:lnTo>
                  <a:lnTo>
                    <a:pt x="2553" y="236"/>
                  </a:lnTo>
                  <a:lnTo>
                    <a:pt x="2553" y="236"/>
                  </a:lnTo>
                  <a:lnTo>
                    <a:pt x="2558" y="236"/>
                  </a:lnTo>
                  <a:lnTo>
                    <a:pt x="2558" y="236"/>
                  </a:lnTo>
                  <a:lnTo>
                    <a:pt x="2558" y="236"/>
                  </a:lnTo>
                  <a:lnTo>
                    <a:pt x="2558" y="236"/>
                  </a:lnTo>
                  <a:lnTo>
                    <a:pt x="2563" y="236"/>
                  </a:lnTo>
                  <a:lnTo>
                    <a:pt x="2563" y="236"/>
                  </a:lnTo>
                  <a:lnTo>
                    <a:pt x="2568" y="236"/>
                  </a:lnTo>
                  <a:lnTo>
                    <a:pt x="2568" y="236"/>
                  </a:lnTo>
                  <a:lnTo>
                    <a:pt x="2568" y="236"/>
                  </a:lnTo>
                  <a:lnTo>
                    <a:pt x="2568" y="236"/>
                  </a:lnTo>
                  <a:lnTo>
                    <a:pt x="2573" y="236"/>
                  </a:lnTo>
                  <a:lnTo>
                    <a:pt x="2573" y="236"/>
                  </a:lnTo>
                  <a:lnTo>
                    <a:pt x="2573" y="236"/>
                  </a:lnTo>
                  <a:lnTo>
                    <a:pt x="2573" y="236"/>
                  </a:lnTo>
                  <a:lnTo>
                    <a:pt x="2578" y="236"/>
                  </a:lnTo>
                  <a:lnTo>
                    <a:pt x="2578" y="236"/>
                  </a:lnTo>
                  <a:lnTo>
                    <a:pt x="2578" y="236"/>
                  </a:lnTo>
                  <a:lnTo>
                    <a:pt x="2578" y="236"/>
                  </a:lnTo>
                  <a:lnTo>
                    <a:pt x="2583" y="236"/>
                  </a:lnTo>
                  <a:lnTo>
                    <a:pt x="2583" y="230"/>
                  </a:lnTo>
                  <a:lnTo>
                    <a:pt x="2583" y="230"/>
                  </a:lnTo>
                  <a:lnTo>
                    <a:pt x="2583" y="230"/>
                  </a:lnTo>
                  <a:lnTo>
                    <a:pt x="2588" y="230"/>
                  </a:lnTo>
                  <a:lnTo>
                    <a:pt x="2588" y="230"/>
                  </a:lnTo>
                  <a:lnTo>
                    <a:pt x="2588" y="230"/>
                  </a:lnTo>
                  <a:lnTo>
                    <a:pt x="2588" y="230"/>
                  </a:lnTo>
                  <a:lnTo>
                    <a:pt x="2592" y="230"/>
                  </a:lnTo>
                  <a:lnTo>
                    <a:pt x="2592" y="230"/>
                  </a:lnTo>
                  <a:lnTo>
                    <a:pt x="2597" y="230"/>
                  </a:lnTo>
                  <a:lnTo>
                    <a:pt x="2597" y="230"/>
                  </a:lnTo>
                  <a:lnTo>
                    <a:pt x="2597" y="230"/>
                  </a:lnTo>
                  <a:lnTo>
                    <a:pt x="2597" y="225"/>
                  </a:lnTo>
                  <a:lnTo>
                    <a:pt x="2602" y="225"/>
                  </a:lnTo>
                  <a:lnTo>
                    <a:pt x="2602" y="225"/>
                  </a:lnTo>
                  <a:lnTo>
                    <a:pt x="2602" y="225"/>
                  </a:lnTo>
                  <a:lnTo>
                    <a:pt x="2602" y="225"/>
                  </a:lnTo>
                  <a:lnTo>
                    <a:pt x="2607" y="225"/>
                  </a:lnTo>
                  <a:lnTo>
                    <a:pt x="2607" y="225"/>
                  </a:lnTo>
                  <a:lnTo>
                    <a:pt x="2607" y="225"/>
                  </a:lnTo>
                  <a:lnTo>
                    <a:pt x="2607" y="225"/>
                  </a:lnTo>
                  <a:lnTo>
                    <a:pt x="2612" y="225"/>
                  </a:lnTo>
                  <a:lnTo>
                    <a:pt x="2612" y="225"/>
                  </a:lnTo>
                  <a:lnTo>
                    <a:pt x="2612" y="225"/>
                  </a:lnTo>
                  <a:lnTo>
                    <a:pt x="2612" y="225"/>
                  </a:lnTo>
                  <a:lnTo>
                    <a:pt x="2617" y="225"/>
                  </a:lnTo>
                  <a:lnTo>
                    <a:pt x="2617" y="219"/>
                  </a:lnTo>
                  <a:lnTo>
                    <a:pt x="2617" y="219"/>
                  </a:lnTo>
                  <a:lnTo>
                    <a:pt x="2617" y="219"/>
                  </a:lnTo>
                  <a:lnTo>
                    <a:pt x="2622" y="219"/>
                  </a:lnTo>
                  <a:lnTo>
                    <a:pt x="2622" y="219"/>
                  </a:lnTo>
                  <a:lnTo>
                    <a:pt x="2627" y="219"/>
                  </a:lnTo>
                  <a:lnTo>
                    <a:pt x="2627" y="219"/>
                  </a:lnTo>
                  <a:lnTo>
                    <a:pt x="2627" y="219"/>
                  </a:lnTo>
                  <a:lnTo>
                    <a:pt x="2627" y="214"/>
                  </a:lnTo>
                  <a:lnTo>
                    <a:pt x="2632" y="214"/>
                  </a:lnTo>
                  <a:lnTo>
                    <a:pt x="2632" y="214"/>
                  </a:lnTo>
                  <a:lnTo>
                    <a:pt x="2632" y="214"/>
                  </a:lnTo>
                  <a:lnTo>
                    <a:pt x="2632" y="214"/>
                  </a:lnTo>
                  <a:lnTo>
                    <a:pt x="2637" y="214"/>
                  </a:lnTo>
                  <a:lnTo>
                    <a:pt x="2637" y="214"/>
                  </a:lnTo>
                  <a:lnTo>
                    <a:pt x="2637" y="214"/>
                  </a:lnTo>
                  <a:lnTo>
                    <a:pt x="2637" y="214"/>
                  </a:lnTo>
                  <a:lnTo>
                    <a:pt x="2642" y="214"/>
                  </a:lnTo>
                  <a:lnTo>
                    <a:pt x="2642" y="208"/>
                  </a:lnTo>
                  <a:lnTo>
                    <a:pt x="2642" y="208"/>
                  </a:lnTo>
                  <a:lnTo>
                    <a:pt x="2642" y="208"/>
                  </a:lnTo>
                  <a:lnTo>
                    <a:pt x="2647" y="208"/>
                  </a:lnTo>
                  <a:lnTo>
                    <a:pt x="2647" y="208"/>
                  </a:lnTo>
                  <a:lnTo>
                    <a:pt x="2647" y="208"/>
                  </a:lnTo>
                  <a:lnTo>
                    <a:pt x="2647" y="208"/>
                  </a:lnTo>
                  <a:lnTo>
                    <a:pt x="2652" y="208"/>
                  </a:lnTo>
                  <a:lnTo>
                    <a:pt x="2652" y="208"/>
                  </a:lnTo>
                  <a:lnTo>
                    <a:pt x="2657" y="208"/>
                  </a:lnTo>
                  <a:lnTo>
                    <a:pt x="2657" y="208"/>
                  </a:lnTo>
                  <a:lnTo>
                    <a:pt x="2657" y="208"/>
                  </a:lnTo>
                  <a:lnTo>
                    <a:pt x="2657" y="208"/>
                  </a:lnTo>
                  <a:lnTo>
                    <a:pt x="2662" y="208"/>
                  </a:lnTo>
                  <a:lnTo>
                    <a:pt x="2662" y="208"/>
                  </a:lnTo>
                  <a:lnTo>
                    <a:pt x="2662" y="208"/>
                  </a:lnTo>
                  <a:lnTo>
                    <a:pt x="2662" y="208"/>
                  </a:lnTo>
                  <a:lnTo>
                    <a:pt x="2667" y="208"/>
                  </a:lnTo>
                  <a:lnTo>
                    <a:pt x="2667" y="208"/>
                  </a:lnTo>
                  <a:lnTo>
                    <a:pt x="2667" y="208"/>
                  </a:lnTo>
                  <a:lnTo>
                    <a:pt x="2667" y="208"/>
                  </a:lnTo>
                  <a:lnTo>
                    <a:pt x="2672" y="208"/>
                  </a:lnTo>
                  <a:lnTo>
                    <a:pt x="2672" y="202"/>
                  </a:lnTo>
                  <a:lnTo>
                    <a:pt x="2672" y="202"/>
                  </a:lnTo>
                  <a:lnTo>
                    <a:pt x="2672" y="202"/>
                  </a:lnTo>
                  <a:lnTo>
                    <a:pt x="2677" y="202"/>
                  </a:lnTo>
                  <a:lnTo>
                    <a:pt x="2677" y="202"/>
                  </a:lnTo>
                  <a:lnTo>
                    <a:pt x="2677" y="202"/>
                  </a:lnTo>
                  <a:lnTo>
                    <a:pt x="2677" y="202"/>
                  </a:lnTo>
                  <a:lnTo>
                    <a:pt x="2682" y="202"/>
                  </a:lnTo>
                  <a:lnTo>
                    <a:pt x="2682" y="202"/>
                  </a:lnTo>
                  <a:lnTo>
                    <a:pt x="2687" y="202"/>
                  </a:lnTo>
                  <a:lnTo>
                    <a:pt x="2687" y="202"/>
                  </a:lnTo>
                  <a:lnTo>
                    <a:pt x="2687" y="202"/>
                  </a:lnTo>
                  <a:lnTo>
                    <a:pt x="2687" y="202"/>
                  </a:lnTo>
                  <a:lnTo>
                    <a:pt x="2692" y="202"/>
                  </a:lnTo>
                  <a:lnTo>
                    <a:pt x="2692" y="202"/>
                  </a:lnTo>
                  <a:lnTo>
                    <a:pt x="2692" y="202"/>
                  </a:lnTo>
                  <a:lnTo>
                    <a:pt x="2692" y="202"/>
                  </a:lnTo>
                  <a:lnTo>
                    <a:pt x="2697" y="202"/>
                  </a:lnTo>
                  <a:lnTo>
                    <a:pt x="2697" y="202"/>
                  </a:lnTo>
                  <a:lnTo>
                    <a:pt x="2697" y="202"/>
                  </a:lnTo>
                  <a:lnTo>
                    <a:pt x="2697" y="202"/>
                  </a:lnTo>
                  <a:lnTo>
                    <a:pt x="2702" y="202"/>
                  </a:lnTo>
                  <a:lnTo>
                    <a:pt x="2702" y="202"/>
                  </a:lnTo>
                  <a:lnTo>
                    <a:pt x="2702" y="202"/>
                  </a:lnTo>
                  <a:lnTo>
                    <a:pt x="2702" y="202"/>
                  </a:lnTo>
                  <a:lnTo>
                    <a:pt x="2707" y="202"/>
                  </a:lnTo>
                  <a:lnTo>
                    <a:pt x="2707" y="202"/>
                  </a:lnTo>
                  <a:lnTo>
                    <a:pt x="2707" y="202"/>
                  </a:lnTo>
                  <a:lnTo>
                    <a:pt x="2707" y="202"/>
                  </a:lnTo>
                  <a:lnTo>
                    <a:pt x="2712" y="202"/>
                  </a:lnTo>
                  <a:lnTo>
                    <a:pt x="2712" y="202"/>
                  </a:lnTo>
                  <a:lnTo>
                    <a:pt x="2712" y="202"/>
                  </a:lnTo>
                  <a:lnTo>
                    <a:pt x="2712" y="197"/>
                  </a:lnTo>
                  <a:lnTo>
                    <a:pt x="2717" y="197"/>
                  </a:lnTo>
                  <a:lnTo>
                    <a:pt x="2717" y="197"/>
                  </a:lnTo>
                  <a:lnTo>
                    <a:pt x="2722" y="197"/>
                  </a:lnTo>
                  <a:lnTo>
                    <a:pt x="2722" y="197"/>
                  </a:lnTo>
                  <a:lnTo>
                    <a:pt x="2722" y="197"/>
                  </a:lnTo>
                  <a:lnTo>
                    <a:pt x="2722" y="197"/>
                  </a:lnTo>
                  <a:lnTo>
                    <a:pt x="2727" y="197"/>
                  </a:lnTo>
                  <a:lnTo>
                    <a:pt x="2727" y="197"/>
                  </a:lnTo>
                  <a:lnTo>
                    <a:pt x="2727" y="197"/>
                  </a:lnTo>
                  <a:lnTo>
                    <a:pt x="2727" y="191"/>
                  </a:lnTo>
                  <a:lnTo>
                    <a:pt x="2732" y="191"/>
                  </a:lnTo>
                  <a:lnTo>
                    <a:pt x="2732" y="191"/>
                  </a:lnTo>
                  <a:lnTo>
                    <a:pt x="2732" y="191"/>
                  </a:lnTo>
                  <a:lnTo>
                    <a:pt x="2732" y="191"/>
                  </a:lnTo>
                  <a:lnTo>
                    <a:pt x="2737" y="191"/>
                  </a:lnTo>
                  <a:lnTo>
                    <a:pt x="2737" y="191"/>
                  </a:lnTo>
                  <a:lnTo>
                    <a:pt x="2737" y="191"/>
                  </a:lnTo>
                  <a:lnTo>
                    <a:pt x="2737" y="191"/>
                  </a:lnTo>
                  <a:lnTo>
                    <a:pt x="2741" y="191"/>
                  </a:lnTo>
                  <a:lnTo>
                    <a:pt x="2741" y="186"/>
                  </a:lnTo>
                  <a:lnTo>
                    <a:pt x="2741" y="186"/>
                  </a:lnTo>
                  <a:lnTo>
                    <a:pt x="2741" y="186"/>
                  </a:lnTo>
                  <a:lnTo>
                    <a:pt x="2746" y="186"/>
                  </a:lnTo>
                  <a:lnTo>
                    <a:pt x="2746" y="186"/>
                  </a:lnTo>
                  <a:lnTo>
                    <a:pt x="2751" y="186"/>
                  </a:lnTo>
                  <a:lnTo>
                    <a:pt x="2751" y="186"/>
                  </a:lnTo>
                  <a:lnTo>
                    <a:pt x="2751" y="186"/>
                  </a:lnTo>
                  <a:lnTo>
                    <a:pt x="2751" y="186"/>
                  </a:lnTo>
                  <a:lnTo>
                    <a:pt x="2756" y="186"/>
                  </a:lnTo>
                  <a:lnTo>
                    <a:pt x="2756" y="186"/>
                  </a:lnTo>
                  <a:lnTo>
                    <a:pt x="2756" y="186"/>
                  </a:lnTo>
                  <a:lnTo>
                    <a:pt x="2756" y="186"/>
                  </a:lnTo>
                  <a:lnTo>
                    <a:pt x="2761" y="186"/>
                  </a:lnTo>
                  <a:lnTo>
                    <a:pt x="2761" y="186"/>
                  </a:lnTo>
                  <a:lnTo>
                    <a:pt x="2761" y="186"/>
                  </a:lnTo>
                  <a:lnTo>
                    <a:pt x="2761" y="186"/>
                  </a:lnTo>
                  <a:lnTo>
                    <a:pt x="2766" y="186"/>
                  </a:lnTo>
                  <a:lnTo>
                    <a:pt x="2766" y="186"/>
                  </a:lnTo>
                  <a:lnTo>
                    <a:pt x="2766" y="186"/>
                  </a:lnTo>
                  <a:lnTo>
                    <a:pt x="2766" y="186"/>
                  </a:lnTo>
                  <a:lnTo>
                    <a:pt x="2771" y="186"/>
                  </a:lnTo>
                  <a:lnTo>
                    <a:pt x="2771" y="186"/>
                  </a:lnTo>
                  <a:lnTo>
                    <a:pt x="2771" y="186"/>
                  </a:lnTo>
                  <a:lnTo>
                    <a:pt x="2771" y="186"/>
                  </a:lnTo>
                  <a:lnTo>
                    <a:pt x="2776" y="186"/>
                  </a:lnTo>
                  <a:lnTo>
                    <a:pt x="2776" y="186"/>
                  </a:lnTo>
                  <a:lnTo>
                    <a:pt x="2781" y="186"/>
                  </a:lnTo>
                  <a:lnTo>
                    <a:pt x="2781" y="186"/>
                  </a:lnTo>
                  <a:lnTo>
                    <a:pt x="2781" y="186"/>
                  </a:lnTo>
                  <a:lnTo>
                    <a:pt x="2781" y="186"/>
                  </a:lnTo>
                  <a:lnTo>
                    <a:pt x="2786" y="186"/>
                  </a:lnTo>
                  <a:lnTo>
                    <a:pt x="2786" y="186"/>
                  </a:lnTo>
                  <a:lnTo>
                    <a:pt x="2786" y="186"/>
                  </a:lnTo>
                  <a:lnTo>
                    <a:pt x="2786" y="180"/>
                  </a:lnTo>
                  <a:lnTo>
                    <a:pt x="2791" y="180"/>
                  </a:lnTo>
                  <a:lnTo>
                    <a:pt x="2791" y="180"/>
                  </a:lnTo>
                  <a:lnTo>
                    <a:pt x="2791" y="180"/>
                  </a:lnTo>
                  <a:lnTo>
                    <a:pt x="2791" y="180"/>
                  </a:lnTo>
                  <a:lnTo>
                    <a:pt x="2796" y="180"/>
                  </a:lnTo>
                  <a:lnTo>
                    <a:pt x="2796" y="180"/>
                  </a:lnTo>
                  <a:lnTo>
                    <a:pt x="2796" y="180"/>
                  </a:lnTo>
                  <a:lnTo>
                    <a:pt x="2796" y="180"/>
                  </a:lnTo>
                  <a:lnTo>
                    <a:pt x="2801" y="180"/>
                  </a:lnTo>
                  <a:lnTo>
                    <a:pt x="2801" y="180"/>
                  </a:lnTo>
                  <a:lnTo>
                    <a:pt x="2801" y="180"/>
                  </a:lnTo>
                  <a:lnTo>
                    <a:pt x="2801" y="180"/>
                  </a:lnTo>
                  <a:lnTo>
                    <a:pt x="2806" y="180"/>
                  </a:lnTo>
                  <a:lnTo>
                    <a:pt x="2806" y="180"/>
                  </a:lnTo>
                  <a:lnTo>
                    <a:pt x="2811" y="180"/>
                  </a:lnTo>
                  <a:lnTo>
                    <a:pt x="2811" y="180"/>
                  </a:lnTo>
                  <a:lnTo>
                    <a:pt x="2811" y="180"/>
                  </a:lnTo>
                  <a:lnTo>
                    <a:pt x="2811" y="180"/>
                  </a:lnTo>
                  <a:lnTo>
                    <a:pt x="2816" y="180"/>
                  </a:lnTo>
                  <a:lnTo>
                    <a:pt x="2816" y="180"/>
                  </a:lnTo>
                  <a:lnTo>
                    <a:pt x="2816" y="180"/>
                  </a:lnTo>
                  <a:lnTo>
                    <a:pt x="2816" y="180"/>
                  </a:lnTo>
                  <a:lnTo>
                    <a:pt x="2821" y="180"/>
                  </a:lnTo>
                  <a:lnTo>
                    <a:pt x="2821" y="180"/>
                  </a:lnTo>
                  <a:lnTo>
                    <a:pt x="2821" y="180"/>
                  </a:lnTo>
                  <a:lnTo>
                    <a:pt x="2821" y="174"/>
                  </a:lnTo>
                  <a:lnTo>
                    <a:pt x="2826" y="174"/>
                  </a:lnTo>
                  <a:lnTo>
                    <a:pt x="2826" y="174"/>
                  </a:lnTo>
                  <a:lnTo>
                    <a:pt x="2826" y="174"/>
                  </a:lnTo>
                  <a:lnTo>
                    <a:pt x="2826" y="174"/>
                  </a:lnTo>
                  <a:lnTo>
                    <a:pt x="2831" y="174"/>
                  </a:lnTo>
                  <a:lnTo>
                    <a:pt x="2831" y="174"/>
                  </a:lnTo>
                  <a:lnTo>
                    <a:pt x="2831" y="174"/>
                  </a:lnTo>
                  <a:lnTo>
                    <a:pt x="2831" y="174"/>
                  </a:lnTo>
                  <a:lnTo>
                    <a:pt x="2836" y="174"/>
                  </a:lnTo>
                  <a:lnTo>
                    <a:pt x="2836" y="174"/>
                  </a:lnTo>
                  <a:lnTo>
                    <a:pt x="2841" y="174"/>
                  </a:lnTo>
                  <a:lnTo>
                    <a:pt x="2841" y="174"/>
                  </a:lnTo>
                  <a:lnTo>
                    <a:pt x="2841" y="174"/>
                  </a:lnTo>
                  <a:lnTo>
                    <a:pt x="2841" y="174"/>
                  </a:lnTo>
                  <a:lnTo>
                    <a:pt x="2846" y="174"/>
                  </a:lnTo>
                  <a:lnTo>
                    <a:pt x="2846" y="174"/>
                  </a:lnTo>
                  <a:lnTo>
                    <a:pt x="2851" y="174"/>
                  </a:lnTo>
                  <a:lnTo>
                    <a:pt x="2851" y="174"/>
                  </a:lnTo>
                  <a:lnTo>
                    <a:pt x="2851" y="174"/>
                  </a:lnTo>
                  <a:lnTo>
                    <a:pt x="2851" y="174"/>
                  </a:lnTo>
                  <a:lnTo>
                    <a:pt x="2856" y="174"/>
                  </a:lnTo>
                  <a:lnTo>
                    <a:pt x="2856" y="174"/>
                  </a:lnTo>
                  <a:lnTo>
                    <a:pt x="2856" y="174"/>
                  </a:lnTo>
                  <a:lnTo>
                    <a:pt x="2856" y="169"/>
                  </a:lnTo>
                  <a:lnTo>
                    <a:pt x="2861" y="169"/>
                  </a:lnTo>
                  <a:lnTo>
                    <a:pt x="2861" y="169"/>
                  </a:lnTo>
                  <a:lnTo>
                    <a:pt x="2866" y="169"/>
                  </a:lnTo>
                  <a:lnTo>
                    <a:pt x="2866" y="169"/>
                  </a:lnTo>
                  <a:lnTo>
                    <a:pt x="2866" y="169"/>
                  </a:lnTo>
                  <a:lnTo>
                    <a:pt x="2866" y="169"/>
                  </a:lnTo>
                  <a:lnTo>
                    <a:pt x="2871" y="169"/>
                  </a:lnTo>
                  <a:lnTo>
                    <a:pt x="2871" y="169"/>
                  </a:lnTo>
                  <a:lnTo>
                    <a:pt x="2876" y="169"/>
                  </a:lnTo>
                  <a:lnTo>
                    <a:pt x="2876" y="169"/>
                  </a:lnTo>
                  <a:lnTo>
                    <a:pt x="2876" y="169"/>
                  </a:lnTo>
                  <a:lnTo>
                    <a:pt x="2876" y="169"/>
                  </a:lnTo>
                  <a:lnTo>
                    <a:pt x="2881" y="169"/>
                  </a:lnTo>
                  <a:lnTo>
                    <a:pt x="2881" y="169"/>
                  </a:lnTo>
                  <a:lnTo>
                    <a:pt x="2881" y="169"/>
                  </a:lnTo>
                  <a:lnTo>
                    <a:pt x="2881" y="163"/>
                  </a:lnTo>
                  <a:lnTo>
                    <a:pt x="2886" y="163"/>
                  </a:lnTo>
                  <a:lnTo>
                    <a:pt x="2886" y="163"/>
                  </a:lnTo>
                  <a:lnTo>
                    <a:pt x="2886" y="163"/>
                  </a:lnTo>
                  <a:lnTo>
                    <a:pt x="2886" y="163"/>
                  </a:lnTo>
                  <a:lnTo>
                    <a:pt x="2890" y="163"/>
                  </a:lnTo>
                  <a:lnTo>
                    <a:pt x="2890" y="163"/>
                  </a:lnTo>
                  <a:lnTo>
                    <a:pt x="2890" y="163"/>
                  </a:lnTo>
                  <a:lnTo>
                    <a:pt x="2890" y="163"/>
                  </a:lnTo>
                  <a:lnTo>
                    <a:pt x="2895" y="163"/>
                  </a:lnTo>
                  <a:lnTo>
                    <a:pt x="2895" y="163"/>
                  </a:lnTo>
                  <a:lnTo>
                    <a:pt x="2895" y="163"/>
                  </a:lnTo>
                  <a:lnTo>
                    <a:pt x="2895" y="163"/>
                  </a:lnTo>
                  <a:lnTo>
                    <a:pt x="2900" y="163"/>
                  </a:lnTo>
                  <a:lnTo>
                    <a:pt x="2900" y="163"/>
                  </a:lnTo>
                  <a:lnTo>
                    <a:pt x="2905" y="163"/>
                  </a:lnTo>
                  <a:lnTo>
                    <a:pt x="2905" y="163"/>
                  </a:lnTo>
                  <a:lnTo>
                    <a:pt x="2905" y="163"/>
                  </a:lnTo>
                  <a:lnTo>
                    <a:pt x="2905" y="163"/>
                  </a:lnTo>
                  <a:lnTo>
                    <a:pt x="2910" y="163"/>
                  </a:lnTo>
                  <a:lnTo>
                    <a:pt x="2910" y="163"/>
                  </a:lnTo>
                  <a:lnTo>
                    <a:pt x="2910" y="163"/>
                  </a:lnTo>
                  <a:lnTo>
                    <a:pt x="2910" y="163"/>
                  </a:lnTo>
                  <a:lnTo>
                    <a:pt x="2915" y="163"/>
                  </a:lnTo>
                  <a:lnTo>
                    <a:pt x="2915" y="157"/>
                  </a:lnTo>
                  <a:lnTo>
                    <a:pt x="2915" y="157"/>
                  </a:lnTo>
                  <a:lnTo>
                    <a:pt x="2915" y="157"/>
                  </a:lnTo>
                  <a:lnTo>
                    <a:pt x="2920" y="157"/>
                  </a:lnTo>
                  <a:lnTo>
                    <a:pt x="2920" y="157"/>
                  </a:lnTo>
                  <a:lnTo>
                    <a:pt x="2920" y="157"/>
                  </a:lnTo>
                  <a:lnTo>
                    <a:pt x="2920" y="157"/>
                  </a:lnTo>
                  <a:lnTo>
                    <a:pt x="2925" y="157"/>
                  </a:lnTo>
                  <a:lnTo>
                    <a:pt x="2925" y="157"/>
                  </a:lnTo>
                  <a:lnTo>
                    <a:pt x="2925" y="157"/>
                  </a:lnTo>
                  <a:lnTo>
                    <a:pt x="2925" y="157"/>
                  </a:lnTo>
                  <a:lnTo>
                    <a:pt x="2930" y="157"/>
                  </a:lnTo>
                  <a:lnTo>
                    <a:pt x="2930" y="157"/>
                  </a:lnTo>
                  <a:lnTo>
                    <a:pt x="2935" y="157"/>
                  </a:lnTo>
                  <a:lnTo>
                    <a:pt x="2935" y="152"/>
                  </a:lnTo>
                  <a:lnTo>
                    <a:pt x="2935" y="152"/>
                  </a:lnTo>
                  <a:lnTo>
                    <a:pt x="2935" y="152"/>
                  </a:lnTo>
                  <a:lnTo>
                    <a:pt x="2940" y="152"/>
                  </a:lnTo>
                  <a:lnTo>
                    <a:pt x="2940" y="152"/>
                  </a:lnTo>
                  <a:lnTo>
                    <a:pt x="2940" y="152"/>
                  </a:lnTo>
                  <a:lnTo>
                    <a:pt x="2940" y="152"/>
                  </a:lnTo>
                  <a:lnTo>
                    <a:pt x="2945" y="152"/>
                  </a:lnTo>
                  <a:lnTo>
                    <a:pt x="2945" y="152"/>
                  </a:lnTo>
                  <a:lnTo>
                    <a:pt x="2945" y="152"/>
                  </a:lnTo>
                  <a:lnTo>
                    <a:pt x="2945" y="152"/>
                  </a:lnTo>
                  <a:lnTo>
                    <a:pt x="2950" y="152"/>
                  </a:lnTo>
                  <a:lnTo>
                    <a:pt x="2950" y="152"/>
                  </a:lnTo>
                  <a:lnTo>
                    <a:pt x="2950" y="152"/>
                  </a:lnTo>
                  <a:lnTo>
                    <a:pt x="2950" y="152"/>
                  </a:lnTo>
                  <a:lnTo>
                    <a:pt x="2955" y="152"/>
                  </a:lnTo>
                  <a:lnTo>
                    <a:pt x="2955" y="152"/>
                  </a:lnTo>
                  <a:lnTo>
                    <a:pt x="2955" y="152"/>
                  </a:lnTo>
                  <a:lnTo>
                    <a:pt x="2955" y="146"/>
                  </a:lnTo>
                  <a:lnTo>
                    <a:pt x="2960" y="146"/>
                  </a:lnTo>
                  <a:lnTo>
                    <a:pt x="2960" y="146"/>
                  </a:lnTo>
                  <a:lnTo>
                    <a:pt x="2965" y="146"/>
                  </a:lnTo>
                  <a:lnTo>
                    <a:pt x="2965" y="146"/>
                  </a:lnTo>
                  <a:lnTo>
                    <a:pt x="2965" y="146"/>
                  </a:lnTo>
                  <a:lnTo>
                    <a:pt x="2965" y="146"/>
                  </a:lnTo>
                  <a:lnTo>
                    <a:pt x="2970" y="146"/>
                  </a:lnTo>
                  <a:lnTo>
                    <a:pt x="2970" y="146"/>
                  </a:lnTo>
                  <a:lnTo>
                    <a:pt x="2970" y="146"/>
                  </a:lnTo>
                  <a:lnTo>
                    <a:pt x="2970" y="146"/>
                  </a:lnTo>
                  <a:lnTo>
                    <a:pt x="2975" y="146"/>
                  </a:lnTo>
                  <a:lnTo>
                    <a:pt x="2975" y="146"/>
                  </a:lnTo>
                  <a:lnTo>
                    <a:pt x="2975" y="146"/>
                  </a:lnTo>
                  <a:lnTo>
                    <a:pt x="2975" y="141"/>
                  </a:lnTo>
                  <a:lnTo>
                    <a:pt x="2980" y="141"/>
                  </a:lnTo>
                  <a:lnTo>
                    <a:pt x="2980" y="141"/>
                  </a:lnTo>
                  <a:lnTo>
                    <a:pt x="2980" y="141"/>
                  </a:lnTo>
                  <a:lnTo>
                    <a:pt x="2980" y="141"/>
                  </a:lnTo>
                  <a:lnTo>
                    <a:pt x="2985" y="141"/>
                  </a:lnTo>
                  <a:lnTo>
                    <a:pt x="2985" y="141"/>
                  </a:lnTo>
                  <a:lnTo>
                    <a:pt x="2985" y="141"/>
                  </a:lnTo>
                  <a:lnTo>
                    <a:pt x="2985" y="141"/>
                  </a:lnTo>
                  <a:lnTo>
                    <a:pt x="2990" y="141"/>
                  </a:lnTo>
                  <a:lnTo>
                    <a:pt x="2990" y="141"/>
                  </a:lnTo>
                  <a:lnTo>
                    <a:pt x="2990" y="141"/>
                  </a:lnTo>
                  <a:lnTo>
                    <a:pt x="2990" y="141"/>
                  </a:lnTo>
                  <a:lnTo>
                    <a:pt x="2995" y="141"/>
                  </a:lnTo>
                  <a:lnTo>
                    <a:pt x="2995" y="141"/>
                  </a:lnTo>
                  <a:lnTo>
                    <a:pt x="3000" y="141"/>
                  </a:lnTo>
                  <a:lnTo>
                    <a:pt x="3000" y="135"/>
                  </a:lnTo>
                  <a:lnTo>
                    <a:pt x="3000" y="135"/>
                  </a:lnTo>
                  <a:lnTo>
                    <a:pt x="3000" y="135"/>
                  </a:lnTo>
                  <a:lnTo>
                    <a:pt x="3005" y="135"/>
                  </a:lnTo>
                  <a:lnTo>
                    <a:pt x="3005" y="135"/>
                  </a:lnTo>
                  <a:lnTo>
                    <a:pt x="3005" y="135"/>
                  </a:lnTo>
                  <a:lnTo>
                    <a:pt x="3005" y="135"/>
                  </a:lnTo>
                  <a:lnTo>
                    <a:pt x="3010" y="135"/>
                  </a:lnTo>
                  <a:lnTo>
                    <a:pt x="3010" y="135"/>
                  </a:lnTo>
                  <a:lnTo>
                    <a:pt x="3010" y="135"/>
                  </a:lnTo>
                  <a:lnTo>
                    <a:pt x="3010" y="129"/>
                  </a:lnTo>
                  <a:lnTo>
                    <a:pt x="3015" y="129"/>
                  </a:lnTo>
                  <a:lnTo>
                    <a:pt x="3015" y="129"/>
                  </a:lnTo>
                  <a:lnTo>
                    <a:pt x="3015" y="129"/>
                  </a:lnTo>
                  <a:lnTo>
                    <a:pt x="3015" y="129"/>
                  </a:lnTo>
                  <a:lnTo>
                    <a:pt x="3020" y="129"/>
                  </a:lnTo>
                  <a:lnTo>
                    <a:pt x="3020" y="129"/>
                  </a:lnTo>
                  <a:lnTo>
                    <a:pt x="3020" y="129"/>
                  </a:lnTo>
                  <a:lnTo>
                    <a:pt x="3020" y="129"/>
                  </a:lnTo>
                  <a:lnTo>
                    <a:pt x="3025" y="129"/>
                  </a:lnTo>
                  <a:lnTo>
                    <a:pt x="3025" y="129"/>
                  </a:lnTo>
                  <a:lnTo>
                    <a:pt x="3030" y="129"/>
                  </a:lnTo>
                  <a:lnTo>
                    <a:pt x="3030" y="129"/>
                  </a:lnTo>
                  <a:lnTo>
                    <a:pt x="3030" y="129"/>
                  </a:lnTo>
                  <a:lnTo>
                    <a:pt x="3030" y="129"/>
                  </a:lnTo>
                  <a:lnTo>
                    <a:pt x="3035" y="129"/>
                  </a:lnTo>
                  <a:lnTo>
                    <a:pt x="3035" y="129"/>
                  </a:lnTo>
                  <a:lnTo>
                    <a:pt x="3035" y="129"/>
                  </a:lnTo>
                  <a:lnTo>
                    <a:pt x="3035" y="129"/>
                  </a:lnTo>
                  <a:lnTo>
                    <a:pt x="3040" y="129"/>
                  </a:lnTo>
                  <a:lnTo>
                    <a:pt x="3040" y="129"/>
                  </a:lnTo>
                  <a:lnTo>
                    <a:pt x="3040" y="129"/>
                  </a:lnTo>
                  <a:lnTo>
                    <a:pt x="3040" y="129"/>
                  </a:lnTo>
                  <a:lnTo>
                    <a:pt x="3044" y="129"/>
                  </a:lnTo>
                  <a:lnTo>
                    <a:pt x="3044" y="124"/>
                  </a:lnTo>
                  <a:lnTo>
                    <a:pt x="3044" y="124"/>
                  </a:lnTo>
                  <a:lnTo>
                    <a:pt x="3044" y="124"/>
                  </a:lnTo>
                  <a:lnTo>
                    <a:pt x="3049" y="124"/>
                  </a:lnTo>
                  <a:lnTo>
                    <a:pt x="3049" y="124"/>
                  </a:lnTo>
                  <a:lnTo>
                    <a:pt x="3049" y="124"/>
                  </a:lnTo>
                  <a:lnTo>
                    <a:pt x="3049" y="124"/>
                  </a:lnTo>
                  <a:lnTo>
                    <a:pt x="3054" y="124"/>
                  </a:lnTo>
                  <a:lnTo>
                    <a:pt x="3054" y="124"/>
                  </a:lnTo>
                  <a:lnTo>
                    <a:pt x="3059" y="124"/>
                  </a:lnTo>
                  <a:lnTo>
                    <a:pt x="3059" y="124"/>
                  </a:lnTo>
                  <a:lnTo>
                    <a:pt x="3059" y="124"/>
                  </a:lnTo>
                  <a:lnTo>
                    <a:pt x="3059" y="124"/>
                  </a:lnTo>
                  <a:lnTo>
                    <a:pt x="3064" y="124"/>
                  </a:lnTo>
                  <a:lnTo>
                    <a:pt x="3064" y="124"/>
                  </a:lnTo>
                  <a:lnTo>
                    <a:pt x="3064" y="124"/>
                  </a:lnTo>
                  <a:lnTo>
                    <a:pt x="3064" y="124"/>
                  </a:lnTo>
                  <a:lnTo>
                    <a:pt x="3069" y="124"/>
                  </a:lnTo>
                  <a:lnTo>
                    <a:pt x="3069" y="118"/>
                  </a:lnTo>
                  <a:lnTo>
                    <a:pt x="3069" y="118"/>
                  </a:lnTo>
                  <a:lnTo>
                    <a:pt x="3069" y="118"/>
                  </a:lnTo>
                  <a:lnTo>
                    <a:pt x="3074" y="118"/>
                  </a:lnTo>
                  <a:lnTo>
                    <a:pt x="3074" y="118"/>
                  </a:lnTo>
                  <a:lnTo>
                    <a:pt x="3074" y="118"/>
                  </a:lnTo>
                  <a:lnTo>
                    <a:pt x="3074" y="118"/>
                  </a:lnTo>
                  <a:lnTo>
                    <a:pt x="3079" y="118"/>
                  </a:lnTo>
                  <a:lnTo>
                    <a:pt x="3079" y="118"/>
                  </a:lnTo>
                  <a:lnTo>
                    <a:pt x="3079" y="118"/>
                  </a:lnTo>
                  <a:lnTo>
                    <a:pt x="3079" y="118"/>
                  </a:lnTo>
                  <a:lnTo>
                    <a:pt x="3084" y="118"/>
                  </a:lnTo>
                  <a:lnTo>
                    <a:pt x="3084" y="118"/>
                  </a:lnTo>
                  <a:lnTo>
                    <a:pt x="3089" y="118"/>
                  </a:lnTo>
                  <a:lnTo>
                    <a:pt x="3089" y="118"/>
                  </a:lnTo>
                  <a:lnTo>
                    <a:pt x="3089" y="118"/>
                  </a:lnTo>
                  <a:lnTo>
                    <a:pt x="3089" y="113"/>
                  </a:lnTo>
                  <a:lnTo>
                    <a:pt x="3094" y="113"/>
                  </a:lnTo>
                  <a:lnTo>
                    <a:pt x="3094" y="113"/>
                  </a:lnTo>
                  <a:lnTo>
                    <a:pt x="3094" y="113"/>
                  </a:lnTo>
                  <a:lnTo>
                    <a:pt x="3094" y="113"/>
                  </a:lnTo>
                  <a:lnTo>
                    <a:pt x="3099" y="113"/>
                  </a:lnTo>
                  <a:lnTo>
                    <a:pt x="3099" y="113"/>
                  </a:lnTo>
                  <a:lnTo>
                    <a:pt x="3099" y="113"/>
                  </a:lnTo>
                  <a:lnTo>
                    <a:pt x="3099" y="113"/>
                  </a:lnTo>
                  <a:lnTo>
                    <a:pt x="3104" y="113"/>
                  </a:lnTo>
                  <a:lnTo>
                    <a:pt x="3104" y="113"/>
                  </a:lnTo>
                  <a:lnTo>
                    <a:pt x="3104" y="113"/>
                  </a:lnTo>
                  <a:lnTo>
                    <a:pt x="3104" y="113"/>
                  </a:lnTo>
                  <a:lnTo>
                    <a:pt x="3109" y="113"/>
                  </a:lnTo>
                  <a:lnTo>
                    <a:pt x="3109" y="113"/>
                  </a:lnTo>
                  <a:lnTo>
                    <a:pt x="3109" y="113"/>
                  </a:lnTo>
                  <a:lnTo>
                    <a:pt x="3109" y="113"/>
                  </a:lnTo>
                  <a:lnTo>
                    <a:pt x="3114" y="113"/>
                  </a:lnTo>
                  <a:lnTo>
                    <a:pt x="3114" y="113"/>
                  </a:lnTo>
                  <a:lnTo>
                    <a:pt x="3114" y="113"/>
                  </a:lnTo>
                  <a:lnTo>
                    <a:pt x="3114" y="113"/>
                  </a:lnTo>
                  <a:lnTo>
                    <a:pt x="3119" y="113"/>
                  </a:lnTo>
                  <a:lnTo>
                    <a:pt x="3119" y="113"/>
                  </a:lnTo>
                  <a:lnTo>
                    <a:pt x="3124" y="113"/>
                  </a:lnTo>
                  <a:lnTo>
                    <a:pt x="3124" y="113"/>
                  </a:lnTo>
                  <a:lnTo>
                    <a:pt x="3124" y="113"/>
                  </a:lnTo>
                  <a:lnTo>
                    <a:pt x="3124" y="113"/>
                  </a:lnTo>
                  <a:lnTo>
                    <a:pt x="3129" y="113"/>
                  </a:lnTo>
                  <a:lnTo>
                    <a:pt x="3129" y="113"/>
                  </a:lnTo>
                  <a:lnTo>
                    <a:pt x="3129" y="113"/>
                  </a:lnTo>
                  <a:lnTo>
                    <a:pt x="3129" y="113"/>
                  </a:lnTo>
                  <a:lnTo>
                    <a:pt x="3134" y="113"/>
                  </a:lnTo>
                  <a:lnTo>
                    <a:pt x="3134" y="113"/>
                  </a:lnTo>
                  <a:lnTo>
                    <a:pt x="3134" y="113"/>
                  </a:lnTo>
                  <a:lnTo>
                    <a:pt x="3134" y="113"/>
                  </a:lnTo>
                  <a:lnTo>
                    <a:pt x="3139" y="113"/>
                  </a:lnTo>
                  <a:lnTo>
                    <a:pt x="3139" y="113"/>
                  </a:lnTo>
                  <a:lnTo>
                    <a:pt x="3139" y="113"/>
                  </a:lnTo>
                  <a:lnTo>
                    <a:pt x="3139" y="113"/>
                  </a:lnTo>
                  <a:lnTo>
                    <a:pt x="3144" y="113"/>
                  </a:lnTo>
                  <a:lnTo>
                    <a:pt x="3144" y="113"/>
                  </a:lnTo>
                  <a:lnTo>
                    <a:pt x="3144" y="113"/>
                  </a:lnTo>
                  <a:lnTo>
                    <a:pt x="3144" y="113"/>
                  </a:lnTo>
                  <a:lnTo>
                    <a:pt x="3149" y="113"/>
                  </a:lnTo>
                  <a:lnTo>
                    <a:pt x="3149" y="113"/>
                  </a:lnTo>
                  <a:lnTo>
                    <a:pt x="3154" y="113"/>
                  </a:lnTo>
                  <a:lnTo>
                    <a:pt x="3154" y="113"/>
                  </a:lnTo>
                  <a:lnTo>
                    <a:pt x="3154" y="113"/>
                  </a:lnTo>
                  <a:lnTo>
                    <a:pt x="3154" y="113"/>
                  </a:lnTo>
                  <a:lnTo>
                    <a:pt x="3159" y="113"/>
                  </a:lnTo>
                  <a:lnTo>
                    <a:pt x="3159" y="113"/>
                  </a:lnTo>
                  <a:lnTo>
                    <a:pt x="3159" y="113"/>
                  </a:lnTo>
                  <a:lnTo>
                    <a:pt x="3159" y="113"/>
                  </a:lnTo>
                  <a:lnTo>
                    <a:pt x="3164" y="113"/>
                  </a:lnTo>
                  <a:lnTo>
                    <a:pt x="3164" y="113"/>
                  </a:lnTo>
                  <a:lnTo>
                    <a:pt x="3164" y="113"/>
                  </a:lnTo>
                  <a:lnTo>
                    <a:pt x="3164" y="113"/>
                  </a:lnTo>
                  <a:lnTo>
                    <a:pt x="3169" y="113"/>
                  </a:lnTo>
                  <a:lnTo>
                    <a:pt x="3169" y="113"/>
                  </a:lnTo>
                  <a:lnTo>
                    <a:pt x="3169" y="113"/>
                  </a:lnTo>
                  <a:lnTo>
                    <a:pt x="3169" y="107"/>
                  </a:lnTo>
                  <a:lnTo>
                    <a:pt x="3174" y="107"/>
                  </a:lnTo>
                  <a:lnTo>
                    <a:pt x="3174" y="107"/>
                  </a:lnTo>
                  <a:lnTo>
                    <a:pt x="3174" y="107"/>
                  </a:lnTo>
                  <a:lnTo>
                    <a:pt x="3174" y="107"/>
                  </a:lnTo>
                  <a:lnTo>
                    <a:pt x="3179" y="107"/>
                  </a:lnTo>
                  <a:lnTo>
                    <a:pt x="3179" y="107"/>
                  </a:lnTo>
                  <a:lnTo>
                    <a:pt x="3184" y="107"/>
                  </a:lnTo>
                  <a:lnTo>
                    <a:pt x="3184" y="107"/>
                  </a:lnTo>
                  <a:lnTo>
                    <a:pt x="3184" y="107"/>
                  </a:lnTo>
                  <a:lnTo>
                    <a:pt x="3184" y="107"/>
                  </a:lnTo>
                  <a:lnTo>
                    <a:pt x="3189" y="107"/>
                  </a:lnTo>
                  <a:lnTo>
                    <a:pt x="3189" y="107"/>
                  </a:lnTo>
                  <a:lnTo>
                    <a:pt x="3189" y="107"/>
                  </a:lnTo>
                  <a:lnTo>
                    <a:pt x="3189" y="107"/>
                  </a:lnTo>
                  <a:lnTo>
                    <a:pt x="3193" y="107"/>
                  </a:lnTo>
                  <a:lnTo>
                    <a:pt x="3193" y="107"/>
                  </a:lnTo>
                  <a:lnTo>
                    <a:pt x="3193" y="107"/>
                  </a:lnTo>
                  <a:lnTo>
                    <a:pt x="3193" y="107"/>
                  </a:lnTo>
                  <a:lnTo>
                    <a:pt x="3198" y="107"/>
                  </a:lnTo>
                  <a:lnTo>
                    <a:pt x="3198" y="107"/>
                  </a:lnTo>
                  <a:lnTo>
                    <a:pt x="3198" y="107"/>
                  </a:lnTo>
                  <a:lnTo>
                    <a:pt x="3198" y="107"/>
                  </a:lnTo>
                  <a:lnTo>
                    <a:pt x="3203" y="107"/>
                  </a:lnTo>
                  <a:lnTo>
                    <a:pt x="3203" y="101"/>
                  </a:lnTo>
                  <a:lnTo>
                    <a:pt x="3203" y="101"/>
                  </a:lnTo>
                  <a:lnTo>
                    <a:pt x="3203" y="101"/>
                  </a:lnTo>
                  <a:lnTo>
                    <a:pt x="3208" y="101"/>
                  </a:lnTo>
                  <a:lnTo>
                    <a:pt x="3208" y="101"/>
                  </a:lnTo>
                  <a:lnTo>
                    <a:pt x="3213" y="101"/>
                  </a:lnTo>
                  <a:lnTo>
                    <a:pt x="3213" y="101"/>
                  </a:lnTo>
                  <a:lnTo>
                    <a:pt x="3213" y="101"/>
                  </a:lnTo>
                  <a:lnTo>
                    <a:pt x="3213" y="101"/>
                  </a:lnTo>
                  <a:lnTo>
                    <a:pt x="3218" y="101"/>
                  </a:lnTo>
                  <a:lnTo>
                    <a:pt x="3218" y="101"/>
                  </a:lnTo>
                  <a:lnTo>
                    <a:pt x="3218" y="101"/>
                  </a:lnTo>
                  <a:lnTo>
                    <a:pt x="3218" y="101"/>
                  </a:lnTo>
                  <a:lnTo>
                    <a:pt x="3223" y="101"/>
                  </a:lnTo>
                  <a:lnTo>
                    <a:pt x="3223" y="96"/>
                  </a:lnTo>
                  <a:lnTo>
                    <a:pt x="3223" y="96"/>
                  </a:lnTo>
                  <a:lnTo>
                    <a:pt x="3223" y="96"/>
                  </a:lnTo>
                  <a:lnTo>
                    <a:pt x="3228" y="96"/>
                  </a:lnTo>
                  <a:lnTo>
                    <a:pt x="3228" y="96"/>
                  </a:lnTo>
                  <a:lnTo>
                    <a:pt x="3228" y="96"/>
                  </a:lnTo>
                  <a:lnTo>
                    <a:pt x="3228" y="96"/>
                  </a:lnTo>
                  <a:lnTo>
                    <a:pt x="3233" y="96"/>
                  </a:lnTo>
                  <a:lnTo>
                    <a:pt x="3233" y="96"/>
                  </a:lnTo>
                  <a:lnTo>
                    <a:pt x="3233" y="96"/>
                  </a:lnTo>
                  <a:lnTo>
                    <a:pt x="3233" y="90"/>
                  </a:lnTo>
                  <a:lnTo>
                    <a:pt x="3238" y="90"/>
                  </a:lnTo>
                  <a:lnTo>
                    <a:pt x="3238" y="90"/>
                  </a:lnTo>
                  <a:lnTo>
                    <a:pt x="3243" y="90"/>
                  </a:lnTo>
                  <a:lnTo>
                    <a:pt x="3243" y="90"/>
                  </a:lnTo>
                  <a:lnTo>
                    <a:pt x="3243" y="90"/>
                  </a:lnTo>
                  <a:lnTo>
                    <a:pt x="3243" y="90"/>
                  </a:lnTo>
                  <a:lnTo>
                    <a:pt x="3248" y="90"/>
                  </a:lnTo>
                  <a:lnTo>
                    <a:pt x="3248" y="90"/>
                  </a:lnTo>
                  <a:lnTo>
                    <a:pt x="3248" y="90"/>
                  </a:lnTo>
                  <a:lnTo>
                    <a:pt x="3248" y="90"/>
                  </a:lnTo>
                  <a:lnTo>
                    <a:pt x="3253" y="90"/>
                  </a:lnTo>
                  <a:lnTo>
                    <a:pt x="3253" y="90"/>
                  </a:lnTo>
                  <a:lnTo>
                    <a:pt x="3253" y="90"/>
                  </a:lnTo>
                  <a:lnTo>
                    <a:pt x="3253" y="90"/>
                  </a:lnTo>
                  <a:lnTo>
                    <a:pt x="3258" y="90"/>
                  </a:lnTo>
                  <a:lnTo>
                    <a:pt x="3258" y="90"/>
                  </a:lnTo>
                  <a:lnTo>
                    <a:pt x="3258" y="90"/>
                  </a:lnTo>
                  <a:lnTo>
                    <a:pt x="3258" y="90"/>
                  </a:lnTo>
                  <a:lnTo>
                    <a:pt x="3263" y="90"/>
                  </a:lnTo>
                  <a:lnTo>
                    <a:pt x="3263" y="90"/>
                  </a:lnTo>
                  <a:lnTo>
                    <a:pt x="3263" y="90"/>
                  </a:lnTo>
                  <a:lnTo>
                    <a:pt x="3263" y="90"/>
                  </a:lnTo>
                  <a:lnTo>
                    <a:pt x="3268" y="90"/>
                  </a:lnTo>
                  <a:lnTo>
                    <a:pt x="3268" y="90"/>
                  </a:lnTo>
                  <a:lnTo>
                    <a:pt x="3268" y="90"/>
                  </a:lnTo>
                  <a:lnTo>
                    <a:pt x="3268" y="90"/>
                  </a:lnTo>
                  <a:lnTo>
                    <a:pt x="3273" y="90"/>
                  </a:lnTo>
                  <a:lnTo>
                    <a:pt x="3273" y="90"/>
                  </a:lnTo>
                  <a:lnTo>
                    <a:pt x="3278" y="90"/>
                  </a:lnTo>
                  <a:lnTo>
                    <a:pt x="3278" y="90"/>
                  </a:lnTo>
                  <a:lnTo>
                    <a:pt x="3278" y="90"/>
                  </a:lnTo>
                  <a:lnTo>
                    <a:pt x="3278" y="90"/>
                  </a:lnTo>
                  <a:lnTo>
                    <a:pt x="3283" y="90"/>
                  </a:lnTo>
                  <a:lnTo>
                    <a:pt x="3283" y="90"/>
                  </a:lnTo>
                  <a:lnTo>
                    <a:pt x="3283" y="90"/>
                  </a:lnTo>
                  <a:lnTo>
                    <a:pt x="3283" y="90"/>
                  </a:lnTo>
                  <a:lnTo>
                    <a:pt x="3288" y="90"/>
                  </a:lnTo>
                  <a:lnTo>
                    <a:pt x="3288" y="90"/>
                  </a:lnTo>
                  <a:lnTo>
                    <a:pt x="3288" y="90"/>
                  </a:lnTo>
                  <a:lnTo>
                    <a:pt x="3288" y="90"/>
                  </a:lnTo>
                  <a:lnTo>
                    <a:pt x="3293" y="90"/>
                  </a:lnTo>
                  <a:lnTo>
                    <a:pt x="3293" y="90"/>
                  </a:lnTo>
                  <a:lnTo>
                    <a:pt x="3293" y="90"/>
                  </a:lnTo>
                  <a:lnTo>
                    <a:pt x="3293" y="90"/>
                  </a:lnTo>
                  <a:lnTo>
                    <a:pt x="3298" y="90"/>
                  </a:lnTo>
                  <a:lnTo>
                    <a:pt x="3298" y="90"/>
                  </a:lnTo>
                  <a:lnTo>
                    <a:pt x="3298" y="90"/>
                  </a:lnTo>
                  <a:lnTo>
                    <a:pt x="3298" y="90"/>
                  </a:lnTo>
                  <a:lnTo>
                    <a:pt x="3303" y="90"/>
                  </a:lnTo>
                  <a:lnTo>
                    <a:pt x="3303" y="90"/>
                  </a:lnTo>
                  <a:lnTo>
                    <a:pt x="3308" y="90"/>
                  </a:lnTo>
                  <a:lnTo>
                    <a:pt x="3308" y="90"/>
                  </a:lnTo>
                  <a:lnTo>
                    <a:pt x="3308" y="90"/>
                  </a:lnTo>
                  <a:lnTo>
                    <a:pt x="3308" y="85"/>
                  </a:lnTo>
                  <a:lnTo>
                    <a:pt x="3313" y="85"/>
                  </a:lnTo>
                  <a:lnTo>
                    <a:pt x="3313" y="85"/>
                  </a:lnTo>
                  <a:lnTo>
                    <a:pt x="3313" y="85"/>
                  </a:lnTo>
                  <a:lnTo>
                    <a:pt x="3313" y="85"/>
                  </a:lnTo>
                  <a:lnTo>
                    <a:pt x="3318" y="85"/>
                  </a:lnTo>
                  <a:lnTo>
                    <a:pt x="3318" y="85"/>
                  </a:lnTo>
                  <a:lnTo>
                    <a:pt x="3318" y="85"/>
                  </a:lnTo>
                  <a:lnTo>
                    <a:pt x="3318" y="85"/>
                  </a:lnTo>
                  <a:lnTo>
                    <a:pt x="3323" y="85"/>
                  </a:lnTo>
                  <a:lnTo>
                    <a:pt x="3323" y="85"/>
                  </a:lnTo>
                  <a:lnTo>
                    <a:pt x="3323" y="85"/>
                  </a:lnTo>
                  <a:lnTo>
                    <a:pt x="3323" y="85"/>
                  </a:lnTo>
                  <a:lnTo>
                    <a:pt x="3328" y="85"/>
                  </a:lnTo>
                  <a:lnTo>
                    <a:pt x="3328" y="85"/>
                  </a:lnTo>
                  <a:lnTo>
                    <a:pt x="3328" y="85"/>
                  </a:lnTo>
                  <a:lnTo>
                    <a:pt x="3328" y="85"/>
                  </a:lnTo>
                  <a:lnTo>
                    <a:pt x="3333" y="85"/>
                  </a:lnTo>
                  <a:lnTo>
                    <a:pt x="3333" y="85"/>
                  </a:lnTo>
                  <a:lnTo>
                    <a:pt x="3338" y="85"/>
                  </a:lnTo>
                  <a:lnTo>
                    <a:pt x="3338" y="85"/>
                  </a:lnTo>
                  <a:lnTo>
                    <a:pt x="3338" y="85"/>
                  </a:lnTo>
                  <a:lnTo>
                    <a:pt x="3338" y="85"/>
                  </a:lnTo>
                  <a:lnTo>
                    <a:pt x="3343" y="85"/>
                  </a:lnTo>
                  <a:lnTo>
                    <a:pt x="3343" y="85"/>
                  </a:lnTo>
                  <a:lnTo>
                    <a:pt x="3343" y="85"/>
                  </a:lnTo>
                  <a:lnTo>
                    <a:pt x="3343" y="85"/>
                  </a:lnTo>
                  <a:lnTo>
                    <a:pt x="3347" y="85"/>
                  </a:lnTo>
                  <a:lnTo>
                    <a:pt x="3347" y="85"/>
                  </a:lnTo>
                  <a:lnTo>
                    <a:pt x="3347" y="85"/>
                  </a:lnTo>
                  <a:lnTo>
                    <a:pt x="3347" y="85"/>
                  </a:lnTo>
                  <a:lnTo>
                    <a:pt x="3352" y="85"/>
                  </a:lnTo>
                  <a:lnTo>
                    <a:pt x="3352" y="85"/>
                  </a:lnTo>
                  <a:lnTo>
                    <a:pt x="3352" y="85"/>
                  </a:lnTo>
                  <a:lnTo>
                    <a:pt x="3352" y="79"/>
                  </a:lnTo>
                  <a:lnTo>
                    <a:pt x="3357" y="79"/>
                  </a:lnTo>
                  <a:lnTo>
                    <a:pt x="3357" y="79"/>
                  </a:lnTo>
                  <a:lnTo>
                    <a:pt x="3357" y="79"/>
                  </a:lnTo>
                  <a:lnTo>
                    <a:pt x="3357" y="79"/>
                  </a:lnTo>
                  <a:lnTo>
                    <a:pt x="3362" y="79"/>
                  </a:lnTo>
                  <a:lnTo>
                    <a:pt x="3362" y="79"/>
                  </a:lnTo>
                  <a:lnTo>
                    <a:pt x="3367" y="79"/>
                  </a:lnTo>
                  <a:lnTo>
                    <a:pt x="3367" y="79"/>
                  </a:lnTo>
                  <a:lnTo>
                    <a:pt x="3367" y="79"/>
                  </a:lnTo>
                  <a:lnTo>
                    <a:pt x="3367" y="79"/>
                  </a:lnTo>
                  <a:lnTo>
                    <a:pt x="3372" y="79"/>
                  </a:lnTo>
                  <a:lnTo>
                    <a:pt x="3372" y="79"/>
                  </a:lnTo>
                  <a:lnTo>
                    <a:pt x="3372" y="79"/>
                  </a:lnTo>
                  <a:lnTo>
                    <a:pt x="3372" y="79"/>
                  </a:lnTo>
                  <a:lnTo>
                    <a:pt x="3377" y="79"/>
                  </a:lnTo>
                  <a:lnTo>
                    <a:pt x="3377" y="79"/>
                  </a:lnTo>
                  <a:lnTo>
                    <a:pt x="3377" y="79"/>
                  </a:lnTo>
                  <a:lnTo>
                    <a:pt x="3377" y="79"/>
                  </a:lnTo>
                  <a:lnTo>
                    <a:pt x="3382" y="79"/>
                  </a:lnTo>
                  <a:lnTo>
                    <a:pt x="3382" y="79"/>
                  </a:lnTo>
                  <a:lnTo>
                    <a:pt x="3382" y="79"/>
                  </a:lnTo>
                  <a:lnTo>
                    <a:pt x="3382" y="79"/>
                  </a:lnTo>
                  <a:lnTo>
                    <a:pt x="3387" y="79"/>
                  </a:lnTo>
                  <a:lnTo>
                    <a:pt x="3387" y="79"/>
                  </a:lnTo>
                  <a:lnTo>
                    <a:pt x="3387" y="79"/>
                  </a:lnTo>
                  <a:lnTo>
                    <a:pt x="3387" y="79"/>
                  </a:lnTo>
                  <a:lnTo>
                    <a:pt x="3392" y="79"/>
                  </a:lnTo>
                  <a:lnTo>
                    <a:pt x="3392" y="79"/>
                  </a:lnTo>
                  <a:lnTo>
                    <a:pt x="3397" y="79"/>
                  </a:lnTo>
                  <a:lnTo>
                    <a:pt x="3397" y="79"/>
                  </a:lnTo>
                  <a:lnTo>
                    <a:pt x="3397" y="79"/>
                  </a:lnTo>
                  <a:lnTo>
                    <a:pt x="3397" y="79"/>
                  </a:lnTo>
                  <a:lnTo>
                    <a:pt x="3402" y="79"/>
                  </a:lnTo>
                  <a:lnTo>
                    <a:pt x="3402" y="79"/>
                  </a:lnTo>
                  <a:lnTo>
                    <a:pt x="3402" y="79"/>
                  </a:lnTo>
                  <a:lnTo>
                    <a:pt x="3402" y="79"/>
                  </a:lnTo>
                  <a:lnTo>
                    <a:pt x="3407" y="79"/>
                  </a:lnTo>
                  <a:lnTo>
                    <a:pt x="3407" y="79"/>
                  </a:lnTo>
                  <a:lnTo>
                    <a:pt x="3407" y="79"/>
                  </a:lnTo>
                  <a:lnTo>
                    <a:pt x="3407" y="73"/>
                  </a:lnTo>
                  <a:lnTo>
                    <a:pt x="3412" y="73"/>
                  </a:lnTo>
                  <a:lnTo>
                    <a:pt x="3412" y="73"/>
                  </a:lnTo>
                  <a:lnTo>
                    <a:pt x="3412" y="73"/>
                  </a:lnTo>
                  <a:lnTo>
                    <a:pt x="3412" y="73"/>
                  </a:lnTo>
                  <a:lnTo>
                    <a:pt x="3417" y="73"/>
                  </a:lnTo>
                  <a:lnTo>
                    <a:pt x="3417" y="73"/>
                  </a:lnTo>
                  <a:lnTo>
                    <a:pt x="3417" y="73"/>
                  </a:lnTo>
                  <a:lnTo>
                    <a:pt x="3417" y="73"/>
                  </a:lnTo>
                  <a:lnTo>
                    <a:pt x="3422" y="73"/>
                  </a:lnTo>
                  <a:lnTo>
                    <a:pt x="3422" y="73"/>
                  </a:lnTo>
                  <a:lnTo>
                    <a:pt x="3422" y="73"/>
                  </a:lnTo>
                  <a:lnTo>
                    <a:pt x="3422" y="73"/>
                  </a:lnTo>
                  <a:lnTo>
                    <a:pt x="3427" y="73"/>
                  </a:lnTo>
                  <a:lnTo>
                    <a:pt x="3427" y="73"/>
                  </a:lnTo>
                  <a:lnTo>
                    <a:pt x="3432" y="73"/>
                  </a:lnTo>
                  <a:lnTo>
                    <a:pt x="3432" y="73"/>
                  </a:lnTo>
                  <a:lnTo>
                    <a:pt x="3432" y="73"/>
                  </a:lnTo>
                  <a:lnTo>
                    <a:pt x="3432" y="73"/>
                  </a:lnTo>
                  <a:lnTo>
                    <a:pt x="3437" y="73"/>
                  </a:lnTo>
                  <a:lnTo>
                    <a:pt x="3437" y="73"/>
                  </a:lnTo>
                  <a:lnTo>
                    <a:pt x="3437" y="73"/>
                  </a:lnTo>
                  <a:lnTo>
                    <a:pt x="3437" y="73"/>
                  </a:lnTo>
                  <a:lnTo>
                    <a:pt x="3442" y="73"/>
                  </a:lnTo>
                  <a:lnTo>
                    <a:pt x="3442" y="73"/>
                  </a:lnTo>
                  <a:lnTo>
                    <a:pt x="3442" y="73"/>
                  </a:lnTo>
                  <a:lnTo>
                    <a:pt x="3442" y="73"/>
                  </a:lnTo>
                  <a:lnTo>
                    <a:pt x="3447" y="73"/>
                  </a:lnTo>
                  <a:lnTo>
                    <a:pt x="3447" y="73"/>
                  </a:lnTo>
                  <a:lnTo>
                    <a:pt x="3447" y="73"/>
                  </a:lnTo>
                  <a:lnTo>
                    <a:pt x="3447" y="73"/>
                  </a:lnTo>
                  <a:lnTo>
                    <a:pt x="3452" y="73"/>
                  </a:lnTo>
                  <a:lnTo>
                    <a:pt x="3452" y="73"/>
                  </a:lnTo>
                  <a:lnTo>
                    <a:pt x="3452" y="73"/>
                  </a:lnTo>
                  <a:lnTo>
                    <a:pt x="3452" y="73"/>
                  </a:lnTo>
                  <a:lnTo>
                    <a:pt x="3462" y="73"/>
                  </a:lnTo>
                  <a:lnTo>
                    <a:pt x="3462" y="73"/>
                  </a:lnTo>
                  <a:lnTo>
                    <a:pt x="3462" y="73"/>
                  </a:lnTo>
                  <a:lnTo>
                    <a:pt x="3462" y="73"/>
                  </a:lnTo>
                  <a:lnTo>
                    <a:pt x="3467" y="73"/>
                  </a:lnTo>
                  <a:lnTo>
                    <a:pt x="3467" y="73"/>
                  </a:lnTo>
                  <a:lnTo>
                    <a:pt x="3467" y="73"/>
                  </a:lnTo>
                  <a:lnTo>
                    <a:pt x="3467" y="73"/>
                  </a:lnTo>
                  <a:lnTo>
                    <a:pt x="3472" y="73"/>
                  </a:lnTo>
                  <a:lnTo>
                    <a:pt x="3472" y="73"/>
                  </a:lnTo>
                  <a:lnTo>
                    <a:pt x="3472" y="73"/>
                  </a:lnTo>
                  <a:lnTo>
                    <a:pt x="3472" y="73"/>
                  </a:lnTo>
                  <a:lnTo>
                    <a:pt x="3477" y="73"/>
                  </a:lnTo>
                  <a:lnTo>
                    <a:pt x="3477" y="73"/>
                  </a:lnTo>
                  <a:lnTo>
                    <a:pt x="3477" y="73"/>
                  </a:lnTo>
                  <a:lnTo>
                    <a:pt x="3477" y="73"/>
                  </a:lnTo>
                  <a:lnTo>
                    <a:pt x="3482" y="73"/>
                  </a:lnTo>
                  <a:lnTo>
                    <a:pt x="3482" y="73"/>
                  </a:lnTo>
                  <a:lnTo>
                    <a:pt x="3482" y="73"/>
                  </a:lnTo>
                  <a:lnTo>
                    <a:pt x="3482" y="73"/>
                  </a:lnTo>
                  <a:lnTo>
                    <a:pt x="3487" y="73"/>
                  </a:lnTo>
                  <a:lnTo>
                    <a:pt x="3487" y="73"/>
                  </a:lnTo>
                  <a:lnTo>
                    <a:pt x="3492" y="73"/>
                  </a:lnTo>
                  <a:lnTo>
                    <a:pt x="3492" y="73"/>
                  </a:lnTo>
                  <a:lnTo>
                    <a:pt x="3492" y="73"/>
                  </a:lnTo>
                  <a:lnTo>
                    <a:pt x="3492" y="73"/>
                  </a:lnTo>
                  <a:lnTo>
                    <a:pt x="3496" y="73"/>
                  </a:lnTo>
                  <a:lnTo>
                    <a:pt x="3496" y="73"/>
                  </a:lnTo>
                  <a:lnTo>
                    <a:pt x="3496" y="73"/>
                  </a:lnTo>
                  <a:lnTo>
                    <a:pt x="3496" y="73"/>
                  </a:lnTo>
                  <a:lnTo>
                    <a:pt x="3501" y="73"/>
                  </a:lnTo>
                  <a:lnTo>
                    <a:pt x="3501" y="73"/>
                  </a:lnTo>
                  <a:lnTo>
                    <a:pt x="3501" y="73"/>
                  </a:lnTo>
                  <a:lnTo>
                    <a:pt x="3501" y="73"/>
                  </a:lnTo>
                  <a:lnTo>
                    <a:pt x="3506" y="73"/>
                  </a:lnTo>
                  <a:lnTo>
                    <a:pt x="3506" y="73"/>
                  </a:lnTo>
                  <a:lnTo>
                    <a:pt x="3506" y="73"/>
                  </a:lnTo>
                  <a:lnTo>
                    <a:pt x="3506" y="73"/>
                  </a:lnTo>
                  <a:lnTo>
                    <a:pt x="3511" y="73"/>
                  </a:lnTo>
                  <a:lnTo>
                    <a:pt x="3511" y="68"/>
                  </a:lnTo>
                  <a:lnTo>
                    <a:pt x="3511" y="68"/>
                  </a:lnTo>
                  <a:lnTo>
                    <a:pt x="3511" y="68"/>
                  </a:lnTo>
                  <a:lnTo>
                    <a:pt x="3516" y="68"/>
                  </a:lnTo>
                  <a:lnTo>
                    <a:pt x="3516" y="68"/>
                  </a:lnTo>
                  <a:lnTo>
                    <a:pt x="3521" y="68"/>
                  </a:lnTo>
                  <a:lnTo>
                    <a:pt x="3521" y="68"/>
                  </a:lnTo>
                  <a:lnTo>
                    <a:pt x="3521" y="68"/>
                  </a:lnTo>
                  <a:lnTo>
                    <a:pt x="3521" y="62"/>
                  </a:lnTo>
                  <a:lnTo>
                    <a:pt x="3526" y="62"/>
                  </a:lnTo>
                  <a:lnTo>
                    <a:pt x="3526" y="62"/>
                  </a:lnTo>
                  <a:lnTo>
                    <a:pt x="3526" y="62"/>
                  </a:lnTo>
                  <a:lnTo>
                    <a:pt x="3526" y="62"/>
                  </a:lnTo>
                  <a:lnTo>
                    <a:pt x="3531" y="62"/>
                  </a:lnTo>
                  <a:lnTo>
                    <a:pt x="3531" y="62"/>
                  </a:lnTo>
                  <a:lnTo>
                    <a:pt x="3531" y="62"/>
                  </a:lnTo>
                  <a:lnTo>
                    <a:pt x="3531" y="62"/>
                  </a:lnTo>
                  <a:lnTo>
                    <a:pt x="3536" y="62"/>
                  </a:lnTo>
                  <a:lnTo>
                    <a:pt x="3536" y="62"/>
                  </a:lnTo>
                  <a:lnTo>
                    <a:pt x="3536" y="62"/>
                  </a:lnTo>
                  <a:lnTo>
                    <a:pt x="3536" y="62"/>
                  </a:lnTo>
                  <a:lnTo>
                    <a:pt x="3541" y="62"/>
                  </a:lnTo>
                  <a:lnTo>
                    <a:pt x="3541" y="62"/>
                  </a:lnTo>
                  <a:lnTo>
                    <a:pt x="3541" y="62"/>
                  </a:lnTo>
                  <a:lnTo>
                    <a:pt x="3541" y="62"/>
                  </a:lnTo>
                  <a:lnTo>
                    <a:pt x="3546" y="62"/>
                  </a:lnTo>
                  <a:lnTo>
                    <a:pt x="3546" y="62"/>
                  </a:lnTo>
                  <a:lnTo>
                    <a:pt x="3546" y="62"/>
                  </a:lnTo>
                  <a:lnTo>
                    <a:pt x="3546" y="62"/>
                  </a:lnTo>
                  <a:lnTo>
                    <a:pt x="3551" y="62"/>
                  </a:lnTo>
                  <a:lnTo>
                    <a:pt x="3551" y="56"/>
                  </a:lnTo>
                  <a:lnTo>
                    <a:pt x="3556" y="56"/>
                  </a:lnTo>
                  <a:lnTo>
                    <a:pt x="3556" y="56"/>
                  </a:lnTo>
                  <a:lnTo>
                    <a:pt x="3556" y="56"/>
                  </a:lnTo>
                  <a:lnTo>
                    <a:pt x="3556" y="56"/>
                  </a:lnTo>
                  <a:lnTo>
                    <a:pt x="3561" y="56"/>
                  </a:lnTo>
                  <a:lnTo>
                    <a:pt x="3561" y="56"/>
                  </a:lnTo>
                  <a:lnTo>
                    <a:pt x="3561" y="56"/>
                  </a:lnTo>
                  <a:lnTo>
                    <a:pt x="3561" y="56"/>
                  </a:lnTo>
                  <a:lnTo>
                    <a:pt x="3566" y="56"/>
                  </a:lnTo>
                  <a:lnTo>
                    <a:pt x="3566" y="56"/>
                  </a:lnTo>
                  <a:lnTo>
                    <a:pt x="3566" y="56"/>
                  </a:lnTo>
                  <a:lnTo>
                    <a:pt x="3566" y="56"/>
                  </a:lnTo>
                  <a:lnTo>
                    <a:pt x="3571" y="56"/>
                  </a:lnTo>
                  <a:lnTo>
                    <a:pt x="3571" y="56"/>
                  </a:lnTo>
                  <a:lnTo>
                    <a:pt x="3571" y="56"/>
                  </a:lnTo>
                  <a:lnTo>
                    <a:pt x="3571" y="51"/>
                  </a:lnTo>
                  <a:lnTo>
                    <a:pt x="3576" y="51"/>
                  </a:lnTo>
                  <a:lnTo>
                    <a:pt x="3576" y="51"/>
                  </a:lnTo>
                  <a:lnTo>
                    <a:pt x="3576" y="51"/>
                  </a:lnTo>
                  <a:lnTo>
                    <a:pt x="3576" y="51"/>
                  </a:lnTo>
                  <a:lnTo>
                    <a:pt x="3581" y="51"/>
                  </a:lnTo>
                  <a:lnTo>
                    <a:pt x="3581" y="45"/>
                  </a:lnTo>
                  <a:lnTo>
                    <a:pt x="3586" y="45"/>
                  </a:lnTo>
                  <a:lnTo>
                    <a:pt x="3586" y="45"/>
                  </a:lnTo>
                  <a:lnTo>
                    <a:pt x="3586" y="45"/>
                  </a:lnTo>
                  <a:lnTo>
                    <a:pt x="3586" y="45"/>
                  </a:lnTo>
                  <a:lnTo>
                    <a:pt x="3591" y="45"/>
                  </a:lnTo>
                  <a:lnTo>
                    <a:pt x="3591" y="40"/>
                  </a:lnTo>
                  <a:lnTo>
                    <a:pt x="3591" y="40"/>
                  </a:lnTo>
                  <a:lnTo>
                    <a:pt x="3591" y="40"/>
                  </a:lnTo>
                  <a:lnTo>
                    <a:pt x="3596" y="40"/>
                  </a:lnTo>
                  <a:lnTo>
                    <a:pt x="3596" y="40"/>
                  </a:lnTo>
                  <a:lnTo>
                    <a:pt x="3596" y="40"/>
                  </a:lnTo>
                  <a:lnTo>
                    <a:pt x="3596" y="40"/>
                  </a:lnTo>
                  <a:lnTo>
                    <a:pt x="3601" y="40"/>
                  </a:lnTo>
                  <a:lnTo>
                    <a:pt x="3601" y="40"/>
                  </a:lnTo>
                  <a:lnTo>
                    <a:pt x="3601" y="40"/>
                  </a:lnTo>
                  <a:lnTo>
                    <a:pt x="3601" y="40"/>
                  </a:lnTo>
                  <a:lnTo>
                    <a:pt x="3606" y="40"/>
                  </a:lnTo>
                  <a:lnTo>
                    <a:pt x="3606" y="40"/>
                  </a:lnTo>
                  <a:lnTo>
                    <a:pt x="3606" y="40"/>
                  </a:lnTo>
                  <a:lnTo>
                    <a:pt x="3606" y="40"/>
                  </a:lnTo>
                  <a:lnTo>
                    <a:pt x="3611" y="40"/>
                  </a:lnTo>
                  <a:lnTo>
                    <a:pt x="3611" y="40"/>
                  </a:lnTo>
                  <a:lnTo>
                    <a:pt x="3616" y="40"/>
                  </a:lnTo>
                  <a:lnTo>
                    <a:pt x="3616" y="40"/>
                  </a:lnTo>
                  <a:lnTo>
                    <a:pt x="3616" y="40"/>
                  </a:lnTo>
                  <a:lnTo>
                    <a:pt x="3616" y="40"/>
                  </a:lnTo>
                  <a:lnTo>
                    <a:pt x="3621" y="40"/>
                  </a:lnTo>
                  <a:lnTo>
                    <a:pt x="3621" y="34"/>
                  </a:lnTo>
                  <a:lnTo>
                    <a:pt x="3621" y="34"/>
                  </a:lnTo>
                  <a:lnTo>
                    <a:pt x="3621" y="34"/>
                  </a:lnTo>
                  <a:lnTo>
                    <a:pt x="3626" y="34"/>
                  </a:lnTo>
                  <a:lnTo>
                    <a:pt x="3626" y="34"/>
                  </a:lnTo>
                  <a:lnTo>
                    <a:pt x="3626" y="34"/>
                  </a:lnTo>
                  <a:lnTo>
                    <a:pt x="3626" y="34"/>
                  </a:lnTo>
                  <a:lnTo>
                    <a:pt x="3631" y="34"/>
                  </a:lnTo>
                  <a:lnTo>
                    <a:pt x="3631" y="34"/>
                  </a:lnTo>
                  <a:lnTo>
                    <a:pt x="3631" y="34"/>
                  </a:lnTo>
                  <a:lnTo>
                    <a:pt x="3631" y="34"/>
                  </a:lnTo>
                  <a:lnTo>
                    <a:pt x="3636" y="34"/>
                  </a:lnTo>
                  <a:lnTo>
                    <a:pt x="3636" y="34"/>
                  </a:lnTo>
                  <a:lnTo>
                    <a:pt x="3636" y="34"/>
                  </a:lnTo>
                  <a:lnTo>
                    <a:pt x="3636" y="34"/>
                  </a:lnTo>
                  <a:lnTo>
                    <a:pt x="3641" y="34"/>
                  </a:lnTo>
                  <a:lnTo>
                    <a:pt x="3641" y="34"/>
                  </a:lnTo>
                  <a:lnTo>
                    <a:pt x="3645" y="34"/>
                  </a:lnTo>
                  <a:lnTo>
                    <a:pt x="3645" y="28"/>
                  </a:lnTo>
                  <a:lnTo>
                    <a:pt x="3645" y="28"/>
                  </a:lnTo>
                  <a:lnTo>
                    <a:pt x="3645" y="28"/>
                  </a:lnTo>
                  <a:lnTo>
                    <a:pt x="3650" y="28"/>
                  </a:lnTo>
                  <a:lnTo>
                    <a:pt x="3650" y="23"/>
                  </a:lnTo>
                  <a:lnTo>
                    <a:pt x="3650" y="23"/>
                  </a:lnTo>
                  <a:lnTo>
                    <a:pt x="3650" y="23"/>
                  </a:lnTo>
                  <a:lnTo>
                    <a:pt x="3655" y="23"/>
                  </a:lnTo>
                  <a:lnTo>
                    <a:pt x="3655" y="23"/>
                  </a:lnTo>
                  <a:lnTo>
                    <a:pt x="3655" y="23"/>
                  </a:lnTo>
                  <a:lnTo>
                    <a:pt x="3655" y="23"/>
                  </a:lnTo>
                  <a:lnTo>
                    <a:pt x="3660" y="23"/>
                  </a:lnTo>
                  <a:lnTo>
                    <a:pt x="3660" y="23"/>
                  </a:lnTo>
                  <a:lnTo>
                    <a:pt x="3660" y="23"/>
                  </a:lnTo>
                  <a:lnTo>
                    <a:pt x="3660" y="23"/>
                  </a:lnTo>
                  <a:lnTo>
                    <a:pt x="3665" y="23"/>
                  </a:lnTo>
                  <a:lnTo>
                    <a:pt x="3665" y="23"/>
                  </a:lnTo>
                  <a:lnTo>
                    <a:pt x="3665" y="23"/>
                  </a:lnTo>
                  <a:lnTo>
                    <a:pt x="3665" y="23"/>
                  </a:lnTo>
                  <a:lnTo>
                    <a:pt x="3670" y="23"/>
                  </a:lnTo>
                  <a:lnTo>
                    <a:pt x="3670" y="23"/>
                  </a:lnTo>
                  <a:lnTo>
                    <a:pt x="3670" y="23"/>
                  </a:lnTo>
                  <a:lnTo>
                    <a:pt x="3670" y="23"/>
                  </a:lnTo>
                  <a:lnTo>
                    <a:pt x="3675" y="23"/>
                  </a:lnTo>
                  <a:lnTo>
                    <a:pt x="3675" y="23"/>
                  </a:lnTo>
                  <a:lnTo>
                    <a:pt x="3680" y="23"/>
                  </a:lnTo>
                  <a:lnTo>
                    <a:pt x="3680" y="23"/>
                  </a:lnTo>
                  <a:lnTo>
                    <a:pt x="3680" y="23"/>
                  </a:lnTo>
                  <a:lnTo>
                    <a:pt x="3680" y="23"/>
                  </a:lnTo>
                  <a:lnTo>
                    <a:pt x="3685" y="23"/>
                  </a:lnTo>
                  <a:lnTo>
                    <a:pt x="3685" y="23"/>
                  </a:lnTo>
                  <a:lnTo>
                    <a:pt x="3685" y="23"/>
                  </a:lnTo>
                  <a:lnTo>
                    <a:pt x="3685" y="23"/>
                  </a:lnTo>
                  <a:lnTo>
                    <a:pt x="3690" y="23"/>
                  </a:lnTo>
                  <a:lnTo>
                    <a:pt x="3690" y="23"/>
                  </a:lnTo>
                  <a:lnTo>
                    <a:pt x="3690" y="23"/>
                  </a:lnTo>
                  <a:lnTo>
                    <a:pt x="3690" y="23"/>
                  </a:lnTo>
                  <a:lnTo>
                    <a:pt x="3695" y="23"/>
                  </a:lnTo>
                  <a:lnTo>
                    <a:pt x="3695" y="23"/>
                  </a:lnTo>
                  <a:lnTo>
                    <a:pt x="3695" y="23"/>
                  </a:lnTo>
                  <a:lnTo>
                    <a:pt x="3695" y="23"/>
                  </a:lnTo>
                  <a:lnTo>
                    <a:pt x="3700" y="23"/>
                  </a:lnTo>
                  <a:lnTo>
                    <a:pt x="3700" y="23"/>
                  </a:lnTo>
                  <a:lnTo>
                    <a:pt x="3700" y="23"/>
                  </a:lnTo>
                  <a:lnTo>
                    <a:pt x="3700" y="23"/>
                  </a:lnTo>
                  <a:lnTo>
                    <a:pt x="3705" y="23"/>
                  </a:lnTo>
                  <a:lnTo>
                    <a:pt x="3705" y="23"/>
                  </a:lnTo>
                  <a:lnTo>
                    <a:pt x="3710" y="23"/>
                  </a:lnTo>
                  <a:lnTo>
                    <a:pt x="3710" y="23"/>
                  </a:lnTo>
                  <a:lnTo>
                    <a:pt x="3710" y="23"/>
                  </a:lnTo>
                  <a:lnTo>
                    <a:pt x="3710" y="23"/>
                  </a:lnTo>
                  <a:lnTo>
                    <a:pt x="3715" y="23"/>
                  </a:lnTo>
                  <a:lnTo>
                    <a:pt x="3715" y="23"/>
                  </a:lnTo>
                  <a:lnTo>
                    <a:pt x="3715" y="23"/>
                  </a:lnTo>
                  <a:lnTo>
                    <a:pt x="3715" y="23"/>
                  </a:lnTo>
                  <a:lnTo>
                    <a:pt x="3720" y="23"/>
                  </a:lnTo>
                  <a:lnTo>
                    <a:pt x="3720" y="23"/>
                  </a:lnTo>
                  <a:lnTo>
                    <a:pt x="3720" y="23"/>
                  </a:lnTo>
                  <a:lnTo>
                    <a:pt x="3720" y="23"/>
                  </a:lnTo>
                  <a:lnTo>
                    <a:pt x="3725" y="23"/>
                  </a:lnTo>
                  <a:lnTo>
                    <a:pt x="3725" y="23"/>
                  </a:lnTo>
                  <a:lnTo>
                    <a:pt x="3725" y="23"/>
                  </a:lnTo>
                  <a:lnTo>
                    <a:pt x="3725" y="23"/>
                  </a:lnTo>
                  <a:lnTo>
                    <a:pt x="3730" y="23"/>
                  </a:lnTo>
                  <a:lnTo>
                    <a:pt x="3730" y="23"/>
                  </a:lnTo>
                  <a:lnTo>
                    <a:pt x="3730" y="23"/>
                  </a:lnTo>
                  <a:lnTo>
                    <a:pt x="3730" y="23"/>
                  </a:lnTo>
                  <a:lnTo>
                    <a:pt x="3735" y="23"/>
                  </a:lnTo>
                  <a:lnTo>
                    <a:pt x="3735" y="23"/>
                  </a:lnTo>
                  <a:lnTo>
                    <a:pt x="3740" y="23"/>
                  </a:lnTo>
                  <a:lnTo>
                    <a:pt x="3740" y="23"/>
                  </a:lnTo>
                  <a:lnTo>
                    <a:pt x="3740" y="23"/>
                  </a:lnTo>
                  <a:lnTo>
                    <a:pt x="3740" y="23"/>
                  </a:lnTo>
                  <a:lnTo>
                    <a:pt x="3745" y="23"/>
                  </a:lnTo>
                  <a:lnTo>
                    <a:pt x="3745" y="23"/>
                  </a:lnTo>
                  <a:lnTo>
                    <a:pt x="3745" y="23"/>
                  </a:lnTo>
                  <a:lnTo>
                    <a:pt x="3745" y="23"/>
                  </a:lnTo>
                  <a:lnTo>
                    <a:pt x="3750" y="23"/>
                  </a:lnTo>
                  <a:lnTo>
                    <a:pt x="3750" y="23"/>
                  </a:lnTo>
                  <a:lnTo>
                    <a:pt x="3750" y="23"/>
                  </a:lnTo>
                  <a:lnTo>
                    <a:pt x="3750" y="23"/>
                  </a:lnTo>
                  <a:lnTo>
                    <a:pt x="3755" y="23"/>
                  </a:lnTo>
                  <a:lnTo>
                    <a:pt x="3755" y="23"/>
                  </a:lnTo>
                  <a:lnTo>
                    <a:pt x="3755" y="23"/>
                  </a:lnTo>
                  <a:lnTo>
                    <a:pt x="3755" y="23"/>
                  </a:lnTo>
                  <a:lnTo>
                    <a:pt x="3760" y="23"/>
                  </a:lnTo>
                  <a:lnTo>
                    <a:pt x="3760" y="23"/>
                  </a:lnTo>
                  <a:lnTo>
                    <a:pt x="3760" y="23"/>
                  </a:lnTo>
                  <a:lnTo>
                    <a:pt x="3760" y="23"/>
                  </a:lnTo>
                  <a:lnTo>
                    <a:pt x="3765" y="23"/>
                  </a:lnTo>
                  <a:lnTo>
                    <a:pt x="3765" y="23"/>
                  </a:lnTo>
                  <a:lnTo>
                    <a:pt x="3770" y="23"/>
                  </a:lnTo>
                  <a:lnTo>
                    <a:pt x="3770" y="23"/>
                  </a:lnTo>
                  <a:lnTo>
                    <a:pt x="3770" y="23"/>
                  </a:lnTo>
                  <a:lnTo>
                    <a:pt x="3770" y="23"/>
                  </a:lnTo>
                  <a:lnTo>
                    <a:pt x="3775" y="23"/>
                  </a:lnTo>
                  <a:lnTo>
                    <a:pt x="3775" y="23"/>
                  </a:lnTo>
                  <a:lnTo>
                    <a:pt x="3775" y="23"/>
                  </a:lnTo>
                  <a:lnTo>
                    <a:pt x="3775" y="23"/>
                  </a:lnTo>
                  <a:lnTo>
                    <a:pt x="3780" y="23"/>
                  </a:lnTo>
                  <a:lnTo>
                    <a:pt x="3780" y="23"/>
                  </a:lnTo>
                  <a:lnTo>
                    <a:pt x="3780" y="23"/>
                  </a:lnTo>
                  <a:lnTo>
                    <a:pt x="3780" y="23"/>
                  </a:lnTo>
                  <a:lnTo>
                    <a:pt x="3785" y="23"/>
                  </a:lnTo>
                  <a:lnTo>
                    <a:pt x="3785" y="23"/>
                  </a:lnTo>
                  <a:lnTo>
                    <a:pt x="3785" y="23"/>
                  </a:lnTo>
                  <a:lnTo>
                    <a:pt x="3785" y="23"/>
                  </a:lnTo>
                  <a:lnTo>
                    <a:pt x="3790" y="23"/>
                  </a:lnTo>
                  <a:lnTo>
                    <a:pt x="3790" y="23"/>
                  </a:lnTo>
                  <a:lnTo>
                    <a:pt x="3790" y="23"/>
                  </a:lnTo>
                  <a:lnTo>
                    <a:pt x="3790" y="23"/>
                  </a:lnTo>
                  <a:lnTo>
                    <a:pt x="3795" y="23"/>
                  </a:lnTo>
                  <a:lnTo>
                    <a:pt x="3795" y="23"/>
                  </a:lnTo>
                  <a:lnTo>
                    <a:pt x="3795" y="23"/>
                  </a:lnTo>
                  <a:lnTo>
                    <a:pt x="3795" y="23"/>
                  </a:lnTo>
                  <a:lnTo>
                    <a:pt x="3799" y="23"/>
                  </a:lnTo>
                  <a:lnTo>
                    <a:pt x="3799" y="23"/>
                  </a:lnTo>
                  <a:lnTo>
                    <a:pt x="3804" y="23"/>
                  </a:lnTo>
                  <a:lnTo>
                    <a:pt x="3804" y="23"/>
                  </a:lnTo>
                  <a:lnTo>
                    <a:pt x="3804" y="23"/>
                  </a:lnTo>
                  <a:lnTo>
                    <a:pt x="3804" y="23"/>
                  </a:lnTo>
                  <a:lnTo>
                    <a:pt x="3809" y="23"/>
                  </a:lnTo>
                  <a:lnTo>
                    <a:pt x="3809" y="17"/>
                  </a:lnTo>
                  <a:lnTo>
                    <a:pt x="3809" y="17"/>
                  </a:lnTo>
                  <a:lnTo>
                    <a:pt x="3809" y="17"/>
                  </a:lnTo>
                  <a:lnTo>
                    <a:pt x="3814" y="17"/>
                  </a:lnTo>
                  <a:lnTo>
                    <a:pt x="3814" y="17"/>
                  </a:lnTo>
                  <a:lnTo>
                    <a:pt x="3814" y="17"/>
                  </a:lnTo>
                  <a:lnTo>
                    <a:pt x="3814" y="17"/>
                  </a:lnTo>
                  <a:lnTo>
                    <a:pt x="3819" y="17"/>
                  </a:lnTo>
                  <a:lnTo>
                    <a:pt x="3819" y="17"/>
                  </a:lnTo>
                  <a:lnTo>
                    <a:pt x="3819" y="17"/>
                  </a:lnTo>
                  <a:lnTo>
                    <a:pt x="3819" y="17"/>
                  </a:lnTo>
                  <a:lnTo>
                    <a:pt x="3824" y="17"/>
                  </a:lnTo>
                  <a:lnTo>
                    <a:pt x="3824" y="17"/>
                  </a:lnTo>
                  <a:lnTo>
                    <a:pt x="3824" y="17"/>
                  </a:lnTo>
                  <a:lnTo>
                    <a:pt x="3824" y="17"/>
                  </a:lnTo>
                  <a:lnTo>
                    <a:pt x="3829" y="17"/>
                  </a:lnTo>
                  <a:lnTo>
                    <a:pt x="3829" y="17"/>
                  </a:lnTo>
                  <a:lnTo>
                    <a:pt x="3834" y="17"/>
                  </a:lnTo>
                  <a:lnTo>
                    <a:pt x="3834" y="17"/>
                  </a:lnTo>
                  <a:lnTo>
                    <a:pt x="3834" y="17"/>
                  </a:lnTo>
                  <a:lnTo>
                    <a:pt x="3834" y="17"/>
                  </a:lnTo>
                  <a:lnTo>
                    <a:pt x="3839" y="17"/>
                  </a:lnTo>
                  <a:lnTo>
                    <a:pt x="3839" y="17"/>
                  </a:lnTo>
                  <a:lnTo>
                    <a:pt x="3839" y="17"/>
                  </a:lnTo>
                  <a:lnTo>
                    <a:pt x="3839" y="17"/>
                  </a:lnTo>
                  <a:lnTo>
                    <a:pt x="3844" y="17"/>
                  </a:lnTo>
                  <a:lnTo>
                    <a:pt x="3844" y="12"/>
                  </a:lnTo>
                  <a:lnTo>
                    <a:pt x="3844" y="12"/>
                  </a:lnTo>
                  <a:lnTo>
                    <a:pt x="3844" y="12"/>
                  </a:lnTo>
                  <a:lnTo>
                    <a:pt x="3849" y="12"/>
                  </a:lnTo>
                  <a:lnTo>
                    <a:pt x="3849" y="12"/>
                  </a:lnTo>
                  <a:lnTo>
                    <a:pt x="3849" y="12"/>
                  </a:lnTo>
                  <a:lnTo>
                    <a:pt x="3849" y="12"/>
                  </a:lnTo>
                  <a:lnTo>
                    <a:pt x="3854" y="12"/>
                  </a:lnTo>
                  <a:lnTo>
                    <a:pt x="3854" y="12"/>
                  </a:lnTo>
                  <a:lnTo>
                    <a:pt x="3854" y="12"/>
                  </a:lnTo>
                  <a:lnTo>
                    <a:pt x="3854" y="12"/>
                  </a:lnTo>
                  <a:lnTo>
                    <a:pt x="3859" y="12"/>
                  </a:lnTo>
                  <a:lnTo>
                    <a:pt x="3859" y="6"/>
                  </a:lnTo>
                  <a:lnTo>
                    <a:pt x="3864" y="6"/>
                  </a:lnTo>
                  <a:lnTo>
                    <a:pt x="3864" y="6"/>
                  </a:lnTo>
                  <a:lnTo>
                    <a:pt x="3864" y="6"/>
                  </a:lnTo>
                  <a:lnTo>
                    <a:pt x="3864" y="6"/>
                  </a:lnTo>
                  <a:lnTo>
                    <a:pt x="3869" y="6"/>
                  </a:lnTo>
                  <a:lnTo>
                    <a:pt x="3869" y="0"/>
                  </a:lnTo>
                  <a:lnTo>
                    <a:pt x="3869" y="0"/>
                  </a:lnTo>
                  <a:lnTo>
                    <a:pt x="3869" y="0"/>
                  </a:lnTo>
                  <a:lnTo>
                    <a:pt x="3874" y="0"/>
                  </a:lnTo>
                  <a:lnTo>
                    <a:pt x="3874" y="0"/>
                  </a:lnTo>
                  <a:lnTo>
                    <a:pt x="3874" y="0"/>
                  </a:lnTo>
                  <a:lnTo>
                    <a:pt x="3874" y="0"/>
                  </a:lnTo>
                  <a:lnTo>
                    <a:pt x="3879" y="0"/>
                  </a:lnTo>
                  <a:lnTo>
                    <a:pt x="3879" y="0"/>
                  </a:lnTo>
                  <a:lnTo>
                    <a:pt x="3879" y="0"/>
                  </a:lnTo>
                  <a:lnTo>
                    <a:pt x="3879" y="0"/>
                  </a:lnTo>
                  <a:lnTo>
                    <a:pt x="3884" y="0"/>
                  </a:lnTo>
                  <a:lnTo>
                    <a:pt x="3884" y="0"/>
                  </a:lnTo>
                  <a:lnTo>
                    <a:pt x="3884" y="0"/>
                  </a:lnTo>
                  <a:lnTo>
                    <a:pt x="3884" y="0"/>
                  </a:lnTo>
                  <a:lnTo>
                    <a:pt x="3889" y="0"/>
                  </a:lnTo>
                  <a:lnTo>
                    <a:pt x="3889" y="0"/>
                  </a:ln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91D6502B-3CCE-0568-2BAA-568D8E73B575}"/>
                </a:ext>
              </a:extLst>
            </p:cNvPr>
            <p:cNvGrpSpPr/>
            <p:nvPr/>
          </p:nvGrpSpPr>
          <p:grpSpPr>
            <a:xfrm>
              <a:off x="1185165" y="4662924"/>
              <a:ext cx="338425" cy="276999"/>
              <a:chOff x="3036191" y="4656262"/>
              <a:chExt cx="338425" cy="276999"/>
            </a:xfrm>
          </p:grpSpPr>
          <p:sp>
            <p:nvSpPr>
              <p:cNvPr id="35" name="TextBox 34">
                <a:extLst>
                  <a:ext uri="{FF2B5EF4-FFF2-40B4-BE49-F238E27FC236}">
                    <a16:creationId xmlns:a16="http://schemas.microsoft.com/office/drawing/2014/main" id="{98DB9F47-9701-83A1-8812-685F6C1CFCA6}"/>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0</a:t>
                </a:r>
              </a:p>
            </p:txBody>
          </p:sp>
          <p:sp>
            <p:nvSpPr>
              <p:cNvPr id="36" name="Freeform: Shape 35">
                <a:extLst>
                  <a:ext uri="{FF2B5EF4-FFF2-40B4-BE49-F238E27FC236}">
                    <a16:creationId xmlns:a16="http://schemas.microsoft.com/office/drawing/2014/main" id="{96DB1312-9EB2-B4C6-43E0-D6E250C6ED2C}"/>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37" name="Group 36">
              <a:extLst>
                <a:ext uri="{FF2B5EF4-FFF2-40B4-BE49-F238E27FC236}">
                  <a16:creationId xmlns:a16="http://schemas.microsoft.com/office/drawing/2014/main" id="{735AE655-B2FA-26F1-7F31-342CB2ED5AAC}"/>
                </a:ext>
              </a:extLst>
            </p:cNvPr>
            <p:cNvGrpSpPr/>
            <p:nvPr/>
          </p:nvGrpSpPr>
          <p:grpSpPr>
            <a:xfrm>
              <a:off x="1185165" y="2951342"/>
              <a:ext cx="338425" cy="276999"/>
              <a:chOff x="3036191" y="2940226"/>
              <a:chExt cx="338425" cy="276999"/>
            </a:xfrm>
          </p:grpSpPr>
          <p:sp>
            <p:nvSpPr>
              <p:cNvPr id="38" name="TextBox 37">
                <a:extLst>
                  <a:ext uri="{FF2B5EF4-FFF2-40B4-BE49-F238E27FC236}">
                    <a16:creationId xmlns:a16="http://schemas.microsoft.com/office/drawing/2014/main" id="{053C57A3-9AD6-D3FB-C748-513350C1DEA4}"/>
                  </a:ext>
                </a:extLst>
              </p:cNvPr>
              <p:cNvSpPr txBox="1"/>
              <p:nvPr/>
            </p:nvSpPr>
            <p:spPr>
              <a:xfrm>
                <a:off x="3036191" y="2940226"/>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5</a:t>
                </a:r>
              </a:p>
            </p:txBody>
          </p:sp>
          <p:sp>
            <p:nvSpPr>
              <p:cNvPr id="39" name="Freeform: Shape 38">
                <a:extLst>
                  <a:ext uri="{FF2B5EF4-FFF2-40B4-BE49-F238E27FC236}">
                    <a16:creationId xmlns:a16="http://schemas.microsoft.com/office/drawing/2014/main" id="{40201D84-7ACC-201C-5335-238976F51DF3}"/>
                  </a:ext>
                </a:extLst>
              </p:cNvPr>
              <p:cNvSpPr/>
              <p:nvPr/>
            </p:nvSpPr>
            <p:spPr>
              <a:xfrm>
                <a:off x="3309620" y="3085437"/>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40" name="Group 39">
              <a:extLst>
                <a:ext uri="{FF2B5EF4-FFF2-40B4-BE49-F238E27FC236}">
                  <a16:creationId xmlns:a16="http://schemas.microsoft.com/office/drawing/2014/main" id="{2D9289DC-36DB-4B7C-8B2F-B3BC3F387B9B}"/>
                </a:ext>
              </a:extLst>
            </p:cNvPr>
            <p:cNvGrpSpPr/>
            <p:nvPr/>
          </p:nvGrpSpPr>
          <p:grpSpPr>
            <a:xfrm>
              <a:off x="1082856" y="1239762"/>
              <a:ext cx="440734" cy="276999"/>
              <a:chOff x="2933882" y="1233100"/>
              <a:chExt cx="440734" cy="276999"/>
            </a:xfrm>
          </p:grpSpPr>
          <p:sp>
            <p:nvSpPr>
              <p:cNvPr id="41" name="TextBox 40">
                <a:extLst>
                  <a:ext uri="{FF2B5EF4-FFF2-40B4-BE49-F238E27FC236}">
                    <a16:creationId xmlns:a16="http://schemas.microsoft.com/office/drawing/2014/main" id="{F7BCC5B7-1201-3E5F-BD5E-1CA529C8B7E4}"/>
                  </a:ext>
                </a:extLst>
              </p:cNvPr>
              <p:cNvSpPr txBox="1"/>
              <p:nvPr/>
            </p:nvSpPr>
            <p:spPr>
              <a:xfrm>
                <a:off x="2933882" y="1233100"/>
                <a:ext cx="414384"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10</a:t>
                </a:r>
              </a:p>
            </p:txBody>
          </p:sp>
          <p:sp>
            <p:nvSpPr>
              <p:cNvPr id="42" name="Freeform: Shape 41">
                <a:extLst>
                  <a:ext uri="{FF2B5EF4-FFF2-40B4-BE49-F238E27FC236}">
                    <a16:creationId xmlns:a16="http://schemas.microsoft.com/office/drawing/2014/main" id="{F5485DB0-8CD8-C57E-10BD-62CEFBEEB192}"/>
                  </a:ext>
                </a:extLst>
              </p:cNvPr>
              <p:cNvSpPr/>
              <p:nvPr/>
            </p:nvSpPr>
            <p:spPr>
              <a:xfrm>
                <a:off x="3309620" y="1381002"/>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sp>
          <p:nvSpPr>
            <p:cNvPr id="43" name="TextBox 42">
              <a:extLst>
                <a:ext uri="{FF2B5EF4-FFF2-40B4-BE49-F238E27FC236}">
                  <a16:creationId xmlns:a16="http://schemas.microsoft.com/office/drawing/2014/main" id="{81668871-A902-2CAD-659B-9F6783EB9B3A}"/>
                </a:ext>
              </a:extLst>
            </p:cNvPr>
            <p:cNvSpPr txBox="1"/>
            <p:nvPr/>
          </p:nvSpPr>
          <p:spPr>
            <a:xfrm>
              <a:off x="3728232"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18</a:t>
              </a:r>
            </a:p>
          </p:txBody>
        </p:sp>
        <p:sp>
          <p:nvSpPr>
            <p:cNvPr id="44" name="TextBox 43">
              <a:extLst>
                <a:ext uri="{FF2B5EF4-FFF2-40B4-BE49-F238E27FC236}">
                  <a16:creationId xmlns:a16="http://schemas.microsoft.com/office/drawing/2014/main" id="{3E67E6D8-AE9B-E419-D273-B1E3F98D918A}"/>
                </a:ext>
              </a:extLst>
            </p:cNvPr>
            <p:cNvSpPr txBox="1"/>
            <p:nvPr/>
          </p:nvSpPr>
          <p:spPr>
            <a:xfrm>
              <a:off x="4510869"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24</a:t>
              </a:r>
            </a:p>
          </p:txBody>
        </p:sp>
        <p:sp>
          <p:nvSpPr>
            <p:cNvPr id="45" name="TextBox 44">
              <a:extLst>
                <a:ext uri="{FF2B5EF4-FFF2-40B4-BE49-F238E27FC236}">
                  <a16:creationId xmlns:a16="http://schemas.microsoft.com/office/drawing/2014/main" id="{5B0D0782-1BC5-F1A9-5377-4CF3D6038CCA}"/>
                </a:ext>
              </a:extLst>
            </p:cNvPr>
            <p:cNvSpPr txBox="1"/>
            <p:nvPr/>
          </p:nvSpPr>
          <p:spPr>
            <a:xfrm>
              <a:off x="5283982"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30</a:t>
              </a:r>
            </a:p>
          </p:txBody>
        </p:sp>
        <p:sp>
          <p:nvSpPr>
            <p:cNvPr id="46" name="TextBox 45">
              <a:extLst>
                <a:ext uri="{FF2B5EF4-FFF2-40B4-BE49-F238E27FC236}">
                  <a16:creationId xmlns:a16="http://schemas.microsoft.com/office/drawing/2014/main" id="{3389A361-58A7-2D3D-DC78-81A98D78F2B5}"/>
                </a:ext>
              </a:extLst>
            </p:cNvPr>
            <p:cNvSpPr txBox="1"/>
            <p:nvPr/>
          </p:nvSpPr>
          <p:spPr>
            <a:xfrm>
              <a:off x="6038044"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36</a:t>
              </a:r>
            </a:p>
          </p:txBody>
        </p:sp>
        <p:sp>
          <p:nvSpPr>
            <p:cNvPr id="47" name="TextBox 46">
              <a:extLst>
                <a:ext uri="{FF2B5EF4-FFF2-40B4-BE49-F238E27FC236}">
                  <a16:creationId xmlns:a16="http://schemas.microsoft.com/office/drawing/2014/main" id="{704DC92A-76FE-3B99-807C-593C531E9877}"/>
                </a:ext>
              </a:extLst>
            </p:cNvPr>
            <p:cNvSpPr txBox="1"/>
            <p:nvPr/>
          </p:nvSpPr>
          <p:spPr>
            <a:xfrm>
              <a:off x="6805450"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42</a:t>
              </a:r>
            </a:p>
          </p:txBody>
        </p:sp>
        <p:sp>
          <p:nvSpPr>
            <p:cNvPr id="48" name="TextBox 47">
              <a:extLst>
                <a:ext uri="{FF2B5EF4-FFF2-40B4-BE49-F238E27FC236}">
                  <a16:creationId xmlns:a16="http://schemas.microsoft.com/office/drawing/2014/main" id="{85FE6CF9-2D8C-BD9B-2F28-3F753BFCB4D3}"/>
                </a:ext>
              </a:extLst>
            </p:cNvPr>
            <p:cNvSpPr txBox="1"/>
            <p:nvPr/>
          </p:nvSpPr>
          <p:spPr>
            <a:xfrm>
              <a:off x="7574744" y="4892101"/>
              <a:ext cx="198574"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48</a:t>
              </a:r>
            </a:p>
          </p:txBody>
        </p:sp>
        <p:sp>
          <p:nvSpPr>
            <p:cNvPr id="49" name="Freeform: Shape 48">
              <a:extLst>
                <a:ext uri="{FF2B5EF4-FFF2-40B4-BE49-F238E27FC236}">
                  <a16:creationId xmlns:a16="http://schemas.microsoft.com/office/drawing/2014/main" id="{DC16450E-3485-1FA2-8AC7-ED0F82CA3E7D}"/>
                </a:ext>
              </a:extLst>
            </p:cNvPr>
            <p:cNvSpPr/>
            <p:nvPr/>
          </p:nvSpPr>
          <p:spPr>
            <a:xfrm>
              <a:off x="6914826"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0" name="Freeform: Shape 49">
              <a:extLst>
                <a:ext uri="{FF2B5EF4-FFF2-40B4-BE49-F238E27FC236}">
                  <a16:creationId xmlns:a16="http://schemas.microsoft.com/office/drawing/2014/main" id="{04390A96-F782-B4F4-C6EA-B75BEA507B12}"/>
                </a:ext>
              </a:extLst>
            </p:cNvPr>
            <p:cNvSpPr/>
            <p:nvPr/>
          </p:nvSpPr>
          <p:spPr>
            <a:xfrm>
              <a:off x="6144715"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1" name="Freeform: Shape 50">
              <a:extLst>
                <a:ext uri="{FF2B5EF4-FFF2-40B4-BE49-F238E27FC236}">
                  <a16:creationId xmlns:a16="http://schemas.microsoft.com/office/drawing/2014/main" id="{47C6E06A-F307-0A64-E91F-FDB378088632}"/>
                </a:ext>
              </a:extLst>
            </p:cNvPr>
            <p:cNvSpPr/>
            <p:nvPr/>
          </p:nvSpPr>
          <p:spPr>
            <a:xfrm>
              <a:off x="5374604"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2" name="Freeform: Shape 51">
              <a:extLst>
                <a:ext uri="{FF2B5EF4-FFF2-40B4-BE49-F238E27FC236}">
                  <a16:creationId xmlns:a16="http://schemas.microsoft.com/office/drawing/2014/main" id="{8DA29B76-3240-6043-61CC-818B29552F2F}"/>
                </a:ext>
              </a:extLst>
            </p:cNvPr>
            <p:cNvSpPr/>
            <p:nvPr/>
          </p:nvSpPr>
          <p:spPr>
            <a:xfrm>
              <a:off x="4604493"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3" name="Freeform: Shape 52">
              <a:extLst>
                <a:ext uri="{FF2B5EF4-FFF2-40B4-BE49-F238E27FC236}">
                  <a16:creationId xmlns:a16="http://schemas.microsoft.com/office/drawing/2014/main" id="{F7EEEEAF-0229-C673-6600-E595029A8A81}"/>
                </a:ext>
              </a:extLst>
            </p:cNvPr>
            <p:cNvSpPr/>
            <p:nvPr/>
          </p:nvSpPr>
          <p:spPr>
            <a:xfrm>
              <a:off x="3834382"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54" name="Freeform: Shape 53">
              <a:extLst>
                <a:ext uri="{FF2B5EF4-FFF2-40B4-BE49-F238E27FC236}">
                  <a16:creationId xmlns:a16="http://schemas.microsoft.com/office/drawing/2014/main" id="{72803D55-672F-6FF8-2B5F-221731BE0E77}"/>
                </a:ext>
              </a:extLst>
            </p:cNvPr>
            <p:cNvSpPr/>
            <p:nvPr/>
          </p:nvSpPr>
          <p:spPr>
            <a:xfrm>
              <a:off x="3064271" y="4798281"/>
              <a:ext cx="0"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grpSp>
          <p:nvGrpSpPr>
            <p:cNvPr id="61" name="Group 60">
              <a:extLst>
                <a:ext uri="{FF2B5EF4-FFF2-40B4-BE49-F238E27FC236}">
                  <a16:creationId xmlns:a16="http://schemas.microsoft.com/office/drawing/2014/main" id="{18209C3F-606A-7B47-9BB2-429EE661A5EC}"/>
                </a:ext>
              </a:extLst>
            </p:cNvPr>
            <p:cNvGrpSpPr/>
            <p:nvPr/>
          </p:nvGrpSpPr>
          <p:grpSpPr>
            <a:xfrm>
              <a:off x="1185165" y="4320606"/>
              <a:ext cx="338425" cy="276999"/>
              <a:chOff x="3036191" y="4656262"/>
              <a:chExt cx="338425" cy="276999"/>
            </a:xfrm>
          </p:grpSpPr>
          <p:sp>
            <p:nvSpPr>
              <p:cNvPr id="62" name="TextBox 61">
                <a:extLst>
                  <a:ext uri="{FF2B5EF4-FFF2-40B4-BE49-F238E27FC236}">
                    <a16:creationId xmlns:a16="http://schemas.microsoft.com/office/drawing/2014/main" id="{4E034B51-4BD3-38E8-C9E3-E3EFF41CBE4B}"/>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a:t>
                </a:r>
              </a:p>
            </p:txBody>
          </p:sp>
          <p:sp>
            <p:nvSpPr>
              <p:cNvPr id="63" name="Freeform: Shape 62">
                <a:extLst>
                  <a:ext uri="{FF2B5EF4-FFF2-40B4-BE49-F238E27FC236}">
                    <a16:creationId xmlns:a16="http://schemas.microsoft.com/office/drawing/2014/main" id="{8A20BFD7-6AE4-1B57-D75D-BA52ABCF4280}"/>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64" name="Group 63">
              <a:extLst>
                <a:ext uri="{FF2B5EF4-FFF2-40B4-BE49-F238E27FC236}">
                  <a16:creationId xmlns:a16="http://schemas.microsoft.com/office/drawing/2014/main" id="{5DAE5FFD-332E-2A32-48F8-3CA33AE93D4D}"/>
                </a:ext>
              </a:extLst>
            </p:cNvPr>
            <p:cNvGrpSpPr/>
            <p:nvPr/>
          </p:nvGrpSpPr>
          <p:grpSpPr>
            <a:xfrm>
              <a:off x="1185165" y="3978290"/>
              <a:ext cx="338425" cy="276999"/>
              <a:chOff x="3036191" y="4656262"/>
              <a:chExt cx="338425" cy="276999"/>
            </a:xfrm>
          </p:grpSpPr>
          <p:sp>
            <p:nvSpPr>
              <p:cNvPr id="65" name="TextBox 64">
                <a:extLst>
                  <a:ext uri="{FF2B5EF4-FFF2-40B4-BE49-F238E27FC236}">
                    <a16:creationId xmlns:a16="http://schemas.microsoft.com/office/drawing/2014/main" id="{9D0ECC44-B22D-A1E0-1775-8BC92E2E8759}"/>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2</a:t>
                </a:r>
              </a:p>
            </p:txBody>
          </p:sp>
          <p:sp>
            <p:nvSpPr>
              <p:cNvPr id="66" name="Freeform: Shape 65">
                <a:extLst>
                  <a:ext uri="{FF2B5EF4-FFF2-40B4-BE49-F238E27FC236}">
                    <a16:creationId xmlns:a16="http://schemas.microsoft.com/office/drawing/2014/main" id="{DE279AD4-E144-A818-2086-9967335C08EB}"/>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67" name="Group 66">
              <a:extLst>
                <a:ext uri="{FF2B5EF4-FFF2-40B4-BE49-F238E27FC236}">
                  <a16:creationId xmlns:a16="http://schemas.microsoft.com/office/drawing/2014/main" id="{09E54AD9-05F7-2CF9-981A-F8AB4E1F9A8F}"/>
                </a:ext>
              </a:extLst>
            </p:cNvPr>
            <p:cNvGrpSpPr/>
            <p:nvPr/>
          </p:nvGrpSpPr>
          <p:grpSpPr>
            <a:xfrm>
              <a:off x="1185165" y="3635974"/>
              <a:ext cx="338425" cy="276999"/>
              <a:chOff x="3036191" y="4656262"/>
              <a:chExt cx="338425" cy="276999"/>
            </a:xfrm>
          </p:grpSpPr>
          <p:sp>
            <p:nvSpPr>
              <p:cNvPr id="68" name="TextBox 67">
                <a:extLst>
                  <a:ext uri="{FF2B5EF4-FFF2-40B4-BE49-F238E27FC236}">
                    <a16:creationId xmlns:a16="http://schemas.microsoft.com/office/drawing/2014/main" id="{9FEDFA82-34DB-855F-9D95-BA8262F2080D}"/>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3</a:t>
                </a:r>
              </a:p>
            </p:txBody>
          </p:sp>
          <p:sp>
            <p:nvSpPr>
              <p:cNvPr id="69" name="Freeform: Shape 68">
                <a:extLst>
                  <a:ext uri="{FF2B5EF4-FFF2-40B4-BE49-F238E27FC236}">
                    <a16:creationId xmlns:a16="http://schemas.microsoft.com/office/drawing/2014/main" id="{563A1083-6047-FE40-65D1-D63D57CF541C}"/>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70" name="Group 69">
              <a:extLst>
                <a:ext uri="{FF2B5EF4-FFF2-40B4-BE49-F238E27FC236}">
                  <a16:creationId xmlns:a16="http://schemas.microsoft.com/office/drawing/2014/main" id="{8462CC6C-4BB6-236F-1A14-572607CD4697}"/>
                </a:ext>
              </a:extLst>
            </p:cNvPr>
            <p:cNvGrpSpPr/>
            <p:nvPr/>
          </p:nvGrpSpPr>
          <p:grpSpPr>
            <a:xfrm>
              <a:off x="1185165" y="3293658"/>
              <a:ext cx="338425" cy="276999"/>
              <a:chOff x="3036191" y="4656262"/>
              <a:chExt cx="338425" cy="276999"/>
            </a:xfrm>
          </p:grpSpPr>
          <p:sp>
            <p:nvSpPr>
              <p:cNvPr id="71" name="TextBox 70">
                <a:extLst>
                  <a:ext uri="{FF2B5EF4-FFF2-40B4-BE49-F238E27FC236}">
                    <a16:creationId xmlns:a16="http://schemas.microsoft.com/office/drawing/2014/main" id="{DC191E21-3B34-8D79-AC11-68C037F4D252}"/>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4</a:t>
                </a:r>
              </a:p>
            </p:txBody>
          </p:sp>
          <p:sp>
            <p:nvSpPr>
              <p:cNvPr id="72" name="Freeform: Shape 71">
                <a:extLst>
                  <a:ext uri="{FF2B5EF4-FFF2-40B4-BE49-F238E27FC236}">
                    <a16:creationId xmlns:a16="http://schemas.microsoft.com/office/drawing/2014/main" id="{9B7B7F91-F53D-8DBC-E35A-9BA7313041EA}"/>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73" name="Group 72">
              <a:extLst>
                <a:ext uri="{FF2B5EF4-FFF2-40B4-BE49-F238E27FC236}">
                  <a16:creationId xmlns:a16="http://schemas.microsoft.com/office/drawing/2014/main" id="{B4B8FB2F-7941-61D2-D8D3-6431E9DFD764}"/>
                </a:ext>
              </a:extLst>
            </p:cNvPr>
            <p:cNvGrpSpPr/>
            <p:nvPr/>
          </p:nvGrpSpPr>
          <p:grpSpPr>
            <a:xfrm>
              <a:off x="1185165" y="2609026"/>
              <a:ext cx="338425" cy="276999"/>
              <a:chOff x="3036191" y="4656262"/>
              <a:chExt cx="338425" cy="276999"/>
            </a:xfrm>
          </p:grpSpPr>
          <p:sp>
            <p:nvSpPr>
              <p:cNvPr id="74" name="TextBox 73">
                <a:extLst>
                  <a:ext uri="{FF2B5EF4-FFF2-40B4-BE49-F238E27FC236}">
                    <a16:creationId xmlns:a16="http://schemas.microsoft.com/office/drawing/2014/main" id="{710D560F-C5BC-08D6-9C2C-68D7F4A5EB22}"/>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6</a:t>
                </a:r>
              </a:p>
            </p:txBody>
          </p:sp>
          <p:sp>
            <p:nvSpPr>
              <p:cNvPr id="75" name="Freeform: Shape 74">
                <a:extLst>
                  <a:ext uri="{FF2B5EF4-FFF2-40B4-BE49-F238E27FC236}">
                    <a16:creationId xmlns:a16="http://schemas.microsoft.com/office/drawing/2014/main" id="{03F2AD84-3209-C21A-1873-3CF30BF237B7}"/>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76" name="Group 75">
              <a:extLst>
                <a:ext uri="{FF2B5EF4-FFF2-40B4-BE49-F238E27FC236}">
                  <a16:creationId xmlns:a16="http://schemas.microsoft.com/office/drawing/2014/main" id="{9D13C608-4235-2B1F-E383-D5EC6D7816C8}"/>
                </a:ext>
              </a:extLst>
            </p:cNvPr>
            <p:cNvGrpSpPr/>
            <p:nvPr/>
          </p:nvGrpSpPr>
          <p:grpSpPr>
            <a:xfrm>
              <a:off x="1185165" y="2266710"/>
              <a:ext cx="338425" cy="276999"/>
              <a:chOff x="3036191" y="4656262"/>
              <a:chExt cx="338425" cy="276999"/>
            </a:xfrm>
          </p:grpSpPr>
          <p:sp>
            <p:nvSpPr>
              <p:cNvPr id="77" name="TextBox 76">
                <a:extLst>
                  <a:ext uri="{FF2B5EF4-FFF2-40B4-BE49-F238E27FC236}">
                    <a16:creationId xmlns:a16="http://schemas.microsoft.com/office/drawing/2014/main" id="{20568085-8DB3-4E66-C6C3-E57EA3CC00DC}"/>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7</a:t>
                </a:r>
              </a:p>
            </p:txBody>
          </p:sp>
          <p:sp>
            <p:nvSpPr>
              <p:cNvPr id="78" name="Freeform: Shape 77">
                <a:extLst>
                  <a:ext uri="{FF2B5EF4-FFF2-40B4-BE49-F238E27FC236}">
                    <a16:creationId xmlns:a16="http://schemas.microsoft.com/office/drawing/2014/main" id="{3C24119F-9941-5E45-4770-8DF543915AE0}"/>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79" name="Group 78">
              <a:extLst>
                <a:ext uri="{FF2B5EF4-FFF2-40B4-BE49-F238E27FC236}">
                  <a16:creationId xmlns:a16="http://schemas.microsoft.com/office/drawing/2014/main" id="{BC9E3F96-D0C8-B870-DEAF-C0B586E6FA00}"/>
                </a:ext>
              </a:extLst>
            </p:cNvPr>
            <p:cNvGrpSpPr/>
            <p:nvPr/>
          </p:nvGrpSpPr>
          <p:grpSpPr>
            <a:xfrm>
              <a:off x="1185165" y="1924394"/>
              <a:ext cx="338425" cy="276999"/>
              <a:chOff x="3036191" y="4656262"/>
              <a:chExt cx="338425" cy="276999"/>
            </a:xfrm>
          </p:grpSpPr>
          <p:sp>
            <p:nvSpPr>
              <p:cNvPr id="80" name="TextBox 79">
                <a:extLst>
                  <a:ext uri="{FF2B5EF4-FFF2-40B4-BE49-F238E27FC236}">
                    <a16:creationId xmlns:a16="http://schemas.microsoft.com/office/drawing/2014/main" id="{7A1FC626-711A-EF31-000F-0DE82C9EFD81}"/>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8</a:t>
                </a:r>
              </a:p>
            </p:txBody>
          </p:sp>
          <p:sp>
            <p:nvSpPr>
              <p:cNvPr id="81" name="Freeform: Shape 80">
                <a:extLst>
                  <a:ext uri="{FF2B5EF4-FFF2-40B4-BE49-F238E27FC236}">
                    <a16:creationId xmlns:a16="http://schemas.microsoft.com/office/drawing/2014/main" id="{42861C98-8276-A90C-4FC6-DFC387ECE347}"/>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nvGrpSpPr>
            <p:cNvPr id="82" name="Group 81">
              <a:extLst>
                <a:ext uri="{FF2B5EF4-FFF2-40B4-BE49-F238E27FC236}">
                  <a16:creationId xmlns:a16="http://schemas.microsoft.com/office/drawing/2014/main" id="{17A7BFF0-AF5E-AAB4-8902-BCFF35C8CB27}"/>
                </a:ext>
              </a:extLst>
            </p:cNvPr>
            <p:cNvGrpSpPr/>
            <p:nvPr/>
          </p:nvGrpSpPr>
          <p:grpSpPr>
            <a:xfrm>
              <a:off x="1185165" y="1582078"/>
              <a:ext cx="338425" cy="276999"/>
              <a:chOff x="3036191" y="4656262"/>
              <a:chExt cx="338425" cy="276999"/>
            </a:xfrm>
          </p:grpSpPr>
          <p:sp>
            <p:nvSpPr>
              <p:cNvPr id="83" name="TextBox 82">
                <a:extLst>
                  <a:ext uri="{FF2B5EF4-FFF2-40B4-BE49-F238E27FC236}">
                    <a16:creationId xmlns:a16="http://schemas.microsoft.com/office/drawing/2014/main" id="{3790F5B6-7B4E-4D79-F7C5-73542A531F97}"/>
                  </a:ext>
                </a:extLst>
              </p:cNvPr>
              <p:cNvSpPr txBox="1"/>
              <p:nvPr/>
            </p:nvSpPr>
            <p:spPr>
              <a:xfrm>
                <a:off x="3036191" y="4656262"/>
                <a:ext cx="315096"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9</a:t>
                </a:r>
              </a:p>
            </p:txBody>
          </p:sp>
          <p:sp>
            <p:nvSpPr>
              <p:cNvPr id="84" name="Freeform: Shape 83">
                <a:extLst>
                  <a:ext uri="{FF2B5EF4-FFF2-40B4-BE49-F238E27FC236}">
                    <a16:creationId xmlns:a16="http://schemas.microsoft.com/office/drawing/2014/main" id="{2493096C-D835-337E-EFB1-0868C6BB2EB5}"/>
                  </a:ext>
                </a:extLst>
              </p:cNvPr>
              <p:cNvSpPr/>
              <p:nvPr/>
            </p:nvSpPr>
            <p:spPr>
              <a:xfrm>
                <a:off x="3309620" y="4789875"/>
                <a:ext cx="64996" cy="40388"/>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grpSp>
      </p:grpSp>
      <p:sp>
        <p:nvSpPr>
          <p:cNvPr id="2" name="Footer Placeholder 1">
            <a:extLst>
              <a:ext uri="{FF2B5EF4-FFF2-40B4-BE49-F238E27FC236}">
                <a16:creationId xmlns:a16="http://schemas.microsoft.com/office/drawing/2014/main" id="{3E0CB5DE-9E29-2154-2B63-964439B42A10}"/>
              </a:ext>
            </a:extLst>
          </p:cNvPr>
          <p:cNvSpPr>
            <a:spLocks noGrp="1"/>
          </p:cNvSpPr>
          <p:nvPr>
            <p:ph type="ftr" sz="quarter" idx="11"/>
          </p:nvPr>
        </p:nvSpPr>
        <p:spPr/>
        <p:txBody>
          <a:bodyPr/>
          <a:lstStyle/>
          <a:p>
            <a:r>
              <a:rPr lang="en-GB"/>
              <a:t>Cumulative incidence plots based on Aalen–Johansen estimates with non-CV death as a competing event. </a:t>
            </a:r>
          </a:p>
          <a:p>
            <a:r>
              <a:rPr lang="en-GB"/>
              <a:t>*Diabetes status did not modify the effect of finerenone (p</a:t>
            </a:r>
            <a:r>
              <a:rPr lang="en-GB" baseline="-25000"/>
              <a:t>interaction</a:t>
            </a:r>
            <a:r>
              <a:rPr lang="en-GB"/>
              <a:t> = 0.4829).</a:t>
            </a:r>
          </a:p>
          <a:p>
            <a:r>
              <a:rPr lang="en-GB"/>
              <a:t>CI, confidence interval; CV, cardiovascular; HHF, hospitalisation for heart failure; PY, patient years.</a:t>
            </a:r>
          </a:p>
        </p:txBody>
      </p:sp>
      <p:sp>
        <p:nvSpPr>
          <p:cNvPr id="3" name="Slide Number Placeholder 2">
            <a:extLst>
              <a:ext uri="{FF2B5EF4-FFF2-40B4-BE49-F238E27FC236}">
                <a16:creationId xmlns:a16="http://schemas.microsoft.com/office/drawing/2014/main" id="{610D6BD1-B99F-CE6B-41E6-AF89B485FEB9}"/>
              </a:ext>
            </a:extLst>
          </p:cNvPr>
          <p:cNvSpPr>
            <a:spLocks noGrp="1"/>
          </p:cNvSpPr>
          <p:nvPr>
            <p:ph type="sldNum" sz="quarter" idx="10"/>
          </p:nvPr>
        </p:nvSpPr>
        <p:spPr/>
        <p:txBody>
          <a:bodyPr/>
          <a:lstStyle/>
          <a:p>
            <a:fld id="{7AF8E309-D608-654D-B811-6A2C46C88181}" type="slidenum">
              <a:rPr lang="en-US" smtClean="0"/>
              <a:pPr/>
              <a:t>57</a:t>
            </a:fld>
            <a:endParaRPr lang="en-US"/>
          </a:p>
        </p:txBody>
      </p:sp>
      <p:sp>
        <p:nvSpPr>
          <p:cNvPr id="4" name="Title 3">
            <a:extLst>
              <a:ext uri="{FF2B5EF4-FFF2-40B4-BE49-F238E27FC236}">
                <a16:creationId xmlns:a16="http://schemas.microsoft.com/office/drawing/2014/main" id="{954C44F6-DC76-7F71-06B1-072DC1D1DD85}"/>
              </a:ext>
            </a:extLst>
          </p:cNvPr>
          <p:cNvSpPr>
            <a:spLocks noGrp="1"/>
          </p:cNvSpPr>
          <p:nvPr>
            <p:ph type="title"/>
          </p:nvPr>
        </p:nvSpPr>
        <p:spPr/>
        <p:txBody>
          <a:bodyPr/>
          <a:lstStyle/>
          <a:p>
            <a:r>
              <a:rPr lang="en-GB"/>
              <a:t>HHF or CV death</a:t>
            </a:r>
          </a:p>
        </p:txBody>
      </p:sp>
      <p:sp>
        <p:nvSpPr>
          <p:cNvPr id="85" name="Oval 84">
            <a:extLst>
              <a:ext uri="{FF2B5EF4-FFF2-40B4-BE49-F238E27FC236}">
                <a16:creationId xmlns:a16="http://schemas.microsoft.com/office/drawing/2014/main" id="{F1E3E7F3-43C0-F01C-9667-975FE35DC008}"/>
              </a:ext>
            </a:extLst>
          </p:cNvPr>
          <p:cNvSpPr/>
          <p:nvPr/>
        </p:nvSpPr>
        <p:spPr>
          <a:xfrm>
            <a:off x="10297786" y="7436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86" name="Picture 4">
            <a:extLst>
              <a:ext uri="{FF2B5EF4-FFF2-40B4-BE49-F238E27FC236}">
                <a16:creationId xmlns:a16="http://schemas.microsoft.com/office/drawing/2014/main" id="{6A152CEC-3622-585F-AD57-0B63E343045D}"/>
              </a:ext>
            </a:extLst>
          </p:cNvPr>
          <p:cNvPicPr>
            <a:picLocks noChangeAspect="1"/>
          </p:cNvPicPr>
          <p:nvPr/>
        </p:nvPicPr>
        <p:blipFill rotWithShape="1">
          <a:blip r:embed="rId3"/>
          <a:stretch/>
        </p:blipFill>
        <p:spPr>
          <a:xfrm>
            <a:off x="10297786" y="773276"/>
            <a:ext cx="648609" cy="661356"/>
          </a:xfrm>
          <a:prstGeom prst="rect">
            <a:avLst/>
          </a:prstGeom>
          <a:ln>
            <a:noFill/>
          </a:ln>
          <a:effectLst/>
        </p:spPr>
      </p:pic>
      <p:sp>
        <p:nvSpPr>
          <p:cNvPr id="105" name="TextBox 104">
            <a:extLst>
              <a:ext uri="{FF2B5EF4-FFF2-40B4-BE49-F238E27FC236}">
                <a16:creationId xmlns:a16="http://schemas.microsoft.com/office/drawing/2014/main" id="{E894A1BA-2C81-68FB-4E4A-8736CA77CA58}"/>
              </a:ext>
            </a:extLst>
          </p:cNvPr>
          <p:cNvSpPr txBox="1"/>
          <p:nvPr/>
        </p:nvSpPr>
        <p:spPr>
          <a:xfrm>
            <a:off x="4926231" y="1794803"/>
            <a:ext cx="661993"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53585A"/>
                </a:solidFill>
                <a:latin typeface="Arial"/>
                <a:cs typeface="Arial"/>
                <a:sym typeface="Arial"/>
                <a:rtl val="0"/>
              </a:rPr>
              <a:t>Placebo</a:t>
            </a:r>
          </a:p>
        </p:txBody>
      </p:sp>
      <p:sp>
        <p:nvSpPr>
          <p:cNvPr id="106" name="TextBox 105">
            <a:extLst>
              <a:ext uri="{FF2B5EF4-FFF2-40B4-BE49-F238E27FC236}">
                <a16:creationId xmlns:a16="http://schemas.microsoft.com/office/drawing/2014/main" id="{315A6FF0-B185-3F9C-4E08-596F0DB3EFF0}"/>
              </a:ext>
            </a:extLst>
          </p:cNvPr>
          <p:cNvSpPr txBox="1"/>
          <p:nvPr/>
        </p:nvSpPr>
        <p:spPr>
          <a:xfrm>
            <a:off x="5943628" y="2594485"/>
            <a:ext cx="867495"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669BD2"/>
                </a:solidFill>
                <a:latin typeface="Arial"/>
                <a:cs typeface="Arial"/>
                <a:sym typeface="Arial"/>
                <a:rtl val="0"/>
              </a:rPr>
              <a:t>Finerenone</a:t>
            </a:r>
          </a:p>
        </p:txBody>
      </p:sp>
      <p:sp>
        <p:nvSpPr>
          <p:cNvPr id="107" name="TextBox 106">
            <a:extLst>
              <a:ext uri="{FF2B5EF4-FFF2-40B4-BE49-F238E27FC236}">
                <a16:creationId xmlns:a16="http://schemas.microsoft.com/office/drawing/2014/main" id="{7C8C6EDE-8D66-A89D-1EEA-960D357409E6}"/>
              </a:ext>
            </a:extLst>
          </p:cNvPr>
          <p:cNvSpPr txBox="1"/>
          <p:nvPr/>
        </p:nvSpPr>
        <p:spPr>
          <a:xfrm rot="16200000">
            <a:off x="-212443" y="2845209"/>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sp>
        <p:nvSpPr>
          <p:cNvPr id="108" name="TextBox 107">
            <a:extLst>
              <a:ext uri="{FF2B5EF4-FFF2-40B4-BE49-F238E27FC236}">
                <a16:creationId xmlns:a16="http://schemas.microsoft.com/office/drawing/2014/main" id="{A4882793-3F40-E9E2-D040-DAE578B7EEE0}"/>
              </a:ext>
            </a:extLst>
          </p:cNvPr>
          <p:cNvSpPr txBox="1"/>
          <p:nvPr/>
        </p:nvSpPr>
        <p:spPr>
          <a:xfrm>
            <a:off x="2883592" y="4877963"/>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sp>
        <p:nvSpPr>
          <p:cNvPr id="109" name="TextBox 108">
            <a:extLst>
              <a:ext uri="{FF2B5EF4-FFF2-40B4-BE49-F238E27FC236}">
                <a16:creationId xmlns:a16="http://schemas.microsoft.com/office/drawing/2014/main" id="{BD3F963F-2017-A3B3-DBE7-FB2F15275C60}"/>
              </a:ext>
            </a:extLst>
          </p:cNvPr>
          <p:cNvSpPr txBox="1"/>
          <p:nvPr/>
        </p:nvSpPr>
        <p:spPr>
          <a:xfrm>
            <a:off x="1573974" y="1199244"/>
            <a:ext cx="3318537" cy="523220"/>
          </a:xfrm>
          <a:prstGeom prst="rect">
            <a:avLst/>
          </a:prstGeom>
          <a:noFill/>
        </p:spPr>
        <p:txBody>
          <a:bodyPr vert="horz" wrap="none" lIns="91440" tIns="45720" rIns="91440" bIns="45720" rtlCol="0">
            <a:spAutoFit/>
          </a:bodyPr>
          <a:lstStyle/>
          <a:p>
            <a:pPr>
              <a:spcBef>
                <a:spcPts val="600"/>
              </a:spcBef>
            </a:pPr>
            <a:r>
              <a:rPr lang="en-US" sz="1400" b="1" spc="0" baseline="0">
                <a:ln/>
                <a:solidFill>
                  <a:srgbClr val="53585A"/>
                </a:solidFill>
                <a:latin typeface="Arial"/>
                <a:cs typeface="Arial"/>
                <a:sym typeface="Arial"/>
                <a:rtl val="0"/>
              </a:rPr>
              <a:t>Hazard ratio, 0.80 (95% CI 0.70, 0.91)</a:t>
            </a:r>
            <a:br>
              <a:rPr lang="en-US" sz="1400" b="1" spc="0" baseline="0">
                <a:ln/>
                <a:solidFill>
                  <a:srgbClr val="53585A"/>
                </a:solidFill>
                <a:latin typeface="Arial"/>
                <a:cs typeface="Arial"/>
                <a:sym typeface="Arial"/>
                <a:rtl val="0"/>
              </a:rPr>
            </a:br>
            <a:r>
              <a:rPr lang="en-US" sz="1400" b="1" i="1">
                <a:ln/>
                <a:solidFill>
                  <a:srgbClr val="53585A"/>
                </a:solidFill>
                <a:latin typeface="Arial"/>
                <a:cs typeface="Arial"/>
                <a:sym typeface="Arial"/>
                <a:rtl val="0"/>
              </a:rPr>
              <a:t>p</a:t>
            </a:r>
            <a:r>
              <a:rPr lang="en-US" sz="1400" b="1">
                <a:ln/>
                <a:solidFill>
                  <a:srgbClr val="53585A"/>
                </a:solidFill>
                <a:latin typeface="Arial"/>
                <a:cs typeface="Arial"/>
                <a:sym typeface="Arial"/>
                <a:rtl val="0"/>
              </a:rPr>
              <a:t>=</a:t>
            </a:r>
            <a:r>
              <a:rPr lang="en-US" sz="1400" b="1" spc="0" baseline="0">
                <a:ln/>
                <a:solidFill>
                  <a:srgbClr val="53585A"/>
                </a:solidFill>
                <a:latin typeface="Arial"/>
                <a:cs typeface="Arial"/>
                <a:sym typeface="Arial"/>
                <a:rtl val="0"/>
              </a:rPr>
              <a:t>0.0006</a:t>
            </a:r>
          </a:p>
        </p:txBody>
      </p:sp>
      <p:graphicFrame>
        <p:nvGraphicFramePr>
          <p:cNvPr id="110" name="Table 109">
            <a:extLst>
              <a:ext uri="{FF2B5EF4-FFF2-40B4-BE49-F238E27FC236}">
                <a16:creationId xmlns:a16="http://schemas.microsoft.com/office/drawing/2014/main" id="{9A967074-77F0-ADFB-C2C7-4F52267A8A13}"/>
              </a:ext>
            </a:extLst>
          </p:cNvPr>
          <p:cNvGraphicFramePr>
            <a:graphicFrameLocks noGrp="1"/>
          </p:cNvGraphicFramePr>
          <p:nvPr>
            <p:extLst>
              <p:ext uri="{D42A27DB-BD31-4B8C-83A1-F6EECF244321}">
                <p14:modId xmlns:p14="http://schemas.microsoft.com/office/powerpoint/2010/main" val="179874154"/>
              </p:ext>
            </p:extLst>
          </p:nvPr>
        </p:nvGraphicFramePr>
        <p:xfrm>
          <a:off x="6994156" y="2407578"/>
          <a:ext cx="5144400" cy="1737360"/>
        </p:xfrm>
        <a:graphic>
          <a:graphicData uri="http://schemas.openxmlformats.org/drawingml/2006/table">
            <a:tbl>
              <a:tblPr firstRow="1" bandRow="1">
                <a:tableStyleId>{0660B408-B3CF-4A94-85FC-2B1E0A45F4A2}</a:tableStyleId>
              </a:tblPr>
              <a:tblGrid>
                <a:gridCol w="927104">
                  <a:extLst>
                    <a:ext uri="{9D8B030D-6E8A-4147-A177-3AD203B41FA5}">
                      <a16:colId xmlns:a16="http://schemas.microsoft.com/office/drawing/2014/main" val="1305756037"/>
                    </a:ext>
                  </a:extLst>
                </a:gridCol>
                <a:gridCol w="872388">
                  <a:extLst>
                    <a:ext uri="{9D8B030D-6E8A-4147-A177-3AD203B41FA5}">
                      <a16:colId xmlns:a16="http://schemas.microsoft.com/office/drawing/2014/main" val="80009962"/>
                    </a:ext>
                  </a:extLst>
                </a:gridCol>
                <a:gridCol w="1095413">
                  <a:extLst>
                    <a:ext uri="{9D8B030D-6E8A-4147-A177-3AD203B41FA5}">
                      <a16:colId xmlns:a16="http://schemas.microsoft.com/office/drawing/2014/main" val="90518288"/>
                    </a:ext>
                  </a:extLst>
                </a:gridCol>
                <a:gridCol w="1325431">
                  <a:extLst>
                    <a:ext uri="{9D8B030D-6E8A-4147-A177-3AD203B41FA5}">
                      <a16:colId xmlns:a16="http://schemas.microsoft.com/office/drawing/2014/main" val="2862376440"/>
                    </a:ext>
                  </a:extLst>
                </a:gridCol>
                <a:gridCol w="924064">
                  <a:extLst>
                    <a:ext uri="{9D8B030D-6E8A-4147-A177-3AD203B41FA5}">
                      <a16:colId xmlns:a16="http://schemas.microsoft.com/office/drawing/2014/main" val="997591540"/>
                    </a:ext>
                  </a:extLst>
                </a:gridCol>
              </a:tblGrid>
              <a:tr h="168808">
                <a:tc rowSpan="2">
                  <a:txBody>
                    <a:bodyPr/>
                    <a:lstStyle/>
                    <a:p>
                      <a:r>
                        <a:rPr lang="en-GB" sz="1000" baseline="0" noProof="0"/>
                        <a:t>HHF or CV death</a:t>
                      </a:r>
                    </a:p>
                  </a:txBody>
                  <a:tcPr>
                    <a:solidFill>
                      <a:schemeClr val="bg2">
                        <a:lumMod val="75000"/>
                      </a:schemeClr>
                    </a:solidFill>
                  </a:tcPr>
                </a:tc>
                <a:tc gridSpan="2">
                  <a:txBody>
                    <a:bodyPr/>
                    <a:lstStyle/>
                    <a:p>
                      <a:pPr algn="ctr"/>
                      <a:r>
                        <a:rPr lang="en-GB" sz="1000" b="1" noProof="0"/>
                        <a:t>Events, n/N (Rate/1000 PY)</a:t>
                      </a:r>
                    </a:p>
                  </a:txBody>
                  <a:tcPr>
                    <a:solidFill>
                      <a:schemeClr val="bg2">
                        <a:lumMod val="75000"/>
                      </a:schemeClr>
                    </a:solidFill>
                  </a:tcPr>
                </a:tc>
                <a:tc hMerge="1">
                  <a:txBody>
                    <a:bodyPr/>
                    <a:lstStyle/>
                    <a:p>
                      <a:endParaRPr lang="en-GB"/>
                    </a:p>
                  </a:txBody>
                  <a:tcPr/>
                </a:tc>
                <a:tc rowSpan="2">
                  <a:txBody>
                    <a:bodyPr/>
                    <a:lstStyle/>
                    <a:p>
                      <a:endParaRPr lang="en-GB" sz="1000" noProof="0"/>
                    </a:p>
                  </a:txBody>
                  <a:tcPr>
                    <a:solidFill>
                      <a:schemeClr val="bg2">
                        <a:lumMod val="75000"/>
                      </a:schemeClr>
                    </a:solidFill>
                  </a:tcPr>
                </a:tc>
                <a:tc rowSpan="2">
                  <a:txBody>
                    <a:bodyPr/>
                    <a:lstStyle/>
                    <a:p>
                      <a:pPr marL="0" algn="ctr" defTabSz="914400" rtl="0" eaLnBrk="1" latinLnBrk="0" hangingPunct="1"/>
                      <a:r>
                        <a:rPr lang="en-GB" sz="1000" b="1" kern="1200" noProof="0">
                          <a:solidFill>
                            <a:schemeClr val="lt1"/>
                          </a:solidFill>
                        </a:rPr>
                        <a:t>Hazard </a:t>
                      </a:r>
                      <a:br>
                        <a:rPr lang="en-GB" sz="1000" b="1" kern="1200" noProof="0">
                          <a:solidFill>
                            <a:schemeClr val="lt1"/>
                          </a:solidFill>
                        </a:rPr>
                      </a:br>
                      <a:r>
                        <a:rPr lang="en-GB" sz="1000" b="1" kern="1200" noProof="0">
                          <a:solidFill>
                            <a:schemeClr val="lt1"/>
                          </a:solidFill>
                        </a:rPr>
                        <a:t>ratio </a:t>
                      </a:r>
                      <a:br>
                        <a:rPr lang="en-GB" sz="1000" b="1" kern="1200" noProof="0">
                          <a:solidFill>
                            <a:schemeClr val="lt1"/>
                          </a:solidFill>
                        </a:rPr>
                      </a:br>
                      <a:r>
                        <a:rPr lang="en-GB" sz="1000" b="1" kern="1200" noProof="0">
                          <a:solidFill>
                            <a:schemeClr val="lt1"/>
                          </a:solidFill>
                        </a:rPr>
                        <a:t>(95% CI)</a:t>
                      </a:r>
                      <a:endParaRPr lang="en-GB" sz="1000" b="1" kern="1200" noProof="0">
                        <a:solidFill>
                          <a:schemeClr val="lt1"/>
                        </a:solidFill>
                        <a:latin typeface="+mn-lt"/>
                        <a:ea typeface="+mn-ea"/>
                        <a:cs typeface="+mn-cs"/>
                      </a:endParaRPr>
                    </a:p>
                  </a:txBody>
                  <a:tcPr anchor="b">
                    <a:solidFill>
                      <a:schemeClr val="bg2">
                        <a:lumMod val="75000"/>
                      </a:schemeClr>
                    </a:solidFill>
                  </a:tcPr>
                </a:tc>
                <a:extLst>
                  <a:ext uri="{0D108BD9-81ED-4DB2-BD59-A6C34878D82A}">
                    <a16:rowId xmlns:a16="http://schemas.microsoft.com/office/drawing/2014/main" val="226454451"/>
                  </a:ext>
                </a:extLst>
              </a:tr>
              <a:tr h="173570">
                <a:tc vMerge="1">
                  <a:txBody>
                    <a:bodyPr/>
                    <a:lstStyle/>
                    <a:p>
                      <a:endParaRPr lang="en-GB"/>
                    </a:p>
                  </a:txBody>
                  <a:tcPr/>
                </a:tc>
                <a:tc>
                  <a:txBody>
                    <a:bodyPr/>
                    <a:lstStyle/>
                    <a:p>
                      <a:pPr algn="ctr"/>
                      <a:r>
                        <a:rPr lang="en-GB" sz="1000" b="1" noProof="0">
                          <a:solidFill>
                            <a:schemeClr val="bg1"/>
                          </a:solidFill>
                        </a:rPr>
                        <a:t>Finerenone</a:t>
                      </a:r>
                    </a:p>
                  </a:txBody>
                  <a:tcPr>
                    <a:solidFill>
                      <a:schemeClr val="bg2">
                        <a:lumMod val="75000"/>
                      </a:schemeClr>
                    </a:solidFill>
                  </a:tcPr>
                </a:tc>
                <a:tc>
                  <a:txBody>
                    <a:bodyPr/>
                    <a:lstStyle/>
                    <a:p>
                      <a:pPr algn="ctr"/>
                      <a:r>
                        <a:rPr lang="en-GB" sz="1000" b="1" noProof="0">
                          <a:solidFill>
                            <a:schemeClr val="bg1"/>
                          </a:solidFill>
                        </a:rPr>
                        <a:t>Placebo</a:t>
                      </a:r>
                    </a:p>
                  </a:txBody>
                  <a:tcPr>
                    <a:solidFill>
                      <a:schemeClr val="bg2">
                        <a:lumMod val="75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r>
                        <a:rPr lang="en-GB" sz="1000" b="1" noProof="0"/>
                        <a:t>Overall</a:t>
                      </a:r>
                    </a:p>
                  </a:txBody>
                  <a:tcPr anchor="ctr"/>
                </a:tc>
                <a:tc>
                  <a:txBody>
                    <a:bodyPr/>
                    <a:lstStyle/>
                    <a:p>
                      <a:pPr algn="ctr"/>
                      <a:r>
                        <a:rPr lang="en-GB" sz="1000" noProof="0"/>
                        <a:t>420/7291</a:t>
                      </a:r>
                      <a:br>
                        <a:rPr lang="en-GB" sz="1000" noProof="0"/>
                      </a:br>
                      <a:r>
                        <a:rPr lang="en-GB" sz="1000" noProof="0"/>
                        <a:t>(19.1)</a:t>
                      </a:r>
                    </a:p>
                  </a:txBody>
                  <a:tcPr/>
                </a:tc>
                <a:tc>
                  <a:txBody>
                    <a:bodyPr/>
                    <a:lstStyle/>
                    <a:p>
                      <a:pPr algn="ctr"/>
                      <a:r>
                        <a:rPr lang="en-GB" sz="1000"/>
                        <a:t>520/7283</a:t>
                      </a:r>
                      <a:br>
                        <a:rPr lang="en-GB" sz="1000"/>
                      </a:br>
                      <a:r>
                        <a:rPr lang="en-GB" sz="1000"/>
                        <a:t>(23.9)</a:t>
                      </a:r>
                    </a:p>
                  </a:txBody>
                  <a:tcPr/>
                </a:tc>
                <a:tc>
                  <a:txBody>
                    <a:bodyPr/>
                    <a:lstStyle/>
                    <a:p>
                      <a:endParaRPr lang="en-GB" sz="1000" noProof="0"/>
                    </a:p>
                  </a:txBody>
                  <a:tcPr/>
                </a:tc>
                <a:tc>
                  <a:txBody>
                    <a:bodyPr/>
                    <a:lstStyle/>
                    <a:p>
                      <a:pPr algn="ctr"/>
                      <a:r>
                        <a:rPr lang="en-GB" sz="1000" noProof="0"/>
                        <a:t>0.80 </a:t>
                      </a:r>
                      <a:br>
                        <a:rPr lang="en-GB" sz="1000" noProof="0"/>
                      </a:br>
                      <a:r>
                        <a:rPr lang="en-GB" sz="1000" noProof="0"/>
                        <a:t>(0.70, 0.91)</a:t>
                      </a:r>
                    </a:p>
                  </a:txBody>
                  <a:tcPr anchor="ctr"/>
                </a:tc>
                <a:extLst>
                  <a:ext uri="{0D108BD9-81ED-4DB2-BD59-A6C34878D82A}">
                    <a16:rowId xmlns:a16="http://schemas.microsoft.com/office/drawing/2014/main" val="13850548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Diabetes*</a:t>
                      </a:r>
                    </a:p>
                  </a:txBody>
                  <a:tcPr anchor="ctr"/>
                </a:tc>
                <a:tc>
                  <a:txBody>
                    <a:bodyPr/>
                    <a:lstStyle/>
                    <a:p>
                      <a:pPr algn="ctr"/>
                      <a:r>
                        <a:rPr lang="en-GB" sz="1000" noProof="0"/>
                        <a:t>410/6498 </a:t>
                      </a:r>
                      <a:br>
                        <a:rPr lang="en-GB" sz="1000" noProof="0"/>
                      </a:br>
                      <a:r>
                        <a:rPr lang="en-GB" sz="1000" noProof="0"/>
                        <a:t>(21.1)</a:t>
                      </a:r>
                    </a:p>
                  </a:txBody>
                  <a:tcPr anchor="ctr"/>
                </a:tc>
                <a:tc>
                  <a:txBody>
                    <a:bodyPr/>
                    <a:lstStyle/>
                    <a:p>
                      <a:pPr algn="ctr"/>
                      <a:r>
                        <a:rPr lang="en-GB" sz="1000"/>
                        <a:t>504/6492 </a:t>
                      </a:r>
                    </a:p>
                    <a:p>
                      <a:pPr algn="ctr"/>
                      <a:r>
                        <a:rPr lang="en-GB" sz="1000"/>
                        <a:t>(26.2)</a:t>
                      </a:r>
                    </a:p>
                  </a:txBody>
                  <a:tcPr anchor="ctr"/>
                </a:tc>
                <a:tc>
                  <a:txBody>
                    <a:bodyPr/>
                    <a:lstStyle/>
                    <a:p>
                      <a:endParaRPr lang="en-GB" sz="1000" noProof="0"/>
                    </a:p>
                  </a:txBody>
                  <a:tcPr/>
                </a:tc>
                <a:tc>
                  <a:txBody>
                    <a:bodyPr/>
                    <a:lstStyle/>
                    <a:p>
                      <a:pPr algn="ctr"/>
                      <a:r>
                        <a:rPr lang="en-GB" sz="1000" noProof="0"/>
                        <a:t>0.81</a:t>
                      </a:r>
                      <a:br>
                        <a:rPr lang="en-GB" sz="1000" noProof="0"/>
                      </a:br>
                      <a:r>
                        <a:rPr lang="en-GB" sz="1000" noProof="0"/>
                        <a:t>(0.71, 0.92)</a:t>
                      </a:r>
                    </a:p>
                  </a:txBody>
                  <a:tcPr anchor="ctr"/>
                </a:tc>
                <a:extLst>
                  <a:ext uri="{0D108BD9-81ED-4DB2-BD59-A6C34878D82A}">
                    <a16:rowId xmlns:a16="http://schemas.microsoft.com/office/drawing/2014/main" val="3634067839"/>
                  </a:ext>
                </a:extLst>
              </a:tr>
              <a:tr h="306000">
                <a:tc>
                  <a:txBody>
                    <a:bodyPr/>
                    <a:lstStyle/>
                    <a:p>
                      <a:r>
                        <a:rPr lang="en-GB" sz="1000" noProof="0"/>
                        <a:t>No diabetes</a:t>
                      </a:r>
                    </a:p>
                  </a:txBody>
                  <a:tcPr anchor="ctr"/>
                </a:tc>
                <a:tc>
                  <a:txBody>
                    <a:bodyPr/>
                    <a:lstStyle/>
                    <a:p>
                      <a:pPr algn="ctr"/>
                      <a:r>
                        <a:rPr lang="en-GB" sz="1000" noProof="0"/>
                        <a:t>10/793 </a:t>
                      </a:r>
                      <a:br>
                        <a:rPr lang="en-GB" sz="1000" noProof="0"/>
                      </a:br>
                      <a:r>
                        <a:rPr lang="en-GB" sz="1000" noProof="0"/>
                        <a:t>(3.9)</a:t>
                      </a:r>
                    </a:p>
                  </a:txBody>
                  <a:tcPr anchor="ctr"/>
                </a:tc>
                <a:tc>
                  <a:txBody>
                    <a:bodyPr/>
                    <a:lstStyle/>
                    <a:p>
                      <a:pPr algn="ctr"/>
                      <a:r>
                        <a:rPr lang="en-GB" sz="1000"/>
                        <a:t>16/791 </a:t>
                      </a:r>
                    </a:p>
                    <a:p>
                      <a:pPr algn="ctr"/>
                      <a:r>
                        <a:rPr lang="en-GB" sz="1000"/>
                        <a:t>(6.4)</a:t>
                      </a:r>
                    </a:p>
                  </a:txBody>
                  <a:tcPr anchor="ctr"/>
                </a:tc>
                <a:tc>
                  <a:txBody>
                    <a:bodyPr/>
                    <a:lstStyle/>
                    <a:p>
                      <a:endParaRPr lang="en-GB" sz="1000"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noProof="0"/>
                        <a:t>0.60 </a:t>
                      </a:r>
                      <a:br>
                        <a:rPr lang="en-GB" sz="1000" noProof="0"/>
                      </a:br>
                      <a:r>
                        <a:rPr lang="en-GB" sz="1000" noProof="0"/>
                        <a:t>(0.27, 1.33)</a:t>
                      </a:r>
                    </a:p>
                  </a:txBody>
                  <a:tcPr anchor="ctr"/>
                </a:tc>
                <a:extLst>
                  <a:ext uri="{0D108BD9-81ED-4DB2-BD59-A6C34878D82A}">
                    <a16:rowId xmlns:a16="http://schemas.microsoft.com/office/drawing/2014/main" val="896864894"/>
                  </a:ext>
                </a:extLst>
              </a:tr>
            </a:tbl>
          </a:graphicData>
        </a:graphic>
      </p:graphicFrame>
      <p:graphicFrame>
        <p:nvGraphicFramePr>
          <p:cNvPr id="111" name="Chart 110">
            <a:extLst>
              <a:ext uri="{FF2B5EF4-FFF2-40B4-BE49-F238E27FC236}">
                <a16:creationId xmlns:a16="http://schemas.microsoft.com/office/drawing/2014/main" id="{CFA99982-5A40-723B-92D3-5A2780E43247}"/>
              </a:ext>
            </a:extLst>
          </p:cNvPr>
          <p:cNvGraphicFramePr>
            <a:graphicFrameLocks/>
          </p:cNvGraphicFramePr>
          <p:nvPr>
            <p:extLst>
              <p:ext uri="{D42A27DB-BD31-4B8C-83A1-F6EECF244321}">
                <p14:modId xmlns:p14="http://schemas.microsoft.com/office/powerpoint/2010/main" val="2453442963"/>
              </p:ext>
            </p:extLst>
          </p:nvPr>
        </p:nvGraphicFramePr>
        <p:xfrm>
          <a:off x="9672324" y="2949627"/>
          <a:ext cx="1807263" cy="1433951"/>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Glasgow 2026 | ERA">
            <a:extLst>
              <a:ext uri="{FF2B5EF4-FFF2-40B4-BE49-F238E27FC236}">
                <a16:creationId xmlns:a16="http://schemas.microsoft.com/office/drawing/2014/main" id="{6911ACD3-201A-98D7-B03A-E310E8A27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2C6B0BF-B07D-1199-C655-3CA44C855FA2}"/>
              </a:ext>
            </a:extLst>
          </p:cNvPr>
          <p:cNvGrpSpPr/>
          <p:nvPr/>
        </p:nvGrpSpPr>
        <p:grpSpPr>
          <a:xfrm>
            <a:off x="9190751" y="4396159"/>
            <a:ext cx="2116256" cy="439967"/>
            <a:chOff x="6422446" y="6126283"/>
            <a:chExt cx="2333348" cy="439967"/>
          </a:xfrm>
        </p:grpSpPr>
        <p:sp>
          <p:nvSpPr>
            <p:cNvPr id="8" name="TextBox 7">
              <a:extLst>
                <a:ext uri="{FF2B5EF4-FFF2-40B4-BE49-F238E27FC236}">
                  <a16:creationId xmlns:a16="http://schemas.microsoft.com/office/drawing/2014/main" id="{08FB26DB-E348-7D82-0F0D-99B5C715CBA6}"/>
                </a:ext>
              </a:extLst>
            </p:cNvPr>
            <p:cNvSpPr txBox="1"/>
            <p:nvPr/>
          </p:nvSpPr>
          <p:spPr>
            <a:xfrm>
              <a:off x="6422446" y="6163051"/>
              <a:ext cx="155114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finerenone</a:t>
              </a:r>
            </a:p>
          </p:txBody>
        </p:sp>
        <p:sp>
          <p:nvSpPr>
            <p:cNvPr id="9" name="TextBox 8">
              <a:extLst>
                <a:ext uri="{FF2B5EF4-FFF2-40B4-BE49-F238E27FC236}">
                  <a16:creationId xmlns:a16="http://schemas.microsoft.com/office/drawing/2014/main" id="{E23A82AE-62F4-ACFD-95F6-852473D97B17}"/>
                </a:ext>
              </a:extLst>
            </p:cNvPr>
            <p:cNvSpPr txBox="1"/>
            <p:nvPr/>
          </p:nvSpPr>
          <p:spPr>
            <a:xfrm>
              <a:off x="7958579" y="6163051"/>
              <a:ext cx="797215"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placebo</a:t>
              </a:r>
            </a:p>
          </p:txBody>
        </p:sp>
        <p:cxnSp>
          <p:nvCxnSpPr>
            <p:cNvPr id="10" name="Straight Arrow Connector 9">
              <a:extLst>
                <a:ext uri="{FF2B5EF4-FFF2-40B4-BE49-F238E27FC236}">
                  <a16:creationId xmlns:a16="http://schemas.microsoft.com/office/drawing/2014/main" id="{EFCB12B2-25E6-A84D-8BAF-DC1D703E46A5}"/>
                </a:ext>
              </a:extLst>
            </p:cNvPr>
            <p:cNvCxnSpPr>
              <a:cxnSpLocks/>
            </p:cNvCxnSpPr>
            <p:nvPr/>
          </p:nvCxnSpPr>
          <p:spPr>
            <a:xfrm flipH="1">
              <a:off x="7172876" y="6126283"/>
              <a:ext cx="6747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8B95732-FF64-C807-1551-8E9B74C118FD}"/>
                </a:ext>
              </a:extLst>
            </p:cNvPr>
            <p:cNvCxnSpPr>
              <a:cxnSpLocks/>
            </p:cNvCxnSpPr>
            <p:nvPr/>
          </p:nvCxnSpPr>
          <p:spPr>
            <a:xfrm>
              <a:off x="8075169" y="6126283"/>
              <a:ext cx="6747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9790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CBE28246-04BB-9065-94D5-1E699E8B70B2}"/>
              </a:ext>
            </a:extLst>
          </p:cNvPr>
          <p:cNvSpPr txBox="1"/>
          <p:nvPr/>
        </p:nvSpPr>
        <p:spPr>
          <a:xfrm rot="16200000">
            <a:off x="-201810" y="2823943"/>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sp>
        <p:nvSpPr>
          <p:cNvPr id="7" name="TextBox 6">
            <a:extLst>
              <a:ext uri="{FF2B5EF4-FFF2-40B4-BE49-F238E27FC236}">
                <a16:creationId xmlns:a16="http://schemas.microsoft.com/office/drawing/2014/main" id="{032C807E-3CF9-8998-E701-924B5322B111}"/>
              </a:ext>
            </a:extLst>
          </p:cNvPr>
          <p:cNvSpPr txBox="1"/>
          <p:nvPr/>
        </p:nvSpPr>
        <p:spPr>
          <a:xfrm>
            <a:off x="1234483" y="4468592"/>
            <a:ext cx="269625"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0</a:t>
            </a:r>
          </a:p>
        </p:txBody>
      </p:sp>
      <p:sp>
        <p:nvSpPr>
          <p:cNvPr id="8" name="TextBox 7">
            <a:extLst>
              <a:ext uri="{FF2B5EF4-FFF2-40B4-BE49-F238E27FC236}">
                <a16:creationId xmlns:a16="http://schemas.microsoft.com/office/drawing/2014/main" id="{F88E436A-0488-57B6-59D4-9C71121488B0}"/>
              </a:ext>
            </a:extLst>
          </p:cNvPr>
          <p:cNvSpPr txBox="1"/>
          <p:nvPr/>
        </p:nvSpPr>
        <p:spPr>
          <a:xfrm>
            <a:off x="1477917" y="4721522"/>
            <a:ext cx="8495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0</a:t>
            </a:r>
          </a:p>
        </p:txBody>
      </p:sp>
      <p:sp>
        <p:nvSpPr>
          <p:cNvPr id="9" name="TextBox 8">
            <a:extLst>
              <a:ext uri="{FF2B5EF4-FFF2-40B4-BE49-F238E27FC236}">
                <a16:creationId xmlns:a16="http://schemas.microsoft.com/office/drawing/2014/main" id="{CC0F5097-FAAE-CDCC-2C2F-60922652F3A0}"/>
              </a:ext>
            </a:extLst>
          </p:cNvPr>
          <p:cNvSpPr txBox="1"/>
          <p:nvPr/>
        </p:nvSpPr>
        <p:spPr>
          <a:xfrm>
            <a:off x="1234483" y="3333782"/>
            <a:ext cx="269625"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5</a:t>
            </a:r>
          </a:p>
        </p:txBody>
      </p:sp>
      <p:sp>
        <p:nvSpPr>
          <p:cNvPr id="10" name="TextBox 9">
            <a:extLst>
              <a:ext uri="{FF2B5EF4-FFF2-40B4-BE49-F238E27FC236}">
                <a16:creationId xmlns:a16="http://schemas.microsoft.com/office/drawing/2014/main" id="{B7E50EFC-CBAB-2DCB-0D5E-36286C345144}"/>
              </a:ext>
            </a:extLst>
          </p:cNvPr>
          <p:cNvSpPr txBox="1"/>
          <p:nvPr/>
        </p:nvSpPr>
        <p:spPr>
          <a:xfrm>
            <a:off x="1146938" y="2190049"/>
            <a:ext cx="354584"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10</a:t>
            </a:r>
          </a:p>
        </p:txBody>
      </p:sp>
      <p:sp>
        <p:nvSpPr>
          <p:cNvPr id="11" name="TextBox 10">
            <a:extLst>
              <a:ext uri="{FF2B5EF4-FFF2-40B4-BE49-F238E27FC236}">
                <a16:creationId xmlns:a16="http://schemas.microsoft.com/office/drawing/2014/main" id="{C5314BFF-2493-0D7C-897D-5EAA01B3724A}"/>
              </a:ext>
            </a:extLst>
          </p:cNvPr>
          <p:cNvSpPr txBox="1"/>
          <p:nvPr/>
        </p:nvSpPr>
        <p:spPr>
          <a:xfrm>
            <a:off x="1146938" y="1042289"/>
            <a:ext cx="354584" cy="276999"/>
          </a:xfrm>
          <a:prstGeom prst="rect">
            <a:avLst/>
          </a:prstGeom>
          <a:noFill/>
        </p:spPr>
        <p:txBody>
          <a:bodyPr vert="horz" wrap="none" lIns="91440" tIns="45720" rIns="91440" bIns="45720" rtlCol="0">
            <a:spAutoFit/>
          </a:bodyPr>
          <a:lstStyle/>
          <a:p>
            <a:pPr algn="r">
              <a:spcBef>
                <a:spcPts val="600"/>
              </a:spcBef>
            </a:pPr>
            <a:r>
              <a:rPr lang="en-US" sz="1200" spc="0" baseline="0">
                <a:ln/>
                <a:latin typeface="Arial"/>
                <a:cs typeface="Arial"/>
                <a:sym typeface="Arial"/>
                <a:rtl val="0"/>
              </a:rPr>
              <a:t>15</a:t>
            </a:r>
          </a:p>
        </p:txBody>
      </p:sp>
      <p:sp>
        <p:nvSpPr>
          <p:cNvPr id="14" name="Freeform: Shape 13">
            <a:extLst>
              <a:ext uri="{FF2B5EF4-FFF2-40B4-BE49-F238E27FC236}">
                <a16:creationId xmlns:a16="http://schemas.microsoft.com/office/drawing/2014/main" id="{CF058861-4F32-BC4A-3B02-F8CBE2374B03}"/>
              </a:ext>
            </a:extLst>
          </p:cNvPr>
          <p:cNvSpPr/>
          <p:nvPr/>
        </p:nvSpPr>
        <p:spPr>
          <a:xfrm>
            <a:off x="1524467"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15" name="Freeform: Shape 14">
            <a:extLst>
              <a:ext uri="{FF2B5EF4-FFF2-40B4-BE49-F238E27FC236}">
                <a16:creationId xmlns:a16="http://schemas.microsoft.com/office/drawing/2014/main" id="{4070016D-0B0B-61B4-22FA-7BD016EFA631}"/>
              </a:ext>
            </a:extLst>
          </p:cNvPr>
          <p:cNvSpPr/>
          <p:nvPr/>
        </p:nvSpPr>
        <p:spPr>
          <a:xfrm>
            <a:off x="2183588"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16" name="Freeform: Shape 15">
            <a:extLst>
              <a:ext uri="{FF2B5EF4-FFF2-40B4-BE49-F238E27FC236}">
                <a16:creationId xmlns:a16="http://schemas.microsoft.com/office/drawing/2014/main" id="{54B30301-2125-03FA-11F6-546A7A74B0D2}"/>
              </a:ext>
            </a:extLst>
          </p:cNvPr>
          <p:cNvSpPr/>
          <p:nvPr/>
        </p:nvSpPr>
        <p:spPr>
          <a:xfrm>
            <a:off x="6808072" y="4609715"/>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17" name="TextBox 16">
            <a:extLst>
              <a:ext uri="{FF2B5EF4-FFF2-40B4-BE49-F238E27FC236}">
                <a16:creationId xmlns:a16="http://schemas.microsoft.com/office/drawing/2014/main" id="{CB0268E0-684F-0809-754A-766EC14CCDD2}"/>
              </a:ext>
            </a:extLst>
          </p:cNvPr>
          <p:cNvSpPr txBox="1"/>
          <p:nvPr/>
        </p:nvSpPr>
        <p:spPr>
          <a:xfrm>
            <a:off x="2149118" y="4721522"/>
            <a:ext cx="8495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6</a:t>
            </a:r>
          </a:p>
        </p:txBody>
      </p:sp>
      <p:sp>
        <p:nvSpPr>
          <p:cNvPr id="18" name="TextBox 17">
            <a:extLst>
              <a:ext uri="{FF2B5EF4-FFF2-40B4-BE49-F238E27FC236}">
                <a16:creationId xmlns:a16="http://schemas.microsoft.com/office/drawing/2014/main" id="{6DCA7395-B889-C90A-7CDF-BB3E3C5A045C}"/>
              </a:ext>
            </a:extLst>
          </p:cNvPr>
          <p:cNvSpPr txBox="1"/>
          <p:nvPr/>
        </p:nvSpPr>
        <p:spPr>
          <a:xfrm>
            <a:off x="2757459" y="4721522"/>
            <a:ext cx="169918"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12</a:t>
            </a:r>
          </a:p>
        </p:txBody>
      </p:sp>
      <p:sp>
        <p:nvSpPr>
          <p:cNvPr id="19" name="TextBox 18">
            <a:extLst>
              <a:ext uri="{FF2B5EF4-FFF2-40B4-BE49-F238E27FC236}">
                <a16:creationId xmlns:a16="http://schemas.microsoft.com/office/drawing/2014/main" id="{42E48B78-9E3C-15A6-FC37-01BE53066387}"/>
              </a:ext>
            </a:extLst>
          </p:cNvPr>
          <p:cNvSpPr txBox="1"/>
          <p:nvPr/>
        </p:nvSpPr>
        <p:spPr>
          <a:xfrm>
            <a:off x="3410997" y="4721522"/>
            <a:ext cx="169918"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18</a:t>
            </a:r>
          </a:p>
        </p:txBody>
      </p:sp>
      <p:sp>
        <p:nvSpPr>
          <p:cNvPr id="20" name="TextBox 19">
            <a:extLst>
              <a:ext uri="{FF2B5EF4-FFF2-40B4-BE49-F238E27FC236}">
                <a16:creationId xmlns:a16="http://schemas.microsoft.com/office/drawing/2014/main" id="{54DFCF10-EEA0-1113-AC55-07AEA65AAD02}"/>
              </a:ext>
            </a:extLst>
          </p:cNvPr>
          <p:cNvSpPr txBox="1"/>
          <p:nvPr/>
        </p:nvSpPr>
        <p:spPr>
          <a:xfrm>
            <a:off x="4080840" y="4721522"/>
            <a:ext cx="169918"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24</a:t>
            </a:r>
          </a:p>
        </p:txBody>
      </p:sp>
      <p:sp>
        <p:nvSpPr>
          <p:cNvPr id="21" name="TextBox 20">
            <a:extLst>
              <a:ext uri="{FF2B5EF4-FFF2-40B4-BE49-F238E27FC236}">
                <a16:creationId xmlns:a16="http://schemas.microsoft.com/office/drawing/2014/main" id="{800F004E-A5A0-DA32-29ED-98E9167D837A}"/>
              </a:ext>
            </a:extLst>
          </p:cNvPr>
          <p:cNvSpPr txBox="1"/>
          <p:nvPr/>
        </p:nvSpPr>
        <p:spPr>
          <a:xfrm>
            <a:off x="4742531" y="4721522"/>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30</a:t>
            </a:r>
          </a:p>
        </p:txBody>
      </p:sp>
      <p:sp>
        <p:nvSpPr>
          <p:cNvPr id="22" name="TextBox 21">
            <a:extLst>
              <a:ext uri="{FF2B5EF4-FFF2-40B4-BE49-F238E27FC236}">
                <a16:creationId xmlns:a16="http://schemas.microsoft.com/office/drawing/2014/main" id="{A5BF5BBE-BB1C-FDC0-D778-E82327453F52}"/>
              </a:ext>
            </a:extLst>
          </p:cNvPr>
          <p:cNvSpPr txBox="1"/>
          <p:nvPr/>
        </p:nvSpPr>
        <p:spPr>
          <a:xfrm>
            <a:off x="5387917" y="4721522"/>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36</a:t>
            </a:r>
          </a:p>
        </p:txBody>
      </p:sp>
      <p:sp>
        <p:nvSpPr>
          <p:cNvPr id="23" name="TextBox 22">
            <a:extLst>
              <a:ext uri="{FF2B5EF4-FFF2-40B4-BE49-F238E27FC236}">
                <a16:creationId xmlns:a16="http://schemas.microsoft.com/office/drawing/2014/main" id="{7286FBC3-69DD-2C20-31B1-4544511B369C}"/>
              </a:ext>
            </a:extLst>
          </p:cNvPr>
          <p:cNvSpPr txBox="1"/>
          <p:nvPr/>
        </p:nvSpPr>
        <p:spPr>
          <a:xfrm>
            <a:off x="6044723" y="4721522"/>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42</a:t>
            </a:r>
          </a:p>
        </p:txBody>
      </p:sp>
      <p:sp>
        <p:nvSpPr>
          <p:cNvPr id="24" name="TextBox 23">
            <a:extLst>
              <a:ext uri="{FF2B5EF4-FFF2-40B4-BE49-F238E27FC236}">
                <a16:creationId xmlns:a16="http://schemas.microsoft.com/office/drawing/2014/main" id="{4DB75717-8FF0-8B2F-1084-7C5605433BBD}"/>
              </a:ext>
            </a:extLst>
          </p:cNvPr>
          <p:cNvSpPr txBox="1"/>
          <p:nvPr/>
        </p:nvSpPr>
        <p:spPr>
          <a:xfrm>
            <a:off x="6713777" y="4710889"/>
            <a:ext cx="169919" cy="184666"/>
          </a:xfrm>
          <a:prstGeom prst="rect">
            <a:avLst/>
          </a:prstGeom>
          <a:noFill/>
        </p:spPr>
        <p:txBody>
          <a:bodyPr vert="horz" wrap="none" lIns="0" tIns="0" rIns="0" bIns="0" rtlCol="0">
            <a:spAutoFit/>
          </a:bodyPr>
          <a:lstStyle/>
          <a:p>
            <a:pPr algn="ctr">
              <a:spcBef>
                <a:spcPts val="600"/>
              </a:spcBef>
            </a:pPr>
            <a:r>
              <a:rPr lang="en-US" sz="1200" spc="0" baseline="0">
                <a:ln/>
                <a:latin typeface="Arial"/>
                <a:cs typeface="Arial"/>
                <a:sym typeface="Arial"/>
                <a:rtl val="0"/>
              </a:rPr>
              <a:t>48</a:t>
            </a:r>
          </a:p>
        </p:txBody>
      </p:sp>
      <p:sp>
        <p:nvSpPr>
          <p:cNvPr id="25" name="Freeform: Shape 24">
            <a:extLst>
              <a:ext uri="{FF2B5EF4-FFF2-40B4-BE49-F238E27FC236}">
                <a16:creationId xmlns:a16="http://schemas.microsoft.com/office/drawing/2014/main" id="{D7998AAB-2E6B-352C-BEC5-2754699A99EA}"/>
              </a:ext>
            </a:extLst>
          </p:cNvPr>
          <p:cNvSpPr/>
          <p:nvPr/>
        </p:nvSpPr>
        <p:spPr>
          <a:xfrm>
            <a:off x="6138317"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6" name="Freeform: Shape 25">
            <a:extLst>
              <a:ext uri="{FF2B5EF4-FFF2-40B4-BE49-F238E27FC236}">
                <a16:creationId xmlns:a16="http://schemas.microsoft.com/office/drawing/2014/main" id="{51A0F6B8-5C2A-608A-E2D7-B63FEAB0B023}"/>
              </a:ext>
            </a:extLst>
          </p:cNvPr>
          <p:cNvSpPr/>
          <p:nvPr/>
        </p:nvSpPr>
        <p:spPr>
          <a:xfrm>
            <a:off x="5479195"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7" name="Freeform: Shape 26">
            <a:extLst>
              <a:ext uri="{FF2B5EF4-FFF2-40B4-BE49-F238E27FC236}">
                <a16:creationId xmlns:a16="http://schemas.microsoft.com/office/drawing/2014/main" id="{30D45974-88D1-78C4-534C-E21F47476F70}"/>
              </a:ext>
            </a:extLst>
          </p:cNvPr>
          <p:cNvSpPr/>
          <p:nvPr/>
        </p:nvSpPr>
        <p:spPr>
          <a:xfrm>
            <a:off x="4820074"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8" name="Freeform: Shape 27">
            <a:extLst>
              <a:ext uri="{FF2B5EF4-FFF2-40B4-BE49-F238E27FC236}">
                <a16:creationId xmlns:a16="http://schemas.microsoft.com/office/drawing/2014/main" id="{FA7FD552-3F8B-C35C-12EC-68D1A00FE711}"/>
              </a:ext>
            </a:extLst>
          </p:cNvPr>
          <p:cNvSpPr/>
          <p:nvPr/>
        </p:nvSpPr>
        <p:spPr>
          <a:xfrm>
            <a:off x="4160952"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29" name="Freeform: Shape 28">
            <a:extLst>
              <a:ext uri="{FF2B5EF4-FFF2-40B4-BE49-F238E27FC236}">
                <a16:creationId xmlns:a16="http://schemas.microsoft.com/office/drawing/2014/main" id="{679B4950-C795-1EFF-14D7-F6A8E036A0C3}"/>
              </a:ext>
            </a:extLst>
          </p:cNvPr>
          <p:cNvSpPr/>
          <p:nvPr/>
        </p:nvSpPr>
        <p:spPr>
          <a:xfrm>
            <a:off x="3501831"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sp>
        <p:nvSpPr>
          <p:cNvPr id="30" name="Freeform: Shape 29">
            <a:extLst>
              <a:ext uri="{FF2B5EF4-FFF2-40B4-BE49-F238E27FC236}">
                <a16:creationId xmlns:a16="http://schemas.microsoft.com/office/drawing/2014/main" id="{00148ED8-8A88-1757-1E7C-29D6B9715839}"/>
              </a:ext>
            </a:extLst>
          </p:cNvPr>
          <p:cNvSpPr/>
          <p:nvPr/>
        </p:nvSpPr>
        <p:spPr>
          <a:xfrm>
            <a:off x="2842709" y="4620348"/>
            <a:ext cx="14004" cy="64996"/>
          </a:xfrm>
          <a:custGeom>
            <a:avLst/>
            <a:gdLst>
              <a:gd name="csX0" fmla="*/ -150 w 16363"/>
              <a:gd name="csY0" fmla="*/ 64957 h 64996"/>
              <a:gd name="csX1" fmla="*/ -150 w 16363"/>
              <a:gd name="csY1" fmla="*/ -39 h 64996"/>
            </a:gdLst>
            <a:ahLst/>
            <a:cxnLst>
              <a:cxn ang="0">
                <a:pos x="csX0" y="csY0"/>
              </a:cxn>
              <a:cxn ang="0">
                <a:pos x="csX1" y="csY1"/>
              </a:cxn>
            </a:cxnLst>
            <a:rect l="l" t="t" r="r" b="b"/>
            <a:pathLst>
              <a:path w="16363" h="64996">
                <a:moveTo>
                  <a:pt x="-150" y="64957"/>
                </a:moveTo>
                <a:lnTo>
                  <a:pt x="-150" y="-39"/>
                </a:lnTo>
              </a:path>
            </a:pathLst>
          </a:custGeom>
          <a:noFill/>
          <a:ln w="15875" cap="flat">
            <a:solidFill>
              <a:schemeClr val="tx1"/>
            </a:solidFill>
            <a:prstDash val="solid"/>
            <a:round/>
          </a:ln>
        </p:spPr>
        <p:txBody>
          <a:bodyPr/>
          <a:lstStyle/>
          <a:p>
            <a:endParaRPr lang="en-US"/>
          </a:p>
        </p:txBody>
      </p:sp>
      <p:grpSp>
        <p:nvGrpSpPr>
          <p:cNvPr id="54" name="Group 53">
            <a:extLst>
              <a:ext uri="{FF2B5EF4-FFF2-40B4-BE49-F238E27FC236}">
                <a16:creationId xmlns:a16="http://schemas.microsoft.com/office/drawing/2014/main" id="{8CA60D9F-9E16-3C7D-FC3A-07309FBD6550}"/>
              </a:ext>
            </a:extLst>
          </p:cNvPr>
          <p:cNvGrpSpPr/>
          <p:nvPr/>
        </p:nvGrpSpPr>
        <p:grpSpPr>
          <a:xfrm>
            <a:off x="1468445" y="1180789"/>
            <a:ext cx="5342709" cy="3458663"/>
            <a:chOff x="3309620" y="2742264"/>
            <a:chExt cx="6242368" cy="2087999"/>
          </a:xfrm>
        </p:grpSpPr>
        <p:sp>
          <p:nvSpPr>
            <p:cNvPr id="55" name="Freeform: Shape 54">
              <a:extLst>
                <a:ext uri="{FF2B5EF4-FFF2-40B4-BE49-F238E27FC236}">
                  <a16:creationId xmlns:a16="http://schemas.microsoft.com/office/drawing/2014/main" id="{FE7C9A17-0F08-4E8A-E010-4DA2E37DF58C}"/>
                </a:ext>
              </a:extLst>
            </p:cNvPr>
            <p:cNvSpPr/>
            <p:nvPr/>
          </p:nvSpPr>
          <p:spPr>
            <a:xfrm>
              <a:off x="3375075" y="2743200"/>
              <a:ext cx="6168775" cy="2070125"/>
            </a:xfrm>
            <a:custGeom>
              <a:avLst/>
              <a:gdLst>
                <a:gd name="csX0" fmla="*/ 6168626 w 6168775"/>
                <a:gd name="csY0" fmla="*/ 3452114 h 3452152"/>
                <a:gd name="csX1" fmla="*/ -150 w 6168775"/>
                <a:gd name="csY1" fmla="*/ 3452114 h 3452152"/>
                <a:gd name="csX2" fmla="*/ -150 w 6168775"/>
                <a:gd name="csY2" fmla="*/ -39 h 3452152"/>
              </a:gdLst>
              <a:ahLst/>
              <a:cxnLst>
                <a:cxn ang="0">
                  <a:pos x="csX0" y="csY0"/>
                </a:cxn>
                <a:cxn ang="0">
                  <a:pos x="csX1" y="csY1"/>
                </a:cxn>
                <a:cxn ang="0">
                  <a:pos x="csX2" y="csY2"/>
                </a:cxn>
              </a:cxnLst>
              <a:rect l="l" t="t" r="r" b="b"/>
              <a:pathLst>
                <a:path w="6168775" h="3452152">
                  <a:moveTo>
                    <a:pt x="6168626" y="3452114"/>
                  </a:moveTo>
                  <a:lnTo>
                    <a:pt x="-150" y="3452114"/>
                  </a:lnTo>
                  <a:lnTo>
                    <a:pt x="-150" y="-39"/>
                  </a:lnTo>
                </a:path>
              </a:pathLst>
            </a:custGeom>
            <a:noFill/>
            <a:ln w="15875" cap="flat">
              <a:solidFill>
                <a:schemeClr val="tx1"/>
              </a:solidFill>
              <a:prstDash val="solid"/>
              <a:round/>
            </a:ln>
          </p:spPr>
          <p:txBody>
            <a:bodyPr/>
            <a:lstStyle/>
            <a:p>
              <a:endParaRPr lang="en-US"/>
            </a:p>
          </p:txBody>
        </p:sp>
        <p:sp>
          <p:nvSpPr>
            <p:cNvPr id="56" name="Freeform: Shape 55">
              <a:extLst>
                <a:ext uri="{FF2B5EF4-FFF2-40B4-BE49-F238E27FC236}">
                  <a16:creationId xmlns:a16="http://schemas.microsoft.com/office/drawing/2014/main" id="{35E70D92-886D-AFF5-B180-14A683C482B1}"/>
                </a:ext>
              </a:extLst>
            </p:cNvPr>
            <p:cNvSpPr/>
            <p:nvPr/>
          </p:nvSpPr>
          <p:spPr>
            <a:xfrm>
              <a:off x="3309620" y="4813900"/>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57" name="Freeform: Shape 56">
              <a:extLst>
                <a:ext uri="{FF2B5EF4-FFF2-40B4-BE49-F238E27FC236}">
                  <a16:creationId xmlns:a16="http://schemas.microsoft.com/office/drawing/2014/main" id="{84DC2301-B6E2-7AF8-A4E6-298DA9C6B1D3}"/>
                </a:ext>
              </a:extLst>
            </p:cNvPr>
            <p:cNvSpPr/>
            <p:nvPr/>
          </p:nvSpPr>
          <p:spPr>
            <a:xfrm>
              <a:off x="3309620" y="4123354"/>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58" name="Freeform: Shape 57">
              <a:extLst>
                <a:ext uri="{FF2B5EF4-FFF2-40B4-BE49-F238E27FC236}">
                  <a16:creationId xmlns:a16="http://schemas.microsoft.com/office/drawing/2014/main" id="{D7C5CEF4-4114-7E1E-C8A4-9DEFB6E92236}"/>
                </a:ext>
              </a:extLst>
            </p:cNvPr>
            <p:cNvSpPr/>
            <p:nvPr/>
          </p:nvSpPr>
          <p:spPr>
            <a:xfrm>
              <a:off x="3309620" y="3432809"/>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59" name="Freeform: Shape 58">
              <a:extLst>
                <a:ext uri="{FF2B5EF4-FFF2-40B4-BE49-F238E27FC236}">
                  <a16:creationId xmlns:a16="http://schemas.microsoft.com/office/drawing/2014/main" id="{7A444137-2BD8-506A-1A41-50C3ACE1DC4A}"/>
                </a:ext>
              </a:extLst>
            </p:cNvPr>
            <p:cNvSpPr/>
            <p:nvPr/>
          </p:nvSpPr>
          <p:spPr>
            <a:xfrm>
              <a:off x="3309620" y="2742264"/>
              <a:ext cx="64996" cy="16363"/>
            </a:xfrm>
            <a:custGeom>
              <a:avLst/>
              <a:gdLst>
                <a:gd name="csX0" fmla="*/ -150 w 64996"/>
                <a:gd name="csY0" fmla="*/ -39 h 16363"/>
                <a:gd name="csX1" fmla="*/ 64846 w 64996"/>
                <a:gd name="csY1" fmla="*/ -39 h 16363"/>
              </a:gdLst>
              <a:ahLst/>
              <a:cxnLst>
                <a:cxn ang="0">
                  <a:pos x="csX0" y="csY0"/>
                </a:cxn>
                <a:cxn ang="0">
                  <a:pos x="csX1" y="csY1"/>
                </a:cxn>
              </a:cxnLst>
              <a:rect l="l" t="t" r="r" b="b"/>
              <a:pathLst>
                <a:path w="64996" h="16363">
                  <a:moveTo>
                    <a:pt x="-150" y="-39"/>
                  </a:moveTo>
                  <a:lnTo>
                    <a:pt x="64846" y="-39"/>
                  </a:lnTo>
                </a:path>
              </a:pathLst>
            </a:custGeom>
            <a:noFill/>
            <a:ln w="15875" cap="flat">
              <a:solidFill>
                <a:schemeClr val="tx1"/>
              </a:solidFill>
              <a:prstDash val="solid"/>
              <a:round/>
            </a:ln>
          </p:spPr>
          <p:txBody>
            <a:bodyPr/>
            <a:lstStyle/>
            <a:p>
              <a:endParaRPr lang="en-US"/>
            </a:p>
          </p:txBody>
        </p:sp>
        <p:sp>
          <p:nvSpPr>
            <p:cNvPr id="60" name="Freeform 5">
              <a:extLst>
                <a:ext uri="{FF2B5EF4-FFF2-40B4-BE49-F238E27FC236}">
                  <a16:creationId xmlns:a16="http://schemas.microsoft.com/office/drawing/2014/main" id="{49D9D9CF-A62F-F81B-E507-B5378950A1E9}"/>
                </a:ext>
              </a:extLst>
            </p:cNvPr>
            <p:cNvSpPr>
              <a:spLocks/>
            </p:cNvSpPr>
            <p:nvPr/>
          </p:nvSpPr>
          <p:spPr bwMode="auto">
            <a:xfrm>
              <a:off x="3370263" y="3381375"/>
              <a:ext cx="6181725" cy="1423988"/>
            </a:xfrm>
            <a:custGeom>
              <a:avLst/>
              <a:gdLst>
                <a:gd name="T0" fmla="*/ 200 w 3894"/>
                <a:gd name="T1" fmla="*/ 880 h 897"/>
                <a:gd name="T2" fmla="*/ 344 w 3894"/>
                <a:gd name="T3" fmla="*/ 859 h 897"/>
                <a:gd name="T4" fmla="*/ 531 w 3894"/>
                <a:gd name="T5" fmla="*/ 836 h 897"/>
                <a:gd name="T6" fmla="*/ 647 w 3894"/>
                <a:gd name="T7" fmla="*/ 815 h 897"/>
                <a:gd name="T8" fmla="*/ 803 w 3894"/>
                <a:gd name="T9" fmla="*/ 789 h 897"/>
                <a:gd name="T10" fmla="*/ 944 w 3894"/>
                <a:gd name="T11" fmla="*/ 770 h 897"/>
                <a:gd name="T12" fmla="*/ 1057 w 3894"/>
                <a:gd name="T13" fmla="*/ 745 h 897"/>
                <a:gd name="T14" fmla="*/ 1204 w 3894"/>
                <a:gd name="T15" fmla="*/ 715 h 897"/>
                <a:gd name="T16" fmla="*/ 1317 w 3894"/>
                <a:gd name="T17" fmla="*/ 690 h 897"/>
                <a:gd name="T18" fmla="*/ 1414 w 3894"/>
                <a:gd name="T19" fmla="*/ 669 h 897"/>
                <a:gd name="T20" fmla="*/ 1481 w 3894"/>
                <a:gd name="T21" fmla="*/ 658 h 897"/>
                <a:gd name="T22" fmla="*/ 1532 w 3894"/>
                <a:gd name="T23" fmla="*/ 641 h 897"/>
                <a:gd name="T24" fmla="*/ 1589 w 3894"/>
                <a:gd name="T25" fmla="*/ 628 h 897"/>
                <a:gd name="T26" fmla="*/ 1637 w 3894"/>
                <a:gd name="T27" fmla="*/ 622 h 897"/>
                <a:gd name="T28" fmla="*/ 1686 w 3894"/>
                <a:gd name="T29" fmla="*/ 609 h 897"/>
                <a:gd name="T30" fmla="*/ 1732 w 3894"/>
                <a:gd name="T31" fmla="*/ 597 h 897"/>
                <a:gd name="T32" fmla="*/ 1779 w 3894"/>
                <a:gd name="T33" fmla="*/ 592 h 897"/>
                <a:gd name="T34" fmla="*/ 1825 w 3894"/>
                <a:gd name="T35" fmla="*/ 576 h 897"/>
                <a:gd name="T36" fmla="*/ 1881 w 3894"/>
                <a:gd name="T37" fmla="*/ 565 h 897"/>
                <a:gd name="T38" fmla="*/ 1927 w 3894"/>
                <a:gd name="T39" fmla="*/ 552 h 897"/>
                <a:gd name="T40" fmla="*/ 1974 w 3894"/>
                <a:gd name="T41" fmla="*/ 537 h 897"/>
                <a:gd name="T42" fmla="*/ 2020 w 3894"/>
                <a:gd name="T43" fmla="*/ 525 h 897"/>
                <a:gd name="T44" fmla="*/ 2066 w 3894"/>
                <a:gd name="T45" fmla="*/ 514 h 897"/>
                <a:gd name="T46" fmla="*/ 2115 w 3894"/>
                <a:gd name="T47" fmla="*/ 508 h 897"/>
                <a:gd name="T48" fmla="*/ 2161 w 3894"/>
                <a:gd name="T49" fmla="*/ 489 h 897"/>
                <a:gd name="T50" fmla="*/ 2205 w 3894"/>
                <a:gd name="T51" fmla="*/ 476 h 897"/>
                <a:gd name="T52" fmla="*/ 2251 w 3894"/>
                <a:gd name="T53" fmla="*/ 459 h 897"/>
                <a:gd name="T54" fmla="*/ 2297 w 3894"/>
                <a:gd name="T55" fmla="*/ 449 h 897"/>
                <a:gd name="T56" fmla="*/ 2343 w 3894"/>
                <a:gd name="T57" fmla="*/ 432 h 897"/>
                <a:gd name="T58" fmla="*/ 2390 w 3894"/>
                <a:gd name="T59" fmla="*/ 419 h 897"/>
                <a:gd name="T60" fmla="*/ 2436 w 3894"/>
                <a:gd name="T61" fmla="*/ 412 h 897"/>
                <a:gd name="T62" fmla="*/ 2482 w 3894"/>
                <a:gd name="T63" fmla="*/ 402 h 897"/>
                <a:gd name="T64" fmla="*/ 2528 w 3894"/>
                <a:gd name="T65" fmla="*/ 387 h 897"/>
                <a:gd name="T66" fmla="*/ 2577 w 3894"/>
                <a:gd name="T67" fmla="*/ 381 h 897"/>
                <a:gd name="T68" fmla="*/ 2623 w 3894"/>
                <a:gd name="T69" fmla="*/ 368 h 897"/>
                <a:gd name="T70" fmla="*/ 2669 w 3894"/>
                <a:gd name="T71" fmla="*/ 358 h 897"/>
                <a:gd name="T72" fmla="*/ 2713 w 3894"/>
                <a:gd name="T73" fmla="*/ 347 h 897"/>
                <a:gd name="T74" fmla="*/ 2759 w 3894"/>
                <a:gd name="T75" fmla="*/ 339 h 897"/>
                <a:gd name="T76" fmla="*/ 2805 w 3894"/>
                <a:gd name="T77" fmla="*/ 338 h 897"/>
                <a:gd name="T78" fmla="*/ 2852 w 3894"/>
                <a:gd name="T79" fmla="*/ 328 h 897"/>
                <a:gd name="T80" fmla="*/ 2898 w 3894"/>
                <a:gd name="T81" fmla="*/ 317 h 897"/>
                <a:gd name="T82" fmla="*/ 2944 w 3894"/>
                <a:gd name="T83" fmla="*/ 309 h 897"/>
                <a:gd name="T84" fmla="*/ 2990 w 3894"/>
                <a:gd name="T85" fmla="*/ 288 h 897"/>
                <a:gd name="T86" fmla="*/ 3036 w 3894"/>
                <a:gd name="T87" fmla="*/ 283 h 897"/>
                <a:gd name="T88" fmla="*/ 3083 w 3894"/>
                <a:gd name="T89" fmla="*/ 271 h 897"/>
                <a:gd name="T90" fmla="*/ 3129 w 3894"/>
                <a:gd name="T91" fmla="*/ 269 h 897"/>
                <a:gd name="T92" fmla="*/ 3172 w 3894"/>
                <a:gd name="T93" fmla="*/ 262 h 897"/>
                <a:gd name="T94" fmla="*/ 3219 w 3894"/>
                <a:gd name="T95" fmla="*/ 241 h 897"/>
                <a:gd name="T96" fmla="*/ 3265 w 3894"/>
                <a:gd name="T97" fmla="*/ 218 h 897"/>
                <a:gd name="T98" fmla="*/ 3311 w 3894"/>
                <a:gd name="T99" fmla="*/ 203 h 897"/>
                <a:gd name="T100" fmla="*/ 3357 w 3894"/>
                <a:gd name="T101" fmla="*/ 190 h 897"/>
                <a:gd name="T102" fmla="*/ 3403 w 3894"/>
                <a:gd name="T103" fmla="*/ 180 h 897"/>
                <a:gd name="T104" fmla="*/ 3450 w 3894"/>
                <a:gd name="T105" fmla="*/ 171 h 897"/>
                <a:gd name="T106" fmla="*/ 3496 w 3894"/>
                <a:gd name="T107" fmla="*/ 165 h 897"/>
                <a:gd name="T108" fmla="*/ 3542 w 3894"/>
                <a:gd name="T109" fmla="*/ 146 h 897"/>
                <a:gd name="T110" fmla="*/ 3588 w 3894"/>
                <a:gd name="T111" fmla="*/ 129 h 897"/>
                <a:gd name="T112" fmla="*/ 3637 w 3894"/>
                <a:gd name="T113" fmla="*/ 110 h 897"/>
                <a:gd name="T114" fmla="*/ 3681 w 3894"/>
                <a:gd name="T115" fmla="*/ 95 h 897"/>
                <a:gd name="T116" fmla="*/ 3727 w 3894"/>
                <a:gd name="T117" fmla="*/ 78 h 897"/>
                <a:gd name="T118" fmla="*/ 3773 w 3894"/>
                <a:gd name="T119" fmla="*/ 72 h 897"/>
                <a:gd name="T120" fmla="*/ 3819 w 3894"/>
                <a:gd name="T121" fmla="*/ 49 h 897"/>
                <a:gd name="T122" fmla="*/ 3866 w 3894"/>
                <a:gd name="T123" fmla="*/ 23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94" h="897">
                  <a:moveTo>
                    <a:pt x="0" y="897"/>
                  </a:moveTo>
                  <a:lnTo>
                    <a:pt x="54" y="897"/>
                  </a:lnTo>
                  <a:lnTo>
                    <a:pt x="54" y="897"/>
                  </a:lnTo>
                  <a:lnTo>
                    <a:pt x="59" y="897"/>
                  </a:lnTo>
                  <a:lnTo>
                    <a:pt x="59" y="897"/>
                  </a:lnTo>
                  <a:lnTo>
                    <a:pt x="72" y="897"/>
                  </a:lnTo>
                  <a:lnTo>
                    <a:pt x="72" y="895"/>
                  </a:lnTo>
                  <a:lnTo>
                    <a:pt x="79" y="895"/>
                  </a:lnTo>
                  <a:lnTo>
                    <a:pt x="79" y="895"/>
                  </a:lnTo>
                  <a:lnTo>
                    <a:pt x="82" y="895"/>
                  </a:lnTo>
                  <a:lnTo>
                    <a:pt x="82" y="893"/>
                  </a:lnTo>
                  <a:lnTo>
                    <a:pt x="84" y="893"/>
                  </a:lnTo>
                  <a:lnTo>
                    <a:pt x="84" y="891"/>
                  </a:lnTo>
                  <a:lnTo>
                    <a:pt x="90" y="891"/>
                  </a:lnTo>
                  <a:lnTo>
                    <a:pt x="90" y="891"/>
                  </a:lnTo>
                  <a:lnTo>
                    <a:pt x="95" y="891"/>
                  </a:lnTo>
                  <a:lnTo>
                    <a:pt x="95" y="891"/>
                  </a:lnTo>
                  <a:lnTo>
                    <a:pt x="110" y="891"/>
                  </a:lnTo>
                  <a:lnTo>
                    <a:pt x="110" y="891"/>
                  </a:lnTo>
                  <a:lnTo>
                    <a:pt x="133" y="891"/>
                  </a:lnTo>
                  <a:lnTo>
                    <a:pt x="133" y="887"/>
                  </a:lnTo>
                  <a:lnTo>
                    <a:pt x="149" y="887"/>
                  </a:lnTo>
                  <a:lnTo>
                    <a:pt x="149" y="886"/>
                  </a:lnTo>
                  <a:lnTo>
                    <a:pt x="154" y="886"/>
                  </a:lnTo>
                  <a:lnTo>
                    <a:pt x="154" y="886"/>
                  </a:lnTo>
                  <a:lnTo>
                    <a:pt x="161" y="886"/>
                  </a:lnTo>
                  <a:lnTo>
                    <a:pt x="161" y="884"/>
                  </a:lnTo>
                  <a:lnTo>
                    <a:pt x="182" y="884"/>
                  </a:lnTo>
                  <a:lnTo>
                    <a:pt x="182" y="882"/>
                  </a:lnTo>
                  <a:lnTo>
                    <a:pt x="190" y="882"/>
                  </a:lnTo>
                  <a:lnTo>
                    <a:pt x="190" y="882"/>
                  </a:lnTo>
                  <a:lnTo>
                    <a:pt x="197" y="882"/>
                  </a:lnTo>
                  <a:lnTo>
                    <a:pt x="197" y="880"/>
                  </a:lnTo>
                  <a:lnTo>
                    <a:pt x="200" y="880"/>
                  </a:lnTo>
                  <a:lnTo>
                    <a:pt x="200" y="880"/>
                  </a:lnTo>
                  <a:lnTo>
                    <a:pt x="215" y="880"/>
                  </a:lnTo>
                  <a:lnTo>
                    <a:pt x="215" y="878"/>
                  </a:lnTo>
                  <a:lnTo>
                    <a:pt x="218" y="878"/>
                  </a:lnTo>
                  <a:lnTo>
                    <a:pt x="218" y="878"/>
                  </a:lnTo>
                  <a:lnTo>
                    <a:pt x="233" y="878"/>
                  </a:lnTo>
                  <a:lnTo>
                    <a:pt x="233" y="876"/>
                  </a:lnTo>
                  <a:lnTo>
                    <a:pt x="238" y="876"/>
                  </a:lnTo>
                  <a:lnTo>
                    <a:pt x="238" y="876"/>
                  </a:lnTo>
                  <a:lnTo>
                    <a:pt x="267" y="876"/>
                  </a:lnTo>
                  <a:lnTo>
                    <a:pt x="267" y="874"/>
                  </a:lnTo>
                  <a:lnTo>
                    <a:pt x="274" y="874"/>
                  </a:lnTo>
                  <a:lnTo>
                    <a:pt x="274" y="872"/>
                  </a:lnTo>
                  <a:lnTo>
                    <a:pt x="285" y="872"/>
                  </a:lnTo>
                  <a:lnTo>
                    <a:pt x="285" y="872"/>
                  </a:lnTo>
                  <a:lnTo>
                    <a:pt x="287" y="872"/>
                  </a:lnTo>
                  <a:lnTo>
                    <a:pt x="287" y="870"/>
                  </a:lnTo>
                  <a:lnTo>
                    <a:pt x="292" y="870"/>
                  </a:lnTo>
                  <a:lnTo>
                    <a:pt x="292" y="868"/>
                  </a:lnTo>
                  <a:lnTo>
                    <a:pt x="308" y="868"/>
                  </a:lnTo>
                  <a:lnTo>
                    <a:pt x="308" y="868"/>
                  </a:lnTo>
                  <a:lnTo>
                    <a:pt x="310" y="868"/>
                  </a:lnTo>
                  <a:lnTo>
                    <a:pt x="310" y="867"/>
                  </a:lnTo>
                  <a:lnTo>
                    <a:pt x="315" y="867"/>
                  </a:lnTo>
                  <a:lnTo>
                    <a:pt x="315" y="867"/>
                  </a:lnTo>
                  <a:lnTo>
                    <a:pt x="318" y="867"/>
                  </a:lnTo>
                  <a:lnTo>
                    <a:pt x="318" y="865"/>
                  </a:lnTo>
                  <a:lnTo>
                    <a:pt x="333" y="865"/>
                  </a:lnTo>
                  <a:lnTo>
                    <a:pt x="333" y="863"/>
                  </a:lnTo>
                  <a:lnTo>
                    <a:pt x="339" y="863"/>
                  </a:lnTo>
                  <a:lnTo>
                    <a:pt x="339" y="863"/>
                  </a:lnTo>
                  <a:lnTo>
                    <a:pt x="341" y="863"/>
                  </a:lnTo>
                  <a:lnTo>
                    <a:pt x="341" y="859"/>
                  </a:lnTo>
                  <a:lnTo>
                    <a:pt x="344" y="859"/>
                  </a:lnTo>
                  <a:lnTo>
                    <a:pt x="344" y="859"/>
                  </a:lnTo>
                  <a:lnTo>
                    <a:pt x="351" y="859"/>
                  </a:lnTo>
                  <a:lnTo>
                    <a:pt x="351" y="859"/>
                  </a:lnTo>
                  <a:lnTo>
                    <a:pt x="367" y="859"/>
                  </a:lnTo>
                  <a:lnTo>
                    <a:pt x="367" y="859"/>
                  </a:lnTo>
                  <a:lnTo>
                    <a:pt x="380" y="859"/>
                  </a:lnTo>
                  <a:lnTo>
                    <a:pt x="380" y="857"/>
                  </a:lnTo>
                  <a:lnTo>
                    <a:pt x="403" y="857"/>
                  </a:lnTo>
                  <a:lnTo>
                    <a:pt x="403" y="853"/>
                  </a:lnTo>
                  <a:lnTo>
                    <a:pt x="405" y="853"/>
                  </a:lnTo>
                  <a:lnTo>
                    <a:pt x="405" y="853"/>
                  </a:lnTo>
                  <a:lnTo>
                    <a:pt x="410" y="853"/>
                  </a:lnTo>
                  <a:lnTo>
                    <a:pt x="410" y="851"/>
                  </a:lnTo>
                  <a:lnTo>
                    <a:pt x="416" y="851"/>
                  </a:lnTo>
                  <a:lnTo>
                    <a:pt x="416" y="850"/>
                  </a:lnTo>
                  <a:lnTo>
                    <a:pt x="434" y="850"/>
                  </a:lnTo>
                  <a:lnTo>
                    <a:pt x="434" y="850"/>
                  </a:lnTo>
                  <a:lnTo>
                    <a:pt x="451" y="850"/>
                  </a:lnTo>
                  <a:lnTo>
                    <a:pt x="451" y="848"/>
                  </a:lnTo>
                  <a:lnTo>
                    <a:pt x="480" y="848"/>
                  </a:lnTo>
                  <a:lnTo>
                    <a:pt x="480" y="846"/>
                  </a:lnTo>
                  <a:lnTo>
                    <a:pt x="503" y="846"/>
                  </a:lnTo>
                  <a:lnTo>
                    <a:pt x="503" y="846"/>
                  </a:lnTo>
                  <a:lnTo>
                    <a:pt x="511" y="846"/>
                  </a:lnTo>
                  <a:lnTo>
                    <a:pt x="511" y="844"/>
                  </a:lnTo>
                  <a:lnTo>
                    <a:pt x="513" y="844"/>
                  </a:lnTo>
                  <a:lnTo>
                    <a:pt x="513" y="842"/>
                  </a:lnTo>
                  <a:lnTo>
                    <a:pt x="516" y="842"/>
                  </a:lnTo>
                  <a:lnTo>
                    <a:pt x="516" y="840"/>
                  </a:lnTo>
                  <a:lnTo>
                    <a:pt x="521" y="840"/>
                  </a:lnTo>
                  <a:lnTo>
                    <a:pt x="521" y="840"/>
                  </a:lnTo>
                  <a:lnTo>
                    <a:pt x="528" y="840"/>
                  </a:lnTo>
                  <a:lnTo>
                    <a:pt x="528" y="836"/>
                  </a:lnTo>
                  <a:lnTo>
                    <a:pt x="531" y="836"/>
                  </a:lnTo>
                  <a:lnTo>
                    <a:pt x="531" y="836"/>
                  </a:lnTo>
                  <a:lnTo>
                    <a:pt x="534" y="836"/>
                  </a:lnTo>
                  <a:lnTo>
                    <a:pt x="534" y="834"/>
                  </a:lnTo>
                  <a:lnTo>
                    <a:pt x="536" y="834"/>
                  </a:lnTo>
                  <a:lnTo>
                    <a:pt x="536" y="832"/>
                  </a:lnTo>
                  <a:lnTo>
                    <a:pt x="544" y="832"/>
                  </a:lnTo>
                  <a:lnTo>
                    <a:pt x="544" y="831"/>
                  </a:lnTo>
                  <a:lnTo>
                    <a:pt x="552" y="831"/>
                  </a:lnTo>
                  <a:lnTo>
                    <a:pt x="552" y="831"/>
                  </a:lnTo>
                  <a:lnTo>
                    <a:pt x="557" y="831"/>
                  </a:lnTo>
                  <a:lnTo>
                    <a:pt x="557" y="827"/>
                  </a:lnTo>
                  <a:lnTo>
                    <a:pt x="564" y="827"/>
                  </a:lnTo>
                  <a:lnTo>
                    <a:pt x="564" y="827"/>
                  </a:lnTo>
                  <a:lnTo>
                    <a:pt x="567" y="827"/>
                  </a:lnTo>
                  <a:lnTo>
                    <a:pt x="567" y="825"/>
                  </a:lnTo>
                  <a:lnTo>
                    <a:pt x="575" y="825"/>
                  </a:lnTo>
                  <a:lnTo>
                    <a:pt x="575" y="825"/>
                  </a:lnTo>
                  <a:lnTo>
                    <a:pt x="593" y="825"/>
                  </a:lnTo>
                  <a:lnTo>
                    <a:pt x="593" y="823"/>
                  </a:lnTo>
                  <a:lnTo>
                    <a:pt x="608" y="823"/>
                  </a:lnTo>
                  <a:lnTo>
                    <a:pt x="608" y="821"/>
                  </a:lnTo>
                  <a:lnTo>
                    <a:pt x="611" y="821"/>
                  </a:lnTo>
                  <a:lnTo>
                    <a:pt x="611" y="821"/>
                  </a:lnTo>
                  <a:lnTo>
                    <a:pt x="616" y="821"/>
                  </a:lnTo>
                  <a:lnTo>
                    <a:pt x="616" y="819"/>
                  </a:lnTo>
                  <a:lnTo>
                    <a:pt x="618" y="819"/>
                  </a:lnTo>
                  <a:lnTo>
                    <a:pt x="618" y="817"/>
                  </a:lnTo>
                  <a:lnTo>
                    <a:pt x="623" y="817"/>
                  </a:lnTo>
                  <a:lnTo>
                    <a:pt x="623" y="817"/>
                  </a:lnTo>
                  <a:lnTo>
                    <a:pt x="641" y="817"/>
                  </a:lnTo>
                  <a:lnTo>
                    <a:pt x="641" y="815"/>
                  </a:lnTo>
                  <a:lnTo>
                    <a:pt x="644" y="815"/>
                  </a:lnTo>
                  <a:lnTo>
                    <a:pt x="644" y="815"/>
                  </a:lnTo>
                  <a:lnTo>
                    <a:pt x="647" y="815"/>
                  </a:lnTo>
                  <a:lnTo>
                    <a:pt x="647" y="813"/>
                  </a:lnTo>
                  <a:lnTo>
                    <a:pt x="657" y="813"/>
                  </a:lnTo>
                  <a:lnTo>
                    <a:pt x="657" y="812"/>
                  </a:lnTo>
                  <a:lnTo>
                    <a:pt x="665" y="812"/>
                  </a:lnTo>
                  <a:lnTo>
                    <a:pt x="665" y="808"/>
                  </a:lnTo>
                  <a:lnTo>
                    <a:pt x="670" y="808"/>
                  </a:lnTo>
                  <a:lnTo>
                    <a:pt x="670" y="806"/>
                  </a:lnTo>
                  <a:lnTo>
                    <a:pt x="682" y="806"/>
                  </a:lnTo>
                  <a:lnTo>
                    <a:pt x="682" y="804"/>
                  </a:lnTo>
                  <a:lnTo>
                    <a:pt x="685" y="804"/>
                  </a:lnTo>
                  <a:lnTo>
                    <a:pt x="685" y="804"/>
                  </a:lnTo>
                  <a:lnTo>
                    <a:pt x="688" y="804"/>
                  </a:lnTo>
                  <a:lnTo>
                    <a:pt x="688" y="802"/>
                  </a:lnTo>
                  <a:lnTo>
                    <a:pt x="724" y="802"/>
                  </a:lnTo>
                  <a:lnTo>
                    <a:pt x="724" y="800"/>
                  </a:lnTo>
                  <a:lnTo>
                    <a:pt x="726" y="800"/>
                  </a:lnTo>
                  <a:lnTo>
                    <a:pt x="726" y="798"/>
                  </a:lnTo>
                  <a:lnTo>
                    <a:pt x="734" y="798"/>
                  </a:lnTo>
                  <a:lnTo>
                    <a:pt x="734" y="798"/>
                  </a:lnTo>
                  <a:lnTo>
                    <a:pt x="739" y="798"/>
                  </a:lnTo>
                  <a:lnTo>
                    <a:pt x="739" y="798"/>
                  </a:lnTo>
                  <a:lnTo>
                    <a:pt x="742" y="798"/>
                  </a:lnTo>
                  <a:lnTo>
                    <a:pt x="742" y="796"/>
                  </a:lnTo>
                  <a:lnTo>
                    <a:pt x="757" y="796"/>
                  </a:lnTo>
                  <a:lnTo>
                    <a:pt x="757" y="795"/>
                  </a:lnTo>
                  <a:lnTo>
                    <a:pt x="762" y="795"/>
                  </a:lnTo>
                  <a:lnTo>
                    <a:pt x="762" y="793"/>
                  </a:lnTo>
                  <a:lnTo>
                    <a:pt x="765" y="793"/>
                  </a:lnTo>
                  <a:lnTo>
                    <a:pt x="765" y="793"/>
                  </a:lnTo>
                  <a:lnTo>
                    <a:pt x="770" y="793"/>
                  </a:lnTo>
                  <a:lnTo>
                    <a:pt x="770" y="791"/>
                  </a:lnTo>
                  <a:lnTo>
                    <a:pt x="783" y="791"/>
                  </a:lnTo>
                  <a:lnTo>
                    <a:pt x="783" y="789"/>
                  </a:lnTo>
                  <a:lnTo>
                    <a:pt x="803" y="789"/>
                  </a:lnTo>
                  <a:lnTo>
                    <a:pt x="803" y="789"/>
                  </a:lnTo>
                  <a:lnTo>
                    <a:pt x="806" y="789"/>
                  </a:lnTo>
                  <a:lnTo>
                    <a:pt x="806" y="787"/>
                  </a:lnTo>
                  <a:lnTo>
                    <a:pt x="808" y="787"/>
                  </a:lnTo>
                  <a:lnTo>
                    <a:pt x="808" y="785"/>
                  </a:lnTo>
                  <a:lnTo>
                    <a:pt x="824" y="785"/>
                  </a:lnTo>
                  <a:lnTo>
                    <a:pt x="824" y="785"/>
                  </a:lnTo>
                  <a:lnTo>
                    <a:pt x="829" y="785"/>
                  </a:lnTo>
                  <a:lnTo>
                    <a:pt x="829" y="785"/>
                  </a:lnTo>
                  <a:lnTo>
                    <a:pt x="839" y="785"/>
                  </a:lnTo>
                  <a:lnTo>
                    <a:pt x="839" y="783"/>
                  </a:lnTo>
                  <a:lnTo>
                    <a:pt x="870" y="783"/>
                  </a:lnTo>
                  <a:lnTo>
                    <a:pt x="870" y="783"/>
                  </a:lnTo>
                  <a:lnTo>
                    <a:pt x="888" y="783"/>
                  </a:lnTo>
                  <a:lnTo>
                    <a:pt x="888" y="781"/>
                  </a:lnTo>
                  <a:lnTo>
                    <a:pt x="906" y="781"/>
                  </a:lnTo>
                  <a:lnTo>
                    <a:pt x="906" y="779"/>
                  </a:lnTo>
                  <a:lnTo>
                    <a:pt x="914" y="779"/>
                  </a:lnTo>
                  <a:lnTo>
                    <a:pt x="914" y="779"/>
                  </a:lnTo>
                  <a:lnTo>
                    <a:pt x="919" y="779"/>
                  </a:lnTo>
                  <a:lnTo>
                    <a:pt x="919" y="777"/>
                  </a:lnTo>
                  <a:lnTo>
                    <a:pt x="921" y="777"/>
                  </a:lnTo>
                  <a:lnTo>
                    <a:pt x="921" y="776"/>
                  </a:lnTo>
                  <a:lnTo>
                    <a:pt x="924" y="776"/>
                  </a:lnTo>
                  <a:lnTo>
                    <a:pt x="924" y="776"/>
                  </a:lnTo>
                  <a:lnTo>
                    <a:pt x="926" y="776"/>
                  </a:lnTo>
                  <a:lnTo>
                    <a:pt x="926" y="774"/>
                  </a:lnTo>
                  <a:lnTo>
                    <a:pt x="931" y="774"/>
                  </a:lnTo>
                  <a:lnTo>
                    <a:pt x="931" y="772"/>
                  </a:lnTo>
                  <a:lnTo>
                    <a:pt x="937" y="772"/>
                  </a:lnTo>
                  <a:lnTo>
                    <a:pt x="937" y="770"/>
                  </a:lnTo>
                  <a:lnTo>
                    <a:pt x="942" y="770"/>
                  </a:lnTo>
                  <a:lnTo>
                    <a:pt x="942" y="770"/>
                  </a:lnTo>
                  <a:lnTo>
                    <a:pt x="944" y="770"/>
                  </a:lnTo>
                  <a:lnTo>
                    <a:pt x="944" y="768"/>
                  </a:lnTo>
                  <a:lnTo>
                    <a:pt x="947" y="768"/>
                  </a:lnTo>
                  <a:lnTo>
                    <a:pt x="947" y="766"/>
                  </a:lnTo>
                  <a:lnTo>
                    <a:pt x="955" y="766"/>
                  </a:lnTo>
                  <a:lnTo>
                    <a:pt x="955" y="764"/>
                  </a:lnTo>
                  <a:lnTo>
                    <a:pt x="957" y="764"/>
                  </a:lnTo>
                  <a:lnTo>
                    <a:pt x="957" y="762"/>
                  </a:lnTo>
                  <a:lnTo>
                    <a:pt x="960" y="762"/>
                  </a:lnTo>
                  <a:lnTo>
                    <a:pt x="960" y="760"/>
                  </a:lnTo>
                  <a:lnTo>
                    <a:pt x="962" y="760"/>
                  </a:lnTo>
                  <a:lnTo>
                    <a:pt x="962" y="760"/>
                  </a:lnTo>
                  <a:lnTo>
                    <a:pt x="980" y="760"/>
                  </a:lnTo>
                  <a:lnTo>
                    <a:pt x="980" y="759"/>
                  </a:lnTo>
                  <a:lnTo>
                    <a:pt x="988" y="759"/>
                  </a:lnTo>
                  <a:lnTo>
                    <a:pt x="988" y="757"/>
                  </a:lnTo>
                  <a:lnTo>
                    <a:pt x="1003" y="757"/>
                  </a:lnTo>
                  <a:lnTo>
                    <a:pt x="1003" y="757"/>
                  </a:lnTo>
                  <a:lnTo>
                    <a:pt x="1006" y="757"/>
                  </a:lnTo>
                  <a:lnTo>
                    <a:pt x="1006" y="755"/>
                  </a:lnTo>
                  <a:lnTo>
                    <a:pt x="1026" y="755"/>
                  </a:lnTo>
                  <a:lnTo>
                    <a:pt x="1026" y="753"/>
                  </a:lnTo>
                  <a:lnTo>
                    <a:pt x="1029" y="753"/>
                  </a:lnTo>
                  <a:lnTo>
                    <a:pt x="1029" y="751"/>
                  </a:lnTo>
                  <a:lnTo>
                    <a:pt x="1032" y="751"/>
                  </a:lnTo>
                  <a:lnTo>
                    <a:pt x="1032" y="751"/>
                  </a:lnTo>
                  <a:lnTo>
                    <a:pt x="1039" y="751"/>
                  </a:lnTo>
                  <a:lnTo>
                    <a:pt x="1039" y="749"/>
                  </a:lnTo>
                  <a:lnTo>
                    <a:pt x="1042" y="749"/>
                  </a:lnTo>
                  <a:lnTo>
                    <a:pt x="1042" y="747"/>
                  </a:lnTo>
                  <a:lnTo>
                    <a:pt x="1050" y="747"/>
                  </a:lnTo>
                  <a:lnTo>
                    <a:pt x="1050" y="747"/>
                  </a:lnTo>
                  <a:lnTo>
                    <a:pt x="1052" y="747"/>
                  </a:lnTo>
                  <a:lnTo>
                    <a:pt x="1052" y="745"/>
                  </a:lnTo>
                  <a:lnTo>
                    <a:pt x="1057" y="745"/>
                  </a:lnTo>
                  <a:lnTo>
                    <a:pt x="1057" y="743"/>
                  </a:lnTo>
                  <a:lnTo>
                    <a:pt x="1060" y="743"/>
                  </a:lnTo>
                  <a:lnTo>
                    <a:pt x="1060" y="743"/>
                  </a:lnTo>
                  <a:lnTo>
                    <a:pt x="1062" y="743"/>
                  </a:lnTo>
                  <a:lnTo>
                    <a:pt x="1062" y="741"/>
                  </a:lnTo>
                  <a:lnTo>
                    <a:pt x="1065" y="741"/>
                  </a:lnTo>
                  <a:lnTo>
                    <a:pt x="1065" y="741"/>
                  </a:lnTo>
                  <a:lnTo>
                    <a:pt x="1075" y="741"/>
                  </a:lnTo>
                  <a:lnTo>
                    <a:pt x="1075" y="740"/>
                  </a:lnTo>
                  <a:lnTo>
                    <a:pt x="1080" y="740"/>
                  </a:lnTo>
                  <a:lnTo>
                    <a:pt x="1080" y="738"/>
                  </a:lnTo>
                  <a:lnTo>
                    <a:pt x="1101" y="738"/>
                  </a:lnTo>
                  <a:lnTo>
                    <a:pt x="1101" y="738"/>
                  </a:lnTo>
                  <a:lnTo>
                    <a:pt x="1106" y="738"/>
                  </a:lnTo>
                  <a:lnTo>
                    <a:pt x="1106" y="734"/>
                  </a:lnTo>
                  <a:lnTo>
                    <a:pt x="1132" y="734"/>
                  </a:lnTo>
                  <a:lnTo>
                    <a:pt x="1132" y="732"/>
                  </a:lnTo>
                  <a:lnTo>
                    <a:pt x="1139" y="732"/>
                  </a:lnTo>
                  <a:lnTo>
                    <a:pt x="1139" y="730"/>
                  </a:lnTo>
                  <a:lnTo>
                    <a:pt x="1157" y="730"/>
                  </a:lnTo>
                  <a:lnTo>
                    <a:pt x="1157" y="728"/>
                  </a:lnTo>
                  <a:lnTo>
                    <a:pt x="1170" y="728"/>
                  </a:lnTo>
                  <a:lnTo>
                    <a:pt x="1170" y="724"/>
                  </a:lnTo>
                  <a:lnTo>
                    <a:pt x="1173" y="724"/>
                  </a:lnTo>
                  <a:lnTo>
                    <a:pt x="1173" y="722"/>
                  </a:lnTo>
                  <a:lnTo>
                    <a:pt x="1178" y="722"/>
                  </a:lnTo>
                  <a:lnTo>
                    <a:pt x="1178" y="721"/>
                  </a:lnTo>
                  <a:lnTo>
                    <a:pt x="1180" y="721"/>
                  </a:lnTo>
                  <a:lnTo>
                    <a:pt x="1180" y="719"/>
                  </a:lnTo>
                  <a:lnTo>
                    <a:pt x="1191" y="719"/>
                  </a:lnTo>
                  <a:lnTo>
                    <a:pt x="1191" y="717"/>
                  </a:lnTo>
                  <a:lnTo>
                    <a:pt x="1196" y="717"/>
                  </a:lnTo>
                  <a:lnTo>
                    <a:pt x="1196" y="715"/>
                  </a:lnTo>
                  <a:lnTo>
                    <a:pt x="1204" y="715"/>
                  </a:lnTo>
                  <a:lnTo>
                    <a:pt x="1204" y="715"/>
                  </a:lnTo>
                  <a:lnTo>
                    <a:pt x="1209" y="715"/>
                  </a:lnTo>
                  <a:lnTo>
                    <a:pt x="1209" y="713"/>
                  </a:lnTo>
                  <a:lnTo>
                    <a:pt x="1222" y="713"/>
                  </a:lnTo>
                  <a:lnTo>
                    <a:pt x="1222" y="711"/>
                  </a:lnTo>
                  <a:lnTo>
                    <a:pt x="1227" y="711"/>
                  </a:lnTo>
                  <a:lnTo>
                    <a:pt x="1227" y="709"/>
                  </a:lnTo>
                  <a:lnTo>
                    <a:pt x="1242" y="709"/>
                  </a:lnTo>
                  <a:lnTo>
                    <a:pt x="1242" y="707"/>
                  </a:lnTo>
                  <a:lnTo>
                    <a:pt x="1250" y="707"/>
                  </a:lnTo>
                  <a:lnTo>
                    <a:pt x="1250" y="705"/>
                  </a:lnTo>
                  <a:lnTo>
                    <a:pt x="1255" y="705"/>
                  </a:lnTo>
                  <a:lnTo>
                    <a:pt x="1255" y="705"/>
                  </a:lnTo>
                  <a:lnTo>
                    <a:pt x="1257" y="705"/>
                  </a:lnTo>
                  <a:lnTo>
                    <a:pt x="1257" y="702"/>
                  </a:lnTo>
                  <a:lnTo>
                    <a:pt x="1260" y="702"/>
                  </a:lnTo>
                  <a:lnTo>
                    <a:pt x="1260" y="702"/>
                  </a:lnTo>
                  <a:lnTo>
                    <a:pt x="1265" y="702"/>
                  </a:lnTo>
                  <a:lnTo>
                    <a:pt x="1265" y="700"/>
                  </a:lnTo>
                  <a:lnTo>
                    <a:pt x="1268" y="700"/>
                  </a:lnTo>
                  <a:lnTo>
                    <a:pt x="1268" y="698"/>
                  </a:lnTo>
                  <a:lnTo>
                    <a:pt x="1283" y="698"/>
                  </a:lnTo>
                  <a:lnTo>
                    <a:pt x="1283" y="696"/>
                  </a:lnTo>
                  <a:lnTo>
                    <a:pt x="1286" y="696"/>
                  </a:lnTo>
                  <a:lnTo>
                    <a:pt x="1286" y="694"/>
                  </a:lnTo>
                  <a:lnTo>
                    <a:pt x="1288" y="694"/>
                  </a:lnTo>
                  <a:lnTo>
                    <a:pt x="1288" y="692"/>
                  </a:lnTo>
                  <a:lnTo>
                    <a:pt x="1296" y="692"/>
                  </a:lnTo>
                  <a:lnTo>
                    <a:pt x="1296" y="692"/>
                  </a:lnTo>
                  <a:lnTo>
                    <a:pt x="1304" y="692"/>
                  </a:lnTo>
                  <a:lnTo>
                    <a:pt x="1304" y="690"/>
                  </a:lnTo>
                  <a:lnTo>
                    <a:pt x="1306" y="690"/>
                  </a:lnTo>
                  <a:lnTo>
                    <a:pt x="1306" y="690"/>
                  </a:lnTo>
                  <a:lnTo>
                    <a:pt x="1317" y="690"/>
                  </a:lnTo>
                  <a:lnTo>
                    <a:pt x="1317" y="688"/>
                  </a:lnTo>
                  <a:lnTo>
                    <a:pt x="1322" y="688"/>
                  </a:lnTo>
                  <a:lnTo>
                    <a:pt x="1322" y="686"/>
                  </a:lnTo>
                  <a:lnTo>
                    <a:pt x="1329" y="686"/>
                  </a:lnTo>
                  <a:lnTo>
                    <a:pt x="1329" y="685"/>
                  </a:lnTo>
                  <a:lnTo>
                    <a:pt x="1335" y="685"/>
                  </a:lnTo>
                  <a:lnTo>
                    <a:pt x="1335" y="683"/>
                  </a:lnTo>
                  <a:lnTo>
                    <a:pt x="1337" y="683"/>
                  </a:lnTo>
                  <a:lnTo>
                    <a:pt x="1337" y="683"/>
                  </a:lnTo>
                  <a:lnTo>
                    <a:pt x="1345" y="683"/>
                  </a:lnTo>
                  <a:lnTo>
                    <a:pt x="1345" y="681"/>
                  </a:lnTo>
                  <a:lnTo>
                    <a:pt x="1350" y="681"/>
                  </a:lnTo>
                  <a:lnTo>
                    <a:pt x="1350" y="677"/>
                  </a:lnTo>
                  <a:lnTo>
                    <a:pt x="1360" y="677"/>
                  </a:lnTo>
                  <a:lnTo>
                    <a:pt x="1360" y="677"/>
                  </a:lnTo>
                  <a:lnTo>
                    <a:pt x="1363" y="677"/>
                  </a:lnTo>
                  <a:lnTo>
                    <a:pt x="1363" y="677"/>
                  </a:lnTo>
                  <a:lnTo>
                    <a:pt x="1373" y="677"/>
                  </a:lnTo>
                  <a:lnTo>
                    <a:pt x="1373" y="673"/>
                  </a:lnTo>
                  <a:lnTo>
                    <a:pt x="1376" y="673"/>
                  </a:lnTo>
                  <a:lnTo>
                    <a:pt x="1376" y="673"/>
                  </a:lnTo>
                  <a:lnTo>
                    <a:pt x="1386" y="673"/>
                  </a:lnTo>
                  <a:lnTo>
                    <a:pt x="1386" y="671"/>
                  </a:lnTo>
                  <a:lnTo>
                    <a:pt x="1394" y="671"/>
                  </a:lnTo>
                  <a:lnTo>
                    <a:pt x="1394" y="669"/>
                  </a:lnTo>
                  <a:lnTo>
                    <a:pt x="1401" y="669"/>
                  </a:lnTo>
                  <a:lnTo>
                    <a:pt x="1401" y="669"/>
                  </a:lnTo>
                  <a:lnTo>
                    <a:pt x="1404" y="669"/>
                  </a:lnTo>
                  <a:lnTo>
                    <a:pt x="1404" y="669"/>
                  </a:lnTo>
                  <a:lnTo>
                    <a:pt x="1406" y="669"/>
                  </a:lnTo>
                  <a:lnTo>
                    <a:pt x="1406" y="669"/>
                  </a:lnTo>
                  <a:lnTo>
                    <a:pt x="1412" y="669"/>
                  </a:lnTo>
                  <a:lnTo>
                    <a:pt x="1412" y="669"/>
                  </a:lnTo>
                  <a:lnTo>
                    <a:pt x="1414" y="669"/>
                  </a:lnTo>
                  <a:lnTo>
                    <a:pt x="1414" y="669"/>
                  </a:lnTo>
                  <a:lnTo>
                    <a:pt x="1417" y="669"/>
                  </a:lnTo>
                  <a:lnTo>
                    <a:pt x="1417" y="669"/>
                  </a:lnTo>
                  <a:lnTo>
                    <a:pt x="1419" y="669"/>
                  </a:lnTo>
                  <a:lnTo>
                    <a:pt x="1419" y="669"/>
                  </a:lnTo>
                  <a:lnTo>
                    <a:pt x="1422" y="669"/>
                  </a:lnTo>
                  <a:lnTo>
                    <a:pt x="1422" y="669"/>
                  </a:lnTo>
                  <a:lnTo>
                    <a:pt x="1429" y="669"/>
                  </a:lnTo>
                  <a:lnTo>
                    <a:pt x="1429" y="666"/>
                  </a:lnTo>
                  <a:lnTo>
                    <a:pt x="1432" y="666"/>
                  </a:lnTo>
                  <a:lnTo>
                    <a:pt x="1432" y="664"/>
                  </a:lnTo>
                  <a:lnTo>
                    <a:pt x="1437" y="664"/>
                  </a:lnTo>
                  <a:lnTo>
                    <a:pt x="1437" y="664"/>
                  </a:lnTo>
                  <a:lnTo>
                    <a:pt x="1445" y="664"/>
                  </a:lnTo>
                  <a:lnTo>
                    <a:pt x="1445" y="662"/>
                  </a:lnTo>
                  <a:lnTo>
                    <a:pt x="1450" y="662"/>
                  </a:lnTo>
                  <a:lnTo>
                    <a:pt x="1450" y="660"/>
                  </a:lnTo>
                  <a:lnTo>
                    <a:pt x="1453" y="660"/>
                  </a:lnTo>
                  <a:lnTo>
                    <a:pt x="1453" y="660"/>
                  </a:lnTo>
                  <a:lnTo>
                    <a:pt x="1455" y="660"/>
                  </a:lnTo>
                  <a:lnTo>
                    <a:pt x="1455" y="658"/>
                  </a:lnTo>
                  <a:lnTo>
                    <a:pt x="1460" y="658"/>
                  </a:lnTo>
                  <a:lnTo>
                    <a:pt x="1460" y="658"/>
                  </a:lnTo>
                  <a:lnTo>
                    <a:pt x="1463" y="658"/>
                  </a:lnTo>
                  <a:lnTo>
                    <a:pt x="1463" y="658"/>
                  </a:lnTo>
                  <a:lnTo>
                    <a:pt x="1465" y="658"/>
                  </a:lnTo>
                  <a:lnTo>
                    <a:pt x="1465" y="658"/>
                  </a:lnTo>
                  <a:lnTo>
                    <a:pt x="1468" y="658"/>
                  </a:lnTo>
                  <a:lnTo>
                    <a:pt x="1468" y="658"/>
                  </a:lnTo>
                  <a:lnTo>
                    <a:pt x="1473" y="658"/>
                  </a:lnTo>
                  <a:lnTo>
                    <a:pt x="1473" y="658"/>
                  </a:lnTo>
                  <a:lnTo>
                    <a:pt x="1478" y="658"/>
                  </a:lnTo>
                  <a:lnTo>
                    <a:pt x="1478" y="658"/>
                  </a:lnTo>
                  <a:lnTo>
                    <a:pt x="1481" y="658"/>
                  </a:lnTo>
                  <a:lnTo>
                    <a:pt x="1481" y="654"/>
                  </a:lnTo>
                  <a:lnTo>
                    <a:pt x="1483" y="654"/>
                  </a:lnTo>
                  <a:lnTo>
                    <a:pt x="1483" y="652"/>
                  </a:lnTo>
                  <a:lnTo>
                    <a:pt x="1486" y="652"/>
                  </a:lnTo>
                  <a:lnTo>
                    <a:pt x="1486" y="650"/>
                  </a:lnTo>
                  <a:lnTo>
                    <a:pt x="1489" y="650"/>
                  </a:lnTo>
                  <a:lnTo>
                    <a:pt x="1489" y="650"/>
                  </a:lnTo>
                  <a:lnTo>
                    <a:pt x="1491" y="650"/>
                  </a:lnTo>
                  <a:lnTo>
                    <a:pt x="1491" y="650"/>
                  </a:lnTo>
                  <a:lnTo>
                    <a:pt x="1496" y="650"/>
                  </a:lnTo>
                  <a:lnTo>
                    <a:pt x="1496" y="649"/>
                  </a:lnTo>
                  <a:lnTo>
                    <a:pt x="1501" y="649"/>
                  </a:lnTo>
                  <a:lnTo>
                    <a:pt x="1501" y="647"/>
                  </a:lnTo>
                  <a:lnTo>
                    <a:pt x="1504" y="647"/>
                  </a:lnTo>
                  <a:lnTo>
                    <a:pt x="1504" y="647"/>
                  </a:lnTo>
                  <a:lnTo>
                    <a:pt x="1506" y="647"/>
                  </a:lnTo>
                  <a:lnTo>
                    <a:pt x="1506" y="647"/>
                  </a:lnTo>
                  <a:lnTo>
                    <a:pt x="1512" y="647"/>
                  </a:lnTo>
                  <a:lnTo>
                    <a:pt x="1512" y="645"/>
                  </a:lnTo>
                  <a:lnTo>
                    <a:pt x="1514" y="645"/>
                  </a:lnTo>
                  <a:lnTo>
                    <a:pt x="1514" y="645"/>
                  </a:lnTo>
                  <a:lnTo>
                    <a:pt x="1517" y="645"/>
                  </a:lnTo>
                  <a:lnTo>
                    <a:pt x="1517" y="645"/>
                  </a:lnTo>
                  <a:lnTo>
                    <a:pt x="1519" y="645"/>
                  </a:lnTo>
                  <a:lnTo>
                    <a:pt x="1519" y="643"/>
                  </a:lnTo>
                  <a:lnTo>
                    <a:pt x="1522" y="643"/>
                  </a:lnTo>
                  <a:lnTo>
                    <a:pt x="1522" y="643"/>
                  </a:lnTo>
                  <a:lnTo>
                    <a:pt x="1524" y="643"/>
                  </a:lnTo>
                  <a:lnTo>
                    <a:pt x="1524" y="643"/>
                  </a:lnTo>
                  <a:lnTo>
                    <a:pt x="1527" y="643"/>
                  </a:lnTo>
                  <a:lnTo>
                    <a:pt x="1527" y="643"/>
                  </a:lnTo>
                  <a:lnTo>
                    <a:pt x="1530" y="643"/>
                  </a:lnTo>
                  <a:lnTo>
                    <a:pt x="1530" y="641"/>
                  </a:lnTo>
                  <a:lnTo>
                    <a:pt x="1532" y="641"/>
                  </a:lnTo>
                  <a:lnTo>
                    <a:pt x="1532" y="641"/>
                  </a:lnTo>
                  <a:lnTo>
                    <a:pt x="1535" y="641"/>
                  </a:lnTo>
                  <a:lnTo>
                    <a:pt x="1535" y="641"/>
                  </a:lnTo>
                  <a:lnTo>
                    <a:pt x="1537" y="641"/>
                  </a:lnTo>
                  <a:lnTo>
                    <a:pt x="1537" y="639"/>
                  </a:lnTo>
                  <a:lnTo>
                    <a:pt x="1540" y="639"/>
                  </a:lnTo>
                  <a:lnTo>
                    <a:pt x="1540" y="639"/>
                  </a:lnTo>
                  <a:lnTo>
                    <a:pt x="1548" y="639"/>
                  </a:lnTo>
                  <a:lnTo>
                    <a:pt x="1548" y="637"/>
                  </a:lnTo>
                  <a:lnTo>
                    <a:pt x="1550" y="637"/>
                  </a:lnTo>
                  <a:lnTo>
                    <a:pt x="1550" y="635"/>
                  </a:lnTo>
                  <a:lnTo>
                    <a:pt x="1553" y="635"/>
                  </a:lnTo>
                  <a:lnTo>
                    <a:pt x="1553" y="633"/>
                  </a:lnTo>
                  <a:lnTo>
                    <a:pt x="1555" y="633"/>
                  </a:lnTo>
                  <a:lnTo>
                    <a:pt x="1555" y="633"/>
                  </a:lnTo>
                  <a:lnTo>
                    <a:pt x="1558" y="633"/>
                  </a:lnTo>
                  <a:lnTo>
                    <a:pt x="1558" y="631"/>
                  </a:lnTo>
                  <a:lnTo>
                    <a:pt x="1563" y="631"/>
                  </a:lnTo>
                  <a:lnTo>
                    <a:pt x="1563" y="630"/>
                  </a:lnTo>
                  <a:lnTo>
                    <a:pt x="1568" y="630"/>
                  </a:lnTo>
                  <a:lnTo>
                    <a:pt x="1568" y="628"/>
                  </a:lnTo>
                  <a:lnTo>
                    <a:pt x="1571" y="628"/>
                  </a:lnTo>
                  <a:lnTo>
                    <a:pt x="1571" y="628"/>
                  </a:lnTo>
                  <a:lnTo>
                    <a:pt x="1573" y="628"/>
                  </a:lnTo>
                  <a:lnTo>
                    <a:pt x="1573" y="628"/>
                  </a:lnTo>
                  <a:lnTo>
                    <a:pt x="1576" y="628"/>
                  </a:lnTo>
                  <a:lnTo>
                    <a:pt x="1576" y="628"/>
                  </a:lnTo>
                  <a:lnTo>
                    <a:pt x="1578" y="628"/>
                  </a:lnTo>
                  <a:lnTo>
                    <a:pt x="1578" y="628"/>
                  </a:lnTo>
                  <a:lnTo>
                    <a:pt x="1581" y="628"/>
                  </a:lnTo>
                  <a:lnTo>
                    <a:pt x="1581" y="628"/>
                  </a:lnTo>
                  <a:lnTo>
                    <a:pt x="1583" y="628"/>
                  </a:lnTo>
                  <a:lnTo>
                    <a:pt x="1583" y="628"/>
                  </a:lnTo>
                  <a:lnTo>
                    <a:pt x="1589" y="628"/>
                  </a:lnTo>
                  <a:lnTo>
                    <a:pt x="1589" y="626"/>
                  </a:lnTo>
                  <a:lnTo>
                    <a:pt x="1591" y="626"/>
                  </a:lnTo>
                  <a:lnTo>
                    <a:pt x="1591" y="624"/>
                  </a:lnTo>
                  <a:lnTo>
                    <a:pt x="1594" y="624"/>
                  </a:lnTo>
                  <a:lnTo>
                    <a:pt x="1594" y="624"/>
                  </a:lnTo>
                  <a:lnTo>
                    <a:pt x="1599" y="624"/>
                  </a:lnTo>
                  <a:lnTo>
                    <a:pt x="1599" y="624"/>
                  </a:lnTo>
                  <a:lnTo>
                    <a:pt x="1604" y="624"/>
                  </a:lnTo>
                  <a:lnTo>
                    <a:pt x="1604" y="624"/>
                  </a:lnTo>
                  <a:lnTo>
                    <a:pt x="1607" y="624"/>
                  </a:lnTo>
                  <a:lnTo>
                    <a:pt x="1607" y="624"/>
                  </a:lnTo>
                  <a:lnTo>
                    <a:pt x="1609" y="624"/>
                  </a:lnTo>
                  <a:lnTo>
                    <a:pt x="1609" y="624"/>
                  </a:lnTo>
                  <a:lnTo>
                    <a:pt x="1612" y="624"/>
                  </a:lnTo>
                  <a:lnTo>
                    <a:pt x="1612" y="622"/>
                  </a:lnTo>
                  <a:lnTo>
                    <a:pt x="1614" y="622"/>
                  </a:lnTo>
                  <a:lnTo>
                    <a:pt x="1614" y="622"/>
                  </a:lnTo>
                  <a:lnTo>
                    <a:pt x="1617" y="622"/>
                  </a:lnTo>
                  <a:lnTo>
                    <a:pt x="1617" y="622"/>
                  </a:lnTo>
                  <a:lnTo>
                    <a:pt x="1619" y="622"/>
                  </a:lnTo>
                  <a:lnTo>
                    <a:pt x="1619" y="622"/>
                  </a:lnTo>
                  <a:lnTo>
                    <a:pt x="1622" y="622"/>
                  </a:lnTo>
                  <a:lnTo>
                    <a:pt x="1622" y="622"/>
                  </a:lnTo>
                  <a:lnTo>
                    <a:pt x="1625" y="622"/>
                  </a:lnTo>
                  <a:lnTo>
                    <a:pt x="1625" y="622"/>
                  </a:lnTo>
                  <a:lnTo>
                    <a:pt x="1627" y="622"/>
                  </a:lnTo>
                  <a:lnTo>
                    <a:pt x="1627" y="622"/>
                  </a:lnTo>
                  <a:lnTo>
                    <a:pt x="1630" y="622"/>
                  </a:lnTo>
                  <a:lnTo>
                    <a:pt x="1630" y="622"/>
                  </a:lnTo>
                  <a:lnTo>
                    <a:pt x="1632" y="622"/>
                  </a:lnTo>
                  <a:lnTo>
                    <a:pt x="1632" y="622"/>
                  </a:lnTo>
                  <a:lnTo>
                    <a:pt x="1635" y="622"/>
                  </a:lnTo>
                  <a:lnTo>
                    <a:pt x="1635" y="622"/>
                  </a:lnTo>
                  <a:lnTo>
                    <a:pt x="1637" y="622"/>
                  </a:lnTo>
                  <a:lnTo>
                    <a:pt x="1637" y="622"/>
                  </a:lnTo>
                  <a:lnTo>
                    <a:pt x="1640" y="622"/>
                  </a:lnTo>
                  <a:lnTo>
                    <a:pt x="1640" y="622"/>
                  </a:lnTo>
                  <a:lnTo>
                    <a:pt x="1643" y="622"/>
                  </a:lnTo>
                  <a:lnTo>
                    <a:pt x="1643" y="620"/>
                  </a:lnTo>
                  <a:lnTo>
                    <a:pt x="1645" y="620"/>
                  </a:lnTo>
                  <a:lnTo>
                    <a:pt x="1645" y="620"/>
                  </a:lnTo>
                  <a:lnTo>
                    <a:pt x="1650" y="620"/>
                  </a:lnTo>
                  <a:lnTo>
                    <a:pt x="1650" y="618"/>
                  </a:lnTo>
                  <a:lnTo>
                    <a:pt x="1653" y="618"/>
                  </a:lnTo>
                  <a:lnTo>
                    <a:pt x="1653" y="618"/>
                  </a:lnTo>
                  <a:lnTo>
                    <a:pt x="1655" y="618"/>
                  </a:lnTo>
                  <a:lnTo>
                    <a:pt x="1655" y="618"/>
                  </a:lnTo>
                  <a:lnTo>
                    <a:pt x="1661" y="618"/>
                  </a:lnTo>
                  <a:lnTo>
                    <a:pt x="1661" y="614"/>
                  </a:lnTo>
                  <a:lnTo>
                    <a:pt x="1663" y="614"/>
                  </a:lnTo>
                  <a:lnTo>
                    <a:pt x="1663" y="613"/>
                  </a:lnTo>
                  <a:lnTo>
                    <a:pt x="1666" y="613"/>
                  </a:lnTo>
                  <a:lnTo>
                    <a:pt x="1666" y="613"/>
                  </a:lnTo>
                  <a:lnTo>
                    <a:pt x="1668" y="613"/>
                  </a:lnTo>
                  <a:lnTo>
                    <a:pt x="1668" y="613"/>
                  </a:lnTo>
                  <a:lnTo>
                    <a:pt x="1671" y="613"/>
                  </a:lnTo>
                  <a:lnTo>
                    <a:pt x="1671" y="611"/>
                  </a:lnTo>
                  <a:lnTo>
                    <a:pt x="1673" y="611"/>
                  </a:lnTo>
                  <a:lnTo>
                    <a:pt x="1673" y="611"/>
                  </a:lnTo>
                  <a:lnTo>
                    <a:pt x="1676" y="611"/>
                  </a:lnTo>
                  <a:lnTo>
                    <a:pt x="1676" y="611"/>
                  </a:lnTo>
                  <a:lnTo>
                    <a:pt x="1678" y="611"/>
                  </a:lnTo>
                  <a:lnTo>
                    <a:pt x="1678" y="611"/>
                  </a:lnTo>
                  <a:lnTo>
                    <a:pt x="1681" y="611"/>
                  </a:lnTo>
                  <a:lnTo>
                    <a:pt x="1681" y="611"/>
                  </a:lnTo>
                  <a:lnTo>
                    <a:pt x="1684" y="611"/>
                  </a:lnTo>
                  <a:lnTo>
                    <a:pt x="1684" y="609"/>
                  </a:lnTo>
                  <a:lnTo>
                    <a:pt x="1686" y="609"/>
                  </a:lnTo>
                  <a:lnTo>
                    <a:pt x="1686" y="607"/>
                  </a:lnTo>
                  <a:lnTo>
                    <a:pt x="1689" y="607"/>
                  </a:lnTo>
                  <a:lnTo>
                    <a:pt x="1689" y="607"/>
                  </a:lnTo>
                  <a:lnTo>
                    <a:pt x="1691" y="607"/>
                  </a:lnTo>
                  <a:lnTo>
                    <a:pt x="1691" y="607"/>
                  </a:lnTo>
                  <a:lnTo>
                    <a:pt x="1694" y="607"/>
                  </a:lnTo>
                  <a:lnTo>
                    <a:pt x="1694" y="607"/>
                  </a:lnTo>
                  <a:lnTo>
                    <a:pt x="1699" y="607"/>
                  </a:lnTo>
                  <a:lnTo>
                    <a:pt x="1699" y="605"/>
                  </a:lnTo>
                  <a:lnTo>
                    <a:pt x="1702" y="605"/>
                  </a:lnTo>
                  <a:lnTo>
                    <a:pt x="1702" y="605"/>
                  </a:lnTo>
                  <a:lnTo>
                    <a:pt x="1704" y="605"/>
                  </a:lnTo>
                  <a:lnTo>
                    <a:pt x="1704" y="603"/>
                  </a:lnTo>
                  <a:lnTo>
                    <a:pt x="1707" y="603"/>
                  </a:lnTo>
                  <a:lnTo>
                    <a:pt x="1707" y="603"/>
                  </a:lnTo>
                  <a:lnTo>
                    <a:pt x="1709" y="603"/>
                  </a:lnTo>
                  <a:lnTo>
                    <a:pt x="1709" y="603"/>
                  </a:lnTo>
                  <a:lnTo>
                    <a:pt x="1712" y="603"/>
                  </a:lnTo>
                  <a:lnTo>
                    <a:pt x="1712" y="603"/>
                  </a:lnTo>
                  <a:lnTo>
                    <a:pt x="1714" y="603"/>
                  </a:lnTo>
                  <a:lnTo>
                    <a:pt x="1714" y="601"/>
                  </a:lnTo>
                  <a:lnTo>
                    <a:pt x="1717" y="601"/>
                  </a:lnTo>
                  <a:lnTo>
                    <a:pt x="1717" y="601"/>
                  </a:lnTo>
                  <a:lnTo>
                    <a:pt x="1720" y="601"/>
                  </a:lnTo>
                  <a:lnTo>
                    <a:pt x="1720" y="599"/>
                  </a:lnTo>
                  <a:lnTo>
                    <a:pt x="1722" y="599"/>
                  </a:lnTo>
                  <a:lnTo>
                    <a:pt x="1722" y="599"/>
                  </a:lnTo>
                  <a:lnTo>
                    <a:pt x="1725" y="599"/>
                  </a:lnTo>
                  <a:lnTo>
                    <a:pt x="1725" y="599"/>
                  </a:lnTo>
                  <a:lnTo>
                    <a:pt x="1727" y="599"/>
                  </a:lnTo>
                  <a:lnTo>
                    <a:pt x="1727" y="597"/>
                  </a:lnTo>
                  <a:lnTo>
                    <a:pt x="1730" y="597"/>
                  </a:lnTo>
                  <a:lnTo>
                    <a:pt x="1730" y="597"/>
                  </a:lnTo>
                  <a:lnTo>
                    <a:pt x="1732" y="597"/>
                  </a:lnTo>
                  <a:lnTo>
                    <a:pt x="1732" y="595"/>
                  </a:lnTo>
                  <a:lnTo>
                    <a:pt x="1735" y="595"/>
                  </a:lnTo>
                  <a:lnTo>
                    <a:pt x="1735" y="595"/>
                  </a:lnTo>
                  <a:lnTo>
                    <a:pt x="1738" y="595"/>
                  </a:lnTo>
                  <a:lnTo>
                    <a:pt x="1738" y="595"/>
                  </a:lnTo>
                  <a:lnTo>
                    <a:pt x="1740" y="595"/>
                  </a:lnTo>
                  <a:lnTo>
                    <a:pt x="1740" y="595"/>
                  </a:lnTo>
                  <a:lnTo>
                    <a:pt x="1743" y="595"/>
                  </a:lnTo>
                  <a:lnTo>
                    <a:pt x="1743" y="594"/>
                  </a:lnTo>
                  <a:lnTo>
                    <a:pt x="1745" y="594"/>
                  </a:lnTo>
                  <a:lnTo>
                    <a:pt x="1745" y="594"/>
                  </a:lnTo>
                  <a:lnTo>
                    <a:pt x="1750" y="594"/>
                  </a:lnTo>
                  <a:lnTo>
                    <a:pt x="1750" y="594"/>
                  </a:lnTo>
                  <a:lnTo>
                    <a:pt x="1753" y="594"/>
                  </a:lnTo>
                  <a:lnTo>
                    <a:pt x="1753" y="594"/>
                  </a:lnTo>
                  <a:lnTo>
                    <a:pt x="1755" y="594"/>
                  </a:lnTo>
                  <a:lnTo>
                    <a:pt x="1755" y="594"/>
                  </a:lnTo>
                  <a:lnTo>
                    <a:pt x="1758" y="594"/>
                  </a:lnTo>
                  <a:lnTo>
                    <a:pt x="1758" y="594"/>
                  </a:lnTo>
                  <a:lnTo>
                    <a:pt x="1761" y="594"/>
                  </a:lnTo>
                  <a:lnTo>
                    <a:pt x="1761" y="594"/>
                  </a:lnTo>
                  <a:lnTo>
                    <a:pt x="1763" y="594"/>
                  </a:lnTo>
                  <a:lnTo>
                    <a:pt x="1763" y="594"/>
                  </a:lnTo>
                  <a:lnTo>
                    <a:pt x="1766" y="594"/>
                  </a:lnTo>
                  <a:lnTo>
                    <a:pt x="1766" y="594"/>
                  </a:lnTo>
                  <a:lnTo>
                    <a:pt x="1768" y="594"/>
                  </a:lnTo>
                  <a:lnTo>
                    <a:pt x="1768" y="594"/>
                  </a:lnTo>
                  <a:lnTo>
                    <a:pt x="1771" y="594"/>
                  </a:lnTo>
                  <a:lnTo>
                    <a:pt x="1771" y="592"/>
                  </a:lnTo>
                  <a:lnTo>
                    <a:pt x="1773" y="592"/>
                  </a:lnTo>
                  <a:lnTo>
                    <a:pt x="1773" y="592"/>
                  </a:lnTo>
                  <a:lnTo>
                    <a:pt x="1776" y="592"/>
                  </a:lnTo>
                  <a:lnTo>
                    <a:pt x="1776" y="592"/>
                  </a:lnTo>
                  <a:lnTo>
                    <a:pt x="1779" y="592"/>
                  </a:lnTo>
                  <a:lnTo>
                    <a:pt x="1779" y="590"/>
                  </a:lnTo>
                  <a:lnTo>
                    <a:pt x="1781" y="590"/>
                  </a:lnTo>
                  <a:lnTo>
                    <a:pt x="1781" y="588"/>
                  </a:lnTo>
                  <a:lnTo>
                    <a:pt x="1784" y="588"/>
                  </a:lnTo>
                  <a:lnTo>
                    <a:pt x="1784" y="588"/>
                  </a:lnTo>
                  <a:lnTo>
                    <a:pt x="1786" y="588"/>
                  </a:lnTo>
                  <a:lnTo>
                    <a:pt x="1786" y="588"/>
                  </a:lnTo>
                  <a:lnTo>
                    <a:pt x="1789" y="588"/>
                  </a:lnTo>
                  <a:lnTo>
                    <a:pt x="1789" y="584"/>
                  </a:lnTo>
                  <a:lnTo>
                    <a:pt x="1791" y="584"/>
                  </a:lnTo>
                  <a:lnTo>
                    <a:pt x="1791" y="582"/>
                  </a:lnTo>
                  <a:lnTo>
                    <a:pt x="1794" y="582"/>
                  </a:lnTo>
                  <a:lnTo>
                    <a:pt x="1794" y="582"/>
                  </a:lnTo>
                  <a:lnTo>
                    <a:pt x="1797" y="582"/>
                  </a:lnTo>
                  <a:lnTo>
                    <a:pt x="1797" y="582"/>
                  </a:lnTo>
                  <a:lnTo>
                    <a:pt x="1802" y="582"/>
                  </a:lnTo>
                  <a:lnTo>
                    <a:pt x="1802" y="582"/>
                  </a:lnTo>
                  <a:lnTo>
                    <a:pt x="1804" y="582"/>
                  </a:lnTo>
                  <a:lnTo>
                    <a:pt x="1804" y="582"/>
                  </a:lnTo>
                  <a:lnTo>
                    <a:pt x="1807" y="582"/>
                  </a:lnTo>
                  <a:lnTo>
                    <a:pt x="1807" y="582"/>
                  </a:lnTo>
                  <a:lnTo>
                    <a:pt x="1809" y="582"/>
                  </a:lnTo>
                  <a:lnTo>
                    <a:pt x="1809" y="578"/>
                  </a:lnTo>
                  <a:lnTo>
                    <a:pt x="1812" y="578"/>
                  </a:lnTo>
                  <a:lnTo>
                    <a:pt x="1812" y="578"/>
                  </a:lnTo>
                  <a:lnTo>
                    <a:pt x="1815" y="578"/>
                  </a:lnTo>
                  <a:lnTo>
                    <a:pt x="1815" y="578"/>
                  </a:lnTo>
                  <a:lnTo>
                    <a:pt x="1817" y="578"/>
                  </a:lnTo>
                  <a:lnTo>
                    <a:pt x="1817" y="578"/>
                  </a:lnTo>
                  <a:lnTo>
                    <a:pt x="1820" y="578"/>
                  </a:lnTo>
                  <a:lnTo>
                    <a:pt x="1820" y="576"/>
                  </a:lnTo>
                  <a:lnTo>
                    <a:pt x="1822" y="576"/>
                  </a:lnTo>
                  <a:lnTo>
                    <a:pt x="1822" y="576"/>
                  </a:lnTo>
                  <a:lnTo>
                    <a:pt x="1825" y="576"/>
                  </a:lnTo>
                  <a:lnTo>
                    <a:pt x="1825" y="576"/>
                  </a:lnTo>
                  <a:lnTo>
                    <a:pt x="1827" y="576"/>
                  </a:lnTo>
                  <a:lnTo>
                    <a:pt x="1827" y="575"/>
                  </a:lnTo>
                  <a:lnTo>
                    <a:pt x="1830" y="575"/>
                  </a:lnTo>
                  <a:lnTo>
                    <a:pt x="1830" y="575"/>
                  </a:lnTo>
                  <a:lnTo>
                    <a:pt x="1832" y="575"/>
                  </a:lnTo>
                  <a:lnTo>
                    <a:pt x="1832" y="575"/>
                  </a:lnTo>
                  <a:lnTo>
                    <a:pt x="1835" y="575"/>
                  </a:lnTo>
                  <a:lnTo>
                    <a:pt x="1835" y="573"/>
                  </a:lnTo>
                  <a:lnTo>
                    <a:pt x="1838" y="573"/>
                  </a:lnTo>
                  <a:lnTo>
                    <a:pt x="1838" y="573"/>
                  </a:lnTo>
                  <a:lnTo>
                    <a:pt x="1840" y="573"/>
                  </a:lnTo>
                  <a:lnTo>
                    <a:pt x="1840" y="571"/>
                  </a:lnTo>
                  <a:lnTo>
                    <a:pt x="1843" y="571"/>
                  </a:lnTo>
                  <a:lnTo>
                    <a:pt x="1843" y="571"/>
                  </a:lnTo>
                  <a:lnTo>
                    <a:pt x="1853" y="571"/>
                  </a:lnTo>
                  <a:lnTo>
                    <a:pt x="1853" y="571"/>
                  </a:lnTo>
                  <a:lnTo>
                    <a:pt x="1856" y="571"/>
                  </a:lnTo>
                  <a:lnTo>
                    <a:pt x="1856" y="571"/>
                  </a:lnTo>
                  <a:lnTo>
                    <a:pt x="1858" y="571"/>
                  </a:lnTo>
                  <a:lnTo>
                    <a:pt x="1858" y="569"/>
                  </a:lnTo>
                  <a:lnTo>
                    <a:pt x="1866" y="569"/>
                  </a:lnTo>
                  <a:lnTo>
                    <a:pt x="1866" y="569"/>
                  </a:lnTo>
                  <a:lnTo>
                    <a:pt x="1868" y="569"/>
                  </a:lnTo>
                  <a:lnTo>
                    <a:pt x="1868" y="567"/>
                  </a:lnTo>
                  <a:lnTo>
                    <a:pt x="1871" y="567"/>
                  </a:lnTo>
                  <a:lnTo>
                    <a:pt x="1871" y="567"/>
                  </a:lnTo>
                  <a:lnTo>
                    <a:pt x="1874" y="567"/>
                  </a:lnTo>
                  <a:lnTo>
                    <a:pt x="1874" y="567"/>
                  </a:lnTo>
                  <a:lnTo>
                    <a:pt x="1876" y="567"/>
                  </a:lnTo>
                  <a:lnTo>
                    <a:pt x="1876" y="567"/>
                  </a:lnTo>
                  <a:lnTo>
                    <a:pt x="1879" y="567"/>
                  </a:lnTo>
                  <a:lnTo>
                    <a:pt x="1879" y="565"/>
                  </a:lnTo>
                  <a:lnTo>
                    <a:pt x="1881" y="565"/>
                  </a:lnTo>
                  <a:lnTo>
                    <a:pt x="1881" y="563"/>
                  </a:lnTo>
                  <a:lnTo>
                    <a:pt x="1884" y="563"/>
                  </a:lnTo>
                  <a:lnTo>
                    <a:pt x="1884" y="561"/>
                  </a:lnTo>
                  <a:lnTo>
                    <a:pt x="1886" y="561"/>
                  </a:lnTo>
                  <a:lnTo>
                    <a:pt x="1886" y="561"/>
                  </a:lnTo>
                  <a:lnTo>
                    <a:pt x="1889" y="561"/>
                  </a:lnTo>
                  <a:lnTo>
                    <a:pt x="1889" y="559"/>
                  </a:lnTo>
                  <a:lnTo>
                    <a:pt x="1892" y="559"/>
                  </a:lnTo>
                  <a:lnTo>
                    <a:pt x="1892" y="559"/>
                  </a:lnTo>
                  <a:lnTo>
                    <a:pt x="1894" y="559"/>
                  </a:lnTo>
                  <a:lnTo>
                    <a:pt x="1894" y="558"/>
                  </a:lnTo>
                  <a:lnTo>
                    <a:pt x="1897" y="558"/>
                  </a:lnTo>
                  <a:lnTo>
                    <a:pt x="1897" y="556"/>
                  </a:lnTo>
                  <a:lnTo>
                    <a:pt x="1899" y="556"/>
                  </a:lnTo>
                  <a:lnTo>
                    <a:pt x="1899" y="556"/>
                  </a:lnTo>
                  <a:lnTo>
                    <a:pt x="1904" y="556"/>
                  </a:lnTo>
                  <a:lnTo>
                    <a:pt x="1904" y="556"/>
                  </a:lnTo>
                  <a:lnTo>
                    <a:pt x="1907" y="556"/>
                  </a:lnTo>
                  <a:lnTo>
                    <a:pt x="1907" y="556"/>
                  </a:lnTo>
                  <a:lnTo>
                    <a:pt x="1909" y="556"/>
                  </a:lnTo>
                  <a:lnTo>
                    <a:pt x="1909" y="556"/>
                  </a:lnTo>
                  <a:lnTo>
                    <a:pt x="1912" y="556"/>
                  </a:lnTo>
                  <a:lnTo>
                    <a:pt x="1912" y="556"/>
                  </a:lnTo>
                  <a:lnTo>
                    <a:pt x="1915" y="556"/>
                  </a:lnTo>
                  <a:lnTo>
                    <a:pt x="1915" y="554"/>
                  </a:lnTo>
                  <a:lnTo>
                    <a:pt x="1917" y="554"/>
                  </a:lnTo>
                  <a:lnTo>
                    <a:pt x="1917" y="554"/>
                  </a:lnTo>
                  <a:lnTo>
                    <a:pt x="1920" y="554"/>
                  </a:lnTo>
                  <a:lnTo>
                    <a:pt x="1920" y="554"/>
                  </a:lnTo>
                  <a:lnTo>
                    <a:pt x="1922" y="554"/>
                  </a:lnTo>
                  <a:lnTo>
                    <a:pt x="1922" y="554"/>
                  </a:lnTo>
                  <a:lnTo>
                    <a:pt x="1925" y="554"/>
                  </a:lnTo>
                  <a:lnTo>
                    <a:pt x="1925" y="552"/>
                  </a:lnTo>
                  <a:lnTo>
                    <a:pt x="1927" y="552"/>
                  </a:lnTo>
                  <a:lnTo>
                    <a:pt x="1927" y="548"/>
                  </a:lnTo>
                  <a:lnTo>
                    <a:pt x="1930" y="548"/>
                  </a:lnTo>
                  <a:lnTo>
                    <a:pt x="1930" y="546"/>
                  </a:lnTo>
                  <a:lnTo>
                    <a:pt x="1933" y="546"/>
                  </a:lnTo>
                  <a:lnTo>
                    <a:pt x="1933" y="546"/>
                  </a:lnTo>
                  <a:lnTo>
                    <a:pt x="1935" y="546"/>
                  </a:lnTo>
                  <a:lnTo>
                    <a:pt x="1935" y="546"/>
                  </a:lnTo>
                  <a:lnTo>
                    <a:pt x="1938" y="546"/>
                  </a:lnTo>
                  <a:lnTo>
                    <a:pt x="1938" y="544"/>
                  </a:lnTo>
                  <a:lnTo>
                    <a:pt x="1940" y="544"/>
                  </a:lnTo>
                  <a:lnTo>
                    <a:pt x="1940" y="542"/>
                  </a:lnTo>
                  <a:lnTo>
                    <a:pt x="1943" y="542"/>
                  </a:lnTo>
                  <a:lnTo>
                    <a:pt x="1943" y="542"/>
                  </a:lnTo>
                  <a:lnTo>
                    <a:pt x="1945" y="542"/>
                  </a:lnTo>
                  <a:lnTo>
                    <a:pt x="1945" y="542"/>
                  </a:lnTo>
                  <a:lnTo>
                    <a:pt x="1948" y="542"/>
                  </a:lnTo>
                  <a:lnTo>
                    <a:pt x="1948" y="542"/>
                  </a:lnTo>
                  <a:lnTo>
                    <a:pt x="1951" y="542"/>
                  </a:lnTo>
                  <a:lnTo>
                    <a:pt x="1951" y="542"/>
                  </a:lnTo>
                  <a:lnTo>
                    <a:pt x="1956" y="542"/>
                  </a:lnTo>
                  <a:lnTo>
                    <a:pt x="1956" y="542"/>
                  </a:lnTo>
                  <a:lnTo>
                    <a:pt x="1958" y="542"/>
                  </a:lnTo>
                  <a:lnTo>
                    <a:pt x="1958" y="542"/>
                  </a:lnTo>
                  <a:lnTo>
                    <a:pt x="1961" y="542"/>
                  </a:lnTo>
                  <a:lnTo>
                    <a:pt x="1961" y="542"/>
                  </a:lnTo>
                  <a:lnTo>
                    <a:pt x="1963" y="542"/>
                  </a:lnTo>
                  <a:lnTo>
                    <a:pt x="1963" y="540"/>
                  </a:lnTo>
                  <a:lnTo>
                    <a:pt x="1966" y="540"/>
                  </a:lnTo>
                  <a:lnTo>
                    <a:pt x="1966" y="540"/>
                  </a:lnTo>
                  <a:lnTo>
                    <a:pt x="1969" y="540"/>
                  </a:lnTo>
                  <a:lnTo>
                    <a:pt x="1969" y="539"/>
                  </a:lnTo>
                  <a:lnTo>
                    <a:pt x="1971" y="539"/>
                  </a:lnTo>
                  <a:lnTo>
                    <a:pt x="1971" y="537"/>
                  </a:lnTo>
                  <a:lnTo>
                    <a:pt x="1974" y="537"/>
                  </a:lnTo>
                  <a:lnTo>
                    <a:pt x="1974" y="535"/>
                  </a:lnTo>
                  <a:lnTo>
                    <a:pt x="1976" y="535"/>
                  </a:lnTo>
                  <a:lnTo>
                    <a:pt x="1976" y="535"/>
                  </a:lnTo>
                  <a:lnTo>
                    <a:pt x="1979" y="535"/>
                  </a:lnTo>
                  <a:lnTo>
                    <a:pt x="1979" y="535"/>
                  </a:lnTo>
                  <a:lnTo>
                    <a:pt x="1981" y="535"/>
                  </a:lnTo>
                  <a:lnTo>
                    <a:pt x="1981" y="535"/>
                  </a:lnTo>
                  <a:lnTo>
                    <a:pt x="1984" y="535"/>
                  </a:lnTo>
                  <a:lnTo>
                    <a:pt x="1984" y="535"/>
                  </a:lnTo>
                  <a:lnTo>
                    <a:pt x="1987" y="535"/>
                  </a:lnTo>
                  <a:lnTo>
                    <a:pt x="1987" y="535"/>
                  </a:lnTo>
                  <a:lnTo>
                    <a:pt x="1989" y="535"/>
                  </a:lnTo>
                  <a:lnTo>
                    <a:pt x="1989" y="535"/>
                  </a:lnTo>
                  <a:lnTo>
                    <a:pt x="1992" y="535"/>
                  </a:lnTo>
                  <a:lnTo>
                    <a:pt x="1992" y="533"/>
                  </a:lnTo>
                  <a:lnTo>
                    <a:pt x="1994" y="533"/>
                  </a:lnTo>
                  <a:lnTo>
                    <a:pt x="1994" y="533"/>
                  </a:lnTo>
                  <a:lnTo>
                    <a:pt x="1997" y="533"/>
                  </a:lnTo>
                  <a:lnTo>
                    <a:pt x="1997" y="531"/>
                  </a:lnTo>
                  <a:lnTo>
                    <a:pt x="1999" y="531"/>
                  </a:lnTo>
                  <a:lnTo>
                    <a:pt x="1999" y="527"/>
                  </a:lnTo>
                  <a:lnTo>
                    <a:pt x="2004" y="527"/>
                  </a:lnTo>
                  <a:lnTo>
                    <a:pt x="2004" y="527"/>
                  </a:lnTo>
                  <a:lnTo>
                    <a:pt x="2007" y="527"/>
                  </a:lnTo>
                  <a:lnTo>
                    <a:pt x="2007" y="527"/>
                  </a:lnTo>
                  <a:lnTo>
                    <a:pt x="2010" y="527"/>
                  </a:lnTo>
                  <a:lnTo>
                    <a:pt x="2010" y="527"/>
                  </a:lnTo>
                  <a:lnTo>
                    <a:pt x="2012" y="527"/>
                  </a:lnTo>
                  <a:lnTo>
                    <a:pt x="2012" y="527"/>
                  </a:lnTo>
                  <a:lnTo>
                    <a:pt x="2015" y="527"/>
                  </a:lnTo>
                  <a:lnTo>
                    <a:pt x="2015" y="527"/>
                  </a:lnTo>
                  <a:lnTo>
                    <a:pt x="2017" y="527"/>
                  </a:lnTo>
                  <a:lnTo>
                    <a:pt x="2017" y="525"/>
                  </a:lnTo>
                  <a:lnTo>
                    <a:pt x="2020" y="525"/>
                  </a:lnTo>
                  <a:lnTo>
                    <a:pt x="2020" y="525"/>
                  </a:lnTo>
                  <a:lnTo>
                    <a:pt x="2022" y="525"/>
                  </a:lnTo>
                  <a:lnTo>
                    <a:pt x="2022" y="523"/>
                  </a:lnTo>
                  <a:lnTo>
                    <a:pt x="2025" y="523"/>
                  </a:lnTo>
                  <a:lnTo>
                    <a:pt x="2025" y="523"/>
                  </a:lnTo>
                  <a:lnTo>
                    <a:pt x="2028" y="523"/>
                  </a:lnTo>
                  <a:lnTo>
                    <a:pt x="2028" y="523"/>
                  </a:lnTo>
                  <a:lnTo>
                    <a:pt x="2030" y="523"/>
                  </a:lnTo>
                  <a:lnTo>
                    <a:pt x="2030" y="523"/>
                  </a:lnTo>
                  <a:lnTo>
                    <a:pt x="2033" y="523"/>
                  </a:lnTo>
                  <a:lnTo>
                    <a:pt x="2033" y="523"/>
                  </a:lnTo>
                  <a:lnTo>
                    <a:pt x="2035" y="523"/>
                  </a:lnTo>
                  <a:lnTo>
                    <a:pt x="2035" y="521"/>
                  </a:lnTo>
                  <a:lnTo>
                    <a:pt x="2038" y="521"/>
                  </a:lnTo>
                  <a:lnTo>
                    <a:pt x="2038" y="521"/>
                  </a:lnTo>
                  <a:lnTo>
                    <a:pt x="2040" y="521"/>
                  </a:lnTo>
                  <a:lnTo>
                    <a:pt x="2040" y="521"/>
                  </a:lnTo>
                  <a:lnTo>
                    <a:pt x="2043" y="521"/>
                  </a:lnTo>
                  <a:lnTo>
                    <a:pt x="2043" y="521"/>
                  </a:lnTo>
                  <a:lnTo>
                    <a:pt x="2046" y="521"/>
                  </a:lnTo>
                  <a:lnTo>
                    <a:pt x="2046" y="521"/>
                  </a:lnTo>
                  <a:lnTo>
                    <a:pt x="2048" y="521"/>
                  </a:lnTo>
                  <a:lnTo>
                    <a:pt x="2048" y="521"/>
                  </a:lnTo>
                  <a:lnTo>
                    <a:pt x="2051" y="521"/>
                  </a:lnTo>
                  <a:lnTo>
                    <a:pt x="2051" y="516"/>
                  </a:lnTo>
                  <a:lnTo>
                    <a:pt x="2056" y="516"/>
                  </a:lnTo>
                  <a:lnTo>
                    <a:pt x="2056" y="516"/>
                  </a:lnTo>
                  <a:lnTo>
                    <a:pt x="2058" y="516"/>
                  </a:lnTo>
                  <a:lnTo>
                    <a:pt x="2058" y="514"/>
                  </a:lnTo>
                  <a:lnTo>
                    <a:pt x="2061" y="514"/>
                  </a:lnTo>
                  <a:lnTo>
                    <a:pt x="2061" y="514"/>
                  </a:lnTo>
                  <a:lnTo>
                    <a:pt x="2064" y="514"/>
                  </a:lnTo>
                  <a:lnTo>
                    <a:pt x="2064" y="514"/>
                  </a:lnTo>
                  <a:lnTo>
                    <a:pt x="2066" y="514"/>
                  </a:lnTo>
                  <a:lnTo>
                    <a:pt x="2066" y="512"/>
                  </a:lnTo>
                  <a:lnTo>
                    <a:pt x="2069" y="512"/>
                  </a:lnTo>
                  <a:lnTo>
                    <a:pt x="2069" y="512"/>
                  </a:lnTo>
                  <a:lnTo>
                    <a:pt x="2071" y="512"/>
                  </a:lnTo>
                  <a:lnTo>
                    <a:pt x="2071" y="512"/>
                  </a:lnTo>
                  <a:lnTo>
                    <a:pt x="2074" y="512"/>
                  </a:lnTo>
                  <a:lnTo>
                    <a:pt x="2074" y="512"/>
                  </a:lnTo>
                  <a:lnTo>
                    <a:pt x="2076" y="512"/>
                  </a:lnTo>
                  <a:lnTo>
                    <a:pt x="2076" y="510"/>
                  </a:lnTo>
                  <a:lnTo>
                    <a:pt x="2081" y="510"/>
                  </a:lnTo>
                  <a:lnTo>
                    <a:pt x="2081" y="510"/>
                  </a:lnTo>
                  <a:lnTo>
                    <a:pt x="2084" y="510"/>
                  </a:lnTo>
                  <a:lnTo>
                    <a:pt x="2084" y="510"/>
                  </a:lnTo>
                  <a:lnTo>
                    <a:pt x="2087" y="510"/>
                  </a:lnTo>
                  <a:lnTo>
                    <a:pt x="2087" y="510"/>
                  </a:lnTo>
                  <a:lnTo>
                    <a:pt x="2089" y="510"/>
                  </a:lnTo>
                  <a:lnTo>
                    <a:pt x="2089" y="510"/>
                  </a:lnTo>
                  <a:lnTo>
                    <a:pt x="2092" y="510"/>
                  </a:lnTo>
                  <a:lnTo>
                    <a:pt x="2092" y="510"/>
                  </a:lnTo>
                  <a:lnTo>
                    <a:pt x="2094" y="510"/>
                  </a:lnTo>
                  <a:lnTo>
                    <a:pt x="2094" y="510"/>
                  </a:lnTo>
                  <a:lnTo>
                    <a:pt x="2097" y="510"/>
                  </a:lnTo>
                  <a:lnTo>
                    <a:pt x="2097" y="508"/>
                  </a:lnTo>
                  <a:lnTo>
                    <a:pt x="2099" y="508"/>
                  </a:lnTo>
                  <a:lnTo>
                    <a:pt x="2099" y="508"/>
                  </a:lnTo>
                  <a:lnTo>
                    <a:pt x="2102" y="508"/>
                  </a:lnTo>
                  <a:lnTo>
                    <a:pt x="2102" y="508"/>
                  </a:lnTo>
                  <a:lnTo>
                    <a:pt x="2107" y="508"/>
                  </a:lnTo>
                  <a:lnTo>
                    <a:pt x="2107" y="508"/>
                  </a:lnTo>
                  <a:lnTo>
                    <a:pt x="2110" y="508"/>
                  </a:lnTo>
                  <a:lnTo>
                    <a:pt x="2110" y="508"/>
                  </a:lnTo>
                  <a:lnTo>
                    <a:pt x="2112" y="508"/>
                  </a:lnTo>
                  <a:lnTo>
                    <a:pt x="2112" y="508"/>
                  </a:lnTo>
                  <a:lnTo>
                    <a:pt x="2115" y="508"/>
                  </a:lnTo>
                  <a:lnTo>
                    <a:pt x="2115" y="508"/>
                  </a:lnTo>
                  <a:lnTo>
                    <a:pt x="2117" y="508"/>
                  </a:lnTo>
                  <a:lnTo>
                    <a:pt x="2117" y="506"/>
                  </a:lnTo>
                  <a:lnTo>
                    <a:pt x="2120" y="506"/>
                  </a:lnTo>
                  <a:lnTo>
                    <a:pt x="2120" y="506"/>
                  </a:lnTo>
                  <a:lnTo>
                    <a:pt x="2123" y="506"/>
                  </a:lnTo>
                  <a:lnTo>
                    <a:pt x="2123" y="503"/>
                  </a:lnTo>
                  <a:lnTo>
                    <a:pt x="2125" y="503"/>
                  </a:lnTo>
                  <a:lnTo>
                    <a:pt x="2125" y="503"/>
                  </a:lnTo>
                  <a:lnTo>
                    <a:pt x="2128" y="503"/>
                  </a:lnTo>
                  <a:lnTo>
                    <a:pt x="2128" y="501"/>
                  </a:lnTo>
                  <a:lnTo>
                    <a:pt x="2130" y="501"/>
                  </a:lnTo>
                  <a:lnTo>
                    <a:pt x="2130" y="499"/>
                  </a:lnTo>
                  <a:lnTo>
                    <a:pt x="2133" y="499"/>
                  </a:lnTo>
                  <a:lnTo>
                    <a:pt x="2133" y="499"/>
                  </a:lnTo>
                  <a:lnTo>
                    <a:pt x="2135" y="499"/>
                  </a:lnTo>
                  <a:lnTo>
                    <a:pt x="2135" y="495"/>
                  </a:lnTo>
                  <a:lnTo>
                    <a:pt x="2138" y="495"/>
                  </a:lnTo>
                  <a:lnTo>
                    <a:pt x="2138" y="495"/>
                  </a:lnTo>
                  <a:lnTo>
                    <a:pt x="2141" y="495"/>
                  </a:lnTo>
                  <a:lnTo>
                    <a:pt x="2141" y="493"/>
                  </a:lnTo>
                  <a:lnTo>
                    <a:pt x="2143" y="493"/>
                  </a:lnTo>
                  <a:lnTo>
                    <a:pt x="2143" y="493"/>
                  </a:lnTo>
                  <a:lnTo>
                    <a:pt x="2146" y="493"/>
                  </a:lnTo>
                  <a:lnTo>
                    <a:pt x="2146" y="493"/>
                  </a:lnTo>
                  <a:lnTo>
                    <a:pt x="2148" y="493"/>
                  </a:lnTo>
                  <a:lnTo>
                    <a:pt x="2148" y="493"/>
                  </a:lnTo>
                  <a:lnTo>
                    <a:pt x="2151" y="493"/>
                  </a:lnTo>
                  <a:lnTo>
                    <a:pt x="2151" y="493"/>
                  </a:lnTo>
                  <a:lnTo>
                    <a:pt x="2153" y="493"/>
                  </a:lnTo>
                  <a:lnTo>
                    <a:pt x="2153" y="493"/>
                  </a:lnTo>
                  <a:lnTo>
                    <a:pt x="2158" y="493"/>
                  </a:lnTo>
                  <a:lnTo>
                    <a:pt x="2158" y="489"/>
                  </a:lnTo>
                  <a:lnTo>
                    <a:pt x="2161" y="489"/>
                  </a:lnTo>
                  <a:lnTo>
                    <a:pt x="2161" y="489"/>
                  </a:lnTo>
                  <a:lnTo>
                    <a:pt x="2164" y="489"/>
                  </a:lnTo>
                  <a:lnTo>
                    <a:pt x="2164" y="487"/>
                  </a:lnTo>
                  <a:lnTo>
                    <a:pt x="2166" y="487"/>
                  </a:lnTo>
                  <a:lnTo>
                    <a:pt x="2166" y="487"/>
                  </a:lnTo>
                  <a:lnTo>
                    <a:pt x="2169" y="487"/>
                  </a:lnTo>
                  <a:lnTo>
                    <a:pt x="2169" y="485"/>
                  </a:lnTo>
                  <a:lnTo>
                    <a:pt x="2171" y="485"/>
                  </a:lnTo>
                  <a:lnTo>
                    <a:pt x="2171" y="484"/>
                  </a:lnTo>
                  <a:lnTo>
                    <a:pt x="2174" y="484"/>
                  </a:lnTo>
                  <a:lnTo>
                    <a:pt x="2174" y="482"/>
                  </a:lnTo>
                  <a:lnTo>
                    <a:pt x="2176" y="482"/>
                  </a:lnTo>
                  <a:lnTo>
                    <a:pt x="2176" y="480"/>
                  </a:lnTo>
                  <a:lnTo>
                    <a:pt x="2179" y="480"/>
                  </a:lnTo>
                  <a:lnTo>
                    <a:pt x="2179" y="478"/>
                  </a:lnTo>
                  <a:lnTo>
                    <a:pt x="2182" y="478"/>
                  </a:lnTo>
                  <a:lnTo>
                    <a:pt x="2182" y="478"/>
                  </a:lnTo>
                  <a:lnTo>
                    <a:pt x="2184" y="478"/>
                  </a:lnTo>
                  <a:lnTo>
                    <a:pt x="2184" y="478"/>
                  </a:lnTo>
                  <a:lnTo>
                    <a:pt x="2187" y="478"/>
                  </a:lnTo>
                  <a:lnTo>
                    <a:pt x="2187" y="478"/>
                  </a:lnTo>
                  <a:lnTo>
                    <a:pt x="2189" y="478"/>
                  </a:lnTo>
                  <a:lnTo>
                    <a:pt x="2189" y="478"/>
                  </a:lnTo>
                  <a:lnTo>
                    <a:pt x="2192" y="478"/>
                  </a:lnTo>
                  <a:lnTo>
                    <a:pt x="2192" y="476"/>
                  </a:lnTo>
                  <a:lnTo>
                    <a:pt x="2194" y="476"/>
                  </a:lnTo>
                  <a:lnTo>
                    <a:pt x="2194" y="476"/>
                  </a:lnTo>
                  <a:lnTo>
                    <a:pt x="2197" y="476"/>
                  </a:lnTo>
                  <a:lnTo>
                    <a:pt x="2197" y="476"/>
                  </a:lnTo>
                  <a:lnTo>
                    <a:pt x="2200" y="476"/>
                  </a:lnTo>
                  <a:lnTo>
                    <a:pt x="2200" y="476"/>
                  </a:lnTo>
                  <a:lnTo>
                    <a:pt x="2202" y="476"/>
                  </a:lnTo>
                  <a:lnTo>
                    <a:pt x="2202" y="476"/>
                  </a:lnTo>
                  <a:lnTo>
                    <a:pt x="2205" y="476"/>
                  </a:lnTo>
                  <a:lnTo>
                    <a:pt x="2205" y="474"/>
                  </a:lnTo>
                  <a:lnTo>
                    <a:pt x="2210" y="474"/>
                  </a:lnTo>
                  <a:lnTo>
                    <a:pt x="2210" y="474"/>
                  </a:lnTo>
                  <a:lnTo>
                    <a:pt x="2212" y="474"/>
                  </a:lnTo>
                  <a:lnTo>
                    <a:pt x="2212" y="470"/>
                  </a:lnTo>
                  <a:lnTo>
                    <a:pt x="2215" y="470"/>
                  </a:lnTo>
                  <a:lnTo>
                    <a:pt x="2215" y="468"/>
                  </a:lnTo>
                  <a:lnTo>
                    <a:pt x="2218" y="468"/>
                  </a:lnTo>
                  <a:lnTo>
                    <a:pt x="2218" y="467"/>
                  </a:lnTo>
                  <a:lnTo>
                    <a:pt x="2220" y="467"/>
                  </a:lnTo>
                  <a:lnTo>
                    <a:pt x="2220" y="465"/>
                  </a:lnTo>
                  <a:lnTo>
                    <a:pt x="2223" y="465"/>
                  </a:lnTo>
                  <a:lnTo>
                    <a:pt x="2223" y="463"/>
                  </a:lnTo>
                  <a:lnTo>
                    <a:pt x="2225" y="463"/>
                  </a:lnTo>
                  <a:lnTo>
                    <a:pt x="2225" y="463"/>
                  </a:lnTo>
                  <a:lnTo>
                    <a:pt x="2228" y="463"/>
                  </a:lnTo>
                  <a:lnTo>
                    <a:pt x="2228" y="463"/>
                  </a:lnTo>
                  <a:lnTo>
                    <a:pt x="2230" y="463"/>
                  </a:lnTo>
                  <a:lnTo>
                    <a:pt x="2230" y="461"/>
                  </a:lnTo>
                  <a:lnTo>
                    <a:pt x="2233" y="461"/>
                  </a:lnTo>
                  <a:lnTo>
                    <a:pt x="2233" y="461"/>
                  </a:lnTo>
                  <a:lnTo>
                    <a:pt x="2236" y="461"/>
                  </a:lnTo>
                  <a:lnTo>
                    <a:pt x="2236" y="461"/>
                  </a:lnTo>
                  <a:lnTo>
                    <a:pt x="2238" y="461"/>
                  </a:lnTo>
                  <a:lnTo>
                    <a:pt x="2238" y="461"/>
                  </a:lnTo>
                  <a:lnTo>
                    <a:pt x="2241" y="461"/>
                  </a:lnTo>
                  <a:lnTo>
                    <a:pt x="2241" y="461"/>
                  </a:lnTo>
                  <a:lnTo>
                    <a:pt x="2243" y="461"/>
                  </a:lnTo>
                  <a:lnTo>
                    <a:pt x="2243" y="461"/>
                  </a:lnTo>
                  <a:lnTo>
                    <a:pt x="2246" y="461"/>
                  </a:lnTo>
                  <a:lnTo>
                    <a:pt x="2246" y="461"/>
                  </a:lnTo>
                  <a:lnTo>
                    <a:pt x="2248" y="461"/>
                  </a:lnTo>
                  <a:lnTo>
                    <a:pt x="2248" y="459"/>
                  </a:lnTo>
                  <a:lnTo>
                    <a:pt x="2251" y="459"/>
                  </a:lnTo>
                  <a:lnTo>
                    <a:pt x="2251" y="459"/>
                  </a:lnTo>
                  <a:lnTo>
                    <a:pt x="2253" y="459"/>
                  </a:lnTo>
                  <a:lnTo>
                    <a:pt x="2253" y="459"/>
                  </a:lnTo>
                  <a:lnTo>
                    <a:pt x="2256" y="459"/>
                  </a:lnTo>
                  <a:lnTo>
                    <a:pt x="2256" y="457"/>
                  </a:lnTo>
                  <a:lnTo>
                    <a:pt x="2261" y="457"/>
                  </a:lnTo>
                  <a:lnTo>
                    <a:pt x="2261" y="455"/>
                  </a:lnTo>
                  <a:lnTo>
                    <a:pt x="2264" y="455"/>
                  </a:lnTo>
                  <a:lnTo>
                    <a:pt x="2264" y="455"/>
                  </a:lnTo>
                  <a:lnTo>
                    <a:pt x="2266" y="455"/>
                  </a:lnTo>
                  <a:lnTo>
                    <a:pt x="2266" y="451"/>
                  </a:lnTo>
                  <a:lnTo>
                    <a:pt x="2269" y="451"/>
                  </a:lnTo>
                  <a:lnTo>
                    <a:pt x="2269" y="449"/>
                  </a:lnTo>
                  <a:lnTo>
                    <a:pt x="2271" y="449"/>
                  </a:lnTo>
                  <a:lnTo>
                    <a:pt x="2271" y="449"/>
                  </a:lnTo>
                  <a:lnTo>
                    <a:pt x="2274" y="449"/>
                  </a:lnTo>
                  <a:lnTo>
                    <a:pt x="2274" y="449"/>
                  </a:lnTo>
                  <a:lnTo>
                    <a:pt x="2277" y="449"/>
                  </a:lnTo>
                  <a:lnTo>
                    <a:pt x="2277" y="449"/>
                  </a:lnTo>
                  <a:lnTo>
                    <a:pt x="2279" y="449"/>
                  </a:lnTo>
                  <a:lnTo>
                    <a:pt x="2279" y="449"/>
                  </a:lnTo>
                  <a:lnTo>
                    <a:pt x="2282" y="449"/>
                  </a:lnTo>
                  <a:lnTo>
                    <a:pt x="2282" y="449"/>
                  </a:lnTo>
                  <a:lnTo>
                    <a:pt x="2284" y="449"/>
                  </a:lnTo>
                  <a:lnTo>
                    <a:pt x="2284" y="449"/>
                  </a:lnTo>
                  <a:lnTo>
                    <a:pt x="2287" y="449"/>
                  </a:lnTo>
                  <a:lnTo>
                    <a:pt x="2287" y="449"/>
                  </a:lnTo>
                  <a:lnTo>
                    <a:pt x="2289" y="449"/>
                  </a:lnTo>
                  <a:lnTo>
                    <a:pt x="2289" y="449"/>
                  </a:lnTo>
                  <a:lnTo>
                    <a:pt x="2292" y="449"/>
                  </a:lnTo>
                  <a:lnTo>
                    <a:pt x="2292" y="449"/>
                  </a:lnTo>
                  <a:lnTo>
                    <a:pt x="2295" y="449"/>
                  </a:lnTo>
                  <a:lnTo>
                    <a:pt x="2295" y="449"/>
                  </a:lnTo>
                  <a:lnTo>
                    <a:pt x="2297" y="449"/>
                  </a:lnTo>
                  <a:lnTo>
                    <a:pt x="2297" y="446"/>
                  </a:lnTo>
                  <a:lnTo>
                    <a:pt x="2300" y="446"/>
                  </a:lnTo>
                  <a:lnTo>
                    <a:pt x="2300" y="444"/>
                  </a:lnTo>
                  <a:lnTo>
                    <a:pt x="2302" y="444"/>
                  </a:lnTo>
                  <a:lnTo>
                    <a:pt x="2302" y="444"/>
                  </a:lnTo>
                  <a:lnTo>
                    <a:pt x="2305" y="444"/>
                  </a:lnTo>
                  <a:lnTo>
                    <a:pt x="2305" y="444"/>
                  </a:lnTo>
                  <a:lnTo>
                    <a:pt x="2307" y="444"/>
                  </a:lnTo>
                  <a:lnTo>
                    <a:pt x="2307" y="444"/>
                  </a:lnTo>
                  <a:lnTo>
                    <a:pt x="2313" y="444"/>
                  </a:lnTo>
                  <a:lnTo>
                    <a:pt x="2313" y="442"/>
                  </a:lnTo>
                  <a:lnTo>
                    <a:pt x="2315" y="442"/>
                  </a:lnTo>
                  <a:lnTo>
                    <a:pt x="2315" y="438"/>
                  </a:lnTo>
                  <a:lnTo>
                    <a:pt x="2318" y="438"/>
                  </a:lnTo>
                  <a:lnTo>
                    <a:pt x="2318" y="438"/>
                  </a:lnTo>
                  <a:lnTo>
                    <a:pt x="2320" y="438"/>
                  </a:lnTo>
                  <a:lnTo>
                    <a:pt x="2320" y="438"/>
                  </a:lnTo>
                  <a:lnTo>
                    <a:pt x="2323" y="438"/>
                  </a:lnTo>
                  <a:lnTo>
                    <a:pt x="2323" y="434"/>
                  </a:lnTo>
                  <a:lnTo>
                    <a:pt x="2325" y="434"/>
                  </a:lnTo>
                  <a:lnTo>
                    <a:pt x="2325" y="432"/>
                  </a:lnTo>
                  <a:lnTo>
                    <a:pt x="2328" y="432"/>
                  </a:lnTo>
                  <a:lnTo>
                    <a:pt x="2328" y="432"/>
                  </a:lnTo>
                  <a:lnTo>
                    <a:pt x="2330" y="432"/>
                  </a:lnTo>
                  <a:lnTo>
                    <a:pt x="2330" y="432"/>
                  </a:lnTo>
                  <a:lnTo>
                    <a:pt x="2333" y="432"/>
                  </a:lnTo>
                  <a:lnTo>
                    <a:pt x="2333" y="432"/>
                  </a:lnTo>
                  <a:lnTo>
                    <a:pt x="2336" y="432"/>
                  </a:lnTo>
                  <a:lnTo>
                    <a:pt x="2336" y="432"/>
                  </a:lnTo>
                  <a:lnTo>
                    <a:pt x="2338" y="432"/>
                  </a:lnTo>
                  <a:lnTo>
                    <a:pt x="2338" y="432"/>
                  </a:lnTo>
                  <a:lnTo>
                    <a:pt x="2341" y="432"/>
                  </a:lnTo>
                  <a:lnTo>
                    <a:pt x="2341" y="432"/>
                  </a:lnTo>
                  <a:lnTo>
                    <a:pt x="2343" y="432"/>
                  </a:lnTo>
                  <a:lnTo>
                    <a:pt x="2343" y="432"/>
                  </a:lnTo>
                  <a:lnTo>
                    <a:pt x="2346" y="432"/>
                  </a:lnTo>
                  <a:lnTo>
                    <a:pt x="2346" y="432"/>
                  </a:lnTo>
                  <a:lnTo>
                    <a:pt x="2348" y="432"/>
                  </a:lnTo>
                  <a:lnTo>
                    <a:pt x="2348" y="430"/>
                  </a:lnTo>
                  <a:lnTo>
                    <a:pt x="2351" y="430"/>
                  </a:lnTo>
                  <a:lnTo>
                    <a:pt x="2351" y="430"/>
                  </a:lnTo>
                  <a:lnTo>
                    <a:pt x="2354" y="430"/>
                  </a:lnTo>
                  <a:lnTo>
                    <a:pt x="2354" y="430"/>
                  </a:lnTo>
                  <a:lnTo>
                    <a:pt x="2356" y="430"/>
                  </a:lnTo>
                  <a:lnTo>
                    <a:pt x="2356" y="429"/>
                  </a:lnTo>
                  <a:lnTo>
                    <a:pt x="2361" y="429"/>
                  </a:lnTo>
                  <a:lnTo>
                    <a:pt x="2361" y="429"/>
                  </a:lnTo>
                  <a:lnTo>
                    <a:pt x="2364" y="429"/>
                  </a:lnTo>
                  <a:lnTo>
                    <a:pt x="2364" y="427"/>
                  </a:lnTo>
                  <a:lnTo>
                    <a:pt x="2366" y="427"/>
                  </a:lnTo>
                  <a:lnTo>
                    <a:pt x="2366" y="427"/>
                  </a:lnTo>
                  <a:lnTo>
                    <a:pt x="2369" y="427"/>
                  </a:lnTo>
                  <a:lnTo>
                    <a:pt x="2369" y="427"/>
                  </a:lnTo>
                  <a:lnTo>
                    <a:pt x="2372" y="427"/>
                  </a:lnTo>
                  <a:lnTo>
                    <a:pt x="2372" y="427"/>
                  </a:lnTo>
                  <a:lnTo>
                    <a:pt x="2374" y="427"/>
                  </a:lnTo>
                  <a:lnTo>
                    <a:pt x="2374" y="425"/>
                  </a:lnTo>
                  <a:lnTo>
                    <a:pt x="2377" y="425"/>
                  </a:lnTo>
                  <a:lnTo>
                    <a:pt x="2377" y="425"/>
                  </a:lnTo>
                  <a:lnTo>
                    <a:pt x="2379" y="425"/>
                  </a:lnTo>
                  <a:lnTo>
                    <a:pt x="2379" y="425"/>
                  </a:lnTo>
                  <a:lnTo>
                    <a:pt x="2382" y="425"/>
                  </a:lnTo>
                  <a:lnTo>
                    <a:pt x="2382" y="425"/>
                  </a:lnTo>
                  <a:lnTo>
                    <a:pt x="2384" y="425"/>
                  </a:lnTo>
                  <a:lnTo>
                    <a:pt x="2384" y="425"/>
                  </a:lnTo>
                  <a:lnTo>
                    <a:pt x="2387" y="425"/>
                  </a:lnTo>
                  <a:lnTo>
                    <a:pt x="2387" y="419"/>
                  </a:lnTo>
                  <a:lnTo>
                    <a:pt x="2390" y="419"/>
                  </a:lnTo>
                  <a:lnTo>
                    <a:pt x="2390" y="419"/>
                  </a:lnTo>
                  <a:lnTo>
                    <a:pt x="2392" y="419"/>
                  </a:lnTo>
                  <a:lnTo>
                    <a:pt x="2392" y="417"/>
                  </a:lnTo>
                  <a:lnTo>
                    <a:pt x="2395" y="417"/>
                  </a:lnTo>
                  <a:lnTo>
                    <a:pt x="2395" y="417"/>
                  </a:lnTo>
                  <a:lnTo>
                    <a:pt x="2397" y="417"/>
                  </a:lnTo>
                  <a:lnTo>
                    <a:pt x="2397" y="417"/>
                  </a:lnTo>
                  <a:lnTo>
                    <a:pt x="2400" y="417"/>
                  </a:lnTo>
                  <a:lnTo>
                    <a:pt x="2400" y="417"/>
                  </a:lnTo>
                  <a:lnTo>
                    <a:pt x="2402" y="417"/>
                  </a:lnTo>
                  <a:lnTo>
                    <a:pt x="2402" y="417"/>
                  </a:lnTo>
                  <a:lnTo>
                    <a:pt x="2405" y="417"/>
                  </a:lnTo>
                  <a:lnTo>
                    <a:pt x="2405" y="417"/>
                  </a:lnTo>
                  <a:lnTo>
                    <a:pt x="2407" y="417"/>
                  </a:lnTo>
                  <a:lnTo>
                    <a:pt x="2407" y="417"/>
                  </a:lnTo>
                  <a:lnTo>
                    <a:pt x="2413" y="417"/>
                  </a:lnTo>
                  <a:lnTo>
                    <a:pt x="2413" y="417"/>
                  </a:lnTo>
                  <a:lnTo>
                    <a:pt x="2415" y="417"/>
                  </a:lnTo>
                  <a:lnTo>
                    <a:pt x="2415" y="413"/>
                  </a:lnTo>
                  <a:lnTo>
                    <a:pt x="2418" y="413"/>
                  </a:lnTo>
                  <a:lnTo>
                    <a:pt x="2418" y="413"/>
                  </a:lnTo>
                  <a:lnTo>
                    <a:pt x="2420" y="413"/>
                  </a:lnTo>
                  <a:lnTo>
                    <a:pt x="2420" y="412"/>
                  </a:lnTo>
                  <a:lnTo>
                    <a:pt x="2423" y="412"/>
                  </a:lnTo>
                  <a:lnTo>
                    <a:pt x="2423" y="412"/>
                  </a:lnTo>
                  <a:lnTo>
                    <a:pt x="2425" y="412"/>
                  </a:lnTo>
                  <a:lnTo>
                    <a:pt x="2425" y="412"/>
                  </a:lnTo>
                  <a:lnTo>
                    <a:pt x="2428" y="412"/>
                  </a:lnTo>
                  <a:lnTo>
                    <a:pt x="2428" y="412"/>
                  </a:lnTo>
                  <a:lnTo>
                    <a:pt x="2431" y="412"/>
                  </a:lnTo>
                  <a:lnTo>
                    <a:pt x="2431" y="412"/>
                  </a:lnTo>
                  <a:lnTo>
                    <a:pt x="2433" y="412"/>
                  </a:lnTo>
                  <a:lnTo>
                    <a:pt x="2433" y="412"/>
                  </a:lnTo>
                  <a:lnTo>
                    <a:pt x="2436" y="412"/>
                  </a:lnTo>
                  <a:lnTo>
                    <a:pt x="2436" y="412"/>
                  </a:lnTo>
                  <a:lnTo>
                    <a:pt x="2438" y="412"/>
                  </a:lnTo>
                  <a:lnTo>
                    <a:pt x="2438" y="412"/>
                  </a:lnTo>
                  <a:lnTo>
                    <a:pt x="2441" y="412"/>
                  </a:lnTo>
                  <a:lnTo>
                    <a:pt x="2441" y="412"/>
                  </a:lnTo>
                  <a:lnTo>
                    <a:pt x="2443" y="412"/>
                  </a:lnTo>
                  <a:lnTo>
                    <a:pt x="2443" y="412"/>
                  </a:lnTo>
                  <a:lnTo>
                    <a:pt x="2446" y="412"/>
                  </a:lnTo>
                  <a:lnTo>
                    <a:pt x="2446" y="410"/>
                  </a:lnTo>
                  <a:lnTo>
                    <a:pt x="2449" y="410"/>
                  </a:lnTo>
                  <a:lnTo>
                    <a:pt x="2449" y="410"/>
                  </a:lnTo>
                  <a:lnTo>
                    <a:pt x="2451" y="410"/>
                  </a:lnTo>
                  <a:lnTo>
                    <a:pt x="2451" y="410"/>
                  </a:lnTo>
                  <a:lnTo>
                    <a:pt x="2454" y="410"/>
                  </a:lnTo>
                  <a:lnTo>
                    <a:pt x="2454" y="410"/>
                  </a:lnTo>
                  <a:lnTo>
                    <a:pt x="2456" y="410"/>
                  </a:lnTo>
                  <a:lnTo>
                    <a:pt x="2456" y="408"/>
                  </a:lnTo>
                  <a:lnTo>
                    <a:pt x="2459" y="408"/>
                  </a:lnTo>
                  <a:lnTo>
                    <a:pt x="2459" y="406"/>
                  </a:lnTo>
                  <a:lnTo>
                    <a:pt x="2464" y="406"/>
                  </a:lnTo>
                  <a:lnTo>
                    <a:pt x="2464" y="406"/>
                  </a:lnTo>
                  <a:lnTo>
                    <a:pt x="2467" y="406"/>
                  </a:lnTo>
                  <a:lnTo>
                    <a:pt x="2467" y="406"/>
                  </a:lnTo>
                  <a:lnTo>
                    <a:pt x="2469" y="406"/>
                  </a:lnTo>
                  <a:lnTo>
                    <a:pt x="2469" y="406"/>
                  </a:lnTo>
                  <a:lnTo>
                    <a:pt x="2472" y="406"/>
                  </a:lnTo>
                  <a:lnTo>
                    <a:pt x="2472" y="406"/>
                  </a:lnTo>
                  <a:lnTo>
                    <a:pt x="2474" y="406"/>
                  </a:lnTo>
                  <a:lnTo>
                    <a:pt x="2474" y="402"/>
                  </a:lnTo>
                  <a:lnTo>
                    <a:pt x="2477" y="402"/>
                  </a:lnTo>
                  <a:lnTo>
                    <a:pt x="2477" y="402"/>
                  </a:lnTo>
                  <a:lnTo>
                    <a:pt x="2479" y="402"/>
                  </a:lnTo>
                  <a:lnTo>
                    <a:pt x="2479" y="402"/>
                  </a:lnTo>
                  <a:lnTo>
                    <a:pt x="2482" y="402"/>
                  </a:lnTo>
                  <a:lnTo>
                    <a:pt x="2482" y="400"/>
                  </a:lnTo>
                  <a:lnTo>
                    <a:pt x="2484" y="400"/>
                  </a:lnTo>
                  <a:lnTo>
                    <a:pt x="2484" y="398"/>
                  </a:lnTo>
                  <a:lnTo>
                    <a:pt x="2487" y="398"/>
                  </a:lnTo>
                  <a:lnTo>
                    <a:pt x="2487" y="398"/>
                  </a:lnTo>
                  <a:lnTo>
                    <a:pt x="2490" y="398"/>
                  </a:lnTo>
                  <a:lnTo>
                    <a:pt x="2490" y="394"/>
                  </a:lnTo>
                  <a:lnTo>
                    <a:pt x="2492" y="394"/>
                  </a:lnTo>
                  <a:lnTo>
                    <a:pt x="2492" y="393"/>
                  </a:lnTo>
                  <a:lnTo>
                    <a:pt x="2495" y="393"/>
                  </a:lnTo>
                  <a:lnTo>
                    <a:pt x="2495" y="393"/>
                  </a:lnTo>
                  <a:lnTo>
                    <a:pt x="2497" y="393"/>
                  </a:lnTo>
                  <a:lnTo>
                    <a:pt x="2497" y="393"/>
                  </a:lnTo>
                  <a:lnTo>
                    <a:pt x="2500" y="393"/>
                  </a:lnTo>
                  <a:lnTo>
                    <a:pt x="2500" y="393"/>
                  </a:lnTo>
                  <a:lnTo>
                    <a:pt x="2502" y="393"/>
                  </a:lnTo>
                  <a:lnTo>
                    <a:pt x="2502" y="391"/>
                  </a:lnTo>
                  <a:lnTo>
                    <a:pt x="2505" y="391"/>
                  </a:lnTo>
                  <a:lnTo>
                    <a:pt x="2505" y="391"/>
                  </a:lnTo>
                  <a:lnTo>
                    <a:pt x="2508" y="391"/>
                  </a:lnTo>
                  <a:lnTo>
                    <a:pt x="2508" y="391"/>
                  </a:lnTo>
                  <a:lnTo>
                    <a:pt x="2510" y="391"/>
                  </a:lnTo>
                  <a:lnTo>
                    <a:pt x="2510" y="391"/>
                  </a:lnTo>
                  <a:lnTo>
                    <a:pt x="2515" y="391"/>
                  </a:lnTo>
                  <a:lnTo>
                    <a:pt x="2515" y="391"/>
                  </a:lnTo>
                  <a:lnTo>
                    <a:pt x="2518" y="391"/>
                  </a:lnTo>
                  <a:lnTo>
                    <a:pt x="2518" y="391"/>
                  </a:lnTo>
                  <a:lnTo>
                    <a:pt x="2520" y="391"/>
                  </a:lnTo>
                  <a:lnTo>
                    <a:pt x="2520" y="389"/>
                  </a:lnTo>
                  <a:lnTo>
                    <a:pt x="2523" y="389"/>
                  </a:lnTo>
                  <a:lnTo>
                    <a:pt x="2523" y="387"/>
                  </a:lnTo>
                  <a:lnTo>
                    <a:pt x="2526" y="387"/>
                  </a:lnTo>
                  <a:lnTo>
                    <a:pt x="2526" y="387"/>
                  </a:lnTo>
                  <a:lnTo>
                    <a:pt x="2528" y="387"/>
                  </a:lnTo>
                  <a:lnTo>
                    <a:pt x="2528" y="387"/>
                  </a:lnTo>
                  <a:lnTo>
                    <a:pt x="2533" y="387"/>
                  </a:lnTo>
                  <a:lnTo>
                    <a:pt x="2533" y="387"/>
                  </a:lnTo>
                  <a:lnTo>
                    <a:pt x="2536" y="387"/>
                  </a:lnTo>
                  <a:lnTo>
                    <a:pt x="2536" y="387"/>
                  </a:lnTo>
                  <a:lnTo>
                    <a:pt x="2538" y="387"/>
                  </a:lnTo>
                  <a:lnTo>
                    <a:pt x="2538" y="387"/>
                  </a:lnTo>
                  <a:lnTo>
                    <a:pt x="2541" y="387"/>
                  </a:lnTo>
                  <a:lnTo>
                    <a:pt x="2541" y="387"/>
                  </a:lnTo>
                  <a:lnTo>
                    <a:pt x="2544" y="387"/>
                  </a:lnTo>
                  <a:lnTo>
                    <a:pt x="2544" y="387"/>
                  </a:lnTo>
                  <a:lnTo>
                    <a:pt x="2546" y="387"/>
                  </a:lnTo>
                  <a:lnTo>
                    <a:pt x="2546" y="387"/>
                  </a:lnTo>
                  <a:lnTo>
                    <a:pt x="2549" y="387"/>
                  </a:lnTo>
                  <a:lnTo>
                    <a:pt x="2549" y="387"/>
                  </a:lnTo>
                  <a:lnTo>
                    <a:pt x="2551" y="387"/>
                  </a:lnTo>
                  <a:lnTo>
                    <a:pt x="2551" y="385"/>
                  </a:lnTo>
                  <a:lnTo>
                    <a:pt x="2554" y="385"/>
                  </a:lnTo>
                  <a:lnTo>
                    <a:pt x="2554" y="385"/>
                  </a:lnTo>
                  <a:lnTo>
                    <a:pt x="2556" y="385"/>
                  </a:lnTo>
                  <a:lnTo>
                    <a:pt x="2556" y="385"/>
                  </a:lnTo>
                  <a:lnTo>
                    <a:pt x="2559" y="385"/>
                  </a:lnTo>
                  <a:lnTo>
                    <a:pt x="2559" y="381"/>
                  </a:lnTo>
                  <a:lnTo>
                    <a:pt x="2562" y="381"/>
                  </a:lnTo>
                  <a:lnTo>
                    <a:pt x="2562" y="381"/>
                  </a:lnTo>
                  <a:lnTo>
                    <a:pt x="2567" y="381"/>
                  </a:lnTo>
                  <a:lnTo>
                    <a:pt x="2567" y="381"/>
                  </a:lnTo>
                  <a:lnTo>
                    <a:pt x="2569" y="381"/>
                  </a:lnTo>
                  <a:lnTo>
                    <a:pt x="2569" y="381"/>
                  </a:lnTo>
                  <a:lnTo>
                    <a:pt x="2572" y="381"/>
                  </a:lnTo>
                  <a:lnTo>
                    <a:pt x="2572" y="381"/>
                  </a:lnTo>
                  <a:lnTo>
                    <a:pt x="2574" y="381"/>
                  </a:lnTo>
                  <a:lnTo>
                    <a:pt x="2574" y="381"/>
                  </a:lnTo>
                  <a:lnTo>
                    <a:pt x="2577" y="381"/>
                  </a:lnTo>
                  <a:lnTo>
                    <a:pt x="2577" y="381"/>
                  </a:lnTo>
                  <a:lnTo>
                    <a:pt x="2579" y="381"/>
                  </a:lnTo>
                  <a:lnTo>
                    <a:pt x="2579" y="381"/>
                  </a:lnTo>
                  <a:lnTo>
                    <a:pt x="2582" y="381"/>
                  </a:lnTo>
                  <a:lnTo>
                    <a:pt x="2582" y="381"/>
                  </a:lnTo>
                  <a:lnTo>
                    <a:pt x="2585" y="381"/>
                  </a:lnTo>
                  <a:lnTo>
                    <a:pt x="2585" y="381"/>
                  </a:lnTo>
                  <a:lnTo>
                    <a:pt x="2587" y="381"/>
                  </a:lnTo>
                  <a:lnTo>
                    <a:pt x="2587" y="379"/>
                  </a:lnTo>
                  <a:lnTo>
                    <a:pt x="2590" y="379"/>
                  </a:lnTo>
                  <a:lnTo>
                    <a:pt x="2590" y="375"/>
                  </a:lnTo>
                  <a:lnTo>
                    <a:pt x="2592" y="375"/>
                  </a:lnTo>
                  <a:lnTo>
                    <a:pt x="2592" y="374"/>
                  </a:lnTo>
                  <a:lnTo>
                    <a:pt x="2595" y="374"/>
                  </a:lnTo>
                  <a:lnTo>
                    <a:pt x="2595" y="374"/>
                  </a:lnTo>
                  <a:lnTo>
                    <a:pt x="2597" y="374"/>
                  </a:lnTo>
                  <a:lnTo>
                    <a:pt x="2597" y="374"/>
                  </a:lnTo>
                  <a:lnTo>
                    <a:pt x="2600" y="374"/>
                  </a:lnTo>
                  <a:lnTo>
                    <a:pt x="2600" y="372"/>
                  </a:lnTo>
                  <a:lnTo>
                    <a:pt x="2603" y="372"/>
                  </a:lnTo>
                  <a:lnTo>
                    <a:pt x="2603" y="370"/>
                  </a:lnTo>
                  <a:lnTo>
                    <a:pt x="2605" y="370"/>
                  </a:lnTo>
                  <a:lnTo>
                    <a:pt x="2605" y="370"/>
                  </a:lnTo>
                  <a:lnTo>
                    <a:pt x="2608" y="370"/>
                  </a:lnTo>
                  <a:lnTo>
                    <a:pt x="2608" y="370"/>
                  </a:lnTo>
                  <a:lnTo>
                    <a:pt x="2610" y="370"/>
                  </a:lnTo>
                  <a:lnTo>
                    <a:pt x="2610" y="370"/>
                  </a:lnTo>
                  <a:lnTo>
                    <a:pt x="2613" y="370"/>
                  </a:lnTo>
                  <a:lnTo>
                    <a:pt x="2613" y="370"/>
                  </a:lnTo>
                  <a:lnTo>
                    <a:pt x="2618" y="370"/>
                  </a:lnTo>
                  <a:lnTo>
                    <a:pt x="2618" y="368"/>
                  </a:lnTo>
                  <a:lnTo>
                    <a:pt x="2621" y="368"/>
                  </a:lnTo>
                  <a:lnTo>
                    <a:pt x="2621" y="368"/>
                  </a:lnTo>
                  <a:lnTo>
                    <a:pt x="2623" y="368"/>
                  </a:lnTo>
                  <a:lnTo>
                    <a:pt x="2623" y="366"/>
                  </a:lnTo>
                  <a:lnTo>
                    <a:pt x="2626" y="366"/>
                  </a:lnTo>
                  <a:lnTo>
                    <a:pt x="2626" y="366"/>
                  </a:lnTo>
                  <a:lnTo>
                    <a:pt x="2628" y="366"/>
                  </a:lnTo>
                  <a:lnTo>
                    <a:pt x="2628" y="366"/>
                  </a:lnTo>
                  <a:lnTo>
                    <a:pt x="2631" y="366"/>
                  </a:lnTo>
                  <a:lnTo>
                    <a:pt x="2631" y="366"/>
                  </a:lnTo>
                  <a:lnTo>
                    <a:pt x="2633" y="366"/>
                  </a:lnTo>
                  <a:lnTo>
                    <a:pt x="2633" y="366"/>
                  </a:lnTo>
                  <a:lnTo>
                    <a:pt x="2636" y="366"/>
                  </a:lnTo>
                  <a:lnTo>
                    <a:pt x="2636" y="364"/>
                  </a:lnTo>
                  <a:lnTo>
                    <a:pt x="2639" y="364"/>
                  </a:lnTo>
                  <a:lnTo>
                    <a:pt x="2639" y="364"/>
                  </a:lnTo>
                  <a:lnTo>
                    <a:pt x="2641" y="364"/>
                  </a:lnTo>
                  <a:lnTo>
                    <a:pt x="2641" y="364"/>
                  </a:lnTo>
                  <a:lnTo>
                    <a:pt x="2644" y="364"/>
                  </a:lnTo>
                  <a:lnTo>
                    <a:pt x="2644" y="364"/>
                  </a:lnTo>
                  <a:lnTo>
                    <a:pt x="2646" y="364"/>
                  </a:lnTo>
                  <a:lnTo>
                    <a:pt x="2646" y="364"/>
                  </a:lnTo>
                  <a:lnTo>
                    <a:pt x="2649" y="364"/>
                  </a:lnTo>
                  <a:lnTo>
                    <a:pt x="2649" y="362"/>
                  </a:lnTo>
                  <a:lnTo>
                    <a:pt x="2651" y="362"/>
                  </a:lnTo>
                  <a:lnTo>
                    <a:pt x="2651" y="360"/>
                  </a:lnTo>
                  <a:lnTo>
                    <a:pt x="2654" y="360"/>
                  </a:lnTo>
                  <a:lnTo>
                    <a:pt x="2654" y="358"/>
                  </a:lnTo>
                  <a:lnTo>
                    <a:pt x="2656" y="358"/>
                  </a:lnTo>
                  <a:lnTo>
                    <a:pt x="2656" y="358"/>
                  </a:lnTo>
                  <a:lnTo>
                    <a:pt x="2659" y="358"/>
                  </a:lnTo>
                  <a:lnTo>
                    <a:pt x="2659" y="358"/>
                  </a:lnTo>
                  <a:lnTo>
                    <a:pt x="2662" y="358"/>
                  </a:lnTo>
                  <a:lnTo>
                    <a:pt x="2662" y="358"/>
                  </a:lnTo>
                  <a:lnTo>
                    <a:pt x="2664" y="358"/>
                  </a:lnTo>
                  <a:lnTo>
                    <a:pt x="2664" y="358"/>
                  </a:lnTo>
                  <a:lnTo>
                    <a:pt x="2669" y="358"/>
                  </a:lnTo>
                  <a:lnTo>
                    <a:pt x="2669" y="358"/>
                  </a:lnTo>
                  <a:lnTo>
                    <a:pt x="2672" y="358"/>
                  </a:lnTo>
                  <a:lnTo>
                    <a:pt x="2672" y="358"/>
                  </a:lnTo>
                  <a:lnTo>
                    <a:pt x="2674" y="358"/>
                  </a:lnTo>
                  <a:lnTo>
                    <a:pt x="2674" y="358"/>
                  </a:lnTo>
                  <a:lnTo>
                    <a:pt x="2677" y="358"/>
                  </a:lnTo>
                  <a:lnTo>
                    <a:pt x="2677" y="358"/>
                  </a:lnTo>
                  <a:lnTo>
                    <a:pt x="2680" y="358"/>
                  </a:lnTo>
                  <a:lnTo>
                    <a:pt x="2680" y="358"/>
                  </a:lnTo>
                  <a:lnTo>
                    <a:pt x="2682" y="358"/>
                  </a:lnTo>
                  <a:lnTo>
                    <a:pt x="2682" y="358"/>
                  </a:lnTo>
                  <a:lnTo>
                    <a:pt x="2685" y="358"/>
                  </a:lnTo>
                  <a:lnTo>
                    <a:pt x="2685" y="355"/>
                  </a:lnTo>
                  <a:lnTo>
                    <a:pt x="2687" y="355"/>
                  </a:lnTo>
                  <a:lnTo>
                    <a:pt x="2687" y="355"/>
                  </a:lnTo>
                  <a:lnTo>
                    <a:pt x="2690" y="355"/>
                  </a:lnTo>
                  <a:lnTo>
                    <a:pt x="2690" y="355"/>
                  </a:lnTo>
                  <a:lnTo>
                    <a:pt x="2692" y="355"/>
                  </a:lnTo>
                  <a:lnTo>
                    <a:pt x="2692" y="355"/>
                  </a:lnTo>
                  <a:lnTo>
                    <a:pt x="2695" y="355"/>
                  </a:lnTo>
                  <a:lnTo>
                    <a:pt x="2695" y="355"/>
                  </a:lnTo>
                  <a:lnTo>
                    <a:pt x="2698" y="355"/>
                  </a:lnTo>
                  <a:lnTo>
                    <a:pt x="2698" y="355"/>
                  </a:lnTo>
                  <a:lnTo>
                    <a:pt x="2700" y="355"/>
                  </a:lnTo>
                  <a:lnTo>
                    <a:pt x="2700" y="351"/>
                  </a:lnTo>
                  <a:lnTo>
                    <a:pt x="2703" y="351"/>
                  </a:lnTo>
                  <a:lnTo>
                    <a:pt x="2703" y="349"/>
                  </a:lnTo>
                  <a:lnTo>
                    <a:pt x="2705" y="349"/>
                  </a:lnTo>
                  <a:lnTo>
                    <a:pt x="2705" y="349"/>
                  </a:lnTo>
                  <a:lnTo>
                    <a:pt x="2708" y="349"/>
                  </a:lnTo>
                  <a:lnTo>
                    <a:pt x="2708" y="349"/>
                  </a:lnTo>
                  <a:lnTo>
                    <a:pt x="2710" y="349"/>
                  </a:lnTo>
                  <a:lnTo>
                    <a:pt x="2710" y="347"/>
                  </a:lnTo>
                  <a:lnTo>
                    <a:pt x="2713" y="347"/>
                  </a:lnTo>
                  <a:lnTo>
                    <a:pt x="2713" y="347"/>
                  </a:lnTo>
                  <a:lnTo>
                    <a:pt x="2718" y="347"/>
                  </a:lnTo>
                  <a:lnTo>
                    <a:pt x="2718" y="347"/>
                  </a:lnTo>
                  <a:lnTo>
                    <a:pt x="2721" y="347"/>
                  </a:lnTo>
                  <a:lnTo>
                    <a:pt x="2721" y="347"/>
                  </a:lnTo>
                  <a:lnTo>
                    <a:pt x="2723" y="347"/>
                  </a:lnTo>
                  <a:lnTo>
                    <a:pt x="2723" y="345"/>
                  </a:lnTo>
                  <a:lnTo>
                    <a:pt x="2726" y="345"/>
                  </a:lnTo>
                  <a:lnTo>
                    <a:pt x="2726" y="345"/>
                  </a:lnTo>
                  <a:lnTo>
                    <a:pt x="2728" y="345"/>
                  </a:lnTo>
                  <a:lnTo>
                    <a:pt x="2728" y="343"/>
                  </a:lnTo>
                  <a:lnTo>
                    <a:pt x="2731" y="343"/>
                  </a:lnTo>
                  <a:lnTo>
                    <a:pt x="2731" y="343"/>
                  </a:lnTo>
                  <a:lnTo>
                    <a:pt x="2733" y="343"/>
                  </a:lnTo>
                  <a:lnTo>
                    <a:pt x="2733" y="341"/>
                  </a:lnTo>
                  <a:lnTo>
                    <a:pt x="2736" y="341"/>
                  </a:lnTo>
                  <a:lnTo>
                    <a:pt x="2736" y="341"/>
                  </a:lnTo>
                  <a:lnTo>
                    <a:pt x="2739" y="341"/>
                  </a:lnTo>
                  <a:lnTo>
                    <a:pt x="2739" y="341"/>
                  </a:lnTo>
                  <a:lnTo>
                    <a:pt x="2741" y="341"/>
                  </a:lnTo>
                  <a:lnTo>
                    <a:pt x="2741" y="341"/>
                  </a:lnTo>
                  <a:lnTo>
                    <a:pt x="2744" y="341"/>
                  </a:lnTo>
                  <a:lnTo>
                    <a:pt x="2744" y="341"/>
                  </a:lnTo>
                  <a:lnTo>
                    <a:pt x="2746" y="341"/>
                  </a:lnTo>
                  <a:lnTo>
                    <a:pt x="2746" y="341"/>
                  </a:lnTo>
                  <a:lnTo>
                    <a:pt x="2749" y="341"/>
                  </a:lnTo>
                  <a:lnTo>
                    <a:pt x="2749" y="341"/>
                  </a:lnTo>
                  <a:lnTo>
                    <a:pt x="2751" y="341"/>
                  </a:lnTo>
                  <a:lnTo>
                    <a:pt x="2751" y="341"/>
                  </a:lnTo>
                  <a:lnTo>
                    <a:pt x="2754" y="341"/>
                  </a:lnTo>
                  <a:lnTo>
                    <a:pt x="2754" y="341"/>
                  </a:lnTo>
                  <a:lnTo>
                    <a:pt x="2757" y="341"/>
                  </a:lnTo>
                  <a:lnTo>
                    <a:pt x="2757" y="339"/>
                  </a:lnTo>
                  <a:lnTo>
                    <a:pt x="2759" y="339"/>
                  </a:lnTo>
                  <a:lnTo>
                    <a:pt x="2759" y="339"/>
                  </a:lnTo>
                  <a:lnTo>
                    <a:pt x="2762" y="339"/>
                  </a:lnTo>
                  <a:lnTo>
                    <a:pt x="2762" y="339"/>
                  </a:lnTo>
                  <a:lnTo>
                    <a:pt x="2764" y="339"/>
                  </a:lnTo>
                  <a:lnTo>
                    <a:pt x="2764" y="338"/>
                  </a:lnTo>
                  <a:lnTo>
                    <a:pt x="2769" y="338"/>
                  </a:lnTo>
                  <a:lnTo>
                    <a:pt x="2769" y="338"/>
                  </a:lnTo>
                  <a:lnTo>
                    <a:pt x="2772" y="338"/>
                  </a:lnTo>
                  <a:lnTo>
                    <a:pt x="2772" y="338"/>
                  </a:lnTo>
                  <a:lnTo>
                    <a:pt x="2775" y="338"/>
                  </a:lnTo>
                  <a:lnTo>
                    <a:pt x="2775" y="338"/>
                  </a:lnTo>
                  <a:lnTo>
                    <a:pt x="2777" y="338"/>
                  </a:lnTo>
                  <a:lnTo>
                    <a:pt x="2777" y="338"/>
                  </a:lnTo>
                  <a:lnTo>
                    <a:pt x="2780" y="338"/>
                  </a:lnTo>
                  <a:lnTo>
                    <a:pt x="2780" y="338"/>
                  </a:lnTo>
                  <a:lnTo>
                    <a:pt x="2782" y="338"/>
                  </a:lnTo>
                  <a:lnTo>
                    <a:pt x="2782" y="338"/>
                  </a:lnTo>
                  <a:lnTo>
                    <a:pt x="2785" y="338"/>
                  </a:lnTo>
                  <a:lnTo>
                    <a:pt x="2785" y="338"/>
                  </a:lnTo>
                  <a:lnTo>
                    <a:pt x="2787" y="338"/>
                  </a:lnTo>
                  <a:lnTo>
                    <a:pt x="2787" y="338"/>
                  </a:lnTo>
                  <a:lnTo>
                    <a:pt x="2790" y="338"/>
                  </a:lnTo>
                  <a:lnTo>
                    <a:pt x="2790" y="338"/>
                  </a:lnTo>
                  <a:lnTo>
                    <a:pt x="2793" y="338"/>
                  </a:lnTo>
                  <a:lnTo>
                    <a:pt x="2793" y="338"/>
                  </a:lnTo>
                  <a:lnTo>
                    <a:pt x="2795" y="338"/>
                  </a:lnTo>
                  <a:lnTo>
                    <a:pt x="2795" y="338"/>
                  </a:lnTo>
                  <a:lnTo>
                    <a:pt x="2798" y="338"/>
                  </a:lnTo>
                  <a:lnTo>
                    <a:pt x="2798" y="338"/>
                  </a:lnTo>
                  <a:lnTo>
                    <a:pt x="2800" y="338"/>
                  </a:lnTo>
                  <a:lnTo>
                    <a:pt x="2800" y="338"/>
                  </a:lnTo>
                  <a:lnTo>
                    <a:pt x="2803" y="338"/>
                  </a:lnTo>
                  <a:lnTo>
                    <a:pt x="2803" y="338"/>
                  </a:lnTo>
                  <a:lnTo>
                    <a:pt x="2805" y="338"/>
                  </a:lnTo>
                  <a:lnTo>
                    <a:pt x="2805" y="338"/>
                  </a:lnTo>
                  <a:lnTo>
                    <a:pt x="2808" y="338"/>
                  </a:lnTo>
                  <a:lnTo>
                    <a:pt x="2808" y="338"/>
                  </a:lnTo>
                  <a:lnTo>
                    <a:pt x="2810" y="338"/>
                  </a:lnTo>
                  <a:lnTo>
                    <a:pt x="2810" y="338"/>
                  </a:lnTo>
                  <a:lnTo>
                    <a:pt x="2813" y="338"/>
                  </a:lnTo>
                  <a:lnTo>
                    <a:pt x="2813" y="338"/>
                  </a:lnTo>
                  <a:lnTo>
                    <a:pt x="2816" y="338"/>
                  </a:lnTo>
                  <a:lnTo>
                    <a:pt x="2816" y="338"/>
                  </a:lnTo>
                  <a:lnTo>
                    <a:pt x="2821" y="338"/>
                  </a:lnTo>
                  <a:lnTo>
                    <a:pt x="2821" y="336"/>
                  </a:lnTo>
                  <a:lnTo>
                    <a:pt x="2823" y="336"/>
                  </a:lnTo>
                  <a:lnTo>
                    <a:pt x="2823" y="336"/>
                  </a:lnTo>
                  <a:lnTo>
                    <a:pt x="2826" y="336"/>
                  </a:lnTo>
                  <a:lnTo>
                    <a:pt x="2826" y="334"/>
                  </a:lnTo>
                  <a:lnTo>
                    <a:pt x="2828" y="334"/>
                  </a:lnTo>
                  <a:lnTo>
                    <a:pt x="2828" y="334"/>
                  </a:lnTo>
                  <a:lnTo>
                    <a:pt x="2831" y="334"/>
                  </a:lnTo>
                  <a:lnTo>
                    <a:pt x="2831" y="334"/>
                  </a:lnTo>
                  <a:lnTo>
                    <a:pt x="2834" y="334"/>
                  </a:lnTo>
                  <a:lnTo>
                    <a:pt x="2834" y="334"/>
                  </a:lnTo>
                  <a:lnTo>
                    <a:pt x="2836" y="334"/>
                  </a:lnTo>
                  <a:lnTo>
                    <a:pt x="2836" y="332"/>
                  </a:lnTo>
                  <a:lnTo>
                    <a:pt x="2839" y="332"/>
                  </a:lnTo>
                  <a:lnTo>
                    <a:pt x="2839" y="330"/>
                  </a:lnTo>
                  <a:lnTo>
                    <a:pt x="2841" y="330"/>
                  </a:lnTo>
                  <a:lnTo>
                    <a:pt x="2841" y="330"/>
                  </a:lnTo>
                  <a:lnTo>
                    <a:pt x="2844" y="330"/>
                  </a:lnTo>
                  <a:lnTo>
                    <a:pt x="2844" y="330"/>
                  </a:lnTo>
                  <a:lnTo>
                    <a:pt x="2846" y="330"/>
                  </a:lnTo>
                  <a:lnTo>
                    <a:pt x="2846" y="330"/>
                  </a:lnTo>
                  <a:lnTo>
                    <a:pt x="2849" y="330"/>
                  </a:lnTo>
                  <a:lnTo>
                    <a:pt x="2849" y="328"/>
                  </a:lnTo>
                  <a:lnTo>
                    <a:pt x="2852" y="328"/>
                  </a:lnTo>
                  <a:lnTo>
                    <a:pt x="2852" y="326"/>
                  </a:lnTo>
                  <a:lnTo>
                    <a:pt x="2854" y="326"/>
                  </a:lnTo>
                  <a:lnTo>
                    <a:pt x="2854" y="326"/>
                  </a:lnTo>
                  <a:lnTo>
                    <a:pt x="2857" y="326"/>
                  </a:lnTo>
                  <a:lnTo>
                    <a:pt x="2857" y="326"/>
                  </a:lnTo>
                  <a:lnTo>
                    <a:pt x="2859" y="326"/>
                  </a:lnTo>
                  <a:lnTo>
                    <a:pt x="2859" y="324"/>
                  </a:lnTo>
                  <a:lnTo>
                    <a:pt x="2862" y="324"/>
                  </a:lnTo>
                  <a:lnTo>
                    <a:pt x="2862" y="324"/>
                  </a:lnTo>
                  <a:lnTo>
                    <a:pt x="2864" y="324"/>
                  </a:lnTo>
                  <a:lnTo>
                    <a:pt x="2864" y="324"/>
                  </a:lnTo>
                  <a:lnTo>
                    <a:pt x="2867" y="324"/>
                  </a:lnTo>
                  <a:lnTo>
                    <a:pt x="2867" y="324"/>
                  </a:lnTo>
                  <a:lnTo>
                    <a:pt x="2872" y="324"/>
                  </a:lnTo>
                  <a:lnTo>
                    <a:pt x="2872" y="324"/>
                  </a:lnTo>
                  <a:lnTo>
                    <a:pt x="2875" y="324"/>
                  </a:lnTo>
                  <a:lnTo>
                    <a:pt x="2875" y="324"/>
                  </a:lnTo>
                  <a:lnTo>
                    <a:pt x="2877" y="324"/>
                  </a:lnTo>
                  <a:lnTo>
                    <a:pt x="2877" y="324"/>
                  </a:lnTo>
                  <a:lnTo>
                    <a:pt x="2880" y="324"/>
                  </a:lnTo>
                  <a:lnTo>
                    <a:pt x="2880" y="321"/>
                  </a:lnTo>
                  <a:lnTo>
                    <a:pt x="2882" y="321"/>
                  </a:lnTo>
                  <a:lnTo>
                    <a:pt x="2882" y="321"/>
                  </a:lnTo>
                  <a:lnTo>
                    <a:pt x="2885" y="321"/>
                  </a:lnTo>
                  <a:lnTo>
                    <a:pt x="2885" y="321"/>
                  </a:lnTo>
                  <a:lnTo>
                    <a:pt x="2888" y="321"/>
                  </a:lnTo>
                  <a:lnTo>
                    <a:pt x="2888" y="321"/>
                  </a:lnTo>
                  <a:lnTo>
                    <a:pt x="2890" y="321"/>
                  </a:lnTo>
                  <a:lnTo>
                    <a:pt x="2890" y="321"/>
                  </a:lnTo>
                  <a:lnTo>
                    <a:pt x="2893" y="321"/>
                  </a:lnTo>
                  <a:lnTo>
                    <a:pt x="2893" y="321"/>
                  </a:lnTo>
                  <a:lnTo>
                    <a:pt x="2895" y="321"/>
                  </a:lnTo>
                  <a:lnTo>
                    <a:pt x="2895" y="317"/>
                  </a:lnTo>
                  <a:lnTo>
                    <a:pt x="2898" y="317"/>
                  </a:lnTo>
                  <a:lnTo>
                    <a:pt x="2898" y="317"/>
                  </a:lnTo>
                  <a:lnTo>
                    <a:pt x="2900" y="317"/>
                  </a:lnTo>
                  <a:lnTo>
                    <a:pt x="2900" y="317"/>
                  </a:lnTo>
                  <a:lnTo>
                    <a:pt x="2903" y="317"/>
                  </a:lnTo>
                  <a:lnTo>
                    <a:pt x="2903" y="317"/>
                  </a:lnTo>
                  <a:lnTo>
                    <a:pt x="2905" y="317"/>
                  </a:lnTo>
                  <a:lnTo>
                    <a:pt x="2905" y="317"/>
                  </a:lnTo>
                  <a:lnTo>
                    <a:pt x="2908" y="317"/>
                  </a:lnTo>
                  <a:lnTo>
                    <a:pt x="2908" y="315"/>
                  </a:lnTo>
                  <a:lnTo>
                    <a:pt x="2911" y="315"/>
                  </a:lnTo>
                  <a:lnTo>
                    <a:pt x="2911" y="315"/>
                  </a:lnTo>
                  <a:lnTo>
                    <a:pt x="2913" y="315"/>
                  </a:lnTo>
                  <a:lnTo>
                    <a:pt x="2913" y="315"/>
                  </a:lnTo>
                  <a:lnTo>
                    <a:pt x="2916" y="315"/>
                  </a:lnTo>
                  <a:lnTo>
                    <a:pt x="2916" y="315"/>
                  </a:lnTo>
                  <a:lnTo>
                    <a:pt x="2918" y="315"/>
                  </a:lnTo>
                  <a:lnTo>
                    <a:pt x="2918" y="315"/>
                  </a:lnTo>
                  <a:lnTo>
                    <a:pt x="2923" y="315"/>
                  </a:lnTo>
                  <a:lnTo>
                    <a:pt x="2923" y="315"/>
                  </a:lnTo>
                  <a:lnTo>
                    <a:pt x="2926" y="315"/>
                  </a:lnTo>
                  <a:lnTo>
                    <a:pt x="2926" y="315"/>
                  </a:lnTo>
                  <a:lnTo>
                    <a:pt x="2929" y="315"/>
                  </a:lnTo>
                  <a:lnTo>
                    <a:pt x="2929" y="315"/>
                  </a:lnTo>
                  <a:lnTo>
                    <a:pt x="2931" y="315"/>
                  </a:lnTo>
                  <a:lnTo>
                    <a:pt x="2931" y="313"/>
                  </a:lnTo>
                  <a:lnTo>
                    <a:pt x="2934" y="313"/>
                  </a:lnTo>
                  <a:lnTo>
                    <a:pt x="2934" y="313"/>
                  </a:lnTo>
                  <a:lnTo>
                    <a:pt x="2936" y="313"/>
                  </a:lnTo>
                  <a:lnTo>
                    <a:pt x="2936" y="309"/>
                  </a:lnTo>
                  <a:lnTo>
                    <a:pt x="2939" y="309"/>
                  </a:lnTo>
                  <a:lnTo>
                    <a:pt x="2939" y="309"/>
                  </a:lnTo>
                  <a:lnTo>
                    <a:pt x="2941" y="309"/>
                  </a:lnTo>
                  <a:lnTo>
                    <a:pt x="2941" y="309"/>
                  </a:lnTo>
                  <a:lnTo>
                    <a:pt x="2944" y="309"/>
                  </a:lnTo>
                  <a:lnTo>
                    <a:pt x="2944" y="305"/>
                  </a:lnTo>
                  <a:lnTo>
                    <a:pt x="2947" y="305"/>
                  </a:lnTo>
                  <a:lnTo>
                    <a:pt x="2947" y="303"/>
                  </a:lnTo>
                  <a:lnTo>
                    <a:pt x="2949" y="303"/>
                  </a:lnTo>
                  <a:lnTo>
                    <a:pt x="2949" y="302"/>
                  </a:lnTo>
                  <a:lnTo>
                    <a:pt x="2952" y="302"/>
                  </a:lnTo>
                  <a:lnTo>
                    <a:pt x="2952" y="298"/>
                  </a:lnTo>
                  <a:lnTo>
                    <a:pt x="2954" y="298"/>
                  </a:lnTo>
                  <a:lnTo>
                    <a:pt x="2954" y="298"/>
                  </a:lnTo>
                  <a:lnTo>
                    <a:pt x="2957" y="298"/>
                  </a:lnTo>
                  <a:lnTo>
                    <a:pt x="2957" y="298"/>
                  </a:lnTo>
                  <a:lnTo>
                    <a:pt x="2959" y="298"/>
                  </a:lnTo>
                  <a:lnTo>
                    <a:pt x="2959" y="298"/>
                  </a:lnTo>
                  <a:lnTo>
                    <a:pt x="2962" y="298"/>
                  </a:lnTo>
                  <a:lnTo>
                    <a:pt x="2962" y="294"/>
                  </a:lnTo>
                  <a:lnTo>
                    <a:pt x="2965" y="294"/>
                  </a:lnTo>
                  <a:lnTo>
                    <a:pt x="2965" y="294"/>
                  </a:lnTo>
                  <a:lnTo>
                    <a:pt x="2967" y="294"/>
                  </a:lnTo>
                  <a:lnTo>
                    <a:pt x="2967" y="292"/>
                  </a:lnTo>
                  <a:lnTo>
                    <a:pt x="2970" y="292"/>
                  </a:lnTo>
                  <a:lnTo>
                    <a:pt x="2970" y="292"/>
                  </a:lnTo>
                  <a:lnTo>
                    <a:pt x="2975" y="292"/>
                  </a:lnTo>
                  <a:lnTo>
                    <a:pt x="2975" y="290"/>
                  </a:lnTo>
                  <a:lnTo>
                    <a:pt x="2977" y="290"/>
                  </a:lnTo>
                  <a:lnTo>
                    <a:pt x="2977" y="290"/>
                  </a:lnTo>
                  <a:lnTo>
                    <a:pt x="2980" y="290"/>
                  </a:lnTo>
                  <a:lnTo>
                    <a:pt x="2980" y="290"/>
                  </a:lnTo>
                  <a:lnTo>
                    <a:pt x="2982" y="290"/>
                  </a:lnTo>
                  <a:lnTo>
                    <a:pt x="2982" y="290"/>
                  </a:lnTo>
                  <a:lnTo>
                    <a:pt x="2985" y="290"/>
                  </a:lnTo>
                  <a:lnTo>
                    <a:pt x="2985" y="290"/>
                  </a:lnTo>
                  <a:lnTo>
                    <a:pt x="2988" y="290"/>
                  </a:lnTo>
                  <a:lnTo>
                    <a:pt x="2988" y="288"/>
                  </a:lnTo>
                  <a:lnTo>
                    <a:pt x="2990" y="288"/>
                  </a:lnTo>
                  <a:lnTo>
                    <a:pt x="2990" y="288"/>
                  </a:lnTo>
                  <a:lnTo>
                    <a:pt x="2993" y="288"/>
                  </a:lnTo>
                  <a:lnTo>
                    <a:pt x="2993" y="286"/>
                  </a:lnTo>
                  <a:lnTo>
                    <a:pt x="2995" y="286"/>
                  </a:lnTo>
                  <a:lnTo>
                    <a:pt x="2995" y="286"/>
                  </a:lnTo>
                  <a:lnTo>
                    <a:pt x="2998" y="286"/>
                  </a:lnTo>
                  <a:lnTo>
                    <a:pt x="2998" y="286"/>
                  </a:lnTo>
                  <a:lnTo>
                    <a:pt x="3000" y="286"/>
                  </a:lnTo>
                  <a:lnTo>
                    <a:pt x="3000" y="286"/>
                  </a:lnTo>
                  <a:lnTo>
                    <a:pt x="3003" y="286"/>
                  </a:lnTo>
                  <a:lnTo>
                    <a:pt x="3003" y="286"/>
                  </a:lnTo>
                  <a:lnTo>
                    <a:pt x="3006" y="286"/>
                  </a:lnTo>
                  <a:lnTo>
                    <a:pt x="3006" y="286"/>
                  </a:lnTo>
                  <a:lnTo>
                    <a:pt x="3008" y="286"/>
                  </a:lnTo>
                  <a:lnTo>
                    <a:pt x="3008" y="286"/>
                  </a:lnTo>
                  <a:lnTo>
                    <a:pt x="3011" y="286"/>
                  </a:lnTo>
                  <a:lnTo>
                    <a:pt x="3011" y="286"/>
                  </a:lnTo>
                  <a:lnTo>
                    <a:pt x="3013" y="286"/>
                  </a:lnTo>
                  <a:lnTo>
                    <a:pt x="3013" y="286"/>
                  </a:lnTo>
                  <a:lnTo>
                    <a:pt x="3016" y="286"/>
                  </a:lnTo>
                  <a:lnTo>
                    <a:pt x="3016" y="286"/>
                  </a:lnTo>
                  <a:lnTo>
                    <a:pt x="3018" y="286"/>
                  </a:lnTo>
                  <a:lnTo>
                    <a:pt x="3018" y="286"/>
                  </a:lnTo>
                  <a:lnTo>
                    <a:pt x="3021" y="286"/>
                  </a:lnTo>
                  <a:lnTo>
                    <a:pt x="3021" y="286"/>
                  </a:lnTo>
                  <a:lnTo>
                    <a:pt x="3026" y="286"/>
                  </a:lnTo>
                  <a:lnTo>
                    <a:pt x="3026" y="286"/>
                  </a:lnTo>
                  <a:lnTo>
                    <a:pt x="3029" y="286"/>
                  </a:lnTo>
                  <a:lnTo>
                    <a:pt x="3029" y="284"/>
                  </a:lnTo>
                  <a:lnTo>
                    <a:pt x="3031" y="284"/>
                  </a:lnTo>
                  <a:lnTo>
                    <a:pt x="3031" y="283"/>
                  </a:lnTo>
                  <a:lnTo>
                    <a:pt x="3034" y="283"/>
                  </a:lnTo>
                  <a:lnTo>
                    <a:pt x="3034" y="283"/>
                  </a:lnTo>
                  <a:lnTo>
                    <a:pt x="3036" y="283"/>
                  </a:lnTo>
                  <a:lnTo>
                    <a:pt x="3036" y="283"/>
                  </a:lnTo>
                  <a:lnTo>
                    <a:pt x="3039" y="283"/>
                  </a:lnTo>
                  <a:lnTo>
                    <a:pt x="3039" y="283"/>
                  </a:lnTo>
                  <a:lnTo>
                    <a:pt x="3042" y="283"/>
                  </a:lnTo>
                  <a:lnTo>
                    <a:pt x="3042" y="281"/>
                  </a:lnTo>
                  <a:lnTo>
                    <a:pt x="3044" y="281"/>
                  </a:lnTo>
                  <a:lnTo>
                    <a:pt x="3044" y="281"/>
                  </a:lnTo>
                  <a:lnTo>
                    <a:pt x="3047" y="281"/>
                  </a:lnTo>
                  <a:lnTo>
                    <a:pt x="3047" y="277"/>
                  </a:lnTo>
                  <a:lnTo>
                    <a:pt x="3049" y="277"/>
                  </a:lnTo>
                  <a:lnTo>
                    <a:pt x="3049" y="277"/>
                  </a:lnTo>
                  <a:lnTo>
                    <a:pt x="3052" y="277"/>
                  </a:lnTo>
                  <a:lnTo>
                    <a:pt x="3052" y="277"/>
                  </a:lnTo>
                  <a:lnTo>
                    <a:pt x="3054" y="277"/>
                  </a:lnTo>
                  <a:lnTo>
                    <a:pt x="3054" y="277"/>
                  </a:lnTo>
                  <a:lnTo>
                    <a:pt x="3057" y="277"/>
                  </a:lnTo>
                  <a:lnTo>
                    <a:pt x="3057" y="277"/>
                  </a:lnTo>
                  <a:lnTo>
                    <a:pt x="3059" y="277"/>
                  </a:lnTo>
                  <a:lnTo>
                    <a:pt x="3059" y="277"/>
                  </a:lnTo>
                  <a:lnTo>
                    <a:pt x="3062" y="277"/>
                  </a:lnTo>
                  <a:lnTo>
                    <a:pt x="3062" y="275"/>
                  </a:lnTo>
                  <a:lnTo>
                    <a:pt x="3065" y="275"/>
                  </a:lnTo>
                  <a:lnTo>
                    <a:pt x="3065" y="275"/>
                  </a:lnTo>
                  <a:lnTo>
                    <a:pt x="3067" y="275"/>
                  </a:lnTo>
                  <a:lnTo>
                    <a:pt x="3067" y="273"/>
                  </a:lnTo>
                  <a:lnTo>
                    <a:pt x="3070" y="273"/>
                  </a:lnTo>
                  <a:lnTo>
                    <a:pt x="3070" y="271"/>
                  </a:lnTo>
                  <a:lnTo>
                    <a:pt x="3075" y="271"/>
                  </a:lnTo>
                  <a:lnTo>
                    <a:pt x="3075" y="271"/>
                  </a:lnTo>
                  <a:lnTo>
                    <a:pt x="3077" y="271"/>
                  </a:lnTo>
                  <a:lnTo>
                    <a:pt x="3077" y="271"/>
                  </a:lnTo>
                  <a:lnTo>
                    <a:pt x="3080" y="271"/>
                  </a:lnTo>
                  <a:lnTo>
                    <a:pt x="3080" y="271"/>
                  </a:lnTo>
                  <a:lnTo>
                    <a:pt x="3083" y="271"/>
                  </a:lnTo>
                  <a:lnTo>
                    <a:pt x="3083" y="271"/>
                  </a:lnTo>
                  <a:lnTo>
                    <a:pt x="3085" y="271"/>
                  </a:lnTo>
                  <a:lnTo>
                    <a:pt x="3085" y="271"/>
                  </a:lnTo>
                  <a:lnTo>
                    <a:pt x="3088" y="271"/>
                  </a:lnTo>
                  <a:lnTo>
                    <a:pt x="3088" y="271"/>
                  </a:lnTo>
                  <a:lnTo>
                    <a:pt x="3090" y="271"/>
                  </a:lnTo>
                  <a:lnTo>
                    <a:pt x="3090" y="269"/>
                  </a:lnTo>
                  <a:lnTo>
                    <a:pt x="3093" y="269"/>
                  </a:lnTo>
                  <a:lnTo>
                    <a:pt x="3093" y="269"/>
                  </a:lnTo>
                  <a:lnTo>
                    <a:pt x="3095" y="269"/>
                  </a:lnTo>
                  <a:lnTo>
                    <a:pt x="3095" y="269"/>
                  </a:lnTo>
                  <a:lnTo>
                    <a:pt x="3098" y="269"/>
                  </a:lnTo>
                  <a:lnTo>
                    <a:pt x="3098" y="269"/>
                  </a:lnTo>
                  <a:lnTo>
                    <a:pt x="3101" y="269"/>
                  </a:lnTo>
                  <a:lnTo>
                    <a:pt x="3101" y="269"/>
                  </a:lnTo>
                  <a:lnTo>
                    <a:pt x="3103" y="269"/>
                  </a:lnTo>
                  <a:lnTo>
                    <a:pt x="3103" y="269"/>
                  </a:lnTo>
                  <a:lnTo>
                    <a:pt x="3106" y="269"/>
                  </a:lnTo>
                  <a:lnTo>
                    <a:pt x="3106" y="269"/>
                  </a:lnTo>
                  <a:lnTo>
                    <a:pt x="3108" y="269"/>
                  </a:lnTo>
                  <a:lnTo>
                    <a:pt x="3108" y="269"/>
                  </a:lnTo>
                  <a:lnTo>
                    <a:pt x="3111" y="269"/>
                  </a:lnTo>
                  <a:lnTo>
                    <a:pt x="3111" y="269"/>
                  </a:lnTo>
                  <a:lnTo>
                    <a:pt x="3113" y="269"/>
                  </a:lnTo>
                  <a:lnTo>
                    <a:pt x="3113" y="269"/>
                  </a:lnTo>
                  <a:lnTo>
                    <a:pt x="3116" y="269"/>
                  </a:lnTo>
                  <a:lnTo>
                    <a:pt x="3116" y="269"/>
                  </a:lnTo>
                  <a:lnTo>
                    <a:pt x="3119" y="269"/>
                  </a:lnTo>
                  <a:lnTo>
                    <a:pt x="3119" y="269"/>
                  </a:lnTo>
                  <a:lnTo>
                    <a:pt x="3121" y="269"/>
                  </a:lnTo>
                  <a:lnTo>
                    <a:pt x="3121" y="269"/>
                  </a:lnTo>
                  <a:lnTo>
                    <a:pt x="3126" y="269"/>
                  </a:lnTo>
                  <a:lnTo>
                    <a:pt x="3126" y="269"/>
                  </a:lnTo>
                  <a:lnTo>
                    <a:pt x="3129" y="269"/>
                  </a:lnTo>
                  <a:lnTo>
                    <a:pt x="3129" y="269"/>
                  </a:lnTo>
                  <a:lnTo>
                    <a:pt x="3131" y="269"/>
                  </a:lnTo>
                  <a:lnTo>
                    <a:pt x="3131" y="269"/>
                  </a:lnTo>
                  <a:lnTo>
                    <a:pt x="3134" y="269"/>
                  </a:lnTo>
                  <a:lnTo>
                    <a:pt x="3134" y="269"/>
                  </a:lnTo>
                  <a:lnTo>
                    <a:pt x="3137" y="269"/>
                  </a:lnTo>
                  <a:lnTo>
                    <a:pt x="3137" y="269"/>
                  </a:lnTo>
                  <a:lnTo>
                    <a:pt x="3139" y="269"/>
                  </a:lnTo>
                  <a:lnTo>
                    <a:pt x="3139" y="269"/>
                  </a:lnTo>
                  <a:lnTo>
                    <a:pt x="3142" y="269"/>
                  </a:lnTo>
                  <a:lnTo>
                    <a:pt x="3142" y="269"/>
                  </a:lnTo>
                  <a:lnTo>
                    <a:pt x="3144" y="269"/>
                  </a:lnTo>
                  <a:lnTo>
                    <a:pt x="3144" y="269"/>
                  </a:lnTo>
                  <a:lnTo>
                    <a:pt x="3147" y="269"/>
                  </a:lnTo>
                  <a:lnTo>
                    <a:pt x="3147" y="269"/>
                  </a:lnTo>
                  <a:lnTo>
                    <a:pt x="3149" y="269"/>
                  </a:lnTo>
                  <a:lnTo>
                    <a:pt x="3149" y="269"/>
                  </a:lnTo>
                  <a:lnTo>
                    <a:pt x="3152" y="269"/>
                  </a:lnTo>
                  <a:lnTo>
                    <a:pt x="3152" y="266"/>
                  </a:lnTo>
                  <a:lnTo>
                    <a:pt x="3154" y="266"/>
                  </a:lnTo>
                  <a:lnTo>
                    <a:pt x="3154" y="264"/>
                  </a:lnTo>
                  <a:lnTo>
                    <a:pt x="3157" y="264"/>
                  </a:lnTo>
                  <a:lnTo>
                    <a:pt x="3157" y="264"/>
                  </a:lnTo>
                  <a:lnTo>
                    <a:pt x="3160" y="264"/>
                  </a:lnTo>
                  <a:lnTo>
                    <a:pt x="3160" y="264"/>
                  </a:lnTo>
                  <a:lnTo>
                    <a:pt x="3162" y="264"/>
                  </a:lnTo>
                  <a:lnTo>
                    <a:pt x="3162" y="264"/>
                  </a:lnTo>
                  <a:lnTo>
                    <a:pt x="3165" y="264"/>
                  </a:lnTo>
                  <a:lnTo>
                    <a:pt x="3165" y="264"/>
                  </a:lnTo>
                  <a:lnTo>
                    <a:pt x="3167" y="264"/>
                  </a:lnTo>
                  <a:lnTo>
                    <a:pt x="3167" y="262"/>
                  </a:lnTo>
                  <a:lnTo>
                    <a:pt x="3170" y="262"/>
                  </a:lnTo>
                  <a:lnTo>
                    <a:pt x="3170" y="262"/>
                  </a:lnTo>
                  <a:lnTo>
                    <a:pt x="3172" y="262"/>
                  </a:lnTo>
                  <a:lnTo>
                    <a:pt x="3172" y="262"/>
                  </a:lnTo>
                  <a:lnTo>
                    <a:pt x="3178" y="262"/>
                  </a:lnTo>
                  <a:lnTo>
                    <a:pt x="3178" y="260"/>
                  </a:lnTo>
                  <a:lnTo>
                    <a:pt x="3180" y="260"/>
                  </a:lnTo>
                  <a:lnTo>
                    <a:pt x="3180" y="260"/>
                  </a:lnTo>
                  <a:lnTo>
                    <a:pt x="3183" y="260"/>
                  </a:lnTo>
                  <a:lnTo>
                    <a:pt x="3183" y="260"/>
                  </a:lnTo>
                  <a:lnTo>
                    <a:pt x="3185" y="260"/>
                  </a:lnTo>
                  <a:lnTo>
                    <a:pt x="3185" y="254"/>
                  </a:lnTo>
                  <a:lnTo>
                    <a:pt x="3188" y="254"/>
                  </a:lnTo>
                  <a:lnTo>
                    <a:pt x="3188" y="254"/>
                  </a:lnTo>
                  <a:lnTo>
                    <a:pt x="3190" y="254"/>
                  </a:lnTo>
                  <a:lnTo>
                    <a:pt x="3190" y="248"/>
                  </a:lnTo>
                  <a:lnTo>
                    <a:pt x="3193" y="248"/>
                  </a:lnTo>
                  <a:lnTo>
                    <a:pt x="3193" y="248"/>
                  </a:lnTo>
                  <a:lnTo>
                    <a:pt x="3196" y="248"/>
                  </a:lnTo>
                  <a:lnTo>
                    <a:pt x="3196" y="248"/>
                  </a:lnTo>
                  <a:lnTo>
                    <a:pt x="3198" y="248"/>
                  </a:lnTo>
                  <a:lnTo>
                    <a:pt x="3198" y="247"/>
                  </a:lnTo>
                  <a:lnTo>
                    <a:pt x="3201" y="247"/>
                  </a:lnTo>
                  <a:lnTo>
                    <a:pt x="3201" y="247"/>
                  </a:lnTo>
                  <a:lnTo>
                    <a:pt x="3203" y="247"/>
                  </a:lnTo>
                  <a:lnTo>
                    <a:pt x="3203" y="247"/>
                  </a:lnTo>
                  <a:lnTo>
                    <a:pt x="3206" y="247"/>
                  </a:lnTo>
                  <a:lnTo>
                    <a:pt x="3206" y="241"/>
                  </a:lnTo>
                  <a:lnTo>
                    <a:pt x="3208" y="241"/>
                  </a:lnTo>
                  <a:lnTo>
                    <a:pt x="3208" y="241"/>
                  </a:lnTo>
                  <a:lnTo>
                    <a:pt x="3211" y="241"/>
                  </a:lnTo>
                  <a:lnTo>
                    <a:pt x="3211" y="241"/>
                  </a:lnTo>
                  <a:lnTo>
                    <a:pt x="3214" y="241"/>
                  </a:lnTo>
                  <a:lnTo>
                    <a:pt x="3214" y="241"/>
                  </a:lnTo>
                  <a:lnTo>
                    <a:pt x="3216" y="241"/>
                  </a:lnTo>
                  <a:lnTo>
                    <a:pt x="3216" y="241"/>
                  </a:lnTo>
                  <a:lnTo>
                    <a:pt x="3219" y="241"/>
                  </a:lnTo>
                  <a:lnTo>
                    <a:pt x="3219" y="241"/>
                  </a:lnTo>
                  <a:lnTo>
                    <a:pt x="3221" y="241"/>
                  </a:lnTo>
                  <a:lnTo>
                    <a:pt x="3221" y="241"/>
                  </a:lnTo>
                  <a:lnTo>
                    <a:pt x="3224" y="241"/>
                  </a:lnTo>
                  <a:lnTo>
                    <a:pt x="3224" y="241"/>
                  </a:lnTo>
                  <a:lnTo>
                    <a:pt x="3229" y="241"/>
                  </a:lnTo>
                  <a:lnTo>
                    <a:pt x="3229" y="239"/>
                  </a:lnTo>
                  <a:lnTo>
                    <a:pt x="3231" y="239"/>
                  </a:lnTo>
                  <a:lnTo>
                    <a:pt x="3231" y="239"/>
                  </a:lnTo>
                  <a:lnTo>
                    <a:pt x="3234" y="239"/>
                  </a:lnTo>
                  <a:lnTo>
                    <a:pt x="3234" y="239"/>
                  </a:lnTo>
                  <a:lnTo>
                    <a:pt x="3237" y="239"/>
                  </a:lnTo>
                  <a:lnTo>
                    <a:pt x="3237" y="239"/>
                  </a:lnTo>
                  <a:lnTo>
                    <a:pt x="3239" y="239"/>
                  </a:lnTo>
                  <a:lnTo>
                    <a:pt x="3239" y="239"/>
                  </a:lnTo>
                  <a:lnTo>
                    <a:pt x="3242" y="239"/>
                  </a:lnTo>
                  <a:lnTo>
                    <a:pt x="3242" y="237"/>
                  </a:lnTo>
                  <a:lnTo>
                    <a:pt x="3244" y="237"/>
                  </a:lnTo>
                  <a:lnTo>
                    <a:pt x="3244" y="237"/>
                  </a:lnTo>
                  <a:lnTo>
                    <a:pt x="3247" y="237"/>
                  </a:lnTo>
                  <a:lnTo>
                    <a:pt x="3247" y="231"/>
                  </a:lnTo>
                  <a:lnTo>
                    <a:pt x="3249" y="231"/>
                  </a:lnTo>
                  <a:lnTo>
                    <a:pt x="3249" y="229"/>
                  </a:lnTo>
                  <a:lnTo>
                    <a:pt x="3252" y="229"/>
                  </a:lnTo>
                  <a:lnTo>
                    <a:pt x="3252" y="226"/>
                  </a:lnTo>
                  <a:lnTo>
                    <a:pt x="3255" y="226"/>
                  </a:lnTo>
                  <a:lnTo>
                    <a:pt x="3255" y="222"/>
                  </a:lnTo>
                  <a:lnTo>
                    <a:pt x="3257" y="222"/>
                  </a:lnTo>
                  <a:lnTo>
                    <a:pt x="3257" y="222"/>
                  </a:lnTo>
                  <a:lnTo>
                    <a:pt x="3260" y="222"/>
                  </a:lnTo>
                  <a:lnTo>
                    <a:pt x="3260" y="218"/>
                  </a:lnTo>
                  <a:lnTo>
                    <a:pt x="3262" y="218"/>
                  </a:lnTo>
                  <a:lnTo>
                    <a:pt x="3262" y="218"/>
                  </a:lnTo>
                  <a:lnTo>
                    <a:pt x="3265" y="218"/>
                  </a:lnTo>
                  <a:lnTo>
                    <a:pt x="3265" y="218"/>
                  </a:lnTo>
                  <a:lnTo>
                    <a:pt x="3267" y="218"/>
                  </a:lnTo>
                  <a:lnTo>
                    <a:pt x="3267" y="218"/>
                  </a:lnTo>
                  <a:lnTo>
                    <a:pt x="3270" y="218"/>
                  </a:lnTo>
                  <a:lnTo>
                    <a:pt x="3270" y="216"/>
                  </a:lnTo>
                  <a:lnTo>
                    <a:pt x="3273" y="216"/>
                  </a:lnTo>
                  <a:lnTo>
                    <a:pt x="3273" y="216"/>
                  </a:lnTo>
                  <a:lnTo>
                    <a:pt x="3275" y="216"/>
                  </a:lnTo>
                  <a:lnTo>
                    <a:pt x="3275" y="216"/>
                  </a:lnTo>
                  <a:lnTo>
                    <a:pt x="3280" y="216"/>
                  </a:lnTo>
                  <a:lnTo>
                    <a:pt x="3280" y="216"/>
                  </a:lnTo>
                  <a:lnTo>
                    <a:pt x="3283" y="216"/>
                  </a:lnTo>
                  <a:lnTo>
                    <a:pt x="3283" y="212"/>
                  </a:lnTo>
                  <a:lnTo>
                    <a:pt x="3285" y="212"/>
                  </a:lnTo>
                  <a:lnTo>
                    <a:pt x="3285" y="212"/>
                  </a:lnTo>
                  <a:lnTo>
                    <a:pt x="3288" y="212"/>
                  </a:lnTo>
                  <a:lnTo>
                    <a:pt x="3288" y="211"/>
                  </a:lnTo>
                  <a:lnTo>
                    <a:pt x="3291" y="211"/>
                  </a:lnTo>
                  <a:lnTo>
                    <a:pt x="3291" y="209"/>
                  </a:lnTo>
                  <a:lnTo>
                    <a:pt x="3293" y="209"/>
                  </a:lnTo>
                  <a:lnTo>
                    <a:pt x="3293" y="209"/>
                  </a:lnTo>
                  <a:lnTo>
                    <a:pt x="3296" y="209"/>
                  </a:lnTo>
                  <a:lnTo>
                    <a:pt x="3296" y="205"/>
                  </a:lnTo>
                  <a:lnTo>
                    <a:pt x="3298" y="205"/>
                  </a:lnTo>
                  <a:lnTo>
                    <a:pt x="3298" y="205"/>
                  </a:lnTo>
                  <a:lnTo>
                    <a:pt x="3301" y="205"/>
                  </a:lnTo>
                  <a:lnTo>
                    <a:pt x="3301" y="205"/>
                  </a:lnTo>
                  <a:lnTo>
                    <a:pt x="3303" y="205"/>
                  </a:lnTo>
                  <a:lnTo>
                    <a:pt x="3303" y="205"/>
                  </a:lnTo>
                  <a:lnTo>
                    <a:pt x="3306" y="205"/>
                  </a:lnTo>
                  <a:lnTo>
                    <a:pt x="3306" y="205"/>
                  </a:lnTo>
                  <a:lnTo>
                    <a:pt x="3308" y="205"/>
                  </a:lnTo>
                  <a:lnTo>
                    <a:pt x="3308" y="203"/>
                  </a:lnTo>
                  <a:lnTo>
                    <a:pt x="3311" y="203"/>
                  </a:lnTo>
                  <a:lnTo>
                    <a:pt x="3311" y="203"/>
                  </a:lnTo>
                  <a:lnTo>
                    <a:pt x="3314" y="203"/>
                  </a:lnTo>
                  <a:lnTo>
                    <a:pt x="3314" y="203"/>
                  </a:lnTo>
                  <a:lnTo>
                    <a:pt x="3316" y="203"/>
                  </a:lnTo>
                  <a:lnTo>
                    <a:pt x="3316" y="199"/>
                  </a:lnTo>
                  <a:lnTo>
                    <a:pt x="3319" y="199"/>
                  </a:lnTo>
                  <a:lnTo>
                    <a:pt x="3319" y="197"/>
                  </a:lnTo>
                  <a:lnTo>
                    <a:pt x="3321" y="197"/>
                  </a:lnTo>
                  <a:lnTo>
                    <a:pt x="3321" y="197"/>
                  </a:lnTo>
                  <a:lnTo>
                    <a:pt x="3324" y="197"/>
                  </a:lnTo>
                  <a:lnTo>
                    <a:pt x="3324" y="197"/>
                  </a:lnTo>
                  <a:lnTo>
                    <a:pt x="3326" y="197"/>
                  </a:lnTo>
                  <a:lnTo>
                    <a:pt x="3326" y="197"/>
                  </a:lnTo>
                  <a:lnTo>
                    <a:pt x="3332" y="197"/>
                  </a:lnTo>
                  <a:lnTo>
                    <a:pt x="3332" y="193"/>
                  </a:lnTo>
                  <a:lnTo>
                    <a:pt x="3334" y="193"/>
                  </a:lnTo>
                  <a:lnTo>
                    <a:pt x="3334" y="193"/>
                  </a:lnTo>
                  <a:lnTo>
                    <a:pt x="3337" y="193"/>
                  </a:lnTo>
                  <a:lnTo>
                    <a:pt x="3337" y="193"/>
                  </a:lnTo>
                  <a:lnTo>
                    <a:pt x="3339" y="193"/>
                  </a:lnTo>
                  <a:lnTo>
                    <a:pt x="3339" y="193"/>
                  </a:lnTo>
                  <a:lnTo>
                    <a:pt x="3342" y="193"/>
                  </a:lnTo>
                  <a:lnTo>
                    <a:pt x="3342" y="193"/>
                  </a:lnTo>
                  <a:lnTo>
                    <a:pt x="3344" y="193"/>
                  </a:lnTo>
                  <a:lnTo>
                    <a:pt x="3344" y="192"/>
                  </a:lnTo>
                  <a:lnTo>
                    <a:pt x="3347" y="192"/>
                  </a:lnTo>
                  <a:lnTo>
                    <a:pt x="3347" y="190"/>
                  </a:lnTo>
                  <a:lnTo>
                    <a:pt x="3350" y="190"/>
                  </a:lnTo>
                  <a:lnTo>
                    <a:pt x="3350" y="190"/>
                  </a:lnTo>
                  <a:lnTo>
                    <a:pt x="3352" y="190"/>
                  </a:lnTo>
                  <a:lnTo>
                    <a:pt x="3352" y="190"/>
                  </a:lnTo>
                  <a:lnTo>
                    <a:pt x="3355" y="190"/>
                  </a:lnTo>
                  <a:lnTo>
                    <a:pt x="3355" y="190"/>
                  </a:lnTo>
                  <a:lnTo>
                    <a:pt x="3357" y="190"/>
                  </a:lnTo>
                  <a:lnTo>
                    <a:pt x="3357" y="190"/>
                  </a:lnTo>
                  <a:lnTo>
                    <a:pt x="3360" y="190"/>
                  </a:lnTo>
                  <a:lnTo>
                    <a:pt x="3360" y="190"/>
                  </a:lnTo>
                  <a:lnTo>
                    <a:pt x="3362" y="190"/>
                  </a:lnTo>
                  <a:lnTo>
                    <a:pt x="3362" y="190"/>
                  </a:lnTo>
                  <a:lnTo>
                    <a:pt x="3365" y="190"/>
                  </a:lnTo>
                  <a:lnTo>
                    <a:pt x="3365" y="190"/>
                  </a:lnTo>
                  <a:lnTo>
                    <a:pt x="3368" y="190"/>
                  </a:lnTo>
                  <a:lnTo>
                    <a:pt x="3368" y="190"/>
                  </a:lnTo>
                  <a:lnTo>
                    <a:pt x="3370" y="190"/>
                  </a:lnTo>
                  <a:lnTo>
                    <a:pt x="3370" y="190"/>
                  </a:lnTo>
                  <a:lnTo>
                    <a:pt x="3373" y="190"/>
                  </a:lnTo>
                  <a:lnTo>
                    <a:pt x="3373" y="190"/>
                  </a:lnTo>
                  <a:lnTo>
                    <a:pt x="3375" y="190"/>
                  </a:lnTo>
                  <a:lnTo>
                    <a:pt x="3375" y="190"/>
                  </a:lnTo>
                  <a:lnTo>
                    <a:pt x="3378" y="190"/>
                  </a:lnTo>
                  <a:lnTo>
                    <a:pt x="3378" y="190"/>
                  </a:lnTo>
                  <a:lnTo>
                    <a:pt x="3383" y="190"/>
                  </a:lnTo>
                  <a:lnTo>
                    <a:pt x="3383" y="186"/>
                  </a:lnTo>
                  <a:lnTo>
                    <a:pt x="3385" y="186"/>
                  </a:lnTo>
                  <a:lnTo>
                    <a:pt x="3385" y="184"/>
                  </a:lnTo>
                  <a:lnTo>
                    <a:pt x="3388" y="184"/>
                  </a:lnTo>
                  <a:lnTo>
                    <a:pt x="3388" y="184"/>
                  </a:lnTo>
                  <a:lnTo>
                    <a:pt x="3391" y="184"/>
                  </a:lnTo>
                  <a:lnTo>
                    <a:pt x="3391" y="184"/>
                  </a:lnTo>
                  <a:lnTo>
                    <a:pt x="3393" y="184"/>
                  </a:lnTo>
                  <a:lnTo>
                    <a:pt x="3393" y="184"/>
                  </a:lnTo>
                  <a:lnTo>
                    <a:pt x="3396" y="184"/>
                  </a:lnTo>
                  <a:lnTo>
                    <a:pt x="3396" y="180"/>
                  </a:lnTo>
                  <a:lnTo>
                    <a:pt x="3398" y="180"/>
                  </a:lnTo>
                  <a:lnTo>
                    <a:pt x="3398" y="180"/>
                  </a:lnTo>
                  <a:lnTo>
                    <a:pt x="3401" y="180"/>
                  </a:lnTo>
                  <a:lnTo>
                    <a:pt x="3401" y="180"/>
                  </a:lnTo>
                  <a:lnTo>
                    <a:pt x="3403" y="180"/>
                  </a:lnTo>
                  <a:lnTo>
                    <a:pt x="3403" y="180"/>
                  </a:lnTo>
                  <a:lnTo>
                    <a:pt x="3406" y="180"/>
                  </a:lnTo>
                  <a:lnTo>
                    <a:pt x="3406" y="180"/>
                  </a:lnTo>
                  <a:lnTo>
                    <a:pt x="3409" y="180"/>
                  </a:lnTo>
                  <a:lnTo>
                    <a:pt x="3409" y="180"/>
                  </a:lnTo>
                  <a:lnTo>
                    <a:pt x="3411" y="180"/>
                  </a:lnTo>
                  <a:lnTo>
                    <a:pt x="3411" y="180"/>
                  </a:lnTo>
                  <a:lnTo>
                    <a:pt x="3414" y="180"/>
                  </a:lnTo>
                  <a:lnTo>
                    <a:pt x="3414" y="180"/>
                  </a:lnTo>
                  <a:lnTo>
                    <a:pt x="3416" y="180"/>
                  </a:lnTo>
                  <a:lnTo>
                    <a:pt x="3416" y="176"/>
                  </a:lnTo>
                  <a:lnTo>
                    <a:pt x="3419" y="176"/>
                  </a:lnTo>
                  <a:lnTo>
                    <a:pt x="3419" y="176"/>
                  </a:lnTo>
                  <a:lnTo>
                    <a:pt x="3421" y="176"/>
                  </a:lnTo>
                  <a:lnTo>
                    <a:pt x="3421" y="176"/>
                  </a:lnTo>
                  <a:lnTo>
                    <a:pt x="3424" y="176"/>
                  </a:lnTo>
                  <a:lnTo>
                    <a:pt x="3424" y="176"/>
                  </a:lnTo>
                  <a:lnTo>
                    <a:pt x="3427" y="176"/>
                  </a:lnTo>
                  <a:lnTo>
                    <a:pt x="3427" y="174"/>
                  </a:lnTo>
                  <a:lnTo>
                    <a:pt x="3432" y="174"/>
                  </a:lnTo>
                  <a:lnTo>
                    <a:pt x="3432" y="174"/>
                  </a:lnTo>
                  <a:lnTo>
                    <a:pt x="3434" y="174"/>
                  </a:lnTo>
                  <a:lnTo>
                    <a:pt x="3434" y="174"/>
                  </a:lnTo>
                  <a:lnTo>
                    <a:pt x="3437" y="174"/>
                  </a:lnTo>
                  <a:lnTo>
                    <a:pt x="3437" y="174"/>
                  </a:lnTo>
                  <a:lnTo>
                    <a:pt x="3439" y="174"/>
                  </a:lnTo>
                  <a:lnTo>
                    <a:pt x="3439" y="174"/>
                  </a:lnTo>
                  <a:lnTo>
                    <a:pt x="3442" y="174"/>
                  </a:lnTo>
                  <a:lnTo>
                    <a:pt x="3442" y="174"/>
                  </a:lnTo>
                  <a:lnTo>
                    <a:pt x="3445" y="174"/>
                  </a:lnTo>
                  <a:lnTo>
                    <a:pt x="3445" y="174"/>
                  </a:lnTo>
                  <a:lnTo>
                    <a:pt x="3447" y="174"/>
                  </a:lnTo>
                  <a:lnTo>
                    <a:pt x="3447" y="171"/>
                  </a:lnTo>
                  <a:lnTo>
                    <a:pt x="3450" y="171"/>
                  </a:lnTo>
                  <a:lnTo>
                    <a:pt x="3450" y="171"/>
                  </a:lnTo>
                  <a:lnTo>
                    <a:pt x="3452" y="171"/>
                  </a:lnTo>
                  <a:lnTo>
                    <a:pt x="3452" y="171"/>
                  </a:lnTo>
                  <a:lnTo>
                    <a:pt x="3455" y="171"/>
                  </a:lnTo>
                  <a:lnTo>
                    <a:pt x="3455" y="171"/>
                  </a:lnTo>
                  <a:lnTo>
                    <a:pt x="3457" y="171"/>
                  </a:lnTo>
                  <a:lnTo>
                    <a:pt x="3457" y="171"/>
                  </a:lnTo>
                  <a:lnTo>
                    <a:pt x="3460" y="171"/>
                  </a:lnTo>
                  <a:lnTo>
                    <a:pt x="3460" y="171"/>
                  </a:lnTo>
                  <a:lnTo>
                    <a:pt x="3463" y="171"/>
                  </a:lnTo>
                  <a:lnTo>
                    <a:pt x="3463" y="169"/>
                  </a:lnTo>
                  <a:lnTo>
                    <a:pt x="3465" y="169"/>
                  </a:lnTo>
                  <a:lnTo>
                    <a:pt x="3465" y="169"/>
                  </a:lnTo>
                  <a:lnTo>
                    <a:pt x="3468" y="169"/>
                  </a:lnTo>
                  <a:lnTo>
                    <a:pt x="3468" y="165"/>
                  </a:lnTo>
                  <a:lnTo>
                    <a:pt x="3470" y="165"/>
                  </a:lnTo>
                  <a:lnTo>
                    <a:pt x="3470" y="165"/>
                  </a:lnTo>
                  <a:lnTo>
                    <a:pt x="3473" y="165"/>
                  </a:lnTo>
                  <a:lnTo>
                    <a:pt x="3473" y="165"/>
                  </a:lnTo>
                  <a:lnTo>
                    <a:pt x="3475" y="165"/>
                  </a:lnTo>
                  <a:lnTo>
                    <a:pt x="3475" y="165"/>
                  </a:lnTo>
                  <a:lnTo>
                    <a:pt x="3478" y="165"/>
                  </a:lnTo>
                  <a:lnTo>
                    <a:pt x="3478" y="165"/>
                  </a:lnTo>
                  <a:lnTo>
                    <a:pt x="3483" y="165"/>
                  </a:lnTo>
                  <a:lnTo>
                    <a:pt x="3483" y="165"/>
                  </a:lnTo>
                  <a:lnTo>
                    <a:pt x="3486" y="165"/>
                  </a:lnTo>
                  <a:lnTo>
                    <a:pt x="3486" y="165"/>
                  </a:lnTo>
                  <a:lnTo>
                    <a:pt x="3488" y="165"/>
                  </a:lnTo>
                  <a:lnTo>
                    <a:pt x="3488" y="165"/>
                  </a:lnTo>
                  <a:lnTo>
                    <a:pt x="3491" y="165"/>
                  </a:lnTo>
                  <a:lnTo>
                    <a:pt x="3491" y="165"/>
                  </a:lnTo>
                  <a:lnTo>
                    <a:pt x="3493" y="165"/>
                  </a:lnTo>
                  <a:lnTo>
                    <a:pt x="3493" y="165"/>
                  </a:lnTo>
                  <a:lnTo>
                    <a:pt x="3496" y="165"/>
                  </a:lnTo>
                  <a:lnTo>
                    <a:pt x="3496" y="161"/>
                  </a:lnTo>
                  <a:lnTo>
                    <a:pt x="3498" y="161"/>
                  </a:lnTo>
                  <a:lnTo>
                    <a:pt x="3498" y="161"/>
                  </a:lnTo>
                  <a:lnTo>
                    <a:pt x="3501" y="161"/>
                  </a:lnTo>
                  <a:lnTo>
                    <a:pt x="3501" y="161"/>
                  </a:lnTo>
                  <a:lnTo>
                    <a:pt x="3504" y="161"/>
                  </a:lnTo>
                  <a:lnTo>
                    <a:pt x="3504" y="161"/>
                  </a:lnTo>
                  <a:lnTo>
                    <a:pt x="3506" y="161"/>
                  </a:lnTo>
                  <a:lnTo>
                    <a:pt x="3506" y="159"/>
                  </a:lnTo>
                  <a:lnTo>
                    <a:pt x="3509" y="159"/>
                  </a:lnTo>
                  <a:lnTo>
                    <a:pt x="3509" y="159"/>
                  </a:lnTo>
                  <a:lnTo>
                    <a:pt x="3511" y="159"/>
                  </a:lnTo>
                  <a:lnTo>
                    <a:pt x="3511" y="159"/>
                  </a:lnTo>
                  <a:lnTo>
                    <a:pt x="3514" y="159"/>
                  </a:lnTo>
                  <a:lnTo>
                    <a:pt x="3514" y="159"/>
                  </a:lnTo>
                  <a:lnTo>
                    <a:pt x="3516" y="159"/>
                  </a:lnTo>
                  <a:lnTo>
                    <a:pt x="3516" y="159"/>
                  </a:lnTo>
                  <a:lnTo>
                    <a:pt x="3519" y="159"/>
                  </a:lnTo>
                  <a:lnTo>
                    <a:pt x="3519" y="159"/>
                  </a:lnTo>
                  <a:lnTo>
                    <a:pt x="3522" y="159"/>
                  </a:lnTo>
                  <a:lnTo>
                    <a:pt x="3522" y="152"/>
                  </a:lnTo>
                  <a:lnTo>
                    <a:pt x="3524" y="152"/>
                  </a:lnTo>
                  <a:lnTo>
                    <a:pt x="3524" y="152"/>
                  </a:lnTo>
                  <a:lnTo>
                    <a:pt x="3527" y="152"/>
                  </a:lnTo>
                  <a:lnTo>
                    <a:pt x="3527" y="148"/>
                  </a:lnTo>
                  <a:lnTo>
                    <a:pt x="3529" y="148"/>
                  </a:lnTo>
                  <a:lnTo>
                    <a:pt x="3529" y="148"/>
                  </a:lnTo>
                  <a:lnTo>
                    <a:pt x="3534" y="148"/>
                  </a:lnTo>
                  <a:lnTo>
                    <a:pt x="3534" y="148"/>
                  </a:lnTo>
                  <a:lnTo>
                    <a:pt x="3537" y="148"/>
                  </a:lnTo>
                  <a:lnTo>
                    <a:pt x="3537" y="148"/>
                  </a:lnTo>
                  <a:lnTo>
                    <a:pt x="3540" y="148"/>
                  </a:lnTo>
                  <a:lnTo>
                    <a:pt x="3540" y="146"/>
                  </a:lnTo>
                  <a:lnTo>
                    <a:pt x="3542" y="146"/>
                  </a:lnTo>
                  <a:lnTo>
                    <a:pt x="3542" y="138"/>
                  </a:lnTo>
                  <a:lnTo>
                    <a:pt x="3545" y="138"/>
                  </a:lnTo>
                  <a:lnTo>
                    <a:pt x="3545" y="138"/>
                  </a:lnTo>
                  <a:lnTo>
                    <a:pt x="3547" y="138"/>
                  </a:lnTo>
                  <a:lnTo>
                    <a:pt x="3547" y="138"/>
                  </a:lnTo>
                  <a:lnTo>
                    <a:pt x="3550" y="138"/>
                  </a:lnTo>
                  <a:lnTo>
                    <a:pt x="3550" y="138"/>
                  </a:lnTo>
                  <a:lnTo>
                    <a:pt x="3552" y="138"/>
                  </a:lnTo>
                  <a:lnTo>
                    <a:pt x="3552" y="138"/>
                  </a:lnTo>
                  <a:lnTo>
                    <a:pt x="3555" y="138"/>
                  </a:lnTo>
                  <a:lnTo>
                    <a:pt x="3555" y="138"/>
                  </a:lnTo>
                  <a:lnTo>
                    <a:pt x="3557" y="138"/>
                  </a:lnTo>
                  <a:lnTo>
                    <a:pt x="3557" y="138"/>
                  </a:lnTo>
                  <a:lnTo>
                    <a:pt x="3560" y="138"/>
                  </a:lnTo>
                  <a:lnTo>
                    <a:pt x="3560" y="138"/>
                  </a:lnTo>
                  <a:lnTo>
                    <a:pt x="3563" y="138"/>
                  </a:lnTo>
                  <a:lnTo>
                    <a:pt x="3563" y="138"/>
                  </a:lnTo>
                  <a:lnTo>
                    <a:pt x="3565" y="138"/>
                  </a:lnTo>
                  <a:lnTo>
                    <a:pt x="3565" y="138"/>
                  </a:lnTo>
                  <a:lnTo>
                    <a:pt x="3568" y="138"/>
                  </a:lnTo>
                  <a:lnTo>
                    <a:pt x="3568" y="138"/>
                  </a:lnTo>
                  <a:lnTo>
                    <a:pt x="3570" y="138"/>
                  </a:lnTo>
                  <a:lnTo>
                    <a:pt x="3570" y="135"/>
                  </a:lnTo>
                  <a:lnTo>
                    <a:pt x="3573" y="135"/>
                  </a:lnTo>
                  <a:lnTo>
                    <a:pt x="3573" y="135"/>
                  </a:lnTo>
                  <a:lnTo>
                    <a:pt x="3575" y="135"/>
                  </a:lnTo>
                  <a:lnTo>
                    <a:pt x="3575" y="129"/>
                  </a:lnTo>
                  <a:lnTo>
                    <a:pt x="3578" y="129"/>
                  </a:lnTo>
                  <a:lnTo>
                    <a:pt x="3578" y="129"/>
                  </a:lnTo>
                  <a:lnTo>
                    <a:pt x="3581" y="129"/>
                  </a:lnTo>
                  <a:lnTo>
                    <a:pt x="3581" y="129"/>
                  </a:lnTo>
                  <a:lnTo>
                    <a:pt x="3586" y="129"/>
                  </a:lnTo>
                  <a:lnTo>
                    <a:pt x="3586" y="129"/>
                  </a:lnTo>
                  <a:lnTo>
                    <a:pt x="3588" y="129"/>
                  </a:lnTo>
                  <a:lnTo>
                    <a:pt x="3588" y="129"/>
                  </a:lnTo>
                  <a:lnTo>
                    <a:pt x="3591" y="129"/>
                  </a:lnTo>
                  <a:lnTo>
                    <a:pt x="3591" y="129"/>
                  </a:lnTo>
                  <a:lnTo>
                    <a:pt x="3593" y="129"/>
                  </a:lnTo>
                  <a:lnTo>
                    <a:pt x="3593" y="125"/>
                  </a:lnTo>
                  <a:lnTo>
                    <a:pt x="3596" y="125"/>
                  </a:lnTo>
                  <a:lnTo>
                    <a:pt x="3596" y="125"/>
                  </a:lnTo>
                  <a:lnTo>
                    <a:pt x="3599" y="125"/>
                  </a:lnTo>
                  <a:lnTo>
                    <a:pt x="3599" y="121"/>
                  </a:lnTo>
                  <a:lnTo>
                    <a:pt x="3601" y="121"/>
                  </a:lnTo>
                  <a:lnTo>
                    <a:pt x="3601" y="118"/>
                  </a:lnTo>
                  <a:lnTo>
                    <a:pt x="3606" y="118"/>
                  </a:lnTo>
                  <a:lnTo>
                    <a:pt x="3606" y="118"/>
                  </a:lnTo>
                  <a:lnTo>
                    <a:pt x="3609" y="118"/>
                  </a:lnTo>
                  <a:lnTo>
                    <a:pt x="3609" y="118"/>
                  </a:lnTo>
                  <a:lnTo>
                    <a:pt x="3611" y="118"/>
                  </a:lnTo>
                  <a:lnTo>
                    <a:pt x="3611" y="118"/>
                  </a:lnTo>
                  <a:lnTo>
                    <a:pt x="3614" y="118"/>
                  </a:lnTo>
                  <a:lnTo>
                    <a:pt x="3614" y="118"/>
                  </a:lnTo>
                  <a:lnTo>
                    <a:pt x="3617" y="118"/>
                  </a:lnTo>
                  <a:lnTo>
                    <a:pt x="3617" y="118"/>
                  </a:lnTo>
                  <a:lnTo>
                    <a:pt x="3619" y="118"/>
                  </a:lnTo>
                  <a:lnTo>
                    <a:pt x="3619" y="118"/>
                  </a:lnTo>
                  <a:lnTo>
                    <a:pt x="3622" y="118"/>
                  </a:lnTo>
                  <a:lnTo>
                    <a:pt x="3622" y="114"/>
                  </a:lnTo>
                  <a:lnTo>
                    <a:pt x="3624" y="114"/>
                  </a:lnTo>
                  <a:lnTo>
                    <a:pt x="3624" y="110"/>
                  </a:lnTo>
                  <a:lnTo>
                    <a:pt x="3627" y="110"/>
                  </a:lnTo>
                  <a:lnTo>
                    <a:pt x="3627" y="110"/>
                  </a:lnTo>
                  <a:lnTo>
                    <a:pt x="3629" y="110"/>
                  </a:lnTo>
                  <a:lnTo>
                    <a:pt x="3629" y="110"/>
                  </a:lnTo>
                  <a:lnTo>
                    <a:pt x="3632" y="110"/>
                  </a:lnTo>
                  <a:lnTo>
                    <a:pt x="3632" y="110"/>
                  </a:lnTo>
                  <a:lnTo>
                    <a:pt x="3637" y="110"/>
                  </a:lnTo>
                  <a:lnTo>
                    <a:pt x="3637" y="106"/>
                  </a:lnTo>
                  <a:lnTo>
                    <a:pt x="3640" y="106"/>
                  </a:lnTo>
                  <a:lnTo>
                    <a:pt x="3640" y="106"/>
                  </a:lnTo>
                  <a:lnTo>
                    <a:pt x="3642" y="106"/>
                  </a:lnTo>
                  <a:lnTo>
                    <a:pt x="3642" y="106"/>
                  </a:lnTo>
                  <a:lnTo>
                    <a:pt x="3645" y="106"/>
                  </a:lnTo>
                  <a:lnTo>
                    <a:pt x="3645" y="106"/>
                  </a:lnTo>
                  <a:lnTo>
                    <a:pt x="3647" y="106"/>
                  </a:lnTo>
                  <a:lnTo>
                    <a:pt x="3647" y="106"/>
                  </a:lnTo>
                  <a:lnTo>
                    <a:pt x="3650" y="106"/>
                  </a:lnTo>
                  <a:lnTo>
                    <a:pt x="3650" y="102"/>
                  </a:lnTo>
                  <a:lnTo>
                    <a:pt x="3652" y="102"/>
                  </a:lnTo>
                  <a:lnTo>
                    <a:pt x="3652" y="102"/>
                  </a:lnTo>
                  <a:lnTo>
                    <a:pt x="3655" y="102"/>
                  </a:lnTo>
                  <a:lnTo>
                    <a:pt x="3655" y="102"/>
                  </a:lnTo>
                  <a:lnTo>
                    <a:pt x="3658" y="102"/>
                  </a:lnTo>
                  <a:lnTo>
                    <a:pt x="3658" y="102"/>
                  </a:lnTo>
                  <a:lnTo>
                    <a:pt x="3660" y="102"/>
                  </a:lnTo>
                  <a:lnTo>
                    <a:pt x="3660" y="102"/>
                  </a:lnTo>
                  <a:lnTo>
                    <a:pt x="3663" y="102"/>
                  </a:lnTo>
                  <a:lnTo>
                    <a:pt x="3663" y="102"/>
                  </a:lnTo>
                  <a:lnTo>
                    <a:pt x="3665" y="102"/>
                  </a:lnTo>
                  <a:lnTo>
                    <a:pt x="3665" y="99"/>
                  </a:lnTo>
                  <a:lnTo>
                    <a:pt x="3668" y="99"/>
                  </a:lnTo>
                  <a:lnTo>
                    <a:pt x="3668" y="99"/>
                  </a:lnTo>
                  <a:lnTo>
                    <a:pt x="3670" y="99"/>
                  </a:lnTo>
                  <a:lnTo>
                    <a:pt x="3670" y="99"/>
                  </a:lnTo>
                  <a:lnTo>
                    <a:pt x="3673" y="99"/>
                  </a:lnTo>
                  <a:lnTo>
                    <a:pt x="3673" y="99"/>
                  </a:lnTo>
                  <a:lnTo>
                    <a:pt x="3676" y="99"/>
                  </a:lnTo>
                  <a:lnTo>
                    <a:pt x="3676" y="95"/>
                  </a:lnTo>
                  <a:lnTo>
                    <a:pt x="3678" y="95"/>
                  </a:lnTo>
                  <a:lnTo>
                    <a:pt x="3678" y="95"/>
                  </a:lnTo>
                  <a:lnTo>
                    <a:pt x="3681" y="95"/>
                  </a:lnTo>
                  <a:lnTo>
                    <a:pt x="3681" y="95"/>
                  </a:lnTo>
                  <a:lnTo>
                    <a:pt x="3683" y="95"/>
                  </a:lnTo>
                  <a:lnTo>
                    <a:pt x="3683" y="95"/>
                  </a:lnTo>
                  <a:lnTo>
                    <a:pt x="3688" y="95"/>
                  </a:lnTo>
                  <a:lnTo>
                    <a:pt x="3688" y="95"/>
                  </a:lnTo>
                  <a:lnTo>
                    <a:pt x="3691" y="95"/>
                  </a:lnTo>
                  <a:lnTo>
                    <a:pt x="3691" y="89"/>
                  </a:lnTo>
                  <a:lnTo>
                    <a:pt x="3694" y="89"/>
                  </a:lnTo>
                  <a:lnTo>
                    <a:pt x="3694" y="89"/>
                  </a:lnTo>
                  <a:lnTo>
                    <a:pt x="3696" y="89"/>
                  </a:lnTo>
                  <a:lnTo>
                    <a:pt x="3696" y="85"/>
                  </a:lnTo>
                  <a:lnTo>
                    <a:pt x="3699" y="85"/>
                  </a:lnTo>
                  <a:lnTo>
                    <a:pt x="3699" y="85"/>
                  </a:lnTo>
                  <a:lnTo>
                    <a:pt x="3701" y="85"/>
                  </a:lnTo>
                  <a:lnTo>
                    <a:pt x="3701" y="85"/>
                  </a:lnTo>
                  <a:lnTo>
                    <a:pt x="3704" y="85"/>
                  </a:lnTo>
                  <a:lnTo>
                    <a:pt x="3704" y="85"/>
                  </a:lnTo>
                  <a:lnTo>
                    <a:pt x="3706" y="85"/>
                  </a:lnTo>
                  <a:lnTo>
                    <a:pt x="3706" y="85"/>
                  </a:lnTo>
                  <a:lnTo>
                    <a:pt x="3709" y="85"/>
                  </a:lnTo>
                  <a:lnTo>
                    <a:pt x="3709" y="85"/>
                  </a:lnTo>
                  <a:lnTo>
                    <a:pt x="3711" y="85"/>
                  </a:lnTo>
                  <a:lnTo>
                    <a:pt x="3711" y="85"/>
                  </a:lnTo>
                  <a:lnTo>
                    <a:pt x="3714" y="85"/>
                  </a:lnTo>
                  <a:lnTo>
                    <a:pt x="3714" y="85"/>
                  </a:lnTo>
                  <a:lnTo>
                    <a:pt x="3717" y="85"/>
                  </a:lnTo>
                  <a:lnTo>
                    <a:pt x="3717" y="85"/>
                  </a:lnTo>
                  <a:lnTo>
                    <a:pt x="3719" y="85"/>
                  </a:lnTo>
                  <a:lnTo>
                    <a:pt x="3719" y="82"/>
                  </a:lnTo>
                  <a:lnTo>
                    <a:pt x="3722" y="82"/>
                  </a:lnTo>
                  <a:lnTo>
                    <a:pt x="3722" y="82"/>
                  </a:lnTo>
                  <a:lnTo>
                    <a:pt x="3724" y="82"/>
                  </a:lnTo>
                  <a:lnTo>
                    <a:pt x="3724" y="78"/>
                  </a:lnTo>
                  <a:lnTo>
                    <a:pt x="3727" y="78"/>
                  </a:lnTo>
                  <a:lnTo>
                    <a:pt x="3727" y="78"/>
                  </a:lnTo>
                  <a:lnTo>
                    <a:pt x="3729" y="78"/>
                  </a:lnTo>
                  <a:lnTo>
                    <a:pt x="3729" y="78"/>
                  </a:lnTo>
                  <a:lnTo>
                    <a:pt x="3732" y="78"/>
                  </a:lnTo>
                  <a:lnTo>
                    <a:pt x="3732" y="78"/>
                  </a:lnTo>
                  <a:lnTo>
                    <a:pt x="3735" y="78"/>
                  </a:lnTo>
                  <a:lnTo>
                    <a:pt x="3735" y="78"/>
                  </a:lnTo>
                  <a:lnTo>
                    <a:pt x="3740" y="78"/>
                  </a:lnTo>
                  <a:lnTo>
                    <a:pt x="3740" y="78"/>
                  </a:lnTo>
                  <a:lnTo>
                    <a:pt x="3742" y="78"/>
                  </a:lnTo>
                  <a:lnTo>
                    <a:pt x="3742" y="78"/>
                  </a:lnTo>
                  <a:lnTo>
                    <a:pt x="3745" y="78"/>
                  </a:lnTo>
                  <a:lnTo>
                    <a:pt x="3745" y="78"/>
                  </a:lnTo>
                  <a:lnTo>
                    <a:pt x="3747" y="78"/>
                  </a:lnTo>
                  <a:lnTo>
                    <a:pt x="3747" y="78"/>
                  </a:lnTo>
                  <a:lnTo>
                    <a:pt x="3750" y="78"/>
                  </a:lnTo>
                  <a:lnTo>
                    <a:pt x="3750" y="78"/>
                  </a:lnTo>
                  <a:lnTo>
                    <a:pt x="3753" y="78"/>
                  </a:lnTo>
                  <a:lnTo>
                    <a:pt x="3753" y="78"/>
                  </a:lnTo>
                  <a:lnTo>
                    <a:pt x="3755" y="78"/>
                  </a:lnTo>
                  <a:lnTo>
                    <a:pt x="3755" y="78"/>
                  </a:lnTo>
                  <a:lnTo>
                    <a:pt x="3758" y="78"/>
                  </a:lnTo>
                  <a:lnTo>
                    <a:pt x="3758" y="78"/>
                  </a:lnTo>
                  <a:lnTo>
                    <a:pt x="3760" y="78"/>
                  </a:lnTo>
                  <a:lnTo>
                    <a:pt x="3760" y="78"/>
                  </a:lnTo>
                  <a:lnTo>
                    <a:pt x="3763" y="78"/>
                  </a:lnTo>
                  <a:lnTo>
                    <a:pt x="3763" y="72"/>
                  </a:lnTo>
                  <a:lnTo>
                    <a:pt x="3765" y="72"/>
                  </a:lnTo>
                  <a:lnTo>
                    <a:pt x="3765" y="72"/>
                  </a:lnTo>
                  <a:lnTo>
                    <a:pt x="3768" y="72"/>
                  </a:lnTo>
                  <a:lnTo>
                    <a:pt x="3768" y="72"/>
                  </a:lnTo>
                  <a:lnTo>
                    <a:pt x="3771" y="72"/>
                  </a:lnTo>
                  <a:lnTo>
                    <a:pt x="3771" y="72"/>
                  </a:lnTo>
                  <a:lnTo>
                    <a:pt x="3773" y="72"/>
                  </a:lnTo>
                  <a:lnTo>
                    <a:pt x="3773" y="68"/>
                  </a:lnTo>
                  <a:lnTo>
                    <a:pt x="3776" y="68"/>
                  </a:lnTo>
                  <a:lnTo>
                    <a:pt x="3776" y="63"/>
                  </a:lnTo>
                  <a:lnTo>
                    <a:pt x="3778" y="63"/>
                  </a:lnTo>
                  <a:lnTo>
                    <a:pt x="3778" y="63"/>
                  </a:lnTo>
                  <a:lnTo>
                    <a:pt x="3781" y="63"/>
                  </a:lnTo>
                  <a:lnTo>
                    <a:pt x="3781" y="63"/>
                  </a:lnTo>
                  <a:lnTo>
                    <a:pt x="3783" y="63"/>
                  </a:lnTo>
                  <a:lnTo>
                    <a:pt x="3783" y="59"/>
                  </a:lnTo>
                  <a:lnTo>
                    <a:pt x="3789" y="59"/>
                  </a:lnTo>
                  <a:lnTo>
                    <a:pt x="3789" y="59"/>
                  </a:lnTo>
                  <a:lnTo>
                    <a:pt x="3791" y="59"/>
                  </a:lnTo>
                  <a:lnTo>
                    <a:pt x="3791" y="53"/>
                  </a:lnTo>
                  <a:lnTo>
                    <a:pt x="3794" y="53"/>
                  </a:lnTo>
                  <a:lnTo>
                    <a:pt x="3794" y="49"/>
                  </a:lnTo>
                  <a:lnTo>
                    <a:pt x="3796" y="49"/>
                  </a:lnTo>
                  <a:lnTo>
                    <a:pt x="3796" y="49"/>
                  </a:lnTo>
                  <a:lnTo>
                    <a:pt x="3799" y="49"/>
                  </a:lnTo>
                  <a:lnTo>
                    <a:pt x="3799" y="49"/>
                  </a:lnTo>
                  <a:lnTo>
                    <a:pt x="3801" y="49"/>
                  </a:lnTo>
                  <a:lnTo>
                    <a:pt x="3801" y="49"/>
                  </a:lnTo>
                  <a:lnTo>
                    <a:pt x="3804" y="49"/>
                  </a:lnTo>
                  <a:lnTo>
                    <a:pt x="3804" y="49"/>
                  </a:lnTo>
                  <a:lnTo>
                    <a:pt x="3806" y="49"/>
                  </a:lnTo>
                  <a:lnTo>
                    <a:pt x="3806" y="49"/>
                  </a:lnTo>
                  <a:lnTo>
                    <a:pt x="3809" y="49"/>
                  </a:lnTo>
                  <a:lnTo>
                    <a:pt x="3809" y="49"/>
                  </a:lnTo>
                  <a:lnTo>
                    <a:pt x="3812" y="49"/>
                  </a:lnTo>
                  <a:lnTo>
                    <a:pt x="3812" y="49"/>
                  </a:lnTo>
                  <a:lnTo>
                    <a:pt x="3814" y="49"/>
                  </a:lnTo>
                  <a:lnTo>
                    <a:pt x="3814" y="49"/>
                  </a:lnTo>
                  <a:lnTo>
                    <a:pt x="3817" y="49"/>
                  </a:lnTo>
                  <a:lnTo>
                    <a:pt x="3817" y="49"/>
                  </a:lnTo>
                  <a:lnTo>
                    <a:pt x="3819" y="49"/>
                  </a:lnTo>
                  <a:lnTo>
                    <a:pt x="3819" y="44"/>
                  </a:lnTo>
                  <a:lnTo>
                    <a:pt x="3822" y="44"/>
                  </a:lnTo>
                  <a:lnTo>
                    <a:pt x="3822" y="44"/>
                  </a:lnTo>
                  <a:lnTo>
                    <a:pt x="3824" y="44"/>
                  </a:lnTo>
                  <a:lnTo>
                    <a:pt x="3824" y="44"/>
                  </a:lnTo>
                  <a:lnTo>
                    <a:pt x="3827" y="44"/>
                  </a:lnTo>
                  <a:lnTo>
                    <a:pt x="3827" y="38"/>
                  </a:lnTo>
                  <a:lnTo>
                    <a:pt x="3830" y="38"/>
                  </a:lnTo>
                  <a:lnTo>
                    <a:pt x="3830" y="38"/>
                  </a:lnTo>
                  <a:lnTo>
                    <a:pt x="3832" y="38"/>
                  </a:lnTo>
                  <a:lnTo>
                    <a:pt x="3832" y="38"/>
                  </a:lnTo>
                  <a:lnTo>
                    <a:pt x="3835" y="38"/>
                  </a:lnTo>
                  <a:lnTo>
                    <a:pt x="3835" y="38"/>
                  </a:lnTo>
                  <a:lnTo>
                    <a:pt x="3840" y="38"/>
                  </a:lnTo>
                  <a:lnTo>
                    <a:pt x="3840" y="38"/>
                  </a:lnTo>
                  <a:lnTo>
                    <a:pt x="3842" y="38"/>
                  </a:lnTo>
                  <a:lnTo>
                    <a:pt x="3842" y="38"/>
                  </a:lnTo>
                  <a:lnTo>
                    <a:pt x="3845" y="38"/>
                  </a:lnTo>
                  <a:lnTo>
                    <a:pt x="3845" y="38"/>
                  </a:lnTo>
                  <a:lnTo>
                    <a:pt x="3848" y="38"/>
                  </a:lnTo>
                  <a:lnTo>
                    <a:pt x="3848" y="38"/>
                  </a:lnTo>
                  <a:lnTo>
                    <a:pt x="3850" y="38"/>
                  </a:lnTo>
                  <a:lnTo>
                    <a:pt x="3850" y="32"/>
                  </a:lnTo>
                  <a:lnTo>
                    <a:pt x="3853" y="32"/>
                  </a:lnTo>
                  <a:lnTo>
                    <a:pt x="3853" y="32"/>
                  </a:lnTo>
                  <a:lnTo>
                    <a:pt x="3855" y="32"/>
                  </a:lnTo>
                  <a:lnTo>
                    <a:pt x="3855" y="27"/>
                  </a:lnTo>
                  <a:lnTo>
                    <a:pt x="3858" y="27"/>
                  </a:lnTo>
                  <a:lnTo>
                    <a:pt x="3858" y="27"/>
                  </a:lnTo>
                  <a:lnTo>
                    <a:pt x="3860" y="27"/>
                  </a:lnTo>
                  <a:lnTo>
                    <a:pt x="3860" y="27"/>
                  </a:lnTo>
                  <a:lnTo>
                    <a:pt x="3863" y="27"/>
                  </a:lnTo>
                  <a:lnTo>
                    <a:pt x="3863" y="23"/>
                  </a:lnTo>
                  <a:lnTo>
                    <a:pt x="3866" y="23"/>
                  </a:lnTo>
                  <a:lnTo>
                    <a:pt x="3866" y="17"/>
                  </a:lnTo>
                  <a:lnTo>
                    <a:pt x="3868" y="17"/>
                  </a:lnTo>
                  <a:lnTo>
                    <a:pt x="3868" y="11"/>
                  </a:lnTo>
                  <a:lnTo>
                    <a:pt x="3871" y="11"/>
                  </a:lnTo>
                  <a:lnTo>
                    <a:pt x="3871" y="11"/>
                  </a:lnTo>
                  <a:lnTo>
                    <a:pt x="3873" y="11"/>
                  </a:lnTo>
                  <a:lnTo>
                    <a:pt x="3873" y="6"/>
                  </a:lnTo>
                  <a:lnTo>
                    <a:pt x="3876" y="6"/>
                  </a:lnTo>
                  <a:lnTo>
                    <a:pt x="3876" y="0"/>
                  </a:lnTo>
                  <a:lnTo>
                    <a:pt x="3878" y="0"/>
                  </a:lnTo>
                  <a:lnTo>
                    <a:pt x="3878" y="0"/>
                  </a:lnTo>
                  <a:lnTo>
                    <a:pt x="3881" y="0"/>
                  </a:lnTo>
                  <a:lnTo>
                    <a:pt x="3881" y="0"/>
                  </a:lnTo>
                  <a:lnTo>
                    <a:pt x="3883" y="0"/>
                  </a:lnTo>
                  <a:lnTo>
                    <a:pt x="3883" y="0"/>
                  </a:lnTo>
                  <a:lnTo>
                    <a:pt x="3886" y="0"/>
                  </a:lnTo>
                  <a:lnTo>
                    <a:pt x="3886" y="0"/>
                  </a:lnTo>
                  <a:lnTo>
                    <a:pt x="3891" y="0"/>
                  </a:lnTo>
                  <a:lnTo>
                    <a:pt x="3891" y="0"/>
                  </a:lnTo>
                  <a:lnTo>
                    <a:pt x="3894" y="0"/>
                  </a:lnTo>
                  <a:lnTo>
                    <a:pt x="3894" y="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6">
              <a:extLst>
                <a:ext uri="{FF2B5EF4-FFF2-40B4-BE49-F238E27FC236}">
                  <a16:creationId xmlns:a16="http://schemas.microsoft.com/office/drawing/2014/main" id="{6746E613-6DB6-83CA-605A-9BAB88F47E78}"/>
                </a:ext>
              </a:extLst>
            </p:cNvPr>
            <p:cNvSpPr>
              <a:spLocks/>
            </p:cNvSpPr>
            <p:nvPr/>
          </p:nvSpPr>
          <p:spPr bwMode="auto">
            <a:xfrm>
              <a:off x="3370263" y="3222625"/>
              <a:ext cx="6181725" cy="1582738"/>
            </a:xfrm>
            <a:custGeom>
              <a:avLst/>
              <a:gdLst>
                <a:gd name="T0" fmla="*/ 228 w 3894"/>
                <a:gd name="T1" fmla="*/ 980 h 997"/>
                <a:gd name="T2" fmla="*/ 364 w 3894"/>
                <a:gd name="T3" fmla="*/ 957 h 997"/>
                <a:gd name="T4" fmla="*/ 482 w 3894"/>
                <a:gd name="T5" fmla="*/ 934 h 997"/>
                <a:gd name="T6" fmla="*/ 564 w 3894"/>
                <a:gd name="T7" fmla="*/ 912 h 997"/>
                <a:gd name="T8" fmla="*/ 695 w 3894"/>
                <a:gd name="T9" fmla="*/ 885 h 997"/>
                <a:gd name="T10" fmla="*/ 816 w 3894"/>
                <a:gd name="T11" fmla="*/ 862 h 997"/>
                <a:gd name="T12" fmla="*/ 944 w 3894"/>
                <a:gd name="T13" fmla="*/ 840 h 997"/>
                <a:gd name="T14" fmla="*/ 1062 w 3894"/>
                <a:gd name="T15" fmla="*/ 811 h 997"/>
                <a:gd name="T16" fmla="*/ 1173 w 3894"/>
                <a:gd name="T17" fmla="*/ 777 h 997"/>
                <a:gd name="T18" fmla="*/ 1288 w 3894"/>
                <a:gd name="T19" fmla="*/ 752 h 997"/>
                <a:gd name="T20" fmla="*/ 1378 w 3894"/>
                <a:gd name="T21" fmla="*/ 733 h 997"/>
                <a:gd name="T22" fmla="*/ 1450 w 3894"/>
                <a:gd name="T23" fmla="*/ 714 h 997"/>
                <a:gd name="T24" fmla="*/ 1512 w 3894"/>
                <a:gd name="T25" fmla="*/ 699 h 997"/>
                <a:gd name="T26" fmla="*/ 1568 w 3894"/>
                <a:gd name="T27" fmla="*/ 688 h 997"/>
                <a:gd name="T28" fmla="*/ 1614 w 3894"/>
                <a:gd name="T29" fmla="*/ 675 h 997"/>
                <a:gd name="T30" fmla="*/ 1661 w 3894"/>
                <a:gd name="T31" fmla="*/ 663 h 997"/>
                <a:gd name="T32" fmla="*/ 1712 w 3894"/>
                <a:gd name="T33" fmla="*/ 654 h 997"/>
                <a:gd name="T34" fmla="*/ 1761 w 3894"/>
                <a:gd name="T35" fmla="*/ 640 h 997"/>
                <a:gd name="T36" fmla="*/ 1809 w 3894"/>
                <a:gd name="T37" fmla="*/ 637 h 997"/>
                <a:gd name="T38" fmla="*/ 1861 w 3894"/>
                <a:gd name="T39" fmla="*/ 623 h 997"/>
                <a:gd name="T40" fmla="*/ 1909 w 3894"/>
                <a:gd name="T41" fmla="*/ 610 h 997"/>
                <a:gd name="T42" fmla="*/ 1956 w 3894"/>
                <a:gd name="T43" fmla="*/ 601 h 997"/>
                <a:gd name="T44" fmla="*/ 1999 w 3894"/>
                <a:gd name="T45" fmla="*/ 591 h 997"/>
                <a:gd name="T46" fmla="*/ 2046 w 3894"/>
                <a:gd name="T47" fmla="*/ 576 h 997"/>
                <a:gd name="T48" fmla="*/ 2092 w 3894"/>
                <a:gd name="T49" fmla="*/ 561 h 997"/>
                <a:gd name="T50" fmla="*/ 2138 w 3894"/>
                <a:gd name="T51" fmla="*/ 551 h 997"/>
                <a:gd name="T52" fmla="*/ 2184 w 3894"/>
                <a:gd name="T53" fmla="*/ 536 h 997"/>
                <a:gd name="T54" fmla="*/ 2230 w 3894"/>
                <a:gd name="T55" fmla="*/ 523 h 997"/>
                <a:gd name="T56" fmla="*/ 2277 w 3894"/>
                <a:gd name="T57" fmla="*/ 508 h 997"/>
                <a:gd name="T58" fmla="*/ 2325 w 3894"/>
                <a:gd name="T59" fmla="*/ 496 h 997"/>
                <a:gd name="T60" fmla="*/ 2372 w 3894"/>
                <a:gd name="T61" fmla="*/ 477 h 997"/>
                <a:gd name="T62" fmla="*/ 2418 w 3894"/>
                <a:gd name="T63" fmla="*/ 470 h 997"/>
                <a:gd name="T64" fmla="*/ 2467 w 3894"/>
                <a:gd name="T65" fmla="*/ 466 h 997"/>
                <a:gd name="T66" fmla="*/ 2510 w 3894"/>
                <a:gd name="T67" fmla="*/ 447 h 997"/>
                <a:gd name="T68" fmla="*/ 2556 w 3894"/>
                <a:gd name="T69" fmla="*/ 419 h 997"/>
                <a:gd name="T70" fmla="*/ 2603 w 3894"/>
                <a:gd name="T71" fmla="*/ 403 h 997"/>
                <a:gd name="T72" fmla="*/ 2649 w 3894"/>
                <a:gd name="T73" fmla="*/ 383 h 997"/>
                <a:gd name="T74" fmla="*/ 2695 w 3894"/>
                <a:gd name="T75" fmla="*/ 377 h 997"/>
                <a:gd name="T76" fmla="*/ 2741 w 3894"/>
                <a:gd name="T77" fmla="*/ 360 h 997"/>
                <a:gd name="T78" fmla="*/ 2787 w 3894"/>
                <a:gd name="T79" fmla="*/ 347 h 997"/>
                <a:gd name="T80" fmla="*/ 2834 w 3894"/>
                <a:gd name="T81" fmla="*/ 331 h 997"/>
                <a:gd name="T82" fmla="*/ 2880 w 3894"/>
                <a:gd name="T83" fmla="*/ 322 h 997"/>
                <a:gd name="T84" fmla="*/ 2926 w 3894"/>
                <a:gd name="T85" fmla="*/ 309 h 997"/>
                <a:gd name="T86" fmla="*/ 2970 w 3894"/>
                <a:gd name="T87" fmla="*/ 295 h 997"/>
                <a:gd name="T88" fmla="*/ 3016 w 3894"/>
                <a:gd name="T89" fmla="*/ 280 h 997"/>
                <a:gd name="T90" fmla="*/ 3062 w 3894"/>
                <a:gd name="T91" fmla="*/ 265 h 997"/>
                <a:gd name="T92" fmla="*/ 3108 w 3894"/>
                <a:gd name="T93" fmla="*/ 256 h 997"/>
                <a:gd name="T94" fmla="*/ 3154 w 3894"/>
                <a:gd name="T95" fmla="*/ 233 h 997"/>
                <a:gd name="T96" fmla="*/ 3201 w 3894"/>
                <a:gd name="T97" fmla="*/ 216 h 997"/>
                <a:gd name="T98" fmla="*/ 3247 w 3894"/>
                <a:gd name="T99" fmla="*/ 193 h 997"/>
                <a:gd name="T100" fmla="*/ 3293 w 3894"/>
                <a:gd name="T101" fmla="*/ 182 h 997"/>
                <a:gd name="T102" fmla="*/ 3339 w 3894"/>
                <a:gd name="T103" fmla="*/ 163 h 997"/>
                <a:gd name="T104" fmla="*/ 3385 w 3894"/>
                <a:gd name="T105" fmla="*/ 146 h 997"/>
                <a:gd name="T106" fmla="*/ 3432 w 3894"/>
                <a:gd name="T107" fmla="*/ 134 h 997"/>
                <a:gd name="T108" fmla="*/ 3478 w 3894"/>
                <a:gd name="T109" fmla="*/ 125 h 997"/>
                <a:gd name="T110" fmla="*/ 3524 w 3894"/>
                <a:gd name="T111" fmla="*/ 104 h 997"/>
                <a:gd name="T112" fmla="*/ 3570 w 3894"/>
                <a:gd name="T113" fmla="*/ 70 h 997"/>
                <a:gd name="T114" fmla="*/ 3617 w 3894"/>
                <a:gd name="T115" fmla="*/ 55 h 997"/>
                <a:gd name="T116" fmla="*/ 3663 w 3894"/>
                <a:gd name="T117" fmla="*/ 36 h 997"/>
                <a:gd name="T118" fmla="*/ 3709 w 3894"/>
                <a:gd name="T119" fmla="*/ 32 h 997"/>
                <a:gd name="T120" fmla="*/ 3755 w 3894"/>
                <a:gd name="T121" fmla="*/ 19 h 997"/>
                <a:gd name="T122" fmla="*/ 3801 w 3894"/>
                <a:gd name="T123" fmla="*/ 3 h 997"/>
                <a:gd name="T124" fmla="*/ 3848 w 3894"/>
                <a:gd name="T125" fmla="*/ 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4" h="997">
                  <a:moveTo>
                    <a:pt x="0" y="997"/>
                  </a:moveTo>
                  <a:lnTo>
                    <a:pt x="30" y="997"/>
                  </a:lnTo>
                  <a:lnTo>
                    <a:pt x="30" y="997"/>
                  </a:lnTo>
                  <a:lnTo>
                    <a:pt x="59" y="997"/>
                  </a:lnTo>
                  <a:lnTo>
                    <a:pt x="59" y="995"/>
                  </a:lnTo>
                  <a:lnTo>
                    <a:pt x="61" y="995"/>
                  </a:lnTo>
                  <a:lnTo>
                    <a:pt x="61" y="993"/>
                  </a:lnTo>
                  <a:lnTo>
                    <a:pt x="82" y="993"/>
                  </a:lnTo>
                  <a:lnTo>
                    <a:pt x="82" y="993"/>
                  </a:lnTo>
                  <a:lnTo>
                    <a:pt x="84" y="993"/>
                  </a:lnTo>
                  <a:lnTo>
                    <a:pt x="84" y="991"/>
                  </a:lnTo>
                  <a:lnTo>
                    <a:pt x="97" y="991"/>
                  </a:lnTo>
                  <a:lnTo>
                    <a:pt x="97" y="991"/>
                  </a:lnTo>
                  <a:lnTo>
                    <a:pt x="105" y="991"/>
                  </a:lnTo>
                  <a:lnTo>
                    <a:pt x="105" y="989"/>
                  </a:lnTo>
                  <a:lnTo>
                    <a:pt x="107" y="989"/>
                  </a:lnTo>
                  <a:lnTo>
                    <a:pt x="107" y="987"/>
                  </a:lnTo>
                  <a:lnTo>
                    <a:pt x="123" y="987"/>
                  </a:lnTo>
                  <a:lnTo>
                    <a:pt x="123" y="987"/>
                  </a:lnTo>
                  <a:lnTo>
                    <a:pt x="131" y="987"/>
                  </a:lnTo>
                  <a:lnTo>
                    <a:pt x="131" y="986"/>
                  </a:lnTo>
                  <a:lnTo>
                    <a:pt x="138" y="986"/>
                  </a:lnTo>
                  <a:lnTo>
                    <a:pt x="138" y="986"/>
                  </a:lnTo>
                  <a:lnTo>
                    <a:pt x="156" y="986"/>
                  </a:lnTo>
                  <a:lnTo>
                    <a:pt x="156" y="986"/>
                  </a:lnTo>
                  <a:lnTo>
                    <a:pt x="161" y="986"/>
                  </a:lnTo>
                  <a:lnTo>
                    <a:pt x="161" y="984"/>
                  </a:lnTo>
                  <a:lnTo>
                    <a:pt x="164" y="984"/>
                  </a:lnTo>
                  <a:lnTo>
                    <a:pt x="164" y="982"/>
                  </a:lnTo>
                  <a:lnTo>
                    <a:pt x="179" y="982"/>
                  </a:lnTo>
                  <a:lnTo>
                    <a:pt x="179" y="982"/>
                  </a:lnTo>
                  <a:lnTo>
                    <a:pt x="197" y="982"/>
                  </a:lnTo>
                  <a:lnTo>
                    <a:pt x="197" y="980"/>
                  </a:lnTo>
                  <a:lnTo>
                    <a:pt x="228" y="980"/>
                  </a:lnTo>
                  <a:lnTo>
                    <a:pt x="228" y="978"/>
                  </a:lnTo>
                  <a:lnTo>
                    <a:pt x="233" y="978"/>
                  </a:lnTo>
                  <a:lnTo>
                    <a:pt x="233" y="976"/>
                  </a:lnTo>
                  <a:lnTo>
                    <a:pt x="236" y="976"/>
                  </a:lnTo>
                  <a:lnTo>
                    <a:pt x="236" y="976"/>
                  </a:lnTo>
                  <a:lnTo>
                    <a:pt x="241" y="976"/>
                  </a:lnTo>
                  <a:lnTo>
                    <a:pt x="241" y="972"/>
                  </a:lnTo>
                  <a:lnTo>
                    <a:pt x="262" y="972"/>
                  </a:lnTo>
                  <a:lnTo>
                    <a:pt x="262" y="970"/>
                  </a:lnTo>
                  <a:lnTo>
                    <a:pt x="279" y="970"/>
                  </a:lnTo>
                  <a:lnTo>
                    <a:pt x="279" y="968"/>
                  </a:lnTo>
                  <a:lnTo>
                    <a:pt x="290" y="968"/>
                  </a:lnTo>
                  <a:lnTo>
                    <a:pt x="290" y="968"/>
                  </a:lnTo>
                  <a:lnTo>
                    <a:pt x="297" y="968"/>
                  </a:lnTo>
                  <a:lnTo>
                    <a:pt x="297" y="967"/>
                  </a:lnTo>
                  <a:lnTo>
                    <a:pt x="300" y="967"/>
                  </a:lnTo>
                  <a:lnTo>
                    <a:pt x="300" y="967"/>
                  </a:lnTo>
                  <a:lnTo>
                    <a:pt x="303" y="967"/>
                  </a:lnTo>
                  <a:lnTo>
                    <a:pt x="303" y="965"/>
                  </a:lnTo>
                  <a:lnTo>
                    <a:pt x="310" y="965"/>
                  </a:lnTo>
                  <a:lnTo>
                    <a:pt x="310" y="963"/>
                  </a:lnTo>
                  <a:lnTo>
                    <a:pt x="315" y="963"/>
                  </a:lnTo>
                  <a:lnTo>
                    <a:pt x="315" y="963"/>
                  </a:lnTo>
                  <a:lnTo>
                    <a:pt x="326" y="963"/>
                  </a:lnTo>
                  <a:lnTo>
                    <a:pt x="326" y="963"/>
                  </a:lnTo>
                  <a:lnTo>
                    <a:pt x="331" y="963"/>
                  </a:lnTo>
                  <a:lnTo>
                    <a:pt x="331" y="961"/>
                  </a:lnTo>
                  <a:lnTo>
                    <a:pt x="346" y="961"/>
                  </a:lnTo>
                  <a:lnTo>
                    <a:pt x="346" y="959"/>
                  </a:lnTo>
                  <a:lnTo>
                    <a:pt x="349" y="959"/>
                  </a:lnTo>
                  <a:lnTo>
                    <a:pt x="349" y="959"/>
                  </a:lnTo>
                  <a:lnTo>
                    <a:pt x="351" y="959"/>
                  </a:lnTo>
                  <a:lnTo>
                    <a:pt x="351" y="957"/>
                  </a:lnTo>
                  <a:lnTo>
                    <a:pt x="364" y="957"/>
                  </a:lnTo>
                  <a:lnTo>
                    <a:pt x="364" y="955"/>
                  </a:lnTo>
                  <a:lnTo>
                    <a:pt x="380" y="955"/>
                  </a:lnTo>
                  <a:lnTo>
                    <a:pt x="380" y="955"/>
                  </a:lnTo>
                  <a:lnTo>
                    <a:pt x="382" y="955"/>
                  </a:lnTo>
                  <a:lnTo>
                    <a:pt x="382" y="955"/>
                  </a:lnTo>
                  <a:lnTo>
                    <a:pt x="387" y="955"/>
                  </a:lnTo>
                  <a:lnTo>
                    <a:pt x="387" y="953"/>
                  </a:lnTo>
                  <a:lnTo>
                    <a:pt x="390" y="953"/>
                  </a:lnTo>
                  <a:lnTo>
                    <a:pt x="390" y="953"/>
                  </a:lnTo>
                  <a:lnTo>
                    <a:pt x="392" y="953"/>
                  </a:lnTo>
                  <a:lnTo>
                    <a:pt x="392" y="951"/>
                  </a:lnTo>
                  <a:lnTo>
                    <a:pt x="398" y="951"/>
                  </a:lnTo>
                  <a:lnTo>
                    <a:pt x="398" y="950"/>
                  </a:lnTo>
                  <a:lnTo>
                    <a:pt x="408" y="950"/>
                  </a:lnTo>
                  <a:lnTo>
                    <a:pt x="408" y="950"/>
                  </a:lnTo>
                  <a:lnTo>
                    <a:pt x="426" y="950"/>
                  </a:lnTo>
                  <a:lnTo>
                    <a:pt x="426" y="946"/>
                  </a:lnTo>
                  <a:lnTo>
                    <a:pt x="431" y="946"/>
                  </a:lnTo>
                  <a:lnTo>
                    <a:pt x="431" y="946"/>
                  </a:lnTo>
                  <a:lnTo>
                    <a:pt x="436" y="946"/>
                  </a:lnTo>
                  <a:lnTo>
                    <a:pt x="436" y="944"/>
                  </a:lnTo>
                  <a:lnTo>
                    <a:pt x="449" y="944"/>
                  </a:lnTo>
                  <a:lnTo>
                    <a:pt x="449" y="944"/>
                  </a:lnTo>
                  <a:lnTo>
                    <a:pt x="451" y="944"/>
                  </a:lnTo>
                  <a:lnTo>
                    <a:pt x="451" y="940"/>
                  </a:lnTo>
                  <a:lnTo>
                    <a:pt x="454" y="940"/>
                  </a:lnTo>
                  <a:lnTo>
                    <a:pt x="454" y="938"/>
                  </a:lnTo>
                  <a:lnTo>
                    <a:pt x="467" y="938"/>
                  </a:lnTo>
                  <a:lnTo>
                    <a:pt x="467" y="936"/>
                  </a:lnTo>
                  <a:lnTo>
                    <a:pt x="469" y="936"/>
                  </a:lnTo>
                  <a:lnTo>
                    <a:pt x="469" y="936"/>
                  </a:lnTo>
                  <a:lnTo>
                    <a:pt x="472" y="936"/>
                  </a:lnTo>
                  <a:lnTo>
                    <a:pt x="472" y="934"/>
                  </a:lnTo>
                  <a:lnTo>
                    <a:pt x="482" y="934"/>
                  </a:lnTo>
                  <a:lnTo>
                    <a:pt x="482" y="934"/>
                  </a:lnTo>
                  <a:lnTo>
                    <a:pt x="487" y="934"/>
                  </a:lnTo>
                  <a:lnTo>
                    <a:pt x="487" y="932"/>
                  </a:lnTo>
                  <a:lnTo>
                    <a:pt x="490" y="932"/>
                  </a:lnTo>
                  <a:lnTo>
                    <a:pt x="490" y="931"/>
                  </a:lnTo>
                  <a:lnTo>
                    <a:pt x="495" y="931"/>
                  </a:lnTo>
                  <a:lnTo>
                    <a:pt x="495" y="931"/>
                  </a:lnTo>
                  <a:lnTo>
                    <a:pt x="503" y="931"/>
                  </a:lnTo>
                  <a:lnTo>
                    <a:pt x="503" y="929"/>
                  </a:lnTo>
                  <a:lnTo>
                    <a:pt x="508" y="929"/>
                  </a:lnTo>
                  <a:lnTo>
                    <a:pt x="508" y="927"/>
                  </a:lnTo>
                  <a:lnTo>
                    <a:pt x="516" y="927"/>
                  </a:lnTo>
                  <a:lnTo>
                    <a:pt x="516" y="925"/>
                  </a:lnTo>
                  <a:lnTo>
                    <a:pt x="518" y="925"/>
                  </a:lnTo>
                  <a:lnTo>
                    <a:pt x="518" y="923"/>
                  </a:lnTo>
                  <a:lnTo>
                    <a:pt x="521" y="923"/>
                  </a:lnTo>
                  <a:lnTo>
                    <a:pt x="521" y="921"/>
                  </a:lnTo>
                  <a:lnTo>
                    <a:pt x="523" y="921"/>
                  </a:lnTo>
                  <a:lnTo>
                    <a:pt x="523" y="921"/>
                  </a:lnTo>
                  <a:lnTo>
                    <a:pt x="528" y="921"/>
                  </a:lnTo>
                  <a:lnTo>
                    <a:pt x="528" y="919"/>
                  </a:lnTo>
                  <a:lnTo>
                    <a:pt x="539" y="919"/>
                  </a:lnTo>
                  <a:lnTo>
                    <a:pt x="539" y="917"/>
                  </a:lnTo>
                  <a:lnTo>
                    <a:pt x="541" y="917"/>
                  </a:lnTo>
                  <a:lnTo>
                    <a:pt x="541" y="917"/>
                  </a:lnTo>
                  <a:lnTo>
                    <a:pt x="549" y="917"/>
                  </a:lnTo>
                  <a:lnTo>
                    <a:pt x="549" y="913"/>
                  </a:lnTo>
                  <a:lnTo>
                    <a:pt x="554" y="913"/>
                  </a:lnTo>
                  <a:lnTo>
                    <a:pt x="554" y="913"/>
                  </a:lnTo>
                  <a:lnTo>
                    <a:pt x="557" y="913"/>
                  </a:lnTo>
                  <a:lnTo>
                    <a:pt x="557" y="913"/>
                  </a:lnTo>
                  <a:lnTo>
                    <a:pt x="559" y="913"/>
                  </a:lnTo>
                  <a:lnTo>
                    <a:pt x="559" y="912"/>
                  </a:lnTo>
                  <a:lnTo>
                    <a:pt x="564" y="912"/>
                  </a:lnTo>
                  <a:lnTo>
                    <a:pt x="564" y="910"/>
                  </a:lnTo>
                  <a:lnTo>
                    <a:pt x="567" y="910"/>
                  </a:lnTo>
                  <a:lnTo>
                    <a:pt x="567" y="910"/>
                  </a:lnTo>
                  <a:lnTo>
                    <a:pt x="588" y="910"/>
                  </a:lnTo>
                  <a:lnTo>
                    <a:pt x="588" y="908"/>
                  </a:lnTo>
                  <a:lnTo>
                    <a:pt x="595" y="908"/>
                  </a:lnTo>
                  <a:lnTo>
                    <a:pt x="595" y="904"/>
                  </a:lnTo>
                  <a:lnTo>
                    <a:pt x="600" y="904"/>
                  </a:lnTo>
                  <a:lnTo>
                    <a:pt x="600" y="904"/>
                  </a:lnTo>
                  <a:lnTo>
                    <a:pt x="621" y="904"/>
                  </a:lnTo>
                  <a:lnTo>
                    <a:pt x="621" y="902"/>
                  </a:lnTo>
                  <a:lnTo>
                    <a:pt x="623" y="902"/>
                  </a:lnTo>
                  <a:lnTo>
                    <a:pt x="623" y="902"/>
                  </a:lnTo>
                  <a:lnTo>
                    <a:pt x="641" y="902"/>
                  </a:lnTo>
                  <a:lnTo>
                    <a:pt x="641" y="900"/>
                  </a:lnTo>
                  <a:lnTo>
                    <a:pt x="644" y="900"/>
                  </a:lnTo>
                  <a:lnTo>
                    <a:pt x="644" y="898"/>
                  </a:lnTo>
                  <a:lnTo>
                    <a:pt x="647" y="898"/>
                  </a:lnTo>
                  <a:lnTo>
                    <a:pt x="647" y="896"/>
                  </a:lnTo>
                  <a:lnTo>
                    <a:pt x="649" y="896"/>
                  </a:lnTo>
                  <a:lnTo>
                    <a:pt x="649" y="896"/>
                  </a:lnTo>
                  <a:lnTo>
                    <a:pt x="657" y="896"/>
                  </a:lnTo>
                  <a:lnTo>
                    <a:pt x="657" y="895"/>
                  </a:lnTo>
                  <a:lnTo>
                    <a:pt x="662" y="895"/>
                  </a:lnTo>
                  <a:lnTo>
                    <a:pt x="662" y="893"/>
                  </a:lnTo>
                  <a:lnTo>
                    <a:pt x="665" y="893"/>
                  </a:lnTo>
                  <a:lnTo>
                    <a:pt x="665" y="893"/>
                  </a:lnTo>
                  <a:lnTo>
                    <a:pt x="672" y="893"/>
                  </a:lnTo>
                  <a:lnTo>
                    <a:pt x="672" y="889"/>
                  </a:lnTo>
                  <a:lnTo>
                    <a:pt x="675" y="889"/>
                  </a:lnTo>
                  <a:lnTo>
                    <a:pt x="675" y="887"/>
                  </a:lnTo>
                  <a:lnTo>
                    <a:pt x="688" y="887"/>
                  </a:lnTo>
                  <a:lnTo>
                    <a:pt x="688" y="885"/>
                  </a:lnTo>
                  <a:lnTo>
                    <a:pt x="695" y="885"/>
                  </a:lnTo>
                  <a:lnTo>
                    <a:pt x="695" y="883"/>
                  </a:lnTo>
                  <a:lnTo>
                    <a:pt x="698" y="883"/>
                  </a:lnTo>
                  <a:lnTo>
                    <a:pt x="698" y="881"/>
                  </a:lnTo>
                  <a:lnTo>
                    <a:pt x="700" y="881"/>
                  </a:lnTo>
                  <a:lnTo>
                    <a:pt x="700" y="881"/>
                  </a:lnTo>
                  <a:lnTo>
                    <a:pt x="708" y="881"/>
                  </a:lnTo>
                  <a:lnTo>
                    <a:pt x="708" y="879"/>
                  </a:lnTo>
                  <a:lnTo>
                    <a:pt x="718" y="879"/>
                  </a:lnTo>
                  <a:lnTo>
                    <a:pt x="718" y="879"/>
                  </a:lnTo>
                  <a:lnTo>
                    <a:pt x="731" y="879"/>
                  </a:lnTo>
                  <a:lnTo>
                    <a:pt x="731" y="876"/>
                  </a:lnTo>
                  <a:lnTo>
                    <a:pt x="752" y="876"/>
                  </a:lnTo>
                  <a:lnTo>
                    <a:pt x="752" y="876"/>
                  </a:lnTo>
                  <a:lnTo>
                    <a:pt x="754" y="876"/>
                  </a:lnTo>
                  <a:lnTo>
                    <a:pt x="754" y="874"/>
                  </a:lnTo>
                  <a:lnTo>
                    <a:pt x="767" y="874"/>
                  </a:lnTo>
                  <a:lnTo>
                    <a:pt x="767" y="872"/>
                  </a:lnTo>
                  <a:lnTo>
                    <a:pt x="772" y="872"/>
                  </a:lnTo>
                  <a:lnTo>
                    <a:pt x="772" y="872"/>
                  </a:lnTo>
                  <a:lnTo>
                    <a:pt x="777" y="872"/>
                  </a:lnTo>
                  <a:lnTo>
                    <a:pt x="777" y="870"/>
                  </a:lnTo>
                  <a:lnTo>
                    <a:pt x="783" y="870"/>
                  </a:lnTo>
                  <a:lnTo>
                    <a:pt x="783" y="868"/>
                  </a:lnTo>
                  <a:lnTo>
                    <a:pt x="790" y="868"/>
                  </a:lnTo>
                  <a:lnTo>
                    <a:pt x="790" y="866"/>
                  </a:lnTo>
                  <a:lnTo>
                    <a:pt x="795" y="866"/>
                  </a:lnTo>
                  <a:lnTo>
                    <a:pt x="795" y="866"/>
                  </a:lnTo>
                  <a:lnTo>
                    <a:pt x="798" y="866"/>
                  </a:lnTo>
                  <a:lnTo>
                    <a:pt x="798" y="866"/>
                  </a:lnTo>
                  <a:lnTo>
                    <a:pt x="811" y="866"/>
                  </a:lnTo>
                  <a:lnTo>
                    <a:pt x="811" y="864"/>
                  </a:lnTo>
                  <a:lnTo>
                    <a:pt x="813" y="864"/>
                  </a:lnTo>
                  <a:lnTo>
                    <a:pt x="813" y="862"/>
                  </a:lnTo>
                  <a:lnTo>
                    <a:pt x="816" y="862"/>
                  </a:lnTo>
                  <a:lnTo>
                    <a:pt x="816" y="862"/>
                  </a:lnTo>
                  <a:lnTo>
                    <a:pt x="821" y="862"/>
                  </a:lnTo>
                  <a:lnTo>
                    <a:pt x="821" y="860"/>
                  </a:lnTo>
                  <a:lnTo>
                    <a:pt x="826" y="860"/>
                  </a:lnTo>
                  <a:lnTo>
                    <a:pt x="826" y="860"/>
                  </a:lnTo>
                  <a:lnTo>
                    <a:pt x="829" y="860"/>
                  </a:lnTo>
                  <a:lnTo>
                    <a:pt x="829" y="857"/>
                  </a:lnTo>
                  <a:lnTo>
                    <a:pt x="842" y="857"/>
                  </a:lnTo>
                  <a:lnTo>
                    <a:pt x="842" y="857"/>
                  </a:lnTo>
                  <a:lnTo>
                    <a:pt x="844" y="857"/>
                  </a:lnTo>
                  <a:lnTo>
                    <a:pt x="844" y="855"/>
                  </a:lnTo>
                  <a:lnTo>
                    <a:pt x="847" y="855"/>
                  </a:lnTo>
                  <a:lnTo>
                    <a:pt x="847" y="853"/>
                  </a:lnTo>
                  <a:lnTo>
                    <a:pt x="854" y="853"/>
                  </a:lnTo>
                  <a:lnTo>
                    <a:pt x="854" y="851"/>
                  </a:lnTo>
                  <a:lnTo>
                    <a:pt x="888" y="851"/>
                  </a:lnTo>
                  <a:lnTo>
                    <a:pt x="888" y="851"/>
                  </a:lnTo>
                  <a:lnTo>
                    <a:pt x="890" y="851"/>
                  </a:lnTo>
                  <a:lnTo>
                    <a:pt x="890" y="849"/>
                  </a:lnTo>
                  <a:lnTo>
                    <a:pt x="893" y="849"/>
                  </a:lnTo>
                  <a:lnTo>
                    <a:pt x="893" y="847"/>
                  </a:lnTo>
                  <a:lnTo>
                    <a:pt x="896" y="847"/>
                  </a:lnTo>
                  <a:lnTo>
                    <a:pt x="896" y="847"/>
                  </a:lnTo>
                  <a:lnTo>
                    <a:pt x="919" y="847"/>
                  </a:lnTo>
                  <a:lnTo>
                    <a:pt x="919" y="845"/>
                  </a:lnTo>
                  <a:lnTo>
                    <a:pt x="921" y="845"/>
                  </a:lnTo>
                  <a:lnTo>
                    <a:pt x="921" y="843"/>
                  </a:lnTo>
                  <a:lnTo>
                    <a:pt x="929" y="843"/>
                  </a:lnTo>
                  <a:lnTo>
                    <a:pt x="929" y="843"/>
                  </a:lnTo>
                  <a:lnTo>
                    <a:pt x="937" y="843"/>
                  </a:lnTo>
                  <a:lnTo>
                    <a:pt x="937" y="841"/>
                  </a:lnTo>
                  <a:lnTo>
                    <a:pt x="942" y="841"/>
                  </a:lnTo>
                  <a:lnTo>
                    <a:pt x="942" y="840"/>
                  </a:lnTo>
                  <a:lnTo>
                    <a:pt x="944" y="840"/>
                  </a:lnTo>
                  <a:lnTo>
                    <a:pt x="944" y="840"/>
                  </a:lnTo>
                  <a:lnTo>
                    <a:pt x="949" y="840"/>
                  </a:lnTo>
                  <a:lnTo>
                    <a:pt x="949" y="838"/>
                  </a:lnTo>
                  <a:lnTo>
                    <a:pt x="957" y="838"/>
                  </a:lnTo>
                  <a:lnTo>
                    <a:pt x="957" y="836"/>
                  </a:lnTo>
                  <a:lnTo>
                    <a:pt x="960" y="836"/>
                  </a:lnTo>
                  <a:lnTo>
                    <a:pt x="960" y="834"/>
                  </a:lnTo>
                  <a:lnTo>
                    <a:pt x="970" y="834"/>
                  </a:lnTo>
                  <a:lnTo>
                    <a:pt x="970" y="834"/>
                  </a:lnTo>
                  <a:lnTo>
                    <a:pt x="975" y="834"/>
                  </a:lnTo>
                  <a:lnTo>
                    <a:pt x="975" y="832"/>
                  </a:lnTo>
                  <a:lnTo>
                    <a:pt x="978" y="832"/>
                  </a:lnTo>
                  <a:lnTo>
                    <a:pt x="978" y="830"/>
                  </a:lnTo>
                  <a:lnTo>
                    <a:pt x="985" y="830"/>
                  </a:lnTo>
                  <a:lnTo>
                    <a:pt x="985" y="830"/>
                  </a:lnTo>
                  <a:lnTo>
                    <a:pt x="991" y="830"/>
                  </a:lnTo>
                  <a:lnTo>
                    <a:pt x="991" y="824"/>
                  </a:lnTo>
                  <a:lnTo>
                    <a:pt x="993" y="824"/>
                  </a:lnTo>
                  <a:lnTo>
                    <a:pt x="993" y="822"/>
                  </a:lnTo>
                  <a:lnTo>
                    <a:pt x="996" y="822"/>
                  </a:lnTo>
                  <a:lnTo>
                    <a:pt x="996" y="821"/>
                  </a:lnTo>
                  <a:lnTo>
                    <a:pt x="1001" y="821"/>
                  </a:lnTo>
                  <a:lnTo>
                    <a:pt x="1001" y="821"/>
                  </a:lnTo>
                  <a:lnTo>
                    <a:pt x="1019" y="821"/>
                  </a:lnTo>
                  <a:lnTo>
                    <a:pt x="1019" y="819"/>
                  </a:lnTo>
                  <a:lnTo>
                    <a:pt x="1039" y="819"/>
                  </a:lnTo>
                  <a:lnTo>
                    <a:pt x="1039" y="817"/>
                  </a:lnTo>
                  <a:lnTo>
                    <a:pt x="1055" y="817"/>
                  </a:lnTo>
                  <a:lnTo>
                    <a:pt x="1055" y="815"/>
                  </a:lnTo>
                  <a:lnTo>
                    <a:pt x="1057" y="815"/>
                  </a:lnTo>
                  <a:lnTo>
                    <a:pt x="1057" y="813"/>
                  </a:lnTo>
                  <a:lnTo>
                    <a:pt x="1060" y="813"/>
                  </a:lnTo>
                  <a:lnTo>
                    <a:pt x="1060" y="811"/>
                  </a:lnTo>
                  <a:lnTo>
                    <a:pt x="1062" y="811"/>
                  </a:lnTo>
                  <a:lnTo>
                    <a:pt x="1062" y="807"/>
                  </a:lnTo>
                  <a:lnTo>
                    <a:pt x="1065" y="807"/>
                  </a:lnTo>
                  <a:lnTo>
                    <a:pt x="1065" y="805"/>
                  </a:lnTo>
                  <a:lnTo>
                    <a:pt x="1070" y="805"/>
                  </a:lnTo>
                  <a:lnTo>
                    <a:pt x="1070" y="802"/>
                  </a:lnTo>
                  <a:lnTo>
                    <a:pt x="1073" y="802"/>
                  </a:lnTo>
                  <a:lnTo>
                    <a:pt x="1073" y="802"/>
                  </a:lnTo>
                  <a:lnTo>
                    <a:pt x="1078" y="802"/>
                  </a:lnTo>
                  <a:lnTo>
                    <a:pt x="1078" y="800"/>
                  </a:lnTo>
                  <a:lnTo>
                    <a:pt x="1080" y="800"/>
                  </a:lnTo>
                  <a:lnTo>
                    <a:pt x="1080" y="798"/>
                  </a:lnTo>
                  <a:lnTo>
                    <a:pt x="1088" y="798"/>
                  </a:lnTo>
                  <a:lnTo>
                    <a:pt x="1088" y="796"/>
                  </a:lnTo>
                  <a:lnTo>
                    <a:pt x="1106" y="796"/>
                  </a:lnTo>
                  <a:lnTo>
                    <a:pt x="1106" y="794"/>
                  </a:lnTo>
                  <a:lnTo>
                    <a:pt x="1127" y="794"/>
                  </a:lnTo>
                  <a:lnTo>
                    <a:pt x="1127" y="792"/>
                  </a:lnTo>
                  <a:lnTo>
                    <a:pt x="1134" y="792"/>
                  </a:lnTo>
                  <a:lnTo>
                    <a:pt x="1134" y="792"/>
                  </a:lnTo>
                  <a:lnTo>
                    <a:pt x="1139" y="792"/>
                  </a:lnTo>
                  <a:lnTo>
                    <a:pt x="1139" y="790"/>
                  </a:lnTo>
                  <a:lnTo>
                    <a:pt x="1147" y="790"/>
                  </a:lnTo>
                  <a:lnTo>
                    <a:pt x="1147" y="788"/>
                  </a:lnTo>
                  <a:lnTo>
                    <a:pt x="1152" y="788"/>
                  </a:lnTo>
                  <a:lnTo>
                    <a:pt x="1152" y="786"/>
                  </a:lnTo>
                  <a:lnTo>
                    <a:pt x="1157" y="786"/>
                  </a:lnTo>
                  <a:lnTo>
                    <a:pt x="1157" y="783"/>
                  </a:lnTo>
                  <a:lnTo>
                    <a:pt x="1160" y="783"/>
                  </a:lnTo>
                  <a:lnTo>
                    <a:pt x="1160" y="781"/>
                  </a:lnTo>
                  <a:lnTo>
                    <a:pt x="1163" y="781"/>
                  </a:lnTo>
                  <a:lnTo>
                    <a:pt x="1163" y="779"/>
                  </a:lnTo>
                  <a:lnTo>
                    <a:pt x="1168" y="779"/>
                  </a:lnTo>
                  <a:lnTo>
                    <a:pt x="1168" y="777"/>
                  </a:lnTo>
                  <a:lnTo>
                    <a:pt x="1173" y="777"/>
                  </a:lnTo>
                  <a:lnTo>
                    <a:pt x="1173" y="775"/>
                  </a:lnTo>
                  <a:lnTo>
                    <a:pt x="1178" y="775"/>
                  </a:lnTo>
                  <a:lnTo>
                    <a:pt x="1178" y="773"/>
                  </a:lnTo>
                  <a:lnTo>
                    <a:pt x="1186" y="773"/>
                  </a:lnTo>
                  <a:lnTo>
                    <a:pt x="1186" y="773"/>
                  </a:lnTo>
                  <a:lnTo>
                    <a:pt x="1198" y="773"/>
                  </a:lnTo>
                  <a:lnTo>
                    <a:pt x="1198" y="769"/>
                  </a:lnTo>
                  <a:lnTo>
                    <a:pt x="1201" y="769"/>
                  </a:lnTo>
                  <a:lnTo>
                    <a:pt x="1201" y="769"/>
                  </a:lnTo>
                  <a:lnTo>
                    <a:pt x="1204" y="769"/>
                  </a:lnTo>
                  <a:lnTo>
                    <a:pt x="1204" y="766"/>
                  </a:lnTo>
                  <a:lnTo>
                    <a:pt x="1209" y="766"/>
                  </a:lnTo>
                  <a:lnTo>
                    <a:pt x="1209" y="766"/>
                  </a:lnTo>
                  <a:lnTo>
                    <a:pt x="1229" y="766"/>
                  </a:lnTo>
                  <a:lnTo>
                    <a:pt x="1229" y="764"/>
                  </a:lnTo>
                  <a:lnTo>
                    <a:pt x="1232" y="764"/>
                  </a:lnTo>
                  <a:lnTo>
                    <a:pt x="1232" y="764"/>
                  </a:lnTo>
                  <a:lnTo>
                    <a:pt x="1234" y="764"/>
                  </a:lnTo>
                  <a:lnTo>
                    <a:pt x="1234" y="762"/>
                  </a:lnTo>
                  <a:lnTo>
                    <a:pt x="1245" y="762"/>
                  </a:lnTo>
                  <a:lnTo>
                    <a:pt x="1245" y="760"/>
                  </a:lnTo>
                  <a:lnTo>
                    <a:pt x="1252" y="760"/>
                  </a:lnTo>
                  <a:lnTo>
                    <a:pt x="1252" y="758"/>
                  </a:lnTo>
                  <a:lnTo>
                    <a:pt x="1255" y="758"/>
                  </a:lnTo>
                  <a:lnTo>
                    <a:pt x="1255" y="756"/>
                  </a:lnTo>
                  <a:lnTo>
                    <a:pt x="1260" y="756"/>
                  </a:lnTo>
                  <a:lnTo>
                    <a:pt x="1260" y="756"/>
                  </a:lnTo>
                  <a:lnTo>
                    <a:pt x="1268" y="756"/>
                  </a:lnTo>
                  <a:lnTo>
                    <a:pt x="1268" y="754"/>
                  </a:lnTo>
                  <a:lnTo>
                    <a:pt x="1275" y="754"/>
                  </a:lnTo>
                  <a:lnTo>
                    <a:pt x="1275" y="754"/>
                  </a:lnTo>
                  <a:lnTo>
                    <a:pt x="1278" y="754"/>
                  </a:lnTo>
                  <a:lnTo>
                    <a:pt x="1278" y="752"/>
                  </a:lnTo>
                  <a:lnTo>
                    <a:pt x="1288" y="752"/>
                  </a:lnTo>
                  <a:lnTo>
                    <a:pt x="1288" y="750"/>
                  </a:lnTo>
                  <a:lnTo>
                    <a:pt x="1296" y="750"/>
                  </a:lnTo>
                  <a:lnTo>
                    <a:pt x="1296" y="750"/>
                  </a:lnTo>
                  <a:lnTo>
                    <a:pt x="1299" y="750"/>
                  </a:lnTo>
                  <a:lnTo>
                    <a:pt x="1299" y="749"/>
                  </a:lnTo>
                  <a:lnTo>
                    <a:pt x="1301" y="749"/>
                  </a:lnTo>
                  <a:lnTo>
                    <a:pt x="1301" y="747"/>
                  </a:lnTo>
                  <a:lnTo>
                    <a:pt x="1304" y="747"/>
                  </a:lnTo>
                  <a:lnTo>
                    <a:pt x="1304" y="747"/>
                  </a:lnTo>
                  <a:lnTo>
                    <a:pt x="1311" y="747"/>
                  </a:lnTo>
                  <a:lnTo>
                    <a:pt x="1311" y="745"/>
                  </a:lnTo>
                  <a:lnTo>
                    <a:pt x="1322" y="745"/>
                  </a:lnTo>
                  <a:lnTo>
                    <a:pt x="1322" y="745"/>
                  </a:lnTo>
                  <a:lnTo>
                    <a:pt x="1324" y="745"/>
                  </a:lnTo>
                  <a:lnTo>
                    <a:pt x="1324" y="743"/>
                  </a:lnTo>
                  <a:lnTo>
                    <a:pt x="1327" y="743"/>
                  </a:lnTo>
                  <a:lnTo>
                    <a:pt x="1327" y="741"/>
                  </a:lnTo>
                  <a:lnTo>
                    <a:pt x="1332" y="741"/>
                  </a:lnTo>
                  <a:lnTo>
                    <a:pt x="1332" y="741"/>
                  </a:lnTo>
                  <a:lnTo>
                    <a:pt x="1335" y="741"/>
                  </a:lnTo>
                  <a:lnTo>
                    <a:pt x="1335" y="741"/>
                  </a:lnTo>
                  <a:lnTo>
                    <a:pt x="1350" y="741"/>
                  </a:lnTo>
                  <a:lnTo>
                    <a:pt x="1350" y="739"/>
                  </a:lnTo>
                  <a:lnTo>
                    <a:pt x="1352" y="739"/>
                  </a:lnTo>
                  <a:lnTo>
                    <a:pt x="1352" y="737"/>
                  </a:lnTo>
                  <a:lnTo>
                    <a:pt x="1360" y="737"/>
                  </a:lnTo>
                  <a:lnTo>
                    <a:pt x="1360" y="735"/>
                  </a:lnTo>
                  <a:lnTo>
                    <a:pt x="1363" y="735"/>
                  </a:lnTo>
                  <a:lnTo>
                    <a:pt x="1363" y="733"/>
                  </a:lnTo>
                  <a:lnTo>
                    <a:pt x="1365" y="733"/>
                  </a:lnTo>
                  <a:lnTo>
                    <a:pt x="1365" y="733"/>
                  </a:lnTo>
                  <a:lnTo>
                    <a:pt x="1370" y="733"/>
                  </a:lnTo>
                  <a:lnTo>
                    <a:pt x="1370" y="733"/>
                  </a:lnTo>
                  <a:lnTo>
                    <a:pt x="1378" y="733"/>
                  </a:lnTo>
                  <a:lnTo>
                    <a:pt x="1378" y="731"/>
                  </a:lnTo>
                  <a:lnTo>
                    <a:pt x="1381" y="731"/>
                  </a:lnTo>
                  <a:lnTo>
                    <a:pt x="1381" y="731"/>
                  </a:lnTo>
                  <a:lnTo>
                    <a:pt x="1383" y="731"/>
                  </a:lnTo>
                  <a:lnTo>
                    <a:pt x="1383" y="731"/>
                  </a:lnTo>
                  <a:lnTo>
                    <a:pt x="1386" y="731"/>
                  </a:lnTo>
                  <a:lnTo>
                    <a:pt x="1386" y="730"/>
                  </a:lnTo>
                  <a:lnTo>
                    <a:pt x="1388" y="730"/>
                  </a:lnTo>
                  <a:lnTo>
                    <a:pt x="1388" y="728"/>
                  </a:lnTo>
                  <a:lnTo>
                    <a:pt x="1394" y="728"/>
                  </a:lnTo>
                  <a:lnTo>
                    <a:pt x="1394" y="728"/>
                  </a:lnTo>
                  <a:lnTo>
                    <a:pt x="1396" y="728"/>
                  </a:lnTo>
                  <a:lnTo>
                    <a:pt x="1396" y="728"/>
                  </a:lnTo>
                  <a:lnTo>
                    <a:pt x="1401" y="728"/>
                  </a:lnTo>
                  <a:lnTo>
                    <a:pt x="1401" y="728"/>
                  </a:lnTo>
                  <a:lnTo>
                    <a:pt x="1412" y="728"/>
                  </a:lnTo>
                  <a:lnTo>
                    <a:pt x="1412" y="724"/>
                  </a:lnTo>
                  <a:lnTo>
                    <a:pt x="1414" y="724"/>
                  </a:lnTo>
                  <a:lnTo>
                    <a:pt x="1414" y="724"/>
                  </a:lnTo>
                  <a:lnTo>
                    <a:pt x="1417" y="724"/>
                  </a:lnTo>
                  <a:lnTo>
                    <a:pt x="1417" y="722"/>
                  </a:lnTo>
                  <a:lnTo>
                    <a:pt x="1419" y="722"/>
                  </a:lnTo>
                  <a:lnTo>
                    <a:pt x="1419" y="722"/>
                  </a:lnTo>
                  <a:lnTo>
                    <a:pt x="1422" y="722"/>
                  </a:lnTo>
                  <a:lnTo>
                    <a:pt x="1422" y="722"/>
                  </a:lnTo>
                  <a:lnTo>
                    <a:pt x="1424" y="722"/>
                  </a:lnTo>
                  <a:lnTo>
                    <a:pt x="1424" y="722"/>
                  </a:lnTo>
                  <a:lnTo>
                    <a:pt x="1429" y="722"/>
                  </a:lnTo>
                  <a:lnTo>
                    <a:pt x="1429" y="720"/>
                  </a:lnTo>
                  <a:lnTo>
                    <a:pt x="1435" y="720"/>
                  </a:lnTo>
                  <a:lnTo>
                    <a:pt x="1435" y="718"/>
                  </a:lnTo>
                  <a:lnTo>
                    <a:pt x="1445" y="718"/>
                  </a:lnTo>
                  <a:lnTo>
                    <a:pt x="1445" y="714"/>
                  </a:lnTo>
                  <a:lnTo>
                    <a:pt x="1450" y="714"/>
                  </a:lnTo>
                  <a:lnTo>
                    <a:pt x="1450" y="711"/>
                  </a:lnTo>
                  <a:lnTo>
                    <a:pt x="1453" y="711"/>
                  </a:lnTo>
                  <a:lnTo>
                    <a:pt x="1453" y="711"/>
                  </a:lnTo>
                  <a:lnTo>
                    <a:pt x="1458" y="711"/>
                  </a:lnTo>
                  <a:lnTo>
                    <a:pt x="1458" y="709"/>
                  </a:lnTo>
                  <a:lnTo>
                    <a:pt x="1463" y="709"/>
                  </a:lnTo>
                  <a:lnTo>
                    <a:pt x="1463" y="709"/>
                  </a:lnTo>
                  <a:lnTo>
                    <a:pt x="1465" y="709"/>
                  </a:lnTo>
                  <a:lnTo>
                    <a:pt x="1465" y="707"/>
                  </a:lnTo>
                  <a:lnTo>
                    <a:pt x="1471" y="707"/>
                  </a:lnTo>
                  <a:lnTo>
                    <a:pt x="1471" y="707"/>
                  </a:lnTo>
                  <a:lnTo>
                    <a:pt x="1473" y="707"/>
                  </a:lnTo>
                  <a:lnTo>
                    <a:pt x="1473" y="705"/>
                  </a:lnTo>
                  <a:lnTo>
                    <a:pt x="1476" y="705"/>
                  </a:lnTo>
                  <a:lnTo>
                    <a:pt x="1476" y="705"/>
                  </a:lnTo>
                  <a:lnTo>
                    <a:pt x="1478" y="705"/>
                  </a:lnTo>
                  <a:lnTo>
                    <a:pt x="1478" y="705"/>
                  </a:lnTo>
                  <a:lnTo>
                    <a:pt x="1483" y="705"/>
                  </a:lnTo>
                  <a:lnTo>
                    <a:pt x="1483" y="705"/>
                  </a:lnTo>
                  <a:lnTo>
                    <a:pt x="1486" y="705"/>
                  </a:lnTo>
                  <a:lnTo>
                    <a:pt x="1486" y="703"/>
                  </a:lnTo>
                  <a:lnTo>
                    <a:pt x="1489" y="703"/>
                  </a:lnTo>
                  <a:lnTo>
                    <a:pt x="1489" y="703"/>
                  </a:lnTo>
                  <a:lnTo>
                    <a:pt x="1496" y="703"/>
                  </a:lnTo>
                  <a:lnTo>
                    <a:pt x="1496" y="701"/>
                  </a:lnTo>
                  <a:lnTo>
                    <a:pt x="1499" y="701"/>
                  </a:lnTo>
                  <a:lnTo>
                    <a:pt x="1499" y="701"/>
                  </a:lnTo>
                  <a:lnTo>
                    <a:pt x="1504" y="701"/>
                  </a:lnTo>
                  <a:lnTo>
                    <a:pt x="1504" y="701"/>
                  </a:lnTo>
                  <a:lnTo>
                    <a:pt x="1506" y="701"/>
                  </a:lnTo>
                  <a:lnTo>
                    <a:pt x="1506" y="699"/>
                  </a:lnTo>
                  <a:lnTo>
                    <a:pt x="1509" y="699"/>
                  </a:lnTo>
                  <a:lnTo>
                    <a:pt x="1509" y="699"/>
                  </a:lnTo>
                  <a:lnTo>
                    <a:pt x="1512" y="699"/>
                  </a:lnTo>
                  <a:lnTo>
                    <a:pt x="1512" y="699"/>
                  </a:lnTo>
                  <a:lnTo>
                    <a:pt x="1514" y="699"/>
                  </a:lnTo>
                  <a:lnTo>
                    <a:pt x="1514" y="699"/>
                  </a:lnTo>
                  <a:lnTo>
                    <a:pt x="1517" y="699"/>
                  </a:lnTo>
                  <a:lnTo>
                    <a:pt x="1517" y="695"/>
                  </a:lnTo>
                  <a:lnTo>
                    <a:pt x="1522" y="695"/>
                  </a:lnTo>
                  <a:lnTo>
                    <a:pt x="1522" y="695"/>
                  </a:lnTo>
                  <a:lnTo>
                    <a:pt x="1524" y="695"/>
                  </a:lnTo>
                  <a:lnTo>
                    <a:pt x="1524" y="695"/>
                  </a:lnTo>
                  <a:lnTo>
                    <a:pt x="1527" y="695"/>
                  </a:lnTo>
                  <a:lnTo>
                    <a:pt x="1527" y="695"/>
                  </a:lnTo>
                  <a:lnTo>
                    <a:pt x="1530" y="695"/>
                  </a:lnTo>
                  <a:lnTo>
                    <a:pt x="1530" y="695"/>
                  </a:lnTo>
                  <a:lnTo>
                    <a:pt x="1532" y="695"/>
                  </a:lnTo>
                  <a:lnTo>
                    <a:pt x="1532" y="695"/>
                  </a:lnTo>
                  <a:lnTo>
                    <a:pt x="1535" y="695"/>
                  </a:lnTo>
                  <a:lnTo>
                    <a:pt x="1535" y="695"/>
                  </a:lnTo>
                  <a:lnTo>
                    <a:pt x="1540" y="695"/>
                  </a:lnTo>
                  <a:lnTo>
                    <a:pt x="1540" y="695"/>
                  </a:lnTo>
                  <a:lnTo>
                    <a:pt x="1542" y="695"/>
                  </a:lnTo>
                  <a:lnTo>
                    <a:pt x="1542" y="695"/>
                  </a:lnTo>
                  <a:lnTo>
                    <a:pt x="1548" y="695"/>
                  </a:lnTo>
                  <a:lnTo>
                    <a:pt x="1548" y="695"/>
                  </a:lnTo>
                  <a:lnTo>
                    <a:pt x="1555" y="695"/>
                  </a:lnTo>
                  <a:lnTo>
                    <a:pt x="1555" y="692"/>
                  </a:lnTo>
                  <a:lnTo>
                    <a:pt x="1558" y="692"/>
                  </a:lnTo>
                  <a:lnTo>
                    <a:pt x="1558" y="690"/>
                  </a:lnTo>
                  <a:lnTo>
                    <a:pt x="1560" y="690"/>
                  </a:lnTo>
                  <a:lnTo>
                    <a:pt x="1560" y="688"/>
                  </a:lnTo>
                  <a:lnTo>
                    <a:pt x="1563" y="688"/>
                  </a:lnTo>
                  <a:lnTo>
                    <a:pt x="1563" y="688"/>
                  </a:lnTo>
                  <a:lnTo>
                    <a:pt x="1566" y="688"/>
                  </a:lnTo>
                  <a:lnTo>
                    <a:pt x="1566" y="688"/>
                  </a:lnTo>
                  <a:lnTo>
                    <a:pt x="1568" y="688"/>
                  </a:lnTo>
                  <a:lnTo>
                    <a:pt x="1568" y="688"/>
                  </a:lnTo>
                  <a:lnTo>
                    <a:pt x="1571" y="688"/>
                  </a:lnTo>
                  <a:lnTo>
                    <a:pt x="1571" y="688"/>
                  </a:lnTo>
                  <a:lnTo>
                    <a:pt x="1573" y="688"/>
                  </a:lnTo>
                  <a:lnTo>
                    <a:pt x="1573" y="688"/>
                  </a:lnTo>
                  <a:lnTo>
                    <a:pt x="1576" y="688"/>
                  </a:lnTo>
                  <a:lnTo>
                    <a:pt x="1576" y="688"/>
                  </a:lnTo>
                  <a:lnTo>
                    <a:pt x="1578" y="688"/>
                  </a:lnTo>
                  <a:lnTo>
                    <a:pt x="1578" y="688"/>
                  </a:lnTo>
                  <a:lnTo>
                    <a:pt x="1581" y="688"/>
                  </a:lnTo>
                  <a:lnTo>
                    <a:pt x="1581" y="686"/>
                  </a:lnTo>
                  <a:lnTo>
                    <a:pt x="1583" y="686"/>
                  </a:lnTo>
                  <a:lnTo>
                    <a:pt x="1583" y="686"/>
                  </a:lnTo>
                  <a:lnTo>
                    <a:pt x="1586" y="686"/>
                  </a:lnTo>
                  <a:lnTo>
                    <a:pt x="1586" y="686"/>
                  </a:lnTo>
                  <a:lnTo>
                    <a:pt x="1589" y="686"/>
                  </a:lnTo>
                  <a:lnTo>
                    <a:pt x="1589" y="682"/>
                  </a:lnTo>
                  <a:lnTo>
                    <a:pt x="1591" y="682"/>
                  </a:lnTo>
                  <a:lnTo>
                    <a:pt x="1591" y="682"/>
                  </a:lnTo>
                  <a:lnTo>
                    <a:pt x="1594" y="682"/>
                  </a:lnTo>
                  <a:lnTo>
                    <a:pt x="1594" y="682"/>
                  </a:lnTo>
                  <a:lnTo>
                    <a:pt x="1599" y="682"/>
                  </a:lnTo>
                  <a:lnTo>
                    <a:pt x="1599" y="682"/>
                  </a:lnTo>
                  <a:lnTo>
                    <a:pt x="1601" y="682"/>
                  </a:lnTo>
                  <a:lnTo>
                    <a:pt x="1601" y="682"/>
                  </a:lnTo>
                  <a:lnTo>
                    <a:pt x="1604" y="682"/>
                  </a:lnTo>
                  <a:lnTo>
                    <a:pt x="1604" y="676"/>
                  </a:lnTo>
                  <a:lnTo>
                    <a:pt x="1607" y="676"/>
                  </a:lnTo>
                  <a:lnTo>
                    <a:pt x="1607" y="675"/>
                  </a:lnTo>
                  <a:lnTo>
                    <a:pt x="1609" y="675"/>
                  </a:lnTo>
                  <a:lnTo>
                    <a:pt x="1609" y="675"/>
                  </a:lnTo>
                  <a:lnTo>
                    <a:pt x="1612" y="675"/>
                  </a:lnTo>
                  <a:lnTo>
                    <a:pt x="1612" y="675"/>
                  </a:lnTo>
                  <a:lnTo>
                    <a:pt x="1614" y="675"/>
                  </a:lnTo>
                  <a:lnTo>
                    <a:pt x="1614" y="675"/>
                  </a:lnTo>
                  <a:lnTo>
                    <a:pt x="1617" y="675"/>
                  </a:lnTo>
                  <a:lnTo>
                    <a:pt x="1617" y="675"/>
                  </a:lnTo>
                  <a:lnTo>
                    <a:pt x="1619" y="675"/>
                  </a:lnTo>
                  <a:lnTo>
                    <a:pt x="1619" y="675"/>
                  </a:lnTo>
                  <a:lnTo>
                    <a:pt x="1622" y="675"/>
                  </a:lnTo>
                  <a:lnTo>
                    <a:pt x="1622" y="675"/>
                  </a:lnTo>
                  <a:lnTo>
                    <a:pt x="1625" y="675"/>
                  </a:lnTo>
                  <a:lnTo>
                    <a:pt x="1625" y="675"/>
                  </a:lnTo>
                  <a:lnTo>
                    <a:pt x="1627" y="675"/>
                  </a:lnTo>
                  <a:lnTo>
                    <a:pt x="1627" y="673"/>
                  </a:lnTo>
                  <a:lnTo>
                    <a:pt x="1630" y="673"/>
                  </a:lnTo>
                  <a:lnTo>
                    <a:pt x="1630" y="673"/>
                  </a:lnTo>
                  <a:lnTo>
                    <a:pt x="1632" y="673"/>
                  </a:lnTo>
                  <a:lnTo>
                    <a:pt x="1632" y="671"/>
                  </a:lnTo>
                  <a:lnTo>
                    <a:pt x="1635" y="671"/>
                  </a:lnTo>
                  <a:lnTo>
                    <a:pt x="1635" y="669"/>
                  </a:lnTo>
                  <a:lnTo>
                    <a:pt x="1637" y="669"/>
                  </a:lnTo>
                  <a:lnTo>
                    <a:pt x="1637" y="667"/>
                  </a:lnTo>
                  <a:lnTo>
                    <a:pt x="1640" y="667"/>
                  </a:lnTo>
                  <a:lnTo>
                    <a:pt x="1640" y="667"/>
                  </a:lnTo>
                  <a:lnTo>
                    <a:pt x="1643" y="667"/>
                  </a:lnTo>
                  <a:lnTo>
                    <a:pt x="1643" y="667"/>
                  </a:lnTo>
                  <a:lnTo>
                    <a:pt x="1645" y="667"/>
                  </a:lnTo>
                  <a:lnTo>
                    <a:pt x="1645" y="667"/>
                  </a:lnTo>
                  <a:lnTo>
                    <a:pt x="1650" y="667"/>
                  </a:lnTo>
                  <a:lnTo>
                    <a:pt x="1650" y="667"/>
                  </a:lnTo>
                  <a:lnTo>
                    <a:pt x="1653" y="667"/>
                  </a:lnTo>
                  <a:lnTo>
                    <a:pt x="1653" y="665"/>
                  </a:lnTo>
                  <a:lnTo>
                    <a:pt x="1655" y="665"/>
                  </a:lnTo>
                  <a:lnTo>
                    <a:pt x="1655" y="665"/>
                  </a:lnTo>
                  <a:lnTo>
                    <a:pt x="1658" y="665"/>
                  </a:lnTo>
                  <a:lnTo>
                    <a:pt x="1658" y="663"/>
                  </a:lnTo>
                  <a:lnTo>
                    <a:pt x="1661" y="663"/>
                  </a:lnTo>
                  <a:lnTo>
                    <a:pt x="1661" y="661"/>
                  </a:lnTo>
                  <a:lnTo>
                    <a:pt x="1663" y="661"/>
                  </a:lnTo>
                  <a:lnTo>
                    <a:pt x="1663" y="661"/>
                  </a:lnTo>
                  <a:lnTo>
                    <a:pt x="1666" y="661"/>
                  </a:lnTo>
                  <a:lnTo>
                    <a:pt x="1666" y="661"/>
                  </a:lnTo>
                  <a:lnTo>
                    <a:pt x="1668" y="661"/>
                  </a:lnTo>
                  <a:lnTo>
                    <a:pt x="1668" y="661"/>
                  </a:lnTo>
                  <a:lnTo>
                    <a:pt x="1673" y="661"/>
                  </a:lnTo>
                  <a:lnTo>
                    <a:pt x="1673" y="661"/>
                  </a:lnTo>
                  <a:lnTo>
                    <a:pt x="1676" y="661"/>
                  </a:lnTo>
                  <a:lnTo>
                    <a:pt x="1676" y="661"/>
                  </a:lnTo>
                  <a:lnTo>
                    <a:pt x="1678" y="661"/>
                  </a:lnTo>
                  <a:lnTo>
                    <a:pt x="1678" y="659"/>
                  </a:lnTo>
                  <a:lnTo>
                    <a:pt x="1681" y="659"/>
                  </a:lnTo>
                  <a:lnTo>
                    <a:pt x="1681" y="658"/>
                  </a:lnTo>
                  <a:lnTo>
                    <a:pt x="1684" y="658"/>
                  </a:lnTo>
                  <a:lnTo>
                    <a:pt x="1684" y="658"/>
                  </a:lnTo>
                  <a:lnTo>
                    <a:pt x="1686" y="658"/>
                  </a:lnTo>
                  <a:lnTo>
                    <a:pt x="1686" y="658"/>
                  </a:lnTo>
                  <a:lnTo>
                    <a:pt x="1689" y="658"/>
                  </a:lnTo>
                  <a:lnTo>
                    <a:pt x="1689" y="658"/>
                  </a:lnTo>
                  <a:lnTo>
                    <a:pt x="1691" y="658"/>
                  </a:lnTo>
                  <a:lnTo>
                    <a:pt x="1691" y="658"/>
                  </a:lnTo>
                  <a:lnTo>
                    <a:pt x="1699" y="658"/>
                  </a:lnTo>
                  <a:lnTo>
                    <a:pt x="1699" y="656"/>
                  </a:lnTo>
                  <a:lnTo>
                    <a:pt x="1702" y="656"/>
                  </a:lnTo>
                  <a:lnTo>
                    <a:pt x="1702" y="656"/>
                  </a:lnTo>
                  <a:lnTo>
                    <a:pt x="1704" y="656"/>
                  </a:lnTo>
                  <a:lnTo>
                    <a:pt x="1704" y="656"/>
                  </a:lnTo>
                  <a:lnTo>
                    <a:pt x="1707" y="656"/>
                  </a:lnTo>
                  <a:lnTo>
                    <a:pt x="1707" y="654"/>
                  </a:lnTo>
                  <a:lnTo>
                    <a:pt x="1709" y="654"/>
                  </a:lnTo>
                  <a:lnTo>
                    <a:pt x="1709" y="654"/>
                  </a:lnTo>
                  <a:lnTo>
                    <a:pt x="1712" y="654"/>
                  </a:lnTo>
                  <a:lnTo>
                    <a:pt x="1712" y="652"/>
                  </a:lnTo>
                  <a:lnTo>
                    <a:pt x="1714" y="652"/>
                  </a:lnTo>
                  <a:lnTo>
                    <a:pt x="1714" y="652"/>
                  </a:lnTo>
                  <a:lnTo>
                    <a:pt x="1717" y="652"/>
                  </a:lnTo>
                  <a:lnTo>
                    <a:pt x="1717" y="652"/>
                  </a:lnTo>
                  <a:lnTo>
                    <a:pt x="1720" y="652"/>
                  </a:lnTo>
                  <a:lnTo>
                    <a:pt x="1720" y="652"/>
                  </a:lnTo>
                  <a:lnTo>
                    <a:pt x="1722" y="652"/>
                  </a:lnTo>
                  <a:lnTo>
                    <a:pt x="1722" y="650"/>
                  </a:lnTo>
                  <a:lnTo>
                    <a:pt x="1725" y="650"/>
                  </a:lnTo>
                  <a:lnTo>
                    <a:pt x="1725" y="650"/>
                  </a:lnTo>
                  <a:lnTo>
                    <a:pt x="1727" y="650"/>
                  </a:lnTo>
                  <a:lnTo>
                    <a:pt x="1727" y="648"/>
                  </a:lnTo>
                  <a:lnTo>
                    <a:pt x="1732" y="648"/>
                  </a:lnTo>
                  <a:lnTo>
                    <a:pt x="1732" y="648"/>
                  </a:lnTo>
                  <a:lnTo>
                    <a:pt x="1735" y="648"/>
                  </a:lnTo>
                  <a:lnTo>
                    <a:pt x="1735" y="648"/>
                  </a:lnTo>
                  <a:lnTo>
                    <a:pt x="1738" y="648"/>
                  </a:lnTo>
                  <a:lnTo>
                    <a:pt x="1738" y="648"/>
                  </a:lnTo>
                  <a:lnTo>
                    <a:pt x="1740" y="648"/>
                  </a:lnTo>
                  <a:lnTo>
                    <a:pt x="1740" y="648"/>
                  </a:lnTo>
                  <a:lnTo>
                    <a:pt x="1743" y="648"/>
                  </a:lnTo>
                  <a:lnTo>
                    <a:pt x="1743" y="648"/>
                  </a:lnTo>
                  <a:lnTo>
                    <a:pt x="1745" y="648"/>
                  </a:lnTo>
                  <a:lnTo>
                    <a:pt x="1745" y="648"/>
                  </a:lnTo>
                  <a:lnTo>
                    <a:pt x="1750" y="648"/>
                  </a:lnTo>
                  <a:lnTo>
                    <a:pt x="1750" y="644"/>
                  </a:lnTo>
                  <a:lnTo>
                    <a:pt x="1753" y="644"/>
                  </a:lnTo>
                  <a:lnTo>
                    <a:pt x="1753" y="644"/>
                  </a:lnTo>
                  <a:lnTo>
                    <a:pt x="1755" y="644"/>
                  </a:lnTo>
                  <a:lnTo>
                    <a:pt x="1755" y="644"/>
                  </a:lnTo>
                  <a:lnTo>
                    <a:pt x="1758" y="644"/>
                  </a:lnTo>
                  <a:lnTo>
                    <a:pt x="1758" y="640"/>
                  </a:lnTo>
                  <a:lnTo>
                    <a:pt x="1761" y="640"/>
                  </a:lnTo>
                  <a:lnTo>
                    <a:pt x="1761" y="640"/>
                  </a:lnTo>
                  <a:lnTo>
                    <a:pt x="1763" y="640"/>
                  </a:lnTo>
                  <a:lnTo>
                    <a:pt x="1763" y="640"/>
                  </a:lnTo>
                  <a:lnTo>
                    <a:pt x="1766" y="640"/>
                  </a:lnTo>
                  <a:lnTo>
                    <a:pt x="1766" y="639"/>
                  </a:lnTo>
                  <a:lnTo>
                    <a:pt x="1768" y="639"/>
                  </a:lnTo>
                  <a:lnTo>
                    <a:pt x="1768" y="639"/>
                  </a:lnTo>
                  <a:lnTo>
                    <a:pt x="1771" y="639"/>
                  </a:lnTo>
                  <a:lnTo>
                    <a:pt x="1771" y="639"/>
                  </a:lnTo>
                  <a:lnTo>
                    <a:pt x="1773" y="639"/>
                  </a:lnTo>
                  <a:lnTo>
                    <a:pt x="1773" y="639"/>
                  </a:lnTo>
                  <a:lnTo>
                    <a:pt x="1776" y="639"/>
                  </a:lnTo>
                  <a:lnTo>
                    <a:pt x="1776" y="639"/>
                  </a:lnTo>
                  <a:lnTo>
                    <a:pt x="1779" y="639"/>
                  </a:lnTo>
                  <a:lnTo>
                    <a:pt x="1779" y="639"/>
                  </a:lnTo>
                  <a:lnTo>
                    <a:pt x="1781" y="639"/>
                  </a:lnTo>
                  <a:lnTo>
                    <a:pt x="1781" y="639"/>
                  </a:lnTo>
                  <a:lnTo>
                    <a:pt x="1784" y="639"/>
                  </a:lnTo>
                  <a:lnTo>
                    <a:pt x="1784" y="637"/>
                  </a:lnTo>
                  <a:lnTo>
                    <a:pt x="1786" y="637"/>
                  </a:lnTo>
                  <a:lnTo>
                    <a:pt x="1786" y="637"/>
                  </a:lnTo>
                  <a:lnTo>
                    <a:pt x="1791" y="637"/>
                  </a:lnTo>
                  <a:lnTo>
                    <a:pt x="1791" y="637"/>
                  </a:lnTo>
                  <a:lnTo>
                    <a:pt x="1794" y="637"/>
                  </a:lnTo>
                  <a:lnTo>
                    <a:pt x="1794" y="637"/>
                  </a:lnTo>
                  <a:lnTo>
                    <a:pt x="1797" y="637"/>
                  </a:lnTo>
                  <a:lnTo>
                    <a:pt x="1797" y="637"/>
                  </a:lnTo>
                  <a:lnTo>
                    <a:pt x="1802" y="637"/>
                  </a:lnTo>
                  <a:lnTo>
                    <a:pt x="1802" y="637"/>
                  </a:lnTo>
                  <a:lnTo>
                    <a:pt x="1804" y="637"/>
                  </a:lnTo>
                  <a:lnTo>
                    <a:pt x="1804" y="637"/>
                  </a:lnTo>
                  <a:lnTo>
                    <a:pt x="1807" y="637"/>
                  </a:lnTo>
                  <a:lnTo>
                    <a:pt x="1807" y="637"/>
                  </a:lnTo>
                  <a:lnTo>
                    <a:pt x="1809" y="637"/>
                  </a:lnTo>
                  <a:lnTo>
                    <a:pt x="1809" y="635"/>
                  </a:lnTo>
                  <a:lnTo>
                    <a:pt x="1817" y="635"/>
                  </a:lnTo>
                  <a:lnTo>
                    <a:pt x="1817" y="635"/>
                  </a:lnTo>
                  <a:lnTo>
                    <a:pt x="1820" y="635"/>
                  </a:lnTo>
                  <a:lnTo>
                    <a:pt x="1820" y="633"/>
                  </a:lnTo>
                  <a:lnTo>
                    <a:pt x="1822" y="633"/>
                  </a:lnTo>
                  <a:lnTo>
                    <a:pt x="1822" y="633"/>
                  </a:lnTo>
                  <a:lnTo>
                    <a:pt x="1825" y="633"/>
                  </a:lnTo>
                  <a:lnTo>
                    <a:pt x="1825" y="633"/>
                  </a:lnTo>
                  <a:lnTo>
                    <a:pt x="1827" y="633"/>
                  </a:lnTo>
                  <a:lnTo>
                    <a:pt x="1827" y="633"/>
                  </a:lnTo>
                  <a:lnTo>
                    <a:pt x="1830" y="633"/>
                  </a:lnTo>
                  <a:lnTo>
                    <a:pt x="1830" y="631"/>
                  </a:lnTo>
                  <a:lnTo>
                    <a:pt x="1832" y="631"/>
                  </a:lnTo>
                  <a:lnTo>
                    <a:pt x="1832" y="631"/>
                  </a:lnTo>
                  <a:lnTo>
                    <a:pt x="1835" y="631"/>
                  </a:lnTo>
                  <a:lnTo>
                    <a:pt x="1835" y="629"/>
                  </a:lnTo>
                  <a:lnTo>
                    <a:pt x="1838" y="629"/>
                  </a:lnTo>
                  <a:lnTo>
                    <a:pt x="1838" y="629"/>
                  </a:lnTo>
                  <a:lnTo>
                    <a:pt x="1840" y="629"/>
                  </a:lnTo>
                  <a:lnTo>
                    <a:pt x="1840" y="627"/>
                  </a:lnTo>
                  <a:lnTo>
                    <a:pt x="1843" y="627"/>
                  </a:lnTo>
                  <a:lnTo>
                    <a:pt x="1843" y="627"/>
                  </a:lnTo>
                  <a:lnTo>
                    <a:pt x="1845" y="627"/>
                  </a:lnTo>
                  <a:lnTo>
                    <a:pt x="1845" y="627"/>
                  </a:lnTo>
                  <a:lnTo>
                    <a:pt x="1848" y="627"/>
                  </a:lnTo>
                  <a:lnTo>
                    <a:pt x="1848" y="625"/>
                  </a:lnTo>
                  <a:lnTo>
                    <a:pt x="1853" y="625"/>
                  </a:lnTo>
                  <a:lnTo>
                    <a:pt x="1853" y="625"/>
                  </a:lnTo>
                  <a:lnTo>
                    <a:pt x="1856" y="625"/>
                  </a:lnTo>
                  <a:lnTo>
                    <a:pt x="1856" y="625"/>
                  </a:lnTo>
                  <a:lnTo>
                    <a:pt x="1858" y="625"/>
                  </a:lnTo>
                  <a:lnTo>
                    <a:pt x="1858" y="623"/>
                  </a:lnTo>
                  <a:lnTo>
                    <a:pt x="1861" y="623"/>
                  </a:lnTo>
                  <a:lnTo>
                    <a:pt x="1861" y="621"/>
                  </a:lnTo>
                  <a:lnTo>
                    <a:pt x="1863" y="621"/>
                  </a:lnTo>
                  <a:lnTo>
                    <a:pt x="1863" y="621"/>
                  </a:lnTo>
                  <a:lnTo>
                    <a:pt x="1866" y="621"/>
                  </a:lnTo>
                  <a:lnTo>
                    <a:pt x="1866" y="621"/>
                  </a:lnTo>
                  <a:lnTo>
                    <a:pt x="1868" y="621"/>
                  </a:lnTo>
                  <a:lnTo>
                    <a:pt x="1868" y="621"/>
                  </a:lnTo>
                  <a:lnTo>
                    <a:pt x="1871" y="621"/>
                  </a:lnTo>
                  <a:lnTo>
                    <a:pt x="1871" y="620"/>
                  </a:lnTo>
                  <a:lnTo>
                    <a:pt x="1874" y="620"/>
                  </a:lnTo>
                  <a:lnTo>
                    <a:pt x="1874" y="620"/>
                  </a:lnTo>
                  <a:lnTo>
                    <a:pt x="1876" y="620"/>
                  </a:lnTo>
                  <a:lnTo>
                    <a:pt x="1876" y="618"/>
                  </a:lnTo>
                  <a:lnTo>
                    <a:pt x="1879" y="618"/>
                  </a:lnTo>
                  <a:lnTo>
                    <a:pt x="1879" y="616"/>
                  </a:lnTo>
                  <a:lnTo>
                    <a:pt x="1881" y="616"/>
                  </a:lnTo>
                  <a:lnTo>
                    <a:pt x="1881" y="616"/>
                  </a:lnTo>
                  <a:lnTo>
                    <a:pt x="1884" y="616"/>
                  </a:lnTo>
                  <a:lnTo>
                    <a:pt x="1884" y="616"/>
                  </a:lnTo>
                  <a:lnTo>
                    <a:pt x="1886" y="616"/>
                  </a:lnTo>
                  <a:lnTo>
                    <a:pt x="1886" y="616"/>
                  </a:lnTo>
                  <a:lnTo>
                    <a:pt x="1892" y="616"/>
                  </a:lnTo>
                  <a:lnTo>
                    <a:pt x="1892" y="614"/>
                  </a:lnTo>
                  <a:lnTo>
                    <a:pt x="1894" y="614"/>
                  </a:lnTo>
                  <a:lnTo>
                    <a:pt x="1894" y="614"/>
                  </a:lnTo>
                  <a:lnTo>
                    <a:pt x="1897" y="614"/>
                  </a:lnTo>
                  <a:lnTo>
                    <a:pt x="1897" y="610"/>
                  </a:lnTo>
                  <a:lnTo>
                    <a:pt x="1899" y="610"/>
                  </a:lnTo>
                  <a:lnTo>
                    <a:pt x="1899" y="610"/>
                  </a:lnTo>
                  <a:lnTo>
                    <a:pt x="1904" y="610"/>
                  </a:lnTo>
                  <a:lnTo>
                    <a:pt x="1904" y="610"/>
                  </a:lnTo>
                  <a:lnTo>
                    <a:pt x="1907" y="610"/>
                  </a:lnTo>
                  <a:lnTo>
                    <a:pt x="1907" y="610"/>
                  </a:lnTo>
                  <a:lnTo>
                    <a:pt x="1909" y="610"/>
                  </a:lnTo>
                  <a:lnTo>
                    <a:pt x="1909" y="610"/>
                  </a:lnTo>
                  <a:lnTo>
                    <a:pt x="1912" y="610"/>
                  </a:lnTo>
                  <a:lnTo>
                    <a:pt x="1912" y="606"/>
                  </a:lnTo>
                  <a:lnTo>
                    <a:pt x="1915" y="606"/>
                  </a:lnTo>
                  <a:lnTo>
                    <a:pt x="1915" y="606"/>
                  </a:lnTo>
                  <a:lnTo>
                    <a:pt x="1917" y="606"/>
                  </a:lnTo>
                  <a:lnTo>
                    <a:pt x="1917" y="606"/>
                  </a:lnTo>
                  <a:lnTo>
                    <a:pt x="1920" y="606"/>
                  </a:lnTo>
                  <a:lnTo>
                    <a:pt x="1920" y="606"/>
                  </a:lnTo>
                  <a:lnTo>
                    <a:pt x="1922" y="606"/>
                  </a:lnTo>
                  <a:lnTo>
                    <a:pt x="1922" y="604"/>
                  </a:lnTo>
                  <a:lnTo>
                    <a:pt x="1925" y="604"/>
                  </a:lnTo>
                  <a:lnTo>
                    <a:pt x="1925" y="604"/>
                  </a:lnTo>
                  <a:lnTo>
                    <a:pt x="1927" y="604"/>
                  </a:lnTo>
                  <a:lnTo>
                    <a:pt x="1927" y="604"/>
                  </a:lnTo>
                  <a:lnTo>
                    <a:pt x="1930" y="604"/>
                  </a:lnTo>
                  <a:lnTo>
                    <a:pt x="1930" y="604"/>
                  </a:lnTo>
                  <a:lnTo>
                    <a:pt x="1933" y="604"/>
                  </a:lnTo>
                  <a:lnTo>
                    <a:pt x="1933" y="604"/>
                  </a:lnTo>
                  <a:lnTo>
                    <a:pt x="1935" y="604"/>
                  </a:lnTo>
                  <a:lnTo>
                    <a:pt x="1935" y="604"/>
                  </a:lnTo>
                  <a:lnTo>
                    <a:pt x="1938" y="604"/>
                  </a:lnTo>
                  <a:lnTo>
                    <a:pt x="1938" y="603"/>
                  </a:lnTo>
                  <a:lnTo>
                    <a:pt x="1940" y="603"/>
                  </a:lnTo>
                  <a:lnTo>
                    <a:pt x="1940" y="601"/>
                  </a:lnTo>
                  <a:lnTo>
                    <a:pt x="1943" y="601"/>
                  </a:lnTo>
                  <a:lnTo>
                    <a:pt x="1943" y="601"/>
                  </a:lnTo>
                  <a:lnTo>
                    <a:pt x="1945" y="601"/>
                  </a:lnTo>
                  <a:lnTo>
                    <a:pt x="1945" y="601"/>
                  </a:lnTo>
                  <a:lnTo>
                    <a:pt x="1948" y="601"/>
                  </a:lnTo>
                  <a:lnTo>
                    <a:pt x="1948" y="601"/>
                  </a:lnTo>
                  <a:lnTo>
                    <a:pt x="1951" y="601"/>
                  </a:lnTo>
                  <a:lnTo>
                    <a:pt x="1951" y="601"/>
                  </a:lnTo>
                  <a:lnTo>
                    <a:pt x="1956" y="601"/>
                  </a:lnTo>
                  <a:lnTo>
                    <a:pt x="1956" y="601"/>
                  </a:lnTo>
                  <a:lnTo>
                    <a:pt x="1958" y="601"/>
                  </a:lnTo>
                  <a:lnTo>
                    <a:pt x="1958" y="599"/>
                  </a:lnTo>
                  <a:lnTo>
                    <a:pt x="1961" y="599"/>
                  </a:lnTo>
                  <a:lnTo>
                    <a:pt x="1961" y="597"/>
                  </a:lnTo>
                  <a:lnTo>
                    <a:pt x="1963" y="597"/>
                  </a:lnTo>
                  <a:lnTo>
                    <a:pt x="1963" y="597"/>
                  </a:lnTo>
                  <a:lnTo>
                    <a:pt x="1966" y="597"/>
                  </a:lnTo>
                  <a:lnTo>
                    <a:pt x="1966" y="595"/>
                  </a:lnTo>
                  <a:lnTo>
                    <a:pt x="1969" y="595"/>
                  </a:lnTo>
                  <a:lnTo>
                    <a:pt x="1969" y="595"/>
                  </a:lnTo>
                  <a:lnTo>
                    <a:pt x="1971" y="595"/>
                  </a:lnTo>
                  <a:lnTo>
                    <a:pt x="1971" y="595"/>
                  </a:lnTo>
                  <a:lnTo>
                    <a:pt x="1974" y="595"/>
                  </a:lnTo>
                  <a:lnTo>
                    <a:pt x="1974" y="595"/>
                  </a:lnTo>
                  <a:lnTo>
                    <a:pt x="1976" y="595"/>
                  </a:lnTo>
                  <a:lnTo>
                    <a:pt x="1976" y="595"/>
                  </a:lnTo>
                  <a:lnTo>
                    <a:pt x="1979" y="595"/>
                  </a:lnTo>
                  <a:lnTo>
                    <a:pt x="1979" y="595"/>
                  </a:lnTo>
                  <a:lnTo>
                    <a:pt x="1981" y="595"/>
                  </a:lnTo>
                  <a:lnTo>
                    <a:pt x="1981" y="595"/>
                  </a:lnTo>
                  <a:lnTo>
                    <a:pt x="1984" y="595"/>
                  </a:lnTo>
                  <a:lnTo>
                    <a:pt x="1984" y="593"/>
                  </a:lnTo>
                  <a:lnTo>
                    <a:pt x="1987" y="593"/>
                  </a:lnTo>
                  <a:lnTo>
                    <a:pt x="1987" y="593"/>
                  </a:lnTo>
                  <a:lnTo>
                    <a:pt x="1989" y="593"/>
                  </a:lnTo>
                  <a:lnTo>
                    <a:pt x="1989" y="593"/>
                  </a:lnTo>
                  <a:lnTo>
                    <a:pt x="1992" y="593"/>
                  </a:lnTo>
                  <a:lnTo>
                    <a:pt x="1992" y="593"/>
                  </a:lnTo>
                  <a:lnTo>
                    <a:pt x="1994" y="593"/>
                  </a:lnTo>
                  <a:lnTo>
                    <a:pt x="1994" y="593"/>
                  </a:lnTo>
                  <a:lnTo>
                    <a:pt x="1997" y="593"/>
                  </a:lnTo>
                  <a:lnTo>
                    <a:pt x="1997" y="591"/>
                  </a:lnTo>
                  <a:lnTo>
                    <a:pt x="1999" y="591"/>
                  </a:lnTo>
                  <a:lnTo>
                    <a:pt x="1999" y="589"/>
                  </a:lnTo>
                  <a:lnTo>
                    <a:pt x="2004" y="589"/>
                  </a:lnTo>
                  <a:lnTo>
                    <a:pt x="2004" y="587"/>
                  </a:lnTo>
                  <a:lnTo>
                    <a:pt x="2007" y="587"/>
                  </a:lnTo>
                  <a:lnTo>
                    <a:pt x="2007" y="585"/>
                  </a:lnTo>
                  <a:lnTo>
                    <a:pt x="2010" y="585"/>
                  </a:lnTo>
                  <a:lnTo>
                    <a:pt x="2010" y="585"/>
                  </a:lnTo>
                  <a:lnTo>
                    <a:pt x="2012" y="585"/>
                  </a:lnTo>
                  <a:lnTo>
                    <a:pt x="2012" y="584"/>
                  </a:lnTo>
                  <a:lnTo>
                    <a:pt x="2015" y="584"/>
                  </a:lnTo>
                  <a:lnTo>
                    <a:pt x="2015" y="584"/>
                  </a:lnTo>
                  <a:lnTo>
                    <a:pt x="2017" y="584"/>
                  </a:lnTo>
                  <a:lnTo>
                    <a:pt x="2017" y="584"/>
                  </a:lnTo>
                  <a:lnTo>
                    <a:pt x="2020" y="584"/>
                  </a:lnTo>
                  <a:lnTo>
                    <a:pt x="2020" y="584"/>
                  </a:lnTo>
                  <a:lnTo>
                    <a:pt x="2022" y="584"/>
                  </a:lnTo>
                  <a:lnTo>
                    <a:pt x="2022" y="584"/>
                  </a:lnTo>
                  <a:lnTo>
                    <a:pt x="2025" y="584"/>
                  </a:lnTo>
                  <a:lnTo>
                    <a:pt x="2025" y="580"/>
                  </a:lnTo>
                  <a:lnTo>
                    <a:pt x="2028" y="580"/>
                  </a:lnTo>
                  <a:lnTo>
                    <a:pt x="2028" y="580"/>
                  </a:lnTo>
                  <a:lnTo>
                    <a:pt x="2030" y="580"/>
                  </a:lnTo>
                  <a:lnTo>
                    <a:pt x="2030" y="580"/>
                  </a:lnTo>
                  <a:lnTo>
                    <a:pt x="2033" y="580"/>
                  </a:lnTo>
                  <a:lnTo>
                    <a:pt x="2033" y="580"/>
                  </a:lnTo>
                  <a:lnTo>
                    <a:pt x="2035" y="580"/>
                  </a:lnTo>
                  <a:lnTo>
                    <a:pt x="2035" y="578"/>
                  </a:lnTo>
                  <a:lnTo>
                    <a:pt x="2038" y="578"/>
                  </a:lnTo>
                  <a:lnTo>
                    <a:pt x="2038" y="576"/>
                  </a:lnTo>
                  <a:lnTo>
                    <a:pt x="2040" y="576"/>
                  </a:lnTo>
                  <a:lnTo>
                    <a:pt x="2040" y="576"/>
                  </a:lnTo>
                  <a:lnTo>
                    <a:pt x="2043" y="576"/>
                  </a:lnTo>
                  <a:lnTo>
                    <a:pt x="2043" y="576"/>
                  </a:lnTo>
                  <a:lnTo>
                    <a:pt x="2046" y="576"/>
                  </a:lnTo>
                  <a:lnTo>
                    <a:pt x="2046" y="576"/>
                  </a:lnTo>
                  <a:lnTo>
                    <a:pt x="2048" y="576"/>
                  </a:lnTo>
                  <a:lnTo>
                    <a:pt x="2048" y="576"/>
                  </a:lnTo>
                  <a:lnTo>
                    <a:pt x="2051" y="576"/>
                  </a:lnTo>
                  <a:lnTo>
                    <a:pt x="2051" y="576"/>
                  </a:lnTo>
                  <a:lnTo>
                    <a:pt x="2056" y="576"/>
                  </a:lnTo>
                  <a:lnTo>
                    <a:pt x="2056" y="574"/>
                  </a:lnTo>
                  <a:lnTo>
                    <a:pt x="2058" y="574"/>
                  </a:lnTo>
                  <a:lnTo>
                    <a:pt x="2058" y="574"/>
                  </a:lnTo>
                  <a:lnTo>
                    <a:pt x="2061" y="574"/>
                  </a:lnTo>
                  <a:lnTo>
                    <a:pt x="2061" y="574"/>
                  </a:lnTo>
                  <a:lnTo>
                    <a:pt x="2064" y="574"/>
                  </a:lnTo>
                  <a:lnTo>
                    <a:pt x="2064" y="572"/>
                  </a:lnTo>
                  <a:lnTo>
                    <a:pt x="2066" y="572"/>
                  </a:lnTo>
                  <a:lnTo>
                    <a:pt x="2066" y="570"/>
                  </a:lnTo>
                  <a:lnTo>
                    <a:pt x="2069" y="570"/>
                  </a:lnTo>
                  <a:lnTo>
                    <a:pt x="2069" y="570"/>
                  </a:lnTo>
                  <a:lnTo>
                    <a:pt x="2071" y="570"/>
                  </a:lnTo>
                  <a:lnTo>
                    <a:pt x="2071" y="568"/>
                  </a:lnTo>
                  <a:lnTo>
                    <a:pt x="2074" y="568"/>
                  </a:lnTo>
                  <a:lnTo>
                    <a:pt x="2074" y="568"/>
                  </a:lnTo>
                  <a:lnTo>
                    <a:pt x="2076" y="568"/>
                  </a:lnTo>
                  <a:lnTo>
                    <a:pt x="2076" y="568"/>
                  </a:lnTo>
                  <a:lnTo>
                    <a:pt x="2079" y="568"/>
                  </a:lnTo>
                  <a:lnTo>
                    <a:pt x="2079" y="567"/>
                  </a:lnTo>
                  <a:lnTo>
                    <a:pt x="2081" y="567"/>
                  </a:lnTo>
                  <a:lnTo>
                    <a:pt x="2081" y="567"/>
                  </a:lnTo>
                  <a:lnTo>
                    <a:pt x="2084" y="567"/>
                  </a:lnTo>
                  <a:lnTo>
                    <a:pt x="2084" y="565"/>
                  </a:lnTo>
                  <a:lnTo>
                    <a:pt x="2087" y="565"/>
                  </a:lnTo>
                  <a:lnTo>
                    <a:pt x="2087" y="565"/>
                  </a:lnTo>
                  <a:lnTo>
                    <a:pt x="2089" y="565"/>
                  </a:lnTo>
                  <a:lnTo>
                    <a:pt x="2089" y="561"/>
                  </a:lnTo>
                  <a:lnTo>
                    <a:pt x="2092" y="561"/>
                  </a:lnTo>
                  <a:lnTo>
                    <a:pt x="2092" y="559"/>
                  </a:lnTo>
                  <a:lnTo>
                    <a:pt x="2094" y="559"/>
                  </a:lnTo>
                  <a:lnTo>
                    <a:pt x="2094" y="559"/>
                  </a:lnTo>
                  <a:lnTo>
                    <a:pt x="2097" y="559"/>
                  </a:lnTo>
                  <a:lnTo>
                    <a:pt x="2097" y="557"/>
                  </a:lnTo>
                  <a:lnTo>
                    <a:pt x="2099" y="557"/>
                  </a:lnTo>
                  <a:lnTo>
                    <a:pt x="2099" y="557"/>
                  </a:lnTo>
                  <a:lnTo>
                    <a:pt x="2102" y="557"/>
                  </a:lnTo>
                  <a:lnTo>
                    <a:pt x="2102" y="557"/>
                  </a:lnTo>
                  <a:lnTo>
                    <a:pt x="2107" y="557"/>
                  </a:lnTo>
                  <a:lnTo>
                    <a:pt x="2107" y="557"/>
                  </a:lnTo>
                  <a:lnTo>
                    <a:pt x="2110" y="557"/>
                  </a:lnTo>
                  <a:lnTo>
                    <a:pt x="2110" y="557"/>
                  </a:lnTo>
                  <a:lnTo>
                    <a:pt x="2112" y="557"/>
                  </a:lnTo>
                  <a:lnTo>
                    <a:pt x="2112" y="557"/>
                  </a:lnTo>
                  <a:lnTo>
                    <a:pt x="2115" y="557"/>
                  </a:lnTo>
                  <a:lnTo>
                    <a:pt x="2115" y="555"/>
                  </a:lnTo>
                  <a:lnTo>
                    <a:pt x="2117" y="555"/>
                  </a:lnTo>
                  <a:lnTo>
                    <a:pt x="2117" y="553"/>
                  </a:lnTo>
                  <a:lnTo>
                    <a:pt x="2120" y="553"/>
                  </a:lnTo>
                  <a:lnTo>
                    <a:pt x="2120" y="553"/>
                  </a:lnTo>
                  <a:lnTo>
                    <a:pt x="2123" y="553"/>
                  </a:lnTo>
                  <a:lnTo>
                    <a:pt x="2123" y="551"/>
                  </a:lnTo>
                  <a:lnTo>
                    <a:pt x="2125" y="551"/>
                  </a:lnTo>
                  <a:lnTo>
                    <a:pt x="2125" y="551"/>
                  </a:lnTo>
                  <a:lnTo>
                    <a:pt x="2128" y="551"/>
                  </a:lnTo>
                  <a:lnTo>
                    <a:pt x="2128" y="551"/>
                  </a:lnTo>
                  <a:lnTo>
                    <a:pt x="2130" y="551"/>
                  </a:lnTo>
                  <a:lnTo>
                    <a:pt x="2130" y="551"/>
                  </a:lnTo>
                  <a:lnTo>
                    <a:pt x="2133" y="551"/>
                  </a:lnTo>
                  <a:lnTo>
                    <a:pt x="2133" y="551"/>
                  </a:lnTo>
                  <a:lnTo>
                    <a:pt x="2135" y="551"/>
                  </a:lnTo>
                  <a:lnTo>
                    <a:pt x="2135" y="551"/>
                  </a:lnTo>
                  <a:lnTo>
                    <a:pt x="2138" y="551"/>
                  </a:lnTo>
                  <a:lnTo>
                    <a:pt x="2138" y="548"/>
                  </a:lnTo>
                  <a:lnTo>
                    <a:pt x="2141" y="548"/>
                  </a:lnTo>
                  <a:lnTo>
                    <a:pt x="2141" y="548"/>
                  </a:lnTo>
                  <a:lnTo>
                    <a:pt x="2143" y="548"/>
                  </a:lnTo>
                  <a:lnTo>
                    <a:pt x="2143" y="548"/>
                  </a:lnTo>
                  <a:lnTo>
                    <a:pt x="2146" y="548"/>
                  </a:lnTo>
                  <a:lnTo>
                    <a:pt x="2146" y="548"/>
                  </a:lnTo>
                  <a:lnTo>
                    <a:pt x="2148" y="548"/>
                  </a:lnTo>
                  <a:lnTo>
                    <a:pt x="2148" y="548"/>
                  </a:lnTo>
                  <a:lnTo>
                    <a:pt x="2151" y="548"/>
                  </a:lnTo>
                  <a:lnTo>
                    <a:pt x="2151" y="548"/>
                  </a:lnTo>
                  <a:lnTo>
                    <a:pt x="2153" y="548"/>
                  </a:lnTo>
                  <a:lnTo>
                    <a:pt x="2153" y="548"/>
                  </a:lnTo>
                  <a:lnTo>
                    <a:pt x="2158" y="548"/>
                  </a:lnTo>
                  <a:lnTo>
                    <a:pt x="2158" y="546"/>
                  </a:lnTo>
                  <a:lnTo>
                    <a:pt x="2161" y="546"/>
                  </a:lnTo>
                  <a:lnTo>
                    <a:pt x="2161" y="546"/>
                  </a:lnTo>
                  <a:lnTo>
                    <a:pt x="2164" y="546"/>
                  </a:lnTo>
                  <a:lnTo>
                    <a:pt x="2164" y="544"/>
                  </a:lnTo>
                  <a:lnTo>
                    <a:pt x="2166" y="544"/>
                  </a:lnTo>
                  <a:lnTo>
                    <a:pt x="2166" y="544"/>
                  </a:lnTo>
                  <a:lnTo>
                    <a:pt x="2169" y="544"/>
                  </a:lnTo>
                  <a:lnTo>
                    <a:pt x="2169" y="542"/>
                  </a:lnTo>
                  <a:lnTo>
                    <a:pt x="2171" y="542"/>
                  </a:lnTo>
                  <a:lnTo>
                    <a:pt x="2171" y="540"/>
                  </a:lnTo>
                  <a:lnTo>
                    <a:pt x="2174" y="540"/>
                  </a:lnTo>
                  <a:lnTo>
                    <a:pt x="2174" y="538"/>
                  </a:lnTo>
                  <a:lnTo>
                    <a:pt x="2176" y="538"/>
                  </a:lnTo>
                  <a:lnTo>
                    <a:pt x="2176" y="536"/>
                  </a:lnTo>
                  <a:lnTo>
                    <a:pt x="2179" y="536"/>
                  </a:lnTo>
                  <a:lnTo>
                    <a:pt x="2179" y="536"/>
                  </a:lnTo>
                  <a:lnTo>
                    <a:pt x="2182" y="536"/>
                  </a:lnTo>
                  <a:lnTo>
                    <a:pt x="2182" y="536"/>
                  </a:lnTo>
                  <a:lnTo>
                    <a:pt x="2184" y="536"/>
                  </a:lnTo>
                  <a:lnTo>
                    <a:pt x="2184" y="536"/>
                  </a:lnTo>
                  <a:lnTo>
                    <a:pt x="2187" y="536"/>
                  </a:lnTo>
                  <a:lnTo>
                    <a:pt x="2187" y="536"/>
                  </a:lnTo>
                  <a:lnTo>
                    <a:pt x="2189" y="536"/>
                  </a:lnTo>
                  <a:lnTo>
                    <a:pt x="2189" y="536"/>
                  </a:lnTo>
                  <a:lnTo>
                    <a:pt x="2192" y="536"/>
                  </a:lnTo>
                  <a:lnTo>
                    <a:pt x="2192" y="534"/>
                  </a:lnTo>
                  <a:lnTo>
                    <a:pt x="2194" y="534"/>
                  </a:lnTo>
                  <a:lnTo>
                    <a:pt x="2194" y="532"/>
                  </a:lnTo>
                  <a:lnTo>
                    <a:pt x="2197" y="532"/>
                  </a:lnTo>
                  <a:lnTo>
                    <a:pt x="2197" y="532"/>
                  </a:lnTo>
                  <a:lnTo>
                    <a:pt x="2200" y="532"/>
                  </a:lnTo>
                  <a:lnTo>
                    <a:pt x="2200" y="530"/>
                  </a:lnTo>
                  <a:lnTo>
                    <a:pt x="2202" y="530"/>
                  </a:lnTo>
                  <a:lnTo>
                    <a:pt x="2202" y="530"/>
                  </a:lnTo>
                  <a:lnTo>
                    <a:pt x="2205" y="530"/>
                  </a:lnTo>
                  <a:lnTo>
                    <a:pt x="2205" y="529"/>
                  </a:lnTo>
                  <a:lnTo>
                    <a:pt x="2210" y="529"/>
                  </a:lnTo>
                  <a:lnTo>
                    <a:pt x="2210" y="529"/>
                  </a:lnTo>
                  <a:lnTo>
                    <a:pt x="2212" y="529"/>
                  </a:lnTo>
                  <a:lnTo>
                    <a:pt x="2212" y="529"/>
                  </a:lnTo>
                  <a:lnTo>
                    <a:pt x="2215" y="529"/>
                  </a:lnTo>
                  <a:lnTo>
                    <a:pt x="2215" y="529"/>
                  </a:lnTo>
                  <a:lnTo>
                    <a:pt x="2218" y="529"/>
                  </a:lnTo>
                  <a:lnTo>
                    <a:pt x="2218" y="529"/>
                  </a:lnTo>
                  <a:lnTo>
                    <a:pt x="2220" y="529"/>
                  </a:lnTo>
                  <a:lnTo>
                    <a:pt x="2220" y="529"/>
                  </a:lnTo>
                  <a:lnTo>
                    <a:pt x="2223" y="529"/>
                  </a:lnTo>
                  <a:lnTo>
                    <a:pt x="2223" y="527"/>
                  </a:lnTo>
                  <a:lnTo>
                    <a:pt x="2225" y="527"/>
                  </a:lnTo>
                  <a:lnTo>
                    <a:pt x="2225" y="527"/>
                  </a:lnTo>
                  <a:lnTo>
                    <a:pt x="2228" y="527"/>
                  </a:lnTo>
                  <a:lnTo>
                    <a:pt x="2228" y="523"/>
                  </a:lnTo>
                  <a:lnTo>
                    <a:pt x="2230" y="523"/>
                  </a:lnTo>
                  <a:lnTo>
                    <a:pt x="2230" y="519"/>
                  </a:lnTo>
                  <a:lnTo>
                    <a:pt x="2233" y="519"/>
                  </a:lnTo>
                  <a:lnTo>
                    <a:pt x="2233" y="519"/>
                  </a:lnTo>
                  <a:lnTo>
                    <a:pt x="2236" y="519"/>
                  </a:lnTo>
                  <a:lnTo>
                    <a:pt x="2236" y="519"/>
                  </a:lnTo>
                  <a:lnTo>
                    <a:pt x="2238" y="519"/>
                  </a:lnTo>
                  <a:lnTo>
                    <a:pt x="2238" y="517"/>
                  </a:lnTo>
                  <a:lnTo>
                    <a:pt x="2241" y="517"/>
                  </a:lnTo>
                  <a:lnTo>
                    <a:pt x="2241" y="517"/>
                  </a:lnTo>
                  <a:lnTo>
                    <a:pt x="2243" y="517"/>
                  </a:lnTo>
                  <a:lnTo>
                    <a:pt x="2243" y="515"/>
                  </a:lnTo>
                  <a:lnTo>
                    <a:pt x="2246" y="515"/>
                  </a:lnTo>
                  <a:lnTo>
                    <a:pt x="2246" y="515"/>
                  </a:lnTo>
                  <a:lnTo>
                    <a:pt x="2248" y="515"/>
                  </a:lnTo>
                  <a:lnTo>
                    <a:pt x="2248" y="515"/>
                  </a:lnTo>
                  <a:lnTo>
                    <a:pt x="2251" y="515"/>
                  </a:lnTo>
                  <a:lnTo>
                    <a:pt x="2251" y="515"/>
                  </a:lnTo>
                  <a:lnTo>
                    <a:pt x="2253" y="515"/>
                  </a:lnTo>
                  <a:lnTo>
                    <a:pt x="2253" y="515"/>
                  </a:lnTo>
                  <a:lnTo>
                    <a:pt x="2256" y="515"/>
                  </a:lnTo>
                  <a:lnTo>
                    <a:pt x="2256" y="513"/>
                  </a:lnTo>
                  <a:lnTo>
                    <a:pt x="2261" y="513"/>
                  </a:lnTo>
                  <a:lnTo>
                    <a:pt x="2261" y="513"/>
                  </a:lnTo>
                  <a:lnTo>
                    <a:pt x="2264" y="513"/>
                  </a:lnTo>
                  <a:lnTo>
                    <a:pt x="2264" y="510"/>
                  </a:lnTo>
                  <a:lnTo>
                    <a:pt x="2266" y="510"/>
                  </a:lnTo>
                  <a:lnTo>
                    <a:pt x="2266" y="510"/>
                  </a:lnTo>
                  <a:lnTo>
                    <a:pt x="2269" y="510"/>
                  </a:lnTo>
                  <a:lnTo>
                    <a:pt x="2269" y="510"/>
                  </a:lnTo>
                  <a:lnTo>
                    <a:pt x="2271" y="510"/>
                  </a:lnTo>
                  <a:lnTo>
                    <a:pt x="2271" y="508"/>
                  </a:lnTo>
                  <a:lnTo>
                    <a:pt x="2274" y="508"/>
                  </a:lnTo>
                  <a:lnTo>
                    <a:pt x="2274" y="508"/>
                  </a:lnTo>
                  <a:lnTo>
                    <a:pt x="2277" y="508"/>
                  </a:lnTo>
                  <a:lnTo>
                    <a:pt x="2277" y="508"/>
                  </a:lnTo>
                  <a:lnTo>
                    <a:pt x="2279" y="508"/>
                  </a:lnTo>
                  <a:lnTo>
                    <a:pt x="2279" y="506"/>
                  </a:lnTo>
                  <a:lnTo>
                    <a:pt x="2282" y="506"/>
                  </a:lnTo>
                  <a:lnTo>
                    <a:pt x="2282" y="506"/>
                  </a:lnTo>
                  <a:lnTo>
                    <a:pt x="2284" y="506"/>
                  </a:lnTo>
                  <a:lnTo>
                    <a:pt x="2284" y="506"/>
                  </a:lnTo>
                  <a:lnTo>
                    <a:pt x="2287" y="506"/>
                  </a:lnTo>
                  <a:lnTo>
                    <a:pt x="2287" y="506"/>
                  </a:lnTo>
                  <a:lnTo>
                    <a:pt x="2289" y="506"/>
                  </a:lnTo>
                  <a:lnTo>
                    <a:pt x="2289" y="506"/>
                  </a:lnTo>
                  <a:lnTo>
                    <a:pt x="2292" y="506"/>
                  </a:lnTo>
                  <a:lnTo>
                    <a:pt x="2292" y="504"/>
                  </a:lnTo>
                  <a:lnTo>
                    <a:pt x="2295" y="504"/>
                  </a:lnTo>
                  <a:lnTo>
                    <a:pt x="2295" y="504"/>
                  </a:lnTo>
                  <a:lnTo>
                    <a:pt x="2297" y="504"/>
                  </a:lnTo>
                  <a:lnTo>
                    <a:pt x="2297" y="504"/>
                  </a:lnTo>
                  <a:lnTo>
                    <a:pt x="2300" y="504"/>
                  </a:lnTo>
                  <a:lnTo>
                    <a:pt x="2300" y="502"/>
                  </a:lnTo>
                  <a:lnTo>
                    <a:pt x="2302" y="502"/>
                  </a:lnTo>
                  <a:lnTo>
                    <a:pt x="2302" y="500"/>
                  </a:lnTo>
                  <a:lnTo>
                    <a:pt x="2305" y="500"/>
                  </a:lnTo>
                  <a:lnTo>
                    <a:pt x="2305" y="498"/>
                  </a:lnTo>
                  <a:lnTo>
                    <a:pt x="2307" y="498"/>
                  </a:lnTo>
                  <a:lnTo>
                    <a:pt x="2307" y="498"/>
                  </a:lnTo>
                  <a:lnTo>
                    <a:pt x="2313" y="498"/>
                  </a:lnTo>
                  <a:lnTo>
                    <a:pt x="2313" y="496"/>
                  </a:lnTo>
                  <a:lnTo>
                    <a:pt x="2315" y="496"/>
                  </a:lnTo>
                  <a:lnTo>
                    <a:pt x="2315" y="496"/>
                  </a:lnTo>
                  <a:lnTo>
                    <a:pt x="2318" y="496"/>
                  </a:lnTo>
                  <a:lnTo>
                    <a:pt x="2318" y="496"/>
                  </a:lnTo>
                  <a:lnTo>
                    <a:pt x="2320" y="496"/>
                  </a:lnTo>
                  <a:lnTo>
                    <a:pt x="2320" y="496"/>
                  </a:lnTo>
                  <a:lnTo>
                    <a:pt x="2325" y="496"/>
                  </a:lnTo>
                  <a:lnTo>
                    <a:pt x="2325" y="496"/>
                  </a:lnTo>
                  <a:lnTo>
                    <a:pt x="2328" y="496"/>
                  </a:lnTo>
                  <a:lnTo>
                    <a:pt x="2328" y="496"/>
                  </a:lnTo>
                  <a:lnTo>
                    <a:pt x="2330" y="496"/>
                  </a:lnTo>
                  <a:lnTo>
                    <a:pt x="2330" y="494"/>
                  </a:lnTo>
                  <a:lnTo>
                    <a:pt x="2333" y="494"/>
                  </a:lnTo>
                  <a:lnTo>
                    <a:pt x="2333" y="493"/>
                  </a:lnTo>
                  <a:lnTo>
                    <a:pt x="2336" y="493"/>
                  </a:lnTo>
                  <a:lnTo>
                    <a:pt x="2336" y="491"/>
                  </a:lnTo>
                  <a:lnTo>
                    <a:pt x="2338" y="491"/>
                  </a:lnTo>
                  <a:lnTo>
                    <a:pt x="2338" y="491"/>
                  </a:lnTo>
                  <a:lnTo>
                    <a:pt x="2341" y="491"/>
                  </a:lnTo>
                  <a:lnTo>
                    <a:pt x="2341" y="487"/>
                  </a:lnTo>
                  <a:lnTo>
                    <a:pt x="2343" y="487"/>
                  </a:lnTo>
                  <a:lnTo>
                    <a:pt x="2343" y="485"/>
                  </a:lnTo>
                  <a:lnTo>
                    <a:pt x="2346" y="485"/>
                  </a:lnTo>
                  <a:lnTo>
                    <a:pt x="2346" y="483"/>
                  </a:lnTo>
                  <a:lnTo>
                    <a:pt x="2348" y="483"/>
                  </a:lnTo>
                  <a:lnTo>
                    <a:pt x="2348" y="483"/>
                  </a:lnTo>
                  <a:lnTo>
                    <a:pt x="2351" y="483"/>
                  </a:lnTo>
                  <a:lnTo>
                    <a:pt x="2351" y="483"/>
                  </a:lnTo>
                  <a:lnTo>
                    <a:pt x="2354" y="483"/>
                  </a:lnTo>
                  <a:lnTo>
                    <a:pt x="2354" y="481"/>
                  </a:lnTo>
                  <a:lnTo>
                    <a:pt x="2356" y="481"/>
                  </a:lnTo>
                  <a:lnTo>
                    <a:pt x="2356" y="481"/>
                  </a:lnTo>
                  <a:lnTo>
                    <a:pt x="2361" y="481"/>
                  </a:lnTo>
                  <a:lnTo>
                    <a:pt x="2361" y="479"/>
                  </a:lnTo>
                  <a:lnTo>
                    <a:pt x="2364" y="479"/>
                  </a:lnTo>
                  <a:lnTo>
                    <a:pt x="2364" y="479"/>
                  </a:lnTo>
                  <a:lnTo>
                    <a:pt x="2366" y="479"/>
                  </a:lnTo>
                  <a:lnTo>
                    <a:pt x="2366" y="477"/>
                  </a:lnTo>
                  <a:lnTo>
                    <a:pt x="2369" y="477"/>
                  </a:lnTo>
                  <a:lnTo>
                    <a:pt x="2369" y="477"/>
                  </a:lnTo>
                  <a:lnTo>
                    <a:pt x="2372" y="477"/>
                  </a:lnTo>
                  <a:lnTo>
                    <a:pt x="2372" y="477"/>
                  </a:lnTo>
                  <a:lnTo>
                    <a:pt x="2374" y="477"/>
                  </a:lnTo>
                  <a:lnTo>
                    <a:pt x="2374" y="474"/>
                  </a:lnTo>
                  <a:lnTo>
                    <a:pt x="2377" y="474"/>
                  </a:lnTo>
                  <a:lnTo>
                    <a:pt x="2377" y="474"/>
                  </a:lnTo>
                  <a:lnTo>
                    <a:pt x="2379" y="474"/>
                  </a:lnTo>
                  <a:lnTo>
                    <a:pt x="2379" y="474"/>
                  </a:lnTo>
                  <a:lnTo>
                    <a:pt x="2382" y="474"/>
                  </a:lnTo>
                  <a:lnTo>
                    <a:pt x="2382" y="474"/>
                  </a:lnTo>
                  <a:lnTo>
                    <a:pt x="2384" y="474"/>
                  </a:lnTo>
                  <a:lnTo>
                    <a:pt x="2384" y="474"/>
                  </a:lnTo>
                  <a:lnTo>
                    <a:pt x="2387" y="474"/>
                  </a:lnTo>
                  <a:lnTo>
                    <a:pt x="2387" y="474"/>
                  </a:lnTo>
                  <a:lnTo>
                    <a:pt x="2390" y="474"/>
                  </a:lnTo>
                  <a:lnTo>
                    <a:pt x="2390" y="474"/>
                  </a:lnTo>
                  <a:lnTo>
                    <a:pt x="2392" y="474"/>
                  </a:lnTo>
                  <a:lnTo>
                    <a:pt x="2392" y="474"/>
                  </a:lnTo>
                  <a:lnTo>
                    <a:pt x="2395" y="474"/>
                  </a:lnTo>
                  <a:lnTo>
                    <a:pt x="2395" y="474"/>
                  </a:lnTo>
                  <a:lnTo>
                    <a:pt x="2397" y="474"/>
                  </a:lnTo>
                  <a:lnTo>
                    <a:pt x="2397" y="472"/>
                  </a:lnTo>
                  <a:lnTo>
                    <a:pt x="2400" y="472"/>
                  </a:lnTo>
                  <a:lnTo>
                    <a:pt x="2400" y="472"/>
                  </a:lnTo>
                  <a:lnTo>
                    <a:pt x="2402" y="472"/>
                  </a:lnTo>
                  <a:lnTo>
                    <a:pt x="2402" y="472"/>
                  </a:lnTo>
                  <a:lnTo>
                    <a:pt x="2405" y="472"/>
                  </a:lnTo>
                  <a:lnTo>
                    <a:pt x="2405" y="470"/>
                  </a:lnTo>
                  <a:lnTo>
                    <a:pt x="2407" y="470"/>
                  </a:lnTo>
                  <a:lnTo>
                    <a:pt x="2407" y="470"/>
                  </a:lnTo>
                  <a:lnTo>
                    <a:pt x="2413" y="470"/>
                  </a:lnTo>
                  <a:lnTo>
                    <a:pt x="2413" y="470"/>
                  </a:lnTo>
                  <a:lnTo>
                    <a:pt x="2415" y="470"/>
                  </a:lnTo>
                  <a:lnTo>
                    <a:pt x="2415" y="470"/>
                  </a:lnTo>
                  <a:lnTo>
                    <a:pt x="2418" y="470"/>
                  </a:lnTo>
                  <a:lnTo>
                    <a:pt x="2418" y="470"/>
                  </a:lnTo>
                  <a:lnTo>
                    <a:pt x="2420" y="470"/>
                  </a:lnTo>
                  <a:lnTo>
                    <a:pt x="2420" y="470"/>
                  </a:lnTo>
                  <a:lnTo>
                    <a:pt x="2423" y="470"/>
                  </a:lnTo>
                  <a:lnTo>
                    <a:pt x="2423" y="470"/>
                  </a:lnTo>
                  <a:lnTo>
                    <a:pt x="2425" y="470"/>
                  </a:lnTo>
                  <a:lnTo>
                    <a:pt x="2425" y="468"/>
                  </a:lnTo>
                  <a:lnTo>
                    <a:pt x="2428" y="468"/>
                  </a:lnTo>
                  <a:lnTo>
                    <a:pt x="2428" y="466"/>
                  </a:lnTo>
                  <a:lnTo>
                    <a:pt x="2431" y="466"/>
                  </a:lnTo>
                  <a:lnTo>
                    <a:pt x="2431" y="466"/>
                  </a:lnTo>
                  <a:lnTo>
                    <a:pt x="2433" y="466"/>
                  </a:lnTo>
                  <a:lnTo>
                    <a:pt x="2433" y="466"/>
                  </a:lnTo>
                  <a:lnTo>
                    <a:pt x="2436" y="466"/>
                  </a:lnTo>
                  <a:lnTo>
                    <a:pt x="2436" y="466"/>
                  </a:lnTo>
                  <a:lnTo>
                    <a:pt x="2438" y="466"/>
                  </a:lnTo>
                  <a:lnTo>
                    <a:pt x="2438" y="466"/>
                  </a:lnTo>
                  <a:lnTo>
                    <a:pt x="2441" y="466"/>
                  </a:lnTo>
                  <a:lnTo>
                    <a:pt x="2441" y="466"/>
                  </a:lnTo>
                  <a:lnTo>
                    <a:pt x="2443" y="466"/>
                  </a:lnTo>
                  <a:lnTo>
                    <a:pt x="2443" y="466"/>
                  </a:lnTo>
                  <a:lnTo>
                    <a:pt x="2446" y="466"/>
                  </a:lnTo>
                  <a:lnTo>
                    <a:pt x="2446" y="466"/>
                  </a:lnTo>
                  <a:lnTo>
                    <a:pt x="2449" y="466"/>
                  </a:lnTo>
                  <a:lnTo>
                    <a:pt x="2449" y="466"/>
                  </a:lnTo>
                  <a:lnTo>
                    <a:pt x="2454" y="466"/>
                  </a:lnTo>
                  <a:lnTo>
                    <a:pt x="2454" y="466"/>
                  </a:lnTo>
                  <a:lnTo>
                    <a:pt x="2456" y="466"/>
                  </a:lnTo>
                  <a:lnTo>
                    <a:pt x="2456" y="466"/>
                  </a:lnTo>
                  <a:lnTo>
                    <a:pt x="2459" y="466"/>
                  </a:lnTo>
                  <a:lnTo>
                    <a:pt x="2459" y="466"/>
                  </a:lnTo>
                  <a:lnTo>
                    <a:pt x="2464" y="466"/>
                  </a:lnTo>
                  <a:lnTo>
                    <a:pt x="2464" y="466"/>
                  </a:lnTo>
                  <a:lnTo>
                    <a:pt x="2467" y="466"/>
                  </a:lnTo>
                  <a:lnTo>
                    <a:pt x="2467" y="466"/>
                  </a:lnTo>
                  <a:lnTo>
                    <a:pt x="2469" y="466"/>
                  </a:lnTo>
                  <a:lnTo>
                    <a:pt x="2469" y="464"/>
                  </a:lnTo>
                  <a:lnTo>
                    <a:pt x="2472" y="464"/>
                  </a:lnTo>
                  <a:lnTo>
                    <a:pt x="2472" y="462"/>
                  </a:lnTo>
                  <a:lnTo>
                    <a:pt x="2474" y="462"/>
                  </a:lnTo>
                  <a:lnTo>
                    <a:pt x="2474" y="462"/>
                  </a:lnTo>
                  <a:lnTo>
                    <a:pt x="2477" y="462"/>
                  </a:lnTo>
                  <a:lnTo>
                    <a:pt x="2477" y="460"/>
                  </a:lnTo>
                  <a:lnTo>
                    <a:pt x="2479" y="460"/>
                  </a:lnTo>
                  <a:lnTo>
                    <a:pt x="2479" y="458"/>
                  </a:lnTo>
                  <a:lnTo>
                    <a:pt x="2482" y="458"/>
                  </a:lnTo>
                  <a:lnTo>
                    <a:pt x="2482" y="458"/>
                  </a:lnTo>
                  <a:lnTo>
                    <a:pt x="2484" y="458"/>
                  </a:lnTo>
                  <a:lnTo>
                    <a:pt x="2484" y="458"/>
                  </a:lnTo>
                  <a:lnTo>
                    <a:pt x="2487" y="458"/>
                  </a:lnTo>
                  <a:lnTo>
                    <a:pt x="2487" y="457"/>
                  </a:lnTo>
                  <a:lnTo>
                    <a:pt x="2490" y="457"/>
                  </a:lnTo>
                  <a:lnTo>
                    <a:pt x="2490" y="457"/>
                  </a:lnTo>
                  <a:lnTo>
                    <a:pt x="2492" y="457"/>
                  </a:lnTo>
                  <a:lnTo>
                    <a:pt x="2492" y="457"/>
                  </a:lnTo>
                  <a:lnTo>
                    <a:pt x="2495" y="457"/>
                  </a:lnTo>
                  <a:lnTo>
                    <a:pt x="2495" y="453"/>
                  </a:lnTo>
                  <a:lnTo>
                    <a:pt x="2497" y="453"/>
                  </a:lnTo>
                  <a:lnTo>
                    <a:pt x="2497" y="451"/>
                  </a:lnTo>
                  <a:lnTo>
                    <a:pt x="2500" y="451"/>
                  </a:lnTo>
                  <a:lnTo>
                    <a:pt x="2500" y="449"/>
                  </a:lnTo>
                  <a:lnTo>
                    <a:pt x="2502" y="449"/>
                  </a:lnTo>
                  <a:lnTo>
                    <a:pt x="2502" y="449"/>
                  </a:lnTo>
                  <a:lnTo>
                    <a:pt x="2505" y="449"/>
                  </a:lnTo>
                  <a:lnTo>
                    <a:pt x="2505" y="449"/>
                  </a:lnTo>
                  <a:lnTo>
                    <a:pt x="2508" y="449"/>
                  </a:lnTo>
                  <a:lnTo>
                    <a:pt x="2508" y="447"/>
                  </a:lnTo>
                  <a:lnTo>
                    <a:pt x="2510" y="447"/>
                  </a:lnTo>
                  <a:lnTo>
                    <a:pt x="2510" y="445"/>
                  </a:lnTo>
                  <a:lnTo>
                    <a:pt x="2515" y="445"/>
                  </a:lnTo>
                  <a:lnTo>
                    <a:pt x="2515" y="443"/>
                  </a:lnTo>
                  <a:lnTo>
                    <a:pt x="2518" y="443"/>
                  </a:lnTo>
                  <a:lnTo>
                    <a:pt x="2518" y="443"/>
                  </a:lnTo>
                  <a:lnTo>
                    <a:pt x="2520" y="443"/>
                  </a:lnTo>
                  <a:lnTo>
                    <a:pt x="2520" y="441"/>
                  </a:lnTo>
                  <a:lnTo>
                    <a:pt x="2523" y="441"/>
                  </a:lnTo>
                  <a:lnTo>
                    <a:pt x="2523" y="438"/>
                  </a:lnTo>
                  <a:lnTo>
                    <a:pt x="2526" y="438"/>
                  </a:lnTo>
                  <a:lnTo>
                    <a:pt x="2526" y="438"/>
                  </a:lnTo>
                  <a:lnTo>
                    <a:pt x="2528" y="438"/>
                  </a:lnTo>
                  <a:lnTo>
                    <a:pt x="2528" y="436"/>
                  </a:lnTo>
                  <a:lnTo>
                    <a:pt x="2531" y="436"/>
                  </a:lnTo>
                  <a:lnTo>
                    <a:pt x="2531" y="434"/>
                  </a:lnTo>
                  <a:lnTo>
                    <a:pt x="2533" y="434"/>
                  </a:lnTo>
                  <a:lnTo>
                    <a:pt x="2533" y="430"/>
                  </a:lnTo>
                  <a:lnTo>
                    <a:pt x="2536" y="430"/>
                  </a:lnTo>
                  <a:lnTo>
                    <a:pt x="2536" y="430"/>
                  </a:lnTo>
                  <a:lnTo>
                    <a:pt x="2538" y="430"/>
                  </a:lnTo>
                  <a:lnTo>
                    <a:pt x="2538" y="428"/>
                  </a:lnTo>
                  <a:lnTo>
                    <a:pt x="2541" y="428"/>
                  </a:lnTo>
                  <a:lnTo>
                    <a:pt x="2541" y="426"/>
                  </a:lnTo>
                  <a:lnTo>
                    <a:pt x="2544" y="426"/>
                  </a:lnTo>
                  <a:lnTo>
                    <a:pt x="2544" y="424"/>
                  </a:lnTo>
                  <a:lnTo>
                    <a:pt x="2546" y="424"/>
                  </a:lnTo>
                  <a:lnTo>
                    <a:pt x="2546" y="422"/>
                  </a:lnTo>
                  <a:lnTo>
                    <a:pt x="2549" y="422"/>
                  </a:lnTo>
                  <a:lnTo>
                    <a:pt x="2549" y="422"/>
                  </a:lnTo>
                  <a:lnTo>
                    <a:pt x="2551" y="422"/>
                  </a:lnTo>
                  <a:lnTo>
                    <a:pt x="2551" y="421"/>
                  </a:lnTo>
                  <a:lnTo>
                    <a:pt x="2554" y="421"/>
                  </a:lnTo>
                  <a:lnTo>
                    <a:pt x="2554" y="419"/>
                  </a:lnTo>
                  <a:lnTo>
                    <a:pt x="2556" y="419"/>
                  </a:lnTo>
                  <a:lnTo>
                    <a:pt x="2556" y="419"/>
                  </a:lnTo>
                  <a:lnTo>
                    <a:pt x="2559" y="419"/>
                  </a:lnTo>
                  <a:lnTo>
                    <a:pt x="2559" y="419"/>
                  </a:lnTo>
                  <a:lnTo>
                    <a:pt x="2562" y="419"/>
                  </a:lnTo>
                  <a:lnTo>
                    <a:pt x="2562" y="419"/>
                  </a:lnTo>
                  <a:lnTo>
                    <a:pt x="2567" y="419"/>
                  </a:lnTo>
                  <a:lnTo>
                    <a:pt x="2567" y="419"/>
                  </a:lnTo>
                  <a:lnTo>
                    <a:pt x="2569" y="419"/>
                  </a:lnTo>
                  <a:lnTo>
                    <a:pt x="2569" y="419"/>
                  </a:lnTo>
                  <a:lnTo>
                    <a:pt x="2572" y="419"/>
                  </a:lnTo>
                  <a:lnTo>
                    <a:pt x="2572" y="417"/>
                  </a:lnTo>
                  <a:lnTo>
                    <a:pt x="2574" y="417"/>
                  </a:lnTo>
                  <a:lnTo>
                    <a:pt x="2574" y="417"/>
                  </a:lnTo>
                  <a:lnTo>
                    <a:pt x="2577" y="417"/>
                  </a:lnTo>
                  <a:lnTo>
                    <a:pt x="2577" y="415"/>
                  </a:lnTo>
                  <a:lnTo>
                    <a:pt x="2579" y="415"/>
                  </a:lnTo>
                  <a:lnTo>
                    <a:pt x="2579" y="415"/>
                  </a:lnTo>
                  <a:lnTo>
                    <a:pt x="2582" y="415"/>
                  </a:lnTo>
                  <a:lnTo>
                    <a:pt x="2582" y="415"/>
                  </a:lnTo>
                  <a:lnTo>
                    <a:pt x="2585" y="415"/>
                  </a:lnTo>
                  <a:lnTo>
                    <a:pt x="2585" y="411"/>
                  </a:lnTo>
                  <a:lnTo>
                    <a:pt x="2587" y="411"/>
                  </a:lnTo>
                  <a:lnTo>
                    <a:pt x="2587" y="411"/>
                  </a:lnTo>
                  <a:lnTo>
                    <a:pt x="2590" y="411"/>
                  </a:lnTo>
                  <a:lnTo>
                    <a:pt x="2590" y="409"/>
                  </a:lnTo>
                  <a:lnTo>
                    <a:pt x="2592" y="409"/>
                  </a:lnTo>
                  <a:lnTo>
                    <a:pt x="2592" y="409"/>
                  </a:lnTo>
                  <a:lnTo>
                    <a:pt x="2595" y="409"/>
                  </a:lnTo>
                  <a:lnTo>
                    <a:pt x="2595" y="405"/>
                  </a:lnTo>
                  <a:lnTo>
                    <a:pt x="2597" y="405"/>
                  </a:lnTo>
                  <a:lnTo>
                    <a:pt x="2597" y="405"/>
                  </a:lnTo>
                  <a:lnTo>
                    <a:pt x="2600" y="405"/>
                  </a:lnTo>
                  <a:lnTo>
                    <a:pt x="2600" y="403"/>
                  </a:lnTo>
                  <a:lnTo>
                    <a:pt x="2603" y="403"/>
                  </a:lnTo>
                  <a:lnTo>
                    <a:pt x="2603" y="402"/>
                  </a:lnTo>
                  <a:lnTo>
                    <a:pt x="2605" y="402"/>
                  </a:lnTo>
                  <a:lnTo>
                    <a:pt x="2605" y="402"/>
                  </a:lnTo>
                  <a:lnTo>
                    <a:pt x="2608" y="402"/>
                  </a:lnTo>
                  <a:lnTo>
                    <a:pt x="2608" y="402"/>
                  </a:lnTo>
                  <a:lnTo>
                    <a:pt x="2610" y="402"/>
                  </a:lnTo>
                  <a:lnTo>
                    <a:pt x="2610" y="400"/>
                  </a:lnTo>
                  <a:lnTo>
                    <a:pt x="2613" y="400"/>
                  </a:lnTo>
                  <a:lnTo>
                    <a:pt x="2613" y="400"/>
                  </a:lnTo>
                  <a:lnTo>
                    <a:pt x="2618" y="400"/>
                  </a:lnTo>
                  <a:lnTo>
                    <a:pt x="2618" y="400"/>
                  </a:lnTo>
                  <a:lnTo>
                    <a:pt x="2621" y="400"/>
                  </a:lnTo>
                  <a:lnTo>
                    <a:pt x="2621" y="400"/>
                  </a:lnTo>
                  <a:lnTo>
                    <a:pt x="2623" y="400"/>
                  </a:lnTo>
                  <a:lnTo>
                    <a:pt x="2623" y="400"/>
                  </a:lnTo>
                  <a:lnTo>
                    <a:pt x="2626" y="400"/>
                  </a:lnTo>
                  <a:lnTo>
                    <a:pt x="2626" y="396"/>
                  </a:lnTo>
                  <a:lnTo>
                    <a:pt x="2628" y="396"/>
                  </a:lnTo>
                  <a:lnTo>
                    <a:pt x="2628" y="394"/>
                  </a:lnTo>
                  <a:lnTo>
                    <a:pt x="2631" y="394"/>
                  </a:lnTo>
                  <a:lnTo>
                    <a:pt x="2631" y="390"/>
                  </a:lnTo>
                  <a:lnTo>
                    <a:pt x="2633" y="390"/>
                  </a:lnTo>
                  <a:lnTo>
                    <a:pt x="2633" y="388"/>
                  </a:lnTo>
                  <a:lnTo>
                    <a:pt x="2636" y="388"/>
                  </a:lnTo>
                  <a:lnTo>
                    <a:pt x="2636" y="388"/>
                  </a:lnTo>
                  <a:lnTo>
                    <a:pt x="2639" y="388"/>
                  </a:lnTo>
                  <a:lnTo>
                    <a:pt x="2639" y="388"/>
                  </a:lnTo>
                  <a:lnTo>
                    <a:pt x="2641" y="388"/>
                  </a:lnTo>
                  <a:lnTo>
                    <a:pt x="2641" y="386"/>
                  </a:lnTo>
                  <a:lnTo>
                    <a:pt x="2644" y="386"/>
                  </a:lnTo>
                  <a:lnTo>
                    <a:pt x="2644" y="386"/>
                  </a:lnTo>
                  <a:lnTo>
                    <a:pt x="2646" y="386"/>
                  </a:lnTo>
                  <a:lnTo>
                    <a:pt x="2646" y="383"/>
                  </a:lnTo>
                  <a:lnTo>
                    <a:pt x="2649" y="383"/>
                  </a:lnTo>
                  <a:lnTo>
                    <a:pt x="2649" y="383"/>
                  </a:lnTo>
                  <a:lnTo>
                    <a:pt x="2651" y="383"/>
                  </a:lnTo>
                  <a:lnTo>
                    <a:pt x="2651" y="383"/>
                  </a:lnTo>
                  <a:lnTo>
                    <a:pt x="2654" y="383"/>
                  </a:lnTo>
                  <a:lnTo>
                    <a:pt x="2654" y="383"/>
                  </a:lnTo>
                  <a:lnTo>
                    <a:pt x="2656" y="383"/>
                  </a:lnTo>
                  <a:lnTo>
                    <a:pt x="2656" y="383"/>
                  </a:lnTo>
                  <a:lnTo>
                    <a:pt x="2659" y="383"/>
                  </a:lnTo>
                  <a:lnTo>
                    <a:pt x="2659" y="381"/>
                  </a:lnTo>
                  <a:lnTo>
                    <a:pt x="2662" y="381"/>
                  </a:lnTo>
                  <a:lnTo>
                    <a:pt x="2662" y="381"/>
                  </a:lnTo>
                  <a:lnTo>
                    <a:pt x="2664" y="381"/>
                  </a:lnTo>
                  <a:lnTo>
                    <a:pt x="2664" y="381"/>
                  </a:lnTo>
                  <a:lnTo>
                    <a:pt x="2669" y="381"/>
                  </a:lnTo>
                  <a:lnTo>
                    <a:pt x="2669" y="379"/>
                  </a:lnTo>
                  <a:lnTo>
                    <a:pt x="2672" y="379"/>
                  </a:lnTo>
                  <a:lnTo>
                    <a:pt x="2672" y="379"/>
                  </a:lnTo>
                  <a:lnTo>
                    <a:pt x="2674" y="379"/>
                  </a:lnTo>
                  <a:lnTo>
                    <a:pt x="2674" y="377"/>
                  </a:lnTo>
                  <a:lnTo>
                    <a:pt x="2677" y="377"/>
                  </a:lnTo>
                  <a:lnTo>
                    <a:pt x="2677" y="377"/>
                  </a:lnTo>
                  <a:lnTo>
                    <a:pt x="2680" y="377"/>
                  </a:lnTo>
                  <a:lnTo>
                    <a:pt x="2680" y="377"/>
                  </a:lnTo>
                  <a:lnTo>
                    <a:pt x="2682" y="377"/>
                  </a:lnTo>
                  <a:lnTo>
                    <a:pt x="2682" y="377"/>
                  </a:lnTo>
                  <a:lnTo>
                    <a:pt x="2685" y="377"/>
                  </a:lnTo>
                  <a:lnTo>
                    <a:pt x="2685" y="377"/>
                  </a:lnTo>
                  <a:lnTo>
                    <a:pt x="2687" y="377"/>
                  </a:lnTo>
                  <a:lnTo>
                    <a:pt x="2687" y="377"/>
                  </a:lnTo>
                  <a:lnTo>
                    <a:pt x="2690" y="377"/>
                  </a:lnTo>
                  <a:lnTo>
                    <a:pt x="2690" y="377"/>
                  </a:lnTo>
                  <a:lnTo>
                    <a:pt x="2692" y="377"/>
                  </a:lnTo>
                  <a:lnTo>
                    <a:pt x="2692" y="377"/>
                  </a:lnTo>
                  <a:lnTo>
                    <a:pt x="2695" y="377"/>
                  </a:lnTo>
                  <a:lnTo>
                    <a:pt x="2695" y="373"/>
                  </a:lnTo>
                  <a:lnTo>
                    <a:pt x="2698" y="373"/>
                  </a:lnTo>
                  <a:lnTo>
                    <a:pt x="2698" y="373"/>
                  </a:lnTo>
                  <a:lnTo>
                    <a:pt x="2700" y="373"/>
                  </a:lnTo>
                  <a:lnTo>
                    <a:pt x="2700" y="373"/>
                  </a:lnTo>
                  <a:lnTo>
                    <a:pt x="2703" y="373"/>
                  </a:lnTo>
                  <a:lnTo>
                    <a:pt x="2703" y="373"/>
                  </a:lnTo>
                  <a:lnTo>
                    <a:pt x="2705" y="373"/>
                  </a:lnTo>
                  <a:lnTo>
                    <a:pt x="2705" y="371"/>
                  </a:lnTo>
                  <a:lnTo>
                    <a:pt x="2708" y="371"/>
                  </a:lnTo>
                  <a:lnTo>
                    <a:pt x="2708" y="371"/>
                  </a:lnTo>
                  <a:lnTo>
                    <a:pt x="2710" y="371"/>
                  </a:lnTo>
                  <a:lnTo>
                    <a:pt x="2710" y="371"/>
                  </a:lnTo>
                  <a:lnTo>
                    <a:pt x="2713" y="371"/>
                  </a:lnTo>
                  <a:lnTo>
                    <a:pt x="2713" y="371"/>
                  </a:lnTo>
                  <a:lnTo>
                    <a:pt x="2718" y="371"/>
                  </a:lnTo>
                  <a:lnTo>
                    <a:pt x="2718" y="371"/>
                  </a:lnTo>
                  <a:lnTo>
                    <a:pt x="2721" y="371"/>
                  </a:lnTo>
                  <a:lnTo>
                    <a:pt x="2721" y="369"/>
                  </a:lnTo>
                  <a:lnTo>
                    <a:pt x="2723" y="369"/>
                  </a:lnTo>
                  <a:lnTo>
                    <a:pt x="2723" y="367"/>
                  </a:lnTo>
                  <a:lnTo>
                    <a:pt x="2726" y="367"/>
                  </a:lnTo>
                  <a:lnTo>
                    <a:pt x="2726" y="366"/>
                  </a:lnTo>
                  <a:lnTo>
                    <a:pt x="2728" y="366"/>
                  </a:lnTo>
                  <a:lnTo>
                    <a:pt x="2728" y="366"/>
                  </a:lnTo>
                  <a:lnTo>
                    <a:pt x="2731" y="366"/>
                  </a:lnTo>
                  <a:lnTo>
                    <a:pt x="2731" y="364"/>
                  </a:lnTo>
                  <a:lnTo>
                    <a:pt x="2733" y="364"/>
                  </a:lnTo>
                  <a:lnTo>
                    <a:pt x="2733" y="362"/>
                  </a:lnTo>
                  <a:lnTo>
                    <a:pt x="2736" y="362"/>
                  </a:lnTo>
                  <a:lnTo>
                    <a:pt x="2736" y="360"/>
                  </a:lnTo>
                  <a:lnTo>
                    <a:pt x="2739" y="360"/>
                  </a:lnTo>
                  <a:lnTo>
                    <a:pt x="2739" y="360"/>
                  </a:lnTo>
                  <a:lnTo>
                    <a:pt x="2741" y="360"/>
                  </a:lnTo>
                  <a:lnTo>
                    <a:pt x="2741" y="360"/>
                  </a:lnTo>
                  <a:lnTo>
                    <a:pt x="2744" y="360"/>
                  </a:lnTo>
                  <a:lnTo>
                    <a:pt x="2744" y="360"/>
                  </a:lnTo>
                  <a:lnTo>
                    <a:pt x="2746" y="360"/>
                  </a:lnTo>
                  <a:lnTo>
                    <a:pt x="2746" y="360"/>
                  </a:lnTo>
                  <a:lnTo>
                    <a:pt x="2749" y="360"/>
                  </a:lnTo>
                  <a:lnTo>
                    <a:pt x="2749" y="354"/>
                  </a:lnTo>
                  <a:lnTo>
                    <a:pt x="2751" y="354"/>
                  </a:lnTo>
                  <a:lnTo>
                    <a:pt x="2751" y="354"/>
                  </a:lnTo>
                  <a:lnTo>
                    <a:pt x="2754" y="354"/>
                  </a:lnTo>
                  <a:lnTo>
                    <a:pt x="2754" y="350"/>
                  </a:lnTo>
                  <a:lnTo>
                    <a:pt x="2757" y="350"/>
                  </a:lnTo>
                  <a:lnTo>
                    <a:pt x="2757" y="350"/>
                  </a:lnTo>
                  <a:lnTo>
                    <a:pt x="2759" y="350"/>
                  </a:lnTo>
                  <a:lnTo>
                    <a:pt x="2759" y="350"/>
                  </a:lnTo>
                  <a:lnTo>
                    <a:pt x="2762" y="350"/>
                  </a:lnTo>
                  <a:lnTo>
                    <a:pt x="2762" y="350"/>
                  </a:lnTo>
                  <a:lnTo>
                    <a:pt x="2764" y="350"/>
                  </a:lnTo>
                  <a:lnTo>
                    <a:pt x="2764" y="348"/>
                  </a:lnTo>
                  <a:lnTo>
                    <a:pt x="2769" y="348"/>
                  </a:lnTo>
                  <a:lnTo>
                    <a:pt x="2769" y="348"/>
                  </a:lnTo>
                  <a:lnTo>
                    <a:pt x="2772" y="348"/>
                  </a:lnTo>
                  <a:lnTo>
                    <a:pt x="2772" y="347"/>
                  </a:lnTo>
                  <a:lnTo>
                    <a:pt x="2775" y="347"/>
                  </a:lnTo>
                  <a:lnTo>
                    <a:pt x="2775" y="347"/>
                  </a:lnTo>
                  <a:lnTo>
                    <a:pt x="2777" y="347"/>
                  </a:lnTo>
                  <a:lnTo>
                    <a:pt x="2777" y="347"/>
                  </a:lnTo>
                  <a:lnTo>
                    <a:pt x="2780" y="347"/>
                  </a:lnTo>
                  <a:lnTo>
                    <a:pt x="2780" y="347"/>
                  </a:lnTo>
                  <a:lnTo>
                    <a:pt x="2782" y="347"/>
                  </a:lnTo>
                  <a:lnTo>
                    <a:pt x="2782" y="347"/>
                  </a:lnTo>
                  <a:lnTo>
                    <a:pt x="2785" y="347"/>
                  </a:lnTo>
                  <a:lnTo>
                    <a:pt x="2785" y="347"/>
                  </a:lnTo>
                  <a:lnTo>
                    <a:pt x="2787" y="347"/>
                  </a:lnTo>
                  <a:lnTo>
                    <a:pt x="2787" y="345"/>
                  </a:lnTo>
                  <a:lnTo>
                    <a:pt x="2790" y="345"/>
                  </a:lnTo>
                  <a:lnTo>
                    <a:pt x="2790" y="341"/>
                  </a:lnTo>
                  <a:lnTo>
                    <a:pt x="2793" y="341"/>
                  </a:lnTo>
                  <a:lnTo>
                    <a:pt x="2793" y="341"/>
                  </a:lnTo>
                  <a:lnTo>
                    <a:pt x="2795" y="341"/>
                  </a:lnTo>
                  <a:lnTo>
                    <a:pt x="2795" y="341"/>
                  </a:lnTo>
                  <a:lnTo>
                    <a:pt x="2798" y="341"/>
                  </a:lnTo>
                  <a:lnTo>
                    <a:pt x="2798" y="339"/>
                  </a:lnTo>
                  <a:lnTo>
                    <a:pt x="2800" y="339"/>
                  </a:lnTo>
                  <a:lnTo>
                    <a:pt x="2800" y="339"/>
                  </a:lnTo>
                  <a:lnTo>
                    <a:pt x="2803" y="339"/>
                  </a:lnTo>
                  <a:lnTo>
                    <a:pt x="2803" y="339"/>
                  </a:lnTo>
                  <a:lnTo>
                    <a:pt x="2805" y="339"/>
                  </a:lnTo>
                  <a:lnTo>
                    <a:pt x="2805" y="337"/>
                  </a:lnTo>
                  <a:lnTo>
                    <a:pt x="2808" y="337"/>
                  </a:lnTo>
                  <a:lnTo>
                    <a:pt x="2808" y="337"/>
                  </a:lnTo>
                  <a:lnTo>
                    <a:pt x="2810" y="337"/>
                  </a:lnTo>
                  <a:lnTo>
                    <a:pt x="2810" y="337"/>
                  </a:lnTo>
                  <a:lnTo>
                    <a:pt x="2813" y="337"/>
                  </a:lnTo>
                  <a:lnTo>
                    <a:pt x="2813" y="335"/>
                  </a:lnTo>
                  <a:lnTo>
                    <a:pt x="2816" y="335"/>
                  </a:lnTo>
                  <a:lnTo>
                    <a:pt x="2816" y="335"/>
                  </a:lnTo>
                  <a:lnTo>
                    <a:pt x="2821" y="335"/>
                  </a:lnTo>
                  <a:lnTo>
                    <a:pt x="2821" y="335"/>
                  </a:lnTo>
                  <a:lnTo>
                    <a:pt x="2823" y="335"/>
                  </a:lnTo>
                  <a:lnTo>
                    <a:pt x="2823" y="335"/>
                  </a:lnTo>
                  <a:lnTo>
                    <a:pt x="2826" y="335"/>
                  </a:lnTo>
                  <a:lnTo>
                    <a:pt x="2826" y="331"/>
                  </a:lnTo>
                  <a:lnTo>
                    <a:pt x="2828" y="331"/>
                  </a:lnTo>
                  <a:lnTo>
                    <a:pt x="2828" y="331"/>
                  </a:lnTo>
                  <a:lnTo>
                    <a:pt x="2831" y="331"/>
                  </a:lnTo>
                  <a:lnTo>
                    <a:pt x="2831" y="331"/>
                  </a:lnTo>
                  <a:lnTo>
                    <a:pt x="2834" y="331"/>
                  </a:lnTo>
                  <a:lnTo>
                    <a:pt x="2834" y="331"/>
                  </a:lnTo>
                  <a:lnTo>
                    <a:pt x="2836" y="331"/>
                  </a:lnTo>
                  <a:lnTo>
                    <a:pt x="2836" y="331"/>
                  </a:lnTo>
                  <a:lnTo>
                    <a:pt x="2839" y="331"/>
                  </a:lnTo>
                  <a:lnTo>
                    <a:pt x="2839" y="328"/>
                  </a:lnTo>
                  <a:lnTo>
                    <a:pt x="2841" y="328"/>
                  </a:lnTo>
                  <a:lnTo>
                    <a:pt x="2841" y="328"/>
                  </a:lnTo>
                  <a:lnTo>
                    <a:pt x="2844" y="328"/>
                  </a:lnTo>
                  <a:lnTo>
                    <a:pt x="2844" y="328"/>
                  </a:lnTo>
                  <a:lnTo>
                    <a:pt x="2846" y="328"/>
                  </a:lnTo>
                  <a:lnTo>
                    <a:pt x="2846" y="328"/>
                  </a:lnTo>
                  <a:lnTo>
                    <a:pt x="2849" y="328"/>
                  </a:lnTo>
                  <a:lnTo>
                    <a:pt x="2849" y="328"/>
                  </a:lnTo>
                  <a:lnTo>
                    <a:pt x="2852" y="328"/>
                  </a:lnTo>
                  <a:lnTo>
                    <a:pt x="2852" y="328"/>
                  </a:lnTo>
                  <a:lnTo>
                    <a:pt x="2854" y="328"/>
                  </a:lnTo>
                  <a:lnTo>
                    <a:pt x="2854" y="328"/>
                  </a:lnTo>
                  <a:lnTo>
                    <a:pt x="2857" y="328"/>
                  </a:lnTo>
                  <a:lnTo>
                    <a:pt x="2857" y="328"/>
                  </a:lnTo>
                  <a:lnTo>
                    <a:pt x="2859" y="328"/>
                  </a:lnTo>
                  <a:lnTo>
                    <a:pt x="2859" y="326"/>
                  </a:lnTo>
                  <a:lnTo>
                    <a:pt x="2862" y="326"/>
                  </a:lnTo>
                  <a:lnTo>
                    <a:pt x="2862" y="326"/>
                  </a:lnTo>
                  <a:lnTo>
                    <a:pt x="2864" y="326"/>
                  </a:lnTo>
                  <a:lnTo>
                    <a:pt x="2864" y="326"/>
                  </a:lnTo>
                  <a:lnTo>
                    <a:pt x="2867" y="326"/>
                  </a:lnTo>
                  <a:lnTo>
                    <a:pt x="2867" y="326"/>
                  </a:lnTo>
                  <a:lnTo>
                    <a:pt x="2872" y="326"/>
                  </a:lnTo>
                  <a:lnTo>
                    <a:pt x="2872" y="326"/>
                  </a:lnTo>
                  <a:lnTo>
                    <a:pt x="2875" y="326"/>
                  </a:lnTo>
                  <a:lnTo>
                    <a:pt x="2875" y="324"/>
                  </a:lnTo>
                  <a:lnTo>
                    <a:pt x="2877" y="324"/>
                  </a:lnTo>
                  <a:lnTo>
                    <a:pt x="2877" y="322"/>
                  </a:lnTo>
                  <a:lnTo>
                    <a:pt x="2880" y="322"/>
                  </a:lnTo>
                  <a:lnTo>
                    <a:pt x="2880" y="320"/>
                  </a:lnTo>
                  <a:lnTo>
                    <a:pt x="2882" y="320"/>
                  </a:lnTo>
                  <a:lnTo>
                    <a:pt x="2882" y="318"/>
                  </a:lnTo>
                  <a:lnTo>
                    <a:pt x="2885" y="318"/>
                  </a:lnTo>
                  <a:lnTo>
                    <a:pt x="2885" y="316"/>
                  </a:lnTo>
                  <a:lnTo>
                    <a:pt x="2888" y="316"/>
                  </a:lnTo>
                  <a:lnTo>
                    <a:pt x="2888" y="316"/>
                  </a:lnTo>
                  <a:lnTo>
                    <a:pt x="2890" y="316"/>
                  </a:lnTo>
                  <a:lnTo>
                    <a:pt x="2890" y="316"/>
                  </a:lnTo>
                  <a:lnTo>
                    <a:pt x="2893" y="316"/>
                  </a:lnTo>
                  <a:lnTo>
                    <a:pt x="2893" y="316"/>
                  </a:lnTo>
                  <a:lnTo>
                    <a:pt x="2895" y="316"/>
                  </a:lnTo>
                  <a:lnTo>
                    <a:pt x="2895" y="316"/>
                  </a:lnTo>
                  <a:lnTo>
                    <a:pt x="2898" y="316"/>
                  </a:lnTo>
                  <a:lnTo>
                    <a:pt x="2898" y="314"/>
                  </a:lnTo>
                  <a:lnTo>
                    <a:pt x="2900" y="314"/>
                  </a:lnTo>
                  <a:lnTo>
                    <a:pt x="2900" y="314"/>
                  </a:lnTo>
                  <a:lnTo>
                    <a:pt x="2903" y="314"/>
                  </a:lnTo>
                  <a:lnTo>
                    <a:pt x="2903" y="314"/>
                  </a:lnTo>
                  <a:lnTo>
                    <a:pt x="2905" y="314"/>
                  </a:lnTo>
                  <a:lnTo>
                    <a:pt x="2905" y="312"/>
                  </a:lnTo>
                  <a:lnTo>
                    <a:pt x="2908" y="312"/>
                  </a:lnTo>
                  <a:lnTo>
                    <a:pt x="2908" y="312"/>
                  </a:lnTo>
                  <a:lnTo>
                    <a:pt x="2911" y="312"/>
                  </a:lnTo>
                  <a:lnTo>
                    <a:pt x="2911" y="312"/>
                  </a:lnTo>
                  <a:lnTo>
                    <a:pt x="2913" y="312"/>
                  </a:lnTo>
                  <a:lnTo>
                    <a:pt x="2913" y="312"/>
                  </a:lnTo>
                  <a:lnTo>
                    <a:pt x="2916" y="312"/>
                  </a:lnTo>
                  <a:lnTo>
                    <a:pt x="2916" y="312"/>
                  </a:lnTo>
                  <a:lnTo>
                    <a:pt x="2918" y="312"/>
                  </a:lnTo>
                  <a:lnTo>
                    <a:pt x="2918" y="311"/>
                  </a:lnTo>
                  <a:lnTo>
                    <a:pt x="2923" y="311"/>
                  </a:lnTo>
                  <a:lnTo>
                    <a:pt x="2923" y="309"/>
                  </a:lnTo>
                  <a:lnTo>
                    <a:pt x="2926" y="309"/>
                  </a:lnTo>
                  <a:lnTo>
                    <a:pt x="2926" y="309"/>
                  </a:lnTo>
                  <a:lnTo>
                    <a:pt x="2929" y="309"/>
                  </a:lnTo>
                  <a:lnTo>
                    <a:pt x="2929" y="309"/>
                  </a:lnTo>
                  <a:lnTo>
                    <a:pt x="2931" y="309"/>
                  </a:lnTo>
                  <a:lnTo>
                    <a:pt x="2931" y="309"/>
                  </a:lnTo>
                  <a:lnTo>
                    <a:pt x="2934" y="309"/>
                  </a:lnTo>
                  <a:lnTo>
                    <a:pt x="2934" y="309"/>
                  </a:lnTo>
                  <a:lnTo>
                    <a:pt x="2936" y="309"/>
                  </a:lnTo>
                  <a:lnTo>
                    <a:pt x="2936" y="307"/>
                  </a:lnTo>
                  <a:lnTo>
                    <a:pt x="2939" y="307"/>
                  </a:lnTo>
                  <a:lnTo>
                    <a:pt x="2939" y="307"/>
                  </a:lnTo>
                  <a:lnTo>
                    <a:pt x="2941" y="307"/>
                  </a:lnTo>
                  <a:lnTo>
                    <a:pt x="2941" y="307"/>
                  </a:lnTo>
                  <a:lnTo>
                    <a:pt x="2944" y="307"/>
                  </a:lnTo>
                  <a:lnTo>
                    <a:pt x="2944" y="307"/>
                  </a:lnTo>
                  <a:lnTo>
                    <a:pt x="2947" y="307"/>
                  </a:lnTo>
                  <a:lnTo>
                    <a:pt x="2947" y="307"/>
                  </a:lnTo>
                  <a:lnTo>
                    <a:pt x="2949" y="307"/>
                  </a:lnTo>
                  <a:lnTo>
                    <a:pt x="2949" y="301"/>
                  </a:lnTo>
                  <a:lnTo>
                    <a:pt x="2952" y="301"/>
                  </a:lnTo>
                  <a:lnTo>
                    <a:pt x="2952" y="299"/>
                  </a:lnTo>
                  <a:lnTo>
                    <a:pt x="2954" y="299"/>
                  </a:lnTo>
                  <a:lnTo>
                    <a:pt x="2954" y="299"/>
                  </a:lnTo>
                  <a:lnTo>
                    <a:pt x="2957" y="299"/>
                  </a:lnTo>
                  <a:lnTo>
                    <a:pt x="2957" y="299"/>
                  </a:lnTo>
                  <a:lnTo>
                    <a:pt x="2959" y="299"/>
                  </a:lnTo>
                  <a:lnTo>
                    <a:pt x="2959" y="297"/>
                  </a:lnTo>
                  <a:lnTo>
                    <a:pt x="2962" y="297"/>
                  </a:lnTo>
                  <a:lnTo>
                    <a:pt x="2962" y="295"/>
                  </a:lnTo>
                  <a:lnTo>
                    <a:pt x="2965" y="295"/>
                  </a:lnTo>
                  <a:lnTo>
                    <a:pt x="2965" y="295"/>
                  </a:lnTo>
                  <a:lnTo>
                    <a:pt x="2967" y="295"/>
                  </a:lnTo>
                  <a:lnTo>
                    <a:pt x="2967" y="295"/>
                  </a:lnTo>
                  <a:lnTo>
                    <a:pt x="2970" y="295"/>
                  </a:lnTo>
                  <a:lnTo>
                    <a:pt x="2970" y="295"/>
                  </a:lnTo>
                  <a:lnTo>
                    <a:pt x="2975" y="295"/>
                  </a:lnTo>
                  <a:lnTo>
                    <a:pt x="2975" y="295"/>
                  </a:lnTo>
                  <a:lnTo>
                    <a:pt x="2977" y="295"/>
                  </a:lnTo>
                  <a:lnTo>
                    <a:pt x="2977" y="293"/>
                  </a:lnTo>
                  <a:lnTo>
                    <a:pt x="2980" y="293"/>
                  </a:lnTo>
                  <a:lnTo>
                    <a:pt x="2980" y="292"/>
                  </a:lnTo>
                  <a:lnTo>
                    <a:pt x="2982" y="292"/>
                  </a:lnTo>
                  <a:lnTo>
                    <a:pt x="2982" y="292"/>
                  </a:lnTo>
                  <a:lnTo>
                    <a:pt x="2985" y="292"/>
                  </a:lnTo>
                  <a:lnTo>
                    <a:pt x="2985" y="288"/>
                  </a:lnTo>
                  <a:lnTo>
                    <a:pt x="2988" y="288"/>
                  </a:lnTo>
                  <a:lnTo>
                    <a:pt x="2988" y="288"/>
                  </a:lnTo>
                  <a:lnTo>
                    <a:pt x="2990" y="288"/>
                  </a:lnTo>
                  <a:lnTo>
                    <a:pt x="2990" y="284"/>
                  </a:lnTo>
                  <a:lnTo>
                    <a:pt x="2993" y="284"/>
                  </a:lnTo>
                  <a:lnTo>
                    <a:pt x="2993" y="284"/>
                  </a:lnTo>
                  <a:lnTo>
                    <a:pt x="2995" y="284"/>
                  </a:lnTo>
                  <a:lnTo>
                    <a:pt x="2995" y="284"/>
                  </a:lnTo>
                  <a:lnTo>
                    <a:pt x="2998" y="284"/>
                  </a:lnTo>
                  <a:lnTo>
                    <a:pt x="2998" y="282"/>
                  </a:lnTo>
                  <a:lnTo>
                    <a:pt x="3000" y="282"/>
                  </a:lnTo>
                  <a:lnTo>
                    <a:pt x="3000" y="282"/>
                  </a:lnTo>
                  <a:lnTo>
                    <a:pt x="3003" y="282"/>
                  </a:lnTo>
                  <a:lnTo>
                    <a:pt x="3003" y="282"/>
                  </a:lnTo>
                  <a:lnTo>
                    <a:pt x="3006" y="282"/>
                  </a:lnTo>
                  <a:lnTo>
                    <a:pt x="3006" y="282"/>
                  </a:lnTo>
                  <a:lnTo>
                    <a:pt x="3008" y="282"/>
                  </a:lnTo>
                  <a:lnTo>
                    <a:pt x="3008" y="280"/>
                  </a:lnTo>
                  <a:lnTo>
                    <a:pt x="3011" y="280"/>
                  </a:lnTo>
                  <a:lnTo>
                    <a:pt x="3011" y="280"/>
                  </a:lnTo>
                  <a:lnTo>
                    <a:pt x="3013" y="280"/>
                  </a:lnTo>
                  <a:lnTo>
                    <a:pt x="3013" y="280"/>
                  </a:lnTo>
                  <a:lnTo>
                    <a:pt x="3016" y="280"/>
                  </a:lnTo>
                  <a:lnTo>
                    <a:pt x="3016" y="280"/>
                  </a:lnTo>
                  <a:lnTo>
                    <a:pt x="3018" y="280"/>
                  </a:lnTo>
                  <a:lnTo>
                    <a:pt x="3018" y="274"/>
                  </a:lnTo>
                  <a:lnTo>
                    <a:pt x="3021" y="274"/>
                  </a:lnTo>
                  <a:lnTo>
                    <a:pt x="3021" y="274"/>
                  </a:lnTo>
                  <a:lnTo>
                    <a:pt x="3026" y="274"/>
                  </a:lnTo>
                  <a:lnTo>
                    <a:pt x="3026" y="274"/>
                  </a:lnTo>
                  <a:lnTo>
                    <a:pt x="3029" y="274"/>
                  </a:lnTo>
                  <a:lnTo>
                    <a:pt x="3029" y="274"/>
                  </a:lnTo>
                  <a:lnTo>
                    <a:pt x="3031" y="274"/>
                  </a:lnTo>
                  <a:lnTo>
                    <a:pt x="3031" y="274"/>
                  </a:lnTo>
                  <a:lnTo>
                    <a:pt x="3034" y="274"/>
                  </a:lnTo>
                  <a:lnTo>
                    <a:pt x="3034" y="274"/>
                  </a:lnTo>
                  <a:lnTo>
                    <a:pt x="3036" y="274"/>
                  </a:lnTo>
                  <a:lnTo>
                    <a:pt x="3036" y="274"/>
                  </a:lnTo>
                  <a:lnTo>
                    <a:pt x="3039" y="274"/>
                  </a:lnTo>
                  <a:lnTo>
                    <a:pt x="3039" y="274"/>
                  </a:lnTo>
                  <a:lnTo>
                    <a:pt x="3042" y="274"/>
                  </a:lnTo>
                  <a:lnTo>
                    <a:pt x="3042" y="273"/>
                  </a:lnTo>
                  <a:lnTo>
                    <a:pt x="3044" y="273"/>
                  </a:lnTo>
                  <a:lnTo>
                    <a:pt x="3044" y="273"/>
                  </a:lnTo>
                  <a:lnTo>
                    <a:pt x="3047" y="273"/>
                  </a:lnTo>
                  <a:lnTo>
                    <a:pt x="3047" y="273"/>
                  </a:lnTo>
                  <a:lnTo>
                    <a:pt x="3049" y="273"/>
                  </a:lnTo>
                  <a:lnTo>
                    <a:pt x="3049" y="269"/>
                  </a:lnTo>
                  <a:lnTo>
                    <a:pt x="3052" y="269"/>
                  </a:lnTo>
                  <a:lnTo>
                    <a:pt x="3052" y="267"/>
                  </a:lnTo>
                  <a:lnTo>
                    <a:pt x="3054" y="267"/>
                  </a:lnTo>
                  <a:lnTo>
                    <a:pt x="3054" y="265"/>
                  </a:lnTo>
                  <a:lnTo>
                    <a:pt x="3057" y="265"/>
                  </a:lnTo>
                  <a:lnTo>
                    <a:pt x="3057" y="265"/>
                  </a:lnTo>
                  <a:lnTo>
                    <a:pt x="3059" y="265"/>
                  </a:lnTo>
                  <a:lnTo>
                    <a:pt x="3059" y="265"/>
                  </a:lnTo>
                  <a:lnTo>
                    <a:pt x="3062" y="265"/>
                  </a:lnTo>
                  <a:lnTo>
                    <a:pt x="3062" y="265"/>
                  </a:lnTo>
                  <a:lnTo>
                    <a:pt x="3065" y="265"/>
                  </a:lnTo>
                  <a:lnTo>
                    <a:pt x="3065" y="265"/>
                  </a:lnTo>
                  <a:lnTo>
                    <a:pt x="3067" y="265"/>
                  </a:lnTo>
                  <a:lnTo>
                    <a:pt x="3067" y="265"/>
                  </a:lnTo>
                  <a:lnTo>
                    <a:pt x="3070" y="265"/>
                  </a:lnTo>
                  <a:lnTo>
                    <a:pt x="3070" y="265"/>
                  </a:lnTo>
                  <a:lnTo>
                    <a:pt x="3075" y="265"/>
                  </a:lnTo>
                  <a:lnTo>
                    <a:pt x="3075" y="265"/>
                  </a:lnTo>
                  <a:lnTo>
                    <a:pt x="3077" y="265"/>
                  </a:lnTo>
                  <a:lnTo>
                    <a:pt x="3077" y="263"/>
                  </a:lnTo>
                  <a:lnTo>
                    <a:pt x="3080" y="263"/>
                  </a:lnTo>
                  <a:lnTo>
                    <a:pt x="3080" y="263"/>
                  </a:lnTo>
                  <a:lnTo>
                    <a:pt x="3083" y="263"/>
                  </a:lnTo>
                  <a:lnTo>
                    <a:pt x="3083" y="263"/>
                  </a:lnTo>
                  <a:lnTo>
                    <a:pt x="3085" y="263"/>
                  </a:lnTo>
                  <a:lnTo>
                    <a:pt x="3085" y="263"/>
                  </a:lnTo>
                  <a:lnTo>
                    <a:pt x="3088" y="263"/>
                  </a:lnTo>
                  <a:lnTo>
                    <a:pt x="3088" y="263"/>
                  </a:lnTo>
                  <a:lnTo>
                    <a:pt x="3090" y="263"/>
                  </a:lnTo>
                  <a:lnTo>
                    <a:pt x="3090" y="263"/>
                  </a:lnTo>
                  <a:lnTo>
                    <a:pt x="3093" y="263"/>
                  </a:lnTo>
                  <a:lnTo>
                    <a:pt x="3093" y="261"/>
                  </a:lnTo>
                  <a:lnTo>
                    <a:pt x="3095" y="261"/>
                  </a:lnTo>
                  <a:lnTo>
                    <a:pt x="3095" y="261"/>
                  </a:lnTo>
                  <a:lnTo>
                    <a:pt x="3098" y="261"/>
                  </a:lnTo>
                  <a:lnTo>
                    <a:pt x="3098" y="257"/>
                  </a:lnTo>
                  <a:lnTo>
                    <a:pt x="3101" y="257"/>
                  </a:lnTo>
                  <a:lnTo>
                    <a:pt x="3101" y="257"/>
                  </a:lnTo>
                  <a:lnTo>
                    <a:pt x="3103" y="257"/>
                  </a:lnTo>
                  <a:lnTo>
                    <a:pt x="3103" y="256"/>
                  </a:lnTo>
                  <a:lnTo>
                    <a:pt x="3106" y="256"/>
                  </a:lnTo>
                  <a:lnTo>
                    <a:pt x="3106" y="256"/>
                  </a:lnTo>
                  <a:lnTo>
                    <a:pt x="3108" y="256"/>
                  </a:lnTo>
                  <a:lnTo>
                    <a:pt x="3108" y="256"/>
                  </a:lnTo>
                  <a:lnTo>
                    <a:pt x="3111" y="256"/>
                  </a:lnTo>
                  <a:lnTo>
                    <a:pt x="3111" y="256"/>
                  </a:lnTo>
                  <a:lnTo>
                    <a:pt x="3113" y="256"/>
                  </a:lnTo>
                  <a:lnTo>
                    <a:pt x="3113" y="254"/>
                  </a:lnTo>
                  <a:lnTo>
                    <a:pt x="3116" y="254"/>
                  </a:lnTo>
                  <a:lnTo>
                    <a:pt x="3116" y="254"/>
                  </a:lnTo>
                  <a:lnTo>
                    <a:pt x="3119" y="254"/>
                  </a:lnTo>
                  <a:lnTo>
                    <a:pt x="3119" y="252"/>
                  </a:lnTo>
                  <a:lnTo>
                    <a:pt x="3121" y="252"/>
                  </a:lnTo>
                  <a:lnTo>
                    <a:pt x="3121" y="246"/>
                  </a:lnTo>
                  <a:lnTo>
                    <a:pt x="3126" y="246"/>
                  </a:lnTo>
                  <a:lnTo>
                    <a:pt x="3126" y="246"/>
                  </a:lnTo>
                  <a:lnTo>
                    <a:pt x="3129" y="246"/>
                  </a:lnTo>
                  <a:lnTo>
                    <a:pt x="3129" y="244"/>
                  </a:lnTo>
                  <a:lnTo>
                    <a:pt x="3131" y="244"/>
                  </a:lnTo>
                  <a:lnTo>
                    <a:pt x="3131" y="244"/>
                  </a:lnTo>
                  <a:lnTo>
                    <a:pt x="3134" y="244"/>
                  </a:lnTo>
                  <a:lnTo>
                    <a:pt x="3134" y="242"/>
                  </a:lnTo>
                  <a:lnTo>
                    <a:pt x="3137" y="242"/>
                  </a:lnTo>
                  <a:lnTo>
                    <a:pt x="3137" y="242"/>
                  </a:lnTo>
                  <a:lnTo>
                    <a:pt x="3139" y="242"/>
                  </a:lnTo>
                  <a:lnTo>
                    <a:pt x="3139" y="238"/>
                  </a:lnTo>
                  <a:lnTo>
                    <a:pt x="3142" y="238"/>
                  </a:lnTo>
                  <a:lnTo>
                    <a:pt x="3142" y="237"/>
                  </a:lnTo>
                  <a:lnTo>
                    <a:pt x="3144" y="237"/>
                  </a:lnTo>
                  <a:lnTo>
                    <a:pt x="3144" y="237"/>
                  </a:lnTo>
                  <a:lnTo>
                    <a:pt x="3147" y="237"/>
                  </a:lnTo>
                  <a:lnTo>
                    <a:pt x="3147" y="237"/>
                  </a:lnTo>
                  <a:lnTo>
                    <a:pt x="3149" y="237"/>
                  </a:lnTo>
                  <a:lnTo>
                    <a:pt x="3149" y="235"/>
                  </a:lnTo>
                  <a:lnTo>
                    <a:pt x="3152" y="235"/>
                  </a:lnTo>
                  <a:lnTo>
                    <a:pt x="3152" y="233"/>
                  </a:lnTo>
                  <a:lnTo>
                    <a:pt x="3154" y="233"/>
                  </a:lnTo>
                  <a:lnTo>
                    <a:pt x="3154" y="233"/>
                  </a:lnTo>
                  <a:lnTo>
                    <a:pt x="3157" y="233"/>
                  </a:lnTo>
                  <a:lnTo>
                    <a:pt x="3157" y="233"/>
                  </a:lnTo>
                  <a:lnTo>
                    <a:pt x="3160" y="233"/>
                  </a:lnTo>
                  <a:lnTo>
                    <a:pt x="3160" y="233"/>
                  </a:lnTo>
                  <a:lnTo>
                    <a:pt x="3162" y="233"/>
                  </a:lnTo>
                  <a:lnTo>
                    <a:pt x="3162" y="233"/>
                  </a:lnTo>
                  <a:lnTo>
                    <a:pt x="3165" y="233"/>
                  </a:lnTo>
                  <a:lnTo>
                    <a:pt x="3165" y="229"/>
                  </a:lnTo>
                  <a:lnTo>
                    <a:pt x="3167" y="229"/>
                  </a:lnTo>
                  <a:lnTo>
                    <a:pt x="3167" y="229"/>
                  </a:lnTo>
                  <a:lnTo>
                    <a:pt x="3170" y="229"/>
                  </a:lnTo>
                  <a:lnTo>
                    <a:pt x="3170" y="227"/>
                  </a:lnTo>
                  <a:lnTo>
                    <a:pt x="3172" y="227"/>
                  </a:lnTo>
                  <a:lnTo>
                    <a:pt x="3172" y="225"/>
                  </a:lnTo>
                  <a:lnTo>
                    <a:pt x="3178" y="225"/>
                  </a:lnTo>
                  <a:lnTo>
                    <a:pt x="3178" y="223"/>
                  </a:lnTo>
                  <a:lnTo>
                    <a:pt x="3180" y="223"/>
                  </a:lnTo>
                  <a:lnTo>
                    <a:pt x="3180" y="223"/>
                  </a:lnTo>
                  <a:lnTo>
                    <a:pt x="3183" y="223"/>
                  </a:lnTo>
                  <a:lnTo>
                    <a:pt x="3183" y="220"/>
                  </a:lnTo>
                  <a:lnTo>
                    <a:pt x="3185" y="220"/>
                  </a:lnTo>
                  <a:lnTo>
                    <a:pt x="3185" y="220"/>
                  </a:lnTo>
                  <a:lnTo>
                    <a:pt x="3188" y="220"/>
                  </a:lnTo>
                  <a:lnTo>
                    <a:pt x="3188" y="218"/>
                  </a:lnTo>
                  <a:lnTo>
                    <a:pt x="3190" y="218"/>
                  </a:lnTo>
                  <a:lnTo>
                    <a:pt x="3190" y="216"/>
                  </a:lnTo>
                  <a:lnTo>
                    <a:pt x="3193" y="216"/>
                  </a:lnTo>
                  <a:lnTo>
                    <a:pt x="3193" y="216"/>
                  </a:lnTo>
                  <a:lnTo>
                    <a:pt x="3196" y="216"/>
                  </a:lnTo>
                  <a:lnTo>
                    <a:pt x="3196" y="216"/>
                  </a:lnTo>
                  <a:lnTo>
                    <a:pt x="3198" y="216"/>
                  </a:lnTo>
                  <a:lnTo>
                    <a:pt x="3198" y="216"/>
                  </a:lnTo>
                  <a:lnTo>
                    <a:pt x="3201" y="216"/>
                  </a:lnTo>
                  <a:lnTo>
                    <a:pt x="3201" y="216"/>
                  </a:lnTo>
                  <a:lnTo>
                    <a:pt x="3203" y="216"/>
                  </a:lnTo>
                  <a:lnTo>
                    <a:pt x="3203" y="216"/>
                  </a:lnTo>
                  <a:lnTo>
                    <a:pt x="3206" y="216"/>
                  </a:lnTo>
                  <a:lnTo>
                    <a:pt x="3206" y="212"/>
                  </a:lnTo>
                  <a:lnTo>
                    <a:pt x="3208" y="212"/>
                  </a:lnTo>
                  <a:lnTo>
                    <a:pt x="3208" y="212"/>
                  </a:lnTo>
                  <a:lnTo>
                    <a:pt x="3211" y="212"/>
                  </a:lnTo>
                  <a:lnTo>
                    <a:pt x="3211" y="208"/>
                  </a:lnTo>
                  <a:lnTo>
                    <a:pt x="3214" y="208"/>
                  </a:lnTo>
                  <a:lnTo>
                    <a:pt x="3214" y="208"/>
                  </a:lnTo>
                  <a:lnTo>
                    <a:pt x="3216" y="208"/>
                  </a:lnTo>
                  <a:lnTo>
                    <a:pt x="3216" y="204"/>
                  </a:lnTo>
                  <a:lnTo>
                    <a:pt x="3219" y="204"/>
                  </a:lnTo>
                  <a:lnTo>
                    <a:pt x="3219" y="201"/>
                  </a:lnTo>
                  <a:lnTo>
                    <a:pt x="3221" y="201"/>
                  </a:lnTo>
                  <a:lnTo>
                    <a:pt x="3221" y="197"/>
                  </a:lnTo>
                  <a:lnTo>
                    <a:pt x="3224" y="197"/>
                  </a:lnTo>
                  <a:lnTo>
                    <a:pt x="3224" y="197"/>
                  </a:lnTo>
                  <a:lnTo>
                    <a:pt x="3229" y="197"/>
                  </a:lnTo>
                  <a:lnTo>
                    <a:pt x="3229" y="197"/>
                  </a:lnTo>
                  <a:lnTo>
                    <a:pt x="3231" y="197"/>
                  </a:lnTo>
                  <a:lnTo>
                    <a:pt x="3231" y="197"/>
                  </a:lnTo>
                  <a:lnTo>
                    <a:pt x="3234" y="197"/>
                  </a:lnTo>
                  <a:lnTo>
                    <a:pt x="3234" y="195"/>
                  </a:lnTo>
                  <a:lnTo>
                    <a:pt x="3237" y="195"/>
                  </a:lnTo>
                  <a:lnTo>
                    <a:pt x="3237" y="193"/>
                  </a:lnTo>
                  <a:lnTo>
                    <a:pt x="3239" y="193"/>
                  </a:lnTo>
                  <a:lnTo>
                    <a:pt x="3239" y="193"/>
                  </a:lnTo>
                  <a:lnTo>
                    <a:pt x="3242" y="193"/>
                  </a:lnTo>
                  <a:lnTo>
                    <a:pt x="3242" y="193"/>
                  </a:lnTo>
                  <a:lnTo>
                    <a:pt x="3244" y="193"/>
                  </a:lnTo>
                  <a:lnTo>
                    <a:pt x="3244" y="193"/>
                  </a:lnTo>
                  <a:lnTo>
                    <a:pt x="3247" y="193"/>
                  </a:lnTo>
                  <a:lnTo>
                    <a:pt x="3247" y="193"/>
                  </a:lnTo>
                  <a:lnTo>
                    <a:pt x="3249" y="193"/>
                  </a:lnTo>
                  <a:lnTo>
                    <a:pt x="3249" y="193"/>
                  </a:lnTo>
                  <a:lnTo>
                    <a:pt x="3252" y="193"/>
                  </a:lnTo>
                  <a:lnTo>
                    <a:pt x="3252" y="193"/>
                  </a:lnTo>
                  <a:lnTo>
                    <a:pt x="3255" y="193"/>
                  </a:lnTo>
                  <a:lnTo>
                    <a:pt x="3255" y="193"/>
                  </a:lnTo>
                  <a:lnTo>
                    <a:pt x="3257" y="193"/>
                  </a:lnTo>
                  <a:lnTo>
                    <a:pt x="3257" y="189"/>
                  </a:lnTo>
                  <a:lnTo>
                    <a:pt x="3260" y="189"/>
                  </a:lnTo>
                  <a:lnTo>
                    <a:pt x="3260" y="189"/>
                  </a:lnTo>
                  <a:lnTo>
                    <a:pt x="3262" y="189"/>
                  </a:lnTo>
                  <a:lnTo>
                    <a:pt x="3262" y="189"/>
                  </a:lnTo>
                  <a:lnTo>
                    <a:pt x="3265" y="189"/>
                  </a:lnTo>
                  <a:lnTo>
                    <a:pt x="3265" y="189"/>
                  </a:lnTo>
                  <a:lnTo>
                    <a:pt x="3267" y="189"/>
                  </a:lnTo>
                  <a:lnTo>
                    <a:pt x="3267" y="189"/>
                  </a:lnTo>
                  <a:lnTo>
                    <a:pt x="3270" y="189"/>
                  </a:lnTo>
                  <a:lnTo>
                    <a:pt x="3270" y="189"/>
                  </a:lnTo>
                  <a:lnTo>
                    <a:pt x="3273" y="189"/>
                  </a:lnTo>
                  <a:lnTo>
                    <a:pt x="3273" y="187"/>
                  </a:lnTo>
                  <a:lnTo>
                    <a:pt x="3275" y="187"/>
                  </a:lnTo>
                  <a:lnTo>
                    <a:pt x="3275" y="187"/>
                  </a:lnTo>
                  <a:lnTo>
                    <a:pt x="3280" y="187"/>
                  </a:lnTo>
                  <a:lnTo>
                    <a:pt x="3280" y="185"/>
                  </a:lnTo>
                  <a:lnTo>
                    <a:pt x="3283" y="185"/>
                  </a:lnTo>
                  <a:lnTo>
                    <a:pt x="3283" y="185"/>
                  </a:lnTo>
                  <a:lnTo>
                    <a:pt x="3285" y="185"/>
                  </a:lnTo>
                  <a:lnTo>
                    <a:pt x="3285" y="185"/>
                  </a:lnTo>
                  <a:lnTo>
                    <a:pt x="3288" y="185"/>
                  </a:lnTo>
                  <a:lnTo>
                    <a:pt x="3288" y="185"/>
                  </a:lnTo>
                  <a:lnTo>
                    <a:pt x="3291" y="185"/>
                  </a:lnTo>
                  <a:lnTo>
                    <a:pt x="3291" y="182"/>
                  </a:lnTo>
                  <a:lnTo>
                    <a:pt x="3293" y="182"/>
                  </a:lnTo>
                  <a:lnTo>
                    <a:pt x="3293" y="176"/>
                  </a:lnTo>
                  <a:lnTo>
                    <a:pt x="3296" y="176"/>
                  </a:lnTo>
                  <a:lnTo>
                    <a:pt x="3296" y="174"/>
                  </a:lnTo>
                  <a:lnTo>
                    <a:pt x="3298" y="174"/>
                  </a:lnTo>
                  <a:lnTo>
                    <a:pt x="3298" y="174"/>
                  </a:lnTo>
                  <a:lnTo>
                    <a:pt x="3301" y="174"/>
                  </a:lnTo>
                  <a:lnTo>
                    <a:pt x="3301" y="174"/>
                  </a:lnTo>
                  <a:lnTo>
                    <a:pt x="3303" y="174"/>
                  </a:lnTo>
                  <a:lnTo>
                    <a:pt x="3303" y="174"/>
                  </a:lnTo>
                  <a:lnTo>
                    <a:pt x="3306" y="174"/>
                  </a:lnTo>
                  <a:lnTo>
                    <a:pt x="3306" y="174"/>
                  </a:lnTo>
                  <a:lnTo>
                    <a:pt x="3308" y="174"/>
                  </a:lnTo>
                  <a:lnTo>
                    <a:pt x="3308" y="174"/>
                  </a:lnTo>
                  <a:lnTo>
                    <a:pt x="3311" y="174"/>
                  </a:lnTo>
                  <a:lnTo>
                    <a:pt x="3311" y="170"/>
                  </a:lnTo>
                  <a:lnTo>
                    <a:pt x="3314" y="170"/>
                  </a:lnTo>
                  <a:lnTo>
                    <a:pt x="3314" y="170"/>
                  </a:lnTo>
                  <a:lnTo>
                    <a:pt x="3316" y="170"/>
                  </a:lnTo>
                  <a:lnTo>
                    <a:pt x="3316" y="168"/>
                  </a:lnTo>
                  <a:lnTo>
                    <a:pt x="3319" y="168"/>
                  </a:lnTo>
                  <a:lnTo>
                    <a:pt x="3319" y="168"/>
                  </a:lnTo>
                  <a:lnTo>
                    <a:pt x="3321" y="168"/>
                  </a:lnTo>
                  <a:lnTo>
                    <a:pt x="3321" y="168"/>
                  </a:lnTo>
                  <a:lnTo>
                    <a:pt x="3324" y="168"/>
                  </a:lnTo>
                  <a:lnTo>
                    <a:pt x="3324" y="168"/>
                  </a:lnTo>
                  <a:lnTo>
                    <a:pt x="3326" y="168"/>
                  </a:lnTo>
                  <a:lnTo>
                    <a:pt x="3326" y="168"/>
                  </a:lnTo>
                  <a:lnTo>
                    <a:pt x="3332" y="168"/>
                  </a:lnTo>
                  <a:lnTo>
                    <a:pt x="3332" y="168"/>
                  </a:lnTo>
                  <a:lnTo>
                    <a:pt x="3334" y="168"/>
                  </a:lnTo>
                  <a:lnTo>
                    <a:pt x="3334" y="166"/>
                  </a:lnTo>
                  <a:lnTo>
                    <a:pt x="3337" y="166"/>
                  </a:lnTo>
                  <a:lnTo>
                    <a:pt x="3337" y="163"/>
                  </a:lnTo>
                  <a:lnTo>
                    <a:pt x="3339" y="163"/>
                  </a:lnTo>
                  <a:lnTo>
                    <a:pt x="3339" y="163"/>
                  </a:lnTo>
                  <a:lnTo>
                    <a:pt x="3342" y="163"/>
                  </a:lnTo>
                  <a:lnTo>
                    <a:pt x="3342" y="161"/>
                  </a:lnTo>
                  <a:lnTo>
                    <a:pt x="3344" y="161"/>
                  </a:lnTo>
                  <a:lnTo>
                    <a:pt x="3344" y="161"/>
                  </a:lnTo>
                  <a:lnTo>
                    <a:pt x="3347" y="161"/>
                  </a:lnTo>
                  <a:lnTo>
                    <a:pt x="3347" y="157"/>
                  </a:lnTo>
                  <a:lnTo>
                    <a:pt x="3350" y="157"/>
                  </a:lnTo>
                  <a:lnTo>
                    <a:pt x="3350" y="157"/>
                  </a:lnTo>
                  <a:lnTo>
                    <a:pt x="3352" y="157"/>
                  </a:lnTo>
                  <a:lnTo>
                    <a:pt x="3352" y="155"/>
                  </a:lnTo>
                  <a:lnTo>
                    <a:pt x="3355" y="155"/>
                  </a:lnTo>
                  <a:lnTo>
                    <a:pt x="3355" y="151"/>
                  </a:lnTo>
                  <a:lnTo>
                    <a:pt x="3357" y="151"/>
                  </a:lnTo>
                  <a:lnTo>
                    <a:pt x="3357" y="151"/>
                  </a:lnTo>
                  <a:lnTo>
                    <a:pt x="3360" y="151"/>
                  </a:lnTo>
                  <a:lnTo>
                    <a:pt x="3360" y="151"/>
                  </a:lnTo>
                  <a:lnTo>
                    <a:pt x="3362" y="151"/>
                  </a:lnTo>
                  <a:lnTo>
                    <a:pt x="3362" y="149"/>
                  </a:lnTo>
                  <a:lnTo>
                    <a:pt x="3365" y="149"/>
                  </a:lnTo>
                  <a:lnTo>
                    <a:pt x="3365" y="149"/>
                  </a:lnTo>
                  <a:lnTo>
                    <a:pt x="3368" y="149"/>
                  </a:lnTo>
                  <a:lnTo>
                    <a:pt x="3368" y="149"/>
                  </a:lnTo>
                  <a:lnTo>
                    <a:pt x="3370" y="149"/>
                  </a:lnTo>
                  <a:lnTo>
                    <a:pt x="3370" y="149"/>
                  </a:lnTo>
                  <a:lnTo>
                    <a:pt x="3373" y="149"/>
                  </a:lnTo>
                  <a:lnTo>
                    <a:pt x="3373" y="149"/>
                  </a:lnTo>
                  <a:lnTo>
                    <a:pt x="3375" y="149"/>
                  </a:lnTo>
                  <a:lnTo>
                    <a:pt x="3375" y="149"/>
                  </a:lnTo>
                  <a:lnTo>
                    <a:pt x="3378" y="149"/>
                  </a:lnTo>
                  <a:lnTo>
                    <a:pt x="3378" y="146"/>
                  </a:lnTo>
                  <a:lnTo>
                    <a:pt x="3383" y="146"/>
                  </a:lnTo>
                  <a:lnTo>
                    <a:pt x="3383" y="146"/>
                  </a:lnTo>
                  <a:lnTo>
                    <a:pt x="3385" y="146"/>
                  </a:lnTo>
                  <a:lnTo>
                    <a:pt x="3385" y="146"/>
                  </a:lnTo>
                  <a:lnTo>
                    <a:pt x="3388" y="146"/>
                  </a:lnTo>
                  <a:lnTo>
                    <a:pt x="3388" y="146"/>
                  </a:lnTo>
                  <a:lnTo>
                    <a:pt x="3391" y="146"/>
                  </a:lnTo>
                  <a:lnTo>
                    <a:pt x="3391" y="146"/>
                  </a:lnTo>
                  <a:lnTo>
                    <a:pt x="3393" y="146"/>
                  </a:lnTo>
                  <a:lnTo>
                    <a:pt x="3393" y="146"/>
                  </a:lnTo>
                  <a:lnTo>
                    <a:pt x="3396" y="146"/>
                  </a:lnTo>
                  <a:lnTo>
                    <a:pt x="3396" y="146"/>
                  </a:lnTo>
                  <a:lnTo>
                    <a:pt x="3398" y="146"/>
                  </a:lnTo>
                  <a:lnTo>
                    <a:pt x="3398" y="144"/>
                  </a:lnTo>
                  <a:lnTo>
                    <a:pt x="3401" y="144"/>
                  </a:lnTo>
                  <a:lnTo>
                    <a:pt x="3401" y="144"/>
                  </a:lnTo>
                  <a:lnTo>
                    <a:pt x="3403" y="144"/>
                  </a:lnTo>
                  <a:lnTo>
                    <a:pt x="3403" y="144"/>
                  </a:lnTo>
                  <a:lnTo>
                    <a:pt x="3406" y="144"/>
                  </a:lnTo>
                  <a:lnTo>
                    <a:pt x="3406" y="144"/>
                  </a:lnTo>
                  <a:lnTo>
                    <a:pt x="3409" y="144"/>
                  </a:lnTo>
                  <a:lnTo>
                    <a:pt x="3409" y="144"/>
                  </a:lnTo>
                  <a:lnTo>
                    <a:pt x="3411" y="144"/>
                  </a:lnTo>
                  <a:lnTo>
                    <a:pt x="3411" y="140"/>
                  </a:lnTo>
                  <a:lnTo>
                    <a:pt x="3414" y="140"/>
                  </a:lnTo>
                  <a:lnTo>
                    <a:pt x="3414" y="138"/>
                  </a:lnTo>
                  <a:lnTo>
                    <a:pt x="3416" y="138"/>
                  </a:lnTo>
                  <a:lnTo>
                    <a:pt x="3416" y="138"/>
                  </a:lnTo>
                  <a:lnTo>
                    <a:pt x="3419" y="138"/>
                  </a:lnTo>
                  <a:lnTo>
                    <a:pt x="3419" y="138"/>
                  </a:lnTo>
                  <a:lnTo>
                    <a:pt x="3421" y="138"/>
                  </a:lnTo>
                  <a:lnTo>
                    <a:pt x="3421" y="138"/>
                  </a:lnTo>
                  <a:lnTo>
                    <a:pt x="3424" y="138"/>
                  </a:lnTo>
                  <a:lnTo>
                    <a:pt x="3424" y="138"/>
                  </a:lnTo>
                  <a:lnTo>
                    <a:pt x="3427" y="138"/>
                  </a:lnTo>
                  <a:lnTo>
                    <a:pt x="3427" y="134"/>
                  </a:lnTo>
                  <a:lnTo>
                    <a:pt x="3432" y="134"/>
                  </a:lnTo>
                  <a:lnTo>
                    <a:pt x="3432" y="134"/>
                  </a:lnTo>
                  <a:lnTo>
                    <a:pt x="3434" y="134"/>
                  </a:lnTo>
                  <a:lnTo>
                    <a:pt x="3434" y="134"/>
                  </a:lnTo>
                  <a:lnTo>
                    <a:pt x="3437" y="134"/>
                  </a:lnTo>
                  <a:lnTo>
                    <a:pt x="3437" y="134"/>
                  </a:lnTo>
                  <a:lnTo>
                    <a:pt x="3439" y="134"/>
                  </a:lnTo>
                  <a:lnTo>
                    <a:pt x="3439" y="134"/>
                  </a:lnTo>
                  <a:lnTo>
                    <a:pt x="3442" y="134"/>
                  </a:lnTo>
                  <a:lnTo>
                    <a:pt x="3442" y="134"/>
                  </a:lnTo>
                  <a:lnTo>
                    <a:pt x="3445" y="134"/>
                  </a:lnTo>
                  <a:lnTo>
                    <a:pt x="3445" y="134"/>
                  </a:lnTo>
                  <a:lnTo>
                    <a:pt x="3447" y="134"/>
                  </a:lnTo>
                  <a:lnTo>
                    <a:pt x="3447" y="134"/>
                  </a:lnTo>
                  <a:lnTo>
                    <a:pt x="3450" y="134"/>
                  </a:lnTo>
                  <a:lnTo>
                    <a:pt x="3450" y="134"/>
                  </a:lnTo>
                  <a:lnTo>
                    <a:pt x="3452" y="134"/>
                  </a:lnTo>
                  <a:lnTo>
                    <a:pt x="3452" y="134"/>
                  </a:lnTo>
                  <a:lnTo>
                    <a:pt x="3455" y="134"/>
                  </a:lnTo>
                  <a:lnTo>
                    <a:pt x="3455" y="132"/>
                  </a:lnTo>
                  <a:lnTo>
                    <a:pt x="3457" y="132"/>
                  </a:lnTo>
                  <a:lnTo>
                    <a:pt x="3457" y="128"/>
                  </a:lnTo>
                  <a:lnTo>
                    <a:pt x="3463" y="128"/>
                  </a:lnTo>
                  <a:lnTo>
                    <a:pt x="3463" y="128"/>
                  </a:lnTo>
                  <a:lnTo>
                    <a:pt x="3465" y="128"/>
                  </a:lnTo>
                  <a:lnTo>
                    <a:pt x="3465" y="125"/>
                  </a:lnTo>
                  <a:lnTo>
                    <a:pt x="3468" y="125"/>
                  </a:lnTo>
                  <a:lnTo>
                    <a:pt x="3468" y="125"/>
                  </a:lnTo>
                  <a:lnTo>
                    <a:pt x="3470" y="125"/>
                  </a:lnTo>
                  <a:lnTo>
                    <a:pt x="3470" y="125"/>
                  </a:lnTo>
                  <a:lnTo>
                    <a:pt x="3473" y="125"/>
                  </a:lnTo>
                  <a:lnTo>
                    <a:pt x="3473" y="125"/>
                  </a:lnTo>
                  <a:lnTo>
                    <a:pt x="3475" y="125"/>
                  </a:lnTo>
                  <a:lnTo>
                    <a:pt x="3475" y="125"/>
                  </a:lnTo>
                  <a:lnTo>
                    <a:pt x="3478" y="125"/>
                  </a:lnTo>
                  <a:lnTo>
                    <a:pt x="3478" y="125"/>
                  </a:lnTo>
                  <a:lnTo>
                    <a:pt x="3483" y="125"/>
                  </a:lnTo>
                  <a:lnTo>
                    <a:pt x="3483" y="125"/>
                  </a:lnTo>
                  <a:lnTo>
                    <a:pt x="3486" y="125"/>
                  </a:lnTo>
                  <a:lnTo>
                    <a:pt x="3486" y="125"/>
                  </a:lnTo>
                  <a:lnTo>
                    <a:pt x="3488" y="125"/>
                  </a:lnTo>
                  <a:lnTo>
                    <a:pt x="3488" y="123"/>
                  </a:lnTo>
                  <a:lnTo>
                    <a:pt x="3491" y="123"/>
                  </a:lnTo>
                  <a:lnTo>
                    <a:pt x="3491" y="123"/>
                  </a:lnTo>
                  <a:lnTo>
                    <a:pt x="3493" y="123"/>
                  </a:lnTo>
                  <a:lnTo>
                    <a:pt x="3493" y="115"/>
                  </a:lnTo>
                  <a:lnTo>
                    <a:pt x="3496" y="115"/>
                  </a:lnTo>
                  <a:lnTo>
                    <a:pt x="3496" y="115"/>
                  </a:lnTo>
                  <a:lnTo>
                    <a:pt x="3498" y="115"/>
                  </a:lnTo>
                  <a:lnTo>
                    <a:pt x="3498" y="115"/>
                  </a:lnTo>
                  <a:lnTo>
                    <a:pt x="3501" y="115"/>
                  </a:lnTo>
                  <a:lnTo>
                    <a:pt x="3501" y="113"/>
                  </a:lnTo>
                  <a:lnTo>
                    <a:pt x="3504" y="113"/>
                  </a:lnTo>
                  <a:lnTo>
                    <a:pt x="3504" y="113"/>
                  </a:lnTo>
                  <a:lnTo>
                    <a:pt x="3506" y="113"/>
                  </a:lnTo>
                  <a:lnTo>
                    <a:pt x="3506" y="110"/>
                  </a:lnTo>
                  <a:lnTo>
                    <a:pt x="3509" y="110"/>
                  </a:lnTo>
                  <a:lnTo>
                    <a:pt x="3509" y="106"/>
                  </a:lnTo>
                  <a:lnTo>
                    <a:pt x="3511" y="106"/>
                  </a:lnTo>
                  <a:lnTo>
                    <a:pt x="3511" y="106"/>
                  </a:lnTo>
                  <a:lnTo>
                    <a:pt x="3514" y="106"/>
                  </a:lnTo>
                  <a:lnTo>
                    <a:pt x="3514" y="106"/>
                  </a:lnTo>
                  <a:lnTo>
                    <a:pt x="3516" y="106"/>
                  </a:lnTo>
                  <a:lnTo>
                    <a:pt x="3516" y="104"/>
                  </a:lnTo>
                  <a:lnTo>
                    <a:pt x="3519" y="104"/>
                  </a:lnTo>
                  <a:lnTo>
                    <a:pt x="3519" y="104"/>
                  </a:lnTo>
                  <a:lnTo>
                    <a:pt x="3522" y="104"/>
                  </a:lnTo>
                  <a:lnTo>
                    <a:pt x="3522" y="104"/>
                  </a:lnTo>
                  <a:lnTo>
                    <a:pt x="3524" y="104"/>
                  </a:lnTo>
                  <a:lnTo>
                    <a:pt x="3524" y="104"/>
                  </a:lnTo>
                  <a:lnTo>
                    <a:pt x="3527" y="104"/>
                  </a:lnTo>
                  <a:lnTo>
                    <a:pt x="3527" y="104"/>
                  </a:lnTo>
                  <a:lnTo>
                    <a:pt x="3529" y="104"/>
                  </a:lnTo>
                  <a:lnTo>
                    <a:pt x="3529" y="104"/>
                  </a:lnTo>
                  <a:lnTo>
                    <a:pt x="3534" y="104"/>
                  </a:lnTo>
                  <a:lnTo>
                    <a:pt x="3534" y="104"/>
                  </a:lnTo>
                  <a:lnTo>
                    <a:pt x="3537" y="104"/>
                  </a:lnTo>
                  <a:lnTo>
                    <a:pt x="3537" y="96"/>
                  </a:lnTo>
                  <a:lnTo>
                    <a:pt x="3540" y="96"/>
                  </a:lnTo>
                  <a:lnTo>
                    <a:pt x="3540" y="92"/>
                  </a:lnTo>
                  <a:lnTo>
                    <a:pt x="3542" y="92"/>
                  </a:lnTo>
                  <a:lnTo>
                    <a:pt x="3542" y="92"/>
                  </a:lnTo>
                  <a:lnTo>
                    <a:pt x="3545" y="92"/>
                  </a:lnTo>
                  <a:lnTo>
                    <a:pt x="3545" y="92"/>
                  </a:lnTo>
                  <a:lnTo>
                    <a:pt x="3547" y="92"/>
                  </a:lnTo>
                  <a:lnTo>
                    <a:pt x="3547" y="91"/>
                  </a:lnTo>
                  <a:lnTo>
                    <a:pt x="3550" y="91"/>
                  </a:lnTo>
                  <a:lnTo>
                    <a:pt x="3550" y="87"/>
                  </a:lnTo>
                  <a:lnTo>
                    <a:pt x="3552" y="87"/>
                  </a:lnTo>
                  <a:lnTo>
                    <a:pt x="3552" y="87"/>
                  </a:lnTo>
                  <a:lnTo>
                    <a:pt x="3555" y="87"/>
                  </a:lnTo>
                  <a:lnTo>
                    <a:pt x="3555" y="87"/>
                  </a:lnTo>
                  <a:lnTo>
                    <a:pt x="3557" y="87"/>
                  </a:lnTo>
                  <a:lnTo>
                    <a:pt x="3557" y="87"/>
                  </a:lnTo>
                  <a:lnTo>
                    <a:pt x="3560" y="87"/>
                  </a:lnTo>
                  <a:lnTo>
                    <a:pt x="3560" y="83"/>
                  </a:lnTo>
                  <a:lnTo>
                    <a:pt x="3563" y="83"/>
                  </a:lnTo>
                  <a:lnTo>
                    <a:pt x="3563" y="79"/>
                  </a:lnTo>
                  <a:lnTo>
                    <a:pt x="3565" y="79"/>
                  </a:lnTo>
                  <a:lnTo>
                    <a:pt x="3565" y="75"/>
                  </a:lnTo>
                  <a:lnTo>
                    <a:pt x="3568" y="75"/>
                  </a:lnTo>
                  <a:lnTo>
                    <a:pt x="3568" y="70"/>
                  </a:lnTo>
                  <a:lnTo>
                    <a:pt x="3570" y="70"/>
                  </a:lnTo>
                  <a:lnTo>
                    <a:pt x="3570" y="70"/>
                  </a:lnTo>
                  <a:lnTo>
                    <a:pt x="3573" y="70"/>
                  </a:lnTo>
                  <a:lnTo>
                    <a:pt x="3573" y="70"/>
                  </a:lnTo>
                  <a:lnTo>
                    <a:pt x="3575" y="70"/>
                  </a:lnTo>
                  <a:lnTo>
                    <a:pt x="3575" y="66"/>
                  </a:lnTo>
                  <a:lnTo>
                    <a:pt x="3578" y="66"/>
                  </a:lnTo>
                  <a:lnTo>
                    <a:pt x="3578" y="66"/>
                  </a:lnTo>
                  <a:lnTo>
                    <a:pt x="3581" y="66"/>
                  </a:lnTo>
                  <a:lnTo>
                    <a:pt x="3581" y="66"/>
                  </a:lnTo>
                  <a:lnTo>
                    <a:pt x="3586" y="66"/>
                  </a:lnTo>
                  <a:lnTo>
                    <a:pt x="3586" y="62"/>
                  </a:lnTo>
                  <a:lnTo>
                    <a:pt x="3588" y="62"/>
                  </a:lnTo>
                  <a:lnTo>
                    <a:pt x="3588" y="62"/>
                  </a:lnTo>
                  <a:lnTo>
                    <a:pt x="3591" y="62"/>
                  </a:lnTo>
                  <a:lnTo>
                    <a:pt x="3591" y="62"/>
                  </a:lnTo>
                  <a:lnTo>
                    <a:pt x="3593" y="62"/>
                  </a:lnTo>
                  <a:lnTo>
                    <a:pt x="3593" y="62"/>
                  </a:lnTo>
                  <a:lnTo>
                    <a:pt x="3596" y="62"/>
                  </a:lnTo>
                  <a:lnTo>
                    <a:pt x="3596" y="62"/>
                  </a:lnTo>
                  <a:lnTo>
                    <a:pt x="3599" y="62"/>
                  </a:lnTo>
                  <a:lnTo>
                    <a:pt x="3599" y="62"/>
                  </a:lnTo>
                  <a:lnTo>
                    <a:pt x="3601" y="62"/>
                  </a:lnTo>
                  <a:lnTo>
                    <a:pt x="3601" y="62"/>
                  </a:lnTo>
                  <a:lnTo>
                    <a:pt x="3604" y="62"/>
                  </a:lnTo>
                  <a:lnTo>
                    <a:pt x="3604" y="62"/>
                  </a:lnTo>
                  <a:lnTo>
                    <a:pt x="3606" y="62"/>
                  </a:lnTo>
                  <a:lnTo>
                    <a:pt x="3606" y="62"/>
                  </a:lnTo>
                  <a:lnTo>
                    <a:pt x="3609" y="62"/>
                  </a:lnTo>
                  <a:lnTo>
                    <a:pt x="3609" y="62"/>
                  </a:lnTo>
                  <a:lnTo>
                    <a:pt x="3611" y="62"/>
                  </a:lnTo>
                  <a:lnTo>
                    <a:pt x="3611" y="58"/>
                  </a:lnTo>
                  <a:lnTo>
                    <a:pt x="3614" y="58"/>
                  </a:lnTo>
                  <a:lnTo>
                    <a:pt x="3614" y="55"/>
                  </a:lnTo>
                  <a:lnTo>
                    <a:pt x="3617" y="55"/>
                  </a:lnTo>
                  <a:lnTo>
                    <a:pt x="3617" y="55"/>
                  </a:lnTo>
                  <a:lnTo>
                    <a:pt x="3619" y="55"/>
                  </a:lnTo>
                  <a:lnTo>
                    <a:pt x="3619" y="55"/>
                  </a:lnTo>
                  <a:lnTo>
                    <a:pt x="3622" y="55"/>
                  </a:lnTo>
                  <a:lnTo>
                    <a:pt x="3622" y="51"/>
                  </a:lnTo>
                  <a:lnTo>
                    <a:pt x="3624" y="51"/>
                  </a:lnTo>
                  <a:lnTo>
                    <a:pt x="3624" y="51"/>
                  </a:lnTo>
                  <a:lnTo>
                    <a:pt x="3627" y="51"/>
                  </a:lnTo>
                  <a:lnTo>
                    <a:pt x="3627" y="51"/>
                  </a:lnTo>
                  <a:lnTo>
                    <a:pt x="3629" y="51"/>
                  </a:lnTo>
                  <a:lnTo>
                    <a:pt x="3629" y="47"/>
                  </a:lnTo>
                  <a:lnTo>
                    <a:pt x="3632" y="47"/>
                  </a:lnTo>
                  <a:lnTo>
                    <a:pt x="3632" y="47"/>
                  </a:lnTo>
                  <a:lnTo>
                    <a:pt x="3637" y="47"/>
                  </a:lnTo>
                  <a:lnTo>
                    <a:pt x="3637" y="43"/>
                  </a:lnTo>
                  <a:lnTo>
                    <a:pt x="3640" y="43"/>
                  </a:lnTo>
                  <a:lnTo>
                    <a:pt x="3640" y="43"/>
                  </a:lnTo>
                  <a:lnTo>
                    <a:pt x="3642" y="43"/>
                  </a:lnTo>
                  <a:lnTo>
                    <a:pt x="3642" y="39"/>
                  </a:lnTo>
                  <a:lnTo>
                    <a:pt x="3645" y="39"/>
                  </a:lnTo>
                  <a:lnTo>
                    <a:pt x="3645" y="39"/>
                  </a:lnTo>
                  <a:lnTo>
                    <a:pt x="3647" y="39"/>
                  </a:lnTo>
                  <a:lnTo>
                    <a:pt x="3647" y="36"/>
                  </a:lnTo>
                  <a:lnTo>
                    <a:pt x="3650" y="36"/>
                  </a:lnTo>
                  <a:lnTo>
                    <a:pt x="3650" y="36"/>
                  </a:lnTo>
                  <a:lnTo>
                    <a:pt x="3652" y="36"/>
                  </a:lnTo>
                  <a:lnTo>
                    <a:pt x="3652" y="36"/>
                  </a:lnTo>
                  <a:lnTo>
                    <a:pt x="3655" y="36"/>
                  </a:lnTo>
                  <a:lnTo>
                    <a:pt x="3655" y="36"/>
                  </a:lnTo>
                  <a:lnTo>
                    <a:pt x="3658" y="36"/>
                  </a:lnTo>
                  <a:lnTo>
                    <a:pt x="3658" y="36"/>
                  </a:lnTo>
                  <a:lnTo>
                    <a:pt x="3660" y="36"/>
                  </a:lnTo>
                  <a:lnTo>
                    <a:pt x="3660" y="36"/>
                  </a:lnTo>
                  <a:lnTo>
                    <a:pt x="3663" y="36"/>
                  </a:lnTo>
                  <a:lnTo>
                    <a:pt x="3663" y="36"/>
                  </a:lnTo>
                  <a:lnTo>
                    <a:pt x="3665" y="36"/>
                  </a:lnTo>
                  <a:lnTo>
                    <a:pt x="3665" y="36"/>
                  </a:lnTo>
                  <a:lnTo>
                    <a:pt x="3668" y="36"/>
                  </a:lnTo>
                  <a:lnTo>
                    <a:pt x="3668" y="36"/>
                  </a:lnTo>
                  <a:lnTo>
                    <a:pt x="3670" y="36"/>
                  </a:lnTo>
                  <a:lnTo>
                    <a:pt x="3670" y="36"/>
                  </a:lnTo>
                  <a:lnTo>
                    <a:pt x="3673" y="36"/>
                  </a:lnTo>
                  <a:lnTo>
                    <a:pt x="3673" y="32"/>
                  </a:lnTo>
                  <a:lnTo>
                    <a:pt x="3676" y="32"/>
                  </a:lnTo>
                  <a:lnTo>
                    <a:pt x="3676" y="32"/>
                  </a:lnTo>
                  <a:lnTo>
                    <a:pt x="3678" y="32"/>
                  </a:lnTo>
                  <a:lnTo>
                    <a:pt x="3678" y="32"/>
                  </a:lnTo>
                  <a:lnTo>
                    <a:pt x="3681" y="32"/>
                  </a:lnTo>
                  <a:lnTo>
                    <a:pt x="3681" y="32"/>
                  </a:lnTo>
                  <a:lnTo>
                    <a:pt x="3683" y="32"/>
                  </a:lnTo>
                  <a:lnTo>
                    <a:pt x="3683" y="32"/>
                  </a:lnTo>
                  <a:lnTo>
                    <a:pt x="3688" y="32"/>
                  </a:lnTo>
                  <a:lnTo>
                    <a:pt x="3688" y="32"/>
                  </a:lnTo>
                  <a:lnTo>
                    <a:pt x="3691" y="32"/>
                  </a:lnTo>
                  <a:lnTo>
                    <a:pt x="3691" y="32"/>
                  </a:lnTo>
                  <a:lnTo>
                    <a:pt x="3694" y="32"/>
                  </a:lnTo>
                  <a:lnTo>
                    <a:pt x="3694" y="32"/>
                  </a:lnTo>
                  <a:lnTo>
                    <a:pt x="3696" y="32"/>
                  </a:lnTo>
                  <a:lnTo>
                    <a:pt x="3696" y="32"/>
                  </a:lnTo>
                  <a:lnTo>
                    <a:pt x="3699" y="32"/>
                  </a:lnTo>
                  <a:lnTo>
                    <a:pt x="3699" y="32"/>
                  </a:lnTo>
                  <a:lnTo>
                    <a:pt x="3701" y="32"/>
                  </a:lnTo>
                  <a:lnTo>
                    <a:pt x="3701" y="32"/>
                  </a:lnTo>
                  <a:lnTo>
                    <a:pt x="3704" y="32"/>
                  </a:lnTo>
                  <a:lnTo>
                    <a:pt x="3704" y="32"/>
                  </a:lnTo>
                  <a:lnTo>
                    <a:pt x="3706" y="32"/>
                  </a:lnTo>
                  <a:lnTo>
                    <a:pt x="3706" y="32"/>
                  </a:lnTo>
                  <a:lnTo>
                    <a:pt x="3709" y="32"/>
                  </a:lnTo>
                  <a:lnTo>
                    <a:pt x="3709" y="32"/>
                  </a:lnTo>
                  <a:lnTo>
                    <a:pt x="3711" y="32"/>
                  </a:lnTo>
                  <a:lnTo>
                    <a:pt x="3711" y="28"/>
                  </a:lnTo>
                  <a:lnTo>
                    <a:pt x="3714" y="28"/>
                  </a:lnTo>
                  <a:lnTo>
                    <a:pt x="3714" y="28"/>
                  </a:lnTo>
                  <a:lnTo>
                    <a:pt x="3717" y="28"/>
                  </a:lnTo>
                  <a:lnTo>
                    <a:pt x="3717" y="28"/>
                  </a:lnTo>
                  <a:lnTo>
                    <a:pt x="3719" y="28"/>
                  </a:lnTo>
                  <a:lnTo>
                    <a:pt x="3719" y="28"/>
                  </a:lnTo>
                  <a:lnTo>
                    <a:pt x="3722" y="28"/>
                  </a:lnTo>
                  <a:lnTo>
                    <a:pt x="3722" y="28"/>
                  </a:lnTo>
                  <a:lnTo>
                    <a:pt x="3724" y="28"/>
                  </a:lnTo>
                  <a:lnTo>
                    <a:pt x="3724" y="28"/>
                  </a:lnTo>
                  <a:lnTo>
                    <a:pt x="3727" y="28"/>
                  </a:lnTo>
                  <a:lnTo>
                    <a:pt x="3727" y="28"/>
                  </a:lnTo>
                  <a:lnTo>
                    <a:pt x="3729" y="28"/>
                  </a:lnTo>
                  <a:lnTo>
                    <a:pt x="3729" y="22"/>
                  </a:lnTo>
                  <a:lnTo>
                    <a:pt x="3732" y="22"/>
                  </a:lnTo>
                  <a:lnTo>
                    <a:pt x="3732" y="22"/>
                  </a:lnTo>
                  <a:lnTo>
                    <a:pt x="3735" y="22"/>
                  </a:lnTo>
                  <a:lnTo>
                    <a:pt x="3735" y="22"/>
                  </a:lnTo>
                  <a:lnTo>
                    <a:pt x="3740" y="22"/>
                  </a:lnTo>
                  <a:lnTo>
                    <a:pt x="3740" y="22"/>
                  </a:lnTo>
                  <a:lnTo>
                    <a:pt x="3742" y="22"/>
                  </a:lnTo>
                  <a:lnTo>
                    <a:pt x="3742" y="22"/>
                  </a:lnTo>
                  <a:lnTo>
                    <a:pt x="3745" y="22"/>
                  </a:lnTo>
                  <a:lnTo>
                    <a:pt x="3745" y="22"/>
                  </a:lnTo>
                  <a:lnTo>
                    <a:pt x="3747" y="22"/>
                  </a:lnTo>
                  <a:lnTo>
                    <a:pt x="3747" y="19"/>
                  </a:lnTo>
                  <a:lnTo>
                    <a:pt x="3750" y="19"/>
                  </a:lnTo>
                  <a:lnTo>
                    <a:pt x="3750" y="19"/>
                  </a:lnTo>
                  <a:lnTo>
                    <a:pt x="3753" y="19"/>
                  </a:lnTo>
                  <a:lnTo>
                    <a:pt x="3753" y="19"/>
                  </a:lnTo>
                  <a:lnTo>
                    <a:pt x="3755" y="19"/>
                  </a:lnTo>
                  <a:lnTo>
                    <a:pt x="3755" y="19"/>
                  </a:lnTo>
                  <a:lnTo>
                    <a:pt x="3758" y="19"/>
                  </a:lnTo>
                  <a:lnTo>
                    <a:pt x="3758" y="19"/>
                  </a:lnTo>
                  <a:lnTo>
                    <a:pt x="3760" y="19"/>
                  </a:lnTo>
                  <a:lnTo>
                    <a:pt x="3760" y="19"/>
                  </a:lnTo>
                  <a:lnTo>
                    <a:pt x="3763" y="19"/>
                  </a:lnTo>
                  <a:lnTo>
                    <a:pt x="3763" y="19"/>
                  </a:lnTo>
                  <a:lnTo>
                    <a:pt x="3765" y="19"/>
                  </a:lnTo>
                  <a:lnTo>
                    <a:pt x="3765" y="19"/>
                  </a:lnTo>
                  <a:lnTo>
                    <a:pt x="3768" y="19"/>
                  </a:lnTo>
                  <a:lnTo>
                    <a:pt x="3768" y="19"/>
                  </a:lnTo>
                  <a:lnTo>
                    <a:pt x="3771" y="19"/>
                  </a:lnTo>
                  <a:lnTo>
                    <a:pt x="3771" y="15"/>
                  </a:lnTo>
                  <a:lnTo>
                    <a:pt x="3773" y="15"/>
                  </a:lnTo>
                  <a:lnTo>
                    <a:pt x="3773" y="9"/>
                  </a:lnTo>
                  <a:lnTo>
                    <a:pt x="3776" y="9"/>
                  </a:lnTo>
                  <a:lnTo>
                    <a:pt x="3776" y="9"/>
                  </a:lnTo>
                  <a:lnTo>
                    <a:pt x="3778" y="9"/>
                  </a:lnTo>
                  <a:lnTo>
                    <a:pt x="3778" y="9"/>
                  </a:lnTo>
                  <a:lnTo>
                    <a:pt x="3781" y="9"/>
                  </a:lnTo>
                  <a:lnTo>
                    <a:pt x="3781" y="9"/>
                  </a:lnTo>
                  <a:lnTo>
                    <a:pt x="3783" y="9"/>
                  </a:lnTo>
                  <a:lnTo>
                    <a:pt x="3783" y="9"/>
                  </a:lnTo>
                  <a:lnTo>
                    <a:pt x="3789" y="9"/>
                  </a:lnTo>
                  <a:lnTo>
                    <a:pt x="3789" y="3"/>
                  </a:lnTo>
                  <a:lnTo>
                    <a:pt x="3791" y="3"/>
                  </a:lnTo>
                  <a:lnTo>
                    <a:pt x="3791" y="3"/>
                  </a:lnTo>
                  <a:lnTo>
                    <a:pt x="3794" y="3"/>
                  </a:lnTo>
                  <a:lnTo>
                    <a:pt x="3794" y="3"/>
                  </a:lnTo>
                  <a:lnTo>
                    <a:pt x="3796" y="3"/>
                  </a:lnTo>
                  <a:lnTo>
                    <a:pt x="3796" y="3"/>
                  </a:lnTo>
                  <a:lnTo>
                    <a:pt x="3799" y="3"/>
                  </a:lnTo>
                  <a:lnTo>
                    <a:pt x="3799" y="3"/>
                  </a:lnTo>
                  <a:lnTo>
                    <a:pt x="3801" y="3"/>
                  </a:lnTo>
                  <a:lnTo>
                    <a:pt x="3801" y="3"/>
                  </a:lnTo>
                  <a:lnTo>
                    <a:pt x="3804" y="3"/>
                  </a:lnTo>
                  <a:lnTo>
                    <a:pt x="3804" y="3"/>
                  </a:lnTo>
                  <a:lnTo>
                    <a:pt x="3806" y="3"/>
                  </a:lnTo>
                  <a:lnTo>
                    <a:pt x="3806" y="3"/>
                  </a:lnTo>
                  <a:lnTo>
                    <a:pt x="3809" y="3"/>
                  </a:lnTo>
                  <a:lnTo>
                    <a:pt x="3809" y="3"/>
                  </a:lnTo>
                  <a:lnTo>
                    <a:pt x="3812" y="3"/>
                  </a:lnTo>
                  <a:lnTo>
                    <a:pt x="3812" y="3"/>
                  </a:lnTo>
                  <a:lnTo>
                    <a:pt x="3814" y="3"/>
                  </a:lnTo>
                  <a:lnTo>
                    <a:pt x="3814" y="3"/>
                  </a:lnTo>
                  <a:lnTo>
                    <a:pt x="3817" y="3"/>
                  </a:lnTo>
                  <a:lnTo>
                    <a:pt x="3817" y="3"/>
                  </a:lnTo>
                  <a:lnTo>
                    <a:pt x="3819" y="3"/>
                  </a:lnTo>
                  <a:lnTo>
                    <a:pt x="3819" y="3"/>
                  </a:lnTo>
                  <a:lnTo>
                    <a:pt x="3822" y="3"/>
                  </a:lnTo>
                  <a:lnTo>
                    <a:pt x="3822" y="3"/>
                  </a:lnTo>
                  <a:lnTo>
                    <a:pt x="3824" y="3"/>
                  </a:lnTo>
                  <a:lnTo>
                    <a:pt x="3824" y="3"/>
                  </a:lnTo>
                  <a:lnTo>
                    <a:pt x="3827" y="3"/>
                  </a:lnTo>
                  <a:lnTo>
                    <a:pt x="3827" y="3"/>
                  </a:lnTo>
                  <a:lnTo>
                    <a:pt x="3830" y="3"/>
                  </a:lnTo>
                  <a:lnTo>
                    <a:pt x="3830" y="3"/>
                  </a:lnTo>
                  <a:lnTo>
                    <a:pt x="3832" y="3"/>
                  </a:lnTo>
                  <a:lnTo>
                    <a:pt x="3832" y="3"/>
                  </a:lnTo>
                  <a:lnTo>
                    <a:pt x="3835" y="3"/>
                  </a:lnTo>
                  <a:lnTo>
                    <a:pt x="3835" y="3"/>
                  </a:lnTo>
                  <a:lnTo>
                    <a:pt x="3840" y="3"/>
                  </a:lnTo>
                  <a:lnTo>
                    <a:pt x="3840" y="3"/>
                  </a:lnTo>
                  <a:lnTo>
                    <a:pt x="3842" y="3"/>
                  </a:lnTo>
                  <a:lnTo>
                    <a:pt x="3842" y="3"/>
                  </a:lnTo>
                  <a:lnTo>
                    <a:pt x="3845" y="3"/>
                  </a:lnTo>
                  <a:lnTo>
                    <a:pt x="3845" y="3"/>
                  </a:lnTo>
                  <a:lnTo>
                    <a:pt x="3848" y="3"/>
                  </a:lnTo>
                  <a:lnTo>
                    <a:pt x="3848" y="3"/>
                  </a:lnTo>
                  <a:lnTo>
                    <a:pt x="3850" y="3"/>
                  </a:lnTo>
                  <a:lnTo>
                    <a:pt x="3850" y="3"/>
                  </a:lnTo>
                  <a:lnTo>
                    <a:pt x="3853" y="3"/>
                  </a:lnTo>
                  <a:lnTo>
                    <a:pt x="3853" y="3"/>
                  </a:lnTo>
                  <a:lnTo>
                    <a:pt x="3855" y="3"/>
                  </a:lnTo>
                  <a:lnTo>
                    <a:pt x="3855" y="3"/>
                  </a:lnTo>
                  <a:lnTo>
                    <a:pt x="3858" y="3"/>
                  </a:lnTo>
                  <a:lnTo>
                    <a:pt x="3858" y="3"/>
                  </a:lnTo>
                  <a:lnTo>
                    <a:pt x="3860" y="3"/>
                  </a:lnTo>
                  <a:lnTo>
                    <a:pt x="3860" y="0"/>
                  </a:lnTo>
                  <a:lnTo>
                    <a:pt x="3863" y="0"/>
                  </a:lnTo>
                  <a:lnTo>
                    <a:pt x="3863" y="0"/>
                  </a:lnTo>
                  <a:lnTo>
                    <a:pt x="3866" y="0"/>
                  </a:lnTo>
                  <a:lnTo>
                    <a:pt x="3866" y="0"/>
                  </a:lnTo>
                  <a:lnTo>
                    <a:pt x="3868" y="0"/>
                  </a:lnTo>
                  <a:lnTo>
                    <a:pt x="3868" y="0"/>
                  </a:lnTo>
                  <a:lnTo>
                    <a:pt x="3871" y="0"/>
                  </a:lnTo>
                  <a:lnTo>
                    <a:pt x="3871" y="0"/>
                  </a:lnTo>
                  <a:lnTo>
                    <a:pt x="3873" y="0"/>
                  </a:lnTo>
                  <a:lnTo>
                    <a:pt x="3873" y="0"/>
                  </a:lnTo>
                  <a:lnTo>
                    <a:pt x="3876" y="0"/>
                  </a:lnTo>
                  <a:lnTo>
                    <a:pt x="3876" y="0"/>
                  </a:lnTo>
                  <a:lnTo>
                    <a:pt x="3878" y="0"/>
                  </a:lnTo>
                  <a:lnTo>
                    <a:pt x="3878" y="0"/>
                  </a:lnTo>
                  <a:lnTo>
                    <a:pt x="3881" y="0"/>
                  </a:lnTo>
                  <a:lnTo>
                    <a:pt x="3881" y="0"/>
                  </a:lnTo>
                  <a:lnTo>
                    <a:pt x="3883" y="0"/>
                  </a:lnTo>
                  <a:lnTo>
                    <a:pt x="3883" y="0"/>
                  </a:lnTo>
                  <a:lnTo>
                    <a:pt x="3886" y="0"/>
                  </a:lnTo>
                  <a:lnTo>
                    <a:pt x="3886" y="0"/>
                  </a:lnTo>
                  <a:lnTo>
                    <a:pt x="3894" y="0"/>
                  </a:ln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1" name="TextBox 70">
            <a:extLst>
              <a:ext uri="{FF2B5EF4-FFF2-40B4-BE49-F238E27FC236}">
                <a16:creationId xmlns:a16="http://schemas.microsoft.com/office/drawing/2014/main" id="{A023B300-45AC-9F5E-8030-E01D43081A7B}"/>
              </a:ext>
            </a:extLst>
          </p:cNvPr>
          <p:cNvSpPr txBox="1"/>
          <p:nvPr/>
        </p:nvSpPr>
        <p:spPr>
          <a:xfrm>
            <a:off x="4918377" y="1773537"/>
            <a:ext cx="658721"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53585A"/>
                </a:solidFill>
                <a:latin typeface="Arial"/>
                <a:cs typeface="Arial"/>
                <a:sym typeface="Arial"/>
                <a:rtl val="0"/>
              </a:rPr>
              <a:t>Placebo</a:t>
            </a:r>
          </a:p>
        </p:txBody>
      </p:sp>
      <p:sp>
        <p:nvSpPr>
          <p:cNvPr id="72" name="TextBox 71">
            <a:extLst>
              <a:ext uri="{FF2B5EF4-FFF2-40B4-BE49-F238E27FC236}">
                <a16:creationId xmlns:a16="http://schemas.microsoft.com/office/drawing/2014/main" id="{7D9AEFA4-7A04-A98C-5762-052CD851DC72}"/>
              </a:ext>
            </a:extLst>
          </p:cNvPr>
          <p:cNvSpPr txBox="1"/>
          <p:nvPr/>
        </p:nvSpPr>
        <p:spPr>
          <a:xfrm>
            <a:off x="5930745" y="2999939"/>
            <a:ext cx="863207" cy="276999"/>
          </a:xfrm>
          <a:prstGeom prst="rect">
            <a:avLst/>
          </a:prstGeom>
          <a:noFill/>
        </p:spPr>
        <p:txBody>
          <a:bodyPr vert="horz" wrap="none" lIns="91440" tIns="45720" rIns="91440" bIns="45720" rtlCol="0">
            <a:spAutoFit/>
          </a:bodyPr>
          <a:lstStyle/>
          <a:p>
            <a:pPr algn="l">
              <a:spcBef>
                <a:spcPts val="600"/>
              </a:spcBef>
            </a:pPr>
            <a:r>
              <a:rPr lang="en-US" sz="1200" b="1" spc="0" baseline="0">
                <a:ln/>
                <a:solidFill>
                  <a:srgbClr val="669BD2"/>
                </a:solidFill>
                <a:latin typeface="Arial"/>
                <a:cs typeface="Arial"/>
                <a:sym typeface="Arial"/>
                <a:rtl val="0"/>
              </a:rPr>
              <a:t>Finerenone</a:t>
            </a:r>
          </a:p>
        </p:txBody>
      </p:sp>
      <p:sp>
        <p:nvSpPr>
          <p:cNvPr id="75" name="TextBox 74">
            <a:extLst>
              <a:ext uri="{FF2B5EF4-FFF2-40B4-BE49-F238E27FC236}">
                <a16:creationId xmlns:a16="http://schemas.microsoft.com/office/drawing/2014/main" id="{240B10C8-20EC-DDB9-3C53-6F77A839FF37}"/>
              </a:ext>
            </a:extLst>
          </p:cNvPr>
          <p:cNvSpPr txBox="1"/>
          <p:nvPr/>
        </p:nvSpPr>
        <p:spPr>
          <a:xfrm>
            <a:off x="1582689" y="1177978"/>
            <a:ext cx="3318520" cy="523220"/>
          </a:xfrm>
          <a:prstGeom prst="rect">
            <a:avLst/>
          </a:prstGeom>
          <a:noFill/>
        </p:spPr>
        <p:txBody>
          <a:bodyPr vert="horz" wrap="none" lIns="91440" tIns="45720" rIns="91440" bIns="45720" rtlCol="0">
            <a:spAutoFit/>
          </a:bodyPr>
          <a:lstStyle/>
          <a:p>
            <a:pPr>
              <a:spcBef>
                <a:spcPts val="600"/>
              </a:spcBef>
            </a:pPr>
            <a:r>
              <a:rPr lang="en-US" sz="1400" b="1" spc="0" baseline="0">
                <a:ln/>
                <a:solidFill>
                  <a:srgbClr val="53585A"/>
                </a:solidFill>
                <a:latin typeface="Arial"/>
                <a:cs typeface="Arial"/>
                <a:sym typeface="Arial"/>
                <a:rtl val="0"/>
              </a:rPr>
              <a:t>Hazard ratio, 0.88 (95% CI 0.79, 0.99)</a:t>
            </a:r>
            <a:br>
              <a:rPr lang="en-US" sz="1400" b="1">
                <a:ln/>
                <a:solidFill>
                  <a:srgbClr val="53585A"/>
                </a:solidFill>
                <a:latin typeface="Arial"/>
                <a:cs typeface="Arial"/>
                <a:sym typeface="Arial"/>
                <a:rtl val="0"/>
              </a:rPr>
            </a:br>
            <a:r>
              <a:rPr lang="en-US" sz="1400" b="1" i="1">
                <a:ln/>
                <a:solidFill>
                  <a:srgbClr val="53585A"/>
                </a:solidFill>
                <a:latin typeface="Arial"/>
                <a:cs typeface="Arial"/>
                <a:sym typeface="Arial"/>
                <a:rtl val="0"/>
              </a:rPr>
              <a:t>p</a:t>
            </a:r>
            <a:r>
              <a:rPr lang="en-US" sz="1400" b="1" spc="0" baseline="0">
                <a:ln/>
                <a:solidFill>
                  <a:srgbClr val="53585A"/>
                </a:solidFill>
                <a:latin typeface="Arial"/>
                <a:cs typeface="Arial"/>
                <a:sym typeface="Arial"/>
                <a:rtl val="0"/>
              </a:rPr>
              <a:t>=0.026</a:t>
            </a:r>
          </a:p>
        </p:txBody>
      </p:sp>
      <p:sp>
        <p:nvSpPr>
          <p:cNvPr id="81" name="Footer Placeholder 1">
            <a:extLst>
              <a:ext uri="{FF2B5EF4-FFF2-40B4-BE49-F238E27FC236}">
                <a16:creationId xmlns:a16="http://schemas.microsoft.com/office/drawing/2014/main" id="{6EB92076-DE0F-11ED-A0B0-8F3C2D4C72E3}"/>
              </a:ext>
            </a:extLst>
          </p:cNvPr>
          <p:cNvSpPr>
            <a:spLocks noGrp="1"/>
          </p:cNvSpPr>
          <p:nvPr>
            <p:ph type="ftr" sz="quarter" idx="11"/>
          </p:nvPr>
        </p:nvSpPr>
        <p:spPr/>
        <p:txBody>
          <a:bodyPr/>
          <a:lstStyle/>
          <a:p>
            <a:r>
              <a:rPr lang="en-GB"/>
              <a:t>Cumulative incidence plots based on Kaplan–Meier estimates. </a:t>
            </a:r>
          </a:p>
          <a:p>
            <a:r>
              <a:rPr lang="en-GB"/>
              <a:t>*Diabetes status did not modify the effect of finerenone (p</a:t>
            </a:r>
            <a:r>
              <a:rPr lang="en-GB" baseline="-25000"/>
              <a:t>interaction</a:t>
            </a:r>
            <a:r>
              <a:rPr lang="en-GB"/>
              <a:t> = 0.2615).</a:t>
            </a:r>
          </a:p>
          <a:p>
            <a:r>
              <a:rPr lang="en-GB"/>
              <a:t>CI, confidence interval; CV, cardiovascular; HHF, hospitalisation for heart failure; PY, patient years.</a:t>
            </a:r>
          </a:p>
        </p:txBody>
      </p:sp>
      <p:sp>
        <p:nvSpPr>
          <p:cNvPr id="3" name="Slide Number Placeholder 2">
            <a:extLst>
              <a:ext uri="{FF2B5EF4-FFF2-40B4-BE49-F238E27FC236}">
                <a16:creationId xmlns:a16="http://schemas.microsoft.com/office/drawing/2014/main" id="{8B16EC54-1E07-6E8B-00E7-545ACF5AB463}"/>
              </a:ext>
            </a:extLst>
          </p:cNvPr>
          <p:cNvSpPr>
            <a:spLocks noGrp="1"/>
          </p:cNvSpPr>
          <p:nvPr>
            <p:ph type="sldNum" sz="quarter" idx="10"/>
          </p:nvPr>
        </p:nvSpPr>
        <p:spPr/>
        <p:txBody>
          <a:bodyPr/>
          <a:lstStyle/>
          <a:p>
            <a:fld id="{7AF8E309-D608-654D-B811-6A2C46C88181}" type="slidenum">
              <a:rPr lang="en-US" smtClean="0"/>
              <a:pPr/>
              <a:t>58</a:t>
            </a:fld>
            <a:endParaRPr lang="en-US"/>
          </a:p>
        </p:txBody>
      </p:sp>
      <p:sp>
        <p:nvSpPr>
          <p:cNvPr id="4" name="Title 3">
            <a:extLst>
              <a:ext uri="{FF2B5EF4-FFF2-40B4-BE49-F238E27FC236}">
                <a16:creationId xmlns:a16="http://schemas.microsoft.com/office/drawing/2014/main" id="{62EFB598-3708-5946-7A0A-A5113C200973}"/>
              </a:ext>
            </a:extLst>
          </p:cNvPr>
          <p:cNvSpPr>
            <a:spLocks noGrp="1"/>
          </p:cNvSpPr>
          <p:nvPr>
            <p:ph type="title"/>
          </p:nvPr>
        </p:nvSpPr>
        <p:spPr/>
        <p:txBody>
          <a:bodyPr/>
          <a:lstStyle/>
          <a:p>
            <a:r>
              <a:rPr lang="en-GB"/>
              <a:t>All-cause death</a:t>
            </a:r>
          </a:p>
        </p:txBody>
      </p:sp>
      <p:sp>
        <p:nvSpPr>
          <p:cNvPr id="74" name="TextBox 73">
            <a:extLst>
              <a:ext uri="{FF2B5EF4-FFF2-40B4-BE49-F238E27FC236}">
                <a16:creationId xmlns:a16="http://schemas.microsoft.com/office/drawing/2014/main" id="{C3AB339E-5500-99A3-D58D-4130A551CC88}"/>
              </a:ext>
            </a:extLst>
          </p:cNvPr>
          <p:cNvSpPr txBox="1"/>
          <p:nvPr/>
        </p:nvSpPr>
        <p:spPr>
          <a:xfrm>
            <a:off x="2883592" y="4877963"/>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graphicFrame>
        <p:nvGraphicFramePr>
          <p:cNvPr id="80" name="Table 79">
            <a:extLst>
              <a:ext uri="{FF2B5EF4-FFF2-40B4-BE49-F238E27FC236}">
                <a16:creationId xmlns:a16="http://schemas.microsoft.com/office/drawing/2014/main" id="{CD44EC6B-17EE-B766-2CD3-E1E1A38871DC}"/>
              </a:ext>
            </a:extLst>
          </p:cNvPr>
          <p:cNvGraphicFramePr>
            <a:graphicFrameLocks noGrp="1"/>
          </p:cNvGraphicFramePr>
          <p:nvPr>
            <p:extLst>
              <p:ext uri="{D42A27DB-BD31-4B8C-83A1-F6EECF244321}">
                <p14:modId xmlns:p14="http://schemas.microsoft.com/office/powerpoint/2010/main" val="1690558072"/>
              </p:ext>
            </p:extLst>
          </p:nvPr>
        </p:nvGraphicFramePr>
        <p:xfrm>
          <a:off x="124933" y="4887885"/>
          <a:ext cx="6978323" cy="822960"/>
        </p:xfrm>
        <a:graphic>
          <a:graphicData uri="http://schemas.openxmlformats.org/drawingml/2006/table">
            <a:tbl>
              <a:tblPr firstRow="1" bandRow="1">
                <a:tableStyleId>{5C22544A-7EE6-4342-B048-85BDC9FD1C3A}</a:tableStyleId>
              </a:tblPr>
              <a:tblGrid>
                <a:gridCol w="1093412">
                  <a:extLst>
                    <a:ext uri="{9D8B030D-6E8A-4147-A177-3AD203B41FA5}">
                      <a16:colId xmlns:a16="http://schemas.microsoft.com/office/drawing/2014/main" val="2130276672"/>
                    </a:ext>
                  </a:extLst>
                </a:gridCol>
                <a:gridCol w="653879">
                  <a:extLst>
                    <a:ext uri="{9D8B030D-6E8A-4147-A177-3AD203B41FA5}">
                      <a16:colId xmlns:a16="http://schemas.microsoft.com/office/drawing/2014/main" val="3029785006"/>
                    </a:ext>
                  </a:extLst>
                </a:gridCol>
                <a:gridCol w="653879">
                  <a:extLst>
                    <a:ext uri="{9D8B030D-6E8A-4147-A177-3AD203B41FA5}">
                      <a16:colId xmlns:a16="http://schemas.microsoft.com/office/drawing/2014/main" val="3468321607"/>
                    </a:ext>
                  </a:extLst>
                </a:gridCol>
                <a:gridCol w="653879">
                  <a:extLst>
                    <a:ext uri="{9D8B030D-6E8A-4147-A177-3AD203B41FA5}">
                      <a16:colId xmlns:a16="http://schemas.microsoft.com/office/drawing/2014/main" val="1269797193"/>
                    </a:ext>
                  </a:extLst>
                </a:gridCol>
                <a:gridCol w="653879">
                  <a:extLst>
                    <a:ext uri="{9D8B030D-6E8A-4147-A177-3AD203B41FA5}">
                      <a16:colId xmlns:a16="http://schemas.microsoft.com/office/drawing/2014/main" val="4168129342"/>
                    </a:ext>
                  </a:extLst>
                </a:gridCol>
                <a:gridCol w="653879">
                  <a:extLst>
                    <a:ext uri="{9D8B030D-6E8A-4147-A177-3AD203B41FA5}">
                      <a16:colId xmlns:a16="http://schemas.microsoft.com/office/drawing/2014/main" val="2458273152"/>
                    </a:ext>
                  </a:extLst>
                </a:gridCol>
                <a:gridCol w="653879">
                  <a:extLst>
                    <a:ext uri="{9D8B030D-6E8A-4147-A177-3AD203B41FA5}">
                      <a16:colId xmlns:a16="http://schemas.microsoft.com/office/drawing/2014/main" val="389156392"/>
                    </a:ext>
                  </a:extLst>
                </a:gridCol>
                <a:gridCol w="653879">
                  <a:extLst>
                    <a:ext uri="{9D8B030D-6E8A-4147-A177-3AD203B41FA5}">
                      <a16:colId xmlns:a16="http://schemas.microsoft.com/office/drawing/2014/main" val="3001426831"/>
                    </a:ext>
                  </a:extLst>
                </a:gridCol>
                <a:gridCol w="653879">
                  <a:extLst>
                    <a:ext uri="{9D8B030D-6E8A-4147-A177-3AD203B41FA5}">
                      <a16:colId xmlns:a16="http://schemas.microsoft.com/office/drawing/2014/main" val="1298948789"/>
                    </a:ext>
                  </a:extLst>
                </a:gridCol>
                <a:gridCol w="653879">
                  <a:extLst>
                    <a:ext uri="{9D8B030D-6E8A-4147-A177-3AD203B41FA5}">
                      <a16:colId xmlns:a16="http://schemas.microsoft.com/office/drawing/2014/main" val="228484030"/>
                    </a:ext>
                  </a:extLst>
                </a:gridCol>
              </a:tblGrid>
              <a:tr h="247484">
                <a:tc gridSpan="10">
                  <a:txBody>
                    <a:bodyPr/>
                    <a:lstStyle/>
                    <a:p>
                      <a:r>
                        <a:rPr lang="en-GB" sz="1200">
                          <a:solidFill>
                            <a:schemeClr val="tx1"/>
                          </a:solidFill>
                        </a:rPr>
                        <a:t>At risk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20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8291965"/>
                  </a:ext>
                </a:extLst>
              </a:tr>
              <a:tr h="247484">
                <a:tc>
                  <a:txBody>
                    <a:bodyPr/>
                    <a:lstStyle/>
                    <a:p>
                      <a:r>
                        <a:rPr lang="en-GB" sz="1200" b="1">
                          <a:solidFill>
                            <a:schemeClr val="tx1"/>
                          </a:solidFill>
                        </a:rPr>
                        <a:t>Placebo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7283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7224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7135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7019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6379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5333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3930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2692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effectLst/>
                          <a:latin typeface="Arial" panose="020B0604020202020204" pitchFamily="34" charset="0"/>
                        </a:rPr>
                        <a:t>1335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994116"/>
                  </a:ext>
                </a:extLst>
              </a:tr>
              <a:tr h="247484">
                <a:tc>
                  <a:txBody>
                    <a:bodyPr/>
                    <a:lstStyle/>
                    <a:p>
                      <a:r>
                        <a:rPr lang="en-GB" sz="1200" b="1">
                          <a:solidFill>
                            <a:schemeClr val="accent1"/>
                          </a:solidFill>
                        </a:rPr>
                        <a:t>Finerenone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accent1"/>
                          </a:solidFill>
                          <a:effectLst/>
                          <a:latin typeface="Arial" panose="020B0604020202020204" pitchFamily="34" charset="0"/>
                        </a:rPr>
                        <a:t>7291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7242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7165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7064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a:solidFill>
                            <a:schemeClr val="accent1"/>
                          </a:solidFill>
                        </a:rPr>
                        <a:t>6419</a:t>
                      </a:r>
                      <a:endParaRPr kumimoji="0" lang="en-US" altLang="en-US" sz="1200" b="0" i="0" u="none" strike="noStrike" cap="none" normalizeH="0" baseline="0">
                        <a:ln>
                          <a:noFill/>
                        </a:ln>
                        <a:solidFill>
                          <a:schemeClr val="accent1"/>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5352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3987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2732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accent1"/>
                          </a:solidFill>
                          <a:effectLst/>
                          <a:latin typeface="Arial" panose="020B0604020202020204" pitchFamily="34" charset="0"/>
                        </a:rPr>
                        <a:t>1347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24139"/>
                  </a:ext>
                </a:extLst>
              </a:tr>
            </a:tbl>
          </a:graphicData>
        </a:graphic>
      </p:graphicFrame>
      <p:graphicFrame>
        <p:nvGraphicFramePr>
          <p:cNvPr id="83" name="Table 82">
            <a:extLst>
              <a:ext uri="{FF2B5EF4-FFF2-40B4-BE49-F238E27FC236}">
                <a16:creationId xmlns:a16="http://schemas.microsoft.com/office/drawing/2014/main" id="{A6111D82-A320-77C2-1BE6-A28D8052DBE2}"/>
              </a:ext>
            </a:extLst>
          </p:cNvPr>
          <p:cNvGraphicFramePr>
            <a:graphicFrameLocks noGrp="1"/>
          </p:cNvGraphicFramePr>
          <p:nvPr>
            <p:extLst>
              <p:ext uri="{D42A27DB-BD31-4B8C-83A1-F6EECF244321}">
                <p14:modId xmlns:p14="http://schemas.microsoft.com/office/powerpoint/2010/main" val="23420878"/>
              </p:ext>
            </p:extLst>
          </p:nvPr>
        </p:nvGraphicFramePr>
        <p:xfrm>
          <a:off x="6990600" y="2407578"/>
          <a:ext cx="5144400" cy="1737360"/>
        </p:xfrm>
        <a:graphic>
          <a:graphicData uri="http://schemas.openxmlformats.org/drawingml/2006/table">
            <a:tbl>
              <a:tblPr firstRow="1" bandRow="1">
                <a:tableStyleId>{0660B408-B3CF-4A94-85FC-2B1E0A45F4A2}</a:tableStyleId>
              </a:tblPr>
              <a:tblGrid>
                <a:gridCol w="927104">
                  <a:extLst>
                    <a:ext uri="{9D8B030D-6E8A-4147-A177-3AD203B41FA5}">
                      <a16:colId xmlns:a16="http://schemas.microsoft.com/office/drawing/2014/main" val="1305756037"/>
                    </a:ext>
                  </a:extLst>
                </a:gridCol>
                <a:gridCol w="872388">
                  <a:extLst>
                    <a:ext uri="{9D8B030D-6E8A-4147-A177-3AD203B41FA5}">
                      <a16:colId xmlns:a16="http://schemas.microsoft.com/office/drawing/2014/main" val="80009962"/>
                    </a:ext>
                  </a:extLst>
                </a:gridCol>
                <a:gridCol w="1095413">
                  <a:extLst>
                    <a:ext uri="{9D8B030D-6E8A-4147-A177-3AD203B41FA5}">
                      <a16:colId xmlns:a16="http://schemas.microsoft.com/office/drawing/2014/main" val="90518288"/>
                    </a:ext>
                  </a:extLst>
                </a:gridCol>
                <a:gridCol w="1325431">
                  <a:extLst>
                    <a:ext uri="{9D8B030D-6E8A-4147-A177-3AD203B41FA5}">
                      <a16:colId xmlns:a16="http://schemas.microsoft.com/office/drawing/2014/main" val="2862376440"/>
                    </a:ext>
                  </a:extLst>
                </a:gridCol>
                <a:gridCol w="924064">
                  <a:extLst>
                    <a:ext uri="{9D8B030D-6E8A-4147-A177-3AD203B41FA5}">
                      <a16:colId xmlns:a16="http://schemas.microsoft.com/office/drawing/2014/main" val="997591540"/>
                    </a:ext>
                  </a:extLst>
                </a:gridCol>
              </a:tblGrid>
              <a:tr h="168808">
                <a:tc rowSpan="2">
                  <a:txBody>
                    <a:bodyPr/>
                    <a:lstStyle/>
                    <a:p>
                      <a:r>
                        <a:rPr lang="en-GB" sz="1000" baseline="0" noProof="0"/>
                        <a:t>All-cause death</a:t>
                      </a:r>
                    </a:p>
                  </a:txBody>
                  <a:tcPr>
                    <a:solidFill>
                      <a:schemeClr val="bg2">
                        <a:lumMod val="75000"/>
                      </a:schemeClr>
                    </a:solidFill>
                  </a:tcPr>
                </a:tc>
                <a:tc gridSpan="2">
                  <a:txBody>
                    <a:bodyPr/>
                    <a:lstStyle/>
                    <a:p>
                      <a:pPr algn="ctr"/>
                      <a:r>
                        <a:rPr lang="en-GB" sz="1000" b="1" noProof="0"/>
                        <a:t>Events, n/N (Rate/1000 PY)</a:t>
                      </a:r>
                    </a:p>
                  </a:txBody>
                  <a:tcPr>
                    <a:solidFill>
                      <a:schemeClr val="bg2">
                        <a:lumMod val="75000"/>
                      </a:schemeClr>
                    </a:solidFill>
                  </a:tcPr>
                </a:tc>
                <a:tc hMerge="1">
                  <a:txBody>
                    <a:bodyPr/>
                    <a:lstStyle/>
                    <a:p>
                      <a:endParaRPr lang="en-GB"/>
                    </a:p>
                  </a:txBody>
                  <a:tcPr/>
                </a:tc>
                <a:tc rowSpan="2">
                  <a:txBody>
                    <a:bodyPr/>
                    <a:lstStyle/>
                    <a:p>
                      <a:endParaRPr lang="en-GB" sz="1000" noProof="0"/>
                    </a:p>
                  </a:txBody>
                  <a:tcPr>
                    <a:solidFill>
                      <a:schemeClr val="bg2">
                        <a:lumMod val="75000"/>
                      </a:schemeClr>
                    </a:solidFill>
                  </a:tcPr>
                </a:tc>
                <a:tc rowSpan="2">
                  <a:txBody>
                    <a:bodyPr/>
                    <a:lstStyle/>
                    <a:p>
                      <a:pPr marL="0" algn="ctr" defTabSz="914400" rtl="0" eaLnBrk="1" latinLnBrk="0" hangingPunct="1"/>
                      <a:r>
                        <a:rPr lang="en-GB" sz="1000" b="1" kern="1200" noProof="0">
                          <a:solidFill>
                            <a:schemeClr val="lt1"/>
                          </a:solidFill>
                        </a:rPr>
                        <a:t>Hazard </a:t>
                      </a:r>
                      <a:br>
                        <a:rPr lang="en-GB" sz="1000" b="1" kern="1200" noProof="0">
                          <a:solidFill>
                            <a:schemeClr val="lt1"/>
                          </a:solidFill>
                        </a:rPr>
                      </a:br>
                      <a:r>
                        <a:rPr lang="en-GB" sz="1000" b="1" kern="1200" noProof="0">
                          <a:solidFill>
                            <a:schemeClr val="lt1"/>
                          </a:solidFill>
                        </a:rPr>
                        <a:t>ratio </a:t>
                      </a:r>
                      <a:br>
                        <a:rPr lang="en-GB" sz="1000" b="1" kern="1200" noProof="0">
                          <a:solidFill>
                            <a:schemeClr val="lt1"/>
                          </a:solidFill>
                        </a:rPr>
                      </a:br>
                      <a:r>
                        <a:rPr lang="en-GB" sz="1000" b="1" kern="1200" noProof="0">
                          <a:solidFill>
                            <a:schemeClr val="lt1"/>
                          </a:solidFill>
                        </a:rPr>
                        <a:t>(95% CI)</a:t>
                      </a:r>
                      <a:endParaRPr lang="en-GB" sz="1000" b="1" kern="1200" noProof="0">
                        <a:solidFill>
                          <a:schemeClr val="lt1"/>
                        </a:solidFill>
                        <a:latin typeface="+mn-lt"/>
                        <a:ea typeface="+mn-ea"/>
                        <a:cs typeface="+mn-cs"/>
                      </a:endParaRPr>
                    </a:p>
                  </a:txBody>
                  <a:tcPr anchor="b">
                    <a:solidFill>
                      <a:schemeClr val="bg2">
                        <a:lumMod val="75000"/>
                      </a:schemeClr>
                    </a:solidFill>
                  </a:tcPr>
                </a:tc>
                <a:extLst>
                  <a:ext uri="{0D108BD9-81ED-4DB2-BD59-A6C34878D82A}">
                    <a16:rowId xmlns:a16="http://schemas.microsoft.com/office/drawing/2014/main" val="226454451"/>
                  </a:ext>
                </a:extLst>
              </a:tr>
              <a:tr h="173570">
                <a:tc vMerge="1">
                  <a:txBody>
                    <a:bodyPr/>
                    <a:lstStyle/>
                    <a:p>
                      <a:endParaRPr lang="en-GB"/>
                    </a:p>
                  </a:txBody>
                  <a:tcPr/>
                </a:tc>
                <a:tc>
                  <a:txBody>
                    <a:bodyPr/>
                    <a:lstStyle/>
                    <a:p>
                      <a:pPr algn="ctr"/>
                      <a:r>
                        <a:rPr lang="en-GB" sz="1000" b="1" noProof="0">
                          <a:solidFill>
                            <a:schemeClr val="bg1"/>
                          </a:solidFill>
                        </a:rPr>
                        <a:t>Finerenone</a:t>
                      </a:r>
                    </a:p>
                  </a:txBody>
                  <a:tcPr>
                    <a:solidFill>
                      <a:schemeClr val="bg2">
                        <a:lumMod val="75000"/>
                      </a:schemeClr>
                    </a:solidFill>
                  </a:tcPr>
                </a:tc>
                <a:tc>
                  <a:txBody>
                    <a:bodyPr/>
                    <a:lstStyle/>
                    <a:p>
                      <a:pPr algn="ctr"/>
                      <a:r>
                        <a:rPr lang="en-GB" sz="1000" b="1" noProof="0">
                          <a:solidFill>
                            <a:schemeClr val="bg1"/>
                          </a:solidFill>
                        </a:rPr>
                        <a:t>Placebo</a:t>
                      </a:r>
                    </a:p>
                  </a:txBody>
                  <a:tcPr>
                    <a:solidFill>
                      <a:schemeClr val="bg2">
                        <a:lumMod val="75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r>
                        <a:rPr lang="en-GB" sz="1000" b="1" noProof="0"/>
                        <a:t>Overall</a:t>
                      </a:r>
                    </a:p>
                  </a:txBody>
                  <a:tcPr anchor="ctr"/>
                </a:tc>
                <a:tc>
                  <a:txBody>
                    <a:bodyPr/>
                    <a:lstStyle/>
                    <a:p>
                      <a:pPr algn="ctr"/>
                      <a:r>
                        <a:rPr lang="en-GB" sz="1000" noProof="0"/>
                        <a:t>569/7291</a:t>
                      </a:r>
                      <a:br>
                        <a:rPr lang="en-GB" sz="1000" noProof="0"/>
                      </a:br>
                      <a:r>
                        <a:rPr lang="en-GB" sz="1000" noProof="0"/>
                        <a:t>(25.4)</a:t>
                      </a:r>
                    </a:p>
                  </a:txBody>
                  <a:tcPr/>
                </a:tc>
                <a:tc>
                  <a:txBody>
                    <a:bodyPr/>
                    <a:lstStyle/>
                    <a:p>
                      <a:pPr algn="ctr"/>
                      <a:r>
                        <a:rPr lang="en-GB" sz="1000"/>
                        <a:t>642/7283</a:t>
                      </a:r>
                      <a:br>
                        <a:rPr lang="en-GB" sz="1000"/>
                      </a:br>
                      <a:r>
                        <a:rPr lang="en-GB" sz="1000"/>
                        <a:t>(28.8)</a:t>
                      </a:r>
                    </a:p>
                  </a:txBody>
                  <a:tcPr/>
                </a:tc>
                <a:tc>
                  <a:txBody>
                    <a:bodyPr/>
                    <a:lstStyle/>
                    <a:p>
                      <a:endParaRPr lang="en-GB" sz="1000" noProof="0"/>
                    </a:p>
                  </a:txBody>
                  <a:tcPr/>
                </a:tc>
                <a:tc>
                  <a:txBody>
                    <a:bodyPr/>
                    <a:lstStyle/>
                    <a:p>
                      <a:pPr algn="ctr"/>
                      <a:r>
                        <a:rPr lang="en-GB" sz="1000" noProof="0"/>
                        <a:t>0.88 </a:t>
                      </a:r>
                      <a:br>
                        <a:rPr lang="en-GB" sz="1000" noProof="0"/>
                      </a:br>
                      <a:r>
                        <a:rPr lang="en-GB" sz="1000" noProof="0"/>
                        <a:t>(0.79, 0.99)</a:t>
                      </a:r>
                    </a:p>
                  </a:txBody>
                  <a:tcPr anchor="ctr"/>
                </a:tc>
                <a:extLst>
                  <a:ext uri="{0D108BD9-81ED-4DB2-BD59-A6C34878D82A}">
                    <a16:rowId xmlns:a16="http://schemas.microsoft.com/office/drawing/2014/main" val="13850548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Diabetes*</a:t>
                      </a:r>
                    </a:p>
                  </a:txBody>
                  <a:tcPr anchor="ctr"/>
                </a:tc>
                <a:tc>
                  <a:txBody>
                    <a:bodyPr/>
                    <a:lstStyle/>
                    <a:p>
                      <a:pPr algn="ctr"/>
                      <a:r>
                        <a:rPr lang="en-GB" sz="1000" noProof="0"/>
                        <a:t>551/6498 </a:t>
                      </a:r>
                      <a:br>
                        <a:rPr lang="en-GB" sz="1000" noProof="0"/>
                      </a:br>
                      <a:r>
                        <a:rPr lang="en-GB" sz="1000" noProof="0"/>
                        <a:t>(27.7)</a:t>
                      </a:r>
                    </a:p>
                  </a:txBody>
                  <a:tcPr anchor="ctr"/>
                </a:tc>
                <a:tc>
                  <a:txBody>
                    <a:bodyPr/>
                    <a:lstStyle/>
                    <a:p>
                      <a:pPr algn="ctr"/>
                      <a:r>
                        <a:rPr lang="en-GB" sz="1000"/>
                        <a:t>614/6492 </a:t>
                      </a:r>
                    </a:p>
                    <a:p>
                      <a:pPr algn="ctr"/>
                      <a:r>
                        <a:rPr lang="en-GB" sz="1000"/>
                        <a:t>(31.1)</a:t>
                      </a:r>
                    </a:p>
                  </a:txBody>
                  <a:tcPr anchor="ctr"/>
                </a:tc>
                <a:tc>
                  <a:txBody>
                    <a:bodyPr/>
                    <a:lstStyle/>
                    <a:p>
                      <a:endParaRPr lang="en-GB" sz="1000" noProof="0"/>
                    </a:p>
                  </a:txBody>
                  <a:tcPr/>
                </a:tc>
                <a:tc>
                  <a:txBody>
                    <a:bodyPr/>
                    <a:lstStyle/>
                    <a:p>
                      <a:pPr algn="ctr"/>
                      <a:r>
                        <a:rPr lang="en-GB" sz="1000" noProof="0"/>
                        <a:t>0.89</a:t>
                      </a:r>
                      <a:br>
                        <a:rPr lang="en-GB" sz="1000" noProof="0"/>
                      </a:br>
                      <a:r>
                        <a:rPr lang="en-GB" sz="1000" noProof="0"/>
                        <a:t>(0.79, 1.00)</a:t>
                      </a:r>
                    </a:p>
                  </a:txBody>
                  <a:tcPr anchor="ctr"/>
                </a:tc>
                <a:extLst>
                  <a:ext uri="{0D108BD9-81ED-4DB2-BD59-A6C34878D82A}">
                    <a16:rowId xmlns:a16="http://schemas.microsoft.com/office/drawing/2014/main" val="3634067839"/>
                  </a:ext>
                </a:extLst>
              </a:tr>
              <a:tr h="306000">
                <a:tc>
                  <a:txBody>
                    <a:bodyPr/>
                    <a:lstStyle/>
                    <a:p>
                      <a:r>
                        <a:rPr lang="en-GB" sz="1000" noProof="0"/>
                        <a:t>No diabetes</a:t>
                      </a:r>
                    </a:p>
                  </a:txBody>
                  <a:tcPr anchor="ctr"/>
                </a:tc>
                <a:tc>
                  <a:txBody>
                    <a:bodyPr/>
                    <a:lstStyle/>
                    <a:p>
                      <a:pPr algn="ctr"/>
                      <a:r>
                        <a:rPr lang="en-GB" sz="1000" noProof="0"/>
                        <a:t>18/793 </a:t>
                      </a:r>
                      <a:br>
                        <a:rPr lang="en-GB" sz="1000" noProof="0"/>
                      </a:br>
                      <a:r>
                        <a:rPr lang="en-GB" sz="1000" noProof="0"/>
                        <a:t>(7.1)</a:t>
                      </a:r>
                    </a:p>
                  </a:txBody>
                  <a:tcPr anchor="ctr"/>
                </a:tc>
                <a:tc>
                  <a:txBody>
                    <a:bodyPr/>
                    <a:lstStyle/>
                    <a:p>
                      <a:pPr algn="ctr"/>
                      <a:r>
                        <a:rPr lang="en-GB" sz="1000"/>
                        <a:t>28/791 </a:t>
                      </a:r>
                    </a:p>
                    <a:p>
                      <a:pPr algn="ctr"/>
                      <a:r>
                        <a:rPr lang="en-GB" sz="1000"/>
                        <a:t>(11.1)</a:t>
                      </a:r>
                    </a:p>
                  </a:txBody>
                  <a:tcPr anchor="ctr"/>
                </a:tc>
                <a:tc>
                  <a:txBody>
                    <a:bodyPr/>
                    <a:lstStyle/>
                    <a:p>
                      <a:endParaRPr lang="en-GB" sz="1000"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noProof="0"/>
                        <a:t>0.63 </a:t>
                      </a:r>
                      <a:br>
                        <a:rPr lang="en-GB" sz="1000" noProof="0"/>
                      </a:br>
                      <a:r>
                        <a:rPr lang="en-GB" sz="1000" noProof="0"/>
                        <a:t>(0.35, 1.14)</a:t>
                      </a:r>
                    </a:p>
                  </a:txBody>
                  <a:tcPr anchor="ctr"/>
                </a:tc>
                <a:extLst>
                  <a:ext uri="{0D108BD9-81ED-4DB2-BD59-A6C34878D82A}">
                    <a16:rowId xmlns:a16="http://schemas.microsoft.com/office/drawing/2014/main" val="896864894"/>
                  </a:ext>
                </a:extLst>
              </a:tr>
            </a:tbl>
          </a:graphicData>
        </a:graphic>
      </p:graphicFrame>
      <p:graphicFrame>
        <p:nvGraphicFramePr>
          <p:cNvPr id="84" name="Chart 83">
            <a:extLst>
              <a:ext uri="{FF2B5EF4-FFF2-40B4-BE49-F238E27FC236}">
                <a16:creationId xmlns:a16="http://schemas.microsoft.com/office/drawing/2014/main" id="{E354E856-3162-3FC0-F4BE-098CD068F79A}"/>
              </a:ext>
            </a:extLst>
          </p:cNvPr>
          <p:cNvGraphicFramePr>
            <a:graphicFrameLocks/>
          </p:cNvGraphicFramePr>
          <p:nvPr>
            <p:extLst>
              <p:ext uri="{D42A27DB-BD31-4B8C-83A1-F6EECF244321}">
                <p14:modId xmlns:p14="http://schemas.microsoft.com/office/powerpoint/2010/main" val="2273028909"/>
              </p:ext>
            </p:extLst>
          </p:nvPr>
        </p:nvGraphicFramePr>
        <p:xfrm>
          <a:off x="9662418" y="2949627"/>
          <a:ext cx="1807263" cy="1433951"/>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2" descr="Glasgow 2026 | ERA">
            <a:extLst>
              <a:ext uri="{FF2B5EF4-FFF2-40B4-BE49-F238E27FC236}">
                <a16:creationId xmlns:a16="http://schemas.microsoft.com/office/drawing/2014/main" id="{2EAFD9A1-8C70-6916-26DF-48AF5BBDA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5F723F4D-F4B0-349B-57BB-8F8BC65026AE}"/>
              </a:ext>
            </a:extLst>
          </p:cNvPr>
          <p:cNvGrpSpPr/>
          <p:nvPr/>
        </p:nvGrpSpPr>
        <p:grpSpPr>
          <a:xfrm>
            <a:off x="9190751" y="4396159"/>
            <a:ext cx="2116256" cy="439967"/>
            <a:chOff x="6422446" y="6126283"/>
            <a:chExt cx="2333348" cy="439967"/>
          </a:xfrm>
        </p:grpSpPr>
        <p:sp>
          <p:nvSpPr>
            <p:cNvPr id="69" name="TextBox 68">
              <a:extLst>
                <a:ext uri="{FF2B5EF4-FFF2-40B4-BE49-F238E27FC236}">
                  <a16:creationId xmlns:a16="http://schemas.microsoft.com/office/drawing/2014/main" id="{3D57102E-2367-1DCE-137F-CDBA49E1CF9B}"/>
                </a:ext>
              </a:extLst>
            </p:cNvPr>
            <p:cNvSpPr txBox="1"/>
            <p:nvPr/>
          </p:nvSpPr>
          <p:spPr>
            <a:xfrm>
              <a:off x="6422446" y="6163051"/>
              <a:ext cx="155114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finerenone</a:t>
              </a:r>
            </a:p>
          </p:txBody>
        </p:sp>
        <p:sp>
          <p:nvSpPr>
            <p:cNvPr id="70" name="TextBox 69">
              <a:extLst>
                <a:ext uri="{FF2B5EF4-FFF2-40B4-BE49-F238E27FC236}">
                  <a16:creationId xmlns:a16="http://schemas.microsoft.com/office/drawing/2014/main" id="{B4481C5D-79BE-7B9C-3535-D2C2447C2546}"/>
                </a:ext>
              </a:extLst>
            </p:cNvPr>
            <p:cNvSpPr txBox="1"/>
            <p:nvPr/>
          </p:nvSpPr>
          <p:spPr>
            <a:xfrm>
              <a:off x="7958579" y="6163051"/>
              <a:ext cx="797215"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placebo</a:t>
              </a:r>
            </a:p>
          </p:txBody>
        </p:sp>
        <p:cxnSp>
          <p:nvCxnSpPr>
            <p:cNvPr id="76" name="Straight Arrow Connector 75">
              <a:extLst>
                <a:ext uri="{FF2B5EF4-FFF2-40B4-BE49-F238E27FC236}">
                  <a16:creationId xmlns:a16="http://schemas.microsoft.com/office/drawing/2014/main" id="{58DCE65F-E493-AA2A-76B4-E0F8806F4090}"/>
                </a:ext>
              </a:extLst>
            </p:cNvPr>
            <p:cNvCxnSpPr>
              <a:cxnSpLocks/>
            </p:cNvCxnSpPr>
            <p:nvPr/>
          </p:nvCxnSpPr>
          <p:spPr>
            <a:xfrm flipH="1">
              <a:off x="7172876" y="6126283"/>
              <a:ext cx="6747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C5D07E7-C7FE-4437-490B-C230D5E80891}"/>
                </a:ext>
              </a:extLst>
            </p:cNvPr>
            <p:cNvCxnSpPr>
              <a:cxnSpLocks/>
            </p:cNvCxnSpPr>
            <p:nvPr/>
          </p:nvCxnSpPr>
          <p:spPr>
            <a:xfrm>
              <a:off x="8075169" y="6126283"/>
              <a:ext cx="6747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4866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60B57-9122-C1E4-440E-F64FA8AD0A3B}"/>
            </a:ext>
          </a:extLst>
        </p:cNvPr>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E7989E30-CC4D-5955-5D3D-0C5478050E48}"/>
              </a:ext>
            </a:extLst>
          </p:cNvPr>
          <p:cNvGraphicFramePr>
            <a:graphicFrameLocks noGrp="1"/>
          </p:cNvGraphicFramePr>
          <p:nvPr>
            <p:extLst>
              <p:ext uri="{D42A27DB-BD31-4B8C-83A1-F6EECF244321}">
                <p14:modId xmlns:p14="http://schemas.microsoft.com/office/powerpoint/2010/main" val="3585448179"/>
              </p:ext>
            </p:extLst>
          </p:nvPr>
        </p:nvGraphicFramePr>
        <p:xfrm>
          <a:off x="659260" y="1305831"/>
          <a:ext cx="10900496" cy="4449924"/>
        </p:xfrm>
        <a:graphic>
          <a:graphicData uri="http://schemas.openxmlformats.org/drawingml/2006/table">
            <a:tbl>
              <a:tblPr firstRow="1" bandRow="1">
                <a:tableStyleId>{0660B408-B3CF-4A94-85FC-2B1E0A45F4A2}</a:tableStyleId>
              </a:tblPr>
              <a:tblGrid>
                <a:gridCol w="3841776">
                  <a:extLst>
                    <a:ext uri="{9D8B030D-6E8A-4147-A177-3AD203B41FA5}">
                      <a16:colId xmlns:a16="http://schemas.microsoft.com/office/drawing/2014/main" val="1305756037"/>
                    </a:ext>
                  </a:extLst>
                </a:gridCol>
                <a:gridCol w="814088">
                  <a:extLst>
                    <a:ext uri="{9D8B030D-6E8A-4147-A177-3AD203B41FA5}">
                      <a16:colId xmlns:a16="http://schemas.microsoft.com/office/drawing/2014/main" val="80009962"/>
                    </a:ext>
                  </a:extLst>
                </a:gridCol>
                <a:gridCol w="814088">
                  <a:extLst>
                    <a:ext uri="{9D8B030D-6E8A-4147-A177-3AD203B41FA5}">
                      <a16:colId xmlns:a16="http://schemas.microsoft.com/office/drawing/2014/main" val="90518288"/>
                    </a:ext>
                  </a:extLst>
                </a:gridCol>
                <a:gridCol w="814088">
                  <a:extLst>
                    <a:ext uri="{9D8B030D-6E8A-4147-A177-3AD203B41FA5}">
                      <a16:colId xmlns:a16="http://schemas.microsoft.com/office/drawing/2014/main" val="3210532852"/>
                    </a:ext>
                  </a:extLst>
                </a:gridCol>
                <a:gridCol w="814088">
                  <a:extLst>
                    <a:ext uri="{9D8B030D-6E8A-4147-A177-3AD203B41FA5}">
                      <a16:colId xmlns:a16="http://schemas.microsoft.com/office/drawing/2014/main" val="3422394962"/>
                    </a:ext>
                  </a:extLst>
                </a:gridCol>
                <a:gridCol w="1877703">
                  <a:extLst>
                    <a:ext uri="{9D8B030D-6E8A-4147-A177-3AD203B41FA5}">
                      <a16:colId xmlns:a16="http://schemas.microsoft.com/office/drawing/2014/main" val="2862376440"/>
                    </a:ext>
                  </a:extLst>
                </a:gridCol>
                <a:gridCol w="1109767">
                  <a:extLst>
                    <a:ext uri="{9D8B030D-6E8A-4147-A177-3AD203B41FA5}">
                      <a16:colId xmlns:a16="http://schemas.microsoft.com/office/drawing/2014/main" val="997591540"/>
                    </a:ext>
                  </a:extLst>
                </a:gridCol>
                <a:gridCol w="814898">
                  <a:extLst>
                    <a:ext uri="{9D8B030D-6E8A-4147-A177-3AD203B41FA5}">
                      <a16:colId xmlns:a16="http://schemas.microsoft.com/office/drawing/2014/main" val="3190640504"/>
                    </a:ext>
                  </a:extLst>
                </a:gridCol>
              </a:tblGrid>
              <a:tr h="388962">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88962">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86994395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385054822"/>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9686489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3" name="Footer Placeholder 2">
            <a:extLst>
              <a:ext uri="{FF2B5EF4-FFF2-40B4-BE49-F238E27FC236}">
                <a16:creationId xmlns:a16="http://schemas.microsoft.com/office/drawing/2014/main" id="{07EAFDC1-3297-777D-5F9D-E2081EBCC0EB}"/>
              </a:ext>
            </a:extLst>
          </p:cNvPr>
          <p:cNvSpPr>
            <a:spLocks noGrp="1"/>
          </p:cNvSpPr>
          <p:nvPr>
            <p:ph type="ftr" sz="quarter" idx="11"/>
          </p:nvPr>
        </p:nvSpPr>
        <p:spPr/>
        <p:txBody>
          <a:bodyPr/>
          <a:lstStyle/>
          <a:p>
            <a:r>
              <a:rPr lang="en-GB" noProof="0"/>
              <a:t>*Sustained eGFR &lt;15 mL/min/1.73 m</a:t>
            </a:r>
            <a:r>
              <a:rPr lang="en-GB" baseline="30000" noProof="0"/>
              <a:t>2</a:t>
            </a:r>
            <a:r>
              <a:rPr lang="en-GB" noProof="0"/>
              <a:t> or initiation of chronic dialysis or kidney transplantation.</a:t>
            </a:r>
          </a:p>
          <a:p>
            <a:r>
              <a:rPr lang="en-GB" noProof="0"/>
              <a:t>CI, confidence interval; CV, cardiovascular; eGFR, estimated glomerular filtration rate; HF, heart failure; PY, patient years.</a:t>
            </a:r>
          </a:p>
        </p:txBody>
      </p:sp>
      <p:sp>
        <p:nvSpPr>
          <p:cNvPr id="4" name="Slide Number Placeholder 3">
            <a:extLst>
              <a:ext uri="{FF2B5EF4-FFF2-40B4-BE49-F238E27FC236}">
                <a16:creationId xmlns:a16="http://schemas.microsoft.com/office/drawing/2014/main" id="{49EF0344-54B5-3468-C76D-27DA7009FC79}"/>
              </a:ext>
            </a:extLst>
          </p:cNvPr>
          <p:cNvSpPr>
            <a:spLocks noGrp="1"/>
          </p:cNvSpPr>
          <p:nvPr>
            <p:ph type="sldNum" sz="quarter" idx="10"/>
          </p:nvPr>
        </p:nvSpPr>
        <p:spPr/>
        <p:txBody>
          <a:bodyPr/>
          <a:lstStyle/>
          <a:p>
            <a:fld id="{7AF8E309-D608-654D-B811-6A2C46C88181}" type="slidenum">
              <a:rPr lang="en-GB" noProof="0" smtClean="0"/>
              <a:pPr/>
              <a:t>59</a:t>
            </a:fld>
            <a:endParaRPr lang="en-GB" noProof="0"/>
          </a:p>
        </p:txBody>
      </p:sp>
      <p:sp>
        <p:nvSpPr>
          <p:cNvPr id="2" name="Title 1">
            <a:extLst>
              <a:ext uri="{FF2B5EF4-FFF2-40B4-BE49-F238E27FC236}">
                <a16:creationId xmlns:a16="http://schemas.microsoft.com/office/drawing/2014/main" id="{FE833C77-BA06-4449-7A83-B9A8C98974E4}"/>
              </a:ext>
            </a:extLst>
          </p:cNvPr>
          <p:cNvSpPr>
            <a:spLocks noGrp="1"/>
          </p:cNvSpPr>
          <p:nvPr>
            <p:ph type="title"/>
          </p:nvPr>
        </p:nvSpPr>
        <p:spPr/>
        <p:txBody>
          <a:bodyPr/>
          <a:lstStyle/>
          <a:p>
            <a:r>
              <a:rPr lang="en-GB" noProof="0"/>
              <a:t>Kidney, CV, and mortality outcomes</a:t>
            </a:r>
          </a:p>
        </p:txBody>
      </p:sp>
      <p:sp>
        <p:nvSpPr>
          <p:cNvPr id="33" name="Rectangle 63">
            <a:extLst>
              <a:ext uri="{FF2B5EF4-FFF2-40B4-BE49-F238E27FC236}">
                <a16:creationId xmlns:a16="http://schemas.microsoft.com/office/drawing/2014/main" id="{637A4A32-4F90-64C4-84E9-96B2DE4895B5}"/>
              </a:ext>
            </a:extLst>
          </p:cNvPr>
          <p:cNvSpPr>
            <a:spLocks noChangeArrowheads="1"/>
          </p:cNvSpPr>
          <p:nvPr/>
        </p:nvSpPr>
        <p:spPr bwMode="auto">
          <a:xfrm>
            <a:off x="775259" y="181841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Outcome</a:t>
            </a:r>
            <a:endParaRPr lang="en-GB" b="1" noProof="0">
              <a:solidFill>
                <a:schemeClr val="bg1"/>
              </a:solidFill>
            </a:endParaRPr>
          </a:p>
        </p:txBody>
      </p:sp>
      <p:sp>
        <p:nvSpPr>
          <p:cNvPr id="34" name="Rectangle 64">
            <a:extLst>
              <a:ext uri="{FF2B5EF4-FFF2-40B4-BE49-F238E27FC236}">
                <a16:creationId xmlns:a16="http://schemas.microsoft.com/office/drawing/2014/main" id="{34CA4FDD-0829-9EA8-2BB4-A2DB5C551327}"/>
              </a:ext>
            </a:extLst>
          </p:cNvPr>
          <p:cNvSpPr>
            <a:spLocks noChangeArrowheads="1"/>
          </p:cNvSpPr>
          <p:nvPr/>
        </p:nvSpPr>
        <p:spPr bwMode="auto">
          <a:xfrm>
            <a:off x="4675065" y="174649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Finerenone</a:t>
            </a:r>
          </a:p>
          <a:p>
            <a:pPr algn="ctr"/>
            <a:r>
              <a:rPr lang="en-GB" sz="1000" b="1" noProof="0">
                <a:solidFill>
                  <a:schemeClr val="bg1"/>
                </a:solidFill>
              </a:rPr>
              <a:t>(N=7291)</a:t>
            </a:r>
            <a:endParaRPr lang="en-GB" b="1" noProof="0">
              <a:solidFill>
                <a:schemeClr val="bg1"/>
              </a:solidFill>
            </a:endParaRPr>
          </a:p>
        </p:txBody>
      </p:sp>
      <p:sp>
        <p:nvSpPr>
          <p:cNvPr id="35" name="Rectangle 65">
            <a:extLst>
              <a:ext uri="{FF2B5EF4-FFF2-40B4-BE49-F238E27FC236}">
                <a16:creationId xmlns:a16="http://schemas.microsoft.com/office/drawing/2014/main" id="{A76B3FA8-572F-7071-F998-C014327F02D9}"/>
              </a:ext>
            </a:extLst>
          </p:cNvPr>
          <p:cNvSpPr>
            <a:spLocks noChangeArrowheads="1"/>
          </p:cNvSpPr>
          <p:nvPr/>
        </p:nvSpPr>
        <p:spPr bwMode="auto">
          <a:xfrm>
            <a:off x="5623086" y="1746494"/>
            <a:ext cx="537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Placebo</a:t>
            </a:r>
          </a:p>
          <a:p>
            <a:pPr algn="ctr"/>
            <a:r>
              <a:rPr lang="en-GB" sz="1000" b="1" noProof="0">
                <a:solidFill>
                  <a:schemeClr val="bg1"/>
                </a:solidFill>
              </a:rPr>
              <a:t>(N=7283)</a:t>
            </a:r>
            <a:endParaRPr lang="en-GB" b="1" noProof="0">
              <a:solidFill>
                <a:schemeClr val="bg1"/>
              </a:solidFill>
            </a:endParaRPr>
          </a:p>
        </p:txBody>
      </p:sp>
      <p:sp>
        <p:nvSpPr>
          <p:cNvPr id="36" name="Rectangle 66">
            <a:extLst>
              <a:ext uri="{FF2B5EF4-FFF2-40B4-BE49-F238E27FC236}">
                <a16:creationId xmlns:a16="http://schemas.microsoft.com/office/drawing/2014/main" id="{53FC245A-B526-E459-9DB3-4FE9BF026AB4}"/>
              </a:ext>
            </a:extLst>
          </p:cNvPr>
          <p:cNvSpPr>
            <a:spLocks noChangeArrowheads="1"/>
          </p:cNvSpPr>
          <p:nvPr/>
        </p:nvSpPr>
        <p:spPr bwMode="auto">
          <a:xfrm>
            <a:off x="6423545" y="1823438"/>
            <a:ext cx="6892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Finerenone</a:t>
            </a:r>
            <a:endParaRPr lang="en-GB" b="1" noProof="0">
              <a:solidFill>
                <a:schemeClr val="bg1"/>
              </a:solidFill>
            </a:endParaRPr>
          </a:p>
        </p:txBody>
      </p:sp>
      <p:sp>
        <p:nvSpPr>
          <p:cNvPr id="37" name="Rectangle 67">
            <a:extLst>
              <a:ext uri="{FF2B5EF4-FFF2-40B4-BE49-F238E27FC236}">
                <a16:creationId xmlns:a16="http://schemas.microsoft.com/office/drawing/2014/main" id="{45E023D4-503A-5370-8F97-6E41E69344B9}"/>
              </a:ext>
            </a:extLst>
          </p:cNvPr>
          <p:cNvSpPr>
            <a:spLocks noChangeArrowheads="1"/>
          </p:cNvSpPr>
          <p:nvPr/>
        </p:nvSpPr>
        <p:spPr bwMode="auto">
          <a:xfrm>
            <a:off x="7408994" y="18234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Placebo</a:t>
            </a:r>
            <a:endParaRPr lang="en-GB" b="1" noProof="0">
              <a:solidFill>
                <a:schemeClr val="bg1"/>
              </a:solidFill>
            </a:endParaRPr>
          </a:p>
        </p:txBody>
      </p:sp>
      <p:sp>
        <p:nvSpPr>
          <p:cNvPr id="38" name="Rectangle 68">
            <a:extLst>
              <a:ext uri="{FF2B5EF4-FFF2-40B4-BE49-F238E27FC236}">
                <a16:creationId xmlns:a16="http://schemas.microsoft.com/office/drawing/2014/main" id="{6983C7AA-89F6-12B8-49AE-ADF22D0AE179}"/>
              </a:ext>
            </a:extLst>
          </p:cNvPr>
          <p:cNvSpPr>
            <a:spLocks noChangeArrowheads="1"/>
          </p:cNvSpPr>
          <p:nvPr/>
        </p:nvSpPr>
        <p:spPr bwMode="auto">
          <a:xfrm>
            <a:off x="9352584" y="1818418"/>
            <a:ext cx="12791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Hazard ratio (95% CI)</a:t>
            </a:r>
            <a:endParaRPr lang="en-GB" b="1" noProof="0">
              <a:solidFill>
                <a:schemeClr val="bg1"/>
              </a:solidFill>
            </a:endParaRPr>
          </a:p>
        </p:txBody>
      </p:sp>
      <p:sp>
        <p:nvSpPr>
          <p:cNvPr id="39" name="Rectangle 71">
            <a:extLst>
              <a:ext uri="{FF2B5EF4-FFF2-40B4-BE49-F238E27FC236}">
                <a16:creationId xmlns:a16="http://schemas.microsoft.com/office/drawing/2014/main" id="{873DEA3E-9235-0CA8-858E-BA7525D9D574}"/>
              </a:ext>
            </a:extLst>
          </p:cNvPr>
          <p:cNvSpPr>
            <a:spLocks noChangeArrowheads="1"/>
          </p:cNvSpPr>
          <p:nvPr/>
        </p:nvSpPr>
        <p:spPr bwMode="auto">
          <a:xfrm>
            <a:off x="896262" y="2482833"/>
            <a:ext cx="3113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or sustained ≥57% decrease in eGFR</a:t>
            </a:r>
            <a:endParaRPr lang="en-GB" b="1" noProof="0"/>
          </a:p>
        </p:txBody>
      </p:sp>
      <p:sp>
        <p:nvSpPr>
          <p:cNvPr id="40" name="Rectangle 72">
            <a:extLst>
              <a:ext uri="{FF2B5EF4-FFF2-40B4-BE49-F238E27FC236}">
                <a16:creationId xmlns:a16="http://schemas.microsoft.com/office/drawing/2014/main" id="{6D856694-D7D2-2D1C-A268-E46BB49C50F7}"/>
              </a:ext>
            </a:extLst>
          </p:cNvPr>
          <p:cNvSpPr>
            <a:spLocks noChangeArrowheads="1"/>
          </p:cNvSpPr>
          <p:nvPr/>
        </p:nvSpPr>
        <p:spPr bwMode="auto">
          <a:xfrm>
            <a:off x="4925823"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460</a:t>
            </a:r>
            <a:endParaRPr lang="en-GB" noProof="0"/>
          </a:p>
        </p:txBody>
      </p:sp>
      <p:sp>
        <p:nvSpPr>
          <p:cNvPr id="41" name="Rectangle 73">
            <a:extLst>
              <a:ext uri="{FF2B5EF4-FFF2-40B4-BE49-F238E27FC236}">
                <a16:creationId xmlns:a16="http://schemas.microsoft.com/office/drawing/2014/main" id="{A916FFBB-FB02-6A21-5D46-0AFCCEC4E0D0}"/>
              </a:ext>
            </a:extLst>
          </p:cNvPr>
          <p:cNvSpPr>
            <a:spLocks noChangeArrowheads="1"/>
          </p:cNvSpPr>
          <p:nvPr/>
        </p:nvSpPr>
        <p:spPr bwMode="auto">
          <a:xfrm>
            <a:off x="5789799"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589</a:t>
            </a:r>
            <a:endParaRPr lang="en-GB" noProof="0"/>
          </a:p>
        </p:txBody>
      </p:sp>
      <p:sp>
        <p:nvSpPr>
          <p:cNvPr id="42" name="Rectangle 74">
            <a:extLst>
              <a:ext uri="{FF2B5EF4-FFF2-40B4-BE49-F238E27FC236}">
                <a16:creationId xmlns:a16="http://schemas.microsoft.com/office/drawing/2014/main" id="{F0CC4954-A44C-17C2-4AFD-D8FF378F24B5}"/>
              </a:ext>
            </a:extLst>
          </p:cNvPr>
          <p:cNvSpPr>
            <a:spLocks noChangeArrowheads="1"/>
          </p:cNvSpPr>
          <p:nvPr/>
        </p:nvSpPr>
        <p:spPr bwMode="auto">
          <a:xfrm>
            <a:off x="6650393"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22.3</a:t>
            </a:r>
            <a:endParaRPr lang="en-GB" noProof="0"/>
          </a:p>
        </p:txBody>
      </p:sp>
      <p:sp>
        <p:nvSpPr>
          <p:cNvPr id="43" name="Rectangle 75">
            <a:extLst>
              <a:ext uri="{FF2B5EF4-FFF2-40B4-BE49-F238E27FC236}">
                <a16:creationId xmlns:a16="http://schemas.microsoft.com/office/drawing/2014/main" id="{8F1FF110-18CC-EE23-B1EF-7BF98B9B67E7}"/>
              </a:ext>
            </a:extLst>
          </p:cNvPr>
          <p:cNvSpPr>
            <a:spLocks noChangeArrowheads="1"/>
          </p:cNvSpPr>
          <p:nvPr/>
        </p:nvSpPr>
        <p:spPr bwMode="auto">
          <a:xfrm>
            <a:off x="7508358"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45" name="Rectangle 77">
            <a:extLst>
              <a:ext uri="{FF2B5EF4-FFF2-40B4-BE49-F238E27FC236}">
                <a16:creationId xmlns:a16="http://schemas.microsoft.com/office/drawing/2014/main" id="{5A19E7C1-BD01-A5C0-3435-439CAD888EE2}"/>
              </a:ext>
            </a:extLst>
          </p:cNvPr>
          <p:cNvSpPr>
            <a:spLocks noChangeArrowheads="1"/>
          </p:cNvSpPr>
          <p:nvPr/>
        </p:nvSpPr>
        <p:spPr bwMode="auto">
          <a:xfrm>
            <a:off x="896262" y="2784458"/>
            <a:ext cx="3738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or CV death</a:t>
            </a:r>
            <a:endParaRPr lang="en-GB" b="1" noProof="0"/>
          </a:p>
        </p:txBody>
      </p:sp>
      <p:sp>
        <p:nvSpPr>
          <p:cNvPr id="46" name="Rectangle 78">
            <a:extLst>
              <a:ext uri="{FF2B5EF4-FFF2-40B4-BE49-F238E27FC236}">
                <a16:creationId xmlns:a16="http://schemas.microsoft.com/office/drawing/2014/main" id="{E4729845-8AB6-93D2-6D90-0951F2759CEF}"/>
              </a:ext>
            </a:extLst>
          </p:cNvPr>
          <p:cNvSpPr>
            <a:spLocks noChangeArrowheads="1"/>
          </p:cNvSpPr>
          <p:nvPr/>
        </p:nvSpPr>
        <p:spPr bwMode="auto">
          <a:xfrm>
            <a:off x="4925823"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612</a:t>
            </a:r>
            <a:endParaRPr lang="en-GB" noProof="0"/>
          </a:p>
        </p:txBody>
      </p:sp>
      <p:sp>
        <p:nvSpPr>
          <p:cNvPr id="47" name="Rectangle 79">
            <a:extLst>
              <a:ext uri="{FF2B5EF4-FFF2-40B4-BE49-F238E27FC236}">
                <a16:creationId xmlns:a16="http://schemas.microsoft.com/office/drawing/2014/main" id="{16C4F6D6-71EC-C406-EC7D-C21C3B9791FB}"/>
              </a:ext>
            </a:extLst>
          </p:cNvPr>
          <p:cNvSpPr>
            <a:spLocks noChangeArrowheads="1"/>
          </p:cNvSpPr>
          <p:nvPr/>
        </p:nvSpPr>
        <p:spPr bwMode="auto">
          <a:xfrm>
            <a:off x="5789799"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763</a:t>
            </a:r>
            <a:endParaRPr lang="en-GB" noProof="0"/>
          </a:p>
        </p:txBody>
      </p:sp>
      <p:sp>
        <p:nvSpPr>
          <p:cNvPr id="48" name="Rectangle 80">
            <a:extLst>
              <a:ext uri="{FF2B5EF4-FFF2-40B4-BE49-F238E27FC236}">
                <a16:creationId xmlns:a16="http://schemas.microsoft.com/office/drawing/2014/main" id="{CC9BB4AB-7455-3C7D-F3DD-C2807D030C88}"/>
              </a:ext>
            </a:extLst>
          </p:cNvPr>
          <p:cNvSpPr>
            <a:spLocks noChangeArrowheads="1"/>
          </p:cNvSpPr>
          <p:nvPr/>
        </p:nvSpPr>
        <p:spPr bwMode="auto">
          <a:xfrm>
            <a:off x="6650393"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29.7</a:t>
            </a:r>
            <a:endParaRPr lang="en-GB" noProof="0"/>
          </a:p>
        </p:txBody>
      </p:sp>
      <p:sp>
        <p:nvSpPr>
          <p:cNvPr id="49" name="Rectangle 81">
            <a:extLst>
              <a:ext uri="{FF2B5EF4-FFF2-40B4-BE49-F238E27FC236}">
                <a16:creationId xmlns:a16="http://schemas.microsoft.com/office/drawing/2014/main" id="{EB9F98B1-253E-3364-44F6-5B6EF1ED2DCA}"/>
              </a:ext>
            </a:extLst>
          </p:cNvPr>
          <p:cNvSpPr>
            <a:spLocks noChangeArrowheads="1"/>
          </p:cNvSpPr>
          <p:nvPr/>
        </p:nvSpPr>
        <p:spPr bwMode="auto">
          <a:xfrm>
            <a:off x="7508358"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37.3</a:t>
            </a:r>
            <a:endParaRPr lang="en-GB" noProof="0"/>
          </a:p>
        </p:txBody>
      </p:sp>
      <p:sp>
        <p:nvSpPr>
          <p:cNvPr id="52" name="Rectangle 84">
            <a:extLst>
              <a:ext uri="{FF2B5EF4-FFF2-40B4-BE49-F238E27FC236}">
                <a16:creationId xmlns:a16="http://schemas.microsoft.com/office/drawing/2014/main" id="{571B65BF-618C-EE8F-2FFA-0D602D24B91A}"/>
              </a:ext>
            </a:extLst>
          </p:cNvPr>
          <p:cNvSpPr>
            <a:spLocks noChangeArrowheads="1"/>
          </p:cNvSpPr>
          <p:nvPr/>
        </p:nvSpPr>
        <p:spPr bwMode="auto">
          <a:xfrm>
            <a:off x="4925823"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786</a:t>
            </a:r>
            <a:endParaRPr lang="en-GB" noProof="0"/>
          </a:p>
        </p:txBody>
      </p:sp>
      <p:sp>
        <p:nvSpPr>
          <p:cNvPr id="53" name="Rectangle 85">
            <a:extLst>
              <a:ext uri="{FF2B5EF4-FFF2-40B4-BE49-F238E27FC236}">
                <a16:creationId xmlns:a16="http://schemas.microsoft.com/office/drawing/2014/main" id="{708D339C-5842-E49D-A67E-2BCBF3A29A8B}"/>
              </a:ext>
            </a:extLst>
          </p:cNvPr>
          <p:cNvSpPr>
            <a:spLocks noChangeArrowheads="1"/>
          </p:cNvSpPr>
          <p:nvPr/>
        </p:nvSpPr>
        <p:spPr bwMode="auto">
          <a:xfrm>
            <a:off x="5789799"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997</a:t>
            </a:r>
            <a:endParaRPr lang="en-GB" noProof="0"/>
          </a:p>
        </p:txBody>
      </p:sp>
      <p:sp>
        <p:nvSpPr>
          <p:cNvPr id="54" name="Rectangle 86">
            <a:extLst>
              <a:ext uri="{FF2B5EF4-FFF2-40B4-BE49-F238E27FC236}">
                <a16:creationId xmlns:a16="http://schemas.microsoft.com/office/drawing/2014/main" id="{F3453764-1E69-6C7A-5F70-E5385ED5BF9A}"/>
              </a:ext>
            </a:extLst>
          </p:cNvPr>
          <p:cNvSpPr>
            <a:spLocks noChangeArrowheads="1"/>
          </p:cNvSpPr>
          <p:nvPr/>
        </p:nvSpPr>
        <p:spPr bwMode="auto">
          <a:xfrm>
            <a:off x="6650393"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38.6</a:t>
            </a:r>
            <a:endParaRPr lang="en-GB" noProof="0"/>
          </a:p>
        </p:txBody>
      </p:sp>
      <p:sp>
        <p:nvSpPr>
          <p:cNvPr id="55" name="Rectangle 87">
            <a:extLst>
              <a:ext uri="{FF2B5EF4-FFF2-40B4-BE49-F238E27FC236}">
                <a16:creationId xmlns:a16="http://schemas.microsoft.com/office/drawing/2014/main" id="{91450F9A-0CAB-1FE9-1C32-81948341B673}"/>
              </a:ext>
            </a:extLst>
          </p:cNvPr>
          <p:cNvSpPr>
            <a:spLocks noChangeArrowheads="1"/>
          </p:cNvSpPr>
          <p:nvPr/>
        </p:nvSpPr>
        <p:spPr bwMode="auto">
          <a:xfrm>
            <a:off x="7508358"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49.6</a:t>
            </a:r>
            <a:endParaRPr lang="en-GB" noProof="0"/>
          </a:p>
        </p:txBody>
      </p:sp>
      <p:sp>
        <p:nvSpPr>
          <p:cNvPr id="57" name="Rectangle 89">
            <a:extLst>
              <a:ext uri="{FF2B5EF4-FFF2-40B4-BE49-F238E27FC236}">
                <a16:creationId xmlns:a16="http://schemas.microsoft.com/office/drawing/2014/main" id="{E3B9D6BA-973F-B744-BEE8-BFB90D9BD0DE}"/>
              </a:ext>
            </a:extLst>
          </p:cNvPr>
          <p:cNvSpPr>
            <a:spLocks noChangeArrowheads="1"/>
          </p:cNvSpPr>
          <p:nvPr/>
        </p:nvSpPr>
        <p:spPr bwMode="auto">
          <a:xfrm>
            <a:off x="896263" y="3389296"/>
            <a:ext cx="8944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a:t>
            </a:r>
            <a:endParaRPr lang="en-GB" b="1" noProof="0"/>
          </a:p>
        </p:txBody>
      </p:sp>
      <p:sp>
        <p:nvSpPr>
          <p:cNvPr id="105" name="Rectangle 64">
            <a:extLst>
              <a:ext uri="{FF2B5EF4-FFF2-40B4-BE49-F238E27FC236}">
                <a16:creationId xmlns:a16="http://schemas.microsoft.com/office/drawing/2014/main" id="{17BF3909-71FA-AF88-5B27-93AC4733397C}"/>
              </a:ext>
            </a:extLst>
          </p:cNvPr>
          <p:cNvSpPr>
            <a:spLocks noChangeArrowheads="1"/>
          </p:cNvSpPr>
          <p:nvPr/>
        </p:nvSpPr>
        <p:spPr bwMode="auto">
          <a:xfrm>
            <a:off x="5140731" y="151167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Events</a:t>
            </a:r>
            <a:endParaRPr lang="en-GB" b="1" noProof="0">
              <a:solidFill>
                <a:schemeClr val="bg1"/>
              </a:solidFill>
            </a:endParaRPr>
          </a:p>
        </p:txBody>
      </p:sp>
      <p:sp>
        <p:nvSpPr>
          <p:cNvPr id="106" name="Rectangle 64">
            <a:extLst>
              <a:ext uri="{FF2B5EF4-FFF2-40B4-BE49-F238E27FC236}">
                <a16:creationId xmlns:a16="http://schemas.microsoft.com/office/drawing/2014/main" id="{03973503-12C4-3F4F-3B31-F0EDCBD4EFF0}"/>
              </a:ext>
            </a:extLst>
          </p:cNvPr>
          <p:cNvSpPr>
            <a:spLocks noChangeArrowheads="1"/>
          </p:cNvSpPr>
          <p:nvPr/>
        </p:nvSpPr>
        <p:spPr bwMode="auto">
          <a:xfrm>
            <a:off x="6509562" y="1508060"/>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 rate/1000 PY</a:t>
            </a:r>
            <a:endParaRPr lang="en-GB" b="1" noProof="0">
              <a:solidFill>
                <a:schemeClr val="bg1"/>
              </a:solidFill>
            </a:endParaRPr>
          </a:p>
        </p:txBody>
      </p:sp>
      <p:sp>
        <p:nvSpPr>
          <p:cNvPr id="107" name="Rectangle 68">
            <a:extLst>
              <a:ext uri="{FF2B5EF4-FFF2-40B4-BE49-F238E27FC236}">
                <a16:creationId xmlns:a16="http://schemas.microsoft.com/office/drawing/2014/main" id="{F1361BDF-11F4-B9B5-89A3-9C9E7C7D9139}"/>
              </a:ext>
            </a:extLst>
          </p:cNvPr>
          <p:cNvSpPr>
            <a:spLocks noChangeArrowheads="1"/>
          </p:cNvSpPr>
          <p:nvPr/>
        </p:nvSpPr>
        <p:spPr bwMode="auto">
          <a:xfrm>
            <a:off x="10918412" y="1818418"/>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i="1">
                <a:solidFill>
                  <a:schemeClr val="bg1"/>
                </a:solidFill>
              </a:rPr>
              <a:t>p-</a:t>
            </a:r>
            <a:r>
              <a:rPr lang="en-GB" sz="1000" b="1" noProof="0">
                <a:solidFill>
                  <a:schemeClr val="bg1"/>
                </a:solidFill>
              </a:rPr>
              <a:t>value</a:t>
            </a:r>
            <a:endParaRPr lang="en-GB" b="1" noProof="0">
              <a:solidFill>
                <a:schemeClr val="bg1"/>
              </a:solidFill>
            </a:endParaRPr>
          </a:p>
        </p:txBody>
      </p:sp>
      <p:sp>
        <p:nvSpPr>
          <p:cNvPr id="108" name="Rectangle 72">
            <a:extLst>
              <a:ext uri="{FF2B5EF4-FFF2-40B4-BE49-F238E27FC236}">
                <a16:creationId xmlns:a16="http://schemas.microsoft.com/office/drawing/2014/main" id="{1968A369-A33E-C2A2-36C4-79B74C3DB772}"/>
              </a:ext>
            </a:extLst>
          </p:cNvPr>
          <p:cNvSpPr>
            <a:spLocks noChangeArrowheads="1"/>
          </p:cNvSpPr>
          <p:nvPr/>
        </p:nvSpPr>
        <p:spPr bwMode="auto">
          <a:xfrm>
            <a:off x="10905318" y="2478171"/>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09" name="Rectangle 78">
            <a:extLst>
              <a:ext uri="{FF2B5EF4-FFF2-40B4-BE49-F238E27FC236}">
                <a16:creationId xmlns:a16="http://schemas.microsoft.com/office/drawing/2014/main" id="{CB8ACE37-915F-7CB7-B8AA-4A18BEA626F9}"/>
              </a:ext>
            </a:extLst>
          </p:cNvPr>
          <p:cNvSpPr>
            <a:spLocks noChangeArrowheads="1"/>
          </p:cNvSpPr>
          <p:nvPr/>
        </p:nvSpPr>
        <p:spPr bwMode="auto">
          <a:xfrm>
            <a:off x="10905318" y="2779796"/>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10" name="Rectangle 84">
            <a:extLst>
              <a:ext uri="{FF2B5EF4-FFF2-40B4-BE49-F238E27FC236}">
                <a16:creationId xmlns:a16="http://schemas.microsoft.com/office/drawing/2014/main" id="{3D16C571-D7F4-9FC3-EC44-5AE373998373}"/>
              </a:ext>
            </a:extLst>
          </p:cNvPr>
          <p:cNvSpPr>
            <a:spLocks noChangeArrowheads="1"/>
          </p:cNvSpPr>
          <p:nvPr/>
        </p:nvSpPr>
        <p:spPr bwMode="auto">
          <a:xfrm>
            <a:off x="10905318" y="3083009"/>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grpSp>
        <p:nvGrpSpPr>
          <p:cNvPr id="26" name="Group 25">
            <a:extLst>
              <a:ext uri="{FF2B5EF4-FFF2-40B4-BE49-F238E27FC236}">
                <a16:creationId xmlns:a16="http://schemas.microsoft.com/office/drawing/2014/main" id="{95158B40-0B96-8FC4-BF16-CA4387946D0F}"/>
              </a:ext>
            </a:extLst>
          </p:cNvPr>
          <p:cNvGrpSpPr/>
          <p:nvPr/>
        </p:nvGrpSpPr>
        <p:grpSpPr>
          <a:xfrm>
            <a:off x="7451386" y="6078741"/>
            <a:ext cx="2199591" cy="439967"/>
            <a:chOff x="7313159" y="6004310"/>
            <a:chExt cx="2199591" cy="439967"/>
          </a:xfrm>
        </p:grpSpPr>
        <p:sp>
          <p:nvSpPr>
            <p:cNvPr id="118" name="TextBox 117">
              <a:extLst>
                <a:ext uri="{FF2B5EF4-FFF2-40B4-BE49-F238E27FC236}">
                  <a16:creationId xmlns:a16="http://schemas.microsoft.com/office/drawing/2014/main" id="{6705231B-C2AC-F383-E605-CF0BF2DFDAE6}"/>
                </a:ext>
              </a:extLst>
            </p:cNvPr>
            <p:cNvSpPr txBox="1"/>
            <p:nvPr/>
          </p:nvSpPr>
          <p:spPr>
            <a:xfrm>
              <a:off x="7313159" y="6041078"/>
              <a:ext cx="140682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finerenone</a:t>
              </a:r>
            </a:p>
          </p:txBody>
        </p:sp>
        <p:sp>
          <p:nvSpPr>
            <p:cNvPr id="119" name="TextBox 118">
              <a:extLst>
                <a:ext uri="{FF2B5EF4-FFF2-40B4-BE49-F238E27FC236}">
                  <a16:creationId xmlns:a16="http://schemas.microsoft.com/office/drawing/2014/main" id="{772B6981-0442-9C72-4DA5-9BB505C05986}"/>
                </a:ext>
              </a:extLst>
            </p:cNvPr>
            <p:cNvSpPr txBox="1"/>
            <p:nvPr/>
          </p:nvSpPr>
          <p:spPr>
            <a:xfrm>
              <a:off x="8856980" y="6041078"/>
              <a:ext cx="655770"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placebo</a:t>
              </a:r>
            </a:p>
          </p:txBody>
        </p:sp>
        <p:cxnSp>
          <p:nvCxnSpPr>
            <p:cNvPr id="120" name="Straight Arrow Connector 119">
              <a:extLst>
                <a:ext uri="{FF2B5EF4-FFF2-40B4-BE49-F238E27FC236}">
                  <a16:creationId xmlns:a16="http://schemas.microsoft.com/office/drawing/2014/main" id="{519F4D78-E56F-1144-11A2-137D835C11D8}"/>
                </a:ext>
              </a:extLst>
            </p:cNvPr>
            <p:cNvCxnSpPr>
              <a:cxnSpLocks/>
            </p:cNvCxnSpPr>
            <p:nvPr/>
          </p:nvCxnSpPr>
          <p:spPr>
            <a:xfrm flipH="1">
              <a:off x="7912248" y="6004310"/>
              <a:ext cx="7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78FF8693-2248-E56F-BA6C-4C45CB07A4D6}"/>
                </a:ext>
              </a:extLst>
            </p:cNvPr>
            <p:cNvCxnSpPr>
              <a:cxnSpLocks/>
            </p:cNvCxnSpPr>
            <p:nvPr/>
          </p:nvCxnSpPr>
          <p:spPr>
            <a:xfrm>
              <a:off x="8960973" y="6004310"/>
              <a:ext cx="39180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90">
            <a:extLst>
              <a:ext uri="{FF2B5EF4-FFF2-40B4-BE49-F238E27FC236}">
                <a16:creationId xmlns:a16="http://schemas.microsoft.com/office/drawing/2014/main" id="{86DE064D-4AC2-E3C3-B2BB-CB15383FE7DB}"/>
              </a:ext>
            </a:extLst>
          </p:cNvPr>
          <p:cNvSpPr>
            <a:spLocks noChangeArrowheads="1"/>
          </p:cNvSpPr>
          <p:nvPr/>
        </p:nvSpPr>
        <p:spPr bwMode="auto">
          <a:xfrm>
            <a:off x="4925823"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346</a:t>
            </a:r>
            <a:endParaRPr lang="en-GB" noProof="0"/>
          </a:p>
        </p:txBody>
      </p:sp>
      <p:sp>
        <p:nvSpPr>
          <p:cNvPr id="167" name="Rectangle 91">
            <a:extLst>
              <a:ext uri="{FF2B5EF4-FFF2-40B4-BE49-F238E27FC236}">
                <a16:creationId xmlns:a16="http://schemas.microsoft.com/office/drawing/2014/main" id="{47A18008-3542-1EEA-9A86-E107D8048318}"/>
              </a:ext>
            </a:extLst>
          </p:cNvPr>
          <p:cNvSpPr>
            <a:spLocks noChangeArrowheads="1"/>
          </p:cNvSpPr>
          <p:nvPr/>
        </p:nvSpPr>
        <p:spPr bwMode="auto">
          <a:xfrm>
            <a:off x="5789799"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399</a:t>
            </a:r>
            <a:endParaRPr lang="en-GB" noProof="0"/>
          </a:p>
        </p:txBody>
      </p:sp>
      <p:sp>
        <p:nvSpPr>
          <p:cNvPr id="168" name="Rectangle 92">
            <a:extLst>
              <a:ext uri="{FF2B5EF4-FFF2-40B4-BE49-F238E27FC236}">
                <a16:creationId xmlns:a16="http://schemas.microsoft.com/office/drawing/2014/main" id="{C0A63071-BA86-57C6-7D5A-7B9023C9B33D}"/>
              </a:ext>
            </a:extLst>
          </p:cNvPr>
          <p:cNvSpPr>
            <a:spLocks noChangeArrowheads="1"/>
          </p:cNvSpPr>
          <p:nvPr/>
        </p:nvSpPr>
        <p:spPr bwMode="auto">
          <a:xfrm>
            <a:off x="6650393"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16.7</a:t>
            </a:r>
            <a:endParaRPr lang="en-GB" noProof="0"/>
          </a:p>
        </p:txBody>
      </p:sp>
      <p:sp>
        <p:nvSpPr>
          <p:cNvPr id="169" name="Rectangle 93">
            <a:extLst>
              <a:ext uri="{FF2B5EF4-FFF2-40B4-BE49-F238E27FC236}">
                <a16:creationId xmlns:a16="http://schemas.microsoft.com/office/drawing/2014/main" id="{2C1FEA93-F0E6-C8F2-4DD0-B6D75930F30D}"/>
              </a:ext>
            </a:extLst>
          </p:cNvPr>
          <p:cNvSpPr>
            <a:spLocks noChangeArrowheads="1"/>
          </p:cNvSpPr>
          <p:nvPr/>
        </p:nvSpPr>
        <p:spPr bwMode="auto">
          <a:xfrm>
            <a:off x="7508358"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19.4</a:t>
            </a:r>
            <a:endParaRPr lang="en-GB" noProof="0"/>
          </a:p>
        </p:txBody>
      </p:sp>
      <p:sp>
        <p:nvSpPr>
          <p:cNvPr id="171" name="Rectangle 90">
            <a:extLst>
              <a:ext uri="{FF2B5EF4-FFF2-40B4-BE49-F238E27FC236}">
                <a16:creationId xmlns:a16="http://schemas.microsoft.com/office/drawing/2014/main" id="{7EC5C696-1D5E-B010-294A-6A4E10BB7ED0}"/>
              </a:ext>
            </a:extLst>
          </p:cNvPr>
          <p:cNvSpPr>
            <a:spLocks noChangeArrowheads="1"/>
          </p:cNvSpPr>
          <p:nvPr/>
        </p:nvSpPr>
        <p:spPr bwMode="auto">
          <a:xfrm>
            <a:off x="10980660" y="3384634"/>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0.0302</a:t>
            </a:r>
            <a:endParaRPr lang="en-GB" noProof="0"/>
          </a:p>
        </p:txBody>
      </p:sp>
      <p:sp>
        <p:nvSpPr>
          <p:cNvPr id="174" name="Rectangle 95">
            <a:extLst>
              <a:ext uri="{FF2B5EF4-FFF2-40B4-BE49-F238E27FC236}">
                <a16:creationId xmlns:a16="http://schemas.microsoft.com/office/drawing/2014/main" id="{FE6EA722-AC55-A3C3-CD56-90BDB89C4324}"/>
              </a:ext>
            </a:extLst>
          </p:cNvPr>
          <p:cNvSpPr>
            <a:spLocks noChangeArrowheads="1"/>
          </p:cNvSpPr>
          <p:nvPr/>
        </p:nvSpPr>
        <p:spPr bwMode="auto">
          <a:xfrm>
            <a:off x="896263" y="3690921"/>
            <a:ext cx="20374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Dialysis or kidney transplantation</a:t>
            </a:r>
            <a:endParaRPr lang="en-GB" b="1" noProof="0"/>
          </a:p>
        </p:txBody>
      </p:sp>
      <p:sp>
        <p:nvSpPr>
          <p:cNvPr id="175" name="Rectangle 96">
            <a:extLst>
              <a:ext uri="{FF2B5EF4-FFF2-40B4-BE49-F238E27FC236}">
                <a16:creationId xmlns:a16="http://schemas.microsoft.com/office/drawing/2014/main" id="{3636CEEF-45FC-2030-CFA1-C00C404D8FA1}"/>
              </a:ext>
            </a:extLst>
          </p:cNvPr>
          <p:cNvSpPr>
            <a:spLocks noChangeArrowheads="1"/>
          </p:cNvSpPr>
          <p:nvPr/>
        </p:nvSpPr>
        <p:spPr bwMode="auto">
          <a:xfrm>
            <a:off x="4937024"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189</a:t>
            </a:r>
            <a:endParaRPr lang="en-GB" noProof="0"/>
          </a:p>
        </p:txBody>
      </p:sp>
      <p:sp>
        <p:nvSpPr>
          <p:cNvPr id="176" name="Rectangle 97">
            <a:extLst>
              <a:ext uri="{FF2B5EF4-FFF2-40B4-BE49-F238E27FC236}">
                <a16:creationId xmlns:a16="http://schemas.microsoft.com/office/drawing/2014/main" id="{689B2854-38EA-A613-62FF-DC5C55E0F161}"/>
              </a:ext>
            </a:extLst>
          </p:cNvPr>
          <p:cNvSpPr>
            <a:spLocks noChangeArrowheads="1"/>
          </p:cNvSpPr>
          <p:nvPr/>
        </p:nvSpPr>
        <p:spPr bwMode="auto">
          <a:xfrm>
            <a:off x="5789799"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240</a:t>
            </a:r>
            <a:endParaRPr lang="en-GB" noProof="0"/>
          </a:p>
        </p:txBody>
      </p:sp>
      <p:sp>
        <p:nvSpPr>
          <p:cNvPr id="177" name="Rectangle 98">
            <a:extLst>
              <a:ext uri="{FF2B5EF4-FFF2-40B4-BE49-F238E27FC236}">
                <a16:creationId xmlns:a16="http://schemas.microsoft.com/office/drawing/2014/main" id="{058A68DC-FE27-C590-2326-D186D9A6F2F5}"/>
              </a:ext>
            </a:extLst>
          </p:cNvPr>
          <p:cNvSpPr>
            <a:spLocks noChangeArrowheads="1"/>
          </p:cNvSpPr>
          <p:nvPr/>
        </p:nvSpPr>
        <p:spPr bwMode="auto">
          <a:xfrm>
            <a:off x="6693674" y="369092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8.5</a:t>
            </a:r>
            <a:endParaRPr lang="en-GB" noProof="0"/>
          </a:p>
        </p:txBody>
      </p:sp>
      <p:sp>
        <p:nvSpPr>
          <p:cNvPr id="178" name="Rectangle 99">
            <a:extLst>
              <a:ext uri="{FF2B5EF4-FFF2-40B4-BE49-F238E27FC236}">
                <a16:creationId xmlns:a16="http://schemas.microsoft.com/office/drawing/2014/main" id="{F43332ED-AA0D-589B-A5C2-F9713BD01390}"/>
              </a:ext>
            </a:extLst>
          </p:cNvPr>
          <p:cNvSpPr>
            <a:spLocks noChangeArrowheads="1"/>
          </p:cNvSpPr>
          <p:nvPr/>
        </p:nvSpPr>
        <p:spPr bwMode="auto">
          <a:xfrm>
            <a:off x="7481107" y="3690921"/>
            <a:ext cx="2468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10.9</a:t>
            </a:r>
            <a:endParaRPr lang="en-GB" noProof="0"/>
          </a:p>
        </p:txBody>
      </p:sp>
      <p:sp>
        <p:nvSpPr>
          <p:cNvPr id="180" name="Rectangle 96">
            <a:extLst>
              <a:ext uri="{FF2B5EF4-FFF2-40B4-BE49-F238E27FC236}">
                <a16:creationId xmlns:a16="http://schemas.microsoft.com/office/drawing/2014/main" id="{27DA047F-4139-F293-F9AF-94F0BEBF6B5A}"/>
              </a:ext>
            </a:extLst>
          </p:cNvPr>
          <p:cNvSpPr>
            <a:spLocks noChangeArrowheads="1"/>
          </p:cNvSpPr>
          <p:nvPr/>
        </p:nvSpPr>
        <p:spPr bwMode="auto">
          <a:xfrm>
            <a:off x="10988675" y="3686259"/>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0.0089</a:t>
            </a:r>
            <a:endParaRPr lang="en-GB" noProof="0"/>
          </a:p>
        </p:txBody>
      </p:sp>
      <p:sp>
        <p:nvSpPr>
          <p:cNvPr id="183" name="Rectangle 71">
            <a:extLst>
              <a:ext uri="{FF2B5EF4-FFF2-40B4-BE49-F238E27FC236}">
                <a16:creationId xmlns:a16="http://schemas.microsoft.com/office/drawing/2014/main" id="{C840738D-433E-21A3-A2A3-326E1BFF1005}"/>
              </a:ext>
            </a:extLst>
          </p:cNvPr>
          <p:cNvSpPr>
            <a:spLocks noChangeArrowheads="1"/>
          </p:cNvSpPr>
          <p:nvPr/>
        </p:nvSpPr>
        <p:spPr bwMode="auto">
          <a:xfrm>
            <a:off x="772083" y="2174106"/>
            <a:ext cx="10659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outcomes</a:t>
            </a:r>
            <a:endParaRPr lang="en-GB" b="1" noProof="0"/>
          </a:p>
        </p:txBody>
      </p:sp>
      <p:sp>
        <p:nvSpPr>
          <p:cNvPr id="216" name="object 3">
            <a:extLst>
              <a:ext uri="{FF2B5EF4-FFF2-40B4-BE49-F238E27FC236}">
                <a16:creationId xmlns:a16="http://schemas.microsoft.com/office/drawing/2014/main" id="{AC18B10E-44AF-19C1-3FE6-FB63C58D7047}"/>
              </a:ext>
            </a:extLst>
          </p:cNvPr>
          <p:cNvSpPr txBox="1"/>
          <p:nvPr/>
        </p:nvSpPr>
        <p:spPr>
          <a:xfrm>
            <a:off x="8025424" y="5827824"/>
            <a:ext cx="689396" cy="135935"/>
          </a:xfrm>
          <a:prstGeom prst="rect">
            <a:avLst/>
          </a:prstGeom>
        </p:spPr>
        <p:txBody>
          <a:bodyPr vert="horz" wrap="square" lIns="0" tIns="12700" rIns="0" bIns="0" rtlCol="0">
            <a:spAutoFit/>
          </a:bodyPr>
          <a:lstStyle/>
          <a:p>
            <a:pPr marL="12700">
              <a:lnSpc>
                <a:spcPct val="100000"/>
              </a:lnSpc>
              <a:spcBef>
                <a:spcPts val="100"/>
              </a:spcBef>
              <a:tabLst>
                <a:tab pos="467995" algn="l"/>
              </a:tabLst>
            </a:pPr>
            <a:r>
              <a:rPr lang="en-GB" sz="800" spc="-25" noProof="0">
                <a:latin typeface="Arial"/>
                <a:cs typeface="Arial"/>
              </a:rPr>
              <a:t>0.5</a:t>
            </a:r>
            <a:r>
              <a:rPr lang="en-GB" sz="800" noProof="0">
                <a:latin typeface="Arial"/>
                <a:cs typeface="Arial"/>
              </a:rPr>
              <a:t>	</a:t>
            </a:r>
            <a:r>
              <a:rPr lang="en-GB" sz="800" spc="-20" noProof="0">
                <a:latin typeface="Arial"/>
                <a:cs typeface="Arial"/>
              </a:rPr>
              <a:t>0.75</a:t>
            </a:r>
            <a:endParaRPr lang="en-GB" sz="800" noProof="0">
              <a:latin typeface="Arial"/>
              <a:cs typeface="Arial"/>
            </a:endParaRPr>
          </a:p>
        </p:txBody>
      </p:sp>
      <p:sp>
        <p:nvSpPr>
          <p:cNvPr id="217" name="object 4">
            <a:extLst>
              <a:ext uri="{FF2B5EF4-FFF2-40B4-BE49-F238E27FC236}">
                <a16:creationId xmlns:a16="http://schemas.microsoft.com/office/drawing/2014/main" id="{892C8E49-0AF0-E4CE-E5C8-24B1509C1714}"/>
              </a:ext>
            </a:extLst>
          </p:cNvPr>
          <p:cNvSpPr txBox="1"/>
          <p:nvPr/>
        </p:nvSpPr>
        <p:spPr>
          <a:xfrm>
            <a:off x="8908286" y="5827824"/>
            <a:ext cx="83114" cy="135935"/>
          </a:xfrm>
          <a:prstGeom prst="rect">
            <a:avLst/>
          </a:prstGeom>
        </p:spPr>
        <p:txBody>
          <a:bodyPr vert="horz" wrap="square" lIns="0" tIns="12700" rIns="0" bIns="0" rtlCol="0">
            <a:spAutoFit/>
          </a:bodyPr>
          <a:lstStyle/>
          <a:p>
            <a:pPr marL="12700">
              <a:lnSpc>
                <a:spcPct val="100000"/>
              </a:lnSpc>
              <a:spcBef>
                <a:spcPts val="100"/>
              </a:spcBef>
            </a:pPr>
            <a:r>
              <a:rPr lang="en-GB" sz="800" spc="-50" noProof="0">
                <a:latin typeface="Arial"/>
                <a:cs typeface="Arial"/>
              </a:rPr>
              <a:t>1</a:t>
            </a:r>
            <a:endParaRPr lang="en-GB" sz="800" noProof="0">
              <a:latin typeface="Arial"/>
              <a:cs typeface="Arial"/>
            </a:endParaRPr>
          </a:p>
        </p:txBody>
      </p:sp>
      <p:sp>
        <p:nvSpPr>
          <p:cNvPr id="218" name="object 5">
            <a:extLst>
              <a:ext uri="{FF2B5EF4-FFF2-40B4-BE49-F238E27FC236}">
                <a16:creationId xmlns:a16="http://schemas.microsoft.com/office/drawing/2014/main" id="{F2944689-F22A-649E-36F6-A6E4FB95D415}"/>
              </a:ext>
            </a:extLst>
          </p:cNvPr>
          <p:cNvSpPr txBox="1"/>
          <p:nvPr/>
        </p:nvSpPr>
        <p:spPr>
          <a:xfrm>
            <a:off x="9356599" y="5827824"/>
            <a:ext cx="169449" cy="135935"/>
          </a:xfrm>
          <a:prstGeom prst="rect">
            <a:avLst/>
          </a:prstGeom>
        </p:spPr>
        <p:txBody>
          <a:bodyPr vert="horz" wrap="square" lIns="0" tIns="12700" rIns="0" bIns="0" rtlCol="0">
            <a:spAutoFit/>
          </a:bodyPr>
          <a:lstStyle/>
          <a:p>
            <a:pPr marL="12700">
              <a:lnSpc>
                <a:spcPct val="100000"/>
              </a:lnSpc>
              <a:spcBef>
                <a:spcPts val="100"/>
              </a:spcBef>
            </a:pPr>
            <a:r>
              <a:rPr lang="en-GB" sz="800" spc="-25" noProof="0">
                <a:latin typeface="Arial"/>
                <a:cs typeface="Arial"/>
              </a:rPr>
              <a:t>1.5</a:t>
            </a:r>
            <a:endParaRPr lang="en-GB" sz="800" noProof="0">
              <a:latin typeface="Arial"/>
              <a:cs typeface="Arial"/>
            </a:endParaRPr>
          </a:p>
        </p:txBody>
      </p:sp>
      <p:sp>
        <p:nvSpPr>
          <p:cNvPr id="219" name="bg object 16">
            <a:extLst>
              <a:ext uri="{FF2B5EF4-FFF2-40B4-BE49-F238E27FC236}">
                <a16:creationId xmlns:a16="http://schemas.microsoft.com/office/drawing/2014/main" id="{07574D4A-2337-9689-A346-8E8DDD216D86}"/>
              </a:ext>
            </a:extLst>
          </p:cNvPr>
          <p:cNvSpPr/>
          <p:nvPr/>
        </p:nvSpPr>
        <p:spPr>
          <a:xfrm>
            <a:off x="8949757" y="2054271"/>
            <a:ext cx="0" cy="3692890"/>
          </a:xfrm>
          <a:custGeom>
            <a:avLst/>
            <a:gdLst/>
            <a:ahLst/>
            <a:cxnLst/>
            <a:rect l="l" t="t" r="r" b="b"/>
            <a:pathLst>
              <a:path h="2302510">
                <a:moveTo>
                  <a:pt x="0" y="2302129"/>
                </a:moveTo>
                <a:lnTo>
                  <a:pt x="0" y="0"/>
                </a:lnTo>
              </a:path>
            </a:pathLst>
          </a:custGeom>
          <a:ln w="10795">
            <a:solidFill>
              <a:schemeClr val="tx1"/>
            </a:solidFill>
          </a:ln>
        </p:spPr>
        <p:txBody>
          <a:bodyPr wrap="square" lIns="0" tIns="0" rIns="0" bIns="0" rtlCol="0"/>
          <a:lstStyle/>
          <a:p>
            <a:endParaRPr lang="en-GB" noProof="0"/>
          </a:p>
        </p:txBody>
      </p:sp>
      <p:sp>
        <p:nvSpPr>
          <p:cNvPr id="239" name="bg object 36">
            <a:extLst>
              <a:ext uri="{FF2B5EF4-FFF2-40B4-BE49-F238E27FC236}">
                <a16:creationId xmlns:a16="http://schemas.microsoft.com/office/drawing/2014/main" id="{2FE66620-9CD4-1F99-3F3E-E169AC2D33CB}"/>
              </a:ext>
            </a:extLst>
          </p:cNvPr>
          <p:cNvSpPr/>
          <p:nvPr/>
        </p:nvSpPr>
        <p:spPr>
          <a:xfrm>
            <a:off x="811984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240" name="bg object 37">
            <a:extLst>
              <a:ext uri="{FF2B5EF4-FFF2-40B4-BE49-F238E27FC236}">
                <a16:creationId xmlns:a16="http://schemas.microsoft.com/office/drawing/2014/main" id="{675B1670-C376-079F-3D47-ADA493334915}"/>
              </a:ext>
            </a:extLst>
          </p:cNvPr>
          <p:cNvSpPr/>
          <p:nvPr/>
        </p:nvSpPr>
        <p:spPr>
          <a:xfrm>
            <a:off x="8604481"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241" name="bg object 38">
            <a:extLst>
              <a:ext uri="{FF2B5EF4-FFF2-40B4-BE49-F238E27FC236}">
                <a16:creationId xmlns:a16="http://schemas.microsoft.com/office/drawing/2014/main" id="{038F79C1-FA02-57CA-DF06-A64DA362298C}"/>
              </a:ext>
            </a:extLst>
          </p:cNvPr>
          <p:cNvSpPr/>
          <p:nvPr/>
        </p:nvSpPr>
        <p:spPr>
          <a:xfrm>
            <a:off x="8949756"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242" name="bg object 39">
            <a:extLst>
              <a:ext uri="{FF2B5EF4-FFF2-40B4-BE49-F238E27FC236}">
                <a16:creationId xmlns:a16="http://schemas.microsoft.com/office/drawing/2014/main" id="{05266150-786D-9CEC-004E-50E338B9757B}"/>
              </a:ext>
            </a:extLst>
          </p:cNvPr>
          <p:cNvSpPr/>
          <p:nvPr/>
        </p:nvSpPr>
        <p:spPr>
          <a:xfrm>
            <a:off x="943451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1" name="Oval 10">
            <a:extLst>
              <a:ext uri="{FF2B5EF4-FFF2-40B4-BE49-F238E27FC236}">
                <a16:creationId xmlns:a16="http://schemas.microsoft.com/office/drawing/2014/main" id="{34DB960A-D65C-205D-24BC-071B4FE8829F}"/>
              </a:ext>
            </a:extLst>
          </p:cNvPr>
          <p:cNvSpPr/>
          <p:nvPr/>
        </p:nvSpPr>
        <p:spPr>
          <a:xfrm>
            <a:off x="10297786" y="5912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 name="Picture 4">
            <a:extLst>
              <a:ext uri="{FF2B5EF4-FFF2-40B4-BE49-F238E27FC236}">
                <a16:creationId xmlns:a16="http://schemas.microsoft.com/office/drawing/2014/main" id="{DC799305-2EF5-9D4E-503C-99E57D0F8BC6}"/>
              </a:ext>
            </a:extLst>
          </p:cNvPr>
          <p:cNvPicPr>
            <a:picLocks noChangeAspect="1"/>
          </p:cNvPicPr>
          <p:nvPr/>
        </p:nvPicPr>
        <p:blipFill rotWithShape="1">
          <a:blip r:embed="rId3"/>
          <a:stretch/>
        </p:blipFill>
        <p:spPr>
          <a:xfrm>
            <a:off x="10297786" y="620876"/>
            <a:ext cx="648609" cy="661356"/>
          </a:xfrm>
          <a:prstGeom prst="rect">
            <a:avLst/>
          </a:prstGeom>
          <a:ln>
            <a:noFill/>
          </a:ln>
          <a:effectLst/>
        </p:spPr>
      </p:pic>
      <p:grpSp>
        <p:nvGrpSpPr>
          <p:cNvPr id="13" name="Group 12">
            <a:extLst>
              <a:ext uri="{FF2B5EF4-FFF2-40B4-BE49-F238E27FC236}">
                <a16:creationId xmlns:a16="http://schemas.microsoft.com/office/drawing/2014/main" id="{6FB99518-3BF3-2E09-365F-148F36D5679E}"/>
              </a:ext>
            </a:extLst>
          </p:cNvPr>
          <p:cNvGrpSpPr/>
          <p:nvPr/>
        </p:nvGrpSpPr>
        <p:grpSpPr>
          <a:xfrm>
            <a:off x="11028700" y="600898"/>
            <a:ext cx="641185" cy="661356"/>
            <a:chOff x="11028700" y="397163"/>
            <a:chExt cx="641185" cy="661356"/>
          </a:xfrm>
        </p:grpSpPr>
        <p:sp>
          <p:nvSpPr>
            <p:cNvPr id="14" name="Oval 13">
              <a:extLst>
                <a:ext uri="{FF2B5EF4-FFF2-40B4-BE49-F238E27FC236}">
                  <a16:creationId xmlns:a16="http://schemas.microsoft.com/office/drawing/2014/main" id="{5C4CA68B-ED38-48CC-4FFB-3B54F3767AAE}"/>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5" name="Picture 2">
              <a:extLst>
                <a:ext uri="{FF2B5EF4-FFF2-40B4-BE49-F238E27FC236}">
                  <a16:creationId xmlns:a16="http://schemas.microsoft.com/office/drawing/2014/main" id="{BBC86482-9865-9F99-01A9-6328EB7A3BA2}"/>
                </a:ext>
              </a:extLst>
            </p:cNvPr>
            <p:cNvPicPr>
              <a:picLocks noChangeAspect="1"/>
            </p:cNvPicPr>
            <p:nvPr/>
          </p:nvPicPr>
          <p:blipFill rotWithShape="1">
            <a:blip r:embed="rId4"/>
            <a:stretch/>
          </p:blipFill>
          <p:spPr>
            <a:xfrm>
              <a:off x="11089114" y="511693"/>
              <a:ext cx="520355" cy="491506"/>
            </a:xfrm>
            <a:prstGeom prst="rect">
              <a:avLst/>
            </a:prstGeom>
            <a:effectLst/>
          </p:spPr>
        </p:pic>
      </p:grpSp>
      <p:sp>
        <p:nvSpPr>
          <p:cNvPr id="17" name="Rectangle 83">
            <a:extLst>
              <a:ext uri="{FF2B5EF4-FFF2-40B4-BE49-F238E27FC236}">
                <a16:creationId xmlns:a16="http://schemas.microsoft.com/office/drawing/2014/main" id="{4EA53E04-D560-37DC-1496-58EBEC179057}"/>
              </a:ext>
            </a:extLst>
          </p:cNvPr>
          <p:cNvSpPr>
            <a:spLocks noChangeArrowheads="1"/>
          </p:cNvSpPr>
          <p:nvPr/>
        </p:nvSpPr>
        <p:spPr bwMode="auto">
          <a:xfrm>
            <a:off x="896262" y="2997359"/>
            <a:ext cx="3055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a:t>
            </a:r>
            <a:br>
              <a:rPr lang="en-GB" sz="1000" b="1" noProof="0"/>
            </a:br>
            <a:r>
              <a:rPr lang="en-GB" sz="1000" b="1" noProof="0"/>
              <a:t>HF hospitalisation, or CV death</a:t>
            </a:r>
            <a:endParaRPr lang="en-GB" b="1" noProof="0"/>
          </a:p>
        </p:txBody>
      </p:sp>
      <p:cxnSp>
        <p:nvCxnSpPr>
          <p:cNvPr id="16" name="Straight Connector 15">
            <a:extLst>
              <a:ext uri="{FF2B5EF4-FFF2-40B4-BE49-F238E27FC236}">
                <a16:creationId xmlns:a16="http://schemas.microsoft.com/office/drawing/2014/main" id="{6EDFFC12-8BEE-15CA-34F3-081ED7AD41FF}"/>
              </a:ext>
            </a:extLst>
          </p:cNvPr>
          <p:cNvCxnSpPr/>
          <p:nvPr/>
        </p:nvCxnSpPr>
        <p:spPr>
          <a:xfrm>
            <a:off x="8120534" y="5751779"/>
            <a:ext cx="131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5" name="Picture 2" descr="Glasgow 2026 | ERA">
            <a:extLst>
              <a:ext uri="{FF2B5EF4-FFF2-40B4-BE49-F238E27FC236}">
                <a16:creationId xmlns:a16="http://schemas.microsoft.com/office/drawing/2014/main" id="{6B1BDA87-385D-13CB-2B7C-01D6CC528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D1923FDC-CC58-3B06-CC56-0D00ED92C8FF}"/>
              </a:ext>
            </a:extLst>
          </p:cNvPr>
          <p:cNvGrpSpPr/>
          <p:nvPr/>
        </p:nvGrpSpPr>
        <p:grpSpPr>
          <a:xfrm>
            <a:off x="8489591" y="2510957"/>
            <a:ext cx="280670" cy="114935"/>
            <a:chOff x="8488723" y="2530007"/>
            <a:chExt cx="280670" cy="114935"/>
          </a:xfrm>
        </p:grpSpPr>
        <p:sp>
          <p:nvSpPr>
            <p:cNvPr id="58" name="bg object 17">
              <a:extLst>
                <a:ext uri="{FF2B5EF4-FFF2-40B4-BE49-F238E27FC236}">
                  <a16:creationId xmlns:a16="http://schemas.microsoft.com/office/drawing/2014/main" id="{5AC3C159-84CB-D20C-929F-B93E064F6101}"/>
                </a:ext>
              </a:extLst>
            </p:cNvPr>
            <p:cNvSpPr/>
            <p:nvPr/>
          </p:nvSpPr>
          <p:spPr>
            <a:xfrm>
              <a:off x="8488723" y="2587284"/>
              <a:ext cx="280670" cy="0"/>
            </a:xfrm>
            <a:custGeom>
              <a:avLst/>
              <a:gdLst/>
              <a:ahLst/>
              <a:cxnLst/>
              <a:rect l="l" t="t" r="r" b="b"/>
              <a:pathLst>
                <a:path w="280670">
                  <a:moveTo>
                    <a:pt x="0" y="0"/>
                  </a:moveTo>
                  <a:lnTo>
                    <a:pt x="280416" y="0"/>
                  </a:lnTo>
                </a:path>
              </a:pathLst>
            </a:custGeom>
            <a:ln w="10795">
              <a:solidFill>
                <a:schemeClr val="tx1"/>
              </a:solidFill>
            </a:ln>
          </p:spPr>
          <p:txBody>
            <a:bodyPr wrap="square" lIns="0" tIns="0" rIns="0" bIns="0" rtlCol="0"/>
            <a:lstStyle/>
            <a:p>
              <a:endParaRPr/>
            </a:p>
          </p:txBody>
        </p:sp>
        <p:sp>
          <p:nvSpPr>
            <p:cNvPr id="67" name="bg object 26">
              <a:extLst>
                <a:ext uri="{FF2B5EF4-FFF2-40B4-BE49-F238E27FC236}">
                  <a16:creationId xmlns:a16="http://schemas.microsoft.com/office/drawing/2014/main" id="{3B936844-619B-CE06-F664-940FE0CA2144}"/>
                </a:ext>
              </a:extLst>
            </p:cNvPr>
            <p:cNvSpPr/>
            <p:nvPr/>
          </p:nvSpPr>
          <p:spPr>
            <a:xfrm>
              <a:off x="8564289" y="2530007"/>
              <a:ext cx="114935" cy="114935"/>
            </a:xfrm>
            <a:custGeom>
              <a:avLst/>
              <a:gdLst/>
              <a:ahLst/>
              <a:cxnLst/>
              <a:rect l="l" t="t" r="r" b="b"/>
              <a:pathLst>
                <a:path w="114934" h="114934">
                  <a:moveTo>
                    <a:pt x="114553" y="0"/>
                  </a:moveTo>
                  <a:lnTo>
                    <a:pt x="0" y="0"/>
                  </a:lnTo>
                  <a:lnTo>
                    <a:pt x="0" y="114554"/>
                  </a:lnTo>
                  <a:lnTo>
                    <a:pt x="114553" y="114554"/>
                  </a:lnTo>
                  <a:lnTo>
                    <a:pt x="114553" y="0"/>
                  </a:lnTo>
                  <a:close/>
                </a:path>
              </a:pathLst>
            </a:custGeom>
            <a:solidFill>
              <a:schemeClr val="tx1"/>
            </a:solidFill>
          </p:spPr>
          <p:txBody>
            <a:bodyPr wrap="square" lIns="0" tIns="0" rIns="0" bIns="0" rtlCol="0"/>
            <a:lstStyle/>
            <a:p>
              <a:endParaRPr/>
            </a:p>
          </p:txBody>
        </p:sp>
      </p:grpSp>
      <p:grpSp>
        <p:nvGrpSpPr>
          <p:cNvPr id="79" name="Group 78">
            <a:extLst>
              <a:ext uri="{FF2B5EF4-FFF2-40B4-BE49-F238E27FC236}">
                <a16:creationId xmlns:a16="http://schemas.microsoft.com/office/drawing/2014/main" id="{029355A1-766C-97CE-A63A-12636FC1FB5D}"/>
              </a:ext>
            </a:extLst>
          </p:cNvPr>
          <p:cNvGrpSpPr/>
          <p:nvPr/>
        </p:nvGrpSpPr>
        <p:grpSpPr>
          <a:xfrm>
            <a:off x="8541153" y="2797470"/>
            <a:ext cx="256540" cy="129539"/>
            <a:chOff x="8540285" y="2778420"/>
            <a:chExt cx="256540" cy="129539"/>
          </a:xfrm>
        </p:grpSpPr>
        <p:sp>
          <p:nvSpPr>
            <p:cNvPr id="59" name="bg object 18">
              <a:extLst>
                <a:ext uri="{FF2B5EF4-FFF2-40B4-BE49-F238E27FC236}">
                  <a16:creationId xmlns:a16="http://schemas.microsoft.com/office/drawing/2014/main" id="{24AEC8D6-A5DB-FA8D-792A-34710BD0BD86}"/>
                </a:ext>
              </a:extLst>
            </p:cNvPr>
            <p:cNvSpPr/>
            <p:nvPr/>
          </p:nvSpPr>
          <p:spPr>
            <a:xfrm>
              <a:off x="8540285" y="2843062"/>
              <a:ext cx="256540" cy="0"/>
            </a:xfrm>
            <a:custGeom>
              <a:avLst/>
              <a:gdLst/>
              <a:ahLst/>
              <a:cxnLst/>
              <a:rect l="l" t="t" r="r" b="b"/>
              <a:pathLst>
                <a:path w="256540">
                  <a:moveTo>
                    <a:pt x="0" y="0"/>
                  </a:moveTo>
                  <a:lnTo>
                    <a:pt x="256285" y="0"/>
                  </a:lnTo>
                </a:path>
              </a:pathLst>
            </a:custGeom>
            <a:ln w="10795">
              <a:solidFill>
                <a:schemeClr val="tx1"/>
              </a:solidFill>
            </a:ln>
          </p:spPr>
          <p:txBody>
            <a:bodyPr wrap="square" lIns="0" tIns="0" rIns="0" bIns="0" rtlCol="0"/>
            <a:lstStyle/>
            <a:p>
              <a:endParaRPr/>
            </a:p>
          </p:txBody>
        </p:sp>
        <p:sp>
          <p:nvSpPr>
            <p:cNvPr id="68" name="bg object 27">
              <a:extLst>
                <a:ext uri="{FF2B5EF4-FFF2-40B4-BE49-F238E27FC236}">
                  <a16:creationId xmlns:a16="http://schemas.microsoft.com/office/drawing/2014/main" id="{07A6B49F-B5E8-A154-4AF1-455947FAFB78}"/>
                </a:ext>
              </a:extLst>
            </p:cNvPr>
            <p:cNvSpPr/>
            <p:nvPr/>
          </p:nvSpPr>
          <p:spPr>
            <a:xfrm>
              <a:off x="8603151" y="2778420"/>
              <a:ext cx="129539" cy="129539"/>
            </a:xfrm>
            <a:custGeom>
              <a:avLst/>
              <a:gdLst/>
              <a:ahLst/>
              <a:cxnLst/>
              <a:rect l="l" t="t" r="r" b="b"/>
              <a:pathLst>
                <a:path w="129540" h="129540">
                  <a:moveTo>
                    <a:pt x="129285" y="0"/>
                  </a:moveTo>
                  <a:lnTo>
                    <a:pt x="0" y="0"/>
                  </a:lnTo>
                  <a:lnTo>
                    <a:pt x="0" y="129286"/>
                  </a:lnTo>
                  <a:lnTo>
                    <a:pt x="129285" y="129286"/>
                  </a:lnTo>
                  <a:lnTo>
                    <a:pt x="129285" y="0"/>
                  </a:lnTo>
                  <a:close/>
                </a:path>
              </a:pathLst>
            </a:custGeom>
            <a:solidFill>
              <a:schemeClr val="tx1"/>
            </a:solidFill>
          </p:spPr>
          <p:txBody>
            <a:bodyPr wrap="square" lIns="0" tIns="0" rIns="0" bIns="0" rtlCol="0"/>
            <a:lstStyle/>
            <a:p>
              <a:endParaRPr/>
            </a:p>
          </p:txBody>
        </p:sp>
      </p:grpSp>
      <p:grpSp>
        <p:nvGrpSpPr>
          <p:cNvPr id="80" name="Group 79">
            <a:extLst>
              <a:ext uri="{FF2B5EF4-FFF2-40B4-BE49-F238E27FC236}">
                <a16:creationId xmlns:a16="http://schemas.microsoft.com/office/drawing/2014/main" id="{E3682706-D1D2-A3B3-149D-E1EE0A84CFE6}"/>
              </a:ext>
            </a:extLst>
          </p:cNvPr>
          <p:cNvGrpSpPr/>
          <p:nvPr/>
        </p:nvGrpSpPr>
        <p:grpSpPr>
          <a:xfrm>
            <a:off x="8524136" y="3083728"/>
            <a:ext cx="232410" cy="144780"/>
            <a:chOff x="8523268" y="3026578"/>
            <a:chExt cx="232410" cy="144780"/>
          </a:xfrm>
        </p:grpSpPr>
        <p:sp>
          <p:nvSpPr>
            <p:cNvPr id="60" name="bg object 19">
              <a:extLst>
                <a:ext uri="{FF2B5EF4-FFF2-40B4-BE49-F238E27FC236}">
                  <a16:creationId xmlns:a16="http://schemas.microsoft.com/office/drawing/2014/main" id="{18880711-B61F-1B6B-E052-09159002C6E4}"/>
                </a:ext>
              </a:extLst>
            </p:cNvPr>
            <p:cNvSpPr/>
            <p:nvPr/>
          </p:nvSpPr>
          <p:spPr>
            <a:xfrm>
              <a:off x="8523268" y="3098840"/>
              <a:ext cx="232410" cy="0"/>
            </a:xfrm>
            <a:custGeom>
              <a:avLst/>
              <a:gdLst/>
              <a:ahLst/>
              <a:cxnLst/>
              <a:rect l="l" t="t" r="r" b="b"/>
              <a:pathLst>
                <a:path w="232409">
                  <a:moveTo>
                    <a:pt x="0" y="0"/>
                  </a:moveTo>
                  <a:lnTo>
                    <a:pt x="231901" y="0"/>
                  </a:lnTo>
                </a:path>
              </a:pathLst>
            </a:custGeom>
            <a:ln w="10795">
              <a:solidFill>
                <a:schemeClr val="tx1"/>
              </a:solidFill>
            </a:ln>
          </p:spPr>
          <p:txBody>
            <a:bodyPr wrap="square" lIns="0" tIns="0" rIns="0" bIns="0" rtlCol="0"/>
            <a:lstStyle/>
            <a:p>
              <a:endParaRPr/>
            </a:p>
          </p:txBody>
        </p:sp>
        <p:sp>
          <p:nvSpPr>
            <p:cNvPr id="69" name="bg object 28">
              <a:extLst>
                <a:ext uri="{FF2B5EF4-FFF2-40B4-BE49-F238E27FC236}">
                  <a16:creationId xmlns:a16="http://schemas.microsoft.com/office/drawing/2014/main" id="{95DE5AF2-971D-F557-3C08-5CCC17D5FD3E}"/>
                </a:ext>
              </a:extLst>
            </p:cNvPr>
            <p:cNvSpPr/>
            <p:nvPr/>
          </p:nvSpPr>
          <p:spPr>
            <a:xfrm>
              <a:off x="8564923" y="3026578"/>
              <a:ext cx="144780" cy="144780"/>
            </a:xfrm>
            <a:custGeom>
              <a:avLst/>
              <a:gdLst/>
              <a:ahLst/>
              <a:cxnLst/>
              <a:rect l="l" t="t" r="r" b="b"/>
              <a:pathLst>
                <a:path w="144779" h="144780">
                  <a:moveTo>
                    <a:pt x="144526" y="0"/>
                  </a:moveTo>
                  <a:lnTo>
                    <a:pt x="0" y="0"/>
                  </a:lnTo>
                  <a:lnTo>
                    <a:pt x="0" y="144525"/>
                  </a:lnTo>
                  <a:lnTo>
                    <a:pt x="144526" y="144525"/>
                  </a:lnTo>
                  <a:lnTo>
                    <a:pt x="144526" y="0"/>
                  </a:lnTo>
                  <a:close/>
                </a:path>
              </a:pathLst>
            </a:custGeom>
            <a:solidFill>
              <a:schemeClr val="tx1"/>
            </a:solidFill>
          </p:spPr>
          <p:txBody>
            <a:bodyPr wrap="square" lIns="0" tIns="0" rIns="0" bIns="0" rtlCol="0"/>
            <a:lstStyle/>
            <a:p>
              <a:endParaRPr/>
            </a:p>
          </p:txBody>
        </p:sp>
      </p:grpSp>
      <p:grpSp>
        <p:nvGrpSpPr>
          <p:cNvPr id="81" name="Group 80">
            <a:extLst>
              <a:ext uri="{FF2B5EF4-FFF2-40B4-BE49-F238E27FC236}">
                <a16:creationId xmlns:a16="http://schemas.microsoft.com/office/drawing/2014/main" id="{7836B8AC-0A95-B83B-8AB6-B17531EFC51D}"/>
              </a:ext>
            </a:extLst>
          </p:cNvPr>
          <p:cNvGrpSpPr/>
          <p:nvPr/>
        </p:nvGrpSpPr>
        <p:grpSpPr>
          <a:xfrm>
            <a:off x="8590557" y="3426882"/>
            <a:ext cx="347980" cy="97155"/>
            <a:chOff x="8589689" y="3306232"/>
            <a:chExt cx="347980" cy="97155"/>
          </a:xfrm>
        </p:grpSpPr>
        <p:sp>
          <p:nvSpPr>
            <p:cNvPr id="61" name="bg object 20">
              <a:extLst>
                <a:ext uri="{FF2B5EF4-FFF2-40B4-BE49-F238E27FC236}">
                  <a16:creationId xmlns:a16="http://schemas.microsoft.com/office/drawing/2014/main" id="{413CF1C6-6C92-8181-490F-7954077C465D}"/>
                </a:ext>
              </a:extLst>
            </p:cNvPr>
            <p:cNvSpPr/>
            <p:nvPr/>
          </p:nvSpPr>
          <p:spPr>
            <a:xfrm>
              <a:off x="8589689" y="3354619"/>
              <a:ext cx="347980" cy="0"/>
            </a:xfrm>
            <a:custGeom>
              <a:avLst/>
              <a:gdLst/>
              <a:ahLst/>
              <a:cxnLst/>
              <a:rect l="l" t="t" r="r" b="b"/>
              <a:pathLst>
                <a:path w="347979">
                  <a:moveTo>
                    <a:pt x="0" y="0"/>
                  </a:moveTo>
                  <a:lnTo>
                    <a:pt x="347599" y="0"/>
                  </a:lnTo>
                </a:path>
              </a:pathLst>
            </a:custGeom>
            <a:ln w="10795">
              <a:solidFill>
                <a:schemeClr val="tx1"/>
              </a:solidFill>
            </a:ln>
          </p:spPr>
          <p:txBody>
            <a:bodyPr wrap="square" lIns="0" tIns="0" rIns="0" bIns="0" rtlCol="0"/>
            <a:lstStyle/>
            <a:p>
              <a:endParaRPr/>
            </a:p>
          </p:txBody>
        </p:sp>
        <p:sp>
          <p:nvSpPr>
            <p:cNvPr id="70" name="bg object 29">
              <a:extLst>
                <a:ext uri="{FF2B5EF4-FFF2-40B4-BE49-F238E27FC236}">
                  <a16:creationId xmlns:a16="http://schemas.microsoft.com/office/drawing/2014/main" id="{3B66B6AE-0E1F-D0C0-B073-6495D57F4C72}"/>
                </a:ext>
              </a:extLst>
            </p:cNvPr>
            <p:cNvSpPr/>
            <p:nvPr/>
          </p:nvSpPr>
          <p:spPr>
            <a:xfrm>
              <a:off x="8706655" y="3306232"/>
              <a:ext cx="97155" cy="97155"/>
            </a:xfrm>
            <a:custGeom>
              <a:avLst/>
              <a:gdLst/>
              <a:ahLst/>
              <a:cxnLst/>
              <a:rect l="l" t="t" r="r" b="b"/>
              <a:pathLst>
                <a:path w="97154" h="97155">
                  <a:moveTo>
                    <a:pt x="97027" y="0"/>
                  </a:moveTo>
                  <a:lnTo>
                    <a:pt x="0" y="0"/>
                  </a:lnTo>
                  <a:lnTo>
                    <a:pt x="0" y="96900"/>
                  </a:lnTo>
                  <a:lnTo>
                    <a:pt x="97027" y="96900"/>
                  </a:lnTo>
                  <a:lnTo>
                    <a:pt x="97027" y="0"/>
                  </a:lnTo>
                  <a:close/>
                </a:path>
              </a:pathLst>
            </a:custGeom>
            <a:solidFill>
              <a:schemeClr val="tx1"/>
            </a:solidFill>
          </p:spPr>
          <p:txBody>
            <a:bodyPr wrap="square" lIns="0" tIns="0" rIns="0" bIns="0" rtlCol="0"/>
            <a:lstStyle/>
            <a:p>
              <a:endParaRPr/>
            </a:p>
          </p:txBody>
        </p:sp>
      </p:grpSp>
      <p:grpSp>
        <p:nvGrpSpPr>
          <p:cNvPr id="82" name="Group 81">
            <a:extLst>
              <a:ext uri="{FF2B5EF4-FFF2-40B4-BE49-F238E27FC236}">
                <a16:creationId xmlns:a16="http://schemas.microsoft.com/office/drawing/2014/main" id="{5C91122A-FDA3-2287-412D-11CA9CD819CA}"/>
              </a:ext>
            </a:extLst>
          </p:cNvPr>
          <p:cNvGrpSpPr/>
          <p:nvPr/>
        </p:nvGrpSpPr>
        <p:grpSpPr>
          <a:xfrm>
            <a:off x="8417201" y="3731428"/>
            <a:ext cx="459105" cy="62865"/>
            <a:chOff x="8416333" y="3579028"/>
            <a:chExt cx="459105" cy="62865"/>
          </a:xfrm>
        </p:grpSpPr>
        <p:sp>
          <p:nvSpPr>
            <p:cNvPr id="62" name="bg object 21">
              <a:extLst>
                <a:ext uri="{FF2B5EF4-FFF2-40B4-BE49-F238E27FC236}">
                  <a16:creationId xmlns:a16="http://schemas.microsoft.com/office/drawing/2014/main" id="{6197017E-4CAD-1B3E-9023-4704D71DDF0C}"/>
                </a:ext>
              </a:extLst>
            </p:cNvPr>
            <p:cNvSpPr/>
            <p:nvPr/>
          </p:nvSpPr>
          <p:spPr>
            <a:xfrm>
              <a:off x="8416333" y="3610397"/>
              <a:ext cx="459105" cy="0"/>
            </a:xfrm>
            <a:custGeom>
              <a:avLst/>
              <a:gdLst/>
              <a:ahLst/>
              <a:cxnLst/>
              <a:rect l="l" t="t" r="r" b="b"/>
              <a:pathLst>
                <a:path w="459104">
                  <a:moveTo>
                    <a:pt x="0" y="0"/>
                  </a:moveTo>
                  <a:lnTo>
                    <a:pt x="458977" y="0"/>
                  </a:lnTo>
                </a:path>
              </a:pathLst>
            </a:custGeom>
            <a:ln w="10795">
              <a:solidFill>
                <a:schemeClr val="tx1"/>
              </a:solidFill>
            </a:ln>
          </p:spPr>
          <p:txBody>
            <a:bodyPr wrap="square" lIns="0" tIns="0" rIns="0" bIns="0" rtlCol="0"/>
            <a:lstStyle/>
            <a:p>
              <a:endParaRPr/>
            </a:p>
          </p:txBody>
        </p:sp>
        <p:sp>
          <p:nvSpPr>
            <p:cNvPr id="71" name="bg object 30">
              <a:extLst>
                <a:ext uri="{FF2B5EF4-FFF2-40B4-BE49-F238E27FC236}">
                  <a16:creationId xmlns:a16="http://schemas.microsoft.com/office/drawing/2014/main" id="{EC63156D-0734-6ADA-C634-B09A59D4AD2E}"/>
                </a:ext>
              </a:extLst>
            </p:cNvPr>
            <p:cNvSpPr/>
            <p:nvPr/>
          </p:nvSpPr>
          <p:spPr>
            <a:xfrm>
              <a:off x="8605691" y="3579028"/>
              <a:ext cx="62865" cy="62865"/>
            </a:xfrm>
            <a:custGeom>
              <a:avLst/>
              <a:gdLst/>
              <a:ahLst/>
              <a:cxnLst/>
              <a:rect l="l" t="t" r="r" b="b"/>
              <a:pathLst>
                <a:path w="62865" h="62864">
                  <a:moveTo>
                    <a:pt x="62865" y="0"/>
                  </a:moveTo>
                  <a:lnTo>
                    <a:pt x="0" y="0"/>
                  </a:lnTo>
                  <a:lnTo>
                    <a:pt x="0" y="62864"/>
                  </a:lnTo>
                  <a:lnTo>
                    <a:pt x="62865" y="62864"/>
                  </a:lnTo>
                  <a:lnTo>
                    <a:pt x="62865" y="0"/>
                  </a:lnTo>
                  <a:close/>
                </a:path>
              </a:pathLst>
            </a:custGeom>
            <a:solidFill>
              <a:schemeClr val="tx1"/>
            </a:solidFill>
          </p:spPr>
          <p:txBody>
            <a:bodyPr wrap="square" lIns="0" tIns="0" rIns="0" bIns="0" rtlCol="0"/>
            <a:lstStyle/>
            <a:p>
              <a:endParaRPr/>
            </a:p>
          </p:txBody>
        </p:sp>
      </p:grpSp>
      <p:sp>
        <p:nvSpPr>
          <p:cNvPr id="84" name="Rectangle 76">
            <a:extLst>
              <a:ext uri="{FF2B5EF4-FFF2-40B4-BE49-F238E27FC236}">
                <a16:creationId xmlns:a16="http://schemas.microsoft.com/office/drawing/2014/main" id="{BFC3B6B8-7E4C-B489-7FF2-BCCF1E92178D}"/>
              </a:ext>
            </a:extLst>
          </p:cNvPr>
          <p:cNvSpPr>
            <a:spLocks noChangeArrowheads="1"/>
          </p:cNvSpPr>
          <p:nvPr/>
        </p:nvSpPr>
        <p:spPr bwMode="auto">
          <a:xfrm>
            <a:off x="9540812" y="248283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0.76 (0.68, 0.86)</a:t>
            </a:r>
            <a:endParaRPr lang="en-GB" noProof="0"/>
          </a:p>
        </p:txBody>
      </p:sp>
      <p:sp>
        <p:nvSpPr>
          <p:cNvPr id="85" name="Rectangle 82">
            <a:extLst>
              <a:ext uri="{FF2B5EF4-FFF2-40B4-BE49-F238E27FC236}">
                <a16:creationId xmlns:a16="http://schemas.microsoft.com/office/drawing/2014/main" id="{671D7BDD-8A9B-2718-20E2-7DF15CB0CF3D}"/>
              </a:ext>
            </a:extLst>
          </p:cNvPr>
          <p:cNvSpPr>
            <a:spLocks noChangeArrowheads="1"/>
          </p:cNvSpPr>
          <p:nvPr/>
        </p:nvSpPr>
        <p:spPr bwMode="auto">
          <a:xfrm>
            <a:off x="9540812" y="278445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0.79 (0.71, 0.88)</a:t>
            </a:r>
            <a:endParaRPr lang="en-GB" noProof="0"/>
          </a:p>
        </p:txBody>
      </p:sp>
      <p:sp>
        <p:nvSpPr>
          <p:cNvPr id="86" name="Rectangle 88">
            <a:extLst>
              <a:ext uri="{FF2B5EF4-FFF2-40B4-BE49-F238E27FC236}">
                <a16:creationId xmlns:a16="http://schemas.microsoft.com/office/drawing/2014/main" id="{842F3F08-BB7C-9B01-48A3-F876C21AFA0E}"/>
              </a:ext>
            </a:extLst>
          </p:cNvPr>
          <p:cNvSpPr>
            <a:spLocks noChangeArrowheads="1"/>
          </p:cNvSpPr>
          <p:nvPr/>
        </p:nvSpPr>
        <p:spPr bwMode="auto">
          <a:xfrm>
            <a:off x="9540812" y="3087671"/>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(0.70, 0.85)</a:t>
            </a:r>
            <a:endParaRPr lang="en-GB" noProof="0"/>
          </a:p>
        </p:txBody>
      </p:sp>
      <p:sp>
        <p:nvSpPr>
          <p:cNvPr id="87" name="Rectangle 94">
            <a:extLst>
              <a:ext uri="{FF2B5EF4-FFF2-40B4-BE49-F238E27FC236}">
                <a16:creationId xmlns:a16="http://schemas.microsoft.com/office/drawing/2014/main" id="{A9189DED-6661-449A-3F9D-B1A2E3AF17A2}"/>
              </a:ext>
            </a:extLst>
          </p:cNvPr>
          <p:cNvSpPr>
            <a:spLocks noChangeArrowheads="1"/>
          </p:cNvSpPr>
          <p:nvPr/>
        </p:nvSpPr>
        <p:spPr bwMode="auto">
          <a:xfrm>
            <a:off x="9548827" y="3389296"/>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0.85 (0.74, 0.99)</a:t>
            </a:r>
            <a:endParaRPr lang="en-GB" noProof="0"/>
          </a:p>
        </p:txBody>
      </p:sp>
      <p:sp>
        <p:nvSpPr>
          <p:cNvPr id="88" name="Rectangle 100">
            <a:extLst>
              <a:ext uri="{FF2B5EF4-FFF2-40B4-BE49-F238E27FC236}">
                <a16:creationId xmlns:a16="http://schemas.microsoft.com/office/drawing/2014/main" id="{E81B3DAE-1CC6-FAF7-8CEE-6E68BFECC7F2}"/>
              </a:ext>
            </a:extLst>
          </p:cNvPr>
          <p:cNvSpPr>
            <a:spLocks noChangeArrowheads="1"/>
          </p:cNvSpPr>
          <p:nvPr/>
        </p:nvSpPr>
        <p:spPr bwMode="auto">
          <a:xfrm>
            <a:off x="9548827" y="369092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(0.64, 0.94)</a:t>
            </a:r>
            <a:endParaRPr lang="en-GB" noProof="0"/>
          </a:p>
        </p:txBody>
      </p:sp>
    </p:spTree>
    <p:extLst>
      <p:ext uri="{BB962C8B-B14F-4D97-AF65-F5344CB8AC3E}">
        <p14:creationId xmlns:p14="http://schemas.microsoft.com/office/powerpoint/2010/main" val="371253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43D7A-A801-CE01-B6D6-71804528C0A8}"/>
            </a:ext>
          </a:extLst>
        </p:cNvPr>
        <p:cNvGrpSpPr/>
        <p:nvPr/>
      </p:nvGrpSpPr>
      <p:grpSpPr>
        <a:xfrm>
          <a:off x="0" y="0"/>
          <a:ext cx="0" cy="0"/>
          <a:chOff x="0" y="0"/>
          <a:chExt cx="0" cy="0"/>
        </a:xfrm>
      </p:grpSpPr>
      <p:grpSp>
        <p:nvGrpSpPr>
          <p:cNvPr id="50" name="Group 49">
            <a:extLst>
              <a:ext uri="{FF2B5EF4-FFF2-40B4-BE49-F238E27FC236}">
                <a16:creationId xmlns:a16="http://schemas.microsoft.com/office/drawing/2014/main" id="{3526876E-375B-B84F-1F66-4B1F155125E3}"/>
              </a:ext>
            </a:extLst>
          </p:cNvPr>
          <p:cNvGrpSpPr/>
          <p:nvPr/>
        </p:nvGrpSpPr>
        <p:grpSpPr>
          <a:xfrm>
            <a:off x="3708410" y="2999956"/>
            <a:ext cx="944939" cy="1727305"/>
            <a:chOff x="5118076" y="2591298"/>
            <a:chExt cx="944939" cy="1727305"/>
          </a:xfrm>
          <a:effectLst>
            <a:outerShdw blurRad="50800" dist="38100" dir="2700000" algn="tl" rotWithShape="0">
              <a:prstClr val="black">
                <a:alpha val="40000"/>
              </a:prstClr>
            </a:outerShdw>
          </a:effectLst>
        </p:grpSpPr>
        <p:sp>
          <p:nvSpPr>
            <p:cNvPr id="45" name="Rectangle 44">
              <a:extLst>
                <a:ext uri="{FF2B5EF4-FFF2-40B4-BE49-F238E27FC236}">
                  <a16:creationId xmlns:a16="http://schemas.microsoft.com/office/drawing/2014/main" id="{90FCA94E-6310-68D2-E946-A4C26EC1C086}"/>
                </a:ext>
              </a:extLst>
            </p:cNvPr>
            <p:cNvSpPr/>
            <p:nvPr/>
          </p:nvSpPr>
          <p:spPr>
            <a:xfrm>
              <a:off x="518189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Finerenone</a:t>
              </a:r>
            </a:p>
          </p:txBody>
        </p:sp>
        <p:sp>
          <p:nvSpPr>
            <p:cNvPr id="46" name="Rectangle 45">
              <a:extLst>
                <a:ext uri="{FF2B5EF4-FFF2-40B4-BE49-F238E27FC236}">
                  <a16:creationId xmlns:a16="http://schemas.microsoft.com/office/drawing/2014/main" id="{52E6CBD6-21B2-02DE-F69B-123D0700386C}"/>
                </a:ext>
              </a:extLst>
            </p:cNvPr>
            <p:cNvSpPr/>
            <p:nvPr/>
          </p:nvSpPr>
          <p:spPr>
            <a:xfrm>
              <a:off x="511807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04A43D82-1F2A-BA05-22B5-D6DCA5A3469F}"/>
                </a:ext>
              </a:extLst>
            </p:cNvPr>
            <p:cNvSpPr/>
            <p:nvPr/>
          </p:nvSpPr>
          <p:spPr>
            <a:xfrm>
              <a:off x="512876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99" name="TextBox 98">
            <a:extLst>
              <a:ext uri="{FF2B5EF4-FFF2-40B4-BE49-F238E27FC236}">
                <a16:creationId xmlns:a16="http://schemas.microsoft.com/office/drawing/2014/main" id="{5836F50E-E6E3-B95D-9930-7AE9851F09E8}"/>
              </a:ext>
            </a:extLst>
          </p:cNvPr>
          <p:cNvSpPr txBox="1"/>
          <p:nvPr/>
        </p:nvSpPr>
        <p:spPr>
          <a:xfrm>
            <a:off x="1251404" y="5324399"/>
            <a:ext cx="9142139" cy="551443"/>
          </a:xfrm>
          <a:prstGeom prst="roundRect">
            <a:avLst/>
          </a:prstGeom>
          <a:solidFill>
            <a:schemeClr val="bg2">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4D801F6F-5914-C10B-6BF6-7B3C99DE6053}"/>
              </a:ext>
            </a:extLst>
          </p:cNvPr>
          <p:cNvSpPr>
            <a:spLocks noGrp="1"/>
          </p:cNvSpPr>
          <p:nvPr>
            <p:ph type="sldNum" sz="quarter" idx="17"/>
          </p:nvPr>
        </p:nvSpPr>
        <p:spPr/>
        <p:txBody>
          <a:bodyPr anchor="b">
            <a:normAutofit/>
          </a:bodyPr>
          <a:lstStyle/>
          <a:p>
            <a:pPr lvl="0"/>
            <a:fld id="{7AF8E309-D608-654D-B811-6A2C46C88181}" type="slidenum">
              <a:rPr lang="en-GB" noProof="0" smtClean="0"/>
              <a:pPr lvl="0"/>
              <a:t>6</a:t>
            </a:fld>
            <a:endParaRPr lang="en-GB" noProof="0"/>
          </a:p>
        </p:txBody>
      </p:sp>
      <p:sp>
        <p:nvSpPr>
          <p:cNvPr id="5" name="Title 4">
            <a:extLst>
              <a:ext uri="{FF2B5EF4-FFF2-40B4-BE49-F238E27FC236}">
                <a16:creationId xmlns:a16="http://schemas.microsoft.com/office/drawing/2014/main" id="{8CE0569B-464B-82CB-CE0E-7F686F43ACD0}"/>
              </a:ext>
            </a:extLst>
          </p:cNvPr>
          <p:cNvSpPr>
            <a:spLocks noGrp="1"/>
          </p:cNvSpPr>
          <p:nvPr>
            <p:ph type="title"/>
          </p:nvPr>
        </p:nvSpPr>
        <p:spPr/>
        <p:txBody>
          <a:bodyPr anchor="t">
            <a:noAutofit/>
          </a:bodyPr>
          <a:lstStyle/>
          <a:p>
            <a:r>
              <a:rPr lang="en-GB"/>
              <a:t>Treatment paradigm in diabetic and non-diabetic kidney disease</a:t>
            </a:r>
            <a:endParaRPr lang="en-GB" noProof="0"/>
          </a:p>
        </p:txBody>
      </p:sp>
      <p:sp>
        <p:nvSpPr>
          <p:cNvPr id="2" name="Footer Placeholder 1">
            <a:extLst>
              <a:ext uri="{FF2B5EF4-FFF2-40B4-BE49-F238E27FC236}">
                <a16:creationId xmlns:a16="http://schemas.microsoft.com/office/drawing/2014/main" id="{8EDB0BB9-28ED-E862-1C6F-DF62ECBD03B8}"/>
              </a:ext>
            </a:extLst>
          </p:cNvPr>
          <p:cNvSpPr>
            <a:spLocks noGrp="1"/>
          </p:cNvSpPr>
          <p:nvPr>
            <p:ph type="ftr" sz="quarter" idx="18"/>
          </p:nvPr>
        </p:nvSpPr>
        <p:spPr>
          <a:xfrm>
            <a:off x="623887" y="6013459"/>
            <a:ext cx="10634988" cy="506124"/>
          </a:xfrm>
        </p:spPr>
        <p:txBody>
          <a:bodyPr anchor="b">
            <a:noAutofit/>
          </a:bodyPr>
          <a:lstStyle/>
          <a:p>
            <a:pPr lvl="0"/>
            <a:r>
              <a:rPr lang="en-GB" spc="-20" noProof="0"/>
              <a:t>CKD, chronic kidney disease; eGFR, estimated glomerular filtration rate; GLP-1RA, glucagon-like peptide-1 receptor agonist; </a:t>
            </a:r>
            <a:r>
              <a:rPr lang="en-GB" spc="-20" noProof="0" err="1"/>
              <a:t>RASi</a:t>
            </a:r>
            <a:r>
              <a:rPr lang="en-GB" spc="-20" noProof="0"/>
              <a:t>, renin–angiotensin system inhibitor; </a:t>
            </a:r>
            <a:br>
              <a:rPr lang="en-GB" spc="-20" noProof="0"/>
            </a:br>
            <a:r>
              <a:rPr lang="en-GB" spc="-20" noProof="0"/>
              <a:t>SGLT2i, sodium–glucose co-transporter-2 inhibitor. </a:t>
            </a:r>
            <a:br>
              <a:rPr lang="en-GB" noProof="0"/>
            </a:br>
            <a:r>
              <a:rPr lang="en-GB" noProof="0"/>
              <a:t>Adapted from Neuen BL, et al. </a:t>
            </a:r>
            <a:r>
              <a:rPr lang="en-GB" i="1" noProof="0"/>
              <a:t>Nephrol Dial Transplant </a:t>
            </a:r>
            <a:r>
              <a:rPr lang="en-GB" noProof="0"/>
              <a:t>2025;40(</a:t>
            </a:r>
            <a:r>
              <a:rPr lang="en-GB"/>
              <a:t>s</a:t>
            </a:r>
            <a:r>
              <a:rPr lang="en-GB" noProof="0" err="1"/>
              <a:t>upp</a:t>
            </a:r>
            <a:r>
              <a:rPr lang="en-GB"/>
              <a:t> </a:t>
            </a:r>
            <a:r>
              <a:rPr lang="en-GB" noProof="0"/>
              <a:t>1):i59–i69.</a:t>
            </a:r>
          </a:p>
        </p:txBody>
      </p:sp>
      <p:grpSp>
        <p:nvGrpSpPr>
          <p:cNvPr id="48" name="Group 47">
            <a:extLst>
              <a:ext uri="{FF2B5EF4-FFF2-40B4-BE49-F238E27FC236}">
                <a16:creationId xmlns:a16="http://schemas.microsoft.com/office/drawing/2014/main" id="{B67FF8AC-0DC8-71EA-FA58-F0CD0660B61D}"/>
              </a:ext>
            </a:extLst>
          </p:cNvPr>
          <p:cNvGrpSpPr/>
          <p:nvPr/>
        </p:nvGrpSpPr>
        <p:grpSpPr>
          <a:xfrm>
            <a:off x="1756428" y="2999956"/>
            <a:ext cx="934250" cy="1727305"/>
            <a:chOff x="3216566" y="2591298"/>
            <a:chExt cx="934250" cy="1727305"/>
          </a:xfrm>
          <a:effectLst>
            <a:outerShdw blurRad="50800" dist="38100" dir="2700000" algn="tl" rotWithShape="0">
              <a:prstClr val="black">
                <a:alpha val="40000"/>
              </a:prstClr>
            </a:outerShdw>
          </a:effectLst>
        </p:grpSpPr>
        <p:sp>
          <p:nvSpPr>
            <p:cNvPr id="37" name="Rectangle 36">
              <a:extLst>
                <a:ext uri="{FF2B5EF4-FFF2-40B4-BE49-F238E27FC236}">
                  <a16:creationId xmlns:a16="http://schemas.microsoft.com/office/drawing/2014/main" id="{F40706A8-544C-4D05-355F-EFACF407CFB7}"/>
                </a:ext>
              </a:extLst>
            </p:cNvPr>
            <p:cNvSpPr/>
            <p:nvPr/>
          </p:nvSpPr>
          <p:spPr>
            <a:xfrm>
              <a:off x="3269691"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RASi</a:t>
              </a:r>
            </a:p>
          </p:txBody>
        </p:sp>
        <p:sp>
          <p:nvSpPr>
            <p:cNvPr id="38" name="Rectangle 37">
              <a:extLst>
                <a:ext uri="{FF2B5EF4-FFF2-40B4-BE49-F238E27FC236}">
                  <a16:creationId xmlns:a16="http://schemas.microsoft.com/office/drawing/2014/main" id="{27B190B6-13F6-EAEC-1D36-2D8D4326C6B0}"/>
                </a:ext>
              </a:extLst>
            </p:cNvPr>
            <p:cNvSpPr/>
            <p:nvPr/>
          </p:nvSpPr>
          <p:spPr>
            <a:xfrm>
              <a:off x="321656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055B1839-4932-9A34-2083-6483DB5454EE}"/>
                </a:ext>
              </a:extLst>
            </p:cNvPr>
            <p:cNvSpPr/>
            <p:nvPr/>
          </p:nvSpPr>
          <p:spPr>
            <a:xfrm>
              <a:off x="3216566"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07A28381-CCFB-6E7B-6561-1F0F9F0B54E6}"/>
              </a:ext>
            </a:extLst>
          </p:cNvPr>
          <p:cNvGrpSpPr/>
          <p:nvPr/>
        </p:nvGrpSpPr>
        <p:grpSpPr>
          <a:xfrm>
            <a:off x="2732419" y="2999956"/>
            <a:ext cx="934250" cy="1727305"/>
            <a:chOff x="4161395" y="2591298"/>
            <a:chExt cx="934250" cy="172730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0EB41C42-91BA-1602-FF9E-C4CFDF14514F}"/>
                </a:ext>
              </a:extLst>
            </p:cNvPr>
            <p:cNvSpPr/>
            <p:nvPr/>
          </p:nvSpPr>
          <p:spPr>
            <a:xfrm>
              <a:off x="421452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SGLT2i</a:t>
              </a:r>
            </a:p>
          </p:txBody>
        </p:sp>
        <p:sp>
          <p:nvSpPr>
            <p:cNvPr id="41" name="Rectangle 40">
              <a:extLst>
                <a:ext uri="{FF2B5EF4-FFF2-40B4-BE49-F238E27FC236}">
                  <a16:creationId xmlns:a16="http://schemas.microsoft.com/office/drawing/2014/main" id="{69ABAB7B-6AC3-8D09-9EA3-01A4E22C4E16}"/>
                </a:ext>
              </a:extLst>
            </p:cNvPr>
            <p:cNvSpPr/>
            <p:nvPr/>
          </p:nvSpPr>
          <p:spPr>
            <a:xfrm>
              <a:off x="4161395"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764E9ACC-3063-DCF2-8144-15D54195B178}"/>
                </a:ext>
              </a:extLst>
            </p:cNvPr>
            <p:cNvSpPr/>
            <p:nvPr/>
          </p:nvSpPr>
          <p:spPr>
            <a:xfrm>
              <a:off x="416139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71" name="Isosceles Triangle 70">
            <a:extLst>
              <a:ext uri="{FF2B5EF4-FFF2-40B4-BE49-F238E27FC236}">
                <a16:creationId xmlns:a16="http://schemas.microsoft.com/office/drawing/2014/main" id="{7F7BDC40-253D-F822-7E68-5812BCD5E9F6}"/>
              </a:ext>
            </a:extLst>
          </p:cNvPr>
          <p:cNvSpPr/>
          <p:nvPr/>
        </p:nvSpPr>
        <p:spPr>
          <a:xfrm>
            <a:off x="5857316" y="1661188"/>
            <a:ext cx="4333875" cy="90614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Non-diabetic </a:t>
            </a:r>
            <a:br>
              <a:rPr kumimoji="0" lang="en-GB" sz="16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br>
            <a:r>
              <a:rPr kumimoji="0" lang="en-GB" sz="16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kidney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8F3685"/>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C4D4FDC2-75C5-5DAE-0A95-E0F51FD1B9B3}"/>
              </a:ext>
            </a:extLst>
          </p:cNvPr>
          <p:cNvSpPr/>
          <p:nvPr/>
        </p:nvSpPr>
        <p:spPr>
          <a:xfrm rot="21565001">
            <a:off x="6007038" y="2666231"/>
            <a:ext cx="4000500" cy="2787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1" fontAlgn="auto" hangingPunct="1">
              <a:spcBef>
                <a:spcPts val="0"/>
              </a:spcBef>
              <a:spcAft>
                <a:spcPts val="0"/>
              </a:spcAft>
              <a:defRPr/>
            </a:pPr>
            <a:r>
              <a:rPr lang="en-GB" sz="1400" b="1">
                <a:solidFill>
                  <a:srgbClr val="4D4440"/>
                </a:solidFill>
              </a:rPr>
              <a:t>Aetiology-specific therapies</a:t>
            </a:r>
          </a:p>
        </p:txBody>
      </p:sp>
      <p:sp>
        <p:nvSpPr>
          <p:cNvPr id="73" name="Isosceles Triangle 72">
            <a:extLst>
              <a:ext uri="{FF2B5EF4-FFF2-40B4-BE49-F238E27FC236}">
                <a16:creationId xmlns:a16="http://schemas.microsoft.com/office/drawing/2014/main" id="{70FFA375-FF99-C9C3-99A1-90EB13994A36}"/>
              </a:ext>
            </a:extLst>
          </p:cNvPr>
          <p:cNvSpPr/>
          <p:nvPr/>
        </p:nvSpPr>
        <p:spPr>
          <a:xfrm>
            <a:off x="1523441" y="1661188"/>
            <a:ext cx="4333875" cy="906140"/>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rPr>
              <a:t>Diabetic </a:t>
            </a:r>
            <a:br>
              <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rPr>
            </a:br>
            <a:r>
              <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rPr>
              <a:t>kidney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3"/>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A511139C-D1B2-60C0-A4F9-C1B936CC4D5D}"/>
              </a:ext>
            </a:extLst>
          </p:cNvPr>
          <p:cNvSpPr/>
          <p:nvPr/>
        </p:nvSpPr>
        <p:spPr>
          <a:xfrm>
            <a:off x="1696503" y="2666231"/>
            <a:ext cx="4000500" cy="27873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5" name="Group 74">
            <a:extLst>
              <a:ext uri="{FF2B5EF4-FFF2-40B4-BE49-F238E27FC236}">
                <a16:creationId xmlns:a16="http://schemas.microsoft.com/office/drawing/2014/main" id="{561ADE69-7CF4-624D-DFE9-FA1B1D60A171}"/>
              </a:ext>
            </a:extLst>
          </p:cNvPr>
          <p:cNvGrpSpPr/>
          <p:nvPr/>
        </p:nvGrpSpPr>
        <p:grpSpPr>
          <a:xfrm>
            <a:off x="6070414" y="2999956"/>
            <a:ext cx="934250" cy="1727305"/>
            <a:chOff x="3216566" y="2591298"/>
            <a:chExt cx="934250" cy="1727305"/>
          </a:xfrm>
          <a:effectLst>
            <a:outerShdw blurRad="50800" dist="38100" dir="2700000" algn="tl" rotWithShape="0">
              <a:prstClr val="black">
                <a:alpha val="40000"/>
              </a:prstClr>
            </a:outerShdw>
          </a:effectLst>
        </p:grpSpPr>
        <p:sp>
          <p:nvSpPr>
            <p:cNvPr id="76" name="Rectangle 75">
              <a:extLst>
                <a:ext uri="{FF2B5EF4-FFF2-40B4-BE49-F238E27FC236}">
                  <a16:creationId xmlns:a16="http://schemas.microsoft.com/office/drawing/2014/main" id="{B3A50F0D-7C00-6E9F-7E4B-EDC02489B8B3}"/>
                </a:ext>
              </a:extLst>
            </p:cNvPr>
            <p:cNvSpPr/>
            <p:nvPr/>
          </p:nvSpPr>
          <p:spPr>
            <a:xfrm>
              <a:off x="3269691"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RASi</a:t>
              </a:r>
            </a:p>
          </p:txBody>
        </p:sp>
        <p:sp>
          <p:nvSpPr>
            <p:cNvPr id="77" name="Rectangle 76">
              <a:extLst>
                <a:ext uri="{FF2B5EF4-FFF2-40B4-BE49-F238E27FC236}">
                  <a16:creationId xmlns:a16="http://schemas.microsoft.com/office/drawing/2014/main" id="{2FED3AD3-DDD7-691B-39D1-EF2738E81F13}"/>
                </a:ext>
              </a:extLst>
            </p:cNvPr>
            <p:cNvSpPr/>
            <p:nvPr/>
          </p:nvSpPr>
          <p:spPr>
            <a:xfrm>
              <a:off x="321656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0C34B2E2-4783-29DB-D9A6-9D2702E2FA0C}"/>
                </a:ext>
              </a:extLst>
            </p:cNvPr>
            <p:cNvSpPr/>
            <p:nvPr/>
          </p:nvSpPr>
          <p:spPr>
            <a:xfrm>
              <a:off x="3216566"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CB73AC6A-F01B-9306-F42A-F4122B9AECE1}"/>
              </a:ext>
            </a:extLst>
          </p:cNvPr>
          <p:cNvGrpSpPr/>
          <p:nvPr/>
        </p:nvGrpSpPr>
        <p:grpSpPr>
          <a:xfrm>
            <a:off x="7064769" y="2999956"/>
            <a:ext cx="934250" cy="1727305"/>
            <a:chOff x="4161395" y="2591298"/>
            <a:chExt cx="934250" cy="1727305"/>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DDA1233F-DB56-A7A4-C731-3919171FDAFE}"/>
                </a:ext>
              </a:extLst>
            </p:cNvPr>
            <p:cNvSpPr/>
            <p:nvPr/>
          </p:nvSpPr>
          <p:spPr>
            <a:xfrm>
              <a:off x="421452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SGLT2i</a:t>
              </a:r>
            </a:p>
          </p:txBody>
        </p:sp>
        <p:sp>
          <p:nvSpPr>
            <p:cNvPr id="81" name="Rectangle 80">
              <a:extLst>
                <a:ext uri="{FF2B5EF4-FFF2-40B4-BE49-F238E27FC236}">
                  <a16:creationId xmlns:a16="http://schemas.microsoft.com/office/drawing/2014/main" id="{34D99FEA-CCDC-61EC-CE35-C4F5C8AD0FAA}"/>
                </a:ext>
              </a:extLst>
            </p:cNvPr>
            <p:cNvSpPr/>
            <p:nvPr/>
          </p:nvSpPr>
          <p:spPr>
            <a:xfrm>
              <a:off x="4161395"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1F569B7B-2CE3-4576-1135-AACD9C40BE36}"/>
                </a:ext>
              </a:extLst>
            </p:cNvPr>
            <p:cNvSpPr/>
            <p:nvPr/>
          </p:nvSpPr>
          <p:spPr>
            <a:xfrm>
              <a:off x="416139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88" name="TextBox 87">
            <a:extLst>
              <a:ext uri="{FF2B5EF4-FFF2-40B4-BE49-F238E27FC236}">
                <a16:creationId xmlns:a16="http://schemas.microsoft.com/office/drawing/2014/main" id="{950AE004-544B-3A4C-AFED-91806FD51D9F}"/>
              </a:ext>
            </a:extLst>
          </p:cNvPr>
          <p:cNvSpPr txBox="1"/>
          <p:nvPr/>
        </p:nvSpPr>
        <p:spPr>
          <a:xfrm>
            <a:off x="1344029" y="5374588"/>
            <a:ext cx="1081973" cy="451064"/>
          </a:xfrm>
          <a:prstGeom prst="roundRect">
            <a:avLst/>
          </a:prstGeom>
          <a:solidFill>
            <a:schemeClr val="bg1"/>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rgbClr val="003455"/>
                </a:solidFill>
                <a:effectLst/>
                <a:uLnTx/>
                <a:uFillTx/>
                <a:latin typeface="Arial" panose="020B0604020202020204"/>
                <a:ea typeface="+mn-ea"/>
                <a:cs typeface="+mn-cs"/>
              </a:rPr>
              <a:t>Additive benefits</a:t>
            </a:r>
          </a:p>
        </p:txBody>
      </p:sp>
      <p:sp>
        <p:nvSpPr>
          <p:cNvPr id="89" name="TextBox 88">
            <a:extLst>
              <a:ext uri="{FF2B5EF4-FFF2-40B4-BE49-F238E27FC236}">
                <a16:creationId xmlns:a16="http://schemas.microsoft.com/office/drawing/2014/main" id="{9D3ABE05-E71C-666A-1475-94828718A3F7}"/>
              </a:ext>
            </a:extLst>
          </p:cNvPr>
          <p:cNvSpPr txBox="1"/>
          <p:nvPr/>
        </p:nvSpPr>
        <p:spPr>
          <a:xfrm>
            <a:off x="3017956" y="5414327"/>
            <a:ext cx="1676967" cy="377372"/>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n-ea"/>
                <a:cs typeface="+mn-cs"/>
              </a:rPr>
              <a:t>Addressing multiple disease mechanisms</a:t>
            </a:r>
          </a:p>
        </p:txBody>
      </p:sp>
      <p:sp>
        <p:nvSpPr>
          <p:cNvPr id="90" name="TextBox 89">
            <a:extLst>
              <a:ext uri="{FF2B5EF4-FFF2-40B4-BE49-F238E27FC236}">
                <a16:creationId xmlns:a16="http://schemas.microsoft.com/office/drawing/2014/main" id="{FADEF8CA-00A0-D2B9-A296-F03105E3FA7E}"/>
              </a:ext>
            </a:extLst>
          </p:cNvPr>
          <p:cNvSpPr txBox="1"/>
          <p:nvPr/>
        </p:nvSpPr>
        <p:spPr>
          <a:xfrm>
            <a:off x="4894334" y="5414327"/>
            <a:ext cx="2479571" cy="377372"/>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n-ea"/>
                <a:cs typeface="+mn-cs"/>
              </a:rPr>
              <a:t>Larger anticipated improvements in albuminuria and eGFR decline</a:t>
            </a:r>
          </a:p>
        </p:txBody>
      </p:sp>
      <p:sp>
        <p:nvSpPr>
          <p:cNvPr id="91" name="TextBox 90">
            <a:extLst>
              <a:ext uri="{FF2B5EF4-FFF2-40B4-BE49-F238E27FC236}">
                <a16:creationId xmlns:a16="http://schemas.microsoft.com/office/drawing/2014/main" id="{26282141-3508-AB77-DDC7-5517878519FD}"/>
              </a:ext>
            </a:extLst>
          </p:cNvPr>
          <p:cNvSpPr txBox="1"/>
          <p:nvPr/>
        </p:nvSpPr>
        <p:spPr>
          <a:xfrm>
            <a:off x="7598021" y="5414327"/>
            <a:ext cx="1801709" cy="377372"/>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n-ea"/>
                <a:cs typeface="+mn-cs"/>
              </a:rPr>
              <a:t>Enhanced heart protection</a:t>
            </a:r>
          </a:p>
        </p:txBody>
      </p:sp>
      <p:sp>
        <p:nvSpPr>
          <p:cNvPr id="104" name="TextBox 103">
            <a:extLst>
              <a:ext uri="{FF2B5EF4-FFF2-40B4-BE49-F238E27FC236}">
                <a16:creationId xmlns:a16="http://schemas.microsoft.com/office/drawing/2014/main" id="{F86C33D4-3275-3A55-459F-A3F935F21595}"/>
              </a:ext>
            </a:extLst>
          </p:cNvPr>
          <p:cNvSpPr txBox="1"/>
          <p:nvPr/>
        </p:nvSpPr>
        <p:spPr>
          <a:xfrm>
            <a:off x="1523441" y="4929756"/>
            <a:ext cx="8667750" cy="278731"/>
          </a:xfrm>
          <a:prstGeom prst="rect">
            <a:avLst/>
          </a:prstGeom>
          <a:solidFill>
            <a:schemeClr val="bg2">
              <a:lumMod val="50000"/>
            </a:schemeClr>
          </a:solidFill>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D8EB556C-B6B8-2ABA-7003-45D6A8C77D28}"/>
              </a:ext>
            </a:extLst>
          </p:cNvPr>
          <p:cNvSpPr txBox="1"/>
          <p:nvPr/>
        </p:nvSpPr>
        <p:spPr>
          <a:xfrm>
            <a:off x="1756428" y="4809026"/>
            <a:ext cx="8201015" cy="398771"/>
          </a:xfrm>
          <a:prstGeom prst="rect">
            <a:avLst/>
          </a:prstGeom>
          <a:solidFill>
            <a:schemeClr val="bg2">
              <a:lumMod val="50000"/>
            </a:schemeClr>
          </a:solidFill>
        </p:spPr>
        <p:txBody>
          <a:bodyPr vert="horz" wrap="square" lIns="91440" tIns="45720" rIns="91440" bIns="45720" rtlCol="0" anchor="b">
            <a:noAutofit/>
          </a:bodyPr>
          <a:lstStyle/>
          <a:p>
            <a:pPr lvl="0" algn="ctr" defTabSz="914400" eaLnBrk="1" fontAlgn="auto" hangingPunct="1">
              <a:spcBef>
                <a:spcPts val="600"/>
              </a:spcBef>
              <a:spcAft>
                <a:spcPts val="0"/>
              </a:spcAf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Comprehensive </a:t>
            </a:r>
            <a:r>
              <a:rPr lang="en-GB" sz="1400" b="1">
                <a:solidFill>
                  <a:srgbClr val="FFFFFF"/>
                </a:solidFill>
                <a:latin typeface="Arial" panose="020B0604020202020204"/>
              </a:rPr>
              <a:t>lifestyle and risk factor</a:t>
            </a: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 modification</a:t>
            </a:r>
          </a:p>
        </p:txBody>
      </p:sp>
      <p:grpSp>
        <p:nvGrpSpPr>
          <p:cNvPr id="4" name="Group 3">
            <a:extLst>
              <a:ext uri="{FF2B5EF4-FFF2-40B4-BE49-F238E27FC236}">
                <a16:creationId xmlns:a16="http://schemas.microsoft.com/office/drawing/2014/main" id="{F927264C-A78D-3C7C-CEFB-D8255D7424E3}"/>
              </a:ext>
            </a:extLst>
          </p:cNvPr>
          <p:cNvGrpSpPr/>
          <p:nvPr/>
        </p:nvGrpSpPr>
        <p:grpSpPr>
          <a:xfrm>
            <a:off x="4695089" y="2999956"/>
            <a:ext cx="934250" cy="1727305"/>
            <a:chOff x="3216566" y="2591298"/>
            <a:chExt cx="934250" cy="1727305"/>
          </a:xfrm>
          <a:effectLst>
            <a:outerShdw blurRad="50800" dist="38100" dir="2700000" algn="tl" rotWithShape="0">
              <a:prstClr val="black">
                <a:alpha val="40000"/>
              </a:prstClr>
            </a:outerShdw>
          </a:effectLst>
        </p:grpSpPr>
        <p:sp>
          <p:nvSpPr>
            <p:cNvPr id="6" name="Rectangle 5">
              <a:extLst>
                <a:ext uri="{FF2B5EF4-FFF2-40B4-BE49-F238E27FC236}">
                  <a16:creationId xmlns:a16="http://schemas.microsoft.com/office/drawing/2014/main" id="{6FBFA623-8C85-869F-481D-8702B7B193BF}"/>
                </a:ext>
              </a:extLst>
            </p:cNvPr>
            <p:cNvSpPr/>
            <p:nvPr/>
          </p:nvSpPr>
          <p:spPr>
            <a:xfrm>
              <a:off x="3269691" y="2647396"/>
              <a:ext cx="828000" cy="1544536"/>
            </a:xfrm>
            <a:prstGeom prst="rect">
              <a:avLst/>
            </a:prstGeom>
            <a:solidFill>
              <a:srgbClr val="E1F9C6"/>
            </a:solidFill>
            <a:ln>
              <a:solidFill>
                <a:srgbClr val="E1F9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GLP-1RA</a:t>
              </a:r>
            </a:p>
          </p:txBody>
        </p:sp>
        <p:sp>
          <p:nvSpPr>
            <p:cNvPr id="7" name="Rectangle 6">
              <a:extLst>
                <a:ext uri="{FF2B5EF4-FFF2-40B4-BE49-F238E27FC236}">
                  <a16:creationId xmlns:a16="http://schemas.microsoft.com/office/drawing/2014/main" id="{453B9454-5B8B-4C07-B874-32391CF88ECD}"/>
                </a:ext>
              </a:extLst>
            </p:cNvPr>
            <p:cNvSpPr/>
            <p:nvPr/>
          </p:nvSpPr>
          <p:spPr>
            <a:xfrm>
              <a:off x="3216566" y="2591298"/>
              <a:ext cx="934250" cy="144000"/>
            </a:xfrm>
            <a:prstGeom prst="rect">
              <a:avLst/>
            </a:prstGeom>
            <a:solidFill>
              <a:srgbClr val="669BD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33238839-9B99-6B50-6790-18AD608A8F02}"/>
                </a:ext>
              </a:extLst>
            </p:cNvPr>
            <p:cNvSpPr/>
            <p:nvPr/>
          </p:nvSpPr>
          <p:spPr>
            <a:xfrm>
              <a:off x="3216566" y="4174603"/>
              <a:ext cx="934250" cy="144000"/>
            </a:xfrm>
            <a:prstGeom prst="rect">
              <a:avLst/>
            </a:prstGeom>
            <a:solidFill>
              <a:srgbClr val="669BD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9" name="Picture 2" descr="Glasgow 2026 | ERA">
            <a:extLst>
              <a:ext uri="{FF2B5EF4-FFF2-40B4-BE49-F238E27FC236}">
                <a16:creationId xmlns:a16="http://schemas.microsoft.com/office/drawing/2014/main" id="{E6CE0AEB-FC5B-AA5D-2807-7796B9420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C3432D1-6EE6-413A-6049-DD314FCEC53A}"/>
              </a:ext>
            </a:extLst>
          </p:cNvPr>
          <p:cNvSpPr/>
          <p:nvPr/>
        </p:nvSpPr>
        <p:spPr>
          <a:xfrm>
            <a:off x="8146324" y="2999955"/>
            <a:ext cx="828000" cy="1724927"/>
          </a:xfrm>
          <a:prstGeom prst="rect">
            <a:avLst/>
          </a:prstGeom>
          <a:pattFill prst="wdUpDiag">
            <a:fgClr>
              <a:schemeClr val="accent2">
                <a:lumMod val="20000"/>
                <a:lumOff val="80000"/>
              </a:schemeClr>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2"/>
                </a:solidFill>
                <a:effectLst/>
                <a:uLnTx/>
                <a:uFillTx/>
                <a:latin typeface="Arial" panose="020B0604020202020204"/>
                <a:ea typeface="+mn-ea"/>
                <a:cs typeface="+mn-cs"/>
              </a:rPr>
              <a:t> </a:t>
            </a:r>
            <a:r>
              <a:rPr lang="en-GB">
                <a:solidFill>
                  <a:schemeClr val="tx2"/>
                </a:solidFill>
                <a:latin typeface="Arial" panose="020B0604020202020204"/>
              </a:rPr>
              <a:t>F</a:t>
            </a:r>
            <a:r>
              <a:rPr kumimoji="0" lang="en-GB" sz="1800" b="0" i="0" u="none" strike="noStrike" kern="1200" cap="none" spc="0" normalizeH="0" baseline="0" noProof="0">
                <a:ln>
                  <a:noFill/>
                </a:ln>
                <a:solidFill>
                  <a:schemeClr val="tx2"/>
                </a:solidFill>
                <a:effectLst/>
                <a:uLnTx/>
                <a:uFillTx/>
                <a:latin typeface="Arial" panose="020B0604020202020204"/>
                <a:ea typeface="+mn-ea"/>
                <a:cs typeface="+mn-cs"/>
              </a:rPr>
              <a:t>inerenone?</a:t>
            </a: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42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300" fill="hold">
                                          <p:stCondLst>
                                            <p:cond delay="0"/>
                                          </p:stCondLst>
                                        </p:cTn>
                                        <p:tgtEl>
                                          <p:spTgt spid="71"/>
                                        </p:tgtEl>
                                        <p:attrNameLst>
                                          <p:attrName>r</p:attrName>
                                        </p:attrNameLst>
                                      </p:cBhvr>
                                    </p:animRot>
                                    <p:animRot by="-240000">
                                      <p:cBhvr>
                                        <p:cTn id="7" dur="600" fill="hold">
                                          <p:stCondLst>
                                            <p:cond delay="600"/>
                                          </p:stCondLst>
                                        </p:cTn>
                                        <p:tgtEl>
                                          <p:spTgt spid="71"/>
                                        </p:tgtEl>
                                        <p:attrNameLst>
                                          <p:attrName>r</p:attrName>
                                        </p:attrNameLst>
                                      </p:cBhvr>
                                    </p:animRot>
                                    <p:animRot by="240000">
                                      <p:cBhvr>
                                        <p:cTn id="8" dur="600" fill="hold">
                                          <p:stCondLst>
                                            <p:cond delay="1200"/>
                                          </p:stCondLst>
                                        </p:cTn>
                                        <p:tgtEl>
                                          <p:spTgt spid="71"/>
                                        </p:tgtEl>
                                        <p:attrNameLst>
                                          <p:attrName>r</p:attrName>
                                        </p:attrNameLst>
                                      </p:cBhvr>
                                    </p:animRot>
                                    <p:animRot by="-240000">
                                      <p:cBhvr>
                                        <p:cTn id="9" dur="600" fill="hold">
                                          <p:stCondLst>
                                            <p:cond delay="1800"/>
                                          </p:stCondLst>
                                        </p:cTn>
                                        <p:tgtEl>
                                          <p:spTgt spid="71"/>
                                        </p:tgtEl>
                                        <p:attrNameLst>
                                          <p:attrName>r</p:attrName>
                                        </p:attrNameLst>
                                      </p:cBhvr>
                                    </p:animRot>
                                    <p:animRot by="120000">
                                      <p:cBhvr>
                                        <p:cTn id="10" dur="600" fill="hold">
                                          <p:stCondLst>
                                            <p:cond delay="2400"/>
                                          </p:stCondLst>
                                        </p:cTn>
                                        <p:tgtEl>
                                          <p:spTgt spid="71"/>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300" fill="hold">
                                          <p:stCondLst>
                                            <p:cond delay="0"/>
                                          </p:stCondLst>
                                        </p:cTn>
                                        <p:tgtEl>
                                          <p:spTgt spid="72"/>
                                        </p:tgtEl>
                                        <p:attrNameLst>
                                          <p:attrName>r</p:attrName>
                                        </p:attrNameLst>
                                      </p:cBhvr>
                                    </p:animRot>
                                    <p:animRot by="-240000">
                                      <p:cBhvr>
                                        <p:cTn id="13" dur="600" fill="hold">
                                          <p:stCondLst>
                                            <p:cond delay="600"/>
                                          </p:stCondLst>
                                        </p:cTn>
                                        <p:tgtEl>
                                          <p:spTgt spid="72"/>
                                        </p:tgtEl>
                                        <p:attrNameLst>
                                          <p:attrName>r</p:attrName>
                                        </p:attrNameLst>
                                      </p:cBhvr>
                                    </p:animRot>
                                    <p:animRot by="240000">
                                      <p:cBhvr>
                                        <p:cTn id="14" dur="600" fill="hold">
                                          <p:stCondLst>
                                            <p:cond delay="1200"/>
                                          </p:stCondLst>
                                        </p:cTn>
                                        <p:tgtEl>
                                          <p:spTgt spid="72"/>
                                        </p:tgtEl>
                                        <p:attrNameLst>
                                          <p:attrName>r</p:attrName>
                                        </p:attrNameLst>
                                      </p:cBhvr>
                                    </p:animRot>
                                    <p:animRot by="-240000">
                                      <p:cBhvr>
                                        <p:cTn id="15" dur="600" fill="hold">
                                          <p:stCondLst>
                                            <p:cond delay="1800"/>
                                          </p:stCondLst>
                                        </p:cTn>
                                        <p:tgtEl>
                                          <p:spTgt spid="72"/>
                                        </p:tgtEl>
                                        <p:attrNameLst>
                                          <p:attrName>r</p:attrName>
                                        </p:attrNameLst>
                                      </p:cBhvr>
                                    </p:animRot>
                                    <p:animRot by="120000">
                                      <p:cBhvr>
                                        <p:cTn id="16" dur="600" fill="hold">
                                          <p:stCondLst>
                                            <p:cond delay="2400"/>
                                          </p:stCondLst>
                                        </p:cTn>
                                        <p:tgtEl>
                                          <p:spTgt spid="7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B067D-73EB-93CF-14B1-6859EBE787A1}"/>
            </a:ext>
          </a:extLst>
        </p:cNvPr>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5A718B47-963B-FA5A-F5C2-FA0D037F0907}"/>
              </a:ext>
            </a:extLst>
          </p:cNvPr>
          <p:cNvGraphicFramePr>
            <a:graphicFrameLocks noGrp="1"/>
          </p:cNvGraphicFramePr>
          <p:nvPr>
            <p:extLst>
              <p:ext uri="{D42A27DB-BD31-4B8C-83A1-F6EECF244321}">
                <p14:modId xmlns:p14="http://schemas.microsoft.com/office/powerpoint/2010/main" val="2525964418"/>
              </p:ext>
            </p:extLst>
          </p:nvPr>
        </p:nvGraphicFramePr>
        <p:xfrm>
          <a:off x="662339" y="1305831"/>
          <a:ext cx="10900496" cy="4449924"/>
        </p:xfrm>
        <a:graphic>
          <a:graphicData uri="http://schemas.openxmlformats.org/drawingml/2006/table">
            <a:tbl>
              <a:tblPr firstRow="1" bandRow="1">
                <a:tableStyleId>{0660B408-B3CF-4A94-85FC-2B1E0A45F4A2}</a:tableStyleId>
              </a:tblPr>
              <a:tblGrid>
                <a:gridCol w="3841776">
                  <a:extLst>
                    <a:ext uri="{9D8B030D-6E8A-4147-A177-3AD203B41FA5}">
                      <a16:colId xmlns:a16="http://schemas.microsoft.com/office/drawing/2014/main" val="1305756037"/>
                    </a:ext>
                  </a:extLst>
                </a:gridCol>
                <a:gridCol w="814088">
                  <a:extLst>
                    <a:ext uri="{9D8B030D-6E8A-4147-A177-3AD203B41FA5}">
                      <a16:colId xmlns:a16="http://schemas.microsoft.com/office/drawing/2014/main" val="80009962"/>
                    </a:ext>
                  </a:extLst>
                </a:gridCol>
                <a:gridCol w="814088">
                  <a:extLst>
                    <a:ext uri="{9D8B030D-6E8A-4147-A177-3AD203B41FA5}">
                      <a16:colId xmlns:a16="http://schemas.microsoft.com/office/drawing/2014/main" val="90518288"/>
                    </a:ext>
                  </a:extLst>
                </a:gridCol>
                <a:gridCol w="814088">
                  <a:extLst>
                    <a:ext uri="{9D8B030D-6E8A-4147-A177-3AD203B41FA5}">
                      <a16:colId xmlns:a16="http://schemas.microsoft.com/office/drawing/2014/main" val="3210532852"/>
                    </a:ext>
                  </a:extLst>
                </a:gridCol>
                <a:gridCol w="814088">
                  <a:extLst>
                    <a:ext uri="{9D8B030D-6E8A-4147-A177-3AD203B41FA5}">
                      <a16:colId xmlns:a16="http://schemas.microsoft.com/office/drawing/2014/main" val="3422394962"/>
                    </a:ext>
                  </a:extLst>
                </a:gridCol>
                <a:gridCol w="1877703">
                  <a:extLst>
                    <a:ext uri="{9D8B030D-6E8A-4147-A177-3AD203B41FA5}">
                      <a16:colId xmlns:a16="http://schemas.microsoft.com/office/drawing/2014/main" val="2862376440"/>
                    </a:ext>
                  </a:extLst>
                </a:gridCol>
                <a:gridCol w="1109767">
                  <a:extLst>
                    <a:ext uri="{9D8B030D-6E8A-4147-A177-3AD203B41FA5}">
                      <a16:colId xmlns:a16="http://schemas.microsoft.com/office/drawing/2014/main" val="997591540"/>
                    </a:ext>
                  </a:extLst>
                </a:gridCol>
                <a:gridCol w="814898">
                  <a:extLst>
                    <a:ext uri="{9D8B030D-6E8A-4147-A177-3AD203B41FA5}">
                      <a16:colId xmlns:a16="http://schemas.microsoft.com/office/drawing/2014/main" val="3190640504"/>
                    </a:ext>
                  </a:extLst>
                </a:gridCol>
              </a:tblGrid>
              <a:tr h="388962">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88962">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86994395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385054822"/>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9686489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3" name="Footer Placeholder 2">
            <a:extLst>
              <a:ext uri="{FF2B5EF4-FFF2-40B4-BE49-F238E27FC236}">
                <a16:creationId xmlns:a16="http://schemas.microsoft.com/office/drawing/2014/main" id="{70010DE1-3618-D746-50D1-5E5B59B45E30}"/>
              </a:ext>
            </a:extLst>
          </p:cNvPr>
          <p:cNvSpPr>
            <a:spLocks noGrp="1"/>
          </p:cNvSpPr>
          <p:nvPr>
            <p:ph type="ftr" sz="quarter" idx="11"/>
          </p:nvPr>
        </p:nvSpPr>
        <p:spPr/>
        <p:txBody>
          <a:bodyPr/>
          <a:lstStyle/>
          <a:p>
            <a:r>
              <a:rPr lang="en-GB" noProof="0"/>
              <a:t>*Sustained eGFR &lt;15 mL/min/1.73 m</a:t>
            </a:r>
            <a:r>
              <a:rPr lang="en-GB" baseline="30000" noProof="0"/>
              <a:t>2</a:t>
            </a:r>
            <a:r>
              <a:rPr lang="en-GB" noProof="0"/>
              <a:t> or initiation of chronic dialysis or kidney transplantation.</a:t>
            </a:r>
          </a:p>
          <a:p>
            <a:r>
              <a:rPr lang="en-GB" noProof="0"/>
              <a:t>CI, confidence interval; CV, cardiovascular; eGFR, estimated glomerular filtration rate; HF, heart failure; PY, patient years.</a:t>
            </a:r>
          </a:p>
        </p:txBody>
      </p:sp>
      <p:sp>
        <p:nvSpPr>
          <p:cNvPr id="4" name="Slide Number Placeholder 3">
            <a:extLst>
              <a:ext uri="{FF2B5EF4-FFF2-40B4-BE49-F238E27FC236}">
                <a16:creationId xmlns:a16="http://schemas.microsoft.com/office/drawing/2014/main" id="{B7853225-F5B8-510D-09AC-BFD2FFF31982}"/>
              </a:ext>
            </a:extLst>
          </p:cNvPr>
          <p:cNvSpPr>
            <a:spLocks noGrp="1"/>
          </p:cNvSpPr>
          <p:nvPr>
            <p:ph type="sldNum" sz="quarter" idx="10"/>
          </p:nvPr>
        </p:nvSpPr>
        <p:spPr/>
        <p:txBody>
          <a:bodyPr/>
          <a:lstStyle/>
          <a:p>
            <a:fld id="{7AF8E309-D608-654D-B811-6A2C46C88181}" type="slidenum">
              <a:rPr lang="en-GB" noProof="0" smtClean="0"/>
              <a:pPr/>
              <a:t>60</a:t>
            </a:fld>
            <a:endParaRPr lang="en-GB" noProof="0"/>
          </a:p>
        </p:txBody>
      </p:sp>
      <p:sp>
        <p:nvSpPr>
          <p:cNvPr id="2" name="Title 1">
            <a:extLst>
              <a:ext uri="{FF2B5EF4-FFF2-40B4-BE49-F238E27FC236}">
                <a16:creationId xmlns:a16="http://schemas.microsoft.com/office/drawing/2014/main" id="{627603F0-9B01-DC79-A81E-DD52819A77A2}"/>
              </a:ext>
            </a:extLst>
          </p:cNvPr>
          <p:cNvSpPr>
            <a:spLocks noGrp="1"/>
          </p:cNvSpPr>
          <p:nvPr>
            <p:ph type="title"/>
          </p:nvPr>
        </p:nvSpPr>
        <p:spPr/>
        <p:txBody>
          <a:bodyPr/>
          <a:lstStyle/>
          <a:p>
            <a:r>
              <a:rPr lang="en-GB" noProof="0"/>
              <a:t>Kidney, CV, and mortality outcomes</a:t>
            </a:r>
          </a:p>
        </p:txBody>
      </p:sp>
      <p:sp>
        <p:nvSpPr>
          <p:cNvPr id="33" name="Rectangle 63">
            <a:extLst>
              <a:ext uri="{FF2B5EF4-FFF2-40B4-BE49-F238E27FC236}">
                <a16:creationId xmlns:a16="http://schemas.microsoft.com/office/drawing/2014/main" id="{DF359D1E-F7EC-CA94-B7EB-271331774BE4}"/>
              </a:ext>
            </a:extLst>
          </p:cNvPr>
          <p:cNvSpPr>
            <a:spLocks noChangeArrowheads="1"/>
          </p:cNvSpPr>
          <p:nvPr/>
        </p:nvSpPr>
        <p:spPr bwMode="auto">
          <a:xfrm>
            <a:off x="775259" y="181841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Outcome</a:t>
            </a:r>
            <a:endParaRPr lang="en-GB" b="1" noProof="0">
              <a:solidFill>
                <a:schemeClr val="bg1"/>
              </a:solidFill>
            </a:endParaRPr>
          </a:p>
        </p:txBody>
      </p:sp>
      <p:sp>
        <p:nvSpPr>
          <p:cNvPr id="34" name="Rectangle 64">
            <a:extLst>
              <a:ext uri="{FF2B5EF4-FFF2-40B4-BE49-F238E27FC236}">
                <a16:creationId xmlns:a16="http://schemas.microsoft.com/office/drawing/2014/main" id="{1CE84CC9-94E5-1F8C-040F-6DC2F5AE55BF}"/>
              </a:ext>
            </a:extLst>
          </p:cNvPr>
          <p:cNvSpPr>
            <a:spLocks noChangeArrowheads="1"/>
          </p:cNvSpPr>
          <p:nvPr/>
        </p:nvSpPr>
        <p:spPr bwMode="auto">
          <a:xfrm>
            <a:off x="4675065" y="174649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Finerenone</a:t>
            </a:r>
          </a:p>
          <a:p>
            <a:pPr algn="ctr"/>
            <a:r>
              <a:rPr lang="en-GB" sz="1000" b="1" noProof="0">
                <a:solidFill>
                  <a:schemeClr val="bg1"/>
                </a:solidFill>
              </a:rPr>
              <a:t>(N=7291)</a:t>
            </a:r>
            <a:endParaRPr lang="en-GB" b="1" noProof="0">
              <a:solidFill>
                <a:schemeClr val="bg1"/>
              </a:solidFill>
            </a:endParaRPr>
          </a:p>
        </p:txBody>
      </p:sp>
      <p:sp>
        <p:nvSpPr>
          <p:cNvPr id="35" name="Rectangle 65">
            <a:extLst>
              <a:ext uri="{FF2B5EF4-FFF2-40B4-BE49-F238E27FC236}">
                <a16:creationId xmlns:a16="http://schemas.microsoft.com/office/drawing/2014/main" id="{542C7E96-F83D-312C-E03D-3C19897629D3}"/>
              </a:ext>
            </a:extLst>
          </p:cNvPr>
          <p:cNvSpPr>
            <a:spLocks noChangeArrowheads="1"/>
          </p:cNvSpPr>
          <p:nvPr/>
        </p:nvSpPr>
        <p:spPr bwMode="auto">
          <a:xfrm>
            <a:off x="5623086" y="1746494"/>
            <a:ext cx="537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Placebo</a:t>
            </a:r>
          </a:p>
          <a:p>
            <a:pPr algn="ctr"/>
            <a:r>
              <a:rPr lang="en-GB" sz="1000" b="1" noProof="0">
                <a:solidFill>
                  <a:schemeClr val="bg1"/>
                </a:solidFill>
              </a:rPr>
              <a:t>(N=7283)</a:t>
            </a:r>
            <a:endParaRPr lang="en-GB" b="1" noProof="0">
              <a:solidFill>
                <a:schemeClr val="bg1"/>
              </a:solidFill>
            </a:endParaRPr>
          </a:p>
        </p:txBody>
      </p:sp>
      <p:sp>
        <p:nvSpPr>
          <p:cNvPr id="36" name="Rectangle 66">
            <a:extLst>
              <a:ext uri="{FF2B5EF4-FFF2-40B4-BE49-F238E27FC236}">
                <a16:creationId xmlns:a16="http://schemas.microsoft.com/office/drawing/2014/main" id="{B577E7A8-CFFB-790E-B062-2FD8834DB6CC}"/>
              </a:ext>
            </a:extLst>
          </p:cNvPr>
          <p:cNvSpPr>
            <a:spLocks noChangeArrowheads="1"/>
          </p:cNvSpPr>
          <p:nvPr/>
        </p:nvSpPr>
        <p:spPr bwMode="auto">
          <a:xfrm>
            <a:off x="6423545" y="1823438"/>
            <a:ext cx="6892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Finerenone</a:t>
            </a:r>
            <a:endParaRPr lang="en-GB" b="1" noProof="0">
              <a:solidFill>
                <a:schemeClr val="bg1"/>
              </a:solidFill>
            </a:endParaRPr>
          </a:p>
        </p:txBody>
      </p:sp>
      <p:sp>
        <p:nvSpPr>
          <p:cNvPr id="37" name="Rectangle 67">
            <a:extLst>
              <a:ext uri="{FF2B5EF4-FFF2-40B4-BE49-F238E27FC236}">
                <a16:creationId xmlns:a16="http://schemas.microsoft.com/office/drawing/2014/main" id="{821EB829-605A-7762-EB27-C0C23EF820BC}"/>
              </a:ext>
            </a:extLst>
          </p:cNvPr>
          <p:cNvSpPr>
            <a:spLocks noChangeArrowheads="1"/>
          </p:cNvSpPr>
          <p:nvPr/>
        </p:nvSpPr>
        <p:spPr bwMode="auto">
          <a:xfrm>
            <a:off x="7408994" y="18234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Placebo</a:t>
            </a:r>
            <a:endParaRPr lang="en-GB" b="1" noProof="0">
              <a:solidFill>
                <a:schemeClr val="bg1"/>
              </a:solidFill>
            </a:endParaRPr>
          </a:p>
        </p:txBody>
      </p:sp>
      <p:sp>
        <p:nvSpPr>
          <p:cNvPr id="39" name="Rectangle 71">
            <a:extLst>
              <a:ext uri="{FF2B5EF4-FFF2-40B4-BE49-F238E27FC236}">
                <a16:creationId xmlns:a16="http://schemas.microsoft.com/office/drawing/2014/main" id="{AF2738A7-2077-94B7-E0FA-CA29489B4C01}"/>
              </a:ext>
            </a:extLst>
          </p:cNvPr>
          <p:cNvSpPr>
            <a:spLocks noChangeArrowheads="1"/>
          </p:cNvSpPr>
          <p:nvPr/>
        </p:nvSpPr>
        <p:spPr bwMode="auto">
          <a:xfrm>
            <a:off x="896262" y="2482833"/>
            <a:ext cx="3113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or sustained ≥57% decrease in eGFR</a:t>
            </a:r>
            <a:endParaRPr lang="en-GB" b="1" noProof="0"/>
          </a:p>
        </p:txBody>
      </p:sp>
      <p:sp>
        <p:nvSpPr>
          <p:cNvPr id="40" name="Rectangle 72">
            <a:extLst>
              <a:ext uri="{FF2B5EF4-FFF2-40B4-BE49-F238E27FC236}">
                <a16:creationId xmlns:a16="http://schemas.microsoft.com/office/drawing/2014/main" id="{466F4456-2C31-5769-53CD-6CEF5A6F8EA5}"/>
              </a:ext>
            </a:extLst>
          </p:cNvPr>
          <p:cNvSpPr>
            <a:spLocks noChangeArrowheads="1"/>
          </p:cNvSpPr>
          <p:nvPr/>
        </p:nvSpPr>
        <p:spPr bwMode="auto">
          <a:xfrm>
            <a:off x="4925823"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460</a:t>
            </a:r>
            <a:endParaRPr lang="en-GB" noProof="0"/>
          </a:p>
        </p:txBody>
      </p:sp>
      <p:sp>
        <p:nvSpPr>
          <p:cNvPr id="41" name="Rectangle 73">
            <a:extLst>
              <a:ext uri="{FF2B5EF4-FFF2-40B4-BE49-F238E27FC236}">
                <a16:creationId xmlns:a16="http://schemas.microsoft.com/office/drawing/2014/main" id="{B34B152A-12C4-D7A2-ACFD-9EAB4D14C091}"/>
              </a:ext>
            </a:extLst>
          </p:cNvPr>
          <p:cNvSpPr>
            <a:spLocks noChangeArrowheads="1"/>
          </p:cNvSpPr>
          <p:nvPr/>
        </p:nvSpPr>
        <p:spPr bwMode="auto">
          <a:xfrm>
            <a:off x="5789799"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589</a:t>
            </a:r>
            <a:endParaRPr lang="en-GB" noProof="0"/>
          </a:p>
        </p:txBody>
      </p:sp>
      <p:sp>
        <p:nvSpPr>
          <p:cNvPr id="42" name="Rectangle 74">
            <a:extLst>
              <a:ext uri="{FF2B5EF4-FFF2-40B4-BE49-F238E27FC236}">
                <a16:creationId xmlns:a16="http://schemas.microsoft.com/office/drawing/2014/main" id="{2DA0AB3A-DE62-43AD-FAAB-4181097C22AF}"/>
              </a:ext>
            </a:extLst>
          </p:cNvPr>
          <p:cNvSpPr>
            <a:spLocks noChangeArrowheads="1"/>
          </p:cNvSpPr>
          <p:nvPr/>
        </p:nvSpPr>
        <p:spPr bwMode="auto">
          <a:xfrm>
            <a:off x="6650393"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22.3</a:t>
            </a:r>
            <a:endParaRPr lang="en-GB" noProof="0"/>
          </a:p>
        </p:txBody>
      </p:sp>
      <p:sp>
        <p:nvSpPr>
          <p:cNvPr id="43" name="Rectangle 75">
            <a:extLst>
              <a:ext uri="{FF2B5EF4-FFF2-40B4-BE49-F238E27FC236}">
                <a16:creationId xmlns:a16="http://schemas.microsoft.com/office/drawing/2014/main" id="{C40E3AE9-7492-CD27-7CEC-8E44AF9E861A}"/>
              </a:ext>
            </a:extLst>
          </p:cNvPr>
          <p:cNvSpPr>
            <a:spLocks noChangeArrowheads="1"/>
          </p:cNvSpPr>
          <p:nvPr/>
        </p:nvSpPr>
        <p:spPr bwMode="auto">
          <a:xfrm>
            <a:off x="7508358"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44" name="Rectangle 76">
            <a:extLst>
              <a:ext uri="{FF2B5EF4-FFF2-40B4-BE49-F238E27FC236}">
                <a16:creationId xmlns:a16="http://schemas.microsoft.com/office/drawing/2014/main" id="{1AF29E0A-FDD5-5CA9-FA60-21D765C7EBB1}"/>
              </a:ext>
            </a:extLst>
          </p:cNvPr>
          <p:cNvSpPr>
            <a:spLocks noChangeArrowheads="1"/>
          </p:cNvSpPr>
          <p:nvPr/>
        </p:nvSpPr>
        <p:spPr bwMode="auto">
          <a:xfrm>
            <a:off x="9540812" y="248283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0.76 (0.68, 0.86)</a:t>
            </a:r>
            <a:endParaRPr lang="en-GB" noProof="0"/>
          </a:p>
        </p:txBody>
      </p:sp>
      <p:sp>
        <p:nvSpPr>
          <p:cNvPr id="45" name="Rectangle 77">
            <a:extLst>
              <a:ext uri="{FF2B5EF4-FFF2-40B4-BE49-F238E27FC236}">
                <a16:creationId xmlns:a16="http://schemas.microsoft.com/office/drawing/2014/main" id="{58C9337A-3920-77BC-0B1E-D4128BF9325A}"/>
              </a:ext>
            </a:extLst>
          </p:cNvPr>
          <p:cNvSpPr>
            <a:spLocks noChangeArrowheads="1"/>
          </p:cNvSpPr>
          <p:nvPr/>
        </p:nvSpPr>
        <p:spPr bwMode="auto">
          <a:xfrm>
            <a:off x="896262" y="2784458"/>
            <a:ext cx="3738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or CV death</a:t>
            </a:r>
            <a:endParaRPr lang="en-GB" b="1" noProof="0"/>
          </a:p>
        </p:txBody>
      </p:sp>
      <p:sp>
        <p:nvSpPr>
          <p:cNvPr id="46" name="Rectangle 78">
            <a:extLst>
              <a:ext uri="{FF2B5EF4-FFF2-40B4-BE49-F238E27FC236}">
                <a16:creationId xmlns:a16="http://schemas.microsoft.com/office/drawing/2014/main" id="{10EBC8BB-8CC6-C323-675E-C26FC3D5987C}"/>
              </a:ext>
            </a:extLst>
          </p:cNvPr>
          <p:cNvSpPr>
            <a:spLocks noChangeArrowheads="1"/>
          </p:cNvSpPr>
          <p:nvPr/>
        </p:nvSpPr>
        <p:spPr bwMode="auto">
          <a:xfrm>
            <a:off x="4925823"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612</a:t>
            </a:r>
            <a:endParaRPr lang="en-GB" noProof="0"/>
          </a:p>
        </p:txBody>
      </p:sp>
      <p:sp>
        <p:nvSpPr>
          <p:cNvPr id="47" name="Rectangle 79">
            <a:extLst>
              <a:ext uri="{FF2B5EF4-FFF2-40B4-BE49-F238E27FC236}">
                <a16:creationId xmlns:a16="http://schemas.microsoft.com/office/drawing/2014/main" id="{316BFEEC-FA1E-1955-9946-C93A039DBFF6}"/>
              </a:ext>
            </a:extLst>
          </p:cNvPr>
          <p:cNvSpPr>
            <a:spLocks noChangeArrowheads="1"/>
          </p:cNvSpPr>
          <p:nvPr/>
        </p:nvSpPr>
        <p:spPr bwMode="auto">
          <a:xfrm>
            <a:off x="5789799"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763</a:t>
            </a:r>
            <a:endParaRPr lang="en-GB" noProof="0"/>
          </a:p>
        </p:txBody>
      </p:sp>
      <p:sp>
        <p:nvSpPr>
          <p:cNvPr id="48" name="Rectangle 80">
            <a:extLst>
              <a:ext uri="{FF2B5EF4-FFF2-40B4-BE49-F238E27FC236}">
                <a16:creationId xmlns:a16="http://schemas.microsoft.com/office/drawing/2014/main" id="{5F977208-17FF-A1E6-35A2-A8987964137C}"/>
              </a:ext>
            </a:extLst>
          </p:cNvPr>
          <p:cNvSpPr>
            <a:spLocks noChangeArrowheads="1"/>
          </p:cNvSpPr>
          <p:nvPr/>
        </p:nvSpPr>
        <p:spPr bwMode="auto">
          <a:xfrm>
            <a:off x="6650393"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29.7</a:t>
            </a:r>
            <a:endParaRPr lang="en-GB" noProof="0"/>
          </a:p>
        </p:txBody>
      </p:sp>
      <p:sp>
        <p:nvSpPr>
          <p:cNvPr id="49" name="Rectangle 81">
            <a:extLst>
              <a:ext uri="{FF2B5EF4-FFF2-40B4-BE49-F238E27FC236}">
                <a16:creationId xmlns:a16="http://schemas.microsoft.com/office/drawing/2014/main" id="{1A5A4A4E-9AD3-DC10-FFF2-A9BD28D27D58}"/>
              </a:ext>
            </a:extLst>
          </p:cNvPr>
          <p:cNvSpPr>
            <a:spLocks noChangeArrowheads="1"/>
          </p:cNvSpPr>
          <p:nvPr/>
        </p:nvSpPr>
        <p:spPr bwMode="auto">
          <a:xfrm>
            <a:off x="7508358"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37.3</a:t>
            </a:r>
            <a:endParaRPr lang="en-GB" noProof="0"/>
          </a:p>
        </p:txBody>
      </p:sp>
      <p:sp>
        <p:nvSpPr>
          <p:cNvPr id="50" name="Rectangle 82">
            <a:extLst>
              <a:ext uri="{FF2B5EF4-FFF2-40B4-BE49-F238E27FC236}">
                <a16:creationId xmlns:a16="http://schemas.microsoft.com/office/drawing/2014/main" id="{61196E39-48A0-924F-D5D7-7CC0E7435946}"/>
              </a:ext>
            </a:extLst>
          </p:cNvPr>
          <p:cNvSpPr>
            <a:spLocks noChangeArrowheads="1"/>
          </p:cNvSpPr>
          <p:nvPr/>
        </p:nvSpPr>
        <p:spPr bwMode="auto">
          <a:xfrm>
            <a:off x="9540812" y="278445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0.79 (0.71, 0.88)</a:t>
            </a:r>
            <a:endParaRPr lang="en-GB" noProof="0"/>
          </a:p>
        </p:txBody>
      </p:sp>
      <p:sp>
        <p:nvSpPr>
          <p:cNvPr id="52" name="Rectangle 84">
            <a:extLst>
              <a:ext uri="{FF2B5EF4-FFF2-40B4-BE49-F238E27FC236}">
                <a16:creationId xmlns:a16="http://schemas.microsoft.com/office/drawing/2014/main" id="{79693C3B-490F-EACB-3D02-B15CB7F09DAE}"/>
              </a:ext>
            </a:extLst>
          </p:cNvPr>
          <p:cNvSpPr>
            <a:spLocks noChangeArrowheads="1"/>
          </p:cNvSpPr>
          <p:nvPr/>
        </p:nvSpPr>
        <p:spPr bwMode="auto">
          <a:xfrm>
            <a:off x="4925823"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786</a:t>
            </a:r>
            <a:endParaRPr lang="en-GB" noProof="0"/>
          </a:p>
        </p:txBody>
      </p:sp>
      <p:sp>
        <p:nvSpPr>
          <p:cNvPr id="53" name="Rectangle 85">
            <a:extLst>
              <a:ext uri="{FF2B5EF4-FFF2-40B4-BE49-F238E27FC236}">
                <a16:creationId xmlns:a16="http://schemas.microsoft.com/office/drawing/2014/main" id="{AA1B4768-BA6E-BDA5-9AAA-631BF6A5A901}"/>
              </a:ext>
            </a:extLst>
          </p:cNvPr>
          <p:cNvSpPr>
            <a:spLocks noChangeArrowheads="1"/>
          </p:cNvSpPr>
          <p:nvPr/>
        </p:nvSpPr>
        <p:spPr bwMode="auto">
          <a:xfrm>
            <a:off x="5789799"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997</a:t>
            </a:r>
            <a:endParaRPr lang="en-GB" noProof="0"/>
          </a:p>
        </p:txBody>
      </p:sp>
      <p:sp>
        <p:nvSpPr>
          <p:cNvPr id="54" name="Rectangle 86">
            <a:extLst>
              <a:ext uri="{FF2B5EF4-FFF2-40B4-BE49-F238E27FC236}">
                <a16:creationId xmlns:a16="http://schemas.microsoft.com/office/drawing/2014/main" id="{F2D5F514-143B-3A34-AC31-E79374CB72BB}"/>
              </a:ext>
            </a:extLst>
          </p:cNvPr>
          <p:cNvSpPr>
            <a:spLocks noChangeArrowheads="1"/>
          </p:cNvSpPr>
          <p:nvPr/>
        </p:nvSpPr>
        <p:spPr bwMode="auto">
          <a:xfrm>
            <a:off x="6650393"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38.6</a:t>
            </a:r>
            <a:endParaRPr lang="en-GB" noProof="0"/>
          </a:p>
        </p:txBody>
      </p:sp>
      <p:sp>
        <p:nvSpPr>
          <p:cNvPr id="55" name="Rectangle 87">
            <a:extLst>
              <a:ext uri="{FF2B5EF4-FFF2-40B4-BE49-F238E27FC236}">
                <a16:creationId xmlns:a16="http://schemas.microsoft.com/office/drawing/2014/main" id="{BAD25075-8236-ED02-CADD-909DECC1F4AB}"/>
              </a:ext>
            </a:extLst>
          </p:cNvPr>
          <p:cNvSpPr>
            <a:spLocks noChangeArrowheads="1"/>
          </p:cNvSpPr>
          <p:nvPr/>
        </p:nvSpPr>
        <p:spPr bwMode="auto">
          <a:xfrm>
            <a:off x="7508358"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49.6</a:t>
            </a:r>
            <a:endParaRPr lang="en-GB" noProof="0"/>
          </a:p>
        </p:txBody>
      </p:sp>
      <p:sp>
        <p:nvSpPr>
          <p:cNvPr id="56" name="Rectangle 88">
            <a:extLst>
              <a:ext uri="{FF2B5EF4-FFF2-40B4-BE49-F238E27FC236}">
                <a16:creationId xmlns:a16="http://schemas.microsoft.com/office/drawing/2014/main" id="{4DC9B42C-ED4D-4CAE-2F35-5DF23FB61096}"/>
              </a:ext>
            </a:extLst>
          </p:cNvPr>
          <p:cNvSpPr>
            <a:spLocks noChangeArrowheads="1"/>
          </p:cNvSpPr>
          <p:nvPr/>
        </p:nvSpPr>
        <p:spPr bwMode="auto">
          <a:xfrm>
            <a:off x="9540812" y="3087671"/>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(0.70, 0.85)</a:t>
            </a:r>
            <a:endParaRPr lang="en-GB" noProof="0"/>
          </a:p>
        </p:txBody>
      </p:sp>
      <p:sp>
        <p:nvSpPr>
          <p:cNvPr id="57" name="Rectangle 89">
            <a:extLst>
              <a:ext uri="{FF2B5EF4-FFF2-40B4-BE49-F238E27FC236}">
                <a16:creationId xmlns:a16="http://schemas.microsoft.com/office/drawing/2014/main" id="{3D30231A-7DC6-6F0E-4A52-8233031D0C83}"/>
              </a:ext>
            </a:extLst>
          </p:cNvPr>
          <p:cNvSpPr>
            <a:spLocks noChangeArrowheads="1"/>
          </p:cNvSpPr>
          <p:nvPr/>
        </p:nvSpPr>
        <p:spPr bwMode="auto">
          <a:xfrm>
            <a:off x="896263" y="3389296"/>
            <a:ext cx="8944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a:t>
            </a:r>
            <a:endParaRPr lang="en-GB" b="1" noProof="0"/>
          </a:p>
        </p:txBody>
      </p:sp>
      <p:sp>
        <p:nvSpPr>
          <p:cNvPr id="105" name="Rectangle 64">
            <a:extLst>
              <a:ext uri="{FF2B5EF4-FFF2-40B4-BE49-F238E27FC236}">
                <a16:creationId xmlns:a16="http://schemas.microsoft.com/office/drawing/2014/main" id="{C4BE49B8-ACF1-7360-1D08-17705C97C207}"/>
              </a:ext>
            </a:extLst>
          </p:cNvPr>
          <p:cNvSpPr>
            <a:spLocks noChangeArrowheads="1"/>
          </p:cNvSpPr>
          <p:nvPr/>
        </p:nvSpPr>
        <p:spPr bwMode="auto">
          <a:xfrm>
            <a:off x="5140731" y="151167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Events</a:t>
            </a:r>
            <a:endParaRPr lang="en-GB" b="1" noProof="0">
              <a:solidFill>
                <a:schemeClr val="bg1"/>
              </a:solidFill>
            </a:endParaRPr>
          </a:p>
        </p:txBody>
      </p:sp>
      <p:sp>
        <p:nvSpPr>
          <p:cNvPr id="106" name="Rectangle 64">
            <a:extLst>
              <a:ext uri="{FF2B5EF4-FFF2-40B4-BE49-F238E27FC236}">
                <a16:creationId xmlns:a16="http://schemas.microsoft.com/office/drawing/2014/main" id="{809903DB-01D8-56EF-DE67-BF679371536F}"/>
              </a:ext>
            </a:extLst>
          </p:cNvPr>
          <p:cNvSpPr>
            <a:spLocks noChangeArrowheads="1"/>
          </p:cNvSpPr>
          <p:nvPr/>
        </p:nvSpPr>
        <p:spPr bwMode="auto">
          <a:xfrm>
            <a:off x="6509562" y="1508060"/>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 rate/1000 PY</a:t>
            </a:r>
            <a:endParaRPr lang="en-GB" b="1" noProof="0">
              <a:solidFill>
                <a:schemeClr val="bg1"/>
              </a:solidFill>
            </a:endParaRPr>
          </a:p>
        </p:txBody>
      </p:sp>
      <p:sp>
        <p:nvSpPr>
          <p:cNvPr id="107" name="Rectangle 68">
            <a:extLst>
              <a:ext uri="{FF2B5EF4-FFF2-40B4-BE49-F238E27FC236}">
                <a16:creationId xmlns:a16="http://schemas.microsoft.com/office/drawing/2014/main" id="{12AEE860-622E-E7C6-472B-2BB17FCD6747}"/>
              </a:ext>
            </a:extLst>
          </p:cNvPr>
          <p:cNvSpPr>
            <a:spLocks noChangeArrowheads="1"/>
          </p:cNvSpPr>
          <p:nvPr/>
        </p:nvSpPr>
        <p:spPr bwMode="auto">
          <a:xfrm>
            <a:off x="10918412" y="1818418"/>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i="1">
                <a:solidFill>
                  <a:schemeClr val="bg1"/>
                </a:solidFill>
              </a:rPr>
              <a:t>p</a:t>
            </a:r>
            <a:r>
              <a:rPr lang="en-GB" sz="1000" b="1" i="1" noProof="0">
                <a:solidFill>
                  <a:schemeClr val="bg1"/>
                </a:solidFill>
              </a:rPr>
              <a:t>-</a:t>
            </a:r>
            <a:r>
              <a:rPr lang="en-GB" sz="1000" b="1" noProof="0">
                <a:solidFill>
                  <a:schemeClr val="bg1"/>
                </a:solidFill>
              </a:rPr>
              <a:t>value</a:t>
            </a:r>
            <a:endParaRPr lang="en-GB" b="1" noProof="0">
              <a:solidFill>
                <a:schemeClr val="bg1"/>
              </a:solidFill>
            </a:endParaRPr>
          </a:p>
        </p:txBody>
      </p:sp>
      <p:sp>
        <p:nvSpPr>
          <p:cNvPr id="108" name="Rectangle 72">
            <a:extLst>
              <a:ext uri="{FF2B5EF4-FFF2-40B4-BE49-F238E27FC236}">
                <a16:creationId xmlns:a16="http://schemas.microsoft.com/office/drawing/2014/main" id="{F8DBDABE-08CC-59BE-ACEC-B167E34E7388}"/>
              </a:ext>
            </a:extLst>
          </p:cNvPr>
          <p:cNvSpPr>
            <a:spLocks noChangeArrowheads="1"/>
          </p:cNvSpPr>
          <p:nvPr/>
        </p:nvSpPr>
        <p:spPr bwMode="auto">
          <a:xfrm>
            <a:off x="10905318" y="2478171"/>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09" name="Rectangle 78">
            <a:extLst>
              <a:ext uri="{FF2B5EF4-FFF2-40B4-BE49-F238E27FC236}">
                <a16:creationId xmlns:a16="http://schemas.microsoft.com/office/drawing/2014/main" id="{0DF09461-C8FD-C96A-2B3A-C467C705A3BD}"/>
              </a:ext>
            </a:extLst>
          </p:cNvPr>
          <p:cNvSpPr>
            <a:spLocks noChangeArrowheads="1"/>
          </p:cNvSpPr>
          <p:nvPr/>
        </p:nvSpPr>
        <p:spPr bwMode="auto">
          <a:xfrm>
            <a:off x="10905318" y="2779796"/>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10" name="Rectangle 84">
            <a:extLst>
              <a:ext uri="{FF2B5EF4-FFF2-40B4-BE49-F238E27FC236}">
                <a16:creationId xmlns:a16="http://schemas.microsoft.com/office/drawing/2014/main" id="{C1704F25-2703-7479-71F3-F0953315EDD4}"/>
              </a:ext>
            </a:extLst>
          </p:cNvPr>
          <p:cNvSpPr>
            <a:spLocks noChangeArrowheads="1"/>
          </p:cNvSpPr>
          <p:nvPr/>
        </p:nvSpPr>
        <p:spPr bwMode="auto">
          <a:xfrm>
            <a:off x="10905318" y="3083009"/>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grpSp>
        <p:nvGrpSpPr>
          <p:cNvPr id="26" name="Group 25">
            <a:extLst>
              <a:ext uri="{FF2B5EF4-FFF2-40B4-BE49-F238E27FC236}">
                <a16:creationId xmlns:a16="http://schemas.microsoft.com/office/drawing/2014/main" id="{7A60E582-7A5F-0B13-B456-071C3114DF08}"/>
              </a:ext>
            </a:extLst>
          </p:cNvPr>
          <p:cNvGrpSpPr/>
          <p:nvPr/>
        </p:nvGrpSpPr>
        <p:grpSpPr>
          <a:xfrm>
            <a:off x="7451386" y="6078741"/>
            <a:ext cx="2199591" cy="439967"/>
            <a:chOff x="7313159" y="6004310"/>
            <a:chExt cx="2199591" cy="439967"/>
          </a:xfrm>
        </p:grpSpPr>
        <p:sp>
          <p:nvSpPr>
            <p:cNvPr id="118" name="TextBox 117">
              <a:extLst>
                <a:ext uri="{FF2B5EF4-FFF2-40B4-BE49-F238E27FC236}">
                  <a16:creationId xmlns:a16="http://schemas.microsoft.com/office/drawing/2014/main" id="{1CA61659-78D1-6FF2-395F-C176B2338E6E}"/>
                </a:ext>
              </a:extLst>
            </p:cNvPr>
            <p:cNvSpPr txBox="1"/>
            <p:nvPr/>
          </p:nvSpPr>
          <p:spPr>
            <a:xfrm>
              <a:off x="7313159" y="6041078"/>
              <a:ext cx="140682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finerenone</a:t>
              </a:r>
            </a:p>
          </p:txBody>
        </p:sp>
        <p:sp>
          <p:nvSpPr>
            <p:cNvPr id="119" name="TextBox 118">
              <a:extLst>
                <a:ext uri="{FF2B5EF4-FFF2-40B4-BE49-F238E27FC236}">
                  <a16:creationId xmlns:a16="http://schemas.microsoft.com/office/drawing/2014/main" id="{DA852369-9D23-5115-EF19-D59981227D32}"/>
                </a:ext>
              </a:extLst>
            </p:cNvPr>
            <p:cNvSpPr txBox="1"/>
            <p:nvPr/>
          </p:nvSpPr>
          <p:spPr>
            <a:xfrm>
              <a:off x="8856980" y="6041078"/>
              <a:ext cx="655770"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placebo</a:t>
              </a:r>
            </a:p>
          </p:txBody>
        </p:sp>
        <p:cxnSp>
          <p:nvCxnSpPr>
            <p:cNvPr id="120" name="Straight Arrow Connector 119">
              <a:extLst>
                <a:ext uri="{FF2B5EF4-FFF2-40B4-BE49-F238E27FC236}">
                  <a16:creationId xmlns:a16="http://schemas.microsoft.com/office/drawing/2014/main" id="{B421BB12-917F-2797-0297-8AB4393F058C}"/>
                </a:ext>
              </a:extLst>
            </p:cNvPr>
            <p:cNvCxnSpPr>
              <a:cxnSpLocks/>
            </p:cNvCxnSpPr>
            <p:nvPr/>
          </p:nvCxnSpPr>
          <p:spPr>
            <a:xfrm flipH="1">
              <a:off x="7912248" y="6004310"/>
              <a:ext cx="7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4B02536-6ABA-8DB0-3B74-F95742CB43DD}"/>
                </a:ext>
              </a:extLst>
            </p:cNvPr>
            <p:cNvCxnSpPr>
              <a:cxnSpLocks/>
            </p:cNvCxnSpPr>
            <p:nvPr/>
          </p:nvCxnSpPr>
          <p:spPr>
            <a:xfrm>
              <a:off x="8960973" y="6004310"/>
              <a:ext cx="39180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90">
            <a:extLst>
              <a:ext uri="{FF2B5EF4-FFF2-40B4-BE49-F238E27FC236}">
                <a16:creationId xmlns:a16="http://schemas.microsoft.com/office/drawing/2014/main" id="{CDFAC217-D653-4685-3768-64AF1CC54485}"/>
              </a:ext>
            </a:extLst>
          </p:cNvPr>
          <p:cNvSpPr>
            <a:spLocks noChangeArrowheads="1"/>
          </p:cNvSpPr>
          <p:nvPr/>
        </p:nvSpPr>
        <p:spPr bwMode="auto">
          <a:xfrm>
            <a:off x="4925823"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346</a:t>
            </a:r>
            <a:endParaRPr lang="en-GB" noProof="0"/>
          </a:p>
        </p:txBody>
      </p:sp>
      <p:sp>
        <p:nvSpPr>
          <p:cNvPr id="167" name="Rectangle 91">
            <a:extLst>
              <a:ext uri="{FF2B5EF4-FFF2-40B4-BE49-F238E27FC236}">
                <a16:creationId xmlns:a16="http://schemas.microsoft.com/office/drawing/2014/main" id="{17B4C358-C56F-93D5-FED6-714131C94FE5}"/>
              </a:ext>
            </a:extLst>
          </p:cNvPr>
          <p:cNvSpPr>
            <a:spLocks noChangeArrowheads="1"/>
          </p:cNvSpPr>
          <p:nvPr/>
        </p:nvSpPr>
        <p:spPr bwMode="auto">
          <a:xfrm>
            <a:off x="5789799"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399</a:t>
            </a:r>
            <a:endParaRPr lang="en-GB" noProof="0"/>
          </a:p>
        </p:txBody>
      </p:sp>
      <p:sp>
        <p:nvSpPr>
          <p:cNvPr id="168" name="Rectangle 92">
            <a:extLst>
              <a:ext uri="{FF2B5EF4-FFF2-40B4-BE49-F238E27FC236}">
                <a16:creationId xmlns:a16="http://schemas.microsoft.com/office/drawing/2014/main" id="{439BF5E3-6A7D-4F32-2133-6A77698F2680}"/>
              </a:ext>
            </a:extLst>
          </p:cNvPr>
          <p:cNvSpPr>
            <a:spLocks noChangeArrowheads="1"/>
          </p:cNvSpPr>
          <p:nvPr/>
        </p:nvSpPr>
        <p:spPr bwMode="auto">
          <a:xfrm>
            <a:off x="6650393"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16.7</a:t>
            </a:r>
            <a:endParaRPr lang="en-GB" noProof="0"/>
          </a:p>
        </p:txBody>
      </p:sp>
      <p:sp>
        <p:nvSpPr>
          <p:cNvPr id="169" name="Rectangle 93">
            <a:extLst>
              <a:ext uri="{FF2B5EF4-FFF2-40B4-BE49-F238E27FC236}">
                <a16:creationId xmlns:a16="http://schemas.microsoft.com/office/drawing/2014/main" id="{E5EAC539-8898-D91C-7ED2-BC79E3747DF7}"/>
              </a:ext>
            </a:extLst>
          </p:cNvPr>
          <p:cNvSpPr>
            <a:spLocks noChangeArrowheads="1"/>
          </p:cNvSpPr>
          <p:nvPr/>
        </p:nvSpPr>
        <p:spPr bwMode="auto">
          <a:xfrm>
            <a:off x="7508358"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19.4</a:t>
            </a:r>
            <a:endParaRPr lang="en-GB" noProof="0"/>
          </a:p>
        </p:txBody>
      </p:sp>
      <p:sp>
        <p:nvSpPr>
          <p:cNvPr id="170" name="Rectangle 94">
            <a:extLst>
              <a:ext uri="{FF2B5EF4-FFF2-40B4-BE49-F238E27FC236}">
                <a16:creationId xmlns:a16="http://schemas.microsoft.com/office/drawing/2014/main" id="{2118DC69-387C-8767-85F2-0CEC852011C8}"/>
              </a:ext>
            </a:extLst>
          </p:cNvPr>
          <p:cNvSpPr>
            <a:spLocks noChangeArrowheads="1"/>
          </p:cNvSpPr>
          <p:nvPr/>
        </p:nvSpPr>
        <p:spPr bwMode="auto">
          <a:xfrm>
            <a:off x="9548827" y="3389296"/>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0.85 (0.74, 0.99)</a:t>
            </a:r>
            <a:endParaRPr lang="en-GB" noProof="0"/>
          </a:p>
        </p:txBody>
      </p:sp>
      <p:sp>
        <p:nvSpPr>
          <p:cNvPr id="171" name="Rectangle 90">
            <a:extLst>
              <a:ext uri="{FF2B5EF4-FFF2-40B4-BE49-F238E27FC236}">
                <a16:creationId xmlns:a16="http://schemas.microsoft.com/office/drawing/2014/main" id="{939821B0-8CE3-9E2B-A205-114B9F79872C}"/>
              </a:ext>
            </a:extLst>
          </p:cNvPr>
          <p:cNvSpPr>
            <a:spLocks noChangeArrowheads="1"/>
          </p:cNvSpPr>
          <p:nvPr/>
        </p:nvSpPr>
        <p:spPr bwMode="auto">
          <a:xfrm>
            <a:off x="10980660" y="3384634"/>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0.0302</a:t>
            </a:r>
            <a:endParaRPr lang="en-GB" noProof="0"/>
          </a:p>
        </p:txBody>
      </p:sp>
      <p:sp>
        <p:nvSpPr>
          <p:cNvPr id="174" name="Rectangle 95">
            <a:extLst>
              <a:ext uri="{FF2B5EF4-FFF2-40B4-BE49-F238E27FC236}">
                <a16:creationId xmlns:a16="http://schemas.microsoft.com/office/drawing/2014/main" id="{E64D6BD1-5D06-9A8A-693E-4D2743C4ABA9}"/>
              </a:ext>
            </a:extLst>
          </p:cNvPr>
          <p:cNvSpPr>
            <a:spLocks noChangeArrowheads="1"/>
          </p:cNvSpPr>
          <p:nvPr/>
        </p:nvSpPr>
        <p:spPr bwMode="auto">
          <a:xfrm>
            <a:off x="896263" y="3690921"/>
            <a:ext cx="20374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Dialysis or kidney transplantation</a:t>
            </a:r>
            <a:endParaRPr lang="en-GB" b="1" noProof="0"/>
          </a:p>
        </p:txBody>
      </p:sp>
      <p:sp>
        <p:nvSpPr>
          <p:cNvPr id="175" name="Rectangle 96">
            <a:extLst>
              <a:ext uri="{FF2B5EF4-FFF2-40B4-BE49-F238E27FC236}">
                <a16:creationId xmlns:a16="http://schemas.microsoft.com/office/drawing/2014/main" id="{AC5DAF48-11C4-D365-A0F3-CA2C76E4D90A}"/>
              </a:ext>
            </a:extLst>
          </p:cNvPr>
          <p:cNvSpPr>
            <a:spLocks noChangeArrowheads="1"/>
          </p:cNvSpPr>
          <p:nvPr/>
        </p:nvSpPr>
        <p:spPr bwMode="auto">
          <a:xfrm>
            <a:off x="4937024"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189</a:t>
            </a:r>
            <a:endParaRPr lang="en-GB" noProof="0"/>
          </a:p>
        </p:txBody>
      </p:sp>
      <p:sp>
        <p:nvSpPr>
          <p:cNvPr id="176" name="Rectangle 97">
            <a:extLst>
              <a:ext uri="{FF2B5EF4-FFF2-40B4-BE49-F238E27FC236}">
                <a16:creationId xmlns:a16="http://schemas.microsoft.com/office/drawing/2014/main" id="{D5E20109-5A02-45DB-0F34-C3CA48A3BCBF}"/>
              </a:ext>
            </a:extLst>
          </p:cNvPr>
          <p:cNvSpPr>
            <a:spLocks noChangeArrowheads="1"/>
          </p:cNvSpPr>
          <p:nvPr/>
        </p:nvSpPr>
        <p:spPr bwMode="auto">
          <a:xfrm>
            <a:off x="5789799"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240</a:t>
            </a:r>
            <a:endParaRPr lang="en-GB" noProof="0"/>
          </a:p>
        </p:txBody>
      </p:sp>
      <p:sp>
        <p:nvSpPr>
          <p:cNvPr id="177" name="Rectangle 98">
            <a:extLst>
              <a:ext uri="{FF2B5EF4-FFF2-40B4-BE49-F238E27FC236}">
                <a16:creationId xmlns:a16="http://schemas.microsoft.com/office/drawing/2014/main" id="{0B7C5071-7B1B-DDA2-F08B-39A817CE7B4D}"/>
              </a:ext>
            </a:extLst>
          </p:cNvPr>
          <p:cNvSpPr>
            <a:spLocks noChangeArrowheads="1"/>
          </p:cNvSpPr>
          <p:nvPr/>
        </p:nvSpPr>
        <p:spPr bwMode="auto">
          <a:xfrm>
            <a:off x="6693674" y="369092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8.5</a:t>
            </a:r>
            <a:endParaRPr lang="en-GB" noProof="0"/>
          </a:p>
        </p:txBody>
      </p:sp>
      <p:sp>
        <p:nvSpPr>
          <p:cNvPr id="178" name="Rectangle 99">
            <a:extLst>
              <a:ext uri="{FF2B5EF4-FFF2-40B4-BE49-F238E27FC236}">
                <a16:creationId xmlns:a16="http://schemas.microsoft.com/office/drawing/2014/main" id="{961A94BA-9859-1DF9-D325-56161D4E1FCD}"/>
              </a:ext>
            </a:extLst>
          </p:cNvPr>
          <p:cNvSpPr>
            <a:spLocks noChangeArrowheads="1"/>
          </p:cNvSpPr>
          <p:nvPr/>
        </p:nvSpPr>
        <p:spPr bwMode="auto">
          <a:xfrm>
            <a:off x="7481107" y="3690921"/>
            <a:ext cx="2468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10.9</a:t>
            </a:r>
            <a:endParaRPr lang="en-GB" noProof="0"/>
          </a:p>
        </p:txBody>
      </p:sp>
      <p:sp>
        <p:nvSpPr>
          <p:cNvPr id="179" name="Rectangle 100">
            <a:extLst>
              <a:ext uri="{FF2B5EF4-FFF2-40B4-BE49-F238E27FC236}">
                <a16:creationId xmlns:a16="http://schemas.microsoft.com/office/drawing/2014/main" id="{A457B970-C98A-A20A-1E64-4DB890C95505}"/>
              </a:ext>
            </a:extLst>
          </p:cNvPr>
          <p:cNvSpPr>
            <a:spLocks noChangeArrowheads="1"/>
          </p:cNvSpPr>
          <p:nvPr/>
        </p:nvSpPr>
        <p:spPr bwMode="auto">
          <a:xfrm>
            <a:off x="9548827" y="369092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(0.64, 0.94)</a:t>
            </a:r>
            <a:endParaRPr lang="en-GB" noProof="0"/>
          </a:p>
        </p:txBody>
      </p:sp>
      <p:sp>
        <p:nvSpPr>
          <p:cNvPr id="180" name="Rectangle 96">
            <a:extLst>
              <a:ext uri="{FF2B5EF4-FFF2-40B4-BE49-F238E27FC236}">
                <a16:creationId xmlns:a16="http://schemas.microsoft.com/office/drawing/2014/main" id="{F56B7264-6D07-21A6-385F-BCCB3563453C}"/>
              </a:ext>
            </a:extLst>
          </p:cNvPr>
          <p:cNvSpPr>
            <a:spLocks noChangeArrowheads="1"/>
          </p:cNvSpPr>
          <p:nvPr/>
        </p:nvSpPr>
        <p:spPr bwMode="auto">
          <a:xfrm>
            <a:off x="10988675" y="3686259"/>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0.0089</a:t>
            </a:r>
            <a:endParaRPr lang="en-GB" noProof="0"/>
          </a:p>
        </p:txBody>
      </p:sp>
      <p:sp>
        <p:nvSpPr>
          <p:cNvPr id="183" name="Rectangle 71">
            <a:extLst>
              <a:ext uri="{FF2B5EF4-FFF2-40B4-BE49-F238E27FC236}">
                <a16:creationId xmlns:a16="http://schemas.microsoft.com/office/drawing/2014/main" id="{426B3E49-7C6A-43C3-C751-86C8DFBF8EA5}"/>
              </a:ext>
            </a:extLst>
          </p:cNvPr>
          <p:cNvSpPr>
            <a:spLocks noChangeArrowheads="1"/>
          </p:cNvSpPr>
          <p:nvPr/>
        </p:nvSpPr>
        <p:spPr bwMode="auto">
          <a:xfrm>
            <a:off x="772083" y="2174106"/>
            <a:ext cx="10659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outcomes</a:t>
            </a:r>
            <a:endParaRPr lang="en-GB" b="1" noProof="0"/>
          </a:p>
        </p:txBody>
      </p:sp>
      <p:sp>
        <p:nvSpPr>
          <p:cNvPr id="184" name="Rectangle 71">
            <a:extLst>
              <a:ext uri="{FF2B5EF4-FFF2-40B4-BE49-F238E27FC236}">
                <a16:creationId xmlns:a16="http://schemas.microsoft.com/office/drawing/2014/main" id="{59A9B8E3-F898-7873-94E4-46E145D38D0D}"/>
              </a:ext>
            </a:extLst>
          </p:cNvPr>
          <p:cNvSpPr>
            <a:spLocks noChangeArrowheads="1"/>
          </p:cNvSpPr>
          <p:nvPr/>
        </p:nvSpPr>
        <p:spPr bwMode="auto">
          <a:xfrm>
            <a:off x="777726" y="3997263"/>
            <a:ext cx="8175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CV outcomes</a:t>
            </a:r>
            <a:endParaRPr lang="en-GB" b="1" noProof="0"/>
          </a:p>
        </p:txBody>
      </p:sp>
      <p:sp>
        <p:nvSpPr>
          <p:cNvPr id="185" name="Rectangle 101">
            <a:extLst>
              <a:ext uri="{FF2B5EF4-FFF2-40B4-BE49-F238E27FC236}">
                <a16:creationId xmlns:a16="http://schemas.microsoft.com/office/drawing/2014/main" id="{4BEFE698-4AA3-78F9-E156-56DFD6B249BD}"/>
              </a:ext>
            </a:extLst>
          </p:cNvPr>
          <p:cNvSpPr>
            <a:spLocks noChangeArrowheads="1"/>
          </p:cNvSpPr>
          <p:nvPr/>
        </p:nvSpPr>
        <p:spPr bwMode="auto">
          <a:xfrm>
            <a:off x="896263" y="4308638"/>
            <a:ext cx="11092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a:t>
            </a:r>
            <a:endParaRPr lang="en-GB" b="1" noProof="0"/>
          </a:p>
        </p:txBody>
      </p:sp>
      <p:sp>
        <p:nvSpPr>
          <p:cNvPr id="186" name="Rectangle 107">
            <a:extLst>
              <a:ext uri="{FF2B5EF4-FFF2-40B4-BE49-F238E27FC236}">
                <a16:creationId xmlns:a16="http://schemas.microsoft.com/office/drawing/2014/main" id="{906E23F0-31C4-29C8-5B07-5826857C2A35}"/>
              </a:ext>
            </a:extLst>
          </p:cNvPr>
          <p:cNvSpPr>
            <a:spLocks noChangeArrowheads="1"/>
          </p:cNvSpPr>
          <p:nvPr/>
        </p:nvSpPr>
        <p:spPr bwMode="auto">
          <a:xfrm>
            <a:off x="896263" y="4610263"/>
            <a:ext cx="18626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 or CV death</a:t>
            </a:r>
            <a:endParaRPr lang="en-GB" b="1" noProof="0"/>
          </a:p>
        </p:txBody>
      </p:sp>
      <p:sp>
        <p:nvSpPr>
          <p:cNvPr id="188" name="Rectangle 102">
            <a:extLst>
              <a:ext uri="{FF2B5EF4-FFF2-40B4-BE49-F238E27FC236}">
                <a16:creationId xmlns:a16="http://schemas.microsoft.com/office/drawing/2014/main" id="{3E64FBA6-FBFA-B843-042B-800BED40D633}"/>
              </a:ext>
            </a:extLst>
          </p:cNvPr>
          <p:cNvSpPr>
            <a:spLocks noChangeArrowheads="1"/>
          </p:cNvSpPr>
          <p:nvPr/>
        </p:nvSpPr>
        <p:spPr bwMode="auto">
          <a:xfrm>
            <a:off x="4925823"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263</a:t>
            </a:r>
            <a:endParaRPr lang="en-GB" noProof="0"/>
          </a:p>
        </p:txBody>
      </p:sp>
      <p:sp>
        <p:nvSpPr>
          <p:cNvPr id="189" name="Rectangle 103">
            <a:extLst>
              <a:ext uri="{FF2B5EF4-FFF2-40B4-BE49-F238E27FC236}">
                <a16:creationId xmlns:a16="http://schemas.microsoft.com/office/drawing/2014/main" id="{20FB4D34-5A78-B2BD-70C1-BCD445E1AE75}"/>
              </a:ext>
            </a:extLst>
          </p:cNvPr>
          <p:cNvSpPr>
            <a:spLocks noChangeArrowheads="1"/>
          </p:cNvSpPr>
          <p:nvPr/>
        </p:nvSpPr>
        <p:spPr bwMode="auto">
          <a:xfrm>
            <a:off x="5789799"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334</a:t>
            </a:r>
            <a:endParaRPr lang="en-GB" noProof="0"/>
          </a:p>
        </p:txBody>
      </p:sp>
      <p:sp>
        <p:nvSpPr>
          <p:cNvPr id="190" name="Rectangle 104">
            <a:extLst>
              <a:ext uri="{FF2B5EF4-FFF2-40B4-BE49-F238E27FC236}">
                <a16:creationId xmlns:a16="http://schemas.microsoft.com/office/drawing/2014/main" id="{0E9D05D0-2C4A-D7FC-CE9D-186D5AA54505}"/>
              </a:ext>
            </a:extLst>
          </p:cNvPr>
          <p:cNvSpPr>
            <a:spLocks noChangeArrowheads="1"/>
          </p:cNvSpPr>
          <p:nvPr/>
        </p:nvSpPr>
        <p:spPr bwMode="auto">
          <a:xfrm>
            <a:off x="6650393"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12.0</a:t>
            </a:r>
            <a:endParaRPr lang="en-GB" noProof="0"/>
          </a:p>
        </p:txBody>
      </p:sp>
      <p:sp>
        <p:nvSpPr>
          <p:cNvPr id="191" name="Rectangle 105">
            <a:extLst>
              <a:ext uri="{FF2B5EF4-FFF2-40B4-BE49-F238E27FC236}">
                <a16:creationId xmlns:a16="http://schemas.microsoft.com/office/drawing/2014/main" id="{BA06869A-6A25-0AF6-0C63-5496674E6EBC}"/>
              </a:ext>
            </a:extLst>
          </p:cNvPr>
          <p:cNvSpPr>
            <a:spLocks noChangeArrowheads="1"/>
          </p:cNvSpPr>
          <p:nvPr/>
        </p:nvSpPr>
        <p:spPr bwMode="auto">
          <a:xfrm>
            <a:off x="7508358"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15.3</a:t>
            </a:r>
            <a:endParaRPr lang="en-GB" noProof="0"/>
          </a:p>
        </p:txBody>
      </p:sp>
      <p:sp>
        <p:nvSpPr>
          <p:cNvPr id="192" name="Rectangle 106">
            <a:extLst>
              <a:ext uri="{FF2B5EF4-FFF2-40B4-BE49-F238E27FC236}">
                <a16:creationId xmlns:a16="http://schemas.microsoft.com/office/drawing/2014/main" id="{1D543489-D53D-6888-4C88-71336545795C}"/>
              </a:ext>
            </a:extLst>
          </p:cNvPr>
          <p:cNvSpPr>
            <a:spLocks noChangeArrowheads="1"/>
          </p:cNvSpPr>
          <p:nvPr/>
        </p:nvSpPr>
        <p:spPr bwMode="auto">
          <a:xfrm>
            <a:off x="9540812" y="430863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0.78 (0.66, 0.92)</a:t>
            </a:r>
            <a:endParaRPr lang="en-GB" noProof="0"/>
          </a:p>
        </p:txBody>
      </p:sp>
      <p:sp>
        <p:nvSpPr>
          <p:cNvPr id="193" name="Rectangle 108">
            <a:extLst>
              <a:ext uri="{FF2B5EF4-FFF2-40B4-BE49-F238E27FC236}">
                <a16:creationId xmlns:a16="http://schemas.microsoft.com/office/drawing/2014/main" id="{2D70E41F-059A-89CA-E8BD-03EB35236A69}"/>
              </a:ext>
            </a:extLst>
          </p:cNvPr>
          <p:cNvSpPr>
            <a:spLocks noChangeArrowheads="1"/>
          </p:cNvSpPr>
          <p:nvPr/>
        </p:nvSpPr>
        <p:spPr bwMode="auto">
          <a:xfrm>
            <a:off x="4925823"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420</a:t>
            </a:r>
            <a:endParaRPr lang="en-GB" noProof="0"/>
          </a:p>
        </p:txBody>
      </p:sp>
      <p:sp>
        <p:nvSpPr>
          <p:cNvPr id="194" name="Rectangle 109">
            <a:extLst>
              <a:ext uri="{FF2B5EF4-FFF2-40B4-BE49-F238E27FC236}">
                <a16:creationId xmlns:a16="http://schemas.microsoft.com/office/drawing/2014/main" id="{BB4FDCD2-4A04-A162-288A-245BC176C40D}"/>
              </a:ext>
            </a:extLst>
          </p:cNvPr>
          <p:cNvSpPr>
            <a:spLocks noChangeArrowheads="1"/>
          </p:cNvSpPr>
          <p:nvPr/>
        </p:nvSpPr>
        <p:spPr bwMode="auto">
          <a:xfrm>
            <a:off x="5789799"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520</a:t>
            </a:r>
            <a:endParaRPr lang="en-GB" noProof="0"/>
          </a:p>
        </p:txBody>
      </p:sp>
      <p:sp>
        <p:nvSpPr>
          <p:cNvPr id="195" name="Rectangle 110">
            <a:extLst>
              <a:ext uri="{FF2B5EF4-FFF2-40B4-BE49-F238E27FC236}">
                <a16:creationId xmlns:a16="http://schemas.microsoft.com/office/drawing/2014/main" id="{7B0784FA-CB69-4848-41B0-4317676646AB}"/>
              </a:ext>
            </a:extLst>
          </p:cNvPr>
          <p:cNvSpPr>
            <a:spLocks noChangeArrowheads="1"/>
          </p:cNvSpPr>
          <p:nvPr/>
        </p:nvSpPr>
        <p:spPr bwMode="auto">
          <a:xfrm>
            <a:off x="6650393"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19.1</a:t>
            </a:r>
            <a:endParaRPr lang="en-GB" noProof="0"/>
          </a:p>
        </p:txBody>
      </p:sp>
      <p:sp>
        <p:nvSpPr>
          <p:cNvPr id="196" name="Rectangle 111">
            <a:extLst>
              <a:ext uri="{FF2B5EF4-FFF2-40B4-BE49-F238E27FC236}">
                <a16:creationId xmlns:a16="http://schemas.microsoft.com/office/drawing/2014/main" id="{17C880B4-D888-F7C6-D392-1467BD9A6EDA}"/>
              </a:ext>
            </a:extLst>
          </p:cNvPr>
          <p:cNvSpPr>
            <a:spLocks noChangeArrowheads="1"/>
          </p:cNvSpPr>
          <p:nvPr/>
        </p:nvSpPr>
        <p:spPr bwMode="auto">
          <a:xfrm>
            <a:off x="7508358"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23.9</a:t>
            </a:r>
            <a:endParaRPr lang="en-GB" noProof="0"/>
          </a:p>
        </p:txBody>
      </p:sp>
      <p:sp>
        <p:nvSpPr>
          <p:cNvPr id="197" name="Rectangle 112">
            <a:extLst>
              <a:ext uri="{FF2B5EF4-FFF2-40B4-BE49-F238E27FC236}">
                <a16:creationId xmlns:a16="http://schemas.microsoft.com/office/drawing/2014/main" id="{F7B3C867-97E8-AAFC-0D09-5C8A1F542376}"/>
              </a:ext>
            </a:extLst>
          </p:cNvPr>
          <p:cNvSpPr>
            <a:spLocks noChangeArrowheads="1"/>
          </p:cNvSpPr>
          <p:nvPr/>
        </p:nvSpPr>
        <p:spPr bwMode="auto">
          <a:xfrm>
            <a:off x="9540812" y="461026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0.80 (0.70, 0.91)</a:t>
            </a:r>
            <a:endParaRPr lang="en-GB" noProof="0"/>
          </a:p>
        </p:txBody>
      </p:sp>
      <p:sp>
        <p:nvSpPr>
          <p:cNvPr id="203" name="Rectangle 102">
            <a:extLst>
              <a:ext uri="{FF2B5EF4-FFF2-40B4-BE49-F238E27FC236}">
                <a16:creationId xmlns:a16="http://schemas.microsoft.com/office/drawing/2014/main" id="{9EDCAC9A-D5DE-3637-CA72-5B5A99A27369}"/>
              </a:ext>
            </a:extLst>
          </p:cNvPr>
          <p:cNvSpPr>
            <a:spLocks noChangeArrowheads="1"/>
          </p:cNvSpPr>
          <p:nvPr/>
        </p:nvSpPr>
        <p:spPr bwMode="auto">
          <a:xfrm>
            <a:off x="10980660" y="4303976"/>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0.0024</a:t>
            </a:r>
            <a:endParaRPr lang="en-GB" noProof="0"/>
          </a:p>
        </p:txBody>
      </p:sp>
      <p:sp>
        <p:nvSpPr>
          <p:cNvPr id="204" name="Rectangle 108">
            <a:extLst>
              <a:ext uri="{FF2B5EF4-FFF2-40B4-BE49-F238E27FC236}">
                <a16:creationId xmlns:a16="http://schemas.microsoft.com/office/drawing/2014/main" id="{FA0A549D-9831-9269-BB80-A5F2364C80E7}"/>
              </a:ext>
            </a:extLst>
          </p:cNvPr>
          <p:cNvSpPr>
            <a:spLocks noChangeArrowheads="1"/>
          </p:cNvSpPr>
          <p:nvPr/>
        </p:nvSpPr>
        <p:spPr bwMode="auto">
          <a:xfrm>
            <a:off x="10980660" y="4605601"/>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0.0006</a:t>
            </a:r>
            <a:endParaRPr lang="en-GB" noProof="0"/>
          </a:p>
        </p:txBody>
      </p:sp>
      <p:sp>
        <p:nvSpPr>
          <p:cNvPr id="216" name="object 3">
            <a:extLst>
              <a:ext uri="{FF2B5EF4-FFF2-40B4-BE49-F238E27FC236}">
                <a16:creationId xmlns:a16="http://schemas.microsoft.com/office/drawing/2014/main" id="{FECA4B3C-F2EC-BBDB-99D2-DF428ED886C6}"/>
              </a:ext>
            </a:extLst>
          </p:cNvPr>
          <p:cNvSpPr txBox="1"/>
          <p:nvPr/>
        </p:nvSpPr>
        <p:spPr>
          <a:xfrm>
            <a:off x="8025424" y="5827824"/>
            <a:ext cx="689396" cy="135935"/>
          </a:xfrm>
          <a:prstGeom prst="rect">
            <a:avLst/>
          </a:prstGeom>
        </p:spPr>
        <p:txBody>
          <a:bodyPr vert="horz" wrap="square" lIns="0" tIns="12700" rIns="0" bIns="0" rtlCol="0">
            <a:spAutoFit/>
          </a:bodyPr>
          <a:lstStyle/>
          <a:p>
            <a:pPr marL="12700">
              <a:lnSpc>
                <a:spcPct val="100000"/>
              </a:lnSpc>
              <a:spcBef>
                <a:spcPts val="100"/>
              </a:spcBef>
              <a:tabLst>
                <a:tab pos="467995" algn="l"/>
              </a:tabLst>
            </a:pPr>
            <a:r>
              <a:rPr lang="en-GB" sz="800" spc="-25" noProof="0">
                <a:latin typeface="Arial"/>
                <a:cs typeface="Arial"/>
              </a:rPr>
              <a:t>0.5</a:t>
            </a:r>
            <a:r>
              <a:rPr lang="en-GB" sz="800" noProof="0">
                <a:latin typeface="Arial"/>
                <a:cs typeface="Arial"/>
              </a:rPr>
              <a:t>	</a:t>
            </a:r>
            <a:r>
              <a:rPr lang="en-GB" sz="800" spc="-20" noProof="0">
                <a:latin typeface="Arial"/>
                <a:cs typeface="Arial"/>
              </a:rPr>
              <a:t>0.75</a:t>
            </a:r>
            <a:endParaRPr lang="en-GB" sz="800" noProof="0">
              <a:latin typeface="Arial"/>
              <a:cs typeface="Arial"/>
            </a:endParaRPr>
          </a:p>
        </p:txBody>
      </p:sp>
      <p:sp>
        <p:nvSpPr>
          <p:cNvPr id="217" name="object 4">
            <a:extLst>
              <a:ext uri="{FF2B5EF4-FFF2-40B4-BE49-F238E27FC236}">
                <a16:creationId xmlns:a16="http://schemas.microsoft.com/office/drawing/2014/main" id="{0493180B-902F-9A00-EEF5-265A35F6032B}"/>
              </a:ext>
            </a:extLst>
          </p:cNvPr>
          <p:cNvSpPr txBox="1"/>
          <p:nvPr/>
        </p:nvSpPr>
        <p:spPr>
          <a:xfrm>
            <a:off x="8908286" y="5827824"/>
            <a:ext cx="83114" cy="135935"/>
          </a:xfrm>
          <a:prstGeom prst="rect">
            <a:avLst/>
          </a:prstGeom>
        </p:spPr>
        <p:txBody>
          <a:bodyPr vert="horz" wrap="square" lIns="0" tIns="12700" rIns="0" bIns="0" rtlCol="0">
            <a:spAutoFit/>
          </a:bodyPr>
          <a:lstStyle/>
          <a:p>
            <a:pPr marL="12700">
              <a:lnSpc>
                <a:spcPct val="100000"/>
              </a:lnSpc>
              <a:spcBef>
                <a:spcPts val="100"/>
              </a:spcBef>
            </a:pPr>
            <a:r>
              <a:rPr lang="en-GB" sz="800" spc="-50" noProof="0">
                <a:latin typeface="Arial"/>
                <a:cs typeface="Arial"/>
              </a:rPr>
              <a:t>1</a:t>
            </a:r>
            <a:endParaRPr lang="en-GB" sz="800" noProof="0">
              <a:latin typeface="Arial"/>
              <a:cs typeface="Arial"/>
            </a:endParaRPr>
          </a:p>
        </p:txBody>
      </p:sp>
      <p:sp>
        <p:nvSpPr>
          <p:cNvPr id="218" name="object 5">
            <a:extLst>
              <a:ext uri="{FF2B5EF4-FFF2-40B4-BE49-F238E27FC236}">
                <a16:creationId xmlns:a16="http://schemas.microsoft.com/office/drawing/2014/main" id="{523D45EE-F04A-A4AD-059C-3D73FDF922D5}"/>
              </a:ext>
            </a:extLst>
          </p:cNvPr>
          <p:cNvSpPr txBox="1"/>
          <p:nvPr/>
        </p:nvSpPr>
        <p:spPr>
          <a:xfrm>
            <a:off x="9356599" y="5827824"/>
            <a:ext cx="169449" cy="135935"/>
          </a:xfrm>
          <a:prstGeom prst="rect">
            <a:avLst/>
          </a:prstGeom>
        </p:spPr>
        <p:txBody>
          <a:bodyPr vert="horz" wrap="square" lIns="0" tIns="12700" rIns="0" bIns="0" rtlCol="0">
            <a:spAutoFit/>
          </a:bodyPr>
          <a:lstStyle/>
          <a:p>
            <a:pPr marL="12700">
              <a:lnSpc>
                <a:spcPct val="100000"/>
              </a:lnSpc>
              <a:spcBef>
                <a:spcPts val="100"/>
              </a:spcBef>
            </a:pPr>
            <a:r>
              <a:rPr lang="en-GB" sz="800" spc="-25" noProof="0">
                <a:latin typeface="Arial"/>
                <a:cs typeface="Arial"/>
              </a:rPr>
              <a:t>1.5</a:t>
            </a:r>
            <a:endParaRPr lang="en-GB" sz="800" noProof="0">
              <a:latin typeface="Arial"/>
              <a:cs typeface="Arial"/>
            </a:endParaRPr>
          </a:p>
        </p:txBody>
      </p:sp>
      <p:sp>
        <p:nvSpPr>
          <p:cNvPr id="219" name="bg object 16">
            <a:extLst>
              <a:ext uri="{FF2B5EF4-FFF2-40B4-BE49-F238E27FC236}">
                <a16:creationId xmlns:a16="http://schemas.microsoft.com/office/drawing/2014/main" id="{89E2D95C-4F29-1CBF-C26A-EF6FC29C80DE}"/>
              </a:ext>
            </a:extLst>
          </p:cNvPr>
          <p:cNvSpPr/>
          <p:nvPr/>
        </p:nvSpPr>
        <p:spPr>
          <a:xfrm>
            <a:off x="8949757" y="2054271"/>
            <a:ext cx="0" cy="3692890"/>
          </a:xfrm>
          <a:custGeom>
            <a:avLst/>
            <a:gdLst/>
            <a:ahLst/>
            <a:cxnLst/>
            <a:rect l="l" t="t" r="r" b="b"/>
            <a:pathLst>
              <a:path h="2302510">
                <a:moveTo>
                  <a:pt x="0" y="2302129"/>
                </a:moveTo>
                <a:lnTo>
                  <a:pt x="0" y="0"/>
                </a:lnTo>
              </a:path>
            </a:pathLst>
          </a:custGeom>
          <a:ln w="10795">
            <a:solidFill>
              <a:schemeClr val="tx1"/>
            </a:solidFill>
          </a:ln>
        </p:spPr>
        <p:txBody>
          <a:bodyPr wrap="square" lIns="0" tIns="0" rIns="0" bIns="0" rtlCol="0"/>
          <a:lstStyle/>
          <a:p>
            <a:endParaRPr lang="en-GB" noProof="0"/>
          </a:p>
        </p:txBody>
      </p:sp>
      <p:sp>
        <p:nvSpPr>
          <p:cNvPr id="17" name="Rectangle 83">
            <a:extLst>
              <a:ext uri="{FF2B5EF4-FFF2-40B4-BE49-F238E27FC236}">
                <a16:creationId xmlns:a16="http://schemas.microsoft.com/office/drawing/2014/main" id="{98C60DEC-6248-57E3-F017-2929324D0F63}"/>
              </a:ext>
            </a:extLst>
          </p:cNvPr>
          <p:cNvSpPr>
            <a:spLocks noChangeArrowheads="1"/>
          </p:cNvSpPr>
          <p:nvPr/>
        </p:nvSpPr>
        <p:spPr bwMode="auto">
          <a:xfrm>
            <a:off x="896262" y="2997359"/>
            <a:ext cx="3055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a:t>
            </a:r>
            <a:br>
              <a:rPr lang="en-GB" sz="1000" b="1" noProof="0"/>
            </a:br>
            <a:r>
              <a:rPr lang="en-GB" sz="1000" b="1" noProof="0"/>
              <a:t>HF hospitalisation, or CV death</a:t>
            </a:r>
            <a:endParaRPr lang="en-GB" b="1" noProof="0"/>
          </a:p>
        </p:txBody>
      </p:sp>
      <p:pic>
        <p:nvPicPr>
          <p:cNvPr id="19" name="Picture 2" descr="Glasgow 2026 | ERA">
            <a:extLst>
              <a:ext uri="{FF2B5EF4-FFF2-40B4-BE49-F238E27FC236}">
                <a16:creationId xmlns:a16="http://schemas.microsoft.com/office/drawing/2014/main" id="{3F8C123C-D0DE-5B7C-CC39-0AFE84B5C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96EA0E44-E896-6F34-E804-1EDFB17942C5}"/>
              </a:ext>
            </a:extLst>
          </p:cNvPr>
          <p:cNvGrpSpPr/>
          <p:nvPr/>
        </p:nvGrpSpPr>
        <p:grpSpPr>
          <a:xfrm>
            <a:off x="8455138" y="4343229"/>
            <a:ext cx="396875" cy="85725"/>
            <a:chOff x="8452757" y="4364899"/>
            <a:chExt cx="396875" cy="85725"/>
          </a:xfrm>
        </p:grpSpPr>
        <p:sp>
          <p:nvSpPr>
            <p:cNvPr id="63" name="bg object 22">
              <a:extLst>
                <a:ext uri="{FF2B5EF4-FFF2-40B4-BE49-F238E27FC236}">
                  <a16:creationId xmlns:a16="http://schemas.microsoft.com/office/drawing/2014/main" id="{435F26FB-2F8F-661F-4A36-D91CEFA0C7C3}"/>
                </a:ext>
              </a:extLst>
            </p:cNvPr>
            <p:cNvSpPr/>
            <p:nvPr/>
          </p:nvSpPr>
          <p:spPr>
            <a:xfrm>
              <a:off x="8452757" y="4407445"/>
              <a:ext cx="396875" cy="0"/>
            </a:xfrm>
            <a:custGeom>
              <a:avLst/>
              <a:gdLst/>
              <a:ahLst/>
              <a:cxnLst/>
              <a:rect l="l" t="t" r="r" b="b"/>
              <a:pathLst>
                <a:path w="396875">
                  <a:moveTo>
                    <a:pt x="0" y="0"/>
                  </a:moveTo>
                  <a:lnTo>
                    <a:pt x="396621" y="0"/>
                  </a:lnTo>
                </a:path>
              </a:pathLst>
            </a:custGeom>
            <a:ln w="10795">
              <a:solidFill>
                <a:schemeClr val="tx1"/>
              </a:solidFill>
            </a:ln>
          </p:spPr>
          <p:txBody>
            <a:bodyPr wrap="square" lIns="0" tIns="0" rIns="0" bIns="0" rtlCol="0"/>
            <a:lstStyle/>
            <a:p>
              <a:endParaRPr/>
            </a:p>
          </p:txBody>
        </p:sp>
        <p:sp>
          <p:nvSpPr>
            <p:cNvPr id="72" name="bg object 31">
              <a:extLst>
                <a:ext uri="{FF2B5EF4-FFF2-40B4-BE49-F238E27FC236}">
                  <a16:creationId xmlns:a16="http://schemas.microsoft.com/office/drawing/2014/main" id="{2A1DBF4D-DF22-81BE-495E-D383E4B091A1}"/>
                </a:ext>
              </a:extLst>
            </p:cNvPr>
            <p:cNvSpPr/>
            <p:nvPr/>
          </p:nvSpPr>
          <p:spPr>
            <a:xfrm>
              <a:off x="8609601" y="4364899"/>
              <a:ext cx="85725" cy="85725"/>
            </a:xfrm>
            <a:custGeom>
              <a:avLst/>
              <a:gdLst/>
              <a:ahLst/>
              <a:cxnLst/>
              <a:rect l="l" t="t" r="r" b="b"/>
              <a:pathLst>
                <a:path w="85725" h="85725">
                  <a:moveTo>
                    <a:pt x="85344" y="0"/>
                  </a:moveTo>
                  <a:lnTo>
                    <a:pt x="0" y="0"/>
                  </a:lnTo>
                  <a:lnTo>
                    <a:pt x="0" y="85217"/>
                  </a:lnTo>
                  <a:lnTo>
                    <a:pt x="85344" y="85217"/>
                  </a:lnTo>
                  <a:lnTo>
                    <a:pt x="85344" y="0"/>
                  </a:lnTo>
                  <a:close/>
                </a:path>
              </a:pathLst>
            </a:custGeom>
            <a:solidFill>
              <a:schemeClr val="tx1"/>
            </a:solidFill>
          </p:spPr>
          <p:txBody>
            <a:bodyPr wrap="square" lIns="0" tIns="0" rIns="0" bIns="0" rtlCol="0"/>
            <a:lstStyle/>
            <a:p>
              <a:endParaRPr/>
            </a:p>
          </p:txBody>
        </p:sp>
      </p:grpSp>
      <p:grpSp>
        <p:nvGrpSpPr>
          <p:cNvPr id="78" name="Group 77">
            <a:extLst>
              <a:ext uri="{FF2B5EF4-FFF2-40B4-BE49-F238E27FC236}">
                <a16:creationId xmlns:a16="http://schemas.microsoft.com/office/drawing/2014/main" id="{771F38C8-26E3-CBFE-57DB-017E58ADBD0E}"/>
              </a:ext>
            </a:extLst>
          </p:cNvPr>
          <p:cNvGrpSpPr/>
          <p:nvPr/>
        </p:nvGrpSpPr>
        <p:grpSpPr>
          <a:xfrm>
            <a:off x="8525369" y="4639205"/>
            <a:ext cx="313690" cy="109220"/>
            <a:chOff x="8522988" y="4608867"/>
            <a:chExt cx="313690" cy="109220"/>
          </a:xfrm>
        </p:grpSpPr>
        <p:sp>
          <p:nvSpPr>
            <p:cNvPr id="64" name="bg object 23">
              <a:extLst>
                <a:ext uri="{FF2B5EF4-FFF2-40B4-BE49-F238E27FC236}">
                  <a16:creationId xmlns:a16="http://schemas.microsoft.com/office/drawing/2014/main" id="{01AAFFEC-29F8-3870-9CC0-4A196550A926}"/>
                </a:ext>
              </a:extLst>
            </p:cNvPr>
            <p:cNvSpPr/>
            <p:nvPr/>
          </p:nvSpPr>
          <p:spPr>
            <a:xfrm>
              <a:off x="8522988" y="4663349"/>
              <a:ext cx="313690" cy="0"/>
            </a:xfrm>
            <a:custGeom>
              <a:avLst/>
              <a:gdLst/>
              <a:ahLst/>
              <a:cxnLst/>
              <a:rect l="l" t="t" r="r" b="b"/>
              <a:pathLst>
                <a:path w="313690">
                  <a:moveTo>
                    <a:pt x="0" y="0"/>
                  </a:moveTo>
                  <a:lnTo>
                    <a:pt x="313309" y="0"/>
                  </a:lnTo>
                </a:path>
              </a:pathLst>
            </a:custGeom>
            <a:ln w="10795">
              <a:solidFill>
                <a:schemeClr val="tx1"/>
              </a:solidFill>
            </a:ln>
          </p:spPr>
          <p:txBody>
            <a:bodyPr wrap="square" lIns="0" tIns="0" rIns="0" bIns="0" rtlCol="0"/>
            <a:lstStyle/>
            <a:p>
              <a:endParaRPr/>
            </a:p>
          </p:txBody>
        </p:sp>
        <p:sp>
          <p:nvSpPr>
            <p:cNvPr id="73" name="bg object 32">
              <a:extLst>
                <a:ext uri="{FF2B5EF4-FFF2-40B4-BE49-F238E27FC236}">
                  <a16:creationId xmlns:a16="http://schemas.microsoft.com/office/drawing/2014/main" id="{8C30BC45-381A-9F0E-0392-37BF2AA78421}"/>
                </a:ext>
              </a:extLst>
            </p:cNvPr>
            <p:cNvSpPr/>
            <p:nvPr/>
          </p:nvSpPr>
          <p:spPr>
            <a:xfrm>
              <a:off x="8628016" y="4608867"/>
              <a:ext cx="109220" cy="109220"/>
            </a:xfrm>
            <a:custGeom>
              <a:avLst/>
              <a:gdLst/>
              <a:ahLst/>
              <a:cxnLst/>
              <a:rect l="l" t="t" r="r" b="b"/>
              <a:pathLst>
                <a:path w="109220" h="109219">
                  <a:moveTo>
                    <a:pt x="108966" y="0"/>
                  </a:moveTo>
                  <a:lnTo>
                    <a:pt x="0" y="0"/>
                  </a:lnTo>
                  <a:lnTo>
                    <a:pt x="0" y="108838"/>
                  </a:lnTo>
                  <a:lnTo>
                    <a:pt x="108966" y="108838"/>
                  </a:lnTo>
                  <a:lnTo>
                    <a:pt x="108966" y="0"/>
                  </a:lnTo>
                  <a:close/>
                </a:path>
              </a:pathLst>
            </a:custGeom>
            <a:solidFill>
              <a:schemeClr val="tx1"/>
            </a:solidFill>
          </p:spPr>
          <p:txBody>
            <a:bodyPr wrap="square" lIns="0" tIns="0" rIns="0" bIns="0" rtlCol="0"/>
            <a:lstStyle/>
            <a:p>
              <a:endParaRPr/>
            </a:p>
          </p:txBody>
        </p:sp>
      </p:grpSp>
      <p:grpSp>
        <p:nvGrpSpPr>
          <p:cNvPr id="79" name="Group 78">
            <a:extLst>
              <a:ext uri="{FF2B5EF4-FFF2-40B4-BE49-F238E27FC236}">
                <a16:creationId xmlns:a16="http://schemas.microsoft.com/office/drawing/2014/main" id="{08188939-1DF6-F393-572D-3A74046E378A}"/>
              </a:ext>
            </a:extLst>
          </p:cNvPr>
          <p:cNvGrpSpPr/>
          <p:nvPr/>
        </p:nvGrpSpPr>
        <p:grpSpPr>
          <a:xfrm>
            <a:off x="8489591" y="2510957"/>
            <a:ext cx="280670" cy="114935"/>
            <a:chOff x="8488723" y="2530007"/>
            <a:chExt cx="280670" cy="114935"/>
          </a:xfrm>
        </p:grpSpPr>
        <p:sp>
          <p:nvSpPr>
            <p:cNvPr id="80" name="bg object 17">
              <a:extLst>
                <a:ext uri="{FF2B5EF4-FFF2-40B4-BE49-F238E27FC236}">
                  <a16:creationId xmlns:a16="http://schemas.microsoft.com/office/drawing/2014/main" id="{1B84A913-9FB1-BCD5-C3DE-F182C75A962A}"/>
                </a:ext>
              </a:extLst>
            </p:cNvPr>
            <p:cNvSpPr/>
            <p:nvPr/>
          </p:nvSpPr>
          <p:spPr>
            <a:xfrm>
              <a:off x="8488723" y="2587284"/>
              <a:ext cx="280670" cy="0"/>
            </a:xfrm>
            <a:custGeom>
              <a:avLst/>
              <a:gdLst/>
              <a:ahLst/>
              <a:cxnLst/>
              <a:rect l="l" t="t" r="r" b="b"/>
              <a:pathLst>
                <a:path w="280670">
                  <a:moveTo>
                    <a:pt x="0" y="0"/>
                  </a:moveTo>
                  <a:lnTo>
                    <a:pt x="280416" y="0"/>
                  </a:lnTo>
                </a:path>
              </a:pathLst>
            </a:custGeom>
            <a:ln w="10795">
              <a:solidFill>
                <a:schemeClr val="tx1"/>
              </a:solidFill>
            </a:ln>
          </p:spPr>
          <p:txBody>
            <a:bodyPr wrap="square" lIns="0" tIns="0" rIns="0" bIns="0" rtlCol="0"/>
            <a:lstStyle/>
            <a:p>
              <a:endParaRPr/>
            </a:p>
          </p:txBody>
        </p:sp>
        <p:sp>
          <p:nvSpPr>
            <p:cNvPr id="81" name="bg object 26">
              <a:extLst>
                <a:ext uri="{FF2B5EF4-FFF2-40B4-BE49-F238E27FC236}">
                  <a16:creationId xmlns:a16="http://schemas.microsoft.com/office/drawing/2014/main" id="{76ED812A-7A68-B482-0549-CD460E6A7247}"/>
                </a:ext>
              </a:extLst>
            </p:cNvPr>
            <p:cNvSpPr/>
            <p:nvPr/>
          </p:nvSpPr>
          <p:spPr>
            <a:xfrm>
              <a:off x="8564289" y="2530007"/>
              <a:ext cx="114935" cy="114935"/>
            </a:xfrm>
            <a:custGeom>
              <a:avLst/>
              <a:gdLst/>
              <a:ahLst/>
              <a:cxnLst/>
              <a:rect l="l" t="t" r="r" b="b"/>
              <a:pathLst>
                <a:path w="114934" h="114934">
                  <a:moveTo>
                    <a:pt x="114553" y="0"/>
                  </a:moveTo>
                  <a:lnTo>
                    <a:pt x="0" y="0"/>
                  </a:lnTo>
                  <a:lnTo>
                    <a:pt x="0" y="114554"/>
                  </a:lnTo>
                  <a:lnTo>
                    <a:pt x="114553" y="114554"/>
                  </a:lnTo>
                  <a:lnTo>
                    <a:pt x="114553" y="0"/>
                  </a:lnTo>
                  <a:close/>
                </a:path>
              </a:pathLst>
            </a:custGeom>
            <a:solidFill>
              <a:schemeClr val="tx1"/>
            </a:solidFill>
          </p:spPr>
          <p:txBody>
            <a:bodyPr wrap="square" lIns="0" tIns="0" rIns="0" bIns="0" rtlCol="0"/>
            <a:lstStyle/>
            <a:p>
              <a:endParaRPr/>
            </a:p>
          </p:txBody>
        </p:sp>
      </p:grpSp>
      <p:grpSp>
        <p:nvGrpSpPr>
          <p:cNvPr id="82" name="Group 81">
            <a:extLst>
              <a:ext uri="{FF2B5EF4-FFF2-40B4-BE49-F238E27FC236}">
                <a16:creationId xmlns:a16="http://schemas.microsoft.com/office/drawing/2014/main" id="{D0647B0D-F4A5-4DF5-3770-7ECA101F8711}"/>
              </a:ext>
            </a:extLst>
          </p:cNvPr>
          <p:cNvGrpSpPr/>
          <p:nvPr/>
        </p:nvGrpSpPr>
        <p:grpSpPr>
          <a:xfrm>
            <a:off x="8541153" y="2797470"/>
            <a:ext cx="256540" cy="129539"/>
            <a:chOff x="8540285" y="2778420"/>
            <a:chExt cx="256540" cy="129539"/>
          </a:xfrm>
        </p:grpSpPr>
        <p:sp>
          <p:nvSpPr>
            <p:cNvPr id="83" name="bg object 18">
              <a:extLst>
                <a:ext uri="{FF2B5EF4-FFF2-40B4-BE49-F238E27FC236}">
                  <a16:creationId xmlns:a16="http://schemas.microsoft.com/office/drawing/2014/main" id="{BB8DBF3C-B5E3-D9DD-C8F8-CD14D6929DF7}"/>
                </a:ext>
              </a:extLst>
            </p:cNvPr>
            <p:cNvSpPr/>
            <p:nvPr/>
          </p:nvSpPr>
          <p:spPr>
            <a:xfrm>
              <a:off x="8540285" y="2843062"/>
              <a:ext cx="256540" cy="0"/>
            </a:xfrm>
            <a:custGeom>
              <a:avLst/>
              <a:gdLst/>
              <a:ahLst/>
              <a:cxnLst/>
              <a:rect l="l" t="t" r="r" b="b"/>
              <a:pathLst>
                <a:path w="256540">
                  <a:moveTo>
                    <a:pt x="0" y="0"/>
                  </a:moveTo>
                  <a:lnTo>
                    <a:pt x="256285" y="0"/>
                  </a:lnTo>
                </a:path>
              </a:pathLst>
            </a:custGeom>
            <a:ln w="10795">
              <a:solidFill>
                <a:schemeClr val="tx1"/>
              </a:solidFill>
            </a:ln>
          </p:spPr>
          <p:txBody>
            <a:bodyPr wrap="square" lIns="0" tIns="0" rIns="0" bIns="0" rtlCol="0"/>
            <a:lstStyle/>
            <a:p>
              <a:endParaRPr/>
            </a:p>
          </p:txBody>
        </p:sp>
        <p:sp>
          <p:nvSpPr>
            <p:cNvPr id="84" name="bg object 27">
              <a:extLst>
                <a:ext uri="{FF2B5EF4-FFF2-40B4-BE49-F238E27FC236}">
                  <a16:creationId xmlns:a16="http://schemas.microsoft.com/office/drawing/2014/main" id="{482F219F-4759-E7D9-2AEB-BCC7E006CF85}"/>
                </a:ext>
              </a:extLst>
            </p:cNvPr>
            <p:cNvSpPr/>
            <p:nvPr/>
          </p:nvSpPr>
          <p:spPr>
            <a:xfrm>
              <a:off x="8603151" y="2778420"/>
              <a:ext cx="129539" cy="129539"/>
            </a:xfrm>
            <a:custGeom>
              <a:avLst/>
              <a:gdLst/>
              <a:ahLst/>
              <a:cxnLst/>
              <a:rect l="l" t="t" r="r" b="b"/>
              <a:pathLst>
                <a:path w="129540" h="129540">
                  <a:moveTo>
                    <a:pt x="129285" y="0"/>
                  </a:moveTo>
                  <a:lnTo>
                    <a:pt x="0" y="0"/>
                  </a:lnTo>
                  <a:lnTo>
                    <a:pt x="0" y="129286"/>
                  </a:lnTo>
                  <a:lnTo>
                    <a:pt x="129285" y="129286"/>
                  </a:lnTo>
                  <a:lnTo>
                    <a:pt x="129285" y="0"/>
                  </a:lnTo>
                  <a:close/>
                </a:path>
              </a:pathLst>
            </a:custGeom>
            <a:solidFill>
              <a:schemeClr val="tx1"/>
            </a:solidFill>
          </p:spPr>
          <p:txBody>
            <a:bodyPr wrap="square" lIns="0" tIns="0" rIns="0" bIns="0" rtlCol="0"/>
            <a:lstStyle/>
            <a:p>
              <a:endParaRPr/>
            </a:p>
          </p:txBody>
        </p:sp>
      </p:grpSp>
      <p:grpSp>
        <p:nvGrpSpPr>
          <p:cNvPr id="85" name="Group 84">
            <a:extLst>
              <a:ext uri="{FF2B5EF4-FFF2-40B4-BE49-F238E27FC236}">
                <a16:creationId xmlns:a16="http://schemas.microsoft.com/office/drawing/2014/main" id="{1B34B261-A789-FCF7-935B-7B3D230485CF}"/>
              </a:ext>
            </a:extLst>
          </p:cNvPr>
          <p:cNvGrpSpPr/>
          <p:nvPr/>
        </p:nvGrpSpPr>
        <p:grpSpPr>
          <a:xfrm>
            <a:off x="8524136" y="3083728"/>
            <a:ext cx="232410" cy="144780"/>
            <a:chOff x="8523268" y="3026578"/>
            <a:chExt cx="232410" cy="144780"/>
          </a:xfrm>
        </p:grpSpPr>
        <p:sp>
          <p:nvSpPr>
            <p:cNvPr id="86" name="bg object 19">
              <a:extLst>
                <a:ext uri="{FF2B5EF4-FFF2-40B4-BE49-F238E27FC236}">
                  <a16:creationId xmlns:a16="http://schemas.microsoft.com/office/drawing/2014/main" id="{38645D23-A22F-3A2B-60FE-4261A25DB8AD}"/>
                </a:ext>
              </a:extLst>
            </p:cNvPr>
            <p:cNvSpPr/>
            <p:nvPr/>
          </p:nvSpPr>
          <p:spPr>
            <a:xfrm>
              <a:off x="8523268" y="3098840"/>
              <a:ext cx="232410" cy="0"/>
            </a:xfrm>
            <a:custGeom>
              <a:avLst/>
              <a:gdLst/>
              <a:ahLst/>
              <a:cxnLst/>
              <a:rect l="l" t="t" r="r" b="b"/>
              <a:pathLst>
                <a:path w="232409">
                  <a:moveTo>
                    <a:pt x="0" y="0"/>
                  </a:moveTo>
                  <a:lnTo>
                    <a:pt x="231901" y="0"/>
                  </a:lnTo>
                </a:path>
              </a:pathLst>
            </a:custGeom>
            <a:ln w="10795">
              <a:solidFill>
                <a:schemeClr val="tx1"/>
              </a:solidFill>
            </a:ln>
          </p:spPr>
          <p:txBody>
            <a:bodyPr wrap="square" lIns="0" tIns="0" rIns="0" bIns="0" rtlCol="0"/>
            <a:lstStyle/>
            <a:p>
              <a:endParaRPr/>
            </a:p>
          </p:txBody>
        </p:sp>
        <p:sp>
          <p:nvSpPr>
            <p:cNvPr id="87" name="bg object 28">
              <a:extLst>
                <a:ext uri="{FF2B5EF4-FFF2-40B4-BE49-F238E27FC236}">
                  <a16:creationId xmlns:a16="http://schemas.microsoft.com/office/drawing/2014/main" id="{7B467A18-1AD8-E401-F12E-0DEE4E300A96}"/>
                </a:ext>
              </a:extLst>
            </p:cNvPr>
            <p:cNvSpPr/>
            <p:nvPr/>
          </p:nvSpPr>
          <p:spPr>
            <a:xfrm>
              <a:off x="8564923" y="3026578"/>
              <a:ext cx="144780" cy="144780"/>
            </a:xfrm>
            <a:custGeom>
              <a:avLst/>
              <a:gdLst/>
              <a:ahLst/>
              <a:cxnLst/>
              <a:rect l="l" t="t" r="r" b="b"/>
              <a:pathLst>
                <a:path w="144779" h="144780">
                  <a:moveTo>
                    <a:pt x="144526" y="0"/>
                  </a:moveTo>
                  <a:lnTo>
                    <a:pt x="0" y="0"/>
                  </a:lnTo>
                  <a:lnTo>
                    <a:pt x="0" y="144525"/>
                  </a:lnTo>
                  <a:lnTo>
                    <a:pt x="144526" y="144525"/>
                  </a:lnTo>
                  <a:lnTo>
                    <a:pt x="144526" y="0"/>
                  </a:lnTo>
                  <a:close/>
                </a:path>
              </a:pathLst>
            </a:custGeom>
            <a:solidFill>
              <a:schemeClr val="tx1"/>
            </a:solidFill>
          </p:spPr>
          <p:txBody>
            <a:bodyPr wrap="square" lIns="0" tIns="0" rIns="0" bIns="0" rtlCol="0"/>
            <a:lstStyle/>
            <a:p>
              <a:endParaRPr/>
            </a:p>
          </p:txBody>
        </p:sp>
      </p:grpSp>
      <p:grpSp>
        <p:nvGrpSpPr>
          <p:cNvPr id="88" name="Group 87">
            <a:extLst>
              <a:ext uri="{FF2B5EF4-FFF2-40B4-BE49-F238E27FC236}">
                <a16:creationId xmlns:a16="http://schemas.microsoft.com/office/drawing/2014/main" id="{AD7A1A3B-676F-FC64-CCC3-477610CC336A}"/>
              </a:ext>
            </a:extLst>
          </p:cNvPr>
          <p:cNvGrpSpPr/>
          <p:nvPr/>
        </p:nvGrpSpPr>
        <p:grpSpPr>
          <a:xfrm>
            <a:off x="8590557" y="3426882"/>
            <a:ext cx="347980" cy="97155"/>
            <a:chOff x="8589689" y="3306232"/>
            <a:chExt cx="347980" cy="97155"/>
          </a:xfrm>
        </p:grpSpPr>
        <p:sp>
          <p:nvSpPr>
            <p:cNvPr id="89" name="bg object 20">
              <a:extLst>
                <a:ext uri="{FF2B5EF4-FFF2-40B4-BE49-F238E27FC236}">
                  <a16:creationId xmlns:a16="http://schemas.microsoft.com/office/drawing/2014/main" id="{84C991AF-0A74-D233-829E-6A1CF5401A75}"/>
                </a:ext>
              </a:extLst>
            </p:cNvPr>
            <p:cNvSpPr/>
            <p:nvPr/>
          </p:nvSpPr>
          <p:spPr>
            <a:xfrm>
              <a:off x="8589689" y="3354619"/>
              <a:ext cx="347980" cy="0"/>
            </a:xfrm>
            <a:custGeom>
              <a:avLst/>
              <a:gdLst/>
              <a:ahLst/>
              <a:cxnLst/>
              <a:rect l="l" t="t" r="r" b="b"/>
              <a:pathLst>
                <a:path w="347979">
                  <a:moveTo>
                    <a:pt x="0" y="0"/>
                  </a:moveTo>
                  <a:lnTo>
                    <a:pt x="347599" y="0"/>
                  </a:lnTo>
                </a:path>
              </a:pathLst>
            </a:custGeom>
            <a:ln w="10795">
              <a:solidFill>
                <a:schemeClr val="tx1"/>
              </a:solidFill>
            </a:ln>
          </p:spPr>
          <p:txBody>
            <a:bodyPr wrap="square" lIns="0" tIns="0" rIns="0" bIns="0" rtlCol="0"/>
            <a:lstStyle/>
            <a:p>
              <a:endParaRPr/>
            </a:p>
          </p:txBody>
        </p:sp>
        <p:sp>
          <p:nvSpPr>
            <p:cNvPr id="90" name="bg object 29">
              <a:extLst>
                <a:ext uri="{FF2B5EF4-FFF2-40B4-BE49-F238E27FC236}">
                  <a16:creationId xmlns:a16="http://schemas.microsoft.com/office/drawing/2014/main" id="{489BE0D7-0053-56CD-18AB-33E4FDF14A3F}"/>
                </a:ext>
              </a:extLst>
            </p:cNvPr>
            <p:cNvSpPr/>
            <p:nvPr/>
          </p:nvSpPr>
          <p:spPr>
            <a:xfrm>
              <a:off x="8706655" y="3306232"/>
              <a:ext cx="97155" cy="97155"/>
            </a:xfrm>
            <a:custGeom>
              <a:avLst/>
              <a:gdLst/>
              <a:ahLst/>
              <a:cxnLst/>
              <a:rect l="l" t="t" r="r" b="b"/>
              <a:pathLst>
                <a:path w="97154" h="97155">
                  <a:moveTo>
                    <a:pt x="97027" y="0"/>
                  </a:moveTo>
                  <a:lnTo>
                    <a:pt x="0" y="0"/>
                  </a:lnTo>
                  <a:lnTo>
                    <a:pt x="0" y="96900"/>
                  </a:lnTo>
                  <a:lnTo>
                    <a:pt x="97027" y="96900"/>
                  </a:lnTo>
                  <a:lnTo>
                    <a:pt x="97027" y="0"/>
                  </a:lnTo>
                  <a:close/>
                </a:path>
              </a:pathLst>
            </a:custGeom>
            <a:solidFill>
              <a:schemeClr val="tx1"/>
            </a:solidFill>
          </p:spPr>
          <p:txBody>
            <a:bodyPr wrap="square" lIns="0" tIns="0" rIns="0" bIns="0" rtlCol="0"/>
            <a:lstStyle/>
            <a:p>
              <a:endParaRPr/>
            </a:p>
          </p:txBody>
        </p:sp>
      </p:grpSp>
      <p:grpSp>
        <p:nvGrpSpPr>
          <p:cNvPr id="91" name="Group 90">
            <a:extLst>
              <a:ext uri="{FF2B5EF4-FFF2-40B4-BE49-F238E27FC236}">
                <a16:creationId xmlns:a16="http://schemas.microsoft.com/office/drawing/2014/main" id="{52347EA8-C4B4-0AC2-CDB1-2CCF140FAD9F}"/>
              </a:ext>
            </a:extLst>
          </p:cNvPr>
          <p:cNvGrpSpPr/>
          <p:nvPr/>
        </p:nvGrpSpPr>
        <p:grpSpPr>
          <a:xfrm>
            <a:off x="8417201" y="3731428"/>
            <a:ext cx="459105" cy="62865"/>
            <a:chOff x="8416333" y="3579028"/>
            <a:chExt cx="459105" cy="62865"/>
          </a:xfrm>
        </p:grpSpPr>
        <p:sp>
          <p:nvSpPr>
            <p:cNvPr id="92" name="bg object 21">
              <a:extLst>
                <a:ext uri="{FF2B5EF4-FFF2-40B4-BE49-F238E27FC236}">
                  <a16:creationId xmlns:a16="http://schemas.microsoft.com/office/drawing/2014/main" id="{2CDC487C-AEA0-A9C9-3FB6-B0602087AD13}"/>
                </a:ext>
              </a:extLst>
            </p:cNvPr>
            <p:cNvSpPr/>
            <p:nvPr/>
          </p:nvSpPr>
          <p:spPr>
            <a:xfrm>
              <a:off x="8416333" y="3610397"/>
              <a:ext cx="459105" cy="0"/>
            </a:xfrm>
            <a:custGeom>
              <a:avLst/>
              <a:gdLst/>
              <a:ahLst/>
              <a:cxnLst/>
              <a:rect l="l" t="t" r="r" b="b"/>
              <a:pathLst>
                <a:path w="459104">
                  <a:moveTo>
                    <a:pt x="0" y="0"/>
                  </a:moveTo>
                  <a:lnTo>
                    <a:pt x="458977" y="0"/>
                  </a:lnTo>
                </a:path>
              </a:pathLst>
            </a:custGeom>
            <a:ln w="10795">
              <a:solidFill>
                <a:schemeClr val="tx1"/>
              </a:solidFill>
            </a:ln>
          </p:spPr>
          <p:txBody>
            <a:bodyPr wrap="square" lIns="0" tIns="0" rIns="0" bIns="0" rtlCol="0"/>
            <a:lstStyle/>
            <a:p>
              <a:endParaRPr/>
            </a:p>
          </p:txBody>
        </p:sp>
        <p:sp>
          <p:nvSpPr>
            <p:cNvPr id="93" name="bg object 30">
              <a:extLst>
                <a:ext uri="{FF2B5EF4-FFF2-40B4-BE49-F238E27FC236}">
                  <a16:creationId xmlns:a16="http://schemas.microsoft.com/office/drawing/2014/main" id="{46887623-BA15-8F89-CC83-D781A0FCEC62}"/>
                </a:ext>
              </a:extLst>
            </p:cNvPr>
            <p:cNvSpPr/>
            <p:nvPr/>
          </p:nvSpPr>
          <p:spPr>
            <a:xfrm>
              <a:off x="8605691" y="3579028"/>
              <a:ext cx="62865" cy="62865"/>
            </a:xfrm>
            <a:custGeom>
              <a:avLst/>
              <a:gdLst/>
              <a:ahLst/>
              <a:cxnLst/>
              <a:rect l="l" t="t" r="r" b="b"/>
              <a:pathLst>
                <a:path w="62865" h="62864">
                  <a:moveTo>
                    <a:pt x="62865" y="0"/>
                  </a:moveTo>
                  <a:lnTo>
                    <a:pt x="0" y="0"/>
                  </a:lnTo>
                  <a:lnTo>
                    <a:pt x="0" y="62864"/>
                  </a:lnTo>
                  <a:lnTo>
                    <a:pt x="62865" y="62864"/>
                  </a:lnTo>
                  <a:lnTo>
                    <a:pt x="62865" y="0"/>
                  </a:lnTo>
                  <a:close/>
                </a:path>
              </a:pathLst>
            </a:custGeom>
            <a:solidFill>
              <a:schemeClr val="tx1"/>
            </a:solidFill>
          </p:spPr>
          <p:txBody>
            <a:bodyPr wrap="square" lIns="0" tIns="0" rIns="0" bIns="0" rtlCol="0"/>
            <a:lstStyle/>
            <a:p>
              <a:endParaRPr/>
            </a:p>
          </p:txBody>
        </p:sp>
      </p:grpSp>
      <p:sp>
        <p:nvSpPr>
          <p:cNvPr id="103" name="bg object 36">
            <a:extLst>
              <a:ext uri="{FF2B5EF4-FFF2-40B4-BE49-F238E27FC236}">
                <a16:creationId xmlns:a16="http://schemas.microsoft.com/office/drawing/2014/main" id="{701485F9-7805-92A4-A62F-20578D5444F4}"/>
              </a:ext>
            </a:extLst>
          </p:cNvPr>
          <p:cNvSpPr/>
          <p:nvPr/>
        </p:nvSpPr>
        <p:spPr>
          <a:xfrm>
            <a:off x="811984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04" name="bg object 37">
            <a:extLst>
              <a:ext uri="{FF2B5EF4-FFF2-40B4-BE49-F238E27FC236}">
                <a16:creationId xmlns:a16="http://schemas.microsoft.com/office/drawing/2014/main" id="{C7407BB6-B417-8E07-16CD-6D5D72342363}"/>
              </a:ext>
            </a:extLst>
          </p:cNvPr>
          <p:cNvSpPr/>
          <p:nvPr/>
        </p:nvSpPr>
        <p:spPr>
          <a:xfrm>
            <a:off x="8604481"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11" name="bg object 38">
            <a:extLst>
              <a:ext uri="{FF2B5EF4-FFF2-40B4-BE49-F238E27FC236}">
                <a16:creationId xmlns:a16="http://schemas.microsoft.com/office/drawing/2014/main" id="{999DBE17-1C20-000C-BF77-05C64B4A8D97}"/>
              </a:ext>
            </a:extLst>
          </p:cNvPr>
          <p:cNvSpPr/>
          <p:nvPr/>
        </p:nvSpPr>
        <p:spPr>
          <a:xfrm>
            <a:off x="8949756"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12" name="bg object 39">
            <a:extLst>
              <a:ext uri="{FF2B5EF4-FFF2-40B4-BE49-F238E27FC236}">
                <a16:creationId xmlns:a16="http://schemas.microsoft.com/office/drawing/2014/main" id="{ABB709B2-E9EF-4962-D013-A9F1E2C1AF5F}"/>
              </a:ext>
            </a:extLst>
          </p:cNvPr>
          <p:cNvSpPr/>
          <p:nvPr/>
        </p:nvSpPr>
        <p:spPr>
          <a:xfrm>
            <a:off x="943451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cxnSp>
        <p:nvCxnSpPr>
          <p:cNvPr id="113" name="Straight Connector 112">
            <a:extLst>
              <a:ext uri="{FF2B5EF4-FFF2-40B4-BE49-F238E27FC236}">
                <a16:creationId xmlns:a16="http://schemas.microsoft.com/office/drawing/2014/main" id="{AD7B8E37-A9A9-308B-FD95-CE4C64BF6657}"/>
              </a:ext>
            </a:extLst>
          </p:cNvPr>
          <p:cNvCxnSpPr/>
          <p:nvPr/>
        </p:nvCxnSpPr>
        <p:spPr>
          <a:xfrm>
            <a:off x="8120534" y="5751779"/>
            <a:ext cx="131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14" name="Oval 113">
            <a:extLst>
              <a:ext uri="{FF2B5EF4-FFF2-40B4-BE49-F238E27FC236}">
                <a16:creationId xmlns:a16="http://schemas.microsoft.com/office/drawing/2014/main" id="{051E840E-A6BE-29D1-68E5-486A77818BDB}"/>
              </a:ext>
            </a:extLst>
          </p:cNvPr>
          <p:cNvSpPr/>
          <p:nvPr/>
        </p:nvSpPr>
        <p:spPr>
          <a:xfrm>
            <a:off x="10297786" y="5912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5" name="Picture 4">
            <a:extLst>
              <a:ext uri="{FF2B5EF4-FFF2-40B4-BE49-F238E27FC236}">
                <a16:creationId xmlns:a16="http://schemas.microsoft.com/office/drawing/2014/main" id="{C078066A-ABE5-05DE-FBC4-69B4096A37D5}"/>
              </a:ext>
            </a:extLst>
          </p:cNvPr>
          <p:cNvPicPr>
            <a:picLocks noChangeAspect="1"/>
          </p:cNvPicPr>
          <p:nvPr/>
        </p:nvPicPr>
        <p:blipFill rotWithShape="1">
          <a:blip r:embed="rId4"/>
          <a:stretch/>
        </p:blipFill>
        <p:spPr>
          <a:xfrm>
            <a:off x="10297786" y="620876"/>
            <a:ext cx="648609" cy="661356"/>
          </a:xfrm>
          <a:prstGeom prst="rect">
            <a:avLst/>
          </a:prstGeom>
          <a:ln>
            <a:noFill/>
          </a:ln>
          <a:effectLst/>
        </p:spPr>
      </p:pic>
      <p:grpSp>
        <p:nvGrpSpPr>
          <p:cNvPr id="116" name="Group 115">
            <a:extLst>
              <a:ext uri="{FF2B5EF4-FFF2-40B4-BE49-F238E27FC236}">
                <a16:creationId xmlns:a16="http://schemas.microsoft.com/office/drawing/2014/main" id="{34A8B898-766D-9A2E-338F-3A014696ABF2}"/>
              </a:ext>
            </a:extLst>
          </p:cNvPr>
          <p:cNvGrpSpPr/>
          <p:nvPr/>
        </p:nvGrpSpPr>
        <p:grpSpPr>
          <a:xfrm>
            <a:off x="11028700" y="600898"/>
            <a:ext cx="641185" cy="661356"/>
            <a:chOff x="11028700" y="397163"/>
            <a:chExt cx="641185" cy="661356"/>
          </a:xfrm>
        </p:grpSpPr>
        <p:sp>
          <p:nvSpPr>
            <p:cNvPr id="117" name="Oval 116">
              <a:extLst>
                <a:ext uri="{FF2B5EF4-FFF2-40B4-BE49-F238E27FC236}">
                  <a16:creationId xmlns:a16="http://schemas.microsoft.com/office/drawing/2014/main" id="{26DF1109-591A-9C95-D772-065D39B3B7ED}"/>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2" name="Picture 2">
              <a:extLst>
                <a:ext uri="{FF2B5EF4-FFF2-40B4-BE49-F238E27FC236}">
                  <a16:creationId xmlns:a16="http://schemas.microsoft.com/office/drawing/2014/main" id="{98691062-05CA-9C4C-3A7A-94CBD32122F2}"/>
                </a:ext>
              </a:extLst>
            </p:cNvPr>
            <p:cNvPicPr>
              <a:picLocks noChangeAspect="1"/>
            </p:cNvPicPr>
            <p:nvPr/>
          </p:nvPicPr>
          <p:blipFill rotWithShape="1">
            <a:blip r:embed="rId5"/>
            <a:stretch/>
          </p:blipFill>
          <p:spPr>
            <a:xfrm>
              <a:off x="11089114" y="511693"/>
              <a:ext cx="520355" cy="491506"/>
            </a:xfrm>
            <a:prstGeom prst="rect">
              <a:avLst/>
            </a:prstGeom>
            <a:effectLst/>
          </p:spPr>
        </p:pic>
      </p:grpSp>
      <p:sp>
        <p:nvSpPr>
          <p:cNvPr id="124" name="Rectangle 68">
            <a:extLst>
              <a:ext uri="{FF2B5EF4-FFF2-40B4-BE49-F238E27FC236}">
                <a16:creationId xmlns:a16="http://schemas.microsoft.com/office/drawing/2014/main" id="{AB1D3BEF-D24B-FE76-E876-9B87A93067CF}"/>
              </a:ext>
            </a:extLst>
          </p:cNvPr>
          <p:cNvSpPr>
            <a:spLocks noChangeArrowheads="1"/>
          </p:cNvSpPr>
          <p:nvPr/>
        </p:nvSpPr>
        <p:spPr bwMode="auto">
          <a:xfrm>
            <a:off x="9352584" y="1818418"/>
            <a:ext cx="12791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Hazard ratio (95% CI)</a:t>
            </a:r>
            <a:endParaRPr lang="en-GB" b="1" noProof="0">
              <a:solidFill>
                <a:schemeClr val="bg1"/>
              </a:solidFill>
            </a:endParaRPr>
          </a:p>
        </p:txBody>
      </p:sp>
    </p:spTree>
    <p:extLst>
      <p:ext uri="{BB962C8B-B14F-4D97-AF65-F5344CB8AC3E}">
        <p14:creationId xmlns:p14="http://schemas.microsoft.com/office/powerpoint/2010/main" val="1101459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7033-9CAE-CB64-2901-094EE668911C}"/>
            </a:ext>
          </a:extLst>
        </p:cNvPr>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A6EA5321-5F4B-CCE0-3ECD-F9C1CD094027}"/>
              </a:ext>
            </a:extLst>
          </p:cNvPr>
          <p:cNvGraphicFramePr>
            <a:graphicFrameLocks noGrp="1"/>
          </p:cNvGraphicFramePr>
          <p:nvPr>
            <p:extLst>
              <p:ext uri="{D42A27DB-BD31-4B8C-83A1-F6EECF244321}">
                <p14:modId xmlns:p14="http://schemas.microsoft.com/office/powerpoint/2010/main" val="2459186497"/>
              </p:ext>
            </p:extLst>
          </p:nvPr>
        </p:nvGraphicFramePr>
        <p:xfrm>
          <a:off x="662339" y="1305831"/>
          <a:ext cx="10900496" cy="4449924"/>
        </p:xfrm>
        <a:graphic>
          <a:graphicData uri="http://schemas.openxmlformats.org/drawingml/2006/table">
            <a:tbl>
              <a:tblPr firstRow="1" bandRow="1">
                <a:tableStyleId>{0660B408-B3CF-4A94-85FC-2B1E0A45F4A2}</a:tableStyleId>
              </a:tblPr>
              <a:tblGrid>
                <a:gridCol w="3841776">
                  <a:extLst>
                    <a:ext uri="{9D8B030D-6E8A-4147-A177-3AD203B41FA5}">
                      <a16:colId xmlns:a16="http://schemas.microsoft.com/office/drawing/2014/main" val="1305756037"/>
                    </a:ext>
                  </a:extLst>
                </a:gridCol>
                <a:gridCol w="814088">
                  <a:extLst>
                    <a:ext uri="{9D8B030D-6E8A-4147-A177-3AD203B41FA5}">
                      <a16:colId xmlns:a16="http://schemas.microsoft.com/office/drawing/2014/main" val="80009962"/>
                    </a:ext>
                  </a:extLst>
                </a:gridCol>
                <a:gridCol w="814088">
                  <a:extLst>
                    <a:ext uri="{9D8B030D-6E8A-4147-A177-3AD203B41FA5}">
                      <a16:colId xmlns:a16="http://schemas.microsoft.com/office/drawing/2014/main" val="90518288"/>
                    </a:ext>
                  </a:extLst>
                </a:gridCol>
                <a:gridCol w="814088">
                  <a:extLst>
                    <a:ext uri="{9D8B030D-6E8A-4147-A177-3AD203B41FA5}">
                      <a16:colId xmlns:a16="http://schemas.microsoft.com/office/drawing/2014/main" val="3210532852"/>
                    </a:ext>
                  </a:extLst>
                </a:gridCol>
                <a:gridCol w="814088">
                  <a:extLst>
                    <a:ext uri="{9D8B030D-6E8A-4147-A177-3AD203B41FA5}">
                      <a16:colId xmlns:a16="http://schemas.microsoft.com/office/drawing/2014/main" val="3422394962"/>
                    </a:ext>
                  </a:extLst>
                </a:gridCol>
                <a:gridCol w="1877703">
                  <a:extLst>
                    <a:ext uri="{9D8B030D-6E8A-4147-A177-3AD203B41FA5}">
                      <a16:colId xmlns:a16="http://schemas.microsoft.com/office/drawing/2014/main" val="2862376440"/>
                    </a:ext>
                  </a:extLst>
                </a:gridCol>
                <a:gridCol w="1109767">
                  <a:extLst>
                    <a:ext uri="{9D8B030D-6E8A-4147-A177-3AD203B41FA5}">
                      <a16:colId xmlns:a16="http://schemas.microsoft.com/office/drawing/2014/main" val="997591540"/>
                    </a:ext>
                  </a:extLst>
                </a:gridCol>
                <a:gridCol w="814898">
                  <a:extLst>
                    <a:ext uri="{9D8B030D-6E8A-4147-A177-3AD203B41FA5}">
                      <a16:colId xmlns:a16="http://schemas.microsoft.com/office/drawing/2014/main" val="3190640504"/>
                    </a:ext>
                  </a:extLst>
                </a:gridCol>
              </a:tblGrid>
              <a:tr h="388962">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88962">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86994395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385054822"/>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9686489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3" name="Footer Placeholder 2">
            <a:extLst>
              <a:ext uri="{FF2B5EF4-FFF2-40B4-BE49-F238E27FC236}">
                <a16:creationId xmlns:a16="http://schemas.microsoft.com/office/drawing/2014/main" id="{0199889A-3AE8-000E-9E75-9CF67A1E6776}"/>
              </a:ext>
            </a:extLst>
          </p:cNvPr>
          <p:cNvSpPr>
            <a:spLocks noGrp="1"/>
          </p:cNvSpPr>
          <p:nvPr>
            <p:ph type="ftr" sz="quarter" idx="11"/>
          </p:nvPr>
        </p:nvSpPr>
        <p:spPr/>
        <p:txBody>
          <a:bodyPr/>
          <a:lstStyle/>
          <a:p>
            <a:r>
              <a:rPr lang="en-GB" noProof="0"/>
              <a:t>*Sustained eGFR &lt;15 mL/min/1.73 m</a:t>
            </a:r>
            <a:r>
              <a:rPr lang="en-GB" baseline="30000" noProof="0"/>
              <a:t>2</a:t>
            </a:r>
            <a:r>
              <a:rPr lang="en-GB" noProof="0"/>
              <a:t> or initiation of chronic dialysis or kidney transplantation.</a:t>
            </a:r>
          </a:p>
          <a:p>
            <a:r>
              <a:rPr lang="en-GB" noProof="0"/>
              <a:t>CI, confidence interval; CV, cardiovascular; eGFR, estimated glomerular filtration rate; HF, heart failure; PY, patient years.</a:t>
            </a:r>
          </a:p>
        </p:txBody>
      </p:sp>
      <p:sp>
        <p:nvSpPr>
          <p:cNvPr id="4" name="Slide Number Placeholder 3">
            <a:extLst>
              <a:ext uri="{FF2B5EF4-FFF2-40B4-BE49-F238E27FC236}">
                <a16:creationId xmlns:a16="http://schemas.microsoft.com/office/drawing/2014/main" id="{01D5526A-EDF8-F403-15E1-B09F7FC5EE3C}"/>
              </a:ext>
            </a:extLst>
          </p:cNvPr>
          <p:cNvSpPr>
            <a:spLocks noGrp="1"/>
          </p:cNvSpPr>
          <p:nvPr>
            <p:ph type="sldNum" sz="quarter" idx="10"/>
          </p:nvPr>
        </p:nvSpPr>
        <p:spPr/>
        <p:txBody>
          <a:bodyPr/>
          <a:lstStyle/>
          <a:p>
            <a:fld id="{7AF8E309-D608-654D-B811-6A2C46C88181}" type="slidenum">
              <a:rPr lang="en-GB" noProof="0" smtClean="0"/>
              <a:pPr/>
              <a:t>61</a:t>
            </a:fld>
            <a:endParaRPr lang="en-GB" noProof="0"/>
          </a:p>
        </p:txBody>
      </p:sp>
      <p:sp>
        <p:nvSpPr>
          <p:cNvPr id="2" name="Title 1">
            <a:extLst>
              <a:ext uri="{FF2B5EF4-FFF2-40B4-BE49-F238E27FC236}">
                <a16:creationId xmlns:a16="http://schemas.microsoft.com/office/drawing/2014/main" id="{A4193427-1F45-1D10-7C9F-F8F7D73BF334}"/>
              </a:ext>
            </a:extLst>
          </p:cNvPr>
          <p:cNvSpPr>
            <a:spLocks noGrp="1"/>
          </p:cNvSpPr>
          <p:nvPr>
            <p:ph type="title"/>
          </p:nvPr>
        </p:nvSpPr>
        <p:spPr/>
        <p:txBody>
          <a:bodyPr/>
          <a:lstStyle/>
          <a:p>
            <a:r>
              <a:rPr lang="en-GB" noProof="0"/>
              <a:t>Kidney, CV, and mortality outcomes</a:t>
            </a:r>
          </a:p>
        </p:txBody>
      </p:sp>
      <p:sp>
        <p:nvSpPr>
          <p:cNvPr id="33" name="Rectangle 63">
            <a:extLst>
              <a:ext uri="{FF2B5EF4-FFF2-40B4-BE49-F238E27FC236}">
                <a16:creationId xmlns:a16="http://schemas.microsoft.com/office/drawing/2014/main" id="{90BDC02A-C980-6D0E-12DE-670DE014648C}"/>
              </a:ext>
            </a:extLst>
          </p:cNvPr>
          <p:cNvSpPr>
            <a:spLocks noChangeArrowheads="1"/>
          </p:cNvSpPr>
          <p:nvPr/>
        </p:nvSpPr>
        <p:spPr bwMode="auto">
          <a:xfrm>
            <a:off x="775259" y="181841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Outcome</a:t>
            </a:r>
            <a:endParaRPr lang="en-GB" b="1" noProof="0">
              <a:solidFill>
                <a:schemeClr val="bg1"/>
              </a:solidFill>
            </a:endParaRPr>
          </a:p>
        </p:txBody>
      </p:sp>
      <p:sp>
        <p:nvSpPr>
          <p:cNvPr id="34" name="Rectangle 64">
            <a:extLst>
              <a:ext uri="{FF2B5EF4-FFF2-40B4-BE49-F238E27FC236}">
                <a16:creationId xmlns:a16="http://schemas.microsoft.com/office/drawing/2014/main" id="{7F7B3FE2-DAD0-274A-26FE-4C1DA413A50B}"/>
              </a:ext>
            </a:extLst>
          </p:cNvPr>
          <p:cNvSpPr>
            <a:spLocks noChangeArrowheads="1"/>
          </p:cNvSpPr>
          <p:nvPr/>
        </p:nvSpPr>
        <p:spPr bwMode="auto">
          <a:xfrm>
            <a:off x="4675065" y="174649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Finerenone</a:t>
            </a:r>
          </a:p>
          <a:p>
            <a:pPr algn="ctr"/>
            <a:r>
              <a:rPr lang="en-GB" sz="1000" b="1" noProof="0">
                <a:solidFill>
                  <a:schemeClr val="bg1"/>
                </a:solidFill>
              </a:rPr>
              <a:t>(N=7291)</a:t>
            </a:r>
            <a:endParaRPr lang="en-GB" b="1" noProof="0">
              <a:solidFill>
                <a:schemeClr val="bg1"/>
              </a:solidFill>
            </a:endParaRPr>
          </a:p>
        </p:txBody>
      </p:sp>
      <p:sp>
        <p:nvSpPr>
          <p:cNvPr id="35" name="Rectangle 65">
            <a:extLst>
              <a:ext uri="{FF2B5EF4-FFF2-40B4-BE49-F238E27FC236}">
                <a16:creationId xmlns:a16="http://schemas.microsoft.com/office/drawing/2014/main" id="{63CA8885-3244-1AD1-B693-8A491FA58B7D}"/>
              </a:ext>
            </a:extLst>
          </p:cNvPr>
          <p:cNvSpPr>
            <a:spLocks noChangeArrowheads="1"/>
          </p:cNvSpPr>
          <p:nvPr/>
        </p:nvSpPr>
        <p:spPr bwMode="auto">
          <a:xfrm>
            <a:off x="5623086" y="1746494"/>
            <a:ext cx="537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Placebo</a:t>
            </a:r>
          </a:p>
          <a:p>
            <a:pPr algn="ctr"/>
            <a:r>
              <a:rPr lang="en-GB" sz="1000" b="1" noProof="0">
                <a:solidFill>
                  <a:schemeClr val="bg1"/>
                </a:solidFill>
              </a:rPr>
              <a:t>(N=7283)</a:t>
            </a:r>
            <a:endParaRPr lang="en-GB" b="1" noProof="0">
              <a:solidFill>
                <a:schemeClr val="bg1"/>
              </a:solidFill>
            </a:endParaRPr>
          </a:p>
        </p:txBody>
      </p:sp>
      <p:sp>
        <p:nvSpPr>
          <p:cNvPr id="36" name="Rectangle 66">
            <a:extLst>
              <a:ext uri="{FF2B5EF4-FFF2-40B4-BE49-F238E27FC236}">
                <a16:creationId xmlns:a16="http://schemas.microsoft.com/office/drawing/2014/main" id="{AF92CF5C-5905-2605-7EBA-CFFA1168853B}"/>
              </a:ext>
            </a:extLst>
          </p:cNvPr>
          <p:cNvSpPr>
            <a:spLocks noChangeArrowheads="1"/>
          </p:cNvSpPr>
          <p:nvPr/>
        </p:nvSpPr>
        <p:spPr bwMode="auto">
          <a:xfrm>
            <a:off x="6423545" y="1823438"/>
            <a:ext cx="6892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Finerenone</a:t>
            </a:r>
            <a:endParaRPr lang="en-GB" b="1" noProof="0">
              <a:solidFill>
                <a:schemeClr val="bg1"/>
              </a:solidFill>
            </a:endParaRPr>
          </a:p>
        </p:txBody>
      </p:sp>
      <p:sp>
        <p:nvSpPr>
          <p:cNvPr id="37" name="Rectangle 67">
            <a:extLst>
              <a:ext uri="{FF2B5EF4-FFF2-40B4-BE49-F238E27FC236}">
                <a16:creationId xmlns:a16="http://schemas.microsoft.com/office/drawing/2014/main" id="{7437E551-5A9C-1399-290B-5FBB2D73F54B}"/>
              </a:ext>
            </a:extLst>
          </p:cNvPr>
          <p:cNvSpPr>
            <a:spLocks noChangeArrowheads="1"/>
          </p:cNvSpPr>
          <p:nvPr/>
        </p:nvSpPr>
        <p:spPr bwMode="auto">
          <a:xfrm>
            <a:off x="7408994" y="18234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Placebo</a:t>
            </a:r>
            <a:endParaRPr lang="en-GB" b="1" noProof="0">
              <a:solidFill>
                <a:schemeClr val="bg1"/>
              </a:solidFill>
            </a:endParaRPr>
          </a:p>
        </p:txBody>
      </p:sp>
      <p:sp>
        <p:nvSpPr>
          <p:cNvPr id="39" name="Rectangle 71">
            <a:extLst>
              <a:ext uri="{FF2B5EF4-FFF2-40B4-BE49-F238E27FC236}">
                <a16:creationId xmlns:a16="http://schemas.microsoft.com/office/drawing/2014/main" id="{6842CEDE-9562-2B5B-8481-8AF2268593AA}"/>
              </a:ext>
            </a:extLst>
          </p:cNvPr>
          <p:cNvSpPr>
            <a:spLocks noChangeArrowheads="1"/>
          </p:cNvSpPr>
          <p:nvPr/>
        </p:nvSpPr>
        <p:spPr bwMode="auto">
          <a:xfrm>
            <a:off x="896262" y="2482833"/>
            <a:ext cx="3113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or sustained ≥57% decrease in eGFR</a:t>
            </a:r>
            <a:endParaRPr lang="en-GB" b="1" noProof="0"/>
          </a:p>
        </p:txBody>
      </p:sp>
      <p:sp>
        <p:nvSpPr>
          <p:cNvPr id="40" name="Rectangle 72">
            <a:extLst>
              <a:ext uri="{FF2B5EF4-FFF2-40B4-BE49-F238E27FC236}">
                <a16:creationId xmlns:a16="http://schemas.microsoft.com/office/drawing/2014/main" id="{005B7FD7-481B-9DF1-601B-20AEC487C295}"/>
              </a:ext>
            </a:extLst>
          </p:cNvPr>
          <p:cNvSpPr>
            <a:spLocks noChangeArrowheads="1"/>
          </p:cNvSpPr>
          <p:nvPr/>
        </p:nvSpPr>
        <p:spPr bwMode="auto">
          <a:xfrm>
            <a:off x="4925823"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460</a:t>
            </a:r>
            <a:endParaRPr lang="en-GB" noProof="0"/>
          </a:p>
        </p:txBody>
      </p:sp>
      <p:sp>
        <p:nvSpPr>
          <p:cNvPr id="41" name="Rectangle 73">
            <a:extLst>
              <a:ext uri="{FF2B5EF4-FFF2-40B4-BE49-F238E27FC236}">
                <a16:creationId xmlns:a16="http://schemas.microsoft.com/office/drawing/2014/main" id="{35B8B6FA-0CD6-73A8-4A4E-4F05FED59A4A}"/>
              </a:ext>
            </a:extLst>
          </p:cNvPr>
          <p:cNvSpPr>
            <a:spLocks noChangeArrowheads="1"/>
          </p:cNvSpPr>
          <p:nvPr/>
        </p:nvSpPr>
        <p:spPr bwMode="auto">
          <a:xfrm>
            <a:off x="5789799"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589</a:t>
            </a:r>
            <a:endParaRPr lang="en-GB" noProof="0"/>
          </a:p>
        </p:txBody>
      </p:sp>
      <p:sp>
        <p:nvSpPr>
          <p:cNvPr id="42" name="Rectangle 74">
            <a:extLst>
              <a:ext uri="{FF2B5EF4-FFF2-40B4-BE49-F238E27FC236}">
                <a16:creationId xmlns:a16="http://schemas.microsoft.com/office/drawing/2014/main" id="{8EC885C0-F3C7-A9B2-1178-80977C1D5DA6}"/>
              </a:ext>
            </a:extLst>
          </p:cNvPr>
          <p:cNvSpPr>
            <a:spLocks noChangeArrowheads="1"/>
          </p:cNvSpPr>
          <p:nvPr/>
        </p:nvSpPr>
        <p:spPr bwMode="auto">
          <a:xfrm>
            <a:off x="6650393"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22.3</a:t>
            </a:r>
            <a:endParaRPr lang="en-GB" noProof="0"/>
          </a:p>
        </p:txBody>
      </p:sp>
      <p:sp>
        <p:nvSpPr>
          <p:cNvPr id="43" name="Rectangle 75">
            <a:extLst>
              <a:ext uri="{FF2B5EF4-FFF2-40B4-BE49-F238E27FC236}">
                <a16:creationId xmlns:a16="http://schemas.microsoft.com/office/drawing/2014/main" id="{F716C98F-658C-0E74-089A-13079442277D}"/>
              </a:ext>
            </a:extLst>
          </p:cNvPr>
          <p:cNvSpPr>
            <a:spLocks noChangeArrowheads="1"/>
          </p:cNvSpPr>
          <p:nvPr/>
        </p:nvSpPr>
        <p:spPr bwMode="auto">
          <a:xfrm>
            <a:off x="7508358"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44" name="Rectangle 76">
            <a:extLst>
              <a:ext uri="{FF2B5EF4-FFF2-40B4-BE49-F238E27FC236}">
                <a16:creationId xmlns:a16="http://schemas.microsoft.com/office/drawing/2014/main" id="{375F2AEB-1951-66D5-C24B-DB16BFDD1600}"/>
              </a:ext>
            </a:extLst>
          </p:cNvPr>
          <p:cNvSpPr>
            <a:spLocks noChangeArrowheads="1"/>
          </p:cNvSpPr>
          <p:nvPr/>
        </p:nvSpPr>
        <p:spPr bwMode="auto">
          <a:xfrm>
            <a:off x="9540812" y="248283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0.76 (0.68, 0.86)</a:t>
            </a:r>
            <a:endParaRPr lang="en-GB" noProof="0"/>
          </a:p>
        </p:txBody>
      </p:sp>
      <p:sp>
        <p:nvSpPr>
          <p:cNvPr id="45" name="Rectangle 77">
            <a:extLst>
              <a:ext uri="{FF2B5EF4-FFF2-40B4-BE49-F238E27FC236}">
                <a16:creationId xmlns:a16="http://schemas.microsoft.com/office/drawing/2014/main" id="{0BF56383-2FF3-EC8F-E352-817208FB59E1}"/>
              </a:ext>
            </a:extLst>
          </p:cNvPr>
          <p:cNvSpPr>
            <a:spLocks noChangeArrowheads="1"/>
          </p:cNvSpPr>
          <p:nvPr/>
        </p:nvSpPr>
        <p:spPr bwMode="auto">
          <a:xfrm>
            <a:off x="896262" y="2784458"/>
            <a:ext cx="3738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or CV death</a:t>
            </a:r>
            <a:endParaRPr lang="en-GB" b="1" noProof="0"/>
          </a:p>
        </p:txBody>
      </p:sp>
      <p:sp>
        <p:nvSpPr>
          <p:cNvPr id="46" name="Rectangle 78">
            <a:extLst>
              <a:ext uri="{FF2B5EF4-FFF2-40B4-BE49-F238E27FC236}">
                <a16:creationId xmlns:a16="http://schemas.microsoft.com/office/drawing/2014/main" id="{F5FFACD4-A965-0240-B345-57B2C2E5044A}"/>
              </a:ext>
            </a:extLst>
          </p:cNvPr>
          <p:cNvSpPr>
            <a:spLocks noChangeArrowheads="1"/>
          </p:cNvSpPr>
          <p:nvPr/>
        </p:nvSpPr>
        <p:spPr bwMode="auto">
          <a:xfrm>
            <a:off x="4925823"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612</a:t>
            </a:r>
            <a:endParaRPr lang="en-GB" noProof="0"/>
          </a:p>
        </p:txBody>
      </p:sp>
      <p:sp>
        <p:nvSpPr>
          <p:cNvPr id="47" name="Rectangle 79">
            <a:extLst>
              <a:ext uri="{FF2B5EF4-FFF2-40B4-BE49-F238E27FC236}">
                <a16:creationId xmlns:a16="http://schemas.microsoft.com/office/drawing/2014/main" id="{DD21E818-DD3D-8192-7F12-07B1A9C571E6}"/>
              </a:ext>
            </a:extLst>
          </p:cNvPr>
          <p:cNvSpPr>
            <a:spLocks noChangeArrowheads="1"/>
          </p:cNvSpPr>
          <p:nvPr/>
        </p:nvSpPr>
        <p:spPr bwMode="auto">
          <a:xfrm>
            <a:off x="5789799"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763</a:t>
            </a:r>
            <a:endParaRPr lang="en-GB" noProof="0"/>
          </a:p>
        </p:txBody>
      </p:sp>
      <p:sp>
        <p:nvSpPr>
          <p:cNvPr id="48" name="Rectangle 80">
            <a:extLst>
              <a:ext uri="{FF2B5EF4-FFF2-40B4-BE49-F238E27FC236}">
                <a16:creationId xmlns:a16="http://schemas.microsoft.com/office/drawing/2014/main" id="{7505221C-A034-97B4-AF72-E25E3CC718C4}"/>
              </a:ext>
            </a:extLst>
          </p:cNvPr>
          <p:cNvSpPr>
            <a:spLocks noChangeArrowheads="1"/>
          </p:cNvSpPr>
          <p:nvPr/>
        </p:nvSpPr>
        <p:spPr bwMode="auto">
          <a:xfrm>
            <a:off x="6650393"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29.7</a:t>
            </a:r>
            <a:endParaRPr lang="en-GB" noProof="0"/>
          </a:p>
        </p:txBody>
      </p:sp>
      <p:sp>
        <p:nvSpPr>
          <p:cNvPr id="49" name="Rectangle 81">
            <a:extLst>
              <a:ext uri="{FF2B5EF4-FFF2-40B4-BE49-F238E27FC236}">
                <a16:creationId xmlns:a16="http://schemas.microsoft.com/office/drawing/2014/main" id="{140914CC-918C-C2CF-FF75-540AA2C352C2}"/>
              </a:ext>
            </a:extLst>
          </p:cNvPr>
          <p:cNvSpPr>
            <a:spLocks noChangeArrowheads="1"/>
          </p:cNvSpPr>
          <p:nvPr/>
        </p:nvSpPr>
        <p:spPr bwMode="auto">
          <a:xfrm>
            <a:off x="7508358"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37.3</a:t>
            </a:r>
            <a:endParaRPr lang="en-GB" noProof="0"/>
          </a:p>
        </p:txBody>
      </p:sp>
      <p:sp>
        <p:nvSpPr>
          <p:cNvPr id="50" name="Rectangle 82">
            <a:extLst>
              <a:ext uri="{FF2B5EF4-FFF2-40B4-BE49-F238E27FC236}">
                <a16:creationId xmlns:a16="http://schemas.microsoft.com/office/drawing/2014/main" id="{1D2AAE8C-CA3A-38D0-733D-FED6B2FAC884}"/>
              </a:ext>
            </a:extLst>
          </p:cNvPr>
          <p:cNvSpPr>
            <a:spLocks noChangeArrowheads="1"/>
          </p:cNvSpPr>
          <p:nvPr/>
        </p:nvSpPr>
        <p:spPr bwMode="auto">
          <a:xfrm>
            <a:off x="9540812" y="278445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0.79 (0.71, 0.88)</a:t>
            </a:r>
            <a:endParaRPr lang="en-GB" noProof="0"/>
          </a:p>
        </p:txBody>
      </p:sp>
      <p:sp>
        <p:nvSpPr>
          <p:cNvPr id="52" name="Rectangle 84">
            <a:extLst>
              <a:ext uri="{FF2B5EF4-FFF2-40B4-BE49-F238E27FC236}">
                <a16:creationId xmlns:a16="http://schemas.microsoft.com/office/drawing/2014/main" id="{BA5706B7-3D20-4345-6CF5-C46B72B88757}"/>
              </a:ext>
            </a:extLst>
          </p:cNvPr>
          <p:cNvSpPr>
            <a:spLocks noChangeArrowheads="1"/>
          </p:cNvSpPr>
          <p:nvPr/>
        </p:nvSpPr>
        <p:spPr bwMode="auto">
          <a:xfrm>
            <a:off x="4925823"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786</a:t>
            </a:r>
            <a:endParaRPr lang="en-GB" noProof="0"/>
          </a:p>
        </p:txBody>
      </p:sp>
      <p:sp>
        <p:nvSpPr>
          <p:cNvPr id="53" name="Rectangle 85">
            <a:extLst>
              <a:ext uri="{FF2B5EF4-FFF2-40B4-BE49-F238E27FC236}">
                <a16:creationId xmlns:a16="http://schemas.microsoft.com/office/drawing/2014/main" id="{83933D1D-8A8D-9838-6685-296105064197}"/>
              </a:ext>
            </a:extLst>
          </p:cNvPr>
          <p:cNvSpPr>
            <a:spLocks noChangeArrowheads="1"/>
          </p:cNvSpPr>
          <p:nvPr/>
        </p:nvSpPr>
        <p:spPr bwMode="auto">
          <a:xfrm>
            <a:off x="5789799"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997</a:t>
            </a:r>
            <a:endParaRPr lang="en-GB" noProof="0"/>
          </a:p>
        </p:txBody>
      </p:sp>
      <p:sp>
        <p:nvSpPr>
          <p:cNvPr id="54" name="Rectangle 86">
            <a:extLst>
              <a:ext uri="{FF2B5EF4-FFF2-40B4-BE49-F238E27FC236}">
                <a16:creationId xmlns:a16="http://schemas.microsoft.com/office/drawing/2014/main" id="{30DB9641-C7F2-6C3E-C0C0-41C61EDDAD68}"/>
              </a:ext>
            </a:extLst>
          </p:cNvPr>
          <p:cNvSpPr>
            <a:spLocks noChangeArrowheads="1"/>
          </p:cNvSpPr>
          <p:nvPr/>
        </p:nvSpPr>
        <p:spPr bwMode="auto">
          <a:xfrm>
            <a:off x="6650393"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38.6</a:t>
            </a:r>
            <a:endParaRPr lang="en-GB" noProof="0"/>
          </a:p>
        </p:txBody>
      </p:sp>
      <p:sp>
        <p:nvSpPr>
          <p:cNvPr id="55" name="Rectangle 87">
            <a:extLst>
              <a:ext uri="{FF2B5EF4-FFF2-40B4-BE49-F238E27FC236}">
                <a16:creationId xmlns:a16="http://schemas.microsoft.com/office/drawing/2014/main" id="{AD0C8465-F256-0214-F04F-2E7E5129FB8C}"/>
              </a:ext>
            </a:extLst>
          </p:cNvPr>
          <p:cNvSpPr>
            <a:spLocks noChangeArrowheads="1"/>
          </p:cNvSpPr>
          <p:nvPr/>
        </p:nvSpPr>
        <p:spPr bwMode="auto">
          <a:xfrm>
            <a:off x="7508358"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49.6</a:t>
            </a:r>
            <a:endParaRPr lang="en-GB" noProof="0"/>
          </a:p>
        </p:txBody>
      </p:sp>
      <p:sp>
        <p:nvSpPr>
          <p:cNvPr id="56" name="Rectangle 88">
            <a:extLst>
              <a:ext uri="{FF2B5EF4-FFF2-40B4-BE49-F238E27FC236}">
                <a16:creationId xmlns:a16="http://schemas.microsoft.com/office/drawing/2014/main" id="{46EBBE52-1E42-55FB-C09F-C2CEB57B04A8}"/>
              </a:ext>
            </a:extLst>
          </p:cNvPr>
          <p:cNvSpPr>
            <a:spLocks noChangeArrowheads="1"/>
          </p:cNvSpPr>
          <p:nvPr/>
        </p:nvSpPr>
        <p:spPr bwMode="auto">
          <a:xfrm>
            <a:off x="9540812" y="3087671"/>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(0.70, 0.85)</a:t>
            </a:r>
            <a:endParaRPr lang="en-GB" noProof="0"/>
          </a:p>
        </p:txBody>
      </p:sp>
      <p:sp>
        <p:nvSpPr>
          <p:cNvPr id="57" name="Rectangle 89">
            <a:extLst>
              <a:ext uri="{FF2B5EF4-FFF2-40B4-BE49-F238E27FC236}">
                <a16:creationId xmlns:a16="http://schemas.microsoft.com/office/drawing/2014/main" id="{2F43221F-597D-3488-8AE2-69D8A2264A3D}"/>
              </a:ext>
            </a:extLst>
          </p:cNvPr>
          <p:cNvSpPr>
            <a:spLocks noChangeArrowheads="1"/>
          </p:cNvSpPr>
          <p:nvPr/>
        </p:nvSpPr>
        <p:spPr bwMode="auto">
          <a:xfrm>
            <a:off x="896263" y="3389296"/>
            <a:ext cx="8944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a:t>
            </a:r>
            <a:endParaRPr lang="en-GB" b="1" noProof="0"/>
          </a:p>
        </p:txBody>
      </p:sp>
      <p:sp>
        <p:nvSpPr>
          <p:cNvPr id="105" name="Rectangle 64">
            <a:extLst>
              <a:ext uri="{FF2B5EF4-FFF2-40B4-BE49-F238E27FC236}">
                <a16:creationId xmlns:a16="http://schemas.microsoft.com/office/drawing/2014/main" id="{69D4A14E-AED4-9EB4-0939-5BCFB3CCD0D7}"/>
              </a:ext>
            </a:extLst>
          </p:cNvPr>
          <p:cNvSpPr>
            <a:spLocks noChangeArrowheads="1"/>
          </p:cNvSpPr>
          <p:nvPr/>
        </p:nvSpPr>
        <p:spPr bwMode="auto">
          <a:xfrm>
            <a:off x="5140731" y="151167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Events</a:t>
            </a:r>
            <a:endParaRPr lang="en-GB" b="1" noProof="0">
              <a:solidFill>
                <a:schemeClr val="bg1"/>
              </a:solidFill>
            </a:endParaRPr>
          </a:p>
        </p:txBody>
      </p:sp>
      <p:sp>
        <p:nvSpPr>
          <p:cNvPr id="106" name="Rectangle 64">
            <a:extLst>
              <a:ext uri="{FF2B5EF4-FFF2-40B4-BE49-F238E27FC236}">
                <a16:creationId xmlns:a16="http://schemas.microsoft.com/office/drawing/2014/main" id="{6C8C5BE5-9FF2-971C-64B5-3B05873D98D1}"/>
              </a:ext>
            </a:extLst>
          </p:cNvPr>
          <p:cNvSpPr>
            <a:spLocks noChangeArrowheads="1"/>
          </p:cNvSpPr>
          <p:nvPr/>
        </p:nvSpPr>
        <p:spPr bwMode="auto">
          <a:xfrm>
            <a:off x="6509562" y="1508060"/>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 rate/1000 PY</a:t>
            </a:r>
            <a:endParaRPr lang="en-GB" b="1" noProof="0">
              <a:solidFill>
                <a:schemeClr val="bg1"/>
              </a:solidFill>
            </a:endParaRPr>
          </a:p>
        </p:txBody>
      </p:sp>
      <p:sp>
        <p:nvSpPr>
          <p:cNvPr id="107" name="Rectangle 68">
            <a:extLst>
              <a:ext uri="{FF2B5EF4-FFF2-40B4-BE49-F238E27FC236}">
                <a16:creationId xmlns:a16="http://schemas.microsoft.com/office/drawing/2014/main" id="{611040EC-EA75-6CA9-AEAE-E8908AB31696}"/>
              </a:ext>
            </a:extLst>
          </p:cNvPr>
          <p:cNvSpPr>
            <a:spLocks noChangeArrowheads="1"/>
          </p:cNvSpPr>
          <p:nvPr/>
        </p:nvSpPr>
        <p:spPr bwMode="auto">
          <a:xfrm>
            <a:off x="10918412" y="1818418"/>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i="1">
                <a:solidFill>
                  <a:schemeClr val="bg1"/>
                </a:solidFill>
              </a:rPr>
              <a:t>p</a:t>
            </a:r>
            <a:r>
              <a:rPr lang="en-GB" sz="1000" b="1" i="1" noProof="0">
                <a:solidFill>
                  <a:schemeClr val="bg1"/>
                </a:solidFill>
              </a:rPr>
              <a:t>-</a:t>
            </a:r>
            <a:r>
              <a:rPr lang="en-GB" sz="1000" b="1" noProof="0">
                <a:solidFill>
                  <a:schemeClr val="bg1"/>
                </a:solidFill>
              </a:rPr>
              <a:t>value</a:t>
            </a:r>
            <a:endParaRPr lang="en-GB" b="1" noProof="0">
              <a:solidFill>
                <a:schemeClr val="bg1"/>
              </a:solidFill>
            </a:endParaRPr>
          </a:p>
        </p:txBody>
      </p:sp>
      <p:sp>
        <p:nvSpPr>
          <p:cNvPr id="108" name="Rectangle 72">
            <a:extLst>
              <a:ext uri="{FF2B5EF4-FFF2-40B4-BE49-F238E27FC236}">
                <a16:creationId xmlns:a16="http://schemas.microsoft.com/office/drawing/2014/main" id="{F5B93CA4-B6A9-7573-4C59-729101DD4D03}"/>
              </a:ext>
            </a:extLst>
          </p:cNvPr>
          <p:cNvSpPr>
            <a:spLocks noChangeArrowheads="1"/>
          </p:cNvSpPr>
          <p:nvPr/>
        </p:nvSpPr>
        <p:spPr bwMode="auto">
          <a:xfrm>
            <a:off x="10905318" y="2478171"/>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09" name="Rectangle 78">
            <a:extLst>
              <a:ext uri="{FF2B5EF4-FFF2-40B4-BE49-F238E27FC236}">
                <a16:creationId xmlns:a16="http://schemas.microsoft.com/office/drawing/2014/main" id="{34F0D2A6-051D-ABE7-796F-085AA60F87DA}"/>
              </a:ext>
            </a:extLst>
          </p:cNvPr>
          <p:cNvSpPr>
            <a:spLocks noChangeArrowheads="1"/>
          </p:cNvSpPr>
          <p:nvPr/>
        </p:nvSpPr>
        <p:spPr bwMode="auto">
          <a:xfrm>
            <a:off x="10905318" y="2779796"/>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10" name="Rectangle 84">
            <a:extLst>
              <a:ext uri="{FF2B5EF4-FFF2-40B4-BE49-F238E27FC236}">
                <a16:creationId xmlns:a16="http://schemas.microsoft.com/office/drawing/2014/main" id="{C0C4DC6D-5D6F-6686-7898-E4B44F10EC37}"/>
              </a:ext>
            </a:extLst>
          </p:cNvPr>
          <p:cNvSpPr>
            <a:spLocks noChangeArrowheads="1"/>
          </p:cNvSpPr>
          <p:nvPr/>
        </p:nvSpPr>
        <p:spPr bwMode="auto">
          <a:xfrm>
            <a:off x="10905318" y="3083009"/>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grpSp>
        <p:nvGrpSpPr>
          <p:cNvPr id="26" name="Group 25">
            <a:extLst>
              <a:ext uri="{FF2B5EF4-FFF2-40B4-BE49-F238E27FC236}">
                <a16:creationId xmlns:a16="http://schemas.microsoft.com/office/drawing/2014/main" id="{4ED4D441-A01F-E128-E7B5-3572239778E8}"/>
              </a:ext>
            </a:extLst>
          </p:cNvPr>
          <p:cNvGrpSpPr/>
          <p:nvPr/>
        </p:nvGrpSpPr>
        <p:grpSpPr>
          <a:xfrm>
            <a:off x="7451386" y="6078741"/>
            <a:ext cx="2199591" cy="439967"/>
            <a:chOff x="7313159" y="6004310"/>
            <a:chExt cx="2199591" cy="439967"/>
          </a:xfrm>
        </p:grpSpPr>
        <p:sp>
          <p:nvSpPr>
            <p:cNvPr id="118" name="TextBox 117">
              <a:extLst>
                <a:ext uri="{FF2B5EF4-FFF2-40B4-BE49-F238E27FC236}">
                  <a16:creationId xmlns:a16="http://schemas.microsoft.com/office/drawing/2014/main" id="{FD151E20-36D4-5877-0277-853ADA785468}"/>
                </a:ext>
              </a:extLst>
            </p:cNvPr>
            <p:cNvSpPr txBox="1"/>
            <p:nvPr/>
          </p:nvSpPr>
          <p:spPr>
            <a:xfrm>
              <a:off x="7313159" y="6041078"/>
              <a:ext cx="140682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finerenone</a:t>
              </a:r>
            </a:p>
          </p:txBody>
        </p:sp>
        <p:sp>
          <p:nvSpPr>
            <p:cNvPr id="119" name="TextBox 118">
              <a:extLst>
                <a:ext uri="{FF2B5EF4-FFF2-40B4-BE49-F238E27FC236}">
                  <a16:creationId xmlns:a16="http://schemas.microsoft.com/office/drawing/2014/main" id="{144C94B8-33B8-0426-9DE2-F17CCF12BCE7}"/>
                </a:ext>
              </a:extLst>
            </p:cNvPr>
            <p:cNvSpPr txBox="1"/>
            <p:nvPr/>
          </p:nvSpPr>
          <p:spPr>
            <a:xfrm>
              <a:off x="8856980" y="6041078"/>
              <a:ext cx="655770"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placebo</a:t>
              </a:r>
            </a:p>
          </p:txBody>
        </p:sp>
        <p:cxnSp>
          <p:nvCxnSpPr>
            <p:cNvPr id="120" name="Straight Arrow Connector 119">
              <a:extLst>
                <a:ext uri="{FF2B5EF4-FFF2-40B4-BE49-F238E27FC236}">
                  <a16:creationId xmlns:a16="http://schemas.microsoft.com/office/drawing/2014/main" id="{A99A3A81-4AB8-AA14-E1EB-EB85DDB40BED}"/>
                </a:ext>
              </a:extLst>
            </p:cNvPr>
            <p:cNvCxnSpPr>
              <a:cxnSpLocks/>
            </p:cNvCxnSpPr>
            <p:nvPr/>
          </p:nvCxnSpPr>
          <p:spPr>
            <a:xfrm flipH="1">
              <a:off x="7912248" y="6004310"/>
              <a:ext cx="7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C48175EF-4DA9-8AD5-DC90-C681616798EC}"/>
                </a:ext>
              </a:extLst>
            </p:cNvPr>
            <p:cNvCxnSpPr>
              <a:cxnSpLocks/>
            </p:cNvCxnSpPr>
            <p:nvPr/>
          </p:nvCxnSpPr>
          <p:spPr>
            <a:xfrm>
              <a:off x="8960973" y="6004310"/>
              <a:ext cx="39180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90">
            <a:extLst>
              <a:ext uri="{FF2B5EF4-FFF2-40B4-BE49-F238E27FC236}">
                <a16:creationId xmlns:a16="http://schemas.microsoft.com/office/drawing/2014/main" id="{7D6664FD-E4B2-DA8A-DDE8-2952B28ED2E7}"/>
              </a:ext>
            </a:extLst>
          </p:cNvPr>
          <p:cNvSpPr>
            <a:spLocks noChangeArrowheads="1"/>
          </p:cNvSpPr>
          <p:nvPr/>
        </p:nvSpPr>
        <p:spPr bwMode="auto">
          <a:xfrm>
            <a:off x="4925823"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346</a:t>
            </a:r>
            <a:endParaRPr lang="en-GB" noProof="0"/>
          </a:p>
        </p:txBody>
      </p:sp>
      <p:sp>
        <p:nvSpPr>
          <p:cNvPr id="167" name="Rectangle 91">
            <a:extLst>
              <a:ext uri="{FF2B5EF4-FFF2-40B4-BE49-F238E27FC236}">
                <a16:creationId xmlns:a16="http://schemas.microsoft.com/office/drawing/2014/main" id="{D9466AF3-2698-6208-5946-96615E3512B0}"/>
              </a:ext>
            </a:extLst>
          </p:cNvPr>
          <p:cNvSpPr>
            <a:spLocks noChangeArrowheads="1"/>
          </p:cNvSpPr>
          <p:nvPr/>
        </p:nvSpPr>
        <p:spPr bwMode="auto">
          <a:xfrm>
            <a:off x="5789799"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399</a:t>
            </a:r>
            <a:endParaRPr lang="en-GB" noProof="0"/>
          </a:p>
        </p:txBody>
      </p:sp>
      <p:sp>
        <p:nvSpPr>
          <p:cNvPr id="168" name="Rectangle 92">
            <a:extLst>
              <a:ext uri="{FF2B5EF4-FFF2-40B4-BE49-F238E27FC236}">
                <a16:creationId xmlns:a16="http://schemas.microsoft.com/office/drawing/2014/main" id="{6D2E0F5D-3144-663E-2B27-B19D77FD3EAC}"/>
              </a:ext>
            </a:extLst>
          </p:cNvPr>
          <p:cNvSpPr>
            <a:spLocks noChangeArrowheads="1"/>
          </p:cNvSpPr>
          <p:nvPr/>
        </p:nvSpPr>
        <p:spPr bwMode="auto">
          <a:xfrm>
            <a:off x="6650393"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16.7</a:t>
            </a:r>
            <a:endParaRPr lang="en-GB" noProof="0"/>
          </a:p>
        </p:txBody>
      </p:sp>
      <p:sp>
        <p:nvSpPr>
          <p:cNvPr id="169" name="Rectangle 93">
            <a:extLst>
              <a:ext uri="{FF2B5EF4-FFF2-40B4-BE49-F238E27FC236}">
                <a16:creationId xmlns:a16="http://schemas.microsoft.com/office/drawing/2014/main" id="{02381D3C-6FF7-2592-EAB5-DABAA9199D0A}"/>
              </a:ext>
            </a:extLst>
          </p:cNvPr>
          <p:cNvSpPr>
            <a:spLocks noChangeArrowheads="1"/>
          </p:cNvSpPr>
          <p:nvPr/>
        </p:nvSpPr>
        <p:spPr bwMode="auto">
          <a:xfrm>
            <a:off x="7508358"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19.4</a:t>
            </a:r>
            <a:endParaRPr lang="en-GB" noProof="0"/>
          </a:p>
        </p:txBody>
      </p:sp>
      <p:sp>
        <p:nvSpPr>
          <p:cNvPr id="170" name="Rectangle 94">
            <a:extLst>
              <a:ext uri="{FF2B5EF4-FFF2-40B4-BE49-F238E27FC236}">
                <a16:creationId xmlns:a16="http://schemas.microsoft.com/office/drawing/2014/main" id="{54FDDB27-009C-CFCA-ECC5-F368ADA0FC50}"/>
              </a:ext>
            </a:extLst>
          </p:cNvPr>
          <p:cNvSpPr>
            <a:spLocks noChangeArrowheads="1"/>
          </p:cNvSpPr>
          <p:nvPr/>
        </p:nvSpPr>
        <p:spPr bwMode="auto">
          <a:xfrm>
            <a:off x="9548827" y="3389296"/>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0.85 (0.74, 0.99)</a:t>
            </a:r>
            <a:endParaRPr lang="en-GB" noProof="0"/>
          </a:p>
        </p:txBody>
      </p:sp>
      <p:sp>
        <p:nvSpPr>
          <p:cNvPr id="171" name="Rectangle 90">
            <a:extLst>
              <a:ext uri="{FF2B5EF4-FFF2-40B4-BE49-F238E27FC236}">
                <a16:creationId xmlns:a16="http://schemas.microsoft.com/office/drawing/2014/main" id="{6C296D0C-CDBE-EC16-B976-1BD07E4E9D39}"/>
              </a:ext>
            </a:extLst>
          </p:cNvPr>
          <p:cNvSpPr>
            <a:spLocks noChangeArrowheads="1"/>
          </p:cNvSpPr>
          <p:nvPr/>
        </p:nvSpPr>
        <p:spPr bwMode="auto">
          <a:xfrm>
            <a:off x="10980660" y="3384634"/>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0.0302</a:t>
            </a:r>
            <a:endParaRPr lang="en-GB" noProof="0"/>
          </a:p>
        </p:txBody>
      </p:sp>
      <p:sp>
        <p:nvSpPr>
          <p:cNvPr id="174" name="Rectangle 95">
            <a:extLst>
              <a:ext uri="{FF2B5EF4-FFF2-40B4-BE49-F238E27FC236}">
                <a16:creationId xmlns:a16="http://schemas.microsoft.com/office/drawing/2014/main" id="{EFB90EF3-00C1-6C59-8423-A9F7B373E99F}"/>
              </a:ext>
            </a:extLst>
          </p:cNvPr>
          <p:cNvSpPr>
            <a:spLocks noChangeArrowheads="1"/>
          </p:cNvSpPr>
          <p:nvPr/>
        </p:nvSpPr>
        <p:spPr bwMode="auto">
          <a:xfrm>
            <a:off x="896263" y="3690921"/>
            <a:ext cx="20374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Dialysis or kidney transplantation</a:t>
            </a:r>
            <a:endParaRPr lang="en-GB" b="1" noProof="0"/>
          </a:p>
        </p:txBody>
      </p:sp>
      <p:sp>
        <p:nvSpPr>
          <p:cNvPr id="175" name="Rectangle 96">
            <a:extLst>
              <a:ext uri="{FF2B5EF4-FFF2-40B4-BE49-F238E27FC236}">
                <a16:creationId xmlns:a16="http://schemas.microsoft.com/office/drawing/2014/main" id="{50680CD8-6133-37CD-D87C-BFFF50D83983}"/>
              </a:ext>
            </a:extLst>
          </p:cNvPr>
          <p:cNvSpPr>
            <a:spLocks noChangeArrowheads="1"/>
          </p:cNvSpPr>
          <p:nvPr/>
        </p:nvSpPr>
        <p:spPr bwMode="auto">
          <a:xfrm>
            <a:off x="4937024"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189</a:t>
            </a:r>
            <a:endParaRPr lang="en-GB" noProof="0"/>
          </a:p>
        </p:txBody>
      </p:sp>
      <p:sp>
        <p:nvSpPr>
          <p:cNvPr id="176" name="Rectangle 97">
            <a:extLst>
              <a:ext uri="{FF2B5EF4-FFF2-40B4-BE49-F238E27FC236}">
                <a16:creationId xmlns:a16="http://schemas.microsoft.com/office/drawing/2014/main" id="{8C1031A3-C5CA-8CA8-AD82-48C68C9E8884}"/>
              </a:ext>
            </a:extLst>
          </p:cNvPr>
          <p:cNvSpPr>
            <a:spLocks noChangeArrowheads="1"/>
          </p:cNvSpPr>
          <p:nvPr/>
        </p:nvSpPr>
        <p:spPr bwMode="auto">
          <a:xfrm>
            <a:off x="5789799"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240</a:t>
            </a:r>
            <a:endParaRPr lang="en-GB" noProof="0"/>
          </a:p>
        </p:txBody>
      </p:sp>
      <p:sp>
        <p:nvSpPr>
          <p:cNvPr id="177" name="Rectangle 98">
            <a:extLst>
              <a:ext uri="{FF2B5EF4-FFF2-40B4-BE49-F238E27FC236}">
                <a16:creationId xmlns:a16="http://schemas.microsoft.com/office/drawing/2014/main" id="{492388CC-EE89-4F76-1A3E-FCC2103EBF8E}"/>
              </a:ext>
            </a:extLst>
          </p:cNvPr>
          <p:cNvSpPr>
            <a:spLocks noChangeArrowheads="1"/>
          </p:cNvSpPr>
          <p:nvPr/>
        </p:nvSpPr>
        <p:spPr bwMode="auto">
          <a:xfrm>
            <a:off x="6693674" y="369092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8.5</a:t>
            </a:r>
            <a:endParaRPr lang="en-GB" noProof="0"/>
          </a:p>
        </p:txBody>
      </p:sp>
      <p:sp>
        <p:nvSpPr>
          <p:cNvPr id="178" name="Rectangle 99">
            <a:extLst>
              <a:ext uri="{FF2B5EF4-FFF2-40B4-BE49-F238E27FC236}">
                <a16:creationId xmlns:a16="http://schemas.microsoft.com/office/drawing/2014/main" id="{B74A8609-A56C-3590-B4D9-08A371C0FD3E}"/>
              </a:ext>
            </a:extLst>
          </p:cNvPr>
          <p:cNvSpPr>
            <a:spLocks noChangeArrowheads="1"/>
          </p:cNvSpPr>
          <p:nvPr/>
        </p:nvSpPr>
        <p:spPr bwMode="auto">
          <a:xfrm>
            <a:off x="7481107" y="3690921"/>
            <a:ext cx="2468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10.9</a:t>
            </a:r>
            <a:endParaRPr lang="en-GB" noProof="0"/>
          </a:p>
        </p:txBody>
      </p:sp>
      <p:sp>
        <p:nvSpPr>
          <p:cNvPr id="179" name="Rectangle 100">
            <a:extLst>
              <a:ext uri="{FF2B5EF4-FFF2-40B4-BE49-F238E27FC236}">
                <a16:creationId xmlns:a16="http://schemas.microsoft.com/office/drawing/2014/main" id="{01E7245E-739E-5C8C-216E-A53546AA9783}"/>
              </a:ext>
            </a:extLst>
          </p:cNvPr>
          <p:cNvSpPr>
            <a:spLocks noChangeArrowheads="1"/>
          </p:cNvSpPr>
          <p:nvPr/>
        </p:nvSpPr>
        <p:spPr bwMode="auto">
          <a:xfrm>
            <a:off x="9548827" y="369092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(0.64, 0.94)</a:t>
            </a:r>
            <a:endParaRPr lang="en-GB" noProof="0"/>
          </a:p>
        </p:txBody>
      </p:sp>
      <p:sp>
        <p:nvSpPr>
          <p:cNvPr id="180" name="Rectangle 96">
            <a:extLst>
              <a:ext uri="{FF2B5EF4-FFF2-40B4-BE49-F238E27FC236}">
                <a16:creationId xmlns:a16="http://schemas.microsoft.com/office/drawing/2014/main" id="{37E4E27A-F472-8EF1-80B7-572B6F9023F8}"/>
              </a:ext>
            </a:extLst>
          </p:cNvPr>
          <p:cNvSpPr>
            <a:spLocks noChangeArrowheads="1"/>
          </p:cNvSpPr>
          <p:nvPr/>
        </p:nvSpPr>
        <p:spPr bwMode="auto">
          <a:xfrm>
            <a:off x="10988675" y="3686259"/>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0.0089</a:t>
            </a:r>
            <a:endParaRPr lang="en-GB" noProof="0"/>
          </a:p>
        </p:txBody>
      </p:sp>
      <p:sp>
        <p:nvSpPr>
          <p:cNvPr id="183" name="Rectangle 71">
            <a:extLst>
              <a:ext uri="{FF2B5EF4-FFF2-40B4-BE49-F238E27FC236}">
                <a16:creationId xmlns:a16="http://schemas.microsoft.com/office/drawing/2014/main" id="{63A92F78-A360-A4B1-56E2-35D40E069E56}"/>
              </a:ext>
            </a:extLst>
          </p:cNvPr>
          <p:cNvSpPr>
            <a:spLocks noChangeArrowheads="1"/>
          </p:cNvSpPr>
          <p:nvPr/>
        </p:nvSpPr>
        <p:spPr bwMode="auto">
          <a:xfrm>
            <a:off x="772083" y="2174106"/>
            <a:ext cx="10659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outcomes</a:t>
            </a:r>
            <a:endParaRPr lang="en-GB" b="1" noProof="0"/>
          </a:p>
        </p:txBody>
      </p:sp>
      <p:sp>
        <p:nvSpPr>
          <p:cNvPr id="184" name="Rectangle 71">
            <a:extLst>
              <a:ext uri="{FF2B5EF4-FFF2-40B4-BE49-F238E27FC236}">
                <a16:creationId xmlns:a16="http://schemas.microsoft.com/office/drawing/2014/main" id="{09D75D7A-5CF5-EAAE-D2E2-05D780947CE2}"/>
              </a:ext>
            </a:extLst>
          </p:cNvPr>
          <p:cNvSpPr>
            <a:spLocks noChangeArrowheads="1"/>
          </p:cNvSpPr>
          <p:nvPr/>
        </p:nvSpPr>
        <p:spPr bwMode="auto">
          <a:xfrm>
            <a:off x="777726" y="3997263"/>
            <a:ext cx="8175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CV outcomes</a:t>
            </a:r>
            <a:endParaRPr lang="en-GB" b="1" noProof="0"/>
          </a:p>
        </p:txBody>
      </p:sp>
      <p:sp>
        <p:nvSpPr>
          <p:cNvPr id="185" name="Rectangle 101">
            <a:extLst>
              <a:ext uri="{FF2B5EF4-FFF2-40B4-BE49-F238E27FC236}">
                <a16:creationId xmlns:a16="http://schemas.microsoft.com/office/drawing/2014/main" id="{C8F81A8D-EC73-5893-D0FB-B3A96636057A}"/>
              </a:ext>
            </a:extLst>
          </p:cNvPr>
          <p:cNvSpPr>
            <a:spLocks noChangeArrowheads="1"/>
          </p:cNvSpPr>
          <p:nvPr/>
        </p:nvSpPr>
        <p:spPr bwMode="auto">
          <a:xfrm>
            <a:off x="896263" y="4308638"/>
            <a:ext cx="11092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a:t>
            </a:r>
            <a:endParaRPr lang="en-GB" b="1" noProof="0"/>
          </a:p>
        </p:txBody>
      </p:sp>
      <p:sp>
        <p:nvSpPr>
          <p:cNvPr id="186" name="Rectangle 107">
            <a:extLst>
              <a:ext uri="{FF2B5EF4-FFF2-40B4-BE49-F238E27FC236}">
                <a16:creationId xmlns:a16="http://schemas.microsoft.com/office/drawing/2014/main" id="{B4DF468B-FF8B-9F18-4EDC-40C822401A79}"/>
              </a:ext>
            </a:extLst>
          </p:cNvPr>
          <p:cNvSpPr>
            <a:spLocks noChangeArrowheads="1"/>
          </p:cNvSpPr>
          <p:nvPr/>
        </p:nvSpPr>
        <p:spPr bwMode="auto">
          <a:xfrm>
            <a:off x="896263" y="4610263"/>
            <a:ext cx="18626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 or CV death</a:t>
            </a:r>
            <a:endParaRPr lang="en-GB" b="1" noProof="0"/>
          </a:p>
        </p:txBody>
      </p:sp>
      <p:sp>
        <p:nvSpPr>
          <p:cNvPr id="187" name="Rectangle 113">
            <a:extLst>
              <a:ext uri="{FF2B5EF4-FFF2-40B4-BE49-F238E27FC236}">
                <a16:creationId xmlns:a16="http://schemas.microsoft.com/office/drawing/2014/main" id="{870E940B-44C5-495E-0983-982CF39AEF06}"/>
              </a:ext>
            </a:extLst>
          </p:cNvPr>
          <p:cNvSpPr>
            <a:spLocks noChangeArrowheads="1"/>
          </p:cNvSpPr>
          <p:nvPr/>
        </p:nvSpPr>
        <p:spPr bwMode="auto">
          <a:xfrm>
            <a:off x="896262" y="5220453"/>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CV death</a:t>
            </a:r>
            <a:endParaRPr lang="en-GB" b="1" noProof="0"/>
          </a:p>
        </p:txBody>
      </p:sp>
      <p:sp>
        <p:nvSpPr>
          <p:cNvPr id="188" name="Rectangle 102">
            <a:extLst>
              <a:ext uri="{FF2B5EF4-FFF2-40B4-BE49-F238E27FC236}">
                <a16:creationId xmlns:a16="http://schemas.microsoft.com/office/drawing/2014/main" id="{2880B732-8F64-FD48-71FF-CFEC13F1BD2A}"/>
              </a:ext>
            </a:extLst>
          </p:cNvPr>
          <p:cNvSpPr>
            <a:spLocks noChangeArrowheads="1"/>
          </p:cNvSpPr>
          <p:nvPr/>
        </p:nvSpPr>
        <p:spPr bwMode="auto">
          <a:xfrm>
            <a:off x="4925823"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263</a:t>
            </a:r>
            <a:endParaRPr lang="en-GB" noProof="0"/>
          </a:p>
        </p:txBody>
      </p:sp>
      <p:sp>
        <p:nvSpPr>
          <p:cNvPr id="189" name="Rectangle 103">
            <a:extLst>
              <a:ext uri="{FF2B5EF4-FFF2-40B4-BE49-F238E27FC236}">
                <a16:creationId xmlns:a16="http://schemas.microsoft.com/office/drawing/2014/main" id="{93C4A00C-36B7-E79F-FF65-818513740332}"/>
              </a:ext>
            </a:extLst>
          </p:cNvPr>
          <p:cNvSpPr>
            <a:spLocks noChangeArrowheads="1"/>
          </p:cNvSpPr>
          <p:nvPr/>
        </p:nvSpPr>
        <p:spPr bwMode="auto">
          <a:xfrm>
            <a:off x="5789799"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334</a:t>
            </a:r>
            <a:endParaRPr lang="en-GB" noProof="0"/>
          </a:p>
        </p:txBody>
      </p:sp>
      <p:sp>
        <p:nvSpPr>
          <p:cNvPr id="190" name="Rectangle 104">
            <a:extLst>
              <a:ext uri="{FF2B5EF4-FFF2-40B4-BE49-F238E27FC236}">
                <a16:creationId xmlns:a16="http://schemas.microsoft.com/office/drawing/2014/main" id="{238CF818-3FA8-F456-6015-BBFDA19487A8}"/>
              </a:ext>
            </a:extLst>
          </p:cNvPr>
          <p:cNvSpPr>
            <a:spLocks noChangeArrowheads="1"/>
          </p:cNvSpPr>
          <p:nvPr/>
        </p:nvSpPr>
        <p:spPr bwMode="auto">
          <a:xfrm>
            <a:off x="6650393"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12.0</a:t>
            </a:r>
            <a:endParaRPr lang="en-GB" noProof="0"/>
          </a:p>
        </p:txBody>
      </p:sp>
      <p:sp>
        <p:nvSpPr>
          <p:cNvPr id="191" name="Rectangle 105">
            <a:extLst>
              <a:ext uri="{FF2B5EF4-FFF2-40B4-BE49-F238E27FC236}">
                <a16:creationId xmlns:a16="http://schemas.microsoft.com/office/drawing/2014/main" id="{E2D8C5E9-4E0E-8BE4-8C87-CEE582A6521B}"/>
              </a:ext>
            </a:extLst>
          </p:cNvPr>
          <p:cNvSpPr>
            <a:spLocks noChangeArrowheads="1"/>
          </p:cNvSpPr>
          <p:nvPr/>
        </p:nvSpPr>
        <p:spPr bwMode="auto">
          <a:xfrm>
            <a:off x="7508358"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15.3</a:t>
            </a:r>
            <a:endParaRPr lang="en-GB" noProof="0"/>
          </a:p>
        </p:txBody>
      </p:sp>
      <p:sp>
        <p:nvSpPr>
          <p:cNvPr id="192" name="Rectangle 106">
            <a:extLst>
              <a:ext uri="{FF2B5EF4-FFF2-40B4-BE49-F238E27FC236}">
                <a16:creationId xmlns:a16="http://schemas.microsoft.com/office/drawing/2014/main" id="{1E9EE992-92FF-DAA0-E14C-D52999F24BEA}"/>
              </a:ext>
            </a:extLst>
          </p:cNvPr>
          <p:cNvSpPr>
            <a:spLocks noChangeArrowheads="1"/>
          </p:cNvSpPr>
          <p:nvPr/>
        </p:nvSpPr>
        <p:spPr bwMode="auto">
          <a:xfrm>
            <a:off x="9540812" y="430863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0.78 (0.66, 0.92)</a:t>
            </a:r>
            <a:endParaRPr lang="en-GB" noProof="0"/>
          </a:p>
        </p:txBody>
      </p:sp>
      <p:sp>
        <p:nvSpPr>
          <p:cNvPr id="193" name="Rectangle 108">
            <a:extLst>
              <a:ext uri="{FF2B5EF4-FFF2-40B4-BE49-F238E27FC236}">
                <a16:creationId xmlns:a16="http://schemas.microsoft.com/office/drawing/2014/main" id="{92FE072E-E5F4-C0AF-14F6-AD4B5B0E4787}"/>
              </a:ext>
            </a:extLst>
          </p:cNvPr>
          <p:cNvSpPr>
            <a:spLocks noChangeArrowheads="1"/>
          </p:cNvSpPr>
          <p:nvPr/>
        </p:nvSpPr>
        <p:spPr bwMode="auto">
          <a:xfrm>
            <a:off x="4925823"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420</a:t>
            </a:r>
            <a:endParaRPr lang="en-GB" noProof="0"/>
          </a:p>
        </p:txBody>
      </p:sp>
      <p:sp>
        <p:nvSpPr>
          <p:cNvPr id="194" name="Rectangle 109">
            <a:extLst>
              <a:ext uri="{FF2B5EF4-FFF2-40B4-BE49-F238E27FC236}">
                <a16:creationId xmlns:a16="http://schemas.microsoft.com/office/drawing/2014/main" id="{4BCFB35A-9434-DFD9-91DF-2C91699B9AA2}"/>
              </a:ext>
            </a:extLst>
          </p:cNvPr>
          <p:cNvSpPr>
            <a:spLocks noChangeArrowheads="1"/>
          </p:cNvSpPr>
          <p:nvPr/>
        </p:nvSpPr>
        <p:spPr bwMode="auto">
          <a:xfrm>
            <a:off x="5789799"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520</a:t>
            </a:r>
            <a:endParaRPr lang="en-GB" noProof="0"/>
          </a:p>
        </p:txBody>
      </p:sp>
      <p:sp>
        <p:nvSpPr>
          <p:cNvPr id="195" name="Rectangle 110">
            <a:extLst>
              <a:ext uri="{FF2B5EF4-FFF2-40B4-BE49-F238E27FC236}">
                <a16:creationId xmlns:a16="http://schemas.microsoft.com/office/drawing/2014/main" id="{BE5AD121-51B5-55FF-8555-1721E14A6E90}"/>
              </a:ext>
            </a:extLst>
          </p:cNvPr>
          <p:cNvSpPr>
            <a:spLocks noChangeArrowheads="1"/>
          </p:cNvSpPr>
          <p:nvPr/>
        </p:nvSpPr>
        <p:spPr bwMode="auto">
          <a:xfrm>
            <a:off x="6650393"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19.1</a:t>
            </a:r>
            <a:endParaRPr lang="en-GB" noProof="0"/>
          </a:p>
        </p:txBody>
      </p:sp>
      <p:sp>
        <p:nvSpPr>
          <p:cNvPr id="196" name="Rectangle 111">
            <a:extLst>
              <a:ext uri="{FF2B5EF4-FFF2-40B4-BE49-F238E27FC236}">
                <a16:creationId xmlns:a16="http://schemas.microsoft.com/office/drawing/2014/main" id="{7B2606D2-B1D4-6821-CC3D-B8B8C7A72859}"/>
              </a:ext>
            </a:extLst>
          </p:cNvPr>
          <p:cNvSpPr>
            <a:spLocks noChangeArrowheads="1"/>
          </p:cNvSpPr>
          <p:nvPr/>
        </p:nvSpPr>
        <p:spPr bwMode="auto">
          <a:xfrm>
            <a:off x="7508358"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23.9</a:t>
            </a:r>
            <a:endParaRPr lang="en-GB" noProof="0"/>
          </a:p>
        </p:txBody>
      </p:sp>
      <p:sp>
        <p:nvSpPr>
          <p:cNvPr id="197" name="Rectangle 112">
            <a:extLst>
              <a:ext uri="{FF2B5EF4-FFF2-40B4-BE49-F238E27FC236}">
                <a16:creationId xmlns:a16="http://schemas.microsoft.com/office/drawing/2014/main" id="{1FB9BAFD-3570-2859-D93A-05D6A766109F}"/>
              </a:ext>
            </a:extLst>
          </p:cNvPr>
          <p:cNvSpPr>
            <a:spLocks noChangeArrowheads="1"/>
          </p:cNvSpPr>
          <p:nvPr/>
        </p:nvSpPr>
        <p:spPr bwMode="auto">
          <a:xfrm>
            <a:off x="9540812" y="461026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0.80 (0.70, 0.91)</a:t>
            </a:r>
            <a:endParaRPr lang="en-GB" noProof="0"/>
          </a:p>
        </p:txBody>
      </p:sp>
      <p:sp>
        <p:nvSpPr>
          <p:cNvPr id="198" name="Rectangle 114">
            <a:extLst>
              <a:ext uri="{FF2B5EF4-FFF2-40B4-BE49-F238E27FC236}">
                <a16:creationId xmlns:a16="http://schemas.microsoft.com/office/drawing/2014/main" id="{A1E2F307-F21D-3138-36A3-8CA2A8785061}"/>
              </a:ext>
            </a:extLst>
          </p:cNvPr>
          <p:cNvSpPr>
            <a:spLocks noChangeArrowheads="1"/>
          </p:cNvSpPr>
          <p:nvPr/>
        </p:nvSpPr>
        <p:spPr bwMode="auto">
          <a:xfrm>
            <a:off x="4925823" y="522045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182</a:t>
            </a:r>
            <a:endParaRPr lang="en-GB" noProof="0"/>
          </a:p>
        </p:txBody>
      </p:sp>
      <p:sp>
        <p:nvSpPr>
          <p:cNvPr id="199" name="Rectangle 115">
            <a:extLst>
              <a:ext uri="{FF2B5EF4-FFF2-40B4-BE49-F238E27FC236}">
                <a16:creationId xmlns:a16="http://schemas.microsoft.com/office/drawing/2014/main" id="{1FA7FEA3-8773-D4DE-7E2A-CC4B21670D26}"/>
              </a:ext>
            </a:extLst>
          </p:cNvPr>
          <p:cNvSpPr>
            <a:spLocks noChangeArrowheads="1"/>
          </p:cNvSpPr>
          <p:nvPr/>
        </p:nvSpPr>
        <p:spPr bwMode="auto">
          <a:xfrm>
            <a:off x="5789799" y="522045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220</a:t>
            </a:r>
            <a:endParaRPr lang="en-GB" noProof="0"/>
          </a:p>
        </p:txBody>
      </p:sp>
      <p:sp>
        <p:nvSpPr>
          <p:cNvPr id="200" name="Rectangle 116">
            <a:extLst>
              <a:ext uri="{FF2B5EF4-FFF2-40B4-BE49-F238E27FC236}">
                <a16:creationId xmlns:a16="http://schemas.microsoft.com/office/drawing/2014/main" id="{00FF5D54-538D-0BEA-27F5-9F16685BD266}"/>
              </a:ext>
            </a:extLst>
          </p:cNvPr>
          <p:cNvSpPr>
            <a:spLocks noChangeArrowheads="1"/>
          </p:cNvSpPr>
          <p:nvPr/>
        </p:nvSpPr>
        <p:spPr bwMode="auto">
          <a:xfrm>
            <a:off x="6693674" y="522045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8.1</a:t>
            </a:r>
            <a:endParaRPr lang="en-GB" noProof="0"/>
          </a:p>
        </p:txBody>
      </p:sp>
      <p:sp>
        <p:nvSpPr>
          <p:cNvPr id="201" name="Rectangle 117">
            <a:extLst>
              <a:ext uri="{FF2B5EF4-FFF2-40B4-BE49-F238E27FC236}">
                <a16:creationId xmlns:a16="http://schemas.microsoft.com/office/drawing/2014/main" id="{50333BB4-30D4-6A0D-67D6-C7D27FB84B8A}"/>
              </a:ext>
            </a:extLst>
          </p:cNvPr>
          <p:cNvSpPr>
            <a:spLocks noChangeArrowheads="1"/>
          </p:cNvSpPr>
          <p:nvPr/>
        </p:nvSpPr>
        <p:spPr bwMode="auto">
          <a:xfrm>
            <a:off x="7551639" y="522045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9.9</a:t>
            </a:r>
            <a:endParaRPr lang="en-GB" noProof="0"/>
          </a:p>
        </p:txBody>
      </p:sp>
      <p:sp>
        <p:nvSpPr>
          <p:cNvPr id="202" name="Rectangle 118">
            <a:extLst>
              <a:ext uri="{FF2B5EF4-FFF2-40B4-BE49-F238E27FC236}">
                <a16:creationId xmlns:a16="http://schemas.microsoft.com/office/drawing/2014/main" id="{E6133924-B6C2-A8AC-676B-D84FB4E16136}"/>
              </a:ext>
            </a:extLst>
          </p:cNvPr>
          <p:cNvSpPr>
            <a:spLocks noChangeArrowheads="1"/>
          </p:cNvSpPr>
          <p:nvPr/>
        </p:nvSpPr>
        <p:spPr bwMode="auto">
          <a:xfrm>
            <a:off x="9497176" y="5220453"/>
            <a:ext cx="10275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0.82 (0.67, 0.999)</a:t>
            </a:r>
            <a:endParaRPr lang="en-GB" noProof="0"/>
          </a:p>
        </p:txBody>
      </p:sp>
      <p:sp>
        <p:nvSpPr>
          <p:cNvPr id="203" name="Rectangle 102">
            <a:extLst>
              <a:ext uri="{FF2B5EF4-FFF2-40B4-BE49-F238E27FC236}">
                <a16:creationId xmlns:a16="http://schemas.microsoft.com/office/drawing/2014/main" id="{32EF011A-9883-5CAB-C90B-D39CFB79CE60}"/>
              </a:ext>
            </a:extLst>
          </p:cNvPr>
          <p:cNvSpPr>
            <a:spLocks noChangeArrowheads="1"/>
          </p:cNvSpPr>
          <p:nvPr/>
        </p:nvSpPr>
        <p:spPr bwMode="auto">
          <a:xfrm>
            <a:off x="10980660" y="4303976"/>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0.0024</a:t>
            </a:r>
            <a:endParaRPr lang="en-GB" noProof="0"/>
          </a:p>
        </p:txBody>
      </p:sp>
      <p:sp>
        <p:nvSpPr>
          <p:cNvPr id="204" name="Rectangle 108">
            <a:extLst>
              <a:ext uri="{FF2B5EF4-FFF2-40B4-BE49-F238E27FC236}">
                <a16:creationId xmlns:a16="http://schemas.microsoft.com/office/drawing/2014/main" id="{355B6A39-E7B6-BD92-FA01-FD6CD52FDA03}"/>
              </a:ext>
            </a:extLst>
          </p:cNvPr>
          <p:cNvSpPr>
            <a:spLocks noChangeArrowheads="1"/>
          </p:cNvSpPr>
          <p:nvPr/>
        </p:nvSpPr>
        <p:spPr bwMode="auto">
          <a:xfrm>
            <a:off x="10980660" y="4605601"/>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0.0006</a:t>
            </a:r>
            <a:endParaRPr lang="en-GB" noProof="0"/>
          </a:p>
        </p:txBody>
      </p:sp>
      <p:sp>
        <p:nvSpPr>
          <p:cNvPr id="205" name="Rectangle 204">
            <a:extLst>
              <a:ext uri="{FF2B5EF4-FFF2-40B4-BE49-F238E27FC236}">
                <a16:creationId xmlns:a16="http://schemas.microsoft.com/office/drawing/2014/main" id="{938A5788-28F7-B842-8E15-7FE485C317A4}"/>
              </a:ext>
            </a:extLst>
          </p:cNvPr>
          <p:cNvSpPr>
            <a:spLocks noChangeArrowheads="1"/>
          </p:cNvSpPr>
          <p:nvPr/>
        </p:nvSpPr>
        <p:spPr bwMode="auto">
          <a:xfrm>
            <a:off x="10980660" y="5220453"/>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0.0489</a:t>
            </a:r>
            <a:endParaRPr lang="en-GB" noProof="0"/>
          </a:p>
        </p:txBody>
      </p:sp>
      <p:sp>
        <p:nvSpPr>
          <p:cNvPr id="212" name="Rectangle 119">
            <a:extLst>
              <a:ext uri="{FF2B5EF4-FFF2-40B4-BE49-F238E27FC236}">
                <a16:creationId xmlns:a16="http://schemas.microsoft.com/office/drawing/2014/main" id="{B6BFCAFF-1505-36A3-74DA-09073C09A42F}"/>
              </a:ext>
            </a:extLst>
          </p:cNvPr>
          <p:cNvSpPr>
            <a:spLocks noChangeArrowheads="1"/>
          </p:cNvSpPr>
          <p:nvPr/>
        </p:nvSpPr>
        <p:spPr bwMode="auto">
          <a:xfrm>
            <a:off x="896262" y="5552183"/>
            <a:ext cx="9441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All-cause death</a:t>
            </a:r>
            <a:endParaRPr lang="en-GB" b="1" noProof="0"/>
          </a:p>
        </p:txBody>
      </p:sp>
      <p:sp>
        <p:nvSpPr>
          <p:cNvPr id="216" name="object 3">
            <a:extLst>
              <a:ext uri="{FF2B5EF4-FFF2-40B4-BE49-F238E27FC236}">
                <a16:creationId xmlns:a16="http://schemas.microsoft.com/office/drawing/2014/main" id="{D10E45C8-0FE5-BEFF-3BB9-2426E6FA1E69}"/>
              </a:ext>
            </a:extLst>
          </p:cNvPr>
          <p:cNvSpPr txBox="1"/>
          <p:nvPr/>
        </p:nvSpPr>
        <p:spPr>
          <a:xfrm>
            <a:off x="8025424" y="5827824"/>
            <a:ext cx="689396" cy="135935"/>
          </a:xfrm>
          <a:prstGeom prst="rect">
            <a:avLst/>
          </a:prstGeom>
        </p:spPr>
        <p:txBody>
          <a:bodyPr vert="horz" wrap="square" lIns="0" tIns="12700" rIns="0" bIns="0" rtlCol="0">
            <a:spAutoFit/>
          </a:bodyPr>
          <a:lstStyle/>
          <a:p>
            <a:pPr marL="12700">
              <a:lnSpc>
                <a:spcPct val="100000"/>
              </a:lnSpc>
              <a:spcBef>
                <a:spcPts val="100"/>
              </a:spcBef>
              <a:tabLst>
                <a:tab pos="467995" algn="l"/>
              </a:tabLst>
            </a:pPr>
            <a:r>
              <a:rPr lang="en-GB" sz="800" spc="-25" noProof="0">
                <a:latin typeface="Arial"/>
                <a:cs typeface="Arial"/>
              </a:rPr>
              <a:t>0.5</a:t>
            </a:r>
            <a:r>
              <a:rPr lang="en-GB" sz="800" noProof="0">
                <a:latin typeface="Arial"/>
                <a:cs typeface="Arial"/>
              </a:rPr>
              <a:t>	</a:t>
            </a:r>
            <a:r>
              <a:rPr lang="en-GB" sz="800" spc="-20" noProof="0">
                <a:latin typeface="Arial"/>
                <a:cs typeface="Arial"/>
              </a:rPr>
              <a:t>0.75</a:t>
            </a:r>
            <a:endParaRPr lang="en-GB" sz="800" noProof="0">
              <a:latin typeface="Arial"/>
              <a:cs typeface="Arial"/>
            </a:endParaRPr>
          </a:p>
        </p:txBody>
      </p:sp>
      <p:sp>
        <p:nvSpPr>
          <p:cNvPr id="217" name="object 4">
            <a:extLst>
              <a:ext uri="{FF2B5EF4-FFF2-40B4-BE49-F238E27FC236}">
                <a16:creationId xmlns:a16="http://schemas.microsoft.com/office/drawing/2014/main" id="{2CEDEEB5-7163-3603-4795-15680FCE52E7}"/>
              </a:ext>
            </a:extLst>
          </p:cNvPr>
          <p:cNvSpPr txBox="1"/>
          <p:nvPr/>
        </p:nvSpPr>
        <p:spPr>
          <a:xfrm>
            <a:off x="8908286" y="5827824"/>
            <a:ext cx="83114" cy="135935"/>
          </a:xfrm>
          <a:prstGeom prst="rect">
            <a:avLst/>
          </a:prstGeom>
        </p:spPr>
        <p:txBody>
          <a:bodyPr vert="horz" wrap="square" lIns="0" tIns="12700" rIns="0" bIns="0" rtlCol="0">
            <a:spAutoFit/>
          </a:bodyPr>
          <a:lstStyle/>
          <a:p>
            <a:pPr marL="12700">
              <a:lnSpc>
                <a:spcPct val="100000"/>
              </a:lnSpc>
              <a:spcBef>
                <a:spcPts val="100"/>
              </a:spcBef>
            </a:pPr>
            <a:r>
              <a:rPr lang="en-GB" sz="800" spc="-50" noProof="0">
                <a:latin typeface="Arial"/>
                <a:cs typeface="Arial"/>
              </a:rPr>
              <a:t>1</a:t>
            </a:r>
            <a:endParaRPr lang="en-GB" sz="800" noProof="0">
              <a:latin typeface="Arial"/>
              <a:cs typeface="Arial"/>
            </a:endParaRPr>
          </a:p>
        </p:txBody>
      </p:sp>
      <p:sp>
        <p:nvSpPr>
          <p:cNvPr id="218" name="object 5">
            <a:extLst>
              <a:ext uri="{FF2B5EF4-FFF2-40B4-BE49-F238E27FC236}">
                <a16:creationId xmlns:a16="http://schemas.microsoft.com/office/drawing/2014/main" id="{683998FC-23FA-EA7E-D68E-66AD8CE7B029}"/>
              </a:ext>
            </a:extLst>
          </p:cNvPr>
          <p:cNvSpPr txBox="1"/>
          <p:nvPr/>
        </p:nvSpPr>
        <p:spPr>
          <a:xfrm>
            <a:off x="9356599" y="5827824"/>
            <a:ext cx="169449" cy="135935"/>
          </a:xfrm>
          <a:prstGeom prst="rect">
            <a:avLst/>
          </a:prstGeom>
        </p:spPr>
        <p:txBody>
          <a:bodyPr vert="horz" wrap="square" lIns="0" tIns="12700" rIns="0" bIns="0" rtlCol="0">
            <a:spAutoFit/>
          </a:bodyPr>
          <a:lstStyle/>
          <a:p>
            <a:pPr marL="12700">
              <a:lnSpc>
                <a:spcPct val="100000"/>
              </a:lnSpc>
              <a:spcBef>
                <a:spcPts val="100"/>
              </a:spcBef>
            </a:pPr>
            <a:r>
              <a:rPr lang="en-GB" sz="800" spc="-25" noProof="0">
                <a:latin typeface="Arial"/>
                <a:cs typeface="Arial"/>
              </a:rPr>
              <a:t>1.5</a:t>
            </a:r>
            <a:endParaRPr lang="en-GB" sz="800" noProof="0">
              <a:latin typeface="Arial"/>
              <a:cs typeface="Arial"/>
            </a:endParaRPr>
          </a:p>
        </p:txBody>
      </p:sp>
      <p:sp>
        <p:nvSpPr>
          <p:cNvPr id="219" name="bg object 16">
            <a:extLst>
              <a:ext uri="{FF2B5EF4-FFF2-40B4-BE49-F238E27FC236}">
                <a16:creationId xmlns:a16="http://schemas.microsoft.com/office/drawing/2014/main" id="{96636C00-D6C7-2CD2-A240-FCBC19A57275}"/>
              </a:ext>
            </a:extLst>
          </p:cNvPr>
          <p:cNvSpPr/>
          <p:nvPr/>
        </p:nvSpPr>
        <p:spPr>
          <a:xfrm>
            <a:off x="8949757" y="2054271"/>
            <a:ext cx="0" cy="3692890"/>
          </a:xfrm>
          <a:custGeom>
            <a:avLst/>
            <a:gdLst/>
            <a:ahLst/>
            <a:cxnLst/>
            <a:rect l="l" t="t" r="r" b="b"/>
            <a:pathLst>
              <a:path h="2302510">
                <a:moveTo>
                  <a:pt x="0" y="2302129"/>
                </a:moveTo>
                <a:lnTo>
                  <a:pt x="0" y="0"/>
                </a:lnTo>
              </a:path>
            </a:pathLst>
          </a:custGeom>
          <a:ln w="10795">
            <a:solidFill>
              <a:schemeClr val="tx1"/>
            </a:solidFill>
          </a:ln>
        </p:spPr>
        <p:txBody>
          <a:bodyPr wrap="square" lIns="0" tIns="0" rIns="0" bIns="0" rtlCol="0"/>
          <a:lstStyle/>
          <a:p>
            <a:endParaRPr lang="en-GB" noProof="0"/>
          </a:p>
        </p:txBody>
      </p:sp>
      <p:sp>
        <p:nvSpPr>
          <p:cNvPr id="5" name="Rectangle 114">
            <a:extLst>
              <a:ext uri="{FF2B5EF4-FFF2-40B4-BE49-F238E27FC236}">
                <a16:creationId xmlns:a16="http://schemas.microsoft.com/office/drawing/2014/main" id="{FE54414E-2431-0012-F3A6-ADABA924175F}"/>
              </a:ext>
            </a:extLst>
          </p:cNvPr>
          <p:cNvSpPr>
            <a:spLocks noChangeArrowheads="1"/>
          </p:cNvSpPr>
          <p:nvPr/>
        </p:nvSpPr>
        <p:spPr bwMode="auto">
          <a:xfrm>
            <a:off x="4931466" y="5527137"/>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569</a:t>
            </a:r>
            <a:endParaRPr lang="en-GB" noProof="0"/>
          </a:p>
        </p:txBody>
      </p:sp>
      <p:sp>
        <p:nvSpPr>
          <p:cNvPr id="6" name="Rectangle 115">
            <a:extLst>
              <a:ext uri="{FF2B5EF4-FFF2-40B4-BE49-F238E27FC236}">
                <a16:creationId xmlns:a16="http://schemas.microsoft.com/office/drawing/2014/main" id="{D7BA366E-028E-5C45-68AD-7B14C2E2C556}"/>
              </a:ext>
            </a:extLst>
          </p:cNvPr>
          <p:cNvSpPr>
            <a:spLocks noChangeArrowheads="1"/>
          </p:cNvSpPr>
          <p:nvPr/>
        </p:nvSpPr>
        <p:spPr bwMode="auto">
          <a:xfrm>
            <a:off x="5795442" y="5527137"/>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642</a:t>
            </a:r>
            <a:endParaRPr lang="en-GB" noProof="0"/>
          </a:p>
        </p:txBody>
      </p:sp>
      <p:sp>
        <p:nvSpPr>
          <p:cNvPr id="7" name="Rectangle 116">
            <a:extLst>
              <a:ext uri="{FF2B5EF4-FFF2-40B4-BE49-F238E27FC236}">
                <a16:creationId xmlns:a16="http://schemas.microsoft.com/office/drawing/2014/main" id="{E8548CDD-DC92-399A-22A0-AE186469C4CD}"/>
              </a:ext>
            </a:extLst>
          </p:cNvPr>
          <p:cNvSpPr>
            <a:spLocks noChangeArrowheads="1"/>
          </p:cNvSpPr>
          <p:nvPr/>
        </p:nvSpPr>
        <p:spPr bwMode="auto">
          <a:xfrm>
            <a:off x="6628784" y="5527137"/>
            <a:ext cx="2468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25.4</a:t>
            </a:r>
            <a:endParaRPr lang="en-GB" noProof="0"/>
          </a:p>
        </p:txBody>
      </p:sp>
      <p:sp>
        <p:nvSpPr>
          <p:cNvPr id="8" name="Rectangle 117">
            <a:extLst>
              <a:ext uri="{FF2B5EF4-FFF2-40B4-BE49-F238E27FC236}">
                <a16:creationId xmlns:a16="http://schemas.microsoft.com/office/drawing/2014/main" id="{6746A64B-2DC0-0054-EF9D-0530B9535110}"/>
              </a:ext>
            </a:extLst>
          </p:cNvPr>
          <p:cNvSpPr>
            <a:spLocks noChangeArrowheads="1"/>
          </p:cNvSpPr>
          <p:nvPr/>
        </p:nvSpPr>
        <p:spPr bwMode="auto">
          <a:xfrm>
            <a:off x="7486749" y="5527137"/>
            <a:ext cx="2468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9" name="Rectangle 118">
            <a:extLst>
              <a:ext uri="{FF2B5EF4-FFF2-40B4-BE49-F238E27FC236}">
                <a16:creationId xmlns:a16="http://schemas.microsoft.com/office/drawing/2014/main" id="{2067FF27-04D2-82A0-8158-5466476C7191}"/>
              </a:ext>
            </a:extLst>
          </p:cNvPr>
          <p:cNvSpPr>
            <a:spLocks noChangeArrowheads="1"/>
          </p:cNvSpPr>
          <p:nvPr/>
        </p:nvSpPr>
        <p:spPr bwMode="auto">
          <a:xfrm>
            <a:off x="9548827" y="5522078"/>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0.88 (0.79, 0.99)</a:t>
            </a:r>
            <a:endParaRPr lang="en-GB" noProof="0"/>
          </a:p>
        </p:txBody>
      </p:sp>
      <p:sp>
        <p:nvSpPr>
          <p:cNvPr id="10" name="Rectangle 9">
            <a:extLst>
              <a:ext uri="{FF2B5EF4-FFF2-40B4-BE49-F238E27FC236}">
                <a16:creationId xmlns:a16="http://schemas.microsoft.com/office/drawing/2014/main" id="{3C4311EE-3AC3-08FB-898D-414B735D6B8C}"/>
              </a:ext>
            </a:extLst>
          </p:cNvPr>
          <p:cNvSpPr>
            <a:spLocks noChangeArrowheads="1"/>
          </p:cNvSpPr>
          <p:nvPr/>
        </p:nvSpPr>
        <p:spPr bwMode="auto">
          <a:xfrm>
            <a:off x="10994318" y="5522475"/>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0.0261</a:t>
            </a:r>
            <a:endParaRPr lang="en-GB" noProof="0"/>
          </a:p>
        </p:txBody>
      </p:sp>
      <p:sp>
        <p:nvSpPr>
          <p:cNvPr id="17" name="Rectangle 83">
            <a:extLst>
              <a:ext uri="{FF2B5EF4-FFF2-40B4-BE49-F238E27FC236}">
                <a16:creationId xmlns:a16="http://schemas.microsoft.com/office/drawing/2014/main" id="{FB9BD1E6-178D-D9DB-A564-1F93C1245379}"/>
              </a:ext>
            </a:extLst>
          </p:cNvPr>
          <p:cNvSpPr>
            <a:spLocks noChangeArrowheads="1"/>
          </p:cNvSpPr>
          <p:nvPr/>
        </p:nvSpPr>
        <p:spPr bwMode="auto">
          <a:xfrm>
            <a:off x="896262" y="2997359"/>
            <a:ext cx="3055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a:t>
            </a:r>
            <a:br>
              <a:rPr lang="en-GB" sz="1000" b="1" noProof="0"/>
            </a:br>
            <a:r>
              <a:rPr lang="en-GB" sz="1000" b="1" noProof="0"/>
              <a:t>HF hospitalisation, or CV death</a:t>
            </a:r>
            <a:endParaRPr lang="en-GB" b="1" noProof="0"/>
          </a:p>
        </p:txBody>
      </p:sp>
      <p:sp>
        <p:nvSpPr>
          <p:cNvPr id="18" name="Rectangle 71">
            <a:extLst>
              <a:ext uri="{FF2B5EF4-FFF2-40B4-BE49-F238E27FC236}">
                <a16:creationId xmlns:a16="http://schemas.microsoft.com/office/drawing/2014/main" id="{220E534D-9A92-3733-B654-F4401DCC556C}"/>
              </a:ext>
            </a:extLst>
          </p:cNvPr>
          <p:cNvSpPr>
            <a:spLocks noChangeArrowheads="1"/>
          </p:cNvSpPr>
          <p:nvPr/>
        </p:nvSpPr>
        <p:spPr bwMode="auto">
          <a:xfrm>
            <a:off x="783369" y="4929502"/>
            <a:ext cx="11028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Mortality outcome</a:t>
            </a:r>
            <a:endParaRPr lang="en-GB" b="1" noProof="0"/>
          </a:p>
        </p:txBody>
      </p:sp>
      <p:pic>
        <p:nvPicPr>
          <p:cNvPr id="27" name="Picture 2" descr="Glasgow 2026 | ERA">
            <a:extLst>
              <a:ext uri="{FF2B5EF4-FFF2-40B4-BE49-F238E27FC236}">
                <a16:creationId xmlns:a16="http://schemas.microsoft.com/office/drawing/2014/main" id="{89F16349-069E-707D-7DB0-BE1541BA0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71EFB078-3D43-FFCC-F334-FCD1F7E1EFE3}"/>
              </a:ext>
            </a:extLst>
          </p:cNvPr>
          <p:cNvGrpSpPr/>
          <p:nvPr/>
        </p:nvGrpSpPr>
        <p:grpSpPr>
          <a:xfrm>
            <a:off x="8489591" y="2510957"/>
            <a:ext cx="280670" cy="114935"/>
            <a:chOff x="8488723" y="2530007"/>
            <a:chExt cx="280670" cy="114935"/>
          </a:xfrm>
        </p:grpSpPr>
        <p:sp>
          <p:nvSpPr>
            <p:cNvPr id="66" name="bg object 17">
              <a:extLst>
                <a:ext uri="{FF2B5EF4-FFF2-40B4-BE49-F238E27FC236}">
                  <a16:creationId xmlns:a16="http://schemas.microsoft.com/office/drawing/2014/main" id="{91A75EA5-5213-07E4-2147-58CAE7542F1E}"/>
                </a:ext>
              </a:extLst>
            </p:cNvPr>
            <p:cNvSpPr/>
            <p:nvPr/>
          </p:nvSpPr>
          <p:spPr>
            <a:xfrm>
              <a:off x="8488723" y="2587284"/>
              <a:ext cx="280670" cy="0"/>
            </a:xfrm>
            <a:custGeom>
              <a:avLst/>
              <a:gdLst/>
              <a:ahLst/>
              <a:cxnLst/>
              <a:rect l="l" t="t" r="r" b="b"/>
              <a:pathLst>
                <a:path w="280670">
                  <a:moveTo>
                    <a:pt x="0" y="0"/>
                  </a:moveTo>
                  <a:lnTo>
                    <a:pt x="280416" y="0"/>
                  </a:lnTo>
                </a:path>
              </a:pathLst>
            </a:custGeom>
            <a:ln w="10795">
              <a:solidFill>
                <a:schemeClr val="tx1"/>
              </a:solidFill>
            </a:ln>
          </p:spPr>
          <p:txBody>
            <a:bodyPr wrap="square" lIns="0" tIns="0" rIns="0" bIns="0" rtlCol="0"/>
            <a:lstStyle/>
            <a:p>
              <a:endParaRPr/>
            </a:p>
          </p:txBody>
        </p:sp>
        <p:sp>
          <p:nvSpPr>
            <p:cNvPr id="67" name="bg object 26">
              <a:extLst>
                <a:ext uri="{FF2B5EF4-FFF2-40B4-BE49-F238E27FC236}">
                  <a16:creationId xmlns:a16="http://schemas.microsoft.com/office/drawing/2014/main" id="{7C8F5563-1F05-F271-DF0C-EC46984758A4}"/>
                </a:ext>
              </a:extLst>
            </p:cNvPr>
            <p:cNvSpPr/>
            <p:nvPr/>
          </p:nvSpPr>
          <p:spPr>
            <a:xfrm>
              <a:off x="8564289" y="2530007"/>
              <a:ext cx="114935" cy="114935"/>
            </a:xfrm>
            <a:custGeom>
              <a:avLst/>
              <a:gdLst/>
              <a:ahLst/>
              <a:cxnLst/>
              <a:rect l="l" t="t" r="r" b="b"/>
              <a:pathLst>
                <a:path w="114934" h="114934">
                  <a:moveTo>
                    <a:pt x="114553" y="0"/>
                  </a:moveTo>
                  <a:lnTo>
                    <a:pt x="0" y="0"/>
                  </a:lnTo>
                  <a:lnTo>
                    <a:pt x="0" y="114554"/>
                  </a:lnTo>
                  <a:lnTo>
                    <a:pt x="114553" y="114554"/>
                  </a:lnTo>
                  <a:lnTo>
                    <a:pt x="114553" y="0"/>
                  </a:lnTo>
                  <a:close/>
                </a:path>
              </a:pathLst>
            </a:custGeom>
            <a:solidFill>
              <a:schemeClr val="tx1"/>
            </a:solidFill>
          </p:spPr>
          <p:txBody>
            <a:bodyPr wrap="square" lIns="0" tIns="0" rIns="0" bIns="0" rtlCol="0"/>
            <a:lstStyle/>
            <a:p>
              <a:endParaRPr/>
            </a:p>
          </p:txBody>
        </p:sp>
      </p:grpSp>
      <p:grpSp>
        <p:nvGrpSpPr>
          <p:cNvPr id="68" name="Group 67">
            <a:extLst>
              <a:ext uri="{FF2B5EF4-FFF2-40B4-BE49-F238E27FC236}">
                <a16:creationId xmlns:a16="http://schemas.microsoft.com/office/drawing/2014/main" id="{BFB5574B-B7C4-AFF8-CA1C-BAF545725E81}"/>
              </a:ext>
            </a:extLst>
          </p:cNvPr>
          <p:cNvGrpSpPr/>
          <p:nvPr/>
        </p:nvGrpSpPr>
        <p:grpSpPr>
          <a:xfrm>
            <a:off x="8541153" y="2797470"/>
            <a:ext cx="256540" cy="129539"/>
            <a:chOff x="8540285" y="2778420"/>
            <a:chExt cx="256540" cy="129539"/>
          </a:xfrm>
        </p:grpSpPr>
        <p:sp>
          <p:nvSpPr>
            <p:cNvPr id="69" name="bg object 18">
              <a:extLst>
                <a:ext uri="{FF2B5EF4-FFF2-40B4-BE49-F238E27FC236}">
                  <a16:creationId xmlns:a16="http://schemas.microsoft.com/office/drawing/2014/main" id="{A6CF5F98-2140-2E14-A209-8F0791F4977D}"/>
                </a:ext>
              </a:extLst>
            </p:cNvPr>
            <p:cNvSpPr/>
            <p:nvPr/>
          </p:nvSpPr>
          <p:spPr>
            <a:xfrm>
              <a:off x="8540285" y="2843062"/>
              <a:ext cx="256540" cy="0"/>
            </a:xfrm>
            <a:custGeom>
              <a:avLst/>
              <a:gdLst/>
              <a:ahLst/>
              <a:cxnLst/>
              <a:rect l="l" t="t" r="r" b="b"/>
              <a:pathLst>
                <a:path w="256540">
                  <a:moveTo>
                    <a:pt x="0" y="0"/>
                  </a:moveTo>
                  <a:lnTo>
                    <a:pt x="256285" y="0"/>
                  </a:lnTo>
                </a:path>
              </a:pathLst>
            </a:custGeom>
            <a:ln w="10795">
              <a:solidFill>
                <a:schemeClr val="tx1"/>
              </a:solidFill>
            </a:ln>
          </p:spPr>
          <p:txBody>
            <a:bodyPr wrap="square" lIns="0" tIns="0" rIns="0" bIns="0" rtlCol="0"/>
            <a:lstStyle/>
            <a:p>
              <a:endParaRPr/>
            </a:p>
          </p:txBody>
        </p:sp>
        <p:sp>
          <p:nvSpPr>
            <p:cNvPr id="70" name="bg object 27">
              <a:extLst>
                <a:ext uri="{FF2B5EF4-FFF2-40B4-BE49-F238E27FC236}">
                  <a16:creationId xmlns:a16="http://schemas.microsoft.com/office/drawing/2014/main" id="{0CB8A038-8134-EC85-9E44-4FBC5E31108D}"/>
                </a:ext>
              </a:extLst>
            </p:cNvPr>
            <p:cNvSpPr/>
            <p:nvPr/>
          </p:nvSpPr>
          <p:spPr>
            <a:xfrm>
              <a:off x="8603151" y="2778420"/>
              <a:ext cx="129539" cy="129539"/>
            </a:xfrm>
            <a:custGeom>
              <a:avLst/>
              <a:gdLst/>
              <a:ahLst/>
              <a:cxnLst/>
              <a:rect l="l" t="t" r="r" b="b"/>
              <a:pathLst>
                <a:path w="129540" h="129540">
                  <a:moveTo>
                    <a:pt x="129285" y="0"/>
                  </a:moveTo>
                  <a:lnTo>
                    <a:pt x="0" y="0"/>
                  </a:lnTo>
                  <a:lnTo>
                    <a:pt x="0" y="129286"/>
                  </a:lnTo>
                  <a:lnTo>
                    <a:pt x="129285" y="129286"/>
                  </a:lnTo>
                  <a:lnTo>
                    <a:pt x="129285" y="0"/>
                  </a:lnTo>
                  <a:close/>
                </a:path>
              </a:pathLst>
            </a:custGeom>
            <a:solidFill>
              <a:schemeClr val="tx1"/>
            </a:solidFill>
          </p:spPr>
          <p:txBody>
            <a:bodyPr wrap="square" lIns="0" tIns="0" rIns="0" bIns="0" rtlCol="0"/>
            <a:lstStyle/>
            <a:p>
              <a:endParaRPr/>
            </a:p>
          </p:txBody>
        </p:sp>
      </p:grpSp>
      <p:grpSp>
        <p:nvGrpSpPr>
          <p:cNvPr id="71" name="Group 70">
            <a:extLst>
              <a:ext uri="{FF2B5EF4-FFF2-40B4-BE49-F238E27FC236}">
                <a16:creationId xmlns:a16="http://schemas.microsoft.com/office/drawing/2014/main" id="{01F6FA7B-5E7A-BC66-DE8F-040F26481DBF}"/>
              </a:ext>
            </a:extLst>
          </p:cNvPr>
          <p:cNvGrpSpPr/>
          <p:nvPr/>
        </p:nvGrpSpPr>
        <p:grpSpPr>
          <a:xfrm>
            <a:off x="8524136" y="3083728"/>
            <a:ext cx="232410" cy="144780"/>
            <a:chOff x="8523268" y="3026578"/>
            <a:chExt cx="232410" cy="144780"/>
          </a:xfrm>
        </p:grpSpPr>
        <p:sp>
          <p:nvSpPr>
            <p:cNvPr id="72" name="bg object 19">
              <a:extLst>
                <a:ext uri="{FF2B5EF4-FFF2-40B4-BE49-F238E27FC236}">
                  <a16:creationId xmlns:a16="http://schemas.microsoft.com/office/drawing/2014/main" id="{6784F5CA-B91A-6DEB-C66A-4DC856AD0F69}"/>
                </a:ext>
              </a:extLst>
            </p:cNvPr>
            <p:cNvSpPr/>
            <p:nvPr/>
          </p:nvSpPr>
          <p:spPr>
            <a:xfrm>
              <a:off x="8523268" y="3098840"/>
              <a:ext cx="232410" cy="0"/>
            </a:xfrm>
            <a:custGeom>
              <a:avLst/>
              <a:gdLst/>
              <a:ahLst/>
              <a:cxnLst/>
              <a:rect l="l" t="t" r="r" b="b"/>
              <a:pathLst>
                <a:path w="232409">
                  <a:moveTo>
                    <a:pt x="0" y="0"/>
                  </a:moveTo>
                  <a:lnTo>
                    <a:pt x="231901" y="0"/>
                  </a:lnTo>
                </a:path>
              </a:pathLst>
            </a:custGeom>
            <a:ln w="10795">
              <a:solidFill>
                <a:schemeClr val="tx1"/>
              </a:solidFill>
            </a:ln>
          </p:spPr>
          <p:txBody>
            <a:bodyPr wrap="square" lIns="0" tIns="0" rIns="0" bIns="0" rtlCol="0"/>
            <a:lstStyle/>
            <a:p>
              <a:endParaRPr/>
            </a:p>
          </p:txBody>
        </p:sp>
        <p:sp>
          <p:nvSpPr>
            <p:cNvPr id="73" name="bg object 28">
              <a:extLst>
                <a:ext uri="{FF2B5EF4-FFF2-40B4-BE49-F238E27FC236}">
                  <a16:creationId xmlns:a16="http://schemas.microsoft.com/office/drawing/2014/main" id="{E15CD99E-BBE8-BE80-EE68-31C4CC9B8C4E}"/>
                </a:ext>
              </a:extLst>
            </p:cNvPr>
            <p:cNvSpPr/>
            <p:nvPr/>
          </p:nvSpPr>
          <p:spPr>
            <a:xfrm>
              <a:off x="8564923" y="3026578"/>
              <a:ext cx="144780" cy="144780"/>
            </a:xfrm>
            <a:custGeom>
              <a:avLst/>
              <a:gdLst/>
              <a:ahLst/>
              <a:cxnLst/>
              <a:rect l="l" t="t" r="r" b="b"/>
              <a:pathLst>
                <a:path w="144779" h="144780">
                  <a:moveTo>
                    <a:pt x="144526" y="0"/>
                  </a:moveTo>
                  <a:lnTo>
                    <a:pt x="0" y="0"/>
                  </a:lnTo>
                  <a:lnTo>
                    <a:pt x="0" y="144525"/>
                  </a:lnTo>
                  <a:lnTo>
                    <a:pt x="144526" y="144525"/>
                  </a:lnTo>
                  <a:lnTo>
                    <a:pt x="144526" y="0"/>
                  </a:lnTo>
                  <a:close/>
                </a:path>
              </a:pathLst>
            </a:custGeom>
            <a:solidFill>
              <a:schemeClr val="tx1"/>
            </a:solidFill>
          </p:spPr>
          <p:txBody>
            <a:bodyPr wrap="square" lIns="0" tIns="0" rIns="0" bIns="0" rtlCol="0"/>
            <a:lstStyle/>
            <a:p>
              <a:endParaRPr/>
            </a:p>
          </p:txBody>
        </p:sp>
      </p:grpSp>
      <p:grpSp>
        <p:nvGrpSpPr>
          <p:cNvPr id="74" name="Group 73">
            <a:extLst>
              <a:ext uri="{FF2B5EF4-FFF2-40B4-BE49-F238E27FC236}">
                <a16:creationId xmlns:a16="http://schemas.microsoft.com/office/drawing/2014/main" id="{2A69DD87-1F52-297D-B1C8-02DA5BE73FF0}"/>
              </a:ext>
            </a:extLst>
          </p:cNvPr>
          <p:cNvGrpSpPr/>
          <p:nvPr/>
        </p:nvGrpSpPr>
        <p:grpSpPr>
          <a:xfrm>
            <a:off x="8590557" y="3426882"/>
            <a:ext cx="347980" cy="97155"/>
            <a:chOff x="8589689" y="3306232"/>
            <a:chExt cx="347980" cy="97155"/>
          </a:xfrm>
        </p:grpSpPr>
        <p:sp>
          <p:nvSpPr>
            <p:cNvPr id="75" name="bg object 20">
              <a:extLst>
                <a:ext uri="{FF2B5EF4-FFF2-40B4-BE49-F238E27FC236}">
                  <a16:creationId xmlns:a16="http://schemas.microsoft.com/office/drawing/2014/main" id="{E3ABF198-BC77-3703-B801-C1F9AAA2BA1F}"/>
                </a:ext>
              </a:extLst>
            </p:cNvPr>
            <p:cNvSpPr/>
            <p:nvPr/>
          </p:nvSpPr>
          <p:spPr>
            <a:xfrm>
              <a:off x="8589689" y="3354619"/>
              <a:ext cx="347980" cy="0"/>
            </a:xfrm>
            <a:custGeom>
              <a:avLst/>
              <a:gdLst/>
              <a:ahLst/>
              <a:cxnLst/>
              <a:rect l="l" t="t" r="r" b="b"/>
              <a:pathLst>
                <a:path w="347979">
                  <a:moveTo>
                    <a:pt x="0" y="0"/>
                  </a:moveTo>
                  <a:lnTo>
                    <a:pt x="347599" y="0"/>
                  </a:lnTo>
                </a:path>
              </a:pathLst>
            </a:custGeom>
            <a:ln w="10795">
              <a:solidFill>
                <a:schemeClr val="tx1"/>
              </a:solidFill>
            </a:ln>
          </p:spPr>
          <p:txBody>
            <a:bodyPr wrap="square" lIns="0" tIns="0" rIns="0" bIns="0" rtlCol="0"/>
            <a:lstStyle/>
            <a:p>
              <a:endParaRPr/>
            </a:p>
          </p:txBody>
        </p:sp>
        <p:sp>
          <p:nvSpPr>
            <p:cNvPr id="76" name="bg object 29">
              <a:extLst>
                <a:ext uri="{FF2B5EF4-FFF2-40B4-BE49-F238E27FC236}">
                  <a16:creationId xmlns:a16="http://schemas.microsoft.com/office/drawing/2014/main" id="{145D9E4C-B9B3-442B-DC13-89323A0FB840}"/>
                </a:ext>
              </a:extLst>
            </p:cNvPr>
            <p:cNvSpPr/>
            <p:nvPr/>
          </p:nvSpPr>
          <p:spPr>
            <a:xfrm>
              <a:off x="8706655" y="3306232"/>
              <a:ext cx="97155" cy="97155"/>
            </a:xfrm>
            <a:custGeom>
              <a:avLst/>
              <a:gdLst/>
              <a:ahLst/>
              <a:cxnLst/>
              <a:rect l="l" t="t" r="r" b="b"/>
              <a:pathLst>
                <a:path w="97154" h="97155">
                  <a:moveTo>
                    <a:pt x="97027" y="0"/>
                  </a:moveTo>
                  <a:lnTo>
                    <a:pt x="0" y="0"/>
                  </a:lnTo>
                  <a:lnTo>
                    <a:pt x="0" y="96900"/>
                  </a:lnTo>
                  <a:lnTo>
                    <a:pt x="97027" y="96900"/>
                  </a:lnTo>
                  <a:lnTo>
                    <a:pt x="97027" y="0"/>
                  </a:lnTo>
                  <a:close/>
                </a:path>
              </a:pathLst>
            </a:custGeom>
            <a:solidFill>
              <a:schemeClr val="tx1"/>
            </a:solidFill>
          </p:spPr>
          <p:txBody>
            <a:bodyPr wrap="square" lIns="0" tIns="0" rIns="0" bIns="0" rtlCol="0"/>
            <a:lstStyle/>
            <a:p>
              <a:endParaRPr/>
            </a:p>
          </p:txBody>
        </p:sp>
      </p:grpSp>
      <p:grpSp>
        <p:nvGrpSpPr>
          <p:cNvPr id="77" name="Group 76">
            <a:extLst>
              <a:ext uri="{FF2B5EF4-FFF2-40B4-BE49-F238E27FC236}">
                <a16:creationId xmlns:a16="http://schemas.microsoft.com/office/drawing/2014/main" id="{BC184C53-E6D8-4415-9B10-5C3F1F981F75}"/>
              </a:ext>
            </a:extLst>
          </p:cNvPr>
          <p:cNvGrpSpPr/>
          <p:nvPr/>
        </p:nvGrpSpPr>
        <p:grpSpPr>
          <a:xfrm>
            <a:off x="8417201" y="3731428"/>
            <a:ext cx="459105" cy="62865"/>
            <a:chOff x="8416333" y="3579028"/>
            <a:chExt cx="459105" cy="62865"/>
          </a:xfrm>
        </p:grpSpPr>
        <p:sp>
          <p:nvSpPr>
            <p:cNvPr id="78" name="bg object 21">
              <a:extLst>
                <a:ext uri="{FF2B5EF4-FFF2-40B4-BE49-F238E27FC236}">
                  <a16:creationId xmlns:a16="http://schemas.microsoft.com/office/drawing/2014/main" id="{EBC54A8A-1268-7A16-4AC4-08E7643E5CD2}"/>
                </a:ext>
              </a:extLst>
            </p:cNvPr>
            <p:cNvSpPr/>
            <p:nvPr/>
          </p:nvSpPr>
          <p:spPr>
            <a:xfrm>
              <a:off x="8416333" y="3610397"/>
              <a:ext cx="459105" cy="0"/>
            </a:xfrm>
            <a:custGeom>
              <a:avLst/>
              <a:gdLst/>
              <a:ahLst/>
              <a:cxnLst/>
              <a:rect l="l" t="t" r="r" b="b"/>
              <a:pathLst>
                <a:path w="459104">
                  <a:moveTo>
                    <a:pt x="0" y="0"/>
                  </a:moveTo>
                  <a:lnTo>
                    <a:pt x="458977" y="0"/>
                  </a:lnTo>
                </a:path>
              </a:pathLst>
            </a:custGeom>
            <a:ln w="10795">
              <a:solidFill>
                <a:schemeClr val="tx1"/>
              </a:solidFill>
            </a:ln>
          </p:spPr>
          <p:txBody>
            <a:bodyPr wrap="square" lIns="0" tIns="0" rIns="0" bIns="0" rtlCol="0"/>
            <a:lstStyle/>
            <a:p>
              <a:endParaRPr/>
            </a:p>
          </p:txBody>
        </p:sp>
        <p:sp>
          <p:nvSpPr>
            <p:cNvPr id="79" name="bg object 30">
              <a:extLst>
                <a:ext uri="{FF2B5EF4-FFF2-40B4-BE49-F238E27FC236}">
                  <a16:creationId xmlns:a16="http://schemas.microsoft.com/office/drawing/2014/main" id="{3349CE78-99BC-AE03-B4C1-A1282C249E30}"/>
                </a:ext>
              </a:extLst>
            </p:cNvPr>
            <p:cNvSpPr/>
            <p:nvPr/>
          </p:nvSpPr>
          <p:spPr>
            <a:xfrm>
              <a:off x="8605691" y="3579028"/>
              <a:ext cx="62865" cy="62865"/>
            </a:xfrm>
            <a:custGeom>
              <a:avLst/>
              <a:gdLst/>
              <a:ahLst/>
              <a:cxnLst/>
              <a:rect l="l" t="t" r="r" b="b"/>
              <a:pathLst>
                <a:path w="62865" h="62864">
                  <a:moveTo>
                    <a:pt x="62865" y="0"/>
                  </a:moveTo>
                  <a:lnTo>
                    <a:pt x="0" y="0"/>
                  </a:lnTo>
                  <a:lnTo>
                    <a:pt x="0" y="62864"/>
                  </a:lnTo>
                  <a:lnTo>
                    <a:pt x="62865" y="62864"/>
                  </a:lnTo>
                  <a:lnTo>
                    <a:pt x="62865" y="0"/>
                  </a:lnTo>
                  <a:close/>
                </a:path>
              </a:pathLst>
            </a:custGeom>
            <a:solidFill>
              <a:schemeClr val="tx1"/>
            </a:solidFill>
          </p:spPr>
          <p:txBody>
            <a:bodyPr wrap="square" lIns="0" tIns="0" rIns="0" bIns="0" rtlCol="0"/>
            <a:lstStyle/>
            <a:p>
              <a:endParaRPr/>
            </a:p>
          </p:txBody>
        </p:sp>
      </p:grpSp>
      <p:grpSp>
        <p:nvGrpSpPr>
          <p:cNvPr id="80" name="Group 79">
            <a:extLst>
              <a:ext uri="{FF2B5EF4-FFF2-40B4-BE49-F238E27FC236}">
                <a16:creationId xmlns:a16="http://schemas.microsoft.com/office/drawing/2014/main" id="{806586B2-8CC9-F3DB-4E2A-5487616FBBD6}"/>
              </a:ext>
            </a:extLst>
          </p:cNvPr>
          <p:cNvGrpSpPr/>
          <p:nvPr/>
        </p:nvGrpSpPr>
        <p:grpSpPr>
          <a:xfrm>
            <a:off x="8455138" y="4343229"/>
            <a:ext cx="396875" cy="85725"/>
            <a:chOff x="8452757" y="4364899"/>
            <a:chExt cx="396875" cy="85725"/>
          </a:xfrm>
        </p:grpSpPr>
        <p:sp>
          <p:nvSpPr>
            <p:cNvPr id="81" name="bg object 22">
              <a:extLst>
                <a:ext uri="{FF2B5EF4-FFF2-40B4-BE49-F238E27FC236}">
                  <a16:creationId xmlns:a16="http://schemas.microsoft.com/office/drawing/2014/main" id="{3EF0BCDF-E7D9-5CE6-F24D-4EAD252B8B1C}"/>
                </a:ext>
              </a:extLst>
            </p:cNvPr>
            <p:cNvSpPr/>
            <p:nvPr/>
          </p:nvSpPr>
          <p:spPr>
            <a:xfrm>
              <a:off x="8452757" y="4407445"/>
              <a:ext cx="396875" cy="0"/>
            </a:xfrm>
            <a:custGeom>
              <a:avLst/>
              <a:gdLst/>
              <a:ahLst/>
              <a:cxnLst/>
              <a:rect l="l" t="t" r="r" b="b"/>
              <a:pathLst>
                <a:path w="396875">
                  <a:moveTo>
                    <a:pt x="0" y="0"/>
                  </a:moveTo>
                  <a:lnTo>
                    <a:pt x="396621" y="0"/>
                  </a:lnTo>
                </a:path>
              </a:pathLst>
            </a:custGeom>
            <a:ln w="10795">
              <a:solidFill>
                <a:schemeClr val="tx1"/>
              </a:solidFill>
            </a:ln>
          </p:spPr>
          <p:txBody>
            <a:bodyPr wrap="square" lIns="0" tIns="0" rIns="0" bIns="0" rtlCol="0"/>
            <a:lstStyle/>
            <a:p>
              <a:endParaRPr/>
            </a:p>
          </p:txBody>
        </p:sp>
        <p:sp>
          <p:nvSpPr>
            <p:cNvPr id="82" name="bg object 31">
              <a:extLst>
                <a:ext uri="{FF2B5EF4-FFF2-40B4-BE49-F238E27FC236}">
                  <a16:creationId xmlns:a16="http://schemas.microsoft.com/office/drawing/2014/main" id="{4B3C98B4-C547-B9F7-D54F-AEE8991A7CE2}"/>
                </a:ext>
              </a:extLst>
            </p:cNvPr>
            <p:cNvSpPr/>
            <p:nvPr/>
          </p:nvSpPr>
          <p:spPr>
            <a:xfrm>
              <a:off x="8609601" y="4364899"/>
              <a:ext cx="85725" cy="85725"/>
            </a:xfrm>
            <a:custGeom>
              <a:avLst/>
              <a:gdLst/>
              <a:ahLst/>
              <a:cxnLst/>
              <a:rect l="l" t="t" r="r" b="b"/>
              <a:pathLst>
                <a:path w="85725" h="85725">
                  <a:moveTo>
                    <a:pt x="85344" y="0"/>
                  </a:moveTo>
                  <a:lnTo>
                    <a:pt x="0" y="0"/>
                  </a:lnTo>
                  <a:lnTo>
                    <a:pt x="0" y="85217"/>
                  </a:lnTo>
                  <a:lnTo>
                    <a:pt x="85344" y="85217"/>
                  </a:lnTo>
                  <a:lnTo>
                    <a:pt x="85344" y="0"/>
                  </a:lnTo>
                  <a:close/>
                </a:path>
              </a:pathLst>
            </a:custGeom>
            <a:solidFill>
              <a:schemeClr val="tx1"/>
            </a:solidFill>
          </p:spPr>
          <p:txBody>
            <a:bodyPr wrap="square" lIns="0" tIns="0" rIns="0" bIns="0" rtlCol="0"/>
            <a:lstStyle/>
            <a:p>
              <a:endParaRPr/>
            </a:p>
          </p:txBody>
        </p:sp>
      </p:grpSp>
      <p:grpSp>
        <p:nvGrpSpPr>
          <p:cNvPr id="83" name="Group 82">
            <a:extLst>
              <a:ext uri="{FF2B5EF4-FFF2-40B4-BE49-F238E27FC236}">
                <a16:creationId xmlns:a16="http://schemas.microsoft.com/office/drawing/2014/main" id="{6B990004-0BE0-E7AD-BA12-301168B6980D}"/>
              </a:ext>
            </a:extLst>
          </p:cNvPr>
          <p:cNvGrpSpPr/>
          <p:nvPr/>
        </p:nvGrpSpPr>
        <p:grpSpPr>
          <a:xfrm>
            <a:off x="8525369" y="4639205"/>
            <a:ext cx="313690" cy="109220"/>
            <a:chOff x="8522988" y="4608867"/>
            <a:chExt cx="313690" cy="109220"/>
          </a:xfrm>
        </p:grpSpPr>
        <p:sp>
          <p:nvSpPr>
            <p:cNvPr id="84" name="bg object 23">
              <a:extLst>
                <a:ext uri="{FF2B5EF4-FFF2-40B4-BE49-F238E27FC236}">
                  <a16:creationId xmlns:a16="http://schemas.microsoft.com/office/drawing/2014/main" id="{792C2AAF-B2C6-6BF5-D41C-D6E8EEEFF509}"/>
                </a:ext>
              </a:extLst>
            </p:cNvPr>
            <p:cNvSpPr/>
            <p:nvPr/>
          </p:nvSpPr>
          <p:spPr>
            <a:xfrm>
              <a:off x="8522988" y="4663349"/>
              <a:ext cx="313690" cy="0"/>
            </a:xfrm>
            <a:custGeom>
              <a:avLst/>
              <a:gdLst/>
              <a:ahLst/>
              <a:cxnLst/>
              <a:rect l="l" t="t" r="r" b="b"/>
              <a:pathLst>
                <a:path w="313690">
                  <a:moveTo>
                    <a:pt x="0" y="0"/>
                  </a:moveTo>
                  <a:lnTo>
                    <a:pt x="313309" y="0"/>
                  </a:lnTo>
                </a:path>
              </a:pathLst>
            </a:custGeom>
            <a:ln w="10795">
              <a:solidFill>
                <a:schemeClr val="tx1"/>
              </a:solidFill>
            </a:ln>
          </p:spPr>
          <p:txBody>
            <a:bodyPr wrap="square" lIns="0" tIns="0" rIns="0" bIns="0" rtlCol="0"/>
            <a:lstStyle/>
            <a:p>
              <a:endParaRPr/>
            </a:p>
          </p:txBody>
        </p:sp>
        <p:sp>
          <p:nvSpPr>
            <p:cNvPr id="85" name="bg object 32">
              <a:extLst>
                <a:ext uri="{FF2B5EF4-FFF2-40B4-BE49-F238E27FC236}">
                  <a16:creationId xmlns:a16="http://schemas.microsoft.com/office/drawing/2014/main" id="{61CC21DB-2283-5716-1E28-0B5730D8E378}"/>
                </a:ext>
              </a:extLst>
            </p:cNvPr>
            <p:cNvSpPr/>
            <p:nvPr/>
          </p:nvSpPr>
          <p:spPr>
            <a:xfrm>
              <a:off x="8628016" y="4608867"/>
              <a:ext cx="109220" cy="109220"/>
            </a:xfrm>
            <a:custGeom>
              <a:avLst/>
              <a:gdLst/>
              <a:ahLst/>
              <a:cxnLst/>
              <a:rect l="l" t="t" r="r" b="b"/>
              <a:pathLst>
                <a:path w="109220" h="109219">
                  <a:moveTo>
                    <a:pt x="108966" y="0"/>
                  </a:moveTo>
                  <a:lnTo>
                    <a:pt x="0" y="0"/>
                  </a:lnTo>
                  <a:lnTo>
                    <a:pt x="0" y="108838"/>
                  </a:lnTo>
                  <a:lnTo>
                    <a:pt x="108966" y="108838"/>
                  </a:lnTo>
                  <a:lnTo>
                    <a:pt x="108966" y="0"/>
                  </a:lnTo>
                  <a:close/>
                </a:path>
              </a:pathLst>
            </a:custGeom>
            <a:solidFill>
              <a:schemeClr val="tx1"/>
            </a:solidFill>
          </p:spPr>
          <p:txBody>
            <a:bodyPr wrap="square" lIns="0" tIns="0" rIns="0" bIns="0" rtlCol="0"/>
            <a:lstStyle/>
            <a:p>
              <a:endParaRPr/>
            </a:p>
          </p:txBody>
        </p:sp>
      </p:grpSp>
      <p:grpSp>
        <p:nvGrpSpPr>
          <p:cNvPr id="92" name="Group 91">
            <a:extLst>
              <a:ext uri="{FF2B5EF4-FFF2-40B4-BE49-F238E27FC236}">
                <a16:creationId xmlns:a16="http://schemas.microsoft.com/office/drawing/2014/main" id="{43E7EDB2-76B1-F6DE-0784-84B9AE5FCC1C}"/>
              </a:ext>
            </a:extLst>
          </p:cNvPr>
          <p:cNvGrpSpPr/>
          <p:nvPr/>
        </p:nvGrpSpPr>
        <p:grpSpPr>
          <a:xfrm>
            <a:off x="8470765" y="5283558"/>
            <a:ext cx="477520" cy="50165"/>
            <a:chOff x="8470765" y="5283558"/>
            <a:chExt cx="477520" cy="50165"/>
          </a:xfrm>
        </p:grpSpPr>
        <p:sp>
          <p:nvSpPr>
            <p:cNvPr id="86" name="bg object 24">
              <a:extLst>
                <a:ext uri="{FF2B5EF4-FFF2-40B4-BE49-F238E27FC236}">
                  <a16:creationId xmlns:a16="http://schemas.microsoft.com/office/drawing/2014/main" id="{AA07C283-0112-2918-F4BF-E1479C7DF71B}"/>
                </a:ext>
              </a:extLst>
            </p:cNvPr>
            <p:cNvSpPr/>
            <p:nvPr/>
          </p:nvSpPr>
          <p:spPr>
            <a:xfrm>
              <a:off x="8470765" y="5308449"/>
              <a:ext cx="477520" cy="0"/>
            </a:xfrm>
            <a:custGeom>
              <a:avLst/>
              <a:gdLst/>
              <a:ahLst/>
              <a:cxnLst/>
              <a:rect l="l" t="t" r="r" b="b"/>
              <a:pathLst>
                <a:path w="477520">
                  <a:moveTo>
                    <a:pt x="0" y="0"/>
                  </a:moveTo>
                  <a:lnTo>
                    <a:pt x="477139" y="0"/>
                  </a:lnTo>
                </a:path>
              </a:pathLst>
            </a:custGeom>
            <a:ln w="10795">
              <a:solidFill>
                <a:schemeClr val="tx1"/>
              </a:solidFill>
            </a:ln>
          </p:spPr>
          <p:txBody>
            <a:bodyPr wrap="square" lIns="0" tIns="0" rIns="0" bIns="0" rtlCol="0"/>
            <a:lstStyle/>
            <a:p>
              <a:endParaRPr/>
            </a:p>
          </p:txBody>
        </p:sp>
        <p:sp>
          <p:nvSpPr>
            <p:cNvPr id="88" name="bg object 33">
              <a:extLst>
                <a:ext uri="{FF2B5EF4-FFF2-40B4-BE49-F238E27FC236}">
                  <a16:creationId xmlns:a16="http://schemas.microsoft.com/office/drawing/2014/main" id="{BD15B552-F889-4BB5-7404-BE7EA6CB2C0C}"/>
                </a:ext>
              </a:extLst>
            </p:cNvPr>
            <p:cNvSpPr/>
            <p:nvPr/>
          </p:nvSpPr>
          <p:spPr>
            <a:xfrm>
              <a:off x="8687301" y="5283558"/>
              <a:ext cx="50165" cy="50165"/>
            </a:xfrm>
            <a:custGeom>
              <a:avLst/>
              <a:gdLst/>
              <a:ahLst/>
              <a:cxnLst/>
              <a:rect l="l" t="t" r="r" b="b"/>
              <a:pathLst>
                <a:path w="50165" h="50164">
                  <a:moveTo>
                    <a:pt x="49656" y="0"/>
                  </a:moveTo>
                  <a:lnTo>
                    <a:pt x="0" y="0"/>
                  </a:lnTo>
                  <a:lnTo>
                    <a:pt x="0" y="49656"/>
                  </a:lnTo>
                  <a:lnTo>
                    <a:pt x="49656" y="49656"/>
                  </a:lnTo>
                  <a:lnTo>
                    <a:pt x="49656" y="0"/>
                  </a:lnTo>
                  <a:close/>
                </a:path>
              </a:pathLst>
            </a:custGeom>
            <a:solidFill>
              <a:schemeClr val="tx1"/>
            </a:solidFill>
          </p:spPr>
          <p:txBody>
            <a:bodyPr wrap="square" lIns="0" tIns="0" rIns="0" bIns="0" rtlCol="0"/>
            <a:lstStyle/>
            <a:p>
              <a:endParaRPr/>
            </a:p>
          </p:txBody>
        </p:sp>
      </p:grpSp>
      <p:grpSp>
        <p:nvGrpSpPr>
          <p:cNvPr id="91" name="Group 90">
            <a:extLst>
              <a:ext uri="{FF2B5EF4-FFF2-40B4-BE49-F238E27FC236}">
                <a16:creationId xmlns:a16="http://schemas.microsoft.com/office/drawing/2014/main" id="{DF96403A-4431-9E06-77E3-35E9C1B5C188}"/>
              </a:ext>
            </a:extLst>
          </p:cNvPr>
          <p:cNvGrpSpPr/>
          <p:nvPr/>
        </p:nvGrpSpPr>
        <p:grpSpPr>
          <a:xfrm>
            <a:off x="8667615" y="5540633"/>
            <a:ext cx="269875" cy="122555"/>
            <a:chOff x="8667615" y="5503014"/>
            <a:chExt cx="269875" cy="122555"/>
          </a:xfrm>
        </p:grpSpPr>
        <p:sp>
          <p:nvSpPr>
            <p:cNvPr id="87" name="bg object 25">
              <a:extLst>
                <a:ext uri="{FF2B5EF4-FFF2-40B4-BE49-F238E27FC236}">
                  <a16:creationId xmlns:a16="http://schemas.microsoft.com/office/drawing/2014/main" id="{2C9BC6BE-5A9F-A10B-6FD3-636FA1C94DB6}"/>
                </a:ext>
              </a:extLst>
            </p:cNvPr>
            <p:cNvSpPr/>
            <p:nvPr/>
          </p:nvSpPr>
          <p:spPr>
            <a:xfrm>
              <a:off x="8667615" y="5564227"/>
              <a:ext cx="269875" cy="0"/>
            </a:xfrm>
            <a:custGeom>
              <a:avLst/>
              <a:gdLst/>
              <a:ahLst/>
              <a:cxnLst/>
              <a:rect l="l" t="t" r="r" b="b"/>
              <a:pathLst>
                <a:path w="269875">
                  <a:moveTo>
                    <a:pt x="0" y="0"/>
                  </a:moveTo>
                  <a:lnTo>
                    <a:pt x="269494" y="0"/>
                  </a:lnTo>
                </a:path>
              </a:pathLst>
            </a:custGeom>
            <a:ln w="10795">
              <a:solidFill>
                <a:schemeClr val="tx1"/>
              </a:solidFill>
            </a:ln>
          </p:spPr>
          <p:txBody>
            <a:bodyPr wrap="square" lIns="0" tIns="0" rIns="0" bIns="0" rtlCol="0"/>
            <a:lstStyle/>
            <a:p>
              <a:endParaRPr/>
            </a:p>
          </p:txBody>
        </p:sp>
        <p:sp>
          <p:nvSpPr>
            <p:cNvPr id="89" name="bg object 34">
              <a:extLst>
                <a:ext uri="{FF2B5EF4-FFF2-40B4-BE49-F238E27FC236}">
                  <a16:creationId xmlns:a16="http://schemas.microsoft.com/office/drawing/2014/main" id="{D51F341F-9D51-6BAC-3F66-49379BF22888}"/>
                </a:ext>
              </a:extLst>
            </p:cNvPr>
            <p:cNvSpPr/>
            <p:nvPr/>
          </p:nvSpPr>
          <p:spPr>
            <a:xfrm>
              <a:off x="8735306" y="5503014"/>
              <a:ext cx="122555" cy="122555"/>
            </a:xfrm>
            <a:custGeom>
              <a:avLst/>
              <a:gdLst/>
              <a:ahLst/>
              <a:cxnLst/>
              <a:rect l="l" t="t" r="r" b="b"/>
              <a:pathLst>
                <a:path w="122554" h="122555">
                  <a:moveTo>
                    <a:pt x="122174" y="0"/>
                  </a:moveTo>
                  <a:lnTo>
                    <a:pt x="0" y="0"/>
                  </a:lnTo>
                  <a:lnTo>
                    <a:pt x="0" y="122301"/>
                  </a:lnTo>
                  <a:lnTo>
                    <a:pt x="122174" y="122301"/>
                  </a:lnTo>
                  <a:lnTo>
                    <a:pt x="122174" y="0"/>
                  </a:lnTo>
                  <a:close/>
                </a:path>
              </a:pathLst>
            </a:custGeom>
            <a:solidFill>
              <a:schemeClr val="tx1"/>
            </a:solidFill>
          </p:spPr>
          <p:txBody>
            <a:bodyPr wrap="square" lIns="0" tIns="0" rIns="0" bIns="0" rtlCol="0"/>
            <a:lstStyle/>
            <a:p>
              <a:endParaRPr/>
            </a:p>
          </p:txBody>
        </p:sp>
      </p:grpSp>
      <p:sp>
        <p:nvSpPr>
          <p:cNvPr id="95" name="bg object 36">
            <a:extLst>
              <a:ext uri="{FF2B5EF4-FFF2-40B4-BE49-F238E27FC236}">
                <a16:creationId xmlns:a16="http://schemas.microsoft.com/office/drawing/2014/main" id="{AC99D2BA-EC0F-7074-BA77-A7D5F56025E9}"/>
              </a:ext>
            </a:extLst>
          </p:cNvPr>
          <p:cNvSpPr/>
          <p:nvPr/>
        </p:nvSpPr>
        <p:spPr>
          <a:xfrm>
            <a:off x="811984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96" name="bg object 37">
            <a:extLst>
              <a:ext uri="{FF2B5EF4-FFF2-40B4-BE49-F238E27FC236}">
                <a16:creationId xmlns:a16="http://schemas.microsoft.com/office/drawing/2014/main" id="{A901E581-03B3-75E3-8EDA-7CE87C2FF1A4}"/>
              </a:ext>
            </a:extLst>
          </p:cNvPr>
          <p:cNvSpPr/>
          <p:nvPr/>
        </p:nvSpPr>
        <p:spPr>
          <a:xfrm>
            <a:off x="8604481"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97" name="bg object 38">
            <a:extLst>
              <a:ext uri="{FF2B5EF4-FFF2-40B4-BE49-F238E27FC236}">
                <a16:creationId xmlns:a16="http://schemas.microsoft.com/office/drawing/2014/main" id="{32647C5A-52C8-84FA-8CE8-73BEE90AF03B}"/>
              </a:ext>
            </a:extLst>
          </p:cNvPr>
          <p:cNvSpPr/>
          <p:nvPr/>
        </p:nvSpPr>
        <p:spPr>
          <a:xfrm>
            <a:off x="8949756"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98" name="bg object 39">
            <a:extLst>
              <a:ext uri="{FF2B5EF4-FFF2-40B4-BE49-F238E27FC236}">
                <a16:creationId xmlns:a16="http://schemas.microsoft.com/office/drawing/2014/main" id="{EEA95E81-8B02-0188-ED93-AA53876B0F9F}"/>
              </a:ext>
            </a:extLst>
          </p:cNvPr>
          <p:cNvSpPr/>
          <p:nvPr/>
        </p:nvSpPr>
        <p:spPr>
          <a:xfrm>
            <a:off x="943451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cxnSp>
        <p:nvCxnSpPr>
          <p:cNvPr id="99" name="Straight Connector 98">
            <a:extLst>
              <a:ext uri="{FF2B5EF4-FFF2-40B4-BE49-F238E27FC236}">
                <a16:creationId xmlns:a16="http://schemas.microsoft.com/office/drawing/2014/main" id="{4A57DA1D-CFA7-9CC0-96DD-DE5F055A3219}"/>
              </a:ext>
            </a:extLst>
          </p:cNvPr>
          <p:cNvCxnSpPr/>
          <p:nvPr/>
        </p:nvCxnSpPr>
        <p:spPr>
          <a:xfrm>
            <a:off x="8120534" y="5751779"/>
            <a:ext cx="131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0" name="Oval 99">
            <a:extLst>
              <a:ext uri="{FF2B5EF4-FFF2-40B4-BE49-F238E27FC236}">
                <a16:creationId xmlns:a16="http://schemas.microsoft.com/office/drawing/2014/main" id="{6BF9B4D3-731C-17A0-11C5-162385D78F8E}"/>
              </a:ext>
            </a:extLst>
          </p:cNvPr>
          <p:cNvSpPr/>
          <p:nvPr/>
        </p:nvSpPr>
        <p:spPr>
          <a:xfrm>
            <a:off x="10297786" y="5912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1" name="Picture 4">
            <a:extLst>
              <a:ext uri="{FF2B5EF4-FFF2-40B4-BE49-F238E27FC236}">
                <a16:creationId xmlns:a16="http://schemas.microsoft.com/office/drawing/2014/main" id="{92CD93EF-40F1-90B8-384A-F3D951DE8736}"/>
              </a:ext>
            </a:extLst>
          </p:cNvPr>
          <p:cNvPicPr>
            <a:picLocks noChangeAspect="1"/>
          </p:cNvPicPr>
          <p:nvPr/>
        </p:nvPicPr>
        <p:blipFill rotWithShape="1">
          <a:blip r:embed="rId4"/>
          <a:stretch/>
        </p:blipFill>
        <p:spPr>
          <a:xfrm>
            <a:off x="10297786" y="620876"/>
            <a:ext cx="648609" cy="661356"/>
          </a:xfrm>
          <a:prstGeom prst="rect">
            <a:avLst/>
          </a:prstGeom>
          <a:ln>
            <a:noFill/>
          </a:ln>
          <a:effectLst/>
        </p:spPr>
      </p:pic>
      <p:grpSp>
        <p:nvGrpSpPr>
          <p:cNvPr id="102" name="Group 101">
            <a:extLst>
              <a:ext uri="{FF2B5EF4-FFF2-40B4-BE49-F238E27FC236}">
                <a16:creationId xmlns:a16="http://schemas.microsoft.com/office/drawing/2014/main" id="{988151A7-39B5-F0BF-59C8-C48227748BB5}"/>
              </a:ext>
            </a:extLst>
          </p:cNvPr>
          <p:cNvGrpSpPr/>
          <p:nvPr/>
        </p:nvGrpSpPr>
        <p:grpSpPr>
          <a:xfrm>
            <a:off x="11028700" y="600898"/>
            <a:ext cx="641185" cy="661356"/>
            <a:chOff x="11028700" y="397163"/>
            <a:chExt cx="641185" cy="661356"/>
          </a:xfrm>
        </p:grpSpPr>
        <p:sp>
          <p:nvSpPr>
            <p:cNvPr id="103" name="Oval 102">
              <a:extLst>
                <a:ext uri="{FF2B5EF4-FFF2-40B4-BE49-F238E27FC236}">
                  <a16:creationId xmlns:a16="http://schemas.microsoft.com/office/drawing/2014/main" id="{F13B5A2D-553E-E99C-D9CE-DBBC42970EE1}"/>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4" name="Picture 2">
              <a:extLst>
                <a:ext uri="{FF2B5EF4-FFF2-40B4-BE49-F238E27FC236}">
                  <a16:creationId xmlns:a16="http://schemas.microsoft.com/office/drawing/2014/main" id="{315BEBC1-B62D-2910-4446-A591FD57745F}"/>
                </a:ext>
              </a:extLst>
            </p:cNvPr>
            <p:cNvPicPr>
              <a:picLocks noChangeAspect="1"/>
            </p:cNvPicPr>
            <p:nvPr/>
          </p:nvPicPr>
          <p:blipFill rotWithShape="1">
            <a:blip r:embed="rId5"/>
            <a:stretch/>
          </p:blipFill>
          <p:spPr>
            <a:xfrm>
              <a:off x="11089114" y="511693"/>
              <a:ext cx="520355" cy="491506"/>
            </a:xfrm>
            <a:prstGeom prst="rect">
              <a:avLst/>
            </a:prstGeom>
            <a:effectLst/>
          </p:spPr>
        </p:pic>
      </p:grpSp>
      <p:sp>
        <p:nvSpPr>
          <p:cNvPr id="111" name="Rectangle 68">
            <a:extLst>
              <a:ext uri="{FF2B5EF4-FFF2-40B4-BE49-F238E27FC236}">
                <a16:creationId xmlns:a16="http://schemas.microsoft.com/office/drawing/2014/main" id="{7B913D4E-6D27-0A8F-8E1C-2CDC8128985D}"/>
              </a:ext>
            </a:extLst>
          </p:cNvPr>
          <p:cNvSpPr>
            <a:spLocks noChangeArrowheads="1"/>
          </p:cNvSpPr>
          <p:nvPr/>
        </p:nvSpPr>
        <p:spPr bwMode="auto">
          <a:xfrm>
            <a:off x="9352584" y="1818418"/>
            <a:ext cx="12791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Hazard ratio (95% CI)</a:t>
            </a:r>
            <a:endParaRPr lang="en-GB" b="1" noProof="0">
              <a:solidFill>
                <a:schemeClr val="bg1"/>
              </a:solidFill>
            </a:endParaRPr>
          </a:p>
        </p:txBody>
      </p:sp>
    </p:spTree>
    <p:extLst>
      <p:ext uri="{BB962C8B-B14F-4D97-AF65-F5344CB8AC3E}">
        <p14:creationId xmlns:p14="http://schemas.microsoft.com/office/powerpoint/2010/main" val="41517235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DEC85-9B76-A0CC-4C43-B63E38D250F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CA8703-0DE1-D763-48F6-4B9F17E6ED08}"/>
              </a:ext>
            </a:extLst>
          </p:cNvPr>
          <p:cNvSpPr>
            <a:spLocks noGrp="1"/>
          </p:cNvSpPr>
          <p:nvPr>
            <p:ph type="sldNum" sz="quarter" idx="15"/>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US" sz="900" b="0" i="0" u="none" strike="noStrike" kern="1200" cap="none" spc="0" normalizeH="0" baseline="0" noProof="0" smtClean="0">
                <a:ln>
                  <a:noFill/>
                </a:ln>
                <a:solidFill>
                  <a:sysClr val="windowText" lastClr="000000"/>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62</a:t>
            </a:fld>
            <a:endParaRPr kumimoji="0" lang="en-US" sz="900" b="0" i="0" u="none" strike="noStrike" kern="1200" cap="none" spc="0" normalizeH="0" baseline="0" noProof="0">
              <a:ln>
                <a:noFill/>
              </a:ln>
              <a:solidFill>
                <a:sysClr val="windowText" lastClr="000000"/>
              </a:solidFill>
              <a:effectLst/>
              <a:uLnTx/>
              <a:uFillTx/>
              <a:latin typeface="Arial" panose="020B0604020202020204"/>
              <a:ea typeface="MS PGothic" charset="0"/>
            </a:endParaRPr>
          </a:p>
        </p:txBody>
      </p:sp>
      <p:sp>
        <p:nvSpPr>
          <p:cNvPr id="5" name="Title 4">
            <a:extLst>
              <a:ext uri="{FF2B5EF4-FFF2-40B4-BE49-F238E27FC236}">
                <a16:creationId xmlns:a16="http://schemas.microsoft.com/office/drawing/2014/main" id="{B85F35E9-2263-720E-17D1-F8066DE1A20E}"/>
              </a:ext>
            </a:extLst>
          </p:cNvPr>
          <p:cNvSpPr>
            <a:spLocks noGrp="1"/>
          </p:cNvSpPr>
          <p:nvPr>
            <p:ph type="title"/>
          </p:nvPr>
        </p:nvSpPr>
        <p:spPr>
          <a:xfrm>
            <a:off x="623889" y="333375"/>
            <a:ext cx="9493748" cy="962377"/>
          </a:xfrm>
        </p:spPr>
        <p:txBody>
          <a:bodyPr>
            <a:normAutofit/>
          </a:bodyPr>
          <a:lstStyle/>
          <a:p>
            <a:r>
              <a:rPr lang="en-GB"/>
              <a:t>Composite kidney and composite CV outcomes across continuous baseline HbA1c</a:t>
            </a:r>
            <a:r>
              <a:rPr lang="en-GB" baseline="-25000"/>
              <a:t> </a:t>
            </a:r>
            <a:r>
              <a:rPr lang="en-GB"/>
              <a:t>levels</a:t>
            </a:r>
            <a:endParaRPr lang="en-US">
              <a:highlight>
                <a:srgbClr val="FFFF00"/>
              </a:highlight>
            </a:endParaRPr>
          </a:p>
        </p:txBody>
      </p:sp>
      <p:pic>
        <p:nvPicPr>
          <p:cNvPr id="8" name="Graphic 7">
            <a:extLst>
              <a:ext uri="{FF2B5EF4-FFF2-40B4-BE49-F238E27FC236}">
                <a16:creationId xmlns:a16="http://schemas.microsoft.com/office/drawing/2014/main" id="{8D986C0D-2779-9086-665B-99B7DA36545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0117637" y="280272"/>
            <a:ext cx="1828800" cy="264123"/>
          </a:xfrm>
          <a:prstGeom prst="rect">
            <a:avLst/>
          </a:prstGeom>
        </p:spPr>
      </p:pic>
      <p:sp>
        <p:nvSpPr>
          <p:cNvPr id="9" name="Footer Placeholder 1">
            <a:extLst>
              <a:ext uri="{FF2B5EF4-FFF2-40B4-BE49-F238E27FC236}">
                <a16:creationId xmlns:a16="http://schemas.microsoft.com/office/drawing/2014/main" id="{D5FA9C77-72AC-4AE6-C239-750F2EDE6AF1}"/>
              </a:ext>
            </a:extLst>
          </p:cNvPr>
          <p:cNvSpPr txBox="1">
            <a:spLocks/>
          </p:cNvSpPr>
          <p:nvPr/>
        </p:nvSpPr>
        <p:spPr>
          <a:xfrm>
            <a:off x="623887" y="6013459"/>
            <a:ext cx="10710420" cy="506124"/>
          </a:xfrm>
          <a:prstGeom prst="rect">
            <a:avLst/>
          </a:prstGeom>
        </p:spPr>
        <p:txBody>
          <a:bodyPr anchor="b">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Histogram in the bottom panel indicates the distribution of baseline HbA1c. </a:t>
            </a:r>
            <a:b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br>
            <a:r>
              <a:rPr kumimoji="0" lang="en-US" sz="900" b="0" i="0" u="none" strike="noStrike" kern="100" cap="none" spc="0" normalizeH="0" baseline="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*A ≥57% decrease in eGFR or kidney failure (as sustained eGFR &lt;15 mL/min/1.73 m</a:t>
            </a:r>
            <a:r>
              <a:rPr kumimoji="0" lang="en-US" sz="900" b="0" i="0" u="none" strike="noStrike" kern="100" cap="none" spc="0" normalizeH="0" baseline="3000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2</a:t>
            </a:r>
            <a:r>
              <a:rPr kumimoji="0" lang="en-US" sz="900" b="0" i="0" u="none" strike="noStrike" kern="100" cap="none" spc="0" normalizeH="0" baseline="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 or initiation of chronic dialysis or kidney transplantation)</a:t>
            </a:r>
            <a:r>
              <a:rPr kumimoji="0" lang="en-US" sz="900" b="0" i="0" u="none" strike="noStrike" kern="1200" cap="none" spc="0" normalizeH="0" baseline="0" noProof="0">
                <a:ln>
                  <a:noFill/>
                </a:ln>
                <a:solidFill>
                  <a:srgbClr val="53585A"/>
                </a:solidFill>
                <a:effectLst/>
                <a:uLnTx/>
                <a:uFillTx/>
                <a:latin typeface="Arial" panose="020B0604020202020204"/>
                <a:ea typeface="MS PGothic" charset="0"/>
                <a:cs typeface="Times New Roman" panose="02020603050405020304" pitchFamily="18" charset="0"/>
              </a:rPr>
              <a:t>; </a:t>
            </a:r>
            <a:r>
              <a:rPr kumimoji="0" lang="en-US" sz="900" b="0" i="0" u="none" strike="noStrike" kern="100" cap="none" spc="0" normalizeH="0" baseline="3000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a:t>
            </a:r>
            <a:r>
              <a:rPr kumimoji="0" lang="en-US" sz="900" b="0" i="0" u="none" strike="noStrike" kern="100" cap="none" spc="0" normalizeH="0" baseline="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HF </a:t>
            </a:r>
            <a:r>
              <a:rPr kumimoji="0" lang="en-US" sz="900" b="0" i="0" u="none" strike="noStrike" kern="100" cap="none" spc="0" normalizeH="0" baseline="0" noProof="0" err="1">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hospitalisation</a:t>
            </a:r>
            <a:r>
              <a:rPr kumimoji="0" lang="en-US" sz="900" b="0" i="0" u="none" strike="noStrike" kern="100" cap="none" spc="0" normalizeH="0" baseline="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t> or CV death. </a:t>
            </a:r>
            <a:br>
              <a:rPr kumimoji="0" lang="en-US" sz="900" b="0" i="0" u="none" strike="noStrike" kern="100" cap="none" spc="0" normalizeH="0" baseline="0" noProof="0">
                <a:ln>
                  <a:noFill/>
                </a:ln>
                <a:solidFill>
                  <a:srgbClr val="53585A"/>
                </a:solidFill>
                <a:effectLst/>
                <a:uLnTx/>
                <a:uFillTx/>
                <a:latin typeface="Arial" panose="020B0604020202020204"/>
                <a:ea typeface="Aptos" panose="020B0004020202020204" pitchFamily="34" charset="0"/>
                <a:cs typeface="Times New Roman" panose="02020603050405020304" pitchFamily="18" charset="0"/>
              </a:rPr>
            </a:br>
            <a:r>
              <a:rPr kumimoji="0" lang="en-US" sz="900" b="0" i="0" u="none" strike="noStrike" kern="1200" cap="none" spc="0" normalizeH="0" baseline="0" noProof="0">
                <a:ln>
                  <a:noFill/>
                </a:ln>
                <a:solidFill>
                  <a:srgbClr val="53585A"/>
                </a:solidFill>
                <a:effectLst/>
                <a:uLnTx/>
                <a:uFillTx/>
                <a:latin typeface="Arial" panose="020B0604020202020204"/>
                <a:ea typeface="MS PGothic" charset="0"/>
              </a:rPr>
              <a:t>CI, confidence interval; CV, cardiovascular; HbA1c, glycated hemoglobin; HF, heart failure; HR, hazard ratio.</a:t>
            </a:r>
            <a:endParaRPr kumimoji="0" lang="en-US" sz="9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endParaRPr>
          </a:p>
        </p:txBody>
      </p:sp>
      <p:pic>
        <p:nvPicPr>
          <p:cNvPr id="2" name="Picture 2" descr="Glasgow 2026 | ERA">
            <a:extLst>
              <a:ext uri="{FF2B5EF4-FFF2-40B4-BE49-F238E27FC236}">
                <a16:creationId xmlns:a16="http://schemas.microsoft.com/office/drawing/2014/main" id="{B389001B-CCC4-51D6-18E0-66FEE76D5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0F6B61-D94C-1CA7-336F-8231DF3C7637}"/>
              </a:ext>
            </a:extLst>
          </p:cNvPr>
          <p:cNvPicPr>
            <a:picLocks noChangeAspect="1"/>
          </p:cNvPicPr>
          <p:nvPr/>
        </p:nvPicPr>
        <p:blipFill>
          <a:blip r:embed="rId6"/>
          <a:stretch>
            <a:fillRect/>
          </a:stretch>
        </p:blipFill>
        <p:spPr>
          <a:xfrm>
            <a:off x="930975" y="1174149"/>
            <a:ext cx="10330049" cy="4738301"/>
          </a:xfrm>
          <a:prstGeom prst="rect">
            <a:avLst/>
          </a:prstGeom>
        </p:spPr>
      </p:pic>
      <p:sp>
        <p:nvSpPr>
          <p:cNvPr id="4" name="TextBox 3">
            <a:extLst>
              <a:ext uri="{FF2B5EF4-FFF2-40B4-BE49-F238E27FC236}">
                <a16:creationId xmlns:a16="http://schemas.microsoft.com/office/drawing/2014/main" id="{F0742B35-90CD-D67A-5303-2C15BCE30C89}"/>
              </a:ext>
            </a:extLst>
          </p:cNvPr>
          <p:cNvSpPr txBox="1"/>
          <p:nvPr/>
        </p:nvSpPr>
        <p:spPr>
          <a:xfrm>
            <a:off x="4661218" y="3952875"/>
            <a:ext cx="784607" cy="266700"/>
          </a:xfrm>
          <a:prstGeom prst="rect">
            <a:avLst/>
          </a:prstGeom>
          <a:solidFill>
            <a:schemeClr val="bg1"/>
          </a:solidFill>
        </p:spPr>
        <p:txBody>
          <a:bodyPr vert="horz" wrap="square" lIns="91440" tIns="45720" rIns="91440" bIns="45720" rtlCol="0">
            <a:noAutofit/>
          </a:bodyPr>
          <a:lstStyle/>
          <a:p>
            <a:pPr algn="l">
              <a:spcBef>
                <a:spcPts val="600"/>
              </a:spcBef>
            </a:pPr>
            <a:r>
              <a:rPr lang="en-US" sz="1200" b="1" i="1">
                <a:latin typeface="+mn-lt"/>
              </a:rPr>
              <a:t>p</a:t>
            </a:r>
            <a:r>
              <a:rPr lang="en-US" sz="1200" b="1">
                <a:latin typeface="+mn-lt"/>
              </a:rPr>
              <a:t>=0.51</a:t>
            </a:r>
          </a:p>
        </p:txBody>
      </p:sp>
      <p:sp>
        <p:nvSpPr>
          <p:cNvPr id="11" name="TextBox 10">
            <a:extLst>
              <a:ext uri="{FF2B5EF4-FFF2-40B4-BE49-F238E27FC236}">
                <a16:creationId xmlns:a16="http://schemas.microsoft.com/office/drawing/2014/main" id="{FCC96146-BD06-01DD-66C5-95604206A7E0}"/>
              </a:ext>
            </a:extLst>
          </p:cNvPr>
          <p:cNvSpPr txBox="1"/>
          <p:nvPr/>
        </p:nvSpPr>
        <p:spPr>
          <a:xfrm>
            <a:off x="9899968" y="3952875"/>
            <a:ext cx="784607" cy="266700"/>
          </a:xfrm>
          <a:prstGeom prst="rect">
            <a:avLst/>
          </a:prstGeom>
          <a:solidFill>
            <a:schemeClr val="bg1"/>
          </a:solidFill>
        </p:spPr>
        <p:txBody>
          <a:bodyPr vert="horz" wrap="square" lIns="91440" tIns="45720" rIns="91440" bIns="45720" rtlCol="0">
            <a:noAutofit/>
          </a:bodyPr>
          <a:lstStyle/>
          <a:p>
            <a:pPr algn="l">
              <a:spcBef>
                <a:spcPts val="600"/>
              </a:spcBef>
            </a:pPr>
            <a:r>
              <a:rPr lang="en-US" sz="1200" b="1" i="1">
                <a:latin typeface="+mn-lt"/>
              </a:rPr>
              <a:t>p</a:t>
            </a:r>
            <a:r>
              <a:rPr lang="en-US" sz="1200" b="1">
                <a:latin typeface="+mn-lt"/>
              </a:rPr>
              <a:t>=0.47</a:t>
            </a:r>
          </a:p>
        </p:txBody>
      </p:sp>
    </p:spTree>
    <p:extLst>
      <p:ext uri="{BB962C8B-B14F-4D97-AF65-F5344CB8AC3E}">
        <p14:creationId xmlns:p14="http://schemas.microsoft.com/office/powerpoint/2010/main" val="427313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B1E14-BE8D-21B3-52B9-00136CDE8F63}"/>
            </a:ext>
          </a:extLst>
        </p:cNvPr>
        <p:cNvGrpSpPr/>
        <p:nvPr/>
      </p:nvGrpSpPr>
      <p:grpSpPr>
        <a:xfrm>
          <a:off x="0" y="0"/>
          <a:ext cx="0" cy="0"/>
          <a:chOff x="0" y="0"/>
          <a:chExt cx="0" cy="0"/>
        </a:xfrm>
      </p:grpSpPr>
      <p:graphicFrame>
        <p:nvGraphicFramePr>
          <p:cNvPr id="187" name="Table 186">
            <a:extLst>
              <a:ext uri="{FF2B5EF4-FFF2-40B4-BE49-F238E27FC236}">
                <a16:creationId xmlns:a16="http://schemas.microsoft.com/office/drawing/2014/main" id="{C7BFB69F-6BDA-4140-3CEF-A69876F5BB86}"/>
              </a:ext>
            </a:extLst>
          </p:cNvPr>
          <p:cNvGraphicFramePr>
            <a:graphicFrameLocks noGrp="1"/>
          </p:cNvGraphicFramePr>
          <p:nvPr/>
        </p:nvGraphicFramePr>
        <p:xfrm>
          <a:off x="348015" y="1321676"/>
          <a:ext cx="11495970" cy="4559069"/>
        </p:xfrm>
        <a:graphic>
          <a:graphicData uri="http://schemas.openxmlformats.org/drawingml/2006/table">
            <a:tbl>
              <a:tblPr firstRow="1" bandRow="1">
                <a:tableStyleId>{0660B408-B3CF-4A94-85FC-2B1E0A45F4A2}</a:tableStyleId>
              </a:tblPr>
              <a:tblGrid>
                <a:gridCol w="2073192">
                  <a:extLst>
                    <a:ext uri="{9D8B030D-6E8A-4147-A177-3AD203B41FA5}">
                      <a16:colId xmlns:a16="http://schemas.microsoft.com/office/drawing/2014/main" val="1305756037"/>
                    </a:ext>
                  </a:extLst>
                </a:gridCol>
                <a:gridCol w="1058317">
                  <a:extLst>
                    <a:ext uri="{9D8B030D-6E8A-4147-A177-3AD203B41FA5}">
                      <a16:colId xmlns:a16="http://schemas.microsoft.com/office/drawing/2014/main" val="80009962"/>
                    </a:ext>
                  </a:extLst>
                </a:gridCol>
                <a:gridCol w="1058317">
                  <a:extLst>
                    <a:ext uri="{9D8B030D-6E8A-4147-A177-3AD203B41FA5}">
                      <a16:colId xmlns:a16="http://schemas.microsoft.com/office/drawing/2014/main" val="90518288"/>
                    </a:ext>
                  </a:extLst>
                </a:gridCol>
                <a:gridCol w="1058317">
                  <a:extLst>
                    <a:ext uri="{9D8B030D-6E8A-4147-A177-3AD203B41FA5}">
                      <a16:colId xmlns:a16="http://schemas.microsoft.com/office/drawing/2014/main" val="3210532852"/>
                    </a:ext>
                  </a:extLst>
                </a:gridCol>
                <a:gridCol w="1058317">
                  <a:extLst>
                    <a:ext uri="{9D8B030D-6E8A-4147-A177-3AD203B41FA5}">
                      <a16:colId xmlns:a16="http://schemas.microsoft.com/office/drawing/2014/main" val="3422394962"/>
                    </a:ext>
                  </a:extLst>
                </a:gridCol>
                <a:gridCol w="2333768">
                  <a:extLst>
                    <a:ext uri="{9D8B030D-6E8A-4147-A177-3AD203B41FA5}">
                      <a16:colId xmlns:a16="http://schemas.microsoft.com/office/drawing/2014/main" val="2862376440"/>
                    </a:ext>
                  </a:extLst>
                </a:gridCol>
                <a:gridCol w="1787856">
                  <a:extLst>
                    <a:ext uri="{9D8B030D-6E8A-4147-A177-3AD203B41FA5}">
                      <a16:colId xmlns:a16="http://schemas.microsoft.com/office/drawing/2014/main" val="997591540"/>
                    </a:ext>
                  </a:extLst>
                </a:gridCol>
                <a:gridCol w="1067886">
                  <a:extLst>
                    <a:ext uri="{9D8B030D-6E8A-4147-A177-3AD203B41FA5}">
                      <a16:colId xmlns:a16="http://schemas.microsoft.com/office/drawing/2014/main" val="3190640504"/>
                    </a:ext>
                  </a:extLst>
                </a:gridCol>
              </a:tblGrid>
              <a:tr h="518614">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68455">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8061387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22707895"/>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91392156"/>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5" name="Footer Placeholder 4">
            <a:extLst>
              <a:ext uri="{FF2B5EF4-FFF2-40B4-BE49-F238E27FC236}">
                <a16:creationId xmlns:a16="http://schemas.microsoft.com/office/drawing/2014/main" id="{FDC96619-963D-9F45-1F75-287C58243946}"/>
              </a:ext>
            </a:extLst>
          </p:cNvPr>
          <p:cNvSpPr>
            <a:spLocks noGrp="1"/>
          </p:cNvSpPr>
          <p:nvPr>
            <p:ph type="ftr" sz="quarter" idx="11"/>
          </p:nvPr>
        </p:nvSpPr>
        <p:spPr>
          <a:xfrm>
            <a:off x="623886" y="6032509"/>
            <a:ext cx="5794055" cy="506124"/>
          </a:xfrm>
        </p:spPr>
        <p:txBody>
          <a:bodyPr/>
          <a:lstStyle/>
          <a:p>
            <a:r>
              <a:rPr lang="en-GB" noProof="0"/>
              <a:t>*Sustained ≥57% decrease in eGFR from baseline over ≥4 weeks or kidney failure (defined as sustained </a:t>
            </a:r>
            <a:br>
              <a:rPr lang="en-GB" noProof="0"/>
            </a:br>
            <a:r>
              <a:rPr lang="en-GB" noProof="0"/>
              <a:t>eGFR &lt;15 mL/min/1.73 m</a:t>
            </a:r>
            <a:r>
              <a:rPr lang="en-GB" baseline="30000" noProof="0"/>
              <a:t>2</a:t>
            </a:r>
            <a:r>
              <a:rPr lang="en-GB" noProof="0"/>
              <a:t> or initiation of chronic dialysis or kidney transplantation).</a:t>
            </a:r>
          </a:p>
          <a:p>
            <a:r>
              <a:rPr lang="en-GB" noProof="0"/>
              <a:t>CI, confidence interval; eGFR, estimated glomerular filtration rate; HR, hazard ratio; PY, patient years; SGLT2i, sodium–glucose co-transporter-2 inhibitor; UACR, urine albumin-to-creatinine ratio.</a:t>
            </a:r>
          </a:p>
        </p:txBody>
      </p:sp>
      <p:sp>
        <p:nvSpPr>
          <p:cNvPr id="3" name="Slide Number Placeholder 2">
            <a:extLst>
              <a:ext uri="{FF2B5EF4-FFF2-40B4-BE49-F238E27FC236}">
                <a16:creationId xmlns:a16="http://schemas.microsoft.com/office/drawing/2014/main" id="{573416B9-1FB5-4822-E00E-CAE81E037F14}"/>
              </a:ext>
            </a:extLst>
          </p:cNvPr>
          <p:cNvSpPr>
            <a:spLocks noGrp="1"/>
          </p:cNvSpPr>
          <p:nvPr>
            <p:ph type="sldNum" sz="quarter" idx="10"/>
          </p:nvPr>
        </p:nvSpPr>
        <p:spPr/>
        <p:txBody>
          <a:bodyPr/>
          <a:lstStyle/>
          <a:p>
            <a:fld id="{7AF8E309-D608-654D-B811-6A2C46C88181}" type="slidenum">
              <a:rPr lang="en-GB" noProof="0" smtClean="0"/>
              <a:pPr/>
              <a:t>63</a:t>
            </a:fld>
            <a:endParaRPr lang="en-GB" noProof="0"/>
          </a:p>
        </p:txBody>
      </p:sp>
      <p:sp>
        <p:nvSpPr>
          <p:cNvPr id="4" name="Title 3">
            <a:extLst>
              <a:ext uri="{FF2B5EF4-FFF2-40B4-BE49-F238E27FC236}">
                <a16:creationId xmlns:a16="http://schemas.microsoft.com/office/drawing/2014/main" id="{CF832B0C-05D2-272B-E6FD-2636F5D043D8}"/>
              </a:ext>
            </a:extLst>
          </p:cNvPr>
          <p:cNvSpPr>
            <a:spLocks noGrp="1"/>
          </p:cNvSpPr>
          <p:nvPr>
            <p:ph type="title"/>
          </p:nvPr>
        </p:nvSpPr>
        <p:spPr/>
        <p:txBody>
          <a:bodyPr>
            <a:normAutofit/>
          </a:bodyPr>
          <a:lstStyle/>
          <a:p>
            <a:r>
              <a:rPr lang="en-GB" noProof="0"/>
              <a:t>Composite kidney outcome* across prespecified subgroups</a:t>
            </a:r>
          </a:p>
        </p:txBody>
      </p:sp>
      <p:sp>
        <p:nvSpPr>
          <p:cNvPr id="48" name="Rectangle 81">
            <a:extLst>
              <a:ext uri="{FF2B5EF4-FFF2-40B4-BE49-F238E27FC236}">
                <a16:creationId xmlns:a16="http://schemas.microsoft.com/office/drawing/2014/main" id="{99AC2CE3-6BAA-E2B6-C2BF-FFE544471143}"/>
              </a:ext>
            </a:extLst>
          </p:cNvPr>
          <p:cNvSpPr>
            <a:spLocks noChangeArrowheads="1"/>
          </p:cNvSpPr>
          <p:nvPr/>
        </p:nvSpPr>
        <p:spPr bwMode="auto">
          <a:xfrm>
            <a:off x="450269" y="1917699"/>
            <a:ext cx="7902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b="1" noProof="0">
                <a:solidFill>
                  <a:schemeClr val="bg1"/>
                </a:solidFill>
              </a:rPr>
              <a:t>Subgroup</a:t>
            </a:r>
          </a:p>
        </p:txBody>
      </p:sp>
      <p:sp>
        <p:nvSpPr>
          <p:cNvPr id="49" name="Rectangle 82">
            <a:extLst>
              <a:ext uri="{FF2B5EF4-FFF2-40B4-BE49-F238E27FC236}">
                <a16:creationId xmlns:a16="http://schemas.microsoft.com/office/drawing/2014/main" id="{3BD4ACF7-D04D-00C8-7FE4-F7AA9F76E84E}"/>
              </a:ext>
            </a:extLst>
          </p:cNvPr>
          <p:cNvSpPr>
            <a:spLocks noChangeArrowheads="1"/>
          </p:cNvSpPr>
          <p:nvPr/>
        </p:nvSpPr>
        <p:spPr bwMode="auto">
          <a:xfrm>
            <a:off x="2495214" y="1917699"/>
            <a:ext cx="90249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b="1" noProof="0">
                <a:solidFill>
                  <a:schemeClr val="bg1"/>
                </a:solidFill>
              </a:rPr>
              <a:t>Finerenone</a:t>
            </a:r>
          </a:p>
        </p:txBody>
      </p:sp>
      <p:sp>
        <p:nvSpPr>
          <p:cNvPr id="50" name="Rectangle 83">
            <a:extLst>
              <a:ext uri="{FF2B5EF4-FFF2-40B4-BE49-F238E27FC236}">
                <a16:creationId xmlns:a16="http://schemas.microsoft.com/office/drawing/2014/main" id="{03F21B39-50F5-E5AE-AB17-964970934E34}"/>
              </a:ext>
            </a:extLst>
          </p:cNvPr>
          <p:cNvSpPr>
            <a:spLocks noChangeArrowheads="1"/>
          </p:cNvSpPr>
          <p:nvPr/>
        </p:nvSpPr>
        <p:spPr bwMode="auto">
          <a:xfrm>
            <a:off x="3701506" y="1917699"/>
            <a:ext cx="64120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b="1" noProof="0">
                <a:solidFill>
                  <a:schemeClr val="bg1"/>
                </a:solidFill>
              </a:rPr>
              <a:t>Placebo</a:t>
            </a:r>
          </a:p>
        </p:txBody>
      </p:sp>
      <p:sp>
        <p:nvSpPr>
          <p:cNvPr id="51" name="Rectangle 84">
            <a:extLst>
              <a:ext uri="{FF2B5EF4-FFF2-40B4-BE49-F238E27FC236}">
                <a16:creationId xmlns:a16="http://schemas.microsoft.com/office/drawing/2014/main" id="{D1D2B6DE-8C52-C450-15D6-DF2BF202A613}"/>
              </a:ext>
            </a:extLst>
          </p:cNvPr>
          <p:cNvSpPr>
            <a:spLocks noChangeArrowheads="1"/>
          </p:cNvSpPr>
          <p:nvPr/>
        </p:nvSpPr>
        <p:spPr bwMode="auto">
          <a:xfrm>
            <a:off x="4628804" y="1917699"/>
            <a:ext cx="90249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solidFill>
                  <a:schemeClr val="bg1"/>
                </a:solidFill>
              </a:rPr>
              <a:t>Finerenone</a:t>
            </a:r>
          </a:p>
        </p:txBody>
      </p:sp>
      <p:sp>
        <p:nvSpPr>
          <p:cNvPr id="52" name="Rectangle 85">
            <a:extLst>
              <a:ext uri="{FF2B5EF4-FFF2-40B4-BE49-F238E27FC236}">
                <a16:creationId xmlns:a16="http://schemas.microsoft.com/office/drawing/2014/main" id="{FBD09A1B-BB06-661C-1AEE-B41502F2EF4A}"/>
              </a:ext>
            </a:extLst>
          </p:cNvPr>
          <p:cNvSpPr>
            <a:spLocks noChangeArrowheads="1"/>
          </p:cNvSpPr>
          <p:nvPr/>
        </p:nvSpPr>
        <p:spPr bwMode="auto">
          <a:xfrm>
            <a:off x="5813391" y="1917699"/>
            <a:ext cx="64120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solidFill>
                  <a:schemeClr val="bg1"/>
                </a:solidFill>
              </a:rPr>
              <a:t>Placebo</a:t>
            </a:r>
          </a:p>
        </p:txBody>
      </p:sp>
      <p:sp>
        <p:nvSpPr>
          <p:cNvPr id="53" name="Rectangle 86">
            <a:extLst>
              <a:ext uri="{FF2B5EF4-FFF2-40B4-BE49-F238E27FC236}">
                <a16:creationId xmlns:a16="http://schemas.microsoft.com/office/drawing/2014/main" id="{D9E58D92-1609-1827-6827-4A2315DEC9BC}"/>
              </a:ext>
            </a:extLst>
          </p:cNvPr>
          <p:cNvSpPr>
            <a:spLocks noChangeArrowheads="1"/>
          </p:cNvSpPr>
          <p:nvPr/>
        </p:nvSpPr>
        <p:spPr bwMode="auto">
          <a:xfrm>
            <a:off x="9395215" y="1917699"/>
            <a:ext cx="94577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solidFill>
                  <a:schemeClr val="bg1"/>
                </a:solidFill>
              </a:rPr>
              <a:t>HR (95% CI)</a:t>
            </a:r>
          </a:p>
        </p:txBody>
      </p:sp>
      <p:sp>
        <p:nvSpPr>
          <p:cNvPr id="54" name="Rectangle 87">
            <a:extLst>
              <a:ext uri="{FF2B5EF4-FFF2-40B4-BE49-F238E27FC236}">
                <a16:creationId xmlns:a16="http://schemas.microsoft.com/office/drawing/2014/main" id="{74B3C923-416B-F2F4-9980-319EDD3753C8}"/>
              </a:ext>
            </a:extLst>
          </p:cNvPr>
          <p:cNvSpPr>
            <a:spLocks noChangeArrowheads="1"/>
          </p:cNvSpPr>
          <p:nvPr/>
        </p:nvSpPr>
        <p:spPr bwMode="auto">
          <a:xfrm>
            <a:off x="10997381" y="1917699"/>
            <a:ext cx="6700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i="1" noProof="0" err="1">
                <a:solidFill>
                  <a:schemeClr val="bg1"/>
                </a:solidFill>
              </a:rPr>
              <a:t>p</a:t>
            </a:r>
            <a:r>
              <a:rPr lang="en-GB" sz="1300" b="1" baseline="-25000" noProof="0" err="1">
                <a:solidFill>
                  <a:schemeClr val="bg1"/>
                </a:solidFill>
              </a:rPr>
              <a:t>interaction</a:t>
            </a:r>
            <a:endParaRPr lang="en-GB" sz="1300" b="1" baseline="-25000" noProof="0">
              <a:solidFill>
                <a:schemeClr val="bg1"/>
              </a:solidFill>
            </a:endParaRPr>
          </a:p>
        </p:txBody>
      </p:sp>
      <p:sp>
        <p:nvSpPr>
          <p:cNvPr id="163" name="Rectangle 198">
            <a:extLst>
              <a:ext uri="{FF2B5EF4-FFF2-40B4-BE49-F238E27FC236}">
                <a16:creationId xmlns:a16="http://schemas.microsoft.com/office/drawing/2014/main" id="{5FAD67D1-4CE0-32DF-FB43-952E25198E9F}"/>
              </a:ext>
            </a:extLst>
          </p:cNvPr>
          <p:cNvSpPr>
            <a:spLocks noChangeArrowheads="1"/>
          </p:cNvSpPr>
          <p:nvPr/>
        </p:nvSpPr>
        <p:spPr bwMode="auto">
          <a:xfrm>
            <a:off x="6417942" y="6030329"/>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0.25</a:t>
            </a:r>
          </a:p>
        </p:txBody>
      </p:sp>
      <p:sp>
        <p:nvSpPr>
          <p:cNvPr id="165" name="Rectangle 200">
            <a:extLst>
              <a:ext uri="{FF2B5EF4-FFF2-40B4-BE49-F238E27FC236}">
                <a16:creationId xmlns:a16="http://schemas.microsoft.com/office/drawing/2014/main" id="{C9E70B0D-FCF2-5568-3AB2-9C75EFC75F17}"/>
              </a:ext>
            </a:extLst>
          </p:cNvPr>
          <p:cNvSpPr>
            <a:spLocks noChangeArrowheads="1"/>
          </p:cNvSpPr>
          <p:nvPr/>
        </p:nvSpPr>
        <p:spPr bwMode="auto">
          <a:xfrm>
            <a:off x="7374277" y="6030329"/>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0.5</a:t>
            </a:r>
          </a:p>
        </p:txBody>
      </p:sp>
      <p:sp>
        <p:nvSpPr>
          <p:cNvPr id="167" name="Rectangle 202">
            <a:extLst>
              <a:ext uri="{FF2B5EF4-FFF2-40B4-BE49-F238E27FC236}">
                <a16:creationId xmlns:a16="http://schemas.microsoft.com/office/drawing/2014/main" id="{52F7ACF9-9831-584B-269B-F4D1E0C87023}"/>
              </a:ext>
            </a:extLst>
          </p:cNvPr>
          <p:cNvSpPr>
            <a:spLocks noChangeArrowheads="1"/>
          </p:cNvSpPr>
          <p:nvPr/>
        </p:nvSpPr>
        <p:spPr bwMode="auto">
          <a:xfrm>
            <a:off x="8358527" y="6030329"/>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1.0</a:t>
            </a:r>
          </a:p>
        </p:txBody>
      </p:sp>
      <p:sp>
        <p:nvSpPr>
          <p:cNvPr id="169" name="Rectangle 204">
            <a:extLst>
              <a:ext uri="{FF2B5EF4-FFF2-40B4-BE49-F238E27FC236}">
                <a16:creationId xmlns:a16="http://schemas.microsoft.com/office/drawing/2014/main" id="{10883CA1-5640-5EDA-55A5-DBF54A41206B}"/>
              </a:ext>
            </a:extLst>
          </p:cNvPr>
          <p:cNvSpPr>
            <a:spLocks noChangeArrowheads="1"/>
          </p:cNvSpPr>
          <p:nvPr/>
        </p:nvSpPr>
        <p:spPr bwMode="auto">
          <a:xfrm>
            <a:off x="8936377" y="6030329"/>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1.5</a:t>
            </a:r>
          </a:p>
        </p:txBody>
      </p:sp>
      <p:sp>
        <p:nvSpPr>
          <p:cNvPr id="171" name="Rectangle 207">
            <a:extLst>
              <a:ext uri="{FF2B5EF4-FFF2-40B4-BE49-F238E27FC236}">
                <a16:creationId xmlns:a16="http://schemas.microsoft.com/office/drawing/2014/main" id="{395EF209-638D-D422-7473-58BAAA28CF25}"/>
              </a:ext>
            </a:extLst>
          </p:cNvPr>
          <p:cNvSpPr>
            <a:spLocks noChangeArrowheads="1"/>
          </p:cNvSpPr>
          <p:nvPr/>
        </p:nvSpPr>
        <p:spPr bwMode="auto">
          <a:xfrm>
            <a:off x="7898154" y="6030329"/>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0.75</a:t>
            </a:r>
          </a:p>
        </p:txBody>
      </p:sp>
      <p:sp>
        <p:nvSpPr>
          <p:cNvPr id="179" name="Rectangle 82">
            <a:extLst>
              <a:ext uri="{FF2B5EF4-FFF2-40B4-BE49-F238E27FC236}">
                <a16:creationId xmlns:a16="http://schemas.microsoft.com/office/drawing/2014/main" id="{7BE053FA-4E72-4ECD-98FA-9B159CAE8D94}"/>
              </a:ext>
            </a:extLst>
          </p:cNvPr>
          <p:cNvSpPr>
            <a:spLocks noChangeArrowheads="1"/>
          </p:cNvSpPr>
          <p:nvPr/>
        </p:nvSpPr>
        <p:spPr bwMode="auto">
          <a:xfrm>
            <a:off x="2590749" y="1383227"/>
            <a:ext cx="1804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solidFill>
                  <a:schemeClr val="bg1"/>
                </a:solidFill>
              </a:rPr>
              <a:t>Patients with an event </a:t>
            </a:r>
            <a:br>
              <a:rPr lang="en-GB" sz="1300" b="1" noProof="0">
                <a:solidFill>
                  <a:schemeClr val="bg1"/>
                </a:solidFill>
              </a:rPr>
            </a:br>
            <a:r>
              <a:rPr lang="en-GB" sz="1300" b="1" noProof="0">
                <a:solidFill>
                  <a:schemeClr val="bg1"/>
                </a:solidFill>
              </a:rPr>
              <a:t>(n/N)</a:t>
            </a:r>
          </a:p>
        </p:txBody>
      </p:sp>
      <p:sp>
        <p:nvSpPr>
          <p:cNvPr id="180" name="Rectangle 82">
            <a:extLst>
              <a:ext uri="{FF2B5EF4-FFF2-40B4-BE49-F238E27FC236}">
                <a16:creationId xmlns:a16="http://schemas.microsoft.com/office/drawing/2014/main" id="{F6A07954-926E-BC88-BCF0-D699F2B0CB19}"/>
              </a:ext>
            </a:extLst>
          </p:cNvPr>
          <p:cNvSpPr>
            <a:spLocks noChangeArrowheads="1"/>
          </p:cNvSpPr>
          <p:nvPr/>
        </p:nvSpPr>
        <p:spPr bwMode="auto">
          <a:xfrm>
            <a:off x="5065295" y="1483255"/>
            <a:ext cx="104836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solidFill>
                  <a:schemeClr val="bg1"/>
                </a:solidFill>
              </a:rPr>
              <a:t>Rate/1000 PY</a:t>
            </a:r>
          </a:p>
        </p:txBody>
      </p:sp>
      <p:grpSp>
        <p:nvGrpSpPr>
          <p:cNvPr id="182" name="Group 181">
            <a:extLst>
              <a:ext uri="{FF2B5EF4-FFF2-40B4-BE49-F238E27FC236}">
                <a16:creationId xmlns:a16="http://schemas.microsoft.com/office/drawing/2014/main" id="{9FCA95B0-42E0-E8C3-681D-F18F03AABD0A}"/>
              </a:ext>
            </a:extLst>
          </p:cNvPr>
          <p:cNvGrpSpPr/>
          <p:nvPr/>
        </p:nvGrpSpPr>
        <p:grpSpPr>
          <a:xfrm>
            <a:off x="6532263" y="6259472"/>
            <a:ext cx="3566792" cy="332246"/>
            <a:chOff x="6113180" y="6126283"/>
            <a:chExt cx="3566792" cy="332246"/>
          </a:xfrm>
        </p:grpSpPr>
        <p:sp>
          <p:nvSpPr>
            <p:cNvPr id="183" name="TextBox 182">
              <a:extLst>
                <a:ext uri="{FF2B5EF4-FFF2-40B4-BE49-F238E27FC236}">
                  <a16:creationId xmlns:a16="http://schemas.microsoft.com/office/drawing/2014/main" id="{5793BCFE-1CA4-57DA-7FAA-EF71D95368E8}"/>
                </a:ext>
              </a:extLst>
            </p:cNvPr>
            <p:cNvSpPr txBox="1"/>
            <p:nvPr/>
          </p:nvSpPr>
          <p:spPr>
            <a:xfrm>
              <a:off x="6113180" y="6163051"/>
              <a:ext cx="1860412" cy="295478"/>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3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finerenone</a:t>
              </a:r>
            </a:p>
          </p:txBody>
        </p:sp>
        <p:sp>
          <p:nvSpPr>
            <p:cNvPr id="184" name="TextBox 183">
              <a:extLst>
                <a:ext uri="{FF2B5EF4-FFF2-40B4-BE49-F238E27FC236}">
                  <a16:creationId xmlns:a16="http://schemas.microsoft.com/office/drawing/2014/main" id="{291CE043-ED07-2047-8454-9DFCE0EAD621}"/>
                </a:ext>
              </a:extLst>
            </p:cNvPr>
            <p:cNvSpPr txBox="1"/>
            <p:nvPr/>
          </p:nvSpPr>
          <p:spPr>
            <a:xfrm>
              <a:off x="8158634" y="6163051"/>
              <a:ext cx="1521338" cy="295478"/>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3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placebo</a:t>
              </a:r>
            </a:p>
          </p:txBody>
        </p:sp>
        <p:cxnSp>
          <p:nvCxnSpPr>
            <p:cNvPr id="185" name="Straight Arrow Connector 184">
              <a:extLst>
                <a:ext uri="{FF2B5EF4-FFF2-40B4-BE49-F238E27FC236}">
                  <a16:creationId xmlns:a16="http://schemas.microsoft.com/office/drawing/2014/main" id="{AD21C391-2211-269C-60C7-17DF728F3E39}"/>
                </a:ext>
              </a:extLst>
            </p:cNvPr>
            <p:cNvCxnSpPr>
              <a:cxnSpLocks/>
            </p:cNvCxnSpPr>
            <p:nvPr/>
          </p:nvCxnSpPr>
          <p:spPr>
            <a:xfrm flipH="1">
              <a:off x="6129503" y="6126283"/>
              <a:ext cx="1764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4C81B90D-BABC-0478-31F4-ADDE4AA7CCC3}"/>
                </a:ext>
              </a:extLst>
            </p:cNvPr>
            <p:cNvCxnSpPr>
              <a:cxnSpLocks/>
            </p:cNvCxnSpPr>
            <p:nvPr/>
          </p:nvCxnSpPr>
          <p:spPr>
            <a:xfrm>
              <a:off x="8239302" y="6126283"/>
              <a:ext cx="432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136">
            <a:extLst>
              <a:ext uri="{FF2B5EF4-FFF2-40B4-BE49-F238E27FC236}">
                <a16:creationId xmlns:a16="http://schemas.microsoft.com/office/drawing/2014/main" id="{C679FE7C-D810-3A88-7E7B-04B396D561E0}"/>
              </a:ext>
            </a:extLst>
          </p:cNvPr>
          <p:cNvSpPr>
            <a:spLocks noChangeArrowheads="1"/>
          </p:cNvSpPr>
          <p:nvPr/>
        </p:nvSpPr>
        <p:spPr bwMode="auto">
          <a:xfrm>
            <a:off x="436756" y="2265480"/>
            <a:ext cx="174406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b="1" noProof="0"/>
              <a:t>eGFR, mL/min/1.73 m</a:t>
            </a:r>
            <a:r>
              <a:rPr lang="en-GB" sz="1300" b="1" baseline="30000" noProof="0"/>
              <a:t>2</a:t>
            </a:r>
          </a:p>
        </p:txBody>
      </p:sp>
      <p:sp>
        <p:nvSpPr>
          <p:cNvPr id="39" name="Rectangle 137">
            <a:extLst>
              <a:ext uri="{FF2B5EF4-FFF2-40B4-BE49-F238E27FC236}">
                <a16:creationId xmlns:a16="http://schemas.microsoft.com/office/drawing/2014/main" id="{C226034D-B33F-05EE-4E33-78332721E31F}"/>
              </a:ext>
            </a:extLst>
          </p:cNvPr>
          <p:cNvSpPr>
            <a:spLocks noChangeArrowheads="1"/>
          </p:cNvSpPr>
          <p:nvPr/>
        </p:nvSpPr>
        <p:spPr bwMode="auto">
          <a:xfrm>
            <a:off x="11183494" y="2265480"/>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0.16</a:t>
            </a:r>
          </a:p>
        </p:txBody>
      </p:sp>
      <p:sp>
        <p:nvSpPr>
          <p:cNvPr id="135" name="Rectangle 138">
            <a:extLst>
              <a:ext uri="{FF2B5EF4-FFF2-40B4-BE49-F238E27FC236}">
                <a16:creationId xmlns:a16="http://schemas.microsoft.com/office/drawing/2014/main" id="{DAFAD490-6011-74C7-F007-2BA1B61D0AB8}"/>
              </a:ext>
            </a:extLst>
          </p:cNvPr>
          <p:cNvSpPr>
            <a:spLocks noChangeArrowheads="1"/>
          </p:cNvSpPr>
          <p:nvPr/>
        </p:nvSpPr>
        <p:spPr bwMode="auto">
          <a:xfrm>
            <a:off x="439929" y="2557422"/>
            <a:ext cx="3767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&lt;45</a:t>
            </a:r>
          </a:p>
        </p:txBody>
      </p:sp>
      <p:sp>
        <p:nvSpPr>
          <p:cNvPr id="136" name="Rectangle 139">
            <a:extLst>
              <a:ext uri="{FF2B5EF4-FFF2-40B4-BE49-F238E27FC236}">
                <a16:creationId xmlns:a16="http://schemas.microsoft.com/office/drawing/2014/main" id="{0A91CF6A-CDA6-7438-D36B-FD51C2B02A4F}"/>
              </a:ext>
            </a:extLst>
          </p:cNvPr>
          <p:cNvSpPr>
            <a:spLocks noChangeArrowheads="1"/>
          </p:cNvSpPr>
          <p:nvPr/>
        </p:nvSpPr>
        <p:spPr bwMode="auto">
          <a:xfrm>
            <a:off x="2611589" y="2557422"/>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293/2617</a:t>
            </a:r>
          </a:p>
        </p:txBody>
      </p:sp>
      <p:sp>
        <p:nvSpPr>
          <p:cNvPr id="137" name="Rectangle 140">
            <a:extLst>
              <a:ext uri="{FF2B5EF4-FFF2-40B4-BE49-F238E27FC236}">
                <a16:creationId xmlns:a16="http://schemas.microsoft.com/office/drawing/2014/main" id="{0A7D8186-F17E-4B16-3388-46C7C856BC8F}"/>
              </a:ext>
            </a:extLst>
          </p:cNvPr>
          <p:cNvSpPr>
            <a:spLocks noChangeArrowheads="1"/>
          </p:cNvSpPr>
          <p:nvPr/>
        </p:nvSpPr>
        <p:spPr bwMode="auto">
          <a:xfrm>
            <a:off x="3700885" y="2557422"/>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349/2613</a:t>
            </a:r>
          </a:p>
        </p:txBody>
      </p:sp>
      <p:sp>
        <p:nvSpPr>
          <p:cNvPr id="138" name="Rectangle 141">
            <a:extLst>
              <a:ext uri="{FF2B5EF4-FFF2-40B4-BE49-F238E27FC236}">
                <a16:creationId xmlns:a16="http://schemas.microsoft.com/office/drawing/2014/main" id="{61E75C1F-4B2C-8AED-B1CB-4C256E04DF9D}"/>
              </a:ext>
            </a:extLst>
          </p:cNvPr>
          <p:cNvSpPr>
            <a:spLocks noChangeArrowheads="1"/>
          </p:cNvSpPr>
          <p:nvPr/>
        </p:nvSpPr>
        <p:spPr bwMode="auto">
          <a:xfrm>
            <a:off x="4912670" y="2557422"/>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42.8</a:t>
            </a:r>
          </a:p>
        </p:txBody>
      </p:sp>
      <p:sp>
        <p:nvSpPr>
          <p:cNvPr id="139" name="Rectangle 142">
            <a:extLst>
              <a:ext uri="{FF2B5EF4-FFF2-40B4-BE49-F238E27FC236}">
                <a16:creationId xmlns:a16="http://schemas.microsoft.com/office/drawing/2014/main" id="{0808EB81-D3F3-BE58-005C-A9BABC8085DE}"/>
              </a:ext>
            </a:extLst>
          </p:cNvPr>
          <p:cNvSpPr>
            <a:spLocks noChangeArrowheads="1"/>
          </p:cNvSpPr>
          <p:nvPr/>
        </p:nvSpPr>
        <p:spPr bwMode="auto">
          <a:xfrm>
            <a:off x="5966613" y="2557422"/>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51.5</a:t>
            </a:r>
          </a:p>
        </p:txBody>
      </p:sp>
      <p:sp>
        <p:nvSpPr>
          <p:cNvPr id="140" name="Rectangle 143">
            <a:extLst>
              <a:ext uri="{FF2B5EF4-FFF2-40B4-BE49-F238E27FC236}">
                <a16:creationId xmlns:a16="http://schemas.microsoft.com/office/drawing/2014/main" id="{B6669FE6-C62D-9378-83F3-C4B896CFA535}"/>
              </a:ext>
            </a:extLst>
          </p:cNvPr>
          <p:cNvSpPr>
            <a:spLocks noChangeArrowheads="1"/>
          </p:cNvSpPr>
          <p:nvPr/>
        </p:nvSpPr>
        <p:spPr bwMode="auto">
          <a:xfrm>
            <a:off x="9273144" y="2557422"/>
            <a:ext cx="122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0.85 (0.73, 0.99)</a:t>
            </a:r>
          </a:p>
        </p:txBody>
      </p:sp>
      <p:sp>
        <p:nvSpPr>
          <p:cNvPr id="141" name="Rectangle 144">
            <a:extLst>
              <a:ext uri="{FF2B5EF4-FFF2-40B4-BE49-F238E27FC236}">
                <a16:creationId xmlns:a16="http://schemas.microsoft.com/office/drawing/2014/main" id="{5FDA11ED-494B-B2BD-1D24-63E972FD898E}"/>
              </a:ext>
            </a:extLst>
          </p:cNvPr>
          <p:cNvSpPr>
            <a:spLocks noChangeArrowheads="1"/>
          </p:cNvSpPr>
          <p:nvPr/>
        </p:nvSpPr>
        <p:spPr bwMode="auto">
          <a:xfrm>
            <a:off x="439929" y="2862309"/>
            <a:ext cx="6187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45-&lt;60</a:t>
            </a:r>
          </a:p>
        </p:txBody>
      </p:sp>
      <p:sp>
        <p:nvSpPr>
          <p:cNvPr id="142" name="Rectangle 145">
            <a:extLst>
              <a:ext uri="{FF2B5EF4-FFF2-40B4-BE49-F238E27FC236}">
                <a16:creationId xmlns:a16="http://schemas.microsoft.com/office/drawing/2014/main" id="{6A959637-68E8-36E4-C272-3070E686C8DC}"/>
              </a:ext>
            </a:extLst>
          </p:cNvPr>
          <p:cNvSpPr>
            <a:spLocks noChangeArrowheads="1"/>
          </p:cNvSpPr>
          <p:nvPr/>
        </p:nvSpPr>
        <p:spPr bwMode="auto">
          <a:xfrm>
            <a:off x="2658076" y="2862309"/>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71/1918</a:t>
            </a:r>
          </a:p>
        </p:txBody>
      </p:sp>
      <p:sp>
        <p:nvSpPr>
          <p:cNvPr id="143" name="Rectangle 146">
            <a:extLst>
              <a:ext uri="{FF2B5EF4-FFF2-40B4-BE49-F238E27FC236}">
                <a16:creationId xmlns:a16="http://schemas.microsoft.com/office/drawing/2014/main" id="{842B21DE-5DBD-22B2-E42B-97A18B6222BA}"/>
              </a:ext>
            </a:extLst>
          </p:cNvPr>
          <p:cNvSpPr>
            <a:spLocks noChangeArrowheads="1"/>
          </p:cNvSpPr>
          <p:nvPr/>
        </p:nvSpPr>
        <p:spPr bwMode="auto">
          <a:xfrm>
            <a:off x="3700885" y="2862309"/>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104/1931</a:t>
            </a:r>
          </a:p>
        </p:txBody>
      </p:sp>
      <p:sp>
        <p:nvSpPr>
          <p:cNvPr id="144" name="Rectangle 147">
            <a:extLst>
              <a:ext uri="{FF2B5EF4-FFF2-40B4-BE49-F238E27FC236}">
                <a16:creationId xmlns:a16="http://schemas.microsoft.com/office/drawing/2014/main" id="{6856E6B9-0229-2C4F-65D5-F19F2C1B3320}"/>
              </a:ext>
            </a:extLst>
          </p:cNvPr>
          <p:cNvSpPr>
            <a:spLocks noChangeArrowheads="1"/>
          </p:cNvSpPr>
          <p:nvPr/>
        </p:nvSpPr>
        <p:spPr bwMode="auto">
          <a:xfrm>
            <a:off x="4912670" y="2862309"/>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13.2</a:t>
            </a:r>
          </a:p>
        </p:txBody>
      </p:sp>
      <p:sp>
        <p:nvSpPr>
          <p:cNvPr id="145" name="Rectangle 148">
            <a:extLst>
              <a:ext uri="{FF2B5EF4-FFF2-40B4-BE49-F238E27FC236}">
                <a16:creationId xmlns:a16="http://schemas.microsoft.com/office/drawing/2014/main" id="{7E7C4191-0FB8-AD51-EC65-5E39FB3B5310}"/>
              </a:ext>
            </a:extLst>
          </p:cNvPr>
          <p:cNvSpPr>
            <a:spLocks noChangeArrowheads="1"/>
          </p:cNvSpPr>
          <p:nvPr/>
        </p:nvSpPr>
        <p:spPr bwMode="auto">
          <a:xfrm>
            <a:off x="5966613" y="2862309"/>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19.3</a:t>
            </a:r>
          </a:p>
        </p:txBody>
      </p:sp>
      <p:sp>
        <p:nvSpPr>
          <p:cNvPr id="146" name="Rectangle 149">
            <a:extLst>
              <a:ext uri="{FF2B5EF4-FFF2-40B4-BE49-F238E27FC236}">
                <a16:creationId xmlns:a16="http://schemas.microsoft.com/office/drawing/2014/main" id="{50347EFC-37A8-F910-20C2-9FCF3FC6D0DF}"/>
              </a:ext>
            </a:extLst>
          </p:cNvPr>
          <p:cNvSpPr>
            <a:spLocks noChangeArrowheads="1"/>
          </p:cNvSpPr>
          <p:nvPr/>
        </p:nvSpPr>
        <p:spPr bwMode="auto">
          <a:xfrm>
            <a:off x="9263526" y="2862309"/>
            <a:ext cx="12471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0.67 (0.49, 0.90)</a:t>
            </a:r>
          </a:p>
        </p:txBody>
      </p:sp>
      <p:sp>
        <p:nvSpPr>
          <p:cNvPr id="147" name="Rectangle 150">
            <a:extLst>
              <a:ext uri="{FF2B5EF4-FFF2-40B4-BE49-F238E27FC236}">
                <a16:creationId xmlns:a16="http://schemas.microsoft.com/office/drawing/2014/main" id="{A48CD508-861C-E4B5-05E3-5C264079577C}"/>
              </a:ext>
            </a:extLst>
          </p:cNvPr>
          <p:cNvSpPr>
            <a:spLocks noChangeArrowheads="1"/>
          </p:cNvSpPr>
          <p:nvPr/>
        </p:nvSpPr>
        <p:spPr bwMode="auto">
          <a:xfrm>
            <a:off x="439929" y="3180815"/>
            <a:ext cx="37029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≥60</a:t>
            </a:r>
          </a:p>
        </p:txBody>
      </p:sp>
      <p:sp>
        <p:nvSpPr>
          <p:cNvPr id="148" name="Rectangle 151">
            <a:extLst>
              <a:ext uri="{FF2B5EF4-FFF2-40B4-BE49-F238E27FC236}">
                <a16:creationId xmlns:a16="http://schemas.microsoft.com/office/drawing/2014/main" id="{E8437540-F28E-CB86-D89D-406F131F862E}"/>
              </a:ext>
            </a:extLst>
          </p:cNvPr>
          <p:cNvSpPr>
            <a:spLocks noChangeArrowheads="1"/>
          </p:cNvSpPr>
          <p:nvPr/>
        </p:nvSpPr>
        <p:spPr bwMode="auto">
          <a:xfrm>
            <a:off x="2658076" y="3180815"/>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96/2755</a:t>
            </a:r>
          </a:p>
        </p:txBody>
      </p:sp>
      <p:sp>
        <p:nvSpPr>
          <p:cNvPr id="149" name="Rectangle 152">
            <a:extLst>
              <a:ext uri="{FF2B5EF4-FFF2-40B4-BE49-F238E27FC236}">
                <a16:creationId xmlns:a16="http://schemas.microsoft.com/office/drawing/2014/main" id="{B5F395B5-1B88-2418-7747-664D7B541339}"/>
              </a:ext>
            </a:extLst>
          </p:cNvPr>
          <p:cNvSpPr>
            <a:spLocks noChangeArrowheads="1"/>
          </p:cNvSpPr>
          <p:nvPr/>
        </p:nvSpPr>
        <p:spPr bwMode="auto">
          <a:xfrm>
            <a:off x="3700885" y="3180815"/>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136/2737</a:t>
            </a:r>
          </a:p>
        </p:txBody>
      </p:sp>
      <p:sp>
        <p:nvSpPr>
          <p:cNvPr id="150" name="Rectangle 153">
            <a:extLst>
              <a:ext uri="{FF2B5EF4-FFF2-40B4-BE49-F238E27FC236}">
                <a16:creationId xmlns:a16="http://schemas.microsoft.com/office/drawing/2014/main" id="{0F48D988-ABEB-869A-9318-6725E934E56D}"/>
              </a:ext>
            </a:extLst>
          </p:cNvPr>
          <p:cNvSpPr>
            <a:spLocks noChangeArrowheads="1"/>
          </p:cNvSpPr>
          <p:nvPr/>
        </p:nvSpPr>
        <p:spPr bwMode="auto">
          <a:xfrm>
            <a:off x="4918858" y="3180815"/>
            <a:ext cx="3226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11.5</a:t>
            </a:r>
          </a:p>
        </p:txBody>
      </p:sp>
      <p:sp>
        <p:nvSpPr>
          <p:cNvPr id="151" name="Rectangle 154">
            <a:extLst>
              <a:ext uri="{FF2B5EF4-FFF2-40B4-BE49-F238E27FC236}">
                <a16:creationId xmlns:a16="http://schemas.microsoft.com/office/drawing/2014/main" id="{ED2C67D9-7605-A03B-F1E8-B66335F0EA48}"/>
              </a:ext>
            </a:extLst>
          </p:cNvPr>
          <p:cNvSpPr>
            <a:spLocks noChangeArrowheads="1"/>
          </p:cNvSpPr>
          <p:nvPr/>
        </p:nvSpPr>
        <p:spPr bwMode="auto">
          <a:xfrm>
            <a:off x="5966613" y="3180815"/>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16.4</a:t>
            </a:r>
          </a:p>
        </p:txBody>
      </p:sp>
      <p:sp>
        <p:nvSpPr>
          <p:cNvPr id="152" name="Rectangle 155">
            <a:extLst>
              <a:ext uri="{FF2B5EF4-FFF2-40B4-BE49-F238E27FC236}">
                <a16:creationId xmlns:a16="http://schemas.microsoft.com/office/drawing/2014/main" id="{F746D4D4-5CCA-7CB5-DC4A-65B941173FD3}"/>
              </a:ext>
            </a:extLst>
          </p:cNvPr>
          <p:cNvSpPr>
            <a:spLocks noChangeArrowheads="1"/>
          </p:cNvSpPr>
          <p:nvPr/>
        </p:nvSpPr>
        <p:spPr bwMode="auto">
          <a:xfrm>
            <a:off x="9273143" y="3180815"/>
            <a:ext cx="122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0.67 (0.51, 0.87)</a:t>
            </a:r>
          </a:p>
        </p:txBody>
      </p:sp>
      <p:sp>
        <p:nvSpPr>
          <p:cNvPr id="153" name="Rectangle 156">
            <a:extLst>
              <a:ext uri="{FF2B5EF4-FFF2-40B4-BE49-F238E27FC236}">
                <a16:creationId xmlns:a16="http://schemas.microsoft.com/office/drawing/2014/main" id="{6B8AD124-9279-DC70-3884-C64D1E637D99}"/>
              </a:ext>
            </a:extLst>
          </p:cNvPr>
          <p:cNvSpPr>
            <a:spLocks noChangeArrowheads="1"/>
          </p:cNvSpPr>
          <p:nvPr/>
        </p:nvSpPr>
        <p:spPr bwMode="auto">
          <a:xfrm>
            <a:off x="436756" y="3497733"/>
            <a:ext cx="9730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b="1" noProof="0"/>
              <a:t>UACR, mg/g</a:t>
            </a:r>
          </a:p>
        </p:txBody>
      </p:sp>
      <p:sp>
        <p:nvSpPr>
          <p:cNvPr id="154" name="Rectangle 157">
            <a:extLst>
              <a:ext uri="{FF2B5EF4-FFF2-40B4-BE49-F238E27FC236}">
                <a16:creationId xmlns:a16="http://schemas.microsoft.com/office/drawing/2014/main" id="{7430CE60-4402-63FE-56C6-80C5EBEF8603}"/>
              </a:ext>
            </a:extLst>
          </p:cNvPr>
          <p:cNvSpPr>
            <a:spLocks noChangeArrowheads="1"/>
          </p:cNvSpPr>
          <p:nvPr/>
        </p:nvSpPr>
        <p:spPr bwMode="auto">
          <a:xfrm>
            <a:off x="11200734" y="3497733"/>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0.24</a:t>
            </a:r>
          </a:p>
        </p:txBody>
      </p:sp>
      <p:sp>
        <p:nvSpPr>
          <p:cNvPr id="177" name="Rectangle 158">
            <a:extLst>
              <a:ext uri="{FF2B5EF4-FFF2-40B4-BE49-F238E27FC236}">
                <a16:creationId xmlns:a16="http://schemas.microsoft.com/office/drawing/2014/main" id="{C962FB90-E7AB-106A-9DEC-14A7C8E46D62}"/>
              </a:ext>
            </a:extLst>
          </p:cNvPr>
          <p:cNvSpPr>
            <a:spLocks noChangeArrowheads="1"/>
          </p:cNvSpPr>
          <p:nvPr/>
        </p:nvSpPr>
        <p:spPr bwMode="auto">
          <a:xfrm>
            <a:off x="439929" y="3780143"/>
            <a:ext cx="4696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&lt;300</a:t>
            </a:r>
          </a:p>
        </p:txBody>
      </p:sp>
      <p:sp>
        <p:nvSpPr>
          <p:cNvPr id="188" name="Rectangle 159">
            <a:extLst>
              <a:ext uri="{FF2B5EF4-FFF2-40B4-BE49-F238E27FC236}">
                <a16:creationId xmlns:a16="http://schemas.microsoft.com/office/drawing/2014/main" id="{85B14D48-FBA8-3C9D-04FD-C4BC347AE443}"/>
              </a:ext>
            </a:extLst>
          </p:cNvPr>
          <p:cNvSpPr>
            <a:spLocks noChangeArrowheads="1"/>
          </p:cNvSpPr>
          <p:nvPr/>
        </p:nvSpPr>
        <p:spPr bwMode="auto">
          <a:xfrm>
            <a:off x="2658076" y="3780143"/>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40/2218</a:t>
            </a:r>
          </a:p>
        </p:txBody>
      </p:sp>
      <p:sp>
        <p:nvSpPr>
          <p:cNvPr id="189" name="Rectangle 160">
            <a:extLst>
              <a:ext uri="{FF2B5EF4-FFF2-40B4-BE49-F238E27FC236}">
                <a16:creationId xmlns:a16="http://schemas.microsoft.com/office/drawing/2014/main" id="{A26CD8A2-8678-DB2F-6BD9-2899CA79CF97}"/>
              </a:ext>
            </a:extLst>
          </p:cNvPr>
          <p:cNvSpPr>
            <a:spLocks noChangeArrowheads="1"/>
          </p:cNvSpPr>
          <p:nvPr/>
        </p:nvSpPr>
        <p:spPr bwMode="auto">
          <a:xfrm>
            <a:off x="3747372" y="3780143"/>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43/2155</a:t>
            </a:r>
          </a:p>
        </p:txBody>
      </p:sp>
      <p:sp>
        <p:nvSpPr>
          <p:cNvPr id="190" name="Rectangle 161">
            <a:extLst>
              <a:ext uri="{FF2B5EF4-FFF2-40B4-BE49-F238E27FC236}">
                <a16:creationId xmlns:a16="http://schemas.microsoft.com/office/drawing/2014/main" id="{717B5288-7B7E-12BA-1110-24010E92C7DE}"/>
              </a:ext>
            </a:extLst>
          </p:cNvPr>
          <p:cNvSpPr>
            <a:spLocks noChangeArrowheads="1"/>
          </p:cNvSpPr>
          <p:nvPr/>
        </p:nvSpPr>
        <p:spPr bwMode="auto">
          <a:xfrm>
            <a:off x="5010454" y="3780143"/>
            <a:ext cx="232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5.6</a:t>
            </a:r>
          </a:p>
        </p:txBody>
      </p:sp>
      <p:sp>
        <p:nvSpPr>
          <p:cNvPr id="191" name="Rectangle 162">
            <a:extLst>
              <a:ext uri="{FF2B5EF4-FFF2-40B4-BE49-F238E27FC236}">
                <a16:creationId xmlns:a16="http://schemas.microsoft.com/office/drawing/2014/main" id="{1E17D767-C9D8-546B-FE8B-C967B05A805A}"/>
              </a:ext>
            </a:extLst>
          </p:cNvPr>
          <p:cNvSpPr>
            <a:spLocks noChangeArrowheads="1"/>
          </p:cNvSpPr>
          <p:nvPr/>
        </p:nvSpPr>
        <p:spPr bwMode="auto">
          <a:xfrm>
            <a:off x="6017909" y="3780143"/>
            <a:ext cx="232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6.3</a:t>
            </a:r>
          </a:p>
        </p:txBody>
      </p:sp>
      <p:sp>
        <p:nvSpPr>
          <p:cNvPr id="192" name="Rectangle 163">
            <a:extLst>
              <a:ext uri="{FF2B5EF4-FFF2-40B4-BE49-F238E27FC236}">
                <a16:creationId xmlns:a16="http://schemas.microsoft.com/office/drawing/2014/main" id="{C8179855-3CCB-E064-A735-EE1CD483070B}"/>
              </a:ext>
            </a:extLst>
          </p:cNvPr>
          <p:cNvSpPr>
            <a:spLocks noChangeArrowheads="1"/>
          </p:cNvSpPr>
          <p:nvPr/>
        </p:nvSpPr>
        <p:spPr bwMode="auto">
          <a:xfrm>
            <a:off x="9273144" y="3780143"/>
            <a:ext cx="122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0.88 (0.57, 1.35)</a:t>
            </a:r>
          </a:p>
        </p:txBody>
      </p:sp>
      <p:sp>
        <p:nvSpPr>
          <p:cNvPr id="193" name="Rectangle 164">
            <a:extLst>
              <a:ext uri="{FF2B5EF4-FFF2-40B4-BE49-F238E27FC236}">
                <a16:creationId xmlns:a16="http://schemas.microsoft.com/office/drawing/2014/main" id="{65411618-02BC-2FD5-1D49-2ABEA1879D3B}"/>
              </a:ext>
            </a:extLst>
          </p:cNvPr>
          <p:cNvSpPr>
            <a:spLocks noChangeArrowheads="1"/>
          </p:cNvSpPr>
          <p:nvPr/>
        </p:nvSpPr>
        <p:spPr bwMode="auto">
          <a:xfrm>
            <a:off x="439929" y="4098649"/>
            <a:ext cx="8367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300–1000</a:t>
            </a:r>
          </a:p>
        </p:txBody>
      </p:sp>
      <p:sp>
        <p:nvSpPr>
          <p:cNvPr id="194" name="Rectangle 165">
            <a:extLst>
              <a:ext uri="{FF2B5EF4-FFF2-40B4-BE49-F238E27FC236}">
                <a16:creationId xmlns:a16="http://schemas.microsoft.com/office/drawing/2014/main" id="{91D274BD-D36A-CA0A-0DC4-85060A1C0196}"/>
              </a:ext>
            </a:extLst>
          </p:cNvPr>
          <p:cNvSpPr>
            <a:spLocks noChangeArrowheads="1"/>
          </p:cNvSpPr>
          <p:nvPr/>
        </p:nvSpPr>
        <p:spPr bwMode="auto">
          <a:xfrm>
            <a:off x="2658076" y="4098649"/>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93/2884</a:t>
            </a:r>
          </a:p>
        </p:txBody>
      </p:sp>
      <p:sp>
        <p:nvSpPr>
          <p:cNvPr id="195" name="Rectangle 166">
            <a:extLst>
              <a:ext uri="{FF2B5EF4-FFF2-40B4-BE49-F238E27FC236}">
                <a16:creationId xmlns:a16="http://schemas.microsoft.com/office/drawing/2014/main" id="{17D4E44B-604D-D9AF-1969-9990D1BC75E7}"/>
              </a:ext>
            </a:extLst>
          </p:cNvPr>
          <p:cNvSpPr>
            <a:spLocks noChangeArrowheads="1"/>
          </p:cNvSpPr>
          <p:nvPr/>
        </p:nvSpPr>
        <p:spPr bwMode="auto">
          <a:xfrm>
            <a:off x="3700885" y="4098649"/>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146/2917</a:t>
            </a:r>
          </a:p>
        </p:txBody>
      </p:sp>
      <p:sp>
        <p:nvSpPr>
          <p:cNvPr id="196" name="Rectangle 167">
            <a:extLst>
              <a:ext uri="{FF2B5EF4-FFF2-40B4-BE49-F238E27FC236}">
                <a16:creationId xmlns:a16="http://schemas.microsoft.com/office/drawing/2014/main" id="{63AE8F18-054C-EBD2-E344-2C8F2997FC84}"/>
              </a:ext>
            </a:extLst>
          </p:cNvPr>
          <p:cNvSpPr>
            <a:spLocks noChangeArrowheads="1"/>
          </p:cNvSpPr>
          <p:nvPr/>
        </p:nvSpPr>
        <p:spPr bwMode="auto">
          <a:xfrm>
            <a:off x="4918858" y="4098649"/>
            <a:ext cx="3226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11.6</a:t>
            </a:r>
          </a:p>
        </p:txBody>
      </p:sp>
      <p:sp>
        <p:nvSpPr>
          <p:cNvPr id="197" name="Rectangle 168">
            <a:extLst>
              <a:ext uri="{FF2B5EF4-FFF2-40B4-BE49-F238E27FC236}">
                <a16:creationId xmlns:a16="http://schemas.microsoft.com/office/drawing/2014/main" id="{FCAE22DE-10C6-7C1E-E03B-ACB5110D0AB9}"/>
              </a:ext>
            </a:extLst>
          </p:cNvPr>
          <p:cNvSpPr>
            <a:spLocks noChangeArrowheads="1"/>
          </p:cNvSpPr>
          <p:nvPr/>
        </p:nvSpPr>
        <p:spPr bwMode="auto">
          <a:xfrm>
            <a:off x="5966613" y="4098649"/>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17.9</a:t>
            </a:r>
          </a:p>
        </p:txBody>
      </p:sp>
      <p:sp>
        <p:nvSpPr>
          <p:cNvPr id="198" name="Rectangle 169">
            <a:extLst>
              <a:ext uri="{FF2B5EF4-FFF2-40B4-BE49-F238E27FC236}">
                <a16:creationId xmlns:a16="http://schemas.microsoft.com/office/drawing/2014/main" id="{EA785E5B-2469-45BD-CE46-4FD2275DF12B}"/>
              </a:ext>
            </a:extLst>
          </p:cNvPr>
          <p:cNvSpPr>
            <a:spLocks noChangeArrowheads="1"/>
          </p:cNvSpPr>
          <p:nvPr/>
        </p:nvSpPr>
        <p:spPr bwMode="auto">
          <a:xfrm>
            <a:off x="9273144" y="4098649"/>
            <a:ext cx="122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0.63 (0.49, 0.82)</a:t>
            </a:r>
          </a:p>
        </p:txBody>
      </p:sp>
      <p:sp>
        <p:nvSpPr>
          <p:cNvPr id="199" name="Rectangle 170">
            <a:extLst>
              <a:ext uri="{FF2B5EF4-FFF2-40B4-BE49-F238E27FC236}">
                <a16:creationId xmlns:a16="http://schemas.microsoft.com/office/drawing/2014/main" id="{30A5724A-08DE-5FCC-5D06-67A672A95AEE}"/>
              </a:ext>
            </a:extLst>
          </p:cNvPr>
          <p:cNvSpPr>
            <a:spLocks noChangeArrowheads="1"/>
          </p:cNvSpPr>
          <p:nvPr/>
        </p:nvSpPr>
        <p:spPr bwMode="auto">
          <a:xfrm>
            <a:off x="439929" y="4405123"/>
            <a:ext cx="5626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&gt;1000</a:t>
            </a:r>
          </a:p>
        </p:txBody>
      </p:sp>
      <p:sp>
        <p:nvSpPr>
          <p:cNvPr id="200" name="Rectangle 171">
            <a:extLst>
              <a:ext uri="{FF2B5EF4-FFF2-40B4-BE49-F238E27FC236}">
                <a16:creationId xmlns:a16="http://schemas.microsoft.com/office/drawing/2014/main" id="{B8F26DFC-CDA2-6E93-B41D-AA8FD5B153B4}"/>
              </a:ext>
            </a:extLst>
          </p:cNvPr>
          <p:cNvSpPr>
            <a:spLocks noChangeArrowheads="1"/>
          </p:cNvSpPr>
          <p:nvPr/>
        </p:nvSpPr>
        <p:spPr bwMode="auto">
          <a:xfrm>
            <a:off x="2611589" y="4405123"/>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327/2187</a:t>
            </a:r>
          </a:p>
        </p:txBody>
      </p:sp>
      <p:sp>
        <p:nvSpPr>
          <p:cNvPr id="201" name="Rectangle 172">
            <a:extLst>
              <a:ext uri="{FF2B5EF4-FFF2-40B4-BE49-F238E27FC236}">
                <a16:creationId xmlns:a16="http://schemas.microsoft.com/office/drawing/2014/main" id="{69E5D32E-314B-0C36-043C-3AE9CDE7570B}"/>
              </a:ext>
            </a:extLst>
          </p:cNvPr>
          <p:cNvSpPr>
            <a:spLocks noChangeArrowheads="1"/>
          </p:cNvSpPr>
          <p:nvPr/>
        </p:nvSpPr>
        <p:spPr bwMode="auto">
          <a:xfrm>
            <a:off x="3700885" y="4405123"/>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400/2208</a:t>
            </a:r>
          </a:p>
        </p:txBody>
      </p:sp>
      <p:sp>
        <p:nvSpPr>
          <p:cNvPr id="202" name="Rectangle 173">
            <a:extLst>
              <a:ext uri="{FF2B5EF4-FFF2-40B4-BE49-F238E27FC236}">
                <a16:creationId xmlns:a16="http://schemas.microsoft.com/office/drawing/2014/main" id="{01BD3AD4-05C6-9F4A-7CFB-4F183D61367F}"/>
              </a:ext>
            </a:extLst>
          </p:cNvPr>
          <p:cNvSpPr>
            <a:spLocks noChangeArrowheads="1"/>
          </p:cNvSpPr>
          <p:nvPr/>
        </p:nvSpPr>
        <p:spPr bwMode="auto">
          <a:xfrm>
            <a:off x="4912670" y="4405123"/>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60.1</a:t>
            </a:r>
          </a:p>
        </p:txBody>
      </p:sp>
      <p:sp>
        <p:nvSpPr>
          <p:cNvPr id="203" name="Rectangle 174">
            <a:extLst>
              <a:ext uri="{FF2B5EF4-FFF2-40B4-BE49-F238E27FC236}">
                <a16:creationId xmlns:a16="http://schemas.microsoft.com/office/drawing/2014/main" id="{8D8F9A2A-F102-B9D6-57F7-AB4A3E0750C5}"/>
              </a:ext>
            </a:extLst>
          </p:cNvPr>
          <p:cNvSpPr>
            <a:spLocks noChangeArrowheads="1"/>
          </p:cNvSpPr>
          <p:nvPr/>
        </p:nvSpPr>
        <p:spPr bwMode="auto">
          <a:xfrm>
            <a:off x="5966613" y="4405123"/>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73.7</a:t>
            </a:r>
          </a:p>
        </p:txBody>
      </p:sp>
      <p:sp>
        <p:nvSpPr>
          <p:cNvPr id="204" name="Rectangle 175">
            <a:extLst>
              <a:ext uri="{FF2B5EF4-FFF2-40B4-BE49-F238E27FC236}">
                <a16:creationId xmlns:a16="http://schemas.microsoft.com/office/drawing/2014/main" id="{326ADFCD-CDC8-9937-178C-9F57984A8281}"/>
              </a:ext>
            </a:extLst>
          </p:cNvPr>
          <p:cNvSpPr>
            <a:spLocks noChangeArrowheads="1"/>
          </p:cNvSpPr>
          <p:nvPr/>
        </p:nvSpPr>
        <p:spPr bwMode="auto">
          <a:xfrm>
            <a:off x="9273145" y="4405123"/>
            <a:ext cx="122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0.81 (0.70, 0.93)</a:t>
            </a:r>
          </a:p>
        </p:txBody>
      </p:sp>
      <p:sp>
        <p:nvSpPr>
          <p:cNvPr id="205" name="Rectangle 176">
            <a:extLst>
              <a:ext uri="{FF2B5EF4-FFF2-40B4-BE49-F238E27FC236}">
                <a16:creationId xmlns:a16="http://schemas.microsoft.com/office/drawing/2014/main" id="{62F7CA45-4D74-C02C-E78E-9D30AC64C728}"/>
              </a:ext>
            </a:extLst>
          </p:cNvPr>
          <p:cNvSpPr>
            <a:spLocks noChangeArrowheads="1"/>
          </p:cNvSpPr>
          <p:nvPr/>
        </p:nvSpPr>
        <p:spPr bwMode="auto">
          <a:xfrm>
            <a:off x="436756" y="4711597"/>
            <a:ext cx="9077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b="1" noProof="0"/>
              <a:t>SGLT2i use</a:t>
            </a:r>
          </a:p>
        </p:txBody>
      </p:sp>
      <p:sp>
        <p:nvSpPr>
          <p:cNvPr id="206" name="Rectangle 177">
            <a:extLst>
              <a:ext uri="{FF2B5EF4-FFF2-40B4-BE49-F238E27FC236}">
                <a16:creationId xmlns:a16="http://schemas.microsoft.com/office/drawing/2014/main" id="{7E287162-4151-EAF9-76FB-4AAAE4C88F8C}"/>
              </a:ext>
            </a:extLst>
          </p:cNvPr>
          <p:cNvSpPr>
            <a:spLocks noChangeArrowheads="1"/>
          </p:cNvSpPr>
          <p:nvPr/>
        </p:nvSpPr>
        <p:spPr bwMode="auto">
          <a:xfrm>
            <a:off x="11200734" y="4711597"/>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0.99</a:t>
            </a:r>
          </a:p>
        </p:txBody>
      </p:sp>
      <p:sp>
        <p:nvSpPr>
          <p:cNvPr id="207" name="Rectangle 178">
            <a:extLst>
              <a:ext uri="{FF2B5EF4-FFF2-40B4-BE49-F238E27FC236}">
                <a16:creationId xmlns:a16="http://schemas.microsoft.com/office/drawing/2014/main" id="{EAB15940-644E-43A5-3D8C-E6F1157A0DD8}"/>
              </a:ext>
            </a:extLst>
          </p:cNvPr>
          <p:cNvSpPr>
            <a:spLocks noChangeArrowheads="1"/>
          </p:cNvSpPr>
          <p:nvPr/>
        </p:nvSpPr>
        <p:spPr bwMode="auto">
          <a:xfrm>
            <a:off x="439929" y="5016484"/>
            <a:ext cx="3615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Yes</a:t>
            </a:r>
          </a:p>
        </p:txBody>
      </p:sp>
      <p:sp>
        <p:nvSpPr>
          <p:cNvPr id="208" name="Rectangle 179">
            <a:extLst>
              <a:ext uri="{FF2B5EF4-FFF2-40B4-BE49-F238E27FC236}">
                <a16:creationId xmlns:a16="http://schemas.microsoft.com/office/drawing/2014/main" id="{4192DCB6-C98D-9E44-A64D-E2BEA2C25DDD}"/>
              </a:ext>
            </a:extLst>
          </p:cNvPr>
          <p:cNvSpPr>
            <a:spLocks noChangeArrowheads="1"/>
          </p:cNvSpPr>
          <p:nvPr/>
        </p:nvSpPr>
        <p:spPr bwMode="auto">
          <a:xfrm>
            <a:off x="2704563" y="5016484"/>
            <a:ext cx="511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30/570</a:t>
            </a:r>
          </a:p>
        </p:txBody>
      </p:sp>
      <p:sp>
        <p:nvSpPr>
          <p:cNvPr id="209" name="Rectangle 180">
            <a:extLst>
              <a:ext uri="{FF2B5EF4-FFF2-40B4-BE49-F238E27FC236}">
                <a16:creationId xmlns:a16="http://schemas.microsoft.com/office/drawing/2014/main" id="{7E23685D-93A4-E53B-D21E-646A8F654290}"/>
              </a:ext>
            </a:extLst>
          </p:cNvPr>
          <p:cNvSpPr>
            <a:spLocks noChangeArrowheads="1"/>
          </p:cNvSpPr>
          <p:nvPr/>
        </p:nvSpPr>
        <p:spPr bwMode="auto">
          <a:xfrm>
            <a:off x="3793859" y="5016484"/>
            <a:ext cx="511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39/572</a:t>
            </a:r>
          </a:p>
        </p:txBody>
      </p:sp>
      <p:sp>
        <p:nvSpPr>
          <p:cNvPr id="210" name="Rectangle 181">
            <a:extLst>
              <a:ext uri="{FF2B5EF4-FFF2-40B4-BE49-F238E27FC236}">
                <a16:creationId xmlns:a16="http://schemas.microsoft.com/office/drawing/2014/main" id="{4BC1FE7E-FC9F-E46C-FAAB-D36CAD61DE38}"/>
              </a:ext>
            </a:extLst>
          </p:cNvPr>
          <p:cNvSpPr>
            <a:spLocks noChangeArrowheads="1"/>
          </p:cNvSpPr>
          <p:nvPr/>
        </p:nvSpPr>
        <p:spPr bwMode="auto">
          <a:xfrm>
            <a:off x="4912670" y="5016484"/>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18.3</a:t>
            </a:r>
          </a:p>
        </p:txBody>
      </p:sp>
      <p:sp>
        <p:nvSpPr>
          <p:cNvPr id="211" name="Rectangle 182">
            <a:extLst>
              <a:ext uri="{FF2B5EF4-FFF2-40B4-BE49-F238E27FC236}">
                <a16:creationId xmlns:a16="http://schemas.microsoft.com/office/drawing/2014/main" id="{470FF595-A7E9-5849-83A4-87F607AE22C1}"/>
              </a:ext>
            </a:extLst>
          </p:cNvPr>
          <p:cNvSpPr>
            <a:spLocks noChangeArrowheads="1"/>
          </p:cNvSpPr>
          <p:nvPr/>
        </p:nvSpPr>
        <p:spPr bwMode="auto">
          <a:xfrm>
            <a:off x="5966613" y="5016484"/>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24.3</a:t>
            </a:r>
          </a:p>
        </p:txBody>
      </p:sp>
      <p:sp>
        <p:nvSpPr>
          <p:cNvPr id="212" name="Rectangle 183">
            <a:extLst>
              <a:ext uri="{FF2B5EF4-FFF2-40B4-BE49-F238E27FC236}">
                <a16:creationId xmlns:a16="http://schemas.microsoft.com/office/drawing/2014/main" id="{CF8D7C43-1C08-0AAB-BEFA-4E82250A7B9A}"/>
              </a:ext>
            </a:extLst>
          </p:cNvPr>
          <p:cNvSpPr>
            <a:spLocks noChangeArrowheads="1"/>
          </p:cNvSpPr>
          <p:nvPr/>
        </p:nvSpPr>
        <p:spPr bwMode="auto">
          <a:xfrm>
            <a:off x="9273145" y="5016484"/>
            <a:ext cx="122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0.77 (0.48, 1.23)</a:t>
            </a:r>
          </a:p>
        </p:txBody>
      </p:sp>
      <p:sp>
        <p:nvSpPr>
          <p:cNvPr id="213" name="Rectangle 184">
            <a:extLst>
              <a:ext uri="{FF2B5EF4-FFF2-40B4-BE49-F238E27FC236}">
                <a16:creationId xmlns:a16="http://schemas.microsoft.com/office/drawing/2014/main" id="{B4759001-E82C-B258-3618-6D0BB5DAB78E}"/>
              </a:ext>
            </a:extLst>
          </p:cNvPr>
          <p:cNvSpPr>
            <a:spLocks noChangeArrowheads="1"/>
          </p:cNvSpPr>
          <p:nvPr/>
        </p:nvSpPr>
        <p:spPr bwMode="auto">
          <a:xfrm>
            <a:off x="439929" y="5322958"/>
            <a:ext cx="3061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noProof="0"/>
              <a:t>  No</a:t>
            </a:r>
          </a:p>
        </p:txBody>
      </p:sp>
      <p:sp>
        <p:nvSpPr>
          <p:cNvPr id="214" name="Rectangle 185">
            <a:extLst>
              <a:ext uri="{FF2B5EF4-FFF2-40B4-BE49-F238E27FC236}">
                <a16:creationId xmlns:a16="http://schemas.microsoft.com/office/drawing/2014/main" id="{528F1B64-7FB1-A420-8954-83878C41EC57}"/>
              </a:ext>
            </a:extLst>
          </p:cNvPr>
          <p:cNvSpPr>
            <a:spLocks noChangeArrowheads="1"/>
          </p:cNvSpPr>
          <p:nvPr/>
        </p:nvSpPr>
        <p:spPr bwMode="auto">
          <a:xfrm>
            <a:off x="2611589" y="5322958"/>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430/6721</a:t>
            </a:r>
          </a:p>
        </p:txBody>
      </p:sp>
      <p:sp>
        <p:nvSpPr>
          <p:cNvPr id="215" name="Rectangle 186">
            <a:extLst>
              <a:ext uri="{FF2B5EF4-FFF2-40B4-BE49-F238E27FC236}">
                <a16:creationId xmlns:a16="http://schemas.microsoft.com/office/drawing/2014/main" id="{F96F47E9-FC7C-14C3-2E93-1A03C8F12C4B}"/>
              </a:ext>
            </a:extLst>
          </p:cNvPr>
          <p:cNvSpPr>
            <a:spLocks noChangeArrowheads="1"/>
          </p:cNvSpPr>
          <p:nvPr/>
        </p:nvSpPr>
        <p:spPr bwMode="auto">
          <a:xfrm>
            <a:off x="3707073" y="5322958"/>
            <a:ext cx="6849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noProof="0"/>
              <a:t>550/6711</a:t>
            </a:r>
          </a:p>
        </p:txBody>
      </p:sp>
      <p:sp>
        <p:nvSpPr>
          <p:cNvPr id="216" name="Rectangle 187">
            <a:extLst>
              <a:ext uri="{FF2B5EF4-FFF2-40B4-BE49-F238E27FC236}">
                <a16:creationId xmlns:a16="http://schemas.microsoft.com/office/drawing/2014/main" id="{0CFC04E3-002E-70BA-DEFB-08ADEB97F659}"/>
              </a:ext>
            </a:extLst>
          </p:cNvPr>
          <p:cNvSpPr>
            <a:spLocks noChangeArrowheads="1"/>
          </p:cNvSpPr>
          <p:nvPr/>
        </p:nvSpPr>
        <p:spPr bwMode="auto">
          <a:xfrm>
            <a:off x="4912670" y="5322958"/>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22.7</a:t>
            </a:r>
          </a:p>
        </p:txBody>
      </p:sp>
      <p:sp>
        <p:nvSpPr>
          <p:cNvPr id="217" name="Rectangle 188">
            <a:extLst>
              <a:ext uri="{FF2B5EF4-FFF2-40B4-BE49-F238E27FC236}">
                <a16:creationId xmlns:a16="http://schemas.microsoft.com/office/drawing/2014/main" id="{70D39698-018C-DDC9-8804-6E460EFE318D}"/>
              </a:ext>
            </a:extLst>
          </p:cNvPr>
          <p:cNvSpPr>
            <a:spLocks noChangeArrowheads="1"/>
          </p:cNvSpPr>
          <p:nvPr/>
        </p:nvSpPr>
        <p:spPr bwMode="auto">
          <a:xfrm>
            <a:off x="5966613" y="5322958"/>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29.2</a:t>
            </a:r>
          </a:p>
        </p:txBody>
      </p:sp>
      <p:sp>
        <p:nvSpPr>
          <p:cNvPr id="218" name="Rectangle 189">
            <a:extLst>
              <a:ext uri="{FF2B5EF4-FFF2-40B4-BE49-F238E27FC236}">
                <a16:creationId xmlns:a16="http://schemas.microsoft.com/office/drawing/2014/main" id="{FA8D5F0C-B035-A8E8-D267-7322A4D44F85}"/>
              </a:ext>
            </a:extLst>
          </p:cNvPr>
          <p:cNvSpPr>
            <a:spLocks noChangeArrowheads="1"/>
          </p:cNvSpPr>
          <p:nvPr/>
        </p:nvSpPr>
        <p:spPr bwMode="auto">
          <a:xfrm>
            <a:off x="9263526" y="5322958"/>
            <a:ext cx="12471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noProof="0"/>
              <a:t>0.77 (0.68, 0.87)</a:t>
            </a:r>
          </a:p>
        </p:txBody>
      </p:sp>
      <p:sp>
        <p:nvSpPr>
          <p:cNvPr id="219" name="Rectangle 190">
            <a:extLst>
              <a:ext uri="{FF2B5EF4-FFF2-40B4-BE49-F238E27FC236}">
                <a16:creationId xmlns:a16="http://schemas.microsoft.com/office/drawing/2014/main" id="{DA742BD5-5360-5F4C-35BE-AD8D48C3DA63}"/>
              </a:ext>
            </a:extLst>
          </p:cNvPr>
          <p:cNvSpPr>
            <a:spLocks noChangeArrowheads="1"/>
          </p:cNvSpPr>
          <p:nvPr/>
        </p:nvSpPr>
        <p:spPr bwMode="auto">
          <a:xfrm>
            <a:off x="436756" y="5618020"/>
            <a:ext cx="56586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b="1" noProof="0"/>
              <a:t>Overall</a:t>
            </a:r>
          </a:p>
        </p:txBody>
      </p:sp>
      <p:sp>
        <p:nvSpPr>
          <p:cNvPr id="220" name="Rectangle 191">
            <a:extLst>
              <a:ext uri="{FF2B5EF4-FFF2-40B4-BE49-F238E27FC236}">
                <a16:creationId xmlns:a16="http://schemas.microsoft.com/office/drawing/2014/main" id="{0A1B6574-315B-A27A-3F6C-CDDA751E71C6}"/>
              </a:ext>
            </a:extLst>
          </p:cNvPr>
          <p:cNvSpPr>
            <a:spLocks noChangeArrowheads="1"/>
          </p:cNvSpPr>
          <p:nvPr/>
        </p:nvSpPr>
        <p:spPr bwMode="auto">
          <a:xfrm>
            <a:off x="2611589" y="5618020"/>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b="1" noProof="0"/>
              <a:t>460/7291</a:t>
            </a:r>
          </a:p>
        </p:txBody>
      </p:sp>
      <p:sp>
        <p:nvSpPr>
          <p:cNvPr id="221" name="Rectangle 192">
            <a:extLst>
              <a:ext uri="{FF2B5EF4-FFF2-40B4-BE49-F238E27FC236}">
                <a16:creationId xmlns:a16="http://schemas.microsoft.com/office/drawing/2014/main" id="{96BD92C1-AAC7-ACDD-6C15-BCBFEFFD754E}"/>
              </a:ext>
            </a:extLst>
          </p:cNvPr>
          <p:cNvSpPr>
            <a:spLocks noChangeArrowheads="1"/>
          </p:cNvSpPr>
          <p:nvPr/>
        </p:nvSpPr>
        <p:spPr bwMode="auto">
          <a:xfrm>
            <a:off x="3700885" y="5618020"/>
            <a:ext cx="6973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300" b="1" noProof="0"/>
              <a:t>589/7283</a:t>
            </a:r>
          </a:p>
        </p:txBody>
      </p:sp>
      <p:sp>
        <p:nvSpPr>
          <p:cNvPr id="222" name="Rectangle 193">
            <a:extLst>
              <a:ext uri="{FF2B5EF4-FFF2-40B4-BE49-F238E27FC236}">
                <a16:creationId xmlns:a16="http://schemas.microsoft.com/office/drawing/2014/main" id="{86BF02D1-724F-CE72-1F19-B999C523B80E}"/>
              </a:ext>
            </a:extLst>
          </p:cNvPr>
          <p:cNvSpPr>
            <a:spLocks noChangeArrowheads="1"/>
          </p:cNvSpPr>
          <p:nvPr/>
        </p:nvSpPr>
        <p:spPr bwMode="auto">
          <a:xfrm>
            <a:off x="4912670" y="5618020"/>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t>22.3</a:t>
            </a:r>
          </a:p>
        </p:txBody>
      </p:sp>
      <p:sp>
        <p:nvSpPr>
          <p:cNvPr id="223" name="Rectangle 194">
            <a:extLst>
              <a:ext uri="{FF2B5EF4-FFF2-40B4-BE49-F238E27FC236}">
                <a16:creationId xmlns:a16="http://schemas.microsoft.com/office/drawing/2014/main" id="{7CB0C9E4-0507-88FA-B172-36652F397839}"/>
              </a:ext>
            </a:extLst>
          </p:cNvPr>
          <p:cNvSpPr>
            <a:spLocks noChangeArrowheads="1"/>
          </p:cNvSpPr>
          <p:nvPr/>
        </p:nvSpPr>
        <p:spPr bwMode="auto">
          <a:xfrm>
            <a:off x="5966613" y="5618020"/>
            <a:ext cx="3350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t>28.8</a:t>
            </a:r>
          </a:p>
        </p:txBody>
      </p:sp>
      <p:sp>
        <p:nvSpPr>
          <p:cNvPr id="224" name="Rectangle 195">
            <a:extLst>
              <a:ext uri="{FF2B5EF4-FFF2-40B4-BE49-F238E27FC236}">
                <a16:creationId xmlns:a16="http://schemas.microsoft.com/office/drawing/2014/main" id="{5C30E1D3-59E0-4EE6-08BB-B35AAD10912B}"/>
              </a:ext>
            </a:extLst>
          </p:cNvPr>
          <p:cNvSpPr>
            <a:spLocks noChangeArrowheads="1"/>
          </p:cNvSpPr>
          <p:nvPr/>
        </p:nvSpPr>
        <p:spPr bwMode="auto">
          <a:xfrm>
            <a:off x="9263526" y="5618020"/>
            <a:ext cx="12471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300" b="1" noProof="0"/>
              <a:t>0.76 (0.68, 0.86)</a:t>
            </a:r>
          </a:p>
        </p:txBody>
      </p:sp>
      <p:grpSp>
        <p:nvGrpSpPr>
          <p:cNvPr id="7" name="Group 6">
            <a:extLst>
              <a:ext uri="{FF2B5EF4-FFF2-40B4-BE49-F238E27FC236}">
                <a16:creationId xmlns:a16="http://schemas.microsoft.com/office/drawing/2014/main" id="{8DA23A1E-193A-422C-3EBF-8A1A8B5706AC}"/>
              </a:ext>
            </a:extLst>
          </p:cNvPr>
          <p:cNvGrpSpPr/>
          <p:nvPr/>
        </p:nvGrpSpPr>
        <p:grpSpPr>
          <a:xfrm>
            <a:off x="11028700" y="753298"/>
            <a:ext cx="641185" cy="661356"/>
            <a:chOff x="11028700" y="397163"/>
            <a:chExt cx="641185" cy="661356"/>
          </a:xfrm>
        </p:grpSpPr>
        <p:sp>
          <p:nvSpPr>
            <p:cNvPr id="8" name="Oval 7">
              <a:extLst>
                <a:ext uri="{FF2B5EF4-FFF2-40B4-BE49-F238E27FC236}">
                  <a16:creationId xmlns:a16="http://schemas.microsoft.com/office/drawing/2014/main" id="{282A7035-86EF-44CC-3845-30B93A6BF59D}"/>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9" name="Picture 2">
              <a:extLst>
                <a:ext uri="{FF2B5EF4-FFF2-40B4-BE49-F238E27FC236}">
                  <a16:creationId xmlns:a16="http://schemas.microsoft.com/office/drawing/2014/main" id="{A51F4372-9C48-CE52-F57C-D0FF78040C67}"/>
                </a:ext>
              </a:extLst>
            </p:cNvPr>
            <p:cNvPicPr>
              <a:picLocks noChangeAspect="1"/>
            </p:cNvPicPr>
            <p:nvPr/>
          </p:nvPicPr>
          <p:blipFill rotWithShape="1">
            <a:blip r:embed="rId3"/>
            <a:stretch/>
          </p:blipFill>
          <p:spPr>
            <a:xfrm>
              <a:off x="11089114" y="511693"/>
              <a:ext cx="520355" cy="491506"/>
            </a:xfrm>
            <a:prstGeom prst="rect">
              <a:avLst/>
            </a:prstGeom>
            <a:effectLst/>
          </p:spPr>
        </p:pic>
      </p:grpSp>
      <p:pic>
        <p:nvPicPr>
          <p:cNvPr id="2" name="Picture 2" descr="Glasgow 2026 | ERA">
            <a:extLst>
              <a:ext uri="{FF2B5EF4-FFF2-40B4-BE49-F238E27FC236}">
                <a16:creationId xmlns:a16="http://schemas.microsoft.com/office/drawing/2014/main" id="{13005C4E-AB3B-E5DD-28CF-957E5EE8E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2">
            <a:extLst>
              <a:ext uri="{FF2B5EF4-FFF2-40B4-BE49-F238E27FC236}">
                <a16:creationId xmlns:a16="http://schemas.microsoft.com/office/drawing/2014/main" id="{B847F224-1EB2-15A8-27B1-B9D759EC94D3}"/>
              </a:ext>
            </a:extLst>
          </p:cNvPr>
          <p:cNvSpPr/>
          <p:nvPr/>
        </p:nvSpPr>
        <p:spPr>
          <a:xfrm>
            <a:off x="8055283" y="5604910"/>
            <a:ext cx="0" cy="262728"/>
          </a:xfrm>
          <a:custGeom>
            <a:avLst/>
            <a:gdLst/>
            <a:ahLst/>
            <a:cxnLst/>
            <a:rect l="l" t="t" r="r" b="b"/>
            <a:pathLst>
              <a:path h="252095">
                <a:moveTo>
                  <a:pt x="0" y="0"/>
                </a:moveTo>
                <a:lnTo>
                  <a:pt x="0" y="252069"/>
                </a:lnTo>
              </a:path>
            </a:pathLst>
          </a:custGeom>
          <a:ln w="12192">
            <a:solidFill>
              <a:srgbClr val="4D4D4D"/>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3">
            <a:extLst>
              <a:ext uri="{FF2B5EF4-FFF2-40B4-BE49-F238E27FC236}">
                <a16:creationId xmlns:a16="http://schemas.microsoft.com/office/drawing/2014/main" id="{B3B7B82C-2803-787E-8AD8-E6BE07684882}"/>
              </a:ext>
            </a:extLst>
          </p:cNvPr>
          <p:cNvSpPr/>
          <p:nvPr/>
        </p:nvSpPr>
        <p:spPr>
          <a:xfrm>
            <a:off x="8055283" y="5335603"/>
            <a:ext cx="0" cy="106547"/>
          </a:xfrm>
          <a:custGeom>
            <a:avLst/>
            <a:gdLst/>
            <a:ahLst/>
            <a:cxnLst/>
            <a:rect l="l" t="t" r="r" b="b"/>
            <a:pathLst>
              <a:path h="102235">
                <a:moveTo>
                  <a:pt x="0" y="0"/>
                </a:moveTo>
                <a:lnTo>
                  <a:pt x="0" y="101993"/>
                </a:lnTo>
              </a:path>
            </a:pathLst>
          </a:custGeom>
          <a:ln w="12192">
            <a:solidFill>
              <a:srgbClr val="4D4D4D"/>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4">
            <a:extLst>
              <a:ext uri="{FF2B5EF4-FFF2-40B4-BE49-F238E27FC236}">
                <a16:creationId xmlns:a16="http://schemas.microsoft.com/office/drawing/2014/main" id="{B2DC3892-A738-6902-D475-32D7AC561F26}"/>
              </a:ext>
            </a:extLst>
          </p:cNvPr>
          <p:cNvSpPr/>
          <p:nvPr/>
        </p:nvSpPr>
        <p:spPr>
          <a:xfrm>
            <a:off x="8055283" y="2222576"/>
            <a:ext cx="0" cy="3093838"/>
          </a:xfrm>
          <a:custGeom>
            <a:avLst/>
            <a:gdLst/>
            <a:ahLst/>
            <a:cxnLst/>
            <a:rect l="l" t="t" r="r" b="b"/>
            <a:pathLst>
              <a:path h="2968625">
                <a:moveTo>
                  <a:pt x="0" y="0"/>
                </a:moveTo>
                <a:lnTo>
                  <a:pt x="0" y="2968332"/>
                </a:lnTo>
              </a:path>
            </a:pathLst>
          </a:custGeom>
          <a:ln w="12192">
            <a:solidFill>
              <a:schemeClr val="tx1"/>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8">
            <a:extLst>
              <a:ext uri="{FF2B5EF4-FFF2-40B4-BE49-F238E27FC236}">
                <a16:creationId xmlns:a16="http://schemas.microsoft.com/office/drawing/2014/main" id="{B014CB9F-BAED-251A-D7C8-E5B3FA1429DA}"/>
              </a:ext>
            </a:extLst>
          </p:cNvPr>
          <p:cNvSpPr/>
          <p:nvPr/>
        </p:nvSpPr>
        <p:spPr>
          <a:xfrm>
            <a:off x="8442783" y="2208980"/>
            <a:ext cx="0" cy="3672000"/>
          </a:xfrm>
          <a:custGeom>
            <a:avLst/>
            <a:gdLst/>
            <a:ahLst/>
            <a:cxnLst/>
            <a:rect l="l" t="t" r="r" b="b"/>
            <a:pathLst>
              <a:path h="5064760">
                <a:moveTo>
                  <a:pt x="0" y="5064277"/>
                </a:moveTo>
                <a:lnTo>
                  <a:pt x="0" y="0"/>
                </a:lnTo>
              </a:path>
            </a:pathLst>
          </a:custGeom>
          <a:ln w="16256">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7" name="Group 66">
            <a:extLst>
              <a:ext uri="{FF2B5EF4-FFF2-40B4-BE49-F238E27FC236}">
                <a16:creationId xmlns:a16="http://schemas.microsoft.com/office/drawing/2014/main" id="{2FF3A0B5-17F7-6E73-061C-E1BA7CBB309A}"/>
              </a:ext>
            </a:extLst>
          </p:cNvPr>
          <p:cNvGrpSpPr/>
          <p:nvPr/>
        </p:nvGrpSpPr>
        <p:grpSpPr>
          <a:xfrm>
            <a:off x="7998409" y="2597201"/>
            <a:ext cx="430820" cy="148901"/>
            <a:chOff x="7998409" y="3384017"/>
            <a:chExt cx="430820" cy="148901"/>
          </a:xfrm>
        </p:grpSpPr>
        <p:sp>
          <p:nvSpPr>
            <p:cNvPr id="22" name="object 15">
              <a:extLst>
                <a:ext uri="{FF2B5EF4-FFF2-40B4-BE49-F238E27FC236}">
                  <a16:creationId xmlns:a16="http://schemas.microsoft.com/office/drawing/2014/main" id="{B3A9976A-B1D6-1C8F-E075-95E25AD7520F}"/>
                </a:ext>
              </a:extLst>
            </p:cNvPr>
            <p:cNvSpPr/>
            <p:nvPr/>
          </p:nvSpPr>
          <p:spPr>
            <a:xfrm>
              <a:off x="7998409" y="3458151"/>
              <a:ext cx="430820" cy="0"/>
            </a:xfrm>
            <a:custGeom>
              <a:avLst/>
              <a:gdLst/>
              <a:ahLst/>
              <a:cxnLst/>
              <a:rect l="l" t="t" r="r" b="b"/>
              <a:pathLst>
                <a:path w="413385">
                  <a:moveTo>
                    <a:pt x="0" y="0"/>
                  </a:moveTo>
                  <a:lnTo>
                    <a:pt x="412800"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33">
              <a:extLst>
                <a:ext uri="{FF2B5EF4-FFF2-40B4-BE49-F238E27FC236}">
                  <a16:creationId xmlns:a16="http://schemas.microsoft.com/office/drawing/2014/main" id="{E00BF9C3-B3C2-1679-4C7D-FAD88D16271C}"/>
                </a:ext>
              </a:extLst>
            </p:cNvPr>
            <p:cNvSpPr/>
            <p:nvPr/>
          </p:nvSpPr>
          <p:spPr>
            <a:xfrm>
              <a:off x="8139177" y="3384017"/>
              <a:ext cx="148901" cy="148901"/>
            </a:xfrm>
            <a:custGeom>
              <a:avLst/>
              <a:gdLst/>
              <a:ahLst/>
              <a:cxnLst/>
              <a:rect l="l" t="t" r="r" b="b"/>
              <a:pathLst>
                <a:path w="142875" h="142875">
                  <a:moveTo>
                    <a:pt x="142278" y="0"/>
                  </a:moveTo>
                  <a:lnTo>
                    <a:pt x="0" y="0"/>
                  </a:lnTo>
                  <a:lnTo>
                    <a:pt x="0" y="142278"/>
                  </a:lnTo>
                  <a:lnTo>
                    <a:pt x="142278" y="142278"/>
                  </a:lnTo>
                  <a:lnTo>
                    <a:pt x="142278" y="0"/>
                  </a:lnTo>
                  <a:close/>
                </a:path>
              </a:pathLst>
            </a:custGeom>
            <a:solidFill>
              <a:schemeClr val="tx1"/>
            </a:solidFill>
            <a:ln>
              <a:no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8" name="Group 67">
            <a:extLst>
              <a:ext uri="{FF2B5EF4-FFF2-40B4-BE49-F238E27FC236}">
                <a16:creationId xmlns:a16="http://schemas.microsoft.com/office/drawing/2014/main" id="{A3EFD29E-D5CD-7AF1-D21D-7C94ACF00909}"/>
              </a:ext>
            </a:extLst>
          </p:cNvPr>
          <p:cNvGrpSpPr/>
          <p:nvPr/>
        </p:nvGrpSpPr>
        <p:grpSpPr>
          <a:xfrm>
            <a:off x="7435522" y="2911181"/>
            <a:ext cx="858995" cy="107209"/>
            <a:chOff x="7435522" y="3634199"/>
            <a:chExt cx="858995" cy="107209"/>
          </a:xfrm>
        </p:grpSpPr>
        <p:sp>
          <p:nvSpPr>
            <p:cNvPr id="23" name="object 16">
              <a:extLst>
                <a:ext uri="{FF2B5EF4-FFF2-40B4-BE49-F238E27FC236}">
                  <a16:creationId xmlns:a16="http://schemas.microsoft.com/office/drawing/2014/main" id="{90B7D1E3-9180-7D21-E8B1-3F02A03A4602}"/>
                </a:ext>
              </a:extLst>
            </p:cNvPr>
            <p:cNvSpPr/>
            <p:nvPr/>
          </p:nvSpPr>
          <p:spPr>
            <a:xfrm>
              <a:off x="7435522" y="3687604"/>
              <a:ext cx="858995" cy="0"/>
            </a:xfrm>
            <a:custGeom>
              <a:avLst/>
              <a:gdLst/>
              <a:ahLst/>
              <a:cxnLst/>
              <a:rect l="l" t="t" r="r" b="b"/>
              <a:pathLst>
                <a:path w="824230">
                  <a:moveTo>
                    <a:pt x="0" y="0"/>
                  </a:moveTo>
                  <a:lnTo>
                    <a:pt x="823772"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34">
              <a:extLst>
                <a:ext uri="{FF2B5EF4-FFF2-40B4-BE49-F238E27FC236}">
                  <a16:creationId xmlns:a16="http://schemas.microsoft.com/office/drawing/2014/main" id="{F9BCB700-3774-FCEA-5C72-E375B64E31F4}"/>
                </a:ext>
              </a:extLst>
            </p:cNvPr>
            <p:cNvSpPr/>
            <p:nvPr/>
          </p:nvSpPr>
          <p:spPr>
            <a:xfrm>
              <a:off x="7823850" y="3634199"/>
              <a:ext cx="107209" cy="107209"/>
            </a:xfrm>
            <a:custGeom>
              <a:avLst/>
              <a:gdLst/>
              <a:ahLst/>
              <a:cxnLst/>
              <a:rect l="l" t="t" r="r" b="b"/>
              <a:pathLst>
                <a:path w="102869" h="102869">
                  <a:moveTo>
                    <a:pt x="102590" y="0"/>
                  </a:moveTo>
                  <a:lnTo>
                    <a:pt x="0" y="0"/>
                  </a:lnTo>
                  <a:lnTo>
                    <a:pt x="0" y="102539"/>
                  </a:lnTo>
                  <a:lnTo>
                    <a:pt x="102590" y="102539"/>
                  </a:lnTo>
                  <a:lnTo>
                    <a:pt x="102590"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9" name="Group 68">
            <a:extLst>
              <a:ext uri="{FF2B5EF4-FFF2-40B4-BE49-F238E27FC236}">
                <a16:creationId xmlns:a16="http://schemas.microsoft.com/office/drawing/2014/main" id="{2B831CC1-48F0-38C8-9F7C-81C3244AD81A}"/>
              </a:ext>
            </a:extLst>
          </p:cNvPr>
          <p:cNvGrpSpPr/>
          <p:nvPr/>
        </p:nvGrpSpPr>
        <p:grpSpPr>
          <a:xfrm>
            <a:off x="7492038" y="3232755"/>
            <a:ext cx="754433" cy="114489"/>
            <a:chOff x="7492038" y="3860078"/>
            <a:chExt cx="754433" cy="114489"/>
          </a:xfrm>
        </p:grpSpPr>
        <p:sp>
          <p:nvSpPr>
            <p:cNvPr id="24" name="object 17">
              <a:extLst>
                <a:ext uri="{FF2B5EF4-FFF2-40B4-BE49-F238E27FC236}">
                  <a16:creationId xmlns:a16="http://schemas.microsoft.com/office/drawing/2014/main" id="{35C44EAB-E8E3-9E28-90F0-DBDA9FCFC41F}"/>
                </a:ext>
              </a:extLst>
            </p:cNvPr>
            <p:cNvSpPr/>
            <p:nvPr/>
          </p:nvSpPr>
          <p:spPr>
            <a:xfrm>
              <a:off x="7492038" y="3917111"/>
              <a:ext cx="754433" cy="0"/>
            </a:xfrm>
            <a:custGeom>
              <a:avLst/>
              <a:gdLst/>
              <a:ahLst/>
              <a:cxnLst/>
              <a:rect l="l" t="t" r="r" b="b"/>
              <a:pathLst>
                <a:path w="723900">
                  <a:moveTo>
                    <a:pt x="0" y="0"/>
                  </a:moveTo>
                  <a:lnTo>
                    <a:pt x="723595"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35">
              <a:extLst>
                <a:ext uri="{FF2B5EF4-FFF2-40B4-BE49-F238E27FC236}">
                  <a16:creationId xmlns:a16="http://schemas.microsoft.com/office/drawing/2014/main" id="{E38E8189-0B27-E139-69FE-0B0974A1B0C4}"/>
                </a:ext>
              </a:extLst>
            </p:cNvPr>
            <p:cNvSpPr/>
            <p:nvPr/>
          </p:nvSpPr>
          <p:spPr>
            <a:xfrm>
              <a:off x="7820290" y="3860078"/>
              <a:ext cx="114489" cy="114489"/>
            </a:xfrm>
            <a:custGeom>
              <a:avLst/>
              <a:gdLst/>
              <a:ahLst/>
              <a:cxnLst/>
              <a:rect l="l" t="t" r="r" b="b"/>
              <a:pathLst>
                <a:path w="109855" h="109855">
                  <a:moveTo>
                    <a:pt x="109435" y="0"/>
                  </a:moveTo>
                  <a:lnTo>
                    <a:pt x="0" y="0"/>
                  </a:lnTo>
                  <a:lnTo>
                    <a:pt x="0" y="109435"/>
                  </a:lnTo>
                  <a:lnTo>
                    <a:pt x="109435" y="109435"/>
                  </a:lnTo>
                  <a:lnTo>
                    <a:pt x="109435"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0" name="Group 69">
            <a:extLst>
              <a:ext uri="{FF2B5EF4-FFF2-40B4-BE49-F238E27FC236}">
                <a16:creationId xmlns:a16="http://schemas.microsoft.com/office/drawing/2014/main" id="{45084E7E-495F-EAE2-2F06-98BE4AE55682}"/>
              </a:ext>
            </a:extLst>
          </p:cNvPr>
          <p:cNvGrpSpPr/>
          <p:nvPr/>
        </p:nvGrpSpPr>
        <p:grpSpPr>
          <a:xfrm>
            <a:off x="7649106" y="3853553"/>
            <a:ext cx="1217681" cy="88679"/>
            <a:chOff x="7649106" y="4332023"/>
            <a:chExt cx="1217681" cy="88679"/>
          </a:xfrm>
        </p:grpSpPr>
        <p:sp>
          <p:nvSpPr>
            <p:cNvPr id="25" name="object 18">
              <a:extLst>
                <a:ext uri="{FF2B5EF4-FFF2-40B4-BE49-F238E27FC236}">
                  <a16:creationId xmlns:a16="http://schemas.microsoft.com/office/drawing/2014/main" id="{81AED576-78BF-A22B-6521-88B16EED969A}"/>
                </a:ext>
              </a:extLst>
            </p:cNvPr>
            <p:cNvSpPr/>
            <p:nvPr/>
          </p:nvSpPr>
          <p:spPr>
            <a:xfrm>
              <a:off x="7649106" y="4376071"/>
              <a:ext cx="1217681" cy="0"/>
            </a:xfrm>
            <a:custGeom>
              <a:avLst/>
              <a:gdLst/>
              <a:ahLst/>
              <a:cxnLst/>
              <a:rect l="l" t="t" r="r" b="b"/>
              <a:pathLst>
                <a:path w="1168400">
                  <a:moveTo>
                    <a:pt x="0" y="0"/>
                  </a:moveTo>
                  <a:lnTo>
                    <a:pt x="1168196"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36">
              <a:extLst>
                <a:ext uri="{FF2B5EF4-FFF2-40B4-BE49-F238E27FC236}">
                  <a16:creationId xmlns:a16="http://schemas.microsoft.com/office/drawing/2014/main" id="{2402210F-8D6B-DB5F-244A-B4309D732B24}"/>
                </a:ext>
              </a:extLst>
            </p:cNvPr>
            <p:cNvSpPr/>
            <p:nvPr/>
          </p:nvSpPr>
          <p:spPr>
            <a:xfrm>
              <a:off x="8218287" y="4332023"/>
              <a:ext cx="88679" cy="88679"/>
            </a:xfrm>
            <a:custGeom>
              <a:avLst/>
              <a:gdLst/>
              <a:ahLst/>
              <a:cxnLst/>
              <a:rect l="l" t="t" r="r" b="b"/>
              <a:pathLst>
                <a:path w="85089" h="85089">
                  <a:moveTo>
                    <a:pt x="84480" y="0"/>
                  </a:moveTo>
                  <a:lnTo>
                    <a:pt x="0" y="0"/>
                  </a:lnTo>
                  <a:lnTo>
                    <a:pt x="0" y="84480"/>
                  </a:lnTo>
                  <a:lnTo>
                    <a:pt x="84480" y="84480"/>
                  </a:lnTo>
                  <a:lnTo>
                    <a:pt x="84480"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 name="Group 70">
            <a:extLst>
              <a:ext uri="{FF2B5EF4-FFF2-40B4-BE49-F238E27FC236}">
                <a16:creationId xmlns:a16="http://schemas.microsoft.com/office/drawing/2014/main" id="{03AF5722-2C01-44C0-5DCA-47CFA5EA398D}"/>
              </a:ext>
            </a:extLst>
          </p:cNvPr>
          <p:cNvGrpSpPr/>
          <p:nvPr/>
        </p:nvGrpSpPr>
        <p:grpSpPr>
          <a:xfrm>
            <a:off x="7435522" y="4132782"/>
            <a:ext cx="727300" cy="116474"/>
            <a:chOff x="7435522" y="4547459"/>
            <a:chExt cx="727300" cy="116474"/>
          </a:xfrm>
        </p:grpSpPr>
        <p:sp>
          <p:nvSpPr>
            <p:cNvPr id="26" name="object 19">
              <a:extLst>
                <a:ext uri="{FF2B5EF4-FFF2-40B4-BE49-F238E27FC236}">
                  <a16:creationId xmlns:a16="http://schemas.microsoft.com/office/drawing/2014/main" id="{83AB4DCA-DC0C-E990-2F8A-4FBB85F9A49A}"/>
                </a:ext>
              </a:extLst>
            </p:cNvPr>
            <p:cNvSpPr/>
            <p:nvPr/>
          </p:nvSpPr>
          <p:spPr>
            <a:xfrm>
              <a:off x="7435522" y="4605525"/>
              <a:ext cx="727300" cy="0"/>
            </a:xfrm>
            <a:custGeom>
              <a:avLst/>
              <a:gdLst/>
              <a:ahLst/>
              <a:cxnLst/>
              <a:rect l="l" t="t" r="r" b="b"/>
              <a:pathLst>
                <a:path w="697865">
                  <a:moveTo>
                    <a:pt x="0" y="0"/>
                  </a:moveTo>
                  <a:lnTo>
                    <a:pt x="697661"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37">
              <a:extLst>
                <a:ext uri="{FF2B5EF4-FFF2-40B4-BE49-F238E27FC236}">
                  <a16:creationId xmlns:a16="http://schemas.microsoft.com/office/drawing/2014/main" id="{DCFB7CD7-6550-7581-8DCB-735CC5201728}"/>
                </a:ext>
              </a:extLst>
            </p:cNvPr>
            <p:cNvSpPr/>
            <p:nvPr/>
          </p:nvSpPr>
          <p:spPr>
            <a:xfrm>
              <a:off x="7732338" y="4547459"/>
              <a:ext cx="116474" cy="116474"/>
            </a:xfrm>
            <a:custGeom>
              <a:avLst/>
              <a:gdLst/>
              <a:ahLst/>
              <a:cxnLst/>
              <a:rect l="l" t="t" r="r" b="b"/>
              <a:pathLst>
                <a:path w="111759" h="111760">
                  <a:moveTo>
                    <a:pt x="111417" y="0"/>
                  </a:moveTo>
                  <a:lnTo>
                    <a:pt x="0" y="0"/>
                  </a:lnTo>
                  <a:lnTo>
                    <a:pt x="0" y="111417"/>
                  </a:lnTo>
                  <a:lnTo>
                    <a:pt x="111417" y="111417"/>
                  </a:lnTo>
                  <a:lnTo>
                    <a:pt x="111417"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2" name="Group 71">
            <a:extLst>
              <a:ext uri="{FF2B5EF4-FFF2-40B4-BE49-F238E27FC236}">
                <a16:creationId xmlns:a16="http://schemas.microsoft.com/office/drawing/2014/main" id="{1613DE9C-744B-E9E8-773A-EF14CE5EB526}"/>
              </a:ext>
            </a:extLst>
          </p:cNvPr>
          <p:cNvGrpSpPr/>
          <p:nvPr/>
        </p:nvGrpSpPr>
        <p:grpSpPr>
          <a:xfrm>
            <a:off x="7939153" y="4428888"/>
            <a:ext cx="401703" cy="153534"/>
            <a:chOff x="7939153" y="4758502"/>
            <a:chExt cx="401703" cy="153534"/>
          </a:xfrm>
        </p:grpSpPr>
        <p:sp>
          <p:nvSpPr>
            <p:cNvPr id="27" name="object 20">
              <a:extLst>
                <a:ext uri="{FF2B5EF4-FFF2-40B4-BE49-F238E27FC236}">
                  <a16:creationId xmlns:a16="http://schemas.microsoft.com/office/drawing/2014/main" id="{7033E7B3-EBB5-1DBF-62CF-B3B700E4BF3A}"/>
                </a:ext>
              </a:extLst>
            </p:cNvPr>
            <p:cNvSpPr/>
            <p:nvPr/>
          </p:nvSpPr>
          <p:spPr>
            <a:xfrm>
              <a:off x="7939153" y="4835031"/>
              <a:ext cx="401703" cy="0"/>
            </a:xfrm>
            <a:custGeom>
              <a:avLst/>
              <a:gdLst/>
              <a:ahLst/>
              <a:cxnLst/>
              <a:rect l="l" t="t" r="r" b="b"/>
              <a:pathLst>
                <a:path w="385444">
                  <a:moveTo>
                    <a:pt x="0" y="0"/>
                  </a:moveTo>
                  <a:lnTo>
                    <a:pt x="384975"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38">
              <a:extLst>
                <a:ext uri="{FF2B5EF4-FFF2-40B4-BE49-F238E27FC236}">
                  <a16:creationId xmlns:a16="http://schemas.microsoft.com/office/drawing/2014/main" id="{55FF9F46-CF04-41F5-6161-59523CC112A1}"/>
                </a:ext>
              </a:extLst>
            </p:cNvPr>
            <p:cNvSpPr/>
            <p:nvPr/>
          </p:nvSpPr>
          <p:spPr>
            <a:xfrm>
              <a:off x="8068763" y="4758502"/>
              <a:ext cx="153534" cy="153534"/>
            </a:xfrm>
            <a:custGeom>
              <a:avLst/>
              <a:gdLst/>
              <a:ahLst/>
              <a:cxnLst/>
              <a:rect l="l" t="t" r="r" b="b"/>
              <a:pathLst>
                <a:path w="147319" h="147320">
                  <a:moveTo>
                    <a:pt x="146799" y="0"/>
                  </a:moveTo>
                  <a:lnTo>
                    <a:pt x="0" y="0"/>
                  </a:lnTo>
                  <a:lnTo>
                    <a:pt x="0" y="146799"/>
                  </a:lnTo>
                  <a:lnTo>
                    <a:pt x="146799" y="146799"/>
                  </a:lnTo>
                  <a:lnTo>
                    <a:pt x="146799"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3" name="Group 72">
            <a:extLst>
              <a:ext uri="{FF2B5EF4-FFF2-40B4-BE49-F238E27FC236}">
                <a16:creationId xmlns:a16="http://schemas.microsoft.com/office/drawing/2014/main" id="{EA38F07A-0308-1007-66A0-2E3C19F134FE}"/>
              </a:ext>
            </a:extLst>
          </p:cNvPr>
          <p:cNvGrpSpPr/>
          <p:nvPr/>
        </p:nvGrpSpPr>
        <p:grpSpPr>
          <a:xfrm>
            <a:off x="7406417" y="5071555"/>
            <a:ext cx="1328861" cy="83385"/>
            <a:chOff x="7406417" y="5252311"/>
            <a:chExt cx="1328861" cy="83385"/>
          </a:xfrm>
        </p:grpSpPr>
        <p:sp>
          <p:nvSpPr>
            <p:cNvPr id="28" name="object 21">
              <a:extLst>
                <a:ext uri="{FF2B5EF4-FFF2-40B4-BE49-F238E27FC236}">
                  <a16:creationId xmlns:a16="http://schemas.microsoft.com/office/drawing/2014/main" id="{ADD299DA-07AE-0417-76B3-C76224BCB34D}"/>
                </a:ext>
              </a:extLst>
            </p:cNvPr>
            <p:cNvSpPr/>
            <p:nvPr/>
          </p:nvSpPr>
          <p:spPr>
            <a:xfrm>
              <a:off x="7406417" y="5293925"/>
              <a:ext cx="1328861" cy="0"/>
            </a:xfrm>
            <a:custGeom>
              <a:avLst/>
              <a:gdLst/>
              <a:ahLst/>
              <a:cxnLst/>
              <a:rect l="l" t="t" r="r" b="b"/>
              <a:pathLst>
                <a:path w="1275080">
                  <a:moveTo>
                    <a:pt x="0" y="0"/>
                  </a:moveTo>
                  <a:lnTo>
                    <a:pt x="1274914"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39">
              <a:extLst>
                <a:ext uri="{FF2B5EF4-FFF2-40B4-BE49-F238E27FC236}">
                  <a16:creationId xmlns:a16="http://schemas.microsoft.com/office/drawing/2014/main" id="{8CD4BB92-083D-4E3A-FA56-4AA3D13F0D80}"/>
                </a:ext>
              </a:extLst>
            </p:cNvPr>
            <p:cNvSpPr/>
            <p:nvPr/>
          </p:nvSpPr>
          <p:spPr>
            <a:xfrm>
              <a:off x="8032114" y="5252311"/>
              <a:ext cx="83385" cy="83385"/>
            </a:xfrm>
            <a:custGeom>
              <a:avLst/>
              <a:gdLst/>
              <a:ahLst/>
              <a:cxnLst/>
              <a:rect l="l" t="t" r="r" b="b"/>
              <a:pathLst>
                <a:path w="80009" h="80010">
                  <a:moveTo>
                    <a:pt x="79921" y="0"/>
                  </a:moveTo>
                  <a:lnTo>
                    <a:pt x="0" y="0"/>
                  </a:lnTo>
                  <a:lnTo>
                    <a:pt x="0" y="79921"/>
                  </a:lnTo>
                  <a:lnTo>
                    <a:pt x="79921" y="79921"/>
                  </a:lnTo>
                  <a:lnTo>
                    <a:pt x="79921"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4" name="Group 73">
            <a:extLst>
              <a:ext uri="{FF2B5EF4-FFF2-40B4-BE49-F238E27FC236}">
                <a16:creationId xmlns:a16="http://schemas.microsoft.com/office/drawing/2014/main" id="{E07E2A53-7E8B-7F8A-1494-150CF9B472D8}"/>
              </a:ext>
            </a:extLst>
          </p:cNvPr>
          <p:cNvGrpSpPr/>
          <p:nvPr/>
        </p:nvGrpSpPr>
        <p:grpSpPr>
          <a:xfrm>
            <a:off x="7898254" y="5346202"/>
            <a:ext cx="348098" cy="163461"/>
            <a:chOff x="7898254" y="5441899"/>
            <a:chExt cx="348098" cy="163461"/>
          </a:xfrm>
        </p:grpSpPr>
        <p:sp>
          <p:nvSpPr>
            <p:cNvPr id="29" name="object 22">
              <a:extLst>
                <a:ext uri="{FF2B5EF4-FFF2-40B4-BE49-F238E27FC236}">
                  <a16:creationId xmlns:a16="http://schemas.microsoft.com/office/drawing/2014/main" id="{BC689E94-C8A5-763E-2AE9-4BA5476A52E7}"/>
                </a:ext>
              </a:extLst>
            </p:cNvPr>
            <p:cNvSpPr/>
            <p:nvPr/>
          </p:nvSpPr>
          <p:spPr>
            <a:xfrm>
              <a:off x="7898254" y="5523431"/>
              <a:ext cx="348098" cy="0"/>
            </a:xfrm>
            <a:custGeom>
              <a:avLst/>
              <a:gdLst/>
              <a:ahLst/>
              <a:cxnLst/>
              <a:rect l="l" t="t" r="r" b="b"/>
              <a:pathLst>
                <a:path w="334010">
                  <a:moveTo>
                    <a:pt x="0" y="0"/>
                  </a:moveTo>
                  <a:lnTo>
                    <a:pt x="333819" y="0"/>
                  </a:lnTo>
                </a:path>
              </a:pathLst>
            </a:custGeom>
            <a:ln w="17614">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40">
              <a:extLst>
                <a:ext uri="{FF2B5EF4-FFF2-40B4-BE49-F238E27FC236}">
                  <a16:creationId xmlns:a16="http://schemas.microsoft.com/office/drawing/2014/main" id="{FA7C2E12-57CE-797C-8A70-0F72ABE8B044}"/>
                </a:ext>
              </a:extLst>
            </p:cNvPr>
            <p:cNvSpPr/>
            <p:nvPr/>
          </p:nvSpPr>
          <p:spPr>
            <a:xfrm>
              <a:off x="7992247" y="5441899"/>
              <a:ext cx="163460" cy="163461"/>
            </a:xfrm>
            <a:custGeom>
              <a:avLst/>
              <a:gdLst/>
              <a:ahLst/>
              <a:cxnLst/>
              <a:rect l="l" t="t" r="r" b="b"/>
              <a:pathLst>
                <a:path w="156844" h="156845">
                  <a:moveTo>
                    <a:pt x="156413" y="0"/>
                  </a:moveTo>
                  <a:lnTo>
                    <a:pt x="0" y="0"/>
                  </a:lnTo>
                  <a:lnTo>
                    <a:pt x="0" y="156413"/>
                  </a:lnTo>
                  <a:lnTo>
                    <a:pt x="156413" y="156413"/>
                  </a:lnTo>
                  <a:lnTo>
                    <a:pt x="156413"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object 42">
            <a:extLst>
              <a:ext uri="{FF2B5EF4-FFF2-40B4-BE49-F238E27FC236}">
                <a16:creationId xmlns:a16="http://schemas.microsoft.com/office/drawing/2014/main" id="{AF2B0D65-0A16-6037-6AC1-005074F4379F}"/>
              </a:ext>
            </a:extLst>
          </p:cNvPr>
          <p:cNvSpPr/>
          <p:nvPr/>
        </p:nvSpPr>
        <p:spPr>
          <a:xfrm>
            <a:off x="7898253" y="5665704"/>
            <a:ext cx="332215" cy="174711"/>
          </a:xfrm>
          <a:custGeom>
            <a:avLst/>
            <a:gdLst/>
            <a:ahLst/>
            <a:cxnLst/>
            <a:rect l="l" t="t" r="r" b="b"/>
            <a:pathLst>
              <a:path w="318769" h="167639">
                <a:moveTo>
                  <a:pt x="150672" y="0"/>
                </a:moveTo>
                <a:lnTo>
                  <a:pt x="0" y="83642"/>
                </a:lnTo>
                <a:lnTo>
                  <a:pt x="150672" y="167335"/>
                </a:lnTo>
                <a:lnTo>
                  <a:pt x="318147" y="83642"/>
                </a:lnTo>
                <a:lnTo>
                  <a:pt x="150672" y="0"/>
                </a:lnTo>
                <a:close/>
              </a:path>
            </a:pathLst>
          </a:custGeom>
          <a:solidFill>
            <a:srgbClr val="D3DEEE"/>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43">
            <a:extLst>
              <a:ext uri="{FF2B5EF4-FFF2-40B4-BE49-F238E27FC236}">
                <a16:creationId xmlns:a16="http://schemas.microsoft.com/office/drawing/2014/main" id="{199F9DA8-75B5-A524-5C0D-5AA954309AD4}"/>
              </a:ext>
            </a:extLst>
          </p:cNvPr>
          <p:cNvSpPr/>
          <p:nvPr/>
        </p:nvSpPr>
        <p:spPr>
          <a:xfrm>
            <a:off x="7898253" y="5676337"/>
            <a:ext cx="332215" cy="174711"/>
          </a:xfrm>
          <a:custGeom>
            <a:avLst/>
            <a:gdLst/>
            <a:ahLst/>
            <a:cxnLst/>
            <a:rect l="l" t="t" r="r" b="b"/>
            <a:pathLst>
              <a:path w="318769" h="167639">
                <a:moveTo>
                  <a:pt x="0" y="83642"/>
                </a:moveTo>
                <a:lnTo>
                  <a:pt x="150672" y="0"/>
                </a:lnTo>
                <a:lnTo>
                  <a:pt x="318147" y="83642"/>
                </a:lnTo>
                <a:lnTo>
                  <a:pt x="150672" y="167335"/>
                </a:lnTo>
                <a:lnTo>
                  <a:pt x="0" y="83642"/>
                </a:lnTo>
                <a:close/>
              </a:path>
            </a:pathLst>
          </a:custGeom>
          <a:ln w="24396">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5" name="Group 74">
            <a:extLst>
              <a:ext uri="{FF2B5EF4-FFF2-40B4-BE49-F238E27FC236}">
                <a16:creationId xmlns:a16="http://schemas.microsoft.com/office/drawing/2014/main" id="{31730EDD-BAFF-CA2C-453E-3181155FB088}"/>
              </a:ext>
            </a:extLst>
          </p:cNvPr>
          <p:cNvGrpSpPr/>
          <p:nvPr/>
        </p:nvGrpSpPr>
        <p:grpSpPr>
          <a:xfrm>
            <a:off x="6485347" y="5867601"/>
            <a:ext cx="2529996" cy="29780"/>
            <a:chOff x="6485347" y="5867601"/>
            <a:chExt cx="2529996" cy="29780"/>
          </a:xfrm>
        </p:grpSpPr>
        <p:sp>
          <p:nvSpPr>
            <p:cNvPr id="60" name="object 44">
              <a:extLst>
                <a:ext uri="{FF2B5EF4-FFF2-40B4-BE49-F238E27FC236}">
                  <a16:creationId xmlns:a16="http://schemas.microsoft.com/office/drawing/2014/main" id="{6CE2EF9B-B449-992E-80A3-32680C2A67EC}"/>
                </a:ext>
              </a:extLst>
            </p:cNvPr>
            <p:cNvSpPr/>
            <p:nvPr/>
          </p:nvSpPr>
          <p:spPr>
            <a:xfrm>
              <a:off x="6485347" y="5867601"/>
              <a:ext cx="2529996" cy="0"/>
            </a:xfrm>
            <a:custGeom>
              <a:avLst/>
              <a:gdLst/>
              <a:ahLst/>
              <a:cxnLst/>
              <a:rect l="l" t="t" r="r" b="b"/>
              <a:pathLst>
                <a:path w="2427605">
                  <a:moveTo>
                    <a:pt x="0" y="0"/>
                  </a:moveTo>
                  <a:lnTo>
                    <a:pt x="2427592" y="0"/>
                  </a:lnTo>
                </a:path>
              </a:pathLst>
            </a:custGeom>
            <a:ln w="1108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45">
              <a:extLst>
                <a:ext uri="{FF2B5EF4-FFF2-40B4-BE49-F238E27FC236}">
                  <a16:creationId xmlns:a16="http://schemas.microsoft.com/office/drawing/2014/main" id="{315EFD7D-9E76-D94B-8920-E466F013F10D}"/>
                </a:ext>
              </a:extLst>
            </p:cNvPr>
            <p:cNvSpPr/>
            <p:nvPr/>
          </p:nvSpPr>
          <p:spPr>
            <a:xfrm>
              <a:off x="6485347" y="5867601"/>
              <a:ext cx="0" cy="29780"/>
            </a:xfrm>
            <a:custGeom>
              <a:avLst/>
              <a:gdLst/>
              <a:ahLst/>
              <a:cxnLst/>
              <a:rect l="l" t="t" r="r" b="b"/>
              <a:pathLst>
                <a:path h="28575">
                  <a:moveTo>
                    <a:pt x="0" y="28473"/>
                  </a:moveTo>
                  <a:lnTo>
                    <a:pt x="0" y="0"/>
                  </a:lnTo>
                </a:path>
              </a:pathLst>
            </a:custGeom>
            <a:ln w="1108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46">
              <a:extLst>
                <a:ext uri="{FF2B5EF4-FFF2-40B4-BE49-F238E27FC236}">
                  <a16:creationId xmlns:a16="http://schemas.microsoft.com/office/drawing/2014/main" id="{299D36AD-1057-00E4-3460-92619EE3B5C5}"/>
                </a:ext>
              </a:extLst>
            </p:cNvPr>
            <p:cNvSpPr/>
            <p:nvPr/>
          </p:nvSpPr>
          <p:spPr>
            <a:xfrm>
              <a:off x="7464071" y="5867601"/>
              <a:ext cx="0" cy="29780"/>
            </a:xfrm>
            <a:custGeom>
              <a:avLst/>
              <a:gdLst/>
              <a:ahLst/>
              <a:cxnLst/>
              <a:rect l="l" t="t" r="r" b="b"/>
              <a:pathLst>
                <a:path h="28575">
                  <a:moveTo>
                    <a:pt x="0" y="28473"/>
                  </a:moveTo>
                  <a:lnTo>
                    <a:pt x="0" y="0"/>
                  </a:lnTo>
                </a:path>
              </a:pathLst>
            </a:custGeom>
            <a:ln w="1108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47">
              <a:extLst>
                <a:ext uri="{FF2B5EF4-FFF2-40B4-BE49-F238E27FC236}">
                  <a16:creationId xmlns:a16="http://schemas.microsoft.com/office/drawing/2014/main" id="{B130FFF3-E22F-E129-3F5A-B3841F5FBEF5}"/>
                </a:ext>
              </a:extLst>
            </p:cNvPr>
            <p:cNvSpPr/>
            <p:nvPr/>
          </p:nvSpPr>
          <p:spPr>
            <a:xfrm>
              <a:off x="8036606" y="5867601"/>
              <a:ext cx="0" cy="29780"/>
            </a:xfrm>
            <a:custGeom>
              <a:avLst/>
              <a:gdLst/>
              <a:ahLst/>
              <a:cxnLst/>
              <a:rect l="l" t="t" r="r" b="b"/>
              <a:pathLst>
                <a:path h="28575">
                  <a:moveTo>
                    <a:pt x="0" y="28473"/>
                  </a:moveTo>
                  <a:lnTo>
                    <a:pt x="0" y="0"/>
                  </a:lnTo>
                </a:path>
              </a:pathLst>
            </a:custGeom>
            <a:ln w="1108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48">
              <a:extLst>
                <a:ext uri="{FF2B5EF4-FFF2-40B4-BE49-F238E27FC236}">
                  <a16:creationId xmlns:a16="http://schemas.microsoft.com/office/drawing/2014/main" id="{ADFBA55F-B82A-BCB9-CBBF-5C2D6228AD2B}"/>
                </a:ext>
              </a:extLst>
            </p:cNvPr>
            <p:cNvSpPr/>
            <p:nvPr/>
          </p:nvSpPr>
          <p:spPr>
            <a:xfrm>
              <a:off x="8442782" y="5867601"/>
              <a:ext cx="0" cy="29780"/>
            </a:xfrm>
            <a:custGeom>
              <a:avLst/>
              <a:gdLst/>
              <a:ahLst/>
              <a:cxnLst/>
              <a:rect l="l" t="t" r="r" b="b"/>
              <a:pathLst>
                <a:path h="28575">
                  <a:moveTo>
                    <a:pt x="0" y="28473"/>
                  </a:moveTo>
                  <a:lnTo>
                    <a:pt x="0" y="0"/>
                  </a:lnTo>
                </a:path>
              </a:pathLst>
            </a:custGeom>
            <a:ln w="1108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object 49">
              <a:extLst>
                <a:ext uri="{FF2B5EF4-FFF2-40B4-BE49-F238E27FC236}">
                  <a16:creationId xmlns:a16="http://schemas.microsoft.com/office/drawing/2014/main" id="{F342B01E-C0AA-9C4D-464C-FC22D788CC3D}"/>
                </a:ext>
              </a:extLst>
            </p:cNvPr>
            <p:cNvSpPr/>
            <p:nvPr/>
          </p:nvSpPr>
          <p:spPr>
            <a:xfrm>
              <a:off x="9015329" y="5867601"/>
              <a:ext cx="0" cy="29780"/>
            </a:xfrm>
            <a:custGeom>
              <a:avLst/>
              <a:gdLst/>
              <a:ahLst/>
              <a:cxnLst/>
              <a:rect l="l" t="t" r="r" b="b"/>
              <a:pathLst>
                <a:path h="28575">
                  <a:moveTo>
                    <a:pt x="0" y="28473"/>
                  </a:moveTo>
                  <a:lnTo>
                    <a:pt x="0" y="0"/>
                  </a:lnTo>
                </a:path>
              </a:pathLst>
            </a:custGeom>
            <a:ln w="1108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875300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C5D0-6575-356D-10EF-752466C2A5C7}"/>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1E1BB34C-7709-996C-2675-38F93B8EBE2A}"/>
              </a:ext>
            </a:extLst>
          </p:cNvPr>
          <p:cNvSpPr/>
          <p:nvPr/>
        </p:nvSpPr>
        <p:spPr>
          <a:xfrm>
            <a:off x="6538718" y="1346192"/>
            <a:ext cx="1792669" cy="2857037"/>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59" name="Rectangle 58">
            <a:extLst>
              <a:ext uri="{FF2B5EF4-FFF2-40B4-BE49-F238E27FC236}">
                <a16:creationId xmlns:a16="http://schemas.microsoft.com/office/drawing/2014/main" id="{2723F02F-121F-DF21-4286-F89CB89B7DAD}"/>
              </a:ext>
            </a:extLst>
          </p:cNvPr>
          <p:cNvSpPr/>
          <p:nvPr/>
        </p:nvSpPr>
        <p:spPr>
          <a:xfrm>
            <a:off x="8331388" y="1346192"/>
            <a:ext cx="2409886" cy="28570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graphicFrame>
        <p:nvGraphicFramePr>
          <p:cNvPr id="60" name="Content Placeholder 8">
            <a:extLst>
              <a:ext uri="{FF2B5EF4-FFF2-40B4-BE49-F238E27FC236}">
                <a16:creationId xmlns:a16="http://schemas.microsoft.com/office/drawing/2014/main" id="{9060781C-704E-E00F-B057-8D78E176781A}"/>
              </a:ext>
            </a:extLst>
          </p:cNvPr>
          <p:cNvGraphicFramePr>
            <a:graphicFrameLocks/>
          </p:cNvGraphicFramePr>
          <p:nvPr>
            <p:extLst>
              <p:ext uri="{D42A27DB-BD31-4B8C-83A1-F6EECF244321}">
                <p14:modId xmlns:p14="http://schemas.microsoft.com/office/powerpoint/2010/main" val="2042393149"/>
              </p:ext>
            </p:extLst>
          </p:nvPr>
        </p:nvGraphicFramePr>
        <p:xfrm>
          <a:off x="5576788" y="1347989"/>
          <a:ext cx="11287760" cy="321744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803EED0B-CA1D-1913-3772-1F5E3F30E57C}"/>
              </a:ext>
            </a:extLst>
          </p:cNvPr>
          <p:cNvSpPr>
            <a:spLocks noGrp="1"/>
          </p:cNvSpPr>
          <p:nvPr>
            <p:ph type="ftr" sz="quarter" idx="11"/>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*Hyperkalaemia includes investigator reported AEs with MedDRA codes hyperkalaemia and blood potassium increased.</a:t>
            </a:r>
          </a:p>
          <a:p>
            <a:pPr lvl="0">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AE, adverse event; </a:t>
            </a:r>
            <a:r>
              <a:rPr lang="en-GB">
                <a:solidFill>
                  <a:srgbClr val="53585A"/>
                </a:solidFill>
              </a:rPr>
              <a:t>eGFR, estimated glomerular filtration rate; </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TE, treatment-emergent.</a:t>
            </a:r>
          </a:p>
        </p:txBody>
      </p:sp>
      <p:sp>
        <p:nvSpPr>
          <p:cNvPr id="64" name="Slide Number Placeholder 2">
            <a:extLst>
              <a:ext uri="{FF2B5EF4-FFF2-40B4-BE49-F238E27FC236}">
                <a16:creationId xmlns:a16="http://schemas.microsoft.com/office/drawing/2014/main" id="{98312968-C01F-2AA3-36F2-3673BC124878}"/>
              </a:ext>
            </a:extLst>
          </p:cNvPr>
          <p:cNvSpPr>
            <a:spLocks noGrp="1"/>
          </p:cNvSpPr>
          <p:nvPr>
            <p:ph type="sldNum" sz="quarter" idx="10"/>
          </p:nvPr>
        </p:nvSpPr>
        <p:spPr/>
        <p:txBody>
          <a:bodyPr/>
          <a:lstStyle/>
          <a:p>
            <a:fld id="{7AF8E309-D608-654D-B811-6A2C46C88181}" type="slidenum">
              <a:rPr lang="en-GB" noProof="0" smtClean="0"/>
              <a:pPr/>
              <a:t>64</a:t>
            </a:fld>
            <a:endParaRPr lang="en-GB" noProof="0"/>
          </a:p>
        </p:txBody>
      </p:sp>
      <p:sp>
        <p:nvSpPr>
          <p:cNvPr id="4" name="Title 3">
            <a:extLst>
              <a:ext uri="{FF2B5EF4-FFF2-40B4-BE49-F238E27FC236}">
                <a16:creationId xmlns:a16="http://schemas.microsoft.com/office/drawing/2014/main" id="{A210AD35-FBAA-DACC-4F54-DF3894334B42}"/>
              </a:ext>
            </a:extLst>
          </p:cNvPr>
          <p:cNvSpPr>
            <a:spLocks noGrp="1"/>
          </p:cNvSpPr>
          <p:nvPr>
            <p:ph type="title"/>
          </p:nvPr>
        </p:nvSpPr>
        <p:spPr/>
        <p:txBody>
          <a:bodyPr>
            <a:normAutofit/>
          </a:bodyPr>
          <a:lstStyle/>
          <a:p>
            <a:r>
              <a:rPr lang="en-GB" noProof="0"/>
              <a:t>Hyperkalaemia*</a:t>
            </a:r>
          </a:p>
        </p:txBody>
      </p:sp>
      <p:sp>
        <p:nvSpPr>
          <p:cNvPr id="61" name="Rectangle 60">
            <a:extLst>
              <a:ext uri="{FF2B5EF4-FFF2-40B4-BE49-F238E27FC236}">
                <a16:creationId xmlns:a16="http://schemas.microsoft.com/office/drawing/2014/main" id="{BE7531EF-D838-AFEE-E5F5-E253DA12B1B9}"/>
              </a:ext>
            </a:extLst>
          </p:cNvPr>
          <p:cNvSpPr/>
          <p:nvPr/>
        </p:nvSpPr>
        <p:spPr>
          <a:xfrm>
            <a:off x="1330642" y="1310462"/>
            <a:ext cx="1792669" cy="291772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62" name="Rectangle 61">
            <a:extLst>
              <a:ext uri="{FF2B5EF4-FFF2-40B4-BE49-F238E27FC236}">
                <a16:creationId xmlns:a16="http://schemas.microsoft.com/office/drawing/2014/main" id="{54FA9F26-DD95-A1AF-FE57-4261DF947024}"/>
              </a:ext>
            </a:extLst>
          </p:cNvPr>
          <p:cNvSpPr/>
          <p:nvPr/>
        </p:nvSpPr>
        <p:spPr>
          <a:xfrm>
            <a:off x="3123312" y="1310462"/>
            <a:ext cx="2409886" cy="291772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sp>
        <p:nvSpPr>
          <p:cNvPr id="65" name="TextBox 5">
            <a:extLst>
              <a:ext uri="{FF2B5EF4-FFF2-40B4-BE49-F238E27FC236}">
                <a16:creationId xmlns:a16="http://schemas.microsoft.com/office/drawing/2014/main" id="{2FCBC75F-B5D3-3080-A993-7318FC9DE5C6}"/>
              </a:ext>
            </a:extLst>
          </p:cNvPr>
          <p:cNvSpPr txBox="1"/>
          <p:nvPr/>
        </p:nvSpPr>
        <p:spPr>
          <a:xfrm rot="16200000">
            <a:off x="-496094" y="2836227"/>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72" name="TextBox 71">
            <a:extLst>
              <a:ext uri="{FF2B5EF4-FFF2-40B4-BE49-F238E27FC236}">
                <a16:creationId xmlns:a16="http://schemas.microsoft.com/office/drawing/2014/main" id="{B5EAB7C3-886D-0930-A10C-BEFEBD6F5355}"/>
              </a:ext>
            </a:extLst>
          </p:cNvPr>
          <p:cNvSpPr txBox="1"/>
          <p:nvPr/>
        </p:nvSpPr>
        <p:spPr>
          <a:xfrm rot="18739441">
            <a:off x="1078343" y="417977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73" name="TextBox 72">
            <a:extLst>
              <a:ext uri="{FF2B5EF4-FFF2-40B4-BE49-F238E27FC236}">
                <a16:creationId xmlns:a16="http://schemas.microsoft.com/office/drawing/2014/main" id="{8BFA2EB1-16A7-B722-B63A-8A4FB9CF6ED5}"/>
              </a:ext>
            </a:extLst>
          </p:cNvPr>
          <p:cNvSpPr txBox="1"/>
          <p:nvPr/>
        </p:nvSpPr>
        <p:spPr>
          <a:xfrm rot="18911849">
            <a:off x="1743281" y="4322696"/>
            <a:ext cx="1275153"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74" name="TextBox 73">
            <a:extLst>
              <a:ext uri="{FF2B5EF4-FFF2-40B4-BE49-F238E27FC236}">
                <a16:creationId xmlns:a16="http://schemas.microsoft.com/office/drawing/2014/main" id="{DCB72DB1-A691-ADC6-5C2C-287BED992CFC}"/>
              </a:ext>
            </a:extLst>
          </p:cNvPr>
          <p:cNvSpPr txBox="1"/>
          <p:nvPr/>
        </p:nvSpPr>
        <p:spPr>
          <a:xfrm rot="18859892">
            <a:off x="4327792" y="430903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75" name="TextBox 74">
            <a:extLst>
              <a:ext uri="{FF2B5EF4-FFF2-40B4-BE49-F238E27FC236}">
                <a16:creationId xmlns:a16="http://schemas.microsoft.com/office/drawing/2014/main" id="{99710C2F-DE10-32C4-2358-0E2028408DA3}"/>
              </a:ext>
            </a:extLst>
          </p:cNvPr>
          <p:cNvSpPr txBox="1"/>
          <p:nvPr/>
        </p:nvSpPr>
        <p:spPr>
          <a:xfrm rot="18739441">
            <a:off x="2797259" y="4193073"/>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76" name="TextBox 75">
            <a:extLst>
              <a:ext uri="{FF2B5EF4-FFF2-40B4-BE49-F238E27FC236}">
                <a16:creationId xmlns:a16="http://schemas.microsoft.com/office/drawing/2014/main" id="{C40D0983-D39C-B11C-987A-01C6B3ADCBF4}"/>
              </a:ext>
            </a:extLst>
          </p:cNvPr>
          <p:cNvSpPr txBox="1"/>
          <p:nvPr/>
        </p:nvSpPr>
        <p:spPr>
          <a:xfrm rot="18859892">
            <a:off x="3502885" y="4320495"/>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77" name="TextBox 76">
            <a:extLst>
              <a:ext uri="{FF2B5EF4-FFF2-40B4-BE49-F238E27FC236}">
                <a16:creationId xmlns:a16="http://schemas.microsoft.com/office/drawing/2014/main" id="{964E9616-17AE-6E5D-0D9B-5103A76030FB}"/>
              </a:ext>
            </a:extLst>
          </p:cNvPr>
          <p:cNvSpPr txBox="1"/>
          <p:nvPr/>
        </p:nvSpPr>
        <p:spPr>
          <a:xfrm>
            <a:off x="2002732" y="873882"/>
            <a:ext cx="2608406"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 diabetes</a:t>
            </a:r>
          </a:p>
        </p:txBody>
      </p:sp>
      <p:sp>
        <p:nvSpPr>
          <p:cNvPr id="78" name="TextBox 77">
            <a:extLst>
              <a:ext uri="{FF2B5EF4-FFF2-40B4-BE49-F238E27FC236}">
                <a16:creationId xmlns:a16="http://schemas.microsoft.com/office/drawing/2014/main" id="{46810FF4-A68F-2E4F-5EE1-DCB26B0DBB09}"/>
              </a:ext>
            </a:extLst>
          </p:cNvPr>
          <p:cNvSpPr txBox="1"/>
          <p:nvPr/>
        </p:nvSpPr>
        <p:spPr>
          <a:xfrm>
            <a:off x="7274787" y="886603"/>
            <a:ext cx="2967479"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without diabetes</a:t>
            </a:r>
          </a:p>
        </p:txBody>
      </p:sp>
      <p:sp>
        <p:nvSpPr>
          <p:cNvPr id="79" name="TextBox 5">
            <a:extLst>
              <a:ext uri="{FF2B5EF4-FFF2-40B4-BE49-F238E27FC236}">
                <a16:creationId xmlns:a16="http://schemas.microsoft.com/office/drawing/2014/main" id="{0F81CEDA-7D7E-DD1F-AA73-42E41C1C3DB9}"/>
              </a:ext>
            </a:extLst>
          </p:cNvPr>
          <p:cNvSpPr txBox="1"/>
          <p:nvPr/>
        </p:nvSpPr>
        <p:spPr>
          <a:xfrm rot="16200000">
            <a:off x="4704725" y="2844390"/>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80" name="Rectangle 79">
            <a:extLst>
              <a:ext uri="{FF2B5EF4-FFF2-40B4-BE49-F238E27FC236}">
                <a16:creationId xmlns:a16="http://schemas.microsoft.com/office/drawing/2014/main" id="{B779F173-1F9C-E35A-2FBB-F71289FFF779}"/>
              </a:ext>
            </a:extLst>
          </p:cNvPr>
          <p:cNvSpPr/>
          <p:nvPr/>
        </p:nvSpPr>
        <p:spPr>
          <a:xfrm>
            <a:off x="8229788" y="5320001"/>
            <a:ext cx="924910" cy="918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endParaRPr lang="en-GB" noProof="0"/>
          </a:p>
        </p:txBody>
      </p:sp>
      <p:sp>
        <p:nvSpPr>
          <p:cNvPr id="86" name="Rectangle 85">
            <a:extLst>
              <a:ext uri="{FF2B5EF4-FFF2-40B4-BE49-F238E27FC236}">
                <a16:creationId xmlns:a16="http://schemas.microsoft.com/office/drawing/2014/main" id="{105512AF-0351-15B1-9069-34CA3699AD42}"/>
              </a:ext>
            </a:extLst>
          </p:cNvPr>
          <p:cNvSpPr/>
          <p:nvPr/>
        </p:nvSpPr>
        <p:spPr>
          <a:xfrm>
            <a:off x="3805057" y="2497757"/>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F62ECDAA-F2A0-6C15-110C-53F2695EBF16}"/>
              </a:ext>
            </a:extLst>
          </p:cNvPr>
          <p:cNvSpPr/>
          <p:nvPr/>
        </p:nvSpPr>
        <p:spPr>
          <a:xfrm>
            <a:off x="3801225" y="2841990"/>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014F14EB-0A79-B806-E190-DCECAEF97390}"/>
              </a:ext>
            </a:extLst>
          </p:cNvPr>
          <p:cNvSpPr txBox="1"/>
          <p:nvPr/>
        </p:nvSpPr>
        <p:spPr>
          <a:xfrm>
            <a:off x="3984315" y="2463035"/>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(N=6489)</a:t>
            </a:r>
          </a:p>
        </p:txBody>
      </p:sp>
      <p:sp>
        <p:nvSpPr>
          <p:cNvPr id="89" name="TextBox 88">
            <a:extLst>
              <a:ext uri="{FF2B5EF4-FFF2-40B4-BE49-F238E27FC236}">
                <a16:creationId xmlns:a16="http://schemas.microsoft.com/office/drawing/2014/main" id="{B7A89E72-C4A0-FAD9-AB47-C49042AA503B}"/>
              </a:ext>
            </a:extLst>
          </p:cNvPr>
          <p:cNvSpPr txBox="1"/>
          <p:nvPr/>
        </p:nvSpPr>
        <p:spPr>
          <a:xfrm>
            <a:off x="3987549" y="2808742"/>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(N=6474)</a:t>
            </a:r>
          </a:p>
        </p:txBody>
      </p:sp>
      <p:sp>
        <p:nvSpPr>
          <p:cNvPr id="90" name="Rectangle 89">
            <a:extLst>
              <a:ext uri="{FF2B5EF4-FFF2-40B4-BE49-F238E27FC236}">
                <a16:creationId xmlns:a16="http://schemas.microsoft.com/office/drawing/2014/main" id="{65949D54-E8A1-1654-1523-D5C691A9878E}"/>
              </a:ext>
            </a:extLst>
          </p:cNvPr>
          <p:cNvSpPr/>
          <p:nvPr/>
        </p:nvSpPr>
        <p:spPr>
          <a:xfrm>
            <a:off x="8732261" y="2591766"/>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A4FA2AC3-9EAB-E1EF-9944-FEAF5C8A2407}"/>
              </a:ext>
            </a:extLst>
          </p:cNvPr>
          <p:cNvSpPr/>
          <p:nvPr/>
        </p:nvSpPr>
        <p:spPr>
          <a:xfrm>
            <a:off x="8728429" y="2935999"/>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04165F06-E4CB-535B-DEA7-C69E7B752F92}"/>
              </a:ext>
            </a:extLst>
          </p:cNvPr>
          <p:cNvSpPr txBox="1"/>
          <p:nvPr/>
        </p:nvSpPr>
        <p:spPr>
          <a:xfrm>
            <a:off x="8911519" y="2557044"/>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(N=793)</a:t>
            </a:r>
          </a:p>
        </p:txBody>
      </p:sp>
      <p:sp>
        <p:nvSpPr>
          <p:cNvPr id="93" name="TextBox 92">
            <a:extLst>
              <a:ext uri="{FF2B5EF4-FFF2-40B4-BE49-F238E27FC236}">
                <a16:creationId xmlns:a16="http://schemas.microsoft.com/office/drawing/2014/main" id="{AA4E64EB-FF6E-779D-E824-81698BC08C01}"/>
              </a:ext>
            </a:extLst>
          </p:cNvPr>
          <p:cNvSpPr txBox="1"/>
          <p:nvPr/>
        </p:nvSpPr>
        <p:spPr>
          <a:xfrm>
            <a:off x="8914753" y="2902751"/>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(N=791)</a:t>
            </a:r>
          </a:p>
        </p:txBody>
      </p:sp>
      <p:sp>
        <p:nvSpPr>
          <p:cNvPr id="95" name="Rectangle: Rounded Corners 94">
            <a:extLst>
              <a:ext uri="{FF2B5EF4-FFF2-40B4-BE49-F238E27FC236}">
                <a16:creationId xmlns:a16="http://schemas.microsoft.com/office/drawing/2014/main" id="{07FC9467-DAC4-BA3D-A092-2B93E80FD2A2}"/>
              </a:ext>
            </a:extLst>
          </p:cNvPr>
          <p:cNvSpPr/>
          <p:nvPr/>
        </p:nvSpPr>
        <p:spPr>
          <a:xfrm>
            <a:off x="623887" y="873882"/>
            <a:ext cx="5243727" cy="47409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6" name="Rectangle: Rounded Corners 95">
            <a:extLst>
              <a:ext uri="{FF2B5EF4-FFF2-40B4-BE49-F238E27FC236}">
                <a16:creationId xmlns:a16="http://schemas.microsoft.com/office/drawing/2014/main" id="{12EF5543-A636-3566-8BDC-2F08FC4353C5}"/>
              </a:ext>
            </a:extLst>
          </p:cNvPr>
          <p:cNvSpPr/>
          <p:nvPr/>
        </p:nvSpPr>
        <p:spPr>
          <a:xfrm>
            <a:off x="6015073" y="871280"/>
            <a:ext cx="5243727" cy="47435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2" name="Content Placeholder 8">
            <a:extLst>
              <a:ext uri="{FF2B5EF4-FFF2-40B4-BE49-F238E27FC236}">
                <a16:creationId xmlns:a16="http://schemas.microsoft.com/office/drawing/2014/main" id="{7846C778-C604-D98F-E4E0-8D166AB78B06}"/>
              </a:ext>
            </a:extLst>
          </p:cNvPr>
          <p:cNvGraphicFramePr>
            <a:graphicFrameLocks/>
          </p:cNvGraphicFramePr>
          <p:nvPr>
            <p:extLst>
              <p:ext uri="{D42A27DB-BD31-4B8C-83A1-F6EECF244321}">
                <p14:modId xmlns:p14="http://schemas.microsoft.com/office/powerpoint/2010/main" val="2705829250"/>
              </p:ext>
            </p:extLst>
          </p:nvPr>
        </p:nvGraphicFramePr>
        <p:xfrm>
          <a:off x="358457" y="1688312"/>
          <a:ext cx="11287760" cy="321744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413D92E-4FE3-B38A-6043-79AD2FE648E6}"/>
              </a:ext>
            </a:extLst>
          </p:cNvPr>
          <p:cNvSpPr txBox="1"/>
          <p:nvPr/>
        </p:nvSpPr>
        <p:spPr>
          <a:xfrm>
            <a:off x="1578499" y="5213703"/>
            <a:ext cx="3201517" cy="338554"/>
          </a:xfrm>
          <a:prstGeom prst="rect">
            <a:avLst/>
          </a:prstGeom>
          <a:solidFill>
            <a:schemeClr val="bg2">
              <a:lumMod val="75000"/>
            </a:schemeClr>
          </a:solidFill>
          <a:ln>
            <a:solidFill>
              <a:schemeClr val="bg2">
                <a:lumMod val="75000"/>
              </a:schemeClr>
            </a:solidFill>
          </a:ln>
        </p:spPr>
        <p:txBody>
          <a:bodyPr wrap="none" rtlCol="0">
            <a:spAutoFit/>
          </a:bodyPr>
          <a:lstStyle/>
          <a:p>
            <a:r>
              <a:rPr lang="en-GB" sz="1600" b="1" noProof="0">
                <a:solidFill>
                  <a:schemeClr val="bg1"/>
                </a:solidFill>
                <a:latin typeface="+mn-lt"/>
                <a:cs typeface="Arial" panose="020B0604020202020204" pitchFamily="34" charset="0"/>
              </a:rPr>
              <a:t>Mean eGFR </a:t>
            </a:r>
            <a:r>
              <a:rPr lang="en-GB" sz="1600" b="1" kern="100">
                <a:solidFill>
                  <a:schemeClr val="bg1"/>
                </a:solidFill>
                <a:latin typeface="+mn-lt"/>
                <a:ea typeface="Times New Roman" panose="02020603050405020304" pitchFamily="18" charset="0"/>
              </a:rPr>
              <a:t>58 </a:t>
            </a:r>
            <a:r>
              <a:rPr lang="en-GB" sz="1600" b="1">
                <a:solidFill>
                  <a:schemeClr val="bg1"/>
                </a:solidFill>
                <a:latin typeface="+mn-lt"/>
              </a:rPr>
              <a:t>mL/min/1.73</a:t>
            </a:r>
            <a:r>
              <a:rPr lang="en-GB" sz="1600" b="1">
                <a:solidFill>
                  <a:schemeClr val="bg1"/>
                </a:solidFill>
                <a:latin typeface="Arial" panose="020B0604020202020204" pitchFamily="34" charset="0"/>
                <a:cs typeface="Arial" panose="020B0604020202020204" pitchFamily="34" charset="0"/>
              </a:rPr>
              <a:t> </a:t>
            </a:r>
            <a:r>
              <a:rPr lang="en-GB" sz="1600" b="1">
                <a:solidFill>
                  <a:schemeClr val="bg1"/>
                </a:solidFill>
                <a:latin typeface="+mn-lt"/>
              </a:rPr>
              <a:t>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7" name="TextBox 6">
            <a:extLst>
              <a:ext uri="{FF2B5EF4-FFF2-40B4-BE49-F238E27FC236}">
                <a16:creationId xmlns:a16="http://schemas.microsoft.com/office/drawing/2014/main" id="{C90E86AB-3F46-C8A3-1F40-BFA106676F30}"/>
              </a:ext>
            </a:extLst>
          </p:cNvPr>
          <p:cNvSpPr txBox="1"/>
          <p:nvPr/>
        </p:nvSpPr>
        <p:spPr>
          <a:xfrm>
            <a:off x="7227788" y="5218960"/>
            <a:ext cx="3201517" cy="338554"/>
          </a:xfrm>
          <a:prstGeom prst="rect">
            <a:avLst/>
          </a:prstGeom>
          <a:solidFill>
            <a:schemeClr val="bg2">
              <a:lumMod val="75000"/>
            </a:schemeClr>
          </a:solidFill>
        </p:spPr>
        <p:txBody>
          <a:bodyPr wrap="none" rtlCol="0">
            <a:spAutoFit/>
          </a:bodyPr>
          <a:lstStyle/>
          <a:p>
            <a:r>
              <a:rPr lang="en-GB" sz="1600" b="1" noProof="0">
                <a:solidFill>
                  <a:schemeClr val="bg1"/>
                </a:solidFill>
                <a:latin typeface="+mn-lt"/>
                <a:cs typeface="Arial" panose="020B0604020202020204" pitchFamily="34" charset="0"/>
              </a:rPr>
              <a:t>Mean eGFR 47</a:t>
            </a:r>
            <a:r>
              <a:rPr lang="en-GB" sz="1600" b="1" kern="100">
                <a:solidFill>
                  <a:schemeClr val="bg1"/>
                </a:solidFill>
                <a:latin typeface="+mn-lt"/>
                <a:ea typeface="Times New Roman" panose="02020603050405020304" pitchFamily="18" charset="0"/>
              </a:rPr>
              <a:t> </a:t>
            </a:r>
            <a:r>
              <a:rPr lang="en-GB" sz="1600" b="1">
                <a:solidFill>
                  <a:schemeClr val="bg1"/>
                </a:solidFill>
                <a:latin typeface="+mn-lt"/>
              </a:rPr>
              <a:t>mL/min/1.73</a:t>
            </a:r>
            <a:r>
              <a:rPr lang="en-GB" sz="1600" b="1">
                <a:solidFill>
                  <a:schemeClr val="bg1"/>
                </a:solidFill>
                <a:latin typeface="Arial" panose="020B0604020202020204" pitchFamily="34" charset="0"/>
                <a:cs typeface="Arial" panose="020B0604020202020204" pitchFamily="34" charset="0"/>
              </a:rPr>
              <a:t> </a:t>
            </a:r>
            <a:r>
              <a:rPr lang="en-GB" sz="1600" b="1">
                <a:solidFill>
                  <a:schemeClr val="bg1"/>
                </a:solidFill>
                <a:latin typeface="+mn-lt"/>
              </a:rPr>
              <a:t>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pic>
        <p:nvPicPr>
          <p:cNvPr id="3" name="Picture 2" descr="Glasgow 2026 | ERA">
            <a:extLst>
              <a:ext uri="{FF2B5EF4-FFF2-40B4-BE49-F238E27FC236}">
                <a16:creationId xmlns:a16="http://schemas.microsoft.com/office/drawing/2014/main" id="{C7A22930-7D37-EBFD-467D-884B5AD7B9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515650-412A-00F1-EA4D-A494BFEB7072}"/>
              </a:ext>
            </a:extLst>
          </p:cNvPr>
          <p:cNvSpPr txBox="1"/>
          <p:nvPr/>
        </p:nvSpPr>
        <p:spPr>
          <a:xfrm rot="18739441">
            <a:off x="6261019" y="415481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9" name="TextBox 8">
            <a:extLst>
              <a:ext uri="{FF2B5EF4-FFF2-40B4-BE49-F238E27FC236}">
                <a16:creationId xmlns:a16="http://schemas.microsoft.com/office/drawing/2014/main" id="{3D7189DE-AD26-EC01-F0B8-D122A0DE6CA7}"/>
              </a:ext>
            </a:extLst>
          </p:cNvPr>
          <p:cNvSpPr txBox="1"/>
          <p:nvPr/>
        </p:nvSpPr>
        <p:spPr>
          <a:xfrm rot="18911849">
            <a:off x="6896289" y="4282911"/>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11" name="TextBox 10">
            <a:extLst>
              <a:ext uri="{FF2B5EF4-FFF2-40B4-BE49-F238E27FC236}">
                <a16:creationId xmlns:a16="http://schemas.microsoft.com/office/drawing/2014/main" id="{B60BD205-35AD-AA7D-49EC-4E037E548CC9}"/>
              </a:ext>
            </a:extLst>
          </p:cNvPr>
          <p:cNvSpPr txBox="1"/>
          <p:nvPr/>
        </p:nvSpPr>
        <p:spPr>
          <a:xfrm rot="18859892">
            <a:off x="9510468" y="428407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12" name="TextBox 11">
            <a:extLst>
              <a:ext uri="{FF2B5EF4-FFF2-40B4-BE49-F238E27FC236}">
                <a16:creationId xmlns:a16="http://schemas.microsoft.com/office/drawing/2014/main" id="{3A433963-A415-67D1-0B4A-5C274A1ED6B1}"/>
              </a:ext>
            </a:extLst>
          </p:cNvPr>
          <p:cNvSpPr txBox="1"/>
          <p:nvPr/>
        </p:nvSpPr>
        <p:spPr>
          <a:xfrm rot="18859892">
            <a:off x="8714136" y="4286010"/>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13" name="TextBox 12">
            <a:extLst>
              <a:ext uri="{FF2B5EF4-FFF2-40B4-BE49-F238E27FC236}">
                <a16:creationId xmlns:a16="http://schemas.microsoft.com/office/drawing/2014/main" id="{5641A55D-9B18-9EC8-DE98-3AE399247E84}"/>
              </a:ext>
            </a:extLst>
          </p:cNvPr>
          <p:cNvSpPr txBox="1"/>
          <p:nvPr/>
        </p:nvSpPr>
        <p:spPr>
          <a:xfrm rot="18739441">
            <a:off x="8015292" y="4168112"/>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Tree>
    <p:extLst>
      <p:ext uri="{BB962C8B-B14F-4D97-AF65-F5344CB8AC3E}">
        <p14:creationId xmlns:p14="http://schemas.microsoft.com/office/powerpoint/2010/main" val="2541777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46B1-1F4E-41D7-B4D7-6145DB0B670A}"/>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C1C5CDAC-DD4D-FD7A-8DC2-0BAA66DA011B}"/>
              </a:ext>
            </a:extLst>
          </p:cNvPr>
          <p:cNvSpPr/>
          <p:nvPr/>
        </p:nvSpPr>
        <p:spPr>
          <a:xfrm>
            <a:off x="6538718" y="1346192"/>
            <a:ext cx="1792669" cy="2857037"/>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39" name="Rectangle 38">
            <a:extLst>
              <a:ext uri="{FF2B5EF4-FFF2-40B4-BE49-F238E27FC236}">
                <a16:creationId xmlns:a16="http://schemas.microsoft.com/office/drawing/2014/main" id="{432AFE76-A9F1-DB7D-BE26-77F71F29E2E6}"/>
              </a:ext>
            </a:extLst>
          </p:cNvPr>
          <p:cNvSpPr/>
          <p:nvPr/>
        </p:nvSpPr>
        <p:spPr>
          <a:xfrm>
            <a:off x="8331388" y="1346192"/>
            <a:ext cx="2409886" cy="28570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graphicFrame>
        <p:nvGraphicFramePr>
          <p:cNvPr id="40" name="Content Placeholder 8">
            <a:extLst>
              <a:ext uri="{FF2B5EF4-FFF2-40B4-BE49-F238E27FC236}">
                <a16:creationId xmlns:a16="http://schemas.microsoft.com/office/drawing/2014/main" id="{A232FD40-38CC-0F57-B286-BFC44DB0B8A9}"/>
              </a:ext>
            </a:extLst>
          </p:cNvPr>
          <p:cNvGraphicFramePr>
            <a:graphicFrameLocks/>
          </p:cNvGraphicFramePr>
          <p:nvPr>
            <p:extLst>
              <p:ext uri="{D42A27DB-BD31-4B8C-83A1-F6EECF244321}">
                <p14:modId xmlns:p14="http://schemas.microsoft.com/office/powerpoint/2010/main" val="241369215"/>
              </p:ext>
            </p:extLst>
          </p:nvPr>
        </p:nvGraphicFramePr>
        <p:xfrm>
          <a:off x="5576788" y="1347989"/>
          <a:ext cx="11287760" cy="321744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81BAA76D-BA88-2800-4E60-661B48A7CCDD}"/>
              </a:ext>
            </a:extLst>
          </p:cNvPr>
          <p:cNvSpPr>
            <a:spLocks noGrp="1"/>
          </p:cNvSpPr>
          <p:nvPr>
            <p:ph type="ftr" sz="quarter" idx="11"/>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*Hyperkalaemia includes investigator reported AEs with MedDRA codes hyperkalaemia and blood potassium increased.</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AE, adverse event; eGFR, estimated glomerular filtration rate; TE, treatment-emergent.</a:t>
            </a:r>
          </a:p>
        </p:txBody>
      </p:sp>
      <p:sp>
        <p:nvSpPr>
          <p:cNvPr id="64" name="Slide Number Placeholder 2">
            <a:extLst>
              <a:ext uri="{FF2B5EF4-FFF2-40B4-BE49-F238E27FC236}">
                <a16:creationId xmlns:a16="http://schemas.microsoft.com/office/drawing/2014/main" id="{814AACA6-3F94-DF86-1ECB-FCE4F73532E8}"/>
              </a:ext>
            </a:extLst>
          </p:cNvPr>
          <p:cNvSpPr>
            <a:spLocks noGrp="1"/>
          </p:cNvSpPr>
          <p:nvPr>
            <p:ph type="sldNum" sz="quarter" idx="10"/>
          </p:nvPr>
        </p:nvSpPr>
        <p:spPr/>
        <p:txBody>
          <a:bodyPr/>
          <a:lstStyle/>
          <a:p>
            <a:fld id="{7AF8E309-D608-654D-B811-6A2C46C88181}" type="slidenum">
              <a:rPr lang="en-GB" noProof="0" smtClean="0"/>
              <a:pPr/>
              <a:t>65</a:t>
            </a:fld>
            <a:endParaRPr lang="en-GB" noProof="0"/>
          </a:p>
        </p:txBody>
      </p:sp>
      <p:sp>
        <p:nvSpPr>
          <p:cNvPr id="4" name="Title 3">
            <a:extLst>
              <a:ext uri="{FF2B5EF4-FFF2-40B4-BE49-F238E27FC236}">
                <a16:creationId xmlns:a16="http://schemas.microsoft.com/office/drawing/2014/main" id="{4EE77DF3-44F2-A3B2-63B5-219DDF6D3D70}"/>
              </a:ext>
            </a:extLst>
          </p:cNvPr>
          <p:cNvSpPr>
            <a:spLocks noGrp="1"/>
          </p:cNvSpPr>
          <p:nvPr>
            <p:ph type="title"/>
          </p:nvPr>
        </p:nvSpPr>
        <p:spPr/>
        <p:txBody>
          <a:bodyPr>
            <a:normAutofit/>
          </a:bodyPr>
          <a:lstStyle/>
          <a:p>
            <a:r>
              <a:rPr lang="en-GB" noProof="0"/>
              <a:t>Hyperkalaemia*</a:t>
            </a:r>
          </a:p>
        </p:txBody>
      </p:sp>
      <p:sp>
        <p:nvSpPr>
          <p:cNvPr id="41" name="Rectangle 40">
            <a:extLst>
              <a:ext uri="{FF2B5EF4-FFF2-40B4-BE49-F238E27FC236}">
                <a16:creationId xmlns:a16="http://schemas.microsoft.com/office/drawing/2014/main" id="{7D940D5C-B2CF-D0E0-F996-37BF118376BD}"/>
              </a:ext>
            </a:extLst>
          </p:cNvPr>
          <p:cNvSpPr/>
          <p:nvPr/>
        </p:nvSpPr>
        <p:spPr>
          <a:xfrm>
            <a:off x="1330642" y="1310462"/>
            <a:ext cx="1792669" cy="291772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42" name="Rectangle 41">
            <a:extLst>
              <a:ext uri="{FF2B5EF4-FFF2-40B4-BE49-F238E27FC236}">
                <a16:creationId xmlns:a16="http://schemas.microsoft.com/office/drawing/2014/main" id="{999172E8-4608-5DF7-83D6-B403FB8D4753}"/>
              </a:ext>
            </a:extLst>
          </p:cNvPr>
          <p:cNvSpPr/>
          <p:nvPr/>
        </p:nvSpPr>
        <p:spPr>
          <a:xfrm>
            <a:off x="3123312" y="1310462"/>
            <a:ext cx="2409886" cy="291772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sp>
        <p:nvSpPr>
          <p:cNvPr id="43" name="TextBox 5">
            <a:extLst>
              <a:ext uri="{FF2B5EF4-FFF2-40B4-BE49-F238E27FC236}">
                <a16:creationId xmlns:a16="http://schemas.microsoft.com/office/drawing/2014/main" id="{BA5FC050-F567-C3D8-B876-81CDDB0B6E4B}"/>
              </a:ext>
            </a:extLst>
          </p:cNvPr>
          <p:cNvSpPr txBox="1"/>
          <p:nvPr/>
        </p:nvSpPr>
        <p:spPr>
          <a:xfrm rot="16200000">
            <a:off x="-496094" y="2836227"/>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44" name="TextBox 43">
            <a:extLst>
              <a:ext uri="{FF2B5EF4-FFF2-40B4-BE49-F238E27FC236}">
                <a16:creationId xmlns:a16="http://schemas.microsoft.com/office/drawing/2014/main" id="{D9CA52A0-56B8-8E21-994A-E9A9A36C753F}"/>
              </a:ext>
            </a:extLst>
          </p:cNvPr>
          <p:cNvSpPr txBox="1"/>
          <p:nvPr/>
        </p:nvSpPr>
        <p:spPr>
          <a:xfrm rot="18739441">
            <a:off x="1078343" y="417977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45" name="TextBox 44">
            <a:extLst>
              <a:ext uri="{FF2B5EF4-FFF2-40B4-BE49-F238E27FC236}">
                <a16:creationId xmlns:a16="http://schemas.microsoft.com/office/drawing/2014/main" id="{4840A66E-B947-01CC-A6FE-D59138DE1F6E}"/>
              </a:ext>
            </a:extLst>
          </p:cNvPr>
          <p:cNvSpPr txBox="1"/>
          <p:nvPr/>
        </p:nvSpPr>
        <p:spPr>
          <a:xfrm rot="18911849">
            <a:off x="1743281" y="4322696"/>
            <a:ext cx="1275153"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46" name="TextBox 45">
            <a:extLst>
              <a:ext uri="{FF2B5EF4-FFF2-40B4-BE49-F238E27FC236}">
                <a16:creationId xmlns:a16="http://schemas.microsoft.com/office/drawing/2014/main" id="{EFF7BA69-0FF6-8AD0-7C99-CF5014B4BFF4}"/>
              </a:ext>
            </a:extLst>
          </p:cNvPr>
          <p:cNvSpPr txBox="1"/>
          <p:nvPr/>
        </p:nvSpPr>
        <p:spPr>
          <a:xfrm rot="18859892">
            <a:off x="4327792" y="430903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47" name="TextBox 46">
            <a:extLst>
              <a:ext uri="{FF2B5EF4-FFF2-40B4-BE49-F238E27FC236}">
                <a16:creationId xmlns:a16="http://schemas.microsoft.com/office/drawing/2014/main" id="{21B0FCC9-6A6A-BE13-1156-D0A5598D02FF}"/>
              </a:ext>
            </a:extLst>
          </p:cNvPr>
          <p:cNvSpPr txBox="1"/>
          <p:nvPr/>
        </p:nvSpPr>
        <p:spPr>
          <a:xfrm rot="18739441">
            <a:off x="2797259" y="4193073"/>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48" name="TextBox 47">
            <a:extLst>
              <a:ext uri="{FF2B5EF4-FFF2-40B4-BE49-F238E27FC236}">
                <a16:creationId xmlns:a16="http://schemas.microsoft.com/office/drawing/2014/main" id="{95E5790D-F16D-BCEF-0B87-8D96C5F893B3}"/>
              </a:ext>
            </a:extLst>
          </p:cNvPr>
          <p:cNvSpPr txBox="1"/>
          <p:nvPr/>
        </p:nvSpPr>
        <p:spPr>
          <a:xfrm rot="18859892">
            <a:off x="3502885" y="4320495"/>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49" name="TextBox 48">
            <a:extLst>
              <a:ext uri="{FF2B5EF4-FFF2-40B4-BE49-F238E27FC236}">
                <a16:creationId xmlns:a16="http://schemas.microsoft.com/office/drawing/2014/main" id="{87F668B2-A664-9E05-31C5-71AB731716EF}"/>
              </a:ext>
            </a:extLst>
          </p:cNvPr>
          <p:cNvSpPr txBox="1"/>
          <p:nvPr/>
        </p:nvSpPr>
        <p:spPr>
          <a:xfrm>
            <a:off x="2002732" y="873882"/>
            <a:ext cx="2608406"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 diabetes</a:t>
            </a:r>
          </a:p>
        </p:txBody>
      </p:sp>
      <p:sp>
        <p:nvSpPr>
          <p:cNvPr id="50" name="TextBox 49">
            <a:extLst>
              <a:ext uri="{FF2B5EF4-FFF2-40B4-BE49-F238E27FC236}">
                <a16:creationId xmlns:a16="http://schemas.microsoft.com/office/drawing/2014/main" id="{1EB4150F-A727-C9FC-CED1-4B74C13915B7}"/>
              </a:ext>
            </a:extLst>
          </p:cNvPr>
          <p:cNvSpPr txBox="1"/>
          <p:nvPr/>
        </p:nvSpPr>
        <p:spPr>
          <a:xfrm>
            <a:off x="7274787" y="886603"/>
            <a:ext cx="2967479"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without diabetes</a:t>
            </a:r>
          </a:p>
        </p:txBody>
      </p:sp>
      <p:sp>
        <p:nvSpPr>
          <p:cNvPr id="51" name="TextBox 5">
            <a:extLst>
              <a:ext uri="{FF2B5EF4-FFF2-40B4-BE49-F238E27FC236}">
                <a16:creationId xmlns:a16="http://schemas.microsoft.com/office/drawing/2014/main" id="{94A06F32-6136-32CB-1D93-66027B824A5D}"/>
              </a:ext>
            </a:extLst>
          </p:cNvPr>
          <p:cNvSpPr txBox="1"/>
          <p:nvPr/>
        </p:nvSpPr>
        <p:spPr>
          <a:xfrm rot="16200000">
            <a:off x="4704725" y="2844390"/>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52" name="TextBox 51">
            <a:extLst>
              <a:ext uri="{FF2B5EF4-FFF2-40B4-BE49-F238E27FC236}">
                <a16:creationId xmlns:a16="http://schemas.microsoft.com/office/drawing/2014/main" id="{8268DDF2-8706-4E57-316B-FF5410D16DB3}"/>
              </a:ext>
            </a:extLst>
          </p:cNvPr>
          <p:cNvSpPr txBox="1"/>
          <p:nvPr/>
        </p:nvSpPr>
        <p:spPr>
          <a:xfrm rot="18739441">
            <a:off x="6261019" y="415481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53" name="TextBox 52">
            <a:extLst>
              <a:ext uri="{FF2B5EF4-FFF2-40B4-BE49-F238E27FC236}">
                <a16:creationId xmlns:a16="http://schemas.microsoft.com/office/drawing/2014/main" id="{C83F3F74-9FD7-63B4-703A-53AEA3C4C1AC}"/>
              </a:ext>
            </a:extLst>
          </p:cNvPr>
          <p:cNvSpPr txBox="1"/>
          <p:nvPr/>
        </p:nvSpPr>
        <p:spPr>
          <a:xfrm rot="18911849">
            <a:off x="6896289" y="4282911"/>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54" name="TextBox 53">
            <a:extLst>
              <a:ext uri="{FF2B5EF4-FFF2-40B4-BE49-F238E27FC236}">
                <a16:creationId xmlns:a16="http://schemas.microsoft.com/office/drawing/2014/main" id="{43CF4F16-04E9-FEF9-BEB3-D5CBD86E8441}"/>
              </a:ext>
            </a:extLst>
          </p:cNvPr>
          <p:cNvSpPr txBox="1"/>
          <p:nvPr/>
        </p:nvSpPr>
        <p:spPr>
          <a:xfrm rot="18859892">
            <a:off x="9510468" y="428407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55" name="TextBox 54">
            <a:extLst>
              <a:ext uri="{FF2B5EF4-FFF2-40B4-BE49-F238E27FC236}">
                <a16:creationId xmlns:a16="http://schemas.microsoft.com/office/drawing/2014/main" id="{1A4BF952-CF59-1D89-66CE-70FB01BB0E3C}"/>
              </a:ext>
            </a:extLst>
          </p:cNvPr>
          <p:cNvSpPr txBox="1"/>
          <p:nvPr/>
        </p:nvSpPr>
        <p:spPr>
          <a:xfrm rot="18859892">
            <a:off x="8714136" y="4286010"/>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56" name="TextBox 55">
            <a:extLst>
              <a:ext uri="{FF2B5EF4-FFF2-40B4-BE49-F238E27FC236}">
                <a16:creationId xmlns:a16="http://schemas.microsoft.com/office/drawing/2014/main" id="{1A00B282-839A-04F6-569D-2C4537C60F49}"/>
              </a:ext>
            </a:extLst>
          </p:cNvPr>
          <p:cNvSpPr txBox="1"/>
          <p:nvPr/>
        </p:nvSpPr>
        <p:spPr>
          <a:xfrm rot="18739441">
            <a:off x="8015292" y="4168112"/>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57" name="Rectangle 56">
            <a:extLst>
              <a:ext uri="{FF2B5EF4-FFF2-40B4-BE49-F238E27FC236}">
                <a16:creationId xmlns:a16="http://schemas.microsoft.com/office/drawing/2014/main" id="{C15AFC64-C826-2156-984F-C8F6C98EF6FD}"/>
              </a:ext>
            </a:extLst>
          </p:cNvPr>
          <p:cNvSpPr/>
          <p:nvPr/>
        </p:nvSpPr>
        <p:spPr>
          <a:xfrm>
            <a:off x="3805057" y="2497757"/>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211556D2-D58D-C940-CE44-8342D27EBF78}"/>
              </a:ext>
            </a:extLst>
          </p:cNvPr>
          <p:cNvSpPr/>
          <p:nvPr/>
        </p:nvSpPr>
        <p:spPr>
          <a:xfrm>
            <a:off x="3801225" y="2841990"/>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F479F36B-366C-AC29-FA89-DAA023A4C41E}"/>
              </a:ext>
            </a:extLst>
          </p:cNvPr>
          <p:cNvSpPr txBox="1"/>
          <p:nvPr/>
        </p:nvSpPr>
        <p:spPr>
          <a:xfrm>
            <a:off x="3984315" y="2463035"/>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(N=6489)</a:t>
            </a:r>
          </a:p>
        </p:txBody>
      </p:sp>
      <p:sp>
        <p:nvSpPr>
          <p:cNvPr id="67" name="TextBox 66">
            <a:extLst>
              <a:ext uri="{FF2B5EF4-FFF2-40B4-BE49-F238E27FC236}">
                <a16:creationId xmlns:a16="http://schemas.microsoft.com/office/drawing/2014/main" id="{49956C36-1A66-2913-5FCD-52FE80621C68}"/>
              </a:ext>
            </a:extLst>
          </p:cNvPr>
          <p:cNvSpPr txBox="1"/>
          <p:nvPr/>
        </p:nvSpPr>
        <p:spPr>
          <a:xfrm>
            <a:off x="3987549" y="2808742"/>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(N=6474)</a:t>
            </a:r>
          </a:p>
        </p:txBody>
      </p:sp>
      <p:sp>
        <p:nvSpPr>
          <p:cNvPr id="69" name="Rectangle 68">
            <a:extLst>
              <a:ext uri="{FF2B5EF4-FFF2-40B4-BE49-F238E27FC236}">
                <a16:creationId xmlns:a16="http://schemas.microsoft.com/office/drawing/2014/main" id="{AE8CB532-17C7-004D-C5BE-6A38C7BE24E0}"/>
              </a:ext>
            </a:extLst>
          </p:cNvPr>
          <p:cNvSpPr/>
          <p:nvPr/>
        </p:nvSpPr>
        <p:spPr>
          <a:xfrm>
            <a:off x="8732261" y="2591766"/>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18339F4D-9D68-C6B8-0157-C7264E6BEE29}"/>
              </a:ext>
            </a:extLst>
          </p:cNvPr>
          <p:cNvSpPr/>
          <p:nvPr/>
        </p:nvSpPr>
        <p:spPr>
          <a:xfrm>
            <a:off x="8728429" y="2935999"/>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087BE38F-529E-02D0-353D-B20114441E06}"/>
              </a:ext>
            </a:extLst>
          </p:cNvPr>
          <p:cNvSpPr txBox="1"/>
          <p:nvPr/>
        </p:nvSpPr>
        <p:spPr>
          <a:xfrm>
            <a:off x="8911519" y="2557044"/>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(N=793)</a:t>
            </a:r>
          </a:p>
        </p:txBody>
      </p:sp>
      <p:sp>
        <p:nvSpPr>
          <p:cNvPr id="97" name="TextBox 96">
            <a:extLst>
              <a:ext uri="{FF2B5EF4-FFF2-40B4-BE49-F238E27FC236}">
                <a16:creationId xmlns:a16="http://schemas.microsoft.com/office/drawing/2014/main" id="{2126CEE1-5C76-0903-49EF-1C139EFCDD36}"/>
              </a:ext>
            </a:extLst>
          </p:cNvPr>
          <p:cNvSpPr txBox="1"/>
          <p:nvPr/>
        </p:nvSpPr>
        <p:spPr>
          <a:xfrm>
            <a:off x="8914753" y="2902751"/>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(N=791)</a:t>
            </a:r>
          </a:p>
        </p:txBody>
      </p:sp>
      <p:sp>
        <p:nvSpPr>
          <p:cNvPr id="98" name="Rectangle: Rounded Corners 97">
            <a:extLst>
              <a:ext uri="{FF2B5EF4-FFF2-40B4-BE49-F238E27FC236}">
                <a16:creationId xmlns:a16="http://schemas.microsoft.com/office/drawing/2014/main" id="{ED00E36B-2D3E-A660-FE8C-7ED5D8960EAC}"/>
              </a:ext>
            </a:extLst>
          </p:cNvPr>
          <p:cNvSpPr/>
          <p:nvPr/>
        </p:nvSpPr>
        <p:spPr>
          <a:xfrm>
            <a:off x="623887" y="873882"/>
            <a:ext cx="5243727" cy="47409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9" name="Rectangle: Rounded Corners 98">
            <a:extLst>
              <a:ext uri="{FF2B5EF4-FFF2-40B4-BE49-F238E27FC236}">
                <a16:creationId xmlns:a16="http://schemas.microsoft.com/office/drawing/2014/main" id="{9C7FD7DD-0843-4B0A-CA99-138A729E90FD}"/>
              </a:ext>
            </a:extLst>
          </p:cNvPr>
          <p:cNvSpPr/>
          <p:nvPr/>
        </p:nvSpPr>
        <p:spPr>
          <a:xfrm>
            <a:off x="6015073" y="871280"/>
            <a:ext cx="5243727" cy="47435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100" name="Content Placeholder 8">
            <a:extLst>
              <a:ext uri="{FF2B5EF4-FFF2-40B4-BE49-F238E27FC236}">
                <a16:creationId xmlns:a16="http://schemas.microsoft.com/office/drawing/2014/main" id="{96377EEE-3056-5155-9A11-9CBCB98CE435}"/>
              </a:ext>
            </a:extLst>
          </p:cNvPr>
          <p:cNvGraphicFramePr>
            <a:graphicFrameLocks/>
          </p:cNvGraphicFramePr>
          <p:nvPr>
            <p:extLst>
              <p:ext uri="{D42A27DB-BD31-4B8C-83A1-F6EECF244321}">
                <p14:modId xmlns:p14="http://schemas.microsoft.com/office/powerpoint/2010/main" val="1951066973"/>
              </p:ext>
            </p:extLst>
          </p:nvPr>
        </p:nvGraphicFramePr>
        <p:xfrm>
          <a:off x="358457" y="1688312"/>
          <a:ext cx="11287760" cy="3217446"/>
        </p:xfrm>
        <a:graphic>
          <a:graphicData uri="http://schemas.openxmlformats.org/drawingml/2006/chart">
            <c:chart xmlns:c="http://schemas.openxmlformats.org/drawingml/2006/chart" xmlns:r="http://schemas.openxmlformats.org/officeDocument/2006/relationships" r:id="rId4"/>
          </a:graphicData>
        </a:graphic>
      </p:graphicFrame>
      <p:sp>
        <p:nvSpPr>
          <p:cNvPr id="101" name="TextBox 100">
            <a:extLst>
              <a:ext uri="{FF2B5EF4-FFF2-40B4-BE49-F238E27FC236}">
                <a16:creationId xmlns:a16="http://schemas.microsoft.com/office/drawing/2014/main" id="{10634FDA-9F14-1C0B-7E21-3F0192436989}"/>
              </a:ext>
            </a:extLst>
          </p:cNvPr>
          <p:cNvSpPr txBox="1"/>
          <p:nvPr/>
        </p:nvSpPr>
        <p:spPr>
          <a:xfrm>
            <a:off x="1578499" y="5213703"/>
            <a:ext cx="3201517" cy="338554"/>
          </a:xfrm>
          <a:prstGeom prst="rect">
            <a:avLst/>
          </a:prstGeom>
          <a:solidFill>
            <a:schemeClr val="bg2">
              <a:lumMod val="75000"/>
            </a:schemeClr>
          </a:solidFill>
          <a:ln>
            <a:solidFill>
              <a:schemeClr val="bg2">
                <a:lumMod val="75000"/>
              </a:schemeClr>
            </a:solidFill>
          </a:ln>
        </p:spPr>
        <p:txBody>
          <a:bodyPr wrap="none" rtlCol="0">
            <a:spAutoFit/>
          </a:bodyPr>
          <a:lstStyle/>
          <a:p>
            <a:r>
              <a:rPr lang="en-GB" sz="1600" b="1" noProof="0">
                <a:solidFill>
                  <a:schemeClr val="bg1"/>
                </a:solidFill>
                <a:latin typeface="+mn-lt"/>
                <a:cs typeface="Arial" panose="020B0604020202020204" pitchFamily="34" charset="0"/>
              </a:rPr>
              <a:t>Mean eGFR </a:t>
            </a:r>
            <a:r>
              <a:rPr lang="en-GB" sz="1600" b="1" kern="100">
                <a:solidFill>
                  <a:schemeClr val="bg1"/>
                </a:solidFill>
                <a:latin typeface="+mn-lt"/>
                <a:ea typeface="Times New Roman" panose="02020603050405020304" pitchFamily="18" charset="0"/>
              </a:rPr>
              <a:t>58 </a:t>
            </a:r>
            <a:r>
              <a:rPr lang="en-GB" sz="1600" b="1">
                <a:solidFill>
                  <a:schemeClr val="bg1"/>
                </a:solidFill>
                <a:latin typeface="+mn-lt"/>
              </a:rPr>
              <a:t>mL/min/1.73</a:t>
            </a:r>
            <a:r>
              <a:rPr lang="en-GB" sz="1600" b="1">
                <a:solidFill>
                  <a:schemeClr val="bg1"/>
                </a:solidFill>
                <a:latin typeface="Arial" panose="020B0604020202020204" pitchFamily="34" charset="0"/>
                <a:cs typeface="Arial" panose="020B0604020202020204" pitchFamily="34" charset="0"/>
              </a:rPr>
              <a:t> </a:t>
            </a:r>
            <a:r>
              <a:rPr lang="en-GB" sz="1600" b="1">
                <a:solidFill>
                  <a:schemeClr val="bg1"/>
                </a:solidFill>
                <a:latin typeface="+mn-lt"/>
              </a:rPr>
              <a:t>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02" name="TextBox 101">
            <a:extLst>
              <a:ext uri="{FF2B5EF4-FFF2-40B4-BE49-F238E27FC236}">
                <a16:creationId xmlns:a16="http://schemas.microsoft.com/office/drawing/2014/main" id="{7AEB7E5B-47D0-6C83-89A5-447F041AB9EF}"/>
              </a:ext>
            </a:extLst>
          </p:cNvPr>
          <p:cNvSpPr txBox="1"/>
          <p:nvPr/>
        </p:nvSpPr>
        <p:spPr>
          <a:xfrm>
            <a:off x="7227788" y="5218960"/>
            <a:ext cx="3201517" cy="338554"/>
          </a:xfrm>
          <a:prstGeom prst="rect">
            <a:avLst/>
          </a:prstGeom>
          <a:solidFill>
            <a:schemeClr val="bg2">
              <a:lumMod val="75000"/>
            </a:schemeClr>
          </a:solidFill>
        </p:spPr>
        <p:txBody>
          <a:bodyPr wrap="none" rtlCol="0">
            <a:spAutoFit/>
          </a:bodyPr>
          <a:lstStyle/>
          <a:p>
            <a:r>
              <a:rPr lang="en-GB" sz="1600" b="1" noProof="0">
                <a:solidFill>
                  <a:schemeClr val="bg1"/>
                </a:solidFill>
                <a:latin typeface="+mn-lt"/>
                <a:cs typeface="Arial" panose="020B0604020202020204" pitchFamily="34" charset="0"/>
              </a:rPr>
              <a:t>Mean eGFR 47</a:t>
            </a:r>
            <a:r>
              <a:rPr lang="en-GB" sz="1600" b="1" kern="100">
                <a:solidFill>
                  <a:schemeClr val="bg1"/>
                </a:solidFill>
                <a:latin typeface="+mn-lt"/>
                <a:ea typeface="Times New Roman" panose="02020603050405020304" pitchFamily="18" charset="0"/>
              </a:rPr>
              <a:t> </a:t>
            </a:r>
            <a:r>
              <a:rPr lang="en-GB" sz="1600" b="1">
                <a:solidFill>
                  <a:schemeClr val="bg1"/>
                </a:solidFill>
                <a:latin typeface="+mn-lt"/>
              </a:rPr>
              <a:t>mL/min/1.73</a:t>
            </a:r>
            <a:r>
              <a:rPr lang="en-GB" sz="1600" b="1">
                <a:solidFill>
                  <a:schemeClr val="bg1"/>
                </a:solidFill>
                <a:latin typeface="Arial" panose="020B0604020202020204" pitchFamily="34" charset="0"/>
                <a:cs typeface="Arial" panose="020B0604020202020204" pitchFamily="34" charset="0"/>
              </a:rPr>
              <a:t> </a:t>
            </a:r>
            <a:r>
              <a:rPr lang="en-GB" sz="1600" b="1">
                <a:solidFill>
                  <a:schemeClr val="bg1"/>
                </a:solidFill>
                <a:latin typeface="+mn-lt"/>
              </a:rPr>
              <a:t>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03" name="Rectangle 102">
            <a:extLst>
              <a:ext uri="{FF2B5EF4-FFF2-40B4-BE49-F238E27FC236}">
                <a16:creationId xmlns:a16="http://schemas.microsoft.com/office/drawing/2014/main" id="{C966F5AE-B279-0355-41FC-3715122E44E9}"/>
              </a:ext>
            </a:extLst>
          </p:cNvPr>
          <p:cNvSpPr/>
          <p:nvPr/>
        </p:nvSpPr>
        <p:spPr>
          <a:xfrm>
            <a:off x="381874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238B97A7-F7F0-339F-A8B5-499CF3B790A1}"/>
              </a:ext>
            </a:extLst>
          </p:cNvPr>
          <p:cNvSpPr/>
          <p:nvPr/>
        </p:nvSpPr>
        <p:spPr>
          <a:xfrm>
            <a:off x="903021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2" descr="Glasgow 2026 | ERA">
            <a:extLst>
              <a:ext uri="{FF2B5EF4-FFF2-40B4-BE49-F238E27FC236}">
                <a16:creationId xmlns:a16="http://schemas.microsoft.com/office/drawing/2014/main" id="{020BD72E-0D58-71AE-78E1-DCB4C267D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06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96A4-EAA8-BFC7-507C-4A9FBF7F11F7}"/>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F89DF4D4-CE8D-EF18-7C91-B3D606333A65}"/>
              </a:ext>
            </a:extLst>
          </p:cNvPr>
          <p:cNvSpPr/>
          <p:nvPr/>
        </p:nvSpPr>
        <p:spPr>
          <a:xfrm>
            <a:off x="6538718" y="1346192"/>
            <a:ext cx="1792669" cy="2857037"/>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39" name="Rectangle 38">
            <a:extLst>
              <a:ext uri="{FF2B5EF4-FFF2-40B4-BE49-F238E27FC236}">
                <a16:creationId xmlns:a16="http://schemas.microsoft.com/office/drawing/2014/main" id="{66072CE9-E1EA-4179-9EB3-D53E952E32F8}"/>
              </a:ext>
            </a:extLst>
          </p:cNvPr>
          <p:cNvSpPr/>
          <p:nvPr/>
        </p:nvSpPr>
        <p:spPr>
          <a:xfrm>
            <a:off x="8331388" y="1346192"/>
            <a:ext cx="2409886" cy="28570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graphicFrame>
        <p:nvGraphicFramePr>
          <p:cNvPr id="40" name="Content Placeholder 8">
            <a:extLst>
              <a:ext uri="{FF2B5EF4-FFF2-40B4-BE49-F238E27FC236}">
                <a16:creationId xmlns:a16="http://schemas.microsoft.com/office/drawing/2014/main" id="{90C02D85-300F-A133-9ED6-C6B5268BD2E6}"/>
              </a:ext>
            </a:extLst>
          </p:cNvPr>
          <p:cNvGraphicFramePr>
            <a:graphicFrameLocks/>
          </p:cNvGraphicFramePr>
          <p:nvPr>
            <p:extLst>
              <p:ext uri="{D42A27DB-BD31-4B8C-83A1-F6EECF244321}">
                <p14:modId xmlns:p14="http://schemas.microsoft.com/office/powerpoint/2010/main" val="764351857"/>
              </p:ext>
            </p:extLst>
          </p:nvPr>
        </p:nvGraphicFramePr>
        <p:xfrm>
          <a:off x="5576788" y="1347989"/>
          <a:ext cx="11287760" cy="321744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E08AEF82-1491-AF84-5E71-1099F397C89C}"/>
              </a:ext>
            </a:extLst>
          </p:cNvPr>
          <p:cNvSpPr>
            <a:spLocks noGrp="1"/>
          </p:cNvSpPr>
          <p:nvPr>
            <p:ph type="ftr" sz="quarter" idx="11"/>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*Hyperkalaemia includes investigator reported AEs with MedDRA codes hyperkalaemia and blood potassium increased.</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AE, adverse event; CI, confidence interval; eGFR, estimated glomerular filtration rate; HR, hazard ratio; TE, treatment-emergent.</a:t>
            </a:r>
          </a:p>
        </p:txBody>
      </p:sp>
      <p:sp>
        <p:nvSpPr>
          <p:cNvPr id="64" name="Slide Number Placeholder 2">
            <a:extLst>
              <a:ext uri="{FF2B5EF4-FFF2-40B4-BE49-F238E27FC236}">
                <a16:creationId xmlns:a16="http://schemas.microsoft.com/office/drawing/2014/main" id="{4A598F17-0EB3-8DBD-2987-79D6B81FF75B}"/>
              </a:ext>
            </a:extLst>
          </p:cNvPr>
          <p:cNvSpPr>
            <a:spLocks noGrp="1"/>
          </p:cNvSpPr>
          <p:nvPr>
            <p:ph type="sldNum" sz="quarter" idx="10"/>
          </p:nvPr>
        </p:nvSpPr>
        <p:spPr/>
        <p:txBody>
          <a:bodyPr/>
          <a:lstStyle/>
          <a:p>
            <a:fld id="{7AF8E309-D608-654D-B811-6A2C46C88181}" type="slidenum">
              <a:rPr lang="en-GB" noProof="0" smtClean="0"/>
              <a:pPr/>
              <a:t>66</a:t>
            </a:fld>
            <a:endParaRPr lang="en-GB" noProof="0"/>
          </a:p>
        </p:txBody>
      </p:sp>
      <p:sp>
        <p:nvSpPr>
          <p:cNvPr id="4" name="Title 3">
            <a:extLst>
              <a:ext uri="{FF2B5EF4-FFF2-40B4-BE49-F238E27FC236}">
                <a16:creationId xmlns:a16="http://schemas.microsoft.com/office/drawing/2014/main" id="{F7AE13E1-82B9-6D68-0DFE-172099674979}"/>
              </a:ext>
            </a:extLst>
          </p:cNvPr>
          <p:cNvSpPr>
            <a:spLocks noGrp="1"/>
          </p:cNvSpPr>
          <p:nvPr>
            <p:ph type="title"/>
          </p:nvPr>
        </p:nvSpPr>
        <p:spPr/>
        <p:txBody>
          <a:bodyPr>
            <a:normAutofit/>
          </a:bodyPr>
          <a:lstStyle/>
          <a:p>
            <a:r>
              <a:rPr lang="en-GB" noProof="0"/>
              <a:t>Hyperkalaemia*</a:t>
            </a:r>
          </a:p>
        </p:txBody>
      </p:sp>
      <p:sp>
        <p:nvSpPr>
          <p:cNvPr id="41" name="Rectangle 40">
            <a:extLst>
              <a:ext uri="{FF2B5EF4-FFF2-40B4-BE49-F238E27FC236}">
                <a16:creationId xmlns:a16="http://schemas.microsoft.com/office/drawing/2014/main" id="{046F52AB-8B07-E95E-B074-0B4C16DA74BF}"/>
              </a:ext>
            </a:extLst>
          </p:cNvPr>
          <p:cNvSpPr/>
          <p:nvPr/>
        </p:nvSpPr>
        <p:spPr>
          <a:xfrm>
            <a:off x="1330642" y="1310462"/>
            <a:ext cx="1792669" cy="291772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42" name="Rectangle 41">
            <a:extLst>
              <a:ext uri="{FF2B5EF4-FFF2-40B4-BE49-F238E27FC236}">
                <a16:creationId xmlns:a16="http://schemas.microsoft.com/office/drawing/2014/main" id="{7FC527C2-8159-3E84-59E4-99A5C38DE83D}"/>
              </a:ext>
            </a:extLst>
          </p:cNvPr>
          <p:cNvSpPr/>
          <p:nvPr/>
        </p:nvSpPr>
        <p:spPr>
          <a:xfrm>
            <a:off x="3123312" y="1310462"/>
            <a:ext cx="2409886" cy="291772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sp>
        <p:nvSpPr>
          <p:cNvPr id="43" name="TextBox 5">
            <a:extLst>
              <a:ext uri="{FF2B5EF4-FFF2-40B4-BE49-F238E27FC236}">
                <a16:creationId xmlns:a16="http://schemas.microsoft.com/office/drawing/2014/main" id="{C037C720-0F38-C96C-7E66-19F67D9E794A}"/>
              </a:ext>
            </a:extLst>
          </p:cNvPr>
          <p:cNvSpPr txBox="1"/>
          <p:nvPr/>
        </p:nvSpPr>
        <p:spPr>
          <a:xfrm rot="16200000">
            <a:off x="-496094" y="2836227"/>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44" name="TextBox 43">
            <a:extLst>
              <a:ext uri="{FF2B5EF4-FFF2-40B4-BE49-F238E27FC236}">
                <a16:creationId xmlns:a16="http://schemas.microsoft.com/office/drawing/2014/main" id="{7AE38250-45A4-E14A-FC1A-06081DE98086}"/>
              </a:ext>
            </a:extLst>
          </p:cNvPr>
          <p:cNvSpPr txBox="1"/>
          <p:nvPr/>
        </p:nvSpPr>
        <p:spPr>
          <a:xfrm rot="18739441">
            <a:off x="1078343" y="417977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45" name="TextBox 44">
            <a:extLst>
              <a:ext uri="{FF2B5EF4-FFF2-40B4-BE49-F238E27FC236}">
                <a16:creationId xmlns:a16="http://schemas.microsoft.com/office/drawing/2014/main" id="{C2E857B9-52F5-1477-B078-981140D03BCE}"/>
              </a:ext>
            </a:extLst>
          </p:cNvPr>
          <p:cNvSpPr txBox="1"/>
          <p:nvPr/>
        </p:nvSpPr>
        <p:spPr>
          <a:xfrm rot="18911849">
            <a:off x="1743281" y="4322696"/>
            <a:ext cx="1275153"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46" name="TextBox 45">
            <a:extLst>
              <a:ext uri="{FF2B5EF4-FFF2-40B4-BE49-F238E27FC236}">
                <a16:creationId xmlns:a16="http://schemas.microsoft.com/office/drawing/2014/main" id="{3A3C204A-20D8-28B2-F9E0-3D7E6F3A654A}"/>
              </a:ext>
            </a:extLst>
          </p:cNvPr>
          <p:cNvSpPr txBox="1"/>
          <p:nvPr/>
        </p:nvSpPr>
        <p:spPr>
          <a:xfrm rot="18859892">
            <a:off x="4327792" y="430903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47" name="TextBox 46">
            <a:extLst>
              <a:ext uri="{FF2B5EF4-FFF2-40B4-BE49-F238E27FC236}">
                <a16:creationId xmlns:a16="http://schemas.microsoft.com/office/drawing/2014/main" id="{4CF00D87-5626-5E4A-95E8-9494D68E118C}"/>
              </a:ext>
            </a:extLst>
          </p:cNvPr>
          <p:cNvSpPr txBox="1"/>
          <p:nvPr/>
        </p:nvSpPr>
        <p:spPr>
          <a:xfrm rot="18739441">
            <a:off x="2797259" y="4193073"/>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48" name="TextBox 47">
            <a:extLst>
              <a:ext uri="{FF2B5EF4-FFF2-40B4-BE49-F238E27FC236}">
                <a16:creationId xmlns:a16="http://schemas.microsoft.com/office/drawing/2014/main" id="{40D95E52-2E82-CFD0-2B21-B99941925046}"/>
              </a:ext>
            </a:extLst>
          </p:cNvPr>
          <p:cNvSpPr txBox="1"/>
          <p:nvPr/>
        </p:nvSpPr>
        <p:spPr>
          <a:xfrm rot="18859892">
            <a:off x="3502885" y="4320495"/>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49" name="TextBox 48">
            <a:extLst>
              <a:ext uri="{FF2B5EF4-FFF2-40B4-BE49-F238E27FC236}">
                <a16:creationId xmlns:a16="http://schemas.microsoft.com/office/drawing/2014/main" id="{E8059864-DCFD-9EE8-FA56-BE4542D8835F}"/>
              </a:ext>
            </a:extLst>
          </p:cNvPr>
          <p:cNvSpPr txBox="1"/>
          <p:nvPr/>
        </p:nvSpPr>
        <p:spPr>
          <a:xfrm>
            <a:off x="2002732" y="873882"/>
            <a:ext cx="2608406"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 diabetes</a:t>
            </a:r>
          </a:p>
        </p:txBody>
      </p:sp>
      <p:sp>
        <p:nvSpPr>
          <p:cNvPr id="50" name="TextBox 49">
            <a:extLst>
              <a:ext uri="{FF2B5EF4-FFF2-40B4-BE49-F238E27FC236}">
                <a16:creationId xmlns:a16="http://schemas.microsoft.com/office/drawing/2014/main" id="{EFA8B8B5-77B0-7653-C2BE-3A901AE59364}"/>
              </a:ext>
            </a:extLst>
          </p:cNvPr>
          <p:cNvSpPr txBox="1"/>
          <p:nvPr/>
        </p:nvSpPr>
        <p:spPr>
          <a:xfrm>
            <a:off x="7274787" y="886603"/>
            <a:ext cx="2967479"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without diabetes</a:t>
            </a:r>
          </a:p>
        </p:txBody>
      </p:sp>
      <p:sp>
        <p:nvSpPr>
          <p:cNvPr id="51" name="TextBox 5">
            <a:extLst>
              <a:ext uri="{FF2B5EF4-FFF2-40B4-BE49-F238E27FC236}">
                <a16:creationId xmlns:a16="http://schemas.microsoft.com/office/drawing/2014/main" id="{590B7038-DB64-030A-7985-C285BD0F2468}"/>
              </a:ext>
            </a:extLst>
          </p:cNvPr>
          <p:cNvSpPr txBox="1"/>
          <p:nvPr/>
        </p:nvSpPr>
        <p:spPr>
          <a:xfrm rot="16200000">
            <a:off x="4704725" y="2844390"/>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57" name="Rectangle 56">
            <a:extLst>
              <a:ext uri="{FF2B5EF4-FFF2-40B4-BE49-F238E27FC236}">
                <a16:creationId xmlns:a16="http://schemas.microsoft.com/office/drawing/2014/main" id="{957EC212-6B14-491E-0ADD-B11CDC500206}"/>
              </a:ext>
            </a:extLst>
          </p:cNvPr>
          <p:cNvSpPr/>
          <p:nvPr/>
        </p:nvSpPr>
        <p:spPr>
          <a:xfrm>
            <a:off x="3805057" y="2497757"/>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7CAED67D-6320-B986-F1B2-879DB65FCB17}"/>
              </a:ext>
            </a:extLst>
          </p:cNvPr>
          <p:cNvSpPr/>
          <p:nvPr/>
        </p:nvSpPr>
        <p:spPr>
          <a:xfrm>
            <a:off x="3801225" y="2841990"/>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D92A718C-5C64-E658-E78B-4255EF9F7D5E}"/>
              </a:ext>
            </a:extLst>
          </p:cNvPr>
          <p:cNvSpPr txBox="1"/>
          <p:nvPr/>
        </p:nvSpPr>
        <p:spPr>
          <a:xfrm>
            <a:off x="3984315" y="2463035"/>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(N=6489)</a:t>
            </a:r>
          </a:p>
        </p:txBody>
      </p:sp>
      <p:sp>
        <p:nvSpPr>
          <p:cNvPr id="67" name="TextBox 66">
            <a:extLst>
              <a:ext uri="{FF2B5EF4-FFF2-40B4-BE49-F238E27FC236}">
                <a16:creationId xmlns:a16="http://schemas.microsoft.com/office/drawing/2014/main" id="{BA9F75FD-2989-27DD-E406-D825774D2CF2}"/>
              </a:ext>
            </a:extLst>
          </p:cNvPr>
          <p:cNvSpPr txBox="1"/>
          <p:nvPr/>
        </p:nvSpPr>
        <p:spPr>
          <a:xfrm>
            <a:off x="3987549" y="2808742"/>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(N=6474)</a:t>
            </a:r>
          </a:p>
        </p:txBody>
      </p:sp>
      <p:sp>
        <p:nvSpPr>
          <p:cNvPr id="69" name="Rectangle 68">
            <a:extLst>
              <a:ext uri="{FF2B5EF4-FFF2-40B4-BE49-F238E27FC236}">
                <a16:creationId xmlns:a16="http://schemas.microsoft.com/office/drawing/2014/main" id="{F44E62D3-21DC-142B-1BA4-32981D3105E9}"/>
              </a:ext>
            </a:extLst>
          </p:cNvPr>
          <p:cNvSpPr/>
          <p:nvPr/>
        </p:nvSpPr>
        <p:spPr>
          <a:xfrm>
            <a:off x="8732261" y="2496516"/>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8E5B3881-CE70-F460-6336-AEE055D7B6D6}"/>
              </a:ext>
            </a:extLst>
          </p:cNvPr>
          <p:cNvSpPr/>
          <p:nvPr/>
        </p:nvSpPr>
        <p:spPr>
          <a:xfrm>
            <a:off x="8728429" y="2840749"/>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D8C3C4BA-DFE7-0021-53C7-E5B756336492}"/>
              </a:ext>
            </a:extLst>
          </p:cNvPr>
          <p:cNvSpPr txBox="1"/>
          <p:nvPr/>
        </p:nvSpPr>
        <p:spPr>
          <a:xfrm>
            <a:off x="8911519" y="2461794"/>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(N=793)</a:t>
            </a:r>
          </a:p>
        </p:txBody>
      </p:sp>
      <p:sp>
        <p:nvSpPr>
          <p:cNvPr id="97" name="TextBox 96">
            <a:extLst>
              <a:ext uri="{FF2B5EF4-FFF2-40B4-BE49-F238E27FC236}">
                <a16:creationId xmlns:a16="http://schemas.microsoft.com/office/drawing/2014/main" id="{401AAD7A-2E82-3E06-EB35-EF613A4DEFCB}"/>
              </a:ext>
            </a:extLst>
          </p:cNvPr>
          <p:cNvSpPr txBox="1"/>
          <p:nvPr/>
        </p:nvSpPr>
        <p:spPr>
          <a:xfrm>
            <a:off x="8914753" y="2807501"/>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(N=791)</a:t>
            </a:r>
          </a:p>
        </p:txBody>
      </p:sp>
      <p:sp>
        <p:nvSpPr>
          <p:cNvPr id="98" name="Rectangle: Rounded Corners 97">
            <a:extLst>
              <a:ext uri="{FF2B5EF4-FFF2-40B4-BE49-F238E27FC236}">
                <a16:creationId xmlns:a16="http://schemas.microsoft.com/office/drawing/2014/main" id="{519DFA7E-0133-6185-0654-DD4964728993}"/>
              </a:ext>
            </a:extLst>
          </p:cNvPr>
          <p:cNvSpPr/>
          <p:nvPr/>
        </p:nvSpPr>
        <p:spPr>
          <a:xfrm>
            <a:off x="623887" y="873882"/>
            <a:ext cx="5243727" cy="47409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9" name="Rectangle: Rounded Corners 98">
            <a:extLst>
              <a:ext uri="{FF2B5EF4-FFF2-40B4-BE49-F238E27FC236}">
                <a16:creationId xmlns:a16="http://schemas.microsoft.com/office/drawing/2014/main" id="{1CA4A64D-823A-2653-1433-4F3056D377C9}"/>
              </a:ext>
            </a:extLst>
          </p:cNvPr>
          <p:cNvSpPr/>
          <p:nvPr/>
        </p:nvSpPr>
        <p:spPr>
          <a:xfrm>
            <a:off x="6015073" y="871280"/>
            <a:ext cx="5243727" cy="47435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100" name="Content Placeholder 8">
            <a:extLst>
              <a:ext uri="{FF2B5EF4-FFF2-40B4-BE49-F238E27FC236}">
                <a16:creationId xmlns:a16="http://schemas.microsoft.com/office/drawing/2014/main" id="{87F97453-ABCC-6621-57BA-4DF6DDA2C0F1}"/>
              </a:ext>
            </a:extLst>
          </p:cNvPr>
          <p:cNvGraphicFramePr>
            <a:graphicFrameLocks/>
          </p:cNvGraphicFramePr>
          <p:nvPr>
            <p:extLst>
              <p:ext uri="{D42A27DB-BD31-4B8C-83A1-F6EECF244321}">
                <p14:modId xmlns:p14="http://schemas.microsoft.com/office/powerpoint/2010/main" val="2479852397"/>
              </p:ext>
            </p:extLst>
          </p:nvPr>
        </p:nvGraphicFramePr>
        <p:xfrm>
          <a:off x="358457" y="1688312"/>
          <a:ext cx="11287760" cy="3217446"/>
        </p:xfrm>
        <a:graphic>
          <a:graphicData uri="http://schemas.openxmlformats.org/drawingml/2006/chart">
            <c:chart xmlns:c="http://schemas.openxmlformats.org/drawingml/2006/chart" xmlns:r="http://schemas.openxmlformats.org/officeDocument/2006/relationships" r:id="rId4"/>
          </a:graphicData>
        </a:graphic>
      </p:graphicFrame>
      <p:sp>
        <p:nvSpPr>
          <p:cNvPr id="101" name="TextBox 100">
            <a:extLst>
              <a:ext uri="{FF2B5EF4-FFF2-40B4-BE49-F238E27FC236}">
                <a16:creationId xmlns:a16="http://schemas.microsoft.com/office/drawing/2014/main" id="{E83AABDD-2D33-AE0A-0883-C1DD6014261F}"/>
              </a:ext>
            </a:extLst>
          </p:cNvPr>
          <p:cNvSpPr txBox="1"/>
          <p:nvPr/>
        </p:nvSpPr>
        <p:spPr>
          <a:xfrm>
            <a:off x="1578499" y="5213703"/>
            <a:ext cx="3217547" cy="338554"/>
          </a:xfrm>
          <a:prstGeom prst="rect">
            <a:avLst/>
          </a:prstGeom>
          <a:solidFill>
            <a:schemeClr val="bg2">
              <a:lumMod val="75000"/>
            </a:schemeClr>
          </a:solidFill>
          <a:ln>
            <a:solidFill>
              <a:schemeClr val="bg2">
                <a:lumMod val="75000"/>
              </a:schemeClr>
            </a:solidFill>
          </a:ln>
        </p:spPr>
        <p:txBody>
          <a:bodyPr wrap="none" rtlCol="0">
            <a:spAutoFit/>
          </a:bodyPr>
          <a:lstStyle/>
          <a:p>
            <a:r>
              <a:rPr lang="en-GB" sz="1600" b="1" noProof="0">
                <a:solidFill>
                  <a:schemeClr val="bg1"/>
                </a:solidFill>
                <a:latin typeface="+mn-lt"/>
                <a:cs typeface="Arial" panose="020B0604020202020204" pitchFamily="34" charset="0"/>
              </a:rPr>
              <a:t>Mean eGFR </a:t>
            </a:r>
            <a:r>
              <a:rPr lang="en-GB" sz="1600" b="1" kern="100">
                <a:solidFill>
                  <a:schemeClr val="bg1"/>
                </a:solidFill>
                <a:latin typeface="+mn-lt"/>
                <a:ea typeface="Times New Roman" panose="02020603050405020304" pitchFamily="18" charset="0"/>
              </a:rPr>
              <a:t>58 </a:t>
            </a:r>
            <a:r>
              <a:rPr lang="en-GB" sz="1600" b="1">
                <a:solidFill>
                  <a:schemeClr val="bg1"/>
                </a:solidFill>
                <a:latin typeface="+mn-lt"/>
              </a:rPr>
              <a:t>mL/min/1.73 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02" name="TextBox 101">
            <a:extLst>
              <a:ext uri="{FF2B5EF4-FFF2-40B4-BE49-F238E27FC236}">
                <a16:creationId xmlns:a16="http://schemas.microsoft.com/office/drawing/2014/main" id="{257216CD-EDFD-55F8-92DA-9FC3F722551B}"/>
              </a:ext>
            </a:extLst>
          </p:cNvPr>
          <p:cNvSpPr txBox="1"/>
          <p:nvPr/>
        </p:nvSpPr>
        <p:spPr>
          <a:xfrm>
            <a:off x="7227788" y="5218960"/>
            <a:ext cx="3217547" cy="338554"/>
          </a:xfrm>
          <a:prstGeom prst="rect">
            <a:avLst/>
          </a:prstGeom>
          <a:solidFill>
            <a:schemeClr val="bg2">
              <a:lumMod val="75000"/>
            </a:schemeClr>
          </a:solidFill>
        </p:spPr>
        <p:txBody>
          <a:bodyPr wrap="none" rtlCol="0">
            <a:spAutoFit/>
          </a:bodyPr>
          <a:lstStyle/>
          <a:p>
            <a:r>
              <a:rPr lang="en-GB" sz="1600" b="1" noProof="0">
                <a:solidFill>
                  <a:schemeClr val="bg1"/>
                </a:solidFill>
                <a:latin typeface="+mn-lt"/>
                <a:cs typeface="Arial" panose="020B0604020202020204" pitchFamily="34" charset="0"/>
              </a:rPr>
              <a:t>Mean eGFR 47</a:t>
            </a:r>
            <a:r>
              <a:rPr lang="en-GB" sz="1600" b="1" kern="100">
                <a:solidFill>
                  <a:schemeClr val="bg1"/>
                </a:solidFill>
                <a:latin typeface="+mn-lt"/>
                <a:ea typeface="Times New Roman" panose="02020603050405020304" pitchFamily="18" charset="0"/>
              </a:rPr>
              <a:t> </a:t>
            </a:r>
            <a:r>
              <a:rPr lang="en-GB" sz="1600" b="1">
                <a:solidFill>
                  <a:schemeClr val="bg1"/>
                </a:solidFill>
                <a:latin typeface="+mn-lt"/>
              </a:rPr>
              <a:t>mL/min/1.73 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03" name="Rectangle 102">
            <a:extLst>
              <a:ext uri="{FF2B5EF4-FFF2-40B4-BE49-F238E27FC236}">
                <a16:creationId xmlns:a16="http://schemas.microsoft.com/office/drawing/2014/main" id="{85F8DD10-6756-76BF-1A58-240AC014537D}"/>
              </a:ext>
            </a:extLst>
          </p:cNvPr>
          <p:cNvSpPr/>
          <p:nvPr/>
        </p:nvSpPr>
        <p:spPr>
          <a:xfrm>
            <a:off x="381874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4A669220-3CDD-9BA6-02EC-1ABD83B06B6F}"/>
              </a:ext>
            </a:extLst>
          </p:cNvPr>
          <p:cNvGrpSpPr/>
          <p:nvPr/>
        </p:nvGrpSpPr>
        <p:grpSpPr>
          <a:xfrm>
            <a:off x="7540169" y="2352502"/>
            <a:ext cx="3933840" cy="1013707"/>
            <a:chOff x="2369346" y="2333895"/>
            <a:chExt cx="3933840" cy="1013707"/>
          </a:xfrm>
        </p:grpSpPr>
        <p:sp>
          <p:nvSpPr>
            <p:cNvPr id="3" name="Rectangle: Rounded Corners 2">
              <a:extLst>
                <a:ext uri="{FF2B5EF4-FFF2-40B4-BE49-F238E27FC236}">
                  <a16:creationId xmlns:a16="http://schemas.microsoft.com/office/drawing/2014/main" id="{22CFAA45-F6CF-1563-CF23-C00BA35AFEA5}"/>
                </a:ext>
              </a:extLst>
            </p:cNvPr>
            <p:cNvSpPr/>
            <p:nvPr/>
          </p:nvSpPr>
          <p:spPr>
            <a:xfrm>
              <a:off x="2369346" y="2333895"/>
              <a:ext cx="3933840" cy="1013707"/>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DF7D8A2-9F7C-8ADA-4934-FBD0017FE6A5}"/>
                </a:ext>
              </a:extLst>
            </p:cNvPr>
            <p:cNvSpPr txBox="1"/>
            <p:nvPr/>
          </p:nvSpPr>
          <p:spPr>
            <a:xfrm>
              <a:off x="2858868" y="2508967"/>
              <a:ext cx="2954797" cy="663563"/>
            </a:xfrm>
            <a:prstGeom prst="rect">
              <a:avLst/>
            </a:prstGeom>
            <a:ln>
              <a:noFill/>
            </a:ln>
          </p:spPr>
          <p:txBody>
            <a:bodyPr vert="horz" wrap="none" lIns="91440" tIns="45720" rIns="91440" bIns="45720" rtlCol="0" anchor="ctr">
              <a:noAutofit/>
            </a:bodyPr>
            <a:lstStyle/>
            <a:p>
              <a:pPr algn="ctr">
                <a:spcBef>
                  <a:spcPts val="600"/>
                </a:spcBef>
              </a:pPr>
              <a:r>
                <a:rPr lang="en-GB" sz="1350" b="1">
                  <a:latin typeface="+mn-lt"/>
                </a:rPr>
                <a:t>Event rate </a:t>
              </a:r>
              <a:r>
                <a:rPr lang="en-GB" sz="1350">
                  <a:latin typeface="+mn-lt"/>
                </a:rPr>
                <a:t>(per 1000 PY): </a:t>
              </a:r>
              <a:r>
                <a:rPr lang="en-GB" sz="1350" b="1">
                  <a:solidFill>
                    <a:srgbClr val="669BD2"/>
                  </a:solidFill>
                  <a:latin typeface="+mn-lt"/>
                </a:rPr>
                <a:t>3.2</a:t>
              </a:r>
              <a:r>
                <a:rPr lang="en-GB" sz="1350">
                  <a:latin typeface="+mn-lt"/>
                </a:rPr>
                <a:t> vs </a:t>
              </a:r>
              <a:r>
                <a:rPr lang="en-GB" sz="1350" b="1">
                  <a:solidFill>
                    <a:schemeClr val="tx1">
                      <a:lumMod val="60000"/>
                      <a:lumOff val="40000"/>
                    </a:schemeClr>
                  </a:solidFill>
                  <a:latin typeface="+mn-lt"/>
                </a:rPr>
                <a:t>2.2</a:t>
              </a:r>
            </a:p>
            <a:p>
              <a:pPr algn="ctr">
                <a:spcBef>
                  <a:spcPts val="600"/>
                </a:spcBef>
              </a:pPr>
              <a:r>
                <a:rPr lang="en-GB" sz="1350" b="1">
                  <a:latin typeface="+mn-lt"/>
                </a:rPr>
                <a:t>HR</a:t>
              </a:r>
              <a:r>
                <a:rPr lang="en-GB" sz="1350">
                  <a:latin typeface="+mn-lt"/>
                </a:rPr>
                <a:t> (95% CI): 1.48 (0.47, 4.67) </a:t>
              </a:r>
            </a:p>
          </p:txBody>
        </p:sp>
      </p:grpSp>
      <p:grpSp>
        <p:nvGrpSpPr>
          <p:cNvPr id="7" name="Group 6">
            <a:extLst>
              <a:ext uri="{FF2B5EF4-FFF2-40B4-BE49-F238E27FC236}">
                <a16:creationId xmlns:a16="http://schemas.microsoft.com/office/drawing/2014/main" id="{AA105367-8C18-99FB-7A77-CA1FC7FEC8BD}"/>
              </a:ext>
            </a:extLst>
          </p:cNvPr>
          <p:cNvGrpSpPr/>
          <p:nvPr/>
        </p:nvGrpSpPr>
        <p:grpSpPr>
          <a:xfrm>
            <a:off x="2359721" y="2352502"/>
            <a:ext cx="3933840" cy="1013707"/>
            <a:chOff x="2369346" y="2333895"/>
            <a:chExt cx="3933840" cy="1013707"/>
          </a:xfrm>
        </p:grpSpPr>
        <p:sp>
          <p:nvSpPr>
            <p:cNvPr id="8" name="Rectangle: Rounded Corners 7">
              <a:extLst>
                <a:ext uri="{FF2B5EF4-FFF2-40B4-BE49-F238E27FC236}">
                  <a16:creationId xmlns:a16="http://schemas.microsoft.com/office/drawing/2014/main" id="{44CE3136-422E-9CFF-C980-445B5F80E696}"/>
                </a:ext>
              </a:extLst>
            </p:cNvPr>
            <p:cNvSpPr/>
            <p:nvPr/>
          </p:nvSpPr>
          <p:spPr>
            <a:xfrm>
              <a:off x="2369346" y="2333895"/>
              <a:ext cx="3933840" cy="1013707"/>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62D4D01-49AD-4BDF-4275-A6639F884DC3}"/>
                </a:ext>
              </a:extLst>
            </p:cNvPr>
            <p:cNvSpPr txBox="1"/>
            <p:nvPr/>
          </p:nvSpPr>
          <p:spPr>
            <a:xfrm>
              <a:off x="2858868" y="2508967"/>
              <a:ext cx="2954797" cy="663563"/>
            </a:xfrm>
            <a:prstGeom prst="rect">
              <a:avLst/>
            </a:prstGeom>
            <a:ln>
              <a:noFill/>
            </a:ln>
          </p:spPr>
          <p:txBody>
            <a:bodyPr vert="horz" wrap="none" lIns="91440" tIns="45720" rIns="91440" bIns="45720" rtlCol="0" anchor="ctr">
              <a:noAutofit/>
            </a:bodyPr>
            <a:lstStyle/>
            <a:p>
              <a:pPr algn="ctr">
                <a:spcBef>
                  <a:spcPts val="600"/>
                </a:spcBef>
              </a:pPr>
              <a:r>
                <a:rPr lang="en-GB" sz="1350" b="1">
                  <a:latin typeface="+mn-lt"/>
                </a:rPr>
                <a:t>Event rate </a:t>
              </a:r>
              <a:r>
                <a:rPr lang="en-GB" sz="1350">
                  <a:latin typeface="+mn-lt"/>
                </a:rPr>
                <a:t>(per 1000 PY): </a:t>
              </a:r>
              <a:r>
                <a:rPr lang="en-GB" sz="1350" b="1">
                  <a:solidFill>
                    <a:srgbClr val="669BD2"/>
                  </a:solidFill>
                  <a:latin typeface="+mn-lt"/>
                </a:rPr>
                <a:t>3.7</a:t>
              </a:r>
              <a:r>
                <a:rPr lang="en-GB" sz="1350">
                  <a:latin typeface="+mn-lt"/>
                </a:rPr>
                <a:t> vs </a:t>
              </a:r>
              <a:r>
                <a:rPr lang="en-GB" sz="1350" b="1">
                  <a:solidFill>
                    <a:schemeClr val="tx1">
                      <a:lumMod val="60000"/>
                      <a:lumOff val="40000"/>
                    </a:schemeClr>
                  </a:solidFill>
                  <a:latin typeface="+mn-lt"/>
                </a:rPr>
                <a:t>0.6</a:t>
              </a:r>
            </a:p>
            <a:p>
              <a:pPr algn="ctr">
                <a:spcBef>
                  <a:spcPts val="600"/>
                </a:spcBef>
              </a:pPr>
              <a:r>
                <a:rPr lang="en-GB" sz="1350" b="1">
                  <a:latin typeface="+mn-lt"/>
                </a:rPr>
                <a:t>HR</a:t>
              </a:r>
              <a:r>
                <a:rPr lang="en-GB" sz="1350">
                  <a:latin typeface="+mn-lt"/>
                </a:rPr>
                <a:t> (95% CI): 6.21 (3.18, 12.12) </a:t>
              </a:r>
            </a:p>
          </p:txBody>
        </p:sp>
      </p:grpSp>
      <p:pic>
        <p:nvPicPr>
          <p:cNvPr id="10" name="Picture 2" descr="Glasgow 2026 | ERA">
            <a:extLst>
              <a:ext uri="{FF2B5EF4-FFF2-40B4-BE49-F238E27FC236}">
                <a16:creationId xmlns:a16="http://schemas.microsoft.com/office/drawing/2014/main" id="{B7D72102-C990-998E-20E7-CC3CB7B9E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28F4E42-301D-39E8-6C47-0A65540CAF3B}"/>
              </a:ext>
            </a:extLst>
          </p:cNvPr>
          <p:cNvSpPr txBox="1"/>
          <p:nvPr/>
        </p:nvSpPr>
        <p:spPr>
          <a:xfrm rot="18739441">
            <a:off x="6261019" y="415481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12" name="TextBox 11">
            <a:extLst>
              <a:ext uri="{FF2B5EF4-FFF2-40B4-BE49-F238E27FC236}">
                <a16:creationId xmlns:a16="http://schemas.microsoft.com/office/drawing/2014/main" id="{3AFA0E7E-172F-057D-F4BA-B0ABAD4B2BE3}"/>
              </a:ext>
            </a:extLst>
          </p:cNvPr>
          <p:cNvSpPr txBox="1"/>
          <p:nvPr/>
        </p:nvSpPr>
        <p:spPr>
          <a:xfrm rot="18911849">
            <a:off x="6896289" y="4282911"/>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13" name="TextBox 12">
            <a:extLst>
              <a:ext uri="{FF2B5EF4-FFF2-40B4-BE49-F238E27FC236}">
                <a16:creationId xmlns:a16="http://schemas.microsoft.com/office/drawing/2014/main" id="{77E34747-BFC3-FA98-B360-E3EBA8F0D552}"/>
              </a:ext>
            </a:extLst>
          </p:cNvPr>
          <p:cNvSpPr txBox="1"/>
          <p:nvPr/>
        </p:nvSpPr>
        <p:spPr>
          <a:xfrm rot="18859892">
            <a:off x="9510468" y="428407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14" name="TextBox 13">
            <a:extLst>
              <a:ext uri="{FF2B5EF4-FFF2-40B4-BE49-F238E27FC236}">
                <a16:creationId xmlns:a16="http://schemas.microsoft.com/office/drawing/2014/main" id="{E7E560FF-B07D-6A22-DD3D-629C7A44FE79}"/>
              </a:ext>
            </a:extLst>
          </p:cNvPr>
          <p:cNvSpPr txBox="1"/>
          <p:nvPr/>
        </p:nvSpPr>
        <p:spPr>
          <a:xfrm rot="18859892">
            <a:off x="8714136" y="4286010"/>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15" name="TextBox 14">
            <a:extLst>
              <a:ext uri="{FF2B5EF4-FFF2-40B4-BE49-F238E27FC236}">
                <a16:creationId xmlns:a16="http://schemas.microsoft.com/office/drawing/2014/main" id="{248D5035-8E74-67E0-7F8F-6935B4CCCD1D}"/>
              </a:ext>
            </a:extLst>
          </p:cNvPr>
          <p:cNvSpPr txBox="1"/>
          <p:nvPr/>
        </p:nvSpPr>
        <p:spPr>
          <a:xfrm rot="18739441">
            <a:off x="8015292" y="4168112"/>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16" name="Rectangle 15">
            <a:extLst>
              <a:ext uri="{FF2B5EF4-FFF2-40B4-BE49-F238E27FC236}">
                <a16:creationId xmlns:a16="http://schemas.microsoft.com/office/drawing/2014/main" id="{CD50DFC5-CA82-C5CF-2639-42774F6D75B4}"/>
              </a:ext>
            </a:extLst>
          </p:cNvPr>
          <p:cNvSpPr/>
          <p:nvPr/>
        </p:nvSpPr>
        <p:spPr>
          <a:xfrm>
            <a:off x="903021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9926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CA952-BC3C-66EA-CFDC-0F785003B6D5}"/>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52D7956A-27B5-B207-B00D-D1F97A4C5D6E}"/>
              </a:ext>
            </a:extLst>
          </p:cNvPr>
          <p:cNvSpPr/>
          <p:nvPr/>
        </p:nvSpPr>
        <p:spPr>
          <a:xfrm>
            <a:off x="6538718" y="1346192"/>
            <a:ext cx="1792669" cy="2857037"/>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39" name="Rectangle 38">
            <a:extLst>
              <a:ext uri="{FF2B5EF4-FFF2-40B4-BE49-F238E27FC236}">
                <a16:creationId xmlns:a16="http://schemas.microsoft.com/office/drawing/2014/main" id="{EA3798A2-4219-E63C-99EB-DC64890E5130}"/>
              </a:ext>
            </a:extLst>
          </p:cNvPr>
          <p:cNvSpPr/>
          <p:nvPr/>
        </p:nvSpPr>
        <p:spPr>
          <a:xfrm>
            <a:off x="8331388" y="1346192"/>
            <a:ext cx="2409886" cy="28570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graphicFrame>
        <p:nvGraphicFramePr>
          <p:cNvPr id="40" name="Content Placeholder 8">
            <a:extLst>
              <a:ext uri="{FF2B5EF4-FFF2-40B4-BE49-F238E27FC236}">
                <a16:creationId xmlns:a16="http://schemas.microsoft.com/office/drawing/2014/main" id="{D1F3EC16-764C-C178-925E-69760A903FA3}"/>
              </a:ext>
            </a:extLst>
          </p:cNvPr>
          <p:cNvGraphicFramePr>
            <a:graphicFrameLocks/>
          </p:cNvGraphicFramePr>
          <p:nvPr>
            <p:extLst>
              <p:ext uri="{D42A27DB-BD31-4B8C-83A1-F6EECF244321}">
                <p14:modId xmlns:p14="http://schemas.microsoft.com/office/powerpoint/2010/main" val="221411495"/>
              </p:ext>
            </p:extLst>
          </p:nvPr>
        </p:nvGraphicFramePr>
        <p:xfrm>
          <a:off x="5576788" y="1347989"/>
          <a:ext cx="11287760" cy="321744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9E8D5B0A-1579-923B-464A-B18111A8A8CC}"/>
              </a:ext>
            </a:extLst>
          </p:cNvPr>
          <p:cNvSpPr>
            <a:spLocks noGrp="1"/>
          </p:cNvSpPr>
          <p:nvPr>
            <p:ph type="ftr" sz="quarter" idx="11"/>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*Hyperkalaemia includes investigator reported AEs with MedDRA codes hyperkalaemia and blood potassium increased.</a:t>
            </a:r>
          </a:p>
          <a:p>
            <a:pPr lvl="0">
              <a:defRPr/>
            </a:pPr>
            <a:r>
              <a:rPr lang="en-GB">
                <a:solidFill>
                  <a:srgbClr val="53585A"/>
                </a:solidFill>
              </a:rPr>
              <a:t>AE, adverse event; CI, confidence interval; eGFR, estimated glomerular filtration rate; HR, hazard ratio; TE, treatment-emergent.</a:t>
            </a:r>
          </a:p>
        </p:txBody>
      </p:sp>
      <p:sp>
        <p:nvSpPr>
          <p:cNvPr id="64" name="Slide Number Placeholder 2">
            <a:extLst>
              <a:ext uri="{FF2B5EF4-FFF2-40B4-BE49-F238E27FC236}">
                <a16:creationId xmlns:a16="http://schemas.microsoft.com/office/drawing/2014/main" id="{262AD8E0-6E46-B0B6-FC70-24893140CD9D}"/>
              </a:ext>
            </a:extLst>
          </p:cNvPr>
          <p:cNvSpPr>
            <a:spLocks noGrp="1"/>
          </p:cNvSpPr>
          <p:nvPr>
            <p:ph type="sldNum" sz="quarter" idx="10"/>
          </p:nvPr>
        </p:nvSpPr>
        <p:spPr/>
        <p:txBody>
          <a:bodyPr/>
          <a:lstStyle/>
          <a:p>
            <a:fld id="{7AF8E309-D608-654D-B811-6A2C46C88181}" type="slidenum">
              <a:rPr lang="en-GB" noProof="0" smtClean="0"/>
              <a:pPr/>
              <a:t>67</a:t>
            </a:fld>
            <a:endParaRPr lang="en-GB" noProof="0"/>
          </a:p>
        </p:txBody>
      </p:sp>
      <p:sp>
        <p:nvSpPr>
          <p:cNvPr id="4" name="Title 3">
            <a:extLst>
              <a:ext uri="{FF2B5EF4-FFF2-40B4-BE49-F238E27FC236}">
                <a16:creationId xmlns:a16="http://schemas.microsoft.com/office/drawing/2014/main" id="{A965D0B2-FF0B-46C8-7BB6-A81161B53EBB}"/>
              </a:ext>
            </a:extLst>
          </p:cNvPr>
          <p:cNvSpPr>
            <a:spLocks noGrp="1"/>
          </p:cNvSpPr>
          <p:nvPr>
            <p:ph type="title"/>
          </p:nvPr>
        </p:nvSpPr>
        <p:spPr/>
        <p:txBody>
          <a:bodyPr>
            <a:normAutofit/>
          </a:bodyPr>
          <a:lstStyle/>
          <a:p>
            <a:r>
              <a:rPr lang="en-GB" noProof="0"/>
              <a:t>Hyperkalaemia*</a:t>
            </a:r>
          </a:p>
        </p:txBody>
      </p:sp>
      <p:sp>
        <p:nvSpPr>
          <p:cNvPr id="41" name="Rectangle 40">
            <a:extLst>
              <a:ext uri="{FF2B5EF4-FFF2-40B4-BE49-F238E27FC236}">
                <a16:creationId xmlns:a16="http://schemas.microsoft.com/office/drawing/2014/main" id="{35E26CD6-1533-4B00-0958-7AEFEA1DB961}"/>
              </a:ext>
            </a:extLst>
          </p:cNvPr>
          <p:cNvSpPr/>
          <p:nvPr/>
        </p:nvSpPr>
        <p:spPr>
          <a:xfrm>
            <a:off x="1330642" y="1310462"/>
            <a:ext cx="1792669" cy="291772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42" name="Rectangle 41">
            <a:extLst>
              <a:ext uri="{FF2B5EF4-FFF2-40B4-BE49-F238E27FC236}">
                <a16:creationId xmlns:a16="http://schemas.microsoft.com/office/drawing/2014/main" id="{47B68046-81A8-4AE5-8724-56C05126B8D8}"/>
              </a:ext>
            </a:extLst>
          </p:cNvPr>
          <p:cNvSpPr/>
          <p:nvPr/>
        </p:nvSpPr>
        <p:spPr>
          <a:xfrm>
            <a:off x="3123312" y="1310462"/>
            <a:ext cx="2409886" cy="291772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sp>
        <p:nvSpPr>
          <p:cNvPr id="43" name="TextBox 5">
            <a:extLst>
              <a:ext uri="{FF2B5EF4-FFF2-40B4-BE49-F238E27FC236}">
                <a16:creationId xmlns:a16="http://schemas.microsoft.com/office/drawing/2014/main" id="{5CA17D0E-3707-88C9-A8B1-BA0E94406569}"/>
              </a:ext>
            </a:extLst>
          </p:cNvPr>
          <p:cNvSpPr txBox="1"/>
          <p:nvPr/>
        </p:nvSpPr>
        <p:spPr>
          <a:xfrm rot="16200000">
            <a:off x="-496094" y="2836227"/>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44" name="TextBox 43">
            <a:extLst>
              <a:ext uri="{FF2B5EF4-FFF2-40B4-BE49-F238E27FC236}">
                <a16:creationId xmlns:a16="http://schemas.microsoft.com/office/drawing/2014/main" id="{67BCF1C8-997A-04D7-41F9-6F856A9BCA0A}"/>
              </a:ext>
            </a:extLst>
          </p:cNvPr>
          <p:cNvSpPr txBox="1"/>
          <p:nvPr/>
        </p:nvSpPr>
        <p:spPr>
          <a:xfrm rot="18739441">
            <a:off x="1078343" y="417977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45" name="TextBox 44">
            <a:extLst>
              <a:ext uri="{FF2B5EF4-FFF2-40B4-BE49-F238E27FC236}">
                <a16:creationId xmlns:a16="http://schemas.microsoft.com/office/drawing/2014/main" id="{902B6A16-2AFC-2C1B-8A88-5B52BD9A9F7A}"/>
              </a:ext>
            </a:extLst>
          </p:cNvPr>
          <p:cNvSpPr txBox="1"/>
          <p:nvPr/>
        </p:nvSpPr>
        <p:spPr>
          <a:xfrm rot="18911849">
            <a:off x="1743281" y="4322696"/>
            <a:ext cx="1275153"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46" name="TextBox 45">
            <a:extLst>
              <a:ext uri="{FF2B5EF4-FFF2-40B4-BE49-F238E27FC236}">
                <a16:creationId xmlns:a16="http://schemas.microsoft.com/office/drawing/2014/main" id="{73EA7D2B-40F2-788E-148D-8D27D52C9C31}"/>
              </a:ext>
            </a:extLst>
          </p:cNvPr>
          <p:cNvSpPr txBox="1"/>
          <p:nvPr/>
        </p:nvSpPr>
        <p:spPr>
          <a:xfrm rot="18859892">
            <a:off x="4327792" y="430903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47" name="TextBox 46">
            <a:extLst>
              <a:ext uri="{FF2B5EF4-FFF2-40B4-BE49-F238E27FC236}">
                <a16:creationId xmlns:a16="http://schemas.microsoft.com/office/drawing/2014/main" id="{3F750ECF-B230-FC3C-16D1-B9BC0FC0CF08}"/>
              </a:ext>
            </a:extLst>
          </p:cNvPr>
          <p:cNvSpPr txBox="1"/>
          <p:nvPr/>
        </p:nvSpPr>
        <p:spPr>
          <a:xfrm rot="18739441">
            <a:off x="2797259" y="4193073"/>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48" name="TextBox 47">
            <a:extLst>
              <a:ext uri="{FF2B5EF4-FFF2-40B4-BE49-F238E27FC236}">
                <a16:creationId xmlns:a16="http://schemas.microsoft.com/office/drawing/2014/main" id="{D7DDA285-6EEF-C55A-E581-7138FC8E8020}"/>
              </a:ext>
            </a:extLst>
          </p:cNvPr>
          <p:cNvSpPr txBox="1"/>
          <p:nvPr/>
        </p:nvSpPr>
        <p:spPr>
          <a:xfrm rot="18859892">
            <a:off x="3502885" y="4320495"/>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49" name="TextBox 48">
            <a:extLst>
              <a:ext uri="{FF2B5EF4-FFF2-40B4-BE49-F238E27FC236}">
                <a16:creationId xmlns:a16="http://schemas.microsoft.com/office/drawing/2014/main" id="{8C6EB549-063B-7B91-EF68-E001930C7458}"/>
              </a:ext>
            </a:extLst>
          </p:cNvPr>
          <p:cNvSpPr txBox="1"/>
          <p:nvPr/>
        </p:nvSpPr>
        <p:spPr>
          <a:xfrm>
            <a:off x="2002732" y="873882"/>
            <a:ext cx="2608406"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 diabetes</a:t>
            </a:r>
          </a:p>
        </p:txBody>
      </p:sp>
      <p:sp>
        <p:nvSpPr>
          <p:cNvPr id="50" name="TextBox 49">
            <a:extLst>
              <a:ext uri="{FF2B5EF4-FFF2-40B4-BE49-F238E27FC236}">
                <a16:creationId xmlns:a16="http://schemas.microsoft.com/office/drawing/2014/main" id="{70216DC8-B9EC-06E6-8000-14F37D03719E}"/>
              </a:ext>
            </a:extLst>
          </p:cNvPr>
          <p:cNvSpPr txBox="1"/>
          <p:nvPr/>
        </p:nvSpPr>
        <p:spPr>
          <a:xfrm>
            <a:off x="7274787" y="886603"/>
            <a:ext cx="2967479"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without diabetes</a:t>
            </a:r>
          </a:p>
        </p:txBody>
      </p:sp>
      <p:sp>
        <p:nvSpPr>
          <p:cNvPr id="51" name="TextBox 5">
            <a:extLst>
              <a:ext uri="{FF2B5EF4-FFF2-40B4-BE49-F238E27FC236}">
                <a16:creationId xmlns:a16="http://schemas.microsoft.com/office/drawing/2014/main" id="{16BB9661-FD0A-C040-08D0-E4E28D20331C}"/>
              </a:ext>
            </a:extLst>
          </p:cNvPr>
          <p:cNvSpPr txBox="1"/>
          <p:nvPr/>
        </p:nvSpPr>
        <p:spPr>
          <a:xfrm rot="16200000">
            <a:off x="4704725" y="2844390"/>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57" name="Rectangle 56">
            <a:extLst>
              <a:ext uri="{FF2B5EF4-FFF2-40B4-BE49-F238E27FC236}">
                <a16:creationId xmlns:a16="http://schemas.microsoft.com/office/drawing/2014/main" id="{5C477611-5E9E-0701-7956-E50BB4DFDA8A}"/>
              </a:ext>
            </a:extLst>
          </p:cNvPr>
          <p:cNvSpPr/>
          <p:nvPr/>
        </p:nvSpPr>
        <p:spPr>
          <a:xfrm>
            <a:off x="3805057" y="2497757"/>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15902717-3C66-A9E5-6A55-E76E88C76958}"/>
              </a:ext>
            </a:extLst>
          </p:cNvPr>
          <p:cNvSpPr/>
          <p:nvPr/>
        </p:nvSpPr>
        <p:spPr>
          <a:xfrm>
            <a:off x="3801225" y="2841990"/>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FDE3ED7D-16D4-15FB-EA93-19A44F1CF343}"/>
              </a:ext>
            </a:extLst>
          </p:cNvPr>
          <p:cNvSpPr txBox="1"/>
          <p:nvPr/>
        </p:nvSpPr>
        <p:spPr>
          <a:xfrm>
            <a:off x="3984315" y="2463035"/>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(N=6489)</a:t>
            </a:r>
          </a:p>
        </p:txBody>
      </p:sp>
      <p:sp>
        <p:nvSpPr>
          <p:cNvPr id="67" name="TextBox 66">
            <a:extLst>
              <a:ext uri="{FF2B5EF4-FFF2-40B4-BE49-F238E27FC236}">
                <a16:creationId xmlns:a16="http://schemas.microsoft.com/office/drawing/2014/main" id="{C1B29FEE-5557-E368-03F1-F95577D273C4}"/>
              </a:ext>
            </a:extLst>
          </p:cNvPr>
          <p:cNvSpPr txBox="1"/>
          <p:nvPr/>
        </p:nvSpPr>
        <p:spPr>
          <a:xfrm>
            <a:off x="3987549" y="2808742"/>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(N=6474)</a:t>
            </a:r>
          </a:p>
        </p:txBody>
      </p:sp>
      <p:sp>
        <p:nvSpPr>
          <p:cNvPr id="69" name="Rectangle 68">
            <a:extLst>
              <a:ext uri="{FF2B5EF4-FFF2-40B4-BE49-F238E27FC236}">
                <a16:creationId xmlns:a16="http://schemas.microsoft.com/office/drawing/2014/main" id="{B7FCEA64-AC8E-5FAB-4F75-2125BAFE297B}"/>
              </a:ext>
            </a:extLst>
          </p:cNvPr>
          <p:cNvSpPr/>
          <p:nvPr/>
        </p:nvSpPr>
        <p:spPr>
          <a:xfrm>
            <a:off x="8732261" y="2496516"/>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7CD0E7A0-458C-DF6C-B215-0EEE91921202}"/>
              </a:ext>
            </a:extLst>
          </p:cNvPr>
          <p:cNvSpPr/>
          <p:nvPr/>
        </p:nvSpPr>
        <p:spPr>
          <a:xfrm>
            <a:off x="8728429" y="2840749"/>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9A74953-A278-2382-741D-9C6C762C51BE}"/>
              </a:ext>
            </a:extLst>
          </p:cNvPr>
          <p:cNvSpPr txBox="1"/>
          <p:nvPr/>
        </p:nvSpPr>
        <p:spPr>
          <a:xfrm>
            <a:off x="8911519" y="2461794"/>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(N=793)</a:t>
            </a:r>
          </a:p>
        </p:txBody>
      </p:sp>
      <p:sp>
        <p:nvSpPr>
          <p:cNvPr id="97" name="TextBox 96">
            <a:extLst>
              <a:ext uri="{FF2B5EF4-FFF2-40B4-BE49-F238E27FC236}">
                <a16:creationId xmlns:a16="http://schemas.microsoft.com/office/drawing/2014/main" id="{4EED8BAC-C5FF-6E1C-B861-94F77AF71291}"/>
              </a:ext>
            </a:extLst>
          </p:cNvPr>
          <p:cNvSpPr txBox="1"/>
          <p:nvPr/>
        </p:nvSpPr>
        <p:spPr>
          <a:xfrm>
            <a:off x="8914753" y="2807501"/>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(N=791)</a:t>
            </a:r>
          </a:p>
        </p:txBody>
      </p:sp>
      <p:sp>
        <p:nvSpPr>
          <p:cNvPr id="98" name="Rectangle: Rounded Corners 97">
            <a:extLst>
              <a:ext uri="{FF2B5EF4-FFF2-40B4-BE49-F238E27FC236}">
                <a16:creationId xmlns:a16="http://schemas.microsoft.com/office/drawing/2014/main" id="{50FAEEFF-7C17-3C43-6539-3F01AD1163A1}"/>
              </a:ext>
            </a:extLst>
          </p:cNvPr>
          <p:cNvSpPr/>
          <p:nvPr/>
        </p:nvSpPr>
        <p:spPr>
          <a:xfrm>
            <a:off x="623887" y="873882"/>
            <a:ext cx="5243727" cy="47409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9" name="Rectangle: Rounded Corners 98">
            <a:extLst>
              <a:ext uri="{FF2B5EF4-FFF2-40B4-BE49-F238E27FC236}">
                <a16:creationId xmlns:a16="http://schemas.microsoft.com/office/drawing/2014/main" id="{C1016907-C9B5-78CC-CFB0-66481D846128}"/>
              </a:ext>
            </a:extLst>
          </p:cNvPr>
          <p:cNvSpPr/>
          <p:nvPr/>
        </p:nvSpPr>
        <p:spPr>
          <a:xfrm>
            <a:off x="6015073" y="871280"/>
            <a:ext cx="5243727" cy="47435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100" name="Content Placeholder 8">
            <a:extLst>
              <a:ext uri="{FF2B5EF4-FFF2-40B4-BE49-F238E27FC236}">
                <a16:creationId xmlns:a16="http://schemas.microsoft.com/office/drawing/2014/main" id="{45738382-DBDD-6C8B-BB3E-CBCB23F2C9CA}"/>
              </a:ext>
            </a:extLst>
          </p:cNvPr>
          <p:cNvGraphicFramePr>
            <a:graphicFrameLocks/>
          </p:cNvGraphicFramePr>
          <p:nvPr>
            <p:extLst>
              <p:ext uri="{D42A27DB-BD31-4B8C-83A1-F6EECF244321}">
                <p14:modId xmlns:p14="http://schemas.microsoft.com/office/powerpoint/2010/main" val="1064901537"/>
              </p:ext>
            </p:extLst>
          </p:nvPr>
        </p:nvGraphicFramePr>
        <p:xfrm>
          <a:off x="361668" y="1689148"/>
          <a:ext cx="11287760" cy="3217446"/>
        </p:xfrm>
        <a:graphic>
          <a:graphicData uri="http://schemas.openxmlformats.org/drawingml/2006/chart">
            <c:chart xmlns:c="http://schemas.openxmlformats.org/drawingml/2006/chart" xmlns:r="http://schemas.openxmlformats.org/officeDocument/2006/relationships" r:id="rId4"/>
          </a:graphicData>
        </a:graphic>
      </p:graphicFrame>
      <p:sp>
        <p:nvSpPr>
          <p:cNvPr id="101" name="TextBox 100">
            <a:extLst>
              <a:ext uri="{FF2B5EF4-FFF2-40B4-BE49-F238E27FC236}">
                <a16:creationId xmlns:a16="http://schemas.microsoft.com/office/drawing/2014/main" id="{6E1FB6E9-0DD1-11EA-D7C9-8EDC57BA378E}"/>
              </a:ext>
            </a:extLst>
          </p:cNvPr>
          <p:cNvSpPr txBox="1"/>
          <p:nvPr/>
        </p:nvSpPr>
        <p:spPr>
          <a:xfrm>
            <a:off x="1578499" y="5213703"/>
            <a:ext cx="3217547" cy="338554"/>
          </a:xfrm>
          <a:prstGeom prst="rect">
            <a:avLst/>
          </a:prstGeom>
          <a:solidFill>
            <a:schemeClr val="bg2">
              <a:lumMod val="75000"/>
            </a:schemeClr>
          </a:solidFill>
          <a:ln>
            <a:solidFill>
              <a:schemeClr val="bg2">
                <a:lumMod val="75000"/>
              </a:schemeClr>
            </a:solidFill>
          </a:ln>
        </p:spPr>
        <p:txBody>
          <a:bodyPr wrap="none" rtlCol="0">
            <a:spAutoFit/>
          </a:bodyPr>
          <a:lstStyle/>
          <a:p>
            <a:r>
              <a:rPr lang="en-GB" sz="1600" b="1" noProof="0">
                <a:solidFill>
                  <a:schemeClr val="bg1"/>
                </a:solidFill>
                <a:latin typeface="+mn-lt"/>
                <a:cs typeface="Arial" panose="020B0604020202020204" pitchFamily="34" charset="0"/>
              </a:rPr>
              <a:t>Mean eGFR </a:t>
            </a:r>
            <a:r>
              <a:rPr lang="en-GB" sz="1600" b="1" kern="100">
                <a:solidFill>
                  <a:schemeClr val="bg1"/>
                </a:solidFill>
                <a:latin typeface="+mn-lt"/>
                <a:ea typeface="Times New Roman" panose="02020603050405020304" pitchFamily="18" charset="0"/>
              </a:rPr>
              <a:t>58 </a:t>
            </a:r>
            <a:r>
              <a:rPr lang="en-GB" sz="1600" b="1">
                <a:solidFill>
                  <a:schemeClr val="bg1"/>
                </a:solidFill>
                <a:latin typeface="+mn-lt"/>
              </a:rPr>
              <a:t>mL/min/1.73 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02" name="TextBox 101">
            <a:extLst>
              <a:ext uri="{FF2B5EF4-FFF2-40B4-BE49-F238E27FC236}">
                <a16:creationId xmlns:a16="http://schemas.microsoft.com/office/drawing/2014/main" id="{344BF90A-1B46-4D4B-7949-CB3FE6516ED6}"/>
              </a:ext>
            </a:extLst>
          </p:cNvPr>
          <p:cNvSpPr txBox="1"/>
          <p:nvPr/>
        </p:nvSpPr>
        <p:spPr>
          <a:xfrm>
            <a:off x="7227788" y="5218960"/>
            <a:ext cx="3217547" cy="338554"/>
          </a:xfrm>
          <a:prstGeom prst="rect">
            <a:avLst/>
          </a:prstGeom>
          <a:solidFill>
            <a:schemeClr val="bg2">
              <a:lumMod val="75000"/>
            </a:schemeClr>
          </a:solidFill>
        </p:spPr>
        <p:txBody>
          <a:bodyPr wrap="none" rtlCol="0">
            <a:spAutoFit/>
          </a:bodyPr>
          <a:lstStyle/>
          <a:p>
            <a:r>
              <a:rPr lang="en-GB" sz="1600" b="1" noProof="0">
                <a:solidFill>
                  <a:schemeClr val="bg1"/>
                </a:solidFill>
                <a:latin typeface="+mn-lt"/>
                <a:cs typeface="Arial" panose="020B0604020202020204" pitchFamily="34" charset="0"/>
              </a:rPr>
              <a:t>Mean eGFR 47</a:t>
            </a:r>
            <a:r>
              <a:rPr lang="en-GB" sz="1600" b="1" kern="100">
                <a:solidFill>
                  <a:schemeClr val="bg1"/>
                </a:solidFill>
                <a:latin typeface="+mn-lt"/>
                <a:ea typeface="Times New Roman" panose="02020603050405020304" pitchFamily="18" charset="0"/>
              </a:rPr>
              <a:t> </a:t>
            </a:r>
            <a:r>
              <a:rPr lang="en-GB" sz="1600" b="1">
                <a:solidFill>
                  <a:schemeClr val="bg1"/>
                </a:solidFill>
                <a:latin typeface="+mn-lt"/>
              </a:rPr>
              <a:t>mL/min/1.73 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03" name="Rectangle 102">
            <a:extLst>
              <a:ext uri="{FF2B5EF4-FFF2-40B4-BE49-F238E27FC236}">
                <a16:creationId xmlns:a16="http://schemas.microsoft.com/office/drawing/2014/main" id="{E65A30FC-CAB6-B6A6-5108-66484EA0F0B1}"/>
              </a:ext>
            </a:extLst>
          </p:cNvPr>
          <p:cNvSpPr/>
          <p:nvPr/>
        </p:nvSpPr>
        <p:spPr>
          <a:xfrm>
            <a:off x="381874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 name="Group 1">
            <a:extLst>
              <a:ext uri="{FF2B5EF4-FFF2-40B4-BE49-F238E27FC236}">
                <a16:creationId xmlns:a16="http://schemas.microsoft.com/office/drawing/2014/main" id="{F7BD80D4-D134-7068-8325-7236533A36B0}"/>
              </a:ext>
            </a:extLst>
          </p:cNvPr>
          <p:cNvGrpSpPr/>
          <p:nvPr/>
        </p:nvGrpSpPr>
        <p:grpSpPr>
          <a:xfrm>
            <a:off x="7540169" y="2352502"/>
            <a:ext cx="3933840" cy="1013707"/>
            <a:chOff x="2369346" y="2333895"/>
            <a:chExt cx="3933840" cy="1013707"/>
          </a:xfrm>
        </p:grpSpPr>
        <p:sp>
          <p:nvSpPr>
            <p:cNvPr id="3" name="Rectangle: Rounded Corners 2">
              <a:extLst>
                <a:ext uri="{FF2B5EF4-FFF2-40B4-BE49-F238E27FC236}">
                  <a16:creationId xmlns:a16="http://schemas.microsoft.com/office/drawing/2014/main" id="{F0F77E09-39BF-496F-8AA7-F3E8688270F3}"/>
                </a:ext>
              </a:extLst>
            </p:cNvPr>
            <p:cNvSpPr/>
            <p:nvPr/>
          </p:nvSpPr>
          <p:spPr>
            <a:xfrm>
              <a:off x="2369346" y="2333895"/>
              <a:ext cx="3933840" cy="1013707"/>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EA1DD5E-A408-108A-BC86-22173A8B1C27}"/>
                </a:ext>
              </a:extLst>
            </p:cNvPr>
            <p:cNvSpPr txBox="1"/>
            <p:nvPr/>
          </p:nvSpPr>
          <p:spPr>
            <a:xfrm>
              <a:off x="2858868" y="2508967"/>
              <a:ext cx="2954797" cy="663563"/>
            </a:xfrm>
            <a:prstGeom prst="rect">
              <a:avLst/>
            </a:prstGeom>
          </p:spPr>
          <p:txBody>
            <a:bodyPr vert="horz" wrap="none" lIns="91440" tIns="45720" rIns="91440" bIns="45720" rtlCol="0" anchor="ctr">
              <a:noAutofit/>
            </a:bodyPr>
            <a:lstStyle/>
            <a:p>
              <a:pPr algn="ctr">
                <a:spcBef>
                  <a:spcPts val="600"/>
                </a:spcBef>
              </a:pPr>
              <a:r>
                <a:rPr lang="en-GB" sz="1350" b="1">
                  <a:latin typeface="+mn-lt"/>
                </a:rPr>
                <a:t>Event rate </a:t>
              </a:r>
              <a:r>
                <a:rPr lang="en-GB" sz="1350">
                  <a:latin typeface="+mn-lt"/>
                </a:rPr>
                <a:t>(per 1000 PY): </a:t>
              </a:r>
              <a:r>
                <a:rPr lang="en-GB" sz="1350" b="1">
                  <a:solidFill>
                    <a:srgbClr val="669BD2"/>
                  </a:solidFill>
                  <a:latin typeface="+mn-lt"/>
                </a:rPr>
                <a:t>3.2</a:t>
              </a:r>
              <a:r>
                <a:rPr lang="en-GB" sz="1350">
                  <a:latin typeface="+mn-lt"/>
                </a:rPr>
                <a:t> vs </a:t>
              </a:r>
              <a:r>
                <a:rPr lang="en-GB" sz="1350" b="1">
                  <a:solidFill>
                    <a:schemeClr val="tx1">
                      <a:lumMod val="60000"/>
                      <a:lumOff val="40000"/>
                    </a:schemeClr>
                  </a:solidFill>
                  <a:latin typeface="+mn-lt"/>
                </a:rPr>
                <a:t>2.2</a:t>
              </a:r>
            </a:p>
            <a:p>
              <a:pPr algn="ctr">
                <a:spcBef>
                  <a:spcPts val="600"/>
                </a:spcBef>
              </a:pPr>
              <a:r>
                <a:rPr lang="en-GB" sz="1350" b="1">
                  <a:latin typeface="+mn-lt"/>
                </a:rPr>
                <a:t>HR</a:t>
              </a:r>
              <a:r>
                <a:rPr lang="en-GB" sz="1350">
                  <a:latin typeface="+mn-lt"/>
                </a:rPr>
                <a:t> (95% CI): 1.48 (0.47, 4.67) </a:t>
              </a:r>
            </a:p>
          </p:txBody>
        </p:sp>
      </p:grpSp>
      <p:grpSp>
        <p:nvGrpSpPr>
          <p:cNvPr id="7" name="Group 6">
            <a:extLst>
              <a:ext uri="{FF2B5EF4-FFF2-40B4-BE49-F238E27FC236}">
                <a16:creationId xmlns:a16="http://schemas.microsoft.com/office/drawing/2014/main" id="{0A264A22-B2C6-9C57-3530-9BD49CAF641D}"/>
              </a:ext>
            </a:extLst>
          </p:cNvPr>
          <p:cNvGrpSpPr/>
          <p:nvPr/>
        </p:nvGrpSpPr>
        <p:grpSpPr>
          <a:xfrm>
            <a:off x="2359721" y="2352502"/>
            <a:ext cx="3933840" cy="1013707"/>
            <a:chOff x="2369346" y="2333895"/>
            <a:chExt cx="3933840" cy="1013707"/>
          </a:xfrm>
        </p:grpSpPr>
        <p:sp>
          <p:nvSpPr>
            <p:cNvPr id="8" name="Rectangle: Rounded Corners 7">
              <a:extLst>
                <a:ext uri="{FF2B5EF4-FFF2-40B4-BE49-F238E27FC236}">
                  <a16:creationId xmlns:a16="http://schemas.microsoft.com/office/drawing/2014/main" id="{65F1166D-9210-5B6B-ACAD-A11AD6A8DD93}"/>
                </a:ext>
              </a:extLst>
            </p:cNvPr>
            <p:cNvSpPr/>
            <p:nvPr/>
          </p:nvSpPr>
          <p:spPr>
            <a:xfrm>
              <a:off x="2369346" y="2333895"/>
              <a:ext cx="3933840" cy="1013707"/>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FFBE82B-55DF-249A-E8E6-34A251AFAFB9}"/>
                </a:ext>
              </a:extLst>
            </p:cNvPr>
            <p:cNvSpPr txBox="1"/>
            <p:nvPr/>
          </p:nvSpPr>
          <p:spPr>
            <a:xfrm>
              <a:off x="2858868" y="2508967"/>
              <a:ext cx="2954797" cy="663563"/>
            </a:xfrm>
            <a:prstGeom prst="rect">
              <a:avLst/>
            </a:prstGeom>
          </p:spPr>
          <p:txBody>
            <a:bodyPr vert="horz" wrap="none" lIns="91440" tIns="45720" rIns="91440" bIns="45720" rtlCol="0" anchor="ctr">
              <a:noAutofit/>
            </a:bodyPr>
            <a:lstStyle/>
            <a:p>
              <a:pPr algn="ctr">
                <a:spcBef>
                  <a:spcPts val="600"/>
                </a:spcBef>
              </a:pPr>
              <a:r>
                <a:rPr lang="en-GB" sz="1350" b="1">
                  <a:latin typeface="+mn-lt"/>
                </a:rPr>
                <a:t>Event rate </a:t>
              </a:r>
              <a:r>
                <a:rPr lang="en-GB" sz="1350">
                  <a:latin typeface="+mn-lt"/>
                </a:rPr>
                <a:t>(per 1000 PY): </a:t>
              </a:r>
              <a:r>
                <a:rPr lang="en-GB" sz="1350" b="1">
                  <a:solidFill>
                    <a:srgbClr val="669BD2"/>
                  </a:solidFill>
                  <a:latin typeface="+mn-lt"/>
                </a:rPr>
                <a:t>3.7</a:t>
              </a:r>
              <a:r>
                <a:rPr lang="en-GB" sz="1350">
                  <a:latin typeface="+mn-lt"/>
                </a:rPr>
                <a:t> vs </a:t>
              </a:r>
              <a:r>
                <a:rPr lang="en-GB" sz="1350" b="1">
                  <a:solidFill>
                    <a:schemeClr val="tx1">
                      <a:lumMod val="60000"/>
                      <a:lumOff val="40000"/>
                    </a:schemeClr>
                  </a:solidFill>
                  <a:latin typeface="+mn-lt"/>
                </a:rPr>
                <a:t>0.6</a:t>
              </a:r>
            </a:p>
            <a:p>
              <a:pPr algn="ctr">
                <a:spcBef>
                  <a:spcPts val="600"/>
                </a:spcBef>
              </a:pPr>
              <a:r>
                <a:rPr lang="en-GB" sz="1350" b="1">
                  <a:latin typeface="+mn-lt"/>
                </a:rPr>
                <a:t>HR</a:t>
              </a:r>
              <a:r>
                <a:rPr lang="en-GB" sz="1350">
                  <a:latin typeface="+mn-lt"/>
                </a:rPr>
                <a:t> (95% CI): 6.21 (3.18, 12.12) </a:t>
              </a:r>
            </a:p>
          </p:txBody>
        </p:sp>
      </p:grpSp>
      <p:pic>
        <p:nvPicPr>
          <p:cNvPr id="13" name="Picture 2" descr="Glasgow 2026 | ERA">
            <a:extLst>
              <a:ext uri="{FF2B5EF4-FFF2-40B4-BE49-F238E27FC236}">
                <a16:creationId xmlns:a16="http://schemas.microsoft.com/office/drawing/2014/main" id="{B458DF9D-75F1-DAA7-925E-6832CF455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8EFF547-4EC5-849B-4ED1-8AD1C8E05265}"/>
              </a:ext>
            </a:extLst>
          </p:cNvPr>
          <p:cNvSpPr txBox="1"/>
          <p:nvPr/>
        </p:nvSpPr>
        <p:spPr>
          <a:xfrm rot="18739441">
            <a:off x="6261019" y="415481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15" name="TextBox 14">
            <a:extLst>
              <a:ext uri="{FF2B5EF4-FFF2-40B4-BE49-F238E27FC236}">
                <a16:creationId xmlns:a16="http://schemas.microsoft.com/office/drawing/2014/main" id="{6F4E6E56-F4A5-938C-B544-ECDAD4320961}"/>
              </a:ext>
            </a:extLst>
          </p:cNvPr>
          <p:cNvSpPr txBox="1"/>
          <p:nvPr/>
        </p:nvSpPr>
        <p:spPr>
          <a:xfrm rot="18911849">
            <a:off x="6896289" y="4282911"/>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16" name="TextBox 15">
            <a:extLst>
              <a:ext uri="{FF2B5EF4-FFF2-40B4-BE49-F238E27FC236}">
                <a16:creationId xmlns:a16="http://schemas.microsoft.com/office/drawing/2014/main" id="{6D8A4AFE-E156-6E19-6FD2-E232FE1109CC}"/>
              </a:ext>
            </a:extLst>
          </p:cNvPr>
          <p:cNvSpPr txBox="1"/>
          <p:nvPr/>
        </p:nvSpPr>
        <p:spPr>
          <a:xfrm rot="18859892">
            <a:off x="9510468" y="428407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17" name="TextBox 16">
            <a:extLst>
              <a:ext uri="{FF2B5EF4-FFF2-40B4-BE49-F238E27FC236}">
                <a16:creationId xmlns:a16="http://schemas.microsoft.com/office/drawing/2014/main" id="{B96ACB0A-2729-FA32-B8BB-D968A86A0AC0}"/>
              </a:ext>
            </a:extLst>
          </p:cNvPr>
          <p:cNvSpPr txBox="1"/>
          <p:nvPr/>
        </p:nvSpPr>
        <p:spPr>
          <a:xfrm rot="18859892">
            <a:off x="8714136" y="4286010"/>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18" name="TextBox 17">
            <a:extLst>
              <a:ext uri="{FF2B5EF4-FFF2-40B4-BE49-F238E27FC236}">
                <a16:creationId xmlns:a16="http://schemas.microsoft.com/office/drawing/2014/main" id="{180A5135-1CCE-CB64-BBCB-9E9B3BFE65E0}"/>
              </a:ext>
            </a:extLst>
          </p:cNvPr>
          <p:cNvSpPr txBox="1"/>
          <p:nvPr/>
        </p:nvSpPr>
        <p:spPr>
          <a:xfrm rot="18739441">
            <a:off x="8015292" y="4168112"/>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grpSp>
        <p:nvGrpSpPr>
          <p:cNvPr id="10" name="Group 9">
            <a:extLst>
              <a:ext uri="{FF2B5EF4-FFF2-40B4-BE49-F238E27FC236}">
                <a16:creationId xmlns:a16="http://schemas.microsoft.com/office/drawing/2014/main" id="{919E70E0-B883-F521-BFC4-9776EDCFAB18}"/>
              </a:ext>
            </a:extLst>
          </p:cNvPr>
          <p:cNvGrpSpPr/>
          <p:nvPr/>
        </p:nvGrpSpPr>
        <p:grpSpPr>
          <a:xfrm>
            <a:off x="5433042" y="3654891"/>
            <a:ext cx="2954797" cy="663563"/>
            <a:chOff x="2858868" y="2508967"/>
            <a:chExt cx="2954797" cy="663563"/>
          </a:xfrm>
        </p:grpSpPr>
        <p:sp>
          <p:nvSpPr>
            <p:cNvPr id="11" name="Rectangle: Rounded Corners 10">
              <a:extLst>
                <a:ext uri="{FF2B5EF4-FFF2-40B4-BE49-F238E27FC236}">
                  <a16:creationId xmlns:a16="http://schemas.microsoft.com/office/drawing/2014/main" id="{FA03899E-94E9-99EB-581C-96D1E184ADF5}"/>
                </a:ext>
              </a:extLst>
            </p:cNvPr>
            <p:cNvSpPr/>
            <p:nvPr/>
          </p:nvSpPr>
          <p:spPr>
            <a:xfrm>
              <a:off x="3120166" y="2571717"/>
              <a:ext cx="2409886" cy="578985"/>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F42D407-2B3F-EA47-948F-185E9BEBB046}"/>
                </a:ext>
              </a:extLst>
            </p:cNvPr>
            <p:cNvSpPr txBox="1"/>
            <p:nvPr/>
          </p:nvSpPr>
          <p:spPr>
            <a:xfrm>
              <a:off x="2858868" y="2508967"/>
              <a:ext cx="2954797" cy="663563"/>
            </a:xfrm>
            <a:prstGeom prst="rect">
              <a:avLst/>
            </a:prstGeom>
          </p:spPr>
          <p:txBody>
            <a:bodyPr vert="horz" wrap="none" lIns="91440" tIns="45720" rIns="91440" bIns="45720" rtlCol="0" anchor="ctr">
              <a:noAutofit/>
            </a:bodyPr>
            <a:lstStyle/>
            <a:p>
              <a:pPr algn="ctr">
                <a:spcBef>
                  <a:spcPts val="600"/>
                </a:spcBef>
              </a:pPr>
              <a:r>
                <a:rPr lang="en-GB" sz="1350" b="1">
                  <a:latin typeface="+mn-lt"/>
                </a:rPr>
                <a:t>P</a:t>
              </a:r>
              <a:r>
                <a:rPr lang="en-GB" sz="1350" b="1" baseline="-25000">
                  <a:latin typeface="+mn-lt"/>
                </a:rPr>
                <a:t>interaction</a:t>
              </a:r>
              <a:r>
                <a:rPr lang="en-GB" sz="1350" b="1">
                  <a:latin typeface="+mn-lt"/>
                </a:rPr>
                <a:t>=0.0343</a:t>
              </a:r>
              <a:endParaRPr lang="en-GB" sz="1350">
                <a:latin typeface="+mn-lt"/>
              </a:endParaRPr>
            </a:p>
          </p:txBody>
        </p:sp>
      </p:grpSp>
      <p:sp>
        <p:nvSpPr>
          <p:cNvPr id="104" name="Rectangle 103">
            <a:extLst>
              <a:ext uri="{FF2B5EF4-FFF2-40B4-BE49-F238E27FC236}">
                <a16:creationId xmlns:a16="http://schemas.microsoft.com/office/drawing/2014/main" id="{C7E65EFA-4179-E1AB-B3FC-289D8E0C693D}"/>
              </a:ext>
            </a:extLst>
          </p:cNvPr>
          <p:cNvSpPr/>
          <p:nvPr/>
        </p:nvSpPr>
        <p:spPr>
          <a:xfrm>
            <a:off x="903021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6190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ABC6A-9A0F-0543-D5F3-CA481EC45F9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80B0367-7F49-05E4-BE54-0B3E0F146ED8}"/>
              </a:ext>
            </a:extLst>
          </p:cNvPr>
          <p:cNvSpPr/>
          <p:nvPr/>
        </p:nvSpPr>
        <p:spPr>
          <a:xfrm>
            <a:off x="1406842" y="1604619"/>
            <a:ext cx="2050733" cy="3520543"/>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9" name="Rectangle 8">
            <a:extLst>
              <a:ext uri="{FF2B5EF4-FFF2-40B4-BE49-F238E27FC236}">
                <a16:creationId xmlns:a16="http://schemas.microsoft.com/office/drawing/2014/main" id="{034CECFA-DB2E-2A30-AC68-73DB606686F7}"/>
              </a:ext>
            </a:extLst>
          </p:cNvPr>
          <p:cNvSpPr/>
          <p:nvPr/>
        </p:nvSpPr>
        <p:spPr>
          <a:xfrm>
            <a:off x="3495675" y="1604619"/>
            <a:ext cx="1971675" cy="3520543"/>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Serious </a:t>
            </a:r>
            <a:b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b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3" name="Slide Number Placeholder 2">
            <a:extLst>
              <a:ext uri="{FF2B5EF4-FFF2-40B4-BE49-F238E27FC236}">
                <a16:creationId xmlns:a16="http://schemas.microsoft.com/office/drawing/2014/main" id="{591577B1-70A0-0D4F-35D4-E05F86038A40}"/>
              </a:ext>
            </a:extLst>
          </p:cNvPr>
          <p:cNvSpPr>
            <a:spLocks noGrp="1"/>
          </p:cNvSpPr>
          <p:nvPr>
            <p:ph type="sldNum" sz="quarter" idx="10"/>
          </p:nvPr>
        </p:nvSpPr>
        <p:spPr/>
        <p:txBody>
          <a:bodyPr/>
          <a:lstStyle/>
          <a:p>
            <a:fld id="{7AF8E309-D608-654D-B811-6A2C46C88181}" type="slidenum">
              <a:rPr lang="en-US" smtClean="0"/>
              <a:pPr/>
              <a:t>68</a:t>
            </a:fld>
            <a:endParaRPr lang="en-US"/>
          </a:p>
        </p:txBody>
      </p:sp>
      <p:sp>
        <p:nvSpPr>
          <p:cNvPr id="4" name="Title 3">
            <a:extLst>
              <a:ext uri="{FF2B5EF4-FFF2-40B4-BE49-F238E27FC236}">
                <a16:creationId xmlns:a16="http://schemas.microsoft.com/office/drawing/2014/main" id="{333457F1-07FE-0F9D-6E81-469067517220}"/>
              </a:ext>
            </a:extLst>
          </p:cNvPr>
          <p:cNvSpPr>
            <a:spLocks noGrp="1"/>
          </p:cNvSpPr>
          <p:nvPr>
            <p:ph type="title"/>
          </p:nvPr>
        </p:nvSpPr>
        <p:spPr/>
        <p:txBody>
          <a:bodyPr/>
          <a:lstStyle/>
          <a:p>
            <a:r>
              <a:rPr lang="en-GB"/>
              <a:t>Prespecified safety outcomes</a:t>
            </a:r>
          </a:p>
        </p:txBody>
      </p:sp>
      <p:pic>
        <p:nvPicPr>
          <p:cNvPr id="6" name="Picture 2" descr="Glasgow 2026 | ERA">
            <a:extLst>
              <a:ext uri="{FF2B5EF4-FFF2-40B4-BE49-F238E27FC236}">
                <a16:creationId xmlns:a16="http://schemas.microsoft.com/office/drawing/2014/main" id="{C98443D9-1917-449D-6A81-C5D75EB2E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24DE4269-8D18-25B2-CC1A-E73F9EEE76D5}"/>
              </a:ext>
            </a:extLst>
          </p:cNvPr>
          <p:cNvSpPr txBox="1"/>
          <p:nvPr/>
        </p:nvSpPr>
        <p:spPr>
          <a:xfrm rot="16200000">
            <a:off x="-757351" y="307230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12" name="Legend">
            <a:extLst>
              <a:ext uri="{FF2B5EF4-FFF2-40B4-BE49-F238E27FC236}">
                <a16:creationId xmlns:a16="http://schemas.microsoft.com/office/drawing/2014/main" id="{094F3470-0280-F055-7264-5E3F8BC7F3D1}"/>
              </a:ext>
            </a:extLst>
          </p:cNvPr>
          <p:cNvGrpSpPr/>
          <p:nvPr/>
        </p:nvGrpSpPr>
        <p:grpSpPr>
          <a:xfrm>
            <a:off x="3680173" y="1196618"/>
            <a:ext cx="4831654" cy="276999"/>
            <a:chOff x="2489189" y="2254389"/>
            <a:chExt cx="3671958" cy="276990"/>
          </a:xfrm>
        </p:grpSpPr>
        <p:sp>
          <p:nvSpPr>
            <p:cNvPr id="13" name="Placebo legend">
              <a:extLst>
                <a:ext uri="{FF2B5EF4-FFF2-40B4-BE49-F238E27FC236}">
                  <a16:creationId xmlns:a16="http://schemas.microsoft.com/office/drawing/2014/main" id="{DF797B4D-9303-B7DB-F67E-08B3683914B3}"/>
                </a:ext>
              </a:extLst>
            </p:cNvPr>
            <p:cNvSpPr>
              <a:spLocks noChangeArrowheads="1"/>
            </p:cNvSpPr>
            <p:nvPr/>
          </p:nvSpPr>
          <p:spPr bwMode="auto">
            <a:xfrm>
              <a:off x="4723613" y="2254389"/>
              <a:ext cx="143753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(n=7265)</a:t>
              </a:r>
            </a:p>
          </p:txBody>
        </p:sp>
        <p:sp>
          <p:nvSpPr>
            <p:cNvPr id="14" name="Finer legend">
              <a:extLst>
                <a:ext uri="{FF2B5EF4-FFF2-40B4-BE49-F238E27FC236}">
                  <a16:creationId xmlns:a16="http://schemas.microsoft.com/office/drawing/2014/main" id="{C6542143-85A5-CCF6-07F5-9A9CB54A4C04}"/>
                </a:ext>
              </a:extLst>
            </p:cNvPr>
            <p:cNvSpPr>
              <a:spLocks noChangeArrowheads="1"/>
            </p:cNvSpPr>
            <p:nvPr/>
          </p:nvSpPr>
          <p:spPr bwMode="auto">
            <a:xfrm>
              <a:off x="2489189" y="2254389"/>
              <a:ext cx="171042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(n=7282)</a:t>
              </a:r>
            </a:p>
          </p:txBody>
        </p:sp>
      </p:grpSp>
      <p:graphicFrame>
        <p:nvGraphicFramePr>
          <p:cNvPr id="15" name="Content Placeholder 8">
            <a:extLst>
              <a:ext uri="{FF2B5EF4-FFF2-40B4-BE49-F238E27FC236}">
                <a16:creationId xmlns:a16="http://schemas.microsoft.com/office/drawing/2014/main" id="{4004B816-1C8E-3901-2D72-E365A9F9D835}"/>
              </a:ext>
            </a:extLst>
          </p:cNvPr>
          <p:cNvGraphicFramePr>
            <a:graphicFrameLocks/>
          </p:cNvGraphicFramePr>
          <p:nvPr>
            <p:extLst>
              <p:ext uri="{D42A27DB-BD31-4B8C-83A1-F6EECF244321}">
                <p14:modId xmlns:p14="http://schemas.microsoft.com/office/powerpoint/2010/main" val="1895515179"/>
              </p:ext>
            </p:extLst>
          </p:nvPr>
        </p:nvGraphicFramePr>
        <p:xfrm>
          <a:off x="452120" y="1436352"/>
          <a:ext cx="11287760" cy="4675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3113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CEB0-D5A1-0186-E4E2-67608B60CA7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053985E-BE4A-83C4-98CC-FA841CC270A4}"/>
              </a:ext>
            </a:extLst>
          </p:cNvPr>
          <p:cNvSpPr/>
          <p:nvPr/>
        </p:nvSpPr>
        <p:spPr>
          <a:xfrm>
            <a:off x="1406842" y="1604619"/>
            <a:ext cx="2050733" cy="3520543"/>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9" name="Rectangle 8">
            <a:extLst>
              <a:ext uri="{FF2B5EF4-FFF2-40B4-BE49-F238E27FC236}">
                <a16:creationId xmlns:a16="http://schemas.microsoft.com/office/drawing/2014/main" id="{98CE51B8-656E-B617-790A-1390B991C3FF}"/>
              </a:ext>
            </a:extLst>
          </p:cNvPr>
          <p:cNvSpPr/>
          <p:nvPr/>
        </p:nvSpPr>
        <p:spPr>
          <a:xfrm>
            <a:off x="3495675" y="1604619"/>
            <a:ext cx="1971675" cy="3520543"/>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Serious </a:t>
            </a:r>
            <a:b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b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10" name="Rectangle 9">
            <a:extLst>
              <a:ext uri="{FF2B5EF4-FFF2-40B4-BE49-F238E27FC236}">
                <a16:creationId xmlns:a16="http://schemas.microsoft.com/office/drawing/2014/main" id="{C6CAC39A-ABC3-2618-736F-426B85C9E0E6}"/>
              </a:ext>
            </a:extLst>
          </p:cNvPr>
          <p:cNvSpPr/>
          <p:nvPr/>
        </p:nvSpPr>
        <p:spPr>
          <a:xfrm>
            <a:off x="5512118" y="1604619"/>
            <a:ext cx="1012508" cy="3520543"/>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30000" noProof="0">
              <a:ln>
                <a:noFill/>
              </a:ln>
              <a:solidFill>
                <a:srgbClr val="66B512"/>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B87CB61-ACCA-860C-35B2-993AE88A42DA}"/>
              </a:ext>
            </a:extLst>
          </p:cNvPr>
          <p:cNvSpPr>
            <a:spLocks noGrp="1"/>
          </p:cNvSpPr>
          <p:nvPr>
            <p:ph type="sldNum" sz="quarter" idx="10"/>
          </p:nvPr>
        </p:nvSpPr>
        <p:spPr/>
        <p:txBody>
          <a:bodyPr/>
          <a:lstStyle/>
          <a:p>
            <a:fld id="{7AF8E309-D608-654D-B811-6A2C46C88181}" type="slidenum">
              <a:rPr lang="en-US" smtClean="0"/>
              <a:pPr/>
              <a:t>69</a:t>
            </a:fld>
            <a:endParaRPr lang="en-US"/>
          </a:p>
        </p:txBody>
      </p:sp>
      <p:sp>
        <p:nvSpPr>
          <p:cNvPr id="4" name="Title 3">
            <a:extLst>
              <a:ext uri="{FF2B5EF4-FFF2-40B4-BE49-F238E27FC236}">
                <a16:creationId xmlns:a16="http://schemas.microsoft.com/office/drawing/2014/main" id="{695EF910-642E-151A-6C97-23E98261DF53}"/>
              </a:ext>
            </a:extLst>
          </p:cNvPr>
          <p:cNvSpPr>
            <a:spLocks noGrp="1"/>
          </p:cNvSpPr>
          <p:nvPr>
            <p:ph type="title"/>
          </p:nvPr>
        </p:nvSpPr>
        <p:spPr/>
        <p:txBody>
          <a:bodyPr/>
          <a:lstStyle/>
          <a:p>
            <a:r>
              <a:rPr lang="en-GB"/>
              <a:t>Prespecified safety outcomes</a:t>
            </a:r>
          </a:p>
        </p:txBody>
      </p:sp>
      <p:pic>
        <p:nvPicPr>
          <p:cNvPr id="6" name="Picture 2" descr="Glasgow 2026 | ERA">
            <a:extLst>
              <a:ext uri="{FF2B5EF4-FFF2-40B4-BE49-F238E27FC236}">
                <a16:creationId xmlns:a16="http://schemas.microsoft.com/office/drawing/2014/main" id="{98C3E42C-3393-69A3-F065-648BA6069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AD94A152-1BA0-B98B-AB0C-1B0B43B0D1AB}"/>
              </a:ext>
            </a:extLst>
          </p:cNvPr>
          <p:cNvSpPr txBox="1"/>
          <p:nvPr/>
        </p:nvSpPr>
        <p:spPr>
          <a:xfrm rot="16200000">
            <a:off x="-757351" y="307230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12" name="Legend">
            <a:extLst>
              <a:ext uri="{FF2B5EF4-FFF2-40B4-BE49-F238E27FC236}">
                <a16:creationId xmlns:a16="http://schemas.microsoft.com/office/drawing/2014/main" id="{2C0FAA41-95C1-5B49-3331-BD29FCD916F7}"/>
              </a:ext>
            </a:extLst>
          </p:cNvPr>
          <p:cNvGrpSpPr/>
          <p:nvPr/>
        </p:nvGrpSpPr>
        <p:grpSpPr>
          <a:xfrm>
            <a:off x="3680173" y="1196618"/>
            <a:ext cx="4831654" cy="276999"/>
            <a:chOff x="2489189" y="2254389"/>
            <a:chExt cx="3671958" cy="276990"/>
          </a:xfrm>
        </p:grpSpPr>
        <p:sp>
          <p:nvSpPr>
            <p:cNvPr id="13" name="Placebo legend">
              <a:extLst>
                <a:ext uri="{FF2B5EF4-FFF2-40B4-BE49-F238E27FC236}">
                  <a16:creationId xmlns:a16="http://schemas.microsoft.com/office/drawing/2014/main" id="{84F47AF2-2753-2006-2A83-289CA5938A7F}"/>
                </a:ext>
              </a:extLst>
            </p:cNvPr>
            <p:cNvSpPr>
              <a:spLocks noChangeArrowheads="1"/>
            </p:cNvSpPr>
            <p:nvPr/>
          </p:nvSpPr>
          <p:spPr bwMode="auto">
            <a:xfrm>
              <a:off x="4723613" y="2254389"/>
              <a:ext cx="143753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(n=7265)</a:t>
              </a:r>
            </a:p>
          </p:txBody>
        </p:sp>
        <p:sp>
          <p:nvSpPr>
            <p:cNvPr id="14" name="Finer legend">
              <a:extLst>
                <a:ext uri="{FF2B5EF4-FFF2-40B4-BE49-F238E27FC236}">
                  <a16:creationId xmlns:a16="http://schemas.microsoft.com/office/drawing/2014/main" id="{1C4D1323-AFCC-0DB8-F99E-06A29A1D9647}"/>
                </a:ext>
              </a:extLst>
            </p:cNvPr>
            <p:cNvSpPr>
              <a:spLocks noChangeArrowheads="1"/>
            </p:cNvSpPr>
            <p:nvPr/>
          </p:nvSpPr>
          <p:spPr bwMode="auto">
            <a:xfrm>
              <a:off x="2489189" y="2254389"/>
              <a:ext cx="171042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(n=7282)</a:t>
              </a:r>
            </a:p>
          </p:txBody>
        </p:sp>
      </p:grpSp>
      <p:sp>
        <p:nvSpPr>
          <p:cNvPr id="26" name="Placebo legend">
            <a:extLst>
              <a:ext uri="{FF2B5EF4-FFF2-40B4-BE49-F238E27FC236}">
                <a16:creationId xmlns:a16="http://schemas.microsoft.com/office/drawing/2014/main" id="{EA243920-DED3-F0ED-2443-0F863F1B4A99}"/>
              </a:ext>
            </a:extLst>
          </p:cNvPr>
          <p:cNvSpPr>
            <a:spLocks noChangeArrowheads="1"/>
          </p:cNvSpPr>
          <p:nvPr/>
        </p:nvSpPr>
        <p:spPr bwMode="auto">
          <a:xfrm>
            <a:off x="5467706" y="1640766"/>
            <a:ext cx="10820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pitchFamily="34" charset="0"/>
                <a:ea typeface="MS PGothic" charset="0"/>
                <a:cs typeface="+mn-cs"/>
              </a:rPr>
              <a:t>Hypotension</a:t>
            </a:r>
          </a:p>
        </p:txBody>
      </p:sp>
      <p:graphicFrame>
        <p:nvGraphicFramePr>
          <p:cNvPr id="15" name="Content Placeholder 8">
            <a:extLst>
              <a:ext uri="{FF2B5EF4-FFF2-40B4-BE49-F238E27FC236}">
                <a16:creationId xmlns:a16="http://schemas.microsoft.com/office/drawing/2014/main" id="{A6D47DE6-1AA5-F758-E73F-B400785F5ADE}"/>
              </a:ext>
            </a:extLst>
          </p:cNvPr>
          <p:cNvGraphicFramePr>
            <a:graphicFrameLocks/>
          </p:cNvGraphicFramePr>
          <p:nvPr>
            <p:extLst>
              <p:ext uri="{D42A27DB-BD31-4B8C-83A1-F6EECF244321}">
                <p14:modId xmlns:p14="http://schemas.microsoft.com/office/powerpoint/2010/main" val="3098889324"/>
              </p:ext>
            </p:extLst>
          </p:nvPr>
        </p:nvGraphicFramePr>
        <p:xfrm>
          <a:off x="452120" y="1436352"/>
          <a:ext cx="11287760" cy="4675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706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170B79A-8485-449A-84E4-90AA1C9521DE}"/>
              </a:ext>
            </a:extLst>
          </p:cNvPr>
          <p:cNvSpPr>
            <a:spLocks noGrp="1"/>
          </p:cNvSpPr>
          <p:nvPr>
            <p:ph type="ftr" sz="quarter" idx="23"/>
          </p:nvPr>
        </p:nvSpPr>
        <p:spPr>
          <a:xfrm>
            <a:off x="623886" y="6013459"/>
            <a:ext cx="10909301" cy="506124"/>
          </a:xfrm>
        </p:spPr>
        <p:txBody>
          <a:bodyPr/>
          <a:lstStyle/>
          <a:p>
            <a:r>
              <a:rPr lang="en-GB" spc="-20" noProof="0"/>
              <a:t>CI, confidence interval; CKD, chronic kidney disease; MR, mineralocorticoid receptor; nd-CKD, non-diabetic CKD; RAAS, renin–angiotensin–aldosterone system; SNS, sympathetic nervous system; T2D, type 2 diabetes. </a:t>
            </a:r>
            <a:br>
              <a:rPr lang="en-GB" noProof="0"/>
            </a:br>
            <a:r>
              <a:rPr lang="en-GB" noProof="0"/>
              <a:t>1. Anders HJ, et al. </a:t>
            </a:r>
            <a:r>
              <a:rPr lang="en-GB" i="1" noProof="0"/>
              <a:t>Nat Rev Nephrol</a:t>
            </a:r>
            <a:r>
              <a:rPr lang="en-GB" noProof="0"/>
              <a:t> 2018;14:361–377; 2. Jaisser F &amp; Barrera-Chimal J. </a:t>
            </a:r>
            <a:r>
              <a:rPr lang="en-GB" i="1" noProof="0"/>
              <a:t>Nephrol Dial Transplant </a:t>
            </a:r>
            <a:r>
              <a:rPr lang="en-GB" noProof="0"/>
              <a:t>2025;40:i29–i36; 3. Der Mesropian P, et al. </a:t>
            </a:r>
            <a:r>
              <a:rPr lang="en-GB" i="1" noProof="0"/>
              <a:t>J Am Soc Hypertens </a:t>
            </a:r>
            <a:r>
              <a:rPr lang="en-GB" noProof="0"/>
              <a:t>2018;12:154–181; </a:t>
            </a:r>
            <a:br>
              <a:rPr lang="en-GB" noProof="0"/>
            </a:br>
            <a:r>
              <a:rPr lang="en-GB" noProof="0"/>
              <a:t>4. Fogo AB. </a:t>
            </a:r>
            <a:r>
              <a:rPr lang="en-GB" i="1" noProof="0"/>
              <a:t>Pediatr Nephrol </a:t>
            </a:r>
            <a:r>
              <a:rPr lang="en-GB" noProof="0"/>
              <a:t>2007;22:2011–2022; 5. Bakris GL, et al. </a:t>
            </a:r>
            <a:r>
              <a:rPr lang="en-GB" i="1" noProof="0"/>
              <a:t>N Engl J Med </a:t>
            </a:r>
            <a:r>
              <a:rPr lang="en-GB" noProof="0"/>
              <a:t>2020;383:2219–29; 6. Pitt B, et al. </a:t>
            </a:r>
            <a:r>
              <a:rPr lang="en-GB" i="1" noProof="0"/>
              <a:t>N Engl J Med </a:t>
            </a:r>
            <a:r>
              <a:rPr lang="en-GB" noProof="0"/>
              <a:t>2021;385:2252–63.</a:t>
            </a:r>
          </a:p>
        </p:txBody>
      </p:sp>
      <p:sp>
        <p:nvSpPr>
          <p:cNvPr id="3" name="Slide Number Placeholder 2">
            <a:extLst>
              <a:ext uri="{FF2B5EF4-FFF2-40B4-BE49-F238E27FC236}">
                <a16:creationId xmlns:a16="http://schemas.microsoft.com/office/drawing/2014/main" id="{76F10257-1677-4E08-F44B-A2633D678640}"/>
              </a:ext>
            </a:extLst>
          </p:cNvPr>
          <p:cNvSpPr>
            <a:spLocks noGrp="1"/>
          </p:cNvSpPr>
          <p:nvPr>
            <p:ph type="sldNum" sz="quarter" idx="22"/>
          </p:nvPr>
        </p:nvSpPr>
        <p:spPr/>
        <p:txBody>
          <a:bodyPr/>
          <a:lstStyle/>
          <a:p>
            <a:fld id="{7AF8E309-D608-654D-B811-6A2C46C88181}" type="slidenum">
              <a:rPr lang="en-GB" noProof="0" smtClean="0"/>
              <a:pPr/>
              <a:t>7</a:t>
            </a:fld>
            <a:endParaRPr lang="en-GB" noProof="0"/>
          </a:p>
        </p:txBody>
      </p:sp>
      <p:sp>
        <p:nvSpPr>
          <p:cNvPr id="4" name="Title 3">
            <a:extLst>
              <a:ext uri="{FF2B5EF4-FFF2-40B4-BE49-F238E27FC236}">
                <a16:creationId xmlns:a16="http://schemas.microsoft.com/office/drawing/2014/main" id="{7666D0F5-73AD-F9FC-2ABC-F42CD631F1F7}"/>
              </a:ext>
            </a:extLst>
          </p:cNvPr>
          <p:cNvSpPr>
            <a:spLocks noGrp="1"/>
          </p:cNvSpPr>
          <p:nvPr>
            <p:ph type="title"/>
          </p:nvPr>
        </p:nvSpPr>
        <p:spPr/>
        <p:txBody>
          <a:bodyPr/>
          <a:lstStyle/>
          <a:p>
            <a:r>
              <a:rPr lang="en-GB" noProof="0"/>
              <a:t>MR overactivation in CKD</a:t>
            </a:r>
          </a:p>
        </p:txBody>
      </p:sp>
      <p:sp>
        <p:nvSpPr>
          <p:cNvPr id="17" name="Isosceles Triangle 16">
            <a:extLst>
              <a:ext uri="{FF2B5EF4-FFF2-40B4-BE49-F238E27FC236}">
                <a16:creationId xmlns:a16="http://schemas.microsoft.com/office/drawing/2014/main" id="{F3827C36-6693-D58F-1376-C03CCB1569F9}"/>
              </a:ext>
            </a:extLst>
          </p:cNvPr>
          <p:cNvSpPr/>
          <p:nvPr/>
        </p:nvSpPr>
        <p:spPr>
          <a:xfrm rot="10800000">
            <a:off x="4098547" y="1508750"/>
            <a:ext cx="5016557" cy="4008706"/>
          </a:xfrm>
          <a:prstGeom prst="triangle">
            <a:avLst/>
          </a:prstGeom>
          <a:solidFill>
            <a:schemeClr val="accent6">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ound Same Side Corner Rectangle 14">
            <a:extLst>
              <a:ext uri="{FF2B5EF4-FFF2-40B4-BE49-F238E27FC236}">
                <a16:creationId xmlns:a16="http://schemas.microsoft.com/office/drawing/2014/main" id="{D7684E1B-412A-E1A5-C97F-EBCC1862A67C}"/>
              </a:ext>
            </a:extLst>
          </p:cNvPr>
          <p:cNvSpPr/>
          <p:nvPr/>
        </p:nvSpPr>
        <p:spPr bwMode="gray">
          <a:xfrm>
            <a:off x="4093951" y="1163552"/>
            <a:ext cx="5025751" cy="405031"/>
          </a:xfrm>
          <a:prstGeom prst="roundRect">
            <a:avLst/>
          </a:prstGeom>
          <a:solidFill>
            <a:schemeClr val="accent3">
              <a:alpha val="90000"/>
            </a:schemeClr>
          </a:solidFill>
          <a:ln w="19050">
            <a:solidFill>
              <a:schemeClr val="bg1"/>
            </a:solidFill>
          </a:ln>
          <a:effectLst>
            <a:outerShdw blurRad="50800" dist="38100" dir="2700000" sx="99000" sy="99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lang="en-GB" sz="1600" b="1" noProof="0">
                <a:solidFill>
                  <a:schemeClr val="bg1"/>
                </a:solidFill>
                <a:latin typeface="Arial" panose="020B0604020202020204"/>
              </a:rPr>
              <a:t>MR overactivation</a:t>
            </a:r>
            <a:r>
              <a:rPr lang="en-GB" sz="1600" b="1" baseline="30000" noProof="0">
                <a:solidFill>
                  <a:schemeClr val="bg1"/>
                </a:solidFill>
                <a:latin typeface="Arial" panose="020B0604020202020204"/>
              </a:rPr>
              <a:t>2</a:t>
            </a:r>
          </a:p>
        </p:txBody>
      </p:sp>
      <p:sp>
        <p:nvSpPr>
          <p:cNvPr id="19" name="Round Same Side Corner Rectangle 14">
            <a:extLst>
              <a:ext uri="{FF2B5EF4-FFF2-40B4-BE49-F238E27FC236}">
                <a16:creationId xmlns:a16="http://schemas.microsoft.com/office/drawing/2014/main" id="{6706992E-F964-E9C1-5F24-733E298EE494}"/>
              </a:ext>
            </a:extLst>
          </p:cNvPr>
          <p:cNvSpPr/>
          <p:nvPr/>
        </p:nvSpPr>
        <p:spPr bwMode="gray">
          <a:xfrm>
            <a:off x="5486686" y="5019121"/>
            <a:ext cx="2240280" cy="360740"/>
          </a:xfrm>
          <a:prstGeom prst="roundRect">
            <a:avLst/>
          </a:prstGeom>
          <a:solidFill>
            <a:srgbClr val="F33B3F">
              <a:alpha val="89804"/>
            </a:srgbClr>
          </a:solidFill>
          <a:ln w="19050">
            <a:solidFill>
              <a:schemeClr val="bg1"/>
            </a:solidFill>
          </a:ln>
          <a:effectLst>
            <a:glow rad="50800">
              <a:srgbClr val="F55C60">
                <a:alpha val="60000"/>
              </a:srgbClr>
            </a:glow>
            <a:outerShdw blurRad="50800" dist="38100" dir="2700000" sx="99000" sy="99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392" tIns="45696" rIns="91392" bIns="45696" rtlCol="0" anchor="ctr">
            <a:noAutofit/>
          </a:bodyPr>
          <a:lstStyle/>
          <a:p>
            <a:pPr algn="ctr" defTabSz="1214282" eaLnBrk="1" fontAlgn="auto" hangingPunct="1">
              <a:spcBef>
                <a:spcPts val="0"/>
              </a:spcBef>
              <a:spcAft>
                <a:spcPts val="0"/>
              </a:spcAft>
            </a:pPr>
            <a:r>
              <a:rPr lang="en-GB" sz="1600" b="1" noProof="0">
                <a:solidFill>
                  <a:schemeClr val="bg1"/>
                </a:solidFill>
                <a:latin typeface="Arial" panose="020B0604020202020204"/>
              </a:rPr>
              <a:t>CKD progression </a:t>
            </a:r>
          </a:p>
        </p:txBody>
      </p:sp>
      <p:sp>
        <p:nvSpPr>
          <p:cNvPr id="20" name="Rectangle: Rounded Corners 19">
            <a:extLst>
              <a:ext uri="{FF2B5EF4-FFF2-40B4-BE49-F238E27FC236}">
                <a16:creationId xmlns:a16="http://schemas.microsoft.com/office/drawing/2014/main" id="{C2F8868E-1E17-B6C5-CC69-A3F39827CD19}"/>
              </a:ext>
            </a:extLst>
          </p:cNvPr>
          <p:cNvSpPr/>
          <p:nvPr/>
        </p:nvSpPr>
        <p:spPr>
          <a:xfrm>
            <a:off x="6483041" y="2132994"/>
            <a:ext cx="1750575" cy="657833"/>
          </a:xfrm>
          <a:prstGeom prst="roundRect">
            <a:avLst/>
          </a:prstGeom>
          <a:solidFill>
            <a:srgbClr val="4FBCFF">
              <a:alpha val="50196"/>
            </a:srgbClr>
          </a:solidFill>
          <a:ln w="19050" cap="flat" cmpd="sng" algn="ctr">
            <a:noFill/>
            <a:prstDash val="solid"/>
            <a:miter lim="800000"/>
          </a:ln>
          <a:effectLst/>
        </p:spPr>
        <p:txBody>
          <a:bodyPr lIns="0" r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a:ln>
                  <a:noFill/>
                </a:ln>
                <a:solidFill>
                  <a:schemeClr val="accent3"/>
                </a:solidFill>
                <a:effectLst/>
                <a:uLnTx/>
                <a:uFillTx/>
                <a:latin typeface="Arial" panose="020B0604020202020204"/>
                <a:ea typeface="+mn-ea"/>
                <a:cs typeface="+mn-cs"/>
              </a:rPr>
              <a:t>RAAS/SNS upregulation, oxidative stress or inflammatory signaling</a:t>
            </a:r>
            <a:r>
              <a:rPr lang="en-GB" sz="1150" baseline="30000" noProof="0">
                <a:solidFill>
                  <a:schemeClr val="accent3"/>
                </a:solidFill>
                <a:latin typeface="Arial" panose="020B0604020202020204"/>
              </a:rPr>
              <a:t>2</a:t>
            </a:r>
            <a:endParaRPr kumimoji="0" lang="en-GB" sz="1150" b="0" i="0" u="none" strike="noStrike" kern="1200" cap="none" spc="0" normalizeH="0" baseline="0" noProof="0">
              <a:ln>
                <a:noFill/>
              </a:ln>
              <a:solidFill>
                <a:schemeClr val="accent3"/>
              </a:solidFill>
              <a:effectLst/>
              <a:uLnTx/>
              <a:uFillTx/>
              <a:latin typeface="Arial" panose="020B0604020202020204"/>
              <a:ea typeface="+mn-ea"/>
              <a:cs typeface="+mn-cs"/>
            </a:endParaRPr>
          </a:p>
        </p:txBody>
      </p:sp>
      <p:pic>
        <p:nvPicPr>
          <p:cNvPr id="21" name="Picture 31">
            <a:extLst>
              <a:ext uri="{FF2B5EF4-FFF2-40B4-BE49-F238E27FC236}">
                <a16:creationId xmlns:a16="http://schemas.microsoft.com/office/drawing/2014/main" id="{47255579-3F5C-DC4A-B328-197432B1145E}"/>
              </a:ext>
            </a:extLst>
          </p:cNvPr>
          <p:cNvPicPr>
            <a:picLocks noChangeAspect="1"/>
          </p:cNvPicPr>
          <p:nvPr/>
        </p:nvPicPr>
        <p:blipFill>
          <a:blip r:embed="rId3">
            <a:extLst>
              <a:ext uri="{28A0092B-C50C-407E-A947-70E740481C1C}">
                <a14:useLocalDpi xmlns:a14="http://schemas.microsoft.com/office/drawing/2010/main"/>
              </a:ext>
            </a:extLst>
          </a:blip>
          <a:srcRect l="22632" r="20224"/>
          <a:stretch>
            <a:fillRect/>
          </a:stretch>
        </p:blipFill>
        <p:spPr>
          <a:xfrm>
            <a:off x="4935839" y="1800208"/>
            <a:ext cx="1471690" cy="1380917"/>
          </a:xfrm>
          <a:prstGeom prst="rect">
            <a:avLst/>
          </a:prstGeom>
          <a:effectLst>
            <a:glow rad="63500">
              <a:schemeClr val="accent1">
                <a:satMod val="175000"/>
                <a:alpha val="40000"/>
              </a:schemeClr>
            </a:glow>
          </a:effectLst>
        </p:spPr>
      </p:pic>
      <p:sp>
        <p:nvSpPr>
          <p:cNvPr id="22" name="TextBox 21">
            <a:extLst>
              <a:ext uri="{FF2B5EF4-FFF2-40B4-BE49-F238E27FC236}">
                <a16:creationId xmlns:a16="http://schemas.microsoft.com/office/drawing/2014/main" id="{E650C599-A8F1-8411-A62B-6ED2AEFAE4AB}"/>
              </a:ext>
            </a:extLst>
          </p:cNvPr>
          <p:cNvSpPr txBox="1"/>
          <p:nvPr/>
        </p:nvSpPr>
        <p:spPr>
          <a:xfrm>
            <a:off x="4270026" y="1615911"/>
            <a:ext cx="4673600" cy="276999"/>
          </a:xfrm>
          <a:prstGeom prst="rect">
            <a:avLst/>
          </a:prstGeom>
          <a:noFill/>
        </p:spPr>
        <p:txBody>
          <a:bodyPr wrap="square">
            <a:spAutoFit/>
          </a:bodyPr>
          <a:lstStyle/>
          <a:p>
            <a:pPr algn="ctr"/>
            <a:r>
              <a:rPr lang="en-GB" sz="1200" b="1" noProof="0">
                <a:solidFill>
                  <a:schemeClr val="accent3"/>
                </a:solidFill>
                <a:latin typeface="+mj-lt"/>
              </a:rPr>
              <a:t>Activates hemodynamic, inflammatory and fibrotic pathways</a:t>
            </a:r>
            <a:r>
              <a:rPr lang="en-GB" sz="1200" b="1" baseline="30000" noProof="0">
                <a:solidFill>
                  <a:schemeClr val="accent3"/>
                </a:solidFill>
                <a:latin typeface="+mj-lt"/>
              </a:rPr>
              <a:t>2</a:t>
            </a:r>
            <a:endParaRPr lang="en-GB" sz="1200" b="1" noProof="0">
              <a:solidFill>
                <a:schemeClr val="accent3"/>
              </a:solidFill>
              <a:latin typeface="+mj-lt"/>
            </a:endParaRPr>
          </a:p>
        </p:txBody>
      </p:sp>
      <p:sp>
        <p:nvSpPr>
          <p:cNvPr id="23" name="Round Same Side Corner Rectangle 14">
            <a:extLst>
              <a:ext uri="{FF2B5EF4-FFF2-40B4-BE49-F238E27FC236}">
                <a16:creationId xmlns:a16="http://schemas.microsoft.com/office/drawing/2014/main" id="{D5988050-D582-874C-E974-CD9052B45DB9}"/>
              </a:ext>
            </a:extLst>
          </p:cNvPr>
          <p:cNvSpPr/>
          <p:nvPr/>
        </p:nvSpPr>
        <p:spPr bwMode="gray">
          <a:xfrm>
            <a:off x="4897756" y="3175442"/>
            <a:ext cx="3423123" cy="324095"/>
          </a:xfrm>
          <a:prstGeom prst="roundRect">
            <a:avLst/>
          </a:prstGeom>
          <a:solidFill>
            <a:schemeClr val="accent3">
              <a:alpha val="90000"/>
            </a:schemeClr>
          </a:solidFill>
          <a:ln w="19050">
            <a:solidFill>
              <a:schemeClr val="bg1"/>
            </a:solidFill>
          </a:ln>
          <a:effectLst>
            <a:outerShdw blurRad="50800" dist="38100" dir="2700000" sx="99000" sy="99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lang="en-GB" sz="1600" b="1" noProof="0">
                <a:solidFill>
                  <a:schemeClr val="bg1"/>
                </a:solidFill>
                <a:latin typeface="Arial" panose="020B0604020202020204"/>
              </a:rPr>
              <a:t>Shared injury mechanisms</a:t>
            </a:r>
          </a:p>
        </p:txBody>
      </p:sp>
      <p:grpSp>
        <p:nvGrpSpPr>
          <p:cNvPr id="24" name="Group 23">
            <a:extLst>
              <a:ext uri="{FF2B5EF4-FFF2-40B4-BE49-F238E27FC236}">
                <a16:creationId xmlns:a16="http://schemas.microsoft.com/office/drawing/2014/main" id="{E476A9FC-DD19-51AF-DB09-AE6D36412C2A}"/>
              </a:ext>
            </a:extLst>
          </p:cNvPr>
          <p:cNvGrpSpPr/>
          <p:nvPr/>
        </p:nvGrpSpPr>
        <p:grpSpPr>
          <a:xfrm>
            <a:off x="4897757" y="3565743"/>
            <a:ext cx="3423125" cy="1193193"/>
            <a:chOff x="4343162" y="3709933"/>
            <a:chExt cx="3581019" cy="1486238"/>
          </a:xfrm>
          <a:solidFill>
            <a:srgbClr val="4FBCFF">
              <a:alpha val="49804"/>
            </a:srgbClr>
          </a:solidFill>
        </p:grpSpPr>
        <p:sp>
          <p:nvSpPr>
            <p:cNvPr id="25" name="Round Same Side Corner Rectangle 14">
              <a:extLst>
                <a:ext uri="{FF2B5EF4-FFF2-40B4-BE49-F238E27FC236}">
                  <a16:creationId xmlns:a16="http://schemas.microsoft.com/office/drawing/2014/main" id="{4229BD30-0F5E-973C-5672-7A07EA8F74DA}"/>
                </a:ext>
              </a:extLst>
            </p:cNvPr>
            <p:cNvSpPr/>
            <p:nvPr/>
          </p:nvSpPr>
          <p:spPr bwMode="gray">
            <a:xfrm>
              <a:off x="4343162" y="3709933"/>
              <a:ext cx="1764000" cy="410811"/>
            </a:xfrm>
            <a:prstGeom prst="roundRect">
              <a:avLst/>
            </a:prstGeom>
            <a:grp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lang="en-GB" sz="1150" kern="0" noProof="0">
                  <a:solidFill>
                    <a:schemeClr val="accent3"/>
                  </a:solidFill>
                  <a:latin typeface="Arial" panose="020B0604020202020204"/>
                </a:rPr>
                <a:t>Podocyte loss</a:t>
              </a:r>
              <a:r>
                <a:rPr lang="en-GB" sz="1150" kern="0" baseline="30000" noProof="0">
                  <a:solidFill>
                    <a:schemeClr val="accent3"/>
                  </a:solidFill>
                  <a:latin typeface="Arial" panose="020B0604020202020204"/>
                </a:rPr>
                <a:t>3,4</a:t>
              </a:r>
            </a:p>
          </p:txBody>
        </p:sp>
        <p:sp>
          <p:nvSpPr>
            <p:cNvPr id="26" name="Round Same Side Corner Rectangle 14">
              <a:extLst>
                <a:ext uri="{FF2B5EF4-FFF2-40B4-BE49-F238E27FC236}">
                  <a16:creationId xmlns:a16="http://schemas.microsoft.com/office/drawing/2014/main" id="{33DD5B96-0D58-9F51-8EA1-2D8A477D9265}"/>
                </a:ext>
              </a:extLst>
            </p:cNvPr>
            <p:cNvSpPr/>
            <p:nvPr/>
          </p:nvSpPr>
          <p:spPr bwMode="gray">
            <a:xfrm>
              <a:off x="6160181" y="3709944"/>
              <a:ext cx="1764000" cy="410811"/>
            </a:xfrm>
            <a:prstGeom prst="roundRect">
              <a:avLst/>
            </a:prstGeom>
            <a:grp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lang="en-GB" sz="1150" kern="0" noProof="0">
                  <a:solidFill>
                    <a:schemeClr val="accent3"/>
                  </a:solidFill>
                  <a:latin typeface="Arial" panose="020B0604020202020204"/>
                </a:rPr>
                <a:t>Proteinuria</a:t>
              </a:r>
              <a:r>
                <a:rPr lang="en-GB" sz="1150" kern="0" baseline="30000" noProof="0">
                  <a:solidFill>
                    <a:schemeClr val="accent3"/>
                  </a:solidFill>
                  <a:latin typeface="Arial" panose="020B0604020202020204"/>
                </a:rPr>
                <a:t>3,4</a:t>
              </a:r>
            </a:p>
          </p:txBody>
        </p:sp>
        <p:sp>
          <p:nvSpPr>
            <p:cNvPr id="27" name="Round Same Side Corner Rectangle 14">
              <a:extLst>
                <a:ext uri="{FF2B5EF4-FFF2-40B4-BE49-F238E27FC236}">
                  <a16:creationId xmlns:a16="http://schemas.microsoft.com/office/drawing/2014/main" id="{00827CC1-09B0-3C28-2670-98B751B0A9AE}"/>
                </a:ext>
              </a:extLst>
            </p:cNvPr>
            <p:cNvSpPr/>
            <p:nvPr/>
          </p:nvSpPr>
          <p:spPr bwMode="gray">
            <a:xfrm>
              <a:off x="4343162" y="4168856"/>
              <a:ext cx="1764000" cy="489601"/>
            </a:xfrm>
            <a:prstGeom prst="roundRect">
              <a:avLst/>
            </a:prstGeom>
            <a:grp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lang="en-GB" sz="1150" kern="0" noProof="0">
                  <a:solidFill>
                    <a:schemeClr val="accent3"/>
                  </a:solidFill>
                  <a:latin typeface="Arial" panose="020B0604020202020204"/>
                </a:rPr>
                <a:t>Tubulointerstitial damage and/or inflammation</a:t>
              </a:r>
              <a:r>
                <a:rPr lang="en-GB" sz="1150" kern="0" baseline="30000" noProof="0">
                  <a:solidFill>
                    <a:schemeClr val="accent3"/>
                  </a:solidFill>
                  <a:latin typeface="Arial" panose="020B0604020202020204"/>
                </a:rPr>
                <a:t>3,4</a:t>
              </a:r>
            </a:p>
          </p:txBody>
        </p:sp>
        <p:sp>
          <p:nvSpPr>
            <p:cNvPr id="28" name="Round Same Side Corner Rectangle 14">
              <a:extLst>
                <a:ext uri="{FF2B5EF4-FFF2-40B4-BE49-F238E27FC236}">
                  <a16:creationId xmlns:a16="http://schemas.microsoft.com/office/drawing/2014/main" id="{167876BD-C161-6567-E957-2BA76B8B3670}"/>
                </a:ext>
              </a:extLst>
            </p:cNvPr>
            <p:cNvSpPr/>
            <p:nvPr/>
          </p:nvSpPr>
          <p:spPr bwMode="gray">
            <a:xfrm>
              <a:off x="6160181" y="4168863"/>
              <a:ext cx="1764000" cy="489601"/>
            </a:xfrm>
            <a:prstGeom prst="roundRect">
              <a:avLst/>
            </a:prstGeom>
            <a:grp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lang="en-GB" sz="1150" kern="0" noProof="0">
                  <a:solidFill>
                    <a:schemeClr val="accent3"/>
                  </a:solidFill>
                  <a:latin typeface="Arial" panose="020B0604020202020204"/>
                </a:rPr>
                <a:t>Glomerulosclerosis</a:t>
              </a:r>
              <a:r>
                <a:rPr lang="en-GB" sz="1150" kern="0" baseline="30000" noProof="0">
                  <a:solidFill>
                    <a:schemeClr val="accent3"/>
                  </a:solidFill>
                  <a:latin typeface="Arial" panose="020B0604020202020204"/>
                </a:rPr>
                <a:t>3,4</a:t>
              </a:r>
            </a:p>
          </p:txBody>
        </p:sp>
        <p:sp>
          <p:nvSpPr>
            <p:cNvPr id="29" name="Round Same Side Corner Rectangle 14">
              <a:extLst>
                <a:ext uri="{FF2B5EF4-FFF2-40B4-BE49-F238E27FC236}">
                  <a16:creationId xmlns:a16="http://schemas.microsoft.com/office/drawing/2014/main" id="{7C5B77AB-B49D-F12D-A453-ABAA5518F63F}"/>
                </a:ext>
              </a:extLst>
            </p:cNvPr>
            <p:cNvSpPr/>
            <p:nvPr/>
          </p:nvSpPr>
          <p:spPr bwMode="gray">
            <a:xfrm>
              <a:off x="4343162" y="4706571"/>
              <a:ext cx="1764000" cy="489600"/>
            </a:xfrm>
            <a:prstGeom prst="roundRect">
              <a:avLst/>
            </a:prstGeom>
            <a:grp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lang="en-GB" sz="1150" kern="0" noProof="0">
                  <a:solidFill>
                    <a:schemeClr val="accent3"/>
                  </a:solidFill>
                  <a:latin typeface="Arial" panose="020B0604020202020204"/>
                </a:rPr>
                <a:t>Mesangial expansion</a:t>
              </a:r>
              <a:r>
                <a:rPr lang="en-GB" sz="1150" kern="0" baseline="30000" noProof="0">
                  <a:solidFill>
                    <a:schemeClr val="accent3"/>
                  </a:solidFill>
                  <a:latin typeface="Arial" panose="020B0604020202020204"/>
                </a:rPr>
                <a:t>4</a:t>
              </a:r>
            </a:p>
          </p:txBody>
        </p:sp>
        <p:sp>
          <p:nvSpPr>
            <p:cNvPr id="30" name="Round Same Side Corner Rectangle 14">
              <a:extLst>
                <a:ext uri="{FF2B5EF4-FFF2-40B4-BE49-F238E27FC236}">
                  <a16:creationId xmlns:a16="http://schemas.microsoft.com/office/drawing/2014/main" id="{E6A8B3B8-08E1-E065-AA9C-FE90F9EF3FFE}"/>
                </a:ext>
              </a:extLst>
            </p:cNvPr>
            <p:cNvSpPr/>
            <p:nvPr/>
          </p:nvSpPr>
          <p:spPr bwMode="gray">
            <a:xfrm>
              <a:off x="6160179" y="4706571"/>
              <a:ext cx="1764000" cy="489600"/>
            </a:xfrm>
            <a:prstGeom prst="roundRect">
              <a:avLst/>
            </a:prstGeom>
            <a:grp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lang="en-GB" sz="1150" kern="0" noProof="0">
                  <a:solidFill>
                    <a:schemeClr val="accent3"/>
                  </a:solidFill>
                  <a:latin typeface="Arial" panose="020B0604020202020204"/>
                </a:rPr>
                <a:t>Glomerular hypertrophy</a:t>
              </a:r>
              <a:r>
                <a:rPr lang="en-GB" sz="1150" kern="0" baseline="30000" noProof="0">
                  <a:solidFill>
                    <a:schemeClr val="accent3"/>
                  </a:solidFill>
                  <a:latin typeface="Arial" panose="020B0604020202020204"/>
                </a:rPr>
                <a:t>4</a:t>
              </a:r>
            </a:p>
          </p:txBody>
        </p:sp>
      </p:grpSp>
      <p:sp>
        <p:nvSpPr>
          <p:cNvPr id="31" name="Isosceles Triangle 30">
            <a:extLst>
              <a:ext uri="{FF2B5EF4-FFF2-40B4-BE49-F238E27FC236}">
                <a16:creationId xmlns:a16="http://schemas.microsoft.com/office/drawing/2014/main" id="{75E18C12-2C83-88C7-4C6B-F6F804B99425}"/>
              </a:ext>
            </a:extLst>
          </p:cNvPr>
          <p:cNvSpPr/>
          <p:nvPr/>
        </p:nvSpPr>
        <p:spPr>
          <a:xfrm rot="10800000">
            <a:off x="6510921" y="1905896"/>
            <a:ext cx="191811" cy="152047"/>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3"/>
              </a:solidFill>
            </a:endParaRPr>
          </a:p>
        </p:txBody>
      </p:sp>
      <p:sp>
        <p:nvSpPr>
          <p:cNvPr id="32" name="Isosceles Triangle 31">
            <a:extLst>
              <a:ext uri="{FF2B5EF4-FFF2-40B4-BE49-F238E27FC236}">
                <a16:creationId xmlns:a16="http://schemas.microsoft.com/office/drawing/2014/main" id="{99DBD367-CD68-2A2F-5F9C-0F0D9F781D9B}"/>
              </a:ext>
            </a:extLst>
          </p:cNvPr>
          <p:cNvSpPr/>
          <p:nvPr/>
        </p:nvSpPr>
        <p:spPr>
          <a:xfrm rot="10800000">
            <a:off x="6510921" y="2940936"/>
            <a:ext cx="191811" cy="152047"/>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3"/>
              </a:solidFill>
            </a:endParaRPr>
          </a:p>
        </p:txBody>
      </p:sp>
      <p:sp>
        <p:nvSpPr>
          <p:cNvPr id="33" name="Isosceles Triangle 32">
            <a:extLst>
              <a:ext uri="{FF2B5EF4-FFF2-40B4-BE49-F238E27FC236}">
                <a16:creationId xmlns:a16="http://schemas.microsoft.com/office/drawing/2014/main" id="{13FA38F2-6ADB-5461-7195-7B6CBCA2E179}"/>
              </a:ext>
            </a:extLst>
          </p:cNvPr>
          <p:cNvSpPr/>
          <p:nvPr/>
        </p:nvSpPr>
        <p:spPr>
          <a:xfrm rot="10800000">
            <a:off x="6510921" y="4817181"/>
            <a:ext cx="191811" cy="152047"/>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3"/>
              </a:solidFill>
            </a:endParaRPr>
          </a:p>
        </p:txBody>
      </p:sp>
      <p:cxnSp>
        <p:nvCxnSpPr>
          <p:cNvPr id="40" name="Straight Arrow Connector 39">
            <a:extLst>
              <a:ext uri="{FF2B5EF4-FFF2-40B4-BE49-F238E27FC236}">
                <a16:creationId xmlns:a16="http://schemas.microsoft.com/office/drawing/2014/main" id="{0617F1BC-7C4D-819B-4D6A-6F7A1A0ED6A8}"/>
              </a:ext>
            </a:extLst>
          </p:cNvPr>
          <p:cNvCxnSpPr>
            <a:cxnSpLocks/>
          </p:cNvCxnSpPr>
          <p:nvPr/>
        </p:nvCxnSpPr>
        <p:spPr>
          <a:xfrm>
            <a:off x="3176411" y="1338406"/>
            <a:ext cx="900000" cy="0"/>
          </a:xfrm>
          <a:prstGeom prst="straightConnector1">
            <a:avLst/>
          </a:prstGeom>
          <a:ln>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AD94BDD-C349-2992-77F4-078C42755C8C}"/>
              </a:ext>
            </a:extLst>
          </p:cNvPr>
          <p:cNvCxnSpPr>
            <a:cxnSpLocks/>
          </p:cNvCxnSpPr>
          <p:nvPr/>
        </p:nvCxnSpPr>
        <p:spPr>
          <a:xfrm flipH="1">
            <a:off x="9116209" y="1334421"/>
            <a:ext cx="610095" cy="1728"/>
          </a:xfrm>
          <a:prstGeom prst="straightConnector1">
            <a:avLst/>
          </a:prstGeom>
          <a:ln>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047D7253-61F2-9C72-2A3A-ABC85858F10F}"/>
              </a:ext>
            </a:extLst>
          </p:cNvPr>
          <p:cNvGrpSpPr/>
          <p:nvPr/>
        </p:nvGrpSpPr>
        <p:grpSpPr>
          <a:xfrm>
            <a:off x="9736370" y="1120018"/>
            <a:ext cx="2098748" cy="2244276"/>
            <a:chOff x="9055171" y="1343725"/>
            <a:chExt cx="2098748" cy="2244276"/>
          </a:xfrm>
        </p:grpSpPr>
        <p:sp>
          <p:nvSpPr>
            <p:cNvPr id="42" name="Round Same Side Corner Rectangle 14">
              <a:extLst>
                <a:ext uri="{FF2B5EF4-FFF2-40B4-BE49-F238E27FC236}">
                  <a16:creationId xmlns:a16="http://schemas.microsoft.com/office/drawing/2014/main" id="{4B259C53-E763-A5C2-BFAC-C9CCFC1D7E11}"/>
                </a:ext>
              </a:extLst>
            </p:cNvPr>
            <p:cNvSpPr/>
            <p:nvPr/>
          </p:nvSpPr>
          <p:spPr bwMode="gray">
            <a:xfrm>
              <a:off x="9055171" y="1729885"/>
              <a:ext cx="2098748" cy="1858116"/>
            </a:xfrm>
            <a:prstGeom prst="roundRect">
              <a:avLst>
                <a:gd name="adj" fmla="val 0"/>
              </a:avLst>
            </a:prstGeom>
            <a:solidFill>
              <a:schemeClr val="accent4">
                <a:lumMod val="20000"/>
                <a:lumOff val="80000"/>
                <a:alpha val="60000"/>
              </a:schemeClr>
            </a:solidFill>
            <a:ln w="19050">
              <a:noFill/>
            </a:ln>
          </p:spPr>
          <p:style>
            <a:lnRef idx="2">
              <a:schemeClr val="accent4"/>
            </a:lnRef>
            <a:fillRef idx="1">
              <a:schemeClr val="lt1"/>
            </a:fillRef>
            <a:effectRef idx="0">
              <a:schemeClr val="accent4"/>
            </a:effectRef>
            <a:fontRef idx="minor">
              <a:schemeClr val="dk1"/>
            </a:fontRef>
          </p:style>
          <p:txBody>
            <a:bodyPr wrap="square" lIns="91392" tIns="45696" rIns="91392" bIns="45696" rtlCol="0" anchor="ctr">
              <a:noAutofit/>
            </a:bodyPr>
            <a:lstStyle/>
            <a:p>
              <a:pPr lvl="0" algn="ctr" defTabSz="1214282" eaLnBrk="1" fontAlgn="auto" hangingPunct="1">
                <a:spcBef>
                  <a:spcPts val="0"/>
                </a:spcBef>
                <a:spcAft>
                  <a:spcPts val="0"/>
                </a:spcAft>
                <a:defRPr/>
              </a:pPr>
              <a:endParaRPr kumimoji="0" lang="en-GB" sz="1100" i="0" u="none" strike="noStrike" kern="1200" cap="none" spc="0" normalizeH="0" baseline="30000" noProof="0">
                <a:ln>
                  <a:noFill/>
                </a:ln>
                <a:solidFill>
                  <a:schemeClr val="accent4"/>
                </a:solidFill>
                <a:effectLst/>
                <a:uLnTx/>
                <a:uFillTx/>
                <a:latin typeface="Arial" panose="020B0604020202020204"/>
                <a:ea typeface="+mn-ea"/>
                <a:cs typeface="+mn-cs"/>
              </a:endParaRPr>
            </a:p>
          </p:txBody>
        </p:sp>
        <p:sp>
          <p:nvSpPr>
            <p:cNvPr id="43" name="Round Same Side Corner Rectangle 14">
              <a:extLst>
                <a:ext uri="{FF2B5EF4-FFF2-40B4-BE49-F238E27FC236}">
                  <a16:creationId xmlns:a16="http://schemas.microsoft.com/office/drawing/2014/main" id="{C096A37E-127A-D4F2-4A26-073241A6A7B3}"/>
                </a:ext>
              </a:extLst>
            </p:cNvPr>
            <p:cNvSpPr/>
            <p:nvPr/>
          </p:nvSpPr>
          <p:spPr bwMode="gray">
            <a:xfrm>
              <a:off x="9055171" y="1343725"/>
              <a:ext cx="2098748" cy="424880"/>
            </a:xfrm>
            <a:prstGeom prst="roundRect">
              <a:avLst/>
            </a:prstGeom>
            <a:solidFill>
              <a:schemeClr val="accent4">
                <a:alpha val="90000"/>
              </a:schemeClr>
            </a:solidFill>
            <a:ln w="19050">
              <a:solidFill>
                <a:schemeClr val="bg1"/>
              </a:solidFill>
            </a:ln>
            <a:effectLst>
              <a:outerShdw blurRad="50800" dist="38100" dir="2700000" sx="99000" sy="99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lang="en-GB" sz="1600" b="1" noProof="0">
                  <a:solidFill>
                    <a:schemeClr val="bg1"/>
                  </a:solidFill>
                  <a:latin typeface="Arial" panose="020B0604020202020204"/>
                </a:rPr>
                <a:t>nd-CKD</a:t>
              </a:r>
              <a:r>
                <a:rPr lang="en-GB" sz="1600" b="1" baseline="30000" noProof="0">
                  <a:solidFill>
                    <a:schemeClr val="bg1"/>
                  </a:solidFill>
                  <a:latin typeface="Arial" panose="020B0604020202020204"/>
                </a:rPr>
                <a:t>3,4</a:t>
              </a:r>
              <a:endParaRPr kumimoji="0" lang="en-GB" sz="1600" b="1" i="0" u="none" strike="noStrike" kern="1200" cap="none" spc="0" normalizeH="0" baseline="30000" noProof="0">
                <a:ln>
                  <a:noFill/>
                </a:ln>
                <a:solidFill>
                  <a:schemeClr val="bg1"/>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5E6C3555-063C-AD4E-1DB2-7A6B2A1F95C9}"/>
                </a:ext>
              </a:extLst>
            </p:cNvPr>
            <p:cNvGrpSpPr/>
            <p:nvPr/>
          </p:nvGrpSpPr>
          <p:grpSpPr>
            <a:xfrm>
              <a:off x="9255930" y="1888938"/>
              <a:ext cx="1680313" cy="1599614"/>
              <a:chOff x="1533368" y="2167541"/>
              <a:chExt cx="1165184" cy="1486977"/>
            </a:xfrm>
          </p:grpSpPr>
          <p:sp>
            <p:nvSpPr>
              <p:cNvPr id="45" name="Round Same Side Corner Rectangle 14">
                <a:extLst>
                  <a:ext uri="{FF2B5EF4-FFF2-40B4-BE49-F238E27FC236}">
                    <a16:creationId xmlns:a16="http://schemas.microsoft.com/office/drawing/2014/main" id="{CC65F6C6-A29A-AEEA-FD85-B737DAB2E278}"/>
                  </a:ext>
                </a:extLst>
              </p:cNvPr>
              <p:cNvSpPr/>
              <p:nvPr/>
            </p:nvSpPr>
            <p:spPr bwMode="gray">
              <a:xfrm>
                <a:off x="1546268" y="2555056"/>
                <a:ext cx="1152000" cy="318195"/>
              </a:xfrm>
              <a:prstGeom prst="roundRect">
                <a:avLst/>
              </a:prstGeom>
              <a:solidFill>
                <a:srgbClr val="FFFFFF"/>
              </a:solid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accent4"/>
                    </a:solidFill>
                    <a:effectLst/>
                    <a:uLnTx/>
                    <a:uFillTx/>
                    <a:latin typeface="Arial" panose="020B0604020202020204"/>
                    <a:ea typeface="+mn-ea"/>
                    <a:cs typeface="+mn-cs"/>
                  </a:rPr>
                  <a:t>Tubulointerstitial </a:t>
                </a:r>
              </a:p>
            </p:txBody>
          </p:sp>
          <p:sp>
            <p:nvSpPr>
              <p:cNvPr id="46" name="Round Same Side Corner Rectangle 14">
                <a:extLst>
                  <a:ext uri="{FF2B5EF4-FFF2-40B4-BE49-F238E27FC236}">
                    <a16:creationId xmlns:a16="http://schemas.microsoft.com/office/drawing/2014/main" id="{2F3FCE9C-4943-5242-6ED8-2B528D1DE109}"/>
                  </a:ext>
                </a:extLst>
              </p:cNvPr>
              <p:cNvSpPr/>
              <p:nvPr/>
            </p:nvSpPr>
            <p:spPr bwMode="gray">
              <a:xfrm>
                <a:off x="1546552" y="3336323"/>
                <a:ext cx="1152000" cy="318195"/>
              </a:xfrm>
              <a:prstGeom prst="roundRect">
                <a:avLst/>
              </a:prstGeom>
              <a:solidFill>
                <a:srgbClr val="FFFFFF"/>
              </a:solid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accent4"/>
                    </a:solidFill>
                    <a:effectLst/>
                    <a:uLnTx/>
                    <a:uFillTx/>
                    <a:latin typeface="Arial" panose="020B0604020202020204"/>
                    <a:ea typeface="+mn-ea"/>
                    <a:cs typeface="+mn-cs"/>
                  </a:rPr>
                  <a:t>Other</a:t>
                </a:r>
              </a:p>
            </p:txBody>
          </p:sp>
          <p:sp>
            <p:nvSpPr>
              <p:cNvPr id="47" name="Round Same Side Corner Rectangle 14">
                <a:extLst>
                  <a:ext uri="{FF2B5EF4-FFF2-40B4-BE49-F238E27FC236}">
                    <a16:creationId xmlns:a16="http://schemas.microsoft.com/office/drawing/2014/main" id="{EE2A659B-BB4C-AC8B-5A85-0CEF02D05099}"/>
                  </a:ext>
                </a:extLst>
              </p:cNvPr>
              <p:cNvSpPr/>
              <p:nvPr/>
            </p:nvSpPr>
            <p:spPr bwMode="gray">
              <a:xfrm>
                <a:off x="1533368" y="2167541"/>
                <a:ext cx="1152000" cy="318195"/>
              </a:xfrm>
              <a:prstGeom prst="roundRect">
                <a:avLst/>
              </a:prstGeom>
              <a:solidFill>
                <a:srgbClr val="FFFFFF"/>
              </a:solid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accent4"/>
                    </a:solidFill>
                    <a:effectLst/>
                    <a:uLnTx/>
                    <a:uFillTx/>
                    <a:latin typeface="Arial" panose="020B0604020202020204"/>
                    <a:ea typeface="+mn-ea"/>
                    <a:cs typeface="+mn-cs"/>
                  </a:rPr>
                  <a:t>Glomerular</a:t>
                </a:r>
                <a:endParaRPr kumimoji="0" lang="en-GB" sz="1200" b="0" i="0" u="none" strike="noStrike" kern="0" cap="none" spc="0" normalizeH="0" baseline="30000" noProof="0">
                  <a:ln>
                    <a:noFill/>
                  </a:ln>
                  <a:solidFill>
                    <a:schemeClr val="accent4"/>
                  </a:solidFill>
                  <a:effectLst/>
                  <a:uLnTx/>
                  <a:uFillTx/>
                  <a:latin typeface="Arial" panose="020B0604020202020204"/>
                  <a:ea typeface="+mn-ea"/>
                  <a:cs typeface="+mn-cs"/>
                </a:endParaRPr>
              </a:p>
            </p:txBody>
          </p:sp>
          <p:sp>
            <p:nvSpPr>
              <p:cNvPr id="48" name="Round Same Side Corner Rectangle 14">
                <a:extLst>
                  <a:ext uri="{FF2B5EF4-FFF2-40B4-BE49-F238E27FC236}">
                    <a16:creationId xmlns:a16="http://schemas.microsoft.com/office/drawing/2014/main" id="{17A84200-280E-E171-2D82-A8227C56838F}"/>
                  </a:ext>
                </a:extLst>
              </p:cNvPr>
              <p:cNvSpPr/>
              <p:nvPr/>
            </p:nvSpPr>
            <p:spPr bwMode="gray">
              <a:xfrm>
                <a:off x="1546268" y="2948807"/>
                <a:ext cx="1152000" cy="318195"/>
              </a:xfrm>
              <a:prstGeom prst="roundRect">
                <a:avLst/>
              </a:prstGeom>
              <a:solidFill>
                <a:srgbClr val="FFFFFF"/>
              </a:solidFill>
              <a:ln w="19050" cap="flat" cmpd="sng" algn="ctr">
                <a:noFill/>
                <a:prstDash val="solid"/>
                <a:miter lim="800000"/>
              </a:ln>
              <a:effectLst/>
            </p:spPr>
            <p:txBody>
              <a:bodyPr wrap="square" lIns="0" tIns="36000" rIns="0" bIns="36000" rtlCol="0" anchor="ctr">
                <a:noAutofit/>
              </a:bodyPr>
              <a:lstStyle/>
              <a:p>
                <a:pPr marL="0" marR="0" lvl="0" indent="0" algn="ctr" defTabSz="1214282"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accent4"/>
                    </a:solidFill>
                    <a:effectLst/>
                    <a:uLnTx/>
                    <a:uFillTx/>
                    <a:latin typeface="Arial" panose="020B0604020202020204"/>
                    <a:ea typeface="+mn-ea"/>
                    <a:cs typeface="+mn-cs"/>
                  </a:rPr>
                  <a:t>Vascular</a:t>
                </a:r>
              </a:p>
            </p:txBody>
          </p:sp>
        </p:grpSp>
      </p:grpSp>
      <p:sp>
        <p:nvSpPr>
          <p:cNvPr id="51" name="Round Same Side Corner Rectangle 14">
            <a:extLst>
              <a:ext uri="{FF2B5EF4-FFF2-40B4-BE49-F238E27FC236}">
                <a16:creationId xmlns:a16="http://schemas.microsoft.com/office/drawing/2014/main" id="{E4736536-C83B-1D42-1BA5-458BC2BF1986}"/>
              </a:ext>
            </a:extLst>
          </p:cNvPr>
          <p:cNvSpPr/>
          <p:nvPr/>
        </p:nvSpPr>
        <p:spPr bwMode="gray">
          <a:xfrm>
            <a:off x="1058945" y="1120018"/>
            <a:ext cx="2107942" cy="436775"/>
          </a:xfrm>
          <a:prstGeom prst="roundRect">
            <a:avLst/>
          </a:prstGeom>
          <a:solidFill>
            <a:schemeClr val="bg2">
              <a:lumMod val="75000"/>
            </a:schemeClr>
          </a:solidFill>
          <a:ln w="19050">
            <a:solidFill>
              <a:schemeClr val="bg1"/>
            </a:solidFill>
          </a:ln>
          <a:effectLst>
            <a:outerShdw blurRad="50800" dist="38100" dir="2700000" sx="99000" sy="99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lang="en-GB" sz="1600" b="1" noProof="0">
                <a:solidFill>
                  <a:schemeClr val="bg1"/>
                </a:solidFill>
                <a:latin typeface="Arial" panose="020B0604020202020204"/>
              </a:rPr>
              <a:t>Diabetic CKD</a:t>
            </a:r>
            <a:r>
              <a:rPr lang="en-GB" sz="1600" b="1" baseline="30000" noProof="0">
                <a:solidFill>
                  <a:schemeClr val="bg1"/>
                </a:solidFill>
                <a:latin typeface="Arial" panose="020B0604020202020204"/>
              </a:rPr>
              <a:t>1</a:t>
            </a:r>
            <a:endParaRPr kumimoji="0" lang="en-GB" sz="1600" b="1" i="0" u="none" strike="noStrike" kern="1200" cap="none" spc="0" normalizeH="0" baseline="30000" noProof="0">
              <a:ln>
                <a:noFill/>
              </a:ln>
              <a:solidFill>
                <a:schemeClr val="bg1"/>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3F736201-8083-941B-3715-2D84CB1CF9AD}"/>
              </a:ext>
            </a:extLst>
          </p:cNvPr>
          <p:cNvSpPr/>
          <p:nvPr/>
        </p:nvSpPr>
        <p:spPr>
          <a:xfrm>
            <a:off x="475999" y="2654907"/>
            <a:ext cx="3504529" cy="3315897"/>
          </a:xfrm>
          <a:prstGeom prst="rect">
            <a:avLst/>
          </a:prstGeom>
          <a:solidFill>
            <a:schemeClr val="accent2">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nchorCtr="0"/>
          <a:lstStyle/>
          <a:p>
            <a:pPr algn="ctr"/>
            <a:r>
              <a:rPr lang="en-GB" b="1" noProof="0">
                <a:solidFill>
                  <a:schemeClr val="accent2">
                    <a:lumMod val="75000"/>
                  </a:schemeClr>
                </a:solidFill>
              </a:rPr>
              <a:t>Finerenone in CKD and T2D</a:t>
            </a:r>
          </a:p>
        </p:txBody>
      </p:sp>
      <p:sp>
        <p:nvSpPr>
          <p:cNvPr id="55" name="Arrow: Down 54">
            <a:extLst>
              <a:ext uri="{FF2B5EF4-FFF2-40B4-BE49-F238E27FC236}">
                <a16:creationId xmlns:a16="http://schemas.microsoft.com/office/drawing/2014/main" id="{2FF7F38B-2065-EF29-93A7-7029A9EB576C}"/>
              </a:ext>
            </a:extLst>
          </p:cNvPr>
          <p:cNvSpPr/>
          <p:nvPr/>
        </p:nvSpPr>
        <p:spPr>
          <a:xfrm>
            <a:off x="1871436" y="1619850"/>
            <a:ext cx="493986" cy="972000"/>
          </a:xfrm>
          <a:prstGeom prst="down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Rounded Corners 63">
            <a:extLst>
              <a:ext uri="{FF2B5EF4-FFF2-40B4-BE49-F238E27FC236}">
                <a16:creationId xmlns:a16="http://schemas.microsoft.com/office/drawing/2014/main" id="{E2BE88AD-BF2D-9786-41FD-9CF22C185992}"/>
              </a:ext>
            </a:extLst>
          </p:cNvPr>
          <p:cNvSpPr/>
          <p:nvPr/>
        </p:nvSpPr>
        <p:spPr>
          <a:xfrm>
            <a:off x="593609" y="3069439"/>
            <a:ext cx="3287261" cy="26685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0" name="Picture 59">
            <a:extLst>
              <a:ext uri="{FF2B5EF4-FFF2-40B4-BE49-F238E27FC236}">
                <a16:creationId xmlns:a16="http://schemas.microsoft.com/office/drawing/2014/main" id="{78F4877D-30C7-2BDD-72EE-7E076C4C2148}"/>
              </a:ext>
            </a:extLst>
          </p:cNvPr>
          <p:cNvPicPr>
            <a:picLocks noChangeAspect="1"/>
          </p:cNvPicPr>
          <p:nvPr/>
        </p:nvPicPr>
        <p:blipFill>
          <a:blip r:embed="rId4"/>
          <a:stretch>
            <a:fillRect/>
          </a:stretch>
        </p:blipFill>
        <p:spPr>
          <a:xfrm>
            <a:off x="717921" y="3229703"/>
            <a:ext cx="1643738" cy="1128729"/>
          </a:xfrm>
          <a:prstGeom prst="rect">
            <a:avLst/>
          </a:prstGeom>
        </p:spPr>
      </p:pic>
      <p:pic>
        <p:nvPicPr>
          <p:cNvPr id="61" name="Picture 60">
            <a:extLst>
              <a:ext uri="{FF2B5EF4-FFF2-40B4-BE49-F238E27FC236}">
                <a16:creationId xmlns:a16="http://schemas.microsoft.com/office/drawing/2014/main" id="{1A2F2BC2-3B81-03E2-B1F7-57EEB0426F20}"/>
              </a:ext>
            </a:extLst>
          </p:cNvPr>
          <p:cNvPicPr>
            <a:picLocks noChangeAspect="1"/>
          </p:cNvPicPr>
          <p:nvPr/>
        </p:nvPicPr>
        <p:blipFill>
          <a:blip r:embed="rId5"/>
          <a:stretch>
            <a:fillRect/>
          </a:stretch>
        </p:blipFill>
        <p:spPr>
          <a:xfrm>
            <a:off x="623887" y="4471841"/>
            <a:ext cx="1822640" cy="1105775"/>
          </a:xfrm>
          <a:prstGeom prst="rect">
            <a:avLst/>
          </a:prstGeom>
        </p:spPr>
      </p:pic>
      <p:sp>
        <p:nvSpPr>
          <p:cNvPr id="62" name="Rectangle: Rounded Corners 61">
            <a:extLst>
              <a:ext uri="{FF2B5EF4-FFF2-40B4-BE49-F238E27FC236}">
                <a16:creationId xmlns:a16="http://schemas.microsoft.com/office/drawing/2014/main" id="{FE717CBF-1D18-9920-E5EF-5663CB57D4E0}"/>
              </a:ext>
            </a:extLst>
          </p:cNvPr>
          <p:cNvSpPr/>
          <p:nvPr/>
        </p:nvSpPr>
        <p:spPr>
          <a:xfrm>
            <a:off x="2404166" y="3251085"/>
            <a:ext cx="1461655" cy="5061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noProof="0">
                <a:solidFill>
                  <a:schemeClr val="tx1"/>
                </a:solidFill>
              </a:rPr>
              <a:t>FIDELIO-DKD</a:t>
            </a:r>
            <a:r>
              <a:rPr lang="en-GB" sz="1200" baseline="30000" noProof="0">
                <a:solidFill>
                  <a:schemeClr val="tx1"/>
                </a:solidFill>
              </a:rPr>
              <a:t>5</a:t>
            </a:r>
            <a:r>
              <a:rPr lang="en-GB" sz="1200" noProof="0">
                <a:solidFill>
                  <a:schemeClr val="tx1"/>
                </a:solidFill>
              </a:rPr>
              <a:t> </a:t>
            </a:r>
            <a:br>
              <a:rPr lang="en-GB" sz="1200" noProof="0">
                <a:solidFill>
                  <a:schemeClr val="tx1"/>
                </a:solidFill>
              </a:rPr>
            </a:br>
            <a:r>
              <a:rPr lang="en-GB" sz="1050" noProof="0">
                <a:solidFill>
                  <a:schemeClr val="tx1"/>
                </a:solidFill>
              </a:rPr>
              <a:t>Composite </a:t>
            </a:r>
            <a:br>
              <a:rPr lang="en-GB" sz="1050" noProof="0">
                <a:solidFill>
                  <a:schemeClr val="tx1"/>
                </a:solidFill>
              </a:rPr>
            </a:br>
            <a:r>
              <a:rPr lang="en-GB" sz="1050" noProof="0">
                <a:solidFill>
                  <a:schemeClr val="tx1"/>
                </a:solidFill>
              </a:rPr>
              <a:t>kidney outcome</a:t>
            </a:r>
            <a:endParaRPr lang="en-GB" sz="1200" noProof="0">
              <a:solidFill>
                <a:schemeClr val="tx1"/>
              </a:solidFill>
            </a:endParaRPr>
          </a:p>
        </p:txBody>
      </p:sp>
      <p:sp>
        <p:nvSpPr>
          <p:cNvPr id="63" name="Rectangle: Rounded Corners 62">
            <a:extLst>
              <a:ext uri="{FF2B5EF4-FFF2-40B4-BE49-F238E27FC236}">
                <a16:creationId xmlns:a16="http://schemas.microsoft.com/office/drawing/2014/main" id="{4736F97A-08AE-9F68-C9D3-3B21973FAAA5}"/>
              </a:ext>
            </a:extLst>
          </p:cNvPr>
          <p:cNvSpPr/>
          <p:nvPr/>
        </p:nvSpPr>
        <p:spPr>
          <a:xfrm>
            <a:off x="2390436" y="4540709"/>
            <a:ext cx="1461655" cy="71322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noProof="0">
                <a:solidFill>
                  <a:schemeClr val="tx1"/>
                </a:solidFill>
              </a:rPr>
              <a:t>FIGARO-DKD</a:t>
            </a:r>
            <a:r>
              <a:rPr lang="en-GB" sz="1200" baseline="30000" noProof="0">
                <a:solidFill>
                  <a:schemeClr val="tx1"/>
                </a:solidFill>
              </a:rPr>
              <a:t>6</a:t>
            </a:r>
            <a:r>
              <a:rPr lang="en-GB" sz="1200" noProof="0">
                <a:solidFill>
                  <a:schemeClr val="tx1"/>
                </a:solidFill>
              </a:rPr>
              <a:t> </a:t>
            </a:r>
            <a:br>
              <a:rPr lang="en-GB" sz="1200" noProof="0">
                <a:solidFill>
                  <a:schemeClr val="tx1"/>
                </a:solidFill>
              </a:rPr>
            </a:br>
            <a:r>
              <a:rPr lang="en-GB" sz="1050" noProof="0">
                <a:solidFill>
                  <a:schemeClr val="tx1"/>
                </a:solidFill>
              </a:rPr>
              <a:t>Composite cardiovascular </a:t>
            </a:r>
            <a:br>
              <a:rPr lang="en-GB" sz="1050" noProof="0">
                <a:solidFill>
                  <a:schemeClr val="tx1"/>
                </a:solidFill>
              </a:rPr>
            </a:br>
            <a:r>
              <a:rPr lang="en-GB" sz="1050" noProof="0">
                <a:solidFill>
                  <a:schemeClr val="tx1"/>
                </a:solidFill>
              </a:rPr>
              <a:t>outcome</a:t>
            </a:r>
          </a:p>
        </p:txBody>
      </p:sp>
      <p:sp>
        <p:nvSpPr>
          <p:cNvPr id="8" name="TextBox 7">
            <a:extLst>
              <a:ext uri="{FF2B5EF4-FFF2-40B4-BE49-F238E27FC236}">
                <a16:creationId xmlns:a16="http://schemas.microsoft.com/office/drawing/2014/main" id="{4BB809F9-71A9-0B89-BB3A-7AC144CE2EC2}"/>
              </a:ext>
            </a:extLst>
          </p:cNvPr>
          <p:cNvSpPr txBox="1"/>
          <p:nvPr/>
        </p:nvSpPr>
        <p:spPr>
          <a:xfrm>
            <a:off x="9253593" y="1023350"/>
            <a:ext cx="328557" cy="369332"/>
          </a:xfrm>
          <a:prstGeom prst="rect">
            <a:avLst/>
          </a:prstGeom>
          <a:noFill/>
        </p:spPr>
        <p:txBody>
          <a:bodyPr wrap="square">
            <a:spAutoFit/>
          </a:bodyPr>
          <a:lstStyle/>
          <a:p>
            <a:r>
              <a:rPr lang="en-GB" b="1">
                <a:solidFill>
                  <a:schemeClr val="accent4"/>
                </a:solidFill>
                <a:latin typeface="Arial" panose="020B0604020202020204"/>
              </a:rPr>
              <a:t>?</a:t>
            </a:r>
            <a:endParaRPr lang="en-US">
              <a:solidFill>
                <a:schemeClr val="accent4"/>
              </a:solidFill>
            </a:endParaRPr>
          </a:p>
        </p:txBody>
      </p:sp>
      <p:pic>
        <p:nvPicPr>
          <p:cNvPr id="6" name="Picture 2" descr="Glasgow 2026 | ERA">
            <a:extLst>
              <a:ext uri="{FF2B5EF4-FFF2-40B4-BE49-F238E27FC236}">
                <a16:creationId xmlns:a16="http://schemas.microsoft.com/office/drawing/2014/main" id="{9104340E-A0C2-836A-72CD-5EA8BB562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37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P spid="64" grpId="0" animBg="1"/>
      <p:bldP spid="62" grpId="0"/>
      <p:bldP spid="63"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0CD7-32C5-C427-3AB3-C1F04318E47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FD7DB17-1DC0-7F43-23BC-9FAF71730B09}"/>
              </a:ext>
            </a:extLst>
          </p:cNvPr>
          <p:cNvSpPr/>
          <p:nvPr/>
        </p:nvSpPr>
        <p:spPr>
          <a:xfrm>
            <a:off x="1406842" y="1604619"/>
            <a:ext cx="2050733" cy="3520543"/>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9" name="Rectangle 8">
            <a:extLst>
              <a:ext uri="{FF2B5EF4-FFF2-40B4-BE49-F238E27FC236}">
                <a16:creationId xmlns:a16="http://schemas.microsoft.com/office/drawing/2014/main" id="{25F01EB7-5813-783D-0C1B-B13A592CC9A1}"/>
              </a:ext>
            </a:extLst>
          </p:cNvPr>
          <p:cNvSpPr/>
          <p:nvPr/>
        </p:nvSpPr>
        <p:spPr>
          <a:xfrm>
            <a:off x="3495675" y="1604619"/>
            <a:ext cx="1971675" cy="3520543"/>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Serious </a:t>
            </a:r>
            <a:b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b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10" name="Rectangle 9">
            <a:extLst>
              <a:ext uri="{FF2B5EF4-FFF2-40B4-BE49-F238E27FC236}">
                <a16:creationId xmlns:a16="http://schemas.microsoft.com/office/drawing/2014/main" id="{0B7511B1-E6AF-19AC-98C9-453C9C7B3F7C}"/>
              </a:ext>
            </a:extLst>
          </p:cNvPr>
          <p:cNvSpPr/>
          <p:nvPr/>
        </p:nvSpPr>
        <p:spPr>
          <a:xfrm>
            <a:off x="5512118" y="1604619"/>
            <a:ext cx="1012508" cy="3520543"/>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30000" noProof="0">
              <a:ln>
                <a:noFill/>
              </a:ln>
              <a:solidFill>
                <a:srgbClr val="66B512"/>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C4D370E7-BD2C-1901-3A0F-528EEFDB7201}"/>
              </a:ext>
            </a:extLst>
          </p:cNvPr>
          <p:cNvSpPr/>
          <p:nvPr/>
        </p:nvSpPr>
        <p:spPr>
          <a:xfrm>
            <a:off x="6572661" y="1604619"/>
            <a:ext cx="1939166" cy="3520543"/>
          </a:xfrm>
          <a:prstGeom prst="rect">
            <a:avLst/>
          </a:prstGeom>
          <a:solidFill>
            <a:schemeClr val="bg1">
              <a:lumMod val="6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Acute kidney injury*</a:t>
            </a:r>
            <a:endParaRPr kumimoji="0" lang="en-GB" sz="1400" b="1" i="0" u="none" strike="noStrike" kern="1200" cap="none" spc="0" normalizeH="0" baseline="30000" noProof="0">
              <a:ln>
                <a:noFill/>
              </a:ln>
              <a:solidFill>
                <a:schemeClr val="bg2">
                  <a:lumMod val="75000"/>
                </a:scheme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61A3D9A8-8232-1339-FDE1-3299085C6499}"/>
              </a:ext>
            </a:extLst>
          </p:cNvPr>
          <p:cNvSpPr>
            <a:spLocks noGrp="1"/>
          </p:cNvSpPr>
          <p:nvPr>
            <p:ph type="ftr" sz="quarter" idx="11"/>
          </p:nvPr>
        </p:nvSpPr>
        <p:spPr/>
        <p:txBody>
          <a:bodyPr/>
          <a:lstStyle/>
          <a:p>
            <a:r>
              <a:rPr lang="en-AU"/>
              <a:t>*Preferred term.</a:t>
            </a:r>
          </a:p>
        </p:txBody>
      </p:sp>
      <p:sp>
        <p:nvSpPr>
          <p:cNvPr id="3" name="Slide Number Placeholder 2">
            <a:extLst>
              <a:ext uri="{FF2B5EF4-FFF2-40B4-BE49-F238E27FC236}">
                <a16:creationId xmlns:a16="http://schemas.microsoft.com/office/drawing/2014/main" id="{BC2703D4-FD1B-8419-A468-D25902DEB310}"/>
              </a:ext>
            </a:extLst>
          </p:cNvPr>
          <p:cNvSpPr>
            <a:spLocks noGrp="1"/>
          </p:cNvSpPr>
          <p:nvPr>
            <p:ph type="sldNum" sz="quarter" idx="10"/>
          </p:nvPr>
        </p:nvSpPr>
        <p:spPr/>
        <p:txBody>
          <a:bodyPr/>
          <a:lstStyle/>
          <a:p>
            <a:fld id="{7AF8E309-D608-654D-B811-6A2C46C88181}" type="slidenum">
              <a:rPr lang="en-US" smtClean="0"/>
              <a:pPr/>
              <a:t>70</a:t>
            </a:fld>
            <a:endParaRPr lang="en-US"/>
          </a:p>
        </p:txBody>
      </p:sp>
      <p:sp>
        <p:nvSpPr>
          <p:cNvPr id="4" name="Title 3">
            <a:extLst>
              <a:ext uri="{FF2B5EF4-FFF2-40B4-BE49-F238E27FC236}">
                <a16:creationId xmlns:a16="http://schemas.microsoft.com/office/drawing/2014/main" id="{6A3637C8-A75A-611C-87C3-8C1813E1DA5D}"/>
              </a:ext>
            </a:extLst>
          </p:cNvPr>
          <p:cNvSpPr>
            <a:spLocks noGrp="1"/>
          </p:cNvSpPr>
          <p:nvPr>
            <p:ph type="title"/>
          </p:nvPr>
        </p:nvSpPr>
        <p:spPr/>
        <p:txBody>
          <a:bodyPr/>
          <a:lstStyle/>
          <a:p>
            <a:r>
              <a:rPr lang="en-GB"/>
              <a:t>Prespecified safety outcomes</a:t>
            </a:r>
          </a:p>
        </p:txBody>
      </p:sp>
      <p:pic>
        <p:nvPicPr>
          <p:cNvPr id="6" name="Picture 2" descr="Glasgow 2026 | ERA">
            <a:extLst>
              <a:ext uri="{FF2B5EF4-FFF2-40B4-BE49-F238E27FC236}">
                <a16:creationId xmlns:a16="http://schemas.microsoft.com/office/drawing/2014/main" id="{8BBBF689-FFA4-B330-DD53-2BC2CCA1C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28C01C88-723D-54B9-DBC0-2C6A77B8CB17}"/>
              </a:ext>
            </a:extLst>
          </p:cNvPr>
          <p:cNvSpPr txBox="1"/>
          <p:nvPr/>
        </p:nvSpPr>
        <p:spPr>
          <a:xfrm rot="16200000">
            <a:off x="-757351" y="307230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12" name="Legend">
            <a:extLst>
              <a:ext uri="{FF2B5EF4-FFF2-40B4-BE49-F238E27FC236}">
                <a16:creationId xmlns:a16="http://schemas.microsoft.com/office/drawing/2014/main" id="{BA7F659D-EBA5-ADA7-E6F3-02CAF26908C8}"/>
              </a:ext>
            </a:extLst>
          </p:cNvPr>
          <p:cNvGrpSpPr/>
          <p:nvPr/>
        </p:nvGrpSpPr>
        <p:grpSpPr>
          <a:xfrm>
            <a:off x="3680173" y="1196618"/>
            <a:ext cx="4831654" cy="276999"/>
            <a:chOff x="2489189" y="2254389"/>
            <a:chExt cx="3671958" cy="276990"/>
          </a:xfrm>
        </p:grpSpPr>
        <p:sp>
          <p:nvSpPr>
            <p:cNvPr id="13" name="Placebo legend">
              <a:extLst>
                <a:ext uri="{FF2B5EF4-FFF2-40B4-BE49-F238E27FC236}">
                  <a16:creationId xmlns:a16="http://schemas.microsoft.com/office/drawing/2014/main" id="{73B6D785-599F-E5B7-EF57-1BC3CAEF874E}"/>
                </a:ext>
              </a:extLst>
            </p:cNvPr>
            <p:cNvSpPr>
              <a:spLocks noChangeArrowheads="1"/>
            </p:cNvSpPr>
            <p:nvPr/>
          </p:nvSpPr>
          <p:spPr bwMode="auto">
            <a:xfrm>
              <a:off x="4723613" y="2254389"/>
              <a:ext cx="143753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(n=7265)</a:t>
              </a:r>
            </a:p>
          </p:txBody>
        </p:sp>
        <p:sp>
          <p:nvSpPr>
            <p:cNvPr id="14" name="Finer legend">
              <a:extLst>
                <a:ext uri="{FF2B5EF4-FFF2-40B4-BE49-F238E27FC236}">
                  <a16:creationId xmlns:a16="http://schemas.microsoft.com/office/drawing/2014/main" id="{7BA252C2-01B5-8643-4F90-FC5460B8D577}"/>
                </a:ext>
              </a:extLst>
            </p:cNvPr>
            <p:cNvSpPr>
              <a:spLocks noChangeArrowheads="1"/>
            </p:cNvSpPr>
            <p:nvPr/>
          </p:nvSpPr>
          <p:spPr bwMode="auto">
            <a:xfrm>
              <a:off x="2489189" y="2254389"/>
              <a:ext cx="171042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(n=7282)</a:t>
              </a:r>
            </a:p>
          </p:txBody>
        </p:sp>
      </p:grpSp>
      <p:sp>
        <p:nvSpPr>
          <p:cNvPr id="26" name="Placebo legend">
            <a:extLst>
              <a:ext uri="{FF2B5EF4-FFF2-40B4-BE49-F238E27FC236}">
                <a16:creationId xmlns:a16="http://schemas.microsoft.com/office/drawing/2014/main" id="{16B0AC71-95D2-070D-162A-BB4A569261B4}"/>
              </a:ext>
            </a:extLst>
          </p:cNvPr>
          <p:cNvSpPr>
            <a:spLocks noChangeArrowheads="1"/>
          </p:cNvSpPr>
          <p:nvPr/>
        </p:nvSpPr>
        <p:spPr bwMode="auto">
          <a:xfrm>
            <a:off x="5467706" y="1640766"/>
            <a:ext cx="10820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pitchFamily="34" charset="0"/>
                <a:ea typeface="MS PGothic" charset="0"/>
                <a:cs typeface="+mn-cs"/>
              </a:rPr>
              <a:t>Hypotension</a:t>
            </a:r>
          </a:p>
        </p:txBody>
      </p:sp>
      <p:graphicFrame>
        <p:nvGraphicFramePr>
          <p:cNvPr id="15" name="Content Placeholder 8">
            <a:extLst>
              <a:ext uri="{FF2B5EF4-FFF2-40B4-BE49-F238E27FC236}">
                <a16:creationId xmlns:a16="http://schemas.microsoft.com/office/drawing/2014/main" id="{534EE597-F944-C38C-14AF-DED82B0B500F}"/>
              </a:ext>
            </a:extLst>
          </p:cNvPr>
          <p:cNvGraphicFramePr>
            <a:graphicFrameLocks/>
          </p:cNvGraphicFramePr>
          <p:nvPr>
            <p:extLst>
              <p:ext uri="{D42A27DB-BD31-4B8C-83A1-F6EECF244321}">
                <p14:modId xmlns:p14="http://schemas.microsoft.com/office/powerpoint/2010/main" val="583612989"/>
              </p:ext>
            </p:extLst>
          </p:nvPr>
        </p:nvGraphicFramePr>
        <p:xfrm>
          <a:off x="452120" y="1436352"/>
          <a:ext cx="11287760" cy="4675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433724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CBAFA-961E-4A3A-08DF-F4B6BB4D383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DA6AAB-B047-2A9C-FDE0-38A4A5EAD495}"/>
              </a:ext>
            </a:extLst>
          </p:cNvPr>
          <p:cNvSpPr/>
          <p:nvPr/>
        </p:nvSpPr>
        <p:spPr>
          <a:xfrm>
            <a:off x="1406842" y="1604619"/>
            <a:ext cx="2050733" cy="3520543"/>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9" name="Rectangle 8">
            <a:extLst>
              <a:ext uri="{FF2B5EF4-FFF2-40B4-BE49-F238E27FC236}">
                <a16:creationId xmlns:a16="http://schemas.microsoft.com/office/drawing/2014/main" id="{D5AFC68C-8315-50C9-C9E6-988FB0DB32AA}"/>
              </a:ext>
            </a:extLst>
          </p:cNvPr>
          <p:cNvSpPr/>
          <p:nvPr/>
        </p:nvSpPr>
        <p:spPr>
          <a:xfrm>
            <a:off x="3495675" y="1604619"/>
            <a:ext cx="1971675" cy="3520543"/>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Serious </a:t>
            </a:r>
            <a:b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b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adverse events</a:t>
            </a:r>
          </a:p>
        </p:txBody>
      </p:sp>
      <p:sp>
        <p:nvSpPr>
          <p:cNvPr id="10" name="Rectangle 9">
            <a:extLst>
              <a:ext uri="{FF2B5EF4-FFF2-40B4-BE49-F238E27FC236}">
                <a16:creationId xmlns:a16="http://schemas.microsoft.com/office/drawing/2014/main" id="{A604494A-3B20-CD8B-94B6-8C0A7C64DD05}"/>
              </a:ext>
            </a:extLst>
          </p:cNvPr>
          <p:cNvSpPr/>
          <p:nvPr/>
        </p:nvSpPr>
        <p:spPr>
          <a:xfrm>
            <a:off x="5512118" y="1604619"/>
            <a:ext cx="1012508" cy="3520543"/>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30000" noProof="0">
              <a:ln>
                <a:noFill/>
              </a:ln>
              <a:solidFill>
                <a:srgbClr val="66B512"/>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13B30D8-EFDE-7202-7BDA-F0E9BAEE6041}"/>
              </a:ext>
            </a:extLst>
          </p:cNvPr>
          <p:cNvSpPr/>
          <p:nvPr/>
        </p:nvSpPr>
        <p:spPr>
          <a:xfrm>
            <a:off x="6572661" y="1604619"/>
            <a:ext cx="1939166" cy="3520543"/>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Acute kidney injury*</a:t>
            </a:r>
            <a:endParaRPr kumimoji="0" lang="en-GB" sz="1400" b="1" i="0" u="none" strike="noStrike" kern="1200" cap="none" spc="0" normalizeH="0" baseline="30000" noProof="0">
              <a:ln>
                <a:noFill/>
              </a:ln>
              <a:solidFill>
                <a:schemeClr val="bg2">
                  <a:lumMod val="75000"/>
                </a:schemeClr>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8FF49A5A-7D40-9EEA-9CBE-DFE7C40C960D}"/>
              </a:ext>
            </a:extLst>
          </p:cNvPr>
          <p:cNvSpPr/>
          <p:nvPr/>
        </p:nvSpPr>
        <p:spPr>
          <a:xfrm>
            <a:off x="8559862" y="1604618"/>
            <a:ext cx="3041588" cy="3520543"/>
          </a:xfrm>
          <a:prstGeom prst="rect">
            <a:avLst/>
          </a:prstGeom>
          <a:solidFill>
            <a:srgbClr val="ABABAB">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Hypokalaemia</a:t>
            </a:r>
            <a:endParaRPr kumimoji="0" lang="en-GB" sz="1400" b="1" i="0" u="none" strike="noStrike" kern="1200" cap="none" spc="0" normalizeH="0" baseline="30000" noProof="0">
              <a:ln>
                <a:noFill/>
              </a:ln>
              <a:solidFill>
                <a:schemeClr val="bg2">
                  <a:lumMod val="75000"/>
                </a:scheme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8D9740AF-9770-7B0F-1807-C3AB631BF108}"/>
              </a:ext>
            </a:extLst>
          </p:cNvPr>
          <p:cNvSpPr>
            <a:spLocks noGrp="1"/>
          </p:cNvSpPr>
          <p:nvPr>
            <p:ph type="ftr" sz="quarter" idx="11"/>
          </p:nvPr>
        </p:nvSpPr>
        <p:spPr/>
        <p:txBody>
          <a:bodyPr/>
          <a:lstStyle/>
          <a:p>
            <a:r>
              <a:rPr lang="en-AU"/>
              <a:t>*Preferred term.</a:t>
            </a:r>
          </a:p>
        </p:txBody>
      </p:sp>
      <p:sp>
        <p:nvSpPr>
          <p:cNvPr id="3" name="Slide Number Placeholder 2">
            <a:extLst>
              <a:ext uri="{FF2B5EF4-FFF2-40B4-BE49-F238E27FC236}">
                <a16:creationId xmlns:a16="http://schemas.microsoft.com/office/drawing/2014/main" id="{B6028FE6-2E33-F230-4D74-1965DC5A765C}"/>
              </a:ext>
            </a:extLst>
          </p:cNvPr>
          <p:cNvSpPr>
            <a:spLocks noGrp="1"/>
          </p:cNvSpPr>
          <p:nvPr>
            <p:ph type="sldNum" sz="quarter" idx="10"/>
          </p:nvPr>
        </p:nvSpPr>
        <p:spPr/>
        <p:txBody>
          <a:bodyPr/>
          <a:lstStyle/>
          <a:p>
            <a:fld id="{7AF8E309-D608-654D-B811-6A2C46C88181}" type="slidenum">
              <a:rPr lang="en-US" smtClean="0"/>
              <a:pPr/>
              <a:t>71</a:t>
            </a:fld>
            <a:endParaRPr lang="en-US"/>
          </a:p>
        </p:txBody>
      </p:sp>
      <p:sp>
        <p:nvSpPr>
          <p:cNvPr id="4" name="Title 3">
            <a:extLst>
              <a:ext uri="{FF2B5EF4-FFF2-40B4-BE49-F238E27FC236}">
                <a16:creationId xmlns:a16="http://schemas.microsoft.com/office/drawing/2014/main" id="{D15781BC-E373-5A71-09F6-61E4E561A147}"/>
              </a:ext>
            </a:extLst>
          </p:cNvPr>
          <p:cNvSpPr>
            <a:spLocks noGrp="1"/>
          </p:cNvSpPr>
          <p:nvPr>
            <p:ph type="title"/>
          </p:nvPr>
        </p:nvSpPr>
        <p:spPr/>
        <p:txBody>
          <a:bodyPr/>
          <a:lstStyle/>
          <a:p>
            <a:r>
              <a:rPr lang="en-GB"/>
              <a:t>Prespecified safety outcomes</a:t>
            </a:r>
          </a:p>
        </p:txBody>
      </p:sp>
      <p:pic>
        <p:nvPicPr>
          <p:cNvPr id="6" name="Picture 2" descr="Glasgow 2026 | ERA">
            <a:extLst>
              <a:ext uri="{FF2B5EF4-FFF2-40B4-BE49-F238E27FC236}">
                <a16:creationId xmlns:a16="http://schemas.microsoft.com/office/drawing/2014/main" id="{E5F1B3BC-B3C3-D50B-8CEE-8D33EBF65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ABE09D2F-DDB3-EB60-4B2E-6FB05F1A9C0F}"/>
              </a:ext>
            </a:extLst>
          </p:cNvPr>
          <p:cNvSpPr txBox="1"/>
          <p:nvPr/>
        </p:nvSpPr>
        <p:spPr>
          <a:xfrm rot="16200000">
            <a:off x="-757351" y="307230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4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12" name="Legend">
            <a:extLst>
              <a:ext uri="{FF2B5EF4-FFF2-40B4-BE49-F238E27FC236}">
                <a16:creationId xmlns:a16="http://schemas.microsoft.com/office/drawing/2014/main" id="{83A05013-73A2-7310-F56D-6B095C768B35}"/>
              </a:ext>
            </a:extLst>
          </p:cNvPr>
          <p:cNvGrpSpPr/>
          <p:nvPr/>
        </p:nvGrpSpPr>
        <p:grpSpPr>
          <a:xfrm>
            <a:off x="3680173" y="1196618"/>
            <a:ext cx="4831654" cy="276999"/>
            <a:chOff x="2489189" y="2254389"/>
            <a:chExt cx="3671958" cy="276990"/>
          </a:xfrm>
        </p:grpSpPr>
        <p:sp>
          <p:nvSpPr>
            <p:cNvPr id="13" name="Placebo legend">
              <a:extLst>
                <a:ext uri="{FF2B5EF4-FFF2-40B4-BE49-F238E27FC236}">
                  <a16:creationId xmlns:a16="http://schemas.microsoft.com/office/drawing/2014/main" id="{53123DEF-7947-7E28-372D-8E7CCE5CBD8A}"/>
                </a:ext>
              </a:extLst>
            </p:cNvPr>
            <p:cNvSpPr>
              <a:spLocks noChangeArrowheads="1"/>
            </p:cNvSpPr>
            <p:nvPr/>
          </p:nvSpPr>
          <p:spPr bwMode="auto">
            <a:xfrm>
              <a:off x="4723613" y="2254389"/>
              <a:ext cx="143753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(n=7265)</a:t>
              </a:r>
            </a:p>
          </p:txBody>
        </p:sp>
        <p:sp>
          <p:nvSpPr>
            <p:cNvPr id="14" name="Finer legend">
              <a:extLst>
                <a:ext uri="{FF2B5EF4-FFF2-40B4-BE49-F238E27FC236}">
                  <a16:creationId xmlns:a16="http://schemas.microsoft.com/office/drawing/2014/main" id="{17E2BF7A-8E1C-0A1C-80F7-23FE933B3F29}"/>
                </a:ext>
              </a:extLst>
            </p:cNvPr>
            <p:cNvSpPr>
              <a:spLocks noChangeArrowheads="1"/>
            </p:cNvSpPr>
            <p:nvPr/>
          </p:nvSpPr>
          <p:spPr bwMode="auto">
            <a:xfrm>
              <a:off x="2489189" y="2254389"/>
              <a:ext cx="171042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(n=7282)</a:t>
              </a:r>
            </a:p>
          </p:txBody>
        </p:sp>
      </p:grpSp>
      <p:sp>
        <p:nvSpPr>
          <p:cNvPr id="26" name="Placebo legend">
            <a:extLst>
              <a:ext uri="{FF2B5EF4-FFF2-40B4-BE49-F238E27FC236}">
                <a16:creationId xmlns:a16="http://schemas.microsoft.com/office/drawing/2014/main" id="{2C168B59-6646-01FD-FF5D-3AAAE11BCB5C}"/>
              </a:ext>
            </a:extLst>
          </p:cNvPr>
          <p:cNvSpPr>
            <a:spLocks noChangeArrowheads="1"/>
          </p:cNvSpPr>
          <p:nvPr/>
        </p:nvSpPr>
        <p:spPr bwMode="auto">
          <a:xfrm>
            <a:off x="5467706" y="1640766"/>
            <a:ext cx="10820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75000"/>
                  </a:schemeClr>
                </a:solidFill>
                <a:effectLst/>
                <a:uLnTx/>
                <a:uFillTx/>
                <a:latin typeface="Arial" panose="020B0604020202020204" pitchFamily="34" charset="0"/>
                <a:ea typeface="MS PGothic" charset="0"/>
                <a:cs typeface="+mn-cs"/>
              </a:rPr>
              <a:t>Hypotension</a:t>
            </a:r>
          </a:p>
        </p:txBody>
      </p:sp>
      <p:graphicFrame>
        <p:nvGraphicFramePr>
          <p:cNvPr id="15" name="Content Placeholder 8">
            <a:extLst>
              <a:ext uri="{FF2B5EF4-FFF2-40B4-BE49-F238E27FC236}">
                <a16:creationId xmlns:a16="http://schemas.microsoft.com/office/drawing/2014/main" id="{8C904FEA-6563-2536-A42E-6BD35F0766D2}"/>
              </a:ext>
            </a:extLst>
          </p:cNvPr>
          <p:cNvGraphicFramePr>
            <a:graphicFrameLocks/>
          </p:cNvGraphicFramePr>
          <p:nvPr>
            <p:extLst>
              <p:ext uri="{D42A27DB-BD31-4B8C-83A1-F6EECF244321}">
                <p14:modId xmlns:p14="http://schemas.microsoft.com/office/powerpoint/2010/main" val="2698860674"/>
              </p:ext>
            </p:extLst>
          </p:nvPr>
        </p:nvGraphicFramePr>
        <p:xfrm>
          <a:off x="452120" y="1436352"/>
          <a:ext cx="11287760" cy="4675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3542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A5716A-A96A-EB10-B79F-9A95382CCE49}"/>
              </a:ext>
            </a:extLst>
          </p:cNvPr>
          <p:cNvSpPr>
            <a:spLocks noGrp="1"/>
          </p:cNvSpPr>
          <p:nvPr>
            <p:ph type="ftr" sz="quarter" idx="11"/>
          </p:nvPr>
        </p:nvSpPr>
        <p:spPr/>
        <p:txBody>
          <a:bodyPr/>
          <a:lstStyle/>
          <a:p>
            <a:r>
              <a:rPr lang="en-US"/>
              <a:t>CKD, chronic kidney disease; CV, cardiovascular; SGLT2i, sodium–glucose co-transporter-2</a:t>
            </a:r>
          </a:p>
        </p:txBody>
      </p:sp>
      <p:sp>
        <p:nvSpPr>
          <p:cNvPr id="3" name="Slide Number Placeholder 2">
            <a:extLst>
              <a:ext uri="{FF2B5EF4-FFF2-40B4-BE49-F238E27FC236}">
                <a16:creationId xmlns:a16="http://schemas.microsoft.com/office/drawing/2014/main" id="{72419DA0-51D3-AB18-800B-924D097E9BB6}"/>
              </a:ext>
            </a:extLst>
          </p:cNvPr>
          <p:cNvSpPr>
            <a:spLocks noGrp="1"/>
          </p:cNvSpPr>
          <p:nvPr>
            <p:ph type="sldNum" sz="quarter" idx="10"/>
          </p:nvPr>
        </p:nvSpPr>
        <p:spPr/>
        <p:txBody>
          <a:bodyPr/>
          <a:lstStyle/>
          <a:p>
            <a:fld id="{7AF8E309-D608-654D-B811-6A2C46C88181}" type="slidenum">
              <a:rPr lang="en-US" smtClean="0"/>
              <a:pPr/>
              <a:t>72</a:t>
            </a:fld>
            <a:endParaRPr lang="en-US"/>
          </a:p>
        </p:txBody>
      </p:sp>
      <p:sp>
        <p:nvSpPr>
          <p:cNvPr id="5" name="Title 3">
            <a:extLst>
              <a:ext uri="{FF2B5EF4-FFF2-40B4-BE49-F238E27FC236}">
                <a16:creationId xmlns:a16="http://schemas.microsoft.com/office/drawing/2014/main" id="{5939B0DB-1193-712B-A20D-77FC3B672A1E}"/>
              </a:ext>
            </a:extLst>
          </p:cNvPr>
          <p:cNvSpPr txBox="1">
            <a:spLocks/>
          </p:cNvSpPr>
          <p:nvPr/>
        </p:nvSpPr>
        <p:spPr>
          <a:xfrm>
            <a:off x="623889" y="333375"/>
            <a:ext cx="9324974" cy="962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a:lstStyle>
          <a:p>
            <a:pPr fontAlgn="auto">
              <a:spcAft>
                <a:spcPts val="0"/>
              </a:spcAft>
            </a:pPr>
            <a:r>
              <a:rPr lang="en-GB"/>
              <a:t>Summary</a:t>
            </a:r>
          </a:p>
        </p:txBody>
      </p:sp>
      <p:sp>
        <p:nvSpPr>
          <p:cNvPr id="6" name="Rectangle: Rounded Corners 5">
            <a:extLst>
              <a:ext uri="{FF2B5EF4-FFF2-40B4-BE49-F238E27FC236}">
                <a16:creationId xmlns:a16="http://schemas.microsoft.com/office/drawing/2014/main" id="{5E9E7FDA-FFC5-839B-C2A7-265CC61F9F23}"/>
              </a:ext>
            </a:extLst>
          </p:cNvPr>
          <p:cNvSpPr/>
          <p:nvPr/>
        </p:nvSpPr>
        <p:spPr>
          <a:xfrm>
            <a:off x="8280836" y="1907583"/>
            <a:ext cx="3211418" cy="3272865"/>
          </a:xfrm>
          <a:prstGeom prst="roundRect">
            <a:avLst>
              <a:gd name="adj" fmla="val 8976"/>
            </a:avLst>
          </a:prstGeom>
          <a:solidFill>
            <a:schemeClr val="bg1">
              <a:lumMod val="95000"/>
              <a:alpha val="50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defTabSz="914400" eaLnBrk="1" fontAlgn="auto" hangingPunct="1">
              <a:lnSpc>
                <a:spcPct val="90000"/>
              </a:lnSpc>
              <a:spcBef>
                <a:spcPts val="0"/>
              </a:spcBef>
              <a:spcAft>
                <a:spcPts val="600"/>
              </a:spcAft>
              <a:buClr>
                <a:srgbClr val="003455"/>
              </a:buClr>
              <a:buFont typeface="Arial" panose="020B0604020202020204" pitchFamily="34" charset="0"/>
              <a:buChar char="•"/>
              <a:defRPr/>
            </a:pPr>
            <a:r>
              <a:rPr lang="en-GB" sz="1600" noProof="0">
                <a:solidFill>
                  <a:schemeClr val="accent3"/>
                </a:solidFill>
              </a:rPr>
              <a:t>Finerenone was well-tolerated in this</a:t>
            </a:r>
            <a:r>
              <a:rPr lang="en-GB" sz="1600">
                <a:solidFill>
                  <a:schemeClr val="accent3"/>
                </a:solidFill>
              </a:rPr>
              <a:t> broad patient population</a:t>
            </a:r>
            <a:r>
              <a:rPr lang="en-GB" sz="1600" noProof="0">
                <a:solidFill>
                  <a:schemeClr val="accent3"/>
                </a:solidFill>
              </a:rPr>
              <a:t> </a:t>
            </a:r>
          </a:p>
          <a:p>
            <a:pPr marL="285750" lvl="0" indent="-285750" defTabSz="914400" eaLnBrk="1" fontAlgn="auto" hangingPunct="1">
              <a:lnSpc>
                <a:spcPct val="90000"/>
              </a:lnSpc>
              <a:spcBef>
                <a:spcPts val="0"/>
              </a:spcBef>
              <a:spcAft>
                <a:spcPts val="600"/>
              </a:spcAft>
              <a:buClr>
                <a:srgbClr val="003455"/>
              </a:buClr>
              <a:buFont typeface="Arial" panose="020B0604020202020204" pitchFamily="34" charset="0"/>
              <a:buChar char="•"/>
              <a:defRPr/>
            </a:pPr>
            <a:r>
              <a:rPr lang="en-GB" sz="1600" noProof="0">
                <a:solidFill>
                  <a:schemeClr val="accent3"/>
                </a:solidFill>
              </a:rPr>
              <a:t>Hyperkalaemia occurred more frequently with finerenone than placebo, but the incidence of events requiring hospitalisation was low in both arms </a:t>
            </a:r>
          </a:p>
          <a:p>
            <a:pPr marL="540000" lvl="1" indent="-285750" defTabSz="914400" eaLnBrk="1" fontAlgn="auto" hangingPunct="1">
              <a:lnSpc>
                <a:spcPct val="90000"/>
              </a:lnSpc>
              <a:spcBef>
                <a:spcPts val="0"/>
              </a:spcBef>
              <a:spcAft>
                <a:spcPts val="600"/>
              </a:spcAft>
              <a:buClr>
                <a:srgbClr val="003455"/>
              </a:buClr>
              <a:buFont typeface="Arial" panose="020B0604020202020204" pitchFamily="34" charset="0"/>
              <a:buChar char="‒"/>
              <a:defRPr/>
            </a:pPr>
            <a:r>
              <a:rPr lang="en-GB" sz="1600" noProof="0">
                <a:solidFill>
                  <a:schemeClr val="accent3"/>
                </a:solidFill>
              </a:rPr>
              <a:t>The risk of hospitalisation for hyperkalaemia was increased in patients with vs without diabetes</a:t>
            </a:r>
          </a:p>
        </p:txBody>
      </p:sp>
      <p:cxnSp>
        <p:nvCxnSpPr>
          <p:cNvPr id="7" name="Straight Connector 6">
            <a:extLst>
              <a:ext uri="{FF2B5EF4-FFF2-40B4-BE49-F238E27FC236}">
                <a16:creationId xmlns:a16="http://schemas.microsoft.com/office/drawing/2014/main" id="{3382DE45-0C02-615E-7B7C-89C76BED1D83}"/>
              </a:ext>
            </a:extLst>
          </p:cNvPr>
          <p:cNvCxnSpPr>
            <a:cxnSpLocks/>
          </p:cNvCxnSpPr>
          <p:nvPr/>
        </p:nvCxnSpPr>
        <p:spPr>
          <a:xfrm>
            <a:off x="8593614" y="1668468"/>
            <a:ext cx="258586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972F5AC-85F1-E682-D2DA-42C4CDF0F512}"/>
              </a:ext>
            </a:extLst>
          </p:cNvPr>
          <p:cNvGrpSpPr/>
          <p:nvPr/>
        </p:nvGrpSpPr>
        <p:grpSpPr>
          <a:xfrm>
            <a:off x="9184810" y="746686"/>
            <a:ext cx="1403470" cy="1366125"/>
            <a:chOff x="1391551" y="1437469"/>
            <a:chExt cx="1355074" cy="1366125"/>
          </a:xfrm>
        </p:grpSpPr>
        <p:sp>
          <p:nvSpPr>
            <p:cNvPr id="9" name="Flowchart: Connector 8">
              <a:extLst>
                <a:ext uri="{FF2B5EF4-FFF2-40B4-BE49-F238E27FC236}">
                  <a16:creationId xmlns:a16="http://schemas.microsoft.com/office/drawing/2014/main" id="{BB706A1A-2ADD-638F-84F1-D6F2350BC7A8}"/>
                </a:ext>
              </a:extLst>
            </p:cNvPr>
            <p:cNvSpPr/>
            <p:nvPr/>
          </p:nvSpPr>
          <p:spPr>
            <a:xfrm>
              <a:off x="1391551" y="1437469"/>
              <a:ext cx="1355074" cy="1366125"/>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lowchart: Connector 9">
              <a:extLst>
                <a:ext uri="{FF2B5EF4-FFF2-40B4-BE49-F238E27FC236}">
                  <a16:creationId xmlns:a16="http://schemas.microsoft.com/office/drawing/2014/main" id="{705D4930-EE53-3276-95F0-78B4DC212FEF}"/>
                </a:ext>
              </a:extLst>
            </p:cNvPr>
            <p:cNvSpPr/>
            <p:nvPr/>
          </p:nvSpPr>
          <p:spPr>
            <a:xfrm>
              <a:off x="1503956" y="1546875"/>
              <a:ext cx="1152000" cy="1152000"/>
            </a:xfrm>
            <a:prstGeom prst="flowChartConnector">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1" name="Graphic 10" descr="Medical">
            <a:extLst>
              <a:ext uri="{FF2B5EF4-FFF2-40B4-BE49-F238E27FC236}">
                <a16:creationId xmlns:a16="http://schemas.microsoft.com/office/drawing/2014/main" id="{04E2A55E-DED3-7E1B-8D2B-63D166A81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3875" y="950972"/>
            <a:ext cx="969944" cy="969944"/>
          </a:xfrm>
          <a:prstGeom prst="rect">
            <a:avLst/>
          </a:prstGeom>
        </p:spPr>
      </p:pic>
      <p:sp>
        <p:nvSpPr>
          <p:cNvPr id="12" name="Rectangle: Rounded Corners 11">
            <a:extLst>
              <a:ext uri="{FF2B5EF4-FFF2-40B4-BE49-F238E27FC236}">
                <a16:creationId xmlns:a16="http://schemas.microsoft.com/office/drawing/2014/main" id="{3D835416-A6E7-CBF4-EE20-78E0448911BB}"/>
              </a:ext>
            </a:extLst>
          </p:cNvPr>
          <p:cNvSpPr/>
          <p:nvPr/>
        </p:nvSpPr>
        <p:spPr>
          <a:xfrm>
            <a:off x="614798" y="1922262"/>
            <a:ext cx="3081163" cy="3258185"/>
          </a:xfrm>
          <a:prstGeom prst="roundRect">
            <a:avLst>
              <a:gd name="adj" fmla="val 8976"/>
            </a:avLst>
          </a:prstGeom>
          <a:solidFill>
            <a:schemeClr val="accent1">
              <a:lumMod val="20000"/>
              <a:lumOff val="80000"/>
              <a:alpha val="50000"/>
            </a:schemeClr>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1" fontAlgn="auto" hangingPunct="1">
              <a:lnSpc>
                <a:spcPct val="90000"/>
              </a:lnSpc>
              <a:spcBef>
                <a:spcPts val="0"/>
              </a:spcBef>
              <a:spcAft>
                <a:spcPts val="0"/>
              </a:spcAft>
              <a:buClr>
                <a:srgbClr val="003455"/>
              </a:buClr>
              <a:defRPr/>
            </a:pPr>
            <a:r>
              <a:rPr lang="en-GB" sz="1600" noProof="0">
                <a:solidFill>
                  <a:schemeClr val="accent1">
                    <a:lumMod val="75000"/>
                  </a:schemeClr>
                </a:solidFill>
              </a:rPr>
              <a:t>This pre-specified individual patient data pooled analysis investigated the efficacy and safety of finerenone in patients with a broad range</a:t>
            </a:r>
            <a:r>
              <a:rPr lang="en-GB" sz="1600">
                <a:solidFill>
                  <a:schemeClr val="accent1">
                    <a:lumMod val="75000"/>
                  </a:schemeClr>
                </a:solidFill>
              </a:rPr>
              <a:t> of CKD aetiologies, levels of glycaemia, and kidney function</a:t>
            </a:r>
            <a:endParaRPr lang="en-GB" sz="1600" noProof="0">
              <a:solidFill>
                <a:schemeClr val="accent1">
                  <a:lumMod val="75000"/>
                </a:schemeClr>
              </a:solidFill>
            </a:endParaRPr>
          </a:p>
        </p:txBody>
      </p:sp>
      <p:cxnSp>
        <p:nvCxnSpPr>
          <p:cNvPr id="13" name="Straight Connector 12">
            <a:extLst>
              <a:ext uri="{FF2B5EF4-FFF2-40B4-BE49-F238E27FC236}">
                <a16:creationId xmlns:a16="http://schemas.microsoft.com/office/drawing/2014/main" id="{15C467B0-671D-1BD0-E1CA-76A9B39D43F5}"/>
              </a:ext>
            </a:extLst>
          </p:cNvPr>
          <p:cNvCxnSpPr>
            <a:cxnSpLocks/>
          </p:cNvCxnSpPr>
          <p:nvPr/>
        </p:nvCxnSpPr>
        <p:spPr>
          <a:xfrm>
            <a:off x="907032" y="1668468"/>
            <a:ext cx="249669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2BCB684-6DD6-2E11-2772-B94632BDAB9B}"/>
              </a:ext>
            </a:extLst>
          </p:cNvPr>
          <p:cNvGrpSpPr/>
          <p:nvPr/>
        </p:nvGrpSpPr>
        <p:grpSpPr>
          <a:xfrm>
            <a:off x="1477842" y="797486"/>
            <a:ext cx="1355074" cy="1366125"/>
            <a:chOff x="1411853" y="1422860"/>
            <a:chExt cx="1355074" cy="1366125"/>
          </a:xfrm>
        </p:grpSpPr>
        <p:sp>
          <p:nvSpPr>
            <p:cNvPr id="15" name="Flowchart: Connector 14">
              <a:extLst>
                <a:ext uri="{FF2B5EF4-FFF2-40B4-BE49-F238E27FC236}">
                  <a16:creationId xmlns:a16="http://schemas.microsoft.com/office/drawing/2014/main" id="{85EA29AA-E604-465E-8F85-C481C27C06CF}"/>
                </a:ext>
              </a:extLst>
            </p:cNvPr>
            <p:cNvSpPr/>
            <p:nvPr/>
          </p:nvSpPr>
          <p:spPr>
            <a:xfrm>
              <a:off x="1411853" y="1422860"/>
              <a:ext cx="1355074"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lowchart: Connector 15">
              <a:extLst>
                <a:ext uri="{FF2B5EF4-FFF2-40B4-BE49-F238E27FC236}">
                  <a16:creationId xmlns:a16="http://schemas.microsoft.com/office/drawing/2014/main" id="{0E0E6330-8F42-BFE4-7892-8EB2001DFE36}"/>
                </a:ext>
              </a:extLst>
            </p:cNvPr>
            <p:cNvSpPr/>
            <p:nvPr/>
          </p:nvSpPr>
          <p:spPr>
            <a:xfrm>
              <a:off x="1503956" y="1546875"/>
              <a:ext cx="1152000" cy="1152000"/>
            </a:xfrm>
            <a:prstGeom prst="flowChartConnector">
              <a:avLst/>
            </a:prstGeom>
            <a:solidFill>
              <a:schemeClr val="bg1"/>
            </a:solidFill>
            <a:ln w="381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7" name="Graphic 16" descr="Shield Tick with solid fill">
            <a:extLst>
              <a:ext uri="{FF2B5EF4-FFF2-40B4-BE49-F238E27FC236}">
                <a16:creationId xmlns:a16="http://schemas.microsoft.com/office/drawing/2014/main" id="{E85ED493-8ACC-EDFC-5E1A-CE0AB5E4F7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8345" y="1053514"/>
            <a:ext cx="854069" cy="854069"/>
          </a:xfrm>
          <a:prstGeom prst="rect">
            <a:avLst/>
          </a:prstGeom>
        </p:spPr>
      </p:pic>
      <p:sp>
        <p:nvSpPr>
          <p:cNvPr id="18" name="Rectangle: Rounded Corners 17">
            <a:extLst>
              <a:ext uri="{FF2B5EF4-FFF2-40B4-BE49-F238E27FC236}">
                <a16:creationId xmlns:a16="http://schemas.microsoft.com/office/drawing/2014/main" id="{3788BAF2-AC91-0521-E623-DB1109369762}"/>
              </a:ext>
            </a:extLst>
          </p:cNvPr>
          <p:cNvSpPr/>
          <p:nvPr/>
        </p:nvSpPr>
        <p:spPr>
          <a:xfrm>
            <a:off x="4326893" y="1907583"/>
            <a:ext cx="3323011" cy="3272864"/>
          </a:xfrm>
          <a:prstGeom prst="roundRect">
            <a:avLst>
              <a:gd name="adj" fmla="val 8976"/>
            </a:avLst>
          </a:prstGeom>
          <a:solidFill>
            <a:schemeClr val="accent2">
              <a:lumMod val="20000"/>
              <a:lumOff val="80000"/>
              <a:alpha val="50000"/>
            </a:schemeClr>
          </a:solidFill>
          <a:ln w="381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GB" sz="1600">
                <a:solidFill>
                  <a:schemeClr val="accent2">
                    <a:lumMod val="75000"/>
                  </a:schemeClr>
                </a:solidFill>
              </a:rPr>
              <a:t>Finerenone reduced the risk of CKD progression, including kidney failure alone, CV events, and mortality relative to placebo</a:t>
            </a:r>
          </a:p>
          <a:p>
            <a:pPr marL="285750" indent="-285750" defTabSz="914400" eaLnBrk="1" fontAlgn="auto" hangingPunct="1">
              <a:lnSpc>
                <a:spcPct val="90000"/>
              </a:lnSpc>
              <a:spcBef>
                <a:spcPts val="0"/>
              </a:spcBef>
              <a:spcAft>
                <a:spcPts val="600"/>
              </a:spcAft>
              <a:buClr>
                <a:schemeClr val="accent2">
                  <a:lumMod val="75000"/>
                </a:schemeClr>
              </a:buClr>
              <a:buFont typeface="Arial" panose="020B0604020202020204" pitchFamily="34" charset="0"/>
              <a:buChar char="•"/>
              <a:defRPr/>
            </a:pPr>
            <a:r>
              <a:rPr lang="en-GB" sz="1600">
                <a:solidFill>
                  <a:schemeClr val="accent2">
                    <a:lumMod val="75000"/>
                  </a:schemeClr>
                </a:solidFill>
              </a:rPr>
              <a:t>Treatment effects on the composite kidney outcome were consistent across a broad spectrum of baseline glycaemia levels and kidney function and were unaffected by baseline SGLT2i use </a:t>
            </a:r>
          </a:p>
        </p:txBody>
      </p:sp>
      <p:cxnSp>
        <p:nvCxnSpPr>
          <p:cNvPr id="19" name="Straight Connector 18">
            <a:extLst>
              <a:ext uri="{FF2B5EF4-FFF2-40B4-BE49-F238E27FC236}">
                <a16:creationId xmlns:a16="http://schemas.microsoft.com/office/drawing/2014/main" id="{588742C1-2CF3-D6B1-F87E-7AE636E0E852}"/>
              </a:ext>
            </a:extLst>
          </p:cNvPr>
          <p:cNvCxnSpPr>
            <a:cxnSpLocks/>
          </p:cNvCxnSpPr>
          <p:nvPr/>
        </p:nvCxnSpPr>
        <p:spPr>
          <a:xfrm>
            <a:off x="4696264" y="1668468"/>
            <a:ext cx="2584269"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0CBCFCA-FFFE-2B77-0EDB-3FCC8ADE9693}"/>
              </a:ext>
            </a:extLst>
          </p:cNvPr>
          <p:cNvGrpSpPr/>
          <p:nvPr/>
        </p:nvGrpSpPr>
        <p:grpSpPr>
          <a:xfrm>
            <a:off x="5287096" y="797486"/>
            <a:ext cx="1402605" cy="1366125"/>
            <a:chOff x="1427842" y="1378404"/>
            <a:chExt cx="1355074" cy="1366125"/>
          </a:xfrm>
        </p:grpSpPr>
        <p:sp>
          <p:nvSpPr>
            <p:cNvPr id="21" name="Flowchart: Connector 20">
              <a:extLst>
                <a:ext uri="{FF2B5EF4-FFF2-40B4-BE49-F238E27FC236}">
                  <a16:creationId xmlns:a16="http://schemas.microsoft.com/office/drawing/2014/main" id="{3715C537-DBA5-89D6-4272-FAB2CA8F68BD}"/>
                </a:ext>
              </a:extLst>
            </p:cNvPr>
            <p:cNvSpPr/>
            <p:nvPr/>
          </p:nvSpPr>
          <p:spPr>
            <a:xfrm>
              <a:off x="1427842" y="1378404"/>
              <a:ext cx="1355074"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Flowchart: Connector 21">
              <a:extLst>
                <a:ext uri="{FF2B5EF4-FFF2-40B4-BE49-F238E27FC236}">
                  <a16:creationId xmlns:a16="http://schemas.microsoft.com/office/drawing/2014/main" id="{D5FDDD88-D5CF-EAB4-6CED-78872F10399D}"/>
                </a:ext>
              </a:extLst>
            </p:cNvPr>
            <p:cNvSpPr/>
            <p:nvPr/>
          </p:nvSpPr>
          <p:spPr>
            <a:xfrm>
              <a:off x="1503956" y="1521979"/>
              <a:ext cx="1152000" cy="1152000"/>
            </a:xfrm>
            <a:prstGeom prst="flowChartConnector">
              <a:avLst/>
            </a:prstGeom>
            <a:solidFill>
              <a:schemeClr val="bg1"/>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3" name="Graphic 22" descr="Bullseye with solid fill">
            <a:extLst>
              <a:ext uri="{FF2B5EF4-FFF2-40B4-BE49-F238E27FC236}">
                <a16:creationId xmlns:a16="http://schemas.microsoft.com/office/drawing/2014/main" id="{7465AC4D-4BA0-1EA6-1993-961825076A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1198" y="1056801"/>
            <a:ext cx="914400" cy="914400"/>
          </a:xfrm>
          <a:prstGeom prst="rect">
            <a:avLst/>
          </a:prstGeom>
        </p:spPr>
      </p:pic>
      <p:pic>
        <p:nvPicPr>
          <p:cNvPr id="25" name="Picture 2" descr="Glasgow 2026 | ERA">
            <a:extLst>
              <a:ext uri="{FF2B5EF4-FFF2-40B4-BE49-F238E27FC236}">
                <a16:creationId xmlns:a16="http://schemas.microsoft.com/office/drawing/2014/main" id="{3561E83F-E46D-9597-2276-190DF86B4C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08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CD30BE-AD81-78A4-C241-4304C3968A3D}"/>
              </a:ext>
            </a:extLst>
          </p:cNvPr>
          <p:cNvSpPr/>
          <p:nvPr/>
        </p:nvSpPr>
        <p:spPr>
          <a:xfrm>
            <a:off x="9219586" y="466648"/>
            <a:ext cx="2769326" cy="6958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Aoife doing now</a:t>
            </a:r>
          </a:p>
        </p:txBody>
      </p:sp>
      <p:pic>
        <p:nvPicPr>
          <p:cNvPr id="10" name="Picture 4" descr="Research and Publications - Ada">
            <a:extLst>
              <a:ext uri="{FF2B5EF4-FFF2-40B4-BE49-F238E27FC236}">
                <a16:creationId xmlns:a16="http://schemas.microsoft.com/office/drawing/2014/main" id="{78F7F162-EC51-E97A-834F-086A114EEE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316" y="6070564"/>
            <a:ext cx="2586128" cy="28285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BE74D58-BAD3-25B9-A829-DCE99862EF91}"/>
              </a:ext>
            </a:extLst>
          </p:cNvPr>
          <p:cNvSpPr>
            <a:spLocks/>
          </p:cNvSpPr>
          <p:nvPr/>
        </p:nvSpPr>
        <p:spPr>
          <a:xfrm>
            <a:off x="7943851" y="1499474"/>
            <a:ext cx="3188564" cy="32439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highlight>
                <a:srgbClr val="FFFF00"/>
              </a:highlight>
            </a:endParaRPr>
          </a:p>
        </p:txBody>
      </p:sp>
      <p:pic>
        <p:nvPicPr>
          <p:cNvPr id="14" name="Picture 2" descr="Glasgow 2026 | ERA">
            <a:extLst>
              <a:ext uri="{FF2B5EF4-FFF2-40B4-BE49-F238E27FC236}">
                <a16:creationId xmlns:a16="http://schemas.microsoft.com/office/drawing/2014/main" id="{7944083F-1676-C1E1-6954-26CFC598E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1250" y="559745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9">
            <a:extLst>
              <a:ext uri="{FF2B5EF4-FFF2-40B4-BE49-F238E27FC236}">
                <a16:creationId xmlns:a16="http://schemas.microsoft.com/office/drawing/2014/main" id="{141869F7-6E87-507F-C155-158AAFAB1400}"/>
              </a:ext>
            </a:extLst>
          </p:cNvPr>
          <p:cNvSpPr txBox="1">
            <a:spLocks/>
          </p:cNvSpPr>
          <p:nvPr/>
        </p:nvSpPr>
        <p:spPr>
          <a:xfrm>
            <a:off x="947669" y="1427805"/>
            <a:ext cx="6473857" cy="704873"/>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a:solidFill>
                  <a:schemeClr val="tx2"/>
                </a:solidFill>
              </a:rPr>
              <a:t>Brendon L Neuen, Hiddo JL Heerspink, Vlado Perkovic, et al, </a:t>
            </a:r>
            <a:br>
              <a:rPr lang="en-GB">
                <a:solidFill>
                  <a:schemeClr val="tx2"/>
                </a:solidFill>
              </a:rPr>
            </a:br>
            <a:r>
              <a:rPr lang="en-GB">
                <a:solidFill>
                  <a:schemeClr val="tx2"/>
                </a:solidFill>
              </a:rPr>
              <a:t>and the FIND-CKD, FIDELIO-DKD and FIGARO-DKD Investigators</a:t>
            </a:r>
          </a:p>
        </p:txBody>
      </p:sp>
      <p:sp>
        <p:nvSpPr>
          <p:cNvPr id="17" name="Text Placeholder 10">
            <a:extLst>
              <a:ext uri="{FF2B5EF4-FFF2-40B4-BE49-F238E27FC236}">
                <a16:creationId xmlns:a16="http://schemas.microsoft.com/office/drawing/2014/main" id="{633AE649-54C9-2CB6-858E-AD4EC85AF1DD}"/>
              </a:ext>
            </a:extLst>
          </p:cNvPr>
          <p:cNvSpPr txBox="1">
            <a:spLocks/>
          </p:cNvSpPr>
          <p:nvPr/>
        </p:nvSpPr>
        <p:spPr>
          <a:xfrm>
            <a:off x="947668" y="2400599"/>
            <a:ext cx="6397349" cy="1354382"/>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2400" b="1">
                <a:solidFill>
                  <a:schemeClr val="tx2"/>
                </a:solidFill>
              </a:rPr>
              <a:t>Efficacy and safety of finerenone in patients with chronic kidney disease: An individual participant data pooled analysis (INFINITY)</a:t>
            </a:r>
          </a:p>
        </p:txBody>
      </p:sp>
      <p:sp>
        <p:nvSpPr>
          <p:cNvPr id="18" name="Text Placeholder 12">
            <a:extLst>
              <a:ext uri="{FF2B5EF4-FFF2-40B4-BE49-F238E27FC236}">
                <a16:creationId xmlns:a16="http://schemas.microsoft.com/office/drawing/2014/main" id="{AE98C847-17BE-7EA3-EF0B-BE1A93C7ACCB}"/>
              </a:ext>
            </a:extLst>
          </p:cNvPr>
          <p:cNvSpPr txBox="1">
            <a:spLocks/>
          </p:cNvSpPr>
          <p:nvPr/>
        </p:nvSpPr>
        <p:spPr>
          <a:xfrm>
            <a:off x="1103376" y="4791341"/>
            <a:ext cx="5715831" cy="1015663"/>
          </a:xfrm>
          <a:prstGeom prst="rect">
            <a:avLst/>
          </a:prstGeom>
        </p:spPr>
        <p:txBody>
          <a:bodyPr vert="horz" lIns="0" tIns="45720" rIns="90000" bIns="45720" rtlCol="0" anchor="b">
            <a:spAutoFit/>
          </a:bodyPr>
          <a:lstStyle>
            <a:defPPr>
              <a:defRPr lang="en-US"/>
            </a:defPPr>
            <a:lvl1pPr algn="l" defTabSz="609585" rtl="0" eaLnBrk="0" fontAlgn="base" hangingPunct="0">
              <a:spcBef>
                <a:spcPct val="0"/>
              </a:spcBef>
              <a:spcAft>
                <a:spcPct val="0"/>
              </a:spcAft>
              <a:defRPr sz="900" b="0" kern="1200">
                <a:solidFill>
                  <a:schemeClr val="bg1"/>
                </a:solidFill>
                <a:latin typeface="+mn-lt"/>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r>
              <a:rPr lang="en-US" sz="1600">
                <a:solidFill>
                  <a:schemeClr val="tx2"/>
                </a:solidFill>
              </a:rPr>
              <a:t>Published online June 5, 2026</a:t>
            </a:r>
          </a:p>
          <a:p>
            <a:r>
              <a:rPr lang="en-US" sz="1600">
                <a:solidFill>
                  <a:schemeClr val="tx2"/>
                </a:solidFill>
              </a:rPr>
              <a:t>European Renal Association 63</a:t>
            </a:r>
            <a:r>
              <a:rPr lang="en-US" sz="1600" baseline="30000">
                <a:solidFill>
                  <a:schemeClr val="tx2"/>
                </a:solidFill>
              </a:rPr>
              <a:t>rd</a:t>
            </a:r>
            <a:r>
              <a:rPr lang="en-US" sz="1600">
                <a:solidFill>
                  <a:schemeClr val="tx2"/>
                </a:solidFill>
              </a:rPr>
              <a:t> Congress</a:t>
            </a:r>
          </a:p>
          <a:p>
            <a:endParaRPr lang="en-US" sz="1600">
              <a:solidFill>
                <a:schemeClr val="tx2"/>
              </a:solidFill>
            </a:endParaRPr>
          </a:p>
          <a:p>
            <a:r>
              <a:rPr lang="en-US" sz="1200">
                <a:solidFill>
                  <a:schemeClr val="tx2"/>
                </a:solidFill>
              </a:rPr>
              <a:t>Available at thelancet.com</a:t>
            </a:r>
          </a:p>
        </p:txBody>
      </p:sp>
      <p:sp>
        <p:nvSpPr>
          <p:cNvPr id="19" name="Text Placeholder 9">
            <a:extLst>
              <a:ext uri="{FF2B5EF4-FFF2-40B4-BE49-F238E27FC236}">
                <a16:creationId xmlns:a16="http://schemas.microsoft.com/office/drawing/2014/main" id="{21C4ED16-341D-DD11-16AA-C07BDB815A9A}"/>
              </a:ext>
            </a:extLst>
          </p:cNvPr>
          <p:cNvSpPr txBox="1">
            <a:spLocks/>
          </p:cNvSpPr>
          <p:nvPr/>
        </p:nvSpPr>
        <p:spPr>
          <a:xfrm>
            <a:off x="8382000" y="4814537"/>
            <a:ext cx="3069852" cy="704873"/>
          </a:xfrm>
          <a:prstGeom prst="rect">
            <a:avLst/>
          </a:prstGeom>
        </p:spPr>
        <p:txBody>
          <a:bodyPr/>
          <a:lstStyle>
            <a:lvl1pPr marL="266700" indent="-266700" algn="l" defTabSz="914400" rtl="0" eaLnBrk="1" latinLnBrk="0" hangingPunct="1">
              <a:lnSpc>
                <a:spcPct val="100000"/>
              </a:lnSpc>
              <a:spcBef>
                <a:spcPts val="1000"/>
              </a:spcBef>
              <a:buClr>
                <a:schemeClr val="bg2"/>
              </a:buClr>
              <a:buFont typeface="Arial" panose="020B0604020202020204" pitchFamily="34" charset="0"/>
              <a:buChar char="•"/>
              <a:tabLst/>
              <a:defRPr lang="en-US" sz="1600" kern="1200" dirty="0">
                <a:solidFill>
                  <a:schemeClr val="accent3"/>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b="1">
                <a:solidFill>
                  <a:schemeClr val="tx2"/>
                </a:solidFill>
              </a:rPr>
              <a:t>Scan to read the article</a:t>
            </a:r>
          </a:p>
        </p:txBody>
      </p:sp>
      <p:cxnSp>
        <p:nvCxnSpPr>
          <p:cNvPr id="20" name="Straight Connector 19">
            <a:extLst>
              <a:ext uri="{FF2B5EF4-FFF2-40B4-BE49-F238E27FC236}">
                <a16:creationId xmlns:a16="http://schemas.microsoft.com/office/drawing/2014/main" id="{434E3B71-E48C-FCA7-FCE7-F02E9BA596C4}"/>
              </a:ext>
            </a:extLst>
          </p:cNvPr>
          <p:cNvCxnSpPr/>
          <p:nvPr/>
        </p:nvCxnSpPr>
        <p:spPr>
          <a:xfrm>
            <a:off x="1103376" y="5791200"/>
            <a:ext cx="1002903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B86711-B523-FEF1-6620-C1818CC05B54}"/>
              </a:ext>
            </a:extLst>
          </p:cNvPr>
          <p:cNvSpPr/>
          <p:nvPr/>
        </p:nvSpPr>
        <p:spPr>
          <a:xfrm>
            <a:off x="0" y="-12020"/>
            <a:ext cx="12192000" cy="1171904"/>
          </a:xfrm>
          <a:prstGeom prst="rect">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288000" marR="0" lvl="0" indent="0" defTabSz="609585" rtl="0" eaLnBrk="0" fontAlgn="base" latinLnBrk="0" hangingPunct="0">
              <a:lnSpc>
                <a:spcPct val="100000"/>
              </a:lnSpc>
              <a:spcBef>
                <a:spcPct val="0"/>
              </a:spcBef>
              <a:spcAft>
                <a:spcPct val="0"/>
              </a:spcAft>
              <a:buClrTx/>
              <a:buSzTx/>
              <a:buFontTx/>
              <a:buNone/>
              <a:tabLst/>
              <a:defRPr/>
            </a:pPr>
            <a:r>
              <a:rPr kumimoji="0" lang="en-GB" sz="2800" b="1" u="none" strike="noStrike" kern="1200" cap="none" spc="0" normalizeH="0" baseline="0" noProof="0">
                <a:ln>
                  <a:noFill/>
                </a:ln>
                <a:solidFill>
                  <a:srgbClr val="FFFFFF"/>
                </a:solidFill>
                <a:effectLst/>
                <a:uLnTx/>
                <a:uFillTx/>
                <a:latin typeface="Arial" panose="020B0604020202020204"/>
                <a:ea typeface="+mn-ea"/>
                <a:cs typeface="+mn-cs"/>
              </a:rPr>
              <a:t>The LANCET</a:t>
            </a:r>
          </a:p>
        </p:txBody>
      </p:sp>
      <p:pic>
        <p:nvPicPr>
          <p:cNvPr id="12" name="Picture 11">
            <a:extLst>
              <a:ext uri="{FF2B5EF4-FFF2-40B4-BE49-F238E27FC236}">
                <a16:creationId xmlns:a16="http://schemas.microsoft.com/office/drawing/2014/main" id="{B13C5B3A-2802-B390-FB38-F67D43E87697}"/>
              </a:ext>
            </a:extLst>
          </p:cNvPr>
          <p:cNvPicPr>
            <a:picLocks noChangeAspect="1"/>
          </p:cNvPicPr>
          <p:nvPr/>
        </p:nvPicPr>
        <p:blipFill>
          <a:blip r:embed="rId5"/>
          <a:stretch>
            <a:fillRect/>
          </a:stretch>
        </p:blipFill>
        <p:spPr>
          <a:xfrm>
            <a:off x="7993009" y="1587943"/>
            <a:ext cx="3067206" cy="3067206"/>
          </a:xfrm>
          <a:prstGeom prst="rect">
            <a:avLst/>
          </a:prstGeom>
        </p:spPr>
      </p:pic>
    </p:spTree>
    <p:extLst>
      <p:ext uri="{BB962C8B-B14F-4D97-AF65-F5344CB8AC3E}">
        <p14:creationId xmlns:p14="http://schemas.microsoft.com/office/powerpoint/2010/main" val="34168815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BD7E-4890-FE84-83B1-ABA182B55859}"/>
              </a:ext>
            </a:extLst>
          </p:cNvPr>
          <p:cNvSpPr>
            <a:spLocks noGrp="1"/>
          </p:cNvSpPr>
          <p:nvPr>
            <p:ph type="title"/>
          </p:nvPr>
        </p:nvSpPr>
        <p:spPr/>
        <p:txBody>
          <a:bodyPr/>
          <a:lstStyle/>
          <a:p>
            <a:r>
              <a:rPr lang="en-GB" noProof="0"/>
              <a:t>Clinical interpretation</a:t>
            </a:r>
          </a:p>
        </p:txBody>
      </p:sp>
      <p:sp>
        <p:nvSpPr>
          <p:cNvPr id="3" name="Subtitle 2">
            <a:extLst>
              <a:ext uri="{FF2B5EF4-FFF2-40B4-BE49-F238E27FC236}">
                <a16:creationId xmlns:a16="http://schemas.microsoft.com/office/drawing/2014/main" id="{0FCDAF98-1156-CA2E-1E0F-231FF9FB9F09}"/>
              </a:ext>
            </a:extLst>
          </p:cNvPr>
          <p:cNvSpPr>
            <a:spLocks noGrp="1"/>
          </p:cNvSpPr>
          <p:nvPr>
            <p:ph type="body" idx="1"/>
          </p:nvPr>
        </p:nvSpPr>
        <p:spPr/>
        <p:txBody>
          <a:bodyPr/>
          <a:lstStyle/>
          <a:p>
            <a:r>
              <a:rPr lang="en-GB" noProof="0">
                <a:solidFill>
                  <a:schemeClr val="bg2">
                    <a:lumMod val="75000"/>
                  </a:schemeClr>
                </a:solidFill>
              </a:rPr>
              <a:t>Katherine R. Tuttle </a:t>
            </a:r>
          </a:p>
        </p:txBody>
      </p:sp>
      <p:pic>
        <p:nvPicPr>
          <p:cNvPr id="5" name="Picture 2" descr="Glasgow 2026 | ERA">
            <a:extLst>
              <a:ext uri="{FF2B5EF4-FFF2-40B4-BE49-F238E27FC236}">
                <a16:creationId xmlns:a16="http://schemas.microsoft.com/office/drawing/2014/main" id="{523C61F9-65E6-C6D5-D73B-4CD71FCF6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05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BBA40-5356-7970-7009-D8B665BAC48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8ECDC43-CBFA-DA06-9EA7-FFE227FE9593}"/>
              </a:ext>
            </a:extLst>
          </p:cNvPr>
          <p:cNvSpPr>
            <a:spLocks noGrp="1"/>
          </p:cNvSpPr>
          <p:nvPr>
            <p:ph sz="quarter" idx="16"/>
          </p:nvPr>
        </p:nvSpPr>
        <p:spPr/>
        <p:txBody>
          <a:bodyPr/>
          <a:lstStyle/>
          <a:p>
            <a:r>
              <a:rPr lang="en-GB"/>
              <a:t>Has received grants from NIDDK, NHLBI, NCAT, NIH Director’s Office, CDC, Breakthrough T1D, Benaroya Research Institute, Doris Duke Foundation, Travere, Bayer and Otsuka</a:t>
            </a:r>
          </a:p>
          <a:p>
            <a:r>
              <a:rPr lang="en-GB"/>
              <a:t>Has received consulting fees from Alnylam, AstraZeneca, Bayer, Boehringer Ingelheim, GlaxoSmithKline, Novo Nordisk, ProKidney and Roche</a:t>
            </a:r>
          </a:p>
          <a:p>
            <a:r>
              <a:rPr lang="en-GB"/>
              <a:t>Has received speaker fees from AstraZeneca, Bayer, Boehringer Ingelheim, Novo Nordisk and Travere</a:t>
            </a:r>
          </a:p>
          <a:p>
            <a:r>
              <a:rPr lang="en-GB"/>
              <a:t>Has participated in an advisory board for NIDDK, George Clarke Institute and AstraZeneca</a:t>
            </a:r>
          </a:p>
          <a:p>
            <a:r>
              <a:rPr lang="en-GB"/>
              <a:t>Is a chair at the Diabetic Kidney Disease Collaborative </a:t>
            </a:r>
          </a:p>
          <a:p>
            <a:r>
              <a:rPr lang="en-GB"/>
              <a:t>Was a co-chair at ASN Kidney Week 2025 Program Committee</a:t>
            </a:r>
          </a:p>
        </p:txBody>
      </p:sp>
      <p:sp>
        <p:nvSpPr>
          <p:cNvPr id="3" name="Slide Number Placeholder 2">
            <a:extLst>
              <a:ext uri="{FF2B5EF4-FFF2-40B4-BE49-F238E27FC236}">
                <a16:creationId xmlns:a16="http://schemas.microsoft.com/office/drawing/2014/main" id="{270AAFFB-4D91-1675-D39D-0AB5A7AE6554}"/>
              </a:ext>
            </a:extLst>
          </p:cNvPr>
          <p:cNvSpPr>
            <a:spLocks noGrp="1"/>
          </p:cNvSpPr>
          <p:nvPr>
            <p:ph type="sldNum" sz="quarter" idx="17"/>
          </p:nvPr>
        </p:nvSpPr>
        <p:spPr/>
        <p:txBody>
          <a:bodyPr/>
          <a:lstStyle/>
          <a:p>
            <a:fld id="{7AF8E309-D608-654D-B811-6A2C46C88181}" type="slidenum">
              <a:rPr lang="en-GB" noProof="0" smtClean="0"/>
              <a:pPr/>
              <a:t>75</a:t>
            </a:fld>
            <a:endParaRPr lang="en-GB" noProof="0"/>
          </a:p>
        </p:txBody>
      </p:sp>
      <p:sp>
        <p:nvSpPr>
          <p:cNvPr id="4" name="Title 3">
            <a:extLst>
              <a:ext uri="{FF2B5EF4-FFF2-40B4-BE49-F238E27FC236}">
                <a16:creationId xmlns:a16="http://schemas.microsoft.com/office/drawing/2014/main" id="{32C1331C-4B30-3904-313B-C2B4F12DF30D}"/>
              </a:ext>
            </a:extLst>
          </p:cNvPr>
          <p:cNvSpPr>
            <a:spLocks noGrp="1"/>
          </p:cNvSpPr>
          <p:nvPr>
            <p:ph type="title"/>
          </p:nvPr>
        </p:nvSpPr>
        <p:spPr/>
        <p:txBody>
          <a:bodyPr/>
          <a:lstStyle/>
          <a:p>
            <a:r>
              <a:rPr lang="en-GB" noProof="0"/>
              <a:t>Speaker disclosures: Katherine R. Tuttle</a:t>
            </a:r>
          </a:p>
        </p:txBody>
      </p:sp>
      <p:sp>
        <p:nvSpPr>
          <p:cNvPr id="2" name="TextBox 1">
            <a:extLst>
              <a:ext uri="{FF2B5EF4-FFF2-40B4-BE49-F238E27FC236}">
                <a16:creationId xmlns:a16="http://schemas.microsoft.com/office/drawing/2014/main" id="{F3A63DF5-EDF9-63A0-8C8A-B6F4EA005B56}"/>
              </a:ext>
            </a:extLst>
          </p:cNvPr>
          <p:cNvSpPr txBox="1"/>
          <p:nvPr/>
        </p:nvSpPr>
        <p:spPr>
          <a:xfrm>
            <a:off x="2656115" y="4891092"/>
            <a:ext cx="6879771" cy="408623"/>
          </a:xfrm>
          <a:prstGeom prst="roundRect">
            <a:avLst/>
          </a:prstGeom>
          <a:solidFill>
            <a:schemeClr val="accent3"/>
          </a:solidFill>
        </p:spPr>
        <p:txBody>
          <a:bodyPr wrap="square">
            <a:spAutoFit/>
          </a:bodyPr>
          <a:lstStyle/>
          <a:p>
            <a:pPr algn="ctr"/>
            <a:r>
              <a:rPr lang="en-GB" b="1">
                <a:solidFill>
                  <a:schemeClr val="bg1"/>
                </a:solidFill>
                <a:latin typeface="Arial" panose="020B0604020202020204" pitchFamily="34" charset="0"/>
                <a:cs typeface="Arial" panose="020B0604020202020204" pitchFamily="34" charset="0"/>
              </a:rPr>
              <a:t>The FIND-CKD trial was funded by Bayer AG</a:t>
            </a:r>
            <a:endParaRPr lang="en-US" b="1">
              <a:solidFill>
                <a:schemeClr val="bg1"/>
              </a:solidFill>
              <a:latin typeface="Arial" panose="020B0604020202020204" pitchFamily="34" charset="0"/>
              <a:cs typeface="Arial" panose="020B0604020202020204" pitchFamily="34" charset="0"/>
            </a:endParaRPr>
          </a:p>
        </p:txBody>
      </p:sp>
      <p:pic>
        <p:nvPicPr>
          <p:cNvPr id="6" name="Picture 2" descr="Glasgow 2026 | ERA">
            <a:extLst>
              <a:ext uri="{FF2B5EF4-FFF2-40B4-BE49-F238E27FC236}">
                <a16:creationId xmlns:a16="http://schemas.microsoft.com/office/drawing/2014/main" id="{B77C497C-7557-4E03-7719-FF76EED45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061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D442-9C6B-2743-1A84-88FF232FEB0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73BCA32-1D0B-4A71-3C76-821D694C3EBD}"/>
              </a:ext>
            </a:extLst>
          </p:cNvPr>
          <p:cNvGrpSpPr/>
          <p:nvPr/>
        </p:nvGrpSpPr>
        <p:grpSpPr>
          <a:xfrm>
            <a:off x="3918917" y="2139426"/>
            <a:ext cx="7912897" cy="3438927"/>
            <a:chOff x="1509305" y="1493795"/>
            <a:chExt cx="9173387" cy="4532827"/>
          </a:xfrm>
        </p:grpSpPr>
        <p:sp>
          <p:nvSpPr>
            <p:cNvPr id="24" name="Afghanistan">
              <a:extLst>
                <a:ext uri="{FF2B5EF4-FFF2-40B4-BE49-F238E27FC236}">
                  <a16:creationId xmlns:a16="http://schemas.microsoft.com/office/drawing/2014/main" id="{4DEF1DBF-B4A7-CBE3-72F4-484B034D215F}"/>
                </a:ext>
              </a:extLst>
            </p:cNvPr>
            <p:cNvSpPr>
              <a:spLocks/>
            </p:cNvSpPr>
            <p:nvPr/>
          </p:nvSpPr>
          <p:spPr bwMode="auto">
            <a:xfrm>
              <a:off x="7404260" y="2836916"/>
              <a:ext cx="386661" cy="309951"/>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 name="Angola">
              <a:extLst>
                <a:ext uri="{FF2B5EF4-FFF2-40B4-BE49-F238E27FC236}">
                  <a16:creationId xmlns:a16="http://schemas.microsoft.com/office/drawing/2014/main" id="{DFF06128-E5ED-4ED7-B13F-D933B6A094DB}"/>
                </a:ext>
              </a:extLst>
            </p:cNvPr>
            <p:cNvSpPr>
              <a:spLocks/>
            </p:cNvSpPr>
            <p:nvPr/>
          </p:nvSpPr>
          <p:spPr bwMode="auto">
            <a:xfrm>
              <a:off x="6026369" y="4345671"/>
              <a:ext cx="373554" cy="411628"/>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 name="Pointe Noire">
              <a:extLst>
                <a:ext uri="{FF2B5EF4-FFF2-40B4-BE49-F238E27FC236}">
                  <a16:creationId xmlns:a16="http://schemas.microsoft.com/office/drawing/2014/main" id="{511AE823-5720-75D4-2104-96AA2587D1AC}"/>
                </a:ext>
              </a:extLst>
            </p:cNvPr>
            <p:cNvSpPr>
              <a:spLocks/>
            </p:cNvSpPr>
            <p:nvPr/>
          </p:nvSpPr>
          <p:spPr bwMode="auto">
            <a:xfrm>
              <a:off x="6037836" y="4298113"/>
              <a:ext cx="32768" cy="45919"/>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 name="Albania">
              <a:extLst>
                <a:ext uri="{FF2B5EF4-FFF2-40B4-BE49-F238E27FC236}">
                  <a16:creationId xmlns:a16="http://schemas.microsoft.com/office/drawing/2014/main" id="{07CC0A24-4A43-CA5A-75E5-898D1D3E60A2}"/>
                </a:ext>
              </a:extLst>
            </p:cNvPr>
            <p:cNvSpPr>
              <a:spLocks/>
            </p:cNvSpPr>
            <p:nvPr/>
          </p:nvSpPr>
          <p:spPr bwMode="auto">
            <a:xfrm>
              <a:off x="6209869" y="2694239"/>
              <a:ext cx="50791" cy="103317"/>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8" name="United Arab Emirates">
              <a:extLst>
                <a:ext uri="{FF2B5EF4-FFF2-40B4-BE49-F238E27FC236}">
                  <a16:creationId xmlns:a16="http://schemas.microsoft.com/office/drawing/2014/main" id="{CFF691D5-DBCA-CB30-199F-A548BC6D011C}"/>
                </a:ext>
              </a:extLst>
            </p:cNvPr>
            <p:cNvSpPr>
              <a:spLocks/>
            </p:cNvSpPr>
            <p:nvPr/>
          </p:nvSpPr>
          <p:spPr bwMode="auto">
            <a:xfrm>
              <a:off x="7191268" y="3258383"/>
              <a:ext cx="139264" cy="121356"/>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9" name="Argentina">
              <a:extLst>
                <a:ext uri="{FF2B5EF4-FFF2-40B4-BE49-F238E27FC236}">
                  <a16:creationId xmlns:a16="http://schemas.microsoft.com/office/drawing/2014/main" id="{2467C544-E554-C991-7405-5358C0B5478C}"/>
                </a:ext>
              </a:extLst>
            </p:cNvPr>
            <p:cNvSpPr>
              <a:spLocks noEditPoints="1"/>
            </p:cNvSpPr>
            <p:nvPr/>
          </p:nvSpPr>
          <p:spPr bwMode="auto">
            <a:xfrm>
              <a:off x="3653970" y="4890135"/>
              <a:ext cx="463667" cy="1125006"/>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0" name="Armenia">
              <a:extLst>
                <a:ext uri="{FF2B5EF4-FFF2-40B4-BE49-F238E27FC236}">
                  <a16:creationId xmlns:a16="http://schemas.microsoft.com/office/drawing/2014/main" id="{A84648BA-FE76-B16E-BA6E-4A0B2BF5D1B1}"/>
                </a:ext>
              </a:extLst>
            </p:cNvPr>
            <p:cNvSpPr>
              <a:spLocks/>
            </p:cNvSpPr>
            <p:nvPr/>
          </p:nvSpPr>
          <p:spPr bwMode="auto">
            <a:xfrm>
              <a:off x="6881612" y="2743438"/>
              <a:ext cx="95027" cy="83638"/>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1" name="Australia">
              <a:extLst>
                <a:ext uri="{FF2B5EF4-FFF2-40B4-BE49-F238E27FC236}">
                  <a16:creationId xmlns:a16="http://schemas.microsoft.com/office/drawing/2014/main" id="{E4D2DE00-8A63-B8DE-9F0F-898697EE5651}"/>
                </a:ext>
              </a:extLst>
            </p:cNvPr>
            <p:cNvSpPr>
              <a:spLocks noEditPoints="1"/>
            </p:cNvSpPr>
            <p:nvPr/>
          </p:nvSpPr>
          <p:spPr bwMode="auto">
            <a:xfrm>
              <a:off x="8950906" y="4509667"/>
              <a:ext cx="1197668" cy="1120088"/>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D9D9D9"/>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2" name="Austria">
              <a:extLst>
                <a:ext uri="{FF2B5EF4-FFF2-40B4-BE49-F238E27FC236}">
                  <a16:creationId xmlns:a16="http://schemas.microsoft.com/office/drawing/2014/main" id="{0B0FEC8F-B474-67BA-4DCC-576D6D976F66}"/>
                </a:ext>
              </a:extLst>
            </p:cNvPr>
            <p:cNvSpPr>
              <a:spLocks/>
            </p:cNvSpPr>
            <p:nvPr/>
          </p:nvSpPr>
          <p:spPr bwMode="auto">
            <a:xfrm>
              <a:off x="5932979" y="2481046"/>
              <a:ext cx="196608" cy="88557"/>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3" name="Nakhchivan AutonomoNakhchivan Republic of Azerbaijan">
              <a:extLst>
                <a:ext uri="{FF2B5EF4-FFF2-40B4-BE49-F238E27FC236}">
                  <a16:creationId xmlns:a16="http://schemas.microsoft.com/office/drawing/2014/main" id="{D6DA6324-6E18-6EAD-DA17-62E16D1A7106}"/>
                </a:ext>
              </a:extLst>
            </p:cNvPr>
            <p:cNvSpPr>
              <a:spLocks/>
            </p:cNvSpPr>
            <p:nvPr/>
          </p:nvSpPr>
          <p:spPr bwMode="auto">
            <a:xfrm>
              <a:off x="6924210" y="2794277"/>
              <a:ext cx="42598" cy="3280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4" name="Azerbaijan">
              <a:extLst>
                <a:ext uri="{FF2B5EF4-FFF2-40B4-BE49-F238E27FC236}">
                  <a16:creationId xmlns:a16="http://schemas.microsoft.com/office/drawing/2014/main" id="{39FB0BE5-8861-121A-D2F4-50EE0E3D3212}"/>
                </a:ext>
              </a:extLst>
            </p:cNvPr>
            <p:cNvSpPr>
              <a:spLocks/>
            </p:cNvSpPr>
            <p:nvPr/>
          </p:nvSpPr>
          <p:spPr bwMode="auto">
            <a:xfrm>
              <a:off x="6919295" y="2722119"/>
              <a:ext cx="155648" cy="121356"/>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5" name="Burundi">
              <a:extLst>
                <a:ext uri="{FF2B5EF4-FFF2-40B4-BE49-F238E27FC236}">
                  <a16:creationId xmlns:a16="http://schemas.microsoft.com/office/drawing/2014/main" id="{49F0EF63-D7C4-F304-947B-011D8CEDD99D}"/>
                </a:ext>
              </a:extLst>
            </p:cNvPr>
            <p:cNvSpPr>
              <a:spLocks/>
            </p:cNvSpPr>
            <p:nvPr/>
          </p:nvSpPr>
          <p:spPr bwMode="auto">
            <a:xfrm>
              <a:off x="6553932" y="4225955"/>
              <a:ext cx="50791" cy="7379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6" name="Belgium">
              <a:extLst>
                <a:ext uri="{FF2B5EF4-FFF2-40B4-BE49-F238E27FC236}">
                  <a16:creationId xmlns:a16="http://schemas.microsoft.com/office/drawing/2014/main" id="{B978CAB7-2F38-DB05-BFC0-D7C6EE0947AD}"/>
                </a:ext>
              </a:extLst>
            </p:cNvPr>
            <p:cNvSpPr>
              <a:spLocks/>
            </p:cNvSpPr>
            <p:nvPr/>
          </p:nvSpPr>
          <p:spPr bwMode="auto">
            <a:xfrm>
              <a:off x="5744564" y="2400689"/>
              <a:ext cx="95027" cy="65598"/>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7" name="Benin">
              <a:extLst>
                <a:ext uri="{FF2B5EF4-FFF2-40B4-BE49-F238E27FC236}">
                  <a16:creationId xmlns:a16="http://schemas.microsoft.com/office/drawing/2014/main" id="{7BE1C0B2-B53D-801B-2E6F-47F1C4AF5010}"/>
                </a:ext>
              </a:extLst>
            </p:cNvPr>
            <p:cNvSpPr>
              <a:spLocks/>
            </p:cNvSpPr>
            <p:nvPr/>
          </p:nvSpPr>
          <p:spPr bwMode="auto">
            <a:xfrm>
              <a:off x="5701966" y="3729049"/>
              <a:ext cx="91750" cy="208274"/>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8" name="Burkina Faso">
              <a:extLst>
                <a:ext uri="{FF2B5EF4-FFF2-40B4-BE49-F238E27FC236}">
                  <a16:creationId xmlns:a16="http://schemas.microsoft.com/office/drawing/2014/main" id="{1D076E48-8B2C-249F-CC89-AC77856FEFF4}"/>
                </a:ext>
              </a:extLst>
            </p:cNvPr>
            <p:cNvSpPr>
              <a:spLocks/>
            </p:cNvSpPr>
            <p:nvPr/>
          </p:nvSpPr>
          <p:spPr bwMode="auto">
            <a:xfrm>
              <a:off x="5515189" y="3630653"/>
              <a:ext cx="229375" cy="188595"/>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9" name="Bangladesh">
              <a:extLst>
                <a:ext uri="{FF2B5EF4-FFF2-40B4-BE49-F238E27FC236}">
                  <a16:creationId xmlns:a16="http://schemas.microsoft.com/office/drawing/2014/main" id="{2DE8E784-2F30-6C5D-12CF-998BE3A7BD50}"/>
                </a:ext>
              </a:extLst>
            </p:cNvPr>
            <p:cNvSpPr>
              <a:spLocks/>
            </p:cNvSpPr>
            <p:nvPr/>
          </p:nvSpPr>
          <p:spPr bwMode="auto">
            <a:xfrm>
              <a:off x="8254588" y="3245263"/>
              <a:ext cx="158925" cy="196794"/>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0" name="Bulgaria">
              <a:extLst>
                <a:ext uri="{FF2B5EF4-FFF2-40B4-BE49-F238E27FC236}">
                  <a16:creationId xmlns:a16="http://schemas.microsoft.com/office/drawing/2014/main" id="{A8B90D87-D0DC-23E4-75A5-9225E6DF19CA}"/>
                </a:ext>
              </a:extLst>
            </p:cNvPr>
            <p:cNvSpPr>
              <a:spLocks/>
            </p:cNvSpPr>
            <p:nvPr/>
          </p:nvSpPr>
          <p:spPr bwMode="auto">
            <a:xfrm>
              <a:off x="6288512" y="2641761"/>
              <a:ext cx="167117" cy="101677"/>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41" name="Bahamas">
              <a:extLst>
                <a:ext uri="{FF2B5EF4-FFF2-40B4-BE49-F238E27FC236}">
                  <a16:creationId xmlns:a16="http://schemas.microsoft.com/office/drawing/2014/main" id="{E25C5B20-1E6E-BB7C-0367-BDFF46922A16}"/>
                </a:ext>
              </a:extLst>
            </p:cNvPr>
            <p:cNvGrpSpPr/>
            <p:nvPr/>
          </p:nvGrpSpPr>
          <p:grpSpPr>
            <a:xfrm>
              <a:off x="3378719" y="3225584"/>
              <a:ext cx="57345" cy="113157"/>
              <a:chOff x="3378719" y="3225584"/>
              <a:chExt cx="57345" cy="113157"/>
            </a:xfrm>
          </p:grpSpPr>
          <p:sp>
            <p:nvSpPr>
              <p:cNvPr id="300" name="Freeform 23">
                <a:extLst>
                  <a:ext uri="{FF2B5EF4-FFF2-40B4-BE49-F238E27FC236}">
                    <a16:creationId xmlns:a16="http://schemas.microsoft.com/office/drawing/2014/main" id="{50B4AB9D-F77A-DF81-F2A8-ED6E59E3E554}"/>
                  </a:ext>
                </a:extLst>
              </p:cNvPr>
              <p:cNvSpPr>
                <a:spLocks/>
              </p:cNvSpPr>
              <p:nvPr/>
            </p:nvSpPr>
            <p:spPr bwMode="auto">
              <a:xfrm>
                <a:off x="3383634" y="3287902"/>
                <a:ext cx="24577" cy="50839"/>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01" name="Freeform 24">
                <a:extLst>
                  <a:ext uri="{FF2B5EF4-FFF2-40B4-BE49-F238E27FC236}">
                    <a16:creationId xmlns:a16="http://schemas.microsoft.com/office/drawing/2014/main" id="{CAF6F4E2-71FF-2349-3F2E-B62571EF70A7}"/>
                  </a:ext>
                </a:extLst>
              </p:cNvPr>
              <p:cNvSpPr>
                <a:spLocks/>
              </p:cNvSpPr>
              <p:nvPr/>
            </p:nvSpPr>
            <p:spPr bwMode="auto">
              <a:xfrm>
                <a:off x="3378719" y="3230504"/>
                <a:ext cx="34406" cy="16400"/>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02" name="Freeform 25">
                <a:extLst>
                  <a:ext uri="{FF2B5EF4-FFF2-40B4-BE49-F238E27FC236}">
                    <a16:creationId xmlns:a16="http://schemas.microsoft.com/office/drawing/2014/main" id="{5BA14C51-7E4C-E02C-E24A-C3DC1A54E558}"/>
                  </a:ext>
                </a:extLst>
              </p:cNvPr>
              <p:cNvSpPr>
                <a:spLocks/>
              </p:cNvSpPr>
              <p:nvPr/>
            </p:nvSpPr>
            <p:spPr bwMode="auto">
              <a:xfrm>
                <a:off x="3414764" y="3225584"/>
                <a:ext cx="21300" cy="39359"/>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42" name="Bosnia and Herzegovina">
              <a:extLst>
                <a:ext uri="{FF2B5EF4-FFF2-40B4-BE49-F238E27FC236}">
                  <a16:creationId xmlns:a16="http://schemas.microsoft.com/office/drawing/2014/main" id="{00CB3085-5DCC-177A-1215-4856B14AC192}"/>
                </a:ext>
              </a:extLst>
            </p:cNvPr>
            <p:cNvSpPr>
              <a:spLocks/>
            </p:cNvSpPr>
            <p:nvPr/>
          </p:nvSpPr>
          <p:spPr bwMode="auto">
            <a:xfrm>
              <a:off x="6105011" y="2608962"/>
              <a:ext cx="106497" cy="8691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3" name="Belarus">
              <a:extLst>
                <a:ext uri="{FF2B5EF4-FFF2-40B4-BE49-F238E27FC236}">
                  <a16:creationId xmlns:a16="http://schemas.microsoft.com/office/drawing/2014/main" id="{4A10F387-6FF2-1403-30A1-A308CE8CB58B}"/>
                </a:ext>
              </a:extLst>
            </p:cNvPr>
            <p:cNvSpPr>
              <a:spLocks/>
            </p:cNvSpPr>
            <p:nvPr/>
          </p:nvSpPr>
          <p:spPr bwMode="auto">
            <a:xfrm>
              <a:off x="6275405" y="2248173"/>
              <a:ext cx="239206" cy="157436"/>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4" name="Belize">
              <a:extLst>
                <a:ext uri="{FF2B5EF4-FFF2-40B4-BE49-F238E27FC236}">
                  <a16:creationId xmlns:a16="http://schemas.microsoft.com/office/drawing/2014/main" id="{BBE3A43A-018C-6DF9-E881-4D004D523DCC}"/>
                </a:ext>
              </a:extLst>
            </p:cNvPr>
            <p:cNvSpPr>
              <a:spLocks/>
            </p:cNvSpPr>
            <p:nvPr/>
          </p:nvSpPr>
          <p:spPr bwMode="auto">
            <a:xfrm>
              <a:off x="3023187" y="3515855"/>
              <a:ext cx="42598" cy="88557"/>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5" name="Bolivia">
              <a:extLst>
                <a:ext uri="{FF2B5EF4-FFF2-40B4-BE49-F238E27FC236}">
                  <a16:creationId xmlns:a16="http://schemas.microsoft.com/office/drawing/2014/main" id="{C1EBE416-D973-4603-14F0-A49BC9F4BD90}"/>
                </a:ext>
              </a:extLst>
            </p:cNvPr>
            <p:cNvSpPr>
              <a:spLocks/>
            </p:cNvSpPr>
            <p:nvPr/>
          </p:nvSpPr>
          <p:spPr bwMode="auto">
            <a:xfrm>
              <a:off x="3596625" y="4478507"/>
              <a:ext cx="376832" cy="447707"/>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6" name="Brazil">
              <a:extLst>
                <a:ext uri="{FF2B5EF4-FFF2-40B4-BE49-F238E27FC236}">
                  <a16:creationId xmlns:a16="http://schemas.microsoft.com/office/drawing/2014/main" id="{B481B6DF-2E4B-5EA2-A78A-3BDF70C32311}"/>
                </a:ext>
              </a:extLst>
            </p:cNvPr>
            <p:cNvSpPr>
              <a:spLocks/>
            </p:cNvSpPr>
            <p:nvPr/>
          </p:nvSpPr>
          <p:spPr bwMode="auto">
            <a:xfrm>
              <a:off x="3457362" y="3966843"/>
              <a:ext cx="1179645" cy="1330001"/>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D9D9D9"/>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7" name="Brunei">
              <a:extLst>
                <a:ext uri="{FF2B5EF4-FFF2-40B4-BE49-F238E27FC236}">
                  <a16:creationId xmlns:a16="http://schemas.microsoft.com/office/drawing/2014/main" id="{F6C50D3B-3225-5022-F43A-CC6E5BF9D35C}"/>
                </a:ext>
              </a:extLst>
            </p:cNvPr>
            <p:cNvSpPr>
              <a:spLocks/>
            </p:cNvSpPr>
            <p:nvPr/>
          </p:nvSpPr>
          <p:spPr bwMode="auto">
            <a:xfrm>
              <a:off x="9114745" y="3960283"/>
              <a:ext cx="36045" cy="49198"/>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8" name="Bhutan">
              <a:extLst>
                <a:ext uri="{FF2B5EF4-FFF2-40B4-BE49-F238E27FC236}">
                  <a16:creationId xmlns:a16="http://schemas.microsoft.com/office/drawing/2014/main" id="{2C093877-38F2-1986-92F6-F142290180BD}"/>
                </a:ext>
              </a:extLst>
            </p:cNvPr>
            <p:cNvSpPr>
              <a:spLocks/>
            </p:cNvSpPr>
            <p:nvPr/>
          </p:nvSpPr>
          <p:spPr bwMode="auto">
            <a:xfrm>
              <a:off x="8262779" y="3182945"/>
              <a:ext cx="96666" cy="52479"/>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49" name="Botswana">
              <a:extLst>
                <a:ext uri="{FF2B5EF4-FFF2-40B4-BE49-F238E27FC236}">
                  <a16:creationId xmlns:a16="http://schemas.microsoft.com/office/drawing/2014/main" id="{38B9B910-2813-5AB7-6BC1-180E6329FD33}"/>
                </a:ext>
              </a:extLst>
            </p:cNvPr>
            <p:cNvSpPr>
              <a:spLocks/>
            </p:cNvSpPr>
            <p:nvPr/>
          </p:nvSpPr>
          <p:spPr bwMode="auto">
            <a:xfrm>
              <a:off x="6262297" y="4747460"/>
              <a:ext cx="283443" cy="313232"/>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0" name="Central African Republic">
              <a:extLst>
                <a:ext uri="{FF2B5EF4-FFF2-40B4-BE49-F238E27FC236}">
                  <a16:creationId xmlns:a16="http://schemas.microsoft.com/office/drawing/2014/main" id="{563300A7-116A-7618-E184-E3F184021C0A}"/>
                </a:ext>
              </a:extLst>
            </p:cNvPr>
            <p:cNvSpPr>
              <a:spLocks/>
            </p:cNvSpPr>
            <p:nvPr/>
          </p:nvSpPr>
          <p:spPr bwMode="auto">
            <a:xfrm>
              <a:off x="6114842" y="3766769"/>
              <a:ext cx="388300" cy="301751"/>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51" name="Canada">
              <a:extLst>
                <a:ext uri="{FF2B5EF4-FFF2-40B4-BE49-F238E27FC236}">
                  <a16:creationId xmlns:a16="http://schemas.microsoft.com/office/drawing/2014/main" id="{8AC908C1-DD98-74F9-7728-7CA3F02808FB}"/>
                </a:ext>
              </a:extLst>
            </p:cNvPr>
            <p:cNvGrpSpPr/>
            <p:nvPr/>
          </p:nvGrpSpPr>
          <p:grpSpPr>
            <a:xfrm>
              <a:off x="2285905" y="1500357"/>
              <a:ext cx="2279003" cy="1228326"/>
              <a:chOff x="893762" y="1347787"/>
              <a:chExt cx="2208213" cy="1189038"/>
            </a:xfrm>
            <a:solidFill>
              <a:srgbClr val="D9D9D9"/>
            </a:solidFill>
          </p:grpSpPr>
          <p:sp>
            <p:nvSpPr>
              <p:cNvPr id="298" name="Freeform 35">
                <a:extLst>
                  <a:ext uri="{FF2B5EF4-FFF2-40B4-BE49-F238E27FC236}">
                    <a16:creationId xmlns:a16="http://schemas.microsoft.com/office/drawing/2014/main" id="{4D252E68-AB6A-7297-262E-1BD04875A04D}"/>
                  </a:ext>
                </a:extLst>
              </p:cNvPr>
              <p:cNvSpPr>
                <a:spLocks/>
              </p:cNvSpPr>
              <p:nvPr/>
            </p:nvSpPr>
            <p:spPr bwMode="auto">
              <a:xfrm>
                <a:off x="2514600" y="2362200"/>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99" name="Freeform 36">
                <a:extLst>
                  <a:ext uri="{FF2B5EF4-FFF2-40B4-BE49-F238E27FC236}">
                    <a16:creationId xmlns:a16="http://schemas.microsoft.com/office/drawing/2014/main" id="{D236BF73-68FD-0502-9BA1-1AC3E39A0FC8}"/>
                  </a:ext>
                </a:extLst>
              </p:cNvPr>
              <p:cNvSpPr>
                <a:spLocks noEditPoints="1"/>
              </p:cNvSpPr>
              <p:nvPr/>
            </p:nvSpPr>
            <p:spPr bwMode="auto">
              <a:xfrm>
                <a:off x="893762" y="1347787"/>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52" name="Switzerland">
              <a:extLst>
                <a:ext uri="{FF2B5EF4-FFF2-40B4-BE49-F238E27FC236}">
                  <a16:creationId xmlns:a16="http://schemas.microsoft.com/office/drawing/2014/main" id="{638F13D7-4538-1734-DC6C-711E31B528C2}"/>
                </a:ext>
              </a:extLst>
            </p:cNvPr>
            <p:cNvSpPr>
              <a:spLocks/>
            </p:cNvSpPr>
            <p:nvPr/>
          </p:nvSpPr>
          <p:spPr bwMode="auto">
            <a:xfrm>
              <a:off x="5841230" y="2522045"/>
              <a:ext cx="116326" cy="68878"/>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3" name="Chile">
              <a:extLst>
                <a:ext uri="{FF2B5EF4-FFF2-40B4-BE49-F238E27FC236}">
                  <a16:creationId xmlns:a16="http://schemas.microsoft.com/office/drawing/2014/main" id="{D8FAC9CE-F8E5-90DD-202A-CBAD3D755F91}"/>
                </a:ext>
              </a:extLst>
            </p:cNvPr>
            <p:cNvSpPr>
              <a:spLocks noEditPoints="1"/>
            </p:cNvSpPr>
            <p:nvPr/>
          </p:nvSpPr>
          <p:spPr bwMode="auto">
            <a:xfrm>
              <a:off x="3591711" y="4745819"/>
              <a:ext cx="399769" cy="1280803"/>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54" name="China">
              <a:extLst>
                <a:ext uri="{FF2B5EF4-FFF2-40B4-BE49-F238E27FC236}">
                  <a16:creationId xmlns:a16="http://schemas.microsoft.com/office/drawing/2014/main" id="{7982CAD8-633B-545D-C08A-696749178CFA}"/>
                </a:ext>
              </a:extLst>
            </p:cNvPr>
            <p:cNvGrpSpPr/>
            <p:nvPr/>
          </p:nvGrpSpPr>
          <p:grpSpPr>
            <a:xfrm>
              <a:off x="7728682" y="2336743"/>
              <a:ext cx="1541737" cy="1188972"/>
              <a:chOff x="6167437" y="2157412"/>
              <a:chExt cx="1493838" cy="1150938"/>
            </a:xfrm>
            <a:solidFill>
              <a:schemeClr val="bg1">
                <a:lumMod val="85000"/>
              </a:schemeClr>
            </a:solidFill>
          </p:grpSpPr>
          <p:sp>
            <p:nvSpPr>
              <p:cNvPr id="296" name="Freeform 39">
                <a:extLst>
                  <a:ext uri="{FF2B5EF4-FFF2-40B4-BE49-F238E27FC236}">
                    <a16:creationId xmlns:a16="http://schemas.microsoft.com/office/drawing/2014/main" id="{80CE353F-2C27-4A5E-BF27-E2F4230C4F86}"/>
                  </a:ext>
                </a:extLst>
              </p:cNvPr>
              <p:cNvSpPr>
                <a:spLocks/>
              </p:cNvSpPr>
              <p:nvPr/>
            </p:nvSpPr>
            <p:spPr bwMode="auto">
              <a:xfrm>
                <a:off x="7299325" y="3246437"/>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97" name="Freeform 40">
                <a:extLst>
                  <a:ext uri="{FF2B5EF4-FFF2-40B4-BE49-F238E27FC236}">
                    <a16:creationId xmlns:a16="http://schemas.microsoft.com/office/drawing/2014/main" id="{EFD3E2C5-0E58-C6F8-C4C9-93368C81BA92}"/>
                  </a:ext>
                </a:extLst>
              </p:cNvPr>
              <p:cNvSpPr>
                <a:spLocks/>
              </p:cNvSpPr>
              <p:nvPr/>
            </p:nvSpPr>
            <p:spPr bwMode="auto">
              <a:xfrm>
                <a:off x="6167437" y="2157412"/>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55" name="Cote d'Ivoire">
              <a:extLst>
                <a:ext uri="{FF2B5EF4-FFF2-40B4-BE49-F238E27FC236}">
                  <a16:creationId xmlns:a16="http://schemas.microsoft.com/office/drawing/2014/main" id="{53223DAE-1530-B756-1791-0F0903D8B502}"/>
                </a:ext>
              </a:extLst>
            </p:cNvPr>
            <p:cNvSpPr>
              <a:spLocks/>
            </p:cNvSpPr>
            <p:nvPr/>
          </p:nvSpPr>
          <p:spPr bwMode="auto">
            <a:xfrm>
              <a:off x="5421800" y="3788087"/>
              <a:ext cx="180224" cy="209913"/>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6" name="Cameroon">
              <a:extLst>
                <a:ext uri="{FF2B5EF4-FFF2-40B4-BE49-F238E27FC236}">
                  <a16:creationId xmlns:a16="http://schemas.microsoft.com/office/drawing/2014/main" id="{97A51987-B7E8-B539-96CD-1EC8672EE70B}"/>
                </a:ext>
              </a:extLst>
            </p:cNvPr>
            <p:cNvSpPr>
              <a:spLocks/>
            </p:cNvSpPr>
            <p:nvPr/>
          </p:nvSpPr>
          <p:spPr bwMode="auto">
            <a:xfrm>
              <a:off x="5934618" y="3707730"/>
              <a:ext cx="227738" cy="378830"/>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7" name="Democratic Republic of the Congo">
              <a:extLst>
                <a:ext uri="{FF2B5EF4-FFF2-40B4-BE49-F238E27FC236}">
                  <a16:creationId xmlns:a16="http://schemas.microsoft.com/office/drawing/2014/main" id="{991762EC-47DD-9040-A4E3-411632AAFB33}"/>
                </a:ext>
              </a:extLst>
            </p:cNvPr>
            <p:cNvSpPr>
              <a:spLocks/>
            </p:cNvSpPr>
            <p:nvPr/>
          </p:nvSpPr>
          <p:spPr bwMode="auto">
            <a:xfrm>
              <a:off x="6046029" y="3966843"/>
              <a:ext cx="571801" cy="631382"/>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8" name="Republic of the Congo">
              <a:extLst>
                <a:ext uri="{FF2B5EF4-FFF2-40B4-BE49-F238E27FC236}">
                  <a16:creationId xmlns:a16="http://schemas.microsoft.com/office/drawing/2014/main" id="{9B46FB74-4ECF-C941-9DF7-28FEF43607FF}"/>
                </a:ext>
              </a:extLst>
            </p:cNvPr>
            <p:cNvSpPr>
              <a:spLocks/>
            </p:cNvSpPr>
            <p:nvPr/>
          </p:nvSpPr>
          <p:spPr bwMode="auto">
            <a:xfrm>
              <a:off x="6013262" y="4019321"/>
              <a:ext cx="221184" cy="298471"/>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6" name="Colombia">
              <a:extLst>
                <a:ext uri="{FF2B5EF4-FFF2-40B4-BE49-F238E27FC236}">
                  <a16:creationId xmlns:a16="http://schemas.microsoft.com/office/drawing/2014/main" id="{18435999-B04C-18D1-D52C-12669B346079}"/>
                </a:ext>
              </a:extLst>
            </p:cNvPr>
            <p:cNvSpPr>
              <a:spLocks/>
            </p:cNvSpPr>
            <p:nvPr/>
          </p:nvSpPr>
          <p:spPr bwMode="auto">
            <a:xfrm>
              <a:off x="3301714" y="3722489"/>
              <a:ext cx="365363" cy="570703"/>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7" name="Costa Rica">
              <a:extLst>
                <a:ext uri="{FF2B5EF4-FFF2-40B4-BE49-F238E27FC236}">
                  <a16:creationId xmlns:a16="http://schemas.microsoft.com/office/drawing/2014/main" id="{B6ADC1F1-F6A6-820F-83CF-CC75071A07FE}"/>
                </a:ext>
              </a:extLst>
            </p:cNvPr>
            <p:cNvSpPr>
              <a:spLocks/>
            </p:cNvSpPr>
            <p:nvPr/>
          </p:nvSpPr>
          <p:spPr bwMode="auto">
            <a:xfrm>
              <a:off x="3105107" y="3763489"/>
              <a:ext cx="98304" cy="103317"/>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 name="Cuba">
              <a:extLst>
                <a:ext uri="{FF2B5EF4-FFF2-40B4-BE49-F238E27FC236}">
                  <a16:creationId xmlns:a16="http://schemas.microsoft.com/office/drawing/2014/main" id="{9704D188-8F9A-390D-FA69-EEF6293C1AEF}"/>
                </a:ext>
              </a:extLst>
            </p:cNvPr>
            <p:cNvSpPr>
              <a:spLocks/>
            </p:cNvSpPr>
            <p:nvPr/>
          </p:nvSpPr>
          <p:spPr bwMode="auto">
            <a:xfrm>
              <a:off x="3175558" y="3356780"/>
              <a:ext cx="311295" cy="113157"/>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9" name="Northern Cyprus">
              <a:extLst>
                <a:ext uri="{FF2B5EF4-FFF2-40B4-BE49-F238E27FC236}">
                  <a16:creationId xmlns:a16="http://schemas.microsoft.com/office/drawing/2014/main" id="{0CB72CC2-7ED3-CDC9-A701-A89AE5A51A6B}"/>
                </a:ext>
              </a:extLst>
            </p:cNvPr>
            <p:cNvSpPr>
              <a:spLocks/>
            </p:cNvSpPr>
            <p:nvPr/>
          </p:nvSpPr>
          <p:spPr bwMode="auto">
            <a:xfrm>
              <a:off x="6606360" y="2932033"/>
              <a:ext cx="50791" cy="22959"/>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chemeClr val="accent6">
                <a:lumMod val="50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0" name="Cyprus">
              <a:extLst>
                <a:ext uri="{FF2B5EF4-FFF2-40B4-BE49-F238E27FC236}">
                  <a16:creationId xmlns:a16="http://schemas.microsoft.com/office/drawing/2014/main" id="{9399669B-D3AA-7F74-24E0-171A9FC060BA}"/>
                </a:ext>
              </a:extLst>
            </p:cNvPr>
            <p:cNvSpPr>
              <a:spLocks/>
            </p:cNvSpPr>
            <p:nvPr/>
          </p:nvSpPr>
          <p:spPr bwMode="auto">
            <a:xfrm>
              <a:off x="6593254" y="2948433"/>
              <a:ext cx="50791" cy="19679"/>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chemeClr val="accent6">
                <a:lumMod val="50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1" name="Czechia (Czech Republic)">
              <a:extLst>
                <a:ext uri="{FF2B5EF4-FFF2-40B4-BE49-F238E27FC236}">
                  <a16:creationId xmlns:a16="http://schemas.microsoft.com/office/drawing/2014/main" id="{AC8C5885-0B0A-5A52-CFBB-BB2CD0D05645}"/>
                </a:ext>
              </a:extLst>
            </p:cNvPr>
            <p:cNvSpPr>
              <a:spLocks/>
            </p:cNvSpPr>
            <p:nvPr/>
          </p:nvSpPr>
          <p:spPr bwMode="auto">
            <a:xfrm>
              <a:off x="5998516" y="2412168"/>
              <a:ext cx="175309" cy="85277"/>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2" name="Germany">
              <a:extLst>
                <a:ext uri="{FF2B5EF4-FFF2-40B4-BE49-F238E27FC236}">
                  <a16:creationId xmlns:a16="http://schemas.microsoft.com/office/drawing/2014/main" id="{A01F8DC2-72AC-5BE2-42D3-9CC33603C1CF}"/>
                </a:ext>
              </a:extLst>
            </p:cNvPr>
            <p:cNvSpPr>
              <a:spLocks/>
            </p:cNvSpPr>
            <p:nvPr/>
          </p:nvSpPr>
          <p:spPr bwMode="auto">
            <a:xfrm>
              <a:off x="5834675" y="2285892"/>
              <a:ext cx="234292" cy="25419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3" name="Djibouti">
              <a:extLst>
                <a:ext uri="{FF2B5EF4-FFF2-40B4-BE49-F238E27FC236}">
                  <a16:creationId xmlns:a16="http://schemas.microsoft.com/office/drawing/2014/main" id="{A005CFB7-23DE-4F5D-BAE7-689E7516DE8C}"/>
                </a:ext>
              </a:extLst>
            </p:cNvPr>
            <p:cNvSpPr>
              <a:spLocks/>
            </p:cNvSpPr>
            <p:nvPr/>
          </p:nvSpPr>
          <p:spPr bwMode="auto">
            <a:xfrm>
              <a:off x="6925848" y="3714290"/>
              <a:ext cx="49151" cy="59038"/>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74" name="Denmark">
              <a:extLst>
                <a:ext uri="{FF2B5EF4-FFF2-40B4-BE49-F238E27FC236}">
                  <a16:creationId xmlns:a16="http://schemas.microsoft.com/office/drawing/2014/main" id="{2D0118A3-D7F7-506F-3F69-FC0DA0C07D60}"/>
                </a:ext>
              </a:extLst>
            </p:cNvPr>
            <p:cNvGrpSpPr/>
            <p:nvPr/>
          </p:nvGrpSpPr>
          <p:grpSpPr>
            <a:xfrm>
              <a:off x="5880550" y="2197356"/>
              <a:ext cx="116326" cy="95118"/>
              <a:chOff x="4376737" y="2022475"/>
              <a:chExt cx="112713" cy="92075"/>
            </a:xfrm>
            <a:solidFill>
              <a:schemeClr val="bg1">
                <a:lumMod val="85000"/>
              </a:schemeClr>
            </a:solidFill>
          </p:grpSpPr>
          <p:sp>
            <p:nvSpPr>
              <p:cNvPr id="294" name="Freeform 53">
                <a:extLst>
                  <a:ext uri="{FF2B5EF4-FFF2-40B4-BE49-F238E27FC236}">
                    <a16:creationId xmlns:a16="http://schemas.microsoft.com/office/drawing/2014/main" id="{1CC5CF2E-64EE-76CD-759F-08648F34CF46}"/>
                  </a:ext>
                </a:extLst>
              </p:cNvPr>
              <p:cNvSpPr>
                <a:spLocks/>
              </p:cNvSpPr>
              <p:nvPr/>
            </p:nvSpPr>
            <p:spPr bwMode="auto">
              <a:xfrm>
                <a:off x="4446587" y="2073275"/>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95" name="Freeform 54">
                <a:extLst>
                  <a:ext uri="{FF2B5EF4-FFF2-40B4-BE49-F238E27FC236}">
                    <a16:creationId xmlns:a16="http://schemas.microsoft.com/office/drawing/2014/main" id="{31BCFE7E-C20B-BCB8-6882-D8B8FFF7483D}"/>
                  </a:ext>
                </a:extLst>
              </p:cNvPr>
              <p:cNvSpPr>
                <a:spLocks/>
              </p:cNvSpPr>
              <p:nvPr/>
            </p:nvSpPr>
            <p:spPr bwMode="auto">
              <a:xfrm>
                <a:off x="4376737" y="2022475"/>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75" name="Dominican Republic">
              <a:extLst>
                <a:ext uri="{FF2B5EF4-FFF2-40B4-BE49-F238E27FC236}">
                  <a16:creationId xmlns:a16="http://schemas.microsoft.com/office/drawing/2014/main" id="{E0A51BBE-62F0-0621-CBDB-6320A2A1CB2E}"/>
                </a:ext>
              </a:extLst>
            </p:cNvPr>
            <p:cNvSpPr>
              <a:spLocks/>
            </p:cNvSpPr>
            <p:nvPr/>
          </p:nvSpPr>
          <p:spPr bwMode="auto">
            <a:xfrm>
              <a:off x="3545836" y="3468296"/>
              <a:ext cx="108135" cy="78717"/>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6" name="Algeria">
              <a:extLst>
                <a:ext uri="{FF2B5EF4-FFF2-40B4-BE49-F238E27FC236}">
                  <a16:creationId xmlns:a16="http://schemas.microsoft.com/office/drawing/2014/main" id="{8EB6D3BD-9FAC-92E2-5544-19B5F7A28DF6}"/>
                </a:ext>
              </a:extLst>
            </p:cNvPr>
            <p:cNvSpPr>
              <a:spLocks/>
            </p:cNvSpPr>
            <p:nvPr/>
          </p:nvSpPr>
          <p:spPr bwMode="auto">
            <a:xfrm>
              <a:off x="5426715" y="2882835"/>
              <a:ext cx="604569" cy="61498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8" name="Equador">
              <a:extLst>
                <a:ext uri="{FF2B5EF4-FFF2-40B4-BE49-F238E27FC236}">
                  <a16:creationId xmlns:a16="http://schemas.microsoft.com/office/drawing/2014/main" id="{8161E049-55A9-DFFF-EDD8-E9F322A2156C}"/>
                </a:ext>
              </a:extLst>
            </p:cNvPr>
            <p:cNvSpPr>
              <a:spLocks/>
            </p:cNvSpPr>
            <p:nvPr/>
          </p:nvSpPr>
          <p:spPr bwMode="auto">
            <a:xfrm>
              <a:off x="3242732" y="4099679"/>
              <a:ext cx="172032" cy="214834"/>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9" name="Egypt">
              <a:extLst>
                <a:ext uri="{FF2B5EF4-FFF2-40B4-BE49-F238E27FC236}">
                  <a16:creationId xmlns:a16="http://schemas.microsoft.com/office/drawing/2014/main" id="{AC3D9510-87EF-9902-C8B7-B57C39818B73}"/>
                </a:ext>
              </a:extLst>
            </p:cNvPr>
            <p:cNvSpPr>
              <a:spLocks/>
            </p:cNvSpPr>
            <p:nvPr/>
          </p:nvSpPr>
          <p:spPr bwMode="auto">
            <a:xfrm>
              <a:off x="6391730" y="3069789"/>
              <a:ext cx="373554" cy="326351"/>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0" name="Eritrea">
              <a:extLst>
                <a:ext uri="{FF2B5EF4-FFF2-40B4-BE49-F238E27FC236}">
                  <a16:creationId xmlns:a16="http://schemas.microsoft.com/office/drawing/2014/main" id="{78E95AC8-CA69-4DD9-1AD6-5D550EA14825}"/>
                </a:ext>
              </a:extLst>
            </p:cNvPr>
            <p:cNvSpPr>
              <a:spLocks/>
            </p:cNvSpPr>
            <p:nvPr/>
          </p:nvSpPr>
          <p:spPr bwMode="auto">
            <a:xfrm>
              <a:off x="6762008" y="3533894"/>
              <a:ext cx="204800" cy="188595"/>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1" name="Spain">
              <a:extLst>
                <a:ext uri="{FF2B5EF4-FFF2-40B4-BE49-F238E27FC236}">
                  <a16:creationId xmlns:a16="http://schemas.microsoft.com/office/drawing/2014/main" id="{08E5053D-0CD1-EC49-B77B-D03CE1A6F945}"/>
                </a:ext>
              </a:extLst>
            </p:cNvPr>
            <p:cNvSpPr>
              <a:spLocks/>
            </p:cNvSpPr>
            <p:nvPr/>
          </p:nvSpPr>
          <p:spPr bwMode="auto">
            <a:xfrm>
              <a:off x="5423438" y="2658161"/>
              <a:ext cx="339149" cy="264032"/>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D9D9D9"/>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2" name="Estonia">
              <a:extLst>
                <a:ext uri="{FF2B5EF4-FFF2-40B4-BE49-F238E27FC236}">
                  <a16:creationId xmlns:a16="http://schemas.microsoft.com/office/drawing/2014/main" id="{05895ED2-5217-0A15-B1B7-2523972AE316}"/>
                </a:ext>
              </a:extLst>
            </p:cNvPr>
            <p:cNvSpPr>
              <a:spLocks/>
            </p:cNvSpPr>
            <p:nvPr/>
          </p:nvSpPr>
          <p:spPr bwMode="auto">
            <a:xfrm>
              <a:off x="6245913" y="2136656"/>
              <a:ext cx="116326" cy="68878"/>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3" name="Ethiopia">
              <a:extLst>
                <a:ext uri="{FF2B5EF4-FFF2-40B4-BE49-F238E27FC236}">
                  <a16:creationId xmlns:a16="http://schemas.microsoft.com/office/drawing/2014/main" id="{17A68860-185F-89AA-80CA-B8B4666A2129}"/>
                </a:ext>
              </a:extLst>
            </p:cNvPr>
            <p:cNvSpPr>
              <a:spLocks/>
            </p:cNvSpPr>
            <p:nvPr/>
          </p:nvSpPr>
          <p:spPr bwMode="auto">
            <a:xfrm>
              <a:off x="6668620" y="3637212"/>
              <a:ext cx="445643" cy="391949"/>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4" name="Finland">
              <a:extLst>
                <a:ext uri="{FF2B5EF4-FFF2-40B4-BE49-F238E27FC236}">
                  <a16:creationId xmlns:a16="http://schemas.microsoft.com/office/drawing/2014/main" id="{C55FC3AF-A655-4472-D96A-F65ADD5F586E}"/>
                </a:ext>
              </a:extLst>
            </p:cNvPr>
            <p:cNvSpPr>
              <a:spLocks/>
            </p:cNvSpPr>
            <p:nvPr/>
          </p:nvSpPr>
          <p:spPr bwMode="auto">
            <a:xfrm>
              <a:off x="6129587" y="1820146"/>
              <a:ext cx="288357" cy="309951"/>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5" name="Falkland Islands">
              <a:extLst>
                <a:ext uri="{FF2B5EF4-FFF2-40B4-BE49-F238E27FC236}">
                  <a16:creationId xmlns:a16="http://schemas.microsoft.com/office/drawing/2014/main" id="{2A732E65-549E-95D0-A199-CAD4121318B1}"/>
                </a:ext>
              </a:extLst>
            </p:cNvPr>
            <p:cNvSpPr>
              <a:spLocks/>
            </p:cNvSpPr>
            <p:nvPr/>
          </p:nvSpPr>
          <p:spPr bwMode="auto">
            <a:xfrm>
              <a:off x="4099614" y="5879026"/>
              <a:ext cx="86835" cy="39359"/>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7" name="French Guyana">
              <a:extLst>
                <a:ext uri="{FF2B5EF4-FFF2-40B4-BE49-F238E27FC236}">
                  <a16:creationId xmlns:a16="http://schemas.microsoft.com/office/drawing/2014/main" id="{6FCCD041-3EB3-74D4-B338-81ACA66D92C2}"/>
                </a:ext>
              </a:extLst>
            </p:cNvPr>
            <p:cNvSpPr>
              <a:spLocks/>
            </p:cNvSpPr>
            <p:nvPr/>
          </p:nvSpPr>
          <p:spPr bwMode="auto">
            <a:xfrm>
              <a:off x="4038992" y="3950444"/>
              <a:ext cx="86835" cy="126277"/>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88" name="Gabon">
              <a:extLst>
                <a:ext uri="{FF2B5EF4-FFF2-40B4-BE49-F238E27FC236}">
                  <a16:creationId xmlns:a16="http://schemas.microsoft.com/office/drawing/2014/main" id="{8CD1EDFC-C2E3-81CB-FAEE-62DE4922BE41}"/>
                </a:ext>
              </a:extLst>
            </p:cNvPr>
            <p:cNvSpPr>
              <a:spLocks/>
            </p:cNvSpPr>
            <p:nvPr/>
          </p:nvSpPr>
          <p:spPr bwMode="auto">
            <a:xfrm>
              <a:off x="5944449" y="4066879"/>
              <a:ext cx="168755" cy="214834"/>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89" name="United Kingdom">
              <a:extLst>
                <a:ext uri="{FF2B5EF4-FFF2-40B4-BE49-F238E27FC236}">
                  <a16:creationId xmlns:a16="http://schemas.microsoft.com/office/drawing/2014/main" id="{10EA9329-3CB8-FAF9-38A6-D361274B42D4}"/>
                </a:ext>
              </a:extLst>
            </p:cNvPr>
            <p:cNvGrpSpPr/>
            <p:nvPr/>
          </p:nvGrpSpPr>
          <p:grpSpPr>
            <a:xfrm>
              <a:off x="5487353" y="2169469"/>
              <a:ext cx="235930" cy="282073"/>
              <a:chOff x="3995737" y="1995487"/>
              <a:chExt cx="228600" cy="273050"/>
            </a:xfrm>
            <a:solidFill>
              <a:schemeClr val="bg1">
                <a:lumMod val="85000"/>
              </a:schemeClr>
            </a:solidFill>
          </p:grpSpPr>
          <p:sp>
            <p:nvSpPr>
              <p:cNvPr id="292" name="Freeform 69">
                <a:extLst>
                  <a:ext uri="{FF2B5EF4-FFF2-40B4-BE49-F238E27FC236}">
                    <a16:creationId xmlns:a16="http://schemas.microsoft.com/office/drawing/2014/main" id="{A3E11494-87C5-9196-7298-D587806A0F04}"/>
                  </a:ext>
                </a:extLst>
              </p:cNvPr>
              <p:cNvSpPr>
                <a:spLocks/>
              </p:cNvSpPr>
              <p:nvPr/>
            </p:nvSpPr>
            <p:spPr bwMode="auto">
              <a:xfrm>
                <a:off x="3995737" y="2101850"/>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93" name="Freeform 70">
                <a:extLst>
                  <a:ext uri="{FF2B5EF4-FFF2-40B4-BE49-F238E27FC236}">
                    <a16:creationId xmlns:a16="http://schemas.microsoft.com/office/drawing/2014/main" id="{EEA5FE2F-6D99-9906-3F32-2C4118CBC623}"/>
                  </a:ext>
                </a:extLst>
              </p:cNvPr>
              <p:cNvSpPr>
                <a:spLocks/>
              </p:cNvSpPr>
              <p:nvPr/>
            </p:nvSpPr>
            <p:spPr bwMode="auto">
              <a:xfrm>
                <a:off x="4033837" y="1995487"/>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90" name="Georgia">
              <a:extLst>
                <a:ext uri="{FF2B5EF4-FFF2-40B4-BE49-F238E27FC236}">
                  <a16:creationId xmlns:a16="http://schemas.microsoft.com/office/drawing/2014/main" id="{BC040B9A-0C01-AD49-FFA6-722C30E87C47}"/>
                </a:ext>
              </a:extLst>
            </p:cNvPr>
            <p:cNvSpPr>
              <a:spLocks/>
            </p:cNvSpPr>
            <p:nvPr/>
          </p:nvSpPr>
          <p:spPr bwMode="auto">
            <a:xfrm>
              <a:off x="6768562" y="2664720"/>
              <a:ext cx="196608" cy="85277"/>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92" name="Ghana">
              <a:extLst>
                <a:ext uri="{FF2B5EF4-FFF2-40B4-BE49-F238E27FC236}">
                  <a16:creationId xmlns:a16="http://schemas.microsoft.com/office/drawing/2014/main" id="{8E00B53C-5AB6-02E1-2D17-D11BF6E37369}"/>
                </a:ext>
              </a:extLst>
            </p:cNvPr>
            <p:cNvSpPr>
              <a:spLocks/>
            </p:cNvSpPr>
            <p:nvPr/>
          </p:nvSpPr>
          <p:spPr bwMode="auto">
            <a:xfrm>
              <a:off x="5582362" y="3768408"/>
              <a:ext cx="129434" cy="216473"/>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94" name="Guinea">
              <a:extLst>
                <a:ext uri="{FF2B5EF4-FFF2-40B4-BE49-F238E27FC236}">
                  <a16:creationId xmlns:a16="http://schemas.microsoft.com/office/drawing/2014/main" id="{56A4C97C-65B7-8DF7-D986-07B5B1B70AE5}"/>
                </a:ext>
              </a:extLst>
            </p:cNvPr>
            <p:cNvSpPr>
              <a:spLocks/>
            </p:cNvSpPr>
            <p:nvPr/>
          </p:nvSpPr>
          <p:spPr bwMode="auto">
            <a:xfrm>
              <a:off x="5226831" y="3717569"/>
              <a:ext cx="217907" cy="180394"/>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95" name="The Gambia">
              <a:extLst>
                <a:ext uri="{FF2B5EF4-FFF2-40B4-BE49-F238E27FC236}">
                  <a16:creationId xmlns:a16="http://schemas.microsoft.com/office/drawing/2014/main" id="{6BC9A069-3BCA-50B8-7D21-23CDB58720E1}"/>
                </a:ext>
              </a:extLst>
            </p:cNvPr>
            <p:cNvSpPr>
              <a:spLocks/>
            </p:cNvSpPr>
            <p:nvPr/>
          </p:nvSpPr>
          <p:spPr bwMode="auto">
            <a:xfrm>
              <a:off x="5176040" y="3673291"/>
              <a:ext cx="90112" cy="26239"/>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97" name="Guinea-Bissau">
              <a:extLst>
                <a:ext uri="{FF2B5EF4-FFF2-40B4-BE49-F238E27FC236}">
                  <a16:creationId xmlns:a16="http://schemas.microsoft.com/office/drawing/2014/main" id="{912BFD8D-544C-D54C-6D1F-47622A637EE3}"/>
                </a:ext>
              </a:extLst>
            </p:cNvPr>
            <p:cNvSpPr>
              <a:spLocks/>
            </p:cNvSpPr>
            <p:nvPr/>
          </p:nvSpPr>
          <p:spPr bwMode="auto">
            <a:xfrm>
              <a:off x="5180956" y="3715930"/>
              <a:ext cx="88473" cy="54119"/>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98" name="Equitorial Guinea">
              <a:extLst>
                <a:ext uri="{FF2B5EF4-FFF2-40B4-BE49-F238E27FC236}">
                  <a16:creationId xmlns:a16="http://schemas.microsoft.com/office/drawing/2014/main" id="{5D4AD988-8988-C7FA-5A04-DDB5180AAA2E}"/>
                </a:ext>
              </a:extLst>
            </p:cNvPr>
            <p:cNvSpPr>
              <a:spLocks/>
            </p:cNvSpPr>
            <p:nvPr/>
          </p:nvSpPr>
          <p:spPr bwMode="auto">
            <a:xfrm>
              <a:off x="5959194" y="4068519"/>
              <a:ext cx="60621" cy="42639"/>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99" name="Greece">
              <a:extLst>
                <a:ext uri="{FF2B5EF4-FFF2-40B4-BE49-F238E27FC236}">
                  <a16:creationId xmlns:a16="http://schemas.microsoft.com/office/drawing/2014/main" id="{D2AC5DE9-C813-8AC3-33A0-1FB521C1EED9}"/>
                </a:ext>
              </a:extLst>
            </p:cNvPr>
            <p:cNvGrpSpPr/>
            <p:nvPr/>
          </p:nvGrpSpPr>
          <p:grpSpPr>
            <a:xfrm>
              <a:off x="6239360" y="2723736"/>
              <a:ext cx="185138" cy="232871"/>
              <a:chOff x="4724400" y="2532062"/>
              <a:chExt cx="179387" cy="225425"/>
            </a:xfrm>
            <a:solidFill>
              <a:schemeClr val="bg1">
                <a:lumMod val="85000"/>
              </a:schemeClr>
            </a:solidFill>
          </p:grpSpPr>
          <p:sp>
            <p:nvSpPr>
              <p:cNvPr id="290" name="Freeform 77">
                <a:extLst>
                  <a:ext uri="{FF2B5EF4-FFF2-40B4-BE49-F238E27FC236}">
                    <a16:creationId xmlns:a16="http://schemas.microsoft.com/office/drawing/2014/main" id="{E337E169-DFF9-EDF7-3324-AC55AD4604E2}"/>
                  </a:ext>
                </a:extLst>
              </p:cNvPr>
              <p:cNvSpPr>
                <a:spLocks/>
              </p:cNvSpPr>
              <p:nvPr/>
            </p:nvSpPr>
            <p:spPr bwMode="auto">
              <a:xfrm>
                <a:off x="4827587" y="2732087"/>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91" name="Freeform 78">
                <a:extLst>
                  <a:ext uri="{FF2B5EF4-FFF2-40B4-BE49-F238E27FC236}">
                    <a16:creationId xmlns:a16="http://schemas.microsoft.com/office/drawing/2014/main" id="{549742AF-7388-D057-9047-800DA3675DD3}"/>
                  </a:ext>
                </a:extLst>
              </p:cNvPr>
              <p:cNvSpPr>
                <a:spLocks/>
              </p:cNvSpPr>
              <p:nvPr/>
            </p:nvSpPr>
            <p:spPr bwMode="auto">
              <a:xfrm>
                <a:off x="4724400" y="2532062"/>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101" name="Greenland">
              <a:extLst>
                <a:ext uri="{FF2B5EF4-FFF2-40B4-BE49-F238E27FC236}">
                  <a16:creationId xmlns:a16="http://schemas.microsoft.com/office/drawing/2014/main" id="{DF8533DE-8845-B521-1BE2-39541D979976}"/>
                </a:ext>
              </a:extLst>
            </p:cNvPr>
            <p:cNvSpPr>
              <a:spLocks/>
            </p:cNvSpPr>
            <p:nvPr/>
          </p:nvSpPr>
          <p:spPr bwMode="auto">
            <a:xfrm>
              <a:off x="4263453" y="1493795"/>
              <a:ext cx="1191115" cy="629741"/>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03" name="Guatemala">
              <a:extLst>
                <a:ext uri="{FF2B5EF4-FFF2-40B4-BE49-F238E27FC236}">
                  <a16:creationId xmlns:a16="http://schemas.microsoft.com/office/drawing/2014/main" id="{DA72DF56-0DA3-6EA2-EA7C-FD07ACCF98BA}"/>
                </a:ext>
              </a:extLst>
            </p:cNvPr>
            <p:cNvSpPr>
              <a:spLocks/>
            </p:cNvSpPr>
            <p:nvPr/>
          </p:nvSpPr>
          <p:spPr bwMode="auto">
            <a:xfrm>
              <a:off x="2928160" y="3538815"/>
              <a:ext cx="122881" cy="139396"/>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04" name="Guyana">
              <a:extLst>
                <a:ext uri="{FF2B5EF4-FFF2-40B4-BE49-F238E27FC236}">
                  <a16:creationId xmlns:a16="http://schemas.microsoft.com/office/drawing/2014/main" id="{5FBE8122-195F-2C10-3DD9-9EA6003E6309}"/>
                </a:ext>
              </a:extLst>
            </p:cNvPr>
            <p:cNvSpPr>
              <a:spLocks/>
            </p:cNvSpPr>
            <p:nvPr/>
          </p:nvSpPr>
          <p:spPr bwMode="auto">
            <a:xfrm>
              <a:off x="3834194" y="3861886"/>
              <a:ext cx="144179" cy="241074"/>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05" name="Honduras">
              <a:extLst>
                <a:ext uri="{FF2B5EF4-FFF2-40B4-BE49-F238E27FC236}">
                  <a16:creationId xmlns:a16="http://schemas.microsoft.com/office/drawing/2014/main" id="{7BA0E07E-0729-937A-68F3-B20184C2F038}"/>
                </a:ext>
              </a:extLst>
            </p:cNvPr>
            <p:cNvSpPr>
              <a:spLocks/>
            </p:cNvSpPr>
            <p:nvPr/>
          </p:nvSpPr>
          <p:spPr bwMode="auto">
            <a:xfrm>
              <a:off x="3013356" y="3601133"/>
              <a:ext cx="186777" cy="103317"/>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06" name="Croatia">
              <a:extLst>
                <a:ext uri="{FF2B5EF4-FFF2-40B4-BE49-F238E27FC236}">
                  <a16:creationId xmlns:a16="http://schemas.microsoft.com/office/drawing/2014/main" id="{56AB9229-12BB-06DE-3B4F-22B7293AC89F}"/>
                </a:ext>
              </a:extLst>
            </p:cNvPr>
            <p:cNvSpPr>
              <a:spLocks/>
            </p:cNvSpPr>
            <p:nvPr/>
          </p:nvSpPr>
          <p:spPr bwMode="auto">
            <a:xfrm>
              <a:off x="6047667" y="2566324"/>
              <a:ext cx="154009" cy="134476"/>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08" name="Haiti">
              <a:extLst>
                <a:ext uri="{FF2B5EF4-FFF2-40B4-BE49-F238E27FC236}">
                  <a16:creationId xmlns:a16="http://schemas.microsoft.com/office/drawing/2014/main" id="{A30DEA1C-A134-CCC7-502A-F8C2B101D3E8}"/>
                </a:ext>
              </a:extLst>
            </p:cNvPr>
            <p:cNvSpPr>
              <a:spLocks/>
            </p:cNvSpPr>
            <p:nvPr/>
          </p:nvSpPr>
          <p:spPr bwMode="auto">
            <a:xfrm>
              <a:off x="3470469" y="3468296"/>
              <a:ext cx="88473" cy="63959"/>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09" name="Hungary">
              <a:extLst>
                <a:ext uri="{FF2B5EF4-FFF2-40B4-BE49-F238E27FC236}">
                  <a16:creationId xmlns:a16="http://schemas.microsoft.com/office/drawing/2014/main" id="{ECDA9E0B-DDDC-B32A-ADCC-5E7845D1492F}"/>
                </a:ext>
              </a:extLst>
            </p:cNvPr>
            <p:cNvSpPr>
              <a:spLocks/>
            </p:cNvSpPr>
            <p:nvPr/>
          </p:nvSpPr>
          <p:spPr bwMode="auto">
            <a:xfrm>
              <a:off x="6111565" y="2495806"/>
              <a:ext cx="170393" cy="95117"/>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10" name="Indonesia">
              <a:extLst>
                <a:ext uri="{FF2B5EF4-FFF2-40B4-BE49-F238E27FC236}">
                  <a16:creationId xmlns:a16="http://schemas.microsoft.com/office/drawing/2014/main" id="{B8FB5DDB-4E1A-8DF1-E524-FA053CFD2D18}"/>
                </a:ext>
              </a:extLst>
            </p:cNvPr>
            <p:cNvSpPr>
              <a:spLocks noEditPoints="1"/>
            </p:cNvSpPr>
            <p:nvPr/>
          </p:nvSpPr>
          <p:spPr bwMode="auto">
            <a:xfrm>
              <a:off x="8544584" y="3960283"/>
              <a:ext cx="1377892" cy="539545"/>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11" name="India">
              <a:extLst>
                <a:ext uri="{FF2B5EF4-FFF2-40B4-BE49-F238E27FC236}">
                  <a16:creationId xmlns:a16="http://schemas.microsoft.com/office/drawing/2014/main" id="{19A872BB-D5AF-F095-AC16-A35EB788CBA9}"/>
                </a:ext>
              </a:extLst>
            </p:cNvPr>
            <p:cNvSpPr>
              <a:spLocks/>
            </p:cNvSpPr>
            <p:nvPr/>
          </p:nvSpPr>
          <p:spPr bwMode="auto">
            <a:xfrm>
              <a:off x="7681149" y="2936952"/>
              <a:ext cx="825752" cy="938052"/>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6" name="Ireland">
              <a:extLst>
                <a:ext uri="{FF2B5EF4-FFF2-40B4-BE49-F238E27FC236}">
                  <a16:creationId xmlns:a16="http://schemas.microsoft.com/office/drawing/2014/main" id="{5671A274-F763-95D4-E0A3-B72733146AC0}"/>
                </a:ext>
              </a:extLst>
            </p:cNvPr>
            <p:cNvSpPr>
              <a:spLocks/>
            </p:cNvSpPr>
            <p:nvPr/>
          </p:nvSpPr>
          <p:spPr bwMode="auto">
            <a:xfrm>
              <a:off x="5421800" y="2280972"/>
              <a:ext cx="103219" cy="113157"/>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7" name="Iran">
              <a:extLst>
                <a:ext uri="{FF2B5EF4-FFF2-40B4-BE49-F238E27FC236}">
                  <a16:creationId xmlns:a16="http://schemas.microsoft.com/office/drawing/2014/main" id="{CEB8B345-527C-74F3-F4CA-9F0B931F4B79}"/>
                </a:ext>
              </a:extLst>
            </p:cNvPr>
            <p:cNvSpPr>
              <a:spLocks/>
            </p:cNvSpPr>
            <p:nvPr/>
          </p:nvSpPr>
          <p:spPr bwMode="auto">
            <a:xfrm>
              <a:off x="6906187" y="2794277"/>
              <a:ext cx="617677" cy="496906"/>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8" name="Iraq">
              <a:extLst>
                <a:ext uri="{FF2B5EF4-FFF2-40B4-BE49-F238E27FC236}">
                  <a16:creationId xmlns:a16="http://schemas.microsoft.com/office/drawing/2014/main" id="{EE7ADDB4-D585-84DA-EF5D-7DBCF7FF132A}"/>
                </a:ext>
              </a:extLst>
            </p:cNvPr>
            <p:cNvSpPr>
              <a:spLocks/>
            </p:cNvSpPr>
            <p:nvPr/>
          </p:nvSpPr>
          <p:spPr bwMode="auto">
            <a:xfrm>
              <a:off x="6786584" y="2872995"/>
              <a:ext cx="294912" cy="282071"/>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9" name="Iceland">
              <a:extLst>
                <a:ext uri="{FF2B5EF4-FFF2-40B4-BE49-F238E27FC236}">
                  <a16:creationId xmlns:a16="http://schemas.microsoft.com/office/drawing/2014/main" id="{A2DF8529-AB84-D90D-FB89-1886D3B59291}"/>
                </a:ext>
              </a:extLst>
            </p:cNvPr>
            <p:cNvSpPr>
              <a:spLocks/>
            </p:cNvSpPr>
            <p:nvPr/>
          </p:nvSpPr>
          <p:spPr bwMode="auto">
            <a:xfrm>
              <a:off x="5126888" y="1925103"/>
              <a:ext cx="242483" cy="91837"/>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44" name="Israel">
              <a:extLst>
                <a:ext uri="{FF2B5EF4-FFF2-40B4-BE49-F238E27FC236}">
                  <a16:creationId xmlns:a16="http://schemas.microsoft.com/office/drawing/2014/main" id="{76FA230C-BDED-4A46-8F6E-A28C045BA139}"/>
                </a:ext>
              </a:extLst>
            </p:cNvPr>
            <p:cNvSpPr>
              <a:spLocks/>
            </p:cNvSpPr>
            <p:nvPr/>
          </p:nvSpPr>
          <p:spPr bwMode="auto">
            <a:xfrm>
              <a:off x="6663705" y="3012390"/>
              <a:ext cx="39322" cy="129557"/>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chemeClr val="accent6">
                <a:lumMod val="50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145" name="Italy">
              <a:extLst>
                <a:ext uri="{FF2B5EF4-FFF2-40B4-BE49-F238E27FC236}">
                  <a16:creationId xmlns:a16="http://schemas.microsoft.com/office/drawing/2014/main" id="{5F4B38A0-E0D7-708A-B89C-B667A9DC7AE8}"/>
                </a:ext>
              </a:extLst>
            </p:cNvPr>
            <p:cNvGrpSpPr/>
            <p:nvPr/>
          </p:nvGrpSpPr>
          <p:grpSpPr>
            <a:xfrm>
              <a:off x="5862556" y="2546644"/>
              <a:ext cx="329320" cy="352590"/>
              <a:chOff x="4359275" y="2360612"/>
              <a:chExt cx="319088" cy="341313"/>
            </a:xfrm>
            <a:solidFill>
              <a:schemeClr val="bg1">
                <a:lumMod val="85000"/>
              </a:schemeClr>
            </a:solidFill>
          </p:grpSpPr>
          <p:sp>
            <p:nvSpPr>
              <p:cNvPr id="287" name="Freeform 93">
                <a:extLst>
                  <a:ext uri="{FF2B5EF4-FFF2-40B4-BE49-F238E27FC236}">
                    <a16:creationId xmlns:a16="http://schemas.microsoft.com/office/drawing/2014/main" id="{A4D89873-2264-0391-092F-549E14EAFAB8}"/>
                  </a:ext>
                </a:extLst>
              </p:cNvPr>
              <p:cNvSpPr>
                <a:spLocks/>
              </p:cNvSpPr>
              <p:nvPr/>
            </p:nvSpPr>
            <p:spPr bwMode="auto">
              <a:xfrm>
                <a:off x="4519612" y="2649537"/>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88" name="Freeform 94">
                <a:extLst>
                  <a:ext uri="{FF2B5EF4-FFF2-40B4-BE49-F238E27FC236}">
                    <a16:creationId xmlns:a16="http://schemas.microsoft.com/office/drawing/2014/main" id="{BF4F3BEB-C52D-ADAB-A222-C1C93E5FAF83}"/>
                  </a:ext>
                </a:extLst>
              </p:cNvPr>
              <p:cNvSpPr>
                <a:spLocks/>
              </p:cNvSpPr>
              <p:nvPr/>
            </p:nvSpPr>
            <p:spPr bwMode="auto">
              <a:xfrm>
                <a:off x="4400550" y="2551112"/>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89" name="Freeform 95">
                <a:extLst>
                  <a:ext uri="{FF2B5EF4-FFF2-40B4-BE49-F238E27FC236}">
                    <a16:creationId xmlns:a16="http://schemas.microsoft.com/office/drawing/2014/main" id="{28E47100-0841-A7FF-F3D7-F8D4CC0B06F6}"/>
                  </a:ext>
                </a:extLst>
              </p:cNvPr>
              <p:cNvSpPr>
                <a:spLocks/>
              </p:cNvSpPr>
              <p:nvPr/>
            </p:nvSpPr>
            <p:spPr bwMode="auto">
              <a:xfrm>
                <a:off x="4359275" y="236061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146" name="Jamaica">
              <a:extLst>
                <a:ext uri="{FF2B5EF4-FFF2-40B4-BE49-F238E27FC236}">
                  <a16:creationId xmlns:a16="http://schemas.microsoft.com/office/drawing/2014/main" id="{A3BBF0F7-284B-EC46-9858-7682399464B6}"/>
                </a:ext>
              </a:extLst>
            </p:cNvPr>
            <p:cNvSpPr>
              <a:spLocks/>
            </p:cNvSpPr>
            <p:nvPr/>
          </p:nvSpPr>
          <p:spPr bwMode="auto">
            <a:xfrm>
              <a:off x="3355781" y="3515855"/>
              <a:ext cx="62259" cy="27880"/>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47" name="Jordan">
              <a:extLst>
                <a:ext uri="{FF2B5EF4-FFF2-40B4-BE49-F238E27FC236}">
                  <a16:creationId xmlns:a16="http://schemas.microsoft.com/office/drawing/2014/main" id="{75A245D7-547C-EBAB-52AE-FD32BBF0636E}"/>
                </a:ext>
              </a:extLst>
            </p:cNvPr>
            <p:cNvSpPr>
              <a:spLocks/>
            </p:cNvSpPr>
            <p:nvPr/>
          </p:nvSpPr>
          <p:spPr bwMode="auto">
            <a:xfrm>
              <a:off x="6688280" y="3009110"/>
              <a:ext cx="114688" cy="142676"/>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148" name="Japan">
              <a:extLst>
                <a:ext uri="{FF2B5EF4-FFF2-40B4-BE49-F238E27FC236}">
                  <a16:creationId xmlns:a16="http://schemas.microsoft.com/office/drawing/2014/main" id="{2082B27F-711E-5A37-3771-39F2E5ED509F}"/>
                </a:ext>
              </a:extLst>
            </p:cNvPr>
            <p:cNvGrpSpPr/>
            <p:nvPr/>
          </p:nvGrpSpPr>
          <p:grpSpPr>
            <a:xfrm>
              <a:off x="9371975" y="2597462"/>
              <a:ext cx="285081" cy="491982"/>
              <a:chOff x="7759700" y="2409825"/>
              <a:chExt cx="276225" cy="476250"/>
            </a:xfrm>
            <a:solidFill>
              <a:schemeClr val="bg1">
                <a:lumMod val="85000"/>
              </a:schemeClr>
            </a:solidFill>
          </p:grpSpPr>
          <p:sp>
            <p:nvSpPr>
              <p:cNvPr id="283" name="Freeform 98">
                <a:extLst>
                  <a:ext uri="{FF2B5EF4-FFF2-40B4-BE49-F238E27FC236}">
                    <a16:creationId xmlns:a16="http://schemas.microsoft.com/office/drawing/2014/main" id="{64B04163-D628-7822-8E1D-D0450047BBC7}"/>
                  </a:ext>
                </a:extLst>
              </p:cNvPr>
              <p:cNvSpPr>
                <a:spLocks/>
              </p:cNvSpPr>
              <p:nvPr/>
            </p:nvSpPr>
            <p:spPr bwMode="auto">
              <a:xfrm>
                <a:off x="7839075" y="2776537"/>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84" name="Group 2528">
                <a:extLst>
                  <a:ext uri="{FF2B5EF4-FFF2-40B4-BE49-F238E27FC236}">
                    <a16:creationId xmlns:a16="http://schemas.microsoft.com/office/drawing/2014/main" id="{DD239232-1C20-1BB9-A380-15160801D10A}"/>
                  </a:ext>
                </a:extLst>
              </p:cNvPr>
              <p:cNvGrpSpPr/>
              <p:nvPr/>
            </p:nvGrpSpPr>
            <p:grpSpPr>
              <a:xfrm>
                <a:off x="7759700" y="2409825"/>
                <a:ext cx="276225" cy="476250"/>
                <a:chOff x="7759700" y="2409825"/>
                <a:chExt cx="276225" cy="476250"/>
              </a:xfrm>
              <a:grpFill/>
            </p:grpSpPr>
            <p:sp>
              <p:nvSpPr>
                <p:cNvPr id="285" name="Freeform 99">
                  <a:extLst>
                    <a:ext uri="{FF2B5EF4-FFF2-40B4-BE49-F238E27FC236}">
                      <a16:creationId xmlns:a16="http://schemas.microsoft.com/office/drawing/2014/main" id="{92E3F8B9-36B7-654F-999F-F64028F6730E}"/>
                    </a:ext>
                  </a:extLst>
                </p:cNvPr>
                <p:cNvSpPr>
                  <a:spLocks/>
                </p:cNvSpPr>
                <p:nvPr/>
              </p:nvSpPr>
              <p:spPr bwMode="auto">
                <a:xfrm>
                  <a:off x="7759700" y="2546350"/>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86" name="Freeform 100">
                  <a:extLst>
                    <a:ext uri="{FF2B5EF4-FFF2-40B4-BE49-F238E27FC236}">
                      <a16:creationId xmlns:a16="http://schemas.microsoft.com/office/drawing/2014/main" id="{1C1F8221-D5F5-7543-0736-E833F7A97D61}"/>
                    </a:ext>
                  </a:extLst>
                </p:cNvPr>
                <p:cNvSpPr>
                  <a:spLocks/>
                </p:cNvSpPr>
                <p:nvPr/>
              </p:nvSpPr>
              <p:spPr bwMode="auto">
                <a:xfrm>
                  <a:off x="7885112" y="2409825"/>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grpSp>
        <p:sp>
          <p:nvSpPr>
            <p:cNvPr id="149" name="Kazakhstan">
              <a:extLst>
                <a:ext uri="{FF2B5EF4-FFF2-40B4-BE49-F238E27FC236}">
                  <a16:creationId xmlns:a16="http://schemas.microsoft.com/office/drawing/2014/main" id="{B69859BC-B057-86E2-6BB3-BA3106DB4209}"/>
                </a:ext>
              </a:extLst>
            </p:cNvPr>
            <p:cNvSpPr>
              <a:spLocks/>
            </p:cNvSpPr>
            <p:nvPr/>
          </p:nvSpPr>
          <p:spPr bwMode="auto">
            <a:xfrm>
              <a:off x="6907826" y="2272772"/>
              <a:ext cx="1068234" cy="490346"/>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0" name="Kenya">
              <a:extLst>
                <a:ext uri="{FF2B5EF4-FFF2-40B4-BE49-F238E27FC236}">
                  <a16:creationId xmlns:a16="http://schemas.microsoft.com/office/drawing/2014/main" id="{C9735B3F-70C5-7948-61EF-45951B7E19B1}"/>
                </a:ext>
              </a:extLst>
            </p:cNvPr>
            <p:cNvSpPr>
              <a:spLocks/>
            </p:cNvSpPr>
            <p:nvPr/>
          </p:nvSpPr>
          <p:spPr bwMode="auto">
            <a:xfrm>
              <a:off x="6699749" y="3958643"/>
              <a:ext cx="239206" cy="34767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1" name="Kyrgyzstan">
              <a:extLst>
                <a:ext uri="{FF2B5EF4-FFF2-40B4-BE49-F238E27FC236}">
                  <a16:creationId xmlns:a16="http://schemas.microsoft.com/office/drawing/2014/main" id="{3931958A-9B01-22E5-C0FA-FB9ADFB838FD}"/>
                </a:ext>
              </a:extLst>
            </p:cNvPr>
            <p:cNvSpPr>
              <a:spLocks/>
            </p:cNvSpPr>
            <p:nvPr/>
          </p:nvSpPr>
          <p:spPr bwMode="auto">
            <a:xfrm>
              <a:off x="7607421" y="2674560"/>
              <a:ext cx="271974" cy="134476"/>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2" name="Cambodia">
              <a:extLst>
                <a:ext uri="{FF2B5EF4-FFF2-40B4-BE49-F238E27FC236}">
                  <a16:creationId xmlns:a16="http://schemas.microsoft.com/office/drawing/2014/main" id="{418FBDC8-2392-37D1-026E-9EDF226E400B}"/>
                </a:ext>
              </a:extLst>
            </p:cNvPr>
            <p:cNvSpPr>
              <a:spLocks/>
            </p:cNvSpPr>
            <p:nvPr/>
          </p:nvSpPr>
          <p:spPr bwMode="auto">
            <a:xfrm>
              <a:off x="8736277" y="3650332"/>
              <a:ext cx="158925" cy="139396"/>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3" name="South Korea">
              <a:extLst>
                <a:ext uri="{FF2B5EF4-FFF2-40B4-BE49-F238E27FC236}">
                  <a16:creationId xmlns:a16="http://schemas.microsoft.com/office/drawing/2014/main" id="{B9049A24-2D14-2628-0E7E-3F50D7452A47}"/>
                </a:ext>
              </a:extLst>
            </p:cNvPr>
            <p:cNvSpPr>
              <a:spLocks/>
            </p:cNvSpPr>
            <p:nvPr/>
          </p:nvSpPr>
          <p:spPr bwMode="auto">
            <a:xfrm>
              <a:off x="9214688" y="2831995"/>
              <a:ext cx="126157" cy="142676"/>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4" name="Kosovo">
              <a:extLst>
                <a:ext uri="{FF2B5EF4-FFF2-40B4-BE49-F238E27FC236}">
                  <a16:creationId xmlns:a16="http://schemas.microsoft.com/office/drawing/2014/main" id="{6F28D9A0-CE74-9E83-EA59-F6B6050A1348}"/>
                </a:ext>
              </a:extLst>
            </p:cNvPr>
            <p:cNvSpPr>
              <a:spLocks/>
            </p:cNvSpPr>
            <p:nvPr/>
          </p:nvSpPr>
          <p:spPr bwMode="auto">
            <a:xfrm>
              <a:off x="6229530" y="2674560"/>
              <a:ext cx="45875" cy="47559"/>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5" name="Kuwait">
              <a:extLst>
                <a:ext uri="{FF2B5EF4-FFF2-40B4-BE49-F238E27FC236}">
                  <a16:creationId xmlns:a16="http://schemas.microsoft.com/office/drawing/2014/main" id="{6941F9A3-816D-67B4-665B-1B39CD131796}"/>
                </a:ext>
              </a:extLst>
            </p:cNvPr>
            <p:cNvSpPr>
              <a:spLocks/>
            </p:cNvSpPr>
            <p:nvPr/>
          </p:nvSpPr>
          <p:spPr bwMode="auto">
            <a:xfrm>
              <a:off x="7027428" y="3122267"/>
              <a:ext cx="55706" cy="52479"/>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6" name="Laos">
              <a:extLst>
                <a:ext uri="{FF2B5EF4-FFF2-40B4-BE49-F238E27FC236}">
                  <a16:creationId xmlns:a16="http://schemas.microsoft.com/office/drawing/2014/main" id="{B3C6CCE6-C91D-43EB-C0E1-1BCCAB662A38}"/>
                </a:ext>
              </a:extLst>
            </p:cNvPr>
            <p:cNvSpPr>
              <a:spLocks/>
            </p:cNvSpPr>
            <p:nvPr/>
          </p:nvSpPr>
          <p:spPr bwMode="auto">
            <a:xfrm>
              <a:off x="8637973" y="3381380"/>
              <a:ext cx="247398" cy="291911"/>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7" name="Lebanon">
              <a:extLst>
                <a:ext uri="{FF2B5EF4-FFF2-40B4-BE49-F238E27FC236}">
                  <a16:creationId xmlns:a16="http://schemas.microsoft.com/office/drawing/2014/main" id="{B8263DA3-52C9-998E-4AD4-50AE8A419636}"/>
                </a:ext>
              </a:extLst>
            </p:cNvPr>
            <p:cNvSpPr>
              <a:spLocks/>
            </p:cNvSpPr>
            <p:nvPr/>
          </p:nvSpPr>
          <p:spPr bwMode="auto">
            <a:xfrm>
              <a:off x="6681727" y="2966472"/>
              <a:ext cx="39322" cy="52479"/>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8" name="Liberia">
              <a:extLst>
                <a:ext uri="{FF2B5EF4-FFF2-40B4-BE49-F238E27FC236}">
                  <a16:creationId xmlns:a16="http://schemas.microsoft.com/office/drawing/2014/main" id="{06B7F198-03D8-20CE-33CF-5459BECB5154}"/>
                </a:ext>
              </a:extLst>
            </p:cNvPr>
            <p:cNvSpPr>
              <a:spLocks/>
            </p:cNvSpPr>
            <p:nvPr/>
          </p:nvSpPr>
          <p:spPr bwMode="auto">
            <a:xfrm>
              <a:off x="5336603" y="3855327"/>
              <a:ext cx="116326" cy="142676"/>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59" name="Libya">
              <a:extLst>
                <a:ext uri="{FF2B5EF4-FFF2-40B4-BE49-F238E27FC236}">
                  <a16:creationId xmlns:a16="http://schemas.microsoft.com/office/drawing/2014/main" id="{D83EB2D8-6446-9D4B-E8C7-B4AE76F44544}"/>
                </a:ext>
              </a:extLst>
            </p:cNvPr>
            <p:cNvSpPr>
              <a:spLocks/>
            </p:cNvSpPr>
            <p:nvPr/>
          </p:nvSpPr>
          <p:spPr bwMode="auto">
            <a:xfrm>
              <a:off x="5951002" y="3017310"/>
              <a:ext cx="468581" cy="462466"/>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0" name="Sri Lanka">
              <a:extLst>
                <a:ext uri="{FF2B5EF4-FFF2-40B4-BE49-F238E27FC236}">
                  <a16:creationId xmlns:a16="http://schemas.microsoft.com/office/drawing/2014/main" id="{5C216976-0BBC-9137-646D-F03A5A818E66}"/>
                </a:ext>
              </a:extLst>
            </p:cNvPr>
            <p:cNvSpPr>
              <a:spLocks/>
            </p:cNvSpPr>
            <p:nvPr/>
          </p:nvSpPr>
          <p:spPr bwMode="auto">
            <a:xfrm>
              <a:off x="8072726" y="3811047"/>
              <a:ext cx="63898" cy="131196"/>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1" name="Lesotho">
              <a:extLst>
                <a:ext uri="{FF2B5EF4-FFF2-40B4-BE49-F238E27FC236}">
                  <a16:creationId xmlns:a16="http://schemas.microsoft.com/office/drawing/2014/main" id="{C4423AB9-B2B2-7BFD-C016-C99FDEEA1C4B}"/>
                </a:ext>
              </a:extLst>
            </p:cNvPr>
            <p:cNvSpPr>
              <a:spLocks/>
            </p:cNvSpPr>
            <p:nvPr/>
          </p:nvSpPr>
          <p:spPr bwMode="auto">
            <a:xfrm>
              <a:off x="6458905" y="5123008"/>
              <a:ext cx="68813" cy="6723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2" name="Latvia">
              <a:extLst>
                <a:ext uri="{FF2B5EF4-FFF2-40B4-BE49-F238E27FC236}">
                  <a16:creationId xmlns:a16="http://schemas.microsoft.com/office/drawing/2014/main" id="{3C90A4C9-C3DE-2BDA-19A8-A3DC0F9382E8}"/>
                </a:ext>
              </a:extLst>
            </p:cNvPr>
            <p:cNvSpPr>
              <a:spLocks/>
            </p:cNvSpPr>
            <p:nvPr/>
          </p:nvSpPr>
          <p:spPr bwMode="auto">
            <a:xfrm>
              <a:off x="6204953" y="2241613"/>
              <a:ext cx="144179" cy="78717"/>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3" name="Luxembourg">
              <a:extLst>
                <a:ext uri="{FF2B5EF4-FFF2-40B4-BE49-F238E27FC236}">
                  <a16:creationId xmlns:a16="http://schemas.microsoft.com/office/drawing/2014/main" id="{9998A10D-0835-E132-348F-B91F2810AD29}"/>
                </a:ext>
              </a:extLst>
            </p:cNvPr>
            <p:cNvSpPr>
              <a:spLocks/>
            </p:cNvSpPr>
            <p:nvPr/>
          </p:nvSpPr>
          <p:spPr bwMode="auto">
            <a:xfrm>
              <a:off x="5828122" y="2444967"/>
              <a:ext cx="14746" cy="22959"/>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4" name="Lithuania">
              <a:extLst>
                <a:ext uri="{FF2B5EF4-FFF2-40B4-BE49-F238E27FC236}">
                  <a16:creationId xmlns:a16="http://schemas.microsoft.com/office/drawing/2014/main" id="{BF2F5561-E7CF-DBD9-3344-1E1F5C053439}"/>
                </a:ext>
              </a:extLst>
            </p:cNvPr>
            <p:cNvSpPr>
              <a:spLocks/>
            </p:cNvSpPr>
            <p:nvPr/>
          </p:nvSpPr>
          <p:spPr bwMode="auto">
            <a:xfrm>
              <a:off x="6203315" y="2189134"/>
              <a:ext cx="178586" cy="77078"/>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5" name="Morocco">
              <a:extLst>
                <a:ext uri="{FF2B5EF4-FFF2-40B4-BE49-F238E27FC236}">
                  <a16:creationId xmlns:a16="http://schemas.microsoft.com/office/drawing/2014/main" id="{28C121D7-ED7A-E278-E6E5-9596E8B8BFAE}"/>
                </a:ext>
              </a:extLst>
            </p:cNvPr>
            <p:cNvSpPr>
              <a:spLocks/>
            </p:cNvSpPr>
            <p:nvPr/>
          </p:nvSpPr>
          <p:spPr bwMode="auto">
            <a:xfrm>
              <a:off x="5177679" y="2928754"/>
              <a:ext cx="470220" cy="487066"/>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6" name="Moldova">
              <a:extLst>
                <a:ext uri="{FF2B5EF4-FFF2-40B4-BE49-F238E27FC236}">
                  <a16:creationId xmlns:a16="http://schemas.microsoft.com/office/drawing/2014/main" id="{3F294524-947D-1A64-F901-FF0787DEAB47}"/>
                </a:ext>
              </a:extLst>
            </p:cNvPr>
            <p:cNvSpPr>
              <a:spLocks/>
            </p:cNvSpPr>
            <p:nvPr/>
          </p:nvSpPr>
          <p:spPr bwMode="auto">
            <a:xfrm>
              <a:off x="6385177" y="2500725"/>
              <a:ext cx="98304" cy="1000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7" name="Madagascar">
              <a:extLst>
                <a:ext uri="{FF2B5EF4-FFF2-40B4-BE49-F238E27FC236}">
                  <a16:creationId xmlns:a16="http://schemas.microsoft.com/office/drawing/2014/main" id="{12D38D0B-8B53-B7C4-8606-6DCC2A3B487E}"/>
                </a:ext>
              </a:extLst>
            </p:cNvPr>
            <p:cNvSpPr>
              <a:spLocks/>
            </p:cNvSpPr>
            <p:nvPr/>
          </p:nvSpPr>
          <p:spPr bwMode="auto">
            <a:xfrm>
              <a:off x="6953701" y="4557226"/>
              <a:ext cx="231014" cy="460827"/>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8" name="Mexico">
              <a:extLst>
                <a:ext uri="{FF2B5EF4-FFF2-40B4-BE49-F238E27FC236}">
                  <a16:creationId xmlns:a16="http://schemas.microsoft.com/office/drawing/2014/main" id="{7AF0B122-E8B2-89B9-631C-F40B1F5DD273}"/>
                </a:ext>
              </a:extLst>
            </p:cNvPr>
            <p:cNvSpPr>
              <a:spLocks/>
            </p:cNvSpPr>
            <p:nvPr/>
          </p:nvSpPr>
          <p:spPr bwMode="auto">
            <a:xfrm>
              <a:off x="2328507" y="3032070"/>
              <a:ext cx="789708" cy="618262"/>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9" name="North Macedonia">
              <a:extLst>
                <a:ext uri="{FF2B5EF4-FFF2-40B4-BE49-F238E27FC236}">
                  <a16:creationId xmlns:a16="http://schemas.microsoft.com/office/drawing/2014/main" id="{44103A0A-750C-2071-8818-53EE3A9B1C51}"/>
                </a:ext>
              </a:extLst>
            </p:cNvPr>
            <p:cNvSpPr>
              <a:spLocks/>
            </p:cNvSpPr>
            <p:nvPr/>
          </p:nvSpPr>
          <p:spPr bwMode="auto">
            <a:xfrm>
              <a:off x="6242637" y="2707359"/>
              <a:ext cx="68813" cy="49198"/>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0" name="Mali">
              <a:extLst>
                <a:ext uri="{FF2B5EF4-FFF2-40B4-BE49-F238E27FC236}">
                  <a16:creationId xmlns:a16="http://schemas.microsoft.com/office/drawing/2014/main" id="{E88B653D-9EF3-5A8A-FAE2-361EE4CD67C4}"/>
                </a:ext>
              </a:extLst>
            </p:cNvPr>
            <p:cNvSpPr>
              <a:spLocks/>
            </p:cNvSpPr>
            <p:nvPr/>
          </p:nvSpPr>
          <p:spPr bwMode="auto">
            <a:xfrm>
              <a:off x="5316943" y="3296102"/>
              <a:ext cx="489882" cy="506745"/>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1" name="Myanmar">
              <a:extLst>
                <a:ext uri="{FF2B5EF4-FFF2-40B4-BE49-F238E27FC236}">
                  <a16:creationId xmlns:a16="http://schemas.microsoft.com/office/drawing/2014/main" id="{7CDC7CD5-B204-975D-FA8F-F9C71F255587}"/>
                </a:ext>
              </a:extLst>
            </p:cNvPr>
            <p:cNvSpPr>
              <a:spLocks/>
            </p:cNvSpPr>
            <p:nvPr/>
          </p:nvSpPr>
          <p:spPr bwMode="auto">
            <a:xfrm>
              <a:off x="8402044" y="3181306"/>
              <a:ext cx="262143" cy="626461"/>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2" name="Montenegro">
              <a:extLst>
                <a:ext uri="{FF2B5EF4-FFF2-40B4-BE49-F238E27FC236}">
                  <a16:creationId xmlns:a16="http://schemas.microsoft.com/office/drawing/2014/main" id="{4976C805-29AF-5F89-9989-1095CC620F14}"/>
                </a:ext>
              </a:extLst>
            </p:cNvPr>
            <p:cNvSpPr>
              <a:spLocks/>
            </p:cNvSpPr>
            <p:nvPr/>
          </p:nvSpPr>
          <p:spPr bwMode="auto">
            <a:xfrm>
              <a:off x="6185293" y="2666360"/>
              <a:ext cx="50791" cy="55758"/>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3" name="Mongolia">
              <a:extLst>
                <a:ext uri="{FF2B5EF4-FFF2-40B4-BE49-F238E27FC236}">
                  <a16:creationId xmlns:a16="http://schemas.microsoft.com/office/drawing/2014/main" id="{56CE92CD-E171-E7FA-F62A-49A45AEC8476}"/>
                </a:ext>
              </a:extLst>
            </p:cNvPr>
            <p:cNvSpPr>
              <a:spLocks/>
            </p:cNvSpPr>
            <p:nvPr/>
          </p:nvSpPr>
          <p:spPr bwMode="auto">
            <a:xfrm>
              <a:off x="7985891" y="2382649"/>
              <a:ext cx="892927" cy="349310"/>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4" name="Mozambique">
              <a:extLst>
                <a:ext uri="{FF2B5EF4-FFF2-40B4-BE49-F238E27FC236}">
                  <a16:creationId xmlns:a16="http://schemas.microsoft.com/office/drawing/2014/main" id="{0D7A4E26-A6F8-ACE1-ECFE-021A6831DC45}"/>
                </a:ext>
              </a:extLst>
            </p:cNvPr>
            <p:cNvSpPr>
              <a:spLocks/>
            </p:cNvSpPr>
            <p:nvPr/>
          </p:nvSpPr>
          <p:spPr bwMode="auto">
            <a:xfrm>
              <a:off x="6580147" y="4498187"/>
              <a:ext cx="316211" cy="559224"/>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5" name="Mauritania">
              <a:extLst>
                <a:ext uri="{FF2B5EF4-FFF2-40B4-BE49-F238E27FC236}">
                  <a16:creationId xmlns:a16="http://schemas.microsoft.com/office/drawing/2014/main" id="{2B48C036-81F2-875D-5A0C-E602E8A29760}"/>
                </a:ext>
              </a:extLst>
            </p:cNvPr>
            <p:cNvSpPr>
              <a:spLocks/>
            </p:cNvSpPr>
            <p:nvPr/>
          </p:nvSpPr>
          <p:spPr bwMode="auto">
            <a:xfrm>
              <a:off x="5176040" y="3212464"/>
              <a:ext cx="358809" cy="436227"/>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6" name="Malawi">
              <a:extLst>
                <a:ext uri="{FF2B5EF4-FFF2-40B4-BE49-F238E27FC236}">
                  <a16:creationId xmlns:a16="http://schemas.microsoft.com/office/drawing/2014/main" id="{3C5519AB-0A7B-6F68-FA41-8095EE5F8576}"/>
                </a:ext>
              </a:extLst>
            </p:cNvPr>
            <p:cNvSpPr>
              <a:spLocks/>
            </p:cNvSpPr>
            <p:nvPr/>
          </p:nvSpPr>
          <p:spPr bwMode="auto">
            <a:xfrm>
              <a:off x="6655513" y="4460467"/>
              <a:ext cx="88473" cy="257473"/>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7" name="Malaysia">
              <a:extLst>
                <a:ext uri="{FF2B5EF4-FFF2-40B4-BE49-F238E27FC236}">
                  <a16:creationId xmlns:a16="http://schemas.microsoft.com/office/drawing/2014/main" id="{4C0B685A-3115-F691-D422-1D009ADB0AA1}"/>
                </a:ext>
              </a:extLst>
            </p:cNvPr>
            <p:cNvSpPr>
              <a:spLocks noEditPoints="1"/>
            </p:cNvSpPr>
            <p:nvPr/>
          </p:nvSpPr>
          <p:spPr bwMode="auto">
            <a:xfrm>
              <a:off x="8687124" y="3911085"/>
              <a:ext cx="575078" cy="208274"/>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78" name="Namibia">
              <a:extLst>
                <a:ext uri="{FF2B5EF4-FFF2-40B4-BE49-F238E27FC236}">
                  <a16:creationId xmlns:a16="http://schemas.microsoft.com/office/drawing/2014/main" id="{CB68A8DE-C6D9-60B7-5712-BD46E2C58A29}"/>
                </a:ext>
              </a:extLst>
            </p:cNvPr>
            <p:cNvSpPr>
              <a:spLocks/>
            </p:cNvSpPr>
            <p:nvPr/>
          </p:nvSpPr>
          <p:spPr bwMode="auto">
            <a:xfrm>
              <a:off x="6028007" y="4722861"/>
              <a:ext cx="396492" cy="413268"/>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179" name="France">
              <a:extLst>
                <a:ext uri="{FF2B5EF4-FFF2-40B4-BE49-F238E27FC236}">
                  <a16:creationId xmlns:a16="http://schemas.microsoft.com/office/drawing/2014/main" id="{645AE443-BE05-5814-6623-B0C8609B67F1}"/>
                </a:ext>
              </a:extLst>
            </p:cNvPr>
            <p:cNvGrpSpPr/>
            <p:nvPr/>
          </p:nvGrpSpPr>
          <p:grpSpPr>
            <a:xfrm>
              <a:off x="5557742" y="2412162"/>
              <a:ext cx="5043033" cy="2497654"/>
              <a:chOff x="4033763" y="2224418"/>
              <a:chExt cx="4848760" cy="2401437"/>
            </a:xfrm>
            <a:solidFill>
              <a:schemeClr val="bg1">
                <a:lumMod val="85000"/>
              </a:schemeClr>
            </a:solidFill>
          </p:grpSpPr>
          <p:grpSp>
            <p:nvGrpSpPr>
              <p:cNvPr id="279" name="Group 3">
                <a:extLst>
                  <a:ext uri="{FF2B5EF4-FFF2-40B4-BE49-F238E27FC236}">
                    <a16:creationId xmlns:a16="http://schemas.microsoft.com/office/drawing/2014/main" id="{B5B63148-FAE1-2AA0-F85B-84226446A3E3}"/>
                  </a:ext>
                </a:extLst>
              </p:cNvPr>
              <p:cNvGrpSpPr/>
              <p:nvPr/>
            </p:nvGrpSpPr>
            <p:grpSpPr>
              <a:xfrm>
                <a:off x="4033763" y="2224418"/>
                <a:ext cx="368612" cy="313778"/>
                <a:chOff x="4064000" y="2230437"/>
                <a:chExt cx="371475" cy="315913"/>
              </a:xfrm>
              <a:grpFill/>
            </p:grpSpPr>
            <p:sp>
              <p:nvSpPr>
                <p:cNvPr id="281" name="Freeform 66">
                  <a:extLst>
                    <a:ext uri="{FF2B5EF4-FFF2-40B4-BE49-F238E27FC236}">
                      <a16:creationId xmlns:a16="http://schemas.microsoft.com/office/drawing/2014/main" id="{52BFABA8-4B9B-1CE4-F87A-FF15666ADE6B}"/>
                    </a:ext>
                  </a:extLst>
                </p:cNvPr>
                <p:cNvSpPr>
                  <a:spLocks/>
                </p:cNvSpPr>
                <p:nvPr/>
              </p:nvSpPr>
              <p:spPr bwMode="auto">
                <a:xfrm>
                  <a:off x="4408487" y="2493962"/>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82" name="Freeform 67">
                  <a:extLst>
                    <a:ext uri="{FF2B5EF4-FFF2-40B4-BE49-F238E27FC236}">
                      <a16:creationId xmlns:a16="http://schemas.microsoft.com/office/drawing/2014/main" id="{8486FDC3-3B80-D41C-8CAF-0828C55F3733}"/>
                    </a:ext>
                  </a:extLst>
                </p:cNvPr>
                <p:cNvSpPr>
                  <a:spLocks/>
                </p:cNvSpPr>
                <p:nvPr/>
              </p:nvSpPr>
              <p:spPr bwMode="auto">
                <a:xfrm>
                  <a:off x="4064000" y="2230437"/>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280" name="Freeform 131">
                <a:extLst>
                  <a:ext uri="{FF2B5EF4-FFF2-40B4-BE49-F238E27FC236}">
                    <a16:creationId xmlns:a16="http://schemas.microsoft.com/office/drawing/2014/main" id="{E2D7F1D5-223F-B849-91EF-D2877DB8F67C}"/>
                  </a:ext>
                </a:extLst>
              </p:cNvPr>
              <p:cNvSpPr>
                <a:spLocks/>
              </p:cNvSpPr>
              <p:nvPr/>
            </p:nvSpPr>
            <p:spPr bwMode="auto">
              <a:xfrm>
                <a:off x="8814785" y="4550170"/>
                <a:ext cx="67738" cy="75685"/>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180" name="Niger">
              <a:extLst>
                <a:ext uri="{FF2B5EF4-FFF2-40B4-BE49-F238E27FC236}">
                  <a16:creationId xmlns:a16="http://schemas.microsoft.com/office/drawing/2014/main" id="{8888594B-DAA7-210F-6027-ED876AF680E5}"/>
                </a:ext>
              </a:extLst>
            </p:cNvPr>
            <p:cNvSpPr>
              <a:spLocks/>
            </p:cNvSpPr>
            <p:nvPr/>
          </p:nvSpPr>
          <p:spPr bwMode="auto">
            <a:xfrm>
              <a:off x="5688859" y="3346940"/>
              <a:ext cx="460391" cy="401789"/>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1" name="Nigeria">
              <a:extLst>
                <a:ext uri="{FF2B5EF4-FFF2-40B4-BE49-F238E27FC236}">
                  <a16:creationId xmlns:a16="http://schemas.microsoft.com/office/drawing/2014/main" id="{67735A7A-14B4-D752-AB0B-30D9F91E1B24}"/>
                </a:ext>
              </a:extLst>
            </p:cNvPr>
            <p:cNvSpPr>
              <a:spLocks/>
            </p:cNvSpPr>
            <p:nvPr/>
          </p:nvSpPr>
          <p:spPr bwMode="auto">
            <a:xfrm>
              <a:off x="5760948" y="3673291"/>
              <a:ext cx="353894" cy="32799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2" name="Nicaragua">
              <a:extLst>
                <a:ext uri="{FF2B5EF4-FFF2-40B4-BE49-F238E27FC236}">
                  <a16:creationId xmlns:a16="http://schemas.microsoft.com/office/drawing/2014/main" id="{7D6724D1-9C50-0AF9-C26D-373F2AC31171}"/>
                </a:ext>
              </a:extLst>
            </p:cNvPr>
            <p:cNvSpPr>
              <a:spLocks/>
            </p:cNvSpPr>
            <p:nvPr/>
          </p:nvSpPr>
          <p:spPr bwMode="auto">
            <a:xfrm>
              <a:off x="3059231" y="3633932"/>
              <a:ext cx="140902" cy="147596"/>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3" name="Netherlands">
              <a:extLst>
                <a:ext uri="{FF2B5EF4-FFF2-40B4-BE49-F238E27FC236}">
                  <a16:creationId xmlns:a16="http://schemas.microsoft.com/office/drawing/2014/main" id="{8C3264C7-AA1D-F07A-D073-CF87D32BC67B}"/>
                </a:ext>
              </a:extLst>
            </p:cNvPr>
            <p:cNvSpPr>
              <a:spLocks/>
            </p:cNvSpPr>
            <p:nvPr/>
          </p:nvSpPr>
          <p:spPr bwMode="auto">
            <a:xfrm>
              <a:off x="5765863" y="2335091"/>
              <a:ext cx="95027" cy="88557"/>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184" name="Norway">
              <a:extLst>
                <a:ext uri="{FF2B5EF4-FFF2-40B4-BE49-F238E27FC236}">
                  <a16:creationId xmlns:a16="http://schemas.microsoft.com/office/drawing/2014/main" id="{CEC0CB5B-BC31-3B87-6251-1BB9506435B2}"/>
                </a:ext>
              </a:extLst>
            </p:cNvPr>
            <p:cNvGrpSpPr/>
            <p:nvPr/>
          </p:nvGrpSpPr>
          <p:grpSpPr>
            <a:xfrm>
              <a:off x="5796992" y="1554478"/>
              <a:ext cx="557055" cy="631384"/>
              <a:chOff x="4295775" y="1400175"/>
              <a:chExt cx="539750" cy="611188"/>
            </a:xfrm>
            <a:solidFill>
              <a:schemeClr val="bg1">
                <a:lumMod val="85000"/>
              </a:schemeClr>
            </a:solidFill>
          </p:grpSpPr>
          <p:sp>
            <p:nvSpPr>
              <p:cNvPr id="275" name="Freeform 136">
                <a:extLst>
                  <a:ext uri="{FF2B5EF4-FFF2-40B4-BE49-F238E27FC236}">
                    <a16:creationId xmlns:a16="http://schemas.microsoft.com/office/drawing/2014/main" id="{EAFA2ACF-1313-4C4A-BF4F-9A2966DAD764}"/>
                  </a:ext>
                </a:extLst>
              </p:cNvPr>
              <p:cNvSpPr>
                <a:spLocks/>
              </p:cNvSpPr>
              <p:nvPr/>
            </p:nvSpPr>
            <p:spPr bwMode="auto">
              <a:xfrm>
                <a:off x="4295775" y="1628775"/>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6" name="Freeform 137">
                <a:extLst>
                  <a:ext uri="{FF2B5EF4-FFF2-40B4-BE49-F238E27FC236}">
                    <a16:creationId xmlns:a16="http://schemas.microsoft.com/office/drawing/2014/main" id="{FB522C5D-E464-2559-C7D2-36C914C35F95}"/>
                  </a:ext>
                </a:extLst>
              </p:cNvPr>
              <p:cNvSpPr>
                <a:spLocks/>
              </p:cNvSpPr>
              <p:nvPr/>
            </p:nvSpPr>
            <p:spPr bwMode="auto">
              <a:xfrm>
                <a:off x="4570412" y="1447800"/>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7" name="Freeform 138">
                <a:extLst>
                  <a:ext uri="{FF2B5EF4-FFF2-40B4-BE49-F238E27FC236}">
                    <a16:creationId xmlns:a16="http://schemas.microsoft.com/office/drawing/2014/main" id="{6295FF5C-EE82-0FB3-0F84-99E2BD4C839D}"/>
                  </a:ext>
                </a:extLst>
              </p:cNvPr>
              <p:cNvSpPr>
                <a:spLocks/>
              </p:cNvSpPr>
              <p:nvPr/>
            </p:nvSpPr>
            <p:spPr bwMode="auto">
              <a:xfrm>
                <a:off x="4373562" y="1412875"/>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8" name="Freeform 139">
                <a:extLst>
                  <a:ext uri="{FF2B5EF4-FFF2-40B4-BE49-F238E27FC236}">
                    <a16:creationId xmlns:a16="http://schemas.microsoft.com/office/drawing/2014/main" id="{8F5B716B-F80A-AA58-DE18-87A9300162DE}"/>
                  </a:ext>
                </a:extLst>
              </p:cNvPr>
              <p:cNvSpPr>
                <a:spLocks/>
              </p:cNvSpPr>
              <p:nvPr/>
            </p:nvSpPr>
            <p:spPr bwMode="auto">
              <a:xfrm>
                <a:off x="4495800" y="1400175"/>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185" name="Nepal">
              <a:extLst>
                <a:ext uri="{FF2B5EF4-FFF2-40B4-BE49-F238E27FC236}">
                  <a16:creationId xmlns:a16="http://schemas.microsoft.com/office/drawing/2014/main" id="{1AC26481-4E88-B47A-51DA-7057E5BB55EF}"/>
                </a:ext>
              </a:extLst>
            </p:cNvPr>
            <p:cNvSpPr>
              <a:spLocks/>
            </p:cNvSpPr>
            <p:nvPr/>
          </p:nvSpPr>
          <p:spPr bwMode="auto">
            <a:xfrm>
              <a:off x="7998998" y="3110787"/>
              <a:ext cx="249037" cy="136117"/>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6" name="New Zealand">
              <a:extLst>
                <a:ext uri="{FF2B5EF4-FFF2-40B4-BE49-F238E27FC236}">
                  <a16:creationId xmlns:a16="http://schemas.microsoft.com/office/drawing/2014/main" id="{E51FCB35-8D31-F10F-B219-828671002307}"/>
                </a:ext>
              </a:extLst>
            </p:cNvPr>
            <p:cNvSpPr>
              <a:spLocks noEditPoints="1"/>
            </p:cNvSpPr>
            <p:nvPr/>
          </p:nvSpPr>
          <p:spPr bwMode="auto">
            <a:xfrm>
              <a:off x="10148574" y="5319802"/>
              <a:ext cx="534118" cy="411628"/>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7" name="Oman">
              <a:extLst>
                <a:ext uri="{FF2B5EF4-FFF2-40B4-BE49-F238E27FC236}">
                  <a16:creationId xmlns:a16="http://schemas.microsoft.com/office/drawing/2014/main" id="{735F6B4B-C9A0-449F-9FDC-A8E544A84D5D}"/>
                </a:ext>
              </a:extLst>
            </p:cNvPr>
            <p:cNvSpPr>
              <a:spLocks/>
            </p:cNvSpPr>
            <p:nvPr/>
          </p:nvSpPr>
          <p:spPr bwMode="auto">
            <a:xfrm>
              <a:off x="7220759" y="3297742"/>
              <a:ext cx="219545" cy="282071"/>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8" name="Pakistan">
              <a:extLst>
                <a:ext uri="{FF2B5EF4-FFF2-40B4-BE49-F238E27FC236}">
                  <a16:creationId xmlns:a16="http://schemas.microsoft.com/office/drawing/2014/main" id="{564487A1-990B-6B9A-9215-FCD20493468F}"/>
                </a:ext>
              </a:extLst>
            </p:cNvPr>
            <p:cNvSpPr>
              <a:spLocks/>
            </p:cNvSpPr>
            <p:nvPr/>
          </p:nvSpPr>
          <p:spPr bwMode="auto">
            <a:xfrm>
              <a:off x="7437027" y="2882835"/>
              <a:ext cx="444006" cy="455907"/>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89" name="Panama">
              <a:extLst>
                <a:ext uri="{FF2B5EF4-FFF2-40B4-BE49-F238E27FC236}">
                  <a16:creationId xmlns:a16="http://schemas.microsoft.com/office/drawing/2014/main" id="{5CC751BA-DA25-ACB8-68B1-F029E5BEF947}"/>
                </a:ext>
              </a:extLst>
            </p:cNvPr>
            <p:cNvSpPr>
              <a:spLocks/>
            </p:cNvSpPr>
            <p:nvPr/>
          </p:nvSpPr>
          <p:spPr bwMode="auto">
            <a:xfrm>
              <a:off x="3188665" y="3819247"/>
              <a:ext cx="172032" cy="80359"/>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0" name="Peru">
              <a:extLst>
                <a:ext uri="{FF2B5EF4-FFF2-40B4-BE49-F238E27FC236}">
                  <a16:creationId xmlns:a16="http://schemas.microsoft.com/office/drawing/2014/main" id="{1C37EAB2-766F-37BA-AB51-4B298115DAF8}"/>
                </a:ext>
              </a:extLst>
            </p:cNvPr>
            <p:cNvSpPr>
              <a:spLocks/>
            </p:cNvSpPr>
            <p:nvPr/>
          </p:nvSpPr>
          <p:spPr bwMode="auto">
            <a:xfrm>
              <a:off x="3231263" y="4148877"/>
              <a:ext cx="396492" cy="623182"/>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1" name="Philippines">
              <a:extLst>
                <a:ext uri="{FF2B5EF4-FFF2-40B4-BE49-F238E27FC236}">
                  <a16:creationId xmlns:a16="http://schemas.microsoft.com/office/drawing/2014/main" id="{7C5A93C7-C548-69B9-80C4-4023D43F6971}"/>
                </a:ext>
              </a:extLst>
            </p:cNvPr>
            <p:cNvSpPr>
              <a:spLocks noEditPoints="1"/>
            </p:cNvSpPr>
            <p:nvPr/>
          </p:nvSpPr>
          <p:spPr bwMode="auto">
            <a:xfrm>
              <a:off x="9196665" y="3515855"/>
              <a:ext cx="283443" cy="439507"/>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192" name="Papua New Guinea">
              <a:extLst>
                <a:ext uri="{FF2B5EF4-FFF2-40B4-BE49-F238E27FC236}">
                  <a16:creationId xmlns:a16="http://schemas.microsoft.com/office/drawing/2014/main" id="{A8D5D816-34A8-BE1E-88E9-B6A0DC3C3157}"/>
                </a:ext>
              </a:extLst>
            </p:cNvPr>
            <p:cNvGrpSpPr/>
            <p:nvPr/>
          </p:nvGrpSpPr>
          <p:grpSpPr>
            <a:xfrm>
              <a:off x="9911007" y="4230875"/>
              <a:ext cx="457113" cy="278790"/>
              <a:chOff x="9911007" y="4230875"/>
              <a:chExt cx="457113" cy="278790"/>
            </a:xfrm>
          </p:grpSpPr>
          <p:sp>
            <p:nvSpPr>
              <p:cNvPr id="271" name="Freeform 147">
                <a:extLst>
                  <a:ext uri="{FF2B5EF4-FFF2-40B4-BE49-F238E27FC236}">
                    <a16:creationId xmlns:a16="http://schemas.microsoft.com/office/drawing/2014/main" id="{FEC50134-EB79-87E0-68CD-AC83BD01B66F}"/>
                  </a:ext>
                </a:extLst>
              </p:cNvPr>
              <p:cNvSpPr>
                <a:spLocks/>
              </p:cNvSpPr>
              <p:nvPr/>
            </p:nvSpPr>
            <p:spPr bwMode="auto">
              <a:xfrm>
                <a:off x="10325522" y="4317792"/>
                <a:ext cx="42598" cy="63959"/>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2" name="Freeform 148">
                <a:extLst>
                  <a:ext uri="{FF2B5EF4-FFF2-40B4-BE49-F238E27FC236}">
                    <a16:creationId xmlns:a16="http://schemas.microsoft.com/office/drawing/2014/main" id="{A46348B8-03C1-2B77-A776-E15D618855A4}"/>
                  </a:ext>
                </a:extLst>
              </p:cNvPr>
              <p:cNvSpPr>
                <a:spLocks/>
              </p:cNvSpPr>
              <p:nvPr/>
            </p:nvSpPr>
            <p:spPr bwMode="auto">
              <a:xfrm>
                <a:off x="10138745" y="4288273"/>
                <a:ext cx="122881" cy="7379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3" name="Papua New Guinea">
                <a:extLst>
                  <a:ext uri="{FF2B5EF4-FFF2-40B4-BE49-F238E27FC236}">
                    <a16:creationId xmlns:a16="http://schemas.microsoft.com/office/drawing/2014/main" id="{74A96954-6A18-2B8A-78F8-89F65F1310C2}"/>
                  </a:ext>
                </a:extLst>
              </p:cNvPr>
              <p:cNvSpPr>
                <a:spLocks/>
              </p:cNvSpPr>
              <p:nvPr/>
            </p:nvSpPr>
            <p:spPr bwMode="auto">
              <a:xfrm>
                <a:off x="9911007" y="4234154"/>
                <a:ext cx="288357" cy="275511"/>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4" name="Freeform 150">
                <a:extLst>
                  <a:ext uri="{FF2B5EF4-FFF2-40B4-BE49-F238E27FC236}">
                    <a16:creationId xmlns:a16="http://schemas.microsoft.com/office/drawing/2014/main" id="{957ED10A-6962-6413-180A-E1FB8EF4AFDE}"/>
                  </a:ext>
                </a:extLst>
              </p:cNvPr>
              <p:cNvSpPr>
                <a:spLocks/>
              </p:cNvSpPr>
              <p:nvPr/>
            </p:nvSpPr>
            <p:spPr bwMode="auto">
              <a:xfrm>
                <a:off x="10214111" y="4230875"/>
                <a:ext cx="72089" cy="77078"/>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193" name="Poland">
              <a:extLst>
                <a:ext uri="{FF2B5EF4-FFF2-40B4-BE49-F238E27FC236}">
                  <a16:creationId xmlns:a16="http://schemas.microsoft.com/office/drawing/2014/main" id="{E9F86E42-789A-F79A-3DCA-5CDBF11CE1A1}"/>
                </a:ext>
              </a:extLst>
            </p:cNvPr>
            <p:cNvSpPr>
              <a:spLocks/>
            </p:cNvSpPr>
            <p:nvPr/>
          </p:nvSpPr>
          <p:spPr bwMode="auto">
            <a:xfrm>
              <a:off x="6039476" y="2290811"/>
              <a:ext cx="265421" cy="191875"/>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4" name="Puerto Rico">
              <a:extLst>
                <a:ext uri="{FF2B5EF4-FFF2-40B4-BE49-F238E27FC236}">
                  <a16:creationId xmlns:a16="http://schemas.microsoft.com/office/drawing/2014/main" id="{5859699A-E5EE-2953-E0D5-DC72A5F70044}"/>
                </a:ext>
              </a:extLst>
            </p:cNvPr>
            <p:cNvSpPr>
              <a:spLocks/>
            </p:cNvSpPr>
            <p:nvPr/>
          </p:nvSpPr>
          <p:spPr bwMode="auto">
            <a:xfrm>
              <a:off x="3685098" y="3515855"/>
              <a:ext cx="49151" cy="18040"/>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5" name="North Korea">
              <a:extLst>
                <a:ext uri="{FF2B5EF4-FFF2-40B4-BE49-F238E27FC236}">
                  <a16:creationId xmlns:a16="http://schemas.microsoft.com/office/drawing/2014/main" id="{35E72FFD-29DB-32CE-A325-4B2DB00A6412}"/>
                </a:ext>
              </a:extLst>
            </p:cNvPr>
            <p:cNvSpPr>
              <a:spLocks/>
            </p:cNvSpPr>
            <p:nvPr/>
          </p:nvSpPr>
          <p:spPr bwMode="auto">
            <a:xfrm>
              <a:off x="9126215" y="2684399"/>
              <a:ext cx="139264" cy="180394"/>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6" name="Portugal">
              <a:extLst>
                <a:ext uri="{FF2B5EF4-FFF2-40B4-BE49-F238E27FC236}">
                  <a16:creationId xmlns:a16="http://schemas.microsoft.com/office/drawing/2014/main" id="{CB47AE51-FD41-578B-ED26-45392F4FD24F}"/>
                </a:ext>
              </a:extLst>
            </p:cNvPr>
            <p:cNvSpPr>
              <a:spLocks/>
            </p:cNvSpPr>
            <p:nvPr/>
          </p:nvSpPr>
          <p:spPr bwMode="auto">
            <a:xfrm>
              <a:off x="5413608" y="2707359"/>
              <a:ext cx="90112" cy="185315"/>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7" name="Paraguay">
              <a:extLst>
                <a:ext uri="{FF2B5EF4-FFF2-40B4-BE49-F238E27FC236}">
                  <a16:creationId xmlns:a16="http://schemas.microsoft.com/office/drawing/2014/main" id="{1242DC37-CEDE-55F6-5D73-33F0075DD669}"/>
                </a:ext>
              </a:extLst>
            </p:cNvPr>
            <p:cNvSpPr>
              <a:spLocks/>
            </p:cNvSpPr>
            <p:nvPr/>
          </p:nvSpPr>
          <p:spPr bwMode="auto">
            <a:xfrm>
              <a:off x="3834194" y="4804857"/>
              <a:ext cx="255590" cy="280432"/>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8" name="Palestine">
              <a:extLst>
                <a:ext uri="{FF2B5EF4-FFF2-40B4-BE49-F238E27FC236}">
                  <a16:creationId xmlns:a16="http://schemas.microsoft.com/office/drawing/2014/main" id="{DB9D21A6-A475-BE6C-748B-7A19F9211A7B}"/>
                </a:ext>
              </a:extLst>
            </p:cNvPr>
            <p:cNvSpPr>
              <a:spLocks/>
            </p:cNvSpPr>
            <p:nvPr/>
          </p:nvSpPr>
          <p:spPr bwMode="auto">
            <a:xfrm>
              <a:off x="6681727" y="3038629"/>
              <a:ext cx="18023" cy="39359"/>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99" name="Qatar">
              <a:extLst>
                <a:ext uri="{FF2B5EF4-FFF2-40B4-BE49-F238E27FC236}">
                  <a16:creationId xmlns:a16="http://schemas.microsoft.com/office/drawing/2014/main" id="{3539116C-E1A4-5E16-5218-9442EA4A25B7}"/>
                </a:ext>
              </a:extLst>
            </p:cNvPr>
            <p:cNvSpPr>
              <a:spLocks/>
            </p:cNvSpPr>
            <p:nvPr/>
          </p:nvSpPr>
          <p:spPr bwMode="auto">
            <a:xfrm>
              <a:off x="7161777" y="3256744"/>
              <a:ext cx="27853" cy="52479"/>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0" name="Romania">
              <a:extLst>
                <a:ext uri="{FF2B5EF4-FFF2-40B4-BE49-F238E27FC236}">
                  <a16:creationId xmlns:a16="http://schemas.microsoft.com/office/drawing/2014/main" id="{AAC4094C-E56B-83DF-EA89-9E79D300E8E9}"/>
                </a:ext>
              </a:extLst>
            </p:cNvPr>
            <p:cNvSpPr>
              <a:spLocks/>
            </p:cNvSpPr>
            <p:nvPr/>
          </p:nvSpPr>
          <p:spPr bwMode="auto">
            <a:xfrm>
              <a:off x="6221337" y="2508926"/>
              <a:ext cx="258866" cy="152516"/>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1" name="Rwanda">
              <a:extLst>
                <a:ext uri="{FF2B5EF4-FFF2-40B4-BE49-F238E27FC236}">
                  <a16:creationId xmlns:a16="http://schemas.microsoft.com/office/drawing/2014/main" id="{A9D878C3-0430-C78A-474C-6581A7728351}"/>
                </a:ext>
              </a:extLst>
            </p:cNvPr>
            <p:cNvSpPr>
              <a:spLocks/>
            </p:cNvSpPr>
            <p:nvPr/>
          </p:nvSpPr>
          <p:spPr bwMode="auto">
            <a:xfrm>
              <a:off x="6553932" y="4184956"/>
              <a:ext cx="54068" cy="60679"/>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2" name="Western Sahara">
              <a:extLst>
                <a:ext uri="{FF2B5EF4-FFF2-40B4-BE49-F238E27FC236}">
                  <a16:creationId xmlns:a16="http://schemas.microsoft.com/office/drawing/2014/main" id="{86756197-1836-B8D7-851D-7B1A6766BE97}"/>
                </a:ext>
              </a:extLst>
            </p:cNvPr>
            <p:cNvSpPr>
              <a:spLocks/>
            </p:cNvSpPr>
            <p:nvPr/>
          </p:nvSpPr>
          <p:spPr bwMode="auto">
            <a:xfrm>
              <a:off x="5176040" y="3204265"/>
              <a:ext cx="252313" cy="226313"/>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3" name="Saudi Arabia">
              <a:extLst>
                <a:ext uri="{FF2B5EF4-FFF2-40B4-BE49-F238E27FC236}">
                  <a16:creationId xmlns:a16="http://schemas.microsoft.com/office/drawing/2014/main" id="{ADE94D91-7555-F3A2-7B54-62EB62AFAFCF}"/>
                </a:ext>
              </a:extLst>
            </p:cNvPr>
            <p:cNvSpPr>
              <a:spLocks/>
            </p:cNvSpPr>
            <p:nvPr/>
          </p:nvSpPr>
          <p:spPr bwMode="auto">
            <a:xfrm>
              <a:off x="6685004" y="3051749"/>
              <a:ext cx="634060" cy="537905"/>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4" name="Sudan">
              <a:extLst>
                <a:ext uri="{FF2B5EF4-FFF2-40B4-BE49-F238E27FC236}">
                  <a16:creationId xmlns:a16="http://schemas.microsoft.com/office/drawing/2014/main" id="{3CD84E35-C7A3-03A5-C611-30E0558F215D}"/>
                </a:ext>
              </a:extLst>
            </p:cNvPr>
            <p:cNvSpPr>
              <a:spLocks/>
            </p:cNvSpPr>
            <p:nvPr/>
          </p:nvSpPr>
          <p:spPr bwMode="auto">
            <a:xfrm>
              <a:off x="6336024" y="3396139"/>
              <a:ext cx="483327" cy="455907"/>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5" name="South Sudan">
              <a:extLst>
                <a:ext uri="{FF2B5EF4-FFF2-40B4-BE49-F238E27FC236}">
                  <a16:creationId xmlns:a16="http://schemas.microsoft.com/office/drawing/2014/main" id="{3986CD95-957F-3EDC-7245-926E2D4B8DA7}"/>
                </a:ext>
              </a:extLst>
            </p:cNvPr>
            <p:cNvSpPr>
              <a:spLocks/>
            </p:cNvSpPr>
            <p:nvPr/>
          </p:nvSpPr>
          <p:spPr bwMode="auto">
            <a:xfrm>
              <a:off x="6396646" y="3729049"/>
              <a:ext cx="344063" cy="298471"/>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6" name="Senegal">
              <a:extLst>
                <a:ext uri="{FF2B5EF4-FFF2-40B4-BE49-F238E27FC236}">
                  <a16:creationId xmlns:a16="http://schemas.microsoft.com/office/drawing/2014/main" id="{19570D4F-AFD1-2BF8-1F3E-3E469D420368}"/>
                </a:ext>
              </a:extLst>
            </p:cNvPr>
            <p:cNvSpPr>
              <a:spLocks/>
            </p:cNvSpPr>
            <p:nvPr/>
          </p:nvSpPr>
          <p:spPr bwMode="auto">
            <a:xfrm>
              <a:off x="5153102" y="3581453"/>
              <a:ext cx="183500" cy="144315"/>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07" name="Solomon Islands">
              <a:extLst>
                <a:ext uri="{FF2B5EF4-FFF2-40B4-BE49-F238E27FC236}">
                  <a16:creationId xmlns:a16="http://schemas.microsoft.com/office/drawing/2014/main" id="{5B5D8060-5ECA-80C8-E6DD-EAC5C43220DD}"/>
                </a:ext>
              </a:extLst>
            </p:cNvPr>
            <p:cNvGrpSpPr/>
            <p:nvPr/>
          </p:nvGrpSpPr>
          <p:grpSpPr>
            <a:xfrm>
              <a:off x="10381227" y="4370271"/>
              <a:ext cx="162201" cy="144315"/>
              <a:chOff x="10381227" y="4370271"/>
              <a:chExt cx="162201" cy="144315"/>
            </a:xfrm>
          </p:grpSpPr>
          <p:sp>
            <p:nvSpPr>
              <p:cNvPr id="266" name="Freeform 174">
                <a:extLst>
                  <a:ext uri="{FF2B5EF4-FFF2-40B4-BE49-F238E27FC236}">
                    <a16:creationId xmlns:a16="http://schemas.microsoft.com/office/drawing/2014/main" id="{3058E514-BA84-8EE7-BF19-4AFE086B9387}"/>
                  </a:ext>
                </a:extLst>
              </p:cNvPr>
              <p:cNvSpPr>
                <a:spLocks/>
              </p:cNvSpPr>
              <p:nvPr/>
            </p:nvSpPr>
            <p:spPr bwMode="auto">
              <a:xfrm>
                <a:off x="10513937" y="4494907"/>
                <a:ext cx="29491" cy="19679"/>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7" name="Freeform 175">
                <a:extLst>
                  <a:ext uri="{FF2B5EF4-FFF2-40B4-BE49-F238E27FC236}">
                    <a16:creationId xmlns:a16="http://schemas.microsoft.com/office/drawing/2014/main" id="{221E80EC-2D5E-5D6B-878D-1DE8A64A1AC4}"/>
                  </a:ext>
                </a:extLst>
              </p:cNvPr>
              <p:cNvSpPr>
                <a:spLocks/>
              </p:cNvSpPr>
              <p:nvPr/>
            </p:nvSpPr>
            <p:spPr bwMode="auto">
              <a:xfrm>
                <a:off x="10466424" y="4462109"/>
                <a:ext cx="36045" cy="21320"/>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8" name="Freeform 176">
                <a:extLst>
                  <a:ext uri="{FF2B5EF4-FFF2-40B4-BE49-F238E27FC236}">
                    <a16:creationId xmlns:a16="http://schemas.microsoft.com/office/drawing/2014/main" id="{63199775-4A2D-654D-195A-B9AB24708E0F}"/>
                  </a:ext>
                </a:extLst>
              </p:cNvPr>
              <p:cNvSpPr>
                <a:spLocks/>
              </p:cNvSpPr>
              <p:nvPr/>
            </p:nvSpPr>
            <p:spPr bwMode="auto">
              <a:xfrm>
                <a:off x="10499192" y="4429309"/>
                <a:ext cx="27853" cy="50839"/>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9" name="Freeform 177">
                <a:extLst>
                  <a:ext uri="{FF2B5EF4-FFF2-40B4-BE49-F238E27FC236}">
                    <a16:creationId xmlns:a16="http://schemas.microsoft.com/office/drawing/2014/main" id="{773B5A95-1993-68EE-C8CD-CB7DE0C4B854}"/>
                  </a:ext>
                </a:extLst>
              </p:cNvPr>
              <p:cNvSpPr>
                <a:spLocks/>
              </p:cNvSpPr>
              <p:nvPr/>
            </p:nvSpPr>
            <p:spPr bwMode="auto">
              <a:xfrm>
                <a:off x="10432016" y="4396511"/>
                <a:ext cx="47514" cy="40999"/>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70" name="Freeform 178">
                <a:extLst>
                  <a:ext uri="{FF2B5EF4-FFF2-40B4-BE49-F238E27FC236}">
                    <a16:creationId xmlns:a16="http://schemas.microsoft.com/office/drawing/2014/main" id="{29945AD9-187F-9DBE-5F8E-55F7DFA7612C}"/>
                  </a:ext>
                </a:extLst>
              </p:cNvPr>
              <p:cNvSpPr>
                <a:spLocks/>
              </p:cNvSpPr>
              <p:nvPr/>
            </p:nvSpPr>
            <p:spPr bwMode="auto">
              <a:xfrm>
                <a:off x="10381227" y="4370271"/>
                <a:ext cx="29491" cy="27880"/>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208" name="Sierra Leone">
              <a:extLst>
                <a:ext uri="{FF2B5EF4-FFF2-40B4-BE49-F238E27FC236}">
                  <a16:creationId xmlns:a16="http://schemas.microsoft.com/office/drawing/2014/main" id="{4F71DD29-807C-2419-2F7C-71FE24932F1A}"/>
                </a:ext>
              </a:extLst>
            </p:cNvPr>
            <p:cNvSpPr>
              <a:spLocks/>
            </p:cNvSpPr>
            <p:nvPr/>
          </p:nvSpPr>
          <p:spPr bwMode="auto">
            <a:xfrm>
              <a:off x="5282536" y="3804487"/>
              <a:ext cx="90112" cy="111517"/>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9" name="El Salvador">
              <a:extLst>
                <a:ext uri="{FF2B5EF4-FFF2-40B4-BE49-F238E27FC236}">
                  <a16:creationId xmlns:a16="http://schemas.microsoft.com/office/drawing/2014/main" id="{E9E48B03-CC66-6507-512F-598B8C33406C}"/>
                </a:ext>
              </a:extLst>
            </p:cNvPr>
            <p:cNvSpPr>
              <a:spLocks/>
            </p:cNvSpPr>
            <p:nvPr/>
          </p:nvSpPr>
          <p:spPr bwMode="auto">
            <a:xfrm>
              <a:off x="2988780" y="3655251"/>
              <a:ext cx="72089" cy="42639"/>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0" name="Somaliland">
              <a:extLst>
                <a:ext uri="{FF2B5EF4-FFF2-40B4-BE49-F238E27FC236}">
                  <a16:creationId xmlns:a16="http://schemas.microsoft.com/office/drawing/2014/main" id="{05F21348-4273-BCFB-2098-63F58683E343}"/>
                </a:ext>
              </a:extLst>
            </p:cNvPr>
            <p:cNvSpPr>
              <a:spLocks/>
            </p:cNvSpPr>
            <p:nvPr/>
          </p:nvSpPr>
          <p:spPr bwMode="auto">
            <a:xfrm>
              <a:off x="6955339" y="3755289"/>
              <a:ext cx="191693" cy="118077"/>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1" name="Somalia">
              <a:extLst>
                <a:ext uri="{FF2B5EF4-FFF2-40B4-BE49-F238E27FC236}">
                  <a16:creationId xmlns:a16="http://schemas.microsoft.com/office/drawing/2014/main" id="{027AF3F6-9150-6E46-C83A-3DB5B3048F47}"/>
                </a:ext>
              </a:extLst>
            </p:cNvPr>
            <p:cNvSpPr>
              <a:spLocks/>
            </p:cNvSpPr>
            <p:nvPr/>
          </p:nvSpPr>
          <p:spPr bwMode="auto">
            <a:xfrm>
              <a:off x="6912740" y="3737249"/>
              <a:ext cx="296550" cy="465746"/>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2" name="Serbia">
              <a:extLst>
                <a:ext uri="{FF2B5EF4-FFF2-40B4-BE49-F238E27FC236}">
                  <a16:creationId xmlns:a16="http://schemas.microsoft.com/office/drawing/2014/main" id="{FE4200AF-435D-BB86-AE22-385020C8A217}"/>
                </a:ext>
              </a:extLst>
            </p:cNvPr>
            <p:cNvSpPr>
              <a:spLocks/>
            </p:cNvSpPr>
            <p:nvPr/>
          </p:nvSpPr>
          <p:spPr bwMode="auto">
            <a:xfrm>
              <a:off x="6185293" y="2577803"/>
              <a:ext cx="121242" cy="131196"/>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3" name="Suriname">
              <a:extLst>
                <a:ext uri="{FF2B5EF4-FFF2-40B4-BE49-F238E27FC236}">
                  <a16:creationId xmlns:a16="http://schemas.microsoft.com/office/drawing/2014/main" id="{75478291-E35F-AE7E-5B46-E823D00A4AE6}"/>
                </a:ext>
              </a:extLst>
            </p:cNvPr>
            <p:cNvSpPr>
              <a:spLocks/>
            </p:cNvSpPr>
            <p:nvPr/>
          </p:nvSpPr>
          <p:spPr bwMode="auto">
            <a:xfrm>
              <a:off x="3934135" y="3940604"/>
              <a:ext cx="122881" cy="144315"/>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4" name="Slovakia">
              <a:extLst>
                <a:ext uri="{FF2B5EF4-FFF2-40B4-BE49-F238E27FC236}">
                  <a16:creationId xmlns:a16="http://schemas.microsoft.com/office/drawing/2014/main" id="{6C1F6797-1D06-B83D-BB9D-0A7E8E0D41F9}"/>
                </a:ext>
              </a:extLst>
            </p:cNvPr>
            <p:cNvSpPr>
              <a:spLocks/>
            </p:cNvSpPr>
            <p:nvPr/>
          </p:nvSpPr>
          <p:spPr bwMode="auto">
            <a:xfrm>
              <a:off x="6126310" y="2464646"/>
              <a:ext cx="147455" cy="59038"/>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5" name="Slovenia">
              <a:extLst>
                <a:ext uri="{FF2B5EF4-FFF2-40B4-BE49-F238E27FC236}">
                  <a16:creationId xmlns:a16="http://schemas.microsoft.com/office/drawing/2014/main" id="{E6A117AF-0CF4-F262-3F54-D859EB6F57D5}"/>
                </a:ext>
              </a:extLst>
            </p:cNvPr>
            <p:cNvSpPr>
              <a:spLocks/>
            </p:cNvSpPr>
            <p:nvPr/>
          </p:nvSpPr>
          <p:spPr bwMode="auto">
            <a:xfrm>
              <a:off x="6047667" y="2554845"/>
              <a:ext cx="75366" cy="47559"/>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6" name="Sweden">
              <a:extLst>
                <a:ext uri="{FF2B5EF4-FFF2-40B4-BE49-F238E27FC236}">
                  <a16:creationId xmlns:a16="http://schemas.microsoft.com/office/drawing/2014/main" id="{66A1BF78-1FD6-EF9C-9C21-E33CB316F609}"/>
                </a:ext>
              </a:extLst>
            </p:cNvPr>
            <p:cNvSpPr>
              <a:spLocks/>
            </p:cNvSpPr>
            <p:nvPr/>
          </p:nvSpPr>
          <p:spPr bwMode="auto">
            <a:xfrm>
              <a:off x="5947725" y="1849665"/>
              <a:ext cx="271974" cy="424747"/>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7" name="Eswatini (Swaziland)">
              <a:extLst>
                <a:ext uri="{FF2B5EF4-FFF2-40B4-BE49-F238E27FC236}">
                  <a16:creationId xmlns:a16="http://schemas.microsoft.com/office/drawing/2014/main" id="{9E0DC469-7184-8A46-1A7C-2D9B5B10BA45}"/>
                </a:ext>
              </a:extLst>
            </p:cNvPr>
            <p:cNvSpPr>
              <a:spLocks/>
            </p:cNvSpPr>
            <p:nvPr/>
          </p:nvSpPr>
          <p:spPr bwMode="auto">
            <a:xfrm>
              <a:off x="6573593" y="5019692"/>
              <a:ext cx="39322" cy="55758"/>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8" name="Syria">
              <a:extLst>
                <a:ext uri="{FF2B5EF4-FFF2-40B4-BE49-F238E27FC236}">
                  <a16:creationId xmlns:a16="http://schemas.microsoft.com/office/drawing/2014/main" id="{B7E335C6-9072-2FEB-A964-A18077B52621}"/>
                </a:ext>
              </a:extLst>
            </p:cNvPr>
            <p:cNvSpPr>
              <a:spLocks/>
            </p:cNvSpPr>
            <p:nvPr/>
          </p:nvSpPr>
          <p:spPr bwMode="auto">
            <a:xfrm>
              <a:off x="6694835" y="2879554"/>
              <a:ext cx="173670" cy="165636"/>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19" name="Chad">
              <a:extLst>
                <a:ext uri="{FF2B5EF4-FFF2-40B4-BE49-F238E27FC236}">
                  <a16:creationId xmlns:a16="http://schemas.microsoft.com/office/drawing/2014/main" id="{3456311F-8D0A-7A35-8854-01EEDEFEC2D1}"/>
                </a:ext>
              </a:extLst>
            </p:cNvPr>
            <p:cNvSpPr>
              <a:spLocks/>
            </p:cNvSpPr>
            <p:nvPr/>
          </p:nvSpPr>
          <p:spPr bwMode="auto">
            <a:xfrm>
              <a:off x="6083712" y="3348580"/>
              <a:ext cx="308019" cy="544464"/>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0" name="Togo">
              <a:extLst>
                <a:ext uri="{FF2B5EF4-FFF2-40B4-BE49-F238E27FC236}">
                  <a16:creationId xmlns:a16="http://schemas.microsoft.com/office/drawing/2014/main" id="{06C9F55F-9EF0-8A03-3FB2-407C829141A1}"/>
                </a:ext>
              </a:extLst>
            </p:cNvPr>
            <p:cNvSpPr>
              <a:spLocks/>
            </p:cNvSpPr>
            <p:nvPr/>
          </p:nvSpPr>
          <p:spPr bwMode="auto">
            <a:xfrm>
              <a:off x="5677389" y="3770049"/>
              <a:ext cx="57344" cy="17383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1" name="Thailand">
              <a:extLst>
                <a:ext uri="{FF2B5EF4-FFF2-40B4-BE49-F238E27FC236}">
                  <a16:creationId xmlns:a16="http://schemas.microsoft.com/office/drawing/2014/main" id="{7BAFE150-0BFB-A67F-C7BF-2935CACE40B2}"/>
                </a:ext>
              </a:extLst>
            </p:cNvPr>
            <p:cNvSpPr>
              <a:spLocks/>
            </p:cNvSpPr>
            <p:nvPr/>
          </p:nvSpPr>
          <p:spPr bwMode="auto">
            <a:xfrm>
              <a:off x="8567521" y="3450257"/>
              <a:ext cx="260505" cy="50182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2" name="Tajikistan">
              <a:extLst>
                <a:ext uri="{FF2B5EF4-FFF2-40B4-BE49-F238E27FC236}">
                  <a16:creationId xmlns:a16="http://schemas.microsoft.com/office/drawing/2014/main" id="{A78B43EA-7129-3DB1-D766-E74268DF43B6}"/>
                </a:ext>
              </a:extLst>
            </p:cNvPr>
            <p:cNvSpPr>
              <a:spLocks/>
            </p:cNvSpPr>
            <p:nvPr/>
          </p:nvSpPr>
          <p:spPr bwMode="auto">
            <a:xfrm>
              <a:off x="7558269" y="2751639"/>
              <a:ext cx="226099" cy="144315"/>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3" name="Turkmenistan">
              <a:extLst>
                <a:ext uri="{FF2B5EF4-FFF2-40B4-BE49-F238E27FC236}">
                  <a16:creationId xmlns:a16="http://schemas.microsoft.com/office/drawing/2014/main" id="{A2F96C69-401C-2696-6ECD-CB4E61AF8AE1}"/>
                </a:ext>
              </a:extLst>
            </p:cNvPr>
            <p:cNvSpPr>
              <a:spLocks/>
            </p:cNvSpPr>
            <p:nvPr/>
          </p:nvSpPr>
          <p:spPr bwMode="auto">
            <a:xfrm>
              <a:off x="7122455" y="2692600"/>
              <a:ext cx="424345" cy="252553"/>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4" name="East Timor">
              <a:extLst>
                <a:ext uri="{FF2B5EF4-FFF2-40B4-BE49-F238E27FC236}">
                  <a16:creationId xmlns:a16="http://schemas.microsoft.com/office/drawing/2014/main" id="{238581C6-687D-9F72-178E-C43BCAC14AC3}"/>
                </a:ext>
              </a:extLst>
            </p:cNvPr>
            <p:cNvSpPr>
              <a:spLocks/>
            </p:cNvSpPr>
            <p:nvPr/>
          </p:nvSpPr>
          <p:spPr bwMode="auto">
            <a:xfrm>
              <a:off x="9429318" y="4427669"/>
              <a:ext cx="72089" cy="37719"/>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5" name="Trinidad and Tobago">
              <a:extLst>
                <a:ext uri="{FF2B5EF4-FFF2-40B4-BE49-F238E27FC236}">
                  <a16:creationId xmlns:a16="http://schemas.microsoft.com/office/drawing/2014/main" id="{5886BCA6-B2F0-BC11-B6F9-6859EACF7DA1}"/>
                </a:ext>
              </a:extLst>
            </p:cNvPr>
            <p:cNvSpPr>
              <a:spLocks/>
            </p:cNvSpPr>
            <p:nvPr/>
          </p:nvSpPr>
          <p:spPr bwMode="auto">
            <a:xfrm>
              <a:off x="3822724" y="3774968"/>
              <a:ext cx="32768" cy="31159"/>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6" name="Tunisia">
              <a:extLst>
                <a:ext uri="{FF2B5EF4-FFF2-40B4-BE49-F238E27FC236}">
                  <a16:creationId xmlns:a16="http://schemas.microsoft.com/office/drawing/2014/main" id="{F9393EE5-CB6C-FFC1-D8E5-8E30FAB4F4C4}"/>
                </a:ext>
              </a:extLst>
            </p:cNvPr>
            <p:cNvSpPr>
              <a:spLocks/>
            </p:cNvSpPr>
            <p:nvPr/>
          </p:nvSpPr>
          <p:spPr bwMode="auto">
            <a:xfrm>
              <a:off x="5893658" y="2874634"/>
              <a:ext cx="114688" cy="239433"/>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27" name="Turkey">
              <a:extLst>
                <a:ext uri="{FF2B5EF4-FFF2-40B4-BE49-F238E27FC236}">
                  <a16:creationId xmlns:a16="http://schemas.microsoft.com/office/drawing/2014/main" id="{5814B7A9-79C9-094E-21F8-E08E41B503D0}"/>
                </a:ext>
              </a:extLst>
            </p:cNvPr>
            <p:cNvGrpSpPr/>
            <p:nvPr/>
          </p:nvGrpSpPr>
          <p:grpSpPr>
            <a:xfrm>
              <a:off x="6396646" y="2712279"/>
              <a:ext cx="540671" cy="214834"/>
              <a:chOff x="4876800" y="2520950"/>
              <a:chExt cx="523875" cy="207963"/>
            </a:xfrm>
            <a:solidFill>
              <a:schemeClr val="bg1">
                <a:lumMod val="85000"/>
              </a:schemeClr>
            </a:solidFill>
          </p:grpSpPr>
          <p:sp>
            <p:nvSpPr>
              <p:cNvPr id="264" name="Freeform 198">
                <a:extLst>
                  <a:ext uri="{FF2B5EF4-FFF2-40B4-BE49-F238E27FC236}">
                    <a16:creationId xmlns:a16="http://schemas.microsoft.com/office/drawing/2014/main" id="{87E5595B-DF8B-B977-96E7-349177C5B192}"/>
                  </a:ext>
                </a:extLst>
              </p:cNvPr>
              <p:cNvSpPr>
                <a:spLocks/>
              </p:cNvSpPr>
              <p:nvPr/>
            </p:nvSpPr>
            <p:spPr bwMode="auto">
              <a:xfrm>
                <a:off x="4886325" y="2524125"/>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5" name="Freeform 199">
                <a:extLst>
                  <a:ext uri="{FF2B5EF4-FFF2-40B4-BE49-F238E27FC236}">
                    <a16:creationId xmlns:a16="http://schemas.microsoft.com/office/drawing/2014/main" id="{ED65F389-2700-EC95-82E8-4F2B0E63C72B}"/>
                  </a:ext>
                </a:extLst>
              </p:cNvPr>
              <p:cNvSpPr>
                <a:spLocks/>
              </p:cNvSpPr>
              <p:nvPr/>
            </p:nvSpPr>
            <p:spPr bwMode="auto">
              <a:xfrm>
                <a:off x="4876800" y="2520950"/>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228" name="Taiwan">
              <a:extLst>
                <a:ext uri="{FF2B5EF4-FFF2-40B4-BE49-F238E27FC236}">
                  <a16:creationId xmlns:a16="http://schemas.microsoft.com/office/drawing/2014/main" id="{ED374ADC-3244-67FE-8EF4-31E5E2A85597}"/>
                </a:ext>
              </a:extLst>
            </p:cNvPr>
            <p:cNvSpPr>
              <a:spLocks/>
            </p:cNvSpPr>
            <p:nvPr/>
          </p:nvSpPr>
          <p:spPr bwMode="auto">
            <a:xfrm>
              <a:off x="9206496" y="3284622"/>
              <a:ext cx="40961" cy="113157"/>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29" name="Tanzania">
              <a:extLst>
                <a:ext uri="{FF2B5EF4-FFF2-40B4-BE49-F238E27FC236}">
                  <a16:creationId xmlns:a16="http://schemas.microsoft.com/office/drawing/2014/main" id="{2CE7DBC6-7D7C-C083-18F3-7ABA2CE9ACD6}"/>
                </a:ext>
              </a:extLst>
            </p:cNvPr>
            <p:cNvSpPr>
              <a:spLocks/>
            </p:cNvSpPr>
            <p:nvPr/>
          </p:nvSpPr>
          <p:spPr bwMode="auto">
            <a:xfrm>
              <a:off x="6562123" y="4178396"/>
              <a:ext cx="326041" cy="367349"/>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30" name="Uganda">
              <a:extLst>
                <a:ext uri="{FF2B5EF4-FFF2-40B4-BE49-F238E27FC236}">
                  <a16:creationId xmlns:a16="http://schemas.microsoft.com/office/drawing/2014/main" id="{6631CD5C-AD28-0624-2CEA-35B6F3477732}"/>
                </a:ext>
              </a:extLst>
            </p:cNvPr>
            <p:cNvSpPr>
              <a:spLocks/>
            </p:cNvSpPr>
            <p:nvPr/>
          </p:nvSpPr>
          <p:spPr bwMode="auto">
            <a:xfrm>
              <a:off x="6570316" y="4001281"/>
              <a:ext cx="163840" cy="19351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31" name="Ukraine">
              <a:extLst>
                <a:ext uri="{FF2B5EF4-FFF2-40B4-BE49-F238E27FC236}">
                  <a16:creationId xmlns:a16="http://schemas.microsoft.com/office/drawing/2014/main" id="{9291A3C7-C2C9-62E3-3BDA-AC89585569E6}"/>
                </a:ext>
              </a:extLst>
            </p:cNvPr>
            <p:cNvSpPr>
              <a:spLocks/>
            </p:cNvSpPr>
            <p:nvPr/>
          </p:nvSpPr>
          <p:spPr bwMode="auto">
            <a:xfrm>
              <a:off x="6263935" y="2372809"/>
              <a:ext cx="471858" cy="265672"/>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32" name="Uruguay">
              <a:extLst>
                <a:ext uri="{FF2B5EF4-FFF2-40B4-BE49-F238E27FC236}">
                  <a16:creationId xmlns:a16="http://schemas.microsoft.com/office/drawing/2014/main" id="{6D8F5DD9-D707-3267-7F5C-FFCA29DADC95}"/>
                </a:ext>
              </a:extLst>
            </p:cNvPr>
            <p:cNvSpPr>
              <a:spLocks/>
            </p:cNvSpPr>
            <p:nvPr/>
          </p:nvSpPr>
          <p:spPr bwMode="auto">
            <a:xfrm>
              <a:off x="4012779" y="5172207"/>
              <a:ext cx="147455" cy="163996"/>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33" name="USA">
              <a:extLst>
                <a:ext uri="{FF2B5EF4-FFF2-40B4-BE49-F238E27FC236}">
                  <a16:creationId xmlns:a16="http://schemas.microsoft.com/office/drawing/2014/main" id="{30052043-AE29-C25F-069A-019AD78C17C4}"/>
                </a:ext>
              </a:extLst>
            </p:cNvPr>
            <p:cNvGrpSpPr/>
            <p:nvPr/>
          </p:nvGrpSpPr>
          <p:grpSpPr>
            <a:xfrm>
              <a:off x="1509305" y="1785691"/>
              <a:ext cx="2362566" cy="1505462"/>
              <a:chOff x="141287" y="1624012"/>
              <a:chExt cx="2289176" cy="1457326"/>
            </a:xfrm>
            <a:solidFill>
              <a:schemeClr val="bg1">
                <a:lumMod val="85000"/>
              </a:schemeClr>
            </a:solidFill>
          </p:grpSpPr>
          <p:sp>
            <p:nvSpPr>
              <p:cNvPr id="259" name="Freeform 205">
                <a:extLst>
                  <a:ext uri="{FF2B5EF4-FFF2-40B4-BE49-F238E27FC236}">
                    <a16:creationId xmlns:a16="http://schemas.microsoft.com/office/drawing/2014/main" id="{A4854B93-40DD-82B9-858E-14F2FE84888A}"/>
                  </a:ext>
                </a:extLst>
              </p:cNvPr>
              <p:cNvSpPr>
                <a:spLocks/>
              </p:cNvSpPr>
              <p:nvPr/>
            </p:nvSpPr>
            <p:spPr bwMode="auto">
              <a:xfrm>
                <a:off x="474662" y="2014537"/>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0" name="Freeform 207">
                <a:extLst>
                  <a:ext uri="{FF2B5EF4-FFF2-40B4-BE49-F238E27FC236}">
                    <a16:creationId xmlns:a16="http://schemas.microsoft.com/office/drawing/2014/main" id="{23CB6E62-EE08-DCAD-76A8-B03C6792912C}"/>
                  </a:ext>
                </a:extLst>
              </p:cNvPr>
              <p:cNvSpPr>
                <a:spLocks/>
              </p:cNvSpPr>
              <p:nvPr/>
            </p:nvSpPr>
            <p:spPr bwMode="auto">
              <a:xfrm>
                <a:off x="280987" y="1941512"/>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1" name="Freeform 208">
                <a:extLst>
                  <a:ext uri="{FF2B5EF4-FFF2-40B4-BE49-F238E27FC236}">
                    <a16:creationId xmlns:a16="http://schemas.microsoft.com/office/drawing/2014/main" id="{8A5DCC98-4D71-6F4F-FE27-315E7505F5E6}"/>
                  </a:ext>
                </a:extLst>
              </p:cNvPr>
              <p:cNvSpPr>
                <a:spLocks/>
              </p:cNvSpPr>
              <p:nvPr/>
            </p:nvSpPr>
            <p:spPr bwMode="auto">
              <a:xfrm>
                <a:off x="307975" y="1838325"/>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2" name="Freeform 209">
                <a:extLst>
                  <a:ext uri="{FF2B5EF4-FFF2-40B4-BE49-F238E27FC236}">
                    <a16:creationId xmlns:a16="http://schemas.microsoft.com/office/drawing/2014/main" id="{2ED12128-1DAF-E495-533F-24BB34F2171C}"/>
                  </a:ext>
                </a:extLst>
              </p:cNvPr>
              <p:cNvSpPr>
                <a:spLocks/>
              </p:cNvSpPr>
              <p:nvPr/>
            </p:nvSpPr>
            <p:spPr bwMode="auto">
              <a:xfrm>
                <a:off x="141287" y="1624012"/>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63" name="Freeform 210">
                <a:extLst>
                  <a:ext uri="{FF2B5EF4-FFF2-40B4-BE49-F238E27FC236}">
                    <a16:creationId xmlns:a16="http://schemas.microsoft.com/office/drawing/2014/main" id="{BE580FC0-89C6-20DC-7183-06F0533CD93A}"/>
                  </a:ext>
                </a:extLst>
              </p:cNvPr>
              <p:cNvSpPr>
                <a:spLocks/>
              </p:cNvSpPr>
              <p:nvPr/>
            </p:nvSpPr>
            <p:spPr bwMode="auto">
              <a:xfrm>
                <a:off x="841375" y="2286000"/>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234" name="Uzbekistan">
              <a:extLst>
                <a:ext uri="{FF2B5EF4-FFF2-40B4-BE49-F238E27FC236}">
                  <a16:creationId xmlns:a16="http://schemas.microsoft.com/office/drawing/2014/main" id="{6456ADA8-5108-E0B4-2596-F4A9EFA3713F}"/>
                </a:ext>
              </a:extLst>
            </p:cNvPr>
            <p:cNvSpPr>
              <a:spLocks/>
            </p:cNvSpPr>
            <p:nvPr/>
          </p:nvSpPr>
          <p:spPr bwMode="auto">
            <a:xfrm>
              <a:off x="7189630" y="2597483"/>
              <a:ext cx="507903" cy="283712"/>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35" name="Venezuela">
              <a:extLst>
                <a:ext uri="{FF2B5EF4-FFF2-40B4-BE49-F238E27FC236}">
                  <a16:creationId xmlns:a16="http://schemas.microsoft.com/office/drawing/2014/main" id="{8C9110AA-0B49-623F-5FC9-C4124B72A86B}"/>
                </a:ext>
              </a:extLst>
            </p:cNvPr>
            <p:cNvSpPr>
              <a:spLocks/>
            </p:cNvSpPr>
            <p:nvPr/>
          </p:nvSpPr>
          <p:spPr bwMode="auto">
            <a:xfrm>
              <a:off x="3480300" y="3732330"/>
              <a:ext cx="406323" cy="388669"/>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36" name="Vietnam">
              <a:extLst>
                <a:ext uri="{FF2B5EF4-FFF2-40B4-BE49-F238E27FC236}">
                  <a16:creationId xmlns:a16="http://schemas.microsoft.com/office/drawing/2014/main" id="{9DA413B5-4177-A782-F99B-3A9EC454E572}"/>
                </a:ext>
              </a:extLst>
            </p:cNvPr>
            <p:cNvSpPr>
              <a:spLocks/>
            </p:cNvSpPr>
            <p:nvPr/>
          </p:nvSpPr>
          <p:spPr bwMode="auto">
            <a:xfrm>
              <a:off x="8687124" y="3350220"/>
              <a:ext cx="260505" cy="503466"/>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37" name="Vanuatu">
              <a:extLst>
                <a:ext uri="{FF2B5EF4-FFF2-40B4-BE49-F238E27FC236}">
                  <a16:creationId xmlns:a16="http://schemas.microsoft.com/office/drawing/2014/main" id="{5B63D2A1-B48C-0DA8-8A3F-18B9B5F7F1FD}"/>
                </a:ext>
              </a:extLst>
            </p:cNvPr>
            <p:cNvGrpSpPr/>
            <p:nvPr/>
          </p:nvGrpSpPr>
          <p:grpSpPr>
            <a:xfrm>
              <a:off x="10645009" y="4644142"/>
              <a:ext cx="27853" cy="67239"/>
              <a:chOff x="10645009" y="4644142"/>
              <a:chExt cx="27853" cy="67239"/>
            </a:xfrm>
          </p:grpSpPr>
          <p:sp>
            <p:nvSpPr>
              <p:cNvPr id="257" name="Freeform 214">
                <a:extLst>
                  <a:ext uri="{FF2B5EF4-FFF2-40B4-BE49-F238E27FC236}">
                    <a16:creationId xmlns:a16="http://schemas.microsoft.com/office/drawing/2014/main" id="{57734E89-9938-BBE1-9531-7693A27D4DC4}"/>
                  </a:ext>
                </a:extLst>
              </p:cNvPr>
              <p:cNvSpPr>
                <a:spLocks/>
              </p:cNvSpPr>
              <p:nvPr/>
            </p:nvSpPr>
            <p:spPr bwMode="auto">
              <a:xfrm>
                <a:off x="10656478" y="4688422"/>
                <a:ext cx="16384" cy="22959"/>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8" name="Freeform 215">
                <a:extLst>
                  <a:ext uri="{FF2B5EF4-FFF2-40B4-BE49-F238E27FC236}">
                    <a16:creationId xmlns:a16="http://schemas.microsoft.com/office/drawing/2014/main" id="{2272AD99-96EF-454F-8628-9CD3AB3F9785}"/>
                  </a:ext>
                </a:extLst>
              </p:cNvPr>
              <p:cNvSpPr>
                <a:spLocks/>
              </p:cNvSpPr>
              <p:nvPr/>
            </p:nvSpPr>
            <p:spPr bwMode="auto">
              <a:xfrm>
                <a:off x="10645009" y="4644142"/>
                <a:ext cx="16384" cy="37719"/>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238" name="Yemen">
              <a:extLst>
                <a:ext uri="{FF2B5EF4-FFF2-40B4-BE49-F238E27FC236}">
                  <a16:creationId xmlns:a16="http://schemas.microsoft.com/office/drawing/2014/main" id="{0208860B-EB9D-82EA-5AD5-C0F087E8F7FD}"/>
                </a:ext>
              </a:extLst>
            </p:cNvPr>
            <p:cNvSpPr>
              <a:spLocks/>
            </p:cNvSpPr>
            <p:nvPr/>
          </p:nvSpPr>
          <p:spPr bwMode="auto">
            <a:xfrm>
              <a:off x="6948787" y="3499457"/>
              <a:ext cx="309658" cy="218114"/>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39" name="South Africa">
              <a:extLst>
                <a:ext uri="{FF2B5EF4-FFF2-40B4-BE49-F238E27FC236}">
                  <a16:creationId xmlns:a16="http://schemas.microsoft.com/office/drawing/2014/main" id="{1B860D66-C991-B0D8-A45C-0187EDF1C2C4}"/>
                </a:ext>
              </a:extLst>
            </p:cNvPr>
            <p:cNvSpPr>
              <a:spLocks/>
            </p:cNvSpPr>
            <p:nvPr/>
          </p:nvSpPr>
          <p:spPr bwMode="auto">
            <a:xfrm>
              <a:off x="6152526" y="4898335"/>
              <a:ext cx="483327" cy="432947"/>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40" name="Lesotho">
              <a:extLst>
                <a:ext uri="{FF2B5EF4-FFF2-40B4-BE49-F238E27FC236}">
                  <a16:creationId xmlns:a16="http://schemas.microsoft.com/office/drawing/2014/main" id="{E35B6854-1921-1673-5D7D-856F17663053}"/>
                </a:ext>
              </a:extLst>
            </p:cNvPr>
            <p:cNvSpPr>
              <a:spLocks/>
            </p:cNvSpPr>
            <p:nvPr/>
          </p:nvSpPr>
          <p:spPr bwMode="auto">
            <a:xfrm>
              <a:off x="6458905" y="5123008"/>
              <a:ext cx="68813" cy="6723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41" name="Zambia">
              <a:extLst>
                <a:ext uri="{FF2B5EF4-FFF2-40B4-BE49-F238E27FC236}">
                  <a16:creationId xmlns:a16="http://schemas.microsoft.com/office/drawing/2014/main" id="{CE18709A-E3BC-3781-71A4-2170D4222CF5}"/>
                </a:ext>
              </a:extLst>
            </p:cNvPr>
            <p:cNvSpPr>
              <a:spLocks/>
            </p:cNvSpPr>
            <p:nvPr/>
          </p:nvSpPr>
          <p:spPr bwMode="auto">
            <a:xfrm>
              <a:off x="6331110" y="4427669"/>
              <a:ext cx="352256" cy="331270"/>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42" name="Botswana">
              <a:extLst>
                <a:ext uri="{FF2B5EF4-FFF2-40B4-BE49-F238E27FC236}">
                  <a16:creationId xmlns:a16="http://schemas.microsoft.com/office/drawing/2014/main" id="{3C5156B2-D5B7-F0EA-9429-E8F6BE1567FC}"/>
                </a:ext>
              </a:extLst>
            </p:cNvPr>
            <p:cNvSpPr>
              <a:spLocks/>
            </p:cNvSpPr>
            <p:nvPr/>
          </p:nvSpPr>
          <p:spPr bwMode="auto">
            <a:xfrm>
              <a:off x="6429414" y="4675302"/>
              <a:ext cx="227738" cy="229594"/>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43" name="Russia">
              <a:extLst>
                <a:ext uri="{FF2B5EF4-FFF2-40B4-BE49-F238E27FC236}">
                  <a16:creationId xmlns:a16="http://schemas.microsoft.com/office/drawing/2014/main" id="{CCCD3B31-C1F5-8C7C-36FA-CE0D7928365A}"/>
                </a:ext>
              </a:extLst>
            </p:cNvPr>
            <p:cNvGrpSpPr/>
            <p:nvPr/>
          </p:nvGrpSpPr>
          <p:grpSpPr>
            <a:xfrm>
              <a:off x="6177101" y="1541368"/>
              <a:ext cx="3722437" cy="1205376"/>
              <a:chOff x="4664075" y="1387475"/>
              <a:chExt cx="3606801" cy="1166812"/>
            </a:xfrm>
            <a:solidFill>
              <a:schemeClr val="bg1">
                <a:lumMod val="85000"/>
              </a:schemeClr>
            </a:solidFill>
          </p:grpSpPr>
          <p:sp>
            <p:nvSpPr>
              <p:cNvPr id="246" name="Freeform 160">
                <a:extLst>
                  <a:ext uri="{FF2B5EF4-FFF2-40B4-BE49-F238E27FC236}">
                    <a16:creationId xmlns:a16="http://schemas.microsoft.com/office/drawing/2014/main" id="{C71AC04E-CF1E-9C71-6717-D8CDDEDF7459}"/>
                  </a:ext>
                </a:extLst>
              </p:cNvPr>
              <p:cNvSpPr>
                <a:spLocks/>
              </p:cNvSpPr>
              <p:nvPr/>
            </p:nvSpPr>
            <p:spPr bwMode="auto">
              <a:xfrm>
                <a:off x="4664075" y="2101850"/>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247" name="Group 2531">
                <a:extLst>
                  <a:ext uri="{FF2B5EF4-FFF2-40B4-BE49-F238E27FC236}">
                    <a16:creationId xmlns:a16="http://schemas.microsoft.com/office/drawing/2014/main" id="{F311B5D8-256C-C9AD-3FF1-33C386F084AA}"/>
                  </a:ext>
                </a:extLst>
              </p:cNvPr>
              <p:cNvGrpSpPr/>
              <p:nvPr/>
            </p:nvGrpSpPr>
            <p:grpSpPr>
              <a:xfrm>
                <a:off x="4786313" y="1387475"/>
                <a:ext cx="3484563" cy="1166812"/>
                <a:chOff x="4786313" y="1387475"/>
                <a:chExt cx="3484563" cy="1166812"/>
              </a:xfrm>
              <a:grpFill/>
            </p:grpSpPr>
            <p:sp>
              <p:nvSpPr>
                <p:cNvPr id="248" name="Freeform 159">
                  <a:extLst>
                    <a:ext uri="{FF2B5EF4-FFF2-40B4-BE49-F238E27FC236}">
                      <a16:creationId xmlns:a16="http://schemas.microsoft.com/office/drawing/2014/main" id="{1C221E6B-EE26-0D9F-B8F2-5C020105B953}"/>
                    </a:ext>
                  </a:extLst>
                </p:cNvPr>
                <p:cNvSpPr>
                  <a:spLocks/>
                </p:cNvSpPr>
                <p:nvPr/>
              </p:nvSpPr>
              <p:spPr bwMode="auto">
                <a:xfrm>
                  <a:off x="7673975" y="2127250"/>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49" name="Freeform 161">
                  <a:extLst>
                    <a:ext uri="{FF2B5EF4-FFF2-40B4-BE49-F238E27FC236}">
                      <a16:creationId xmlns:a16="http://schemas.microsoft.com/office/drawing/2014/main" id="{20937C8D-CC70-AA47-87B5-34529679B4DA}"/>
                    </a:ext>
                  </a:extLst>
                </p:cNvPr>
                <p:cNvSpPr>
                  <a:spLocks/>
                </p:cNvSpPr>
                <p:nvPr/>
              </p:nvSpPr>
              <p:spPr bwMode="auto">
                <a:xfrm>
                  <a:off x="6980237" y="1558925"/>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0" name="Freeform 162">
                  <a:extLst>
                    <a:ext uri="{FF2B5EF4-FFF2-40B4-BE49-F238E27FC236}">
                      <a16:creationId xmlns:a16="http://schemas.microsoft.com/office/drawing/2014/main" id="{BBC83619-5548-B648-4CF6-556F065E462F}"/>
                    </a:ext>
                  </a:extLst>
                </p:cNvPr>
                <p:cNvSpPr>
                  <a:spLocks/>
                </p:cNvSpPr>
                <p:nvPr/>
              </p:nvSpPr>
              <p:spPr bwMode="auto">
                <a:xfrm>
                  <a:off x="7024687" y="1517650"/>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1" name="Freeform 163">
                  <a:extLst>
                    <a:ext uri="{FF2B5EF4-FFF2-40B4-BE49-F238E27FC236}">
                      <a16:creationId xmlns:a16="http://schemas.microsoft.com/office/drawing/2014/main" id="{7A3ED8CC-3609-106F-B0FA-75ECB039D6C5}"/>
                    </a:ext>
                  </a:extLst>
                </p:cNvPr>
                <p:cNvSpPr>
                  <a:spLocks/>
                </p:cNvSpPr>
                <p:nvPr/>
              </p:nvSpPr>
              <p:spPr bwMode="auto">
                <a:xfrm>
                  <a:off x="6835775" y="1501775"/>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2" name="Freeform 164">
                  <a:extLst>
                    <a:ext uri="{FF2B5EF4-FFF2-40B4-BE49-F238E27FC236}">
                      <a16:creationId xmlns:a16="http://schemas.microsoft.com/office/drawing/2014/main" id="{DD3F546A-612D-1F66-0BD4-CD1F28C3EAB6}"/>
                    </a:ext>
                  </a:extLst>
                </p:cNvPr>
                <p:cNvSpPr>
                  <a:spLocks/>
                </p:cNvSpPr>
                <p:nvPr/>
              </p:nvSpPr>
              <p:spPr bwMode="auto">
                <a:xfrm>
                  <a:off x="5230812" y="1482725"/>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3" name="Freeform 165">
                  <a:extLst>
                    <a:ext uri="{FF2B5EF4-FFF2-40B4-BE49-F238E27FC236}">
                      <a16:creationId xmlns:a16="http://schemas.microsoft.com/office/drawing/2014/main" id="{60759379-A14C-6EA8-CED9-CA3F61FF8BE0}"/>
                    </a:ext>
                  </a:extLst>
                </p:cNvPr>
                <p:cNvSpPr>
                  <a:spLocks/>
                </p:cNvSpPr>
                <p:nvPr/>
              </p:nvSpPr>
              <p:spPr bwMode="auto">
                <a:xfrm>
                  <a:off x="6043612" y="1427162"/>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4" name="Freeform 166">
                  <a:extLst>
                    <a:ext uri="{FF2B5EF4-FFF2-40B4-BE49-F238E27FC236}">
                      <a16:creationId xmlns:a16="http://schemas.microsoft.com/office/drawing/2014/main" id="{F5EC0ABE-3011-0AF5-25C7-E572D5A0BDDD}"/>
                    </a:ext>
                  </a:extLst>
                </p:cNvPr>
                <p:cNvSpPr>
                  <a:spLocks/>
                </p:cNvSpPr>
                <p:nvPr/>
              </p:nvSpPr>
              <p:spPr bwMode="auto">
                <a:xfrm>
                  <a:off x="4989512" y="1393825"/>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5" name="Freeform 167">
                  <a:extLst>
                    <a:ext uri="{FF2B5EF4-FFF2-40B4-BE49-F238E27FC236}">
                      <a16:creationId xmlns:a16="http://schemas.microsoft.com/office/drawing/2014/main" id="{ABC05A78-7EDA-1B22-C56C-E7F3F55A3375}"/>
                    </a:ext>
                  </a:extLst>
                </p:cNvPr>
                <p:cNvSpPr>
                  <a:spLocks/>
                </p:cNvSpPr>
                <p:nvPr/>
              </p:nvSpPr>
              <p:spPr bwMode="auto">
                <a:xfrm>
                  <a:off x="5830887" y="1387475"/>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56" name="Freeform 221">
                  <a:extLst>
                    <a:ext uri="{FF2B5EF4-FFF2-40B4-BE49-F238E27FC236}">
                      <a16:creationId xmlns:a16="http://schemas.microsoft.com/office/drawing/2014/main" id="{50B12AC4-41BC-0FB1-FA62-666557C32E97}"/>
                    </a:ext>
                  </a:extLst>
                </p:cNvPr>
                <p:cNvSpPr>
                  <a:spLocks/>
                </p:cNvSpPr>
                <p:nvPr/>
              </p:nvSpPr>
              <p:spPr bwMode="auto">
                <a:xfrm>
                  <a:off x="4786313" y="1465262"/>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grpSp>
        <p:sp>
          <p:nvSpPr>
            <p:cNvPr id="244" name="Singapore">
              <a:extLst>
                <a:ext uri="{FF2B5EF4-FFF2-40B4-BE49-F238E27FC236}">
                  <a16:creationId xmlns:a16="http://schemas.microsoft.com/office/drawing/2014/main" id="{0E6A5765-9866-7FB2-A570-F3F9D05173D8}"/>
                </a:ext>
              </a:extLst>
            </p:cNvPr>
            <p:cNvSpPr/>
            <p:nvPr/>
          </p:nvSpPr>
          <p:spPr>
            <a:xfrm flipH="1">
              <a:off x="8799727" y="4101574"/>
              <a:ext cx="14862" cy="11157"/>
            </a:xfrm>
            <a:custGeom>
              <a:avLst/>
              <a:gdLst>
                <a:gd name="connsiteX0" fmla="*/ 0 w 567658"/>
                <a:gd name="connsiteY0" fmla="*/ 0 h 335333"/>
                <a:gd name="connsiteX1" fmla="*/ 511768 w 567658"/>
                <a:gd name="connsiteY1" fmla="*/ 0 h 335333"/>
                <a:gd name="connsiteX2" fmla="*/ 567658 w 567658"/>
                <a:gd name="connsiteY2" fmla="*/ 55890 h 335333"/>
                <a:gd name="connsiteX3" fmla="*/ 567658 w 567658"/>
                <a:gd name="connsiteY3" fmla="*/ 335333 h 335333"/>
                <a:gd name="connsiteX4" fmla="*/ 567658 w 567658"/>
                <a:gd name="connsiteY4" fmla="*/ 335333 h 335333"/>
                <a:gd name="connsiteX5" fmla="*/ 55890 w 567658"/>
                <a:gd name="connsiteY5" fmla="*/ 335333 h 335333"/>
                <a:gd name="connsiteX6" fmla="*/ 0 w 567658"/>
                <a:gd name="connsiteY6" fmla="*/ 279443 h 335333"/>
                <a:gd name="connsiteX7" fmla="*/ 0 w 567658"/>
                <a:gd name="connsiteY7" fmla="*/ 0 h 335333"/>
                <a:gd name="connsiteX0" fmla="*/ 0 w 567658"/>
                <a:gd name="connsiteY0" fmla="*/ 0 h 335333"/>
                <a:gd name="connsiteX1" fmla="*/ 511768 w 567658"/>
                <a:gd name="connsiteY1" fmla="*/ 0 h 335333"/>
                <a:gd name="connsiteX2" fmla="*/ 567658 w 567658"/>
                <a:gd name="connsiteY2" fmla="*/ 55890 h 335333"/>
                <a:gd name="connsiteX3" fmla="*/ 567658 w 567658"/>
                <a:gd name="connsiteY3" fmla="*/ 335333 h 335333"/>
                <a:gd name="connsiteX4" fmla="*/ 517651 w 567658"/>
                <a:gd name="connsiteY4" fmla="*/ 285327 h 335333"/>
                <a:gd name="connsiteX5" fmla="*/ 55890 w 567658"/>
                <a:gd name="connsiteY5" fmla="*/ 335333 h 335333"/>
                <a:gd name="connsiteX6" fmla="*/ 0 w 567658"/>
                <a:gd name="connsiteY6" fmla="*/ 279443 h 335333"/>
                <a:gd name="connsiteX7" fmla="*/ 0 w 567658"/>
                <a:gd name="connsiteY7" fmla="*/ 0 h 335333"/>
                <a:gd name="connsiteX0" fmla="*/ 0 w 567658"/>
                <a:gd name="connsiteY0" fmla="*/ 0 h 335333"/>
                <a:gd name="connsiteX1" fmla="*/ 511768 w 567658"/>
                <a:gd name="connsiteY1" fmla="*/ 0 h 335333"/>
                <a:gd name="connsiteX2" fmla="*/ 567658 w 567658"/>
                <a:gd name="connsiteY2" fmla="*/ 55890 h 335333"/>
                <a:gd name="connsiteX3" fmla="*/ 567658 w 567658"/>
                <a:gd name="connsiteY3" fmla="*/ 335333 h 335333"/>
                <a:gd name="connsiteX4" fmla="*/ 517651 w 567658"/>
                <a:gd name="connsiteY4" fmla="*/ 285327 h 335333"/>
                <a:gd name="connsiteX5" fmla="*/ 93990 w 567658"/>
                <a:gd name="connsiteY5" fmla="*/ 251989 h 335333"/>
                <a:gd name="connsiteX6" fmla="*/ 0 w 567658"/>
                <a:gd name="connsiteY6" fmla="*/ 279443 h 335333"/>
                <a:gd name="connsiteX7" fmla="*/ 0 w 567658"/>
                <a:gd name="connsiteY7" fmla="*/ 0 h 335333"/>
                <a:gd name="connsiteX0" fmla="*/ 0 w 567658"/>
                <a:gd name="connsiteY0" fmla="*/ 0 h 335333"/>
                <a:gd name="connsiteX1" fmla="*/ 511768 w 567658"/>
                <a:gd name="connsiteY1" fmla="*/ 0 h 335333"/>
                <a:gd name="connsiteX2" fmla="*/ 567658 w 567658"/>
                <a:gd name="connsiteY2" fmla="*/ 55890 h 335333"/>
                <a:gd name="connsiteX3" fmla="*/ 567658 w 567658"/>
                <a:gd name="connsiteY3" fmla="*/ 335333 h 335333"/>
                <a:gd name="connsiteX4" fmla="*/ 412876 w 567658"/>
                <a:gd name="connsiteY4" fmla="*/ 318664 h 335333"/>
                <a:gd name="connsiteX5" fmla="*/ 93990 w 567658"/>
                <a:gd name="connsiteY5" fmla="*/ 251989 h 335333"/>
                <a:gd name="connsiteX6" fmla="*/ 0 w 567658"/>
                <a:gd name="connsiteY6" fmla="*/ 279443 h 335333"/>
                <a:gd name="connsiteX7" fmla="*/ 0 w 567658"/>
                <a:gd name="connsiteY7" fmla="*/ 0 h 335333"/>
                <a:gd name="connsiteX0" fmla="*/ 0 w 567658"/>
                <a:gd name="connsiteY0" fmla="*/ 0 h 335333"/>
                <a:gd name="connsiteX1" fmla="*/ 511768 w 567658"/>
                <a:gd name="connsiteY1" fmla="*/ 0 h 335333"/>
                <a:gd name="connsiteX2" fmla="*/ 567658 w 567658"/>
                <a:gd name="connsiteY2" fmla="*/ 55890 h 335333"/>
                <a:gd name="connsiteX3" fmla="*/ 567658 w 567658"/>
                <a:gd name="connsiteY3" fmla="*/ 335333 h 335333"/>
                <a:gd name="connsiteX4" fmla="*/ 412876 w 567658"/>
                <a:gd name="connsiteY4" fmla="*/ 318664 h 335333"/>
                <a:gd name="connsiteX5" fmla="*/ 93990 w 567658"/>
                <a:gd name="connsiteY5" fmla="*/ 251989 h 335333"/>
                <a:gd name="connsiteX6" fmla="*/ 23812 w 567658"/>
                <a:gd name="connsiteY6" fmla="*/ 191336 h 335333"/>
                <a:gd name="connsiteX7" fmla="*/ 0 w 567658"/>
                <a:gd name="connsiteY7" fmla="*/ 0 h 335333"/>
                <a:gd name="connsiteX0" fmla="*/ 0 w 567658"/>
                <a:gd name="connsiteY0" fmla="*/ 0 h 335333"/>
                <a:gd name="connsiteX1" fmla="*/ 511768 w 567658"/>
                <a:gd name="connsiteY1" fmla="*/ 0 h 335333"/>
                <a:gd name="connsiteX2" fmla="*/ 539083 w 567658"/>
                <a:gd name="connsiteY2" fmla="*/ 86846 h 335333"/>
                <a:gd name="connsiteX3" fmla="*/ 567658 w 567658"/>
                <a:gd name="connsiteY3" fmla="*/ 335333 h 335333"/>
                <a:gd name="connsiteX4" fmla="*/ 412876 w 567658"/>
                <a:gd name="connsiteY4" fmla="*/ 318664 h 335333"/>
                <a:gd name="connsiteX5" fmla="*/ 93990 w 567658"/>
                <a:gd name="connsiteY5" fmla="*/ 251989 h 335333"/>
                <a:gd name="connsiteX6" fmla="*/ 23812 w 567658"/>
                <a:gd name="connsiteY6" fmla="*/ 191336 h 335333"/>
                <a:gd name="connsiteX7" fmla="*/ 0 w 567658"/>
                <a:gd name="connsiteY7" fmla="*/ 0 h 335333"/>
                <a:gd name="connsiteX0" fmla="*/ 0 w 567658"/>
                <a:gd name="connsiteY0" fmla="*/ 0 h 335333"/>
                <a:gd name="connsiteX1" fmla="*/ 378418 w 567658"/>
                <a:gd name="connsiteY1" fmla="*/ 40481 h 335333"/>
                <a:gd name="connsiteX2" fmla="*/ 539083 w 567658"/>
                <a:gd name="connsiteY2" fmla="*/ 86846 h 335333"/>
                <a:gd name="connsiteX3" fmla="*/ 567658 w 567658"/>
                <a:gd name="connsiteY3" fmla="*/ 335333 h 335333"/>
                <a:gd name="connsiteX4" fmla="*/ 412876 w 567658"/>
                <a:gd name="connsiteY4" fmla="*/ 318664 h 335333"/>
                <a:gd name="connsiteX5" fmla="*/ 93990 w 567658"/>
                <a:gd name="connsiteY5" fmla="*/ 251989 h 335333"/>
                <a:gd name="connsiteX6" fmla="*/ 23812 w 567658"/>
                <a:gd name="connsiteY6" fmla="*/ 191336 h 335333"/>
                <a:gd name="connsiteX7" fmla="*/ 0 w 567658"/>
                <a:gd name="connsiteY7" fmla="*/ 0 h 335333"/>
                <a:gd name="connsiteX0" fmla="*/ 0 w 550990"/>
                <a:gd name="connsiteY0" fmla="*/ 0 h 306758"/>
                <a:gd name="connsiteX1" fmla="*/ 361750 w 550990"/>
                <a:gd name="connsiteY1" fmla="*/ 11906 h 306758"/>
                <a:gd name="connsiteX2" fmla="*/ 522415 w 550990"/>
                <a:gd name="connsiteY2" fmla="*/ 58271 h 306758"/>
                <a:gd name="connsiteX3" fmla="*/ 550990 w 550990"/>
                <a:gd name="connsiteY3" fmla="*/ 306758 h 306758"/>
                <a:gd name="connsiteX4" fmla="*/ 396208 w 550990"/>
                <a:gd name="connsiteY4" fmla="*/ 290089 h 306758"/>
                <a:gd name="connsiteX5" fmla="*/ 77322 w 550990"/>
                <a:gd name="connsiteY5" fmla="*/ 223414 h 306758"/>
                <a:gd name="connsiteX6" fmla="*/ 7144 w 550990"/>
                <a:gd name="connsiteY6" fmla="*/ 162761 h 306758"/>
                <a:gd name="connsiteX7" fmla="*/ 0 w 550990"/>
                <a:gd name="connsiteY7" fmla="*/ 0 h 306758"/>
                <a:gd name="connsiteX0" fmla="*/ 0 w 550990"/>
                <a:gd name="connsiteY0" fmla="*/ 0 h 306758"/>
                <a:gd name="connsiteX1" fmla="*/ 361750 w 550990"/>
                <a:gd name="connsiteY1" fmla="*/ 11906 h 306758"/>
                <a:gd name="connsiteX2" fmla="*/ 522415 w 550990"/>
                <a:gd name="connsiteY2" fmla="*/ 58271 h 306758"/>
                <a:gd name="connsiteX3" fmla="*/ 550990 w 550990"/>
                <a:gd name="connsiteY3" fmla="*/ 306758 h 306758"/>
                <a:gd name="connsiteX4" fmla="*/ 396208 w 550990"/>
                <a:gd name="connsiteY4" fmla="*/ 290089 h 306758"/>
                <a:gd name="connsiteX5" fmla="*/ 77322 w 550990"/>
                <a:gd name="connsiteY5" fmla="*/ 223414 h 306758"/>
                <a:gd name="connsiteX6" fmla="*/ 7144 w 550990"/>
                <a:gd name="connsiteY6" fmla="*/ 162761 h 306758"/>
                <a:gd name="connsiteX7" fmla="*/ 0 w 550990"/>
                <a:gd name="connsiteY7" fmla="*/ 0 h 306758"/>
                <a:gd name="connsiteX0" fmla="*/ 0 w 550990"/>
                <a:gd name="connsiteY0" fmla="*/ 0 h 306758"/>
                <a:gd name="connsiteX1" fmla="*/ 361750 w 550990"/>
                <a:gd name="connsiteY1" fmla="*/ 11906 h 306758"/>
                <a:gd name="connsiteX2" fmla="*/ 522415 w 550990"/>
                <a:gd name="connsiteY2" fmla="*/ 58271 h 306758"/>
                <a:gd name="connsiteX3" fmla="*/ 550990 w 550990"/>
                <a:gd name="connsiteY3" fmla="*/ 306758 h 306758"/>
                <a:gd name="connsiteX4" fmla="*/ 396208 w 550990"/>
                <a:gd name="connsiteY4" fmla="*/ 290089 h 306758"/>
                <a:gd name="connsiteX5" fmla="*/ 77322 w 550990"/>
                <a:gd name="connsiteY5" fmla="*/ 223414 h 306758"/>
                <a:gd name="connsiteX6" fmla="*/ 7144 w 550990"/>
                <a:gd name="connsiteY6" fmla="*/ 162761 h 306758"/>
                <a:gd name="connsiteX7" fmla="*/ 0 w 550990"/>
                <a:gd name="connsiteY7" fmla="*/ 0 h 306758"/>
                <a:gd name="connsiteX0" fmla="*/ 0 w 550990"/>
                <a:gd name="connsiteY0" fmla="*/ 0 h 306758"/>
                <a:gd name="connsiteX1" fmla="*/ 361750 w 550990"/>
                <a:gd name="connsiteY1" fmla="*/ 11906 h 306758"/>
                <a:gd name="connsiteX2" fmla="*/ 522415 w 550990"/>
                <a:gd name="connsiteY2" fmla="*/ 58271 h 306758"/>
                <a:gd name="connsiteX3" fmla="*/ 550990 w 550990"/>
                <a:gd name="connsiteY3" fmla="*/ 306758 h 306758"/>
                <a:gd name="connsiteX4" fmla="*/ 396208 w 550990"/>
                <a:gd name="connsiteY4" fmla="*/ 290089 h 306758"/>
                <a:gd name="connsiteX5" fmla="*/ 77322 w 550990"/>
                <a:gd name="connsiteY5" fmla="*/ 223414 h 306758"/>
                <a:gd name="connsiteX6" fmla="*/ 7144 w 550990"/>
                <a:gd name="connsiteY6" fmla="*/ 162761 h 306758"/>
                <a:gd name="connsiteX7" fmla="*/ 0 w 550990"/>
                <a:gd name="connsiteY7" fmla="*/ 0 h 306758"/>
                <a:gd name="connsiteX0" fmla="*/ 0 w 550990"/>
                <a:gd name="connsiteY0" fmla="*/ 4097 h 310855"/>
                <a:gd name="connsiteX1" fmla="*/ 361750 w 550990"/>
                <a:gd name="connsiteY1" fmla="*/ 16003 h 310855"/>
                <a:gd name="connsiteX2" fmla="*/ 522415 w 550990"/>
                <a:gd name="connsiteY2" fmla="*/ 62368 h 310855"/>
                <a:gd name="connsiteX3" fmla="*/ 550990 w 550990"/>
                <a:gd name="connsiteY3" fmla="*/ 310855 h 310855"/>
                <a:gd name="connsiteX4" fmla="*/ 396208 w 550990"/>
                <a:gd name="connsiteY4" fmla="*/ 294186 h 310855"/>
                <a:gd name="connsiteX5" fmla="*/ 77322 w 550990"/>
                <a:gd name="connsiteY5" fmla="*/ 227511 h 310855"/>
                <a:gd name="connsiteX6" fmla="*/ 7144 w 550990"/>
                <a:gd name="connsiteY6" fmla="*/ 166858 h 310855"/>
                <a:gd name="connsiteX7" fmla="*/ 0 w 550990"/>
                <a:gd name="connsiteY7" fmla="*/ 4097 h 310855"/>
                <a:gd name="connsiteX0" fmla="*/ 4245 w 555235"/>
                <a:gd name="connsiteY0" fmla="*/ 4097 h 310855"/>
                <a:gd name="connsiteX1" fmla="*/ 365995 w 555235"/>
                <a:gd name="connsiteY1" fmla="*/ 16003 h 310855"/>
                <a:gd name="connsiteX2" fmla="*/ 526660 w 555235"/>
                <a:gd name="connsiteY2" fmla="*/ 62368 h 310855"/>
                <a:gd name="connsiteX3" fmla="*/ 555235 w 555235"/>
                <a:gd name="connsiteY3" fmla="*/ 310855 h 310855"/>
                <a:gd name="connsiteX4" fmla="*/ 400453 w 555235"/>
                <a:gd name="connsiteY4" fmla="*/ 294186 h 310855"/>
                <a:gd name="connsiteX5" fmla="*/ 81567 w 555235"/>
                <a:gd name="connsiteY5" fmla="*/ 227511 h 310855"/>
                <a:gd name="connsiteX6" fmla="*/ 11389 w 555235"/>
                <a:gd name="connsiteY6" fmla="*/ 166858 h 310855"/>
                <a:gd name="connsiteX7" fmla="*/ 4245 w 555235"/>
                <a:gd name="connsiteY7" fmla="*/ 4097 h 310855"/>
                <a:gd name="connsiteX0" fmla="*/ 7441 w 558431"/>
                <a:gd name="connsiteY0" fmla="*/ 4097 h 310855"/>
                <a:gd name="connsiteX1" fmla="*/ 369191 w 558431"/>
                <a:gd name="connsiteY1" fmla="*/ 16003 h 310855"/>
                <a:gd name="connsiteX2" fmla="*/ 529856 w 558431"/>
                <a:gd name="connsiteY2" fmla="*/ 62368 h 310855"/>
                <a:gd name="connsiteX3" fmla="*/ 558431 w 558431"/>
                <a:gd name="connsiteY3" fmla="*/ 310855 h 310855"/>
                <a:gd name="connsiteX4" fmla="*/ 403649 w 558431"/>
                <a:gd name="connsiteY4" fmla="*/ 294186 h 310855"/>
                <a:gd name="connsiteX5" fmla="*/ 84763 w 558431"/>
                <a:gd name="connsiteY5" fmla="*/ 227511 h 310855"/>
                <a:gd name="connsiteX6" fmla="*/ 14585 w 558431"/>
                <a:gd name="connsiteY6" fmla="*/ 166858 h 310855"/>
                <a:gd name="connsiteX7" fmla="*/ 7441 w 558431"/>
                <a:gd name="connsiteY7" fmla="*/ 4097 h 310855"/>
                <a:gd name="connsiteX0" fmla="*/ 7441 w 558431"/>
                <a:gd name="connsiteY0" fmla="*/ 4097 h 310855"/>
                <a:gd name="connsiteX1" fmla="*/ 369191 w 558431"/>
                <a:gd name="connsiteY1" fmla="*/ 16003 h 310855"/>
                <a:gd name="connsiteX2" fmla="*/ 529856 w 558431"/>
                <a:gd name="connsiteY2" fmla="*/ 62368 h 310855"/>
                <a:gd name="connsiteX3" fmla="*/ 558431 w 558431"/>
                <a:gd name="connsiteY3" fmla="*/ 310855 h 310855"/>
                <a:gd name="connsiteX4" fmla="*/ 403649 w 558431"/>
                <a:gd name="connsiteY4" fmla="*/ 294186 h 310855"/>
                <a:gd name="connsiteX5" fmla="*/ 84763 w 558431"/>
                <a:gd name="connsiteY5" fmla="*/ 227511 h 310855"/>
                <a:gd name="connsiteX6" fmla="*/ 14585 w 558431"/>
                <a:gd name="connsiteY6" fmla="*/ 166858 h 310855"/>
                <a:gd name="connsiteX7" fmla="*/ 7441 w 558431"/>
                <a:gd name="connsiteY7" fmla="*/ 4097 h 310855"/>
                <a:gd name="connsiteX0" fmla="*/ 7441 w 558431"/>
                <a:gd name="connsiteY0" fmla="*/ 4097 h 310855"/>
                <a:gd name="connsiteX1" fmla="*/ 369191 w 558431"/>
                <a:gd name="connsiteY1" fmla="*/ 16003 h 310855"/>
                <a:gd name="connsiteX2" fmla="*/ 529856 w 558431"/>
                <a:gd name="connsiteY2" fmla="*/ 62368 h 310855"/>
                <a:gd name="connsiteX3" fmla="*/ 558431 w 558431"/>
                <a:gd name="connsiteY3" fmla="*/ 310855 h 310855"/>
                <a:gd name="connsiteX4" fmla="*/ 403649 w 558431"/>
                <a:gd name="connsiteY4" fmla="*/ 294186 h 310855"/>
                <a:gd name="connsiteX5" fmla="*/ 84763 w 558431"/>
                <a:gd name="connsiteY5" fmla="*/ 227511 h 310855"/>
                <a:gd name="connsiteX6" fmla="*/ 14585 w 558431"/>
                <a:gd name="connsiteY6" fmla="*/ 166858 h 310855"/>
                <a:gd name="connsiteX7" fmla="*/ 7441 w 558431"/>
                <a:gd name="connsiteY7" fmla="*/ 4097 h 310855"/>
                <a:gd name="connsiteX0" fmla="*/ 7441 w 558431"/>
                <a:gd name="connsiteY0" fmla="*/ 4097 h 310855"/>
                <a:gd name="connsiteX1" fmla="*/ 369191 w 558431"/>
                <a:gd name="connsiteY1" fmla="*/ 16003 h 310855"/>
                <a:gd name="connsiteX2" fmla="*/ 529856 w 558431"/>
                <a:gd name="connsiteY2" fmla="*/ 62368 h 310855"/>
                <a:gd name="connsiteX3" fmla="*/ 558431 w 558431"/>
                <a:gd name="connsiteY3" fmla="*/ 310855 h 310855"/>
                <a:gd name="connsiteX4" fmla="*/ 403649 w 558431"/>
                <a:gd name="connsiteY4" fmla="*/ 294186 h 310855"/>
                <a:gd name="connsiteX5" fmla="*/ 84763 w 558431"/>
                <a:gd name="connsiteY5" fmla="*/ 227511 h 310855"/>
                <a:gd name="connsiteX6" fmla="*/ 14585 w 558431"/>
                <a:gd name="connsiteY6" fmla="*/ 166858 h 310855"/>
                <a:gd name="connsiteX7" fmla="*/ 7441 w 558431"/>
                <a:gd name="connsiteY7" fmla="*/ 4097 h 310855"/>
                <a:gd name="connsiteX0" fmla="*/ 7441 w 558431"/>
                <a:gd name="connsiteY0" fmla="*/ 4097 h 310855"/>
                <a:gd name="connsiteX1" fmla="*/ 369191 w 558431"/>
                <a:gd name="connsiteY1" fmla="*/ 16003 h 310855"/>
                <a:gd name="connsiteX2" fmla="*/ 529856 w 558431"/>
                <a:gd name="connsiteY2" fmla="*/ 62368 h 310855"/>
                <a:gd name="connsiteX3" fmla="*/ 558431 w 558431"/>
                <a:gd name="connsiteY3" fmla="*/ 310855 h 310855"/>
                <a:gd name="connsiteX4" fmla="*/ 403649 w 558431"/>
                <a:gd name="connsiteY4" fmla="*/ 294186 h 310855"/>
                <a:gd name="connsiteX5" fmla="*/ 84763 w 558431"/>
                <a:gd name="connsiteY5" fmla="*/ 227511 h 310855"/>
                <a:gd name="connsiteX6" fmla="*/ 14585 w 558431"/>
                <a:gd name="connsiteY6" fmla="*/ 166858 h 310855"/>
                <a:gd name="connsiteX7" fmla="*/ 7441 w 558431"/>
                <a:gd name="connsiteY7" fmla="*/ 4097 h 310855"/>
                <a:gd name="connsiteX0" fmla="*/ 7441 w 558431"/>
                <a:gd name="connsiteY0" fmla="*/ 4097 h 312598"/>
                <a:gd name="connsiteX1" fmla="*/ 369191 w 558431"/>
                <a:gd name="connsiteY1" fmla="*/ 16003 h 312598"/>
                <a:gd name="connsiteX2" fmla="*/ 529856 w 558431"/>
                <a:gd name="connsiteY2" fmla="*/ 62368 h 312598"/>
                <a:gd name="connsiteX3" fmla="*/ 558431 w 558431"/>
                <a:gd name="connsiteY3" fmla="*/ 310855 h 312598"/>
                <a:gd name="connsiteX4" fmla="*/ 403649 w 558431"/>
                <a:gd name="connsiteY4" fmla="*/ 294186 h 312598"/>
                <a:gd name="connsiteX5" fmla="*/ 84763 w 558431"/>
                <a:gd name="connsiteY5" fmla="*/ 227511 h 312598"/>
                <a:gd name="connsiteX6" fmla="*/ 14585 w 558431"/>
                <a:gd name="connsiteY6" fmla="*/ 166858 h 312598"/>
                <a:gd name="connsiteX7" fmla="*/ 7441 w 558431"/>
                <a:gd name="connsiteY7" fmla="*/ 4097 h 312598"/>
                <a:gd name="connsiteX0" fmla="*/ 7441 w 562800"/>
                <a:gd name="connsiteY0" fmla="*/ 4097 h 312598"/>
                <a:gd name="connsiteX1" fmla="*/ 369191 w 562800"/>
                <a:gd name="connsiteY1" fmla="*/ 16003 h 312598"/>
                <a:gd name="connsiteX2" fmla="*/ 529856 w 562800"/>
                <a:gd name="connsiteY2" fmla="*/ 62368 h 312598"/>
                <a:gd name="connsiteX3" fmla="*/ 558431 w 562800"/>
                <a:gd name="connsiteY3" fmla="*/ 310855 h 312598"/>
                <a:gd name="connsiteX4" fmla="*/ 403649 w 562800"/>
                <a:gd name="connsiteY4" fmla="*/ 294186 h 312598"/>
                <a:gd name="connsiteX5" fmla="*/ 84763 w 562800"/>
                <a:gd name="connsiteY5" fmla="*/ 227511 h 312598"/>
                <a:gd name="connsiteX6" fmla="*/ 14585 w 562800"/>
                <a:gd name="connsiteY6" fmla="*/ 166858 h 312598"/>
                <a:gd name="connsiteX7" fmla="*/ 7441 w 562800"/>
                <a:gd name="connsiteY7" fmla="*/ 4097 h 312598"/>
                <a:gd name="connsiteX0" fmla="*/ 7441 w 565911"/>
                <a:gd name="connsiteY0" fmla="*/ 4097 h 312598"/>
                <a:gd name="connsiteX1" fmla="*/ 369191 w 565911"/>
                <a:gd name="connsiteY1" fmla="*/ 16003 h 312598"/>
                <a:gd name="connsiteX2" fmla="*/ 529856 w 565911"/>
                <a:gd name="connsiteY2" fmla="*/ 62368 h 312598"/>
                <a:gd name="connsiteX3" fmla="*/ 558431 w 565911"/>
                <a:gd name="connsiteY3" fmla="*/ 310855 h 312598"/>
                <a:gd name="connsiteX4" fmla="*/ 403649 w 565911"/>
                <a:gd name="connsiteY4" fmla="*/ 294186 h 312598"/>
                <a:gd name="connsiteX5" fmla="*/ 84763 w 565911"/>
                <a:gd name="connsiteY5" fmla="*/ 227511 h 312598"/>
                <a:gd name="connsiteX6" fmla="*/ 14585 w 565911"/>
                <a:gd name="connsiteY6" fmla="*/ 166858 h 312598"/>
                <a:gd name="connsiteX7" fmla="*/ 7441 w 565911"/>
                <a:gd name="connsiteY7" fmla="*/ 4097 h 3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11" h="312598">
                  <a:moveTo>
                    <a:pt x="7441" y="4097"/>
                  </a:moveTo>
                  <a:cubicBezTo>
                    <a:pt x="123262" y="-6222"/>
                    <a:pt x="248608" y="4890"/>
                    <a:pt x="369191" y="16003"/>
                  </a:cubicBezTo>
                  <a:cubicBezTo>
                    <a:pt x="422746" y="21933"/>
                    <a:pt x="476301" y="32626"/>
                    <a:pt x="529856" y="62368"/>
                  </a:cubicBezTo>
                  <a:cubicBezTo>
                    <a:pt x="563194" y="140435"/>
                    <a:pt x="575100" y="232789"/>
                    <a:pt x="558431" y="310855"/>
                  </a:cubicBezTo>
                  <a:cubicBezTo>
                    <a:pt x="502074" y="319587"/>
                    <a:pt x="448099" y="292598"/>
                    <a:pt x="403649" y="294186"/>
                  </a:cubicBezTo>
                  <a:cubicBezTo>
                    <a:pt x="287829" y="283868"/>
                    <a:pt x="186296" y="259261"/>
                    <a:pt x="84763" y="227511"/>
                  </a:cubicBezTo>
                  <a:cubicBezTo>
                    <a:pt x="37558" y="200149"/>
                    <a:pt x="37978" y="187076"/>
                    <a:pt x="14585" y="166858"/>
                  </a:cubicBezTo>
                  <a:cubicBezTo>
                    <a:pt x="-2084" y="112604"/>
                    <a:pt x="-4466" y="60732"/>
                    <a:pt x="7441" y="4097"/>
                  </a:cubicBez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en-GB">
                <a:solidFill>
                  <a:srgbClr val="000000"/>
                </a:solidFill>
                <a:latin typeface="Arial" charset="0"/>
              </a:endParaRPr>
            </a:p>
          </p:txBody>
        </p:sp>
        <p:sp>
          <p:nvSpPr>
            <p:cNvPr id="245" name="Bahrain">
              <a:extLst>
                <a:ext uri="{FF2B5EF4-FFF2-40B4-BE49-F238E27FC236}">
                  <a16:creationId xmlns:a16="http://schemas.microsoft.com/office/drawing/2014/main" id="{8E9C1AF9-8B09-BB6C-3DFA-21DB63F7D34C}"/>
                </a:ext>
              </a:extLst>
            </p:cNvPr>
            <p:cNvSpPr/>
            <p:nvPr/>
          </p:nvSpPr>
          <p:spPr>
            <a:xfrm flipV="1">
              <a:off x="7148817" y="3243363"/>
              <a:ext cx="11146" cy="18594"/>
            </a:xfrm>
            <a:custGeom>
              <a:avLst/>
              <a:gdLst>
                <a:gd name="connsiteX0" fmla="*/ 0 w 336550"/>
                <a:gd name="connsiteY0" fmla="*/ 411164 h 411164"/>
                <a:gd name="connsiteX1" fmla="*/ 84138 w 336550"/>
                <a:gd name="connsiteY1" fmla="*/ 0 h 411164"/>
                <a:gd name="connsiteX2" fmla="*/ 252413 w 336550"/>
                <a:gd name="connsiteY2" fmla="*/ 0 h 411164"/>
                <a:gd name="connsiteX3" fmla="*/ 336550 w 336550"/>
                <a:gd name="connsiteY3" fmla="*/ 411164 h 411164"/>
                <a:gd name="connsiteX4" fmla="*/ 0 w 336550"/>
                <a:gd name="connsiteY4" fmla="*/ 411164 h 411164"/>
                <a:gd name="connsiteX0" fmla="*/ 0 w 336550"/>
                <a:gd name="connsiteY0" fmla="*/ 411164 h 411164"/>
                <a:gd name="connsiteX1" fmla="*/ 48420 w 336550"/>
                <a:gd name="connsiteY1" fmla="*/ 180975 h 411164"/>
                <a:gd name="connsiteX2" fmla="*/ 252413 w 336550"/>
                <a:gd name="connsiteY2" fmla="*/ 0 h 411164"/>
                <a:gd name="connsiteX3" fmla="*/ 336550 w 336550"/>
                <a:gd name="connsiteY3" fmla="*/ 411164 h 411164"/>
                <a:gd name="connsiteX4" fmla="*/ 0 w 336550"/>
                <a:gd name="connsiteY4" fmla="*/ 411164 h 411164"/>
                <a:gd name="connsiteX0" fmla="*/ 0 w 336550"/>
                <a:gd name="connsiteY0" fmla="*/ 434976 h 434976"/>
                <a:gd name="connsiteX1" fmla="*/ 48420 w 336550"/>
                <a:gd name="connsiteY1" fmla="*/ 204787 h 434976"/>
                <a:gd name="connsiteX2" fmla="*/ 130970 w 336550"/>
                <a:gd name="connsiteY2" fmla="*/ 0 h 434976"/>
                <a:gd name="connsiteX3" fmla="*/ 336550 w 336550"/>
                <a:gd name="connsiteY3" fmla="*/ 434976 h 434976"/>
                <a:gd name="connsiteX4" fmla="*/ 0 w 336550"/>
                <a:gd name="connsiteY4" fmla="*/ 434976 h 434976"/>
                <a:gd name="connsiteX0" fmla="*/ 0 w 188913"/>
                <a:gd name="connsiteY0" fmla="*/ 434976 h 465932"/>
                <a:gd name="connsiteX1" fmla="*/ 48420 w 188913"/>
                <a:gd name="connsiteY1" fmla="*/ 204787 h 465932"/>
                <a:gd name="connsiteX2" fmla="*/ 130970 w 188913"/>
                <a:gd name="connsiteY2" fmla="*/ 0 h 465932"/>
                <a:gd name="connsiteX3" fmla="*/ 188913 w 188913"/>
                <a:gd name="connsiteY3" fmla="*/ 465932 h 465932"/>
                <a:gd name="connsiteX4" fmla="*/ 0 w 188913"/>
                <a:gd name="connsiteY4" fmla="*/ 434976 h 465932"/>
                <a:gd name="connsiteX0" fmla="*/ 0 w 188913"/>
                <a:gd name="connsiteY0" fmla="*/ 434976 h 465932"/>
                <a:gd name="connsiteX1" fmla="*/ 46039 w 188913"/>
                <a:gd name="connsiteY1" fmla="*/ 164306 h 465932"/>
                <a:gd name="connsiteX2" fmla="*/ 130970 w 188913"/>
                <a:gd name="connsiteY2" fmla="*/ 0 h 465932"/>
                <a:gd name="connsiteX3" fmla="*/ 188913 w 188913"/>
                <a:gd name="connsiteY3" fmla="*/ 465932 h 465932"/>
                <a:gd name="connsiteX4" fmla="*/ 0 w 188913"/>
                <a:gd name="connsiteY4" fmla="*/ 434976 h 465932"/>
                <a:gd name="connsiteX0" fmla="*/ 0 w 188913"/>
                <a:gd name="connsiteY0" fmla="*/ 434976 h 465932"/>
                <a:gd name="connsiteX1" fmla="*/ 46039 w 188913"/>
                <a:gd name="connsiteY1" fmla="*/ 164306 h 465932"/>
                <a:gd name="connsiteX2" fmla="*/ 130970 w 188913"/>
                <a:gd name="connsiteY2" fmla="*/ 0 h 465932"/>
                <a:gd name="connsiteX3" fmla="*/ 188913 w 188913"/>
                <a:gd name="connsiteY3" fmla="*/ 465932 h 465932"/>
                <a:gd name="connsiteX4" fmla="*/ 0 w 188913"/>
                <a:gd name="connsiteY4" fmla="*/ 434976 h 465932"/>
                <a:gd name="connsiteX0" fmla="*/ 0 w 188913"/>
                <a:gd name="connsiteY0" fmla="*/ 434976 h 465932"/>
                <a:gd name="connsiteX1" fmla="*/ 46039 w 188913"/>
                <a:gd name="connsiteY1" fmla="*/ 164306 h 465932"/>
                <a:gd name="connsiteX2" fmla="*/ 130970 w 188913"/>
                <a:gd name="connsiteY2" fmla="*/ 0 h 465932"/>
                <a:gd name="connsiteX3" fmla="*/ 188913 w 188913"/>
                <a:gd name="connsiteY3" fmla="*/ 465932 h 465932"/>
                <a:gd name="connsiteX4" fmla="*/ 0 w 188913"/>
                <a:gd name="connsiteY4" fmla="*/ 434976 h 465932"/>
                <a:gd name="connsiteX0" fmla="*/ 0 w 188913"/>
                <a:gd name="connsiteY0" fmla="*/ 434976 h 465932"/>
                <a:gd name="connsiteX1" fmla="*/ 46039 w 188913"/>
                <a:gd name="connsiteY1" fmla="*/ 164306 h 465932"/>
                <a:gd name="connsiteX2" fmla="*/ 130970 w 188913"/>
                <a:gd name="connsiteY2" fmla="*/ 0 h 465932"/>
                <a:gd name="connsiteX3" fmla="*/ 188913 w 188913"/>
                <a:gd name="connsiteY3" fmla="*/ 465932 h 465932"/>
                <a:gd name="connsiteX4" fmla="*/ 0 w 188913"/>
                <a:gd name="connsiteY4" fmla="*/ 434976 h 465932"/>
                <a:gd name="connsiteX0" fmla="*/ 0 w 200323"/>
                <a:gd name="connsiteY0" fmla="*/ 434976 h 465932"/>
                <a:gd name="connsiteX1" fmla="*/ 46039 w 200323"/>
                <a:gd name="connsiteY1" fmla="*/ 164306 h 465932"/>
                <a:gd name="connsiteX2" fmla="*/ 130970 w 200323"/>
                <a:gd name="connsiteY2" fmla="*/ 0 h 465932"/>
                <a:gd name="connsiteX3" fmla="*/ 188913 w 200323"/>
                <a:gd name="connsiteY3" fmla="*/ 465932 h 465932"/>
                <a:gd name="connsiteX4" fmla="*/ 0 w 200323"/>
                <a:gd name="connsiteY4" fmla="*/ 434976 h 465932"/>
                <a:gd name="connsiteX0" fmla="*/ 0 w 200323"/>
                <a:gd name="connsiteY0" fmla="*/ 434976 h 470739"/>
                <a:gd name="connsiteX1" fmla="*/ 46039 w 200323"/>
                <a:gd name="connsiteY1" fmla="*/ 164306 h 470739"/>
                <a:gd name="connsiteX2" fmla="*/ 130970 w 200323"/>
                <a:gd name="connsiteY2" fmla="*/ 0 h 470739"/>
                <a:gd name="connsiteX3" fmla="*/ 188913 w 200323"/>
                <a:gd name="connsiteY3" fmla="*/ 465932 h 470739"/>
                <a:gd name="connsiteX4" fmla="*/ 0 w 200323"/>
                <a:gd name="connsiteY4" fmla="*/ 434976 h 470739"/>
                <a:gd name="connsiteX0" fmla="*/ 0 w 200323"/>
                <a:gd name="connsiteY0" fmla="*/ 434976 h 472950"/>
                <a:gd name="connsiteX1" fmla="*/ 46039 w 200323"/>
                <a:gd name="connsiteY1" fmla="*/ 164306 h 472950"/>
                <a:gd name="connsiteX2" fmla="*/ 130970 w 200323"/>
                <a:gd name="connsiteY2" fmla="*/ 0 h 472950"/>
                <a:gd name="connsiteX3" fmla="*/ 188913 w 200323"/>
                <a:gd name="connsiteY3" fmla="*/ 465932 h 472950"/>
                <a:gd name="connsiteX4" fmla="*/ 0 w 200323"/>
                <a:gd name="connsiteY4" fmla="*/ 434976 h 472950"/>
                <a:gd name="connsiteX0" fmla="*/ 277 w 200600"/>
                <a:gd name="connsiteY0" fmla="*/ 434976 h 472950"/>
                <a:gd name="connsiteX1" fmla="*/ 46316 w 200600"/>
                <a:gd name="connsiteY1" fmla="*/ 164306 h 472950"/>
                <a:gd name="connsiteX2" fmla="*/ 131247 w 200600"/>
                <a:gd name="connsiteY2" fmla="*/ 0 h 472950"/>
                <a:gd name="connsiteX3" fmla="*/ 189190 w 200600"/>
                <a:gd name="connsiteY3" fmla="*/ 465932 h 472950"/>
                <a:gd name="connsiteX4" fmla="*/ 277 w 200600"/>
                <a:gd name="connsiteY4" fmla="*/ 434976 h 472950"/>
                <a:gd name="connsiteX0" fmla="*/ 368 w 200691"/>
                <a:gd name="connsiteY0" fmla="*/ 434976 h 472950"/>
                <a:gd name="connsiteX1" fmla="*/ 46407 w 200691"/>
                <a:gd name="connsiteY1" fmla="*/ 164306 h 472950"/>
                <a:gd name="connsiteX2" fmla="*/ 131338 w 200691"/>
                <a:gd name="connsiteY2" fmla="*/ 0 h 472950"/>
                <a:gd name="connsiteX3" fmla="*/ 189281 w 200691"/>
                <a:gd name="connsiteY3" fmla="*/ 465932 h 472950"/>
                <a:gd name="connsiteX4" fmla="*/ 368 w 200691"/>
                <a:gd name="connsiteY4" fmla="*/ 434976 h 472950"/>
                <a:gd name="connsiteX0" fmla="*/ 1018 w 201341"/>
                <a:gd name="connsiteY0" fmla="*/ 434976 h 472950"/>
                <a:gd name="connsiteX1" fmla="*/ 28007 w 201341"/>
                <a:gd name="connsiteY1" fmla="*/ 192881 h 472950"/>
                <a:gd name="connsiteX2" fmla="*/ 131988 w 201341"/>
                <a:gd name="connsiteY2" fmla="*/ 0 h 472950"/>
                <a:gd name="connsiteX3" fmla="*/ 189931 w 201341"/>
                <a:gd name="connsiteY3" fmla="*/ 465932 h 472950"/>
                <a:gd name="connsiteX4" fmla="*/ 1018 w 201341"/>
                <a:gd name="connsiteY4" fmla="*/ 434976 h 472950"/>
                <a:gd name="connsiteX0" fmla="*/ 1018 w 201341"/>
                <a:gd name="connsiteY0" fmla="*/ 434976 h 472950"/>
                <a:gd name="connsiteX1" fmla="*/ 28007 w 201341"/>
                <a:gd name="connsiteY1" fmla="*/ 192881 h 472950"/>
                <a:gd name="connsiteX2" fmla="*/ 131988 w 201341"/>
                <a:gd name="connsiteY2" fmla="*/ 0 h 472950"/>
                <a:gd name="connsiteX3" fmla="*/ 189931 w 201341"/>
                <a:gd name="connsiteY3" fmla="*/ 465932 h 472950"/>
                <a:gd name="connsiteX4" fmla="*/ 1018 w 201341"/>
                <a:gd name="connsiteY4" fmla="*/ 434976 h 472950"/>
                <a:gd name="connsiteX0" fmla="*/ 7966 w 208289"/>
                <a:gd name="connsiteY0" fmla="*/ 434976 h 472950"/>
                <a:gd name="connsiteX1" fmla="*/ 34955 w 208289"/>
                <a:gd name="connsiteY1" fmla="*/ 192881 h 472950"/>
                <a:gd name="connsiteX2" fmla="*/ 138936 w 208289"/>
                <a:gd name="connsiteY2" fmla="*/ 0 h 472950"/>
                <a:gd name="connsiteX3" fmla="*/ 196879 w 208289"/>
                <a:gd name="connsiteY3" fmla="*/ 465932 h 472950"/>
                <a:gd name="connsiteX4" fmla="*/ 7966 w 208289"/>
                <a:gd name="connsiteY4" fmla="*/ 434976 h 472950"/>
                <a:gd name="connsiteX0" fmla="*/ 4168 w 204491"/>
                <a:gd name="connsiteY0" fmla="*/ 434976 h 472950"/>
                <a:gd name="connsiteX1" fmla="*/ 40682 w 204491"/>
                <a:gd name="connsiteY1" fmla="*/ 123825 h 472950"/>
                <a:gd name="connsiteX2" fmla="*/ 135138 w 204491"/>
                <a:gd name="connsiteY2" fmla="*/ 0 h 472950"/>
                <a:gd name="connsiteX3" fmla="*/ 193081 w 204491"/>
                <a:gd name="connsiteY3" fmla="*/ 465932 h 472950"/>
                <a:gd name="connsiteX4" fmla="*/ 4168 w 204491"/>
                <a:gd name="connsiteY4" fmla="*/ 434976 h 472950"/>
                <a:gd name="connsiteX0" fmla="*/ 17724 w 218047"/>
                <a:gd name="connsiteY0" fmla="*/ 434976 h 472950"/>
                <a:gd name="connsiteX1" fmla="*/ 12170 w 218047"/>
                <a:gd name="connsiteY1" fmla="*/ 297656 h 472950"/>
                <a:gd name="connsiteX2" fmla="*/ 54238 w 218047"/>
                <a:gd name="connsiteY2" fmla="*/ 123825 h 472950"/>
                <a:gd name="connsiteX3" fmla="*/ 148694 w 218047"/>
                <a:gd name="connsiteY3" fmla="*/ 0 h 472950"/>
                <a:gd name="connsiteX4" fmla="*/ 206637 w 218047"/>
                <a:gd name="connsiteY4" fmla="*/ 465932 h 472950"/>
                <a:gd name="connsiteX5" fmla="*/ 17724 w 218047"/>
                <a:gd name="connsiteY5" fmla="*/ 434976 h 472950"/>
                <a:gd name="connsiteX0" fmla="*/ 10271 w 210594"/>
                <a:gd name="connsiteY0" fmla="*/ 434976 h 472950"/>
                <a:gd name="connsiteX1" fmla="*/ 38055 w 210594"/>
                <a:gd name="connsiteY1" fmla="*/ 257175 h 472950"/>
                <a:gd name="connsiteX2" fmla="*/ 46785 w 210594"/>
                <a:gd name="connsiteY2" fmla="*/ 123825 h 472950"/>
                <a:gd name="connsiteX3" fmla="*/ 141241 w 210594"/>
                <a:gd name="connsiteY3" fmla="*/ 0 h 472950"/>
                <a:gd name="connsiteX4" fmla="*/ 199184 w 210594"/>
                <a:gd name="connsiteY4" fmla="*/ 465932 h 472950"/>
                <a:gd name="connsiteX5" fmla="*/ 10271 w 210594"/>
                <a:gd name="connsiteY5" fmla="*/ 434976 h 472950"/>
                <a:gd name="connsiteX0" fmla="*/ 10271 w 210594"/>
                <a:gd name="connsiteY0" fmla="*/ 434976 h 472950"/>
                <a:gd name="connsiteX1" fmla="*/ 38055 w 210594"/>
                <a:gd name="connsiteY1" fmla="*/ 257175 h 472950"/>
                <a:gd name="connsiteX2" fmla="*/ 46785 w 210594"/>
                <a:gd name="connsiteY2" fmla="*/ 123825 h 472950"/>
                <a:gd name="connsiteX3" fmla="*/ 141241 w 210594"/>
                <a:gd name="connsiteY3" fmla="*/ 0 h 472950"/>
                <a:gd name="connsiteX4" fmla="*/ 199184 w 210594"/>
                <a:gd name="connsiteY4" fmla="*/ 465932 h 472950"/>
                <a:gd name="connsiteX5" fmla="*/ 10271 w 210594"/>
                <a:gd name="connsiteY5" fmla="*/ 434976 h 472950"/>
                <a:gd name="connsiteX0" fmla="*/ 10271 w 210594"/>
                <a:gd name="connsiteY0" fmla="*/ 434976 h 472950"/>
                <a:gd name="connsiteX1" fmla="*/ 38055 w 210594"/>
                <a:gd name="connsiteY1" fmla="*/ 257175 h 472950"/>
                <a:gd name="connsiteX2" fmla="*/ 46785 w 210594"/>
                <a:gd name="connsiteY2" fmla="*/ 123825 h 472950"/>
                <a:gd name="connsiteX3" fmla="*/ 141241 w 210594"/>
                <a:gd name="connsiteY3" fmla="*/ 0 h 472950"/>
                <a:gd name="connsiteX4" fmla="*/ 199184 w 210594"/>
                <a:gd name="connsiteY4" fmla="*/ 465932 h 472950"/>
                <a:gd name="connsiteX5" fmla="*/ 10271 w 210594"/>
                <a:gd name="connsiteY5" fmla="*/ 434976 h 472950"/>
                <a:gd name="connsiteX0" fmla="*/ 13494 w 213817"/>
                <a:gd name="connsiteY0" fmla="*/ 434976 h 472950"/>
                <a:gd name="connsiteX1" fmla="*/ 41278 w 213817"/>
                <a:gd name="connsiteY1" fmla="*/ 257175 h 472950"/>
                <a:gd name="connsiteX2" fmla="*/ 50008 w 213817"/>
                <a:gd name="connsiteY2" fmla="*/ 123825 h 472950"/>
                <a:gd name="connsiteX3" fmla="*/ 144464 w 213817"/>
                <a:gd name="connsiteY3" fmla="*/ 0 h 472950"/>
                <a:gd name="connsiteX4" fmla="*/ 202407 w 213817"/>
                <a:gd name="connsiteY4" fmla="*/ 465932 h 472950"/>
                <a:gd name="connsiteX5" fmla="*/ 13494 w 213817"/>
                <a:gd name="connsiteY5" fmla="*/ 434976 h 47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817" h="472950">
                  <a:moveTo>
                    <a:pt x="13494" y="434976"/>
                  </a:moveTo>
                  <a:cubicBezTo>
                    <a:pt x="-18917" y="406930"/>
                    <a:pt x="13761" y="309034"/>
                    <a:pt x="41278" y="257175"/>
                  </a:cubicBezTo>
                  <a:cubicBezTo>
                    <a:pt x="56889" y="202934"/>
                    <a:pt x="17729" y="171053"/>
                    <a:pt x="50008" y="123825"/>
                  </a:cubicBezTo>
                  <a:cubicBezTo>
                    <a:pt x="99750" y="78581"/>
                    <a:pt x="106629" y="42863"/>
                    <a:pt x="144464" y="0"/>
                  </a:cubicBezTo>
                  <a:cubicBezTo>
                    <a:pt x="182828" y="148167"/>
                    <a:pt x="237862" y="310621"/>
                    <a:pt x="202407" y="465932"/>
                  </a:cubicBezTo>
                  <a:cubicBezTo>
                    <a:pt x="139436" y="484188"/>
                    <a:pt x="62177" y="464345"/>
                    <a:pt x="13494" y="434976"/>
                  </a:cubicBezTo>
                  <a:close/>
                </a:path>
              </a:pathLst>
            </a:custGeom>
            <a:solidFill>
              <a:schemeClr val="bg1">
                <a:lumMod val="85000"/>
              </a:schemeClr>
            </a:solid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en-GB">
                <a:solidFill>
                  <a:srgbClr val="000000"/>
                </a:solidFill>
                <a:latin typeface="Arial" charset="0"/>
              </a:endParaRPr>
            </a:p>
          </p:txBody>
        </p:sp>
      </p:grpSp>
      <p:grpSp>
        <p:nvGrpSpPr>
          <p:cNvPr id="668" name="Group 667">
            <a:extLst>
              <a:ext uri="{FF2B5EF4-FFF2-40B4-BE49-F238E27FC236}">
                <a16:creationId xmlns:a16="http://schemas.microsoft.com/office/drawing/2014/main" id="{340462CD-57A6-685C-D66A-367B533AF0EA}"/>
              </a:ext>
            </a:extLst>
          </p:cNvPr>
          <p:cNvGrpSpPr/>
          <p:nvPr/>
        </p:nvGrpSpPr>
        <p:grpSpPr>
          <a:xfrm>
            <a:off x="4162904" y="1095284"/>
            <a:ext cx="6753921" cy="4643141"/>
            <a:chOff x="4162904" y="1095284"/>
            <a:chExt cx="6753921" cy="4643141"/>
          </a:xfrm>
        </p:grpSpPr>
        <p:grpSp>
          <p:nvGrpSpPr>
            <p:cNvPr id="664" name="Group 663">
              <a:extLst>
                <a:ext uri="{FF2B5EF4-FFF2-40B4-BE49-F238E27FC236}">
                  <a16:creationId xmlns:a16="http://schemas.microsoft.com/office/drawing/2014/main" id="{416AB928-3DEC-4238-86F7-F72A0CD45594}"/>
                </a:ext>
              </a:extLst>
            </p:cNvPr>
            <p:cNvGrpSpPr/>
            <p:nvPr/>
          </p:nvGrpSpPr>
          <p:grpSpPr>
            <a:xfrm>
              <a:off x="4162904" y="1967188"/>
              <a:ext cx="1132110" cy="3771237"/>
              <a:chOff x="4162904" y="1967188"/>
              <a:chExt cx="1132110" cy="3771237"/>
            </a:xfrm>
          </p:grpSpPr>
          <p:cxnSp>
            <p:nvCxnSpPr>
              <p:cNvPr id="310" name="Straight Connector 309">
                <a:extLst>
                  <a:ext uri="{FF2B5EF4-FFF2-40B4-BE49-F238E27FC236}">
                    <a16:creationId xmlns:a16="http://schemas.microsoft.com/office/drawing/2014/main" id="{D772D49D-E16F-5227-4AAC-08AD39B82A3E}"/>
                  </a:ext>
                </a:extLst>
              </p:cNvPr>
              <p:cNvCxnSpPr>
                <a:cxnSpLocks/>
              </p:cNvCxnSpPr>
              <p:nvPr/>
            </p:nvCxnSpPr>
            <p:spPr>
              <a:xfrm flipH="1" flipV="1">
                <a:off x="4253030" y="3385213"/>
                <a:ext cx="1041984" cy="2353212"/>
              </a:xfrm>
              <a:prstGeom prst="line">
                <a:avLst/>
              </a:prstGeom>
              <a:ln w="19050">
                <a:solidFill>
                  <a:srgbClr val="7DB24C"/>
                </a:solidFill>
                <a:prstDash val="lgDash"/>
              </a:ln>
            </p:spPr>
            <p:style>
              <a:lnRef idx="1">
                <a:schemeClr val="accent2"/>
              </a:lnRef>
              <a:fillRef idx="0">
                <a:schemeClr val="accent2"/>
              </a:fillRef>
              <a:effectRef idx="0">
                <a:schemeClr val="accent2"/>
              </a:effectRef>
              <a:fontRef idx="minor">
                <a:schemeClr val="tx1"/>
              </a:fontRef>
            </p:style>
          </p:cxnSp>
          <p:cxnSp>
            <p:nvCxnSpPr>
              <p:cNvPr id="319" name="Straight Connector 318">
                <a:extLst>
                  <a:ext uri="{FF2B5EF4-FFF2-40B4-BE49-F238E27FC236}">
                    <a16:creationId xmlns:a16="http://schemas.microsoft.com/office/drawing/2014/main" id="{D042CA43-9B7F-9EFF-6431-1A18564D8C26}"/>
                  </a:ext>
                </a:extLst>
              </p:cNvPr>
              <p:cNvCxnSpPr>
                <a:cxnSpLocks/>
              </p:cNvCxnSpPr>
              <p:nvPr/>
            </p:nvCxnSpPr>
            <p:spPr>
              <a:xfrm flipH="1">
                <a:off x="4162904" y="1967188"/>
                <a:ext cx="983254" cy="323278"/>
              </a:xfrm>
              <a:prstGeom prst="line">
                <a:avLst/>
              </a:prstGeom>
              <a:ln w="19050">
                <a:solidFill>
                  <a:srgbClr val="7DB24C"/>
                </a:solidFill>
                <a:prstDash val="lgDash"/>
              </a:ln>
            </p:spPr>
            <p:style>
              <a:lnRef idx="1">
                <a:schemeClr val="accent2"/>
              </a:lnRef>
              <a:fillRef idx="0">
                <a:schemeClr val="accent2"/>
              </a:fillRef>
              <a:effectRef idx="0">
                <a:schemeClr val="accent2"/>
              </a:effectRef>
              <a:fontRef idx="minor">
                <a:schemeClr val="tx1"/>
              </a:fontRef>
            </p:style>
          </p:cxnSp>
        </p:grpSp>
        <p:sp>
          <p:nvSpPr>
            <p:cNvPr id="321" name="Rectangle: Rounded Corners 320">
              <a:extLst>
                <a:ext uri="{FF2B5EF4-FFF2-40B4-BE49-F238E27FC236}">
                  <a16:creationId xmlns:a16="http://schemas.microsoft.com/office/drawing/2014/main" id="{5A90F236-6BD4-B5BF-69DA-0A1731778DE5}"/>
                </a:ext>
              </a:extLst>
            </p:cNvPr>
            <p:cNvSpPr/>
            <p:nvPr/>
          </p:nvSpPr>
          <p:spPr>
            <a:xfrm>
              <a:off x="5380074" y="1095284"/>
              <a:ext cx="5536751" cy="575651"/>
            </a:xfrm>
            <a:prstGeom prst="roundRect">
              <a:avLst/>
            </a:prstGeom>
            <a:solidFill>
              <a:schemeClr val="accent3"/>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chemeClr val="bg1"/>
                  </a:solidFill>
                  <a:effectLst/>
                  <a:uLnTx/>
                  <a:uFillTx/>
                  <a:ea typeface="Adobe Myungjo Std M" panose="02020600000000000000" pitchFamily="18" charset="-128"/>
                  <a:cs typeface="Aharoni" panose="02010803020104030203" pitchFamily="2" charset="-79"/>
                </a:rPr>
                <a:t>Regional prevalence in 2023</a:t>
              </a:r>
              <a:r>
                <a:rPr kumimoji="0" lang="en-GB" sz="2800" b="1" i="0" u="none" strike="noStrike" kern="1200" cap="none" spc="0" normalizeH="0" baseline="30000" noProof="0">
                  <a:ln>
                    <a:noFill/>
                  </a:ln>
                  <a:solidFill>
                    <a:schemeClr val="bg1"/>
                  </a:solidFill>
                  <a:effectLst/>
                  <a:uLnTx/>
                  <a:uFillTx/>
                  <a:ea typeface="Adobe Myungjo Std M" panose="02020600000000000000" pitchFamily="18" charset="-128"/>
                  <a:cs typeface="Aharoni" panose="02010803020104030203" pitchFamily="2" charset="-79"/>
                </a:rPr>
                <a:t>2</a:t>
              </a:r>
            </a:p>
          </p:txBody>
        </p:sp>
      </p:grpSp>
      <p:sp>
        <p:nvSpPr>
          <p:cNvPr id="2" name="Footer Placeholder 1">
            <a:extLst>
              <a:ext uri="{FF2B5EF4-FFF2-40B4-BE49-F238E27FC236}">
                <a16:creationId xmlns:a16="http://schemas.microsoft.com/office/drawing/2014/main" id="{9BD769D9-8D52-8760-A145-7705CA29B54F}"/>
              </a:ext>
            </a:extLst>
          </p:cNvPr>
          <p:cNvSpPr>
            <a:spLocks noGrp="1"/>
          </p:cNvSpPr>
          <p:nvPr>
            <p:ph type="ftr" sz="quarter" idx="11"/>
          </p:nvPr>
        </p:nvSpPr>
        <p:spPr/>
        <p:txBody>
          <a:bodyPr/>
          <a:lstStyle/>
          <a:p>
            <a:pPr>
              <a:lnSpc>
                <a:spcPct val="100000"/>
              </a:lnSpc>
              <a:spcBef>
                <a:spcPts val="0"/>
              </a:spcBef>
            </a:pPr>
            <a:r>
              <a:rPr lang="en-US"/>
              <a:t>*Canada, Greenland, and the USA. </a:t>
            </a:r>
            <a:r>
              <a:rPr lang="en-US" baseline="30000"/>
              <a:t>†</a:t>
            </a:r>
            <a:r>
              <a:rPr lang="en-US"/>
              <a:t>The Caribbean and Andean, central, and tropical Latin America.</a:t>
            </a:r>
          </a:p>
          <a:p>
            <a:pPr>
              <a:lnSpc>
                <a:spcPct val="100000"/>
              </a:lnSpc>
              <a:spcBef>
                <a:spcPts val="0"/>
              </a:spcBef>
            </a:pPr>
            <a:r>
              <a:rPr lang="en-US"/>
              <a:t>1. </a:t>
            </a:r>
            <a:r>
              <a:rPr lang="en-US" err="1"/>
              <a:t>Kovesdy</a:t>
            </a:r>
            <a:r>
              <a:rPr lang="en-US"/>
              <a:t> CP. </a:t>
            </a:r>
            <a:r>
              <a:rPr lang="en-US" i="1"/>
              <a:t>Kidney Int Suppl </a:t>
            </a:r>
            <a:r>
              <a:rPr lang="en-US"/>
              <a:t>2022;12:7–11; 2. Global Burden of Disease: Chronic Kidney Disease Collaboration. </a:t>
            </a:r>
            <a:r>
              <a:rPr lang="en-US" i="1"/>
              <a:t>Lancet </a:t>
            </a:r>
            <a:r>
              <a:rPr lang="en-US"/>
              <a:t>2025;406:2461–2482.</a:t>
            </a:r>
          </a:p>
        </p:txBody>
      </p:sp>
      <p:sp>
        <p:nvSpPr>
          <p:cNvPr id="3" name="Slide Number Placeholder 2">
            <a:extLst>
              <a:ext uri="{FF2B5EF4-FFF2-40B4-BE49-F238E27FC236}">
                <a16:creationId xmlns:a16="http://schemas.microsoft.com/office/drawing/2014/main" id="{083A3E5C-4845-8DF9-ACA2-81CA496A0D31}"/>
              </a:ext>
            </a:extLst>
          </p:cNvPr>
          <p:cNvSpPr>
            <a:spLocks noGrp="1"/>
          </p:cNvSpPr>
          <p:nvPr>
            <p:ph type="sldNum" sz="quarter" idx="10"/>
          </p:nvPr>
        </p:nvSpPr>
        <p:spPr/>
        <p:txBody>
          <a:bodyPr/>
          <a:lstStyle/>
          <a:p>
            <a:fld id="{7AF8E309-D608-654D-B811-6A2C46C88181}" type="slidenum">
              <a:rPr lang="en-US" smtClean="0"/>
              <a:pPr/>
              <a:t>76</a:t>
            </a:fld>
            <a:endParaRPr lang="en-US"/>
          </a:p>
        </p:txBody>
      </p:sp>
      <p:sp>
        <p:nvSpPr>
          <p:cNvPr id="4" name="Title 3">
            <a:extLst>
              <a:ext uri="{FF2B5EF4-FFF2-40B4-BE49-F238E27FC236}">
                <a16:creationId xmlns:a16="http://schemas.microsoft.com/office/drawing/2014/main" id="{3A516F77-A0ED-82F0-57BD-A34009B56AB8}"/>
              </a:ext>
            </a:extLst>
          </p:cNvPr>
          <p:cNvSpPr>
            <a:spLocks noGrp="1"/>
          </p:cNvSpPr>
          <p:nvPr>
            <p:ph type="title"/>
          </p:nvPr>
        </p:nvSpPr>
        <p:spPr/>
        <p:txBody>
          <a:bodyPr/>
          <a:lstStyle/>
          <a:p>
            <a:r>
              <a:rPr lang="en-GB"/>
              <a:t>CKD is a global public health crisis</a:t>
            </a:r>
          </a:p>
        </p:txBody>
      </p:sp>
      <p:pic>
        <p:nvPicPr>
          <p:cNvPr id="93" name="Picture 2" descr="Glasgow 2026 | ERA">
            <a:extLst>
              <a:ext uri="{FF2B5EF4-FFF2-40B4-BE49-F238E27FC236}">
                <a16:creationId xmlns:a16="http://schemas.microsoft.com/office/drawing/2014/main" id="{03EBA607-917D-45D4-ABF7-C72CA62D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311" name="Rectangle: Rounded Corners 310">
            <a:extLst>
              <a:ext uri="{FF2B5EF4-FFF2-40B4-BE49-F238E27FC236}">
                <a16:creationId xmlns:a16="http://schemas.microsoft.com/office/drawing/2014/main" id="{C37552E2-AE44-5E32-E79E-2005BE8EE65C}"/>
              </a:ext>
            </a:extLst>
          </p:cNvPr>
          <p:cNvSpPr/>
          <p:nvPr/>
        </p:nvSpPr>
        <p:spPr>
          <a:xfrm>
            <a:off x="804536" y="1095101"/>
            <a:ext cx="2702806" cy="575651"/>
          </a:xfrm>
          <a:prstGeom prst="roundRect">
            <a:avLst/>
          </a:prstGeom>
          <a:solidFill>
            <a:schemeClr val="bg2">
              <a:lumMod val="7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chemeClr val="bg1"/>
                </a:solidFill>
                <a:effectLst/>
                <a:uLnTx/>
                <a:uFillTx/>
                <a:ea typeface="Adobe Myungjo Std M" panose="02020600000000000000" pitchFamily="18" charset="-128"/>
                <a:cs typeface="Aharoni" panose="02010803020104030203" pitchFamily="2" charset="-79"/>
              </a:rPr>
              <a:t>Worldwide</a:t>
            </a:r>
          </a:p>
        </p:txBody>
      </p:sp>
      <p:sp>
        <p:nvSpPr>
          <p:cNvPr id="313" name="TextBox 312">
            <a:extLst>
              <a:ext uri="{FF2B5EF4-FFF2-40B4-BE49-F238E27FC236}">
                <a16:creationId xmlns:a16="http://schemas.microsoft.com/office/drawing/2014/main" id="{79013065-DC15-524E-60E4-0E6D01B0F08D}"/>
              </a:ext>
            </a:extLst>
          </p:cNvPr>
          <p:cNvSpPr txBox="1"/>
          <p:nvPr/>
        </p:nvSpPr>
        <p:spPr>
          <a:xfrm>
            <a:off x="316476" y="1948951"/>
            <a:ext cx="2075532" cy="905568"/>
          </a:xfrm>
          <a:prstGeom prst="rect">
            <a:avLst/>
          </a:prstGeom>
          <a:noFill/>
        </p:spPr>
        <p:txBody>
          <a:bodyPr wrap="square" lIns="0" tIns="0" rIns="0" bIns="0"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GB" sz="5400" b="1">
                <a:solidFill>
                  <a:schemeClr val="accent2">
                    <a:lumMod val="50000"/>
                  </a:schemeClr>
                </a:solidFill>
                <a:latin typeface="+mn-lt"/>
                <a:ea typeface="+mn-ea"/>
                <a:cs typeface="+mn-cs"/>
              </a:rPr>
              <a:t>~800</a:t>
            </a:r>
            <a:endParaRPr kumimoji="0" lang="en-GB" sz="5400" b="1" i="0" u="none" strike="noStrike" kern="1200" cap="none" spc="0" normalizeH="0" baseline="0" noProof="0">
              <a:ln>
                <a:noFill/>
              </a:ln>
              <a:solidFill>
                <a:schemeClr val="accent2">
                  <a:lumMod val="50000"/>
                </a:schemeClr>
              </a:solidFill>
              <a:effectLst/>
              <a:uLnTx/>
              <a:uFillTx/>
              <a:latin typeface="+mn-lt"/>
              <a:ea typeface="+mn-ea"/>
              <a:cs typeface="+mn-cs"/>
            </a:endParaRPr>
          </a:p>
        </p:txBody>
      </p:sp>
      <p:sp>
        <p:nvSpPr>
          <p:cNvPr id="314" name="Rectangle 313">
            <a:extLst>
              <a:ext uri="{FF2B5EF4-FFF2-40B4-BE49-F238E27FC236}">
                <a16:creationId xmlns:a16="http://schemas.microsoft.com/office/drawing/2014/main" id="{D2CD84E0-AD1A-B184-AFFF-5E83948045D7}"/>
              </a:ext>
            </a:extLst>
          </p:cNvPr>
          <p:cNvSpPr/>
          <p:nvPr/>
        </p:nvSpPr>
        <p:spPr>
          <a:xfrm>
            <a:off x="402356" y="1769443"/>
            <a:ext cx="3367761" cy="31321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prstClr val="black"/>
                </a:solidFill>
                <a:effectLst/>
                <a:uLnTx/>
                <a:uFillTx/>
                <a:ea typeface="Adobe Myungjo Std M" panose="02020600000000000000" pitchFamily="18" charset="-128"/>
                <a:cs typeface="Aharoni" panose="02010803020104030203" pitchFamily="2" charset="-79"/>
              </a:rPr>
              <a:t>Extremely common</a:t>
            </a:r>
          </a:p>
        </p:txBody>
      </p:sp>
      <p:sp>
        <p:nvSpPr>
          <p:cNvPr id="315" name="TextBox 314">
            <a:extLst>
              <a:ext uri="{FF2B5EF4-FFF2-40B4-BE49-F238E27FC236}">
                <a16:creationId xmlns:a16="http://schemas.microsoft.com/office/drawing/2014/main" id="{FB5AAB6A-FA07-E959-0792-535994D51147}"/>
              </a:ext>
            </a:extLst>
          </p:cNvPr>
          <p:cNvSpPr txBox="1"/>
          <p:nvPr/>
        </p:nvSpPr>
        <p:spPr>
          <a:xfrm>
            <a:off x="707251" y="2690367"/>
            <a:ext cx="1684757" cy="536621"/>
          </a:xfrm>
          <a:prstGeom prst="rect">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accent2">
                    <a:lumMod val="50000"/>
                  </a:schemeClr>
                </a:solidFill>
                <a:effectLst/>
                <a:uLnTx/>
                <a:uFillTx/>
                <a:latin typeface="+mn-lt"/>
                <a:ea typeface="+mn-ea"/>
                <a:cs typeface="+mn-cs"/>
              </a:rPr>
              <a:t>MILLION</a:t>
            </a:r>
            <a:endParaRPr kumimoji="0" lang="en-GB" sz="3200" b="1" i="0" u="none" strike="noStrike" kern="1200" cap="none" spc="0" normalizeH="0" baseline="30000" noProof="0">
              <a:ln>
                <a:noFill/>
              </a:ln>
              <a:solidFill>
                <a:schemeClr val="accent2">
                  <a:lumMod val="50000"/>
                </a:schemeClr>
              </a:solidFill>
              <a:effectLst/>
              <a:uLnTx/>
              <a:uFillTx/>
              <a:latin typeface="+mn-lt"/>
              <a:ea typeface="+mn-ea"/>
              <a:cs typeface="+mn-cs"/>
            </a:endParaRPr>
          </a:p>
        </p:txBody>
      </p:sp>
      <p:grpSp>
        <p:nvGrpSpPr>
          <p:cNvPr id="316" name="Group 315">
            <a:extLst>
              <a:ext uri="{FF2B5EF4-FFF2-40B4-BE49-F238E27FC236}">
                <a16:creationId xmlns:a16="http://schemas.microsoft.com/office/drawing/2014/main" id="{2937A481-167C-69CE-4418-76C69ACA7221}"/>
              </a:ext>
            </a:extLst>
          </p:cNvPr>
          <p:cNvGrpSpPr/>
          <p:nvPr/>
        </p:nvGrpSpPr>
        <p:grpSpPr>
          <a:xfrm>
            <a:off x="2774816" y="2935709"/>
            <a:ext cx="1444177" cy="458849"/>
            <a:chOff x="2216913" y="3798596"/>
            <a:chExt cx="1041189" cy="503234"/>
          </a:xfrm>
        </p:grpSpPr>
        <p:sp>
          <p:nvSpPr>
            <p:cNvPr id="317" name="Oval 316">
              <a:extLst>
                <a:ext uri="{FF2B5EF4-FFF2-40B4-BE49-F238E27FC236}">
                  <a16:creationId xmlns:a16="http://schemas.microsoft.com/office/drawing/2014/main" id="{B0021577-14FF-E866-2562-2A4BE1160AEA}"/>
                </a:ext>
              </a:extLst>
            </p:cNvPr>
            <p:cNvSpPr/>
            <p:nvPr/>
          </p:nvSpPr>
          <p:spPr>
            <a:xfrm>
              <a:off x="2216913" y="3798596"/>
              <a:ext cx="1041189" cy="503234"/>
            </a:xfrm>
            <a:prstGeom prst="ellipse">
              <a:avLst/>
            </a:prstGeom>
            <a:solidFill>
              <a:srgbClr val="7DB2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ea typeface="+mn-ea"/>
                <a:cs typeface="+mn-cs"/>
              </a:endParaRPr>
            </a:p>
          </p:txBody>
        </p:sp>
        <p:sp>
          <p:nvSpPr>
            <p:cNvPr id="318" name="TextBox 317">
              <a:extLst>
                <a:ext uri="{FF2B5EF4-FFF2-40B4-BE49-F238E27FC236}">
                  <a16:creationId xmlns:a16="http://schemas.microsoft.com/office/drawing/2014/main" id="{3969735A-63C5-3DBD-643A-20BDA5FB9082}"/>
                </a:ext>
              </a:extLst>
            </p:cNvPr>
            <p:cNvSpPr txBox="1"/>
            <p:nvPr/>
          </p:nvSpPr>
          <p:spPr>
            <a:xfrm>
              <a:off x="2269591" y="3915194"/>
              <a:ext cx="935831" cy="270038"/>
            </a:xfrm>
            <a:prstGeom prst="rect">
              <a:avLst/>
            </a:prstGeom>
            <a:noFill/>
          </p:spPr>
          <p:txBody>
            <a:bodyPr wrap="square" lIns="0" tIns="0" rIns="0" bIns="0" rtlCol="0">
              <a:spAutoFit/>
            </a:bodyPr>
            <a:lstStyle/>
            <a:p>
              <a:pPr lvl="0" algn="ctr" defTabSz="914400" eaLnBrk="1" fontAlgn="auto" hangingPunct="1">
                <a:spcBef>
                  <a:spcPts val="0"/>
                </a:spcBef>
                <a:spcAft>
                  <a:spcPts val="0"/>
                </a:spcAft>
                <a:defRPr/>
              </a:pPr>
              <a:r>
                <a:rPr kumimoji="0" lang="en-GB" sz="1600" b="0" i="0" u="none" strike="noStrike" kern="1200" cap="none" spc="0" normalizeH="0" baseline="0" noProof="0">
                  <a:ln>
                    <a:noFill/>
                  </a:ln>
                  <a:solidFill>
                    <a:schemeClr val="bg1"/>
                  </a:solidFill>
                  <a:effectLst/>
                  <a:uLnTx/>
                  <a:uFillTx/>
                  <a:latin typeface="+mn-lt"/>
                  <a:ea typeface="+mn-ea"/>
                  <a:cs typeface="+mn-cs"/>
                </a:rPr>
                <a:t>2017</a:t>
              </a:r>
              <a:r>
                <a:rPr lang="en-US" sz="1600">
                  <a:solidFill>
                    <a:schemeClr val="bg1"/>
                  </a:solidFill>
                  <a:latin typeface="+mn-lt"/>
                </a:rPr>
                <a:t>–</a:t>
              </a:r>
              <a:r>
                <a:rPr kumimoji="0" lang="en-GB" sz="1600" b="0" i="0" u="none" strike="noStrike" kern="1200" cap="none" spc="0" normalizeH="0" baseline="0" noProof="0">
                  <a:ln>
                    <a:noFill/>
                  </a:ln>
                  <a:solidFill>
                    <a:schemeClr val="bg1"/>
                  </a:solidFill>
                  <a:effectLst/>
                  <a:uLnTx/>
                  <a:uFillTx/>
                  <a:latin typeface="+mn-lt"/>
                  <a:ea typeface="+mn-ea"/>
                  <a:cs typeface="+mn-cs"/>
                </a:rPr>
                <a:t>2023</a:t>
              </a:r>
              <a:r>
                <a:rPr kumimoji="0" lang="en-GB" sz="1600" b="0" i="0" u="none" strike="noStrike" kern="1200" cap="none" spc="0" normalizeH="0" baseline="30000" noProof="0">
                  <a:ln>
                    <a:noFill/>
                  </a:ln>
                  <a:solidFill>
                    <a:schemeClr val="bg1"/>
                  </a:solidFill>
                  <a:effectLst/>
                  <a:uLnTx/>
                  <a:uFillTx/>
                  <a:latin typeface="+mn-lt"/>
                  <a:ea typeface="+mn-ea"/>
                  <a:cs typeface="+mn-cs"/>
                </a:rPr>
                <a:t>1,2</a:t>
              </a:r>
            </a:p>
          </p:txBody>
        </p:sp>
      </p:grpSp>
      <p:grpSp>
        <p:nvGrpSpPr>
          <p:cNvPr id="8" name="Group 7">
            <a:extLst>
              <a:ext uri="{FF2B5EF4-FFF2-40B4-BE49-F238E27FC236}">
                <a16:creationId xmlns:a16="http://schemas.microsoft.com/office/drawing/2014/main" id="{923EC39A-3D6B-31F2-8776-503332B2D35F}"/>
              </a:ext>
            </a:extLst>
          </p:cNvPr>
          <p:cNvGrpSpPr/>
          <p:nvPr/>
        </p:nvGrpSpPr>
        <p:grpSpPr>
          <a:xfrm>
            <a:off x="627782" y="3700909"/>
            <a:ext cx="3900281" cy="2396817"/>
            <a:chOff x="627782" y="3700909"/>
            <a:chExt cx="3900281" cy="2396817"/>
          </a:xfrm>
        </p:grpSpPr>
        <p:grpSp>
          <p:nvGrpSpPr>
            <p:cNvPr id="322" name="Group 321">
              <a:extLst>
                <a:ext uri="{FF2B5EF4-FFF2-40B4-BE49-F238E27FC236}">
                  <a16:creationId xmlns:a16="http://schemas.microsoft.com/office/drawing/2014/main" id="{F9E33C70-66F4-0111-98E7-9F0DE36E909B}"/>
                </a:ext>
              </a:extLst>
            </p:cNvPr>
            <p:cNvGrpSpPr/>
            <p:nvPr/>
          </p:nvGrpSpPr>
          <p:grpSpPr>
            <a:xfrm>
              <a:off x="1261912" y="4459964"/>
              <a:ext cx="3041551" cy="1637762"/>
              <a:chOff x="4024704" y="4083341"/>
              <a:chExt cx="3149942" cy="2090749"/>
            </a:xfrm>
          </p:grpSpPr>
          <p:sp>
            <p:nvSpPr>
              <p:cNvPr id="323" name="Freeform: Shape 322">
                <a:extLst>
                  <a:ext uri="{FF2B5EF4-FFF2-40B4-BE49-F238E27FC236}">
                    <a16:creationId xmlns:a16="http://schemas.microsoft.com/office/drawing/2014/main" id="{DDB9A0B8-1B24-6230-2328-27176F044C8B}"/>
                  </a:ext>
                </a:extLst>
              </p:cNvPr>
              <p:cNvSpPr/>
              <p:nvPr/>
            </p:nvSpPr>
            <p:spPr>
              <a:xfrm>
                <a:off x="6438011" y="4638998"/>
                <a:ext cx="732012" cy="1173784"/>
              </a:xfrm>
              <a:custGeom>
                <a:avLst/>
                <a:gdLst>
                  <a:gd name="connsiteX0" fmla="*/ 0 w 554776"/>
                  <a:gd name="connsiteY0" fmla="*/ 0 h 1101435"/>
                  <a:gd name="connsiteX1" fmla="*/ 554776 w 554776"/>
                  <a:gd name="connsiteY1" fmla="*/ 0 h 1101435"/>
                  <a:gd name="connsiteX2" fmla="*/ 554776 w 554776"/>
                  <a:gd name="connsiteY2" fmla="*/ 1101436 h 1101435"/>
                  <a:gd name="connsiteX3" fmla="*/ 0 w 554776"/>
                  <a:gd name="connsiteY3" fmla="*/ 1101436 h 1101435"/>
                </a:gdLst>
                <a:ahLst/>
                <a:cxnLst>
                  <a:cxn ang="0">
                    <a:pos x="connsiteX0" y="connsiteY0"/>
                  </a:cxn>
                  <a:cxn ang="0">
                    <a:pos x="connsiteX1" y="connsiteY1"/>
                  </a:cxn>
                  <a:cxn ang="0">
                    <a:pos x="connsiteX2" y="connsiteY2"/>
                  </a:cxn>
                  <a:cxn ang="0">
                    <a:pos x="connsiteX3" y="connsiteY3"/>
                  </a:cxn>
                </a:cxnLst>
                <a:rect l="l" t="t" r="r" b="b"/>
                <a:pathLst>
                  <a:path w="554776" h="1101435">
                    <a:moveTo>
                      <a:pt x="0" y="0"/>
                    </a:moveTo>
                    <a:lnTo>
                      <a:pt x="554776" y="0"/>
                    </a:lnTo>
                    <a:lnTo>
                      <a:pt x="554776" y="1101436"/>
                    </a:lnTo>
                    <a:lnTo>
                      <a:pt x="0" y="1101436"/>
                    </a:lnTo>
                    <a:close/>
                  </a:path>
                </a:pathLst>
              </a:custGeom>
              <a:solidFill>
                <a:schemeClr val="accent5">
                  <a:lumMod val="7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n-lt"/>
                  <a:ea typeface="+mn-ea"/>
                  <a:cs typeface="+mn-cs"/>
                </a:endParaRPr>
              </a:p>
            </p:txBody>
          </p:sp>
          <p:sp>
            <p:nvSpPr>
              <p:cNvPr id="324" name="Freeform: Shape 323">
                <a:extLst>
                  <a:ext uri="{FF2B5EF4-FFF2-40B4-BE49-F238E27FC236}">
                    <a16:creationId xmlns:a16="http://schemas.microsoft.com/office/drawing/2014/main" id="{2C2F7A57-14D3-EA19-9776-B9B5CFDC635D}"/>
                  </a:ext>
                </a:extLst>
              </p:cNvPr>
              <p:cNvSpPr/>
              <p:nvPr/>
            </p:nvSpPr>
            <p:spPr>
              <a:xfrm>
                <a:off x="4024704" y="5844270"/>
                <a:ext cx="3149942" cy="6563"/>
              </a:xfrm>
              <a:custGeom>
                <a:avLst/>
                <a:gdLst>
                  <a:gd name="connsiteX0" fmla="*/ 0 w 2387272"/>
                  <a:gd name="connsiteY0" fmla="*/ 0 h 9224"/>
                  <a:gd name="connsiteX1" fmla="*/ 2387273 w 2387272"/>
                  <a:gd name="connsiteY1" fmla="*/ 0 h 9224"/>
                </a:gdLst>
                <a:ahLst/>
                <a:cxnLst>
                  <a:cxn ang="0">
                    <a:pos x="connsiteX0" y="connsiteY0"/>
                  </a:cxn>
                  <a:cxn ang="0">
                    <a:pos x="connsiteX1" y="connsiteY1"/>
                  </a:cxn>
                </a:cxnLst>
                <a:rect l="l" t="t" r="r" b="b"/>
                <a:pathLst>
                  <a:path w="2387272" h="9224">
                    <a:moveTo>
                      <a:pt x="0" y="0"/>
                    </a:moveTo>
                    <a:lnTo>
                      <a:pt x="2387273" y="0"/>
                    </a:lnTo>
                  </a:path>
                </a:pathLst>
              </a:custGeom>
              <a:ln w="13788" cap="flat">
                <a:solidFill>
                  <a:srgbClr val="939AA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n-lt"/>
                  <a:ea typeface="+mn-ea"/>
                  <a:cs typeface="+mn-cs"/>
                </a:endParaRPr>
              </a:p>
            </p:txBody>
          </p:sp>
          <p:sp>
            <p:nvSpPr>
              <p:cNvPr id="325" name="Freeform: Shape 324">
                <a:extLst>
                  <a:ext uri="{FF2B5EF4-FFF2-40B4-BE49-F238E27FC236}">
                    <a16:creationId xmlns:a16="http://schemas.microsoft.com/office/drawing/2014/main" id="{05ADA3B5-2D30-5FD7-827D-8088FFE3CF11}"/>
                  </a:ext>
                </a:extLst>
              </p:cNvPr>
              <p:cNvSpPr/>
              <p:nvPr/>
            </p:nvSpPr>
            <p:spPr>
              <a:xfrm>
                <a:off x="4024704" y="5420939"/>
                <a:ext cx="732012" cy="394715"/>
              </a:xfrm>
              <a:custGeom>
                <a:avLst/>
                <a:gdLst>
                  <a:gd name="connsiteX0" fmla="*/ 0 w 554776"/>
                  <a:gd name="connsiteY0" fmla="*/ 0 h 554776"/>
                  <a:gd name="connsiteX1" fmla="*/ 554776 w 554776"/>
                  <a:gd name="connsiteY1" fmla="*/ 0 h 554776"/>
                  <a:gd name="connsiteX2" fmla="*/ 554776 w 554776"/>
                  <a:gd name="connsiteY2" fmla="*/ 554777 h 554776"/>
                  <a:gd name="connsiteX3" fmla="*/ 0 w 554776"/>
                  <a:gd name="connsiteY3" fmla="*/ 554777 h 554776"/>
                </a:gdLst>
                <a:ahLst/>
                <a:cxnLst>
                  <a:cxn ang="0">
                    <a:pos x="connsiteX0" y="connsiteY0"/>
                  </a:cxn>
                  <a:cxn ang="0">
                    <a:pos x="connsiteX1" y="connsiteY1"/>
                  </a:cxn>
                  <a:cxn ang="0">
                    <a:pos x="connsiteX2" y="connsiteY2"/>
                  </a:cxn>
                  <a:cxn ang="0">
                    <a:pos x="connsiteX3" y="connsiteY3"/>
                  </a:cxn>
                </a:cxnLst>
                <a:rect l="l" t="t" r="r" b="b"/>
                <a:pathLst>
                  <a:path w="554776" h="554776">
                    <a:moveTo>
                      <a:pt x="0" y="0"/>
                    </a:moveTo>
                    <a:lnTo>
                      <a:pt x="554776" y="0"/>
                    </a:lnTo>
                    <a:lnTo>
                      <a:pt x="554776" y="554777"/>
                    </a:lnTo>
                    <a:lnTo>
                      <a:pt x="0" y="554777"/>
                    </a:lnTo>
                    <a:close/>
                  </a:path>
                </a:pathLst>
              </a:custGeom>
              <a:solidFill>
                <a:srgbClr val="939AA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n-lt"/>
                  <a:ea typeface="+mn-ea"/>
                  <a:cs typeface="+mn-cs"/>
                </a:endParaRPr>
              </a:p>
            </p:txBody>
          </p:sp>
          <p:sp>
            <p:nvSpPr>
              <p:cNvPr id="326" name="Freeform: Shape 325">
                <a:extLst>
                  <a:ext uri="{FF2B5EF4-FFF2-40B4-BE49-F238E27FC236}">
                    <a16:creationId xmlns:a16="http://schemas.microsoft.com/office/drawing/2014/main" id="{3853BC54-9CE6-AA78-E30A-BB7716D438E9}"/>
                  </a:ext>
                </a:extLst>
              </p:cNvPr>
              <p:cNvSpPr/>
              <p:nvPr/>
            </p:nvSpPr>
            <p:spPr>
              <a:xfrm>
                <a:off x="4826705" y="5087328"/>
                <a:ext cx="732012" cy="728259"/>
              </a:xfrm>
              <a:custGeom>
                <a:avLst/>
                <a:gdLst>
                  <a:gd name="connsiteX0" fmla="*/ 0 w 554776"/>
                  <a:gd name="connsiteY0" fmla="*/ 0 h 1023578"/>
                  <a:gd name="connsiteX1" fmla="*/ 554776 w 554776"/>
                  <a:gd name="connsiteY1" fmla="*/ 0 h 1023578"/>
                  <a:gd name="connsiteX2" fmla="*/ 554776 w 554776"/>
                  <a:gd name="connsiteY2" fmla="*/ 1023579 h 1023578"/>
                  <a:gd name="connsiteX3" fmla="*/ 0 w 554776"/>
                  <a:gd name="connsiteY3" fmla="*/ 1023579 h 1023578"/>
                </a:gdLst>
                <a:ahLst/>
                <a:cxnLst>
                  <a:cxn ang="0">
                    <a:pos x="connsiteX0" y="connsiteY0"/>
                  </a:cxn>
                  <a:cxn ang="0">
                    <a:pos x="connsiteX1" y="connsiteY1"/>
                  </a:cxn>
                  <a:cxn ang="0">
                    <a:pos x="connsiteX2" y="connsiteY2"/>
                  </a:cxn>
                  <a:cxn ang="0">
                    <a:pos x="connsiteX3" y="connsiteY3"/>
                  </a:cxn>
                </a:cxnLst>
                <a:rect l="l" t="t" r="r" b="b"/>
                <a:pathLst>
                  <a:path w="554776" h="1023578">
                    <a:moveTo>
                      <a:pt x="0" y="0"/>
                    </a:moveTo>
                    <a:lnTo>
                      <a:pt x="554776" y="0"/>
                    </a:lnTo>
                    <a:lnTo>
                      <a:pt x="554776" y="1023579"/>
                    </a:lnTo>
                    <a:lnTo>
                      <a:pt x="0" y="1023579"/>
                    </a:lnTo>
                    <a:close/>
                  </a:path>
                </a:pathLst>
              </a:custGeom>
              <a:solidFill>
                <a:srgbClr val="939AA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n-lt"/>
                  <a:ea typeface="+mn-ea"/>
                  <a:cs typeface="+mn-cs"/>
                </a:endParaRPr>
              </a:p>
            </p:txBody>
          </p:sp>
          <p:sp>
            <p:nvSpPr>
              <p:cNvPr id="327" name="Freeform: Shape 326">
                <a:extLst>
                  <a:ext uri="{FF2B5EF4-FFF2-40B4-BE49-F238E27FC236}">
                    <a16:creationId xmlns:a16="http://schemas.microsoft.com/office/drawing/2014/main" id="{A38F7028-3E1C-D566-B6CB-A17E9A684AF6}"/>
                  </a:ext>
                </a:extLst>
              </p:cNvPr>
              <p:cNvSpPr/>
              <p:nvPr/>
            </p:nvSpPr>
            <p:spPr>
              <a:xfrm>
                <a:off x="5634546" y="4828535"/>
                <a:ext cx="732012" cy="988246"/>
              </a:xfrm>
              <a:custGeom>
                <a:avLst/>
                <a:gdLst>
                  <a:gd name="connsiteX0" fmla="*/ 0 w 554776"/>
                  <a:gd name="connsiteY0" fmla="*/ 0 h 1101435"/>
                  <a:gd name="connsiteX1" fmla="*/ 554776 w 554776"/>
                  <a:gd name="connsiteY1" fmla="*/ 0 h 1101435"/>
                  <a:gd name="connsiteX2" fmla="*/ 554776 w 554776"/>
                  <a:gd name="connsiteY2" fmla="*/ 1101436 h 1101435"/>
                  <a:gd name="connsiteX3" fmla="*/ 0 w 554776"/>
                  <a:gd name="connsiteY3" fmla="*/ 1101436 h 1101435"/>
                </a:gdLst>
                <a:ahLst/>
                <a:cxnLst>
                  <a:cxn ang="0">
                    <a:pos x="connsiteX0" y="connsiteY0"/>
                  </a:cxn>
                  <a:cxn ang="0">
                    <a:pos x="connsiteX1" y="connsiteY1"/>
                  </a:cxn>
                  <a:cxn ang="0">
                    <a:pos x="connsiteX2" y="connsiteY2"/>
                  </a:cxn>
                  <a:cxn ang="0">
                    <a:pos x="connsiteX3" y="connsiteY3"/>
                  </a:cxn>
                </a:cxnLst>
                <a:rect l="l" t="t" r="r" b="b"/>
                <a:pathLst>
                  <a:path w="554776" h="1101435">
                    <a:moveTo>
                      <a:pt x="0" y="0"/>
                    </a:moveTo>
                    <a:lnTo>
                      <a:pt x="554776" y="0"/>
                    </a:lnTo>
                    <a:lnTo>
                      <a:pt x="554776" y="1101436"/>
                    </a:lnTo>
                    <a:lnTo>
                      <a:pt x="0" y="1101436"/>
                    </a:lnTo>
                    <a:close/>
                  </a:path>
                </a:pathLst>
              </a:custGeom>
              <a:solidFill>
                <a:srgbClr val="939AA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n-lt"/>
                  <a:ea typeface="+mn-ea"/>
                  <a:cs typeface="+mn-cs"/>
                </a:endParaRPr>
              </a:p>
            </p:txBody>
          </p:sp>
          <p:sp>
            <p:nvSpPr>
              <p:cNvPr id="328" name="TextBox 327">
                <a:extLst>
                  <a:ext uri="{FF2B5EF4-FFF2-40B4-BE49-F238E27FC236}">
                    <a16:creationId xmlns:a16="http://schemas.microsoft.com/office/drawing/2014/main" id="{6DBCE8F2-BB40-1E68-6F27-43B10F10B96A}"/>
                  </a:ext>
                </a:extLst>
              </p:cNvPr>
              <p:cNvSpPr txBox="1"/>
              <p:nvPr/>
            </p:nvSpPr>
            <p:spPr>
              <a:xfrm>
                <a:off x="4234417" y="5124581"/>
                <a:ext cx="31258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mn-lt"/>
                    <a:ea typeface="+mn-ea"/>
                    <a:cs typeface="+mn-cs"/>
                  </a:rPr>
                  <a:t>19</a:t>
                </a:r>
                <a:r>
                  <a:rPr kumimoji="0" lang="en-GB" sz="1400" b="1" i="0" u="none" strike="noStrike" kern="1200" cap="none" spc="0" normalizeH="0" baseline="30000" noProof="0">
                    <a:ln>
                      <a:noFill/>
                    </a:ln>
                    <a:solidFill>
                      <a:prstClr val="black"/>
                    </a:solidFill>
                    <a:effectLst/>
                    <a:uLnTx/>
                    <a:uFillTx/>
                    <a:latin typeface="+mn-lt"/>
                    <a:ea typeface="+mn-ea"/>
                    <a:cs typeface="+mn-cs"/>
                  </a:rPr>
                  <a:t>th</a:t>
                </a:r>
              </a:p>
            </p:txBody>
          </p:sp>
          <p:sp>
            <p:nvSpPr>
              <p:cNvPr id="329" name="TextBox 328">
                <a:extLst>
                  <a:ext uri="{FF2B5EF4-FFF2-40B4-BE49-F238E27FC236}">
                    <a16:creationId xmlns:a16="http://schemas.microsoft.com/office/drawing/2014/main" id="{6CC94F2F-863E-CA68-3357-889155FD5BE7}"/>
                  </a:ext>
                </a:extLst>
              </p:cNvPr>
              <p:cNvSpPr txBox="1"/>
              <p:nvPr/>
            </p:nvSpPr>
            <p:spPr>
              <a:xfrm>
                <a:off x="5036418" y="4787093"/>
                <a:ext cx="31258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mn-lt"/>
                    <a:ea typeface="+mn-ea"/>
                    <a:cs typeface="+mn-cs"/>
                  </a:rPr>
                  <a:t>13</a:t>
                </a:r>
                <a:r>
                  <a:rPr kumimoji="0" lang="en-GB" sz="1400" b="1" i="0" u="none" strike="noStrike" kern="1200" cap="none" spc="0" normalizeH="0" baseline="30000" noProof="0">
                    <a:ln>
                      <a:noFill/>
                    </a:ln>
                    <a:solidFill>
                      <a:prstClr val="black"/>
                    </a:solidFill>
                    <a:effectLst/>
                    <a:uLnTx/>
                    <a:uFillTx/>
                    <a:latin typeface="+mn-lt"/>
                    <a:ea typeface="+mn-ea"/>
                    <a:cs typeface="+mn-cs"/>
                  </a:rPr>
                  <a:t>th</a:t>
                </a:r>
              </a:p>
            </p:txBody>
          </p:sp>
          <p:sp>
            <p:nvSpPr>
              <p:cNvPr id="330" name="TextBox 329">
                <a:extLst>
                  <a:ext uri="{FF2B5EF4-FFF2-40B4-BE49-F238E27FC236}">
                    <a16:creationId xmlns:a16="http://schemas.microsoft.com/office/drawing/2014/main" id="{77291F38-6B69-6993-8A52-3FDA9FD7600D}"/>
                  </a:ext>
                </a:extLst>
              </p:cNvPr>
              <p:cNvSpPr txBox="1"/>
              <p:nvPr/>
            </p:nvSpPr>
            <p:spPr>
              <a:xfrm>
                <a:off x="5893952" y="4532031"/>
                <a:ext cx="213200"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mn-lt"/>
                    <a:ea typeface="+mn-ea"/>
                    <a:cs typeface="+mn-cs"/>
                  </a:rPr>
                  <a:t>9</a:t>
                </a:r>
                <a:r>
                  <a:rPr kumimoji="0" lang="en-GB" sz="1400" b="1" i="0" u="none" strike="noStrike" kern="1200" cap="none" spc="0" normalizeH="0" baseline="30000" noProof="0">
                    <a:ln>
                      <a:noFill/>
                    </a:ln>
                    <a:solidFill>
                      <a:prstClr val="black"/>
                    </a:solidFill>
                    <a:effectLst/>
                    <a:uLnTx/>
                    <a:uFillTx/>
                    <a:latin typeface="+mn-lt"/>
                    <a:ea typeface="+mn-ea"/>
                    <a:cs typeface="+mn-cs"/>
                  </a:rPr>
                  <a:t>th</a:t>
                </a:r>
              </a:p>
            </p:txBody>
          </p:sp>
          <p:sp>
            <p:nvSpPr>
              <p:cNvPr id="331" name="TextBox 330">
                <a:extLst>
                  <a:ext uri="{FF2B5EF4-FFF2-40B4-BE49-F238E27FC236}">
                    <a16:creationId xmlns:a16="http://schemas.microsoft.com/office/drawing/2014/main" id="{286F54B0-82AC-FC58-0F0E-B37B664672A5}"/>
                  </a:ext>
                </a:extLst>
              </p:cNvPr>
              <p:cNvSpPr txBox="1"/>
              <p:nvPr/>
            </p:nvSpPr>
            <p:spPr>
              <a:xfrm>
                <a:off x="6561162" y="4083341"/>
                <a:ext cx="48570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accent5">
                        <a:lumMod val="75000"/>
                      </a:schemeClr>
                    </a:solidFill>
                    <a:effectLst/>
                    <a:uLnTx/>
                    <a:uFillTx/>
                    <a:latin typeface="+mn-lt"/>
                    <a:ea typeface="+mn-ea"/>
                    <a:cs typeface="+mn-cs"/>
                  </a:rPr>
                  <a:t>5</a:t>
                </a:r>
                <a:r>
                  <a:rPr kumimoji="0" lang="en-GB" sz="3200" b="1" i="0" u="none" strike="noStrike" kern="1200" cap="none" spc="0" normalizeH="0" baseline="30000" noProof="0">
                    <a:ln>
                      <a:noFill/>
                    </a:ln>
                    <a:solidFill>
                      <a:schemeClr val="accent5">
                        <a:lumMod val="75000"/>
                      </a:schemeClr>
                    </a:solidFill>
                    <a:effectLst/>
                    <a:uLnTx/>
                    <a:uFillTx/>
                    <a:latin typeface="+mn-lt"/>
                    <a:ea typeface="+mn-ea"/>
                    <a:cs typeface="+mn-cs"/>
                  </a:rPr>
                  <a:t>th</a:t>
                </a:r>
              </a:p>
            </p:txBody>
          </p:sp>
          <p:sp>
            <p:nvSpPr>
              <p:cNvPr id="332" name="TextBox 331">
                <a:extLst>
                  <a:ext uri="{FF2B5EF4-FFF2-40B4-BE49-F238E27FC236}">
                    <a16:creationId xmlns:a16="http://schemas.microsoft.com/office/drawing/2014/main" id="{CE8B301F-9963-C0E5-5E49-6A6957E8698F}"/>
                  </a:ext>
                </a:extLst>
              </p:cNvPr>
              <p:cNvSpPr txBox="1"/>
              <p:nvPr/>
            </p:nvSpPr>
            <p:spPr>
              <a:xfrm>
                <a:off x="4262470" y="5607205"/>
                <a:ext cx="292183" cy="21405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2013</a:t>
                </a:r>
              </a:p>
            </p:txBody>
          </p:sp>
          <p:sp>
            <p:nvSpPr>
              <p:cNvPr id="333" name="TextBox 332">
                <a:extLst>
                  <a:ext uri="{FF2B5EF4-FFF2-40B4-BE49-F238E27FC236}">
                    <a16:creationId xmlns:a16="http://schemas.microsoft.com/office/drawing/2014/main" id="{74745D7E-27CB-CD32-F10F-2DBAE6FBE589}"/>
                  </a:ext>
                </a:extLst>
              </p:cNvPr>
              <p:cNvSpPr txBox="1"/>
              <p:nvPr/>
            </p:nvSpPr>
            <p:spPr>
              <a:xfrm>
                <a:off x="5064471" y="5607205"/>
                <a:ext cx="292183" cy="21405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2016</a:t>
                </a:r>
              </a:p>
            </p:txBody>
          </p:sp>
          <p:sp>
            <p:nvSpPr>
              <p:cNvPr id="334" name="TextBox 333">
                <a:extLst>
                  <a:ext uri="{FF2B5EF4-FFF2-40B4-BE49-F238E27FC236}">
                    <a16:creationId xmlns:a16="http://schemas.microsoft.com/office/drawing/2014/main" id="{ED89C7D7-B34C-F8DA-4700-DA703FFA0981}"/>
                  </a:ext>
                </a:extLst>
              </p:cNvPr>
              <p:cNvSpPr txBox="1"/>
              <p:nvPr/>
            </p:nvSpPr>
            <p:spPr>
              <a:xfrm>
                <a:off x="5872312" y="5607205"/>
                <a:ext cx="292183" cy="21405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2023</a:t>
                </a:r>
              </a:p>
            </p:txBody>
          </p:sp>
          <p:sp>
            <p:nvSpPr>
              <p:cNvPr id="335" name="TextBox 334">
                <a:extLst>
                  <a:ext uri="{FF2B5EF4-FFF2-40B4-BE49-F238E27FC236}">
                    <a16:creationId xmlns:a16="http://schemas.microsoft.com/office/drawing/2014/main" id="{11D9F18A-AF7E-E752-161D-B0F7DE9C7116}"/>
                  </a:ext>
                </a:extLst>
              </p:cNvPr>
              <p:cNvSpPr txBox="1"/>
              <p:nvPr/>
            </p:nvSpPr>
            <p:spPr>
              <a:xfrm>
                <a:off x="6472721" y="5358458"/>
                <a:ext cx="670759" cy="449795"/>
              </a:xfrm>
              <a:prstGeom prst="rect">
                <a:avLst/>
              </a:prstGeom>
              <a:solidFill>
                <a:schemeClr val="accent5">
                  <a:lumMod val="75000"/>
                </a:schemeClr>
              </a:solidFill>
            </p:spPr>
            <p:txBody>
              <a:bodyPr wrap="none" lIns="18288" tIns="0" rIns="18288"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mn-lt"/>
                    <a:ea typeface="+mn-ea"/>
                    <a:cs typeface="+mn-cs"/>
                  </a:rPr>
                  <a:t>2040 </a:t>
                </a:r>
                <a:br>
                  <a:rPr kumimoji="0" lang="en-GB" sz="1000" b="1" i="0" u="none" strike="noStrike" kern="1200" cap="none" spc="0" normalizeH="0" baseline="0" noProof="0">
                    <a:ln>
                      <a:noFill/>
                    </a:ln>
                    <a:solidFill>
                      <a:prstClr val="white"/>
                    </a:solidFill>
                    <a:effectLst/>
                    <a:uLnTx/>
                    <a:uFillTx/>
                    <a:latin typeface="+mn-lt"/>
                    <a:ea typeface="+mn-ea"/>
                    <a:cs typeface="+mn-cs"/>
                  </a:rPr>
                </a:br>
                <a:r>
                  <a:rPr kumimoji="0" lang="en-GB" sz="1000" b="0" i="0" u="none" strike="noStrike" kern="1200" cap="none" spc="0" normalizeH="0" baseline="0" noProof="0">
                    <a:ln>
                      <a:noFill/>
                    </a:ln>
                    <a:solidFill>
                      <a:prstClr val="white"/>
                    </a:solidFill>
                    <a:effectLst/>
                    <a:uLnTx/>
                    <a:uFillTx/>
                    <a:latin typeface="+mn-lt"/>
                    <a:ea typeface="+mn-ea"/>
                    <a:cs typeface="+mn-cs"/>
                  </a:rPr>
                  <a:t>(predicted)</a:t>
                </a:r>
              </a:p>
            </p:txBody>
          </p:sp>
          <p:sp>
            <p:nvSpPr>
              <p:cNvPr id="336" name="TextBox 335">
                <a:extLst>
                  <a:ext uri="{FF2B5EF4-FFF2-40B4-BE49-F238E27FC236}">
                    <a16:creationId xmlns:a16="http://schemas.microsoft.com/office/drawing/2014/main" id="{6CE9DC00-C8AA-DBC0-44D4-9A2E7CE0C583}"/>
                  </a:ext>
                </a:extLst>
              </p:cNvPr>
              <p:cNvSpPr txBox="1"/>
              <p:nvPr/>
            </p:nvSpPr>
            <p:spPr>
              <a:xfrm>
                <a:off x="4441006" y="5905811"/>
                <a:ext cx="2287486" cy="268279"/>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Rank in cause of death</a:t>
                </a:r>
                <a:r>
                  <a:rPr kumimoji="0" lang="en-GB" sz="1600" b="0" i="0" u="none" strike="noStrike" kern="1200" cap="none" spc="0" normalizeH="0" baseline="30000" noProof="0">
                    <a:ln>
                      <a:noFill/>
                    </a:ln>
                    <a:solidFill>
                      <a:prstClr val="black"/>
                    </a:solidFill>
                    <a:effectLst/>
                    <a:uLnTx/>
                    <a:uFillTx/>
                    <a:latin typeface="+mn-lt"/>
                    <a:ea typeface="+mn-ea"/>
                    <a:cs typeface="+mn-cs"/>
                  </a:rPr>
                  <a:t>1,2</a:t>
                </a:r>
              </a:p>
            </p:txBody>
          </p:sp>
          <p:cxnSp>
            <p:nvCxnSpPr>
              <p:cNvPr id="337" name="Straight Arrow Connector 336">
                <a:extLst>
                  <a:ext uri="{FF2B5EF4-FFF2-40B4-BE49-F238E27FC236}">
                    <a16:creationId xmlns:a16="http://schemas.microsoft.com/office/drawing/2014/main" id="{CC3CE91F-0E8D-85FD-5BC3-B01B3A66FDF7}"/>
                  </a:ext>
                </a:extLst>
              </p:cNvPr>
              <p:cNvCxnSpPr>
                <a:cxnSpLocks/>
              </p:cNvCxnSpPr>
              <p:nvPr/>
            </p:nvCxnSpPr>
            <p:spPr>
              <a:xfrm flipV="1">
                <a:off x="4390710" y="5017750"/>
                <a:ext cx="2559531" cy="50812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598DCFB9-A9B8-EA35-DB62-C2FD2A19A263}"/>
                </a:ext>
              </a:extLst>
            </p:cNvPr>
            <p:cNvSpPr/>
            <p:nvPr/>
          </p:nvSpPr>
          <p:spPr>
            <a:xfrm>
              <a:off x="627782" y="3700909"/>
              <a:ext cx="3367761" cy="31321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prstClr val="black"/>
                  </a:solidFill>
                  <a:effectLst/>
                  <a:uLnTx/>
                  <a:uFillTx/>
                  <a:ea typeface="Adobe Myungjo Std M" panose="02020600000000000000" pitchFamily="18" charset="-128"/>
                  <a:cs typeface="Aharoni" panose="02010803020104030203" pitchFamily="2" charset="-79"/>
                </a:rPr>
                <a:t>Death rate in 2023</a:t>
              </a:r>
              <a:r>
                <a:rPr kumimoji="0" lang="en-GB" sz="1600" b="1" i="0" u="none" strike="noStrike" kern="1200" cap="none" spc="0" normalizeH="0" baseline="30000" noProof="0">
                  <a:ln>
                    <a:noFill/>
                  </a:ln>
                  <a:solidFill>
                    <a:prstClr val="black"/>
                  </a:solidFill>
                  <a:effectLst/>
                  <a:uLnTx/>
                  <a:uFillTx/>
                  <a:ea typeface="Adobe Myungjo Std M" panose="02020600000000000000" pitchFamily="18" charset="-128"/>
                  <a:cs typeface="Aharoni" panose="02010803020104030203" pitchFamily="2" charset="-79"/>
                </a:rPr>
                <a:t>2</a:t>
              </a:r>
            </a:p>
          </p:txBody>
        </p:sp>
        <p:sp>
          <p:nvSpPr>
            <p:cNvPr id="341" name="TextBox 340">
              <a:extLst>
                <a:ext uri="{FF2B5EF4-FFF2-40B4-BE49-F238E27FC236}">
                  <a16:creationId xmlns:a16="http://schemas.microsoft.com/office/drawing/2014/main" id="{7FAF5F9C-1C34-DB4A-C53F-2E2109CBBF15}"/>
                </a:ext>
              </a:extLst>
            </p:cNvPr>
            <p:cNvSpPr txBox="1"/>
            <p:nvPr/>
          </p:nvSpPr>
          <p:spPr>
            <a:xfrm>
              <a:off x="711745" y="4013784"/>
              <a:ext cx="3816318" cy="419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500" b="1">
                  <a:solidFill>
                    <a:schemeClr val="accent5">
                      <a:lumMod val="50000"/>
                    </a:schemeClr>
                  </a:solidFill>
                  <a:latin typeface="+mn-lt"/>
                  <a:ea typeface="+mn-ea"/>
                  <a:cs typeface="+mn-cs"/>
                </a:rPr>
                <a:t>1480</a:t>
              </a:r>
              <a:r>
                <a:rPr kumimoji="0" lang="en-GB" sz="2500" b="1" i="0" u="none" strike="noStrike" kern="1200" cap="none" spc="0" normalizeH="0" baseline="0" noProof="0">
                  <a:ln>
                    <a:noFill/>
                  </a:ln>
                  <a:solidFill>
                    <a:schemeClr val="accent5">
                      <a:lumMod val="50000"/>
                    </a:schemeClr>
                  </a:solidFill>
                  <a:effectLst/>
                  <a:uLnTx/>
                  <a:uFillTx/>
                  <a:latin typeface="+mn-lt"/>
                  <a:ea typeface="+mn-ea"/>
                  <a:cs typeface="+mn-cs"/>
                </a:rPr>
                <a:t> </a:t>
              </a:r>
              <a:r>
                <a:rPr lang="en-GB" sz="2500" b="1">
                  <a:solidFill>
                    <a:schemeClr val="accent5">
                      <a:lumMod val="50000"/>
                    </a:schemeClr>
                  </a:solidFill>
                  <a:latin typeface="+mn-lt"/>
                  <a:ea typeface="+mn-ea"/>
                  <a:cs typeface="+mn-cs"/>
                </a:rPr>
                <a:t>THOUSANDS</a:t>
              </a:r>
            </a:p>
          </p:txBody>
        </p:sp>
      </p:grpSp>
      <p:cxnSp>
        <p:nvCxnSpPr>
          <p:cNvPr id="345" name="Straight Connector 344">
            <a:extLst>
              <a:ext uri="{FF2B5EF4-FFF2-40B4-BE49-F238E27FC236}">
                <a16:creationId xmlns:a16="http://schemas.microsoft.com/office/drawing/2014/main" id="{2839C880-89E1-4F60-5389-161BCC8813C3}"/>
              </a:ext>
            </a:extLst>
          </p:cNvPr>
          <p:cNvCxnSpPr>
            <a:cxnSpLocks/>
          </p:cNvCxnSpPr>
          <p:nvPr/>
        </p:nvCxnSpPr>
        <p:spPr>
          <a:xfrm>
            <a:off x="132409" y="3554528"/>
            <a:ext cx="3956064" cy="0"/>
          </a:xfrm>
          <a:prstGeom prst="line">
            <a:avLst/>
          </a:prstGeom>
          <a:ln w="28575">
            <a:solidFill>
              <a:schemeClr val="accent3"/>
            </a:solidFill>
            <a:prstDash val="sysDot"/>
          </a:ln>
        </p:spPr>
        <p:style>
          <a:lnRef idx="1">
            <a:schemeClr val="dk1"/>
          </a:lnRef>
          <a:fillRef idx="0">
            <a:schemeClr val="dk1"/>
          </a:fillRef>
          <a:effectRef idx="0">
            <a:schemeClr val="dk1"/>
          </a:effectRef>
          <a:fontRef idx="minor">
            <a:schemeClr val="tx1"/>
          </a:fontRef>
        </p:style>
      </p:cxnSp>
      <p:pic>
        <p:nvPicPr>
          <p:cNvPr id="534" name="Picture 533" descr="A close up of a logo&#10;&#10;Description automatically generated">
            <a:extLst>
              <a:ext uri="{FF2B5EF4-FFF2-40B4-BE49-F238E27FC236}">
                <a16:creationId xmlns:a16="http://schemas.microsoft.com/office/drawing/2014/main" id="{E0E681C8-E670-9637-9AAA-C771798A8EF3}"/>
              </a:ext>
            </a:extLst>
          </p:cNvPr>
          <p:cNvPicPr>
            <a:picLocks noChangeAspect="1"/>
          </p:cNvPicPr>
          <p:nvPr/>
        </p:nvPicPr>
        <p:blipFill rotWithShape="1">
          <a:blip r:embed="rId4">
            <a:duotone>
              <a:schemeClr val="accent2">
                <a:shade val="45000"/>
                <a:satMod val="135000"/>
              </a:schemeClr>
              <a:prstClr val="white"/>
            </a:duotone>
            <a:alphaModFix amt="70000"/>
          </a:blip>
          <a:srcRect l="14629" t="5990" r="12660" b="19666"/>
          <a:stretch/>
        </p:blipFill>
        <p:spPr>
          <a:xfrm>
            <a:off x="2960243" y="1777066"/>
            <a:ext cx="1094197" cy="1116000"/>
          </a:xfrm>
          <a:prstGeom prst="rect">
            <a:avLst/>
          </a:prstGeom>
        </p:spPr>
      </p:pic>
      <p:sp>
        <p:nvSpPr>
          <p:cNvPr id="662" name="TextBox 661">
            <a:extLst>
              <a:ext uri="{FF2B5EF4-FFF2-40B4-BE49-F238E27FC236}">
                <a16:creationId xmlns:a16="http://schemas.microsoft.com/office/drawing/2014/main" id="{61F0E9BF-2301-B212-538B-A8B15A8DE64D}"/>
              </a:ext>
            </a:extLst>
          </p:cNvPr>
          <p:cNvSpPr txBox="1"/>
          <p:nvPr/>
        </p:nvSpPr>
        <p:spPr>
          <a:xfrm>
            <a:off x="6496493" y="5397906"/>
            <a:ext cx="4582633" cy="340519"/>
          </a:xfrm>
          <a:prstGeom prst="roundRect">
            <a:avLst/>
          </a:prstGeom>
          <a:solidFill>
            <a:schemeClr val="accent6">
              <a:lumMod val="50000"/>
            </a:schemeClr>
          </a:solid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bg1"/>
                </a:solidFill>
                <a:effectLst/>
                <a:uLnTx/>
                <a:uFillTx/>
                <a:latin typeface="+mn-lt"/>
                <a:ea typeface="+mn-ea"/>
                <a:cs typeface="+mn-cs"/>
              </a:rPr>
              <a:t>~183 </a:t>
            </a:r>
            <a:r>
              <a:rPr lang="en-GB" sz="2000" b="1">
                <a:solidFill>
                  <a:schemeClr val="bg1"/>
                </a:solidFill>
                <a:latin typeface="+mn-lt"/>
                <a:ea typeface="+mn-ea"/>
                <a:cs typeface="+mn-cs"/>
              </a:rPr>
              <a:t>thousands</a:t>
            </a:r>
            <a:r>
              <a:rPr kumimoji="0" lang="en-GB" sz="2000" b="1" i="0" u="none" strike="noStrike" kern="1200" cap="none" spc="0" normalizeH="0" baseline="0" noProof="0">
                <a:ln>
                  <a:noFill/>
                </a:ln>
                <a:solidFill>
                  <a:schemeClr val="bg1"/>
                </a:solidFill>
                <a:effectLst/>
                <a:uLnTx/>
                <a:uFillTx/>
                <a:latin typeface="+mn-lt"/>
                <a:ea typeface="+mn-ea"/>
                <a:cs typeface="+mn-cs"/>
              </a:rPr>
              <a:t> deaths in 2023</a:t>
            </a:r>
            <a:r>
              <a:rPr kumimoji="0" lang="en-GB" sz="2000" b="1" i="0" u="none" strike="noStrike" kern="1200" cap="none" spc="0" normalizeH="0" baseline="30000" noProof="0">
                <a:ln>
                  <a:noFill/>
                </a:ln>
                <a:solidFill>
                  <a:schemeClr val="bg1"/>
                </a:solidFill>
                <a:effectLst/>
                <a:uLnTx/>
                <a:uFillTx/>
                <a:latin typeface="+mn-lt"/>
                <a:ea typeface="+mn-ea"/>
                <a:cs typeface="+mn-cs"/>
              </a:rPr>
              <a:t>2</a:t>
            </a:r>
            <a:endParaRPr lang="en-GB" sz="2000" b="1" baseline="30000">
              <a:solidFill>
                <a:schemeClr val="bg1"/>
              </a:solidFill>
              <a:latin typeface="+mn-lt"/>
            </a:endParaRPr>
          </a:p>
        </p:txBody>
      </p:sp>
      <p:grpSp>
        <p:nvGrpSpPr>
          <p:cNvPr id="372" name="Group 371">
            <a:extLst>
              <a:ext uri="{FF2B5EF4-FFF2-40B4-BE49-F238E27FC236}">
                <a16:creationId xmlns:a16="http://schemas.microsoft.com/office/drawing/2014/main" id="{2117ABF3-9A7A-60DF-DCE8-4FE0DA2BD8F4}"/>
              </a:ext>
            </a:extLst>
          </p:cNvPr>
          <p:cNvGrpSpPr/>
          <p:nvPr/>
        </p:nvGrpSpPr>
        <p:grpSpPr>
          <a:xfrm>
            <a:off x="7041426" y="2175996"/>
            <a:ext cx="4116865" cy="1073710"/>
            <a:chOff x="7191818" y="7040977"/>
            <a:chExt cx="4116865" cy="1073710"/>
          </a:xfrm>
          <a:solidFill>
            <a:schemeClr val="accent6">
              <a:lumMod val="50000"/>
            </a:schemeClr>
          </a:solidFill>
        </p:grpSpPr>
        <p:sp>
          <p:nvSpPr>
            <p:cNvPr id="11" name="Albania">
              <a:extLst>
                <a:ext uri="{FF2B5EF4-FFF2-40B4-BE49-F238E27FC236}">
                  <a16:creationId xmlns:a16="http://schemas.microsoft.com/office/drawing/2014/main" id="{6057BC8C-9E22-A3A0-710E-D2942A3D8133}"/>
                </a:ext>
              </a:extLst>
            </p:cNvPr>
            <p:cNvSpPr>
              <a:spLocks/>
            </p:cNvSpPr>
            <p:nvPr/>
          </p:nvSpPr>
          <p:spPr bwMode="auto">
            <a:xfrm>
              <a:off x="8125989" y="7915611"/>
              <a:ext cx="43812" cy="78384"/>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6" name="Austria">
              <a:extLst>
                <a:ext uri="{FF2B5EF4-FFF2-40B4-BE49-F238E27FC236}">
                  <a16:creationId xmlns:a16="http://schemas.microsoft.com/office/drawing/2014/main" id="{1705B316-8199-B138-C46F-5B2A6E8D1776}"/>
                </a:ext>
              </a:extLst>
            </p:cNvPr>
            <p:cNvSpPr>
              <a:spLocks/>
            </p:cNvSpPr>
            <p:nvPr/>
          </p:nvSpPr>
          <p:spPr bwMode="auto">
            <a:xfrm>
              <a:off x="7887146" y="7753867"/>
              <a:ext cx="169593" cy="67186"/>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20" name="Belgium">
              <a:extLst>
                <a:ext uri="{FF2B5EF4-FFF2-40B4-BE49-F238E27FC236}">
                  <a16:creationId xmlns:a16="http://schemas.microsoft.com/office/drawing/2014/main" id="{09BB9166-7D87-0A4B-55E2-F8133CEE13C6}"/>
                </a:ext>
              </a:extLst>
            </p:cNvPr>
            <p:cNvSpPr>
              <a:spLocks/>
            </p:cNvSpPr>
            <p:nvPr/>
          </p:nvSpPr>
          <p:spPr bwMode="auto">
            <a:xfrm>
              <a:off x="7724621" y="7692903"/>
              <a:ext cx="81970" cy="49767"/>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0" name="Bulgaria">
              <a:extLst>
                <a:ext uri="{FF2B5EF4-FFF2-40B4-BE49-F238E27FC236}">
                  <a16:creationId xmlns:a16="http://schemas.microsoft.com/office/drawing/2014/main" id="{0449D7DA-16B3-189B-0EED-9A5E191F25C2}"/>
                </a:ext>
              </a:extLst>
            </p:cNvPr>
            <p:cNvSpPr>
              <a:spLocks/>
            </p:cNvSpPr>
            <p:nvPr/>
          </p:nvSpPr>
          <p:spPr bwMode="auto">
            <a:xfrm>
              <a:off x="8193826" y="7875797"/>
              <a:ext cx="144154" cy="77139"/>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3" name="Bosnia and Herzegovina">
              <a:extLst>
                <a:ext uri="{FF2B5EF4-FFF2-40B4-BE49-F238E27FC236}">
                  <a16:creationId xmlns:a16="http://schemas.microsoft.com/office/drawing/2014/main" id="{B93F2C13-0B26-3824-F8B4-ADF3D1BB9793}"/>
                </a:ext>
              </a:extLst>
            </p:cNvPr>
            <p:cNvSpPr>
              <a:spLocks/>
            </p:cNvSpPr>
            <p:nvPr/>
          </p:nvSpPr>
          <p:spPr bwMode="auto">
            <a:xfrm>
              <a:off x="8035540" y="7850914"/>
              <a:ext cx="91864" cy="65942"/>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77" name="Belarus">
              <a:extLst>
                <a:ext uri="{FF2B5EF4-FFF2-40B4-BE49-F238E27FC236}">
                  <a16:creationId xmlns:a16="http://schemas.microsoft.com/office/drawing/2014/main" id="{D4C6F381-F51E-79A2-8AA8-0E9C8D1DFDC3}"/>
                </a:ext>
              </a:extLst>
            </p:cNvPr>
            <p:cNvSpPr>
              <a:spLocks/>
            </p:cNvSpPr>
            <p:nvPr/>
          </p:nvSpPr>
          <p:spPr bwMode="auto">
            <a:xfrm>
              <a:off x="8182520" y="7577193"/>
              <a:ext cx="206337" cy="119442"/>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17" name="Switzerland">
              <a:extLst>
                <a:ext uri="{FF2B5EF4-FFF2-40B4-BE49-F238E27FC236}">
                  <a16:creationId xmlns:a16="http://schemas.microsoft.com/office/drawing/2014/main" id="{93824850-40B5-3E66-C122-250AE9264EEE}"/>
                </a:ext>
              </a:extLst>
            </p:cNvPr>
            <p:cNvSpPr>
              <a:spLocks/>
            </p:cNvSpPr>
            <p:nvPr/>
          </p:nvSpPr>
          <p:spPr bwMode="auto">
            <a:xfrm>
              <a:off x="7808004" y="7784972"/>
              <a:ext cx="100342" cy="52256"/>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13" name="Czechia (Czech Republic)">
              <a:extLst>
                <a:ext uri="{FF2B5EF4-FFF2-40B4-BE49-F238E27FC236}">
                  <a16:creationId xmlns:a16="http://schemas.microsoft.com/office/drawing/2014/main" id="{7019C7C8-26D1-B4F1-5C7F-165C4078C42F}"/>
                </a:ext>
              </a:extLst>
            </p:cNvPr>
            <p:cNvSpPr>
              <a:spLocks/>
            </p:cNvSpPr>
            <p:nvPr/>
          </p:nvSpPr>
          <p:spPr bwMode="auto">
            <a:xfrm>
              <a:off x="7943678" y="7701611"/>
              <a:ext cx="151220" cy="64697"/>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14" name="Germany">
              <a:extLst>
                <a:ext uri="{FF2B5EF4-FFF2-40B4-BE49-F238E27FC236}">
                  <a16:creationId xmlns:a16="http://schemas.microsoft.com/office/drawing/2014/main" id="{A7D17778-53EC-06DC-46EF-3AB91566B448}"/>
                </a:ext>
              </a:extLst>
            </p:cNvPr>
            <p:cNvSpPr>
              <a:spLocks/>
            </p:cNvSpPr>
            <p:nvPr/>
          </p:nvSpPr>
          <p:spPr bwMode="auto">
            <a:xfrm>
              <a:off x="7802350" y="7605809"/>
              <a:ext cx="202099" cy="192849"/>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516" name="Denmark">
              <a:extLst>
                <a:ext uri="{FF2B5EF4-FFF2-40B4-BE49-F238E27FC236}">
                  <a16:creationId xmlns:a16="http://schemas.microsoft.com/office/drawing/2014/main" id="{CC2464A8-D9E4-8A83-1252-EAE7EB07AE25}"/>
                </a:ext>
              </a:extLst>
            </p:cNvPr>
            <p:cNvGrpSpPr/>
            <p:nvPr/>
          </p:nvGrpSpPr>
          <p:grpSpPr>
            <a:xfrm>
              <a:off x="7841960" y="7538640"/>
              <a:ext cx="100343" cy="72163"/>
              <a:chOff x="4376737" y="2022475"/>
              <a:chExt cx="112713" cy="92075"/>
            </a:xfrm>
            <a:grpFill/>
          </p:grpSpPr>
          <p:sp>
            <p:nvSpPr>
              <p:cNvPr id="361" name="Freeform 53">
                <a:extLst>
                  <a:ext uri="{FF2B5EF4-FFF2-40B4-BE49-F238E27FC236}">
                    <a16:creationId xmlns:a16="http://schemas.microsoft.com/office/drawing/2014/main" id="{57482B1D-FA09-8FE8-5C98-F72012D1CF68}"/>
                  </a:ext>
                </a:extLst>
              </p:cNvPr>
              <p:cNvSpPr>
                <a:spLocks/>
              </p:cNvSpPr>
              <p:nvPr/>
            </p:nvSpPr>
            <p:spPr bwMode="auto">
              <a:xfrm>
                <a:off x="4446587" y="2073275"/>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62" name="Freeform 54">
                <a:extLst>
                  <a:ext uri="{FF2B5EF4-FFF2-40B4-BE49-F238E27FC236}">
                    <a16:creationId xmlns:a16="http://schemas.microsoft.com/office/drawing/2014/main" id="{7F2A33C5-2FD7-0019-A368-E85250686C6F}"/>
                  </a:ext>
                </a:extLst>
              </p:cNvPr>
              <p:cNvSpPr>
                <a:spLocks/>
              </p:cNvSpPr>
              <p:nvPr/>
            </p:nvSpPr>
            <p:spPr bwMode="auto">
              <a:xfrm>
                <a:off x="4376737" y="2022475"/>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523" name="Spain">
              <a:extLst>
                <a:ext uri="{FF2B5EF4-FFF2-40B4-BE49-F238E27FC236}">
                  <a16:creationId xmlns:a16="http://schemas.microsoft.com/office/drawing/2014/main" id="{DF6E2FEB-80F2-535C-D6D8-D10A8429CECB}"/>
                </a:ext>
              </a:extLst>
            </p:cNvPr>
            <p:cNvSpPr>
              <a:spLocks/>
            </p:cNvSpPr>
            <p:nvPr/>
          </p:nvSpPr>
          <p:spPr bwMode="auto">
            <a:xfrm>
              <a:off x="7447620" y="7888239"/>
              <a:ext cx="292547" cy="200314"/>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24" name="Estonia">
              <a:extLst>
                <a:ext uri="{FF2B5EF4-FFF2-40B4-BE49-F238E27FC236}">
                  <a16:creationId xmlns:a16="http://schemas.microsoft.com/office/drawing/2014/main" id="{E9F0E724-7C45-B031-E21B-D91F4F399825}"/>
                </a:ext>
              </a:extLst>
            </p:cNvPr>
            <p:cNvSpPr>
              <a:spLocks/>
            </p:cNvSpPr>
            <p:nvPr/>
          </p:nvSpPr>
          <p:spPr bwMode="auto">
            <a:xfrm>
              <a:off x="8157081" y="7492588"/>
              <a:ext cx="100342" cy="52256"/>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26" name="Finland">
              <a:extLst>
                <a:ext uri="{FF2B5EF4-FFF2-40B4-BE49-F238E27FC236}">
                  <a16:creationId xmlns:a16="http://schemas.microsoft.com/office/drawing/2014/main" id="{97F3A81E-A78D-E317-032A-B3C1E78A4270}"/>
                </a:ext>
              </a:extLst>
            </p:cNvPr>
            <p:cNvSpPr>
              <a:spLocks/>
            </p:cNvSpPr>
            <p:nvPr/>
          </p:nvSpPr>
          <p:spPr bwMode="auto">
            <a:xfrm>
              <a:off x="8056739" y="7252461"/>
              <a:ext cx="248735" cy="235151"/>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531" name="United Kingdom">
              <a:extLst>
                <a:ext uri="{FF2B5EF4-FFF2-40B4-BE49-F238E27FC236}">
                  <a16:creationId xmlns:a16="http://schemas.microsoft.com/office/drawing/2014/main" id="{B8EEAECF-C3AE-B275-B9AA-A456984DED96}"/>
                </a:ext>
              </a:extLst>
            </p:cNvPr>
            <p:cNvGrpSpPr/>
            <p:nvPr/>
          </p:nvGrpSpPr>
          <p:grpSpPr>
            <a:xfrm>
              <a:off x="7502717" y="7517483"/>
              <a:ext cx="203510" cy="214001"/>
              <a:chOff x="3995737" y="1995487"/>
              <a:chExt cx="228600" cy="273050"/>
            </a:xfrm>
            <a:grpFill/>
          </p:grpSpPr>
          <p:sp>
            <p:nvSpPr>
              <p:cNvPr id="358" name="Freeform 69">
                <a:extLst>
                  <a:ext uri="{FF2B5EF4-FFF2-40B4-BE49-F238E27FC236}">
                    <a16:creationId xmlns:a16="http://schemas.microsoft.com/office/drawing/2014/main" id="{D123E0BD-A3DB-DD73-9950-A0420116B7F4}"/>
                  </a:ext>
                </a:extLst>
              </p:cNvPr>
              <p:cNvSpPr>
                <a:spLocks/>
              </p:cNvSpPr>
              <p:nvPr/>
            </p:nvSpPr>
            <p:spPr bwMode="auto">
              <a:xfrm>
                <a:off x="3995737" y="2101850"/>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60" name="Freeform 70">
                <a:extLst>
                  <a:ext uri="{FF2B5EF4-FFF2-40B4-BE49-F238E27FC236}">
                    <a16:creationId xmlns:a16="http://schemas.microsoft.com/office/drawing/2014/main" id="{3BED7D87-456A-AD79-59B7-B70946A5E523}"/>
                  </a:ext>
                </a:extLst>
              </p:cNvPr>
              <p:cNvSpPr>
                <a:spLocks/>
              </p:cNvSpPr>
              <p:nvPr/>
            </p:nvSpPr>
            <p:spPr bwMode="auto">
              <a:xfrm>
                <a:off x="4033837" y="1995487"/>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grpSp>
          <p:nvGrpSpPr>
            <p:cNvPr id="540" name="Greece">
              <a:extLst>
                <a:ext uri="{FF2B5EF4-FFF2-40B4-BE49-F238E27FC236}">
                  <a16:creationId xmlns:a16="http://schemas.microsoft.com/office/drawing/2014/main" id="{AB8AB855-4E2B-988B-607E-0159C5255CD9}"/>
                </a:ext>
              </a:extLst>
            </p:cNvPr>
            <p:cNvGrpSpPr/>
            <p:nvPr/>
          </p:nvGrpSpPr>
          <p:grpSpPr>
            <a:xfrm>
              <a:off x="8151428" y="7938012"/>
              <a:ext cx="159699" cy="176675"/>
              <a:chOff x="4724400" y="2532062"/>
              <a:chExt cx="179387" cy="225425"/>
            </a:xfrm>
            <a:grpFill/>
          </p:grpSpPr>
          <p:sp>
            <p:nvSpPr>
              <p:cNvPr id="356" name="Freeform 77">
                <a:extLst>
                  <a:ext uri="{FF2B5EF4-FFF2-40B4-BE49-F238E27FC236}">
                    <a16:creationId xmlns:a16="http://schemas.microsoft.com/office/drawing/2014/main" id="{ED99A9CD-7C7A-1281-9D3B-993DEE736CBC}"/>
                  </a:ext>
                </a:extLst>
              </p:cNvPr>
              <p:cNvSpPr>
                <a:spLocks/>
              </p:cNvSpPr>
              <p:nvPr/>
            </p:nvSpPr>
            <p:spPr bwMode="auto">
              <a:xfrm>
                <a:off x="4827587" y="2732087"/>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57" name="Freeform 78">
                <a:extLst>
                  <a:ext uri="{FF2B5EF4-FFF2-40B4-BE49-F238E27FC236}">
                    <a16:creationId xmlns:a16="http://schemas.microsoft.com/office/drawing/2014/main" id="{B3F5B884-3363-E704-2375-F9DED9D75B34}"/>
                  </a:ext>
                </a:extLst>
              </p:cNvPr>
              <p:cNvSpPr>
                <a:spLocks/>
              </p:cNvSpPr>
              <p:nvPr/>
            </p:nvSpPr>
            <p:spPr bwMode="auto">
              <a:xfrm>
                <a:off x="4724400" y="2532062"/>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545" name="Croatia">
              <a:extLst>
                <a:ext uri="{FF2B5EF4-FFF2-40B4-BE49-F238E27FC236}">
                  <a16:creationId xmlns:a16="http://schemas.microsoft.com/office/drawing/2014/main" id="{107ADC86-6FCA-0512-AAFE-AB76D2151911}"/>
                </a:ext>
              </a:extLst>
            </p:cNvPr>
            <p:cNvSpPr>
              <a:spLocks/>
            </p:cNvSpPr>
            <p:nvPr/>
          </p:nvSpPr>
          <p:spPr bwMode="auto">
            <a:xfrm>
              <a:off x="7986075" y="7818565"/>
              <a:ext cx="132847" cy="102023"/>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47" name="Hungary">
              <a:extLst>
                <a:ext uri="{FF2B5EF4-FFF2-40B4-BE49-F238E27FC236}">
                  <a16:creationId xmlns:a16="http://schemas.microsoft.com/office/drawing/2014/main" id="{7D701B06-A5DC-9F56-BD92-34FA434BF4BF}"/>
                </a:ext>
              </a:extLst>
            </p:cNvPr>
            <p:cNvSpPr>
              <a:spLocks/>
            </p:cNvSpPr>
            <p:nvPr/>
          </p:nvSpPr>
          <p:spPr bwMode="auto">
            <a:xfrm>
              <a:off x="8041193" y="7765065"/>
              <a:ext cx="146980" cy="72163"/>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52" name="Ireland">
              <a:extLst>
                <a:ext uri="{FF2B5EF4-FFF2-40B4-BE49-F238E27FC236}">
                  <a16:creationId xmlns:a16="http://schemas.microsoft.com/office/drawing/2014/main" id="{DC527A1A-3FA0-CA4B-3305-B491DBF679BB}"/>
                </a:ext>
              </a:extLst>
            </p:cNvPr>
            <p:cNvSpPr>
              <a:spLocks/>
            </p:cNvSpPr>
            <p:nvPr/>
          </p:nvSpPr>
          <p:spPr bwMode="auto">
            <a:xfrm>
              <a:off x="7446207" y="7602077"/>
              <a:ext cx="89036" cy="85849"/>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55" name="Iceland">
              <a:extLst>
                <a:ext uri="{FF2B5EF4-FFF2-40B4-BE49-F238E27FC236}">
                  <a16:creationId xmlns:a16="http://schemas.microsoft.com/office/drawing/2014/main" id="{753171EF-4B37-4248-E6F4-C0287E6A956A}"/>
                </a:ext>
              </a:extLst>
            </p:cNvPr>
            <p:cNvSpPr>
              <a:spLocks/>
            </p:cNvSpPr>
            <p:nvPr/>
          </p:nvSpPr>
          <p:spPr bwMode="auto">
            <a:xfrm>
              <a:off x="7191818" y="7332089"/>
              <a:ext cx="209164" cy="69674"/>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557" name="Italy">
              <a:extLst>
                <a:ext uri="{FF2B5EF4-FFF2-40B4-BE49-F238E27FC236}">
                  <a16:creationId xmlns:a16="http://schemas.microsoft.com/office/drawing/2014/main" id="{02625171-CB92-C6EB-81C8-7F05E7049A5B}"/>
                </a:ext>
              </a:extLst>
            </p:cNvPr>
            <p:cNvGrpSpPr/>
            <p:nvPr/>
          </p:nvGrpSpPr>
          <p:grpSpPr>
            <a:xfrm>
              <a:off x="7826386" y="7803621"/>
              <a:ext cx="284068" cy="267498"/>
              <a:chOff x="4359275" y="2360612"/>
              <a:chExt cx="319088" cy="341313"/>
            </a:xfrm>
            <a:grpFill/>
          </p:grpSpPr>
          <p:sp>
            <p:nvSpPr>
              <p:cNvPr id="353" name="Freeform 93">
                <a:extLst>
                  <a:ext uri="{FF2B5EF4-FFF2-40B4-BE49-F238E27FC236}">
                    <a16:creationId xmlns:a16="http://schemas.microsoft.com/office/drawing/2014/main" id="{755B0490-9B63-9DF5-FC45-50431AB4A89F}"/>
                  </a:ext>
                </a:extLst>
              </p:cNvPr>
              <p:cNvSpPr>
                <a:spLocks/>
              </p:cNvSpPr>
              <p:nvPr/>
            </p:nvSpPr>
            <p:spPr bwMode="auto">
              <a:xfrm>
                <a:off x="4519612" y="2649537"/>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54" name="Freeform 94">
                <a:extLst>
                  <a:ext uri="{FF2B5EF4-FFF2-40B4-BE49-F238E27FC236}">
                    <a16:creationId xmlns:a16="http://schemas.microsoft.com/office/drawing/2014/main" id="{08668855-737C-41CA-9C07-547D661BEECE}"/>
                  </a:ext>
                </a:extLst>
              </p:cNvPr>
              <p:cNvSpPr>
                <a:spLocks/>
              </p:cNvSpPr>
              <p:nvPr/>
            </p:nvSpPr>
            <p:spPr bwMode="auto">
              <a:xfrm>
                <a:off x="4400550" y="2551112"/>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55" name="Freeform 95">
                <a:extLst>
                  <a:ext uri="{FF2B5EF4-FFF2-40B4-BE49-F238E27FC236}">
                    <a16:creationId xmlns:a16="http://schemas.microsoft.com/office/drawing/2014/main" id="{CE8BF3AA-B895-F20A-6245-26E7776A98F5}"/>
                  </a:ext>
                </a:extLst>
              </p:cNvPr>
              <p:cNvSpPr>
                <a:spLocks/>
              </p:cNvSpPr>
              <p:nvPr/>
            </p:nvSpPr>
            <p:spPr bwMode="auto">
              <a:xfrm>
                <a:off x="4359275" y="236061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569" name="Kosovo">
              <a:extLst>
                <a:ext uri="{FF2B5EF4-FFF2-40B4-BE49-F238E27FC236}">
                  <a16:creationId xmlns:a16="http://schemas.microsoft.com/office/drawing/2014/main" id="{E491B95A-E655-A0F9-38A0-F5BFD99D77A5}"/>
                </a:ext>
              </a:extLst>
            </p:cNvPr>
            <p:cNvSpPr>
              <a:spLocks/>
            </p:cNvSpPr>
            <p:nvPr/>
          </p:nvSpPr>
          <p:spPr bwMode="auto">
            <a:xfrm>
              <a:off x="8142949" y="7900681"/>
              <a:ext cx="39571" cy="36082"/>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2" name="Latvia">
              <a:extLst>
                <a:ext uri="{FF2B5EF4-FFF2-40B4-BE49-F238E27FC236}">
                  <a16:creationId xmlns:a16="http://schemas.microsoft.com/office/drawing/2014/main" id="{43176796-769B-E2A8-481B-3CE57033ED47}"/>
                </a:ext>
              </a:extLst>
            </p:cNvPr>
            <p:cNvSpPr>
              <a:spLocks/>
            </p:cNvSpPr>
            <p:nvPr/>
          </p:nvSpPr>
          <p:spPr bwMode="auto">
            <a:xfrm>
              <a:off x="8121749" y="7572216"/>
              <a:ext cx="124368" cy="5972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3" name="Luxembourg">
              <a:extLst>
                <a:ext uri="{FF2B5EF4-FFF2-40B4-BE49-F238E27FC236}">
                  <a16:creationId xmlns:a16="http://schemas.microsoft.com/office/drawing/2014/main" id="{6C257B13-B6ED-0EA8-98CE-35165CEB5386}"/>
                </a:ext>
              </a:extLst>
            </p:cNvPr>
            <p:cNvSpPr>
              <a:spLocks/>
            </p:cNvSpPr>
            <p:nvPr/>
          </p:nvSpPr>
          <p:spPr bwMode="auto">
            <a:xfrm>
              <a:off x="7796697" y="7726495"/>
              <a:ext cx="12720" cy="17418"/>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35" name="Lithuania">
              <a:extLst>
                <a:ext uri="{FF2B5EF4-FFF2-40B4-BE49-F238E27FC236}">
                  <a16:creationId xmlns:a16="http://schemas.microsoft.com/office/drawing/2014/main" id="{E74C694F-2823-6E19-2281-51E1BD65D3C7}"/>
                </a:ext>
              </a:extLst>
            </p:cNvPr>
            <p:cNvSpPr>
              <a:spLocks/>
            </p:cNvSpPr>
            <p:nvPr/>
          </p:nvSpPr>
          <p:spPr bwMode="auto">
            <a:xfrm>
              <a:off x="8120336" y="7532402"/>
              <a:ext cx="154047" cy="58477"/>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142" name="Moldova">
              <a:extLst>
                <a:ext uri="{FF2B5EF4-FFF2-40B4-BE49-F238E27FC236}">
                  <a16:creationId xmlns:a16="http://schemas.microsoft.com/office/drawing/2014/main" id="{EF2C57DA-C518-88A9-BD12-D7F640A67885}"/>
                </a:ext>
              </a:extLst>
            </p:cNvPr>
            <p:cNvSpPr>
              <a:spLocks/>
            </p:cNvSpPr>
            <p:nvPr/>
          </p:nvSpPr>
          <p:spPr bwMode="auto">
            <a:xfrm>
              <a:off x="8277209" y="7768797"/>
              <a:ext cx="84796" cy="75896"/>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77" name="North Macedonia">
              <a:extLst>
                <a:ext uri="{FF2B5EF4-FFF2-40B4-BE49-F238E27FC236}">
                  <a16:creationId xmlns:a16="http://schemas.microsoft.com/office/drawing/2014/main" id="{551FC04A-9C63-D7F3-FDBA-1B1CF6A076FE}"/>
                </a:ext>
              </a:extLst>
            </p:cNvPr>
            <p:cNvSpPr>
              <a:spLocks/>
            </p:cNvSpPr>
            <p:nvPr/>
          </p:nvSpPr>
          <p:spPr bwMode="auto">
            <a:xfrm>
              <a:off x="8154255" y="7925565"/>
              <a:ext cx="59358" cy="373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582" name="Montenegro">
              <a:extLst>
                <a:ext uri="{FF2B5EF4-FFF2-40B4-BE49-F238E27FC236}">
                  <a16:creationId xmlns:a16="http://schemas.microsoft.com/office/drawing/2014/main" id="{7A82C38D-0A10-1A79-EFC7-59ADE18FE0D8}"/>
                </a:ext>
              </a:extLst>
            </p:cNvPr>
            <p:cNvSpPr>
              <a:spLocks/>
            </p:cNvSpPr>
            <p:nvPr/>
          </p:nvSpPr>
          <p:spPr bwMode="auto">
            <a:xfrm>
              <a:off x="8104790" y="7894460"/>
              <a:ext cx="43812" cy="42302"/>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343" name="Group 3">
              <a:extLst>
                <a:ext uri="{FF2B5EF4-FFF2-40B4-BE49-F238E27FC236}">
                  <a16:creationId xmlns:a16="http://schemas.microsoft.com/office/drawing/2014/main" id="{96F48E3C-C9A8-62BD-B7A1-E8B62897CF5A}"/>
                </a:ext>
              </a:extLst>
            </p:cNvPr>
            <p:cNvGrpSpPr/>
            <p:nvPr/>
          </p:nvGrpSpPr>
          <p:grpSpPr>
            <a:xfrm>
              <a:off x="7563502" y="7701593"/>
              <a:ext cx="330705" cy="247590"/>
              <a:chOff x="4064000" y="2230437"/>
              <a:chExt cx="371475" cy="315913"/>
            </a:xfrm>
            <a:grpFill/>
          </p:grpSpPr>
          <p:sp>
            <p:nvSpPr>
              <p:cNvPr id="347" name="Freeform 66">
                <a:extLst>
                  <a:ext uri="{FF2B5EF4-FFF2-40B4-BE49-F238E27FC236}">
                    <a16:creationId xmlns:a16="http://schemas.microsoft.com/office/drawing/2014/main" id="{F5F73F68-E794-D17F-96AA-A8CFF170DDD7}"/>
                  </a:ext>
                </a:extLst>
              </p:cNvPr>
              <p:cNvSpPr>
                <a:spLocks/>
              </p:cNvSpPr>
              <p:nvPr/>
            </p:nvSpPr>
            <p:spPr bwMode="auto">
              <a:xfrm>
                <a:off x="4408487" y="2493962"/>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48" name="Freeform 67">
                <a:extLst>
                  <a:ext uri="{FF2B5EF4-FFF2-40B4-BE49-F238E27FC236}">
                    <a16:creationId xmlns:a16="http://schemas.microsoft.com/office/drawing/2014/main" id="{7920FD0D-9706-3C13-70C4-BE935E2557DB}"/>
                  </a:ext>
                </a:extLst>
              </p:cNvPr>
              <p:cNvSpPr>
                <a:spLocks/>
              </p:cNvSpPr>
              <p:nvPr/>
            </p:nvSpPr>
            <p:spPr bwMode="auto">
              <a:xfrm>
                <a:off x="4064000" y="2230437"/>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595" name="Netherlands">
              <a:extLst>
                <a:ext uri="{FF2B5EF4-FFF2-40B4-BE49-F238E27FC236}">
                  <a16:creationId xmlns:a16="http://schemas.microsoft.com/office/drawing/2014/main" id="{9A808371-BFDF-B676-F7A9-9BF64A3719EB}"/>
                </a:ext>
              </a:extLst>
            </p:cNvPr>
            <p:cNvSpPr>
              <a:spLocks/>
            </p:cNvSpPr>
            <p:nvPr/>
          </p:nvSpPr>
          <p:spPr bwMode="auto">
            <a:xfrm>
              <a:off x="7742993" y="7643135"/>
              <a:ext cx="81970" cy="67186"/>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596" name="Norway">
              <a:extLst>
                <a:ext uri="{FF2B5EF4-FFF2-40B4-BE49-F238E27FC236}">
                  <a16:creationId xmlns:a16="http://schemas.microsoft.com/office/drawing/2014/main" id="{95CC69FA-5FB6-031B-84E5-4B7499632E58}"/>
                </a:ext>
              </a:extLst>
            </p:cNvPr>
            <p:cNvGrpSpPr/>
            <p:nvPr/>
          </p:nvGrpSpPr>
          <p:grpSpPr>
            <a:xfrm>
              <a:off x="7769845" y="7050910"/>
              <a:ext cx="480512" cy="479014"/>
              <a:chOff x="4295775" y="1400175"/>
              <a:chExt cx="539750" cy="611188"/>
            </a:xfrm>
            <a:grpFill/>
          </p:grpSpPr>
          <p:sp>
            <p:nvSpPr>
              <p:cNvPr id="320" name="Freeform 136">
                <a:extLst>
                  <a:ext uri="{FF2B5EF4-FFF2-40B4-BE49-F238E27FC236}">
                    <a16:creationId xmlns:a16="http://schemas.microsoft.com/office/drawing/2014/main" id="{51935AEE-0199-4A99-F9E0-DDC5ABA595B3}"/>
                  </a:ext>
                </a:extLst>
              </p:cNvPr>
              <p:cNvSpPr>
                <a:spLocks/>
              </p:cNvSpPr>
              <p:nvPr/>
            </p:nvSpPr>
            <p:spPr bwMode="auto">
              <a:xfrm>
                <a:off x="4295775" y="1628775"/>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39" name="Freeform 137">
                <a:extLst>
                  <a:ext uri="{FF2B5EF4-FFF2-40B4-BE49-F238E27FC236}">
                    <a16:creationId xmlns:a16="http://schemas.microsoft.com/office/drawing/2014/main" id="{EC1CEBD2-7E68-AE5A-112B-84AF98668C9E}"/>
                  </a:ext>
                </a:extLst>
              </p:cNvPr>
              <p:cNvSpPr>
                <a:spLocks/>
              </p:cNvSpPr>
              <p:nvPr/>
            </p:nvSpPr>
            <p:spPr bwMode="auto">
              <a:xfrm>
                <a:off x="4570412" y="1447800"/>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40" name="Freeform 138">
                <a:extLst>
                  <a:ext uri="{FF2B5EF4-FFF2-40B4-BE49-F238E27FC236}">
                    <a16:creationId xmlns:a16="http://schemas.microsoft.com/office/drawing/2014/main" id="{7A1E42CB-A989-E4BD-38B5-D0E39E560BF1}"/>
                  </a:ext>
                </a:extLst>
              </p:cNvPr>
              <p:cNvSpPr>
                <a:spLocks/>
              </p:cNvSpPr>
              <p:nvPr/>
            </p:nvSpPr>
            <p:spPr bwMode="auto">
              <a:xfrm>
                <a:off x="4373562" y="1412875"/>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342" name="Freeform 139">
                <a:extLst>
                  <a:ext uri="{FF2B5EF4-FFF2-40B4-BE49-F238E27FC236}">
                    <a16:creationId xmlns:a16="http://schemas.microsoft.com/office/drawing/2014/main" id="{0B584DBB-CA7C-51EC-A7C0-1C8141FF2B47}"/>
                  </a:ext>
                </a:extLst>
              </p:cNvPr>
              <p:cNvSpPr>
                <a:spLocks/>
              </p:cNvSpPr>
              <p:nvPr/>
            </p:nvSpPr>
            <p:spPr bwMode="auto">
              <a:xfrm>
                <a:off x="4495800" y="1400175"/>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sp>
          <p:nvSpPr>
            <p:cNvPr id="617" name="Poland">
              <a:extLst>
                <a:ext uri="{FF2B5EF4-FFF2-40B4-BE49-F238E27FC236}">
                  <a16:creationId xmlns:a16="http://schemas.microsoft.com/office/drawing/2014/main" id="{ECE2FDF9-B898-336B-725E-E9DE2E22166E}"/>
                </a:ext>
              </a:extLst>
            </p:cNvPr>
            <p:cNvSpPr>
              <a:spLocks/>
            </p:cNvSpPr>
            <p:nvPr/>
          </p:nvSpPr>
          <p:spPr bwMode="auto">
            <a:xfrm>
              <a:off x="7979010" y="7609541"/>
              <a:ext cx="228950" cy="145570"/>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20" name="Portugal">
              <a:extLst>
                <a:ext uri="{FF2B5EF4-FFF2-40B4-BE49-F238E27FC236}">
                  <a16:creationId xmlns:a16="http://schemas.microsoft.com/office/drawing/2014/main" id="{36356D80-9EFF-0B43-7C6D-F78940848E91}"/>
                </a:ext>
              </a:extLst>
            </p:cNvPr>
            <p:cNvSpPr>
              <a:spLocks/>
            </p:cNvSpPr>
            <p:nvPr/>
          </p:nvSpPr>
          <p:spPr bwMode="auto">
            <a:xfrm>
              <a:off x="7439140" y="7925565"/>
              <a:ext cx="77730" cy="140593"/>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24" name="Romania">
              <a:extLst>
                <a:ext uri="{FF2B5EF4-FFF2-40B4-BE49-F238E27FC236}">
                  <a16:creationId xmlns:a16="http://schemas.microsoft.com/office/drawing/2014/main" id="{2261AC56-83F3-69B1-DF3B-D1FAB46B0FEB}"/>
                </a:ext>
              </a:extLst>
            </p:cNvPr>
            <p:cNvSpPr>
              <a:spLocks/>
            </p:cNvSpPr>
            <p:nvPr/>
          </p:nvSpPr>
          <p:spPr bwMode="auto">
            <a:xfrm>
              <a:off x="8135882" y="7775019"/>
              <a:ext cx="223296" cy="115710"/>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36" name="Serbia">
              <a:extLst>
                <a:ext uri="{FF2B5EF4-FFF2-40B4-BE49-F238E27FC236}">
                  <a16:creationId xmlns:a16="http://schemas.microsoft.com/office/drawing/2014/main" id="{736EAC15-D5CF-82B1-F2B9-DA4D5D8F72CD}"/>
                </a:ext>
              </a:extLst>
            </p:cNvPr>
            <p:cNvSpPr>
              <a:spLocks/>
            </p:cNvSpPr>
            <p:nvPr/>
          </p:nvSpPr>
          <p:spPr bwMode="auto">
            <a:xfrm>
              <a:off x="8104790" y="7827274"/>
              <a:ext cx="104582" cy="99535"/>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38" name="Slovakia">
              <a:extLst>
                <a:ext uri="{FF2B5EF4-FFF2-40B4-BE49-F238E27FC236}">
                  <a16:creationId xmlns:a16="http://schemas.microsoft.com/office/drawing/2014/main" id="{E99216EB-BBF2-B11A-FE01-05BD67513AA8}"/>
                </a:ext>
              </a:extLst>
            </p:cNvPr>
            <p:cNvSpPr>
              <a:spLocks/>
            </p:cNvSpPr>
            <p:nvPr/>
          </p:nvSpPr>
          <p:spPr bwMode="auto">
            <a:xfrm>
              <a:off x="8053912" y="7741425"/>
              <a:ext cx="127194" cy="4479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39" name="Slovenia">
              <a:extLst>
                <a:ext uri="{FF2B5EF4-FFF2-40B4-BE49-F238E27FC236}">
                  <a16:creationId xmlns:a16="http://schemas.microsoft.com/office/drawing/2014/main" id="{BD81C50D-8041-411F-90D6-D594F1A8E4B1}"/>
                </a:ext>
              </a:extLst>
            </p:cNvPr>
            <p:cNvSpPr>
              <a:spLocks/>
            </p:cNvSpPr>
            <p:nvPr/>
          </p:nvSpPr>
          <p:spPr bwMode="auto">
            <a:xfrm>
              <a:off x="7986075" y="7809856"/>
              <a:ext cx="65010" cy="36082"/>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40" name="Sweden">
              <a:extLst>
                <a:ext uri="{FF2B5EF4-FFF2-40B4-BE49-F238E27FC236}">
                  <a16:creationId xmlns:a16="http://schemas.microsoft.com/office/drawing/2014/main" id="{E8D078D8-CEAD-106F-242F-DF130F94C770}"/>
                </a:ext>
              </a:extLst>
            </p:cNvPr>
            <p:cNvSpPr>
              <a:spLocks/>
            </p:cNvSpPr>
            <p:nvPr/>
          </p:nvSpPr>
          <p:spPr bwMode="auto">
            <a:xfrm>
              <a:off x="7899866" y="7274856"/>
              <a:ext cx="234603" cy="32224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55" name="Ukraine">
              <a:extLst>
                <a:ext uri="{FF2B5EF4-FFF2-40B4-BE49-F238E27FC236}">
                  <a16:creationId xmlns:a16="http://schemas.microsoft.com/office/drawing/2014/main" id="{664B9943-C53C-79FE-714E-C69A1C7A9707}"/>
                </a:ext>
              </a:extLst>
            </p:cNvPr>
            <p:cNvSpPr>
              <a:spLocks/>
            </p:cNvSpPr>
            <p:nvPr/>
          </p:nvSpPr>
          <p:spPr bwMode="auto">
            <a:xfrm>
              <a:off x="8172626" y="7671751"/>
              <a:ext cx="407021" cy="201558"/>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673" name="Russia">
              <a:extLst>
                <a:ext uri="{FF2B5EF4-FFF2-40B4-BE49-F238E27FC236}">
                  <a16:creationId xmlns:a16="http://schemas.microsoft.com/office/drawing/2014/main" id="{844E3442-7DE1-AE64-7701-60A55AF1B685}"/>
                </a:ext>
              </a:extLst>
            </p:cNvPr>
            <p:cNvGrpSpPr/>
            <p:nvPr/>
          </p:nvGrpSpPr>
          <p:grpSpPr>
            <a:xfrm>
              <a:off x="8097731" y="7040977"/>
              <a:ext cx="3210952" cy="914499"/>
              <a:chOff x="4664075" y="1387475"/>
              <a:chExt cx="3606801" cy="1166812"/>
            </a:xfrm>
            <a:grpFill/>
          </p:grpSpPr>
          <p:sp>
            <p:nvSpPr>
              <p:cNvPr id="676" name="Freeform 160">
                <a:extLst>
                  <a:ext uri="{FF2B5EF4-FFF2-40B4-BE49-F238E27FC236}">
                    <a16:creationId xmlns:a16="http://schemas.microsoft.com/office/drawing/2014/main" id="{D249729C-8FC4-9574-5876-0B962E322551}"/>
                  </a:ext>
                </a:extLst>
              </p:cNvPr>
              <p:cNvSpPr>
                <a:spLocks/>
              </p:cNvSpPr>
              <p:nvPr/>
            </p:nvSpPr>
            <p:spPr bwMode="auto">
              <a:xfrm>
                <a:off x="4664075" y="2101850"/>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nvGrpSpPr>
              <p:cNvPr id="677" name="Group 2531">
                <a:extLst>
                  <a:ext uri="{FF2B5EF4-FFF2-40B4-BE49-F238E27FC236}">
                    <a16:creationId xmlns:a16="http://schemas.microsoft.com/office/drawing/2014/main" id="{1BFE7E9D-F825-FB88-D4EE-123504A95255}"/>
                  </a:ext>
                </a:extLst>
              </p:cNvPr>
              <p:cNvGrpSpPr/>
              <p:nvPr/>
            </p:nvGrpSpPr>
            <p:grpSpPr>
              <a:xfrm>
                <a:off x="4786313" y="1387475"/>
                <a:ext cx="3484563" cy="1166812"/>
                <a:chOff x="4786313" y="1387475"/>
                <a:chExt cx="3484563" cy="1166812"/>
              </a:xfrm>
              <a:grpFill/>
            </p:grpSpPr>
            <p:sp>
              <p:nvSpPr>
                <p:cNvPr id="678" name="Freeform 159">
                  <a:extLst>
                    <a:ext uri="{FF2B5EF4-FFF2-40B4-BE49-F238E27FC236}">
                      <a16:creationId xmlns:a16="http://schemas.microsoft.com/office/drawing/2014/main" id="{76456106-9455-934D-C5B9-DB1EABA506FD}"/>
                    </a:ext>
                  </a:extLst>
                </p:cNvPr>
                <p:cNvSpPr>
                  <a:spLocks/>
                </p:cNvSpPr>
                <p:nvPr/>
              </p:nvSpPr>
              <p:spPr bwMode="auto">
                <a:xfrm>
                  <a:off x="7673975" y="2127250"/>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79" name="Freeform 161">
                  <a:extLst>
                    <a:ext uri="{FF2B5EF4-FFF2-40B4-BE49-F238E27FC236}">
                      <a16:creationId xmlns:a16="http://schemas.microsoft.com/office/drawing/2014/main" id="{8B6BAE29-562E-83B9-E894-B7CAE3F4C034}"/>
                    </a:ext>
                  </a:extLst>
                </p:cNvPr>
                <p:cNvSpPr>
                  <a:spLocks/>
                </p:cNvSpPr>
                <p:nvPr/>
              </p:nvSpPr>
              <p:spPr bwMode="auto">
                <a:xfrm>
                  <a:off x="6980237" y="1558925"/>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0" name="Freeform 162">
                  <a:extLst>
                    <a:ext uri="{FF2B5EF4-FFF2-40B4-BE49-F238E27FC236}">
                      <a16:creationId xmlns:a16="http://schemas.microsoft.com/office/drawing/2014/main" id="{368AF572-8066-3A3B-A3D3-2E41F03C7770}"/>
                    </a:ext>
                  </a:extLst>
                </p:cNvPr>
                <p:cNvSpPr>
                  <a:spLocks/>
                </p:cNvSpPr>
                <p:nvPr/>
              </p:nvSpPr>
              <p:spPr bwMode="auto">
                <a:xfrm>
                  <a:off x="7024687" y="1517650"/>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1" name="Freeform 163">
                  <a:extLst>
                    <a:ext uri="{FF2B5EF4-FFF2-40B4-BE49-F238E27FC236}">
                      <a16:creationId xmlns:a16="http://schemas.microsoft.com/office/drawing/2014/main" id="{EE5324FD-E387-898E-AA2C-C0C207FED7A2}"/>
                    </a:ext>
                  </a:extLst>
                </p:cNvPr>
                <p:cNvSpPr>
                  <a:spLocks/>
                </p:cNvSpPr>
                <p:nvPr/>
              </p:nvSpPr>
              <p:spPr bwMode="auto">
                <a:xfrm>
                  <a:off x="6835775" y="1501775"/>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2" name="Freeform 164">
                  <a:extLst>
                    <a:ext uri="{FF2B5EF4-FFF2-40B4-BE49-F238E27FC236}">
                      <a16:creationId xmlns:a16="http://schemas.microsoft.com/office/drawing/2014/main" id="{53ACA1A0-5AFF-EF55-3441-D5BCB9B85F1B}"/>
                    </a:ext>
                  </a:extLst>
                </p:cNvPr>
                <p:cNvSpPr>
                  <a:spLocks/>
                </p:cNvSpPr>
                <p:nvPr/>
              </p:nvSpPr>
              <p:spPr bwMode="auto">
                <a:xfrm>
                  <a:off x="5230812" y="1482725"/>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3" name="Freeform 165">
                  <a:extLst>
                    <a:ext uri="{FF2B5EF4-FFF2-40B4-BE49-F238E27FC236}">
                      <a16:creationId xmlns:a16="http://schemas.microsoft.com/office/drawing/2014/main" id="{12DA7791-A569-15CC-D2A1-CE00696F0E1A}"/>
                    </a:ext>
                  </a:extLst>
                </p:cNvPr>
                <p:cNvSpPr>
                  <a:spLocks/>
                </p:cNvSpPr>
                <p:nvPr/>
              </p:nvSpPr>
              <p:spPr bwMode="auto">
                <a:xfrm>
                  <a:off x="6043612" y="1427162"/>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4" name="Freeform 166">
                  <a:extLst>
                    <a:ext uri="{FF2B5EF4-FFF2-40B4-BE49-F238E27FC236}">
                      <a16:creationId xmlns:a16="http://schemas.microsoft.com/office/drawing/2014/main" id="{9590AE49-13FC-7A54-B6C3-E0B9ACAF39E3}"/>
                    </a:ext>
                  </a:extLst>
                </p:cNvPr>
                <p:cNvSpPr>
                  <a:spLocks/>
                </p:cNvSpPr>
                <p:nvPr/>
              </p:nvSpPr>
              <p:spPr bwMode="auto">
                <a:xfrm>
                  <a:off x="4989512" y="1393825"/>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5" name="Freeform 167">
                  <a:extLst>
                    <a:ext uri="{FF2B5EF4-FFF2-40B4-BE49-F238E27FC236}">
                      <a16:creationId xmlns:a16="http://schemas.microsoft.com/office/drawing/2014/main" id="{A31D4604-CE9F-EB93-DF5C-CC68E0996700}"/>
                    </a:ext>
                  </a:extLst>
                </p:cNvPr>
                <p:cNvSpPr>
                  <a:spLocks/>
                </p:cNvSpPr>
                <p:nvPr/>
              </p:nvSpPr>
              <p:spPr bwMode="auto">
                <a:xfrm>
                  <a:off x="5830887" y="1387475"/>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sp>
              <p:nvSpPr>
                <p:cNvPr id="686" name="Freeform 221">
                  <a:extLst>
                    <a:ext uri="{FF2B5EF4-FFF2-40B4-BE49-F238E27FC236}">
                      <a16:creationId xmlns:a16="http://schemas.microsoft.com/office/drawing/2014/main" id="{4B49F1F1-D5F6-AC50-9D07-707755E844A7}"/>
                    </a:ext>
                  </a:extLst>
                </p:cNvPr>
                <p:cNvSpPr>
                  <a:spLocks/>
                </p:cNvSpPr>
                <p:nvPr/>
              </p:nvSpPr>
              <p:spPr bwMode="auto">
                <a:xfrm>
                  <a:off x="4786313" y="1465262"/>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1"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hu-HU">
                    <a:solidFill>
                      <a:srgbClr val="000000"/>
                    </a:solidFill>
                    <a:latin typeface="Arial" charset="0"/>
                  </a:endParaRPr>
                </a:p>
              </p:txBody>
            </p:sp>
          </p:grpSp>
        </p:grpSp>
      </p:grpSp>
      <p:grpSp>
        <p:nvGrpSpPr>
          <p:cNvPr id="666" name="Group 665">
            <a:extLst>
              <a:ext uri="{FF2B5EF4-FFF2-40B4-BE49-F238E27FC236}">
                <a16:creationId xmlns:a16="http://schemas.microsoft.com/office/drawing/2014/main" id="{A789D999-F20D-1573-29B3-FEB4A6B196C0}"/>
              </a:ext>
            </a:extLst>
          </p:cNvPr>
          <p:cNvGrpSpPr/>
          <p:nvPr/>
        </p:nvGrpSpPr>
        <p:grpSpPr>
          <a:xfrm>
            <a:off x="4516266" y="2736926"/>
            <a:ext cx="7131742" cy="2212623"/>
            <a:chOff x="4516266" y="2736926"/>
            <a:chExt cx="7131742" cy="2212623"/>
          </a:xfrm>
        </p:grpSpPr>
        <p:sp>
          <p:nvSpPr>
            <p:cNvPr id="303" name="TextBox 302">
              <a:extLst>
                <a:ext uri="{FF2B5EF4-FFF2-40B4-BE49-F238E27FC236}">
                  <a16:creationId xmlns:a16="http://schemas.microsoft.com/office/drawing/2014/main" id="{8C670476-5561-3BE8-6873-42B78F9EDCCA}"/>
                </a:ext>
              </a:extLst>
            </p:cNvPr>
            <p:cNvSpPr txBox="1"/>
            <p:nvPr/>
          </p:nvSpPr>
          <p:spPr>
            <a:xfrm>
              <a:off x="4516266" y="2736926"/>
              <a:ext cx="1531800" cy="307777"/>
            </a:xfrm>
            <a:prstGeom prst="rect">
              <a:avLst/>
            </a:prstGeom>
            <a:no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42.1 million*</a:t>
              </a:r>
              <a:endParaRPr lang="en-GB" sz="2000" b="1">
                <a:solidFill>
                  <a:schemeClr val="accent3">
                    <a:lumMod val="75000"/>
                    <a:lumOff val="25000"/>
                  </a:schemeClr>
                </a:solidFill>
                <a:latin typeface="+mn-lt"/>
              </a:endParaRPr>
            </a:p>
          </p:txBody>
        </p:sp>
        <p:sp>
          <p:nvSpPr>
            <p:cNvPr id="304" name="TextBox 303">
              <a:extLst>
                <a:ext uri="{FF2B5EF4-FFF2-40B4-BE49-F238E27FC236}">
                  <a16:creationId xmlns:a16="http://schemas.microsoft.com/office/drawing/2014/main" id="{C220FB51-7BAB-5BF5-E103-DFC3F04C7788}"/>
                </a:ext>
              </a:extLst>
            </p:cNvPr>
            <p:cNvSpPr txBox="1"/>
            <p:nvPr/>
          </p:nvSpPr>
          <p:spPr>
            <a:xfrm>
              <a:off x="5282166" y="4412408"/>
              <a:ext cx="1531800" cy="307777"/>
            </a:xfrm>
            <a:prstGeom prst="rect">
              <a:avLst/>
            </a:prstGeom>
            <a:no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63.6 million</a:t>
              </a:r>
              <a:r>
                <a:rPr lang="en-GB" sz="2000" b="1" baseline="30000">
                  <a:solidFill>
                    <a:schemeClr val="accent3">
                      <a:lumMod val="75000"/>
                      <a:lumOff val="25000"/>
                    </a:schemeClr>
                  </a:solidFill>
                  <a:ea typeface="Adobe Myungjo Std M" panose="02020600000000000000" pitchFamily="18" charset="-128"/>
                  <a:cs typeface="Aharoni" panose="02010803020104030203" pitchFamily="2" charset="-79"/>
                </a:rPr>
                <a:t>†</a:t>
              </a:r>
              <a:endParaRPr lang="en-GB" sz="2000" b="1">
                <a:solidFill>
                  <a:schemeClr val="accent3">
                    <a:lumMod val="75000"/>
                    <a:lumOff val="25000"/>
                  </a:schemeClr>
                </a:solidFill>
                <a:latin typeface="+mn-lt"/>
              </a:endParaRPr>
            </a:p>
          </p:txBody>
        </p:sp>
        <p:sp>
          <p:nvSpPr>
            <p:cNvPr id="305" name="TextBox 304">
              <a:extLst>
                <a:ext uri="{FF2B5EF4-FFF2-40B4-BE49-F238E27FC236}">
                  <a16:creationId xmlns:a16="http://schemas.microsoft.com/office/drawing/2014/main" id="{B0DE1271-21FE-A54D-B121-83ACF420AF15}"/>
                </a:ext>
              </a:extLst>
            </p:cNvPr>
            <p:cNvSpPr txBox="1"/>
            <p:nvPr/>
          </p:nvSpPr>
          <p:spPr>
            <a:xfrm>
              <a:off x="6813966" y="2736926"/>
              <a:ext cx="1966206" cy="307777"/>
            </a:xfrm>
            <a:prstGeom prst="rect">
              <a:avLst/>
            </a:prstGeom>
            <a:no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82.6 </a:t>
              </a:r>
              <a:r>
                <a:rPr lang="en-GB" sz="2000" b="1">
                  <a:solidFill>
                    <a:schemeClr val="accent3">
                      <a:lumMod val="75000"/>
                      <a:lumOff val="25000"/>
                    </a:schemeClr>
                  </a:solidFill>
                  <a:latin typeface="+mn-lt"/>
                </a:rPr>
                <a:t>million</a:t>
              </a:r>
            </a:p>
          </p:txBody>
        </p:sp>
        <p:sp>
          <p:nvSpPr>
            <p:cNvPr id="306" name="TextBox 305">
              <a:extLst>
                <a:ext uri="{FF2B5EF4-FFF2-40B4-BE49-F238E27FC236}">
                  <a16:creationId xmlns:a16="http://schemas.microsoft.com/office/drawing/2014/main" id="{AF4F51F8-A1AC-19AA-E8E0-CD1A52C7C61E}"/>
                </a:ext>
              </a:extLst>
            </p:cNvPr>
            <p:cNvSpPr txBox="1"/>
            <p:nvPr/>
          </p:nvSpPr>
          <p:spPr>
            <a:xfrm>
              <a:off x="7248372" y="3503431"/>
              <a:ext cx="1531800" cy="307777"/>
            </a:xfrm>
            <a:prstGeom prst="rect">
              <a:avLst/>
            </a:prstGeom>
            <a:no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64.1 million</a:t>
              </a:r>
              <a:endParaRPr lang="en-GB" sz="2000" b="1">
                <a:solidFill>
                  <a:schemeClr val="accent3">
                    <a:lumMod val="75000"/>
                    <a:lumOff val="25000"/>
                  </a:schemeClr>
                </a:solidFill>
                <a:latin typeface="+mn-lt"/>
              </a:endParaRPr>
            </a:p>
          </p:txBody>
        </p:sp>
        <p:sp>
          <p:nvSpPr>
            <p:cNvPr id="307" name="TextBox 306">
              <a:extLst>
                <a:ext uri="{FF2B5EF4-FFF2-40B4-BE49-F238E27FC236}">
                  <a16:creationId xmlns:a16="http://schemas.microsoft.com/office/drawing/2014/main" id="{3997A4CD-B6FC-7365-71EE-777739D5A4DB}"/>
                </a:ext>
              </a:extLst>
            </p:cNvPr>
            <p:cNvSpPr txBox="1"/>
            <p:nvPr/>
          </p:nvSpPr>
          <p:spPr>
            <a:xfrm>
              <a:off x="7403132" y="4258519"/>
              <a:ext cx="1531800" cy="307777"/>
            </a:xfrm>
            <a:prstGeom prst="rect">
              <a:avLst/>
            </a:prstGeom>
            <a:no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69.5 million</a:t>
              </a:r>
              <a:endParaRPr lang="en-GB" sz="2000" b="1">
                <a:solidFill>
                  <a:schemeClr val="accent3">
                    <a:lumMod val="75000"/>
                    <a:lumOff val="25000"/>
                  </a:schemeClr>
                </a:solidFill>
                <a:latin typeface="+mn-lt"/>
              </a:endParaRPr>
            </a:p>
          </p:txBody>
        </p:sp>
        <p:sp>
          <p:nvSpPr>
            <p:cNvPr id="308" name="TextBox 307">
              <a:extLst>
                <a:ext uri="{FF2B5EF4-FFF2-40B4-BE49-F238E27FC236}">
                  <a16:creationId xmlns:a16="http://schemas.microsoft.com/office/drawing/2014/main" id="{C80D08DB-E9F8-614C-B546-92D964343E26}"/>
                </a:ext>
              </a:extLst>
            </p:cNvPr>
            <p:cNvSpPr txBox="1"/>
            <p:nvPr/>
          </p:nvSpPr>
          <p:spPr>
            <a:xfrm>
              <a:off x="10116208" y="4641772"/>
              <a:ext cx="1531800" cy="307777"/>
            </a:xfrm>
            <a:prstGeom prst="rect">
              <a:avLst/>
            </a:prstGeom>
            <a:noFill/>
          </p:spPr>
          <p:txBody>
            <a:bodyPr wrap="square" lIns="0" tIns="0" rIns="0" bIns="0" rtlCol="0">
              <a:spAutoFit/>
            </a:bodyPr>
            <a:lstStyle/>
            <a:p>
              <a:pPr algn="ct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2.8 million</a:t>
              </a:r>
              <a:endParaRPr lang="en-GB" sz="2000" b="1">
                <a:solidFill>
                  <a:schemeClr val="accent3">
                    <a:lumMod val="75000"/>
                    <a:lumOff val="25000"/>
                  </a:schemeClr>
                </a:solidFill>
                <a:latin typeface="+mn-lt"/>
              </a:endParaRPr>
            </a:p>
          </p:txBody>
        </p:sp>
        <p:sp>
          <p:nvSpPr>
            <p:cNvPr id="309" name="TextBox 308">
              <a:extLst>
                <a:ext uri="{FF2B5EF4-FFF2-40B4-BE49-F238E27FC236}">
                  <a16:creationId xmlns:a16="http://schemas.microsoft.com/office/drawing/2014/main" id="{58B3E124-997A-6875-4FA5-3B377ABC8C5B}"/>
                </a:ext>
              </a:extLst>
            </p:cNvPr>
            <p:cNvSpPr txBox="1"/>
            <p:nvPr/>
          </p:nvSpPr>
          <p:spPr>
            <a:xfrm>
              <a:off x="9958033" y="3349542"/>
              <a:ext cx="1531800" cy="307777"/>
            </a:xfrm>
            <a:prstGeom prst="rect">
              <a:avLst/>
            </a:prstGeom>
            <a:noFill/>
          </p:spPr>
          <p:txBody>
            <a:bodyPr wrap="square" lIns="0" tIns="0" rIns="0" bIns="0" rtlCol="0">
              <a:spAutoFit/>
            </a:bodyPr>
            <a:lstStyle/>
            <a:p>
              <a:pPr>
                <a:defRPr/>
              </a:pPr>
              <a:r>
                <a:rPr kumimoji="0" lang="en-GB" sz="2000" b="1" i="0" u="none" strike="noStrike" kern="1200" cap="none" spc="0" normalizeH="0" baseline="0" noProof="0">
                  <a:ln>
                    <a:noFill/>
                  </a:ln>
                  <a:solidFill>
                    <a:schemeClr val="accent3">
                      <a:lumMod val="75000"/>
                      <a:lumOff val="25000"/>
                    </a:schemeClr>
                  </a:solidFill>
                  <a:effectLst/>
                  <a:uLnTx/>
                  <a:uFillTx/>
                  <a:latin typeface="+mn-lt"/>
                  <a:ea typeface="+mn-ea"/>
                  <a:cs typeface="+mn-cs"/>
                </a:rPr>
                <a:t>412 million</a:t>
              </a:r>
              <a:endParaRPr lang="en-GB" sz="2000" b="1">
                <a:solidFill>
                  <a:schemeClr val="accent3">
                    <a:lumMod val="75000"/>
                    <a:lumOff val="25000"/>
                  </a:schemeClr>
                </a:solidFill>
                <a:latin typeface="+mn-lt"/>
              </a:endParaRPr>
            </a:p>
          </p:txBody>
        </p:sp>
      </p:grpSp>
    </p:spTree>
    <p:extLst>
      <p:ext uri="{BB962C8B-B14F-4D97-AF65-F5344CB8AC3E}">
        <p14:creationId xmlns:p14="http://schemas.microsoft.com/office/powerpoint/2010/main" val="190691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66"/>
                                        </p:tgtEl>
                                        <p:attrNameLst>
                                          <p:attrName>style.visibility</p:attrName>
                                        </p:attrNameLst>
                                      </p:cBhvr>
                                      <p:to>
                                        <p:strVal val="visible"/>
                                      </p:to>
                                    </p:set>
                                    <p:animEffect transition="in" filter="fade">
                                      <p:cBhvr>
                                        <p:cTn id="13" dur="500"/>
                                        <p:tgtEl>
                                          <p:spTgt spid="66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72"/>
                                        </p:tgtEl>
                                        <p:attrNameLst>
                                          <p:attrName>style.visibility</p:attrName>
                                        </p:attrNameLst>
                                      </p:cBhvr>
                                      <p:to>
                                        <p:strVal val="visible"/>
                                      </p:to>
                                    </p:set>
                                    <p:animEffect transition="in" filter="fade">
                                      <p:cBhvr>
                                        <p:cTn id="20" dur="500"/>
                                        <p:tgtEl>
                                          <p:spTgt spid="3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62"/>
                                        </p:tgtEl>
                                        <p:attrNameLst>
                                          <p:attrName>style.visibility</p:attrName>
                                        </p:attrNameLst>
                                      </p:cBhvr>
                                      <p:to>
                                        <p:strVal val="visible"/>
                                      </p:to>
                                    </p:set>
                                    <p:animEffect transition="in" filter="fade">
                                      <p:cBhvr>
                                        <p:cTn id="23" dur="5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9AB001-72FD-6839-50C4-A9849FC8E687}"/>
              </a:ext>
            </a:extLst>
          </p:cNvPr>
          <p:cNvSpPr>
            <a:spLocks noGrp="1"/>
          </p:cNvSpPr>
          <p:nvPr>
            <p:ph type="ftr" sz="quarter" idx="11"/>
          </p:nvPr>
        </p:nvSpPr>
        <p:spPr/>
        <p:txBody>
          <a:bodyPr/>
          <a:lstStyle/>
          <a:p>
            <a:pPr lvl="0" fontAlgn="auto">
              <a:spcBef>
                <a:spcPts val="0"/>
              </a:spcBef>
              <a:spcAft>
                <a:spcPts val="0"/>
              </a:spcAft>
              <a:defRPr/>
            </a:pPr>
            <a:r>
              <a:rPr lang="en-GB">
                <a:solidFill>
                  <a:srgbClr val="53585A"/>
                </a:solidFill>
              </a:rPr>
              <a:t>Heatmap adapted from KDIGO Diabetes Work Group. </a:t>
            </a:r>
            <a:r>
              <a:rPr lang="en-GB" i="1">
                <a:solidFill>
                  <a:srgbClr val="53585A"/>
                </a:solidFill>
              </a:rPr>
              <a:t>Kidney Int. </a:t>
            </a:r>
            <a:r>
              <a:rPr lang="en-GB">
                <a:solidFill>
                  <a:srgbClr val="53585A"/>
                </a:solidFill>
              </a:rPr>
              <a:t>2024;105(4S):S117–S314.</a:t>
            </a:r>
          </a:p>
          <a:p>
            <a:pPr lvl="0" fontAlgn="auto">
              <a:spcBef>
                <a:spcPts val="0"/>
              </a:spcBef>
              <a:spcAft>
                <a:spcPts val="0"/>
              </a:spcAft>
              <a:defRPr/>
            </a:pPr>
            <a:r>
              <a:rPr lang="en-GB">
                <a:solidFill>
                  <a:srgbClr val="53585A"/>
                </a:solidFill>
              </a:rPr>
              <a:t>CKD, chronic kidney disease; CV, cardiovascular; GFR, glomerular filtration rate. </a:t>
            </a:r>
          </a:p>
          <a:p>
            <a:pPr lvl="0" fontAlgn="auto">
              <a:spcBef>
                <a:spcPts val="0"/>
              </a:spcBef>
              <a:spcAft>
                <a:spcPts val="0"/>
              </a:spcAft>
              <a:defRPr/>
            </a:pPr>
            <a:r>
              <a:rPr lang="en-GB" spc="-10">
                <a:solidFill>
                  <a:srgbClr val="53585A"/>
                </a:solidFill>
              </a:rPr>
              <a:t>Heerspink HJL, et al. </a:t>
            </a:r>
            <a:r>
              <a:rPr lang="en-GB" i="1" spc="-10">
                <a:solidFill>
                  <a:srgbClr val="53585A"/>
                </a:solidFill>
              </a:rPr>
              <a:t>Nephrol Dial Transplant </a:t>
            </a:r>
            <a:r>
              <a:rPr lang="en-GB" spc="-10">
                <a:solidFill>
                  <a:srgbClr val="53585A"/>
                </a:solidFill>
              </a:rPr>
              <a:t>2025;40:308–319.</a:t>
            </a:r>
            <a:endParaRPr lang="en-US"/>
          </a:p>
        </p:txBody>
      </p:sp>
      <p:sp>
        <p:nvSpPr>
          <p:cNvPr id="3" name="Slide Number Placeholder 2">
            <a:extLst>
              <a:ext uri="{FF2B5EF4-FFF2-40B4-BE49-F238E27FC236}">
                <a16:creationId xmlns:a16="http://schemas.microsoft.com/office/drawing/2014/main" id="{ADF07D52-BEA1-1740-A5F3-539AC18863C4}"/>
              </a:ext>
            </a:extLst>
          </p:cNvPr>
          <p:cNvSpPr>
            <a:spLocks noGrp="1"/>
          </p:cNvSpPr>
          <p:nvPr>
            <p:ph type="sldNum" sz="quarter" idx="10"/>
          </p:nvPr>
        </p:nvSpPr>
        <p:spPr/>
        <p:txBody>
          <a:bodyPr/>
          <a:lstStyle/>
          <a:p>
            <a:fld id="{7AF8E309-D608-654D-B811-6A2C46C88181}" type="slidenum">
              <a:rPr lang="en-US" smtClean="0"/>
              <a:pPr/>
              <a:t>77</a:t>
            </a:fld>
            <a:endParaRPr lang="en-US"/>
          </a:p>
        </p:txBody>
      </p:sp>
      <p:sp>
        <p:nvSpPr>
          <p:cNvPr id="4" name="Title 3">
            <a:extLst>
              <a:ext uri="{FF2B5EF4-FFF2-40B4-BE49-F238E27FC236}">
                <a16:creationId xmlns:a16="http://schemas.microsoft.com/office/drawing/2014/main" id="{5241B718-6320-446B-9804-25558ADA8DF4}"/>
              </a:ext>
            </a:extLst>
          </p:cNvPr>
          <p:cNvSpPr>
            <a:spLocks noGrp="1"/>
          </p:cNvSpPr>
          <p:nvPr>
            <p:ph type="title"/>
          </p:nvPr>
        </p:nvSpPr>
        <p:spPr/>
        <p:txBody>
          <a:bodyPr/>
          <a:lstStyle/>
          <a:p>
            <a:r>
              <a:rPr lang="en-US"/>
              <a:t>Kidney failure, heart failure, CV death, </a:t>
            </a:r>
            <a:br>
              <a:rPr lang="en-US"/>
            </a:br>
            <a:r>
              <a:rPr lang="en-US"/>
              <a:t>and all-cause death  </a:t>
            </a:r>
          </a:p>
        </p:txBody>
      </p:sp>
      <p:graphicFrame>
        <p:nvGraphicFramePr>
          <p:cNvPr id="20" name="Table 19">
            <a:extLst>
              <a:ext uri="{FF2B5EF4-FFF2-40B4-BE49-F238E27FC236}">
                <a16:creationId xmlns:a16="http://schemas.microsoft.com/office/drawing/2014/main" id="{EBE8778A-68ED-2E8B-27A6-74E3B0EB37F6}"/>
              </a:ext>
            </a:extLst>
          </p:cNvPr>
          <p:cNvGraphicFramePr>
            <a:graphicFrameLocks noGrp="1"/>
          </p:cNvGraphicFramePr>
          <p:nvPr>
            <p:extLst>
              <p:ext uri="{D42A27DB-BD31-4B8C-83A1-F6EECF244321}">
                <p14:modId xmlns:p14="http://schemas.microsoft.com/office/powerpoint/2010/main" val="1994080839"/>
              </p:ext>
            </p:extLst>
          </p:nvPr>
        </p:nvGraphicFramePr>
        <p:xfrm>
          <a:off x="1156969" y="1995040"/>
          <a:ext cx="9880763" cy="2793774"/>
        </p:xfrm>
        <a:graphic>
          <a:graphicData uri="http://schemas.openxmlformats.org/drawingml/2006/table">
            <a:tbl>
              <a:tblPr bandRow="1"/>
              <a:tblGrid>
                <a:gridCol w="1203985">
                  <a:extLst>
                    <a:ext uri="{9D8B030D-6E8A-4147-A177-3AD203B41FA5}">
                      <a16:colId xmlns:a16="http://schemas.microsoft.com/office/drawing/2014/main" val="3595816942"/>
                    </a:ext>
                  </a:extLst>
                </a:gridCol>
                <a:gridCol w="1565182">
                  <a:extLst>
                    <a:ext uri="{9D8B030D-6E8A-4147-A177-3AD203B41FA5}">
                      <a16:colId xmlns:a16="http://schemas.microsoft.com/office/drawing/2014/main" val="251631492"/>
                    </a:ext>
                  </a:extLst>
                </a:gridCol>
                <a:gridCol w="2370532">
                  <a:extLst>
                    <a:ext uri="{9D8B030D-6E8A-4147-A177-3AD203B41FA5}">
                      <a16:colId xmlns:a16="http://schemas.microsoft.com/office/drawing/2014/main" val="3425221665"/>
                    </a:ext>
                  </a:extLst>
                </a:gridCol>
                <a:gridCol w="2370532">
                  <a:extLst>
                    <a:ext uri="{9D8B030D-6E8A-4147-A177-3AD203B41FA5}">
                      <a16:colId xmlns:a16="http://schemas.microsoft.com/office/drawing/2014/main" val="3018265709"/>
                    </a:ext>
                  </a:extLst>
                </a:gridCol>
                <a:gridCol w="2370532">
                  <a:extLst>
                    <a:ext uri="{9D8B030D-6E8A-4147-A177-3AD203B41FA5}">
                      <a16:colId xmlns:a16="http://schemas.microsoft.com/office/drawing/2014/main" val="542353310"/>
                    </a:ext>
                  </a:extLst>
                </a:gridCol>
              </a:tblGrid>
              <a:tr h="357099">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4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4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0">
                          <a:solidFill>
                            <a:schemeClr val="bg1"/>
                          </a:solidFill>
                          <a:latin typeface="Arial" panose="020B0604020202020204" pitchFamily="34" charset="0"/>
                          <a:cs typeface="Arial" panose="020B0604020202020204" pitchFamily="34" charset="0"/>
                        </a:rPr>
                        <a:t>A1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0">
                          <a:solidFill>
                            <a:schemeClr val="bg1"/>
                          </a:solidFill>
                          <a:latin typeface="Arial" panose="020B0604020202020204" pitchFamily="34" charset="0"/>
                          <a:cs typeface="Arial" panose="020B0604020202020204" pitchFamily="34" charset="0"/>
                        </a:rPr>
                        <a:t>A2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0">
                          <a:solidFill>
                            <a:schemeClr val="bg1"/>
                          </a:solidFill>
                          <a:latin typeface="Arial" panose="020B0604020202020204" pitchFamily="34" charset="0"/>
                          <a:cs typeface="Arial" panose="020B0604020202020204" pitchFamily="34" charset="0"/>
                        </a:rPr>
                        <a:t>A3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22957542"/>
                  </a:ext>
                </a:extLst>
              </a:tr>
              <a:tr h="357099">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4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endParaRPr lang="en-GB" sz="1400" b="1">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0">
                          <a:solidFill>
                            <a:schemeClr val="bg1"/>
                          </a:solidFill>
                          <a:latin typeface="Arial" panose="020B0604020202020204" pitchFamily="34" charset="0"/>
                          <a:cs typeface="Arial" panose="020B0604020202020204" pitchFamily="34" charset="0"/>
                        </a:rPr>
                        <a:t>0–29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0">
                          <a:solidFill>
                            <a:schemeClr val="bg1"/>
                          </a:solidFill>
                          <a:latin typeface="Arial" panose="020B0604020202020204" pitchFamily="34" charset="0"/>
                          <a:cs typeface="Arial" panose="020B0604020202020204" pitchFamily="34" charset="0"/>
                        </a:rPr>
                        <a:t>30–&lt;300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0">
                          <a:solidFill>
                            <a:schemeClr val="bg1"/>
                          </a:solidFill>
                          <a:latin typeface="Arial" panose="020B0604020202020204" pitchFamily="34" charset="0"/>
                          <a:cs typeface="Arial" panose="020B0604020202020204" pitchFamily="34" charset="0"/>
                        </a:rPr>
                        <a:t>≥300</a:t>
                      </a:r>
                      <a:r>
                        <a:rPr lang="en-GB" sz="1400" b="0" kern="1200">
                          <a:solidFill>
                            <a:schemeClr val="bg1"/>
                          </a:solidFill>
                          <a:latin typeface="Arial" panose="020B0604020202020204" pitchFamily="34" charset="0"/>
                          <a:ea typeface="+mn-ea"/>
                          <a:cs typeface="Arial" panose="020B0604020202020204" pitchFamily="34" charset="0"/>
                        </a:rPr>
                        <a:t>–≤5000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344247"/>
                  </a:ext>
                </a:extLst>
              </a:tr>
              <a:tr h="34659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G1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≥90</a:t>
                      </a: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7CC7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7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A947"/>
                    </a:solidFill>
                  </a:tcPr>
                </a:tc>
                <a:extLst>
                  <a:ext uri="{0D108BD9-81ED-4DB2-BD59-A6C34878D82A}">
                    <a16:rowId xmlns:a16="http://schemas.microsoft.com/office/drawing/2014/main" val="2213796299"/>
                  </a:ext>
                </a:extLst>
              </a:tr>
              <a:tr h="34659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G2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60–89</a:t>
                      </a: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7CC7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7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A947"/>
                    </a:solidFill>
                  </a:tcPr>
                </a:tc>
                <a:extLst>
                  <a:ext uri="{0D108BD9-81ED-4DB2-BD59-A6C34878D82A}">
                    <a16:rowId xmlns:a16="http://schemas.microsoft.com/office/drawing/2014/main" val="1057076966"/>
                  </a:ext>
                </a:extLst>
              </a:tr>
              <a:tr h="34659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G3a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45–59</a:t>
                      </a: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7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A94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extLst>
                  <a:ext uri="{0D108BD9-81ED-4DB2-BD59-A6C34878D82A}">
                    <a16:rowId xmlns:a16="http://schemas.microsoft.com/office/drawing/2014/main" val="3181764142"/>
                  </a:ext>
                </a:extLst>
              </a:tr>
              <a:tr h="34659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G3b</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30–44</a:t>
                      </a: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A947"/>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extLst>
                  <a:ext uri="{0D108BD9-81ED-4DB2-BD59-A6C34878D82A}">
                    <a16:rowId xmlns:a16="http://schemas.microsoft.com/office/drawing/2014/main" val="1448811702"/>
                  </a:ext>
                </a:extLst>
              </a:tr>
              <a:tr h="34659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G4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15–29</a:t>
                      </a: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extLst>
                  <a:ext uri="{0D108BD9-81ED-4DB2-BD59-A6C34878D82A}">
                    <a16:rowId xmlns:a16="http://schemas.microsoft.com/office/drawing/2014/main" val="1966517975"/>
                  </a:ext>
                </a:extLst>
              </a:tr>
              <a:tr h="34659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G5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400" b="0">
                          <a:solidFill>
                            <a:schemeClr val="bg1"/>
                          </a:solidFill>
                          <a:latin typeface="Arial" panose="020B0604020202020204" pitchFamily="34" charset="0"/>
                          <a:cs typeface="Arial" panose="020B0604020202020204" pitchFamily="34" charset="0"/>
                        </a:rPr>
                        <a:t>&lt;15</a:t>
                      </a:r>
                    </a:p>
                  </a:txBody>
                  <a:tcP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GB"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645C"/>
                    </a:solidFill>
                  </a:tcPr>
                </a:tc>
                <a:extLst>
                  <a:ext uri="{0D108BD9-81ED-4DB2-BD59-A6C34878D82A}">
                    <a16:rowId xmlns:a16="http://schemas.microsoft.com/office/drawing/2014/main" val="2511073341"/>
                  </a:ext>
                </a:extLst>
              </a:tr>
            </a:tbl>
          </a:graphicData>
        </a:graphic>
      </p:graphicFrame>
      <p:sp>
        <p:nvSpPr>
          <p:cNvPr id="21" name="TextBox 20">
            <a:extLst>
              <a:ext uri="{FF2B5EF4-FFF2-40B4-BE49-F238E27FC236}">
                <a16:creationId xmlns:a16="http://schemas.microsoft.com/office/drawing/2014/main" id="{827B4846-D1F3-B315-A5A1-EDBB25B429B7}"/>
              </a:ext>
            </a:extLst>
          </p:cNvPr>
          <p:cNvSpPr txBox="1"/>
          <p:nvPr/>
        </p:nvSpPr>
        <p:spPr>
          <a:xfrm rot="16200000">
            <a:off x="-132186" y="3487581"/>
            <a:ext cx="1993126" cy="523220"/>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GFR categories (mL/min/1.73 m</a:t>
            </a:r>
            <a:r>
              <a:rPr lang="en-GB" sz="1400" b="1" baseline="30000">
                <a:latin typeface="Arial" panose="020B0604020202020204" pitchFamily="34" charset="0"/>
                <a:ea typeface="+mn-ea"/>
                <a:cs typeface="Arial" panose="020B0604020202020204" pitchFamily="34" charset="0"/>
              </a:rPr>
              <a:t>2</a:t>
            </a:r>
            <a:r>
              <a:rPr lang="en-GB" sz="1400" b="1">
                <a:latin typeface="Arial" panose="020B0604020202020204" pitchFamily="34" charset="0"/>
                <a:ea typeface="+mn-ea"/>
                <a:cs typeface="Arial" panose="020B0604020202020204" pitchFamily="34" charset="0"/>
              </a:rPr>
              <a:t>)</a:t>
            </a:r>
          </a:p>
        </p:txBody>
      </p:sp>
      <p:sp>
        <p:nvSpPr>
          <p:cNvPr id="22" name="TextBox 21">
            <a:extLst>
              <a:ext uri="{FF2B5EF4-FFF2-40B4-BE49-F238E27FC236}">
                <a16:creationId xmlns:a16="http://schemas.microsoft.com/office/drawing/2014/main" id="{6E637604-1582-D095-02EF-627793A75920}"/>
              </a:ext>
            </a:extLst>
          </p:cNvPr>
          <p:cNvSpPr txBox="1"/>
          <p:nvPr/>
        </p:nvSpPr>
        <p:spPr>
          <a:xfrm>
            <a:off x="1295470" y="2083296"/>
            <a:ext cx="2541533" cy="523220"/>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Albuminuria  categories (mg albumin/g creatinine)</a:t>
            </a:r>
          </a:p>
        </p:txBody>
      </p:sp>
      <p:sp>
        <p:nvSpPr>
          <p:cNvPr id="23" name="TextBox 22">
            <a:extLst>
              <a:ext uri="{FF2B5EF4-FFF2-40B4-BE49-F238E27FC236}">
                <a16:creationId xmlns:a16="http://schemas.microsoft.com/office/drawing/2014/main" id="{F5597CE5-2738-A993-5902-50649C8253F5}"/>
              </a:ext>
            </a:extLst>
          </p:cNvPr>
          <p:cNvSpPr txBox="1"/>
          <p:nvPr/>
        </p:nvSpPr>
        <p:spPr>
          <a:xfrm>
            <a:off x="3509520" y="1652562"/>
            <a:ext cx="3021167" cy="307777"/>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Risk of adverse outcome: </a:t>
            </a:r>
          </a:p>
        </p:txBody>
      </p:sp>
      <p:sp>
        <p:nvSpPr>
          <p:cNvPr id="24" name="TextBox 23">
            <a:extLst>
              <a:ext uri="{FF2B5EF4-FFF2-40B4-BE49-F238E27FC236}">
                <a16:creationId xmlns:a16="http://schemas.microsoft.com/office/drawing/2014/main" id="{0C3D8917-54E2-7802-4C28-17E4471119BA}"/>
              </a:ext>
            </a:extLst>
          </p:cNvPr>
          <p:cNvSpPr txBox="1"/>
          <p:nvPr/>
        </p:nvSpPr>
        <p:spPr>
          <a:xfrm>
            <a:off x="5520298" y="1622329"/>
            <a:ext cx="2235894" cy="307777"/>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Low</a:t>
            </a:r>
          </a:p>
        </p:txBody>
      </p:sp>
      <p:sp>
        <p:nvSpPr>
          <p:cNvPr id="25" name="TextBox 24">
            <a:extLst>
              <a:ext uri="{FF2B5EF4-FFF2-40B4-BE49-F238E27FC236}">
                <a16:creationId xmlns:a16="http://schemas.microsoft.com/office/drawing/2014/main" id="{78A14C90-4EB9-3E46-E55C-A9718E763582}"/>
              </a:ext>
            </a:extLst>
          </p:cNvPr>
          <p:cNvSpPr txBox="1"/>
          <p:nvPr/>
        </p:nvSpPr>
        <p:spPr>
          <a:xfrm>
            <a:off x="6946583" y="1632082"/>
            <a:ext cx="2235894" cy="307777"/>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Moderately increased </a:t>
            </a:r>
          </a:p>
        </p:txBody>
      </p:sp>
      <p:sp>
        <p:nvSpPr>
          <p:cNvPr id="26" name="TextBox 25">
            <a:extLst>
              <a:ext uri="{FF2B5EF4-FFF2-40B4-BE49-F238E27FC236}">
                <a16:creationId xmlns:a16="http://schemas.microsoft.com/office/drawing/2014/main" id="{1B98AD64-E431-7C48-C35E-9FAAC4B6EB58}"/>
              </a:ext>
            </a:extLst>
          </p:cNvPr>
          <p:cNvSpPr txBox="1"/>
          <p:nvPr/>
        </p:nvSpPr>
        <p:spPr>
          <a:xfrm>
            <a:off x="8410968" y="1632082"/>
            <a:ext cx="2235894" cy="307777"/>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High</a:t>
            </a:r>
          </a:p>
        </p:txBody>
      </p:sp>
      <p:sp>
        <p:nvSpPr>
          <p:cNvPr id="27" name="TextBox 26">
            <a:extLst>
              <a:ext uri="{FF2B5EF4-FFF2-40B4-BE49-F238E27FC236}">
                <a16:creationId xmlns:a16="http://schemas.microsoft.com/office/drawing/2014/main" id="{28AB1FA6-DC6C-0873-F76E-C299322BEFBF}"/>
              </a:ext>
            </a:extLst>
          </p:cNvPr>
          <p:cNvSpPr txBox="1"/>
          <p:nvPr/>
        </p:nvSpPr>
        <p:spPr>
          <a:xfrm>
            <a:off x="9909925" y="1619382"/>
            <a:ext cx="1120812" cy="307777"/>
          </a:xfrm>
          <a:prstGeom prst="rect">
            <a:avLst/>
          </a:prstGeom>
          <a:noFill/>
        </p:spPr>
        <p:txBody>
          <a:bodyPr wrap="square" rtlCol="0">
            <a:spAutoFit/>
          </a:bodyPr>
          <a:lstStyle/>
          <a:p>
            <a:pPr algn="ctr" defTabSz="914400" eaLnBrk="1" fontAlgn="auto" hangingPunct="1">
              <a:spcBef>
                <a:spcPts val="0"/>
              </a:spcBef>
              <a:spcAft>
                <a:spcPts val="0"/>
              </a:spcAft>
            </a:pPr>
            <a:r>
              <a:rPr lang="en-GB" sz="1400" b="1">
                <a:latin typeface="Arial" panose="020B0604020202020204" pitchFamily="34" charset="0"/>
                <a:ea typeface="+mn-ea"/>
                <a:cs typeface="Arial" panose="020B0604020202020204" pitchFamily="34" charset="0"/>
              </a:rPr>
              <a:t>Very high</a:t>
            </a:r>
          </a:p>
        </p:txBody>
      </p:sp>
      <p:sp>
        <p:nvSpPr>
          <p:cNvPr id="29" name="Rectangle 28">
            <a:extLst>
              <a:ext uri="{FF2B5EF4-FFF2-40B4-BE49-F238E27FC236}">
                <a16:creationId xmlns:a16="http://schemas.microsoft.com/office/drawing/2014/main" id="{3D6C2F41-F2D2-DDF6-6F25-7EAF899D9CE1}"/>
              </a:ext>
            </a:extLst>
          </p:cNvPr>
          <p:cNvSpPr/>
          <p:nvPr/>
        </p:nvSpPr>
        <p:spPr>
          <a:xfrm>
            <a:off x="6245074" y="1689887"/>
            <a:ext cx="162344" cy="150828"/>
          </a:xfrm>
          <a:prstGeom prst="rect">
            <a:avLst/>
          </a:prstGeom>
          <a:solidFill>
            <a:srgbClr val="B7CC7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77B121A7-D1C1-C1E2-1626-568492E50E5F}"/>
              </a:ext>
            </a:extLst>
          </p:cNvPr>
          <p:cNvSpPr/>
          <p:nvPr/>
        </p:nvSpPr>
        <p:spPr>
          <a:xfrm>
            <a:off x="6922090" y="1689887"/>
            <a:ext cx="162344" cy="150828"/>
          </a:xfrm>
          <a:prstGeom prst="rect">
            <a:avLst/>
          </a:prstGeom>
          <a:solidFill>
            <a:srgbClr val="FDDF7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3A486842-5008-CFEE-45E7-A3EDBFED853D}"/>
              </a:ext>
            </a:extLst>
          </p:cNvPr>
          <p:cNvSpPr/>
          <p:nvPr/>
        </p:nvSpPr>
        <p:spPr>
          <a:xfrm>
            <a:off x="9083880" y="1701129"/>
            <a:ext cx="162344" cy="150828"/>
          </a:xfrm>
          <a:prstGeom prst="rect">
            <a:avLst/>
          </a:prstGeom>
          <a:solidFill>
            <a:srgbClr val="F2A94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3F2C576F-811F-839A-B76B-F05368722E6D}"/>
              </a:ext>
            </a:extLst>
          </p:cNvPr>
          <p:cNvSpPr/>
          <p:nvPr/>
        </p:nvSpPr>
        <p:spPr>
          <a:xfrm>
            <a:off x="9819828" y="1693978"/>
            <a:ext cx="162344" cy="150828"/>
          </a:xfrm>
          <a:prstGeom prst="rect">
            <a:avLst/>
          </a:prstGeom>
          <a:solidFill>
            <a:srgbClr val="E2645C"/>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38" name="Group 37">
            <a:extLst>
              <a:ext uri="{FF2B5EF4-FFF2-40B4-BE49-F238E27FC236}">
                <a16:creationId xmlns:a16="http://schemas.microsoft.com/office/drawing/2014/main" id="{C4F3BF60-EB1A-5BE8-97FC-F6F0CE28DF31}"/>
              </a:ext>
            </a:extLst>
          </p:cNvPr>
          <p:cNvGrpSpPr/>
          <p:nvPr/>
        </p:nvGrpSpPr>
        <p:grpSpPr>
          <a:xfrm>
            <a:off x="7923785" y="4930841"/>
            <a:ext cx="2644878" cy="615553"/>
            <a:chOff x="7923785" y="4930841"/>
            <a:chExt cx="2644878" cy="615553"/>
          </a:xfrm>
        </p:grpSpPr>
        <p:sp>
          <p:nvSpPr>
            <p:cNvPr id="37" name="Rectangle: Rounded Corners 36">
              <a:extLst>
                <a:ext uri="{FF2B5EF4-FFF2-40B4-BE49-F238E27FC236}">
                  <a16:creationId xmlns:a16="http://schemas.microsoft.com/office/drawing/2014/main" id="{387A5C8D-96A3-A69B-3175-C5F4E38CBA1A}"/>
                </a:ext>
              </a:extLst>
            </p:cNvPr>
            <p:cNvSpPr/>
            <p:nvPr/>
          </p:nvSpPr>
          <p:spPr>
            <a:xfrm>
              <a:off x="7923785" y="4930841"/>
              <a:ext cx="2644878" cy="615553"/>
            </a:xfrm>
            <a:prstGeom prst="roundRect">
              <a:avLst/>
            </a:prstGeom>
            <a:solidFill>
              <a:schemeClr val="accent3"/>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TextBox 35">
              <a:extLst>
                <a:ext uri="{FF2B5EF4-FFF2-40B4-BE49-F238E27FC236}">
                  <a16:creationId xmlns:a16="http://schemas.microsoft.com/office/drawing/2014/main" id="{D110418E-53D8-21E1-987B-1AA35D713939}"/>
                </a:ext>
              </a:extLst>
            </p:cNvPr>
            <p:cNvSpPr txBox="1"/>
            <p:nvPr/>
          </p:nvSpPr>
          <p:spPr>
            <a:xfrm>
              <a:off x="7949257" y="4961618"/>
              <a:ext cx="2619405" cy="553998"/>
            </a:xfrm>
            <a:prstGeom prst="rect">
              <a:avLst/>
            </a:prstGeom>
            <a:noFill/>
            <a:ln>
              <a:noFill/>
            </a:ln>
          </p:spPr>
          <p:txBody>
            <a:bodyPr wrap="square">
              <a:spAutoFit/>
            </a:bodyPr>
            <a:lstStyle/>
            <a:p>
              <a:pPr marR="0" lvl="0" indent="0" algn="ctr" defTabSz="1214282"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FIND-CKD</a:t>
              </a:r>
              <a:r>
                <a:rPr lang="en-GB" b="1" baseline="30000" noProof="0">
                  <a:solidFill>
                    <a:schemeClr val="bg1"/>
                  </a:solidFill>
                  <a:latin typeface="Arial" panose="020B0604020202020204"/>
                  <a:ea typeface="+mn-ea"/>
                  <a:cs typeface="+mn-cs"/>
                </a:rPr>
                <a:t>1</a:t>
              </a:r>
              <a:endParaRPr kumimoji="0" lang="en-GB" sz="1800" b="1" i="0" u="none" strike="noStrike" kern="1200" cap="none" spc="0" normalizeH="0" baseline="30000" noProof="0">
                <a:ln>
                  <a:noFill/>
                </a:ln>
                <a:solidFill>
                  <a:schemeClr val="bg1"/>
                </a:solidFill>
                <a:effectLst/>
                <a:uLnTx/>
                <a:uFillTx/>
                <a:latin typeface="Arial" panose="020B0604020202020204"/>
                <a:ea typeface="+mn-ea"/>
                <a:cs typeface="+mn-cs"/>
              </a:endParaRPr>
            </a:p>
            <a:p>
              <a:pPr marR="0" lvl="0" indent="0" algn="ctr" defTabSz="1214282"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panose="020B0604020202020204"/>
                  <a:ea typeface="+mn-ea"/>
                  <a:cs typeface="+mn-cs"/>
                </a:rPr>
                <a:t>Non-diabetic CKD (N=1584)</a:t>
              </a:r>
            </a:p>
          </p:txBody>
        </p:sp>
      </p:grpSp>
      <p:sp>
        <p:nvSpPr>
          <p:cNvPr id="49" name="Freeform: Shape 48">
            <a:extLst>
              <a:ext uri="{FF2B5EF4-FFF2-40B4-BE49-F238E27FC236}">
                <a16:creationId xmlns:a16="http://schemas.microsoft.com/office/drawing/2014/main" id="{2987CA14-460A-D59E-8FBA-224FB9DA7B96}"/>
              </a:ext>
            </a:extLst>
          </p:cNvPr>
          <p:cNvSpPr/>
          <p:nvPr/>
        </p:nvSpPr>
        <p:spPr>
          <a:xfrm>
            <a:off x="7788480" y="3070031"/>
            <a:ext cx="2514600" cy="1152525"/>
          </a:xfrm>
          <a:custGeom>
            <a:avLst/>
            <a:gdLst>
              <a:gd name="csX0" fmla="*/ 990600 w 2514600"/>
              <a:gd name="csY0" fmla="*/ 352425 h 1152525"/>
              <a:gd name="csX1" fmla="*/ 0 w 2514600"/>
              <a:gd name="csY1" fmla="*/ 352425 h 1152525"/>
              <a:gd name="csX2" fmla="*/ 0 w 2514600"/>
              <a:gd name="csY2" fmla="*/ 1152525 h 1152525"/>
              <a:gd name="csX3" fmla="*/ 2514600 w 2514600"/>
              <a:gd name="csY3" fmla="*/ 1152525 h 1152525"/>
              <a:gd name="csX4" fmla="*/ 2514600 w 2514600"/>
              <a:gd name="csY4" fmla="*/ 0 h 1152525"/>
              <a:gd name="csX5" fmla="*/ 1000125 w 2514600"/>
              <a:gd name="csY5" fmla="*/ 0 h 1152525"/>
              <a:gd name="csX6" fmla="*/ 990600 w 2514600"/>
              <a:gd name="csY6" fmla="*/ 352425 h 115252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4600" h="1152525">
                <a:moveTo>
                  <a:pt x="990600" y="352425"/>
                </a:moveTo>
                <a:lnTo>
                  <a:pt x="0" y="352425"/>
                </a:lnTo>
                <a:lnTo>
                  <a:pt x="0" y="1152525"/>
                </a:lnTo>
                <a:lnTo>
                  <a:pt x="2514600" y="1152525"/>
                </a:lnTo>
                <a:lnTo>
                  <a:pt x="2514600" y="0"/>
                </a:lnTo>
                <a:lnTo>
                  <a:pt x="1000125" y="0"/>
                </a:lnTo>
                <a:lnTo>
                  <a:pt x="990600" y="352425"/>
                </a:lnTo>
                <a:close/>
              </a:path>
            </a:pathLst>
          </a:custGeom>
          <a:solidFill>
            <a:schemeClr val="accent3">
              <a:alpha val="50196"/>
            </a:schemeClr>
          </a:solidFill>
          <a:ln w="38100" cap="flat" cmpd="sng" algn="ctr">
            <a:solidFill>
              <a:schemeClr val="accent3"/>
            </a:solidFill>
            <a:prstDash val="solid"/>
            <a:miter lim="800000"/>
          </a:ln>
          <a:effectLst/>
        </p:spPr>
        <p:txBody>
          <a:bodyPr rtlCol="0" anchor="ctr"/>
          <a:lstStyle/>
          <a:p>
            <a:pPr algn="ctr" defTabSz="914400" eaLnBrk="1" fontAlgn="auto" hangingPunct="1">
              <a:spcBef>
                <a:spcPts val="0"/>
              </a:spcBef>
              <a:spcAft>
                <a:spcPts val="0"/>
              </a:spcAft>
            </a:pPr>
            <a:endParaRPr lang="en-US" kern="0">
              <a:solidFill>
                <a:prstClr val="white"/>
              </a:solidFill>
              <a:latin typeface="Aptos" panose="02110004020202020204"/>
            </a:endParaRPr>
          </a:p>
        </p:txBody>
      </p:sp>
    </p:spTree>
    <p:extLst>
      <p:ext uri="{BB962C8B-B14F-4D97-AF65-F5344CB8AC3E}">
        <p14:creationId xmlns:p14="http://schemas.microsoft.com/office/powerpoint/2010/main" val="306059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Arrow: Pentagon 1024">
            <a:extLst>
              <a:ext uri="{FF2B5EF4-FFF2-40B4-BE49-F238E27FC236}">
                <a16:creationId xmlns:a16="http://schemas.microsoft.com/office/drawing/2014/main" id="{13D90D08-C592-90B2-67A0-E66A9874B62C}"/>
              </a:ext>
            </a:extLst>
          </p:cNvPr>
          <p:cNvSpPr/>
          <p:nvPr/>
        </p:nvSpPr>
        <p:spPr>
          <a:xfrm flipH="1">
            <a:off x="1524029" y="4832484"/>
            <a:ext cx="5462259" cy="461664"/>
          </a:xfrm>
          <a:prstGeom prst="homePlate">
            <a:avLst/>
          </a:prstGeom>
          <a:solidFill>
            <a:schemeClr val="accent5">
              <a:lumMod val="20000"/>
              <a:lumOff val="80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7" name="Arrow: Right 6">
            <a:extLst>
              <a:ext uri="{FF2B5EF4-FFF2-40B4-BE49-F238E27FC236}">
                <a16:creationId xmlns:a16="http://schemas.microsoft.com/office/drawing/2014/main" id="{63600895-0EA6-0A23-9F63-3FE6FA4B9BFA}"/>
              </a:ext>
            </a:extLst>
          </p:cNvPr>
          <p:cNvSpPr/>
          <p:nvPr/>
        </p:nvSpPr>
        <p:spPr>
          <a:xfrm>
            <a:off x="653758" y="5258207"/>
            <a:ext cx="10909300" cy="962376"/>
          </a:xfrm>
          <a:prstGeom prst="rightArrow">
            <a:avLst/>
          </a:prstGeom>
          <a:gradFill flip="none" rotWithShape="1">
            <a:gsLst>
              <a:gs pos="71000">
                <a:schemeClr val="accent1">
                  <a:lumMod val="75000"/>
                </a:schemeClr>
              </a:gs>
              <a:gs pos="100000">
                <a:schemeClr val="accent1">
                  <a:lumMod val="50000"/>
                </a:schemeClr>
              </a:gs>
              <a:gs pos="4000">
                <a:schemeClr val="bg2">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Kidney damage, onset and progression </a:t>
            </a:r>
            <a:endParaRPr kumimoji="0" lang="en-GB" sz="2000" b="1" i="0" u="none" strike="noStrike" kern="1200" cap="none" spc="0" normalizeH="0" baseline="0" noProof="0">
              <a:ln>
                <a:noFill/>
              </a:ln>
              <a:solidFill>
                <a:prstClr val="white"/>
              </a:solidFill>
              <a:effectLst/>
              <a:uLnTx/>
              <a:uFillTx/>
              <a:ea typeface="+mn-ea"/>
              <a:cs typeface="+mn-cs"/>
            </a:endParaRPr>
          </a:p>
        </p:txBody>
      </p:sp>
      <p:sp>
        <p:nvSpPr>
          <p:cNvPr id="9" name="Rectangle: Top Corners Rounded 8">
            <a:extLst>
              <a:ext uri="{FF2B5EF4-FFF2-40B4-BE49-F238E27FC236}">
                <a16:creationId xmlns:a16="http://schemas.microsoft.com/office/drawing/2014/main" id="{F4616F5E-6E1C-FBA5-1654-5E822D657171}"/>
              </a:ext>
            </a:extLst>
          </p:cNvPr>
          <p:cNvSpPr/>
          <p:nvPr/>
        </p:nvSpPr>
        <p:spPr>
          <a:xfrm>
            <a:off x="982341" y="2054592"/>
            <a:ext cx="2284604" cy="496293"/>
          </a:xfrm>
          <a:prstGeom prst="round2SameRect">
            <a:avLst>
              <a:gd name="adj1" fmla="val 5794"/>
              <a:gd name="adj2" fmla="val 31865"/>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Metabolic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disturbances </a:t>
            </a:r>
          </a:p>
        </p:txBody>
      </p:sp>
      <p:sp>
        <p:nvSpPr>
          <p:cNvPr id="10" name="Rectangle: Top Corners Rounded 9">
            <a:extLst>
              <a:ext uri="{FF2B5EF4-FFF2-40B4-BE49-F238E27FC236}">
                <a16:creationId xmlns:a16="http://schemas.microsoft.com/office/drawing/2014/main" id="{DBAABEFC-C82A-3E14-7F35-C9306A020435}"/>
              </a:ext>
            </a:extLst>
          </p:cNvPr>
          <p:cNvSpPr/>
          <p:nvPr/>
        </p:nvSpPr>
        <p:spPr>
          <a:xfrm>
            <a:off x="6621995" y="2054592"/>
            <a:ext cx="4350807" cy="496293"/>
          </a:xfrm>
          <a:prstGeom prst="round2SameRect">
            <a:avLst>
              <a:gd name="adj1" fmla="val 11588"/>
              <a:gd name="adj2" fmla="val 26072"/>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Inflammation and fibrosis </a:t>
            </a:r>
          </a:p>
        </p:txBody>
      </p:sp>
      <p:sp>
        <p:nvSpPr>
          <p:cNvPr id="13" name="Rectangle: Top Corners Rounded 12">
            <a:extLst>
              <a:ext uri="{FF2B5EF4-FFF2-40B4-BE49-F238E27FC236}">
                <a16:creationId xmlns:a16="http://schemas.microsoft.com/office/drawing/2014/main" id="{7737AF3E-7BF5-C206-723A-0209962DDECD}"/>
              </a:ext>
            </a:extLst>
          </p:cNvPr>
          <p:cNvSpPr/>
          <p:nvPr/>
        </p:nvSpPr>
        <p:spPr>
          <a:xfrm>
            <a:off x="3888319" y="2054592"/>
            <a:ext cx="2158083" cy="496293"/>
          </a:xfrm>
          <a:prstGeom prst="round2SameRect">
            <a:avLst>
              <a:gd name="adj1" fmla="val 5794"/>
              <a:gd name="adj2" fmla="val 31865"/>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Haemodynamic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mediators</a:t>
            </a:r>
          </a:p>
        </p:txBody>
      </p:sp>
      <p:pic>
        <p:nvPicPr>
          <p:cNvPr id="14" name="Graphic 13">
            <a:extLst>
              <a:ext uri="{FF2B5EF4-FFF2-40B4-BE49-F238E27FC236}">
                <a16:creationId xmlns:a16="http://schemas.microsoft.com/office/drawing/2014/main" id="{77904ABA-DE58-2556-1AE2-A4FF91BDB2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1113" y="1927989"/>
            <a:ext cx="745177" cy="749496"/>
          </a:xfrm>
          <a:prstGeom prst="rect">
            <a:avLst/>
          </a:prstGeom>
        </p:spPr>
      </p:pic>
      <p:sp>
        <p:nvSpPr>
          <p:cNvPr id="34" name="Free-form: Shape 33">
            <a:extLst>
              <a:ext uri="{FF2B5EF4-FFF2-40B4-BE49-F238E27FC236}">
                <a16:creationId xmlns:a16="http://schemas.microsoft.com/office/drawing/2014/main" id="{9963ADC7-FF34-CC73-3713-F8181BD989EB}"/>
              </a:ext>
            </a:extLst>
          </p:cNvPr>
          <p:cNvSpPr/>
          <p:nvPr/>
        </p:nvSpPr>
        <p:spPr>
          <a:xfrm>
            <a:off x="684715" y="1909297"/>
            <a:ext cx="743565" cy="747875"/>
          </a:xfrm>
          <a:custGeom>
            <a:avLst/>
            <a:gdLst>
              <a:gd name="connsiteX0" fmla="*/ 743566 w 743565"/>
              <a:gd name="connsiteY0" fmla="*/ 373938 h 747875"/>
              <a:gd name="connsiteX1" fmla="*/ 371783 w 743565"/>
              <a:gd name="connsiteY1" fmla="*/ 0 h 747875"/>
              <a:gd name="connsiteX2" fmla="*/ 0 w 743565"/>
              <a:gd name="connsiteY2" fmla="*/ 373938 h 747875"/>
              <a:gd name="connsiteX3" fmla="*/ 371783 w 743565"/>
              <a:gd name="connsiteY3" fmla="*/ 747875 h 747875"/>
              <a:gd name="connsiteX4" fmla="*/ 743566 w 743565"/>
              <a:gd name="connsiteY4" fmla="*/ 373938 h 7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65" h="747875">
                <a:moveTo>
                  <a:pt x="743566" y="373938"/>
                </a:moveTo>
                <a:cubicBezTo>
                  <a:pt x="743566" y="167320"/>
                  <a:pt x="577009" y="0"/>
                  <a:pt x="371783" y="0"/>
                </a:cubicBezTo>
                <a:cubicBezTo>
                  <a:pt x="166557" y="0"/>
                  <a:pt x="0" y="167320"/>
                  <a:pt x="0" y="373938"/>
                </a:cubicBezTo>
                <a:cubicBezTo>
                  <a:pt x="0" y="580556"/>
                  <a:pt x="166356" y="747875"/>
                  <a:pt x="371783" y="747875"/>
                </a:cubicBezTo>
                <a:cubicBezTo>
                  <a:pt x="577210" y="747875"/>
                  <a:pt x="743566" y="580556"/>
                  <a:pt x="743566" y="373938"/>
                </a:cubicBezTo>
              </a:path>
            </a:pathLst>
          </a:custGeom>
          <a:solidFill>
            <a:schemeClr val="accent5">
              <a:lumMod val="75000"/>
            </a:schemeClr>
          </a:solidFill>
          <a:ln w="20080"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grpSp>
        <p:nvGrpSpPr>
          <p:cNvPr id="31" name="Group 30">
            <a:extLst>
              <a:ext uri="{FF2B5EF4-FFF2-40B4-BE49-F238E27FC236}">
                <a16:creationId xmlns:a16="http://schemas.microsoft.com/office/drawing/2014/main" id="{D2D34E5E-D7F7-D895-DF62-CB7DB6AC3A48}"/>
              </a:ext>
            </a:extLst>
          </p:cNvPr>
          <p:cNvGrpSpPr/>
          <p:nvPr/>
        </p:nvGrpSpPr>
        <p:grpSpPr>
          <a:xfrm>
            <a:off x="787631" y="2046266"/>
            <a:ext cx="513397" cy="504621"/>
            <a:chOff x="1497298" y="4001587"/>
            <a:chExt cx="623985" cy="607781"/>
          </a:xfrm>
          <a:solidFill>
            <a:schemeClr val="bg1"/>
          </a:solidFill>
        </p:grpSpPr>
        <p:sp>
          <p:nvSpPr>
            <p:cNvPr id="18" name="Free-form: Shape 17">
              <a:extLst>
                <a:ext uri="{FF2B5EF4-FFF2-40B4-BE49-F238E27FC236}">
                  <a16:creationId xmlns:a16="http://schemas.microsoft.com/office/drawing/2014/main" id="{CD4825D2-3BE0-C670-6CBD-A79174112659}"/>
                </a:ext>
              </a:extLst>
            </p:cNvPr>
            <p:cNvSpPr/>
            <p:nvPr/>
          </p:nvSpPr>
          <p:spPr>
            <a:xfrm>
              <a:off x="1497298" y="4174524"/>
              <a:ext cx="313165" cy="394879"/>
            </a:xfrm>
            <a:custGeom>
              <a:avLst/>
              <a:gdLst>
                <a:gd name="connsiteX0" fmla="*/ 112761 w 313165"/>
                <a:gd name="connsiteY0" fmla="*/ 98585 h 394879"/>
                <a:gd name="connsiteX1" fmla="*/ 138783 w 313165"/>
                <a:gd name="connsiteY1" fmla="*/ 105562 h 394879"/>
                <a:gd name="connsiteX2" fmla="*/ 141441 w 313165"/>
                <a:gd name="connsiteY2" fmla="*/ 103710 h 394879"/>
                <a:gd name="connsiteX3" fmla="*/ 145251 w 313165"/>
                <a:gd name="connsiteY3" fmla="*/ 78621 h 394879"/>
                <a:gd name="connsiteX4" fmla="*/ 105341 w 313165"/>
                <a:gd name="connsiteY4" fmla="*/ 9536 h 394879"/>
                <a:gd name="connsiteX5" fmla="*/ 79322 w 313165"/>
                <a:gd name="connsiteY5" fmla="*/ 2551 h 394879"/>
                <a:gd name="connsiteX6" fmla="*/ 79300 w 313165"/>
                <a:gd name="connsiteY6" fmla="*/ 2564 h 394879"/>
                <a:gd name="connsiteX7" fmla="*/ 10272 w 313165"/>
                <a:gd name="connsiteY7" fmla="*/ 42445 h 394879"/>
                <a:gd name="connsiteX8" fmla="*/ 1462 w 313165"/>
                <a:gd name="connsiteY8" fmla="*/ 67276 h 394879"/>
                <a:gd name="connsiteX9" fmla="*/ 26637 w 313165"/>
                <a:gd name="connsiteY9" fmla="*/ 76868 h 394879"/>
                <a:gd name="connsiteX10" fmla="*/ 28370 w 313165"/>
                <a:gd name="connsiteY10" fmla="*/ 75982 h 394879"/>
                <a:gd name="connsiteX11" fmla="*/ 56993 w 313165"/>
                <a:gd name="connsiteY11" fmla="*/ 59380 h 394879"/>
                <a:gd name="connsiteX12" fmla="*/ 57363 w 313165"/>
                <a:gd name="connsiteY12" fmla="*/ 59449 h 394879"/>
                <a:gd name="connsiteX13" fmla="*/ 57402 w 313165"/>
                <a:gd name="connsiteY13" fmla="*/ 59666 h 394879"/>
                <a:gd name="connsiteX14" fmla="*/ 284802 w 313165"/>
                <a:gd name="connsiteY14" fmla="*/ 393530 h 394879"/>
                <a:gd name="connsiteX15" fmla="*/ 290927 w 313165"/>
                <a:gd name="connsiteY15" fmla="*/ 394622 h 394879"/>
                <a:gd name="connsiteX16" fmla="*/ 294070 w 313165"/>
                <a:gd name="connsiteY16" fmla="*/ 394879 h 394879"/>
                <a:gd name="connsiteX17" fmla="*/ 313166 w 313165"/>
                <a:gd name="connsiteY17" fmla="*/ 375875 h 394879"/>
                <a:gd name="connsiteX18" fmla="*/ 313120 w 313165"/>
                <a:gd name="connsiteY18" fmla="*/ 374505 h 394879"/>
                <a:gd name="connsiteX19" fmla="*/ 296242 w 313165"/>
                <a:gd name="connsiteY19" fmla="*/ 356875 h 394879"/>
                <a:gd name="connsiteX20" fmla="*/ 94104 w 313165"/>
                <a:gd name="connsiteY20" fmla="*/ 70783 h 394879"/>
                <a:gd name="connsiteX21" fmla="*/ 94426 w 313165"/>
                <a:gd name="connsiteY21" fmla="*/ 68953 h 394879"/>
                <a:gd name="connsiteX22" fmla="*/ 94767 w 313165"/>
                <a:gd name="connsiteY22" fmla="*/ 68711 h 394879"/>
                <a:gd name="connsiteX23" fmla="*/ 94969 w 313165"/>
                <a:gd name="connsiteY23" fmla="*/ 68848 h 39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3165" h="394879">
                  <a:moveTo>
                    <a:pt x="112761" y="98585"/>
                  </a:moveTo>
                  <a:cubicBezTo>
                    <a:pt x="118020" y="107698"/>
                    <a:pt x="129671" y="110821"/>
                    <a:pt x="138783" y="105562"/>
                  </a:cubicBezTo>
                  <a:cubicBezTo>
                    <a:pt x="139720" y="105021"/>
                    <a:pt x="140610" y="104401"/>
                    <a:pt x="141441" y="103710"/>
                  </a:cubicBezTo>
                  <a:cubicBezTo>
                    <a:pt x="148621" y="97374"/>
                    <a:pt x="150227" y="86803"/>
                    <a:pt x="145251" y="78621"/>
                  </a:cubicBezTo>
                  <a:lnTo>
                    <a:pt x="105341" y="9536"/>
                  </a:lnTo>
                  <a:cubicBezTo>
                    <a:pt x="100086" y="422"/>
                    <a:pt x="88436" y="-2706"/>
                    <a:pt x="79322" y="2551"/>
                  </a:cubicBezTo>
                  <a:cubicBezTo>
                    <a:pt x="79314" y="2555"/>
                    <a:pt x="79308" y="2560"/>
                    <a:pt x="79300" y="2564"/>
                  </a:cubicBezTo>
                  <a:lnTo>
                    <a:pt x="10272" y="42445"/>
                  </a:lnTo>
                  <a:cubicBezTo>
                    <a:pt x="1463" y="47290"/>
                    <a:pt x="-2323" y="57963"/>
                    <a:pt x="1462" y="67276"/>
                  </a:cubicBezTo>
                  <a:cubicBezTo>
                    <a:pt x="5765" y="76877"/>
                    <a:pt x="17037" y="81172"/>
                    <a:pt x="26637" y="76868"/>
                  </a:cubicBezTo>
                  <a:cubicBezTo>
                    <a:pt x="27230" y="76602"/>
                    <a:pt x="27808" y="76307"/>
                    <a:pt x="28370" y="75982"/>
                  </a:cubicBezTo>
                  <a:lnTo>
                    <a:pt x="56993" y="59380"/>
                  </a:lnTo>
                  <a:cubicBezTo>
                    <a:pt x="57114" y="59296"/>
                    <a:pt x="57280" y="59328"/>
                    <a:pt x="57363" y="59449"/>
                  </a:cubicBezTo>
                  <a:cubicBezTo>
                    <a:pt x="57407" y="59513"/>
                    <a:pt x="57421" y="59592"/>
                    <a:pt x="57402" y="59666"/>
                  </a:cubicBezTo>
                  <a:cubicBezTo>
                    <a:pt x="28003" y="214655"/>
                    <a:pt x="129813" y="364131"/>
                    <a:pt x="284802" y="393530"/>
                  </a:cubicBezTo>
                  <a:cubicBezTo>
                    <a:pt x="286839" y="393915"/>
                    <a:pt x="288882" y="394280"/>
                    <a:pt x="290927" y="394622"/>
                  </a:cubicBezTo>
                  <a:cubicBezTo>
                    <a:pt x="291966" y="394792"/>
                    <a:pt x="293017" y="394877"/>
                    <a:pt x="294070" y="394879"/>
                  </a:cubicBezTo>
                  <a:cubicBezTo>
                    <a:pt x="304591" y="394905"/>
                    <a:pt x="313141" y="386396"/>
                    <a:pt x="313166" y="375875"/>
                  </a:cubicBezTo>
                  <a:cubicBezTo>
                    <a:pt x="313166" y="375419"/>
                    <a:pt x="313151" y="374962"/>
                    <a:pt x="313120" y="374505"/>
                  </a:cubicBezTo>
                  <a:cubicBezTo>
                    <a:pt x="312255" y="365429"/>
                    <a:pt x="305271" y="358135"/>
                    <a:pt x="296242" y="356875"/>
                  </a:cubicBezTo>
                  <a:cubicBezTo>
                    <a:pt x="161421" y="333691"/>
                    <a:pt x="70921" y="205603"/>
                    <a:pt x="94104" y="70783"/>
                  </a:cubicBezTo>
                  <a:cubicBezTo>
                    <a:pt x="94209" y="70172"/>
                    <a:pt x="94316" y="69562"/>
                    <a:pt x="94426" y="68953"/>
                  </a:cubicBezTo>
                  <a:cubicBezTo>
                    <a:pt x="94453" y="68792"/>
                    <a:pt x="94606" y="68684"/>
                    <a:pt x="94767" y="68711"/>
                  </a:cubicBezTo>
                  <a:cubicBezTo>
                    <a:pt x="94851" y="68725"/>
                    <a:pt x="94924" y="68776"/>
                    <a:pt x="94969" y="688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sp>
          <p:nvSpPr>
            <p:cNvPr id="19" name="Free-form: Shape 18">
              <a:extLst>
                <a:ext uri="{FF2B5EF4-FFF2-40B4-BE49-F238E27FC236}">
                  <a16:creationId xmlns:a16="http://schemas.microsoft.com/office/drawing/2014/main" id="{3DB43991-7964-A83F-656B-376B0D2D7E86}"/>
                </a:ext>
              </a:extLst>
            </p:cNvPr>
            <p:cNvSpPr/>
            <p:nvPr/>
          </p:nvSpPr>
          <p:spPr>
            <a:xfrm>
              <a:off x="1860688" y="4175397"/>
              <a:ext cx="260595" cy="433971"/>
            </a:xfrm>
            <a:custGeom>
              <a:avLst/>
              <a:gdLst>
                <a:gd name="connsiteX0" fmla="*/ 75669 w 260595"/>
                <a:gd name="connsiteY0" fmla="*/ 314329 h 433971"/>
                <a:gd name="connsiteX1" fmla="*/ 68547 w 260595"/>
                <a:gd name="connsiteY1" fmla="*/ 288347 h 433971"/>
                <a:gd name="connsiteX2" fmla="*/ 66782 w 260595"/>
                <a:gd name="connsiteY2" fmla="*/ 287459 h 433971"/>
                <a:gd name="connsiteX3" fmla="*/ 42017 w 260595"/>
                <a:gd name="connsiteY3" fmla="*/ 296403 h 433971"/>
                <a:gd name="connsiteX4" fmla="*/ 2508 w 260595"/>
                <a:gd name="connsiteY4" fmla="*/ 365621 h 433971"/>
                <a:gd name="connsiteX5" fmla="*/ 9612 w 260595"/>
                <a:gd name="connsiteY5" fmla="*/ 391608 h 433971"/>
                <a:gd name="connsiteX6" fmla="*/ 9623 w 260595"/>
                <a:gd name="connsiteY6" fmla="*/ 391615 h 433971"/>
                <a:gd name="connsiteX7" fmla="*/ 78946 w 260595"/>
                <a:gd name="connsiteY7" fmla="*/ 431153 h 433971"/>
                <a:gd name="connsiteX8" fmla="*/ 104025 w 260595"/>
                <a:gd name="connsiteY8" fmla="*/ 427191 h 433971"/>
                <a:gd name="connsiteX9" fmla="*/ 101394 w 260595"/>
                <a:gd name="connsiteY9" fmla="*/ 400379 h 433971"/>
                <a:gd name="connsiteX10" fmla="*/ 98720 w 260595"/>
                <a:gd name="connsiteY10" fmla="*/ 398540 h 433971"/>
                <a:gd name="connsiteX11" fmla="*/ 69592 w 260595"/>
                <a:gd name="connsiteY11" fmla="*/ 382004 h 433971"/>
                <a:gd name="connsiteX12" fmla="*/ 69483 w 260595"/>
                <a:gd name="connsiteY12" fmla="*/ 381629 h 433971"/>
                <a:gd name="connsiteX13" fmla="*/ 69640 w 260595"/>
                <a:gd name="connsiteY13" fmla="*/ 381499 h 433971"/>
                <a:gd name="connsiteX14" fmla="*/ 244262 w 260595"/>
                <a:gd name="connsiteY14" fmla="*/ 16810 h 433971"/>
                <a:gd name="connsiteX15" fmla="*/ 242919 w 260595"/>
                <a:gd name="connsiteY15" fmla="*/ 13082 h 433971"/>
                <a:gd name="connsiteX16" fmla="*/ 219906 w 260595"/>
                <a:gd name="connsiteY16" fmla="*/ 518 h 433971"/>
                <a:gd name="connsiteX17" fmla="*/ 206394 w 260595"/>
                <a:gd name="connsiteY17" fmla="*/ 23825 h 433971"/>
                <a:gd name="connsiteX18" fmla="*/ 206952 w 260595"/>
                <a:gd name="connsiteY18" fmla="*/ 25579 h 433971"/>
                <a:gd name="connsiteX19" fmla="*/ 60923 w 260595"/>
                <a:gd name="connsiteY19" fmla="*/ 344209 h 433971"/>
                <a:gd name="connsiteX20" fmla="*/ 59315 w 260595"/>
                <a:gd name="connsiteY20" fmla="*/ 344799 h 433971"/>
                <a:gd name="connsiteX21" fmla="*/ 58935 w 260595"/>
                <a:gd name="connsiteY21" fmla="*/ 344626 h 433971"/>
                <a:gd name="connsiteX22" fmla="*/ 58953 w 260595"/>
                <a:gd name="connsiteY22" fmla="*/ 344380 h 43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595" h="433971">
                  <a:moveTo>
                    <a:pt x="75669" y="314329"/>
                  </a:moveTo>
                  <a:cubicBezTo>
                    <a:pt x="80878" y="305188"/>
                    <a:pt x="77689" y="293555"/>
                    <a:pt x="68547" y="288347"/>
                  </a:cubicBezTo>
                  <a:cubicBezTo>
                    <a:pt x="67975" y="288020"/>
                    <a:pt x="67385" y="287724"/>
                    <a:pt x="66782" y="287459"/>
                  </a:cubicBezTo>
                  <a:cubicBezTo>
                    <a:pt x="57454" y="283725"/>
                    <a:pt x="46808" y="287570"/>
                    <a:pt x="42017" y="296403"/>
                  </a:cubicBezTo>
                  <a:lnTo>
                    <a:pt x="2508" y="365621"/>
                  </a:lnTo>
                  <a:cubicBezTo>
                    <a:pt x="-2707" y="374759"/>
                    <a:pt x="474" y="386394"/>
                    <a:pt x="9612" y="391608"/>
                  </a:cubicBezTo>
                  <a:cubicBezTo>
                    <a:pt x="9615" y="391611"/>
                    <a:pt x="9619" y="391613"/>
                    <a:pt x="9623" y="391615"/>
                  </a:cubicBezTo>
                  <a:lnTo>
                    <a:pt x="78946" y="431153"/>
                  </a:lnTo>
                  <a:cubicBezTo>
                    <a:pt x="87161" y="436082"/>
                    <a:pt x="97729" y="434413"/>
                    <a:pt x="104025" y="427191"/>
                  </a:cubicBezTo>
                  <a:cubicBezTo>
                    <a:pt x="110703" y="419060"/>
                    <a:pt x="109525" y="407056"/>
                    <a:pt x="101394" y="400379"/>
                  </a:cubicBezTo>
                  <a:cubicBezTo>
                    <a:pt x="100557" y="399691"/>
                    <a:pt x="99662" y="399076"/>
                    <a:pt x="98720" y="398540"/>
                  </a:cubicBezTo>
                  <a:lnTo>
                    <a:pt x="69592" y="382004"/>
                  </a:lnTo>
                  <a:cubicBezTo>
                    <a:pt x="69459" y="381931"/>
                    <a:pt x="69409" y="381763"/>
                    <a:pt x="69483" y="381629"/>
                  </a:cubicBezTo>
                  <a:cubicBezTo>
                    <a:pt x="69517" y="381568"/>
                    <a:pt x="69573" y="381521"/>
                    <a:pt x="69640" y="381499"/>
                  </a:cubicBezTo>
                  <a:cubicBezTo>
                    <a:pt x="218567" y="329014"/>
                    <a:pt x="296747" y="165736"/>
                    <a:pt x="244262" y="16810"/>
                  </a:cubicBezTo>
                  <a:cubicBezTo>
                    <a:pt x="243823" y="15564"/>
                    <a:pt x="243375" y="14321"/>
                    <a:pt x="242919" y="13082"/>
                  </a:cubicBezTo>
                  <a:cubicBezTo>
                    <a:pt x="239561" y="3650"/>
                    <a:pt x="229656" y="-1758"/>
                    <a:pt x="219906" y="518"/>
                  </a:cubicBezTo>
                  <a:cubicBezTo>
                    <a:pt x="209739" y="3223"/>
                    <a:pt x="203689" y="13658"/>
                    <a:pt x="206394" y="23825"/>
                  </a:cubicBezTo>
                  <a:cubicBezTo>
                    <a:pt x="206551" y="24418"/>
                    <a:pt x="206738" y="25003"/>
                    <a:pt x="206952" y="25579"/>
                  </a:cubicBezTo>
                  <a:cubicBezTo>
                    <a:pt x="254615" y="153891"/>
                    <a:pt x="189235" y="296547"/>
                    <a:pt x="60923" y="344209"/>
                  </a:cubicBezTo>
                  <a:cubicBezTo>
                    <a:pt x="60387" y="344407"/>
                    <a:pt x="59851" y="344604"/>
                    <a:pt x="59315" y="344799"/>
                  </a:cubicBezTo>
                  <a:cubicBezTo>
                    <a:pt x="59162" y="344857"/>
                    <a:pt x="58992" y="344779"/>
                    <a:pt x="58935" y="344626"/>
                  </a:cubicBezTo>
                  <a:cubicBezTo>
                    <a:pt x="58904" y="344545"/>
                    <a:pt x="58911" y="344456"/>
                    <a:pt x="58953" y="34438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sp>
          <p:nvSpPr>
            <p:cNvPr id="20" name="Free-form: Shape 19">
              <a:extLst>
                <a:ext uri="{FF2B5EF4-FFF2-40B4-BE49-F238E27FC236}">
                  <a16:creationId xmlns:a16="http://schemas.microsoft.com/office/drawing/2014/main" id="{04F9D52F-5297-ACFA-3518-38B402400EAF}"/>
                </a:ext>
              </a:extLst>
            </p:cNvPr>
            <p:cNvSpPr/>
            <p:nvPr/>
          </p:nvSpPr>
          <p:spPr>
            <a:xfrm>
              <a:off x="1612312" y="4001587"/>
              <a:ext cx="446760" cy="133382"/>
            </a:xfrm>
            <a:custGeom>
              <a:avLst/>
              <a:gdLst>
                <a:gd name="connsiteX0" fmla="*/ 408493 w 446760"/>
                <a:gd name="connsiteY0" fmla="*/ 67716 h 133382"/>
                <a:gd name="connsiteX1" fmla="*/ 408196 w 446760"/>
                <a:gd name="connsiteY1" fmla="*/ 67990 h 133382"/>
                <a:gd name="connsiteX2" fmla="*/ 408026 w 446760"/>
                <a:gd name="connsiteY2" fmla="*/ 67925 h 133382"/>
                <a:gd name="connsiteX3" fmla="*/ 5412 w 446760"/>
                <a:gd name="connsiteY3" fmla="*/ 100744 h 133382"/>
                <a:gd name="connsiteX4" fmla="*/ 4795 w 446760"/>
                <a:gd name="connsiteY4" fmla="*/ 101472 h 133382"/>
                <a:gd name="connsiteX5" fmla="*/ 4414 w 446760"/>
                <a:gd name="connsiteY5" fmla="*/ 126723 h 133382"/>
                <a:gd name="connsiteX6" fmla="*/ 31275 w 446760"/>
                <a:gd name="connsiteY6" fmla="*/ 128802 h 133382"/>
                <a:gd name="connsiteX7" fmla="*/ 33475 w 446760"/>
                <a:gd name="connsiteY7" fmla="*/ 126580 h 133382"/>
                <a:gd name="connsiteX8" fmla="*/ 380185 w 446760"/>
                <a:gd name="connsiteY8" fmla="*/ 94414 h 133382"/>
                <a:gd name="connsiteX9" fmla="*/ 380216 w 446760"/>
                <a:gd name="connsiteY9" fmla="*/ 94898 h 133382"/>
                <a:gd name="connsiteX10" fmla="*/ 379975 w 446760"/>
                <a:gd name="connsiteY10" fmla="*/ 95014 h 133382"/>
                <a:gd name="connsiteX11" fmla="*/ 346895 w 446760"/>
                <a:gd name="connsiteY11" fmla="*/ 95014 h 133382"/>
                <a:gd name="connsiteX12" fmla="*/ 327837 w 446760"/>
                <a:gd name="connsiteY12" fmla="*/ 114057 h 133382"/>
                <a:gd name="connsiteX13" fmla="*/ 328112 w 446760"/>
                <a:gd name="connsiteY13" fmla="*/ 117284 h 133382"/>
                <a:gd name="connsiteX14" fmla="*/ 347933 w 446760"/>
                <a:gd name="connsiteY14" fmla="*/ 133133 h 133382"/>
                <a:gd name="connsiteX15" fmla="*/ 425238 w 446760"/>
                <a:gd name="connsiteY15" fmla="*/ 133133 h 133382"/>
                <a:gd name="connsiteX16" fmla="*/ 427400 w 446760"/>
                <a:gd name="connsiteY16" fmla="*/ 133371 h 133382"/>
                <a:gd name="connsiteX17" fmla="*/ 437754 w 446760"/>
                <a:gd name="connsiteY17" fmla="*/ 130228 h 133382"/>
                <a:gd name="connsiteX18" fmla="*/ 439021 w 446760"/>
                <a:gd name="connsiteY18" fmla="*/ 129342 h 133382"/>
                <a:gd name="connsiteX19" fmla="*/ 439649 w 446760"/>
                <a:gd name="connsiteY19" fmla="*/ 128904 h 133382"/>
                <a:gd name="connsiteX20" fmla="*/ 440021 w 446760"/>
                <a:gd name="connsiteY20" fmla="*/ 128523 h 133382"/>
                <a:gd name="connsiteX21" fmla="*/ 441202 w 446760"/>
                <a:gd name="connsiteY21" fmla="*/ 127571 h 133382"/>
                <a:gd name="connsiteX22" fmla="*/ 446755 w 446760"/>
                <a:gd name="connsiteY22" fmla="*/ 114074 h 133382"/>
                <a:gd name="connsiteX23" fmla="*/ 446755 w 446760"/>
                <a:gd name="connsiteY23" fmla="*/ 34273 h 133382"/>
                <a:gd name="connsiteX24" fmla="*/ 430896 w 446760"/>
                <a:gd name="connsiteY24" fmla="*/ 14452 h 133382"/>
                <a:gd name="connsiteX25" fmla="*/ 408925 w 446760"/>
                <a:gd name="connsiteY25" fmla="*/ 30041 h 133382"/>
                <a:gd name="connsiteX26" fmla="*/ 408655 w 446760"/>
                <a:gd name="connsiteY26" fmla="*/ 33254 h 13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60" h="133382">
                  <a:moveTo>
                    <a:pt x="408493" y="67716"/>
                  </a:moveTo>
                  <a:cubicBezTo>
                    <a:pt x="408487" y="67874"/>
                    <a:pt x="408354" y="67996"/>
                    <a:pt x="408196" y="67990"/>
                  </a:cubicBezTo>
                  <a:cubicBezTo>
                    <a:pt x="408134" y="67987"/>
                    <a:pt x="408074" y="67964"/>
                    <a:pt x="408026" y="67925"/>
                  </a:cubicBezTo>
                  <a:cubicBezTo>
                    <a:pt x="287785" y="-34191"/>
                    <a:pt x="107528" y="-19498"/>
                    <a:pt x="5412" y="100744"/>
                  </a:cubicBezTo>
                  <a:cubicBezTo>
                    <a:pt x="5206" y="100986"/>
                    <a:pt x="5000" y="101229"/>
                    <a:pt x="4795" y="101472"/>
                  </a:cubicBezTo>
                  <a:cubicBezTo>
                    <a:pt x="-1451" y="108678"/>
                    <a:pt x="-1612" y="119332"/>
                    <a:pt x="4414" y="126723"/>
                  </a:cubicBezTo>
                  <a:cubicBezTo>
                    <a:pt x="11257" y="134714"/>
                    <a:pt x="23283" y="135645"/>
                    <a:pt x="31275" y="128802"/>
                  </a:cubicBezTo>
                  <a:cubicBezTo>
                    <a:pt x="32068" y="128123"/>
                    <a:pt x="32803" y="127380"/>
                    <a:pt x="33475" y="126580"/>
                  </a:cubicBezTo>
                  <a:cubicBezTo>
                    <a:pt x="120659" y="22575"/>
                    <a:pt x="275356" y="8223"/>
                    <a:pt x="380185" y="94414"/>
                  </a:cubicBezTo>
                  <a:cubicBezTo>
                    <a:pt x="380327" y="94539"/>
                    <a:pt x="380341" y="94756"/>
                    <a:pt x="380216" y="94898"/>
                  </a:cubicBezTo>
                  <a:cubicBezTo>
                    <a:pt x="380154" y="94968"/>
                    <a:pt x="380068" y="95010"/>
                    <a:pt x="379975" y="95014"/>
                  </a:cubicBezTo>
                  <a:lnTo>
                    <a:pt x="346895" y="95014"/>
                  </a:lnTo>
                  <a:cubicBezTo>
                    <a:pt x="336374" y="95010"/>
                    <a:pt x="327842" y="103536"/>
                    <a:pt x="327837" y="114057"/>
                  </a:cubicBezTo>
                  <a:cubicBezTo>
                    <a:pt x="327837" y="115139"/>
                    <a:pt x="327929" y="116218"/>
                    <a:pt x="328112" y="117284"/>
                  </a:cubicBezTo>
                  <a:cubicBezTo>
                    <a:pt x="330010" y="126670"/>
                    <a:pt x="338360" y="133347"/>
                    <a:pt x="347933" y="133133"/>
                  </a:cubicBezTo>
                  <a:lnTo>
                    <a:pt x="425238" y="133133"/>
                  </a:lnTo>
                  <a:cubicBezTo>
                    <a:pt x="425953" y="133255"/>
                    <a:pt x="426675" y="133334"/>
                    <a:pt x="427400" y="133371"/>
                  </a:cubicBezTo>
                  <a:cubicBezTo>
                    <a:pt x="431084" y="133352"/>
                    <a:pt x="434681" y="132260"/>
                    <a:pt x="437754" y="130228"/>
                  </a:cubicBezTo>
                  <a:cubicBezTo>
                    <a:pt x="438192" y="129952"/>
                    <a:pt x="438602" y="129647"/>
                    <a:pt x="439021" y="129342"/>
                  </a:cubicBezTo>
                  <a:cubicBezTo>
                    <a:pt x="439230" y="129180"/>
                    <a:pt x="439449" y="129066"/>
                    <a:pt x="439649" y="128904"/>
                  </a:cubicBezTo>
                  <a:cubicBezTo>
                    <a:pt x="439850" y="128742"/>
                    <a:pt x="439888" y="128638"/>
                    <a:pt x="440021" y="128523"/>
                  </a:cubicBezTo>
                  <a:cubicBezTo>
                    <a:pt x="440411" y="128190"/>
                    <a:pt x="440840" y="127923"/>
                    <a:pt x="441202" y="127571"/>
                  </a:cubicBezTo>
                  <a:cubicBezTo>
                    <a:pt x="444767" y="123985"/>
                    <a:pt x="446764" y="119131"/>
                    <a:pt x="446755" y="114074"/>
                  </a:cubicBezTo>
                  <a:lnTo>
                    <a:pt x="446755" y="34273"/>
                  </a:lnTo>
                  <a:cubicBezTo>
                    <a:pt x="446968" y="24697"/>
                    <a:pt x="440286" y="16345"/>
                    <a:pt x="430896" y="14452"/>
                  </a:cubicBezTo>
                  <a:cubicBezTo>
                    <a:pt x="420523" y="12690"/>
                    <a:pt x="410687" y="19670"/>
                    <a:pt x="408925" y="30041"/>
                  </a:cubicBezTo>
                  <a:cubicBezTo>
                    <a:pt x="408744" y="31103"/>
                    <a:pt x="408654" y="32178"/>
                    <a:pt x="408655" y="332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sp>
          <p:nvSpPr>
            <p:cNvPr id="28" name="Free-form: Shape 27">
              <a:extLst>
                <a:ext uri="{FF2B5EF4-FFF2-40B4-BE49-F238E27FC236}">
                  <a16:creationId xmlns:a16="http://schemas.microsoft.com/office/drawing/2014/main" id="{8584FFFE-58B0-7338-FF69-6CF4ABACD819}"/>
                </a:ext>
              </a:extLst>
            </p:cNvPr>
            <p:cNvSpPr/>
            <p:nvPr/>
          </p:nvSpPr>
          <p:spPr>
            <a:xfrm>
              <a:off x="1665764" y="4077849"/>
              <a:ext cx="313165" cy="380730"/>
            </a:xfrm>
            <a:custGeom>
              <a:avLst/>
              <a:gdLst>
                <a:gd name="connsiteX0" fmla="*/ 331067 w 351948"/>
                <a:gd name="connsiteY0" fmla="*/ 264795 h 515302"/>
                <a:gd name="connsiteX1" fmla="*/ 252962 w 351948"/>
                <a:gd name="connsiteY1" fmla="*/ 333375 h 515302"/>
                <a:gd name="connsiteX2" fmla="*/ 227245 w 351948"/>
                <a:gd name="connsiteY2" fmla="*/ 240030 h 515302"/>
                <a:gd name="connsiteX3" fmla="*/ 146282 w 351948"/>
                <a:gd name="connsiteY3" fmla="*/ 0 h 515302"/>
                <a:gd name="connsiteX4" fmla="*/ 84370 w 351948"/>
                <a:gd name="connsiteY4" fmla="*/ 190500 h 515302"/>
                <a:gd name="connsiteX5" fmla="*/ 12932 w 351948"/>
                <a:gd name="connsiteY5" fmla="*/ 274320 h 515302"/>
                <a:gd name="connsiteX6" fmla="*/ 71987 w 351948"/>
                <a:gd name="connsiteY6" fmla="*/ 481013 h 515302"/>
                <a:gd name="connsiteX7" fmla="*/ 108182 w 351948"/>
                <a:gd name="connsiteY7" fmla="*/ 289560 h 515302"/>
                <a:gd name="connsiteX8" fmla="*/ 131995 w 351948"/>
                <a:gd name="connsiteY8" fmla="*/ 421005 h 515302"/>
                <a:gd name="connsiteX9" fmla="*/ 175810 w 351948"/>
                <a:gd name="connsiteY9" fmla="*/ 515303 h 515302"/>
                <a:gd name="connsiteX10" fmla="*/ 337735 w 351948"/>
                <a:gd name="connsiteY10" fmla="*/ 406718 h 515302"/>
                <a:gd name="connsiteX11" fmla="*/ 331067 w 351948"/>
                <a:gd name="connsiteY11" fmla="*/ 264795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48" h="515302">
                  <a:moveTo>
                    <a:pt x="331067" y="264795"/>
                  </a:moveTo>
                  <a:cubicBezTo>
                    <a:pt x="341545" y="308610"/>
                    <a:pt x="296777" y="351473"/>
                    <a:pt x="252962" y="333375"/>
                  </a:cubicBezTo>
                  <a:cubicBezTo>
                    <a:pt x="215815" y="320040"/>
                    <a:pt x="201527" y="277178"/>
                    <a:pt x="227245" y="240030"/>
                  </a:cubicBezTo>
                  <a:cubicBezTo>
                    <a:pt x="285347" y="162878"/>
                    <a:pt x="242485" y="41910"/>
                    <a:pt x="146282" y="0"/>
                  </a:cubicBezTo>
                  <a:cubicBezTo>
                    <a:pt x="190097" y="82868"/>
                    <a:pt x="123422" y="158115"/>
                    <a:pt x="84370" y="190500"/>
                  </a:cubicBezTo>
                  <a:cubicBezTo>
                    <a:pt x="46270" y="221933"/>
                    <a:pt x="20552" y="255270"/>
                    <a:pt x="12932" y="274320"/>
                  </a:cubicBezTo>
                  <a:cubicBezTo>
                    <a:pt x="-26120" y="368618"/>
                    <a:pt x="31982" y="459105"/>
                    <a:pt x="71987" y="481013"/>
                  </a:cubicBezTo>
                  <a:cubicBezTo>
                    <a:pt x="53890" y="440055"/>
                    <a:pt x="37697" y="362903"/>
                    <a:pt x="108182" y="289560"/>
                  </a:cubicBezTo>
                  <a:cubicBezTo>
                    <a:pt x="108182" y="289560"/>
                    <a:pt x="88180" y="367665"/>
                    <a:pt x="131995" y="421005"/>
                  </a:cubicBezTo>
                  <a:cubicBezTo>
                    <a:pt x="175810" y="475298"/>
                    <a:pt x="175810" y="515303"/>
                    <a:pt x="175810" y="515303"/>
                  </a:cubicBezTo>
                  <a:cubicBezTo>
                    <a:pt x="244390" y="515303"/>
                    <a:pt x="310112" y="474345"/>
                    <a:pt x="337735" y="406718"/>
                  </a:cubicBezTo>
                  <a:cubicBezTo>
                    <a:pt x="356785" y="365760"/>
                    <a:pt x="358690" y="301943"/>
                    <a:pt x="331067" y="26479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grpSp>
      <p:sp>
        <p:nvSpPr>
          <p:cNvPr id="36" name="Freeform: Shape 59">
            <a:extLst>
              <a:ext uri="{FF2B5EF4-FFF2-40B4-BE49-F238E27FC236}">
                <a16:creationId xmlns:a16="http://schemas.microsoft.com/office/drawing/2014/main" id="{FCD87D31-0FA6-2742-5568-1F5FB4BBE710}"/>
              </a:ext>
            </a:extLst>
          </p:cNvPr>
          <p:cNvSpPr/>
          <p:nvPr/>
        </p:nvSpPr>
        <p:spPr>
          <a:xfrm>
            <a:off x="3461656" y="1917057"/>
            <a:ext cx="745177" cy="749496"/>
          </a:xfrm>
          <a:custGeom>
            <a:avLst/>
            <a:gdLst>
              <a:gd name="connsiteX0" fmla="*/ 873568 w 873568"/>
              <a:gd name="connsiteY0" fmla="*/ 436784 h 873568"/>
              <a:gd name="connsiteX1" fmla="*/ 436784 w 873568"/>
              <a:gd name="connsiteY1" fmla="*/ 0 h 873568"/>
              <a:gd name="connsiteX2" fmla="*/ 0 w 873568"/>
              <a:gd name="connsiteY2" fmla="*/ 436784 h 873568"/>
              <a:gd name="connsiteX3" fmla="*/ 436784 w 873568"/>
              <a:gd name="connsiteY3" fmla="*/ 873568 h 873568"/>
              <a:gd name="connsiteX4" fmla="*/ 873568 w 873568"/>
              <a:gd name="connsiteY4" fmla="*/ 436784 h 87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68" h="873568">
                <a:moveTo>
                  <a:pt x="873568" y="436784"/>
                </a:moveTo>
                <a:cubicBezTo>
                  <a:pt x="873568" y="195441"/>
                  <a:pt x="677891" y="0"/>
                  <a:pt x="436784" y="0"/>
                </a:cubicBezTo>
                <a:cubicBezTo>
                  <a:pt x="195677" y="0"/>
                  <a:pt x="0" y="195441"/>
                  <a:pt x="0" y="436784"/>
                </a:cubicBezTo>
                <a:cubicBezTo>
                  <a:pt x="0" y="678127"/>
                  <a:pt x="195441" y="873568"/>
                  <a:pt x="436784" y="873568"/>
                </a:cubicBezTo>
                <a:cubicBezTo>
                  <a:pt x="678127" y="873568"/>
                  <a:pt x="873568" y="678127"/>
                  <a:pt x="873568" y="436784"/>
                </a:cubicBezTo>
              </a:path>
            </a:pathLst>
          </a:custGeom>
          <a:solidFill>
            <a:schemeClr val="accent1">
              <a:lumMod val="75000"/>
            </a:schemeClr>
          </a:solidFill>
          <a:ln w="23426" cap="flat">
            <a:solidFill>
              <a:schemeClr val="accent1">
                <a:lumMod val="75000"/>
              </a:schemeClr>
            </a:solidFill>
            <a:prstDash val="solid"/>
            <a:miter/>
          </a:ln>
        </p:spPr>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53585A"/>
              </a:solidFill>
              <a:effectLst/>
              <a:uLnTx/>
              <a:uFillTx/>
              <a:latin typeface="+mn-lt"/>
              <a:ea typeface="MS PGothic" charset="0"/>
              <a:cs typeface="+mn-cs"/>
            </a:endParaRPr>
          </a:p>
        </p:txBody>
      </p:sp>
      <p:sp>
        <p:nvSpPr>
          <p:cNvPr id="37" name="Freeform: Shape 60">
            <a:extLst>
              <a:ext uri="{FF2B5EF4-FFF2-40B4-BE49-F238E27FC236}">
                <a16:creationId xmlns:a16="http://schemas.microsoft.com/office/drawing/2014/main" id="{7C06C395-019A-3D69-A15A-5E0626DB2CAA}"/>
              </a:ext>
            </a:extLst>
          </p:cNvPr>
          <p:cNvSpPr/>
          <p:nvPr/>
        </p:nvSpPr>
        <p:spPr>
          <a:xfrm>
            <a:off x="3632609" y="2101635"/>
            <a:ext cx="403267" cy="399719"/>
          </a:xfrm>
          <a:custGeom>
            <a:avLst/>
            <a:gdLst>
              <a:gd name="connsiteX0" fmla="*/ 114520 w 472748"/>
              <a:gd name="connsiteY0" fmla="*/ 101033 h 465887"/>
              <a:gd name="connsiteX1" fmla="*/ 101033 w 472748"/>
              <a:gd name="connsiteY1" fmla="*/ 87546 h 465887"/>
              <a:gd name="connsiteX2" fmla="*/ 87546 w 472748"/>
              <a:gd name="connsiteY2" fmla="*/ 101033 h 465887"/>
              <a:gd name="connsiteX3" fmla="*/ 101033 w 472748"/>
              <a:gd name="connsiteY3" fmla="*/ 114520 h 465887"/>
              <a:gd name="connsiteX4" fmla="*/ 114520 w 472748"/>
              <a:gd name="connsiteY4" fmla="*/ 101033 h 465887"/>
              <a:gd name="connsiteX5" fmla="*/ 365328 w 472748"/>
              <a:gd name="connsiteY5" fmla="*/ 129900 h 465887"/>
              <a:gd name="connsiteX6" fmla="*/ 333148 w 472748"/>
              <a:gd name="connsiteY6" fmla="*/ 215553 h 465887"/>
              <a:gd name="connsiteX7" fmla="*/ 323447 w 472748"/>
              <a:gd name="connsiteY7" fmla="*/ 225254 h 465887"/>
              <a:gd name="connsiteX8" fmla="*/ 313746 w 472748"/>
              <a:gd name="connsiteY8" fmla="*/ 215553 h 465887"/>
              <a:gd name="connsiteX9" fmla="*/ 357519 w 472748"/>
              <a:gd name="connsiteY9" fmla="*/ 111917 h 465887"/>
              <a:gd name="connsiteX10" fmla="*/ 370296 w 472748"/>
              <a:gd name="connsiteY10" fmla="*/ 117123 h 465887"/>
              <a:gd name="connsiteX11" fmla="*/ 365328 w 472748"/>
              <a:gd name="connsiteY11" fmla="*/ 129900 h 465887"/>
              <a:gd name="connsiteX12" fmla="*/ 133922 w 472748"/>
              <a:gd name="connsiteY12" fmla="*/ 101033 h 465887"/>
              <a:gd name="connsiteX13" fmla="*/ 100796 w 472748"/>
              <a:gd name="connsiteY13" fmla="*/ 133922 h 465887"/>
              <a:gd name="connsiteX14" fmla="*/ 67907 w 472748"/>
              <a:gd name="connsiteY14" fmla="*/ 101033 h 465887"/>
              <a:gd name="connsiteX15" fmla="*/ 91095 w 472748"/>
              <a:gd name="connsiteY15" fmla="*/ 69564 h 465887"/>
              <a:gd name="connsiteX16" fmla="*/ 91095 w 472748"/>
              <a:gd name="connsiteY16" fmla="*/ 36202 h 465887"/>
              <a:gd name="connsiteX17" fmla="*/ 100796 w 472748"/>
              <a:gd name="connsiteY17" fmla="*/ 26500 h 465887"/>
              <a:gd name="connsiteX18" fmla="*/ 110497 w 472748"/>
              <a:gd name="connsiteY18" fmla="*/ 36202 h 465887"/>
              <a:gd name="connsiteX19" fmla="*/ 110497 w 472748"/>
              <a:gd name="connsiteY19" fmla="*/ 69564 h 465887"/>
              <a:gd name="connsiteX20" fmla="*/ 133922 w 472748"/>
              <a:gd name="connsiteY20" fmla="*/ 101033 h 465887"/>
              <a:gd name="connsiteX21" fmla="*/ 472512 w 472748"/>
              <a:gd name="connsiteY21" fmla="*/ 215553 h 465887"/>
              <a:gd name="connsiteX22" fmla="*/ 414306 w 472748"/>
              <a:gd name="connsiteY22" fmla="*/ 87546 h 465887"/>
              <a:gd name="connsiteX23" fmla="*/ 414306 w 472748"/>
              <a:gd name="connsiteY23" fmla="*/ 58206 h 465887"/>
              <a:gd name="connsiteX24" fmla="*/ 406498 w 472748"/>
              <a:gd name="connsiteY24" fmla="*/ 50398 h 465887"/>
              <a:gd name="connsiteX25" fmla="*/ 343086 w 472748"/>
              <a:gd name="connsiteY25" fmla="*/ 50398 h 465887"/>
              <a:gd name="connsiteX26" fmla="*/ 335278 w 472748"/>
              <a:gd name="connsiteY26" fmla="*/ 58206 h 465887"/>
              <a:gd name="connsiteX27" fmla="*/ 335278 w 472748"/>
              <a:gd name="connsiteY27" fmla="*/ 83524 h 465887"/>
              <a:gd name="connsiteX28" fmla="*/ 270446 w 472748"/>
              <a:gd name="connsiteY28" fmla="*/ 215553 h 465887"/>
              <a:gd name="connsiteX29" fmla="*/ 335278 w 472748"/>
              <a:gd name="connsiteY29" fmla="*/ 347345 h 465887"/>
              <a:gd name="connsiteX30" fmla="*/ 335278 w 472748"/>
              <a:gd name="connsiteY30" fmla="*/ 362961 h 465887"/>
              <a:gd name="connsiteX31" fmla="*/ 343086 w 472748"/>
              <a:gd name="connsiteY31" fmla="*/ 370770 h 465887"/>
              <a:gd name="connsiteX32" fmla="*/ 361778 w 472748"/>
              <a:gd name="connsiteY32" fmla="*/ 370770 h 465887"/>
              <a:gd name="connsiteX33" fmla="*/ 361778 w 472748"/>
              <a:gd name="connsiteY33" fmla="*/ 378341 h 465887"/>
              <a:gd name="connsiteX34" fmla="*/ 294108 w 472748"/>
              <a:gd name="connsiteY34" fmla="*/ 446012 h 465887"/>
              <a:gd name="connsiteX35" fmla="*/ 226437 w 472748"/>
              <a:gd name="connsiteY35" fmla="*/ 378341 h 465887"/>
              <a:gd name="connsiteX36" fmla="*/ 226437 w 472748"/>
              <a:gd name="connsiteY36" fmla="*/ 336461 h 465887"/>
              <a:gd name="connsiteX37" fmla="*/ 226437 w 472748"/>
              <a:gd name="connsiteY37" fmla="*/ 181007 h 465887"/>
              <a:gd name="connsiteX38" fmla="*/ 210584 w 472748"/>
              <a:gd name="connsiteY38" fmla="*/ 136288 h 465887"/>
              <a:gd name="connsiteX39" fmla="*/ 198280 w 472748"/>
              <a:gd name="connsiteY39" fmla="*/ 128480 h 465887"/>
              <a:gd name="connsiteX40" fmla="*/ 202066 w 472748"/>
              <a:gd name="connsiteY40" fmla="*/ 101033 h 465887"/>
              <a:gd name="connsiteX41" fmla="*/ 101033 w 472748"/>
              <a:gd name="connsiteY41" fmla="*/ 0 h 465887"/>
              <a:gd name="connsiteX42" fmla="*/ 0 w 472748"/>
              <a:gd name="connsiteY42" fmla="*/ 101033 h 465887"/>
              <a:gd name="connsiteX43" fmla="*/ 101033 w 472748"/>
              <a:gd name="connsiteY43" fmla="*/ 202066 h 465887"/>
              <a:gd name="connsiteX44" fmla="*/ 191182 w 472748"/>
              <a:gd name="connsiteY44" fmla="*/ 146699 h 465887"/>
              <a:gd name="connsiteX45" fmla="*/ 197570 w 472748"/>
              <a:gd name="connsiteY45" fmla="*/ 150958 h 465887"/>
              <a:gd name="connsiteX46" fmla="*/ 207035 w 472748"/>
              <a:gd name="connsiteY46" fmla="*/ 181007 h 465887"/>
              <a:gd name="connsiteX47" fmla="*/ 207035 w 472748"/>
              <a:gd name="connsiteY47" fmla="*/ 336934 h 465887"/>
              <a:gd name="connsiteX48" fmla="*/ 207035 w 472748"/>
              <a:gd name="connsiteY48" fmla="*/ 378814 h 465887"/>
              <a:gd name="connsiteX49" fmla="*/ 294344 w 472748"/>
              <a:gd name="connsiteY49" fmla="*/ 465887 h 465887"/>
              <a:gd name="connsiteX50" fmla="*/ 381417 w 472748"/>
              <a:gd name="connsiteY50" fmla="*/ 378814 h 465887"/>
              <a:gd name="connsiteX51" fmla="*/ 381417 w 472748"/>
              <a:gd name="connsiteY51" fmla="*/ 371243 h 465887"/>
              <a:gd name="connsiteX52" fmla="*/ 406734 w 472748"/>
              <a:gd name="connsiteY52" fmla="*/ 371243 h 465887"/>
              <a:gd name="connsiteX53" fmla="*/ 414543 w 472748"/>
              <a:gd name="connsiteY53" fmla="*/ 363435 h 465887"/>
              <a:gd name="connsiteX54" fmla="*/ 414543 w 472748"/>
              <a:gd name="connsiteY54" fmla="*/ 343796 h 465887"/>
              <a:gd name="connsiteX55" fmla="*/ 472749 w 472748"/>
              <a:gd name="connsiteY55" fmla="*/ 215789 h 46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2748" h="465887">
                <a:moveTo>
                  <a:pt x="114520" y="101033"/>
                </a:moveTo>
                <a:cubicBezTo>
                  <a:pt x="114520" y="93461"/>
                  <a:pt x="108368" y="87546"/>
                  <a:pt x="101033" y="87546"/>
                </a:cubicBezTo>
                <a:cubicBezTo>
                  <a:pt x="93698" y="87546"/>
                  <a:pt x="87546" y="93698"/>
                  <a:pt x="87546" y="101033"/>
                </a:cubicBezTo>
                <a:cubicBezTo>
                  <a:pt x="87546" y="108368"/>
                  <a:pt x="93698" y="114520"/>
                  <a:pt x="101033" y="114520"/>
                </a:cubicBezTo>
                <a:cubicBezTo>
                  <a:pt x="108368" y="114520"/>
                  <a:pt x="114520" y="108368"/>
                  <a:pt x="114520" y="101033"/>
                </a:cubicBezTo>
                <a:moveTo>
                  <a:pt x="365328" y="129900"/>
                </a:moveTo>
                <a:cubicBezTo>
                  <a:pt x="363671" y="130609"/>
                  <a:pt x="333148" y="145752"/>
                  <a:pt x="333148" y="215553"/>
                </a:cubicBezTo>
                <a:cubicBezTo>
                  <a:pt x="333148" y="220995"/>
                  <a:pt x="328889" y="225254"/>
                  <a:pt x="323447" y="225254"/>
                </a:cubicBezTo>
                <a:cubicBezTo>
                  <a:pt x="318005" y="225254"/>
                  <a:pt x="313746" y="220995"/>
                  <a:pt x="313746" y="215553"/>
                </a:cubicBezTo>
                <a:cubicBezTo>
                  <a:pt x="313746" y="131556"/>
                  <a:pt x="355863" y="112864"/>
                  <a:pt x="357519" y="111917"/>
                </a:cubicBezTo>
                <a:cubicBezTo>
                  <a:pt x="362488" y="109788"/>
                  <a:pt x="368167" y="112154"/>
                  <a:pt x="370296" y="117123"/>
                </a:cubicBezTo>
                <a:cubicBezTo>
                  <a:pt x="372426" y="122091"/>
                  <a:pt x="370296" y="127770"/>
                  <a:pt x="365328" y="129900"/>
                </a:cubicBezTo>
                <a:moveTo>
                  <a:pt x="133922" y="101033"/>
                </a:moveTo>
                <a:cubicBezTo>
                  <a:pt x="133922" y="119252"/>
                  <a:pt x="119015" y="133922"/>
                  <a:pt x="100796" y="133922"/>
                </a:cubicBezTo>
                <a:cubicBezTo>
                  <a:pt x="82577" y="133922"/>
                  <a:pt x="67907" y="119252"/>
                  <a:pt x="67907" y="101033"/>
                </a:cubicBezTo>
                <a:cubicBezTo>
                  <a:pt x="67907" y="86126"/>
                  <a:pt x="77608" y="73586"/>
                  <a:pt x="91095" y="69564"/>
                </a:cubicBezTo>
                <a:lnTo>
                  <a:pt x="91095" y="36202"/>
                </a:lnTo>
                <a:cubicBezTo>
                  <a:pt x="91095" y="30759"/>
                  <a:pt x="95354" y="26500"/>
                  <a:pt x="100796" y="26500"/>
                </a:cubicBezTo>
                <a:cubicBezTo>
                  <a:pt x="106238" y="26500"/>
                  <a:pt x="110497" y="30759"/>
                  <a:pt x="110497" y="36202"/>
                </a:cubicBezTo>
                <a:lnTo>
                  <a:pt x="110497" y="69564"/>
                </a:lnTo>
                <a:cubicBezTo>
                  <a:pt x="123984" y="73823"/>
                  <a:pt x="133922" y="86363"/>
                  <a:pt x="133922" y="101033"/>
                </a:cubicBezTo>
                <a:moveTo>
                  <a:pt x="472512" y="215553"/>
                </a:moveTo>
                <a:cubicBezTo>
                  <a:pt x="472512" y="159003"/>
                  <a:pt x="448615" y="110024"/>
                  <a:pt x="414306" y="87546"/>
                </a:cubicBezTo>
                <a:lnTo>
                  <a:pt x="414306" y="58206"/>
                </a:lnTo>
                <a:cubicBezTo>
                  <a:pt x="414306" y="53947"/>
                  <a:pt x="410757" y="50398"/>
                  <a:pt x="406498" y="50398"/>
                </a:cubicBezTo>
                <a:lnTo>
                  <a:pt x="343086" y="50398"/>
                </a:lnTo>
                <a:cubicBezTo>
                  <a:pt x="338827" y="50398"/>
                  <a:pt x="335278" y="53947"/>
                  <a:pt x="335278" y="58206"/>
                </a:cubicBezTo>
                <a:lnTo>
                  <a:pt x="335278" y="83524"/>
                </a:lnTo>
                <a:cubicBezTo>
                  <a:pt x="297420" y="103872"/>
                  <a:pt x="270446" y="155217"/>
                  <a:pt x="270446" y="215553"/>
                </a:cubicBezTo>
                <a:cubicBezTo>
                  <a:pt x="270446" y="275889"/>
                  <a:pt x="297420" y="327233"/>
                  <a:pt x="335278" y="347345"/>
                </a:cubicBezTo>
                <a:lnTo>
                  <a:pt x="335278" y="362961"/>
                </a:lnTo>
                <a:cubicBezTo>
                  <a:pt x="335278" y="367220"/>
                  <a:pt x="338827" y="370770"/>
                  <a:pt x="343086" y="370770"/>
                </a:cubicBezTo>
                <a:lnTo>
                  <a:pt x="361778" y="370770"/>
                </a:lnTo>
                <a:lnTo>
                  <a:pt x="361778" y="378341"/>
                </a:lnTo>
                <a:cubicBezTo>
                  <a:pt x="361778" y="415726"/>
                  <a:pt x="331492" y="446012"/>
                  <a:pt x="294108" y="446012"/>
                </a:cubicBezTo>
                <a:cubicBezTo>
                  <a:pt x="256723" y="446012"/>
                  <a:pt x="226437" y="415726"/>
                  <a:pt x="226437" y="378341"/>
                </a:cubicBezTo>
                <a:lnTo>
                  <a:pt x="226437" y="336461"/>
                </a:lnTo>
                <a:cubicBezTo>
                  <a:pt x="226437" y="336461"/>
                  <a:pt x="225490" y="230932"/>
                  <a:pt x="226437" y="181007"/>
                </a:cubicBezTo>
                <a:cubicBezTo>
                  <a:pt x="226673" y="161369"/>
                  <a:pt x="221468" y="146226"/>
                  <a:pt x="210584" y="136288"/>
                </a:cubicBezTo>
                <a:cubicBezTo>
                  <a:pt x="206561" y="132739"/>
                  <a:pt x="202539" y="130136"/>
                  <a:pt x="198280" y="128480"/>
                </a:cubicBezTo>
                <a:cubicBezTo>
                  <a:pt x="200646" y="119725"/>
                  <a:pt x="202066" y="110497"/>
                  <a:pt x="202066" y="101033"/>
                </a:cubicBezTo>
                <a:cubicBezTo>
                  <a:pt x="202066" y="45193"/>
                  <a:pt x="156873" y="0"/>
                  <a:pt x="101033" y="0"/>
                </a:cubicBezTo>
                <a:cubicBezTo>
                  <a:pt x="45193" y="0"/>
                  <a:pt x="0" y="45193"/>
                  <a:pt x="0" y="101033"/>
                </a:cubicBezTo>
                <a:cubicBezTo>
                  <a:pt x="0" y="156873"/>
                  <a:pt x="45193" y="202066"/>
                  <a:pt x="101033" y="202066"/>
                </a:cubicBezTo>
                <a:cubicBezTo>
                  <a:pt x="140310" y="202066"/>
                  <a:pt x="174382" y="179588"/>
                  <a:pt x="191182" y="146699"/>
                </a:cubicBezTo>
                <a:cubicBezTo>
                  <a:pt x="193311" y="147645"/>
                  <a:pt x="195677" y="149065"/>
                  <a:pt x="197570" y="150958"/>
                </a:cubicBezTo>
                <a:cubicBezTo>
                  <a:pt x="203959" y="157110"/>
                  <a:pt x="207271" y="167047"/>
                  <a:pt x="207035" y="181007"/>
                </a:cubicBezTo>
                <a:cubicBezTo>
                  <a:pt x="206325" y="231169"/>
                  <a:pt x="207035" y="335751"/>
                  <a:pt x="207035" y="336934"/>
                </a:cubicBezTo>
                <a:lnTo>
                  <a:pt x="207035" y="378814"/>
                </a:lnTo>
                <a:cubicBezTo>
                  <a:pt x="207035" y="426846"/>
                  <a:pt x="246312" y="465887"/>
                  <a:pt x="294344" y="465887"/>
                </a:cubicBezTo>
                <a:cubicBezTo>
                  <a:pt x="342376" y="465887"/>
                  <a:pt x="381417" y="426846"/>
                  <a:pt x="381417" y="378814"/>
                </a:cubicBezTo>
                <a:lnTo>
                  <a:pt x="381417" y="371243"/>
                </a:lnTo>
                <a:lnTo>
                  <a:pt x="406734" y="371243"/>
                </a:lnTo>
                <a:cubicBezTo>
                  <a:pt x="410993" y="371243"/>
                  <a:pt x="414543" y="367694"/>
                  <a:pt x="414543" y="363435"/>
                </a:cubicBezTo>
                <a:lnTo>
                  <a:pt x="414543" y="343796"/>
                </a:lnTo>
                <a:cubicBezTo>
                  <a:pt x="448851" y="321318"/>
                  <a:pt x="472749" y="272339"/>
                  <a:pt x="472749" y="215789"/>
                </a:cubicBezTo>
              </a:path>
            </a:pathLst>
          </a:custGeom>
          <a:solidFill>
            <a:srgbClr val="FFFFFF"/>
          </a:solidFill>
          <a:ln w="23426" cap="flat">
            <a:noFill/>
            <a:prstDash val="solid"/>
            <a:miter/>
          </a:ln>
        </p:spPr>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53585A"/>
              </a:solidFill>
              <a:effectLst/>
              <a:uLnTx/>
              <a:uFillTx/>
              <a:latin typeface="+mn-lt"/>
              <a:ea typeface="MS PGothic" charset="0"/>
              <a:cs typeface="+mn-cs"/>
            </a:endParaRPr>
          </a:p>
        </p:txBody>
      </p:sp>
      <p:sp>
        <p:nvSpPr>
          <p:cNvPr id="38" name="Arrow: Down 37">
            <a:extLst>
              <a:ext uri="{FF2B5EF4-FFF2-40B4-BE49-F238E27FC236}">
                <a16:creationId xmlns:a16="http://schemas.microsoft.com/office/drawing/2014/main" id="{8D8B35A8-792C-3233-3212-E6F843D70FE9}"/>
              </a:ext>
            </a:extLst>
          </p:cNvPr>
          <p:cNvSpPr/>
          <p:nvPr/>
        </p:nvSpPr>
        <p:spPr>
          <a:xfrm>
            <a:off x="6952389" y="2536499"/>
            <a:ext cx="216539" cy="612000"/>
          </a:xfrm>
          <a:prstGeom prst="downArrow">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39" name="Arrow: Down 38">
            <a:extLst>
              <a:ext uri="{FF2B5EF4-FFF2-40B4-BE49-F238E27FC236}">
                <a16:creationId xmlns:a16="http://schemas.microsoft.com/office/drawing/2014/main" id="{892A9E09-2328-703D-E7C9-18FD25F11513}"/>
              </a:ext>
            </a:extLst>
          </p:cNvPr>
          <p:cNvSpPr/>
          <p:nvPr/>
        </p:nvSpPr>
        <p:spPr>
          <a:xfrm>
            <a:off x="8414380" y="2567189"/>
            <a:ext cx="216539" cy="612000"/>
          </a:xfrm>
          <a:prstGeom prst="downArrow">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40" name="Arrow: Down 39">
            <a:extLst>
              <a:ext uri="{FF2B5EF4-FFF2-40B4-BE49-F238E27FC236}">
                <a16:creationId xmlns:a16="http://schemas.microsoft.com/office/drawing/2014/main" id="{77C7875E-8249-40E3-1345-390E39C6836A}"/>
              </a:ext>
            </a:extLst>
          </p:cNvPr>
          <p:cNvSpPr/>
          <p:nvPr/>
        </p:nvSpPr>
        <p:spPr>
          <a:xfrm>
            <a:off x="10631601" y="2575169"/>
            <a:ext cx="216539" cy="612000"/>
          </a:xfrm>
          <a:prstGeom prst="downArrow">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41" name="TextBox 40">
            <a:extLst>
              <a:ext uri="{FF2B5EF4-FFF2-40B4-BE49-F238E27FC236}">
                <a16:creationId xmlns:a16="http://schemas.microsoft.com/office/drawing/2014/main" id="{B1041454-A098-F10C-44C1-15E0A7D1B4AF}"/>
              </a:ext>
            </a:extLst>
          </p:cNvPr>
          <p:cNvSpPr txBox="1"/>
          <p:nvPr/>
        </p:nvSpPr>
        <p:spPr>
          <a:xfrm>
            <a:off x="8822783" y="2617422"/>
            <a:ext cx="1584000" cy="443749"/>
          </a:xfrm>
          <a:prstGeom prst="roundRect">
            <a:avLst/>
          </a:prstGeom>
          <a:solidFill>
            <a:schemeClr val="accent4">
              <a:lumMod val="50000"/>
            </a:schemeClr>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MR OVERACTIVATION </a:t>
            </a:r>
            <a:endParaRPr kumimoji="0" lang="en-GB" sz="1200" b="1" i="0" u="none" strike="noStrike" kern="1200" cap="none" spc="0" normalizeH="0" baseline="0" noProof="0">
              <a:ln>
                <a:noFill/>
              </a:ln>
              <a:solidFill>
                <a:schemeClr val="bg1"/>
              </a:solidFill>
              <a:effectLst/>
              <a:uLnTx/>
              <a:uFillTx/>
              <a:latin typeface="+mn-lt"/>
              <a:ea typeface="+mn-ea"/>
              <a:cs typeface="+mn-cs"/>
            </a:endParaRPr>
          </a:p>
        </p:txBody>
      </p:sp>
      <p:sp>
        <p:nvSpPr>
          <p:cNvPr id="42" name="Arrow: Down 41">
            <a:extLst>
              <a:ext uri="{FF2B5EF4-FFF2-40B4-BE49-F238E27FC236}">
                <a16:creationId xmlns:a16="http://schemas.microsoft.com/office/drawing/2014/main" id="{D5E9E229-F47E-FB16-8869-E1E2744B9A15}"/>
              </a:ext>
            </a:extLst>
          </p:cNvPr>
          <p:cNvSpPr/>
          <p:nvPr/>
        </p:nvSpPr>
        <p:spPr>
          <a:xfrm rot="5400000">
            <a:off x="8713969" y="2689803"/>
            <a:ext cx="155366" cy="298987"/>
          </a:xfrm>
          <a:prstGeom prst="downArrow">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grpSp>
        <p:nvGrpSpPr>
          <p:cNvPr id="53" name="Group 52">
            <a:extLst>
              <a:ext uri="{FF2B5EF4-FFF2-40B4-BE49-F238E27FC236}">
                <a16:creationId xmlns:a16="http://schemas.microsoft.com/office/drawing/2014/main" id="{F5CE4BCD-36D3-4D2C-BD81-A716DBD4C179}"/>
              </a:ext>
            </a:extLst>
          </p:cNvPr>
          <p:cNvGrpSpPr/>
          <p:nvPr/>
        </p:nvGrpSpPr>
        <p:grpSpPr>
          <a:xfrm>
            <a:off x="7822562" y="3167104"/>
            <a:ext cx="1400175" cy="296983"/>
            <a:chOff x="7839075" y="3486872"/>
            <a:chExt cx="1400175" cy="296982"/>
          </a:xfrm>
        </p:grpSpPr>
        <p:pic>
          <p:nvPicPr>
            <p:cNvPr id="46" name="Graphic 45" descr="Circle with left arrow with solid fill">
              <a:extLst>
                <a:ext uri="{FF2B5EF4-FFF2-40B4-BE49-F238E27FC236}">
                  <a16:creationId xmlns:a16="http://schemas.microsoft.com/office/drawing/2014/main" id="{60A1F4B0-6F18-582E-04D1-359C6D7891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051138" y="3495854"/>
              <a:ext cx="288000" cy="288000"/>
            </a:xfrm>
            <a:prstGeom prst="rect">
              <a:avLst/>
            </a:prstGeom>
          </p:spPr>
        </p:pic>
        <p:sp>
          <p:nvSpPr>
            <p:cNvPr id="47" name="TextBox 46">
              <a:extLst>
                <a:ext uri="{FF2B5EF4-FFF2-40B4-BE49-F238E27FC236}">
                  <a16:creationId xmlns:a16="http://schemas.microsoft.com/office/drawing/2014/main" id="{E16E0FE8-2D5F-8395-91EB-D4181048C9C9}"/>
                </a:ext>
              </a:extLst>
            </p:cNvPr>
            <p:cNvSpPr txBox="1"/>
            <p:nvPr/>
          </p:nvSpPr>
          <p:spPr>
            <a:xfrm>
              <a:off x="7839075" y="3486872"/>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ROS</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grpSp>
        <p:nvGrpSpPr>
          <p:cNvPr id="52" name="Group 51">
            <a:extLst>
              <a:ext uri="{FF2B5EF4-FFF2-40B4-BE49-F238E27FC236}">
                <a16:creationId xmlns:a16="http://schemas.microsoft.com/office/drawing/2014/main" id="{8353EFC3-F6F5-ED96-78FC-97EBCAB0906D}"/>
              </a:ext>
            </a:extLst>
          </p:cNvPr>
          <p:cNvGrpSpPr/>
          <p:nvPr/>
        </p:nvGrpSpPr>
        <p:grpSpPr>
          <a:xfrm>
            <a:off x="6454706" y="3167103"/>
            <a:ext cx="1211894" cy="522008"/>
            <a:chOff x="6427157" y="3486872"/>
            <a:chExt cx="1211894" cy="522008"/>
          </a:xfrm>
        </p:grpSpPr>
        <p:pic>
          <p:nvPicPr>
            <p:cNvPr id="45" name="Graphic 44" descr="Circle with left arrow with solid fill">
              <a:extLst>
                <a:ext uri="{FF2B5EF4-FFF2-40B4-BE49-F238E27FC236}">
                  <a16:creationId xmlns:a16="http://schemas.microsoft.com/office/drawing/2014/main" id="{88C8C5A8-A10F-C71B-606A-A6E2EA48F9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449420" y="3495854"/>
              <a:ext cx="288000" cy="288000"/>
            </a:xfrm>
            <a:prstGeom prst="rect">
              <a:avLst/>
            </a:prstGeom>
          </p:spPr>
        </p:pic>
        <p:sp>
          <p:nvSpPr>
            <p:cNvPr id="48" name="TextBox 47">
              <a:extLst>
                <a:ext uri="{FF2B5EF4-FFF2-40B4-BE49-F238E27FC236}">
                  <a16:creationId xmlns:a16="http://schemas.microsoft.com/office/drawing/2014/main" id="{13DD499F-8847-6008-A998-B05D2A62BCFC}"/>
                </a:ext>
              </a:extLst>
            </p:cNvPr>
            <p:cNvSpPr txBox="1"/>
            <p:nvPr/>
          </p:nvSpPr>
          <p:spPr>
            <a:xfrm>
              <a:off x="6427157" y="3486872"/>
              <a:ext cx="1211894" cy="522008"/>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Histone methylation or acetylation </a:t>
              </a:r>
              <a:endParaRPr kumimoji="0" lang="en-GB" sz="1200" b="1" i="0" u="none" strike="noStrike" kern="1200" cap="none" spc="0" normalizeH="0" baseline="0" noProof="0">
                <a:ln>
                  <a:noFill/>
                </a:ln>
                <a:solidFill>
                  <a:srgbClr val="44546A"/>
                </a:solidFill>
                <a:effectLst/>
                <a:uLnTx/>
                <a:uFillTx/>
                <a:latin typeface="+mn-lt"/>
                <a:ea typeface="+mn-ea"/>
                <a:cs typeface="+mn-cs"/>
              </a:endParaRPr>
            </a:p>
          </p:txBody>
        </p:sp>
      </p:grpSp>
      <p:grpSp>
        <p:nvGrpSpPr>
          <p:cNvPr id="54" name="Group 53">
            <a:extLst>
              <a:ext uri="{FF2B5EF4-FFF2-40B4-BE49-F238E27FC236}">
                <a16:creationId xmlns:a16="http://schemas.microsoft.com/office/drawing/2014/main" id="{6B65573A-9ADA-5C53-5E88-0F6C934E72A8}"/>
              </a:ext>
            </a:extLst>
          </p:cNvPr>
          <p:cNvGrpSpPr/>
          <p:nvPr/>
        </p:nvGrpSpPr>
        <p:grpSpPr>
          <a:xfrm>
            <a:off x="9814018" y="3167105"/>
            <a:ext cx="1851705" cy="532423"/>
            <a:chOff x="10028832" y="3486872"/>
            <a:chExt cx="1851705" cy="532423"/>
          </a:xfrm>
        </p:grpSpPr>
        <p:sp>
          <p:nvSpPr>
            <p:cNvPr id="49" name="TextBox 48">
              <a:extLst>
                <a:ext uri="{FF2B5EF4-FFF2-40B4-BE49-F238E27FC236}">
                  <a16:creationId xmlns:a16="http://schemas.microsoft.com/office/drawing/2014/main" id="{110CF6B2-5EE1-E2C6-9104-AD62924058C7}"/>
                </a:ext>
              </a:extLst>
            </p:cNvPr>
            <p:cNvSpPr txBox="1"/>
            <p:nvPr/>
          </p:nvSpPr>
          <p:spPr>
            <a:xfrm>
              <a:off x="10034587" y="3497287"/>
              <a:ext cx="1845950" cy="522008"/>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AGEs and SAA</a:t>
              </a:r>
              <a:br>
                <a:rPr kumimoji="0" lang="en-US" sz="1200" b="1" i="0" u="none" strike="noStrike" kern="1200" cap="none" spc="0" normalizeH="0" baseline="0" noProof="0">
                  <a:ln>
                    <a:noFill/>
                  </a:ln>
                  <a:solidFill>
                    <a:srgbClr val="44546A"/>
                  </a:solidFill>
                  <a:effectLst/>
                  <a:uLnTx/>
                  <a:uFillTx/>
                  <a:latin typeface="+mn-lt"/>
                  <a:ea typeface="+mn-ea"/>
                  <a:cs typeface="+mn-cs"/>
                </a:rPr>
              </a:br>
              <a:r>
                <a:rPr kumimoji="0" lang="en-GB" sz="1200" b="1" i="0" u="none" strike="noStrike" kern="1200" cap="none" spc="0" normalizeH="0" baseline="0" noProof="0">
                  <a:ln>
                    <a:noFill/>
                  </a:ln>
                  <a:solidFill>
                    <a:srgbClr val="44546A"/>
                  </a:solidFill>
                  <a:effectLst/>
                  <a:uLnTx/>
                  <a:uFillTx/>
                  <a:latin typeface="+mn-lt"/>
                  <a:ea typeface="+mn-ea"/>
                  <a:cs typeface="+mn-cs"/>
                </a:rPr>
                <a:t>Autocrine/paracrine receptor binding to:</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rgbClr val="44546A"/>
                  </a:solidFill>
                  <a:effectLst/>
                  <a:uLnTx/>
                  <a:uFillTx/>
                  <a:latin typeface="+mn-lt"/>
                  <a:ea typeface="+mn-ea"/>
                  <a:cs typeface="+mn-cs"/>
                </a:rPr>
                <a:t>-RAGE</a:t>
              </a:r>
              <a:br>
                <a:rPr kumimoji="0" lang="en-GB" sz="1200" b="1" i="0" u="none" strike="noStrike" kern="1200" cap="none" spc="0" normalizeH="0" baseline="0" noProof="0">
                  <a:ln>
                    <a:noFill/>
                  </a:ln>
                  <a:solidFill>
                    <a:srgbClr val="44546A"/>
                  </a:solidFill>
                  <a:effectLst/>
                  <a:uLnTx/>
                  <a:uFillTx/>
                  <a:latin typeface="+mn-lt"/>
                  <a:ea typeface="+mn-ea"/>
                  <a:cs typeface="+mn-cs"/>
                </a:rPr>
              </a:br>
              <a:r>
                <a:rPr kumimoji="0" lang="en-GB" sz="1200" b="1" i="0" u="none" strike="noStrike" kern="1200" cap="none" spc="0" normalizeH="0" baseline="0" noProof="0">
                  <a:ln>
                    <a:noFill/>
                  </a:ln>
                  <a:solidFill>
                    <a:srgbClr val="44546A"/>
                  </a:solidFill>
                  <a:effectLst/>
                  <a:uLnTx/>
                  <a:uFillTx/>
                  <a:latin typeface="+mn-lt"/>
                  <a:ea typeface="+mn-ea"/>
                  <a:cs typeface="+mn-cs"/>
                </a:rPr>
                <a:t>-TLR-4</a:t>
              </a:r>
            </a:p>
          </p:txBody>
        </p:sp>
        <p:pic>
          <p:nvPicPr>
            <p:cNvPr id="51" name="Graphic 50" descr="Circle with left arrow with solid fill">
              <a:extLst>
                <a:ext uri="{FF2B5EF4-FFF2-40B4-BE49-F238E27FC236}">
                  <a16:creationId xmlns:a16="http://schemas.microsoft.com/office/drawing/2014/main" id="{2ABC92A1-0FA3-8C20-9CDC-AB191A1A19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0028832" y="3486872"/>
              <a:ext cx="288000" cy="288000"/>
            </a:xfrm>
            <a:prstGeom prst="rect">
              <a:avLst/>
            </a:prstGeom>
          </p:spPr>
        </p:pic>
      </p:grpSp>
      <p:sp>
        <p:nvSpPr>
          <p:cNvPr id="55" name="Arrow: Bent 54">
            <a:extLst>
              <a:ext uri="{FF2B5EF4-FFF2-40B4-BE49-F238E27FC236}">
                <a16:creationId xmlns:a16="http://schemas.microsoft.com/office/drawing/2014/main" id="{EF73E3F8-705F-5C5D-ECF4-0A08A629ADF8}"/>
              </a:ext>
            </a:extLst>
          </p:cNvPr>
          <p:cNvSpPr/>
          <p:nvPr/>
        </p:nvSpPr>
        <p:spPr>
          <a:xfrm rot="10800000" flipH="1">
            <a:off x="7008324" y="3849987"/>
            <a:ext cx="927511" cy="700261"/>
          </a:xfrm>
          <a:prstGeom prst="bentArrow">
            <a:avLst>
              <a:gd name="adj1" fmla="val 14365"/>
              <a:gd name="adj2" fmla="val 13401"/>
              <a:gd name="adj3" fmla="val 14058"/>
              <a:gd name="adj4" fmla="val 43750"/>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56" name="Arrow: Bent 55">
            <a:extLst>
              <a:ext uri="{FF2B5EF4-FFF2-40B4-BE49-F238E27FC236}">
                <a16:creationId xmlns:a16="http://schemas.microsoft.com/office/drawing/2014/main" id="{66F25C97-F5EB-99F7-95E5-BF7974B3D712}"/>
              </a:ext>
            </a:extLst>
          </p:cNvPr>
          <p:cNvSpPr/>
          <p:nvPr/>
        </p:nvSpPr>
        <p:spPr>
          <a:xfrm rot="10800000">
            <a:off x="8989104" y="4245701"/>
            <a:ext cx="1800000" cy="304543"/>
          </a:xfrm>
          <a:prstGeom prst="bentArrow">
            <a:avLst>
              <a:gd name="adj1" fmla="val 25000"/>
              <a:gd name="adj2" fmla="val 28261"/>
              <a:gd name="adj3" fmla="val 25000"/>
              <a:gd name="adj4" fmla="val 43750"/>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grpSp>
        <p:nvGrpSpPr>
          <p:cNvPr id="57" name="Group 56">
            <a:extLst>
              <a:ext uri="{FF2B5EF4-FFF2-40B4-BE49-F238E27FC236}">
                <a16:creationId xmlns:a16="http://schemas.microsoft.com/office/drawing/2014/main" id="{2923A628-A717-948E-220F-5656DFB211C5}"/>
              </a:ext>
            </a:extLst>
          </p:cNvPr>
          <p:cNvGrpSpPr/>
          <p:nvPr/>
        </p:nvGrpSpPr>
        <p:grpSpPr>
          <a:xfrm>
            <a:off x="8020136" y="3960323"/>
            <a:ext cx="854549" cy="876346"/>
            <a:chOff x="1497298" y="4001587"/>
            <a:chExt cx="623985" cy="607781"/>
          </a:xfrm>
          <a:solidFill>
            <a:schemeClr val="bg2">
              <a:lumMod val="75000"/>
            </a:schemeClr>
          </a:solidFill>
        </p:grpSpPr>
        <p:sp>
          <p:nvSpPr>
            <p:cNvPr id="58" name="Free-form: Shape 57">
              <a:extLst>
                <a:ext uri="{FF2B5EF4-FFF2-40B4-BE49-F238E27FC236}">
                  <a16:creationId xmlns:a16="http://schemas.microsoft.com/office/drawing/2014/main" id="{FBC187B1-2836-9040-AFEE-D8C073EE69F3}"/>
                </a:ext>
              </a:extLst>
            </p:cNvPr>
            <p:cNvSpPr/>
            <p:nvPr/>
          </p:nvSpPr>
          <p:spPr>
            <a:xfrm>
              <a:off x="1497298" y="4174524"/>
              <a:ext cx="313165" cy="394879"/>
            </a:xfrm>
            <a:custGeom>
              <a:avLst/>
              <a:gdLst>
                <a:gd name="connsiteX0" fmla="*/ 112761 w 313165"/>
                <a:gd name="connsiteY0" fmla="*/ 98585 h 394879"/>
                <a:gd name="connsiteX1" fmla="*/ 138783 w 313165"/>
                <a:gd name="connsiteY1" fmla="*/ 105562 h 394879"/>
                <a:gd name="connsiteX2" fmla="*/ 141441 w 313165"/>
                <a:gd name="connsiteY2" fmla="*/ 103710 h 394879"/>
                <a:gd name="connsiteX3" fmla="*/ 145251 w 313165"/>
                <a:gd name="connsiteY3" fmla="*/ 78621 h 394879"/>
                <a:gd name="connsiteX4" fmla="*/ 105341 w 313165"/>
                <a:gd name="connsiteY4" fmla="*/ 9536 h 394879"/>
                <a:gd name="connsiteX5" fmla="*/ 79322 w 313165"/>
                <a:gd name="connsiteY5" fmla="*/ 2551 h 394879"/>
                <a:gd name="connsiteX6" fmla="*/ 79300 w 313165"/>
                <a:gd name="connsiteY6" fmla="*/ 2564 h 394879"/>
                <a:gd name="connsiteX7" fmla="*/ 10272 w 313165"/>
                <a:gd name="connsiteY7" fmla="*/ 42445 h 394879"/>
                <a:gd name="connsiteX8" fmla="*/ 1462 w 313165"/>
                <a:gd name="connsiteY8" fmla="*/ 67276 h 394879"/>
                <a:gd name="connsiteX9" fmla="*/ 26637 w 313165"/>
                <a:gd name="connsiteY9" fmla="*/ 76868 h 394879"/>
                <a:gd name="connsiteX10" fmla="*/ 28370 w 313165"/>
                <a:gd name="connsiteY10" fmla="*/ 75982 h 394879"/>
                <a:gd name="connsiteX11" fmla="*/ 56993 w 313165"/>
                <a:gd name="connsiteY11" fmla="*/ 59380 h 394879"/>
                <a:gd name="connsiteX12" fmla="*/ 57363 w 313165"/>
                <a:gd name="connsiteY12" fmla="*/ 59449 h 394879"/>
                <a:gd name="connsiteX13" fmla="*/ 57402 w 313165"/>
                <a:gd name="connsiteY13" fmla="*/ 59666 h 394879"/>
                <a:gd name="connsiteX14" fmla="*/ 284802 w 313165"/>
                <a:gd name="connsiteY14" fmla="*/ 393530 h 394879"/>
                <a:gd name="connsiteX15" fmla="*/ 290927 w 313165"/>
                <a:gd name="connsiteY15" fmla="*/ 394622 h 394879"/>
                <a:gd name="connsiteX16" fmla="*/ 294070 w 313165"/>
                <a:gd name="connsiteY16" fmla="*/ 394879 h 394879"/>
                <a:gd name="connsiteX17" fmla="*/ 313166 w 313165"/>
                <a:gd name="connsiteY17" fmla="*/ 375875 h 394879"/>
                <a:gd name="connsiteX18" fmla="*/ 313120 w 313165"/>
                <a:gd name="connsiteY18" fmla="*/ 374505 h 394879"/>
                <a:gd name="connsiteX19" fmla="*/ 296242 w 313165"/>
                <a:gd name="connsiteY19" fmla="*/ 356875 h 394879"/>
                <a:gd name="connsiteX20" fmla="*/ 94104 w 313165"/>
                <a:gd name="connsiteY20" fmla="*/ 70783 h 394879"/>
                <a:gd name="connsiteX21" fmla="*/ 94426 w 313165"/>
                <a:gd name="connsiteY21" fmla="*/ 68953 h 394879"/>
                <a:gd name="connsiteX22" fmla="*/ 94767 w 313165"/>
                <a:gd name="connsiteY22" fmla="*/ 68711 h 394879"/>
                <a:gd name="connsiteX23" fmla="*/ 94969 w 313165"/>
                <a:gd name="connsiteY23" fmla="*/ 68848 h 39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3165" h="394879">
                  <a:moveTo>
                    <a:pt x="112761" y="98585"/>
                  </a:moveTo>
                  <a:cubicBezTo>
                    <a:pt x="118020" y="107698"/>
                    <a:pt x="129671" y="110821"/>
                    <a:pt x="138783" y="105562"/>
                  </a:cubicBezTo>
                  <a:cubicBezTo>
                    <a:pt x="139720" y="105021"/>
                    <a:pt x="140610" y="104401"/>
                    <a:pt x="141441" y="103710"/>
                  </a:cubicBezTo>
                  <a:cubicBezTo>
                    <a:pt x="148621" y="97374"/>
                    <a:pt x="150227" y="86803"/>
                    <a:pt x="145251" y="78621"/>
                  </a:cubicBezTo>
                  <a:lnTo>
                    <a:pt x="105341" y="9536"/>
                  </a:lnTo>
                  <a:cubicBezTo>
                    <a:pt x="100086" y="422"/>
                    <a:pt x="88436" y="-2706"/>
                    <a:pt x="79322" y="2551"/>
                  </a:cubicBezTo>
                  <a:cubicBezTo>
                    <a:pt x="79314" y="2555"/>
                    <a:pt x="79308" y="2560"/>
                    <a:pt x="79300" y="2564"/>
                  </a:cubicBezTo>
                  <a:lnTo>
                    <a:pt x="10272" y="42445"/>
                  </a:lnTo>
                  <a:cubicBezTo>
                    <a:pt x="1463" y="47290"/>
                    <a:pt x="-2323" y="57963"/>
                    <a:pt x="1462" y="67276"/>
                  </a:cubicBezTo>
                  <a:cubicBezTo>
                    <a:pt x="5765" y="76877"/>
                    <a:pt x="17037" y="81172"/>
                    <a:pt x="26637" y="76868"/>
                  </a:cubicBezTo>
                  <a:cubicBezTo>
                    <a:pt x="27230" y="76602"/>
                    <a:pt x="27808" y="76307"/>
                    <a:pt x="28370" y="75982"/>
                  </a:cubicBezTo>
                  <a:lnTo>
                    <a:pt x="56993" y="59380"/>
                  </a:lnTo>
                  <a:cubicBezTo>
                    <a:pt x="57114" y="59296"/>
                    <a:pt x="57280" y="59328"/>
                    <a:pt x="57363" y="59449"/>
                  </a:cubicBezTo>
                  <a:cubicBezTo>
                    <a:pt x="57407" y="59513"/>
                    <a:pt x="57421" y="59592"/>
                    <a:pt x="57402" y="59666"/>
                  </a:cubicBezTo>
                  <a:cubicBezTo>
                    <a:pt x="28003" y="214655"/>
                    <a:pt x="129813" y="364131"/>
                    <a:pt x="284802" y="393530"/>
                  </a:cubicBezTo>
                  <a:cubicBezTo>
                    <a:pt x="286839" y="393915"/>
                    <a:pt x="288882" y="394280"/>
                    <a:pt x="290927" y="394622"/>
                  </a:cubicBezTo>
                  <a:cubicBezTo>
                    <a:pt x="291966" y="394792"/>
                    <a:pt x="293017" y="394877"/>
                    <a:pt x="294070" y="394879"/>
                  </a:cubicBezTo>
                  <a:cubicBezTo>
                    <a:pt x="304591" y="394905"/>
                    <a:pt x="313141" y="386396"/>
                    <a:pt x="313166" y="375875"/>
                  </a:cubicBezTo>
                  <a:cubicBezTo>
                    <a:pt x="313166" y="375419"/>
                    <a:pt x="313151" y="374962"/>
                    <a:pt x="313120" y="374505"/>
                  </a:cubicBezTo>
                  <a:cubicBezTo>
                    <a:pt x="312255" y="365429"/>
                    <a:pt x="305271" y="358135"/>
                    <a:pt x="296242" y="356875"/>
                  </a:cubicBezTo>
                  <a:cubicBezTo>
                    <a:pt x="161421" y="333691"/>
                    <a:pt x="70921" y="205603"/>
                    <a:pt x="94104" y="70783"/>
                  </a:cubicBezTo>
                  <a:cubicBezTo>
                    <a:pt x="94209" y="70172"/>
                    <a:pt x="94316" y="69562"/>
                    <a:pt x="94426" y="68953"/>
                  </a:cubicBezTo>
                  <a:cubicBezTo>
                    <a:pt x="94453" y="68792"/>
                    <a:pt x="94606" y="68684"/>
                    <a:pt x="94767" y="68711"/>
                  </a:cubicBezTo>
                  <a:cubicBezTo>
                    <a:pt x="94851" y="68725"/>
                    <a:pt x="94924" y="68776"/>
                    <a:pt x="94969" y="68848"/>
                  </a:cubicBezTo>
                  <a:close/>
                </a:path>
              </a:pathLst>
            </a:custGeom>
            <a:grpFill/>
            <a:ln w="9525"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sp>
          <p:nvSpPr>
            <p:cNvPr id="59" name="Free-form: Shape 58">
              <a:extLst>
                <a:ext uri="{FF2B5EF4-FFF2-40B4-BE49-F238E27FC236}">
                  <a16:creationId xmlns:a16="http://schemas.microsoft.com/office/drawing/2014/main" id="{EB77C5F1-2F61-2959-A3C8-2C84953D3D89}"/>
                </a:ext>
              </a:extLst>
            </p:cNvPr>
            <p:cNvSpPr/>
            <p:nvPr/>
          </p:nvSpPr>
          <p:spPr>
            <a:xfrm>
              <a:off x="1860688" y="4175397"/>
              <a:ext cx="260595" cy="433971"/>
            </a:xfrm>
            <a:custGeom>
              <a:avLst/>
              <a:gdLst>
                <a:gd name="connsiteX0" fmla="*/ 75669 w 260595"/>
                <a:gd name="connsiteY0" fmla="*/ 314329 h 433971"/>
                <a:gd name="connsiteX1" fmla="*/ 68547 w 260595"/>
                <a:gd name="connsiteY1" fmla="*/ 288347 h 433971"/>
                <a:gd name="connsiteX2" fmla="*/ 66782 w 260595"/>
                <a:gd name="connsiteY2" fmla="*/ 287459 h 433971"/>
                <a:gd name="connsiteX3" fmla="*/ 42017 w 260595"/>
                <a:gd name="connsiteY3" fmla="*/ 296403 h 433971"/>
                <a:gd name="connsiteX4" fmla="*/ 2508 w 260595"/>
                <a:gd name="connsiteY4" fmla="*/ 365621 h 433971"/>
                <a:gd name="connsiteX5" fmla="*/ 9612 w 260595"/>
                <a:gd name="connsiteY5" fmla="*/ 391608 h 433971"/>
                <a:gd name="connsiteX6" fmla="*/ 9623 w 260595"/>
                <a:gd name="connsiteY6" fmla="*/ 391615 h 433971"/>
                <a:gd name="connsiteX7" fmla="*/ 78946 w 260595"/>
                <a:gd name="connsiteY7" fmla="*/ 431153 h 433971"/>
                <a:gd name="connsiteX8" fmla="*/ 104025 w 260595"/>
                <a:gd name="connsiteY8" fmla="*/ 427191 h 433971"/>
                <a:gd name="connsiteX9" fmla="*/ 101394 w 260595"/>
                <a:gd name="connsiteY9" fmla="*/ 400379 h 433971"/>
                <a:gd name="connsiteX10" fmla="*/ 98720 w 260595"/>
                <a:gd name="connsiteY10" fmla="*/ 398540 h 433971"/>
                <a:gd name="connsiteX11" fmla="*/ 69592 w 260595"/>
                <a:gd name="connsiteY11" fmla="*/ 382004 h 433971"/>
                <a:gd name="connsiteX12" fmla="*/ 69483 w 260595"/>
                <a:gd name="connsiteY12" fmla="*/ 381629 h 433971"/>
                <a:gd name="connsiteX13" fmla="*/ 69640 w 260595"/>
                <a:gd name="connsiteY13" fmla="*/ 381499 h 433971"/>
                <a:gd name="connsiteX14" fmla="*/ 244262 w 260595"/>
                <a:gd name="connsiteY14" fmla="*/ 16810 h 433971"/>
                <a:gd name="connsiteX15" fmla="*/ 242919 w 260595"/>
                <a:gd name="connsiteY15" fmla="*/ 13082 h 433971"/>
                <a:gd name="connsiteX16" fmla="*/ 219906 w 260595"/>
                <a:gd name="connsiteY16" fmla="*/ 518 h 433971"/>
                <a:gd name="connsiteX17" fmla="*/ 206394 w 260595"/>
                <a:gd name="connsiteY17" fmla="*/ 23825 h 433971"/>
                <a:gd name="connsiteX18" fmla="*/ 206952 w 260595"/>
                <a:gd name="connsiteY18" fmla="*/ 25579 h 433971"/>
                <a:gd name="connsiteX19" fmla="*/ 60923 w 260595"/>
                <a:gd name="connsiteY19" fmla="*/ 344209 h 433971"/>
                <a:gd name="connsiteX20" fmla="*/ 59315 w 260595"/>
                <a:gd name="connsiteY20" fmla="*/ 344799 h 433971"/>
                <a:gd name="connsiteX21" fmla="*/ 58935 w 260595"/>
                <a:gd name="connsiteY21" fmla="*/ 344626 h 433971"/>
                <a:gd name="connsiteX22" fmla="*/ 58953 w 260595"/>
                <a:gd name="connsiteY22" fmla="*/ 344380 h 43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595" h="433971">
                  <a:moveTo>
                    <a:pt x="75669" y="314329"/>
                  </a:moveTo>
                  <a:cubicBezTo>
                    <a:pt x="80878" y="305188"/>
                    <a:pt x="77689" y="293555"/>
                    <a:pt x="68547" y="288347"/>
                  </a:cubicBezTo>
                  <a:cubicBezTo>
                    <a:pt x="67975" y="288020"/>
                    <a:pt x="67385" y="287724"/>
                    <a:pt x="66782" y="287459"/>
                  </a:cubicBezTo>
                  <a:cubicBezTo>
                    <a:pt x="57454" y="283725"/>
                    <a:pt x="46808" y="287570"/>
                    <a:pt x="42017" y="296403"/>
                  </a:cubicBezTo>
                  <a:lnTo>
                    <a:pt x="2508" y="365621"/>
                  </a:lnTo>
                  <a:cubicBezTo>
                    <a:pt x="-2707" y="374759"/>
                    <a:pt x="474" y="386394"/>
                    <a:pt x="9612" y="391608"/>
                  </a:cubicBezTo>
                  <a:cubicBezTo>
                    <a:pt x="9615" y="391611"/>
                    <a:pt x="9619" y="391613"/>
                    <a:pt x="9623" y="391615"/>
                  </a:cubicBezTo>
                  <a:lnTo>
                    <a:pt x="78946" y="431153"/>
                  </a:lnTo>
                  <a:cubicBezTo>
                    <a:pt x="87161" y="436082"/>
                    <a:pt x="97729" y="434413"/>
                    <a:pt x="104025" y="427191"/>
                  </a:cubicBezTo>
                  <a:cubicBezTo>
                    <a:pt x="110703" y="419060"/>
                    <a:pt x="109525" y="407056"/>
                    <a:pt x="101394" y="400379"/>
                  </a:cubicBezTo>
                  <a:cubicBezTo>
                    <a:pt x="100557" y="399691"/>
                    <a:pt x="99662" y="399076"/>
                    <a:pt x="98720" y="398540"/>
                  </a:cubicBezTo>
                  <a:lnTo>
                    <a:pt x="69592" y="382004"/>
                  </a:lnTo>
                  <a:cubicBezTo>
                    <a:pt x="69459" y="381931"/>
                    <a:pt x="69409" y="381763"/>
                    <a:pt x="69483" y="381629"/>
                  </a:cubicBezTo>
                  <a:cubicBezTo>
                    <a:pt x="69517" y="381568"/>
                    <a:pt x="69573" y="381521"/>
                    <a:pt x="69640" y="381499"/>
                  </a:cubicBezTo>
                  <a:cubicBezTo>
                    <a:pt x="218567" y="329014"/>
                    <a:pt x="296747" y="165736"/>
                    <a:pt x="244262" y="16810"/>
                  </a:cubicBezTo>
                  <a:cubicBezTo>
                    <a:pt x="243823" y="15564"/>
                    <a:pt x="243375" y="14321"/>
                    <a:pt x="242919" y="13082"/>
                  </a:cubicBezTo>
                  <a:cubicBezTo>
                    <a:pt x="239561" y="3650"/>
                    <a:pt x="229656" y="-1758"/>
                    <a:pt x="219906" y="518"/>
                  </a:cubicBezTo>
                  <a:cubicBezTo>
                    <a:pt x="209739" y="3223"/>
                    <a:pt x="203689" y="13658"/>
                    <a:pt x="206394" y="23825"/>
                  </a:cubicBezTo>
                  <a:cubicBezTo>
                    <a:pt x="206551" y="24418"/>
                    <a:pt x="206738" y="25003"/>
                    <a:pt x="206952" y="25579"/>
                  </a:cubicBezTo>
                  <a:cubicBezTo>
                    <a:pt x="254615" y="153891"/>
                    <a:pt x="189235" y="296547"/>
                    <a:pt x="60923" y="344209"/>
                  </a:cubicBezTo>
                  <a:cubicBezTo>
                    <a:pt x="60387" y="344407"/>
                    <a:pt x="59851" y="344604"/>
                    <a:pt x="59315" y="344799"/>
                  </a:cubicBezTo>
                  <a:cubicBezTo>
                    <a:pt x="59162" y="344857"/>
                    <a:pt x="58992" y="344779"/>
                    <a:pt x="58935" y="344626"/>
                  </a:cubicBezTo>
                  <a:cubicBezTo>
                    <a:pt x="58904" y="344545"/>
                    <a:pt x="58911" y="344456"/>
                    <a:pt x="58953" y="344380"/>
                  </a:cubicBezTo>
                  <a:close/>
                </a:path>
              </a:pathLst>
            </a:custGeom>
            <a:grpFill/>
            <a:ln w="9525"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sp>
          <p:nvSpPr>
            <p:cNvPr id="60" name="Free-form: Shape 59">
              <a:extLst>
                <a:ext uri="{FF2B5EF4-FFF2-40B4-BE49-F238E27FC236}">
                  <a16:creationId xmlns:a16="http://schemas.microsoft.com/office/drawing/2014/main" id="{C64ED1AF-AC1A-2E03-5BEC-CBA0C08DB090}"/>
                </a:ext>
              </a:extLst>
            </p:cNvPr>
            <p:cNvSpPr/>
            <p:nvPr/>
          </p:nvSpPr>
          <p:spPr>
            <a:xfrm>
              <a:off x="1612312" y="4001587"/>
              <a:ext cx="446760" cy="133382"/>
            </a:xfrm>
            <a:custGeom>
              <a:avLst/>
              <a:gdLst>
                <a:gd name="connsiteX0" fmla="*/ 408493 w 446760"/>
                <a:gd name="connsiteY0" fmla="*/ 67716 h 133382"/>
                <a:gd name="connsiteX1" fmla="*/ 408196 w 446760"/>
                <a:gd name="connsiteY1" fmla="*/ 67990 h 133382"/>
                <a:gd name="connsiteX2" fmla="*/ 408026 w 446760"/>
                <a:gd name="connsiteY2" fmla="*/ 67925 h 133382"/>
                <a:gd name="connsiteX3" fmla="*/ 5412 w 446760"/>
                <a:gd name="connsiteY3" fmla="*/ 100744 h 133382"/>
                <a:gd name="connsiteX4" fmla="*/ 4795 w 446760"/>
                <a:gd name="connsiteY4" fmla="*/ 101472 h 133382"/>
                <a:gd name="connsiteX5" fmla="*/ 4414 w 446760"/>
                <a:gd name="connsiteY5" fmla="*/ 126723 h 133382"/>
                <a:gd name="connsiteX6" fmla="*/ 31275 w 446760"/>
                <a:gd name="connsiteY6" fmla="*/ 128802 h 133382"/>
                <a:gd name="connsiteX7" fmla="*/ 33475 w 446760"/>
                <a:gd name="connsiteY7" fmla="*/ 126580 h 133382"/>
                <a:gd name="connsiteX8" fmla="*/ 380185 w 446760"/>
                <a:gd name="connsiteY8" fmla="*/ 94414 h 133382"/>
                <a:gd name="connsiteX9" fmla="*/ 380216 w 446760"/>
                <a:gd name="connsiteY9" fmla="*/ 94898 h 133382"/>
                <a:gd name="connsiteX10" fmla="*/ 379975 w 446760"/>
                <a:gd name="connsiteY10" fmla="*/ 95014 h 133382"/>
                <a:gd name="connsiteX11" fmla="*/ 346895 w 446760"/>
                <a:gd name="connsiteY11" fmla="*/ 95014 h 133382"/>
                <a:gd name="connsiteX12" fmla="*/ 327837 w 446760"/>
                <a:gd name="connsiteY12" fmla="*/ 114057 h 133382"/>
                <a:gd name="connsiteX13" fmla="*/ 328112 w 446760"/>
                <a:gd name="connsiteY13" fmla="*/ 117284 h 133382"/>
                <a:gd name="connsiteX14" fmla="*/ 347933 w 446760"/>
                <a:gd name="connsiteY14" fmla="*/ 133133 h 133382"/>
                <a:gd name="connsiteX15" fmla="*/ 425238 w 446760"/>
                <a:gd name="connsiteY15" fmla="*/ 133133 h 133382"/>
                <a:gd name="connsiteX16" fmla="*/ 427400 w 446760"/>
                <a:gd name="connsiteY16" fmla="*/ 133371 h 133382"/>
                <a:gd name="connsiteX17" fmla="*/ 437754 w 446760"/>
                <a:gd name="connsiteY17" fmla="*/ 130228 h 133382"/>
                <a:gd name="connsiteX18" fmla="*/ 439021 w 446760"/>
                <a:gd name="connsiteY18" fmla="*/ 129342 h 133382"/>
                <a:gd name="connsiteX19" fmla="*/ 439649 w 446760"/>
                <a:gd name="connsiteY19" fmla="*/ 128904 h 133382"/>
                <a:gd name="connsiteX20" fmla="*/ 440021 w 446760"/>
                <a:gd name="connsiteY20" fmla="*/ 128523 h 133382"/>
                <a:gd name="connsiteX21" fmla="*/ 441202 w 446760"/>
                <a:gd name="connsiteY21" fmla="*/ 127571 h 133382"/>
                <a:gd name="connsiteX22" fmla="*/ 446755 w 446760"/>
                <a:gd name="connsiteY22" fmla="*/ 114074 h 133382"/>
                <a:gd name="connsiteX23" fmla="*/ 446755 w 446760"/>
                <a:gd name="connsiteY23" fmla="*/ 34273 h 133382"/>
                <a:gd name="connsiteX24" fmla="*/ 430896 w 446760"/>
                <a:gd name="connsiteY24" fmla="*/ 14452 h 133382"/>
                <a:gd name="connsiteX25" fmla="*/ 408925 w 446760"/>
                <a:gd name="connsiteY25" fmla="*/ 30041 h 133382"/>
                <a:gd name="connsiteX26" fmla="*/ 408655 w 446760"/>
                <a:gd name="connsiteY26" fmla="*/ 33254 h 13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60" h="133382">
                  <a:moveTo>
                    <a:pt x="408493" y="67716"/>
                  </a:moveTo>
                  <a:cubicBezTo>
                    <a:pt x="408487" y="67874"/>
                    <a:pt x="408354" y="67996"/>
                    <a:pt x="408196" y="67990"/>
                  </a:cubicBezTo>
                  <a:cubicBezTo>
                    <a:pt x="408134" y="67987"/>
                    <a:pt x="408074" y="67964"/>
                    <a:pt x="408026" y="67925"/>
                  </a:cubicBezTo>
                  <a:cubicBezTo>
                    <a:pt x="287785" y="-34191"/>
                    <a:pt x="107528" y="-19498"/>
                    <a:pt x="5412" y="100744"/>
                  </a:cubicBezTo>
                  <a:cubicBezTo>
                    <a:pt x="5206" y="100986"/>
                    <a:pt x="5000" y="101229"/>
                    <a:pt x="4795" y="101472"/>
                  </a:cubicBezTo>
                  <a:cubicBezTo>
                    <a:pt x="-1451" y="108678"/>
                    <a:pt x="-1612" y="119332"/>
                    <a:pt x="4414" y="126723"/>
                  </a:cubicBezTo>
                  <a:cubicBezTo>
                    <a:pt x="11257" y="134714"/>
                    <a:pt x="23283" y="135645"/>
                    <a:pt x="31275" y="128802"/>
                  </a:cubicBezTo>
                  <a:cubicBezTo>
                    <a:pt x="32068" y="128123"/>
                    <a:pt x="32803" y="127380"/>
                    <a:pt x="33475" y="126580"/>
                  </a:cubicBezTo>
                  <a:cubicBezTo>
                    <a:pt x="120659" y="22575"/>
                    <a:pt x="275356" y="8223"/>
                    <a:pt x="380185" y="94414"/>
                  </a:cubicBezTo>
                  <a:cubicBezTo>
                    <a:pt x="380327" y="94539"/>
                    <a:pt x="380341" y="94756"/>
                    <a:pt x="380216" y="94898"/>
                  </a:cubicBezTo>
                  <a:cubicBezTo>
                    <a:pt x="380154" y="94968"/>
                    <a:pt x="380068" y="95010"/>
                    <a:pt x="379975" y="95014"/>
                  </a:cubicBezTo>
                  <a:lnTo>
                    <a:pt x="346895" y="95014"/>
                  </a:lnTo>
                  <a:cubicBezTo>
                    <a:pt x="336374" y="95010"/>
                    <a:pt x="327842" y="103536"/>
                    <a:pt x="327837" y="114057"/>
                  </a:cubicBezTo>
                  <a:cubicBezTo>
                    <a:pt x="327837" y="115139"/>
                    <a:pt x="327929" y="116218"/>
                    <a:pt x="328112" y="117284"/>
                  </a:cubicBezTo>
                  <a:cubicBezTo>
                    <a:pt x="330010" y="126670"/>
                    <a:pt x="338360" y="133347"/>
                    <a:pt x="347933" y="133133"/>
                  </a:cubicBezTo>
                  <a:lnTo>
                    <a:pt x="425238" y="133133"/>
                  </a:lnTo>
                  <a:cubicBezTo>
                    <a:pt x="425953" y="133255"/>
                    <a:pt x="426675" y="133334"/>
                    <a:pt x="427400" y="133371"/>
                  </a:cubicBezTo>
                  <a:cubicBezTo>
                    <a:pt x="431084" y="133352"/>
                    <a:pt x="434681" y="132260"/>
                    <a:pt x="437754" y="130228"/>
                  </a:cubicBezTo>
                  <a:cubicBezTo>
                    <a:pt x="438192" y="129952"/>
                    <a:pt x="438602" y="129647"/>
                    <a:pt x="439021" y="129342"/>
                  </a:cubicBezTo>
                  <a:cubicBezTo>
                    <a:pt x="439230" y="129180"/>
                    <a:pt x="439449" y="129066"/>
                    <a:pt x="439649" y="128904"/>
                  </a:cubicBezTo>
                  <a:cubicBezTo>
                    <a:pt x="439850" y="128742"/>
                    <a:pt x="439888" y="128638"/>
                    <a:pt x="440021" y="128523"/>
                  </a:cubicBezTo>
                  <a:cubicBezTo>
                    <a:pt x="440411" y="128190"/>
                    <a:pt x="440840" y="127923"/>
                    <a:pt x="441202" y="127571"/>
                  </a:cubicBezTo>
                  <a:cubicBezTo>
                    <a:pt x="444767" y="123985"/>
                    <a:pt x="446764" y="119131"/>
                    <a:pt x="446755" y="114074"/>
                  </a:cubicBezTo>
                  <a:lnTo>
                    <a:pt x="446755" y="34273"/>
                  </a:lnTo>
                  <a:cubicBezTo>
                    <a:pt x="446968" y="24697"/>
                    <a:pt x="440286" y="16345"/>
                    <a:pt x="430896" y="14452"/>
                  </a:cubicBezTo>
                  <a:cubicBezTo>
                    <a:pt x="420523" y="12690"/>
                    <a:pt x="410687" y="19670"/>
                    <a:pt x="408925" y="30041"/>
                  </a:cubicBezTo>
                  <a:cubicBezTo>
                    <a:pt x="408744" y="31103"/>
                    <a:pt x="408654" y="32178"/>
                    <a:pt x="408655" y="33254"/>
                  </a:cubicBezTo>
                  <a:close/>
                </a:path>
              </a:pathLst>
            </a:custGeom>
            <a:grpFill/>
            <a:ln w="9525" cap="flat">
              <a:solidFill>
                <a:schemeClr val="bg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mn-lt"/>
                <a:ea typeface="+mn-ea"/>
                <a:cs typeface="+mn-cs"/>
              </a:endParaRPr>
            </a:p>
          </p:txBody>
        </p:sp>
      </p:grpSp>
      <p:sp>
        <p:nvSpPr>
          <p:cNvPr id="62" name="Arrow: Down 61">
            <a:extLst>
              <a:ext uri="{FF2B5EF4-FFF2-40B4-BE49-F238E27FC236}">
                <a16:creationId xmlns:a16="http://schemas.microsoft.com/office/drawing/2014/main" id="{B50C70B3-ADB5-0AC5-EB95-EF022595EF05}"/>
              </a:ext>
            </a:extLst>
          </p:cNvPr>
          <p:cNvSpPr/>
          <p:nvPr/>
        </p:nvSpPr>
        <p:spPr>
          <a:xfrm>
            <a:off x="8414380" y="3485066"/>
            <a:ext cx="216539" cy="396000"/>
          </a:xfrm>
          <a:prstGeom prst="downArrow">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024" name="TextBox 1023">
            <a:extLst>
              <a:ext uri="{FF2B5EF4-FFF2-40B4-BE49-F238E27FC236}">
                <a16:creationId xmlns:a16="http://schemas.microsoft.com/office/drawing/2014/main" id="{1C9E4C56-967F-48C8-ED5D-84F821F86D0D}"/>
              </a:ext>
            </a:extLst>
          </p:cNvPr>
          <p:cNvSpPr txBox="1"/>
          <p:nvPr/>
        </p:nvSpPr>
        <p:spPr>
          <a:xfrm>
            <a:off x="7053092" y="4840514"/>
            <a:ext cx="3257395" cy="461665"/>
          </a:xfrm>
          <a:prstGeom prst="rect">
            <a:avLst/>
          </a:prstGeom>
          <a:noFill/>
        </p:spPr>
        <p:txBody>
          <a:bodyPr wrap="square">
            <a:spAutoFit/>
          </a:bodyPr>
          <a:lstStyle>
            <a:defPPr>
              <a:defRPr lang="en-US"/>
            </a:defPPr>
            <a:lvl1pPr>
              <a:defRPr sz="12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4546A"/>
                </a:solidFill>
                <a:effectLst/>
                <a:uLnTx/>
                <a:uFillTx/>
                <a:latin typeface="+mn-lt"/>
                <a:ea typeface="+mn-ea"/>
                <a:cs typeface="Arial" panose="020B0604020202020204" pitchFamily="34" charset="0"/>
              </a:rPr>
              <a:t>Feed-forward cycle of proinflammatory and profibrotic factor production</a:t>
            </a:r>
          </a:p>
        </p:txBody>
      </p:sp>
      <p:grpSp>
        <p:nvGrpSpPr>
          <p:cNvPr id="1030" name="Group 1029">
            <a:extLst>
              <a:ext uri="{FF2B5EF4-FFF2-40B4-BE49-F238E27FC236}">
                <a16:creationId xmlns:a16="http://schemas.microsoft.com/office/drawing/2014/main" id="{9AC643DA-510E-FAE5-51B5-458F57A8F4D4}"/>
              </a:ext>
            </a:extLst>
          </p:cNvPr>
          <p:cNvGrpSpPr/>
          <p:nvPr/>
        </p:nvGrpSpPr>
        <p:grpSpPr>
          <a:xfrm>
            <a:off x="1859251" y="4922734"/>
            <a:ext cx="2165412" cy="296983"/>
            <a:chOff x="6427157" y="3486872"/>
            <a:chExt cx="2165412" cy="296982"/>
          </a:xfrm>
        </p:grpSpPr>
        <p:pic>
          <p:nvPicPr>
            <p:cNvPr id="1031" name="Graphic 1030" descr="Circle with left arrow with solid fill">
              <a:extLst>
                <a:ext uri="{FF2B5EF4-FFF2-40B4-BE49-F238E27FC236}">
                  <a16:creationId xmlns:a16="http://schemas.microsoft.com/office/drawing/2014/main" id="{564FD8AA-2F6C-A980-FBAC-FFFFD37905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449420" y="3495854"/>
              <a:ext cx="288000" cy="288000"/>
            </a:xfrm>
            <a:prstGeom prst="rect">
              <a:avLst/>
            </a:prstGeom>
          </p:spPr>
        </p:pic>
        <p:sp>
          <p:nvSpPr>
            <p:cNvPr id="1032" name="TextBox 1031">
              <a:extLst>
                <a:ext uri="{FF2B5EF4-FFF2-40B4-BE49-F238E27FC236}">
                  <a16:creationId xmlns:a16="http://schemas.microsoft.com/office/drawing/2014/main" id="{02A1EF49-E8CB-A79E-E20C-119793933ED3}"/>
                </a:ext>
              </a:extLst>
            </p:cNvPr>
            <p:cNvSpPr txBox="1"/>
            <p:nvPr/>
          </p:nvSpPr>
          <p:spPr>
            <a:xfrm>
              <a:off x="6427157" y="3486872"/>
              <a:ext cx="2165412" cy="2933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Inflammatory factors</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grpSp>
        <p:nvGrpSpPr>
          <p:cNvPr id="1033" name="Group 1032">
            <a:extLst>
              <a:ext uri="{FF2B5EF4-FFF2-40B4-BE49-F238E27FC236}">
                <a16:creationId xmlns:a16="http://schemas.microsoft.com/office/drawing/2014/main" id="{C7507FCC-CB5C-07F8-542E-77410B82790A}"/>
              </a:ext>
            </a:extLst>
          </p:cNvPr>
          <p:cNvGrpSpPr/>
          <p:nvPr/>
        </p:nvGrpSpPr>
        <p:grpSpPr>
          <a:xfrm>
            <a:off x="4278268" y="4923782"/>
            <a:ext cx="1724939" cy="296983"/>
            <a:chOff x="6427157" y="3486872"/>
            <a:chExt cx="1724939" cy="296982"/>
          </a:xfrm>
        </p:grpSpPr>
        <p:pic>
          <p:nvPicPr>
            <p:cNvPr id="1034" name="Graphic 1033" descr="Circle with left arrow with solid fill">
              <a:extLst>
                <a:ext uri="{FF2B5EF4-FFF2-40B4-BE49-F238E27FC236}">
                  <a16:creationId xmlns:a16="http://schemas.microsoft.com/office/drawing/2014/main" id="{C23F95CC-8456-D472-4559-3BD1B92C5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449420" y="3495854"/>
              <a:ext cx="288000" cy="288000"/>
            </a:xfrm>
            <a:prstGeom prst="rect">
              <a:avLst/>
            </a:prstGeom>
          </p:spPr>
        </p:pic>
        <p:sp>
          <p:nvSpPr>
            <p:cNvPr id="1035" name="TextBox 1034">
              <a:extLst>
                <a:ext uri="{FF2B5EF4-FFF2-40B4-BE49-F238E27FC236}">
                  <a16:creationId xmlns:a16="http://schemas.microsoft.com/office/drawing/2014/main" id="{A1FD462E-81F2-287E-C0EB-F232668D66F9}"/>
                </a:ext>
              </a:extLst>
            </p:cNvPr>
            <p:cNvSpPr txBox="1"/>
            <p:nvPr/>
          </p:nvSpPr>
          <p:spPr>
            <a:xfrm>
              <a:off x="6427157" y="3486872"/>
              <a:ext cx="1724939" cy="2933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Fibrotic factors</a:t>
              </a:r>
              <a:endParaRPr kumimoji="0" lang="en-GB" sz="1200" b="1" i="0" u="none" strike="noStrike" kern="1200" cap="none" spc="0" normalizeH="0" baseline="0" noProof="0">
                <a:ln>
                  <a:noFill/>
                </a:ln>
                <a:solidFill>
                  <a:srgbClr val="44546A"/>
                </a:solidFill>
                <a:effectLst/>
                <a:uLnTx/>
                <a:uFillTx/>
                <a:latin typeface="+mn-lt"/>
                <a:ea typeface="+mn-ea"/>
                <a:cs typeface="+mn-cs"/>
              </a:endParaRPr>
            </a:p>
          </p:txBody>
        </p:sp>
      </p:grpSp>
      <p:sp>
        <p:nvSpPr>
          <p:cNvPr id="1036" name="Flowchart: Merge 1035">
            <a:extLst>
              <a:ext uri="{FF2B5EF4-FFF2-40B4-BE49-F238E27FC236}">
                <a16:creationId xmlns:a16="http://schemas.microsoft.com/office/drawing/2014/main" id="{8ED3E79D-BBC6-D1BC-2BD5-B2BE5190D066}"/>
              </a:ext>
            </a:extLst>
          </p:cNvPr>
          <p:cNvSpPr/>
          <p:nvPr/>
        </p:nvSpPr>
        <p:spPr>
          <a:xfrm rot="5400000">
            <a:off x="6665628" y="4945341"/>
            <a:ext cx="500736" cy="194468"/>
          </a:xfrm>
          <a:prstGeom prst="flowChartMerg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037" name="Arrow: Bent 1036">
            <a:extLst>
              <a:ext uri="{FF2B5EF4-FFF2-40B4-BE49-F238E27FC236}">
                <a16:creationId xmlns:a16="http://schemas.microsoft.com/office/drawing/2014/main" id="{C1BBB794-A309-9DA8-4169-0E3A86CE4DA2}"/>
              </a:ext>
            </a:extLst>
          </p:cNvPr>
          <p:cNvSpPr/>
          <p:nvPr/>
        </p:nvSpPr>
        <p:spPr>
          <a:xfrm rot="16200000" flipH="1">
            <a:off x="1241386" y="2891150"/>
            <a:ext cx="560999" cy="870535"/>
          </a:xfrm>
          <a:prstGeom prst="bentArrow">
            <a:avLst>
              <a:gd name="adj1" fmla="val 9989"/>
              <a:gd name="adj2" fmla="val 13401"/>
              <a:gd name="adj3" fmla="val 15152"/>
              <a:gd name="adj4" fmla="val 43750"/>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038" name="Rectangle 1037">
            <a:extLst>
              <a:ext uri="{FF2B5EF4-FFF2-40B4-BE49-F238E27FC236}">
                <a16:creationId xmlns:a16="http://schemas.microsoft.com/office/drawing/2014/main" id="{00AD00F8-8C0C-48B2-DB61-CF7AE0D60BEA}"/>
              </a:ext>
            </a:extLst>
          </p:cNvPr>
          <p:cNvSpPr/>
          <p:nvPr/>
        </p:nvSpPr>
        <p:spPr>
          <a:xfrm rot="16200000">
            <a:off x="1708414" y="2812093"/>
            <a:ext cx="536927" cy="48320"/>
          </a:xfrm>
          <a:prstGeom prst="rect">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039" name="Arrow: Bent 1038">
            <a:extLst>
              <a:ext uri="{FF2B5EF4-FFF2-40B4-BE49-F238E27FC236}">
                <a16:creationId xmlns:a16="http://schemas.microsoft.com/office/drawing/2014/main" id="{09C201D2-9B3E-B59F-60B0-8EC50B199B42}"/>
              </a:ext>
            </a:extLst>
          </p:cNvPr>
          <p:cNvSpPr/>
          <p:nvPr/>
        </p:nvSpPr>
        <p:spPr>
          <a:xfrm rot="16200000" flipH="1" flipV="1">
            <a:off x="2172652" y="2890816"/>
            <a:ext cx="560997" cy="871200"/>
          </a:xfrm>
          <a:prstGeom prst="bentArrow">
            <a:avLst>
              <a:gd name="adj1" fmla="val 10033"/>
              <a:gd name="adj2" fmla="val 13401"/>
              <a:gd name="adj3" fmla="val 14058"/>
              <a:gd name="adj4" fmla="val 43750"/>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grpSp>
        <p:nvGrpSpPr>
          <p:cNvPr id="1041" name="Group 1040">
            <a:extLst>
              <a:ext uri="{FF2B5EF4-FFF2-40B4-BE49-F238E27FC236}">
                <a16:creationId xmlns:a16="http://schemas.microsoft.com/office/drawing/2014/main" id="{80181974-29C5-4E6A-1597-BF6F005468CC}"/>
              </a:ext>
            </a:extLst>
          </p:cNvPr>
          <p:cNvGrpSpPr/>
          <p:nvPr/>
        </p:nvGrpSpPr>
        <p:grpSpPr>
          <a:xfrm>
            <a:off x="474373" y="3633867"/>
            <a:ext cx="1400175" cy="296983"/>
            <a:chOff x="7839075" y="3486872"/>
            <a:chExt cx="1400175" cy="296982"/>
          </a:xfrm>
        </p:grpSpPr>
        <p:pic>
          <p:nvPicPr>
            <p:cNvPr id="1042" name="Graphic 1041" descr="Circle with left arrow with solid fill">
              <a:extLst>
                <a:ext uri="{FF2B5EF4-FFF2-40B4-BE49-F238E27FC236}">
                  <a16:creationId xmlns:a16="http://schemas.microsoft.com/office/drawing/2014/main" id="{4C4917DF-089D-1742-0F9A-E0162820C0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051138" y="3495854"/>
              <a:ext cx="288000" cy="288000"/>
            </a:xfrm>
            <a:prstGeom prst="rect">
              <a:avLst/>
            </a:prstGeom>
          </p:spPr>
        </p:pic>
        <p:sp>
          <p:nvSpPr>
            <p:cNvPr id="1043" name="TextBox 1042">
              <a:extLst>
                <a:ext uri="{FF2B5EF4-FFF2-40B4-BE49-F238E27FC236}">
                  <a16:creationId xmlns:a16="http://schemas.microsoft.com/office/drawing/2014/main" id="{774E94F9-76B6-90B0-33D6-6D1B3A10F70F}"/>
                </a:ext>
              </a:extLst>
            </p:cNvPr>
            <p:cNvSpPr txBox="1"/>
            <p:nvPr/>
          </p:nvSpPr>
          <p:spPr>
            <a:xfrm>
              <a:off x="7839075" y="3486872"/>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ROS</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grpSp>
        <p:nvGrpSpPr>
          <p:cNvPr id="1044" name="Group 1043">
            <a:extLst>
              <a:ext uri="{FF2B5EF4-FFF2-40B4-BE49-F238E27FC236}">
                <a16:creationId xmlns:a16="http://schemas.microsoft.com/office/drawing/2014/main" id="{CC063869-C13C-9DF2-6679-6DF827C24FD0}"/>
              </a:ext>
            </a:extLst>
          </p:cNvPr>
          <p:cNvGrpSpPr/>
          <p:nvPr/>
        </p:nvGrpSpPr>
        <p:grpSpPr>
          <a:xfrm>
            <a:off x="474373" y="3921074"/>
            <a:ext cx="1400175" cy="296983"/>
            <a:chOff x="7839075" y="3486872"/>
            <a:chExt cx="1400175" cy="296982"/>
          </a:xfrm>
        </p:grpSpPr>
        <p:pic>
          <p:nvPicPr>
            <p:cNvPr id="1045" name="Graphic 1044" descr="Circle with left arrow with solid fill">
              <a:extLst>
                <a:ext uri="{FF2B5EF4-FFF2-40B4-BE49-F238E27FC236}">
                  <a16:creationId xmlns:a16="http://schemas.microsoft.com/office/drawing/2014/main" id="{3AC64FF5-AD45-7C4E-F48A-068F9BC695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051138" y="3495854"/>
              <a:ext cx="288000" cy="288000"/>
            </a:xfrm>
            <a:prstGeom prst="rect">
              <a:avLst/>
            </a:prstGeom>
          </p:spPr>
        </p:pic>
        <p:sp>
          <p:nvSpPr>
            <p:cNvPr id="1046" name="TextBox 1045">
              <a:extLst>
                <a:ext uri="{FF2B5EF4-FFF2-40B4-BE49-F238E27FC236}">
                  <a16:creationId xmlns:a16="http://schemas.microsoft.com/office/drawing/2014/main" id="{1006DBA6-0E52-CA78-F79D-F692180EF9FD}"/>
                </a:ext>
              </a:extLst>
            </p:cNvPr>
            <p:cNvSpPr txBox="1"/>
            <p:nvPr/>
          </p:nvSpPr>
          <p:spPr>
            <a:xfrm>
              <a:off x="7839075" y="3486872"/>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AGEs</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sp>
        <p:nvSpPr>
          <p:cNvPr id="1047" name="TextBox 1046">
            <a:extLst>
              <a:ext uri="{FF2B5EF4-FFF2-40B4-BE49-F238E27FC236}">
                <a16:creationId xmlns:a16="http://schemas.microsoft.com/office/drawing/2014/main" id="{43E7D44F-C14F-730B-7D20-C7CB92C774B9}"/>
              </a:ext>
            </a:extLst>
          </p:cNvPr>
          <p:cNvSpPr txBox="1"/>
          <p:nvPr/>
        </p:nvSpPr>
        <p:spPr>
          <a:xfrm>
            <a:off x="2085287" y="3689287"/>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Gut microbiome changes </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sp>
        <p:nvSpPr>
          <p:cNvPr id="1048" name="Arrow: Bent 1047">
            <a:extLst>
              <a:ext uri="{FF2B5EF4-FFF2-40B4-BE49-F238E27FC236}">
                <a16:creationId xmlns:a16="http://schemas.microsoft.com/office/drawing/2014/main" id="{52BB524E-53BF-51A3-525D-53D124341B2A}"/>
              </a:ext>
            </a:extLst>
          </p:cNvPr>
          <p:cNvSpPr/>
          <p:nvPr/>
        </p:nvSpPr>
        <p:spPr>
          <a:xfrm rot="10800000" flipH="1">
            <a:off x="1174667" y="4198977"/>
            <a:ext cx="309500" cy="920712"/>
          </a:xfrm>
          <a:prstGeom prst="bentArrow">
            <a:avLst>
              <a:gd name="adj1" fmla="val 19784"/>
              <a:gd name="adj2" fmla="val 16666"/>
              <a:gd name="adj3" fmla="val 15152"/>
              <a:gd name="adj4" fmla="val 43750"/>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049" name="Arrow: Down 1048">
            <a:extLst>
              <a:ext uri="{FF2B5EF4-FFF2-40B4-BE49-F238E27FC236}">
                <a16:creationId xmlns:a16="http://schemas.microsoft.com/office/drawing/2014/main" id="{EF9ECF4E-99A1-E255-BB80-FE92A21392D1}"/>
              </a:ext>
            </a:extLst>
          </p:cNvPr>
          <p:cNvSpPr/>
          <p:nvPr/>
        </p:nvSpPr>
        <p:spPr>
          <a:xfrm>
            <a:off x="2764194" y="4166533"/>
            <a:ext cx="124559" cy="578784"/>
          </a:xfrm>
          <a:prstGeom prst="downArrow">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050" name="Arrow: Down 1049">
            <a:extLst>
              <a:ext uri="{FF2B5EF4-FFF2-40B4-BE49-F238E27FC236}">
                <a16:creationId xmlns:a16="http://schemas.microsoft.com/office/drawing/2014/main" id="{88854DA3-E31D-63BC-2E77-3FF11CD81692}"/>
              </a:ext>
            </a:extLst>
          </p:cNvPr>
          <p:cNvSpPr/>
          <p:nvPr/>
        </p:nvSpPr>
        <p:spPr>
          <a:xfrm>
            <a:off x="4869838" y="2567189"/>
            <a:ext cx="124559" cy="1008000"/>
          </a:xfrm>
          <a:prstGeom prst="downArrow">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grpSp>
        <p:nvGrpSpPr>
          <p:cNvPr id="1051" name="Group 1050">
            <a:extLst>
              <a:ext uri="{FF2B5EF4-FFF2-40B4-BE49-F238E27FC236}">
                <a16:creationId xmlns:a16="http://schemas.microsoft.com/office/drawing/2014/main" id="{E16D4D22-3184-FB86-65D4-AE9C564F2FB9}"/>
              </a:ext>
            </a:extLst>
          </p:cNvPr>
          <p:cNvGrpSpPr/>
          <p:nvPr/>
        </p:nvGrpSpPr>
        <p:grpSpPr>
          <a:xfrm>
            <a:off x="4184256" y="3565237"/>
            <a:ext cx="1513590" cy="288000"/>
            <a:chOff x="8051138" y="3495854"/>
            <a:chExt cx="1513590" cy="288000"/>
          </a:xfrm>
        </p:grpSpPr>
        <p:pic>
          <p:nvPicPr>
            <p:cNvPr id="1052" name="Graphic 1051" descr="Circle with left arrow with solid fill">
              <a:extLst>
                <a:ext uri="{FF2B5EF4-FFF2-40B4-BE49-F238E27FC236}">
                  <a16:creationId xmlns:a16="http://schemas.microsoft.com/office/drawing/2014/main" id="{0F973FA8-2949-DC4B-E6BB-BD295C3958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051138" y="3495854"/>
              <a:ext cx="288000" cy="288000"/>
            </a:xfrm>
            <a:prstGeom prst="rect">
              <a:avLst/>
            </a:prstGeom>
          </p:spPr>
        </p:pic>
        <p:sp>
          <p:nvSpPr>
            <p:cNvPr id="1053" name="TextBox 1052">
              <a:extLst>
                <a:ext uri="{FF2B5EF4-FFF2-40B4-BE49-F238E27FC236}">
                  <a16:creationId xmlns:a16="http://schemas.microsoft.com/office/drawing/2014/main" id="{FFCE5F2C-1E5C-F6BE-6BAF-3750C5073983}"/>
                </a:ext>
              </a:extLst>
            </p:cNvPr>
            <p:cNvSpPr txBox="1"/>
            <p:nvPr/>
          </p:nvSpPr>
          <p:spPr>
            <a:xfrm>
              <a:off x="8164553" y="3505806"/>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Angiotensin II</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grpSp>
        <p:nvGrpSpPr>
          <p:cNvPr id="1054" name="Group 1053">
            <a:extLst>
              <a:ext uri="{FF2B5EF4-FFF2-40B4-BE49-F238E27FC236}">
                <a16:creationId xmlns:a16="http://schemas.microsoft.com/office/drawing/2014/main" id="{9B4C3514-B883-6303-481D-7E7AEDFF056A}"/>
              </a:ext>
            </a:extLst>
          </p:cNvPr>
          <p:cNvGrpSpPr/>
          <p:nvPr/>
        </p:nvGrpSpPr>
        <p:grpSpPr>
          <a:xfrm>
            <a:off x="4184255" y="3852443"/>
            <a:ext cx="1475434" cy="288000"/>
            <a:chOff x="8051138" y="3495854"/>
            <a:chExt cx="1475434" cy="288000"/>
          </a:xfrm>
        </p:grpSpPr>
        <p:pic>
          <p:nvPicPr>
            <p:cNvPr id="1055" name="Graphic 1054" descr="Circle with left arrow with solid fill">
              <a:extLst>
                <a:ext uri="{FF2B5EF4-FFF2-40B4-BE49-F238E27FC236}">
                  <a16:creationId xmlns:a16="http://schemas.microsoft.com/office/drawing/2014/main" id="{C81EA8D4-2412-EA31-F86D-04ADA0D4E4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051138" y="3495854"/>
              <a:ext cx="288000" cy="288000"/>
            </a:xfrm>
            <a:prstGeom prst="rect">
              <a:avLst/>
            </a:prstGeom>
          </p:spPr>
        </p:pic>
        <p:sp>
          <p:nvSpPr>
            <p:cNvPr id="1056" name="TextBox 1055">
              <a:extLst>
                <a:ext uri="{FF2B5EF4-FFF2-40B4-BE49-F238E27FC236}">
                  <a16:creationId xmlns:a16="http://schemas.microsoft.com/office/drawing/2014/main" id="{D3212767-BBB2-CE3A-3EF4-47DB244EF694}"/>
                </a:ext>
              </a:extLst>
            </p:cNvPr>
            <p:cNvSpPr txBox="1"/>
            <p:nvPr/>
          </p:nvSpPr>
          <p:spPr>
            <a:xfrm>
              <a:off x="8126397" y="3505806"/>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mn-lt"/>
                  <a:ea typeface="+mn-ea"/>
                  <a:cs typeface="+mn-cs"/>
                </a:rPr>
                <a:t>Aldosterone</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grpSp>
        <p:nvGrpSpPr>
          <p:cNvPr id="1057" name="Group 1056">
            <a:extLst>
              <a:ext uri="{FF2B5EF4-FFF2-40B4-BE49-F238E27FC236}">
                <a16:creationId xmlns:a16="http://schemas.microsoft.com/office/drawing/2014/main" id="{00E34BDD-9EC4-921A-943E-534C4F083D7F}"/>
              </a:ext>
            </a:extLst>
          </p:cNvPr>
          <p:cNvGrpSpPr/>
          <p:nvPr/>
        </p:nvGrpSpPr>
        <p:grpSpPr>
          <a:xfrm>
            <a:off x="4194394" y="4139649"/>
            <a:ext cx="1475434" cy="288000"/>
            <a:chOff x="8051138" y="3495854"/>
            <a:chExt cx="1475434" cy="288000"/>
          </a:xfrm>
        </p:grpSpPr>
        <p:pic>
          <p:nvPicPr>
            <p:cNvPr id="1058" name="Graphic 1057" descr="Circle with left arrow with solid fill">
              <a:extLst>
                <a:ext uri="{FF2B5EF4-FFF2-40B4-BE49-F238E27FC236}">
                  <a16:creationId xmlns:a16="http://schemas.microsoft.com/office/drawing/2014/main" id="{C274A6D0-FAAE-6CD7-E00C-56363C502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051138" y="3495854"/>
              <a:ext cx="288000" cy="288000"/>
            </a:xfrm>
            <a:prstGeom prst="rect">
              <a:avLst/>
            </a:prstGeom>
          </p:spPr>
        </p:pic>
        <p:sp>
          <p:nvSpPr>
            <p:cNvPr id="1059" name="TextBox 1058">
              <a:extLst>
                <a:ext uri="{FF2B5EF4-FFF2-40B4-BE49-F238E27FC236}">
                  <a16:creationId xmlns:a16="http://schemas.microsoft.com/office/drawing/2014/main" id="{94AA8C93-0AD6-E60C-8D53-C92F03FA0B66}"/>
                </a:ext>
              </a:extLst>
            </p:cNvPr>
            <p:cNvSpPr txBox="1"/>
            <p:nvPr/>
          </p:nvSpPr>
          <p:spPr>
            <a:xfrm>
              <a:off x="8126397" y="3505806"/>
              <a:ext cx="1400175" cy="243536"/>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err="1">
                  <a:ln>
                    <a:noFill/>
                  </a:ln>
                  <a:solidFill>
                    <a:srgbClr val="44546A"/>
                  </a:solidFill>
                  <a:effectLst/>
                  <a:uLnTx/>
                  <a:uFillTx/>
                  <a:latin typeface="+mn-lt"/>
                  <a:ea typeface="+mn-ea"/>
                  <a:cs typeface="+mn-cs"/>
                </a:rPr>
                <a:t>Endothelins</a:t>
              </a:r>
              <a:endParaRPr kumimoji="0" lang="en-GB" sz="1200" b="1" i="0" u="none" strike="noStrike" kern="1200" cap="none" spc="0" normalizeH="0" baseline="0" noProof="0" err="1">
                <a:ln>
                  <a:noFill/>
                </a:ln>
                <a:solidFill>
                  <a:srgbClr val="44546A"/>
                </a:solidFill>
                <a:effectLst/>
                <a:uLnTx/>
                <a:uFillTx/>
                <a:latin typeface="+mn-lt"/>
                <a:ea typeface="+mn-ea"/>
                <a:cs typeface="+mn-cs"/>
              </a:endParaRPr>
            </a:p>
          </p:txBody>
        </p:sp>
      </p:grpSp>
      <p:sp>
        <p:nvSpPr>
          <p:cNvPr id="1060" name="Arrow: Down 1059">
            <a:extLst>
              <a:ext uri="{FF2B5EF4-FFF2-40B4-BE49-F238E27FC236}">
                <a16:creationId xmlns:a16="http://schemas.microsoft.com/office/drawing/2014/main" id="{A61496C3-55A9-D9C8-E274-1BED504A98B1}"/>
              </a:ext>
            </a:extLst>
          </p:cNvPr>
          <p:cNvSpPr/>
          <p:nvPr/>
        </p:nvSpPr>
        <p:spPr>
          <a:xfrm>
            <a:off x="4869838" y="4453061"/>
            <a:ext cx="124559" cy="288000"/>
          </a:xfrm>
          <a:prstGeom prst="downArrow">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4" name="Title 3">
            <a:extLst>
              <a:ext uri="{FF2B5EF4-FFF2-40B4-BE49-F238E27FC236}">
                <a16:creationId xmlns:a16="http://schemas.microsoft.com/office/drawing/2014/main" id="{61D1231A-1815-AA96-59B0-D749583FB79A}"/>
              </a:ext>
            </a:extLst>
          </p:cNvPr>
          <p:cNvSpPr txBox="1">
            <a:spLocks/>
          </p:cNvSpPr>
          <p:nvPr/>
        </p:nvSpPr>
        <p:spPr>
          <a:xfrm>
            <a:off x="623889" y="333375"/>
            <a:ext cx="9324974" cy="9623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a:lstStyle>
          <a:p>
            <a:pPr fontAlgn="auto">
              <a:spcAft>
                <a:spcPts val="0"/>
              </a:spcAft>
            </a:pPr>
            <a:r>
              <a:rPr lang="en-GB"/>
              <a:t>Key drivers of CKD progression</a:t>
            </a:r>
            <a:endParaRPr lang="en-US"/>
          </a:p>
        </p:txBody>
      </p:sp>
      <p:sp>
        <p:nvSpPr>
          <p:cNvPr id="12" name="Arrow: Right 11">
            <a:extLst>
              <a:ext uri="{FF2B5EF4-FFF2-40B4-BE49-F238E27FC236}">
                <a16:creationId xmlns:a16="http://schemas.microsoft.com/office/drawing/2014/main" id="{B55A3605-D09A-844E-F19D-17B962674CEA}"/>
              </a:ext>
            </a:extLst>
          </p:cNvPr>
          <p:cNvSpPr/>
          <p:nvPr/>
        </p:nvSpPr>
        <p:spPr>
          <a:xfrm>
            <a:off x="653758" y="952419"/>
            <a:ext cx="10909300" cy="962376"/>
          </a:xfrm>
          <a:prstGeom prst="rightArrow">
            <a:avLst/>
          </a:prstGeom>
          <a:gradFill flip="none" rotWithShape="1">
            <a:gsLst>
              <a:gs pos="32000">
                <a:schemeClr val="accent1">
                  <a:lumMod val="75000"/>
                </a:schemeClr>
              </a:gs>
              <a:gs pos="0">
                <a:schemeClr val="accent1">
                  <a:lumMod val="50000"/>
                </a:schemeClr>
              </a:gs>
              <a:gs pos="100000">
                <a:schemeClr val="bg2">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eaLnBrk="1" fontAlgn="auto" hangingPunct="1">
              <a:spcBef>
                <a:spcPts val="0"/>
              </a:spcBef>
              <a:spcAft>
                <a:spcPts val="0"/>
              </a:spcAft>
              <a:defRPr/>
            </a:pPr>
            <a:r>
              <a:rPr lang="en-US" sz="2000" b="1">
                <a:solidFill>
                  <a:prstClr val="white"/>
                </a:solidFill>
              </a:rPr>
              <a:t>Diabetes, high protein diet, obesity, hypertension, </a:t>
            </a:r>
            <a:r>
              <a:rPr lang="en-US" sz="2000" b="1" i="1">
                <a:solidFill>
                  <a:prstClr val="white"/>
                </a:solidFill>
              </a:rPr>
              <a:t>APOL1 </a:t>
            </a:r>
            <a:r>
              <a:rPr lang="en-US" sz="2000" b="1">
                <a:solidFill>
                  <a:prstClr val="white"/>
                </a:solidFill>
              </a:rPr>
              <a:t>genotype, concurrent CKDs</a:t>
            </a:r>
            <a:endParaRPr lang="en-GB" sz="2000" b="1">
              <a:solidFill>
                <a:prstClr val="white"/>
              </a:solidFill>
            </a:endParaRPr>
          </a:p>
        </p:txBody>
      </p:sp>
      <p:sp>
        <p:nvSpPr>
          <p:cNvPr id="15" name="Arrow: Down 14">
            <a:extLst>
              <a:ext uri="{FF2B5EF4-FFF2-40B4-BE49-F238E27FC236}">
                <a16:creationId xmlns:a16="http://schemas.microsoft.com/office/drawing/2014/main" id="{F0152B28-2AEB-3EE3-4A68-595A38871DBF}"/>
              </a:ext>
            </a:extLst>
          </p:cNvPr>
          <p:cNvSpPr/>
          <p:nvPr/>
        </p:nvSpPr>
        <p:spPr>
          <a:xfrm rot="16200000" flipH="1">
            <a:off x="10346829" y="2689803"/>
            <a:ext cx="155366" cy="298987"/>
          </a:xfrm>
          <a:prstGeom prst="downArrow">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ea typeface="+mn-ea"/>
              <a:cs typeface="+mn-cs"/>
            </a:endParaRPr>
          </a:p>
        </p:txBody>
      </p:sp>
      <p:sp>
        <p:nvSpPr>
          <p:cNvPr id="16" name="Slide Number Placeholder 2">
            <a:extLst>
              <a:ext uri="{FF2B5EF4-FFF2-40B4-BE49-F238E27FC236}">
                <a16:creationId xmlns:a16="http://schemas.microsoft.com/office/drawing/2014/main" id="{41C8FBF7-4F13-DA0D-FCF3-C4A59C29CB26}"/>
              </a:ext>
            </a:extLst>
          </p:cNvPr>
          <p:cNvSpPr txBox="1">
            <a:spLocks/>
          </p:cNvSpPr>
          <p:nvPr/>
        </p:nvSpPr>
        <p:spPr>
          <a:xfrm>
            <a:off x="146368" y="6610389"/>
            <a:ext cx="373987" cy="230832"/>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fld id="{7AF8E309-D608-654D-B811-6A2C46C88181}" type="slidenum">
              <a:rPr lang="en-US" sz="900" smtClean="0">
                <a:solidFill>
                  <a:schemeClr val="bg1"/>
                </a:solidFill>
                <a:latin typeface="+mn-lt"/>
              </a:rPr>
              <a:pPr/>
              <a:t>78</a:t>
            </a:fld>
            <a:endParaRPr lang="en-US" sz="900">
              <a:solidFill>
                <a:schemeClr val="bg1"/>
              </a:solidFill>
              <a:latin typeface="+mn-lt"/>
            </a:endParaRPr>
          </a:p>
        </p:txBody>
      </p:sp>
      <p:sp>
        <p:nvSpPr>
          <p:cNvPr id="17" name="Footer Placeholder 1">
            <a:extLst>
              <a:ext uri="{FF2B5EF4-FFF2-40B4-BE49-F238E27FC236}">
                <a16:creationId xmlns:a16="http://schemas.microsoft.com/office/drawing/2014/main" id="{3C18BB1E-5FA2-0662-26AF-D46658435D4E}"/>
              </a:ext>
            </a:extLst>
          </p:cNvPr>
          <p:cNvSpPr txBox="1">
            <a:spLocks/>
          </p:cNvSpPr>
          <p:nvPr/>
        </p:nvSpPr>
        <p:spPr>
          <a:xfrm>
            <a:off x="623887" y="6013459"/>
            <a:ext cx="10909300" cy="506124"/>
          </a:xfrm>
          <a:prstGeom prst="rect">
            <a:avLst/>
          </a:prstGeom>
        </p:spPr>
        <p:txBody>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fontAlgn="auto">
              <a:spcBef>
                <a:spcPts val="0"/>
              </a:spcBef>
              <a:spcAft>
                <a:spcPts val="0"/>
              </a:spcAft>
              <a:defRPr/>
            </a:pPr>
            <a:endParaRPr lang="da-DK" sz="900">
              <a:solidFill>
                <a:srgbClr val="53585A"/>
              </a:solidFill>
              <a:latin typeface="+mn-lt"/>
            </a:endParaRPr>
          </a:p>
          <a:p>
            <a:pPr fontAlgn="auto">
              <a:spcBef>
                <a:spcPts val="0"/>
              </a:spcBef>
              <a:spcAft>
                <a:spcPts val="0"/>
              </a:spcAft>
              <a:defRPr/>
            </a:pPr>
            <a:r>
              <a:rPr lang="da-DK" sz="900">
                <a:solidFill>
                  <a:srgbClr val="53585A"/>
                </a:solidFill>
                <a:latin typeface="+mn-lt"/>
              </a:rPr>
              <a:t>AGEs, advanced glycation end-products; APOL1, apolipoprotein L1; RAGE, receptor for AGEs; ROS, reactive oxygen species; SAA, serum amyloid A; TLR-4, toll-like receptor-4.  </a:t>
            </a:r>
          </a:p>
          <a:p>
            <a:pPr fontAlgn="auto">
              <a:spcBef>
                <a:spcPts val="0"/>
              </a:spcBef>
              <a:spcAft>
                <a:spcPts val="0"/>
              </a:spcAft>
              <a:defRPr/>
            </a:pPr>
            <a:r>
              <a:rPr lang="da-DK" sz="900">
                <a:solidFill>
                  <a:srgbClr val="53585A"/>
                </a:solidFill>
                <a:latin typeface="+mn-lt"/>
              </a:rPr>
              <a:t>Tuttle KR et al. </a:t>
            </a:r>
            <a:r>
              <a:rPr lang="da-DK" sz="900" i="1">
                <a:solidFill>
                  <a:srgbClr val="53585A"/>
                </a:solidFill>
                <a:latin typeface="+mn-lt"/>
              </a:rPr>
              <a:t>Kidney International </a:t>
            </a:r>
            <a:r>
              <a:rPr lang="da-DK" sz="900">
                <a:solidFill>
                  <a:srgbClr val="53585A"/>
                </a:solidFill>
                <a:latin typeface="+mn-lt"/>
              </a:rPr>
              <a:t>2022;102:248–260.</a:t>
            </a:r>
          </a:p>
        </p:txBody>
      </p:sp>
    </p:spTree>
    <p:extLst>
      <p:ext uri="{BB962C8B-B14F-4D97-AF65-F5344CB8AC3E}">
        <p14:creationId xmlns:p14="http://schemas.microsoft.com/office/powerpoint/2010/main" val="15233522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BB0E0-46A6-110B-FED1-345635E85E6C}"/>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7299D63-1FAE-1F07-04B3-E1A8C69F4AA7}"/>
              </a:ext>
            </a:extLst>
          </p:cNvPr>
          <p:cNvGraphicFramePr/>
          <p:nvPr/>
        </p:nvGraphicFramePr>
        <p:xfrm>
          <a:off x="367411" y="1505837"/>
          <a:ext cx="9324976" cy="3455580"/>
        </p:xfrm>
        <a:graphic>
          <a:graphicData uri="http://schemas.openxmlformats.org/drawingml/2006/chart">
            <c:chart xmlns:c="http://schemas.openxmlformats.org/drawingml/2006/chart" xmlns:r="http://schemas.openxmlformats.org/officeDocument/2006/relationships" r:id="rId7"/>
          </a:graphicData>
        </a:graphic>
      </p:graphicFrame>
      <p:sp>
        <p:nvSpPr>
          <p:cNvPr id="3" name="Title 2">
            <a:extLst>
              <a:ext uri="{FF2B5EF4-FFF2-40B4-BE49-F238E27FC236}">
                <a16:creationId xmlns:a16="http://schemas.microsoft.com/office/drawing/2014/main" id="{F224B023-5A4D-6AA5-78D0-0C17339D66E8}"/>
              </a:ext>
            </a:extLst>
          </p:cNvPr>
          <p:cNvSpPr>
            <a:spLocks noGrp="1"/>
          </p:cNvSpPr>
          <p:nvPr>
            <p:ph type="title"/>
          </p:nvPr>
        </p:nvSpPr>
        <p:spPr/>
        <p:txBody>
          <a:bodyPr>
            <a:normAutofit/>
          </a:bodyPr>
          <a:lstStyle/>
          <a:p>
            <a:r>
              <a:rPr lang="en-GB" noProof="0"/>
              <a:t>Why does eGFR slope matter?</a:t>
            </a:r>
          </a:p>
        </p:txBody>
      </p:sp>
      <p:sp>
        <p:nvSpPr>
          <p:cNvPr id="4" name="Slide Number Placeholder 3">
            <a:extLst>
              <a:ext uri="{FF2B5EF4-FFF2-40B4-BE49-F238E27FC236}">
                <a16:creationId xmlns:a16="http://schemas.microsoft.com/office/drawing/2014/main" id="{2776B660-A818-0F68-B747-61C5C6D44A39}"/>
              </a:ext>
            </a:extLst>
          </p:cNvPr>
          <p:cNvSpPr>
            <a:spLocks noGrp="1"/>
          </p:cNvSpPr>
          <p:nvPr>
            <p:ph type="sldNum" sz="quarter" idx="15"/>
          </p:nvPr>
        </p:nvSpPr>
        <p:spPr/>
        <p:txBody>
          <a:bodyPr/>
          <a:lstStyle/>
          <a:p>
            <a:fld id="{7AF8E309-D608-654D-B811-6A2C46C88181}" type="slidenum">
              <a:rPr lang="en-GB" noProof="0" smtClean="0"/>
              <a:pPr/>
              <a:t>79</a:t>
            </a:fld>
            <a:endParaRPr lang="en-GB" noProof="0"/>
          </a:p>
        </p:txBody>
      </p:sp>
      <p:sp>
        <p:nvSpPr>
          <p:cNvPr id="5" name="Footer Placeholder 4">
            <a:extLst>
              <a:ext uri="{FF2B5EF4-FFF2-40B4-BE49-F238E27FC236}">
                <a16:creationId xmlns:a16="http://schemas.microsoft.com/office/drawing/2014/main" id="{E37B67C1-FC46-7ABC-97E8-833B8E048166}"/>
              </a:ext>
            </a:extLst>
          </p:cNvPr>
          <p:cNvSpPr>
            <a:spLocks noGrp="1"/>
          </p:cNvSpPr>
          <p:nvPr>
            <p:ph type="ftr" sz="quarter" idx="16"/>
          </p:nvPr>
        </p:nvSpPr>
        <p:spPr/>
        <p:txBody>
          <a:bodyPr/>
          <a:lstStyle/>
          <a:p>
            <a:r>
              <a:rPr lang="en-GB" noProof="0"/>
              <a:t>CI, confidence interval; eGFR, estimated glomerular filtration rate; </a:t>
            </a:r>
            <a:r>
              <a:rPr lang="en-GB" noProof="0" err="1"/>
              <a:t>nd</a:t>
            </a:r>
            <a:r>
              <a:rPr lang="en-GB" noProof="0"/>
              <a:t>-CKD, non-diabetic chronic kidney disease.</a:t>
            </a:r>
          </a:p>
          <a:p>
            <a:r>
              <a:rPr lang="en-GB"/>
              <a:t>1.  Bakris GL, et al. </a:t>
            </a:r>
            <a:r>
              <a:rPr lang="en-GB" i="1"/>
              <a:t>N Engl J Med</a:t>
            </a:r>
            <a:r>
              <a:rPr lang="en-GB"/>
              <a:t>. 2020;383:2219–2229; 2</a:t>
            </a:r>
            <a:r>
              <a:rPr lang="en-GB" noProof="0"/>
              <a:t>. Heerspink HJL, et al. </a:t>
            </a:r>
            <a:r>
              <a:rPr lang="en-GB" i="1" noProof="0"/>
              <a:t>Lancet Diabetes Endocrinol. </a:t>
            </a:r>
            <a:r>
              <a:rPr lang="en-GB" noProof="0"/>
              <a:t>2021;9:743–754; </a:t>
            </a:r>
            <a:br>
              <a:rPr lang="en-GB" noProof="0"/>
            </a:br>
            <a:r>
              <a:rPr lang="en-GB" noProof="0"/>
              <a:t>3. The EMPA-KIDNEY Collaborative Group</a:t>
            </a:r>
            <a:r>
              <a:rPr lang="en-GB"/>
              <a:t>. </a:t>
            </a:r>
            <a:r>
              <a:rPr lang="en-GB" i="1"/>
              <a:t>Lancet Diabetes Endocrinol. </a:t>
            </a:r>
            <a:r>
              <a:rPr lang="en-GB"/>
              <a:t>2024;12:39–50.</a:t>
            </a:r>
            <a:endParaRPr lang="en-GB" noProof="0"/>
          </a:p>
        </p:txBody>
      </p:sp>
      <p:sp>
        <p:nvSpPr>
          <p:cNvPr id="8" name="TextBox 7">
            <a:extLst>
              <a:ext uri="{FF2B5EF4-FFF2-40B4-BE49-F238E27FC236}">
                <a16:creationId xmlns:a16="http://schemas.microsoft.com/office/drawing/2014/main" id="{D595E8A9-5307-0056-CE0C-7805E54A0990}"/>
              </a:ext>
            </a:extLst>
          </p:cNvPr>
          <p:cNvSpPr txBox="1"/>
          <p:nvPr>
            <p:custDataLst>
              <p:tags r:id="rId1"/>
            </p:custDataLst>
          </p:nvPr>
        </p:nvSpPr>
        <p:spPr>
          <a:xfrm>
            <a:off x="1918007" y="5147483"/>
            <a:ext cx="1874103"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noProof="0">
                <a:solidFill>
                  <a:schemeClr val="accent4"/>
                </a:solidFill>
                <a:latin typeface="Arial" panose="020B0604020202020204" pitchFamily="34" charset="0"/>
                <a:ea typeface="MS PGothic" charset="0"/>
                <a:cs typeface="Arial" panose="020B0604020202020204" pitchFamily="34" charset="0"/>
              </a:rPr>
              <a:t>0.7 </a:t>
            </a:r>
          </a:p>
          <a:p>
            <a:pPr algn="ctr" defTabSz="674949" eaLnBrk="0" fontAlgn="base" hangingPunct="0">
              <a:spcBef>
                <a:spcPct val="0"/>
              </a:spcBef>
              <a:spcAft>
                <a:spcPct val="0"/>
              </a:spcAft>
            </a:pPr>
            <a:r>
              <a:rPr lang="en-GB" sz="1050" noProof="0">
                <a:solidFill>
                  <a:schemeClr val="accent4"/>
                </a:solidFill>
                <a:latin typeface="Arial" panose="020B0604020202020204" pitchFamily="34" charset="0"/>
                <a:ea typeface="MS PGothic" charset="0"/>
                <a:cs typeface="Arial" panose="020B0604020202020204" pitchFamily="34" charset="0"/>
              </a:rPr>
              <a:t>m</a:t>
            </a:r>
            <a:r>
              <a:rPr lang="en-GB" sz="1050">
                <a:solidFill>
                  <a:schemeClr val="accent4"/>
                </a:solidFill>
                <a:latin typeface="Arial" panose="020B0604020202020204" pitchFamily="34" charset="0"/>
                <a:cs typeface="Arial" panose="020B0604020202020204" pitchFamily="34" charset="0"/>
              </a:rPr>
              <a:t>L</a:t>
            </a:r>
            <a:r>
              <a:rPr lang="en-GB" sz="1050" noProof="0">
                <a:solidFill>
                  <a:schemeClr val="accent4"/>
                </a:solidFill>
                <a:latin typeface="Arial" panose="020B0604020202020204" pitchFamily="34" charset="0"/>
                <a:ea typeface="MS PGothic" charset="0"/>
                <a:cs typeface="Arial" panose="020B0604020202020204" pitchFamily="34" charset="0"/>
              </a:rPr>
              <a:t>/min/1.73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/year</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(95% CI, 0.3, 1.1)</a:t>
            </a:r>
          </a:p>
        </p:txBody>
      </p:sp>
      <p:sp>
        <p:nvSpPr>
          <p:cNvPr id="9" name="TextBox 8">
            <a:extLst>
              <a:ext uri="{FF2B5EF4-FFF2-40B4-BE49-F238E27FC236}">
                <a16:creationId xmlns:a16="http://schemas.microsoft.com/office/drawing/2014/main" id="{D0482053-6860-FFE7-9A7B-6C17E23CAE51}"/>
              </a:ext>
            </a:extLst>
          </p:cNvPr>
          <p:cNvSpPr txBox="1">
            <a:spLocks/>
          </p:cNvSpPr>
          <p:nvPr>
            <p:custDataLst>
              <p:tags r:id="rId2"/>
            </p:custDataLst>
          </p:nvPr>
        </p:nvSpPr>
        <p:spPr>
          <a:xfrm>
            <a:off x="5784295" y="5147483"/>
            <a:ext cx="1784632"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noProof="0">
                <a:solidFill>
                  <a:schemeClr val="accent4"/>
                </a:solidFill>
                <a:latin typeface="Arial" panose="020B0604020202020204" pitchFamily="34" charset="0"/>
                <a:ea typeface="MS PGothic" charset="0"/>
                <a:cs typeface="Arial" panose="020B0604020202020204" pitchFamily="34" charset="0"/>
              </a:rPr>
              <a:t>0.5</a:t>
            </a:r>
          </a:p>
          <a:p>
            <a:pPr algn="ctr" defTabSz="674949" eaLnBrk="0" fontAlgn="base" hangingPunct="0">
              <a:spcBef>
                <a:spcPct val="0"/>
              </a:spcBef>
              <a:spcAft>
                <a:spcPct val="0"/>
              </a:spcAft>
            </a:pPr>
            <a:r>
              <a:rPr lang="en-GB" sz="1050" noProof="0">
                <a:solidFill>
                  <a:schemeClr val="accent4"/>
                </a:solidFill>
                <a:latin typeface="Arial" panose="020B0604020202020204" pitchFamily="34" charset="0"/>
                <a:ea typeface="MS PGothic" charset="0"/>
                <a:cs typeface="Arial" panose="020B0604020202020204" pitchFamily="34" charset="0"/>
              </a:rPr>
              <a:t>mL/min/1.73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/year</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(95% CI, -0.1, 1.0)</a:t>
            </a:r>
          </a:p>
        </p:txBody>
      </p:sp>
      <p:sp>
        <p:nvSpPr>
          <p:cNvPr id="10" name="TextBox 9">
            <a:extLst>
              <a:ext uri="{FF2B5EF4-FFF2-40B4-BE49-F238E27FC236}">
                <a16:creationId xmlns:a16="http://schemas.microsoft.com/office/drawing/2014/main" id="{C70CD06E-F450-2294-404E-4A9E2D34FDED}"/>
              </a:ext>
            </a:extLst>
          </p:cNvPr>
          <p:cNvSpPr txBox="1">
            <a:spLocks/>
          </p:cNvSpPr>
          <p:nvPr>
            <p:custDataLst>
              <p:tags r:id="rId3"/>
            </p:custDataLst>
          </p:nvPr>
        </p:nvSpPr>
        <p:spPr>
          <a:xfrm>
            <a:off x="7644433" y="5147483"/>
            <a:ext cx="1874439"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a:solidFill>
                  <a:schemeClr val="accent4"/>
                </a:solidFill>
                <a:latin typeface="Arial" panose="020B0604020202020204" pitchFamily="34" charset="0"/>
                <a:cs typeface="Arial" panose="020B0604020202020204" pitchFamily="34" charset="0"/>
              </a:rPr>
              <a:t>0.6</a:t>
            </a:r>
            <a:r>
              <a:rPr lang="en-GB" sz="1400" b="1" noProof="0">
                <a:solidFill>
                  <a:schemeClr val="accent4"/>
                </a:solidFill>
                <a:latin typeface="Arial" panose="020B0604020202020204" pitchFamily="34" charset="0"/>
                <a:ea typeface="MS PGothic" charset="0"/>
                <a:cs typeface="Arial" panose="020B0604020202020204" pitchFamily="34" charset="0"/>
              </a:rPr>
              <a:t> </a:t>
            </a:r>
          </a:p>
          <a:p>
            <a:pPr algn="ctr" defTabSz="674949" eaLnBrk="0" fontAlgn="base" hangingPunct="0">
              <a:spcBef>
                <a:spcPct val="0"/>
              </a:spcBef>
              <a:spcAft>
                <a:spcPct val="0"/>
              </a:spcAft>
            </a:pPr>
            <a:r>
              <a:rPr lang="en-GB" sz="1050" noProof="0">
                <a:solidFill>
                  <a:schemeClr val="accent4"/>
                </a:solidFill>
                <a:latin typeface="Arial" panose="020B0604020202020204" pitchFamily="34" charset="0"/>
                <a:ea typeface="MS PGothic" charset="0"/>
                <a:cs typeface="Arial" panose="020B0604020202020204" pitchFamily="34" charset="0"/>
              </a:rPr>
              <a:t>mL/min/1.73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/year</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(95% CI, 0.</a:t>
            </a:r>
            <a:r>
              <a:rPr lang="en-GB" sz="1200" b="1">
                <a:solidFill>
                  <a:schemeClr val="accent4"/>
                </a:solidFill>
                <a:latin typeface="Arial" panose="020B0604020202020204" pitchFamily="34" charset="0"/>
                <a:cs typeface="Arial" panose="020B0604020202020204" pitchFamily="34" charset="0"/>
              </a:rPr>
              <a:t>3,</a:t>
            </a:r>
            <a:r>
              <a:rPr lang="en-GB" sz="1200" b="1" noProof="0">
                <a:solidFill>
                  <a:schemeClr val="accent4"/>
                </a:solidFill>
                <a:latin typeface="Arial" panose="020B0604020202020204" pitchFamily="34" charset="0"/>
                <a:ea typeface="MS PGothic" charset="0"/>
                <a:cs typeface="Arial" panose="020B0604020202020204" pitchFamily="34" charset="0"/>
              </a:rPr>
              <a:t> 0.9)</a:t>
            </a:r>
          </a:p>
        </p:txBody>
      </p:sp>
      <p:sp>
        <p:nvSpPr>
          <p:cNvPr id="18" name="Left Brace 17">
            <a:extLst>
              <a:ext uri="{FF2B5EF4-FFF2-40B4-BE49-F238E27FC236}">
                <a16:creationId xmlns:a16="http://schemas.microsoft.com/office/drawing/2014/main" id="{84066853-5F05-ECC0-F141-167FABECE0C5}"/>
              </a:ext>
            </a:extLst>
          </p:cNvPr>
          <p:cNvSpPr/>
          <p:nvPr/>
        </p:nvSpPr>
        <p:spPr>
          <a:xfrm rot="16200000">
            <a:off x="2790027" y="4556242"/>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19" name="Left Brace 18">
            <a:extLst>
              <a:ext uri="{FF2B5EF4-FFF2-40B4-BE49-F238E27FC236}">
                <a16:creationId xmlns:a16="http://schemas.microsoft.com/office/drawing/2014/main" id="{8B8D1D56-9396-E625-0F61-53297A89E381}"/>
              </a:ext>
            </a:extLst>
          </p:cNvPr>
          <p:cNvSpPr/>
          <p:nvPr/>
        </p:nvSpPr>
        <p:spPr>
          <a:xfrm rot="16200000">
            <a:off x="6611580" y="4556243"/>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20" name="Left Brace 19">
            <a:extLst>
              <a:ext uri="{FF2B5EF4-FFF2-40B4-BE49-F238E27FC236}">
                <a16:creationId xmlns:a16="http://schemas.microsoft.com/office/drawing/2014/main" id="{F598D240-BF15-347F-6ABA-5FA54CBB712E}"/>
              </a:ext>
            </a:extLst>
          </p:cNvPr>
          <p:cNvSpPr/>
          <p:nvPr/>
        </p:nvSpPr>
        <p:spPr>
          <a:xfrm rot="16200000">
            <a:off x="8516621" y="4556243"/>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2" name="Rectangle 1">
            <a:extLst>
              <a:ext uri="{FF2B5EF4-FFF2-40B4-BE49-F238E27FC236}">
                <a16:creationId xmlns:a16="http://schemas.microsoft.com/office/drawing/2014/main" id="{5DAA8C1C-9CAE-06A7-8CDE-182F740F08F2}"/>
              </a:ext>
            </a:extLst>
          </p:cNvPr>
          <p:cNvSpPr/>
          <p:nvPr/>
        </p:nvSpPr>
        <p:spPr>
          <a:xfrm>
            <a:off x="10098789" y="2651472"/>
            <a:ext cx="180000" cy="1784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5">
            <a:extLst>
              <a:ext uri="{FF2B5EF4-FFF2-40B4-BE49-F238E27FC236}">
                <a16:creationId xmlns:a16="http://schemas.microsoft.com/office/drawing/2014/main" id="{5C41B4FB-E3B1-5482-E16A-26EEFDC77B5B}"/>
              </a:ext>
            </a:extLst>
          </p:cNvPr>
          <p:cNvSpPr/>
          <p:nvPr/>
        </p:nvSpPr>
        <p:spPr>
          <a:xfrm>
            <a:off x="10098789" y="3518159"/>
            <a:ext cx="180000" cy="178419"/>
          </a:xfrm>
          <a:prstGeom prst="rect">
            <a:avLst/>
          </a:prstGeom>
          <a:solidFill>
            <a:srgbClr val="5358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extBox 10">
            <a:extLst>
              <a:ext uri="{FF2B5EF4-FFF2-40B4-BE49-F238E27FC236}">
                <a16:creationId xmlns:a16="http://schemas.microsoft.com/office/drawing/2014/main" id="{17E5DB22-9743-FB82-45EC-07C5876D9C38}"/>
              </a:ext>
            </a:extLst>
          </p:cNvPr>
          <p:cNvSpPr txBox="1"/>
          <p:nvPr/>
        </p:nvSpPr>
        <p:spPr>
          <a:xfrm>
            <a:off x="10422174" y="2606867"/>
            <a:ext cx="1197478" cy="267629"/>
          </a:xfrm>
          <a:prstGeom prst="rect">
            <a:avLst/>
          </a:prstGeom>
        </p:spPr>
        <p:txBody>
          <a:bodyPr vert="horz" wrap="square" lIns="91440" tIns="45720" rIns="91440" bIns="45720" rtlCol="0" anchor="ctr">
            <a:noAutofit/>
          </a:bodyPr>
          <a:lstStyle/>
          <a:p>
            <a:pPr algn="l">
              <a:spcBef>
                <a:spcPts val="600"/>
              </a:spcBef>
            </a:pPr>
            <a:r>
              <a:rPr lang="en-GB" sz="1350" noProof="0">
                <a:solidFill>
                  <a:schemeClr val="accent3"/>
                </a:solidFill>
                <a:latin typeface="+mn-lt"/>
              </a:rPr>
              <a:t>Finerenone</a:t>
            </a:r>
          </a:p>
        </p:txBody>
      </p:sp>
      <p:sp>
        <p:nvSpPr>
          <p:cNvPr id="12" name="TextBox 11">
            <a:extLst>
              <a:ext uri="{FF2B5EF4-FFF2-40B4-BE49-F238E27FC236}">
                <a16:creationId xmlns:a16="http://schemas.microsoft.com/office/drawing/2014/main" id="{01C214A6-E820-7C08-CCC3-2C93A93312A8}"/>
              </a:ext>
            </a:extLst>
          </p:cNvPr>
          <p:cNvSpPr txBox="1"/>
          <p:nvPr/>
        </p:nvSpPr>
        <p:spPr>
          <a:xfrm>
            <a:off x="10422174" y="3473554"/>
            <a:ext cx="1197478" cy="267629"/>
          </a:xfrm>
          <a:prstGeom prst="rect">
            <a:avLst/>
          </a:prstGeom>
        </p:spPr>
        <p:txBody>
          <a:bodyPr vert="horz" wrap="square" lIns="91440" tIns="45720" rIns="91440" bIns="45720" rtlCol="0" anchor="ctr">
            <a:noAutofit/>
          </a:bodyPr>
          <a:lstStyle/>
          <a:p>
            <a:pPr algn="l">
              <a:spcBef>
                <a:spcPts val="600"/>
              </a:spcBef>
            </a:pPr>
            <a:r>
              <a:rPr lang="en-GB" sz="1350" noProof="0">
                <a:latin typeface="+mn-lt"/>
              </a:rPr>
              <a:t>Placebo</a:t>
            </a:r>
          </a:p>
        </p:txBody>
      </p:sp>
      <p:sp>
        <p:nvSpPr>
          <p:cNvPr id="16" name="Rectangle 15">
            <a:extLst>
              <a:ext uri="{FF2B5EF4-FFF2-40B4-BE49-F238E27FC236}">
                <a16:creationId xmlns:a16="http://schemas.microsoft.com/office/drawing/2014/main" id="{9CBAB02E-E79E-CAC1-FEF4-BA459A8981F0}"/>
              </a:ext>
            </a:extLst>
          </p:cNvPr>
          <p:cNvSpPr/>
          <p:nvPr/>
        </p:nvSpPr>
        <p:spPr>
          <a:xfrm>
            <a:off x="2135058" y="1700051"/>
            <a:ext cx="1440000" cy="432900"/>
          </a:xfrm>
          <a:prstGeom prst="rect">
            <a:avLst/>
          </a:prstGeom>
          <a:solidFill>
            <a:schemeClr val="accent3">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16374D"/>
                </a:solidFill>
                <a:effectLst/>
                <a:uLnTx/>
                <a:uFillTx/>
                <a:latin typeface="Arial" panose="020B0604020202020204"/>
                <a:ea typeface="+mn-ea"/>
                <a:cs typeface="+mn-cs"/>
              </a:rPr>
              <a:t>Finerenone</a:t>
            </a:r>
            <a:endParaRPr kumimoji="0" lang="en-GB" sz="1400" b="1" i="0" u="none" strike="noStrike" kern="1200" cap="none" spc="0" normalizeH="0" baseline="30000" noProof="0">
              <a:ln>
                <a:noFill/>
              </a:ln>
              <a:solidFill>
                <a:srgbClr val="16374D"/>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6A29F07-64E0-9A60-8FCB-423E36CE4DB1}"/>
              </a:ext>
            </a:extLst>
          </p:cNvPr>
          <p:cNvSpPr/>
          <p:nvPr/>
        </p:nvSpPr>
        <p:spPr>
          <a:xfrm>
            <a:off x="5956611" y="1700051"/>
            <a:ext cx="1440000" cy="4329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bg2">
                    <a:lumMod val="50000"/>
                  </a:schemeClr>
                </a:solidFill>
                <a:effectLst/>
                <a:uLnTx/>
                <a:uFillTx/>
                <a:latin typeface="Arial" panose="020B0604020202020204"/>
                <a:ea typeface="+mn-ea"/>
                <a:cs typeface="+mn-cs"/>
              </a:rPr>
              <a:t>Dapagliflozin</a:t>
            </a:r>
            <a:r>
              <a:rPr kumimoji="0" lang="en-GB" sz="1400" b="1" i="0" u="none" strike="noStrike" kern="1200" cap="none" spc="0" normalizeH="0" baseline="30000" noProof="0">
                <a:ln>
                  <a:noFill/>
                </a:ln>
                <a:solidFill>
                  <a:schemeClr val="bg2">
                    <a:lumMod val="50000"/>
                  </a:schemeClr>
                </a:solidFill>
                <a:effectLst/>
                <a:uLnTx/>
                <a:uFillTx/>
                <a:latin typeface="Arial" panose="020B0604020202020204"/>
                <a:ea typeface="+mn-ea"/>
                <a:cs typeface="+mn-cs"/>
              </a:rPr>
              <a:t>2</a:t>
            </a:r>
          </a:p>
        </p:txBody>
      </p:sp>
      <p:sp>
        <p:nvSpPr>
          <p:cNvPr id="21" name="Rectangle 20">
            <a:extLst>
              <a:ext uri="{FF2B5EF4-FFF2-40B4-BE49-F238E27FC236}">
                <a16:creationId xmlns:a16="http://schemas.microsoft.com/office/drawing/2014/main" id="{09B877E0-2FE7-57F1-6E28-29ECD1268CF9}"/>
              </a:ext>
            </a:extLst>
          </p:cNvPr>
          <p:cNvSpPr/>
          <p:nvPr/>
        </p:nvSpPr>
        <p:spPr>
          <a:xfrm>
            <a:off x="7861652" y="1700051"/>
            <a:ext cx="1440000" cy="4329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Empagliflozin</a:t>
            </a:r>
            <a:r>
              <a:rPr lang="en-GB" sz="1400" b="1" baseline="30000">
                <a:solidFill>
                  <a:schemeClr val="accent5">
                    <a:lumMod val="50000"/>
                  </a:schemeClr>
                </a:solidFill>
                <a:latin typeface="Arial" panose="020B0604020202020204"/>
              </a:rPr>
              <a:t>3</a:t>
            </a:r>
            <a:endParaRPr kumimoji="0" lang="en-GB" sz="1400" b="1" i="0" u="none" strike="noStrike" kern="1200" cap="none" spc="0" normalizeH="0" baseline="30000" noProof="0">
              <a:ln>
                <a:noFill/>
              </a:ln>
              <a:solidFill>
                <a:schemeClr val="accent5">
                  <a:lumMod val="50000"/>
                </a:schemeClr>
              </a:solidFill>
              <a:effectLst/>
              <a:uLnTx/>
              <a:uFillTx/>
              <a:latin typeface="Arial" panose="020B0604020202020204"/>
              <a:ea typeface="+mn-ea"/>
              <a:cs typeface="+mn-cs"/>
            </a:endParaRPr>
          </a:p>
        </p:txBody>
      </p:sp>
      <p:pic>
        <p:nvPicPr>
          <p:cNvPr id="22" name="Picture 2" descr="Glasgow 2026 | ERA">
            <a:extLst>
              <a:ext uri="{FF2B5EF4-FFF2-40B4-BE49-F238E27FC236}">
                <a16:creationId xmlns:a16="http://schemas.microsoft.com/office/drawing/2014/main" id="{4E586382-8298-4B56-1DE7-6B3BBDD216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CA8B71E-64D6-942B-1B79-0CCE1B317CF9}"/>
              </a:ext>
            </a:extLst>
          </p:cNvPr>
          <p:cNvSpPr/>
          <p:nvPr/>
        </p:nvSpPr>
        <p:spPr>
          <a:xfrm>
            <a:off x="10098789" y="2940368"/>
            <a:ext cx="180000" cy="178419"/>
          </a:xfrm>
          <a:prstGeom prst="rect">
            <a:avLst/>
          </a:prstGeom>
          <a:solidFill>
            <a:srgbClr val="4D88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TextBox 23">
            <a:extLst>
              <a:ext uri="{FF2B5EF4-FFF2-40B4-BE49-F238E27FC236}">
                <a16:creationId xmlns:a16="http://schemas.microsoft.com/office/drawing/2014/main" id="{2973F44A-E930-EEAA-A84D-CC8D73C6DC07}"/>
              </a:ext>
            </a:extLst>
          </p:cNvPr>
          <p:cNvSpPr txBox="1"/>
          <p:nvPr/>
        </p:nvSpPr>
        <p:spPr>
          <a:xfrm>
            <a:off x="10422174" y="2910631"/>
            <a:ext cx="1197478" cy="267629"/>
          </a:xfrm>
          <a:prstGeom prst="rect">
            <a:avLst/>
          </a:prstGeom>
        </p:spPr>
        <p:txBody>
          <a:bodyPr vert="horz" wrap="square" lIns="91440" tIns="45720" rIns="91440" bIns="45720" rtlCol="0" anchor="ctr">
            <a:noAutofit/>
          </a:bodyPr>
          <a:lstStyle/>
          <a:p>
            <a:pPr algn="l">
              <a:spcBef>
                <a:spcPts val="600"/>
              </a:spcBef>
            </a:pPr>
            <a:r>
              <a:rPr lang="en-GB" sz="1350" noProof="0">
                <a:solidFill>
                  <a:schemeClr val="accent3"/>
                </a:solidFill>
                <a:latin typeface="+mn-lt"/>
              </a:rPr>
              <a:t>Dapagliflozin</a:t>
            </a:r>
          </a:p>
        </p:txBody>
      </p:sp>
      <p:sp>
        <p:nvSpPr>
          <p:cNvPr id="25" name="Rectangle 24">
            <a:extLst>
              <a:ext uri="{FF2B5EF4-FFF2-40B4-BE49-F238E27FC236}">
                <a16:creationId xmlns:a16="http://schemas.microsoft.com/office/drawing/2014/main" id="{34822D95-ACA3-283A-FE97-416A4FDC9D1A}"/>
              </a:ext>
            </a:extLst>
          </p:cNvPr>
          <p:cNvSpPr/>
          <p:nvPr/>
        </p:nvSpPr>
        <p:spPr>
          <a:xfrm>
            <a:off x="10098789" y="3229264"/>
            <a:ext cx="180000" cy="178419"/>
          </a:xfrm>
          <a:prstGeom prst="rect">
            <a:avLst/>
          </a:prstGeom>
          <a:solidFill>
            <a:srgbClr val="C1B8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TextBox 25">
            <a:extLst>
              <a:ext uri="{FF2B5EF4-FFF2-40B4-BE49-F238E27FC236}">
                <a16:creationId xmlns:a16="http://schemas.microsoft.com/office/drawing/2014/main" id="{C20658DA-FE70-3F00-5189-B78D7DF62E58}"/>
              </a:ext>
            </a:extLst>
          </p:cNvPr>
          <p:cNvSpPr txBox="1"/>
          <p:nvPr/>
        </p:nvSpPr>
        <p:spPr>
          <a:xfrm>
            <a:off x="10422174" y="3214395"/>
            <a:ext cx="1285214" cy="223024"/>
          </a:xfrm>
          <a:prstGeom prst="rect">
            <a:avLst/>
          </a:prstGeom>
        </p:spPr>
        <p:txBody>
          <a:bodyPr vert="horz" wrap="square" lIns="91440" tIns="45720" rIns="91440" bIns="45720" rtlCol="0" anchor="ctr">
            <a:noAutofit/>
          </a:bodyPr>
          <a:lstStyle/>
          <a:p>
            <a:pPr algn="l">
              <a:spcBef>
                <a:spcPts val="600"/>
              </a:spcBef>
            </a:pPr>
            <a:r>
              <a:rPr lang="en-GB" sz="1350" noProof="0">
                <a:solidFill>
                  <a:schemeClr val="accent3"/>
                </a:solidFill>
                <a:latin typeface="+mn-lt"/>
              </a:rPr>
              <a:t>Empagliflozin</a:t>
            </a:r>
          </a:p>
        </p:txBody>
      </p:sp>
      <p:sp>
        <p:nvSpPr>
          <p:cNvPr id="27" name="TextBox 26">
            <a:extLst>
              <a:ext uri="{FF2B5EF4-FFF2-40B4-BE49-F238E27FC236}">
                <a16:creationId xmlns:a16="http://schemas.microsoft.com/office/drawing/2014/main" id="{AD5D5E4D-83AD-7854-F2E8-EC3D4983064A}"/>
              </a:ext>
            </a:extLst>
          </p:cNvPr>
          <p:cNvSpPr txBox="1"/>
          <p:nvPr/>
        </p:nvSpPr>
        <p:spPr>
          <a:xfrm>
            <a:off x="2135058" y="1405797"/>
            <a:ext cx="1440000" cy="286351"/>
          </a:xfrm>
          <a:prstGeom prst="roundRect">
            <a:avLst>
              <a:gd name="adj" fmla="val 50000"/>
            </a:avLst>
          </a:prstGeom>
          <a:solidFill>
            <a:schemeClr val="accent3"/>
          </a:solidFill>
        </p:spPr>
        <p:txBody>
          <a:bodyPr vert="horz" wrap="non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panose="020B0604020202020204"/>
                <a:ea typeface="MS PGothic" charset="0"/>
              </a:rPr>
              <a:t>FIND-CKD</a:t>
            </a:r>
          </a:p>
        </p:txBody>
      </p:sp>
      <p:sp>
        <p:nvSpPr>
          <p:cNvPr id="28" name="TextBox 27">
            <a:extLst>
              <a:ext uri="{FF2B5EF4-FFF2-40B4-BE49-F238E27FC236}">
                <a16:creationId xmlns:a16="http://schemas.microsoft.com/office/drawing/2014/main" id="{6AB207D4-F2C6-112A-8461-B681FE16DCC7}"/>
              </a:ext>
            </a:extLst>
          </p:cNvPr>
          <p:cNvSpPr txBox="1"/>
          <p:nvPr/>
        </p:nvSpPr>
        <p:spPr>
          <a:xfrm>
            <a:off x="5956611" y="1405797"/>
            <a:ext cx="1440000" cy="286351"/>
          </a:xfrm>
          <a:prstGeom prst="roundRect">
            <a:avLst>
              <a:gd name="adj" fmla="val 50000"/>
            </a:avLst>
          </a:prstGeom>
          <a:solidFill>
            <a:schemeClr val="accent2">
              <a:lumMod val="50000"/>
            </a:schemeClr>
          </a:solidFill>
        </p:spPr>
        <p:txBody>
          <a:bodyPr vert="horz" wrap="non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panose="020B0604020202020204"/>
                <a:ea typeface="MS PGothic" charset="0"/>
              </a:rPr>
              <a:t>DAPA-CKD</a:t>
            </a:r>
          </a:p>
        </p:txBody>
      </p:sp>
      <p:sp>
        <p:nvSpPr>
          <p:cNvPr id="29" name="TextBox 28">
            <a:extLst>
              <a:ext uri="{FF2B5EF4-FFF2-40B4-BE49-F238E27FC236}">
                <a16:creationId xmlns:a16="http://schemas.microsoft.com/office/drawing/2014/main" id="{E8794136-171D-1D2E-C550-3FDE33227962}"/>
              </a:ext>
            </a:extLst>
          </p:cNvPr>
          <p:cNvSpPr txBox="1"/>
          <p:nvPr/>
        </p:nvSpPr>
        <p:spPr>
          <a:xfrm>
            <a:off x="7861652" y="1405797"/>
            <a:ext cx="1440000" cy="286351"/>
          </a:xfrm>
          <a:prstGeom prst="roundRect">
            <a:avLst>
              <a:gd name="adj" fmla="val 50000"/>
            </a:avLst>
          </a:prstGeom>
          <a:solidFill>
            <a:schemeClr val="accent5">
              <a:lumMod val="50000"/>
            </a:schemeClr>
          </a:solidFill>
        </p:spPr>
        <p:txBody>
          <a:bodyPr vert="horz" wrap="non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panose="020B0604020202020204"/>
                <a:ea typeface="MS PGothic" charset="0"/>
              </a:rPr>
              <a:t>EMPA-KIDNEY</a:t>
            </a:r>
          </a:p>
        </p:txBody>
      </p:sp>
      <p:sp>
        <p:nvSpPr>
          <p:cNvPr id="13" name="Rectangle 12">
            <a:extLst>
              <a:ext uri="{FF2B5EF4-FFF2-40B4-BE49-F238E27FC236}">
                <a16:creationId xmlns:a16="http://schemas.microsoft.com/office/drawing/2014/main" id="{AA49AD3E-2C52-C51B-084D-C2093DA914C2}"/>
              </a:ext>
            </a:extLst>
          </p:cNvPr>
          <p:cNvSpPr/>
          <p:nvPr/>
        </p:nvSpPr>
        <p:spPr>
          <a:xfrm>
            <a:off x="4049059" y="1700051"/>
            <a:ext cx="1440000" cy="432900"/>
          </a:xfrm>
          <a:prstGeom prst="rect">
            <a:avLst/>
          </a:prstGeom>
          <a:solidFill>
            <a:schemeClr val="accent3">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16374D"/>
                </a:solidFill>
                <a:effectLst/>
                <a:uLnTx/>
                <a:uFillTx/>
                <a:latin typeface="Arial" panose="020B0604020202020204"/>
                <a:ea typeface="+mn-ea"/>
                <a:cs typeface="+mn-cs"/>
              </a:rPr>
              <a:t>Finerenone</a:t>
            </a:r>
            <a:r>
              <a:rPr kumimoji="0" lang="en-GB" sz="1400" b="1" i="0" u="none" strike="noStrike" kern="1200" cap="none" spc="0" normalizeH="0" baseline="30000" noProof="0">
                <a:ln>
                  <a:noFill/>
                </a:ln>
                <a:solidFill>
                  <a:srgbClr val="16374D"/>
                </a:solidFill>
                <a:effectLst/>
                <a:uLnTx/>
                <a:uFillTx/>
                <a:latin typeface="Arial" panose="020B0604020202020204"/>
                <a:ea typeface="+mn-ea"/>
                <a:cs typeface="+mn-cs"/>
              </a:rPr>
              <a:t>1</a:t>
            </a:r>
          </a:p>
        </p:txBody>
      </p:sp>
      <p:sp>
        <p:nvSpPr>
          <p:cNvPr id="15" name="TextBox 14">
            <a:extLst>
              <a:ext uri="{FF2B5EF4-FFF2-40B4-BE49-F238E27FC236}">
                <a16:creationId xmlns:a16="http://schemas.microsoft.com/office/drawing/2014/main" id="{B90A3E8F-53E7-595B-1D34-87AB1C73B34F}"/>
              </a:ext>
            </a:extLst>
          </p:cNvPr>
          <p:cNvSpPr txBox="1"/>
          <p:nvPr/>
        </p:nvSpPr>
        <p:spPr>
          <a:xfrm>
            <a:off x="4049059" y="1405797"/>
            <a:ext cx="1440000" cy="286351"/>
          </a:xfrm>
          <a:prstGeom prst="roundRect">
            <a:avLst>
              <a:gd name="adj" fmla="val 50000"/>
            </a:avLst>
          </a:prstGeom>
          <a:solidFill>
            <a:schemeClr val="accent3"/>
          </a:solidFill>
        </p:spPr>
        <p:txBody>
          <a:bodyPr vert="horz" wrap="non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panose="020B0604020202020204"/>
                <a:ea typeface="MS PGothic" charset="0"/>
              </a:rPr>
              <a:t>FIDELIO-DKD</a:t>
            </a:r>
          </a:p>
        </p:txBody>
      </p:sp>
      <p:sp>
        <p:nvSpPr>
          <p:cNvPr id="31" name="TextBox 30">
            <a:extLst>
              <a:ext uri="{FF2B5EF4-FFF2-40B4-BE49-F238E27FC236}">
                <a16:creationId xmlns:a16="http://schemas.microsoft.com/office/drawing/2014/main" id="{F89A22B2-A2A5-094C-F03F-CAD708453E15}"/>
              </a:ext>
            </a:extLst>
          </p:cNvPr>
          <p:cNvSpPr txBox="1"/>
          <p:nvPr>
            <p:custDataLst>
              <p:tags r:id="rId4"/>
            </p:custDataLst>
          </p:nvPr>
        </p:nvSpPr>
        <p:spPr>
          <a:xfrm>
            <a:off x="3832008" y="5147483"/>
            <a:ext cx="1874103" cy="654025"/>
          </a:xfrm>
          <a:prstGeom prst="rect">
            <a:avLst/>
          </a:prstGeom>
          <a:noFill/>
        </p:spPr>
        <p:txBody>
          <a:bodyPr wrap="square" rtlCol="0">
            <a:spAutoFit/>
          </a:bodyPr>
          <a:lstStyle/>
          <a:p>
            <a:pPr algn="ctr" defTabSz="674949" eaLnBrk="0" fontAlgn="base" hangingPunct="0">
              <a:spcBef>
                <a:spcPct val="0"/>
              </a:spcBef>
              <a:spcAft>
                <a:spcPct val="0"/>
              </a:spcAft>
            </a:pPr>
            <a:r>
              <a:rPr lang="en-GB" sz="1400" b="1" noProof="0">
                <a:solidFill>
                  <a:schemeClr val="accent4"/>
                </a:solidFill>
                <a:latin typeface="Arial" panose="020B0604020202020204" pitchFamily="34" charset="0"/>
                <a:ea typeface="MS PGothic" charset="0"/>
                <a:cs typeface="Arial" panose="020B0604020202020204" pitchFamily="34" charset="0"/>
              </a:rPr>
              <a:t>0.7</a:t>
            </a:r>
          </a:p>
          <a:p>
            <a:pPr algn="ctr" defTabSz="674949"/>
            <a:r>
              <a:rPr lang="en-GB" sz="1050" noProof="0">
                <a:solidFill>
                  <a:schemeClr val="accent4"/>
                </a:solidFill>
                <a:latin typeface="Arial" panose="020B0604020202020204" pitchFamily="34" charset="0"/>
                <a:ea typeface="MS PGothic" charset="0"/>
                <a:cs typeface="Arial" panose="020B0604020202020204" pitchFamily="34" charset="0"/>
              </a:rPr>
              <a:t>m</a:t>
            </a:r>
            <a:r>
              <a:rPr lang="en-GB" sz="1050">
                <a:solidFill>
                  <a:schemeClr val="accent4"/>
                </a:solidFill>
                <a:latin typeface="Arial" panose="020B0604020202020204" pitchFamily="34" charset="0"/>
                <a:cs typeface="Arial" panose="020B0604020202020204" pitchFamily="34" charset="0"/>
              </a:rPr>
              <a:t>L</a:t>
            </a:r>
            <a:r>
              <a:rPr lang="en-GB" sz="1050" noProof="0">
                <a:solidFill>
                  <a:schemeClr val="accent4"/>
                </a:solidFill>
                <a:latin typeface="Arial" panose="020B0604020202020204" pitchFamily="34" charset="0"/>
                <a:ea typeface="MS PGothic" charset="0"/>
                <a:cs typeface="Arial" panose="020B0604020202020204" pitchFamily="34" charset="0"/>
              </a:rPr>
              <a:t>/min/1.73 m</a:t>
            </a:r>
            <a:r>
              <a:rPr lang="en-GB" sz="1050" baseline="30000" noProof="0">
                <a:solidFill>
                  <a:schemeClr val="accent4"/>
                </a:solidFill>
                <a:latin typeface="Arial" panose="020B0604020202020204" pitchFamily="34" charset="0"/>
                <a:ea typeface="MS PGothic" charset="0"/>
                <a:cs typeface="Arial" panose="020B0604020202020204" pitchFamily="34" charset="0"/>
              </a:rPr>
              <a:t>2</a:t>
            </a:r>
            <a:r>
              <a:rPr lang="en-GB" sz="1050" noProof="0">
                <a:solidFill>
                  <a:schemeClr val="accent4"/>
                </a:solidFill>
                <a:latin typeface="Arial" panose="020B0604020202020204" pitchFamily="34" charset="0"/>
                <a:ea typeface="MS PGothic" charset="0"/>
                <a:cs typeface="Arial" panose="020B0604020202020204" pitchFamily="34" charset="0"/>
              </a:rPr>
              <a:t>/year</a:t>
            </a:r>
            <a:br>
              <a:rPr lang="en-GB" sz="1050" b="1" baseline="30000" noProof="0">
                <a:solidFill>
                  <a:schemeClr val="accent4"/>
                </a:solidFill>
                <a:latin typeface="Arial" panose="020B0604020202020204" pitchFamily="34" charset="0"/>
                <a:ea typeface="MS PGothic" charset="0"/>
                <a:cs typeface="Arial" panose="020B0604020202020204" pitchFamily="34" charset="0"/>
              </a:rPr>
            </a:br>
            <a:r>
              <a:rPr lang="en-GB" sz="1200" b="1" noProof="0">
                <a:solidFill>
                  <a:schemeClr val="accent4"/>
                </a:solidFill>
                <a:latin typeface="Arial" panose="020B0604020202020204" pitchFamily="34" charset="0"/>
                <a:ea typeface="MS PGothic" charset="0"/>
                <a:cs typeface="Arial" panose="020B0604020202020204" pitchFamily="34" charset="0"/>
              </a:rPr>
              <a:t>(</a:t>
            </a:r>
            <a:r>
              <a:rPr lang="en-GB" sz="1200" b="1">
                <a:solidFill>
                  <a:schemeClr val="accent4"/>
                </a:solidFill>
                <a:latin typeface="Arial" panose="020B0604020202020204" pitchFamily="34" charset="0"/>
                <a:cs typeface="Arial" panose="020B0604020202020204" pitchFamily="34" charset="0"/>
              </a:rPr>
              <a:t>95% CI, 0.4, 0.9</a:t>
            </a:r>
            <a:r>
              <a:rPr lang="en-GB" sz="1200" b="1" noProof="0">
                <a:solidFill>
                  <a:schemeClr val="accent4"/>
                </a:solidFill>
                <a:latin typeface="Arial" panose="020B0604020202020204" pitchFamily="34" charset="0"/>
                <a:ea typeface="MS PGothic" charset="0"/>
                <a:cs typeface="Arial" panose="020B0604020202020204" pitchFamily="34" charset="0"/>
              </a:rPr>
              <a:t>)</a:t>
            </a:r>
          </a:p>
        </p:txBody>
      </p:sp>
      <p:sp>
        <p:nvSpPr>
          <p:cNvPr id="32" name="Left Brace 31">
            <a:extLst>
              <a:ext uri="{FF2B5EF4-FFF2-40B4-BE49-F238E27FC236}">
                <a16:creationId xmlns:a16="http://schemas.microsoft.com/office/drawing/2014/main" id="{13E4DE1C-FEA1-CD38-F0D6-8E8B1981E947}"/>
              </a:ext>
            </a:extLst>
          </p:cNvPr>
          <p:cNvSpPr/>
          <p:nvPr/>
        </p:nvSpPr>
        <p:spPr>
          <a:xfrm rot="16200000">
            <a:off x="4704028" y="4556242"/>
            <a:ext cx="130063" cy="949173"/>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grpSp>
        <p:nvGrpSpPr>
          <p:cNvPr id="47" name="Group 46">
            <a:extLst>
              <a:ext uri="{FF2B5EF4-FFF2-40B4-BE49-F238E27FC236}">
                <a16:creationId xmlns:a16="http://schemas.microsoft.com/office/drawing/2014/main" id="{ADFEE242-A0AE-96F7-888A-2466C31CAFE7}"/>
              </a:ext>
            </a:extLst>
          </p:cNvPr>
          <p:cNvGrpSpPr/>
          <p:nvPr/>
        </p:nvGrpSpPr>
        <p:grpSpPr>
          <a:xfrm>
            <a:off x="5745534" y="1153886"/>
            <a:ext cx="5874117" cy="4729509"/>
            <a:chOff x="5745534" y="1153886"/>
            <a:chExt cx="5874117" cy="4729509"/>
          </a:xfrm>
        </p:grpSpPr>
        <p:sp>
          <p:nvSpPr>
            <p:cNvPr id="45" name="Rectangle 44">
              <a:extLst>
                <a:ext uri="{FF2B5EF4-FFF2-40B4-BE49-F238E27FC236}">
                  <a16:creationId xmlns:a16="http://schemas.microsoft.com/office/drawing/2014/main" id="{92F12167-C06C-4DB0-1A44-BD1B52078766}"/>
                </a:ext>
              </a:extLst>
            </p:cNvPr>
            <p:cNvSpPr/>
            <p:nvPr/>
          </p:nvSpPr>
          <p:spPr>
            <a:xfrm>
              <a:off x="5745534" y="1153886"/>
              <a:ext cx="3946853" cy="4729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8D05016-1FD4-A914-6BD9-664003722F8B}"/>
                </a:ext>
              </a:extLst>
            </p:cNvPr>
            <p:cNvSpPr/>
            <p:nvPr/>
          </p:nvSpPr>
          <p:spPr>
            <a:xfrm>
              <a:off x="9948862" y="2896798"/>
              <a:ext cx="1670789" cy="562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5B1C9CFE-F48F-D168-D04F-E0AEF9C4601B}"/>
              </a:ext>
            </a:extLst>
          </p:cNvPr>
          <p:cNvGrpSpPr/>
          <p:nvPr/>
        </p:nvGrpSpPr>
        <p:grpSpPr>
          <a:xfrm>
            <a:off x="3820644" y="1142996"/>
            <a:ext cx="7799003" cy="4729509"/>
            <a:chOff x="3831530" y="1142996"/>
            <a:chExt cx="7799003" cy="4729509"/>
          </a:xfrm>
        </p:grpSpPr>
        <p:sp>
          <p:nvSpPr>
            <p:cNvPr id="54" name="Rectangle 53">
              <a:extLst>
                <a:ext uri="{FF2B5EF4-FFF2-40B4-BE49-F238E27FC236}">
                  <a16:creationId xmlns:a16="http://schemas.microsoft.com/office/drawing/2014/main" id="{2B875B4E-0D19-8866-7C10-55CB3BDD8791}"/>
                </a:ext>
              </a:extLst>
            </p:cNvPr>
            <p:cNvSpPr/>
            <p:nvPr/>
          </p:nvSpPr>
          <p:spPr>
            <a:xfrm>
              <a:off x="3831530" y="1142996"/>
              <a:ext cx="6013258" cy="4729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115B42F-76CD-FF25-DDB6-AB9446483FD2}"/>
                </a:ext>
              </a:extLst>
            </p:cNvPr>
            <p:cNvSpPr/>
            <p:nvPr/>
          </p:nvSpPr>
          <p:spPr>
            <a:xfrm>
              <a:off x="9959744" y="2907682"/>
              <a:ext cx="1670789" cy="562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5765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51EC2-03A7-D4F7-7CC8-E6EFBF50A05E}"/>
              </a:ext>
            </a:extLst>
          </p:cNvPr>
          <p:cNvSpPr>
            <a:spLocks noGrp="1"/>
          </p:cNvSpPr>
          <p:nvPr>
            <p:ph type="body" sz="quarter" idx="13"/>
          </p:nvPr>
        </p:nvSpPr>
        <p:spPr/>
        <p:txBody>
          <a:bodyPr/>
          <a:lstStyle/>
          <a:p>
            <a:r>
              <a:rPr lang="en-AU" sz="3200">
                <a:solidFill>
                  <a:schemeClr val="bg2">
                    <a:lumMod val="75000"/>
                  </a:schemeClr>
                </a:solidFill>
              </a:rPr>
              <a:t>Aim:</a:t>
            </a:r>
          </a:p>
          <a:p>
            <a:endParaRPr lang="en-AU"/>
          </a:p>
          <a:p>
            <a:r>
              <a:rPr lang="en-GB" sz="2800">
                <a:solidFill>
                  <a:schemeClr val="accent3"/>
                </a:solidFill>
                <a:latin typeface="+mj-lt"/>
                <a:ea typeface="+mj-ea"/>
                <a:cs typeface="+mj-cs"/>
              </a:rPr>
              <a:t>To investigate the efficacy and safety of </a:t>
            </a:r>
            <a:r>
              <a:rPr lang="en-GB" sz="2800" u="sng">
                <a:solidFill>
                  <a:schemeClr val="accent3"/>
                </a:solidFill>
                <a:latin typeface="+mj-lt"/>
                <a:ea typeface="+mj-ea"/>
                <a:cs typeface="+mj-cs"/>
              </a:rPr>
              <a:t>F</a:t>
            </a:r>
            <a:r>
              <a:rPr lang="en-GB" sz="2800">
                <a:solidFill>
                  <a:schemeClr val="accent3"/>
                </a:solidFill>
                <a:latin typeface="+mj-lt"/>
                <a:ea typeface="+mj-ea"/>
                <a:cs typeface="+mj-cs"/>
              </a:rPr>
              <a:t>inerenone, </a:t>
            </a:r>
            <a:r>
              <a:rPr lang="en-GB" sz="2800" u="sng">
                <a:solidFill>
                  <a:schemeClr val="accent3"/>
                </a:solidFill>
                <a:latin typeface="+mj-lt"/>
                <a:ea typeface="+mj-ea"/>
                <a:cs typeface="+mj-cs"/>
              </a:rPr>
              <a:t>I</a:t>
            </a:r>
            <a:r>
              <a:rPr lang="en-GB" sz="2800">
                <a:solidFill>
                  <a:schemeClr val="accent3"/>
                </a:solidFill>
                <a:latin typeface="+mj-lt"/>
                <a:ea typeface="+mj-ea"/>
                <a:cs typeface="+mj-cs"/>
              </a:rPr>
              <a:t>n addition to standard of care, on the progression of kidney disease in patients with </a:t>
            </a:r>
            <a:r>
              <a:rPr lang="en-GB" sz="2800" u="sng">
                <a:solidFill>
                  <a:schemeClr val="accent3"/>
                </a:solidFill>
                <a:latin typeface="+mj-lt"/>
                <a:ea typeface="+mj-ea"/>
                <a:cs typeface="+mj-cs"/>
              </a:rPr>
              <a:t>N</a:t>
            </a:r>
            <a:r>
              <a:rPr lang="en-GB" sz="2800">
                <a:solidFill>
                  <a:schemeClr val="accent3"/>
                </a:solidFill>
                <a:latin typeface="+mj-lt"/>
                <a:ea typeface="+mj-ea"/>
                <a:cs typeface="+mj-cs"/>
              </a:rPr>
              <a:t>on-</a:t>
            </a:r>
            <a:r>
              <a:rPr lang="en-GB" sz="2800" u="sng">
                <a:solidFill>
                  <a:schemeClr val="accent3"/>
                </a:solidFill>
                <a:latin typeface="+mj-lt"/>
                <a:ea typeface="+mj-ea"/>
                <a:cs typeface="+mj-cs"/>
              </a:rPr>
              <a:t>D</a:t>
            </a:r>
            <a:r>
              <a:rPr lang="en-GB" sz="2800">
                <a:solidFill>
                  <a:schemeClr val="accent3"/>
                </a:solidFill>
                <a:latin typeface="+mj-lt"/>
                <a:ea typeface="+mj-ea"/>
                <a:cs typeface="+mj-cs"/>
              </a:rPr>
              <a:t>iabetic </a:t>
            </a:r>
            <a:r>
              <a:rPr lang="en-GB" sz="2800" u="sng">
                <a:solidFill>
                  <a:schemeClr val="accent3"/>
                </a:solidFill>
                <a:latin typeface="+mj-lt"/>
                <a:ea typeface="+mj-ea"/>
                <a:cs typeface="+mj-cs"/>
              </a:rPr>
              <a:t>C</a:t>
            </a:r>
            <a:r>
              <a:rPr lang="en-GB" sz="2800">
                <a:solidFill>
                  <a:schemeClr val="accent3"/>
                </a:solidFill>
                <a:latin typeface="+mj-lt"/>
                <a:ea typeface="+mj-ea"/>
                <a:cs typeface="+mj-cs"/>
              </a:rPr>
              <a:t>hronic </a:t>
            </a:r>
            <a:r>
              <a:rPr lang="en-GB" sz="2800" u="sng">
                <a:solidFill>
                  <a:schemeClr val="accent3"/>
                </a:solidFill>
                <a:latin typeface="+mj-lt"/>
                <a:ea typeface="+mj-ea"/>
                <a:cs typeface="+mj-cs"/>
              </a:rPr>
              <a:t>K</a:t>
            </a:r>
            <a:r>
              <a:rPr lang="en-GB" sz="2800">
                <a:solidFill>
                  <a:schemeClr val="accent3"/>
                </a:solidFill>
                <a:latin typeface="+mj-lt"/>
                <a:ea typeface="+mj-ea"/>
                <a:cs typeface="+mj-cs"/>
              </a:rPr>
              <a:t>idney </a:t>
            </a:r>
            <a:r>
              <a:rPr lang="en-GB" sz="2800" u="sng">
                <a:solidFill>
                  <a:schemeClr val="accent3"/>
                </a:solidFill>
                <a:latin typeface="+mj-lt"/>
                <a:ea typeface="+mj-ea"/>
                <a:cs typeface="+mj-cs"/>
              </a:rPr>
              <a:t>D</a:t>
            </a:r>
            <a:r>
              <a:rPr lang="en-GB" sz="2800">
                <a:solidFill>
                  <a:schemeClr val="accent3"/>
                </a:solidFill>
                <a:latin typeface="+mj-lt"/>
                <a:ea typeface="+mj-ea"/>
                <a:cs typeface="+mj-cs"/>
              </a:rPr>
              <a:t>isease</a:t>
            </a:r>
            <a:endParaRPr lang="en-AU" sz="2800">
              <a:solidFill>
                <a:schemeClr val="accent3"/>
              </a:solidFill>
              <a:latin typeface="+mj-lt"/>
              <a:ea typeface="+mj-ea"/>
              <a:cs typeface="+mj-cs"/>
            </a:endParaRPr>
          </a:p>
        </p:txBody>
      </p:sp>
      <p:sp>
        <p:nvSpPr>
          <p:cNvPr id="3" name="Footer Placeholder 2">
            <a:extLst>
              <a:ext uri="{FF2B5EF4-FFF2-40B4-BE49-F238E27FC236}">
                <a16:creationId xmlns:a16="http://schemas.microsoft.com/office/drawing/2014/main" id="{F1A691DB-B67E-633C-4613-9F0DEFFD1171}"/>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BE015489-4F2A-67E6-4732-104C13534330}"/>
              </a:ext>
            </a:extLst>
          </p:cNvPr>
          <p:cNvSpPr>
            <a:spLocks noGrp="1"/>
          </p:cNvSpPr>
          <p:nvPr>
            <p:ph type="sldNum" sz="quarter" idx="14"/>
          </p:nvPr>
        </p:nvSpPr>
        <p:spPr/>
        <p:txBody>
          <a:bodyPr/>
          <a:lstStyle/>
          <a:p>
            <a:fld id="{7AF8E309-D608-654D-B811-6A2C46C88181}" type="slidenum">
              <a:rPr lang="en-US" smtClean="0"/>
              <a:pPr/>
              <a:t>8</a:t>
            </a:fld>
            <a:endParaRPr lang="en-US"/>
          </a:p>
        </p:txBody>
      </p:sp>
      <p:pic>
        <p:nvPicPr>
          <p:cNvPr id="7" name="Picture 2" descr="Glasgow 2026 | ERA">
            <a:extLst>
              <a:ext uri="{FF2B5EF4-FFF2-40B4-BE49-F238E27FC236}">
                <a16:creationId xmlns:a16="http://schemas.microsoft.com/office/drawing/2014/main" id="{C3FB624A-7272-79E2-F13A-A00BEA49F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228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0DEE-3DDE-CF21-42FE-E206D117B35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555DB-911B-B8CC-1DB0-245A855D89DF}"/>
              </a:ext>
            </a:extLst>
          </p:cNvPr>
          <p:cNvSpPr>
            <a:spLocks noGrp="1"/>
          </p:cNvSpPr>
          <p:nvPr>
            <p:ph type="sldNum" sz="quarter" idx="15"/>
          </p:nvPr>
        </p:nvSpPr>
        <p:spPr/>
        <p:txBody>
          <a:bodyPr/>
          <a:lstStyle/>
          <a:p>
            <a:fld id="{7AF8E309-D608-654D-B811-6A2C46C88181}" type="slidenum">
              <a:rPr lang="en-GB" noProof="0" smtClean="0"/>
              <a:pPr/>
              <a:t>80</a:t>
            </a:fld>
            <a:endParaRPr lang="en-GB" noProof="0"/>
          </a:p>
        </p:txBody>
      </p:sp>
      <p:sp>
        <p:nvSpPr>
          <p:cNvPr id="5" name="Footer Placeholder 4">
            <a:extLst>
              <a:ext uri="{FF2B5EF4-FFF2-40B4-BE49-F238E27FC236}">
                <a16:creationId xmlns:a16="http://schemas.microsoft.com/office/drawing/2014/main" id="{B62D0D9A-18D5-F921-276A-7B98C13CF91E}"/>
              </a:ext>
            </a:extLst>
          </p:cNvPr>
          <p:cNvSpPr>
            <a:spLocks noGrp="1"/>
          </p:cNvSpPr>
          <p:nvPr>
            <p:ph type="ftr" sz="quarter" idx="16"/>
          </p:nvPr>
        </p:nvSpPr>
        <p:spPr/>
        <p:txBody>
          <a:bodyPr/>
          <a:lstStyle/>
          <a:p>
            <a:r>
              <a:rPr lang="en-GB" noProof="0"/>
              <a:t>Cumulative incidence plot based on Aalen–Johansen estimates with non-CV death as a competing event.</a:t>
            </a:r>
          </a:p>
          <a:p>
            <a:r>
              <a:rPr lang="en-GB" noProof="0"/>
              <a:t> *Sustained ≥57% decrease in eGFR from baseline over ≥4 weeks, kidney failure, hospitalisation for heart failure, or CV death.</a:t>
            </a:r>
          </a:p>
          <a:p>
            <a:r>
              <a:rPr lang="en-GB" noProof="0"/>
              <a:t>CI, confidence interval; CV, cardiovascular</a:t>
            </a:r>
            <a:r>
              <a:rPr lang="en-GB"/>
              <a:t>;</a:t>
            </a:r>
            <a:r>
              <a:rPr lang="en-GB" noProof="0"/>
              <a:t> PY, patient years.</a:t>
            </a:r>
          </a:p>
        </p:txBody>
      </p:sp>
      <p:sp>
        <p:nvSpPr>
          <p:cNvPr id="3" name="Title 2">
            <a:extLst>
              <a:ext uri="{FF2B5EF4-FFF2-40B4-BE49-F238E27FC236}">
                <a16:creationId xmlns:a16="http://schemas.microsoft.com/office/drawing/2014/main" id="{A9232481-6C97-57AB-68FC-D34EF591E130}"/>
              </a:ext>
            </a:extLst>
          </p:cNvPr>
          <p:cNvSpPr>
            <a:spLocks noGrp="1"/>
          </p:cNvSpPr>
          <p:nvPr>
            <p:ph type="title"/>
          </p:nvPr>
        </p:nvSpPr>
        <p:spPr/>
        <p:txBody>
          <a:bodyPr>
            <a:normAutofit/>
          </a:bodyPr>
          <a:lstStyle/>
          <a:p>
            <a:r>
              <a:rPr lang="en-GB" noProof="0"/>
              <a:t>Composite kidney-CV outcome*</a:t>
            </a:r>
          </a:p>
        </p:txBody>
      </p:sp>
      <p:graphicFrame>
        <p:nvGraphicFramePr>
          <p:cNvPr id="9" name="Table 8">
            <a:extLst>
              <a:ext uri="{FF2B5EF4-FFF2-40B4-BE49-F238E27FC236}">
                <a16:creationId xmlns:a16="http://schemas.microsoft.com/office/drawing/2014/main" id="{064FB928-8007-827C-F2BE-84B8155E066F}"/>
              </a:ext>
            </a:extLst>
          </p:cNvPr>
          <p:cNvGraphicFramePr>
            <a:graphicFrameLocks noGrp="1"/>
          </p:cNvGraphicFramePr>
          <p:nvPr/>
        </p:nvGraphicFramePr>
        <p:xfrm>
          <a:off x="-10586" y="5038504"/>
          <a:ext cx="10275462" cy="822960"/>
        </p:xfrm>
        <a:graphic>
          <a:graphicData uri="http://schemas.openxmlformats.org/drawingml/2006/table">
            <a:tbl>
              <a:tblPr firstRow="1" bandRow="1">
                <a:tableStyleId>{2D5ABB26-0587-4C30-8999-92F81FD0307C}</a:tableStyleId>
              </a:tblPr>
              <a:tblGrid>
                <a:gridCol w="1721397">
                  <a:extLst>
                    <a:ext uri="{9D8B030D-6E8A-4147-A177-3AD203B41FA5}">
                      <a16:colId xmlns:a16="http://schemas.microsoft.com/office/drawing/2014/main" val="3157570697"/>
                    </a:ext>
                  </a:extLst>
                </a:gridCol>
                <a:gridCol w="432619">
                  <a:extLst>
                    <a:ext uri="{9D8B030D-6E8A-4147-A177-3AD203B41FA5}">
                      <a16:colId xmlns:a16="http://schemas.microsoft.com/office/drawing/2014/main" val="908456267"/>
                    </a:ext>
                  </a:extLst>
                </a:gridCol>
                <a:gridCol w="599768">
                  <a:extLst>
                    <a:ext uri="{9D8B030D-6E8A-4147-A177-3AD203B41FA5}">
                      <a16:colId xmlns:a16="http://schemas.microsoft.com/office/drawing/2014/main" val="1770508734"/>
                    </a:ext>
                  </a:extLst>
                </a:gridCol>
                <a:gridCol w="560439">
                  <a:extLst>
                    <a:ext uri="{9D8B030D-6E8A-4147-A177-3AD203B41FA5}">
                      <a16:colId xmlns:a16="http://schemas.microsoft.com/office/drawing/2014/main" val="3430626293"/>
                    </a:ext>
                  </a:extLst>
                </a:gridCol>
                <a:gridCol w="442451">
                  <a:extLst>
                    <a:ext uri="{9D8B030D-6E8A-4147-A177-3AD203B41FA5}">
                      <a16:colId xmlns:a16="http://schemas.microsoft.com/office/drawing/2014/main" val="2147815172"/>
                    </a:ext>
                  </a:extLst>
                </a:gridCol>
                <a:gridCol w="668594">
                  <a:extLst>
                    <a:ext uri="{9D8B030D-6E8A-4147-A177-3AD203B41FA5}">
                      <a16:colId xmlns:a16="http://schemas.microsoft.com/office/drawing/2014/main" val="818875303"/>
                    </a:ext>
                  </a:extLst>
                </a:gridCol>
                <a:gridCol w="796413">
                  <a:extLst>
                    <a:ext uri="{9D8B030D-6E8A-4147-A177-3AD203B41FA5}">
                      <a16:colId xmlns:a16="http://schemas.microsoft.com/office/drawing/2014/main" val="3860148290"/>
                    </a:ext>
                  </a:extLst>
                </a:gridCol>
                <a:gridCol w="648929">
                  <a:extLst>
                    <a:ext uri="{9D8B030D-6E8A-4147-A177-3AD203B41FA5}">
                      <a16:colId xmlns:a16="http://schemas.microsoft.com/office/drawing/2014/main" val="3656010513"/>
                    </a:ext>
                  </a:extLst>
                </a:gridCol>
                <a:gridCol w="737419">
                  <a:extLst>
                    <a:ext uri="{9D8B030D-6E8A-4147-A177-3AD203B41FA5}">
                      <a16:colId xmlns:a16="http://schemas.microsoft.com/office/drawing/2014/main" val="2939831086"/>
                    </a:ext>
                  </a:extLst>
                </a:gridCol>
                <a:gridCol w="766916">
                  <a:extLst>
                    <a:ext uri="{9D8B030D-6E8A-4147-A177-3AD203B41FA5}">
                      <a16:colId xmlns:a16="http://schemas.microsoft.com/office/drawing/2014/main" val="4250873683"/>
                    </a:ext>
                  </a:extLst>
                </a:gridCol>
                <a:gridCol w="629265">
                  <a:extLst>
                    <a:ext uri="{9D8B030D-6E8A-4147-A177-3AD203B41FA5}">
                      <a16:colId xmlns:a16="http://schemas.microsoft.com/office/drawing/2014/main" val="141405772"/>
                    </a:ext>
                  </a:extLst>
                </a:gridCol>
                <a:gridCol w="835742">
                  <a:extLst>
                    <a:ext uri="{9D8B030D-6E8A-4147-A177-3AD203B41FA5}">
                      <a16:colId xmlns:a16="http://schemas.microsoft.com/office/drawing/2014/main" val="3145092043"/>
                    </a:ext>
                  </a:extLst>
                </a:gridCol>
                <a:gridCol w="560440">
                  <a:extLst>
                    <a:ext uri="{9D8B030D-6E8A-4147-A177-3AD203B41FA5}">
                      <a16:colId xmlns:a16="http://schemas.microsoft.com/office/drawing/2014/main" val="1528804679"/>
                    </a:ext>
                  </a:extLst>
                </a:gridCol>
                <a:gridCol w="875070">
                  <a:extLst>
                    <a:ext uri="{9D8B030D-6E8A-4147-A177-3AD203B41FA5}">
                      <a16:colId xmlns:a16="http://schemas.microsoft.com/office/drawing/2014/main" val="3727576029"/>
                    </a:ext>
                  </a:extLst>
                </a:gridCol>
              </a:tblGrid>
              <a:tr h="253847">
                <a:tc>
                  <a:txBody>
                    <a:bodyPr/>
                    <a:lstStyle/>
                    <a:p>
                      <a:pPr lvl="1"/>
                      <a:r>
                        <a:rPr lang="en-GB" sz="1200" b="1" noProof="0">
                          <a:solidFill>
                            <a:schemeClr val="tx1"/>
                          </a:solidFill>
                        </a:rPr>
                        <a:t>At risk (n)</a:t>
                      </a: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6231510"/>
                  </a:ext>
                </a:extLst>
              </a:tr>
              <a:tr h="252000">
                <a:tc>
                  <a:txBody>
                    <a:bodyPr/>
                    <a:lstStyle/>
                    <a:p>
                      <a:pPr lvl="1"/>
                      <a:r>
                        <a:rPr lang="en-GB" sz="1200" b="1" noProof="0">
                          <a:solidFill>
                            <a:srgbClr val="53585A"/>
                          </a:solidFill>
                        </a:rPr>
                        <a:t>Placebo</a:t>
                      </a: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791</a:t>
                      </a:r>
                    </a:p>
                  </a:txBody>
                  <a:tcPr marL="3600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782</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778</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766</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755</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744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731</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714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680</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624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429</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253</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chemeClr val="tx1"/>
                          </a:solidFill>
                        </a:rPr>
                        <a:t>124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5459860"/>
                  </a:ext>
                </a:extLst>
              </a:tr>
              <a:tr h="252000">
                <a:tc>
                  <a:txBody>
                    <a:bodyPr/>
                    <a:lstStyle/>
                    <a:p>
                      <a:pPr marL="457200" lvl="1" algn="l" defTabSz="914400" rtl="0" eaLnBrk="1" latinLnBrk="0" hangingPunct="1"/>
                      <a:r>
                        <a:rPr lang="en-GB" sz="1200" b="1" kern="1200" noProof="0">
                          <a:solidFill>
                            <a:srgbClr val="669BD2"/>
                          </a:solidFill>
                        </a:rPr>
                        <a:t>Finerenone</a:t>
                      </a:r>
                      <a:endParaRPr lang="en-GB" sz="1200" b="1" kern="1200" noProof="0">
                        <a:solidFill>
                          <a:srgbClr val="669BD2"/>
                        </a:solidFill>
                        <a:latin typeface="+mn-lt"/>
                        <a:ea typeface="+mn-ea"/>
                        <a:cs typeface="+mn-cs"/>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793</a:t>
                      </a:r>
                    </a:p>
                  </a:txBody>
                  <a:tcPr marL="3600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786</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777</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767</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753</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735</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724</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708</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688</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639</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471</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305</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noProof="0">
                          <a:solidFill>
                            <a:srgbClr val="669BD2"/>
                          </a:solidFill>
                        </a:rPr>
                        <a:t>152</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4734925"/>
                  </a:ext>
                </a:extLst>
              </a:tr>
            </a:tbl>
          </a:graphicData>
        </a:graphic>
      </p:graphicFrame>
      <p:sp>
        <p:nvSpPr>
          <p:cNvPr id="213" name="TextBox 212">
            <a:extLst>
              <a:ext uri="{FF2B5EF4-FFF2-40B4-BE49-F238E27FC236}">
                <a16:creationId xmlns:a16="http://schemas.microsoft.com/office/drawing/2014/main" id="{92DF6082-F230-626A-8AF2-C52653E0AC8F}"/>
              </a:ext>
            </a:extLst>
          </p:cNvPr>
          <p:cNvSpPr txBox="1"/>
          <p:nvPr/>
        </p:nvSpPr>
        <p:spPr>
          <a:xfrm>
            <a:off x="6779904" y="4020089"/>
            <a:ext cx="3563834"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a:ln/>
                <a:solidFill>
                  <a:srgbClr val="669BD2"/>
                </a:solidFill>
                <a:latin typeface="Arial"/>
                <a:cs typeface="Arial"/>
                <a:sym typeface="Arial"/>
                <a:rtl val="0"/>
              </a:rPr>
              <a:t>Finerenone</a:t>
            </a:r>
          </a:p>
          <a:p>
            <a:pPr>
              <a:spcBef>
                <a:spcPts val="600"/>
              </a:spcBef>
              <a:spcAft>
                <a:spcPts val="0"/>
              </a:spcAft>
            </a:pPr>
            <a:r>
              <a:rPr lang="en-GB" sz="1200">
                <a:ln/>
                <a:solidFill>
                  <a:srgbClr val="669BD2"/>
                </a:solidFill>
                <a:latin typeface="Arial"/>
                <a:cs typeface="Arial"/>
                <a:sym typeface="Arial"/>
                <a:rtl val="0"/>
              </a:rPr>
              <a:t>No. of participants with event:</a:t>
            </a:r>
            <a:r>
              <a:rPr lang="en-GB" sz="1200" b="1">
                <a:ln/>
                <a:solidFill>
                  <a:srgbClr val="669BD2"/>
                </a:solidFill>
                <a:latin typeface="Arial"/>
                <a:cs typeface="Arial"/>
                <a:sym typeface="Arial"/>
                <a:rtl val="0"/>
              </a:rPr>
              <a:t> 110 (13.9%)</a:t>
            </a:r>
            <a:br>
              <a:rPr lang="en-GB" sz="1200" b="1">
                <a:ln/>
                <a:solidFill>
                  <a:srgbClr val="669BD2"/>
                </a:solidFill>
                <a:latin typeface="Arial"/>
                <a:cs typeface="Arial"/>
                <a:sym typeface="Arial"/>
                <a:rtl val="0"/>
              </a:rPr>
            </a:br>
            <a:r>
              <a:rPr lang="en-GB" sz="1200">
                <a:ln/>
                <a:solidFill>
                  <a:srgbClr val="669BD2"/>
                </a:solidFill>
                <a:latin typeface="Arial"/>
                <a:cs typeface="Arial"/>
                <a:sym typeface="Arial"/>
                <a:rtl val="0"/>
              </a:rPr>
              <a:t>n per </a:t>
            </a:r>
            <a:r>
              <a:rPr lang="en-GB" sz="1200" spc="0" baseline="0">
                <a:ln/>
                <a:solidFill>
                  <a:srgbClr val="669BD2"/>
                </a:solidFill>
                <a:latin typeface="Arial"/>
                <a:cs typeface="Arial"/>
                <a:sym typeface="Arial"/>
                <a:rtl val="0"/>
              </a:rPr>
              <a:t>100 PY (95% CI): </a:t>
            </a:r>
            <a:r>
              <a:rPr lang="en-GB" sz="1200" b="1" spc="0" baseline="0">
                <a:ln/>
                <a:solidFill>
                  <a:srgbClr val="669BD2"/>
                </a:solidFill>
                <a:latin typeface="Arial"/>
                <a:cs typeface="Arial"/>
                <a:sym typeface="Arial"/>
                <a:rtl val="0"/>
              </a:rPr>
              <a:t>4.7 (3.9,</a:t>
            </a:r>
            <a:r>
              <a:rPr lang="en-GB" sz="1200" b="1" spc="0">
                <a:ln/>
                <a:solidFill>
                  <a:srgbClr val="669BD2"/>
                </a:solidFill>
                <a:latin typeface="Arial"/>
                <a:cs typeface="Arial"/>
                <a:sym typeface="Arial"/>
                <a:rtl val="0"/>
              </a:rPr>
              <a:t> </a:t>
            </a:r>
            <a:r>
              <a:rPr lang="en-GB" sz="1200" b="1" spc="0" baseline="0">
                <a:ln/>
                <a:solidFill>
                  <a:srgbClr val="669BD2"/>
                </a:solidFill>
                <a:latin typeface="Arial"/>
                <a:cs typeface="Arial"/>
                <a:sym typeface="Arial"/>
                <a:rtl val="0"/>
              </a:rPr>
              <a:t>5.6)</a:t>
            </a:r>
          </a:p>
        </p:txBody>
      </p:sp>
      <p:sp>
        <p:nvSpPr>
          <p:cNvPr id="249" name="Freeform: Shape 248">
            <a:extLst>
              <a:ext uri="{FF2B5EF4-FFF2-40B4-BE49-F238E27FC236}">
                <a16:creationId xmlns:a16="http://schemas.microsoft.com/office/drawing/2014/main" id="{2C13C259-D5F7-AACE-B131-B2E5439F78CC}"/>
              </a:ext>
            </a:extLst>
          </p:cNvPr>
          <p:cNvSpPr/>
          <p:nvPr/>
        </p:nvSpPr>
        <p:spPr>
          <a:xfrm>
            <a:off x="1958689" y="2817536"/>
            <a:ext cx="7922101" cy="1995299"/>
          </a:xfrm>
          <a:custGeom>
            <a:avLst/>
            <a:gdLst>
              <a:gd name="csX0" fmla="*/ -150 w 7922101"/>
              <a:gd name="csY0" fmla="*/ 1995261 h 1995299"/>
              <a:gd name="csX1" fmla="*/ -150 w 7922101"/>
              <a:gd name="csY1" fmla="*/ 1995261 h 1995299"/>
              <a:gd name="csX2" fmla="*/ 677152 w 7922101"/>
              <a:gd name="csY2" fmla="*/ 1995261 h 1995299"/>
              <a:gd name="csX3" fmla="*/ 677152 w 7922101"/>
              <a:gd name="csY3" fmla="*/ 1980550 h 1995299"/>
              <a:gd name="csX4" fmla="*/ 755000 w 7922101"/>
              <a:gd name="csY4" fmla="*/ 1980550 h 1995299"/>
              <a:gd name="csX5" fmla="*/ 1054632 w 7922101"/>
              <a:gd name="csY5" fmla="*/ 1980550 h 1995299"/>
              <a:gd name="csX6" fmla="*/ 1066601 w 7922101"/>
              <a:gd name="csY6" fmla="*/ 1980550 h 1995299"/>
              <a:gd name="csX7" fmla="*/ 1078590 w 7922101"/>
              <a:gd name="csY7" fmla="*/ 1980550 h 1995299"/>
              <a:gd name="csX8" fmla="*/ 1078590 w 7922101"/>
              <a:gd name="csY8" fmla="*/ 1965725 h 1995299"/>
              <a:gd name="csX9" fmla="*/ 1090559 w 7922101"/>
              <a:gd name="csY9" fmla="*/ 1965725 h 1995299"/>
              <a:gd name="csX10" fmla="*/ 1090559 w 7922101"/>
              <a:gd name="csY10" fmla="*/ 1951047 h 1995299"/>
              <a:gd name="csX11" fmla="*/ 1180375 w 7922101"/>
              <a:gd name="csY11" fmla="*/ 1951047 h 1995299"/>
              <a:gd name="csX12" fmla="*/ 1276375 w 7922101"/>
              <a:gd name="csY12" fmla="*/ 1951047 h 1995299"/>
              <a:gd name="csX13" fmla="*/ 1438108 w 7922101"/>
              <a:gd name="csY13" fmla="*/ 1951047 h 1995299"/>
              <a:gd name="csX14" fmla="*/ 1438108 w 7922101"/>
              <a:gd name="csY14" fmla="*/ 1936221 h 1995299"/>
              <a:gd name="csX15" fmla="*/ 1593992 w 7922101"/>
              <a:gd name="csY15" fmla="*/ 1936221 h 1995299"/>
              <a:gd name="csX16" fmla="*/ 1593992 w 7922101"/>
              <a:gd name="csY16" fmla="*/ 1921396 h 1995299"/>
              <a:gd name="csX17" fmla="*/ 1611955 w 7922101"/>
              <a:gd name="csY17" fmla="*/ 1921396 h 1995299"/>
              <a:gd name="csX18" fmla="*/ 1623924 w 7922101"/>
              <a:gd name="csY18" fmla="*/ 1921396 h 1995299"/>
              <a:gd name="csX19" fmla="*/ 1623924 w 7922101"/>
              <a:gd name="csY19" fmla="*/ 1906570 h 1995299"/>
              <a:gd name="csX20" fmla="*/ 1647903 w 7922101"/>
              <a:gd name="csY20" fmla="*/ 1906570 h 1995299"/>
              <a:gd name="csX21" fmla="*/ 1659872 w 7922101"/>
              <a:gd name="csY21" fmla="*/ 1906570 h 1995299"/>
              <a:gd name="csX22" fmla="*/ 1659872 w 7922101"/>
              <a:gd name="csY22" fmla="*/ 1891614 h 1995299"/>
              <a:gd name="csX23" fmla="*/ 2007399 w 7922101"/>
              <a:gd name="csY23" fmla="*/ 1891614 h 1995299"/>
              <a:gd name="csX24" fmla="*/ 2043347 w 7922101"/>
              <a:gd name="csY24" fmla="*/ 1891614 h 1995299"/>
              <a:gd name="csX25" fmla="*/ 2043347 w 7922101"/>
              <a:gd name="csY25" fmla="*/ 1876657 h 1995299"/>
              <a:gd name="csX26" fmla="*/ 2121216 w 7922101"/>
              <a:gd name="csY26" fmla="*/ 1876657 h 1995299"/>
              <a:gd name="csX27" fmla="*/ 2121216 w 7922101"/>
              <a:gd name="csY27" fmla="*/ 1861701 h 1995299"/>
              <a:gd name="csX28" fmla="*/ 2139179 w 7922101"/>
              <a:gd name="csY28" fmla="*/ 1861701 h 1995299"/>
              <a:gd name="csX29" fmla="*/ 2139179 w 7922101"/>
              <a:gd name="csY29" fmla="*/ 1846728 h 1995299"/>
              <a:gd name="csX30" fmla="*/ 2145153 w 7922101"/>
              <a:gd name="csY30" fmla="*/ 1846728 h 1995299"/>
              <a:gd name="csX31" fmla="*/ 2151168 w 7922101"/>
              <a:gd name="csY31" fmla="*/ 1846728 h 1995299"/>
              <a:gd name="csX32" fmla="*/ 2151168 w 7922101"/>
              <a:gd name="csY32" fmla="*/ 1831641 h 1995299"/>
              <a:gd name="csX33" fmla="*/ 2163116 w 7922101"/>
              <a:gd name="csY33" fmla="*/ 1831641 h 1995299"/>
              <a:gd name="csX34" fmla="*/ 2163116 w 7922101"/>
              <a:gd name="csY34" fmla="*/ 1816685 h 1995299"/>
              <a:gd name="csX35" fmla="*/ 2175106 w 7922101"/>
              <a:gd name="csY35" fmla="*/ 1816685 h 1995299"/>
              <a:gd name="csX36" fmla="*/ 2175106 w 7922101"/>
              <a:gd name="csY36" fmla="*/ 1801728 h 1995299"/>
              <a:gd name="csX37" fmla="*/ 2181079 w 7922101"/>
              <a:gd name="csY37" fmla="*/ 1801728 h 1995299"/>
              <a:gd name="csX38" fmla="*/ 2181079 w 7922101"/>
              <a:gd name="csY38" fmla="*/ 1786641 h 1995299"/>
              <a:gd name="csX39" fmla="*/ 2187095 w 7922101"/>
              <a:gd name="csY39" fmla="*/ 1786641 h 1995299"/>
              <a:gd name="csX40" fmla="*/ 2193069 w 7922101"/>
              <a:gd name="csY40" fmla="*/ 1786641 h 1995299"/>
              <a:gd name="csX41" fmla="*/ 2211032 w 7922101"/>
              <a:gd name="csY41" fmla="*/ 1786641 h 1995299"/>
              <a:gd name="csX42" fmla="*/ 2630623 w 7922101"/>
              <a:gd name="csY42" fmla="*/ 1786641 h 1995299"/>
              <a:gd name="csX43" fmla="*/ 2630623 w 7922101"/>
              <a:gd name="csY43" fmla="*/ 1771668 h 1995299"/>
              <a:gd name="csX44" fmla="*/ 2672544 w 7922101"/>
              <a:gd name="csY44" fmla="*/ 1771668 h 1995299"/>
              <a:gd name="csX45" fmla="*/ 2672544 w 7922101"/>
              <a:gd name="csY45" fmla="*/ 1756581 h 1995299"/>
              <a:gd name="csX46" fmla="*/ 2720460 w 7922101"/>
              <a:gd name="csY46" fmla="*/ 1756581 h 1995299"/>
              <a:gd name="csX47" fmla="*/ 2720460 w 7922101"/>
              <a:gd name="csY47" fmla="*/ 1741494 h 1995299"/>
              <a:gd name="csX48" fmla="*/ 2780345 w 7922101"/>
              <a:gd name="csY48" fmla="*/ 1741494 h 1995299"/>
              <a:gd name="csX49" fmla="*/ 2780345 w 7922101"/>
              <a:gd name="csY49" fmla="*/ 1726390 h 1995299"/>
              <a:gd name="csX50" fmla="*/ 2846391 w 7922101"/>
              <a:gd name="csY50" fmla="*/ 1726390 h 1995299"/>
              <a:gd name="csX51" fmla="*/ 2846391 w 7922101"/>
              <a:gd name="csY51" fmla="*/ 1711434 h 1995299"/>
              <a:gd name="csX52" fmla="*/ 2858381 w 7922101"/>
              <a:gd name="csY52" fmla="*/ 1711434 h 1995299"/>
              <a:gd name="csX53" fmla="*/ 2858381 w 7922101"/>
              <a:gd name="csY53" fmla="*/ 1636112 h 1995299"/>
              <a:gd name="csX54" fmla="*/ 2864375 w 7922101"/>
              <a:gd name="csY54" fmla="*/ 1636112 h 1995299"/>
              <a:gd name="csX55" fmla="*/ 2864375 w 7922101"/>
              <a:gd name="csY55" fmla="*/ 1621025 h 1995299"/>
              <a:gd name="csX56" fmla="*/ 2870370 w 7922101"/>
              <a:gd name="csY56" fmla="*/ 1621025 h 1995299"/>
              <a:gd name="csX57" fmla="*/ 2870370 w 7922101"/>
              <a:gd name="csY57" fmla="*/ 1605921 h 1995299"/>
              <a:gd name="csX58" fmla="*/ 2882360 w 7922101"/>
              <a:gd name="csY58" fmla="*/ 1605921 h 1995299"/>
              <a:gd name="csX59" fmla="*/ 2996134 w 7922101"/>
              <a:gd name="csY59" fmla="*/ 1605921 h 1995299"/>
              <a:gd name="csX60" fmla="*/ 2996134 w 7922101"/>
              <a:gd name="csY60" fmla="*/ 1590817 h 1995299"/>
              <a:gd name="csX61" fmla="*/ 3032061 w 7922101"/>
              <a:gd name="csY61" fmla="*/ 1590817 h 1995299"/>
              <a:gd name="csX62" fmla="*/ 3032061 w 7922101"/>
              <a:gd name="csY62" fmla="*/ 1575730 h 1995299"/>
              <a:gd name="csX63" fmla="*/ 3511536 w 7922101"/>
              <a:gd name="csY63" fmla="*/ 1575730 h 1995299"/>
              <a:gd name="csX64" fmla="*/ 3523526 w 7922101"/>
              <a:gd name="csY64" fmla="*/ 1575730 h 1995299"/>
              <a:gd name="csX65" fmla="*/ 3553478 w 7922101"/>
              <a:gd name="csY65" fmla="*/ 1575730 h 1995299"/>
              <a:gd name="csX66" fmla="*/ 3559452 w 7922101"/>
              <a:gd name="csY66" fmla="*/ 1575730 h 1995299"/>
              <a:gd name="csX67" fmla="*/ 3571441 w 7922101"/>
              <a:gd name="csY67" fmla="*/ 1575730 h 1995299"/>
              <a:gd name="csX68" fmla="*/ 3571441 w 7922101"/>
              <a:gd name="csY68" fmla="*/ 1560643 h 1995299"/>
              <a:gd name="csX69" fmla="*/ 3595400 w 7922101"/>
              <a:gd name="csY69" fmla="*/ 1560643 h 1995299"/>
              <a:gd name="csX70" fmla="*/ 3595400 w 7922101"/>
              <a:gd name="csY70" fmla="*/ 1545408 h 1995299"/>
              <a:gd name="csX71" fmla="*/ 3613363 w 7922101"/>
              <a:gd name="csY71" fmla="*/ 1545408 h 1995299"/>
              <a:gd name="csX72" fmla="*/ 3613363 w 7922101"/>
              <a:gd name="csY72" fmla="*/ 1530190 h 1995299"/>
              <a:gd name="csX73" fmla="*/ 3619337 w 7922101"/>
              <a:gd name="csY73" fmla="*/ 1530190 h 1995299"/>
              <a:gd name="csX74" fmla="*/ 3631327 w 7922101"/>
              <a:gd name="csY74" fmla="*/ 1530190 h 1995299"/>
              <a:gd name="csX75" fmla="*/ 3631327 w 7922101"/>
              <a:gd name="csY75" fmla="*/ 1514972 h 1995299"/>
              <a:gd name="csX76" fmla="*/ 3745122 w 7922101"/>
              <a:gd name="csY76" fmla="*/ 1514972 h 1995299"/>
              <a:gd name="csX77" fmla="*/ 3745122 w 7922101"/>
              <a:gd name="csY77" fmla="*/ 1499737 h 1995299"/>
              <a:gd name="csX78" fmla="*/ 3769059 w 7922101"/>
              <a:gd name="csY78" fmla="*/ 1499737 h 1995299"/>
              <a:gd name="csX79" fmla="*/ 3769059 w 7922101"/>
              <a:gd name="csY79" fmla="*/ 1484503 h 1995299"/>
              <a:gd name="csX80" fmla="*/ 3799179 w 7922101"/>
              <a:gd name="csY80" fmla="*/ 1484503 h 1995299"/>
              <a:gd name="csX81" fmla="*/ 3799179 w 7922101"/>
              <a:gd name="csY81" fmla="*/ 1469285 h 1995299"/>
              <a:gd name="csX82" fmla="*/ 3823158 w 7922101"/>
              <a:gd name="csY82" fmla="*/ 1469285 h 1995299"/>
              <a:gd name="csX83" fmla="*/ 3823158 w 7922101"/>
              <a:gd name="csY83" fmla="*/ 1454067 h 1995299"/>
              <a:gd name="csX84" fmla="*/ 3865059 w 7922101"/>
              <a:gd name="csY84" fmla="*/ 1454067 h 1995299"/>
              <a:gd name="csX85" fmla="*/ 3865059 w 7922101"/>
              <a:gd name="csY85" fmla="*/ 1438832 h 1995299"/>
              <a:gd name="csX86" fmla="*/ 3978875 w 7922101"/>
              <a:gd name="csY86" fmla="*/ 1438832 h 1995299"/>
              <a:gd name="csX87" fmla="*/ 3978875 w 7922101"/>
              <a:gd name="csY87" fmla="*/ 1423597 h 1995299"/>
              <a:gd name="csX88" fmla="*/ 4200639 w 7922101"/>
              <a:gd name="csY88" fmla="*/ 1423597 h 1995299"/>
              <a:gd name="csX89" fmla="*/ 4200639 w 7922101"/>
              <a:gd name="csY89" fmla="*/ 1408379 h 1995299"/>
              <a:gd name="csX90" fmla="*/ 4236566 w 7922101"/>
              <a:gd name="csY90" fmla="*/ 1408379 h 1995299"/>
              <a:gd name="csX91" fmla="*/ 4278487 w 7922101"/>
              <a:gd name="csY91" fmla="*/ 1408379 h 1995299"/>
              <a:gd name="csX92" fmla="*/ 4278487 w 7922101"/>
              <a:gd name="csY92" fmla="*/ 1393161 h 1995299"/>
              <a:gd name="csX93" fmla="*/ 4296471 w 7922101"/>
              <a:gd name="csY93" fmla="*/ 1393161 h 1995299"/>
              <a:gd name="csX94" fmla="*/ 4302445 w 7922101"/>
              <a:gd name="csY94" fmla="*/ 1393161 h 1995299"/>
              <a:gd name="csX95" fmla="*/ 4308418 w 7922101"/>
              <a:gd name="csY95" fmla="*/ 1393161 h 1995299"/>
              <a:gd name="csX96" fmla="*/ 4308418 w 7922101"/>
              <a:gd name="csY96" fmla="*/ 1377796 h 1995299"/>
              <a:gd name="csX97" fmla="*/ 4314435 w 7922101"/>
              <a:gd name="csY97" fmla="*/ 1377796 h 1995299"/>
              <a:gd name="csX98" fmla="*/ 4314435 w 7922101"/>
              <a:gd name="csY98" fmla="*/ 1362561 h 1995299"/>
              <a:gd name="csX99" fmla="*/ 4326382 w 7922101"/>
              <a:gd name="csY99" fmla="*/ 1362561 h 1995299"/>
              <a:gd name="csX100" fmla="*/ 4326382 w 7922101"/>
              <a:gd name="csY100" fmla="*/ 1347212 h 1995299"/>
              <a:gd name="csX101" fmla="*/ 4332398 w 7922101"/>
              <a:gd name="csY101" fmla="*/ 1347212 h 1995299"/>
              <a:gd name="csX102" fmla="*/ 4332398 w 7922101"/>
              <a:gd name="csY102" fmla="*/ 1331977 h 1995299"/>
              <a:gd name="csX103" fmla="*/ 4338372 w 7922101"/>
              <a:gd name="csY103" fmla="*/ 1331977 h 1995299"/>
              <a:gd name="csX104" fmla="*/ 4344387 w 7922101"/>
              <a:gd name="csY104" fmla="*/ 1331977 h 1995299"/>
              <a:gd name="csX105" fmla="*/ 4344387 w 7922101"/>
              <a:gd name="csY105" fmla="*/ 1301246 h 1995299"/>
              <a:gd name="csX106" fmla="*/ 4392303 w 7922101"/>
              <a:gd name="csY106" fmla="*/ 1301246 h 1995299"/>
              <a:gd name="csX107" fmla="*/ 4536198 w 7922101"/>
              <a:gd name="csY107" fmla="*/ 1301246 h 1995299"/>
              <a:gd name="csX108" fmla="*/ 4536198 w 7922101"/>
              <a:gd name="csY108" fmla="*/ 1285898 h 1995299"/>
              <a:gd name="csX109" fmla="*/ 4596104 w 7922101"/>
              <a:gd name="csY109" fmla="*/ 1285898 h 1995299"/>
              <a:gd name="csX110" fmla="*/ 4649994 w 7922101"/>
              <a:gd name="csY110" fmla="*/ 1285898 h 1995299"/>
              <a:gd name="csX111" fmla="*/ 4649994 w 7922101"/>
              <a:gd name="csY111" fmla="*/ 1270548 h 1995299"/>
              <a:gd name="csX112" fmla="*/ 4673931 w 7922101"/>
              <a:gd name="csY112" fmla="*/ 1270548 h 1995299"/>
              <a:gd name="csX113" fmla="*/ 4673931 w 7922101"/>
              <a:gd name="csY113" fmla="*/ 1255167 h 1995299"/>
              <a:gd name="csX114" fmla="*/ 4757983 w 7922101"/>
              <a:gd name="csY114" fmla="*/ 1255167 h 1995299"/>
              <a:gd name="csX115" fmla="*/ 4793910 w 7922101"/>
              <a:gd name="csY115" fmla="*/ 1255167 h 1995299"/>
              <a:gd name="csX116" fmla="*/ 4793910 w 7922101"/>
              <a:gd name="csY116" fmla="*/ 1239817 h 1995299"/>
              <a:gd name="csX117" fmla="*/ 4991526 w 7922101"/>
              <a:gd name="csY117" fmla="*/ 1239817 h 1995299"/>
              <a:gd name="csX118" fmla="*/ 4991526 w 7922101"/>
              <a:gd name="csY118" fmla="*/ 1209103 h 1995299"/>
              <a:gd name="csX119" fmla="*/ 4997542 w 7922101"/>
              <a:gd name="csY119" fmla="*/ 1209103 h 1995299"/>
              <a:gd name="csX120" fmla="*/ 4997542 w 7922101"/>
              <a:gd name="csY120" fmla="*/ 1178372 h 1995299"/>
              <a:gd name="csX121" fmla="*/ 5003516 w 7922101"/>
              <a:gd name="csY121" fmla="*/ 1178372 h 1995299"/>
              <a:gd name="csX122" fmla="*/ 5003516 w 7922101"/>
              <a:gd name="csY122" fmla="*/ 1162892 h 1995299"/>
              <a:gd name="csX123" fmla="*/ 5009532 w 7922101"/>
              <a:gd name="csY123" fmla="*/ 1162892 h 1995299"/>
              <a:gd name="csX124" fmla="*/ 5009532 w 7922101"/>
              <a:gd name="csY124" fmla="*/ 1147543 h 1995299"/>
              <a:gd name="csX125" fmla="*/ 5021647 w 7922101"/>
              <a:gd name="csY125" fmla="*/ 1147543 h 1995299"/>
              <a:gd name="csX126" fmla="*/ 5021647 w 7922101"/>
              <a:gd name="csY126" fmla="*/ 1132161 h 1995299"/>
              <a:gd name="csX127" fmla="*/ 5033636 w 7922101"/>
              <a:gd name="csY127" fmla="*/ 1132161 h 1995299"/>
              <a:gd name="csX128" fmla="*/ 5033636 w 7922101"/>
              <a:gd name="csY128" fmla="*/ 1116812 h 1995299"/>
              <a:gd name="csX129" fmla="*/ 5039631 w 7922101"/>
              <a:gd name="csY129" fmla="*/ 1116812 h 1995299"/>
              <a:gd name="csX130" fmla="*/ 5039631 w 7922101"/>
              <a:gd name="csY130" fmla="*/ 1086081 h 1995299"/>
              <a:gd name="csX131" fmla="*/ 5051599 w 7922101"/>
              <a:gd name="csY131" fmla="*/ 1086081 h 1995299"/>
              <a:gd name="csX132" fmla="*/ 5057594 w 7922101"/>
              <a:gd name="csY132" fmla="*/ 1086081 h 1995299"/>
              <a:gd name="csX133" fmla="*/ 5057594 w 7922101"/>
              <a:gd name="csY133" fmla="*/ 1055236 h 1995299"/>
              <a:gd name="csX134" fmla="*/ 5063589 w 7922101"/>
              <a:gd name="csY134" fmla="*/ 1055236 h 1995299"/>
              <a:gd name="csX135" fmla="*/ 5063589 w 7922101"/>
              <a:gd name="csY135" fmla="*/ 1039886 h 1995299"/>
              <a:gd name="csX136" fmla="*/ 5069563 w 7922101"/>
              <a:gd name="csY136" fmla="*/ 1039886 h 1995299"/>
              <a:gd name="csX137" fmla="*/ 5069563 w 7922101"/>
              <a:gd name="csY137" fmla="*/ 1024374 h 1995299"/>
              <a:gd name="csX138" fmla="*/ 5099516 w 7922101"/>
              <a:gd name="csY138" fmla="*/ 1024374 h 1995299"/>
              <a:gd name="csX139" fmla="*/ 5099516 w 7922101"/>
              <a:gd name="csY139" fmla="*/ 1009025 h 1995299"/>
              <a:gd name="csX140" fmla="*/ 5123474 w 7922101"/>
              <a:gd name="csY140" fmla="*/ 1009025 h 1995299"/>
              <a:gd name="csX141" fmla="*/ 5177363 w 7922101"/>
              <a:gd name="csY141" fmla="*/ 1009025 h 1995299"/>
              <a:gd name="csX142" fmla="*/ 5177363 w 7922101"/>
              <a:gd name="csY142" fmla="*/ 993676 h 1995299"/>
              <a:gd name="csX143" fmla="*/ 5291159 w 7922101"/>
              <a:gd name="csY143" fmla="*/ 993676 h 1995299"/>
              <a:gd name="csX144" fmla="*/ 5626718 w 7922101"/>
              <a:gd name="csY144" fmla="*/ 993676 h 1995299"/>
              <a:gd name="csX145" fmla="*/ 5674844 w 7922101"/>
              <a:gd name="csY145" fmla="*/ 993676 h 1995299"/>
              <a:gd name="csX146" fmla="*/ 5692807 w 7922101"/>
              <a:gd name="csY146" fmla="*/ 993676 h 1995299"/>
              <a:gd name="csX147" fmla="*/ 5710771 w 7922101"/>
              <a:gd name="csY147" fmla="*/ 993676 h 1995299"/>
              <a:gd name="csX148" fmla="*/ 5710771 w 7922101"/>
              <a:gd name="csY148" fmla="*/ 962683 h 1995299"/>
              <a:gd name="csX149" fmla="*/ 5716744 w 7922101"/>
              <a:gd name="csY149" fmla="*/ 962683 h 1995299"/>
              <a:gd name="csX150" fmla="*/ 5716744 w 7922101"/>
              <a:gd name="csY150" fmla="*/ 931150 h 1995299"/>
              <a:gd name="csX151" fmla="*/ 5722718 w 7922101"/>
              <a:gd name="csY151" fmla="*/ 931150 h 1995299"/>
              <a:gd name="csX152" fmla="*/ 5728734 w 7922101"/>
              <a:gd name="csY152" fmla="*/ 931150 h 1995299"/>
              <a:gd name="csX153" fmla="*/ 5734708 w 7922101"/>
              <a:gd name="csY153" fmla="*/ 931150 h 1995299"/>
              <a:gd name="csX154" fmla="*/ 5734708 w 7922101"/>
              <a:gd name="csY154" fmla="*/ 915261 h 1995299"/>
              <a:gd name="csX155" fmla="*/ 5740702 w 7922101"/>
              <a:gd name="csY155" fmla="*/ 915261 h 1995299"/>
              <a:gd name="csX156" fmla="*/ 5740702 w 7922101"/>
              <a:gd name="csY156" fmla="*/ 899225 h 1995299"/>
              <a:gd name="csX157" fmla="*/ 5746697 w 7922101"/>
              <a:gd name="csY157" fmla="*/ 899225 h 1995299"/>
              <a:gd name="csX158" fmla="*/ 5752671 w 7922101"/>
              <a:gd name="csY158" fmla="*/ 899225 h 1995299"/>
              <a:gd name="csX159" fmla="*/ 5752671 w 7922101"/>
              <a:gd name="csY159" fmla="*/ 883074 h 1995299"/>
              <a:gd name="csX160" fmla="*/ 5758665 w 7922101"/>
              <a:gd name="csY160" fmla="*/ 883074 h 1995299"/>
              <a:gd name="csX161" fmla="*/ 5758665 w 7922101"/>
              <a:gd name="csY161" fmla="*/ 866645 h 1995299"/>
              <a:gd name="csX162" fmla="*/ 5764660 w 7922101"/>
              <a:gd name="csY162" fmla="*/ 866645 h 1995299"/>
              <a:gd name="csX163" fmla="*/ 5770634 w 7922101"/>
              <a:gd name="csY163" fmla="*/ 866645 h 1995299"/>
              <a:gd name="csX164" fmla="*/ 5770634 w 7922101"/>
              <a:gd name="csY164" fmla="*/ 850085 h 1995299"/>
              <a:gd name="csX165" fmla="*/ 5776629 w 7922101"/>
              <a:gd name="csY165" fmla="*/ 850085 h 1995299"/>
              <a:gd name="csX166" fmla="*/ 5788619 w 7922101"/>
              <a:gd name="csY166" fmla="*/ 850085 h 1995299"/>
              <a:gd name="csX167" fmla="*/ 5788619 w 7922101"/>
              <a:gd name="csY167" fmla="*/ 816686 h 1995299"/>
              <a:gd name="csX168" fmla="*/ 5794592 w 7922101"/>
              <a:gd name="csY168" fmla="*/ 816686 h 1995299"/>
              <a:gd name="csX169" fmla="*/ 5794592 w 7922101"/>
              <a:gd name="csY169" fmla="*/ 799996 h 1995299"/>
              <a:gd name="csX170" fmla="*/ 5800587 w 7922101"/>
              <a:gd name="csY170" fmla="*/ 799996 h 1995299"/>
              <a:gd name="csX171" fmla="*/ 5800587 w 7922101"/>
              <a:gd name="csY171" fmla="*/ 782895 h 1995299"/>
              <a:gd name="csX172" fmla="*/ 5806582 w 7922101"/>
              <a:gd name="csY172" fmla="*/ 782895 h 1995299"/>
              <a:gd name="csX173" fmla="*/ 6040314 w 7922101"/>
              <a:gd name="csY173" fmla="*/ 782895 h 1995299"/>
              <a:gd name="csX174" fmla="*/ 6040314 w 7922101"/>
              <a:gd name="csY174" fmla="*/ 764601 h 1995299"/>
              <a:gd name="csX175" fmla="*/ 6094225 w 7922101"/>
              <a:gd name="csY175" fmla="*/ 764601 h 1995299"/>
              <a:gd name="csX176" fmla="*/ 6094225 w 7922101"/>
              <a:gd name="csY176" fmla="*/ 745783 h 1995299"/>
              <a:gd name="csX177" fmla="*/ 6106215 w 7922101"/>
              <a:gd name="csY177" fmla="*/ 745783 h 1995299"/>
              <a:gd name="csX178" fmla="*/ 6124178 w 7922101"/>
              <a:gd name="csY178" fmla="*/ 745783 h 1995299"/>
              <a:gd name="csX179" fmla="*/ 6130152 w 7922101"/>
              <a:gd name="csY179" fmla="*/ 745783 h 1995299"/>
              <a:gd name="csX180" fmla="*/ 6136167 w 7922101"/>
              <a:gd name="csY180" fmla="*/ 745783 h 1995299"/>
              <a:gd name="csX181" fmla="*/ 6136167 w 7922101"/>
              <a:gd name="csY181" fmla="*/ 726670 h 1995299"/>
              <a:gd name="csX182" fmla="*/ 6178067 w 7922101"/>
              <a:gd name="csY182" fmla="*/ 726670 h 1995299"/>
              <a:gd name="csX183" fmla="*/ 6178067 w 7922101"/>
              <a:gd name="csY183" fmla="*/ 707181 h 1995299"/>
              <a:gd name="csX184" fmla="*/ 6304020 w 7922101"/>
              <a:gd name="csY184" fmla="*/ 707181 h 1995299"/>
              <a:gd name="csX185" fmla="*/ 6304020 w 7922101"/>
              <a:gd name="csY185" fmla="*/ 687005 h 1995299"/>
              <a:gd name="csX186" fmla="*/ 6363926 w 7922101"/>
              <a:gd name="csY186" fmla="*/ 687005 h 1995299"/>
              <a:gd name="csX187" fmla="*/ 6363926 w 7922101"/>
              <a:gd name="csY187" fmla="*/ 666419 h 1995299"/>
              <a:gd name="csX188" fmla="*/ 6381889 w 7922101"/>
              <a:gd name="csY188" fmla="*/ 666419 h 1995299"/>
              <a:gd name="csX189" fmla="*/ 6381889 w 7922101"/>
              <a:gd name="csY189" fmla="*/ 645736 h 1995299"/>
              <a:gd name="csX190" fmla="*/ 6393858 w 7922101"/>
              <a:gd name="csY190" fmla="*/ 645736 h 1995299"/>
              <a:gd name="csX191" fmla="*/ 6429784 w 7922101"/>
              <a:gd name="csY191" fmla="*/ 645736 h 1995299"/>
              <a:gd name="csX192" fmla="*/ 6435779 w 7922101"/>
              <a:gd name="csY192" fmla="*/ 645736 h 1995299"/>
              <a:gd name="csX193" fmla="*/ 6435779 w 7922101"/>
              <a:gd name="csY193" fmla="*/ 625036 h 1995299"/>
              <a:gd name="csX194" fmla="*/ 6447768 w 7922101"/>
              <a:gd name="csY194" fmla="*/ 625036 h 1995299"/>
              <a:gd name="csX195" fmla="*/ 6453742 w 7922101"/>
              <a:gd name="csY195" fmla="*/ 625036 h 1995299"/>
              <a:gd name="csX196" fmla="*/ 6459737 w 7922101"/>
              <a:gd name="csY196" fmla="*/ 625036 h 1995299"/>
              <a:gd name="csX197" fmla="*/ 6459737 w 7922101"/>
              <a:gd name="csY197" fmla="*/ 603926 h 1995299"/>
              <a:gd name="csX198" fmla="*/ 6465731 w 7922101"/>
              <a:gd name="csY198" fmla="*/ 603926 h 1995299"/>
              <a:gd name="csX199" fmla="*/ 6465731 w 7922101"/>
              <a:gd name="csY199" fmla="*/ 582948 h 1995299"/>
              <a:gd name="csX200" fmla="*/ 6471726 w 7922101"/>
              <a:gd name="csY200" fmla="*/ 582948 h 1995299"/>
              <a:gd name="csX201" fmla="*/ 6477700 w 7922101"/>
              <a:gd name="csY201" fmla="*/ 582948 h 1995299"/>
              <a:gd name="csX202" fmla="*/ 6477700 w 7922101"/>
              <a:gd name="csY202" fmla="*/ 561577 h 1995299"/>
              <a:gd name="csX203" fmla="*/ 6489690 w 7922101"/>
              <a:gd name="csY203" fmla="*/ 561577 h 1995299"/>
              <a:gd name="csX204" fmla="*/ 6495663 w 7922101"/>
              <a:gd name="csY204" fmla="*/ 561577 h 1995299"/>
              <a:gd name="csX205" fmla="*/ 6495663 w 7922101"/>
              <a:gd name="csY205" fmla="*/ 540206 h 1995299"/>
              <a:gd name="csX206" fmla="*/ 6501679 w 7922101"/>
              <a:gd name="csY206" fmla="*/ 540206 h 1995299"/>
              <a:gd name="csX207" fmla="*/ 6507653 w 7922101"/>
              <a:gd name="csY207" fmla="*/ 540206 h 1995299"/>
              <a:gd name="csX208" fmla="*/ 6507653 w 7922101"/>
              <a:gd name="csY208" fmla="*/ 518705 h 1995299"/>
              <a:gd name="csX209" fmla="*/ 6513627 w 7922101"/>
              <a:gd name="csY209" fmla="*/ 518705 h 1995299"/>
              <a:gd name="csX210" fmla="*/ 6513627 w 7922101"/>
              <a:gd name="csY210" fmla="*/ 496810 h 1995299"/>
              <a:gd name="csX211" fmla="*/ 6519643 w 7922101"/>
              <a:gd name="csY211" fmla="*/ 496810 h 1995299"/>
              <a:gd name="csX212" fmla="*/ 6543580 w 7922101"/>
              <a:gd name="csY212" fmla="*/ 496810 h 1995299"/>
              <a:gd name="csX213" fmla="*/ 6591663 w 7922101"/>
              <a:gd name="csY213" fmla="*/ 496810 h 1995299"/>
              <a:gd name="csX214" fmla="*/ 6591663 w 7922101"/>
              <a:gd name="csY214" fmla="*/ 474506 h 1995299"/>
              <a:gd name="csX215" fmla="*/ 6669532 w 7922101"/>
              <a:gd name="csY215" fmla="*/ 474506 h 1995299"/>
              <a:gd name="csX216" fmla="*/ 6669532 w 7922101"/>
              <a:gd name="csY216" fmla="*/ 451139 h 1995299"/>
              <a:gd name="csX217" fmla="*/ 6675527 w 7922101"/>
              <a:gd name="csY217" fmla="*/ 451139 h 1995299"/>
              <a:gd name="csX218" fmla="*/ 6675527 w 7922101"/>
              <a:gd name="csY218" fmla="*/ 427756 h 1995299"/>
              <a:gd name="csX219" fmla="*/ 6681522 w 7922101"/>
              <a:gd name="csY219" fmla="*/ 427756 h 1995299"/>
              <a:gd name="csX220" fmla="*/ 6765343 w 7922101"/>
              <a:gd name="csY220" fmla="*/ 427756 h 1995299"/>
              <a:gd name="csX221" fmla="*/ 6765343 w 7922101"/>
              <a:gd name="csY221" fmla="*/ 403046 h 1995299"/>
              <a:gd name="csX222" fmla="*/ 6783306 w 7922101"/>
              <a:gd name="csY222" fmla="*/ 403046 h 1995299"/>
              <a:gd name="csX223" fmla="*/ 6789322 w 7922101"/>
              <a:gd name="csY223" fmla="*/ 403046 h 1995299"/>
              <a:gd name="csX224" fmla="*/ 6795296 w 7922101"/>
              <a:gd name="csY224" fmla="*/ 403046 h 1995299"/>
              <a:gd name="csX225" fmla="*/ 6801291 w 7922101"/>
              <a:gd name="csY225" fmla="*/ 403046 h 1995299"/>
              <a:gd name="csX226" fmla="*/ 6801291 w 7922101"/>
              <a:gd name="csY226" fmla="*/ 377928 h 1995299"/>
              <a:gd name="csX227" fmla="*/ 6945186 w 7922101"/>
              <a:gd name="csY227" fmla="*/ 377928 h 1995299"/>
              <a:gd name="csX228" fmla="*/ 6945186 w 7922101"/>
              <a:gd name="csY228" fmla="*/ 350568 h 1995299"/>
              <a:gd name="csX229" fmla="*/ 7184787 w 7922101"/>
              <a:gd name="csY229" fmla="*/ 350568 h 1995299"/>
              <a:gd name="csX230" fmla="*/ 7184787 w 7922101"/>
              <a:gd name="csY230" fmla="*/ 318905 h 1995299"/>
              <a:gd name="csX231" fmla="*/ 7196734 w 7922101"/>
              <a:gd name="csY231" fmla="*/ 318905 h 1995299"/>
              <a:gd name="csX232" fmla="*/ 7202750 w 7922101"/>
              <a:gd name="csY232" fmla="*/ 318905 h 1995299"/>
              <a:gd name="csX233" fmla="*/ 7214907 w 7922101"/>
              <a:gd name="csY233" fmla="*/ 318905 h 1995299"/>
              <a:gd name="csX234" fmla="*/ 7220882 w 7922101"/>
              <a:gd name="csY234" fmla="*/ 318905 h 1995299"/>
              <a:gd name="csX235" fmla="*/ 7220882 w 7922101"/>
              <a:gd name="csY235" fmla="*/ 252910 h 1995299"/>
              <a:gd name="csX236" fmla="*/ 7298750 w 7922101"/>
              <a:gd name="csY236" fmla="*/ 252910 h 1995299"/>
              <a:gd name="csX237" fmla="*/ 7298750 w 7922101"/>
              <a:gd name="csY237" fmla="*/ 218595 h 1995299"/>
              <a:gd name="csX238" fmla="*/ 7634288 w 7922101"/>
              <a:gd name="csY238" fmla="*/ 218595 h 1995299"/>
              <a:gd name="csX239" fmla="*/ 7634288 w 7922101"/>
              <a:gd name="csY239" fmla="*/ 172123 h 1995299"/>
              <a:gd name="csX240" fmla="*/ 7682204 w 7922101"/>
              <a:gd name="csY240" fmla="*/ 172123 h 1995299"/>
              <a:gd name="csX241" fmla="*/ 7682204 w 7922101"/>
              <a:gd name="csY241" fmla="*/ 123228 h 1995299"/>
              <a:gd name="csX242" fmla="*/ 7897994 w 7922101"/>
              <a:gd name="csY242" fmla="*/ 123228 h 1995299"/>
              <a:gd name="csX243" fmla="*/ 7897994 w 7922101"/>
              <a:gd name="csY243" fmla="*/ 61799 h 1995299"/>
              <a:gd name="csX244" fmla="*/ 7903989 w 7922101"/>
              <a:gd name="csY244" fmla="*/ 61799 h 1995299"/>
              <a:gd name="csX245" fmla="*/ 7903989 w 7922101"/>
              <a:gd name="csY245" fmla="*/ -39 h 1995299"/>
              <a:gd name="csX246" fmla="*/ 7909964 w 7922101"/>
              <a:gd name="csY246" fmla="*/ -39 h 1995299"/>
              <a:gd name="csX247" fmla="*/ 7915957 w 7922101"/>
              <a:gd name="csY247" fmla="*/ -39 h 1995299"/>
              <a:gd name="csX248" fmla="*/ 7921952 w 7922101"/>
              <a:gd name="csY248" fmla="*/ -39 h 19952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Lst>
            <a:rect l="l" t="t" r="r" b="b"/>
            <a:pathLst>
              <a:path w="7922101" h="1995299">
                <a:moveTo>
                  <a:pt x="-150" y="1995261"/>
                </a:moveTo>
                <a:lnTo>
                  <a:pt x="-150" y="1995261"/>
                </a:lnTo>
                <a:lnTo>
                  <a:pt x="677152" y="1995261"/>
                </a:lnTo>
                <a:lnTo>
                  <a:pt x="677152" y="1980550"/>
                </a:lnTo>
                <a:lnTo>
                  <a:pt x="755000" y="1980550"/>
                </a:lnTo>
                <a:lnTo>
                  <a:pt x="1054632" y="1980550"/>
                </a:lnTo>
                <a:lnTo>
                  <a:pt x="1066601" y="1980550"/>
                </a:lnTo>
                <a:lnTo>
                  <a:pt x="1078590" y="1980550"/>
                </a:lnTo>
                <a:lnTo>
                  <a:pt x="1078590" y="1965725"/>
                </a:lnTo>
                <a:lnTo>
                  <a:pt x="1090559" y="1965725"/>
                </a:lnTo>
                <a:lnTo>
                  <a:pt x="1090559" y="1951047"/>
                </a:lnTo>
                <a:lnTo>
                  <a:pt x="1180375" y="1951047"/>
                </a:lnTo>
                <a:lnTo>
                  <a:pt x="1276375" y="1951047"/>
                </a:lnTo>
                <a:lnTo>
                  <a:pt x="1438108" y="1951047"/>
                </a:lnTo>
                <a:lnTo>
                  <a:pt x="1438108" y="1936221"/>
                </a:lnTo>
                <a:lnTo>
                  <a:pt x="1593992" y="1936221"/>
                </a:lnTo>
                <a:lnTo>
                  <a:pt x="1593992" y="1921396"/>
                </a:lnTo>
                <a:lnTo>
                  <a:pt x="1611955" y="1921396"/>
                </a:lnTo>
                <a:lnTo>
                  <a:pt x="1623924" y="1921396"/>
                </a:lnTo>
                <a:lnTo>
                  <a:pt x="1623924" y="1906570"/>
                </a:lnTo>
                <a:lnTo>
                  <a:pt x="1647903" y="1906570"/>
                </a:lnTo>
                <a:lnTo>
                  <a:pt x="1659872" y="1906570"/>
                </a:lnTo>
                <a:lnTo>
                  <a:pt x="1659872" y="1891614"/>
                </a:lnTo>
                <a:lnTo>
                  <a:pt x="2007399" y="1891614"/>
                </a:lnTo>
                <a:lnTo>
                  <a:pt x="2043347" y="1891614"/>
                </a:lnTo>
                <a:lnTo>
                  <a:pt x="2043347" y="1876657"/>
                </a:lnTo>
                <a:lnTo>
                  <a:pt x="2121216" y="1876657"/>
                </a:lnTo>
                <a:lnTo>
                  <a:pt x="2121216" y="1861701"/>
                </a:lnTo>
                <a:lnTo>
                  <a:pt x="2139179" y="1861701"/>
                </a:lnTo>
                <a:lnTo>
                  <a:pt x="2139179" y="1846728"/>
                </a:lnTo>
                <a:lnTo>
                  <a:pt x="2145153" y="1846728"/>
                </a:lnTo>
                <a:lnTo>
                  <a:pt x="2151168" y="1846728"/>
                </a:lnTo>
                <a:lnTo>
                  <a:pt x="2151168" y="1831641"/>
                </a:lnTo>
                <a:lnTo>
                  <a:pt x="2163116" y="1831641"/>
                </a:lnTo>
                <a:lnTo>
                  <a:pt x="2163116" y="1816685"/>
                </a:lnTo>
                <a:lnTo>
                  <a:pt x="2175106" y="1816685"/>
                </a:lnTo>
                <a:lnTo>
                  <a:pt x="2175106" y="1801728"/>
                </a:lnTo>
                <a:lnTo>
                  <a:pt x="2181079" y="1801728"/>
                </a:lnTo>
                <a:lnTo>
                  <a:pt x="2181079" y="1786641"/>
                </a:lnTo>
                <a:lnTo>
                  <a:pt x="2187095" y="1786641"/>
                </a:lnTo>
                <a:lnTo>
                  <a:pt x="2193069" y="1786641"/>
                </a:lnTo>
                <a:lnTo>
                  <a:pt x="2211032" y="1786641"/>
                </a:lnTo>
                <a:lnTo>
                  <a:pt x="2630623" y="1786641"/>
                </a:lnTo>
                <a:lnTo>
                  <a:pt x="2630623" y="1771668"/>
                </a:lnTo>
                <a:lnTo>
                  <a:pt x="2672544" y="1771668"/>
                </a:lnTo>
                <a:lnTo>
                  <a:pt x="2672544" y="1756581"/>
                </a:lnTo>
                <a:lnTo>
                  <a:pt x="2720460" y="1756581"/>
                </a:lnTo>
                <a:lnTo>
                  <a:pt x="2720460" y="1741494"/>
                </a:lnTo>
                <a:lnTo>
                  <a:pt x="2780345" y="1741494"/>
                </a:lnTo>
                <a:lnTo>
                  <a:pt x="2780345" y="1726390"/>
                </a:lnTo>
                <a:lnTo>
                  <a:pt x="2846391" y="1726390"/>
                </a:lnTo>
                <a:lnTo>
                  <a:pt x="2846391" y="1711434"/>
                </a:lnTo>
                <a:lnTo>
                  <a:pt x="2858381" y="1711434"/>
                </a:lnTo>
                <a:lnTo>
                  <a:pt x="2858381" y="1636112"/>
                </a:lnTo>
                <a:lnTo>
                  <a:pt x="2864375" y="1636112"/>
                </a:lnTo>
                <a:lnTo>
                  <a:pt x="2864375" y="1621025"/>
                </a:lnTo>
                <a:lnTo>
                  <a:pt x="2870370" y="1621025"/>
                </a:lnTo>
                <a:lnTo>
                  <a:pt x="2870370" y="1605921"/>
                </a:lnTo>
                <a:lnTo>
                  <a:pt x="2882360" y="1605921"/>
                </a:lnTo>
                <a:lnTo>
                  <a:pt x="2996134" y="1605921"/>
                </a:lnTo>
                <a:lnTo>
                  <a:pt x="2996134" y="1590817"/>
                </a:lnTo>
                <a:lnTo>
                  <a:pt x="3032061" y="1590817"/>
                </a:lnTo>
                <a:lnTo>
                  <a:pt x="3032061" y="1575730"/>
                </a:lnTo>
                <a:lnTo>
                  <a:pt x="3511536" y="1575730"/>
                </a:lnTo>
                <a:lnTo>
                  <a:pt x="3523526" y="1575730"/>
                </a:lnTo>
                <a:lnTo>
                  <a:pt x="3553478" y="1575730"/>
                </a:lnTo>
                <a:lnTo>
                  <a:pt x="3559452" y="1575730"/>
                </a:lnTo>
                <a:lnTo>
                  <a:pt x="3571441" y="1575730"/>
                </a:lnTo>
                <a:lnTo>
                  <a:pt x="3571441" y="1560643"/>
                </a:lnTo>
                <a:lnTo>
                  <a:pt x="3595400" y="1560643"/>
                </a:lnTo>
                <a:lnTo>
                  <a:pt x="3595400" y="1545408"/>
                </a:lnTo>
                <a:lnTo>
                  <a:pt x="3613363" y="1545408"/>
                </a:lnTo>
                <a:lnTo>
                  <a:pt x="3613363" y="1530190"/>
                </a:lnTo>
                <a:lnTo>
                  <a:pt x="3619337" y="1530190"/>
                </a:lnTo>
                <a:lnTo>
                  <a:pt x="3631327" y="1530190"/>
                </a:lnTo>
                <a:lnTo>
                  <a:pt x="3631327" y="1514972"/>
                </a:lnTo>
                <a:lnTo>
                  <a:pt x="3745122" y="1514972"/>
                </a:lnTo>
                <a:lnTo>
                  <a:pt x="3745122" y="1499737"/>
                </a:lnTo>
                <a:lnTo>
                  <a:pt x="3769059" y="1499737"/>
                </a:lnTo>
                <a:lnTo>
                  <a:pt x="3769059" y="1484503"/>
                </a:lnTo>
                <a:lnTo>
                  <a:pt x="3799179" y="1484503"/>
                </a:lnTo>
                <a:lnTo>
                  <a:pt x="3799179" y="1469285"/>
                </a:lnTo>
                <a:lnTo>
                  <a:pt x="3823158" y="1469285"/>
                </a:lnTo>
                <a:lnTo>
                  <a:pt x="3823158" y="1454067"/>
                </a:lnTo>
                <a:lnTo>
                  <a:pt x="3865059" y="1454067"/>
                </a:lnTo>
                <a:lnTo>
                  <a:pt x="3865059" y="1438832"/>
                </a:lnTo>
                <a:lnTo>
                  <a:pt x="3978875" y="1438832"/>
                </a:lnTo>
                <a:lnTo>
                  <a:pt x="3978875" y="1423597"/>
                </a:lnTo>
                <a:lnTo>
                  <a:pt x="4200639" y="1423597"/>
                </a:lnTo>
                <a:lnTo>
                  <a:pt x="4200639" y="1408379"/>
                </a:lnTo>
                <a:lnTo>
                  <a:pt x="4236566" y="1408379"/>
                </a:lnTo>
                <a:lnTo>
                  <a:pt x="4278487" y="1408379"/>
                </a:lnTo>
                <a:lnTo>
                  <a:pt x="4278487" y="1393161"/>
                </a:lnTo>
                <a:lnTo>
                  <a:pt x="4296471" y="1393161"/>
                </a:lnTo>
                <a:lnTo>
                  <a:pt x="4302445" y="1393161"/>
                </a:lnTo>
                <a:lnTo>
                  <a:pt x="4308418" y="1393161"/>
                </a:lnTo>
                <a:lnTo>
                  <a:pt x="4308418" y="1377796"/>
                </a:lnTo>
                <a:lnTo>
                  <a:pt x="4314435" y="1377796"/>
                </a:lnTo>
                <a:lnTo>
                  <a:pt x="4314435" y="1362561"/>
                </a:lnTo>
                <a:lnTo>
                  <a:pt x="4326382" y="1362561"/>
                </a:lnTo>
                <a:lnTo>
                  <a:pt x="4326382" y="1347212"/>
                </a:lnTo>
                <a:lnTo>
                  <a:pt x="4332398" y="1347212"/>
                </a:lnTo>
                <a:lnTo>
                  <a:pt x="4332398" y="1331977"/>
                </a:lnTo>
                <a:lnTo>
                  <a:pt x="4338372" y="1331977"/>
                </a:lnTo>
                <a:lnTo>
                  <a:pt x="4344387" y="1331977"/>
                </a:lnTo>
                <a:lnTo>
                  <a:pt x="4344387" y="1301246"/>
                </a:lnTo>
                <a:lnTo>
                  <a:pt x="4392303" y="1301246"/>
                </a:lnTo>
                <a:lnTo>
                  <a:pt x="4536198" y="1301246"/>
                </a:lnTo>
                <a:lnTo>
                  <a:pt x="4536198" y="1285898"/>
                </a:lnTo>
                <a:lnTo>
                  <a:pt x="4596104" y="1285898"/>
                </a:lnTo>
                <a:lnTo>
                  <a:pt x="4649994" y="1285898"/>
                </a:lnTo>
                <a:lnTo>
                  <a:pt x="4649994" y="1270548"/>
                </a:lnTo>
                <a:lnTo>
                  <a:pt x="4673931" y="1270548"/>
                </a:lnTo>
                <a:lnTo>
                  <a:pt x="4673931" y="1255167"/>
                </a:lnTo>
                <a:lnTo>
                  <a:pt x="4757983" y="1255167"/>
                </a:lnTo>
                <a:lnTo>
                  <a:pt x="4793910" y="1255167"/>
                </a:lnTo>
                <a:lnTo>
                  <a:pt x="4793910" y="1239817"/>
                </a:lnTo>
                <a:lnTo>
                  <a:pt x="4991526" y="1239817"/>
                </a:lnTo>
                <a:lnTo>
                  <a:pt x="4991526" y="1209103"/>
                </a:lnTo>
                <a:lnTo>
                  <a:pt x="4997542" y="1209103"/>
                </a:lnTo>
                <a:lnTo>
                  <a:pt x="4997542" y="1178372"/>
                </a:lnTo>
                <a:lnTo>
                  <a:pt x="5003516" y="1178372"/>
                </a:lnTo>
                <a:lnTo>
                  <a:pt x="5003516" y="1162892"/>
                </a:lnTo>
                <a:lnTo>
                  <a:pt x="5009532" y="1162892"/>
                </a:lnTo>
                <a:lnTo>
                  <a:pt x="5009532" y="1147543"/>
                </a:lnTo>
                <a:lnTo>
                  <a:pt x="5021647" y="1147543"/>
                </a:lnTo>
                <a:lnTo>
                  <a:pt x="5021647" y="1132161"/>
                </a:lnTo>
                <a:lnTo>
                  <a:pt x="5033636" y="1132161"/>
                </a:lnTo>
                <a:lnTo>
                  <a:pt x="5033636" y="1116812"/>
                </a:lnTo>
                <a:lnTo>
                  <a:pt x="5039631" y="1116812"/>
                </a:lnTo>
                <a:lnTo>
                  <a:pt x="5039631" y="1086081"/>
                </a:lnTo>
                <a:lnTo>
                  <a:pt x="5051599" y="1086081"/>
                </a:lnTo>
                <a:lnTo>
                  <a:pt x="5057594" y="1086081"/>
                </a:lnTo>
                <a:lnTo>
                  <a:pt x="5057594" y="1055236"/>
                </a:lnTo>
                <a:lnTo>
                  <a:pt x="5063589" y="1055236"/>
                </a:lnTo>
                <a:lnTo>
                  <a:pt x="5063589" y="1039886"/>
                </a:lnTo>
                <a:lnTo>
                  <a:pt x="5069563" y="1039886"/>
                </a:lnTo>
                <a:lnTo>
                  <a:pt x="5069563" y="1024374"/>
                </a:lnTo>
                <a:lnTo>
                  <a:pt x="5099516" y="1024374"/>
                </a:lnTo>
                <a:lnTo>
                  <a:pt x="5099516" y="1009025"/>
                </a:lnTo>
                <a:lnTo>
                  <a:pt x="5123474" y="1009025"/>
                </a:lnTo>
                <a:lnTo>
                  <a:pt x="5177363" y="1009025"/>
                </a:lnTo>
                <a:lnTo>
                  <a:pt x="5177363" y="993676"/>
                </a:lnTo>
                <a:lnTo>
                  <a:pt x="5291159" y="993676"/>
                </a:lnTo>
                <a:lnTo>
                  <a:pt x="5626718" y="993676"/>
                </a:lnTo>
                <a:lnTo>
                  <a:pt x="5674844" y="993676"/>
                </a:lnTo>
                <a:lnTo>
                  <a:pt x="5692807" y="993676"/>
                </a:lnTo>
                <a:lnTo>
                  <a:pt x="5710771" y="993676"/>
                </a:lnTo>
                <a:lnTo>
                  <a:pt x="5710771" y="962683"/>
                </a:lnTo>
                <a:lnTo>
                  <a:pt x="5716744" y="962683"/>
                </a:lnTo>
                <a:lnTo>
                  <a:pt x="5716744" y="931150"/>
                </a:lnTo>
                <a:lnTo>
                  <a:pt x="5722718" y="931150"/>
                </a:lnTo>
                <a:lnTo>
                  <a:pt x="5728734" y="931150"/>
                </a:lnTo>
                <a:lnTo>
                  <a:pt x="5734708" y="931150"/>
                </a:lnTo>
                <a:lnTo>
                  <a:pt x="5734708" y="915261"/>
                </a:lnTo>
                <a:lnTo>
                  <a:pt x="5740702" y="915261"/>
                </a:lnTo>
                <a:lnTo>
                  <a:pt x="5740702" y="899225"/>
                </a:lnTo>
                <a:lnTo>
                  <a:pt x="5746697" y="899225"/>
                </a:lnTo>
                <a:lnTo>
                  <a:pt x="5752671" y="899225"/>
                </a:lnTo>
                <a:lnTo>
                  <a:pt x="5752671" y="883074"/>
                </a:lnTo>
                <a:lnTo>
                  <a:pt x="5758665" y="883074"/>
                </a:lnTo>
                <a:lnTo>
                  <a:pt x="5758665" y="866645"/>
                </a:lnTo>
                <a:lnTo>
                  <a:pt x="5764660" y="866645"/>
                </a:lnTo>
                <a:lnTo>
                  <a:pt x="5770634" y="866645"/>
                </a:lnTo>
                <a:lnTo>
                  <a:pt x="5770634" y="850085"/>
                </a:lnTo>
                <a:lnTo>
                  <a:pt x="5776629" y="850085"/>
                </a:lnTo>
                <a:lnTo>
                  <a:pt x="5788619" y="850085"/>
                </a:lnTo>
                <a:lnTo>
                  <a:pt x="5788619" y="816686"/>
                </a:lnTo>
                <a:lnTo>
                  <a:pt x="5794592" y="816686"/>
                </a:lnTo>
                <a:lnTo>
                  <a:pt x="5794592" y="799996"/>
                </a:lnTo>
                <a:lnTo>
                  <a:pt x="5800587" y="799996"/>
                </a:lnTo>
                <a:lnTo>
                  <a:pt x="5800587" y="782895"/>
                </a:lnTo>
                <a:lnTo>
                  <a:pt x="5806582" y="782895"/>
                </a:lnTo>
                <a:lnTo>
                  <a:pt x="6040314" y="782895"/>
                </a:lnTo>
                <a:lnTo>
                  <a:pt x="6040314" y="764601"/>
                </a:lnTo>
                <a:lnTo>
                  <a:pt x="6094225" y="764601"/>
                </a:lnTo>
                <a:lnTo>
                  <a:pt x="6094225" y="745783"/>
                </a:lnTo>
                <a:lnTo>
                  <a:pt x="6106215" y="745783"/>
                </a:lnTo>
                <a:lnTo>
                  <a:pt x="6124178" y="745783"/>
                </a:lnTo>
                <a:lnTo>
                  <a:pt x="6130152" y="745783"/>
                </a:lnTo>
                <a:lnTo>
                  <a:pt x="6136167" y="745783"/>
                </a:lnTo>
                <a:lnTo>
                  <a:pt x="6136167" y="726670"/>
                </a:lnTo>
                <a:lnTo>
                  <a:pt x="6178067" y="726670"/>
                </a:lnTo>
                <a:lnTo>
                  <a:pt x="6178067" y="707181"/>
                </a:lnTo>
                <a:lnTo>
                  <a:pt x="6304020" y="707181"/>
                </a:lnTo>
                <a:lnTo>
                  <a:pt x="6304020" y="687005"/>
                </a:lnTo>
                <a:lnTo>
                  <a:pt x="6363926" y="687005"/>
                </a:lnTo>
                <a:lnTo>
                  <a:pt x="6363926" y="666419"/>
                </a:lnTo>
                <a:lnTo>
                  <a:pt x="6381889" y="666419"/>
                </a:lnTo>
                <a:lnTo>
                  <a:pt x="6381889" y="645736"/>
                </a:lnTo>
                <a:lnTo>
                  <a:pt x="6393858" y="645736"/>
                </a:lnTo>
                <a:lnTo>
                  <a:pt x="6429784" y="645736"/>
                </a:lnTo>
                <a:lnTo>
                  <a:pt x="6435779" y="645736"/>
                </a:lnTo>
                <a:lnTo>
                  <a:pt x="6435779" y="625036"/>
                </a:lnTo>
                <a:lnTo>
                  <a:pt x="6447768" y="625036"/>
                </a:lnTo>
                <a:lnTo>
                  <a:pt x="6453742" y="625036"/>
                </a:lnTo>
                <a:lnTo>
                  <a:pt x="6459737" y="625036"/>
                </a:lnTo>
                <a:lnTo>
                  <a:pt x="6459737" y="603926"/>
                </a:lnTo>
                <a:lnTo>
                  <a:pt x="6465731" y="603926"/>
                </a:lnTo>
                <a:lnTo>
                  <a:pt x="6465731" y="582948"/>
                </a:lnTo>
                <a:lnTo>
                  <a:pt x="6471726" y="582948"/>
                </a:lnTo>
                <a:lnTo>
                  <a:pt x="6477700" y="582948"/>
                </a:lnTo>
                <a:lnTo>
                  <a:pt x="6477700" y="561577"/>
                </a:lnTo>
                <a:lnTo>
                  <a:pt x="6489690" y="561577"/>
                </a:lnTo>
                <a:lnTo>
                  <a:pt x="6495663" y="561577"/>
                </a:lnTo>
                <a:lnTo>
                  <a:pt x="6495663" y="540206"/>
                </a:lnTo>
                <a:lnTo>
                  <a:pt x="6501679" y="540206"/>
                </a:lnTo>
                <a:lnTo>
                  <a:pt x="6507653" y="540206"/>
                </a:lnTo>
                <a:lnTo>
                  <a:pt x="6507653" y="518705"/>
                </a:lnTo>
                <a:lnTo>
                  <a:pt x="6513627" y="518705"/>
                </a:lnTo>
                <a:lnTo>
                  <a:pt x="6513627" y="496810"/>
                </a:lnTo>
                <a:lnTo>
                  <a:pt x="6519643" y="496810"/>
                </a:lnTo>
                <a:lnTo>
                  <a:pt x="6543580" y="496810"/>
                </a:lnTo>
                <a:lnTo>
                  <a:pt x="6591663" y="496810"/>
                </a:lnTo>
                <a:lnTo>
                  <a:pt x="6591663" y="474506"/>
                </a:lnTo>
                <a:lnTo>
                  <a:pt x="6669532" y="474506"/>
                </a:lnTo>
                <a:lnTo>
                  <a:pt x="6669532" y="451139"/>
                </a:lnTo>
                <a:lnTo>
                  <a:pt x="6675527" y="451139"/>
                </a:lnTo>
                <a:lnTo>
                  <a:pt x="6675527" y="427756"/>
                </a:lnTo>
                <a:lnTo>
                  <a:pt x="6681522" y="427756"/>
                </a:lnTo>
                <a:lnTo>
                  <a:pt x="6765343" y="427756"/>
                </a:lnTo>
                <a:lnTo>
                  <a:pt x="6765343" y="403046"/>
                </a:lnTo>
                <a:lnTo>
                  <a:pt x="6783306" y="403046"/>
                </a:lnTo>
                <a:lnTo>
                  <a:pt x="6789322" y="403046"/>
                </a:lnTo>
                <a:lnTo>
                  <a:pt x="6795296" y="403046"/>
                </a:lnTo>
                <a:lnTo>
                  <a:pt x="6801291" y="403046"/>
                </a:lnTo>
                <a:lnTo>
                  <a:pt x="6801291" y="377928"/>
                </a:lnTo>
                <a:lnTo>
                  <a:pt x="6945186" y="377928"/>
                </a:lnTo>
                <a:lnTo>
                  <a:pt x="6945186" y="350568"/>
                </a:lnTo>
                <a:lnTo>
                  <a:pt x="7184787" y="350568"/>
                </a:lnTo>
                <a:lnTo>
                  <a:pt x="7184787" y="318905"/>
                </a:lnTo>
                <a:lnTo>
                  <a:pt x="7196734" y="318905"/>
                </a:lnTo>
                <a:lnTo>
                  <a:pt x="7202750" y="318905"/>
                </a:lnTo>
                <a:lnTo>
                  <a:pt x="7214907" y="318905"/>
                </a:lnTo>
                <a:lnTo>
                  <a:pt x="7220882" y="318905"/>
                </a:lnTo>
                <a:lnTo>
                  <a:pt x="7220882" y="252910"/>
                </a:lnTo>
                <a:lnTo>
                  <a:pt x="7298750" y="252910"/>
                </a:lnTo>
                <a:lnTo>
                  <a:pt x="7298750" y="218595"/>
                </a:lnTo>
                <a:lnTo>
                  <a:pt x="7634288" y="218595"/>
                </a:lnTo>
                <a:lnTo>
                  <a:pt x="7634288" y="172123"/>
                </a:lnTo>
                <a:lnTo>
                  <a:pt x="7682204" y="172123"/>
                </a:lnTo>
                <a:lnTo>
                  <a:pt x="7682204" y="123228"/>
                </a:lnTo>
                <a:lnTo>
                  <a:pt x="7897994" y="123228"/>
                </a:lnTo>
                <a:lnTo>
                  <a:pt x="7897994" y="61799"/>
                </a:lnTo>
                <a:lnTo>
                  <a:pt x="7903989" y="61799"/>
                </a:lnTo>
                <a:lnTo>
                  <a:pt x="7903989" y="-39"/>
                </a:lnTo>
                <a:lnTo>
                  <a:pt x="7909964" y="-39"/>
                </a:lnTo>
                <a:lnTo>
                  <a:pt x="7915957" y="-39"/>
                </a:lnTo>
                <a:lnTo>
                  <a:pt x="7921952" y="-39"/>
                </a:lnTo>
              </a:path>
            </a:pathLst>
          </a:custGeom>
          <a:noFill/>
          <a:ln w="27934" cap="flat">
            <a:solidFill>
              <a:srgbClr val="669BD2"/>
            </a:solidFill>
            <a:prstDash val="solid"/>
            <a:round/>
          </a:ln>
        </p:spPr>
        <p:txBody>
          <a:bodyPr/>
          <a:lstStyle/>
          <a:p>
            <a:endParaRPr lang="en-GB"/>
          </a:p>
        </p:txBody>
      </p:sp>
      <p:grpSp>
        <p:nvGrpSpPr>
          <p:cNvPr id="10" name="Group 9">
            <a:extLst>
              <a:ext uri="{FF2B5EF4-FFF2-40B4-BE49-F238E27FC236}">
                <a16:creationId xmlns:a16="http://schemas.microsoft.com/office/drawing/2014/main" id="{C94E93FA-E6D8-30CE-BAF2-B31DA2FB9619}"/>
              </a:ext>
            </a:extLst>
          </p:cNvPr>
          <p:cNvGrpSpPr/>
          <p:nvPr/>
        </p:nvGrpSpPr>
        <p:grpSpPr>
          <a:xfrm>
            <a:off x="1254813" y="1223040"/>
            <a:ext cx="8765069" cy="4077516"/>
            <a:chOff x="1254813" y="1223040"/>
            <a:chExt cx="8765069" cy="4077516"/>
          </a:xfrm>
        </p:grpSpPr>
        <p:sp>
          <p:nvSpPr>
            <p:cNvPr id="11" name="TextBox 10">
              <a:extLst>
                <a:ext uri="{FF2B5EF4-FFF2-40B4-BE49-F238E27FC236}">
                  <a16:creationId xmlns:a16="http://schemas.microsoft.com/office/drawing/2014/main" id="{CA958C8D-D651-D68A-1E85-291C4F0CF690}"/>
                </a:ext>
              </a:extLst>
            </p:cNvPr>
            <p:cNvSpPr txBox="1"/>
            <p:nvPr/>
          </p:nvSpPr>
          <p:spPr>
            <a:xfrm>
              <a:off x="4659904" y="5023557"/>
              <a:ext cx="2499360" cy="276999"/>
            </a:xfrm>
            <a:prstGeom prst="rect">
              <a:avLst/>
            </a:prstGeom>
            <a:noFill/>
          </p:spPr>
          <p:txBody>
            <a:bodyPr wrap="square">
              <a:spAutoFit/>
            </a:bodyPr>
            <a:lstStyle/>
            <a:p>
              <a:pPr algn="ctr"/>
              <a:r>
                <a:rPr lang="en-GB" sz="1200" b="1" i="0" u="none" strike="noStrike" baseline="0" noProof="0">
                  <a:latin typeface="+mn-lt"/>
                </a:rPr>
                <a:t>Months since randomisation</a:t>
              </a:r>
              <a:endParaRPr lang="en-GB" sz="3600" noProof="0">
                <a:latin typeface="+mn-lt"/>
              </a:endParaRPr>
            </a:p>
          </p:txBody>
        </p:sp>
        <p:sp>
          <p:nvSpPr>
            <p:cNvPr id="215" name="TextBox 214">
              <a:extLst>
                <a:ext uri="{FF2B5EF4-FFF2-40B4-BE49-F238E27FC236}">
                  <a16:creationId xmlns:a16="http://schemas.microsoft.com/office/drawing/2014/main" id="{E944970A-1B32-8422-7146-76FF3AD2A0B2}"/>
                </a:ext>
              </a:extLst>
            </p:cNvPr>
            <p:cNvSpPr txBox="1"/>
            <p:nvPr/>
          </p:nvSpPr>
          <p:spPr>
            <a:xfrm rot="16200000">
              <a:off x="143633" y="3019378"/>
              <a:ext cx="2499360" cy="276999"/>
            </a:xfrm>
            <a:prstGeom prst="rect">
              <a:avLst/>
            </a:prstGeom>
            <a:noFill/>
          </p:spPr>
          <p:txBody>
            <a:bodyPr wrap="square">
              <a:spAutoFit/>
            </a:bodyPr>
            <a:lstStyle/>
            <a:p>
              <a:pPr algn="ctr"/>
              <a:r>
                <a:rPr lang="en-GB" sz="1200" b="1" i="0" u="none" strike="noStrike" baseline="0" noProof="0">
                  <a:latin typeface="+mn-lt"/>
                </a:rPr>
                <a:t>Cumulative incidence (%)</a:t>
              </a:r>
              <a:endParaRPr lang="en-GB" sz="1200" noProof="0">
                <a:latin typeface="+mn-lt"/>
              </a:endParaRPr>
            </a:p>
          </p:txBody>
        </p:sp>
        <p:sp>
          <p:nvSpPr>
            <p:cNvPr id="194" name="Freeform: Shape 193">
              <a:extLst>
                <a:ext uri="{FF2B5EF4-FFF2-40B4-BE49-F238E27FC236}">
                  <a16:creationId xmlns:a16="http://schemas.microsoft.com/office/drawing/2014/main" id="{ABE92DAE-3AE4-07F9-7142-42AAF8EC356E}"/>
                </a:ext>
              </a:extLst>
            </p:cNvPr>
            <p:cNvSpPr/>
            <p:nvPr/>
          </p:nvSpPr>
          <p:spPr>
            <a:xfrm>
              <a:off x="1958689" y="1361174"/>
              <a:ext cx="7901791" cy="3452152"/>
            </a:xfrm>
            <a:custGeom>
              <a:avLst/>
              <a:gdLst>
                <a:gd name="csX0" fmla="*/ 7901641 w 7901791"/>
                <a:gd name="csY0" fmla="*/ 3452114 h 3452152"/>
                <a:gd name="csX1" fmla="*/ -150 w 7901791"/>
                <a:gd name="csY1" fmla="*/ 3452114 h 3452152"/>
                <a:gd name="csX2" fmla="*/ -150 w 7901791"/>
                <a:gd name="csY2" fmla="*/ -39 h 3452152"/>
              </a:gdLst>
              <a:ahLst/>
              <a:cxnLst>
                <a:cxn ang="0">
                  <a:pos x="csX0" y="csY0"/>
                </a:cxn>
                <a:cxn ang="0">
                  <a:pos x="csX1" y="csY1"/>
                </a:cxn>
                <a:cxn ang="0">
                  <a:pos x="csX2" y="csY2"/>
                </a:cxn>
              </a:cxnLst>
              <a:rect l="l" t="t" r="r" b="b"/>
              <a:pathLst>
                <a:path w="7901791" h="3452152">
                  <a:moveTo>
                    <a:pt x="7901641" y="3452114"/>
                  </a:moveTo>
                  <a:lnTo>
                    <a:pt x="-150" y="3452114"/>
                  </a:lnTo>
                  <a:lnTo>
                    <a:pt x="-150" y="-39"/>
                  </a:lnTo>
                </a:path>
              </a:pathLst>
            </a:custGeom>
            <a:noFill/>
            <a:ln w="20950" cap="flat">
              <a:solidFill>
                <a:schemeClr val="tx1"/>
              </a:solidFill>
              <a:prstDash val="solid"/>
              <a:round/>
            </a:ln>
          </p:spPr>
          <p:txBody>
            <a:bodyPr/>
            <a:lstStyle/>
            <a:p>
              <a:endParaRPr lang="en-GB"/>
            </a:p>
          </p:txBody>
        </p:sp>
        <p:sp>
          <p:nvSpPr>
            <p:cNvPr id="195" name="TextBox 194">
              <a:extLst>
                <a:ext uri="{FF2B5EF4-FFF2-40B4-BE49-F238E27FC236}">
                  <a16:creationId xmlns:a16="http://schemas.microsoft.com/office/drawing/2014/main" id="{832D7DEE-159A-F86B-061F-4BB937541A40}"/>
                </a:ext>
              </a:extLst>
            </p:cNvPr>
            <p:cNvSpPr txBox="1"/>
            <p:nvPr/>
          </p:nvSpPr>
          <p:spPr>
            <a:xfrm>
              <a:off x="1654064" y="465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0</a:t>
              </a:r>
            </a:p>
          </p:txBody>
        </p:sp>
        <p:sp>
          <p:nvSpPr>
            <p:cNvPr id="196" name="TextBox 195">
              <a:extLst>
                <a:ext uri="{FF2B5EF4-FFF2-40B4-BE49-F238E27FC236}">
                  <a16:creationId xmlns:a16="http://schemas.microsoft.com/office/drawing/2014/main" id="{A1064769-FA37-4AFD-DCD3-5E2D07B6ADE2}"/>
                </a:ext>
              </a:extLst>
            </p:cNvPr>
            <p:cNvSpPr txBox="1"/>
            <p:nvPr/>
          </p:nvSpPr>
          <p:spPr>
            <a:xfrm>
              <a:off x="1799860"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0</a:t>
              </a:r>
            </a:p>
          </p:txBody>
        </p:sp>
        <p:sp>
          <p:nvSpPr>
            <p:cNvPr id="197" name="TextBox 196">
              <a:extLst>
                <a:ext uri="{FF2B5EF4-FFF2-40B4-BE49-F238E27FC236}">
                  <a16:creationId xmlns:a16="http://schemas.microsoft.com/office/drawing/2014/main" id="{9393CF83-0549-B21A-5F6B-E0032D685637}"/>
                </a:ext>
              </a:extLst>
            </p:cNvPr>
            <p:cNvSpPr txBox="1"/>
            <p:nvPr/>
          </p:nvSpPr>
          <p:spPr>
            <a:xfrm>
              <a:off x="1654064" y="4086676"/>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5</a:t>
              </a:r>
            </a:p>
          </p:txBody>
        </p:sp>
        <p:sp>
          <p:nvSpPr>
            <p:cNvPr id="198" name="TextBox 197">
              <a:extLst>
                <a:ext uri="{FF2B5EF4-FFF2-40B4-BE49-F238E27FC236}">
                  <a16:creationId xmlns:a16="http://schemas.microsoft.com/office/drawing/2014/main" id="{976CB84C-57A3-6509-9F92-32DA7ABB7682}"/>
                </a:ext>
              </a:extLst>
            </p:cNvPr>
            <p:cNvSpPr txBox="1"/>
            <p:nvPr/>
          </p:nvSpPr>
          <p:spPr>
            <a:xfrm>
              <a:off x="1545278" y="3513949"/>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10</a:t>
              </a:r>
            </a:p>
          </p:txBody>
        </p:sp>
        <p:sp>
          <p:nvSpPr>
            <p:cNvPr id="199" name="TextBox 198">
              <a:extLst>
                <a:ext uri="{FF2B5EF4-FFF2-40B4-BE49-F238E27FC236}">
                  <a16:creationId xmlns:a16="http://schemas.microsoft.com/office/drawing/2014/main" id="{543C9A5C-80F2-F4DD-2BA8-6EAF98D6E7C5}"/>
                </a:ext>
              </a:extLst>
            </p:cNvPr>
            <p:cNvSpPr txBox="1"/>
            <p:nvPr/>
          </p:nvSpPr>
          <p:spPr>
            <a:xfrm>
              <a:off x="1545278" y="2941222"/>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15</a:t>
              </a:r>
            </a:p>
          </p:txBody>
        </p:sp>
        <p:sp>
          <p:nvSpPr>
            <p:cNvPr id="200" name="TextBox 199">
              <a:extLst>
                <a:ext uri="{FF2B5EF4-FFF2-40B4-BE49-F238E27FC236}">
                  <a16:creationId xmlns:a16="http://schemas.microsoft.com/office/drawing/2014/main" id="{6C640562-D19F-086D-056E-BC26F4A1EFDD}"/>
                </a:ext>
              </a:extLst>
            </p:cNvPr>
            <p:cNvSpPr txBox="1"/>
            <p:nvPr/>
          </p:nvSpPr>
          <p:spPr>
            <a:xfrm>
              <a:off x="1545278" y="2368494"/>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20</a:t>
              </a:r>
            </a:p>
          </p:txBody>
        </p:sp>
        <p:sp>
          <p:nvSpPr>
            <p:cNvPr id="201" name="TextBox 200">
              <a:extLst>
                <a:ext uri="{FF2B5EF4-FFF2-40B4-BE49-F238E27FC236}">
                  <a16:creationId xmlns:a16="http://schemas.microsoft.com/office/drawing/2014/main" id="{07CF27E7-679D-72CF-4F23-E58245A5E99E}"/>
                </a:ext>
              </a:extLst>
            </p:cNvPr>
            <p:cNvSpPr txBox="1"/>
            <p:nvPr/>
          </p:nvSpPr>
          <p:spPr>
            <a:xfrm>
              <a:off x="1545278" y="1795767"/>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25</a:t>
              </a:r>
            </a:p>
          </p:txBody>
        </p:sp>
        <p:sp>
          <p:nvSpPr>
            <p:cNvPr id="202" name="TextBox 201">
              <a:extLst>
                <a:ext uri="{FF2B5EF4-FFF2-40B4-BE49-F238E27FC236}">
                  <a16:creationId xmlns:a16="http://schemas.microsoft.com/office/drawing/2014/main" id="{FA3BDD4D-8494-1D29-0CC1-60E22632C0EF}"/>
                </a:ext>
              </a:extLst>
            </p:cNvPr>
            <p:cNvSpPr txBox="1"/>
            <p:nvPr/>
          </p:nvSpPr>
          <p:spPr>
            <a:xfrm>
              <a:off x="1545278" y="1223040"/>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30</a:t>
              </a:r>
            </a:p>
          </p:txBody>
        </p:sp>
        <p:sp>
          <p:nvSpPr>
            <p:cNvPr id="214" name="Freeform: Shape 213">
              <a:extLst>
                <a:ext uri="{FF2B5EF4-FFF2-40B4-BE49-F238E27FC236}">
                  <a16:creationId xmlns:a16="http://schemas.microsoft.com/office/drawing/2014/main" id="{5F071EC1-E479-A874-6BEB-8DA06616BA03}"/>
                </a:ext>
              </a:extLst>
            </p:cNvPr>
            <p:cNvSpPr/>
            <p:nvPr/>
          </p:nvSpPr>
          <p:spPr>
            <a:xfrm>
              <a:off x="1874846" y="4813900"/>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16" name="Freeform: Shape 215">
              <a:extLst>
                <a:ext uri="{FF2B5EF4-FFF2-40B4-BE49-F238E27FC236}">
                  <a16:creationId xmlns:a16="http://schemas.microsoft.com/office/drawing/2014/main" id="{0D90F406-3952-BE9B-582F-8F21ECECF6F2}"/>
                </a:ext>
              </a:extLst>
            </p:cNvPr>
            <p:cNvSpPr/>
            <p:nvPr/>
          </p:nvSpPr>
          <p:spPr>
            <a:xfrm>
              <a:off x="1958689"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17" name="Freeform: Shape 216">
              <a:extLst>
                <a:ext uri="{FF2B5EF4-FFF2-40B4-BE49-F238E27FC236}">
                  <a16:creationId xmlns:a16="http://schemas.microsoft.com/office/drawing/2014/main" id="{5997BD88-01C6-7A2C-7323-1B566305D0E5}"/>
                </a:ext>
              </a:extLst>
            </p:cNvPr>
            <p:cNvSpPr/>
            <p:nvPr/>
          </p:nvSpPr>
          <p:spPr>
            <a:xfrm>
              <a:off x="3027683"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19" name="Freeform: Shape 218">
              <a:extLst>
                <a:ext uri="{FF2B5EF4-FFF2-40B4-BE49-F238E27FC236}">
                  <a16:creationId xmlns:a16="http://schemas.microsoft.com/office/drawing/2014/main" id="{A8C4CFF3-4134-4532-C7A6-DEE141444131}"/>
                </a:ext>
              </a:extLst>
            </p:cNvPr>
            <p:cNvSpPr/>
            <p:nvPr/>
          </p:nvSpPr>
          <p:spPr>
            <a:xfrm>
              <a:off x="4117637"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21" name="TextBox 220">
              <a:extLst>
                <a:ext uri="{FF2B5EF4-FFF2-40B4-BE49-F238E27FC236}">
                  <a16:creationId xmlns:a16="http://schemas.microsoft.com/office/drawing/2014/main" id="{CAD1F97F-6864-2908-2509-2D04B9B1683E}"/>
                </a:ext>
              </a:extLst>
            </p:cNvPr>
            <p:cNvSpPr txBox="1"/>
            <p:nvPr/>
          </p:nvSpPr>
          <p:spPr>
            <a:xfrm>
              <a:off x="2339346"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a:t>
              </a:r>
            </a:p>
          </p:txBody>
        </p:sp>
        <p:sp>
          <p:nvSpPr>
            <p:cNvPr id="222" name="TextBox 221">
              <a:extLst>
                <a:ext uri="{FF2B5EF4-FFF2-40B4-BE49-F238E27FC236}">
                  <a16:creationId xmlns:a16="http://schemas.microsoft.com/office/drawing/2014/main" id="{010CF1F4-DEB8-42BE-CA76-231E72C1070A}"/>
                </a:ext>
              </a:extLst>
            </p:cNvPr>
            <p:cNvSpPr txBox="1"/>
            <p:nvPr/>
          </p:nvSpPr>
          <p:spPr>
            <a:xfrm>
              <a:off x="2878748"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6</a:t>
              </a:r>
            </a:p>
          </p:txBody>
        </p:sp>
        <p:sp>
          <p:nvSpPr>
            <p:cNvPr id="223" name="Freeform: Shape 222">
              <a:extLst>
                <a:ext uri="{FF2B5EF4-FFF2-40B4-BE49-F238E27FC236}">
                  <a16:creationId xmlns:a16="http://schemas.microsoft.com/office/drawing/2014/main" id="{2B848860-04DC-13EB-002A-BF0628DEFE73}"/>
                </a:ext>
              </a:extLst>
            </p:cNvPr>
            <p:cNvSpPr/>
            <p:nvPr/>
          </p:nvSpPr>
          <p:spPr>
            <a:xfrm>
              <a:off x="2503666"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24" name="TextBox 223">
              <a:extLst>
                <a:ext uri="{FF2B5EF4-FFF2-40B4-BE49-F238E27FC236}">
                  <a16:creationId xmlns:a16="http://schemas.microsoft.com/office/drawing/2014/main" id="{835ACAB3-0A44-5491-87A3-7629103E8EF6}"/>
                </a:ext>
              </a:extLst>
            </p:cNvPr>
            <p:cNvSpPr txBox="1"/>
            <p:nvPr/>
          </p:nvSpPr>
          <p:spPr>
            <a:xfrm>
              <a:off x="3418401" y="4839403"/>
              <a:ext cx="269626"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9</a:t>
              </a:r>
            </a:p>
          </p:txBody>
        </p:sp>
        <p:sp>
          <p:nvSpPr>
            <p:cNvPr id="225" name="TextBox 224">
              <a:extLst>
                <a:ext uri="{FF2B5EF4-FFF2-40B4-BE49-F238E27FC236}">
                  <a16:creationId xmlns:a16="http://schemas.microsoft.com/office/drawing/2014/main" id="{8BDC0AC2-E131-9DB3-C9DD-5ADFF1E1FC08}"/>
                </a:ext>
              </a:extLst>
            </p:cNvPr>
            <p:cNvSpPr txBox="1"/>
            <p:nvPr/>
          </p:nvSpPr>
          <p:spPr>
            <a:xfrm>
              <a:off x="3903284"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12</a:t>
              </a:r>
            </a:p>
          </p:txBody>
        </p:sp>
        <p:sp>
          <p:nvSpPr>
            <p:cNvPr id="226" name="TextBox 225">
              <a:extLst>
                <a:ext uri="{FF2B5EF4-FFF2-40B4-BE49-F238E27FC236}">
                  <a16:creationId xmlns:a16="http://schemas.microsoft.com/office/drawing/2014/main" id="{C7EFD909-461D-7B72-D7A6-3BD51597D099}"/>
                </a:ext>
              </a:extLst>
            </p:cNvPr>
            <p:cNvSpPr txBox="1"/>
            <p:nvPr/>
          </p:nvSpPr>
          <p:spPr>
            <a:xfrm>
              <a:off x="4621543"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16</a:t>
              </a:r>
            </a:p>
          </p:txBody>
        </p:sp>
        <p:sp>
          <p:nvSpPr>
            <p:cNvPr id="227" name="Freeform: Shape 226">
              <a:extLst>
                <a:ext uri="{FF2B5EF4-FFF2-40B4-BE49-F238E27FC236}">
                  <a16:creationId xmlns:a16="http://schemas.microsoft.com/office/drawing/2014/main" id="{FC1A505C-A28B-CA1F-6EF8-E561A9901E83}"/>
                </a:ext>
              </a:extLst>
            </p:cNvPr>
            <p:cNvSpPr/>
            <p:nvPr/>
          </p:nvSpPr>
          <p:spPr>
            <a:xfrm>
              <a:off x="3572660" y="4813900"/>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
          <p:nvSpPr>
            <p:cNvPr id="228" name="Freeform: Shape 227">
              <a:extLst>
                <a:ext uri="{FF2B5EF4-FFF2-40B4-BE49-F238E27FC236}">
                  <a16:creationId xmlns:a16="http://schemas.microsoft.com/office/drawing/2014/main" id="{660254EC-F402-1D17-AB7F-DC52AF81B97E}"/>
                </a:ext>
              </a:extLst>
            </p:cNvPr>
            <p:cNvSpPr/>
            <p:nvPr/>
          </p:nvSpPr>
          <p:spPr>
            <a:xfrm>
              <a:off x="1874846" y="4241173"/>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29" name="Freeform: Shape 228">
              <a:extLst>
                <a:ext uri="{FF2B5EF4-FFF2-40B4-BE49-F238E27FC236}">
                  <a16:creationId xmlns:a16="http://schemas.microsoft.com/office/drawing/2014/main" id="{E417C638-657C-AC68-168C-A7F3DE81C114}"/>
                </a:ext>
              </a:extLst>
            </p:cNvPr>
            <p:cNvSpPr/>
            <p:nvPr/>
          </p:nvSpPr>
          <p:spPr>
            <a:xfrm>
              <a:off x="1874846" y="3668445"/>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0" name="Freeform: Shape 229">
              <a:extLst>
                <a:ext uri="{FF2B5EF4-FFF2-40B4-BE49-F238E27FC236}">
                  <a16:creationId xmlns:a16="http://schemas.microsoft.com/office/drawing/2014/main" id="{08BF2ED6-3C41-310A-36EB-A90758AD6E19}"/>
                </a:ext>
              </a:extLst>
            </p:cNvPr>
            <p:cNvSpPr/>
            <p:nvPr/>
          </p:nvSpPr>
          <p:spPr>
            <a:xfrm>
              <a:off x="1874846" y="3095718"/>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1" name="Freeform: Shape 230">
              <a:extLst>
                <a:ext uri="{FF2B5EF4-FFF2-40B4-BE49-F238E27FC236}">
                  <a16:creationId xmlns:a16="http://schemas.microsoft.com/office/drawing/2014/main" id="{3005841E-81BD-1E43-5489-2C2A0FE4A92C}"/>
                </a:ext>
              </a:extLst>
            </p:cNvPr>
            <p:cNvSpPr/>
            <p:nvPr/>
          </p:nvSpPr>
          <p:spPr>
            <a:xfrm>
              <a:off x="1874846" y="2522991"/>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2" name="Freeform: Shape 231">
              <a:extLst>
                <a:ext uri="{FF2B5EF4-FFF2-40B4-BE49-F238E27FC236}">
                  <a16:creationId xmlns:a16="http://schemas.microsoft.com/office/drawing/2014/main" id="{8DBAE45A-4A00-A14A-F6F8-578C879BEFE0}"/>
                </a:ext>
              </a:extLst>
            </p:cNvPr>
            <p:cNvSpPr/>
            <p:nvPr/>
          </p:nvSpPr>
          <p:spPr>
            <a:xfrm>
              <a:off x="1874846" y="1950265"/>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3" name="Freeform: Shape 232">
              <a:extLst>
                <a:ext uri="{FF2B5EF4-FFF2-40B4-BE49-F238E27FC236}">
                  <a16:creationId xmlns:a16="http://schemas.microsoft.com/office/drawing/2014/main" id="{B5836F4E-4CCF-683D-2600-50738813230B}"/>
                </a:ext>
              </a:extLst>
            </p:cNvPr>
            <p:cNvSpPr/>
            <p:nvPr/>
          </p:nvSpPr>
          <p:spPr>
            <a:xfrm>
              <a:off x="1874846" y="1361174"/>
              <a:ext cx="83255" cy="16363"/>
            </a:xfrm>
            <a:custGeom>
              <a:avLst/>
              <a:gdLst>
                <a:gd name="csX0" fmla="*/ -150 w 83255"/>
                <a:gd name="csY0" fmla="*/ -39 h 16363"/>
                <a:gd name="csX1" fmla="*/ 83106 w 83255"/>
                <a:gd name="csY1" fmla="*/ -39 h 16363"/>
              </a:gdLst>
              <a:ahLst/>
              <a:cxnLst>
                <a:cxn ang="0">
                  <a:pos x="csX0" y="csY0"/>
                </a:cxn>
                <a:cxn ang="0">
                  <a:pos x="csX1" y="csY1"/>
                </a:cxn>
              </a:cxnLst>
              <a:rect l="l" t="t" r="r" b="b"/>
              <a:pathLst>
                <a:path w="83255" h="16363">
                  <a:moveTo>
                    <a:pt x="-150" y="-39"/>
                  </a:moveTo>
                  <a:lnTo>
                    <a:pt x="83106" y="-39"/>
                  </a:lnTo>
                </a:path>
              </a:pathLst>
            </a:custGeom>
            <a:noFill/>
            <a:ln w="20950" cap="flat">
              <a:solidFill>
                <a:schemeClr val="tx1"/>
              </a:solidFill>
              <a:prstDash val="solid"/>
              <a:round/>
            </a:ln>
          </p:spPr>
          <p:txBody>
            <a:bodyPr/>
            <a:lstStyle/>
            <a:p>
              <a:endParaRPr lang="en-GB"/>
            </a:p>
          </p:txBody>
        </p:sp>
        <p:sp>
          <p:nvSpPr>
            <p:cNvPr id="235" name="TextBox 234">
              <a:extLst>
                <a:ext uri="{FF2B5EF4-FFF2-40B4-BE49-F238E27FC236}">
                  <a16:creationId xmlns:a16="http://schemas.microsoft.com/office/drawing/2014/main" id="{081FB389-70AC-168C-5B95-F4C08D22109C}"/>
                </a:ext>
              </a:extLst>
            </p:cNvPr>
            <p:cNvSpPr txBox="1"/>
            <p:nvPr/>
          </p:nvSpPr>
          <p:spPr>
            <a:xfrm>
              <a:off x="5342275"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20</a:t>
              </a:r>
            </a:p>
          </p:txBody>
        </p:sp>
        <p:sp>
          <p:nvSpPr>
            <p:cNvPr id="236" name="Freeform: Shape 235">
              <a:extLst>
                <a:ext uri="{FF2B5EF4-FFF2-40B4-BE49-F238E27FC236}">
                  <a16:creationId xmlns:a16="http://schemas.microsoft.com/office/drawing/2014/main" id="{8CA5AAC1-91E9-AB4F-C4A1-F12DB5B9F706}"/>
                </a:ext>
              </a:extLst>
            </p:cNvPr>
            <p:cNvSpPr/>
            <p:nvPr/>
          </p:nvSpPr>
          <p:spPr>
            <a:xfrm>
              <a:off x="5532481" y="4805718"/>
              <a:ext cx="20771" cy="64996"/>
            </a:xfrm>
            <a:custGeom>
              <a:avLst/>
              <a:gdLst>
                <a:gd name="csX0" fmla="*/ 20622 w 20771"/>
                <a:gd name="csY0" fmla="*/ -39 h 64996"/>
                <a:gd name="csX1" fmla="*/ -150 w 20771"/>
                <a:gd name="csY1" fmla="*/ -39 h 64996"/>
                <a:gd name="csX2" fmla="*/ -150 w 20771"/>
                <a:gd name="csY2" fmla="*/ 64957 h 64996"/>
                <a:gd name="csX3" fmla="*/ 20622 w 20771"/>
                <a:gd name="csY3" fmla="*/ 64957 h 64996"/>
                <a:gd name="csX4" fmla="*/ 20622 w 20771"/>
                <a:gd name="csY4" fmla="*/ -39 h 64996"/>
              </a:gdLst>
              <a:ahLst/>
              <a:cxnLst>
                <a:cxn ang="0">
                  <a:pos x="csX0" y="csY0"/>
                </a:cxn>
                <a:cxn ang="0">
                  <a:pos x="csX1" y="csY1"/>
                </a:cxn>
                <a:cxn ang="0">
                  <a:pos x="csX2" y="csY2"/>
                </a:cxn>
                <a:cxn ang="0">
                  <a:pos x="csX3" y="csY3"/>
                </a:cxn>
                <a:cxn ang="0">
                  <a:pos x="csX4" y="csY4"/>
                </a:cxn>
              </a:cxnLst>
              <a:rect l="l" t="t" r="r" b="b"/>
              <a:pathLst>
                <a:path w="20771" h="64996">
                  <a:moveTo>
                    <a:pt x="20622" y="-39"/>
                  </a:moveTo>
                  <a:lnTo>
                    <a:pt x="-150" y="-39"/>
                  </a:lnTo>
                  <a:lnTo>
                    <a:pt x="-150" y="64957"/>
                  </a:lnTo>
                  <a:lnTo>
                    <a:pt x="20622" y="64957"/>
                  </a:lnTo>
                  <a:lnTo>
                    <a:pt x="20622" y="-39"/>
                  </a:lnTo>
                  <a:close/>
                </a:path>
              </a:pathLst>
            </a:custGeom>
            <a:solidFill>
              <a:schemeClr val="tx1"/>
            </a:solidFill>
            <a:ln w="20950" cap="flat">
              <a:noFill/>
              <a:prstDash val="solid"/>
              <a:miter/>
            </a:ln>
          </p:spPr>
          <p:txBody>
            <a:bodyPr/>
            <a:lstStyle/>
            <a:p>
              <a:endParaRPr lang="en-GB"/>
            </a:p>
          </p:txBody>
        </p:sp>
        <p:sp>
          <p:nvSpPr>
            <p:cNvPr id="237" name="Freeform: Shape 236">
              <a:extLst>
                <a:ext uri="{FF2B5EF4-FFF2-40B4-BE49-F238E27FC236}">
                  <a16:creationId xmlns:a16="http://schemas.microsoft.com/office/drawing/2014/main" id="{42F5EA9E-5D65-C216-CD27-DA82FD6783E9}"/>
                </a:ext>
              </a:extLst>
            </p:cNvPr>
            <p:cNvSpPr/>
            <p:nvPr/>
          </p:nvSpPr>
          <p:spPr>
            <a:xfrm>
              <a:off x="6245039" y="4805718"/>
              <a:ext cx="20750" cy="64996"/>
            </a:xfrm>
            <a:custGeom>
              <a:avLst/>
              <a:gdLst>
                <a:gd name="csX0" fmla="*/ 20601 w 20750"/>
                <a:gd name="csY0" fmla="*/ -39 h 64996"/>
                <a:gd name="csX1" fmla="*/ -150 w 20750"/>
                <a:gd name="csY1" fmla="*/ -39 h 64996"/>
                <a:gd name="csX2" fmla="*/ -150 w 20750"/>
                <a:gd name="csY2" fmla="*/ 64957 h 64996"/>
                <a:gd name="csX3" fmla="*/ 20601 w 20750"/>
                <a:gd name="csY3" fmla="*/ 64957 h 64996"/>
                <a:gd name="csX4" fmla="*/ 20601 w 20750"/>
                <a:gd name="csY4" fmla="*/ -39 h 64996"/>
              </a:gdLst>
              <a:ahLst/>
              <a:cxnLst>
                <a:cxn ang="0">
                  <a:pos x="csX0" y="csY0"/>
                </a:cxn>
                <a:cxn ang="0">
                  <a:pos x="csX1" y="csY1"/>
                </a:cxn>
                <a:cxn ang="0">
                  <a:pos x="csX2" y="csY2"/>
                </a:cxn>
                <a:cxn ang="0">
                  <a:pos x="csX3" y="csY3"/>
                </a:cxn>
                <a:cxn ang="0">
                  <a:pos x="csX4" y="csY4"/>
                </a:cxn>
              </a:cxnLst>
              <a:rect l="l" t="t" r="r" b="b"/>
              <a:pathLst>
                <a:path w="20750" h="64996">
                  <a:moveTo>
                    <a:pt x="20601" y="-39"/>
                  </a:moveTo>
                  <a:lnTo>
                    <a:pt x="-150" y="-39"/>
                  </a:lnTo>
                  <a:lnTo>
                    <a:pt x="-150" y="64957"/>
                  </a:lnTo>
                  <a:lnTo>
                    <a:pt x="20601" y="64957"/>
                  </a:lnTo>
                  <a:lnTo>
                    <a:pt x="20601" y="-39"/>
                  </a:lnTo>
                  <a:close/>
                </a:path>
              </a:pathLst>
            </a:custGeom>
            <a:solidFill>
              <a:schemeClr val="tx1"/>
            </a:solidFill>
            <a:ln w="20950" cap="flat">
              <a:noFill/>
              <a:prstDash val="solid"/>
              <a:miter/>
            </a:ln>
          </p:spPr>
          <p:txBody>
            <a:bodyPr/>
            <a:lstStyle/>
            <a:p>
              <a:endParaRPr lang="en-GB"/>
            </a:p>
          </p:txBody>
        </p:sp>
        <p:sp>
          <p:nvSpPr>
            <p:cNvPr id="238" name="TextBox 237">
              <a:extLst>
                <a:ext uri="{FF2B5EF4-FFF2-40B4-BE49-F238E27FC236}">
                  <a16:creationId xmlns:a16="http://schemas.microsoft.com/office/drawing/2014/main" id="{C0130028-EDBC-B5D8-BA32-A003FB097900}"/>
                </a:ext>
              </a:extLst>
            </p:cNvPr>
            <p:cNvSpPr txBox="1"/>
            <p:nvPr/>
          </p:nvSpPr>
          <p:spPr>
            <a:xfrm>
              <a:off x="6061645"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24</a:t>
              </a:r>
            </a:p>
          </p:txBody>
        </p:sp>
        <p:sp>
          <p:nvSpPr>
            <p:cNvPr id="239" name="TextBox 238">
              <a:extLst>
                <a:ext uri="{FF2B5EF4-FFF2-40B4-BE49-F238E27FC236}">
                  <a16:creationId xmlns:a16="http://schemas.microsoft.com/office/drawing/2014/main" id="{5622C30D-AC6F-98E2-5F91-6400D4032153}"/>
                </a:ext>
              </a:extLst>
            </p:cNvPr>
            <p:cNvSpPr txBox="1"/>
            <p:nvPr/>
          </p:nvSpPr>
          <p:spPr>
            <a:xfrm>
              <a:off x="6779904"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28</a:t>
              </a:r>
            </a:p>
          </p:txBody>
        </p:sp>
        <p:sp>
          <p:nvSpPr>
            <p:cNvPr id="240" name="Freeform: Shape 239">
              <a:extLst>
                <a:ext uri="{FF2B5EF4-FFF2-40B4-BE49-F238E27FC236}">
                  <a16:creationId xmlns:a16="http://schemas.microsoft.com/office/drawing/2014/main" id="{DAED644F-2BCD-920D-DA77-0E1C3E62B983}"/>
                </a:ext>
              </a:extLst>
            </p:cNvPr>
            <p:cNvSpPr/>
            <p:nvPr/>
          </p:nvSpPr>
          <p:spPr>
            <a:xfrm>
              <a:off x="6978767"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1" name="TextBox 240">
              <a:extLst>
                <a:ext uri="{FF2B5EF4-FFF2-40B4-BE49-F238E27FC236}">
                  <a16:creationId xmlns:a16="http://schemas.microsoft.com/office/drawing/2014/main" id="{FE7035B9-6EDC-AF4A-7658-93DA8C49A547}"/>
                </a:ext>
              </a:extLst>
            </p:cNvPr>
            <p:cNvSpPr txBox="1"/>
            <p:nvPr/>
          </p:nvSpPr>
          <p:spPr>
            <a:xfrm>
              <a:off x="7500342"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32</a:t>
              </a:r>
            </a:p>
          </p:txBody>
        </p:sp>
        <p:sp>
          <p:nvSpPr>
            <p:cNvPr id="242" name="Freeform: Shape 241">
              <a:extLst>
                <a:ext uri="{FF2B5EF4-FFF2-40B4-BE49-F238E27FC236}">
                  <a16:creationId xmlns:a16="http://schemas.microsoft.com/office/drawing/2014/main" id="{A7B32DC0-4F56-003C-6943-CD502087B977}"/>
                </a:ext>
              </a:extLst>
            </p:cNvPr>
            <p:cNvSpPr/>
            <p:nvPr/>
          </p:nvSpPr>
          <p:spPr>
            <a:xfrm>
              <a:off x="7691429"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3" name="TextBox 242">
              <a:extLst>
                <a:ext uri="{FF2B5EF4-FFF2-40B4-BE49-F238E27FC236}">
                  <a16:creationId xmlns:a16="http://schemas.microsoft.com/office/drawing/2014/main" id="{3FEF25B7-5C08-C89C-DE2A-9C7DE3BF3F1A}"/>
                </a:ext>
              </a:extLst>
            </p:cNvPr>
            <p:cNvSpPr txBox="1"/>
            <p:nvPr/>
          </p:nvSpPr>
          <p:spPr>
            <a:xfrm>
              <a:off x="8219670"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36</a:t>
              </a:r>
            </a:p>
          </p:txBody>
        </p:sp>
        <p:sp>
          <p:nvSpPr>
            <p:cNvPr id="244" name="Freeform: Shape 243">
              <a:extLst>
                <a:ext uri="{FF2B5EF4-FFF2-40B4-BE49-F238E27FC236}">
                  <a16:creationId xmlns:a16="http://schemas.microsoft.com/office/drawing/2014/main" id="{1B509A88-04CE-9A5D-65B4-F9550B96A2CE}"/>
                </a:ext>
              </a:extLst>
            </p:cNvPr>
            <p:cNvSpPr/>
            <p:nvPr/>
          </p:nvSpPr>
          <p:spPr>
            <a:xfrm>
              <a:off x="8404092"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5" name="TextBox 244">
              <a:extLst>
                <a:ext uri="{FF2B5EF4-FFF2-40B4-BE49-F238E27FC236}">
                  <a16:creationId xmlns:a16="http://schemas.microsoft.com/office/drawing/2014/main" id="{2586F280-E47E-063F-6E91-11F7F890D85E}"/>
                </a:ext>
              </a:extLst>
            </p:cNvPr>
            <p:cNvSpPr txBox="1"/>
            <p:nvPr/>
          </p:nvSpPr>
          <p:spPr>
            <a:xfrm>
              <a:off x="8939040"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40</a:t>
              </a:r>
            </a:p>
          </p:txBody>
        </p:sp>
        <p:sp>
          <p:nvSpPr>
            <p:cNvPr id="246" name="Freeform: Shape 245">
              <a:extLst>
                <a:ext uri="{FF2B5EF4-FFF2-40B4-BE49-F238E27FC236}">
                  <a16:creationId xmlns:a16="http://schemas.microsoft.com/office/drawing/2014/main" id="{19381AAC-5391-51DA-3AE6-5D82B9D2979A}"/>
                </a:ext>
              </a:extLst>
            </p:cNvPr>
            <p:cNvSpPr/>
            <p:nvPr/>
          </p:nvSpPr>
          <p:spPr>
            <a:xfrm>
              <a:off x="9137715"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47" name="TextBox 246">
              <a:extLst>
                <a:ext uri="{FF2B5EF4-FFF2-40B4-BE49-F238E27FC236}">
                  <a16:creationId xmlns:a16="http://schemas.microsoft.com/office/drawing/2014/main" id="{4B86595A-ADBB-9E53-834B-EAA14BB35F1B}"/>
                </a:ext>
              </a:extLst>
            </p:cNvPr>
            <p:cNvSpPr txBox="1"/>
            <p:nvPr/>
          </p:nvSpPr>
          <p:spPr>
            <a:xfrm>
              <a:off x="9658368" y="4839403"/>
              <a:ext cx="354584" cy="276999"/>
            </a:xfrm>
            <a:prstGeom prst="rect">
              <a:avLst/>
            </a:prstGeom>
            <a:noFill/>
          </p:spPr>
          <p:txBody>
            <a:bodyPr vert="horz" wrap="none" lIns="91440" tIns="45720" rIns="91440" bIns="45720" rtlCol="0">
              <a:spAutoFit/>
            </a:bodyPr>
            <a:lstStyle/>
            <a:p>
              <a:pPr algn="l">
                <a:spcBef>
                  <a:spcPts val="600"/>
                </a:spcBef>
              </a:pPr>
              <a:r>
                <a:rPr lang="en-GB" sz="1200" spc="0" baseline="0">
                  <a:ln/>
                  <a:latin typeface="Arial"/>
                  <a:cs typeface="Arial"/>
                  <a:sym typeface="Arial"/>
                  <a:rtl val="0"/>
                </a:rPr>
                <a:t>44</a:t>
              </a:r>
            </a:p>
          </p:txBody>
        </p:sp>
        <p:sp>
          <p:nvSpPr>
            <p:cNvPr id="248" name="Freeform: Shape 247">
              <a:extLst>
                <a:ext uri="{FF2B5EF4-FFF2-40B4-BE49-F238E27FC236}">
                  <a16:creationId xmlns:a16="http://schemas.microsoft.com/office/drawing/2014/main" id="{0A2382F9-EA73-5F70-A979-9C6F8D28D933}"/>
                </a:ext>
              </a:extLst>
            </p:cNvPr>
            <p:cNvSpPr/>
            <p:nvPr/>
          </p:nvSpPr>
          <p:spPr>
            <a:xfrm>
              <a:off x="9850377" y="4805718"/>
              <a:ext cx="20960" cy="64996"/>
            </a:xfrm>
            <a:custGeom>
              <a:avLst/>
              <a:gdLst>
                <a:gd name="csX0" fmla="*/ 20811 w 20960"/>
                <a:gd name="csY0" fmla="*/ -39 h 64996"/>
                <a:gd name="csX1" fmla="*/ -150 w 20960"/>
                <a:gd name="csY1" fmla="*/ -39 h 64996"/>
                <a:gd name="csX2" fmla="*/ -150 w 20960"/>
                <a:gd name="csY2" fmla="*/ 64957 h 64996"/>
                <a:gd name="csX3" fmla="*/ 20811 w 20960"/>
                <a:gd name="csY3" fmla="*/ 64957 h 64996"/>
                <a:gd name="csX4" fmla="*/ 20811 w 20960"/>
                <a:gd name="csY4" fmla="*/ -39 h 64996"/>
              </a:gdLst>
              <a:ahLst/>
              <a:cxnLst>
                <a:cxn ang="0">
                  <a:pos x="csX0" y="csY0"/>
                </a:cxn>
                <a:cxn ang="0">
                  <a:pos x="csX1" y="csY1"/>
                </a:cxn>
                <a:cxn ang="0">
                  <a:pos x="csX2" y="csY2"/>
                </a:cxn>
                <a:cxn ang="0">
                  <a:pos x="csX3" y="csY3"/>
                </a:cxn>
                <a:cxn ang="0">
                  <a:pos x="csX4" y="csY4"/>
                </a:cxn>
              </a:cxnLst>
              <a:rect l="l" t="t" r="r" b="b"/>
              <a:pathLst>
                <a:path w="20960" h="64996">
                  <a:moveTo>
                    <a:pt x="20811" y="-39"/>
                  </a:moveTo>
                  <a:lnTo>
                    <a:pt x="-150" y="-39"/>
                  </a:lnTo>
                  <a:lnTo>
                    <a:pt x="-150" y="64957"/>
                  </a:lnTo>
                  <a:lnTo>
                    <a:pt x="20811" y="64957"/>
                  </a:lnTo>
                  <a:lnTo>
                    <a:pt x="20811" y="-39"/>
                  </a:lnTo>
                  <a:close/>
                </a:path>
              </a:pathLst>
            </a:custGeom>
            <a:solidFill>
              <a:schemeClr val="tx1"/>
            </a:solidFill>
            <a:ln w="20950" cap="flat">
              <a:noFill/>
              <a:prstDash val="solid"/>
              <a:miter/>
            </a:ln>
          </p:spPr>
          <p:txBody>
            <a:bodyPr/>
            <a:lstStyle/>
            <a:p>
              <a:endParaRPr lang="en-GB"/>
            </a:p>
          </p:txBody>
        </p:sp>
        <p:sp>
          <p:nvSpPr>
            <p:cNvPr id="250" name="Freeform: Shape 249">
              <a:extLst>
                <a:ext uri="{FF2B5EF4-FFF2-40B4-BE49-F238E27FC236}">
                  <a16:creationId xmlns:a16="http://schemas.microsoft.com/office/drawing/2014/main" id="{7F2B6D8A-782F-F86F-0B59-1A5066991D5F}"/>
                </a:ext>
              </a:extLst>
            </p:cNvPr>
            <p:cNvSpPr/>
            <p:nvPr/>
          </p:nvSpPr>
          <p:spPr>
            <a:xfrm>
              <a:off x="1958689" y="2375718"/>
              <a:ext cx="7901791" cy="2437772"/>
            </a:xfrm>
            <a:custGeom>
              <a:avLst/>
              <a:gdLst>
                <a:gd name="csX0" fmla="*/ -150 w 7901791"/>
                <a:gd name="csY0" fmla="*/ 2437734 h 2437772"/>
                <a:gd name="csX1" fmla="*/ 5824 w 7901791"/>
                <a:gd name="csY1" fmla="*/ 2437734 h 2437772"/>
                <a:gd name="csX2" fmla="*/ 179483 w 7901791"/>
                <a:gd name="csY2" fmla="*/ 2437734 h 2437772"/>
                <a:gd name="csX3" fmla="*/ 179483 w 7901791"/>
                <a:gd name="csY3" fmla="*/ 2423154 h 2437772"/>
                <a:gd name="csX4" fmla="*/ 1053521 w 7901791"/>
                <a:gd name="csY4" fmla="*/ 2423154 h 2437772"/>
                <a:gd name="csX5" fmla="*/ 1053521 w 7901791"/>
                <a:gd name="csY5" fmla="*/ 2408492 h 2437772"/>
                <a:gd name="csX6" fmla="*/ 1077438 w 7901791"/>
                <a:gd name="csY6" fmla="*/ 2408492 h 2437772"/>
                <a:gd name="csX7" fmla="*/ 1083412 w 7901791"/>
                <a:gd name="csY7" fmla="*/ 2408492 h 2437772"/>
                <a:gd name="csX8" fmla="*/ 1095380 w 7901791"/>
                <a:gd name="csY8" fmla="*/ 2408492 h 2437772"/>
                <a:gd name="csX9" fmla="*/ 1095380 w 7901791"/>
                <a:gd name="csY9" fmla="*/ 2393650 h 2437772"/>
                <a:gd name="csX10" fmla="*/ 1113322 w 7901791"/>
                <a:gd name="csY10" fmla="*/ 2393650 h 2437772"/>
                <a:gd name="csX11" fmla="*/ 1149207 w 7901791"/>
                <a:gd name="csY11" fmla="*/ 2393650 h 2437772"/>
                <a:gd name="csX12" fmla="*/ 1161196 w 7901791"/>
                <a:gd name="csY12" fmla="*/ 2393650 h 2437772"/>
                <a:gd name="csX13" fmla="*/ 1161196 w 7901791"/>
                <a:gd name="csY13" fmla="*/ 2378956 h 2437772"/>
                <a:gd name="csX14" fmla="*/ 1232986 w 7901791"/>
                <a:gd name="csY14" fmla="*/ 2378956 h 2437772"/>
                <a:gd name="csX15" fmla="*/ 1232986 w 7901791"/>
                <a:gd name="csY15" fmla="*/ 2364130 h 2437772"/>
                <a:gd name="csX16" fmla="*/ 1424609 w 7901791"/>
                <a:gd name="csY16" fmla="*/ 2364130 h 2437772"/>
                <a:gd name="csX17" fmla="*/ 1442551 w 7901791"/>
                <a:gd name="csY17" fmla="*/ 2364130 h 2437772"/>
                <a:gd name="csX18" fmla="*/ 1442551 w 7901791"/>
                <a:gd name="csY18" fmla="*/ 2349419 h 2437772"/>
                <a:gd name="csX19" fmla="*/ 1598289 w 7901791"/>
                <a:gd name="csY19" fmla="*/ 2349419 h 2437772"/>
                <a:gd name="csX20" fmla="*/ 1598289 w 7901791"/>
                <a:gd name="csY20" fmla="*/ 2334627 h 2437772"/>
                <a:gd name="csX21" fmla="*/ 1604263 w 7901791"/>
                <a:gd name="csY21" fmla="*/ 2334627 h 2437772"/>
                <a:gd name="csX22" fmla="*/ 1616231 w 7901791"/>
                <a:gd name="csY22" fmla="*/ 2334627 h 2437772"/>
                <a:gd name="csX23" fmla="*/ 1616231 w 7901791"/>
                <a:gd name="csY23" fmla="*/ 2319785 h 2437772"/>
                <a:gd name="csX24" fmla="*/ 1628200 w 7901791"/>
                <a:gd name="csY24" fmla="*/ 2319785 h 2437772"/>
                <a:gd name="csX25" fmla="*/ 1646142 w 7901791"/>
                <a:gd name="csY25" fmla="*/ 2319785 h 2437772"/>
                <a:gd name="csX26" fmla="*/ 1723927 w 7901791"/>
                <a:gd name="csY26" fmla="*/ 2319785 h 2437772"/>
                <a:gd name="csX27" fmla="*/ 1783770 w 7901791"/>
                <a:gd name="csY27" fmla="*/ 2319785 h 2437772"/>
                <a:gd name="csX28" fmla="*/ 1783770 w 7901791"/>
                <a:gd name="csY28" fmla="*/ 2304959 h 2437772"/>
                <a:gd name="csX29" fmla="*/ 1813660 w 7901791"/>
                <a:gd name="csY29" fmla="*/ 2304959 h 2437772"/>
                <a:gd name="csX30" fmla="*/ 1813660 w 7901791"/>
                <a:gd name="csY30" fmla="*/ 2290134 h 2437772"/>
                <a:gd name="csX31" fmla="*/ 1963403 w 7901791"/>
                <a:gd name="csY31" fmla="*/ 2290134 h 2437772"/>
                <a:gd name="csX32" fmla="*/ 2077073 w 7901791"/>
                <a:gd name="csY32" fmla="*/ 2290134 h 2437772"/>
                <a:gd name="csX33" fmla="*/ 2077073 w 7901791"/>
                <a:gd name="csY33" fmla="*/ 2275292 h 2437772"/>
                <a:gd name="csX34" fmla="*/ 2100989 w 7901791"/>
                <a:gd name="csY34" fmla="*/ 2275292 h 2437772"/>
                <a:gd name="csX35" fmla="*/ 2100989 w 7901791"/>
                <a:gd name="csY35" fmla="*/ 2260336 h 2437772"/>
                <a:gd name="csX36" fmla="*/ 2160831 w 7901791"/>
                <a:gd name="csY36" fmla="*/ 2260336 h 2437772"/>
                <a:gd name="csX37" fmla="*/ 2160831 w 7901791"/>
                <a:gd name="csY37" fmla="*/ 2245510 h 2437772"/>
                <a:gd name="csX38" fmla="*/ 2184769 w 7901791"/>
                <a:gd name="csY38" fmla="*/ 2245510 h 2437772"/>
                <a:gd name="csX39" fmla="*/ 2184769 w 7901791"/>
                <a:gd name="csY39" fmla="*/ 2230554 h 2437772"/>
                <a:gd name="csX40" fmla="*/ 2220821 w 7901791"/>
                <a:gd name="csY40" fmla="*/ 2230554 h 2437772"/>
                <a:gd name="csX41" fmla="*/ 2280663 w 7901791"/>
                <a:gd name="csY41" fmla="*/ 2230554 h 2437772"/>
                <a:gd name="csX42" fmla="*/ 2316548 w 7901791"/>
                <a:gd name="csY42" fmla="*/ 2230554 h 2437772"/>
                <a:gd name="csX43" fmla="*/ 2316548 w 7901791"/>
                <a:gd name="csY43" fmla="*/ 2215712 h 2437772"/>
                <a:gd name="csX44" fmla="*/ 2519971 w 7901791"/>
                <a:gd name="csY44" fmla="*/ 2215712 h 2437772"/>
                <a:gd name="csX45" fmla="*/ 2519971 w 7901791"/>
                <a:gd name="csY45" fmla="*/ 2200756 h 2437772"/>
                <a:gd name="csX46" fmla="*/ 2777410 w 7901791"/>
                <a:gd name="csY46" fmla="*/ 2200756 h 2437772"/>
                <a:gd name="csX47" fmla="*/ 2849368 w 7901791"/>
                <a:gd name="csY47" fmla="*/ 2200756 h 2437772"/>
                <a:gd name="csX48" fmla="*/ 2849368 w 7901791"/>
                <a:gd name="csY48" fmla="*/ 2185799 h 2437772"/>
                <a:gd name="csX49" fmla="*/ 2855341 w 7901791"/>
                <a:gd name="csY49" fmla="*/ 2185799 h 2437772"/>
                <a:gd name="csX50" fmla="*/ 2855341 w 7901791"/>
                <a:gd name="csY50" fmla="*/ 2156001 h 2437772"/>
                <a:gd name="csX51" fmla="*/ 2861358 w 7901791"/>
                <a:gd name="csY51" fmla="*/ 2156001 h 2437772"/>
                <a:gd name="csX52" fmla="*/ 2873284 w 7901791"/>
                <a:gd name="csY52" fmla="*/ 2156001 h 2437772"/>
                <a:gd name="csX53" fmla="*/ 2873284 w 7901791"/>
                <a:gd name="csY53" fmla="*/ 2141045 h 2437772"/>
                <a:gd name="csX54" fmla="*/ 2915184 w 7901791"/>
                <a:gd name="csY54" fmla="*/ 2141045 h 2437772"/>
                <a:gd name="csX55" fmla="*/ 2915184 w 7901791"/>
                <a:gd name="csY55" fmla="*/ 2126088 h 2437772"/>
                <a:gd name="csX56" fmla="*/ 3070733 w 7901791"/>
                <a:gd name="csY56" fmla="*/ 2126088 h 2437772"/>
                <a:gd name="csX57" fmla="*/ 3100624 w 7901791"/>
                <a:gd name="csY57" fmla="*/ 2126088 h 2437772"/>
                <a:gd name="csX58" fmla="*/ 3100624 w 7901791"/>
                <a:gd name="csY58" fmla="*/ 2111132 h 2437772"/>
                <a:gd name="csX59" fmla="*/ 3118607 w 7901791"/>
                <a:gd name="csY59" fmla="*/ 2111132 h 2437772"/>
                <a:gd name="csX60" fmla="*/ 3202534 w 7901791"/>
                <a:gd name="csY60" fmla="*/ 2111132 h 2437772"/>
                <a:gd name="csX61" fmla="*/ 3202534 w 7901791"/>
                <a:gd name="csY61" fmla="*/ 2096159 h 2437772"/>
                <a:gd name="csX62" fmla="*/ 3208487 w 7901791"/>
                <a:gd name="csY62" fmla="*/ 2096159 h 2437772"/>
                <a:gd name="csX63" fmla="*/ 3250387 w 7901791"/>
                <a:gd name="csY63" fmla="*/ 2096159 h 2437772"/>
                <a:gd name="csX64" fmla="*/ 3250387 w 7901791"/>
                <a:gd name="csY64" fmla="*/ 2081072 h 2437772"/>
                <a:gd name="csX65" fmla="*/ 3274303 w 7901791"/>
                <a:gd name="csY65" fmla="*/ 2081072 h 2437772"/>
                <a:gd name="csX66" fmla="*/ 3274303 w 7901791"/>
                <a:gd name="csY66" fmla="*/ 2066116 h 2437772"/>
                <a:gd name="csX67" fmla="*/ 3358083 w 7901791"/>
                <a:gd name="csY67" fmla="*/ 2066116 h 2437772"/>
                <a:gd name="csX68" fmla="*/ 3561674 w 7901791"/>
                <a:gd name="csY68" fmla="*/ 2066116 h 2437772"/>
                <a:gd name="csX69" fmla="*/ 3561674 w 7901791"/>
                <a:gd name="csY69" fmla="*/ 2051159 h 2437772"/>
                <a:gd name="csX70" fmla="*/ 3573621 w 7901791"/>
                <a:gd name="csY70" fmla="*/ 2051159 h 2437772"/>
                <a:gd name="csX71" fmla="*/ 3591585 w 7901791"/>
                <a:gd name="csY71" fmla="*/ 2051159 h 2437772"/>
                <a:gd name="csX72" fmla="*/ 3591585 w 7901791"/>
                <a:gd name="csY72" fmla="*/ 2036056 h 2437772"/>
                <a:gd name="csX73" fmla="*/ 3615501 w 7901791"/>
                <a:gd name="csY73" fmla="*/ 2036056 h 2437772"/>
                <a:gd name="csX74" fmla="*/ 3615501 w 7901791"/>
                <a:gd name="csY74" fmla="*/ 2021099 h 2437772"/>
                <a:gd name="csX75" fmla="*/ 3633443 w 7901791"/>
                <a:gd name="csY75" fmla="*/ 2021099 h 2437772"/>
                <a:gd name="csX76" fmla="*/ 3687291 w 7901791"/>
                <a:gd name="csY76" fmla="*/ 2021099 h 2437772"/>
                <a:gd name="csX77" fmla="*/ 3693286 w 7901791"/>
                <a:gd name="csY77" fmla="*/ 2021099 h 2437772"/>
                <a:gd name="csX78" fmla="*/ 3717202 w 7901791"/>
                <a:gd name="csY78" fmla="*/ 2021099 h 2437772"/>
                <a:gd name="csX79" fmla="*/ 3825066 w 7901791"/>
                <a:gd name="csY79" fmla="*/ 2021099 h 2437772"/>
                <a:gd name="csX80" fmla="*/ 3825066 w 7901791"/>
                <a:gd name="csY80" fmla="*/ 2006012 h 2437772"/>
                <a:gd name="csX81" fmla="*/ 3920793 w 7901791"/>
                <a:gd name="csY81" fmla="*/ 2006012 h 2437772"/>
                <a:gd name="csX82" fmla="*/ 3920793 w 7901791"/>
                <a:gd name="csY82" fmla="*/ 1990925 h 2437772"/>
                <a:gd name="csX83" fmla="*/ 3968667 w 7901791"/>
                <a:gd name="csY83" fmla="*/ 1990925 h 2437772"/>
                <a:gd name="csX84" fmla="*/ 3968667 w 7901791"/>
                <a:gd name="csY84" fmla="*/ 1975821 h 2437772"/>
                <a:gd name="csX85" fmla="*/ 4076363 w 7901791"/>
                <a:gd name="csY85" fmla="*/ 1975821 h 2437772"/>
                <a:gd name="csX86" fmla="*/ 4076363 w 7901791"/>
                <a:gd name="csY86" fmla="*/ 1960586 h 2437772"/>
                <a:gd name="csX87" fmla="*/ 4208143 w 7901791"/>
                <a:gd name="csY87" fmla="*/ 1960586 h 2437772"/>
                <a:gd name="csX88" fmla="*/ 4208143 w 7901791"/>
                <a:gd name="csY88" fmla="*/ 1945499 h 2437772"/>
                <a:gd name="csX89" fmla="*/ 4267965 w 7901791"/>
                <a:gd name="csY89" fmla="*/ 1945499 h 2437772"/>
                <a:gd name="csX90" fmla="*/ 4267965 w 7901791"/>
                <a:gd name="csY90" fmla="*/ 1930395 h 2437772"/>
                <a:gd name="csX91" fmla="*/ 4279933 w 7901791"/>
                <a:gd name="csY91" fmla="*/ 1930395 h 2437772"/>
                <a:gd name="csX92" fmla="*/ 4279933 w 7901791"/>
                <a:gd name="csY92" fmla="*/ 1870030 h 2437772"/>
                <a:gd name="csX93" fmla="*/ 4309865 w 7901791"/>
                <a:gd name="csY93" fmla="*/ 1870030 h 2437772"/>
                <a:gd name="csX94" fmla="*/ 4309865 w 7901791"/>
                <a:gd name="csY94" fmla="*/ 1854943 h 2437772"/>
                <a:gd name="csX95" fmla="*/ 4315839 w 7901791"/>
                <a:gd name="csY95" fmla="*/ 1854943 h 2437772"/>
                <a:gd name="csX96" fmla="*/ 4315839 w 7901791"/>
                <a:gd name="csY96" fmla="*/ 1824605 h 2437772"/>
                <a:gd name="csX97" fmla="*/ 4321812 w 7901791"/>
                <a:gd name="csY97" fmla="*/ 1824605 h 2437772"/>
                <a:gd name="csX98" fmla="*/ 4321812 w 7901791"/>
                <a:gd name="csY98" fmla="*/ 1763961 h 2437772"/>
                <a:gd name="csX99" fmla="*/ 4327807 w 7901791"/>
                <a:gd name="csY99" fmla="*/ 1763961 h 2437772"/>
                <a:gd name="csX100" fmla="*/ 4327807 w 7901791"/>
                <a:gd name="csY100" fmla="*/ 1748743 h 2437772"/>
                <a:gd name="csX101" fmla="*/ 4333781 w 7901791"/>
                <a:gd name="csY101" fmla="*/ 1748743 h 2437772"/>
                <a:gd name="csX102" fmla="*/ 4333781 w 7901791"/>
                <a:gd name="csY102" fmla="*/ 1733639 h 2437772"/>
                <a:gd name="csX103" fmla="*/ 4339776 w 7901791"/>
                <a:gd name="csY103" fmla="*/ 1733639 h 2437772"/>
                <a:gd name="csX104" fmla="*/ 4375660 w 7901791"/>
                <a:gd name="csY104" fmla="*/ 1733639 h 2437772"/>
                <a:gd name="csX105" fmla="*/ 4375660 w 7901791"/>
                <a:gd name="csY105" fmla="*/ 1718421 h 2437772"/>
                <a:gd name="csX106" fmla="*/ 4381634 w 7901791"/>
                <a:gd name="csY106" fmla="*/ 1718421 h 2437772"/>
                <a:gd name="csX107" fmla="*/ 4381634 w 7901791"/>
                <a:gd name="csY107" fmla="*/ 1703334 h 2437772"/>
                <a:gd name="csX108" fmla="*/ 4405760 w 7901791"/>
                <a:gd name="csY108" fmla="*/ 1703334 h 2437772"/>
                <a:gd name="csX109" fmla="*/ 4405760 w 7901791"/>
                <a:gd name="csY109" fmla="*/ 1688083 h 2437772"/>
                <a:gd name="csX110" fmla="*/ 4411734 w 7901791"/>
                <a:gd name="csY110" fmla="*/ 1688083 h 2437772"/>
                <a:gd name="csX111" fmla="*/ 4447639 w 7901791"/>
                <a:gd name="csY111" fmla="*/ 1688083 h 2437772"/>
                <a:gd name="csX112" fmla="*/ 4621131 w 7901791"/>
                <a:gd name="csY112" fmla="*/ 1688083 h 2437772"/>
                <a:gd name="csX113" fmla="*/ 4698895 w 7901791"/>
                <a:gd name="csY113" fmla="*/ 1688083 h 2437772"/>
                <a:gd name="csX114" fmla="*/ 4698895 w 7901791"/>
                <a:gd name="csY114" fmla="*/ 1672865 h 2437772"/>
                <a:gd name="csX115" fmla="*/ 4711031 w 7901791"/>
                <a:gd name="csY115" fmla="*/ 1672865 h 2437772"/>
                <a:gd name="csX116" fmla="*/ 4711031 w 7901791"/>
                <a:gd name="csY116" fmla="*/ 1657646 h 2437772"/>
                <a:gd name="csX117" fmla="*/ 4974297 w 7901791"/>
                <a:gd name="csY117" fmla="*/ 1657646 h 2437772"/>
                <a:gd name="csX118" fmla="*/ 4974297 w 7901791"/>
                <a:gd name="csY118" fmla="*/ 1642412 h 2437772"/>
                <a:gd name="csX119" fmla="*/ 4986245 w 7901791"/>
                <a:gd name="csY119" fmla="*/ 1642412 h 2437772"/>
                <a:gd name="csX120" fmla="*/ 4986245 w 7901791"/>
                <a:gd name="csY120" fmla="*/ 1627177 h 2437772"/>
                <a:gd name="csX121" fmla="*/ 4992239 w 7901791"/>
                <a:gd name="csY121" fmla="*/ 1627177 h 2437772"/>
                <a:gd name="csX122" fmla="*/ 4992239 w 7901791"/>
                <a:gd name="csY122" fmla="*/ 1611828 h 2437772"/>
                <a:gd name="csX123" fmla="*/ 4998213 w 7901791"/>
                <a:gd name="csY123" fmla="*/ 1611828 h 2437772"/>
                <a:gd name="csX124" fmla="*/ 4998213 w 7901791"/>
                <a:gd name="csY124" fmla="*/ 1596594 h 2437772"/>
                <a:gd name="csX125" fmla="*/ 5004208 w 7901791"/>
                <a:gd name="csY125" fmla="*/ 1596594 h 2437772"/>
                <a:gd name="csX126" fmla="*/ 5004208 w 7901791"/>
                <a:gd name="csY126" fmla="*/ 1581376 h 2437772"/>
                <a:gd name="csX127" fmla="*/ 5016323 w 7901791"/>
                <a:gd name="csY127" fmla="*/ 1581376 h 2437772"/>
                <a:gd name="csX128" fmla="*/ 5016323 w 7901791"/>
                <a:gd name="csY128" fmla="*/ 1550776 h 2437772"/>
                <a:gd name="csX129" fmla="*/ 5022318 w 7901791"/>
                <a:gd name="csY129" fmla="*/ 1550776 h 2437772"/>
                <a:gd name="csX130" fmla="*/ 5022318 w 7901791"/>
                <a:gd name="csY130" fmla="*/ 1504827 h 2437772"/>
                <a:gd name="csX131" fmla="*/ 5028291 w 7901791"/>
                <a:gd name="csY131" fmla="*/ 1504827 h 2437772"/>
                <a:gd name="csX132" fmla="*/ 5028291 w 7901791"/>
                <a:gd name="csY132" fmla="*/ 1489608 h 2437772"/>
                <a:gd name="csX133" fmla="*/ 5034307 w 7901791"/>
                <a:gd name="csY133" fmla="*/ 1489608 h 2437772"/>
                <a:gd name="csX134" fmla="*/ 5034307 w 7901791"/>
                <a:gd name="csY134" fmla="*/ 1428277 h 2437772"/>
                <a:gd name="csX135" fmla="*/ 5040281 w 7901791"/>
                <a:gd name="csY135" fmla="*/ 1428277 h 2437772"/>
                <a:gd name="csX136" fmla="*/ 5040281 w 7901791"/>
                <a:gd name="csY136" fmla="*/ 1397710 h 2437772"/>
                <a:gd name="csX137" fmla="*/ 5046234 w 7901791"/>
                <a:gd name="csY137" fmla="*/ 1397710 h 2437772"/>
                <a:gd name="csX138" fmla="*/ 5046234 w 7901791"/>
                <a:gd name="csY138" fmla="*/ 1367110 h 2437772"/>
                <a:gd name="csX139" fmla="*/ 5064197 w 7901791"/>
                <a:gd name="csY139" fmla="*/ 1367110 h 2437772"/>
                <a:gd name="csX140" fmla="*/ 5064197 w 7901791"/>
                <a:gd name="csY140" fmla="*/ 1351761 h 2437772"/>
                <a:gd name="csX141" fmla="*/ 5076166 w 7901791"/>
                <a:gd name="csY141" fmla="*/ 1351761 h 2437772"/>
                <a:gd name="csX142" fmla="*/ 5076166 w 7901791"/>
                <a:gd name="csY142" fmla="*/ 1336510 h 2437772"/>
                <a:gd name="csX143" fmla="*/ 5106076 w 7901791"/>
                <a:gd name="csY143" fmla="*/ 1336510 h 2437772"/>
                <a:gd name="csX144" fmla="*/ 5106076 w 7901791"/>
                <a:gd name="csY144" fmla="*/ 1321161 h 2437772"/>
                <a:gd name="csX145" fmla="*/ 5130014 w 7901791"/>
                <a:gd name="csY145" fmla="*/ 1321161 h 2437772"/>
                <a:gd name="csX146" fmla="*/ 5237689 w 7901791"/>
                <a:gd name="csY146" fmla="*/ 1321161 h 2437772"/>
                <a:gd name="csX147" fmla="*/ 5237689 w 7901791"/>
                <a:gd name="csY147" fmla="*/ 1305812 h 2437772"/>
                <a:gd name="csX148" fmla="*/ 5261647 w 7901791"/>
                <a:gd name="csY148" fmla="*/ 1305812 h 2437772"/>
                <a:gd name="csX149" fmla="*/ 5261647 w 7901791"/>
                <a:gd name="csY149" fmla="*/ 1290430 h 2437772"/>
                <a:gd name="csX150" fmla="*/ 5339578 w 7901791"/>
                <a:gd name="csY150" fmla="*/ 1290430 h 2437772"/>
                <a:gd name="csX151" fmla="*/ 5339578 w 7901791"/>
                <a:gd name="csY151" fmla="*/ 1275081 h 2437772"/>
                <a:gd name="csX152" fmla="*/ 5351526 w 7901791"/>
                <a:gd name="csY152" fmla="*/ 1275081 h 2437772"/>
                <a:gd name="csX153" fmla="*/ 5471190 w 7901791"/>
                <a:gd name="csY153" fmla="*/ 1275081 h 2437772"/>
                <a:gd name="csX154" fmla="*/ 5590876 w 7901791"/>
                <a:gd name="csY154" fmla="*/ 1275081 h 2437772"/>
                <a:gd name="csX155" fmla="*/ 5590876 w 7901791"/>
                <a:gd name="csY155" fmla="*/ 1259732 h 2437772"/>
                <a:gd name="csX156" fmla="*/ 5638708 w 7901791"/>
                <a:gd name="csY156" fmla="*/ 1259732 h 2437772"/>
                <a:gd name="csX157" fmla="*/ 5704713 w 7901791"/>
                <a:gd name="csY157" fmla="*/ 1259732 h 2437772"/>
                <a:gd name="csX158" fmla="*/ 5704713 w 7901791"/>
                <a:gd name="csY158" fmla="*/ 1213488 h 2437772"/>
                <a:gd name="csX159" fmla="*/ 5710686 w 7901791"/>
                <a:gd name="csY159" fmla="*/ 1213488 h 2437772"/>
                <a:gd name="csX160" fmla="*/ 5710686 w 7901791"/>
                <a:gd name="csY160" fmla="*/ 1197877 h 2437772"/>
                <a:gd name="csX161" fmla="*/ 5716660 w 7901791"/>
                <a:gd name="csY161" fmla="*/ 1197877 h 2437772"/>
                <a:gd name="csX162" fmla="*/ 5722655 w 7901791"/>
                <a:gd name="csY162" fmla="*/ 1197877 h 2437772"/>
                <a:gd name="csX163" fmla="*/ 5728629 w 7901791"/>
                <a:gd name="csY163" fmla="*/ 1197877 h 2437772"/>
                <a:gd name="csX164" fmla="*/ 5734623 w 7901791"/>
                <a:gd name="csY164" fmla="*/ 1197877 h 2437772"/>
                <a:gd name="csX165" fmla="*/ 5740597 w 7901791"/>
                <a:gd name="csY165" fmla="*/ 1197877 h 2437772"/>
                <a:gd name="csX166" fmla="*/ 5746571 w 7901791"/>
                <a:gd name="csY166" fmla="*/ 1197877 h 2437772"/>
                <a:gd name="csX167" fmla="*/ 5746571 w 7901791"/>
                <a:gd name="csY167" fmla="*/ 1117057 h 2437772"/>
                <a:gd name="csX168" fmla="*/ 5752566 w 7901791"/>
                <a:gd name="csY168" fmla="*/ 1117057 h 2437772"/>
                <a:gd name="csX169" fmla="*/ 5752566 w 7901791"/>
                <a:gd name="csY169" fmla="*/ 1051472 h 2437772"/>
                <a:gd name="csX170" fmla="*/ 5758540 w 7901791"/>
                <a:gd name="csY170" fmla="*/ 1051472 h 2437772"/>
                <a:gd name="csX171" fmla="*/ 5764514 w 7901791"/>
                <a:gd name="csY171" fmla="*/ 1051472 h 2437772"/>
                <a:gd name="csX172" fmla="*/ 5764514 w 7901791"/>
                <a:gd name="csY172" fmla="*/ 1034896 h 2437772"/>
                <a:gd name="csX173" fmla="*/ 5770508 w 7901791"/>
                <a:gd name="csY173" fmla="*/ 1034896 h 2437772"/>
                <a:gd name="csX174" fmla="*/ 5770508 w 7901791"/>
                <a:gd name="csY174" fmla="*/ 1018352 h 2437772"/>
                <a:gd name="csX175" fmla="*/ 5776482 w 7901791"/>
                <a:gd name="csY175" fmla="*/ 1018352 h 2437772"/>
                <a:gd name="csX176" fmla="*/ 5776482 w 7901791"/>
                <a:gd name="csY176" fmla="*/ 1001645 h 2437772"/>
                <a:gd name="csX177" fmla="*/ 5782477 w 7901791"/>
                <a:gd name="csY177" fmla="*/ 1001645 h 2437772"/>
                <a:gd name="csX178" fmla="*/ 5782477 w 7901791"/>
                <a:gd name="csY178" fmla="*/ 984954 h 2437772"/>
                <a:gd name="csX179" fmla="*/ 5788451 w 7901791"/>
                <a:gd name="csY179" fmla="*/ 984954 h 2437772"/>
                <a:gd name="csX180" fmla="*/ 5788451 w 7901791"/>
                <a:gd name="csY180" fmla="*/ 968263 h 2437772"/>
                <a:gd name="csX181" fmla="*/ 5794425 w 7901791"/>
                <a:gd name="csY181" fmla="*/ 968263 h 2437772"/>
                <a:gd name="csX182" fmla="*/ 5800440 w 7901791"/>
                <a:gd name="csY182" fmla="*/ 968263 h 2437772"/>
                <a:gd name="csX183" fmla="*/ 5818382 w 7901791"/>
                <a:gd name="csY183" fmla="*/ 968263 h 2437772"/>
                <a:gd name="csX184" fmla="*/ 5824356 w 7901791"/>
                <a:gd name="csY184" fmla="*/ 968263 h 2437772"/>
                <a:gd name="csX185" fmla="*/ 5824356 w 7901791"/>
                <a:gd name="csY185" fmla="*/ 951294 h 2437772"/>
                <a:gd name="csX186" fmla="*/ 5830351 w 7901791"/>
                <a:gd name="csY186" fmla="*/ 951294 h 2437772"/>
                <a:gd name="csX187" fmla="*/ 5836325 w 7901791"/>
                <a:gd name="csY187" fmla="*/ 951294 h 2437772"/>
                <a:gd name="csX188" fmla="*/ 5836325 w 7901791"/>
                <a:gd name="csY188" fmla="*/ 934194 h 2437772"/>
                <a:gd name="csX189" fmla="*/ 5949995 w 7901791"/>
                <a:gd name="csY189" fmla="*/ 934194 h 2437772"/>
                <a:gd name="csX190" fmla="*/ 5949995 w 7901791"/>
                <a:gd name="csY190" fmla="*/ 916423 h 2437772"/>
                <a:gd name="csX191" fmla="*/ 6207413 w 7901791"/>
                <a:gd name="csY191" fmla="*/ 916423 h 2437772"/>
                <a:gd name="csX192" fmla="*/ 6207413 w 7901791"/>
                <a:gd name="csY192" fmla="*/ 895985 h 2437772"/>
                <a:gd name="csX193" fmla="*/ 6255287 w 7901791"/>
                <a:gd name="csY193" fmla="*/ 895985 h 2437772"/>
                <a:gd name="csX194" fmla="*/ 6255287 w 7901791"/>
                <a:gd name="csY194" fmla="*/ 875285 h 2437772"/>
                <a:gd name="csX195" fmla="*/ 6440914 w 7901791"/>
                <a:gd name="csY195" fmla="*/ 875285 h 2437772"/>
                <a:gd name="csX196" fmla="*/ 6440914 w 7901791"/>
                <a:gd name="csY196" fmla="*/ 853374 h 2437772"/>
                <a:gd name="csX197" fmla="*/ 6446888 w 7901791"/>
                <a:gd name="csY197" fmla="*/ 853374 h 2437772"/>
                <a:gd name="csX198" fmla="*/ 6446888 w 7901791"/>
                <a:gd name="csY198" fmla="*/ 809290 h 2437772"/>
                <a:gd name="csX199" fmla="*/ 6452903 w 7901791"/>
                <a:gd name="csY199" fmla="*/ 809290 h 2437772"/>
                <a:gd name="csX200" fmla="*/ 6452903 w 7901791"/>
                <a:gd name="csY200" fmla="*/ 765092 h 2437772"/>
                <a:gd name="csX201" fmla="*/ 6458856 w 7901791"/>
                <a:gd name="csY201" fmla="*/ 765092 h 2437772"/>
                <a:gd name="csX202" fmla="*/ 6458856 w 7901791"/>
                <a:gd name="csY202" fmla="*/ 720599 h 2437772"/>
                <a:gd name="csX203" fmla="*/ 6464872 w 7901791"/>
                <a:gd name="csY203" fmla="*/ 720599 h 2437772"/>
                <a:gd name="csX204" fmla="*/ 6470846 w 7901791"/>
                <a:gd name="csY204" fmla="*/ 720599 h 2437772"/>
                <a:gd name="csX205" fmla="*/ 6476820 w 7901791"/>
                <a:gd name="csY205" fmla="*/ 720599 h 2437772"/>
                <a:gd name="csX206" fmla="*/ 6476820 w 7901791"/>
                <a:gd name="csY206" fmla="*/ 675321 h 2437772"/>
                <a:gd name="csX207" fmla="*/ 6482814 w 7901791"/>
                <a:gd name="csY207" fmla="*/ 675321 h 2437772"/>
                <a:gd name="csX208" fmla="*/ 6482814 w 7901791"/>
                <a:gd name="csY208" fmla="*/ 652625 h 2437772"/>
                <a:gd name="csX209" fmla="*/ 6488788 w 7901791"/>
                <a:gd name="csY209" fmla="*/ 652625 h 2437772"/>
                <a:gd name="csX210" fmla="*/ 6494783 w 7901791"/>
                <a:gd name="csY210" fmla="*/ 652625 h 2437772"/>
                <a:gd name="csX211" fmla="*/ 6494783 w 7901791"/>
                <a:gd name="csY211" fmla="*/ 629765 h 2437772"/>
                <a:gd name="csX212" fmla="*/ 6500757 w 7901791"/>
                <a:gd name="csY212" fmla="*/ 629765 h 2437772"/>
                <a:gd name="csX213" fmla="*/ 6500757 w 7901791"/>
                <a:gd name="csY213" fmla="*/ 606937 h 2437772"/>
                <a:gd name="csX214" fmla="*/ 6506731 w 7901791"/>
                <a:gd name="csY214" fmla="*/ 606937 h 2437772"/>
                <a:gd name="csX215" fmla="*/ 6512725 w 7901791"/>
                <a:gd name="csY215" fmla="*/ 606937 h 2437772"/>
                <a:gd name="csX216" fmla="*/ 6518699 w 7901791"/>
                <a:gd name="csY216" fmla="*/ 606937 h 2437772"/>
                <a:gd name="csX217" fmla="*/ 6530668 w 7901791"/>
                <a:gd name="csY217" fmla="*/ 606937 h 2437772"/>
                <a:gd name="csX218" fmla="*/ 6542636 w 7901791"/>
                <a:gd name="csY218" fmla="*/ 606937 h 2437772"/>
                <a:gd name="csX219" fmla="*/ 6542636 w 7901791"/>
                <a:gd name="csY219" fmla="*/ 583292 h 2437772"/>
                <a:gd name="csX220" fmla="*/ 6554584 w 7901791"/>
                <a:gd name="csY220" fmla="*/ 583292 h 2437772"/>
                <a:gd name="csX221" fmla="*/ 6554584 w 7901791"/>
                <a:gd name="csY221" fmla="*/ 559499 h 2437772"/>
                <a:gd name="csX222" fmla="*/ 6560599 w 7901791"/>
                <a:gd name="csY222" fmla="*/ 559499 h 2437772"/>
                <a:gd name="csX223" fmla="*/ 6560599 w 7901791"/>
                <a:gd name="csY223" fmla="*/ 535592 h 2437772"/>
                <a:gd name="csX224" fmla="*/ 6578710 w 7901791"/>
                <a:gd name="csY224" fmla="*/ 535592 h 2437772"/>
                <a:gd name="csX225" fmla="*/ 6584683 w 7901791"/>
                <a:gd name="csY225" fmla="*/ 535592 h 2437772"/>
                <a:gd name="csX226" fmla="*/ 6626563 w 7901791"/>
                <a:gd name="csY226" fmla="*/ 535592 h 2437772"/>
                <a:gd name="csX227" fmla="*/ 6626563 w 7901791"/>
                <a:gd name="csY227" fmla="*/ 511145 h 2437772"/>
                <a:gd name="csX228" fmla="*/ 6632536 w 7901791"/>
                <a:gd name="csY228" fmla="*/ 511145 h 2437772"/>
                <a:gd name="csX229" fmla="*/ 6638531 w 7901791"/>
                <a:gd name="csY229" fmla="*/ 511145 h 2437772"/>
                <a:gd name="csX230" fmla="*/ 6644505 w 7901791"/>
                <a:gd name="csY230" fmla="*/ 511145 h 2437772"/>
                <a:gd name="csX231" fmla="*/ 6644505 w 7901791"/>
                <a:gd name="csY231" fmla="*/ 486305 h 2437772"/>
                <a:gd name="csX232" fmla="*/ 6650479 w 7901791"/>
                <a:gd name="csY232" fmla="*/ 486305 h 2437772"/>
                <a:gd name="csX233" fmla="*/ 6656495 w 7901791"/>
                <a:gd name="csY233" fmla="*/ 486305 h 2437772"/>
                <a:gd name="csX234" fmla="*/ 6662447 w 7901791"/>
                <a:gd name="csY234" fmla="*/ 486305 h 2437772"/>
                <a:gd name="csX235" fmla="*/ 6668463 w 7901791"/>
                <a:gd name="csY235" fmla="*/ 486305 h 2437772"/>
                <a:gd name="csX236" fmla="*/ 6668463 w 7901791"/>
                <a:gd name="csY236" fmla="*/ 460794 h 2437772"/>
                <a:gd name="csX237" fmla="*/ 6674437 w 7901791"/>
                <a:gd name="csY237" fmla="*/ 460794 h 2437772"/>
                <a:gd name="csX238" fmla="*/ 6692379 w 7901791"/>
                <a:gd name="csY238" fmla="*/ 460794 h 2437772"/>
                <a:gd name="csX239" fmla="*/ 6698353 w 7901791"/>
                <a:gd name="csY239" fmla="*/ 460794 h 2437772"/>
                <a:gd name="csX240" fmla="*/ 6698353 w 7901791"/>
                <a:gd name="csY240" fmla="*/ 435152 h 2437772"/>
                <a:gd name="csX241" fmla="*/ 6782133 w 7901791"/>
                <a:gd name="csY241" fmla="*/ 435152 h 2437772"/>
                <a:gd name="csX242" fmla="*/ 6782133 w 7901791"/>
                <a:gd name="csY242" fmla="*/ 407497 h 2437772"/>
                <a:gd name="csX243" fmla="*/ 6997650 w 7901791"/>
                <a:gd name="csY243" fmla="*/ 407497 h 2437772"/>
                <a:gd name="csX244" fmla="*/ 6997650 w 7901791"/>
                <a:gd name="csY244" fmla="*/ 376374 h 2437772"/>
                <a:gd name="csX245" fmla="*/ 7111319 w 7901791"/>
                <a:gd name="csY245" fmla="*/ 376374 h 2437772"/>
                <a:gd name="csX246" fmla="*/ 7111319 w 7901791"/>
                <a:gd name="csY246" fmla="*/ 342730 h 2437772"/>
                <a:gd name="csX247" fmla="*/ 7129304 w 7901791"/>
                <a:gd name="csY247" fmla="*/ 342730 h 2437772"/>
                <a:gd name="csX248" fmla="*/ 7135278 w 7901791"/>
                <a:gd name="csY248" fmla="*/ 342730 h 2437772"/>
                <a:gd name="csX249" fmla="*/ 7141252 w 7901791"/>
                <a:gd name="csY249" fmla="*/ 342730 h 2437772"/>
                <a:gd name="csX250" fmla="*/ 7141252 w 7901791"/>
                <a:gd name="csY250" fmla="*/ 308661 h 2437772"/>
                <a:gd name="csX251" fmla="*/ 7147247 w 7901791"/>
                <a:gd name="csY251" fmla="*/ 308661 h 2437772"/>
                <a:gd name="csX252" fmla="*/ 7153220 w 7901791"/>
                <a:gd name="csY252" fmla="*/ 308661 h 2437772"/>
                <a:gd name="csX253" fmla="*/ 7159193 w 7901791"/>
                <a:gd name="csY253" fmla="*/ 308661 h 2437772"/>
                <a:gd name="csX254" fmla="*/ 7165188 w 7901791"/>
                <a:gd name="csY254" fmla="*/ 308661 h 2437772"/>
                <a:gd name="csX255" fmla="*/ 7165188 w 7901791"/>
                <a:gd name="csY255" fmla="*/ 273659 h 2437772"/>
                <a:gd name="csX256" fmla="*/ 7171163 w 7901791"/>
                <a:gd name="csY256" fmla="*/ 273659 h 2437772"/>
                <a:gd name="csX257" fmla="*/ 7171163 w 7901791"/>
                <a:gd name="csY257" fmla="*/ 238396 h 2437772"/>
                <a:gd name="csX258" fmla="*/ 7177158 w 7901791"/>
                <a:gd name="csY258" fmla="*/ 238396 h 2437772"/>
                <a:gd name="csX259" fmla="*/ 7189104 w 7901791"/>
                <a:gd name="csY259" fmla="*/ 238396 h 2437772"/>
                <a:gd name="csX260" fmla="*/ 7201241 w 7901791"/>
                <a:gd name="csY260" fmla="*/ 238396 h 2437772"/>
                <a:gd name="csX261" fmla="*/ 7201241 w 7901791"/>
                <a:gd name="csY261" fmla="*/ 165987 h 2437772"/>
                <a:gd name="csX262" fmla="*/ 7213230 w 7901791"/>
                <a:gd name="csY262" fmla="*/ 165987 h 2437772"/>
                <a:gd name="csX263" fmla="*/ 7219205 w 7901791"/>
                <a:gd name="csY263" fmla="*/ 165987 h 2437772"/>
                <a:gd name="csX264" fmla="*/ 7225200 w 7901791"/>
                <a:gd name="csY264" fmla="*/ 165987 h 2437772"/>
                <a:gd name="csX265" fmla="*/ 7225200 w 7901791"/>
                <a:gd name="csY265" fmla="*/ 128334 h 2437772"/>
                <a:gd name="csX266" fmla="*/ 7380727 w 7901791"/>
                <a:gd name="csY266" fmla="*/ 128334 h 2437772"/>
                <a:gd name="csX267" fmla="*/ 7380727 w 7901791"/>
                <a:gd name="csY267" fmla="*/ 87981 h 2437772"/>
                <a:gd name="csX268" fmla="*/ 7464507 w 7901791"/>
                <a:gd name="csY268" fmla="*/ 87981 h 2437772"/>
                <a:gd name="csX269" fmla="*/ 7464507 w 7901791"/>
                <a:gd name="csY269" fmla="*/ 45108 h 2437772"/>
                <a:gd name="csX270" fmla="*/ 7482449 w 7901791"/>
                <a:gd name="csY270" fmla="*/ 45108 h 2437772"/>
                <a:gd name="csX271" fmla="*/ 7494396 w 7901791"/>
                <a:gd name="csY271" fmla="*/ 45108 h 2437772"/>
                <a:gd name="csX272" fmla="*/ 7500391 w 7901791"/>
                <a:gd name="csY272" fmla="*/ 45108 h 2437772"/>
                <a:gd name="csX273" fmla="*/ 7512528 w 7901791"/>
                <a:gd name="csY273" fmla="*/ 45108 h 2437772"/>
                <a:gd name="csX274" fmla="*/ 7512528 w 7901791"/>
                <a:gd name="csY274" fmla="*/ -39 h 2437772"/>
                <a:gd name="csX275" fmla="*/ 7883636 w 7901791"/>
                <a:gd name="csY275" fmla="*/ -39 h 2437772"/>
                <a:gd name="csX276" fmla="*/ 7901641 w 7901791"/>
                <a:gd name="csY276" fmla="*/ -39 h 2437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Lst>
              <a:rect l="l" t="t" r="r" b="b"/>
              <a:pathLst>
                <a:path w="7901791" h="2437772">
                  <a:moveTo>
                    <a:pt x="-150" y="2437734"/>
                  </a:moveTo>
                  <a:lnTo>
                    <a:pt x="5824" y="2437734"/>
                  </a:lnTo>
                  <a:lnTo>
                    <a:pt x="179483" y="2437734"/>
                  </a:lnTo>
                  <a:lnTo>
                    <a:pt x="179483" y="2423154"/>
                  </a:lnTo>
                  <a:lnTo>
                    <a:pt x="1053521" y="2423154"/>
                  </a:lnTo>
                  <a:lnTo>
                    <a:pt x="1053521" y="2408492"/>
                  </a:lnTo>
                  <a:lnTo>
                    <a:pt x="1077438" y="2408492"/>
                  </a:lnTo>
                  <a:lnTo>
                    <a:pt x="1083412" y="2408492"/>
                  </a:lnTo>
                  <a:lnTo>
                    <a:pt x="1095380" y="2408492"/>
                  </a:lnTo>
                  <a:lnTo>
                    <a:pt x="1095380" y="2393650"/>
                  </a:lnTo>
                  <a:lnTo>
                    <a:pt x="1113322" y="2393650"/>
                  </a:lnTo>
                  <a:lnTo>
                    <a:pt x="1149207" y="2393650"/>
                  </a:lnTo>
                  <a:lnTo>
                    <a:pt x="1161196" y="2393650"/>
                  </a:lnTo>
                  <a:lnTo>
                    <a:pt x="1161196" y="2378956"/>
                  </a:lnTo>
                  <a:lnTo>
                    <a:pt x="1232986" y="2378956"/>
                  </a:lnTo>
                  <a:lnTo>
                    <a:pt x="1232986" y="2364130"/>
                  </a:lnTo>
                  <a:lnTo>
                    <a:pt x="1424609" y="2364130"/>
                  </a:lnTo>
                  <a:lnTo>
                    <a:pt x="1442551" y="2364130"/>
                  </a:lnTo>
                  <a:lnTo>
                    <a:pt x="1442551" y="2349419"/>
                  </a:lnTo>
                  <a:lnTo>
                    <a:pt x="1598289" y="2349419"/>
                  </a:lnTo>
                  <a:lnTo>
                    <a:pt x="1598289" y="2334627"/>
                  </a:lnTo>
                  <a:lnTo>
                    <a:pt x="1604263" y="2334627"/>
                  </a:lnTo>
                  <a:lnTo>
                    <a:pt x="1616231" y="2334627"/>
                  </a:lnTo>
                  <a:lnTo>
                    <a:pt x="1616231" y="2319785"/>
                  </a:lnTo>
                  <a:lnTo>
                    <a:pt x="1628200" y="2319785"/>
                  </a:lnTo>
                  <a:lnTo>
                    <a:pt x="1646142" y="2319785"/>
                  </a:lnTo>
                  <a:lnTo>
                    <a:pt x="1723927" y="2319785"/>
                  </a:lnTo>
                  <a:lnTo>
                    <a:pt x="1783770" y="2319785"/>
                  </a:lnTo>
                  <a:lnTo>
                    <a:pt x="1783770" y="2304959"/>
                  </a:lnTo>
                  <a:lnTo>
                    <a:pt x="1813660" y="2304959"/>
                  </a:lnTo>
                  <a:lnTo>
                    <a:pt x="1813660" y="2290134"/>
                  </a:lnTo>
                  <a:lnTo>
                    <a:pt x="1963403" y="2290134"/>
                  </a:lnTo>
                  <a:lnTo>
                    <a:pt x="2077073" y="2290134"/>
                  </a:lnTo>
                  <a:lnTo>
                    <a:pt x="2077073" y="2275292"/>
                  </a:lnTo>
                  <a:lnTo>
                    <a:pt x="2100989" y="2275292"/>
                  </a:lnTo>
                  <a:lnTo>
                    <a:pt x="2100989" y="2260336"/>
                  </a:lnTo>
                  <a:lnTo>
                    <a:pt x="2160831" y="2260336"/>
                  </a:lnTo>
                  <a:lnTo>
                    <a:pt x="2160831" y="2245510"/>
                  </a:lnTo>
                  <a:lnTo>
                    <a:pt x="2184769" y="2245510"/>
                  </a:lnTo>
                  <a:lnTo>
                    <a:pt x="2184769" y="2230554"/>
                  </a:lnTo>
                  <a:lnTo>
                    <a:pt x="2220821" y="2230554"/>
                  </a:lnTo>
                  <a:lnTo>
                    <a:pt x="2280663" y="2230554"/>
                  </a:lnTo>
                  <a:lnTo>
                    <a:pt x="2316548" y="2230554"/>
                  </a:lnTo>
                  <a:lnTo>
                    <a:pt x="2316548" y="2215712"/>
                  </a:lnTo>
                  <a:lnTo>
                    <a:pt x="2519971" y="2215712"/>
                  </a:lnTo>
                  <a:lnTo>
                    <a:pt x="2519971" y="2200756"/>
                  </a:lnTo>
                  <a:lnTo>
                    <a:pt x="2777410" y="2200756"/>
                  </a:lnTo>
                  <a:lnTo>
                    <a:pt x="2849368" y="2200756"/>
                  </a:lnTo>
                  <a:lnTo>
                    <a:pt x="2849368" y="2185799"/>
                  </a:lnTo>
                  <a:lnTo>
                    <a:pt x="2855341" y="2185799"/>
                  </a:lnTo>
                  <a:lnTo>
                    <a:pt x="2855341" y="2156001"/>
                  </a:lnTo>
                  <a:lnTo>
                    <a:pt x="2861358" y="2156001"/>
                  </a:lnTo>
                  <a:lnTo>
                    <a:pt x="2873284" y="2156001"/>
                  </a:lnTo>
                  <a:lnTo>
                    <a:pt x="2873284" y="2141045"/>
                  </a:lnTo>
                  <a:lnTo>
                    <a:pt x="2915184" y="2141045"/>
                  </a:lnTo>
                  <a:lnTo>
                    <a:pt x="2915184" y="2126088"/>
                  </a:lnTo>
                  <a:lnTo>
                    <a:pt x="3070733" y="2126088"/>
                  </a:lnTo>
                  <a:lnTo>
                    <a:pt x="3100624" y="2126088"/>
                  </a:lnTo>
                  <a:lnTo>
                    <a:pt x="3100624" y="2111132"/>
                  </a:lnTo>
                  <a:lnTo>
                    <a:pt x="3118607" y="2111132"/>
                  </a:lnTo>
                  <a:lnTo>
                    <a:pt x="3202534" y="2111132"/>
                  </a:lnTo>
                  <a:lnTo>
                    <a:pt x="3202534" y="2096159"/>
                  </a:lnTo>
                  <a:lnTo>
                    <a:pt x="3208487" y="2096159"/>
                  </a:lnTo>
                  <a:lnTo>
                    <a:pt x="3250387" y="2096159"/>
                  </a:lnTo>
                  <a:lnTo>
                    <a:pt x="3250387" y="2081072"/>
                  </a:lnTo>
                  <a:lnTo>
                    <a:pt x="3274303" y="2081072"/>
                  </a:lnTo>
                  <a:lnTo>
                    <a:pt x="3274303" y="2066116"/>
                  </a:lnTo>
                  <a:lnTo>
                    <a:pt x="3358083" y="2066116"/>
                  </a:lnTo>
                  <a:lnTo>
                    <a:pt x="3561674" y="2066116"/>
                  </a:lnTo>
                  <a:lnTo>
                    <a:pt x="3561674" y="2051159"/>
                  </a:lnTo>
                  <a:lnTo>
                    <a:pt x="3573621" y="2051159"/>
                  </a:lnTo>
                  <a:lnTo>
                    <a:pt x="3591585" y="2051159"/>
                  </a:lnTo>
                  <a:lnTo>
                    <a:pt x="3591585" y="2036056"/>
                  </a:lnTo>
                  <a:lnTo>
                    <a:pt x="3615501" y="2036056"/>
                  </a:lnTo>
                  <a:lnTo>
                    <a:pt x="3615501" y="2021099"/>
                  </a:lnTo>
                  <a:lnTo>
                    <a:pt x="3633443" y="2021099"/>
                  </a:lnTo>
                  <a:lnTo>
                    <a:pt x="3687291" y="2021099"/>
                  </a:lnTo>
                  <a:lnTo>
                    <a:pt x="3693286" y="2021099"/>
                  </a:lnTo>
                  <a:lnTo>
                    <a:pt x="3717202" y="2021099"/>
                  </a:lnTo>
                  <a:lnTo>
                    <a:pt x="3825066" y="2021099"/>
                  </a:lnTo>
                  <a:lnTo>
                    <a:pt x="3825066" y="2006012"/>
                  </a:lnTo>
                  <a:lnTo>
                    <a:pt x="3920793" y="2006012"/>
                  </a:lnTo>
                  <a:lnTo>
                    <a:pt x="3920793" y="1990925"/>
                  </a:lnTo>
                  <a:lnTo>
                    <a:pt x="3968667" y="1990925"/>
                  </a:lnTo>
                  <a:lnTo>
                    <a:pt x="3968667" y="1975821"/>
                  </a:lnTo>
                  <a:lnTo>
                    <a:pt x="4076363" y="1975821"/>
                  </a:lnTo>
                  <a:lnTo>
                    <a:pt x="4076363" y="1960586"/>
                  </a:lnTo>
                  <a:lnTo>
                    <a:pt x="4208143" y="1960586"/>
                  </a:lnTo>
                  <a:lnTo>
                    <a:pt x="4208143" y="1945499"/>
                  </a:lnTo>
                  <a:lnTo>
                    <a:pt x="4267965" y="1945499"/>
                  </a:lnTo>
                  <a:lnTo>
                    <a:pt x="4267965" y="1930395"/>
                  </a:lnTo>
                  <a:lnTo>
                    <a:pt x="4279933" y="1930395"/>
                  </a:lnTo>
                  <a:lnTo>
                    <a:pt x="4279933" y="1870030"/>
                  </a:lnTo>
                  <a:lnTo>
                    <a:pt x="4309865" y="1870030"/>
                  </a:lnTo>
                  <a:lnTo>
                    <a:pt x="4309865" y="1854943"/>
                  </a:lnTo>
                  <a:lnTo>
                    <a:pt x="4315839" y="1854943"/>
                  </a:lnTo>
                  <a:lnTo>
                    <a:pt x="4315839" y="1824605"/>
                  </a:lnTo>
                  <a:lnTo>
                    <a:pt x="4321812" y="1824605"/>
                  </a:lnTo>
                  <a:lnTo>
                    <a:pt x="4321812" y="1763961"/>
                  </a:lnTo>
                  <a:lnTo>
                    <a:pt x="4327807" y="1763961"/>
                  </a:lnTo>
                  <a:lnTo>
                    <a:pt x="4327807" y="1748743"/>
                  </a:lnTo>
                  <a:lnTo>
                    <a:pt x="4333781" y="1748743"/>
                  </a:lnTo>
                  <a:lnTo>
                    <a:pt x="4333781" y="1733639"/>
                  </a:lnTo>
                  <a:lnTo>
                    <a:pt x="4339776" y="1733639"/>
                  </a:lnTo>
                  <a:lnTo>
                    <a:pt x="4375660" y="1733639"/>
                  </a:lnTo>
                  <a:lnTo>
                    <a:pt x="4375660" y="1718421"/>
                  </a:lnTo>
                  <a:lnTo>
                    <a:pt x="4381634" y="1718421"/>
                  </a:lnTo>
                  <a:lnTo>
                    <a:pt x="4381634" y="1703334"/>
                  </a:lnTo>
                  <a:lnTo>
                    <a:pt x="4405760" y="1703334"/>
                  </a:lnTo>
                  <a:lnTo>
                    <a:pt x="4405760" y="1688083"/>
                  </a:lnTo>
                  <a:lnTo>
                    <a:pt x="4411734" y="1688083"/>
                  </a:lnTo>
                  <a:lnTo>
                    <a:pt x="4447639" y="1688083"/>
                  </a:lnTo>
                  <a:lnTo>
                    <a:pt x="4621131" y="1688083"/>
                  </a:lnTo>
                  <a:lnTo>
                    <a:pt x="4698895" y="1688083"/>
                  </a:lnTo>
                  <a:lnTo>
                    <a:pt x="4698895" y="1672865"/>
                  </a:lnTo>
                  <a:lnTo>
                    <a:pt x="4711031" y="1672865"/>
                  </a:lnTo>
                  <a:lnTo>
                    <a:pt x="4711031" y="1657646"/>
                  </a:lnTo>
                  <a:lnTo>
                    <a:pt x="4974297" y="1657646"/>
                  </a:lnTo>
                  <a:lnTo>
                    <a:pt x="4974297" y="1642412"/>
                  </a:lnTo>
                  <a:lnTo>
                    <a:pt x="4986245" y="1642412"/>
                  </a:lnTo>
                  <a:lnTo>
                    <a:pt x="4986245" y="1627177"/>
                  </a:lnTo>
                  <a:lnTo>
                    <a:pt x="4992239" y="1627177"/>
                  </a:lnTo>
                  <a:lnTo>
                    <a:pt x="4992239" y="1611828"/>
                  </a:lnTo>
                  <a:lnTo>
                    <a:pt x="4998213" y="1611828"/>
                  </a:lnTo>
                  <a:lnTo>
                    <a:pt x="4998213" y="1596594"/>
                  </a:lnTo>
                  <a:lnTo>
                    <a:pt x="5004208" y="1596594"/>
                  </a:lnTo>
                  <a:lnTo>
                    <a:pt x="5004208" y="1581376"/>
                  </a:lnTo>
                  <a:lnTo>
                    <a:pt x="5016323" y="1581376"/>
                  </a:lnTo>
                  <a:lnTo>
                    <a:pt x="5016323" y="1550776"/>
                  </a:lnTo>
                  <a:lnTo>
                    <a:pt x="5022318" y="1550776"/>
                  </a:lnTo>
                  <a:lnTo>
                    <a:pt x="5022318" y="1504827"/>
                  </a:lnTo>
                  <a:lnTo>
                    <a:pt x="5028291" y="1504827"/>
                  </a:lnTo>
                  <a:lnTo>
                    <a:pt x="5028291" y="1489608"/>
                  </a:lnTo>
                  <a:lnTo>
                    <a:pt x="5034307" y="1489608"/>
                  </a:lnTo>
                  <a:lnTo>
                    <a:pt x="5034307" y="1428277"/>
                  </a:lnTo>
                  <a:lnTo>
                    <a:pt x="5040281" y="1428277"/>
                  </a:lnTo>
                  <a:lnTo>
                    <a:pt x="5040281" y="1397710"/>
                  </a:lnTo>
                  <a:lnTo>
                    <a:pt x="5046234" y="1397710"/>
                  </a:lnTo>
                  <a:lnTo>
                    <a:pt x="5046234" y="1367110"/>
                  </a:lnTo>
                  <a:lnTo>
                    <a:pt x="5064197" y="1367110"/>
                  </a:lnTo>
                  <a:lnTo>
                    <a:pt x="5064197" y="1351761"/>
                  </a:lnTo>
                  <a:lnTo>
                    <a:pt x="5076166" y="1351761"/>
                  </a:lnTo>
                  <a:lnTo>
                    <a:pt x="5076166" y="1336510"/>
                  </a:lnTo>
                  <a:lnTo>
                    <a:pt x="5106076" y="1336510"/>
                  </a:lnTo>
                  <a:lnTo>
                    <a:pt x="5106076" y="1321161"/>
                  </a:lnTo>
                  <a:lnTo>
                    <a:pt x="5130014" y="1321161"/>
                  </a:lnTo>
                  <a:lnTo>
                    <a:pt x="5237689" y="1321161"/>
                  </a:lnTo>
                  <a:lnTo>
                    <a:pt x="5237689" y="1305812"/>
                  </a:lnTo>
                  <a:lnTo>
                    <a:pt x="5261647" y="1305812"/>
                  </a:lnTo>
                  <a:lnTo>
                    <a:pt x="5261647" y="1290430"/>
                  </a:lnTo>
                  <a:lnTo>
                    <a:pt x="5339578" y="1290430"/>
                  </a:lnTo>
                  <a:lnTo>
                    <a:pt x="5339578" y="1275081"/>
                  </a:lnTo>
                  <a:lnTo>
                    <a:pt x="5351526" y="1275081"/>
                  </a:lnTo>
                  <a:lnTo>
                    <a:pt x="5471190" y="1275081"/>
                  </a:lnTo>
                  <a:lnTo>
                    <a:pt x="5590876" y="1275081"/>
                  </a:lnTo>
                  <a:lnTo>
                    <a:pt x="5590876" y="1259732"/>
                  </a:lnTo>
                  <a:lnTo>
                    <a:pt x="5638708" y="1259732"/>
                  </a:lnTo>
                  <a:lnTo>
                    <a:pt x="5704713" y="1259732"/>
                  </a:lnTo>
                  <a:lnTo>
                    <a:pt x="5704713" y="1213488"/>
                  </a:lnTo>
                  <a:lnTo>
                    <a:pt x="5710686" y="1213488"/>
                  </a:lnTo>
                  <a:lnTo>
                    <a:pt x="5710686" y="1197877"/>
                  </a:lnTo>
                  <a:lnTo>
                    <a:pt x="5716660" y="1197877"/>
                  </a:lnTo>
                  <a:lnTo>
                    <a:pt x="5722655" y="1197877"/>
                  </a:lnTo>
                  <a:lnTo>
                    <a:pt x="5728629" y="1197877"/>
                  </a:lnTo>
                  <a:lnTo>
                    <a:pt x="5734623" y="1197877"/>
                  </a:lnTo>
                  <a:lnTo>
                    <a:pt x="5740597" y="1197877"/>
                  </a:lnTo>
                  <a:lnTo>
                    <a:pt x="5746571" y="1197877"/>
                  </a:lnTo>
                  <a:lnTo>
                    <a:pt x="5746571" y="1117057"/>
                  </a:lnTo>
                  <a:lnTo>
                    <a:pt x="5752566" y="1117057"/>
                  </a:lnTo>
                  <a:lnTo>
                    <a:pt x="5752566" y="1051472"/>
                  </a:lnTo>
                  <a:lnTo>
                    <a:pt x="5758540" y="1051472"/>
                  </a:lnTo>
                  <a:lnTo>
                    <a:pt x="5764514" y="1051472"/>
                  </a:lnTo>
                  <a:lnTo>
                    <a:pt x="5764514" y="1034896"/>
                  </a:lnTo>
                  <a:lnTo>
                    <a:pt x="5770508" y="1034896"/>
                  </a:lnTo>
                  <a:lnTo>
                    <a:pt x="5770508" y="1018352"/>
                  </a:lnTo>
                  <a:lnTo>
                    <a:pt x="5776482" y="1018352"/>
                  </a:lnTo>
                  <a:lnTo>
                    <a:pt x="5776482" y="1001645"/>
                  </a:lnTo>
                  <a:lnTo>
                    <a:pt x="5782477" y="1001645"/>
                  </a:lnTo>
                  <a:lnTo>
                    <a:pt x="5782477" y="984954"/>
                  </a:lnTo>
                  <a:lnTo>
                    <a:pt x="5788451" y="984954"/>
                  </a:lnTo>
                  <a:lnTo>
                    <a:pt x="5788451" y="968263"/>
                  </a:lnTo>
                  <a:lnTo>
                    <a:pt x="5794425" y="968263"/>
                  </a:lnTo>
                  <a:lnTo>
                    <a:pt x="5800440" y="968263"/>
                  </a:lnTo>
                  <a:lnTo>
                    <a:pt x="5818382" y="968263"/>
                  </a:lnTo>
                  <a:lnTo>
                    <a:pt x="5824356" y="968263"/>
                  </a:lnTo>
                  <a:lnTo>
                    <a:pt x="5824356" y="951294"/>
                  </a:lnTo>
                  <a:lnTo>
                    <a:pt x="5830351" y="951294"/>
                  </a:lnTo>
                  <a:lnTo>
                    <a:pt x="5836325" y="951294"/>
                  </a:lnTo>
                  <a:lnTo>
                    <a:pt x="5836325" y="934194"/>
                  </a:lnTo>
                  <a:lnTo>
                    <a:pt x="5949995" y="934194"/>
                  </a:lnTo>
                  <a:lnTo>
                    <a:pt x="5949995" y="916423"/>
                  </a:lnTo>
                  <a:lnTo>
                    <a:pt x="6207413" y="916423"/>
                  </a:lnTo>
                  <a:lnTo>
                    <a:pt x="6207413" y="895985"/>
                  </a:lnTo>
                  <a:lnTo>
                    <a:pt x="6255287" y="895985"/>
                  </a:lnTo>
                  <a:lnTo>
                    <a:pt x="6255287" y="875285"/>
                  </a:lnTo>
                  <a:lnTo>
                    <a:pt x="6440914" y="875285"/>
                  </a:lnTo>
                  <a:lnTo>
                    <a:pt x="6440914" y="853374"/>
                  </a:lnTo>
                  <a:lnTo>
                    <a:pt x="6446888" y="853374"/>
                  </a:lnTo>
                  <a:lnTo>
                    <a:pt x="6446888" y="809290"/>
                  </a:lnTo>
                  <a:lnTo>
                    <a:pt x="6452903" y="809290"/>
                  </a:lnTo>
                  <a:lnTo>
                    <a:pt x="6452903" y="765092"/>
                  </a:lnTo>
                  <a:lnTo>
                    <a:pt x="6458856" y="765092"/>
                  </a:lnTo>
                  <a:lnTo>
                    <a:pt x="6458856" y="720599"/>
                  </a:lnTo>
                  <a:lnTo>
                    <a:pt x="6464872" y="720599"/>
                  </a:lnTo>
                  <a:lnTo>
                    <a:pt x="6470846" y="720599"/>
                  </a:lnTo>
                  <a:lnTo>
                    <a:pt x="6476820" y="720599"/>
                  </a:lnTo>
                  <a:lnTo>
                    <a:pt x="6476820" y="675321"/>
                  </a:lnTo>
                  <a:lnTo>
                    <a:pt x="6482814" y="675321"/>
                  </a:lnTo>
                  <a:lnTo>
                    <a:pt x="6482814" y="652625"/>
                  </a:lnTo>
                  <a:lnTo>
                    <a:pt x="6488788" y="652625"/>
                  </a:lnTo>
                  <a:lnTo>
                    <a:pt x="6494783" y="652625"/>
                  </a:lnTo>
                  <a:lnTo>
                    <a:pt x="6494783" y="629765"/>
                  </a:lnTo>
                  <a:lnTo>
                    <a:pt x="6500757" y="629765"/>
                  </a:lnTo>
                  <a:lnTo>
                    <a:pt x="6500757" y="606937"/>
                  </a:lnTo>
                  <a:lnTo>
                    <a:pt x="6506731" y="606937"/>
                  </a:lnTo>
                  <a:lnTo>
                    <a:pt x="6512725" y="606937"/>
                  </a:lnTo>
                  <a:lnTo>
                    <a:pt x="6518699" y="606937"/>
                  </a:lnTo>
                  <a:lnTo>
                    <a:pt x="6530668" y="606937"/>
                  </a:lnTo>
                  <a:lnTo>
                    <a:pt x="6542636" y="606937"/>
                  </a:lnTo>
                  <a:lnTo>
                    <a:pt x="6542636" y="583292"/>
                  </a:lnTo>
                  <a:lnTo>
                    <a:pt x="6554584" y="583292"/>
                  </a:lnTo>
                  <a:lnTo>
                    <a:pt x="6554584" y="559499"/>
                  </a:lnTo>
                  <a:lnTo>
                    <a:pt x="6560599" y="559499"/>
                  </a:lnTo>
                  <a:lnTo>
                    <a:pt x="6560599" y="535592"/>
                  </a:lnTo>
                  <a:lnTo>
                    <a:pt x="6578710" y="535592"/>
                  </a:lnTo>
                  <a:lnTo>
                    <a:pt x="6584683" y="535592"/>
                  </a:lnTo>
                  <a:lnTo>
                    <a:pt x="6626563" y="535592"/>
                  </a:lnTo>
                  <a:lnTo>
                    <a:pt x="6626563" y="511145"/>
                  </a:lnTo>
                  <a:lnTo>
                    <a:pt x="6632536" y="511145"/>
                  </a:lnTo>
                  <a:lnTo>
                    <a:pt x="6638531" y="511145"/>
                  </a:lnTo>
                  <a:lnTo>
                    <a:pt x="6644505" y="511145"/>
                  </a:lnTo>
                  <a:lnTo>
                    <a:pt x="6644505" y="486305"/>
                  </a:lnTo>
                  <a:lnTo>
                    <a:pt x="6650479" y="486305"/>
                  </a:lnTo>
                  <a:lnTo>
                    <a:pt x="6656495" y="486305"/>
                  </a:lnTo>
                  <a:lnTo>
                    <a:pt x="6662447" y="486305"/>
                  </a:lnTo>
                  <a:lnTo>
                    <a:pt x="6668463" y="486305"/>
                  </a:lnTo>
                  <a:lnTo>
                    <a:pt x="6668463" y="460794"/>
                  </a:lnTo>
                  <a:lnTo>
                    <a:pt x="6674437" y="460794"/>
                  </a:lnTo>
                  <a:lnTo>
                    <a:pt x="6692379" y="460794"/>
                  </a:lnTo>
                  <a:lnTo>
                    <a:pt x="6698353" y="460794"/>
                  </a:lnTo>
                  <a:lnTo>
                    <a:pt x="6698353" y="435152"/>
                  </a:lnTo>
                  <a:lnTo>
                    <a:pt x="6782133" y="435152"/>
                  </a:lnTo>
                  <a:lnTo>
                    <a:pt x="6782133" y="407497"/>
                  </a:lnTo>
                  <a:lnTo>
                    <a:pt x="6997650" y="407497"/>
                  </a:lnTo>
                  <a:lnTo>
                    <a:pt x="6997650" y="376374"/>
                  </a:lnTo>
                  <a:lnTo>
                    <a:pt x="7111319" y="376374"/>
                  </a:lnTo>
                  <a:lnTo>
                    <a:pt x="7111319" y="342730"/>
                  </a:lnTo>
                  <a:lnTo>
                    <a:pt x="7129304" y="342730"/>
                  </a:lnTo>
                  <a:lnTo>
                    <a:pt x="7135278" y="342730"/>
                  </a:lnTo>
                  <a:lnTo>
                    <a:pt x="7141252" y="342730"/>
                  </a:lnTo>
                  <a:lnTo>
                    <a:pt x="7141252" y="308661"/>
                  </a:lnTo>
                  <a:lnTo>
                    <a:pt x="7147247" y="308661"/>
                  </a:lnTo>
                  <a:lnTo>
                    <a:pt x="7153220" y="308661"/>
                  </a:lnTo>
                  <a:lnTo>
                    <a:pt x="7159193" y="308661"/>
                  </a:lnTo>
                  <a:lnTo>
                    <a:pt x="7165188" y="308661"/>
                  </a:lnTo>
                  <a:lnTo>
                    <a:pt x="7165188" y="273659"/>
                  </a:lnTo>
                  <a:lnTo>
                    <a:pt x="7171163" y="273659"/>
                  </a:lnTo>
                  <a:lnTo>
                    <a:pt x="7171163" y="238396"/>
                  </a:lnTo>
                  <a:lnTo>
                    <a:pt x="7177158" y="238396"/>
                  </a:lnTo>
                  <a:lnTo>
                    <a:pt x="7189104" y="238396"/>
                  </a:lnTo>
                  <a:lnTo>
                    <a:pt x="7201241" y="238396"/>
                  </a:lnTo>
                  <a:lnTo>
                    <a:pt x="7201241" y="165987"/>
                  </a:lnTo>
                  <a:lnTo>
                    <a:pt x="7213230" y="165987"/>
                  </a:lnTo>
                  <a:lnTo>
                    <a:pt x="7219205" y="165987"/>
                  </a:lnTo>
                  <a:lnTo>
                    <a:pt x="7225200" y="165987"/>
                  </a:lnTo>
                  <a:lnTo>
                    <a:pt x="7225200" y="128334"/>
                  </a:lnTo>
                  <a:lnTo>
                    <a:pt x="7380727" y="128334"/>
                  </a:lnTo>
                  <a:lnTo>
                    <a:pt x="7380727" y="87981"/>
                  </a:lnTo>
                  <a:lnTo>
                    <a:pt x="7464507" y="87981"/>
                  </a:lnTo>
                  <a:lnTo>
                    <a:pt x="7464507" y="45108"/>
                  </a:lnTo>
                  <a:lnTo>
                    <a:pt x="7482449" y="45108"/>
                  </a:lnTo>
                  <a:lnTo>
                    <a:pt x="7494396" y="45108"/>
                  </a:lnTo>
                  <a:lnTo>
                    <a:pt x="7500391" y="45108"/>
                  </a:lnTo>
                  <a:lnTo>
                    <a:pt x="7512528" y="45108"/>
                  </a:lnTo>
                  <a:lnTo>
                    <a:pt x="7512528" y="-39"/>
                  </a:lnTo>
                  <a:lnTo>
                    <a:pt x="7883636" y="-39"/>
                  </a:lnTo>
                  <a:lnTo>
                    <a:pt x="7901641" y="-39"/>
                  </a:lnTo>
                </a:path>
              </a:pathLst>
            </a:custGeom>
            <a:noFill/>
            <a:ln w="27932" cap="flat">
              <a:solidFill>
                <a:srgbClr val="53585A"/>
              </a:solidFill>
              <a:prstDash val="solid"/>
              <a:round/>
            </a:ln>
          </p:spPr>
          <p:txBody>
            <a:bodyPr/>
            <a:lstStyle/>
            <a:p>
              <a:endParaRPr lang="en-GB"/>
            </a:p>
          </p:txBody>
        </p:sp>
        <p:sp>
          <p:nvSpPr>
            <p:cNvPr id="6" name="TextBox 5">
              <a:extLst>
                <a:ext uri="{FF2B5EF4-FFF2-40B4-BE49-F238E27FC236}">
                  <a16:creationId xmlns:a16="http://schemas.microsoft.com/office/drawing/2014/main" id="{70F58EEF-2F22-810E-3734-0623B8C7B096}"/>
                </a:ext>
              </a:extLst>
            </p:cNvPr>
            <p:cNvSpPr txBox="1"/>
            <p:nvPr/>
          </p:nvSpPr>
          <p:spPr>
            <a:xfrm>
              <a:off x="6779904" y="1598865"/>
              <a:ext cx="3239978" cy="754053"/>
            </a:xfrm>
            <a:prstGeom prst="rect">
              <a:avLst/>
            </a:prstGeom>
            <a:noFill/>
          </p:spPr>
          <p:txBody>
            <a:bodyPr vert="horz" wrap="square" lIns="91440" tIns="45720" rIns="91440" bIns="45720" rtlCol="0">
              <a:spAutoFit/>
            </a:bodyPr>
            <a:lstStyle/>
            <a:p>
              <a:pPr algn="l">
                <a:spcBef>
                  <a:spcPts val="600"/>
                </a:spcBef>
                <a:spcAft>
                  <a:spcPts val="0"/>
                </a:spcAft>
              </a:pPr>
              <a:r>
                <a:rPr lang="en-GB" sz="1400" b="1" spc="0" baseline="0">
                  <a:ln/>
                  <a:latin typeface="Arial"/>
                  <a:cs typeface="Arial"/>
                  <a:sym typeface="Arial"/>
                  <a:rtl val="0"/>
                </a:rPr>
                <a:t>Placebo</a:t>
              </a:r>
            </a:p>
            <a:p>
              <a:pPr algn="l">
                <a:spcBef>
                  <a:spcPts val="600"/>
                </a:spcBef>
                <a:spcAft>
                  <a:spcPts val="0"/>
                </a:spcAft>
              </a:pPr>
              <a:r>
                <a:rPr lang="en-GB" sz="1200">
                  <a:ln/>
                  <a:latin typeface="Arial"/>
                  <a:cs typeface="Arial"/>
                  <a:sym typeface="Arial"/>
                  <a:rtl val="0"/>
                </a:rPr>
                <a:t>No. of participants with event: </a:t>
              </a:r>
              <a:r>
                <a:rPr lang="en-GB" sz="1200" b="1">
                  <a:ln/>
                  <a:latin typeface="Arial"/>
                  <a:cs typeface="Arial"/>
                  <a:sym typeface="Arial"/>
                  <a:rtl val="0"/>
                </a:rPr>
                <a:t>134 (16.9%)</a:t>
              </a:r>
              <a:br>
                <a:rPr lang="en-GB" sz="1200" b="1">
                  <a:ln/>
                  <a:latin typeface="Arial"/>
                  <a:cs typeface="Arial"/>
                  <a:sym typeface="Arial"/>
                  <a:rtl val="0"/>
                </a:rPr>
              </a:br>
              <a:r>
                <a:rPr lang="en-GB" sz="1200">
                  <a:ln/>
                  <a:latin typeface="Arial"/>
                  <a:cs typeface="Arial"/>
                  <a:sym typeface="Arial"/>
                  <a:rtl val="0"/>
                </a:rPr>
                <a:t>n per </a:t>
              </a:r>
              <a:r>
                <a:rPr lang="en-GB" sz="1200" spc="0" baseline="0">
                  <a:ln/>
                  <a:latin typeface="Arial"/>
                  <a:cs typeface="Arial"/>
                  <a:sym typeface="Arial"/>
                  <a:rtl val="0"/>
                </a:rPr>
                <a:t>100 PY (95% CI): </a:t>
              </a:r>
              <a:r>
                <a:rPr lang="en-GB" sz="1200" b="1">
                  <a:ln/>
                  <a:latin typeface="Arial"/>
                  <a:cs typeface="Arial"/>
                  <a:sym typeface="Arial"/>
                  <a:rtl val="0"/>
                </a:rPr>
                <a:t>5.8</a:t>
              </a:r>
              <a:r>
                <a:rPr lang="en-GB" sz="1200" b="1" spc="0" baseline="0">
                  <a:ln/>
                  <a:latin typeface="Arial"/>
                  <a:cs typeface="Arial"/>
                  <a:sym typeface="Arial"/>
                  <a:rtl val="0"/>
                </a:rPr>
                <a:t> (4.9, 6.9)</a:t>
              </a:r>
            </a:p>
          </p:txBody>
        </p:sp>
      </p:grpSp>
      <p:sp>
        <p:nvSpPr>
          <p:cNvPr id="8" name="TextBox 4">
            <a:extLst>
              <a:ext uri="{FF2B5EF4-FFF2-40B4-BE49-F238E27FC236}">
                <a16:creationId xmlns:a16="http://schemas.microsoft.com/office/drawing/2014/main" id="{7994CE9F-0A87-BEC8-AE60-FF1D0EC1BC5D}"/>
              </a:ext>
            </a:extLst>
          </p:cNvPr>
          <p:cNvSpPr txBox="1"/>
          <p:nvPr/>
        </p:nvSpPr>
        <p:spPr>
          <a:xfrm>
            <a:off x="2069485" y="1377537"/>
            <a:ext cx="3838019" cy="592022"/>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chemeClr val="tx1"/>
                </a:solidFill>
                <a:cs typeface="Times New Roman" panose="02020603050405020304" pitchFamily="18" charset="0"/>
              </a:rPr>
              <a:t>Hazard ratio,</a:t>
            </a:r>
            <a:r>
              <a:rPr lang="en-GB" sz="1800" b="1" noProof="0">
                <a:solidFill>
                  <a:schemeClr val="tx1"/>
                </a:solidFill>
                <a:cs typeface="Times New Roman" panose="02020603050405020304" pitchFamily="18" charset="0"/>
              </a:rPr>
              <a:t> 0.77 </a:t>
            </a:r>
          </a:p>
          <a:p>
            <a:r>
              <a:rPr lang="en-GB" sz="1800" b="1" noProof="0">
                <a:solidFill>
                  <a:schemeClr val="tx1"/>
                </a:solidFill>
                <a:cs typeface="Times New Roman" panose="02020603050405020304" pitchFamily="18" charset="0"/>
              </a:rPr>
              <a:t>(95% CI, 0.60, </a:t>
            </a:r>
            <a:r>
              <a:rPr lang="en-GB" sz="1800" b="1">
                <a:solidFill>
                  <a:schemeClr val="tx1"/>
                </a:solidFill>
                <a:cs typeface="Times New Roman" panose="02020603050405020304" pitchFamily="18" charset="0"/>
              </a:rPr>
              <a:t>0.99</a:t>
            </a:r>
            <a:r>
              <a:rPr lang="en-GB" sz="1800" b="1" noProof="0">
                <a:solidFill>
                  <a:schemeClr val="tx1"/>
                </a:solidFill>
                <a:cs typeface="Times New Roman" panose="02020603050405020304" pitchFamily="18" charset="0"/>
              </a:rPr>
              <a:t>)</a:t>
            </a:r>
          </a:p>
          <a:p>
            <a:r>
              <a:rPr lang="en-GB" sz="1800" b="1" i="1" noProof="0">
                <a:solidFill>
                  <a:schemeClr val="tx1"/>
                </a:solidFill>
                <a:cs typeface="Times New Roman" panose="02020603050405020304" pitchFamily="18" charset="0"/>
              </a:rPr>
              <a:t>p</a:t>
            </a:r>
            <a:r>
              <a:rPr lang="en-GB" sz="1800" b="1" noProof="0">
                <a:solidFill>
                  <a:schemeClr val="tx1"/>
                </a:solidFill>
                <a:cs typeface="Times New Roman" panose="02020603050405020304" pitchFamily="18" charset="0"/>
              </a:rPr>
              <a:t>=0.043</a:t>
            </a:r>
            <a:endParaRPr lang="en-GB" sz="1800" b="1" noProof="0">
              <a:solidFill>
                <a:schemeClr val="tx1"/>
              </a:solidFill>
            </a:endParaRPr>
          </a:p>
        </p:txBody>
      </p:sp>
      <p:pic>
        <p:nvPicPr>
          <p:cNvPr id="2" name="Picture 2" descr="Glasgow 2026 | ERA">
            <a:extLst>
              <a:ext uri="{FF2B5EF4-FFF2-40B4-BE49-F238E27FC236}">
                <a16:creationId xmlns:a16="http://schemas.microsoft.com/office/drawing/2014/main" id="{71DD8588-DCF3-6A65-DB8D-8D7EF750D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58" name="Freeform: Shape 57">
            <a:extLst>
              <a:ext uri="{FF2B5EF4-FFF2-40B4-BE49-F238E27FC236}">
                <a16:creationId xmlns:a16="http://schemas.microsoft.com/office/drawing/2014/main" id="{E2AC0B0F-42A9-F2FD-35FC-77419D54D8EF}"/>
              </a:ext>
            </a:extLst>
          </p:cNvPr>
          <p:cNvSpPr/>
          <p:nvPr/>
        </p:nvSpPr>
        <p:spPr>
          <a:xfrm>
            <a:off x="4823187" y="4821714"/>
            <a:ext cx="20960" cy="64996"/>
          </a:xfrm>
          <a:custGeom>
            <a:avLst/>
            <a:gdLst>
              <a:gd name="csX0" fmla="*/ -150 w 20960"/>
              <a:gd name="csY0" fmla="*/ 64957 h 64996"/>
              <a:gd name="csX1" fmla="*/ -150 w 20960"/>
              <a:gd name="csY1" fmla="*/ -39 h 64996"/>
            </a:gdLst>
            <a:ahLst/>
            <a:cxnLst>
              <a:cxn ang="0">
                <a:pos x="csX0" y="csY0"/>
              </a:cxn>
              <a:cxn ang="0">
                <a:pos x="csX1" y="csY1"/>
              </a:cxn>
            </a:cxnLst>
            <a:rect l="l" t="t" r="r" b="b"/>
            <a:pathLst>
              <a:path w="20960" h="64996">
                <a:moveTo>
                  <a:pt x="-150" y="64957"/>
                </a:moveTo>
                <a:lnTo>
                  <a:pt x="-150" y="-39"/>
                </a:lnTo>
              </a:path>
            </a:pathLst>
          </a:custGeom>
          <a:noFill/>
          <a:ln w="20950" cap="flat">
            <a:solidFill>
              <a:schemeClr val="tx1"/>
            </a:solidFill>
            <a:prstDash val="solid"/>
            <a:round/>
          </a:ln>
        </p:spPr>
        <p:txBody>
          <a:bodyPr/>
          <a:lstStyle/>
          <a:p>
            <a:endParaRPr lang="en-GB"/>
          </a:p>
        </p:txBody>
      </p:sp>
    </p:spTree>
    <p:extLst>
      <p:ext uri="{BB962C8B-B14F-4D97-AF65-F5344CB8AC3E}">
        <p14:creationId xmlns:p14="http://schemas.microsoft.com/office/powerpoint/2010/main" val="1780991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DE26-EB0E-21F5-198A-FCB731C25F92}"/>
            </a:ext>
          </a:extLst>
        </p:cNvPr>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63B9FF0F-B3CB-9425-F62A-58E5455EFBD5}"/>
              </a:ext>
            </a:extLst>
          </p:cNvPr>
          <p:cNvGraphicFramePr>
            <a:graphicFrameLocks noGrp="1"/>
          </p:cNvGraphicFramePr>
          <p:nvPr/>
        </p:nvGraphicFramePr>
        <p:xfrm>
          <a:off x="659260" y="1305831"/>
          <a:ext cx="10900496" cy="4449924"/>
        </p:xfrm>
        <a:graphic>
          <a:graphicData uri="http://schemas.openxmlformats.org/drawingml/2006/table">
            <a:tbl>
              <a:tblPr firstRow="1" bandRow="1">
                <a:tableStyleId>{0660B408-B3CF-4A94-85FC-2B1E0A45F4A2}</a:tableStyleId>
              </a:tblPr>
              <a:tblGrid>
                <a:gridCol w="3841776">
                  <a:extLst>
                    <a:ext uri="{9D8B030D-6E8A-4147-A177-3AD203B41FA5}">
                      <a16:colId xmlns:a16="http://schemas.microsoft.com/office/drawing/2014/main" val="1305756037"/>
                    </a:ext>
                  </a:extLst>
                </a:gridCol>
                <a:gridCol w="814088">
                  <a:extLst>
                    <a:ext uri="{9D8B030D-6E8A-4147-A177-3AD203B41FA5}">
                      <a16:colId xmlns:a16="http://schemas.microsoft.com/office/drawing/2014/main" val="80009962"/>
                    </a:ext>
                  </a:extLst>
                </a:gridCol>
                <a:gridCol w="814088">
                  <a:extLst>
                    <a:ext uri="{9D8B030D-6E8A-4147-A177-3AD203B41FA5}">
                      <a16:colId xmlns:a16="http://schemas.microsoft.com/office/drawing/2014/main" val="90518288"/>
                    </a:ext>
                  </a:extLst>
                </a:gridCol>
                <a:gridCol w="814088">
                  <a:extLst>
                    <a:ext uri="{9D8B030D-6E8A-4147-A177-3AD203B41FA5}">
                      <a16:colId xmlns:a16="http://schemas.microsoft.com/office/drawing/2014/main" val="3210532852"/>
                    </a:ext>
                  </a:extLst>
                </a:gridCol>
                <a:gridCol w="814088">
                  <a:extLst>
                    <a:ext uri="{9D8B030D-6E8A-4147-A177-3AD203B41FA5}">
                      <a16:colId xmlns:a16="http://schemas.microsoft.com/office/drawing/2014/main" val="3422394962"/>
                    </a:ext>
                  </a:extLst>
                </a:gridCol>
                <a:gridCol w="1877703">
                  <a:extLst>
                    <a:ext uri="{9D8B030D-6E8A-4147-A177-3AD203B41FA5}">
                      <a16:colId xmlns:a16="http://schemas.microsoft.com/office/drawing/2014/main" val="2862376440"/>
                    </a:ext>
                  </a:extLst>
                </a:gridCol>
                <a:gridCol w="1109767">
                  <a:extLst>
                    <a:ext uri="{9D8B030D-6E8A-4147-A177-3AD203B41FA5}">
                      <a16:colId xmlns:a16="http://schemas.microsoft.com/office/drawing/2014/main" val="997591540"/>
                    </a:ext>
                  </a:extLst>
                </a:gridCol>
                <a:gridCol w="814898">
                  <a:extLst>
                    <a:ext uri="{9D8B030D-6E8A-4147-A177-3AD203B41FA5}">
                      <a16:colId xmlns:a16="http://schemas.microsoft.com/office/drawing/2014/main" val="3190640504"/>
                    </a:ext>
                  </a:extLst>
                </a:gridCol>
              </a:tblGrid>
              <a:tr h="388962">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88962">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86994395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385054822"/>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9686489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4" name="Slide Number Placeholder 3">
            <a:extLst>
              <a:ext uri="{FF2B5EF4-FFF2-40B4-BE49-F238E27FC236}">
                <a16:creationId xmlns:a16="http://schemas.microsoft.com/office/drawing/2014/main" id="{80252F46-1C32-4906-99BF-DC18FA0902E3}"/>
              </a:ext>
            </a:extLst>
          </p:cNvPr>
          <p:cNvSpPr>
            <a:spLocks noGrp="1"/>
          </p:cNvSpPr>
          <p:nvPr>
            <p:ph type="sldNum" sz="quarter" idx="17"/>
          </p:nvPr>
        </p:nvSpPr>
        <p:spPr/>
        <p:txBody>
          <a:bodyPr/>
          <a:lstStyle/>
          <a:p>
            <a:fld id="{7AF8E309-D608-654D-B811-6A2C46C88181}" type="slidenum">
              <a:rPr lang="en-GB" noProof="0" smtClean="0"/>
              <a:pPr/>
              <a:t>81</a:t>
            </a:fld>
            <a:endParaRPr lang="en-GB" noProof="0"/>
          </a:p>
        </p:txBody>
      </p:sp>
      <p:sp>
        <p:nvSpPr>
          <p:cNvPr id="2" name="Title 1">
            <a:extLst>
              <a:ext uri="{FF2B5EF4-FFF2-40B4-BE49-F238E27FC236}">
                <a16:creationId xmlns:a16="http://schemas.microsoft.com/office/drawing/2014/main" id="{E9392C39-4874-D317-2DDE-A8A6638F7C76}"/>
              </a:ext>
            </a:extLst>
          </p:cNvPr>
          <p:cNvSpPr>
            <a:spLocks noGrp="1"/>
          </p:cNvSpPr>
          <p:nvPr>
            <p:ph type="title"/>
          </p:nvPr>
        </p:nvSpPr>
        <p:spPr/>
        <p:txBody>
          <a:bodyPr/>
          <a:lstStyle/>
          <a:p>
            <a:r>
              <a:rPr lang="en-GB" noProof="0"/>
              <a:t>Kidney, CV, and mortality outcomes</a:t>
            </a:r>
          </a:p>
        </p:txBody>
      </p:sp>
      <p:sp>
        <p:nvSpPr>
          <p:cNvPr id="3" name="Footer Placeholder 2">
            <a:extLst>
              <a:ext uri="{FF2B5EF4-FFF2-40B4-BE49-F238E27FC236}">
                <a16:creationId xmlns:a16="http://schemas.microsoft.com/office/drawing/2014/main" id="{CF9EEA3C-2908-B887-0B40-17B8569A08EB}"/>
              </a:ext>
            </a:extLst>
          </p:cNvPr>
          <p:cNvSpPr>
            <a:spLocks noGrp="1"/>
          </p:cNvSpPr>
          <p:nvPr>
            <p:ph type="ftr" sz="quarter" idx="18"/>
          </p:nvPr>
        </p:nvSpPr>
        <p:spPr/>
        <p:txBody>
          <a:bodyPr/>
          <a:lstStyle/>
          <a:p>
            <a:r>
              <a:rPr lang="en-GB" noProof="0"/>
              <a:t>*Sustained eGFR &lt;15 mL/min/1.73 m</a:t>
            </a:r>
            <a:r>
              <a:rPr lang="en-GB" baseline="30000" noProof="0"/>
              <a:t>2</a:t>
            </a:r>
            <a:r>
              <a:rPr lang="en-GB" noProof="0"/>
              <a:t> or initiation of chronic dialysis or kidney transplantation.</a:t>
            </a:r>
          </a:p>
          <a:p>
            <a:r>
              <a:rPr lang="en-GB" noProof="0"/>
              <a:t>CI, confidence interval; CV, cardiovascular; eGFR, estimated glomerular filtration rate; HF, heart failure; PY, patient years.</a:t>
            </a:r>
          </a:p>
        </p:txBody>
      </p:sp>
      <p:sp>
        <p:nvSpPr>
          <p:cNvPr id="33" name="Rectangle 63">
            <a:extLst>
              <a:ext uri="{FF2B5EF4-FFF2-40B4-BE49-F238E27FC236}">
                <a16:creationId xmlns:a16="http://schemas.microsoft.com/office/drawing/2014/main" id="{6A05AC5C-C786-2246-3454-06067084A515}"/>
              </a:ext>
            </a:extLst>
          </p:cNvPr>
          <p:cNvSpPr>
            <a:spLocks noChangeArrowheads="1"/>
          </p:cNvSpPr>
          <p:nvPr/>
        </p:nvSpPr>
        <p:spPr bwMode="auto">
          <a:xfrm>
            <a:off x="775259" y="181841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Outcome</a:t>
            </a:r>
            <a:endParaRPr lang="en-GB" b="1" noProof="0">
              <a:solidFill>
                <a:schemeClr val="bg1"/>
              </a:solidFill>
            </a:endParaRPr>
          </a:p>
        </p:txBody>
      </p:sp>
      <p:sp>
        <p:nvSpPr>
          <p:cNvPr id="34" name="Rectangle 64">
            <a:extLst>
              <a:ext uri="{FF2B5EF4-FFF2-40B4-BE49-F238E27FC236}">
                <a16:creationId xmlns:a16="http://schemas.microsoft.com/office/drawing/2014/main" id="{A6E50140-68A9-AF16-2311-7497FFA87CA3}"/>
              </a:ext>
            </a:extLst>
          </p:cNvPr>
          <p:cNvSpPr>
            <a:spLocks noChangeArrowheads="1"/>
          </p:cNvSpPr>
          <p:nvPr/>
        </p:nvSpPr>
        <p:spPr bwMode="auto">
          <a:xfrm>
            <a:off x="4675065" y="174649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Finerenone</a:t>
            </a:r>
          </a:p>
          <a:p>
            <a:pPr algn="ctr"/>
            <a:r>
              <a:rPr lang="en-GB" sz="1000" b="1" noProof="0">
                <a:solidFill>
                  <a:schemeClr val="bg1"/>
                </a:solidFill>
              </a:rPr>
              <a:t>(N=7291)</a:t>
            </a:r>
            <a:endParaRPr lang="en-GB" b="1" noProof="0">
              <a:solidFill>
                <a:schemeClr val="bg1"/>
              </a:solidFill>
            </a:endParaRPr>
          </a:p>
        </p:txBody>
      </p:sp>
      <p:sp>
        <p:nvSpPr>
          <p:cNvPr id="35" name="Rectangle 65">
            <a:extLst>
              <a:ext uri="{FF2B5EF4-FFF2-40B4-BE49-F238E27FC236}">
                <a16:creationId xmlns:a16="http://schemas.microsoft.com/office/drawing/2014/main" id="{DE9BACF0-A416-E842-C904-7A80EC999AFC}"/>
              </a:ext>
            </a:extLst>
          </p:cNvPr>
          <p:cNvSpPr>
            <a:spLocks noChangeArrowheads="1"/>
          </p:cNvSpPr>
          <p:nvPr/>
        </p:nvSpPr>
        <p:spPr bwMode="auto">
          <a:xfrm>
            <a:off x="5623086" y="1746494"/>
            <a:ext cx="537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Placebo</a:t>
            </a:r>
          </a:p>
          <a:p>
            <a:pPr algn="ctr"/>
            <a:r>
              <a:rPr lang="en-GB" sz="1000" b="1" noProof="0">
                <a:solidFill>
                  <a:schemeClr val="bg1"/>
                </a:solidFill>
              </a:rPr>
              <a:t>(N=7283)</a:t>
            </a:r>
            <a:endParaRPr lang="en-GB" b="1" noProof="0">
              <a:solidFill>
                <a:schemeClr val="bg1"/>
              </a:solidFill>
            </a:endParaRPr>
          </a:p>
        </p:txBody>
      </p:sp>
      <p:sp>
        <p:nvSpPr>
          <p:cNvPr id="36" name="Rectangle 66">
            <a:extLst>
              <a:ext uri="{FF2B5EF4-FFF2-40B4-BE49-F238E27FC236}">
                <a16:creationId xmlns:a16="http://schemas.microsoft.com/office/drawing/2014/main" id="{DBE11A8F-57B8-847A-4046-7D58EA8B8665}"/>
              </a:ext>
            </a:extLst>
          </p:cNvPr>
          <p:cNvSpPr>
            <a:spLocks noChangeArrowheads="1"/>
          </p:cNvSpPr>
          <p:nvPr/>
        </p:nvSpPr>
        <p:spPr bwMode="auto">
          <a:xfrm>
            <a:off x="6423545" y="1823438"/>
            <a:ext cx="6892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Finerenone</a:t>
            </a:r>
            <a:endParaRPr lang="en-GB" b="1" noProof="0">
              <a:solidFill>
                <a:schemeClr val="bg1"/>
              </a:solidFill>
            </a:endParaRPr>
          </a:p>
        </p:txBody>
      </p:sp>
      <p:sp>
        <p:nvSpPr>
          <p:cNvPr id="37" name="Rectangle 67">
            <a:extLst>
              <a:ext uri="{FF2B5EF4-FFF2-40B4-BE49-F238E27FC236}">
                <a16:creationId xmlns:a16="http://schemas.microsoft.com/office/drawing/2014/main" id="{735F8561-12DB-7EE2-E70C-1CE4B8EDE612}"/>
              </a:ext>
            </a:extLst>
          </p:cNvPr>
          <p:cNvSpPr>
            <a:spLocks noChangeArrowheads="1"/>
          </p:cNvSpPr>
          <p:nvPr/>
        </p:nvSpPr>
        <p:spPr bwMode="auto">
          <a:xfrm>
            <a:off x="7408994" y="18234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Placebo</a:t>
            </a:r>
            <a:endParaRPr lang="en-GB" b="1" noProof="0">
              <a:solidFill>
                <a:schemeClr val="bg1"/>
              </a:solidFill>
            </a:endParaRPr>
          </a:p>
        </p:txBody>
      </p:sp>
      <p:sp>
        <p:nvSpPr>
          <p:cNvPr id="38" name="Rectangle 68">
            <a:extLst>
              <a:ext uri="{FF2B5EF4-FFF2-40B4-BE49-F238E27FC236}">
                <a16:creationId xmlns:a16="http://schemas.microsoft.com/office/drawing/2014/main" id="{1CA8AA55-2C26-DFD6-AFD8-F4D2EECA5485}"/>
              </a:ext>
            </a:extLst>
          </p:cNvPr>
          <p:cNvSpPr>
            <a:spLocks noChangeArrowheads="1"/>
          </p:cNvSpPr>
          <p:nvPr/>
        </p:nvSpPr>
        <p:spPr bwMode="auto">
          <a:xfrm>
            <a:off x="9352584" y="1818418"/>
            <a:ext cx="12791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Hazard ratio (95% CI)</a:t>
            </a:r>
            <a:endParaRPr lang="en-GB" b="1" noProof="0">
              <a:solidFill>
                <a:schemeClr val="bg1"/>
              </a:solidFill>
            </a:endParaRPr>
          </a:p>
        </p:txBody>
      </p:sp>
      <p:sp>
        <p:nvSpPr>
          <p:cNvPr id="39" name="Rectangle 71">
            <a:extLst>
              <a:ext uri="{FF2B5EF4-FFF2-40B4-BE49-F238E27FC236}">
                <a16:creationId xmlns:a16="http://schemas.microsoft.com/office/drawing/2014/main" id="{6D601754-F8A5-4D94-195A-1BFFB64068F7}"/>
              </a:ext>
            </a:extLst>
          </p:cNvPr>
          <p:cNvSpPr>
            <a:spLocks noChangeArrowheads="1"/>
          </p:cNvSpPr>
          <p:nvPr/>
        </p:nvSpPr>
        <p:spPr bwMode="auto">
          <a:xfrm>
            <a:off x="896262" y="2482833"/>
            <a:ext cx="3113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or sustained ≥57% decrease in eGFR</a:t>
            </a:r>
            <a:endParaRPr lang="en-GB" b="1" noProof="0"/>
          </a:p>
        </p:txBody>
      </p:sp>
      <p:sp>
        <p:nvSpPr>
          <p:cNvPr id="40" name="Rectangle 72">
            <a:extLst>
              <a:ext uri="{FF2B5EF4-FFF2-40B4-BE49-F238E27FC236}">
                <a16:creationId xmlns:a16="http://schemas.microsoft.com/office/drawing/2014/main" id="{C7563154-6C26-4210-D074-B28CC6399597}"/>
              </a:ext>
            </a:extLst>
          </p:cNvPr>
          <p:cNvSpPr>
            <a:spLocks noChangeArrowheads="1"/>
          </p:cNvSpPr>
          <p:nvPr/>
        </p:nvSpPr>
        <p:spPr bwMode="auto">
          <a:xfrm>
            <a:off x="4925823"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460</a:t>
            </a:r>
            <a:endParaRPr lang="en-GB" noProof="0"/>
          </a:p>
        </p:txBody>
      </p:sp>
      <p:sp>
        <p:nvSpPr>
          <p:cNvPr id="41" name="Rectangle 73">
            <a:extLst>
              <a:ext uri="{FF2B5EF4-FFF2-40B4-BE49-F238E27FC236}">
                <a16:creationId xmlns:a16="http://schemas.microsoft.com/office/drawing/2014/main" id="{5550AD13-75F6-46EC-2EA5-CB5B76AAF0CB}"/>
              </a:ext>
            </a:extLst>
          </p:cNvPr>
          <p:cNvSpPr>
            <a:spLocks noChangeArrowheads="1"/>
          </p:cNvSpPr>
          <p:nvPr/>
        </p:nvSpPr>
        <p:spPr bwMode="auto">
          <a:xfrm>
            <a:off x="5789799"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589</a:t>
            </a:r>
            <a:endParaRPr lang="en-GB" noProof="0"/>
          </a:p>
        </p:txBody>
      </p:sp>
      <p:sp>
        <p:nvSpPr>
          <p:cNvPr id="42" name="Rectangle 74">
            <a:extLst>
              <a:ext uri="{FF2B5EF4-FFF2-40B4-BE49-F238E27FC236}">
                <a16:creationId xmlns:a16="http://schemas.microsoft.com/office/drawing/2014/main" id="{EB7AB477-070B-AD50-2AB2-5D276F91FDFC}"/>
              </a:ext>
            </a:extLst>
          </p:cNvPr>
          <p:cNvSpPr>
            <a:spLocks noChangeArrowheads="1"/>
          </p:cNvSpPr>
          <p:nvPr/>
        </p:nvSpPr>
        <p:spPr bwMode="auto">
          <a:xfrm>
            <a:off x="6650393"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22.3</a:t>
            </a:r>
            <a:endParaRPr lang="en-GB" noProof="0"/>
          </a:p>
        </p:txBody>
      </p:sp>
      <p:sp>
        <p:nvSpPr>
          <p:cNvPr id="43" name="Rectangle 75">
            <a:extLst>
              <a:ext uri="{FF2B5EF4-FFF2-40B4-BE49-F238E27FC236}">
                <a16:creationId xmlns:a16="http://schemas.microsoft.com/office/drawing/2014/main" id="{25C37D5D-FABF-F97C-817A-9FA73F832419}"/>
              </a:ext>
            </a:extLst>
          </p:cNvPr>
          <p:cNvSpPr>
            <a:spLocks noChangeArrowheads="1"/>
          </p:cNvSpPr>
          <p:nvPr/>
        </p:nvSpPr>
        <p:spPr bwMode="auto">
          <a:xfrm>
            <a:off x="7508358"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45" name="Rectangle 77">
            <a:extLst>
              <a:ext uri="{FF2B5EF4-FFF2-40B4-BE49-F238E27FC236}">
                <a16:creationId xmlns:a16="http://schemas.microsoft.com/office/drawing/2014/main" id="{B0C3A892-BCE3-4183-81EB-6C7E9A8A7322}"/>
              </a:ext>
            </a:extLst>
          </p:cNvPr>
          <p:cNvSpPr>
            <a:spLocks noChangeArrowheads="1"/>
          </p:cNvSpPr>
          <p:nvPr/>
        </p:nvSpPr>
        <p:spPr bwMode="auto">
          <a:xfrm>
            <a:off x="896262" y="2784458"/>
            <a:ext cx="3738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or CV death</a:t>
            </a:r>
            <a:endParaRPr lang="en-GB" b="1" noProof="0"/>
          </a:p>
        </p:txBody>
      </p:sp>
      <p:sp>
        <p:nvSpPr>
          <p:cNvPr id="46" name="Rectangle 78">
            <a:extLst>
              <a:ext uri="{FF2B5EF4-FFF2-40B4-BE49-F238E27FC236}">
                <a16:creationId xmlns:a16="http://schemas.microsoft.com/office/drawing/2014/main" id="{C9DC2978-E6AA-7380-AA38-756DDE54E7C3}"/>
              </a:ext>
            </a:extLst>
          </p:cNvPr>
          <p:cNvSpPr>
            <a:spLocks noChangeArrowheads="1"/>
          </p:cNvSpPr>
          <p:nvPr/>
        </p:nvSpPr>
        <p:spPr bwMode="auto">
          <a:xfrm>
            <a:off x="4925823"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612</a:t>
            </a:r>
            <a:endParaRPr lang="en-GB" noProof="0"/>
          </a:p>
        </p:txBody>
      </p:sp>
      <p:sp>
        <p:nvSpPr>
          <p:cNvPr id="47" name="Rectangle 79">
            <a:extLst>
              <a:ext uri="{FF2B5EF4-FFF2-40B4-BE49-F238E27FC236}">
                <a16:creationId xmlns:a16="http://schemas.microsoft.com/office/drawing/2014/main" id="{69DDBFB2-2767-6DF9-CBF8-BA268AF2C626}"/>
              </a:ext>
            </a:extLst>
          </p:cNvPr>
          <p:cNvSpPr>
            <a:spLocks noChangeArrowheads="1"/>
          </p:cNvSpPr>
          <p:nvPr/>
        </p:nvSpPr>
        <p:spPr bwMode="auto">
          <a:xfrm>
            <a:off x="5789799"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763</a:t>
            </a:r>
            <a:endParaRPr lang="en-GB" noProof="0"/>
          </a:p>
        </p:txBody>
      </p:sp>
      <p:sp>
        <p:nvSpPr>
          <p:cNvPr id="48" name="Rectangle 80">
            <a:extLst>
              <a:ext uri="{FF2B5EF4-FFF2-40B4-BE49-F238E27FC236}">
                <a16:creationId xmlns:a16="http://schemas.microsoft.com/office/drawing/2014/main" id="{B0699D54-0725-F032-E6C7-BB8774F1BD87}"/>
              </a:ext>
            </a:extLst>
          </p:cNvPr>
          <p:cNvSpPr>
            <a:spLocks noChangeArrowheads="1"/>
          </p:cNvSpPr>
          <p:nvPr/>
        </p:nvSpPr>
        <p:spPr bwMode="auto">
          <a:xfrm>
            <a:off x="6650393"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29.7</a:t>
            </a:r>
            <a:endParaRPr lang="en-GB" noProof="0"/>
          </a:p>
        </p:txBody>
      </p:sp>
      <p:sp>
        <p:nvSpPr>
          <p:cNvPr id="49" name="Rectangle 81">
            <a:extLst>
              <a:ext uri="{FF2B5EF4-FFF2-40B4-BE49-F238E27FC236}">
                <a16:creationId xmlns:a16="http://schemas.microsoft.com/office/drawing/2014/main" id="{A60B42B5-F9A6-C8C6-0047-171B8A6C8C03}"/>
              </a:ext>
            </a:extLst>
          </p:cNvPr>
          <p:cNvSpPr>
            <a:spLocks noChangeArrowheads="1"/>
          </p:cNvSpPr>
          <p:nvPr/>
        </p:nvSpPr>
        <p:spPr bwMode="auto">
          <a:xfrm>
            <a:off x="7508358"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37.3</a:t>
            </a:r>
            <a:endParaRPr lang="en-GB" noProof="0"/>
          </a:p>
        </p:txBody>
      </p:sp>
      <p:sp>
        <p:nvSpPr>
          <p:cNvPr id="52" name="Rectangle 84">
            <a:extLst>
              <a:ext uri="{FF2B5EF4-FFF2-40B4-BE49-F238E27FC236}">
                <a16:creationId xmlns:a16="http://schemas.microsoft.com/office/drawing/2014/main" id="{99561DA3-2768-DB52-A2AA-DB6EA0500A7B}"/>
              </a:ext>
            </a:extLst>
          </p:cNvPr>
          <p:cNvSpPr>
            <a:spLocks noChangeArrowheads="1"/>
          </p:cNvSpPr>
          <p:nvPr/>
        </p:nvSpPr>
        <p:spPr bwMode="auto">
          <a:xfrm>
            <a:off x="4925823"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786</a:t>
            </a:r>
            <a:endParaRPr lang="en-GB" noProof="0"/>
          </a:p>
        </p:txBody>
      </p:sp>
      <p:sp>
        <p:nvSpPr>
          <p:cNvPr id="53" name="Rectangle 85">
            <a:extLst>
              <a:ext uri="{FF2B5EF4-FFF2-40B4-BE49-F238E27FC236}">
                <a16:creationId xmlns:a16="http://schemas.microsoft.com/office/drawing/2014/main" id="{877AE7A0-F443-BE3B-3991-ACC14B94B0E7}"/>
              </a:ext>
            </a:extLst>
          </p:cNvPr>
          <p:cNvSpPr>
            <a:spLocks noChangeArrowheads="1"/>
          </p:cNvSpPr>
          <p:nvPr/>
        </p:nvSpPr>
        <p:spPr bwMode="auto">
          <a:xfrm>
            <a:off x="5789799"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997</a:t>
            </a:r>
            <a:endParaRPr lang="en-GB" noProof="0"/>
          </a:p>
        </p:txBody>
      </p:sp>
      <p:sp>
        <p:nvSpPr>
          <p:cNvPr id="54" name="Rectangle 86">
            <a:extLst>
              <a:ext uri="{FF2B5EF4-FFF2-40B4-BE49-F238E27FC236}">
                <a16:creationId xmlns:a16="http://schemas.microsoft.com/office/drawing/2014/main" id="{2E5EDA72-F568-7B24-8133-85D64235E15D}"/>
              </a:ext>
            </a:extLst>
          </p:cNvPr>
          <p:cNvSpPr>
            <a:spLocks noChangeArrowheads="1"/>
          </p:cNvSpPr>
          <p:nvPr/>
        </p:nvSpPr>
        <p:spPr bwMode="auto">
          <a:xfrm>
            <a:off x="6650393"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38.6</a:t>
            </a:r>
            <a:endParaRPr lang="en-GB" noProof="0"/>
          </a:p>
        </p:txBody>
      </p:sp>
      <p:sp>
        <p:nvSpPr>
          <p:cNvPr id="55" name="Rectangle 87">
            <a:extLst>
              <a:ext uri="{FF2B5EF4-FFF2-40B4-BE49-F238E27FC236}">
                <a16:creationId xmlns:a16="http://schemas.microsoft.com/office/drawing/2014/main" id="{ECE24CAC-6F71-9256-6547-02C832D6D470}"/>
              </a:ext>
            </a:extLst>
          </p:cNvPr>
          <p:cNvSpPr>
            <a:spLocks noChangeArrowheads="1"/>
          </p:cNvSpPr>
          <p:nvPr/>
        </p:nvSpPr>
        <p:spPr bwMode="auto">
          <a:xfrm>
            <a:off x="7508358"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49.6</a:t>
            </a:r>
            <a:endParaRPr lang="en-GB" noProof="0"/>
          </a:p>
        </p:txBody>
      </p:sp>
      <p:sp>
        <p:nvSpPr>
          <p:cNvPr id="57" name="Rectangle 89">
            <a:extLst>
              <a:ext uri="{FF2B5EF4-FFF2-40B4-BE49-F238E27FC236}">
                <a16:creationId xmlns:a16="http://schemas.microsoft.com/office/drawing/2014/main" id="{6E5B3B28-E954-A514-ED77-9101313250B4}"/>
              </a:ext>
            </a:extLst>
          </p:cNvPr>
          <p:cNvSpPr>
            <a:spLocks noChangeArrowheads="1"/>
          </p:cNvSpPr>
          <p:nvPr/>
        </p:nvSpPr>
        <p:spPr bwMode="auto">
          <a:xfrm>
            <a:off x="896263" y="3389296"/>
            <a:ext cx="8944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a:t>
            </a:r>
            <a:endParaRPr lang="en-GB" b="1" noProof="0"/>
          </a:p>
        </p:txBody>
      </p:sp>
      <p:sp>
        <p:nvSpPr>
          <p:cNvPr id="105" name="Rectangle 64">
            <a:extLst>
              <a:ext uri="{FF2B5EF4-FFF2-40B4-BE49-F238E27FC236}">
                <a16:creationId xmlns:a16="http://schemas.microsoft.com/office/drawing/2014/main" id="{01D835A1-A772-A9DE-DB62-5CE802EA53BB}"/>
              </a:ext>
            </a:extLst>
          </p:cNvPr>
          <p:cNvSpPr>
            <a:spLocks noChangeArrowheads="1"/>
          </p:cNvSpPr>
          <p:nvPr/>
        </p:nvSpPr>
        <p:spPr bwMode="auto">
          <a:xfrm>
            <a:off x="5140731" y="151167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Events</a:t>
            </a:r>
            <a:endParaRPr lang="en-GB" b="1" noProof="0">
              <a:solidFill>
                <a:schemeClr val="bg1"/>
              </a:solidFill>
            </a:endParaRPr>
          </a:p>
        </p:txBody>
      </p:sp>
      <p:sp>
        <p:nvSpPr>
          <p:cNvPr id="106" name="Rectangle 64">
            <a:extLst>
              <a:ext uri="{FF2B5EF4-FFF2-40B4-BE49-F238E27FC236}">
                <a16:creationId xmlns:a16="http://schemas.microsoft.com/office/drawing/2014/main" id="{29449BF3-8984-62D7-941D-88EB3C0BF45A}"/>
              </a:ext>
            </a:extLst>
          </p:cNvPr>
          <p:cNvSpPr>
            <a:spLocks noChangeArrowheads="1"/>
          </p:cNvSpPr>
          <p:nvPr/>
        </p:nvSpPr>
        <p:spPr bwMode="auto">
          <a:xfrm>
            <a:off x="6509562" y="1508060"/>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 rate/1000 PY</a:t>
            </a:r>
            <a:endParaRPr lang="en-GB" b="1" noProof="0">
              <a:solidFill>
                <a:schemeClr val="bg1"/>
              </a:solidFill>
            </a:endParaRPr>
          </a:p>
        </p:txBody>
      </p:sp>
      <p:sp>
        <p:nvSpPr>
          <p:cNvPr id="107" name="Rectangle 68">
            <a:extLst>
              <a:ext uri="{FF2B5EF4-FFF2-40B4-BE49-F238E27FC236}">
                <a16:creationId xmlns:a16="http://schemas.microsoft.com/office/drawing/2014/main" id="{318326F5-868D-6815-0438-3A66255ED069}"/>
              </a:ext>
            </a:extLst>
          </p:cNvPr>
          <p:cNvSpPr>
            <a:spLocks noChangeArrowheads="1"/>
          </p:cNvSpPr>
          <p:nvPr/>
        </p:nvSpPr>
        <p:spPr bwMode="auto">
          <a:xfrm>
            <a:off x="10918412" y="1818418"/>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i="1">
                <a:solidFill>
                  <a:schemeClr val="bg1"/>
                </a:solidFill>
              </a:rPr>
              <a:t>p-</a:t>
            </a:r>
            <a:r>
              <a:rPr lang="en-GB" sz="1000" b="1" noProof="0">
                <a:solidFill>
                  <a:schemeClr val="bg1"/>
                </a:solidFill>
              </a:rPr>
              <a:t>value</a:t>
            </a:r>
            <a:endParaRPr lang="en-GB" b="1" noProof="0">
              <a:solidFill>
                <a:schemeClr val="bg1"/>
              </a:solidFill>
            </a:endParaRPr>
          </a:p>
        </p:txBody>
      </p:sp>
      <p:sp>
        <p:nvSpPr>
          <p:cNvPr id="108" name="Rectangle 72">
            <a:extLst>
              <a:ext uri="{FF2B5EF4-FFF2-40B4-BE49-F238E27FC236}">
                <a16:creationId xmlns:a16="http://schemas.microsoft.com/office/drawing/2014/main" id="{B991A2BC-6432-CD0B-45EA-946B81C4A0A7}"/>
              </a:ext>
            </a:extLst>
          </p:cNvPr>
          <p:cNvSpPr>
            <a:spLocks noChangeArrowheads="1"/>
          </p:cNvSpPr>
          <p:nvPr/>
        </p:nvSpPr>
        <p:spPr bwMode="auto">
          <a:xfrm>
            <a:off x="10905318" y="2478171"/>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09" name="Rectangle 78">
            <a:extLst>
              <a:ext uri="{FF2B5EF4-FFF2-40B4-BE49-F238E27FC236}">
                <a16:creationId xmlns:a16="http://schemas.microsoft.com/office/drawing/2014/main" id="{1AADDD1A-CEBB-1D35-9F5A-7E2DA67B21BC}"/>
              </a:ext>
            </a:extLst>
          </p:cNvPr>
          <p:cNvSpPr>
            <a:spLocks noChangeArrowheads="1"/>
          </p:cNvSpPr>
          <p:nvPr/>
        </p:nvSpPr>
        <p:spPr bwMode="auto">
          <a:xfrm>
            <a:off x="10905318" y="2779796"/>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10" name="Rectangle 84">
            <a:extLst>
              <a:ext uri="{FF2B5EF4-FFF2-40B4-BE49-F238E27FC236}">
                <a16:creationId xmlns:a16="http://schemas.microsoft.com/office/drawing/2014/main" id="{6C106F0F-2693-6064-D8B3-F93D6767976B}"/>
              </a:ext>
            </a:extLst>
          </p:cNvPr>
          <p:cNvSpPr>
            <a:spLocks noChangeArrowheads="1"/>
          </p:cNvSpPr>
          <p:nvPr/>
        </p:nvSpPr>
        <p:spPr bwMode="auto">
          <a:xfrm>
            <a:off x="10905318" y="3083009"/>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grpSp>
        <p:nvGrpSpPr>
          <p:cNvPr id="26" name="Group 25">
            <a:extLst>
              <a:ext uri="{FF2B5EF4-FFF2-40B4-BE49-F238E27FC236}">
                <a16:creationId xmlns:a16="http://schemas.microsoft.com/office/drawing/2014/main" id="{70B49BCC-6555-56CD-DCA7-0E09C6AD9826}"/>
              </a:ext>
            </a:extLst>
          </p:cNvPr>
          <p:cNvGrpSpPr/>
          <p:nvPr/>
        </p:nvGrpSpPr>
        <p:grpSpPr>
          <a:xfrm>
            <a:off x="7451386" y="6078741"/>
            <a:ext cx="2199591" cy="439967"/>
            <a:chOff x="7313159" y="6004310"/>
            <a:chExt cx="2199591" cy="439967"/>
          </a:xfrm>
        </p:grpSpPr>
        <p:sp>
          <p:nvSpPr>
            <p:cNvPr id="118" name="TextBox 117">
              <a:extLst>
                <a:ext uri="{FF2B5EF4-FFF2-40B4-BE49-F238E27FC236}">
                  <a16:creationId xmlns:a16="http://schemas.microsoft.com/office/drawing/2014/main" id="{805AA8F8-ACA3-1406-6517-FA95A92BFFB8}"/>
                </a:ext>
              </a:extLst>
            </p:cNvPr>
            <p:cNvSpPr txBox="1"/>
            <p:nvPr/>
          </p:nvSpPr>
          <p:spPr>
            <a:xfrm>
              <a:off x="7313159" y="6041078"/>
              <a:ext cx="140682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finerenone</a:t>
              </a:r>
            </a:p>
          </p:txBody>
        </p:sp>
        <p:sp>
          <p:nvSpPr>
            <p:cNvPr id="119" name="TextBox 118">
              <a:extLst>
                <a:ext uri="{FF2B5EF4-FFF2-40B4-BE49-F238E27FC236}">
                  <a16:creationId xmlns:a16="http://schemas.microsoft.com/office/drawing/2014/main" id="{D7D0BAF9-6879-DD2C-61B4-060FCA3F0A19}"/>
                </a:ext>
              </a:extLst>
            </p:cNvPr>
            <p:cNvSpPr txBox="1"/>
            <p:nvPr/>
          </p:nvSpPr>
          <p:spPr>
            <a:xfrm>
              <a:off x="8856980" y="6041078"/>
              <a:ext cx="655770"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placebo</a:t>
              </a:r>
            </a:p>
          </p:txBody>
        </p:sp>
        <p:cxnSp>
          <p:nvCxnSpPr>
            <p:cNvPr id="120" name="Straight Arrow Connector 119">
              <a:extLst>
                <a:ext uri="{FF2B5EF4-FFF2-40B4-BE49-F238E27FC236}">
                  <a16:creationId xmlns:a16="http://schemas.microsoft.com/office/drawing/2014/main" id="{AC2136F3-F409-F4A6-71CC-BE32DFC7263A}"/>
                </a:ext>
              </a:extLst>
            </p:cNvPr>
            <p:cNvCxnSpPr>
              <a:cxnSpLocks/>
            </p:cNvCxnSpPr>
            <p:nvPr/>
          </p:nvCxnSpPr>
          <p:spPr>
            <a:xfrm flipH="1">
              <a:off x="7912248" y="6004310"/>
              <a:ext cx="7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174CF46-DAA7-01A0-B82C-43249591355E}"/>
                </a:ext>
              </a:extLst>
            </p:cNvPr>
            <p:cNvCxnSpPr>
              <a:cxnSpLocks/>
            </p:cNvCxnSpPr>
            <p:nvPr/>
          </p:nvCxnSpPr>
          <p:spPr>
            <a:xfrm>
              <a:off x="8960973" y="6004310"/>
              <a:ext cx="39180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90">
            <a:extLst>
              <a:ext uri="{FF2B5EF4-FFF2-40B4-BE49-F238E27FC236}">
                <a16:creationId xmlns:a16="http://schemas.microsoft.com/office/drawing/2014/main" id="{19C2432E-1248-E7A5-A067-9F61265C8CCB}"/>
              </a:ext>
            </a:extLst>
          </p:cNvPr>
          <p:cNvSpPr>
            <a:spLocks noChangeArrowheads="1"/>
          </p:cNvSpPr>
          <p:nvPr/>
        </p:nvSpPr>
        <p:spPr bwMode="auto">
          <a:xfrm>
            <a:off x="4925823"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346</a:t>
            </a:r>
            <a:endParaRPr lang="en-GB" noProof="0"/>
          </a:p>
        </p:txBody>
      </p:sp>
      <p:sp>
        <p:nvSpPr>
          <p:cNvPr id="167" name="Rectangle 91">
            <a:extLst>
              <a:ext uri="{FF2B5EF4-FFF2-40B4-BE49-F238E27FC236}">
                <a16:creationId xmlns:a16="http://schemas.microsoft.com/office/drawing/2014/main" id="{E6B93CA1-DC34-4BA8-76BB-DCD03AF99119}"/>
              </a:ext>
            </a:extLst>
          </p:cNvPr>
          <p:cNvSpPr>
            <a:spLocks noChangeArrowheads="1"/>
          </p:cNvSpPr>
          <p:nvPr/>
        </p:nvSpPr>
        <p:spPr bwMode="auto">
          <a:xfrm>
            <a:off x="5789799"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399</a:t>
            </a:r>
            <a:endParaRPr lang="en-GB" noProof="0"/>
          </a:p>
        </p:txBody>
      </p:sp>
      <p:sp>
        <p:nvSpPr>
          <p:cNvPr id="168" name="Rectangle 92">
            <a:extLst>
              <a:ext uri="{FF2B5EF4-FFF2-40B4-BE49-F238E27FC236}">
                <a16:creationId xmlns:a16="http://schemas.microsoft.com/office/drawing/2014/main" id="{AAA8D3AA-0CAA-3D04-71A4-65C02D238AD0}"/>
              </a:ext>
            </a:extLst>
          </p:cNvPr>
          <p:cNvSpPr>
            <a:spLocks noChangeArrowheads="1"/>
          </p:cNvSpPr>
          <p:nvPr/>
        </p:nvSpPr>
        <p:spPr bwMode="auto">
          <a:xfrm>
            <a:off x="6650393"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16.7</a:t>
            </a:r>
            <a:endParaRPr lang="en-GB" noProof="0"/>
          </a:p>
        </p:txBody>
      </p:sp>
      <p:sp>
        <p:nvSpPr>
          <p:cNvPr id="169" name="Rectangle 93">
            <a:extLst>
              <a:ext uri="{FF2B5EF4-FFF2-40B4-BE49-F238E27FC236}">
                <a16:creationId xmlns:a16="http://schemas.microsoft.com/office/drawing/2014/main" id="{0E3F4931-7ADF-8FC0-2908-0FA2ECF8E55E}"/>
              </a:ext>
            </a:extLst>
          </p:cNvPr>
          <p:cNvSpPr>
            <a:spLocks noChangeArrowheads="1"/>
          </p:cNvSpPr>
          <p:nvPr/>
        </p:nvSpPr>
        <p:spPr bwMode="auto">
          <a:xfrm>
            <a:off x="7508358"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19.4</a:t>
            </a:r>
            <a:endParaRPr lang="en-GB" noProof="0"/>
          </a:p>
        </p:txBody>
      </p:sp>
      <p:sp>
        <p:nvSpPr>
          <p:cNvPr id="171" name="Rectangle 90">
            <a:extLst>
              <a:ext uri="{FF2B5EF4-FFF2-40B4-BE49-F238E27FC236}">
                <a16:creationId xmlns:a16="http://schemas.microsoft.com/office/drawing/2014/main" id="{CC3CE548-B2BC-9124-0C90-5D2D3D60E3C7}"/>
              </a:ext>
            </a:extLst>
          </p:cNvPr>
          <p:cNvSpPr>
            <a:spLocks noChangeArrowheads="1"/>
          </p:cNvSpPr>
          <p:nvPr/>
        </p:nvSpPr>
        <p:spPr bwMode="auto">
          <a:xfrm>
            <a:off x="10980660" y="3384634"/>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0.0302</a:t>
            </a:r>
            <a:endParaRPr lang="en-GB" noProof="0"/>
          </a:p>
        </p:txBody>
      </p:sp>
      <p:sp>
        <p:nvSpPr>
          <p:cNvPr id="174" name="Rectangle 95">
            <a:extLst>
              <a:ext uri="{FF2B5EF4-FFF2-40B4-BE49-F238E27FC236}">
                <a16:creationId xmlns:a16="http://schemas.microsoft.com/office/drawing/2014/main" id="{9D3112E0-AD8E-822E-0762-3C1F0AD94E40}"/>
              </a:ext>
            </a:extLst>
          </p:cNvPr>
          <p:cNvSpPr>
            <a:spLocks noChangeArrowheads="1"/>
          </p:cNvSpPr>
          <p:nvPr/>
        </p:nvSpPr>
        <p:spPr bwMode="auto">
          <a:xfrm>
            <a:off x="896263" y="3690921"/>
            <a:ext cx="20374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Dialysis or kidney transplantation</a:t>
            </a:r>
            <a:endParaRPr lang="en-GB" b="1" noProof="0"/>
          </a:p>
        </p:txBody>
      </p:sp>
      <p:sp>
        <p:nvSpPr>
          <p:cNvPr id="175" name="Rectangle 96">
            <a:extLst>
              <a:ext uri="{FF2B5EF4-FFF2-40B4-BE49-F238E27FC236}">
                <a16:creationId xmlns:a16="http://schemas.microsoft.com/office/drawing/2014/main" id="{C177C091-E599-0AB2-14C5-099F96217A71}"/>
              </a:ext>
            </a:extLst>
          </p:cNvPr>
          <p:cNvSpPr>
            <a:spLocks noChangeArrowheads="1"/>
          </p:cNvSpPr>
          <p:nvPr/>
        </p:nvSpPr>
        <p:spPr bwMode="auto">
          <a:xfrm>
            <a:off x="4937024"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189</a:t>
            </a:r>
            <a:endParaRPr lang="en-GB" noProof="0"/>
          </a:p>
        </p:txBody>
      </p:sp>
      <p:sp>
        <p:nvSpPr>
          <p:cNvPr id="176" name="Rectangle 97">
            <a:extLst>
              <a:ext uri="{FF2B5EF4-FFF2-40B4-BE49-F238E27FC236}">
                <a16:creationId xmlns:a16="http://schemas.microsoft.com/office/drawing/2014/main" id="{79AA109A-ADA0-87A3-A702-E8F41E84C058}"/>
              </a:ext>
            </a:extLst>
          </p:cNvPr>
          <p:cNvSpPr>
            <a:spLocks noChangeArrowheads="1"/>
          </p:cNvSpPr>
          <p:nvPr/>
        </p:nvSpPr>
        <p:spPr bwMode="auto">
          <a:xfrm>
            <a:off x="5789799"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240</a:t>
            </a:r>
            <a:endParaRPr lang="en-GB" noProof="0"/>
          </a:p>
        </p:txBody>
      </p:sp>
      <p:sp>
        <p:nvSpPr>
          <p:cNvPr id="177" name="Rectangle 98">
            <a:extLst>
              <a:ext uri="{FF2B5EF4-FFF2-40B4-BE49-F238E27FC236}">
                <a16:creationId xmlns:a16="http://schemas.microsoft.com/office/drawing/2014/main" id="{674C8022-8DAB-C7E3-1928-481434EC4966}"/>
              </a:ext>
            </a:extLst>
          </p:cNvPr>
          <p:cNvSpPr>
            <a:spLocks noChangeArrowheads="1"/>
          </p:cNvSpPr>
          <p:nvPr/>
        </p:nvSpPr>
        <p:spPr bwMode="auto">
          <a:xfrm>
            <a:off x="6693674" y="369092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8.5</a:t>
            </a:r>
            <a:endParaRPr lang="en-GB" noProof="0"/>
          </a:p>
        </p:txBody>
      </p:sp>
      <p:sp>
        <p:nvSpPr>
          <p:cNvPr id="178" name="Rectangle 99">
            <a:extLst>
              <a:ext uri="{FF2B5EF4-FFF2-40B4-BE49-F238E27FC236}">
                <a16:creationId xmlns:a16="http://schemas.microsoft.com/office/drawing/2014/main" id="{96B83CCF-593A-C02E-27AD-1C495D2CD025}"/>
              </a:ext>
            </a:extLst>
          </p:cNvPr>
          <p:cNvSpPr>
            <a:spLocks noChangeArrowheads="1"/>
          </p:cNvSpPr>
          <p:nvPr/>
        </p:nvSpPr>
        <p:spPr bwMode="auto">
          <a:xfrm>
            <a:off x="7481107" y="3690921"/>
            <a:ext cx="2468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10.9</a:t>
            </a:r>
            <a:endParaRPr lang="en-GB" noProof="0"/>
          </a:p>
        </p:txBody>
      </p:sp>
      <p:sp>
        <p:nvSpPr>
          <p:cNvPr id="180" name="Rectangle 96">
            <a:extLst>
              <a:ext uri="{FF2B5EF4-FFF2-40B4-BE49-F238E27FC236}">
                <a16:creationId xmlns:a16="http://schemas.microsoft.com/office/drawing/2014/main" id="{41360DB6-4E99-995F-1F5E-8DFDA85241C8}"/>
              </a:ext>
            </a:extLst>
          </p:cNvPr>
          <p:cNvSpPr>
            <a:spLocks noChangeArrowheads="1"/>
          </p:cNvSpPr>
          <p:nvPr/>
        </p:nvSpPr>
        <p:spPr bwMode="auto">
          <a:xfrm>
            <a:off x="10988675" y="3686259"/>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0.0089</a:t>
            </a:r>
            <a:endParaRPr lang="en-GB" noProof="0"/>
          </a:p>
        </p:txBody>
      </p:sp>
      <p:sp>
        <p:nvSpPr>
          <p:cNvPr id="183" name="Rectangle 71">
            <a:extLst>
              <a:ext uri="{FF2B5EF4-FFF2-40B4-BE49-F238E27FC236}">
                <a16:creationId xmlns:a16="http://schemas.microsoft.com/office/drawing/2014/main" id="{1A67D4C1-F97E-71A6-5DD9-B14D00B31B46}"/>
              </a:ext>
            </a:extLst>
          </p:cNvPr>
          <p:cNvSpPr>
            <a:spLocks noChangeArrowheads="1"/>
          </p:cNvSpPr>
          <p:nvPr/>
        </p:nvSpPr>
        <p:spPr bwMode="auto">
          <a:xfrm>
            <a:off x="772083" y="2174106"/>
            <a:ext cx="10659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outcomes</a:t>
            </a:r>
            <a:endParaRPr lang="en-GB" b="1" noProof="0"/>
          </a:p>
        </p:txBody>
      </p:sp>
      <p:sp>
        <p:nvSpPr>
          <p:cNvPr id="216" name="object 3">
            <a:extLst>
              <a:ext uri="{FF2B5EF4-FFF2-40B4-BE49-F238E27FC236}">
                <a16:creationId xmlns:a16="http://schemas.microsoft.com/office/drawing/2014/main" id="{CDF3715E-9D43-51F7-A63D-4B4A1EA12299}"/>
              </a:ext>
            </a:extLst>
          </p:cNvPr>
          <p:cNvSpPr txBox="1"/>
          <p:nvPr/>
        </p:nvSpPr>
        <p:spPr>
          <a:xfrm>
            <a:off x="8025424" y="5827824"/>
            <a:ext cx="689396" cy="135935"/>
          </a:xfrm>
          <a:prstGeom prst="rect">
            <a:avLst/>
          </a:prstGeom>
        </p:spPr>
        <p:txBody>
          <a:bodyPr vert="horz" wrap="square" lIns="0" tIns="12700" rIns="0" bIns="0" rtlCol="0">
            <a:spAutoFit/>
          </a:bodyPr>
          <a:lstStyle/>
          <a:p>
            <a:pPr marL="12700">
              <a:lnSpc>
                <a:spcPct val="100000"/>
              </a:lnSpc>
              <a:spcBef>
                <a:spcPts val="100"/>
              </a:spcBef>
              <a:tabLst>
                <a:tab pos="467995" algn="l"/>
              </a:tabLst>
            </a:pPr>
            <a:r>
              <a:rPr lang="en-GB" sz="800" spc="-25" noProof="0">
                <a:latin typeface="Arial"/>
                <a:cs typeface="Arial"/>
              </a:rPr>
              <a:t>0.5</a:t>
            </a:r>
            <a:r>
              <a:rPr lang="en-GB" sz="800" noProof="0">
                <a:latin typeface="Arial"/>
                <a:cs typeface="Arial"/>
              </a:rPr>
              <a:t>	</a:t>
            </a:r>
            <a:r>
              <a:rPr lang="en-GB" sz="800" spc="-20" noProof="0">
                <a:latin typeface="Arial"/>
                <a:cs typeface="Arial"/>
              </a:rPr>
              <a:t>0.75</a:t>
            </a:r>
            <a:endParaRPr lang="en-GB" sz="800" noProof="0">
              <a:latin typeface="Arial"/>
              <a:cs typeface="Arial"/>
            </a:endParaRPr>
          </a:p>
        </p:txBody>
      </p:sp>
      <p:sp>
        <p:nvSpPr>
          <p:cNvPr id="217" name="object 4">
            <a:extLst>
              <a:ext uri="{FF2B5EF4-FFF2-40B4-BE49-F238E27FC236}">
                <a16:creationId xmlns:a16="http://schemas.microsoft.com/office/drawing/2014/main" id="{FE134475-4AB9-C3C5-7B00-3636F2AC71BD}"/>
              </a:ext>
            </a:extLst>
          </p:cNvPr>
          <p:cNvSpPr txBox="1"/>
          <p:nvPr/>
        </p:nvSpPr>
        <p:spPr>
          <a:xfrm>
            <a:off x="8908286" y="5827824"/>
            <a:ext cx="83114" cy="135935"/>
          </a:xfrm>
          <a:prstGeom prst="rect">
            <a:avLst/>
          </a:prstGeom>
        </p:spPr>
        <p:txBody>
          <a:bodyPr vert="horz" wrap="square" lIns="0" tIns="12700" rIns="0" bIns="0" rtlCol="0">
            <a:spAutoFit/>
          </a:bodyPr>
          <a:lstStyle/>
          <a:p>
            <a:pPr marL="12700">
              <a:lnSpc>
                <a:spcPct val="100000"/>
              </a:lnSpc>
              <a:spcBef>
                <a:spcPts val="100"/>
              </a:spcBef>
            </a:pPr>
            <a:r>
              <a:rPr lang="en-GB" sz="800" spc="-50" noProof="0">
                <a:latin typeface="Arial"/>
                <a:cs typeface="Arial"/>
              </a:rPr>
              <a:t>1</a:t>
            </a:r>
            <a:endParaRPr lang="en-GB" sz="800" noProof="0">
              <a:latin typeface="Arial"/>
              <a:cs typeface="Arial"/>
            </a:endParaRPr>
          </a:p>
        </p:txBody>
      </p:sp>
      <p:sp>
        <p:nvSpPr>
          <p:cNvPr id="218" name="object 5">
            <a:extLst>
              <a:ext uri="{FF2B5EF4-FFF2-40B4-BE49-F238E27FC236}">
                <a16:creationId xmlns:a16="http://schemas.microsoft.com/office/drawing/2014/main" id="{06B4A24C-4556-6172-F71E-A38665DB4DED}"/>
              </a:ext>
            </a:extLst>
          </p:cNvPr>
          <p:cNvSpPr txBox="1"/>
          <p:nvPr/>
        </p:nvSpPr>
        <p:spPr>
          <a:xfrm>
            <a:off x="9356599" y="5827824"/>
            <a:ext cx="169449" cy="135935"/>
          </a:xfrm>
          <a:prstGeom prst="rect">
            <a:avLst/>
          </a:prstGeom>
        </p:spPr>
        <p:txBody>
          <a:bodyPr vert="horz" wrap="square" lIns="0" tIns="12700" rIns="0" bIns="0" rtlCol="0">
            <a:spAutoFit/>
          </a:bodyPr>
          <a:lstStyle/>
          <a:p>
            <a:pPr marL="12700">
              <a:lnSpc>
                <a:spcPct val="100000"/>
              </a:lnSpc>
              <a:spcBef>
                <a:spcPts val="100"/>
              </a:spcBef>
            </a:pPr>
            <a:r>
              <a:rPr lang="en-GB" sz="800" spc="-25" noProof="0">
                <a:latin typeface="Arial"/>
                <a:cs typeface="Arial"/>
              </a:rPr>
              <a:t>1.5</a:t>
            </a:r>
            <a:endParaRPr lang="en-GB" sz="800" noProof="0">
              <a:latin typeface="Arial"/>
              <a:cs typeface="Arial"/>
            </a:endParaRPr>
          </a:p>
        </p:txBody>
      </p:sp>
      <p:sp>
        <p:nvSpPr>
          <p:cNvPr id="219" name="bg object 16">
            <a:extLst>
              <a:ext uri="{FF2B5EF4-FFF2-40B4-BE49-F238E27FC236}">
                <a16:creationId xmlns:a16="http://schemas.microsoft.com/office/drawing/2014/main" id="{53230299-F9FD-D5B5-61A2-5E84FFA652D2}"/>
              </a:ext>
            </a:extLst>
          </p:cNvPr>
          <p:cNvSpPr/>
          <p:nvPr/>
        </p:nvSpPr>
        <p:spPr>
          <a:xfrm>
            <a:off x="8949757" y="2054271"/>
            <a:ext cx="0" cy="3692890"/>
          </a:xfrm>
          <a:custGeom>
            <a:avLst/>
            <a:gdLst/>
            <a:ahLst/>
            <a:cxnLst/>
            <a:rect l="l" t="t" r="r" b="b"/>
            <a:pathLst>
              <a:path h="2302510">
                <a:moveTo>
                  <a:pt x="0" y="2302129"/>
                </a:moveTo>
                <a:lnTo>
                  <a:pt x="0" y="0"/>
                </a:lnTo>
              </a:path>
            </a:pathLst>
          </a:custGeom>
          <a:ln w="10795">
            <a:solidFill>
              <a:schemeClr val="tx1"/>
            </a:solidFill>
          </a:ln>
        </p:spPr>
        <p:txBody>
          <a:bodyPr wrap="square" lIns="0" tIns="0" rIns="0" bIns="0" rtlCol="0"/>
          <a:lstStyle/>
          <a:p>
            <a:endParaRPr lang="en-GB" noProof="0"/>
          </a:p>
        </p:txBody>
      </p:sp>
      <p:sp>
        <p:nvSpPr>
          <p:cNvPr id="239" name="bg object 36">
            <a:extLst>
              <a:ext uri="{FF2B5EF4-FFF2-40B4-BE49-F238E27FC236}">
                <a16:creationId xmlns:a16="http://schemas.microsoft.com/office/drawing/2014/main" id="{A1E7B486-5537-55E3-B85E-8CD6162436FC}"/>
              </a:ext>
            </a:extLst>
          </p:cNvPr>
          <p:cNvSpPr/>
          <p:nvPr/>
        </p:nvSpPr>
        <p:spPr>
          <a:xfrm>
            <a:off x="811984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240" name="bg object 37">
            <a:extLst>
              <a:ext uri="{FF2B5EF4-FFF2-40B4-BE49-F238E27FC236}">
                <a16:creationId xmlns:a16="http://schemas.microsoft.com/office/drawing/2014/main" id="{4A928401-753B-62BF-95E9-1429533BE805}"/>
              </a:ext>
            </a:extLst>
          </p:cNvPr>
          <p:cNvSpPr/>
          <p:nvPr/>
        </p:nvSpPr>
        <p:spPr>
          <a:xfrm>
            <a:off x="8604481"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241" name="bg object 38">
            <a:extLst>
              <a:ext uri="{FF2B5EF4-FFF2-40B4-BE49-F238E27FC236}">
                <a16:creationId xmlns:a16="http://schemas.microsoft.com/office/drawing/2014/main" id="{245AE40B-55D7-BBF9-A1A5-A4882B007ADE}"/>
              </a:ext>
            </a:extLst>
          </p:cNvPr>
          <p:cNvSpPr/>
          <p:nvPr/>
        </p:nvSpPr>
        <p:spPr>
          <a:xfrm>
            <a:off x="8949756"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242" name="bg object 39">
            <a:extLst>
              <a:ext uri="{FF2B5EF4-FFF2-40B4-BE49-F238E27FC236}">
                <a16:creationId xmlns:a16="http://schemas.microsoft.com/office/drawing/2014/main" id="{50B9A978-C7EA-FD3B-2595-1EDBD4AB1113}"/>
              </a:ext>
            </a:extLst>
          </p:cNvPr>
          <p:cNvSpPr/>
          <p:nvPr/>
        </p:nvSpPr>
        <p:spPr>
          <a:xfrm>
            <a:off x="943451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1" name="Oval 10">
            <a:extLst>
              <a:ext uri="{FF2B5EF4-FFF2-40B4-BE49-F238E27FC236}">
                <a16:creationId xmlns:a16="http://schemas.microsoft.com/office/drawing/2014/main" id="{60B97B0C-ADC0-9230-7062-49C78E68BF30}"/>
              </a:ext>
            </a:extLst>
          </p:cNvPr>
          <p:cNvSpPr/>
          <p:nvPr/>
        </p:nvSpPr>
        <p:spPr>
          <a:xfrm>
            <a:off x="10297786" y="5912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 name="Picture 4">
            <a:extLst>
              <a:ext uri="{FF2B5EF4-FFF2-40B4-BE49-F238E27FC236}">
                <a16:creationId xmlns:a16="http://schemas.microsoft.com/office/drawing/2014/main" id="{E0F5F5E5-F9D1-D692-20F5-41576ED5EEE8}"/>
              </a:ext>
            </a:extLst>
          </p:cNvPr>
          <p:cNvPicPr>
            <a:picLocks noChangeAspect="1"/>
          </p:cNvPicPr>
          <p:nvPr/>
        </p:nvPicPr>
        <p:blipFill rotWithShape="1">
          <a:blip r:embed="rId3"/>
          <a:stretch/>
        </p:blipFill>
        <p:spPr>
          <a:xfrm>
            <a:off x="10297786" y="620876"/>
            <a:ext cx="648609" cy="661356"/>
          </a:xfrm>
          <a:prstGeom prst="rect">
            <a:avLst/>
          </a:prstGeom>
          <a:ln>
            <a:noFill/>
          </a:ln>
          <a:effectLst/>
        </p:spPr>
      </p:pic>
      <p:grpSp>
        <p:nvGrpSpPr>
          <p:cNvPr id="13" name="Group 12">
            <a:extLst>
              <a:ext uri="{FF2B5EF4-FFF2-40B4-BE49-F238E27FC236}">
                <a16:creationId xmlns:a16="http://schemas.microsoft.com/office/drawing/2014/main" id="{DE6DA22B-33C0-1DC8-7C79-C1CBB906B2C0}"/>
              </a:ext>
            </a:extLst>
          </p:cNvPr>
          <p:cNvGrpSpPr/>
          <p:nvPr/>
        </p:nvGrpSpPr>
        <p:grpSpPr>
          <a:xfrm>
            <a:off x="11028700" y="600898"/>
            <a:ext cx="641185" cy="661356"/>
            <a:chOff x="11028700" y="397163"/>
            <a:chExt cx="641185" cy="661356"/>
          </a:xfrm>
        </p:grpSpPr>
        <p:sp>
          <p:nvSpPr>
            <p:cNvPr id="14" name="Oval 13">
              <a:extLst>
                <a:ext uri="{FF2B5EF4-FFF2-40B4-BE49-F238E27FC236}">
                  <a16:creationId xmlns:a16="http://schemas.microsoft.com/office/drawing/2014/main" id="{95E63D51-02AC-1200-7E79-56170D8AEA70}"/>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5" name="Picture 2">
              <a:extLst>
                <a:ext uri="{FF2B5EF4-FFF2-40B4-BE49-F238E27FC236}">
                  <a16:creationId xmlns:a16="http://schemas.microsoft.com/office/drawing/2014/main" id="{10E7F7F0-0712-3D9C-80C2-BC58FD45930C}"/>
                </a:ext>
              </a:extLst>
            </p:cNvPr>
            <p:cNvPicPr>
              <a:picLocks noChangeAspect="1"/>
            </p:cNvPicPr>
            <p:nvPr/>
          </p:nvPicPr>
          <p:blipFill rotWithShape="1">
            <a:blip r:embed="rId4"/>
            <a:stretch/>
          </p:blipFill>
          <p:spPr>
            <a:xfrm>
              <a:off x="11089114" y="511693"/>
              <a:ext cx="520355" cy="491506"/>
            </a:xfrm>
            <a:prstGeom prst="rect">
              <a:avLst/>
            </a:prstGeom>
            <a:effectLst/>
          </p:spPr>
        </p:pic>
      </p:grpSp>
      <p:sp>
        <p:nvSpPr>
          <p:cNvPr id="17" name="Rectangle 83">
            <a:extLst>
              <a:ext uri="{FF2B5EF4-FFF2-40B4-BE49-F238E27FC236}">
                <a16:creationId xmlns:a16="http://schemas.microsoft.com/office/drawing/2014/main" id="{A4653FD1-E127-A5A2-62C2-9CAAADA3101F}"/>
              </a:ext>
            </a:extLst>
          </p:cNvPr>
          <p:cNvSpPr>
            <a:spLocks noChangeArrowheads="1"/>
          </p:cNvSpPr>
          <p:nvPr/>
        </p:nvSpPr>
        <p:spPr bwMode="auto">
          <a:xfrm>
            <a:off x="896262" y="2997359"/>
            <a:ext cx="3055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a:t>
            </a:r>
            <a:br>
              <a:rPr lang="en-GB" sz="1000" b="1" noProof="0"/>
            </a:br>
            <a:r>
              <a:rPr lang="en-GB" sz="1000" b="1" noProof="0"/>
              <a:t>HF hospitalisation, or CV death</a:t>
            </a:r>
            <a:endParaRPr lang="en-GB" b="1" noProof="0"/>
          </a:p>
        </p:txBody>
      </p:sp>
      <p:cxnSp>
        <p:nvCxnSpPr>
          <p:cNvPr id="16" name="Straight Connector 15">
            <a:extLst>
              <a:ext uri="{FF2B5EF4-FFF2-40B4-BE49-F238E27FC236}">
                <a16:creationId xmlns:a16="http://schemas.microsoft.com/office/drawing/2014/main" id="{DD090B56-D57C-70B2-19D8-C7BDD8295E79}"/>
              </a:ext>
            </a:extLst>
          </p:cNvPr>
          <p:cNvCxnSpPr/>
          <p:nvPr/>
        </p:nvCxnSpPr>
        <p:spPr>
          <a:xfrm>
            <a:off x="8120534" y="5751779"/>
            <a:ext cx="131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5" name="Picture 2" descr="Glasgow 2026 | ERA">
            <a:extLst>
              <a:ext uri="{FF2B5EF4-FFF2-40B4-BE49-F238E27FC236}">
                <a16:creationId xmlns:a16="http://schemas.microsoft.com/office/drawing/2014/main" id="{F30C0990-3574-D950-38FB-8BE3EA30A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A9501155-6913-C5E8-36C7-CC3939988071}"/>
              </a:ext>
            </a:extLst>
          </p:cNvPr>
          <p:cNvGrpSpPr/>
          <p:nvPr/>
        </p:nvGrpSpPr>
        <p:grpSpPr>
          <a:xfrm>
            <a:off x="8489591" y="2510957"/>
            <a:ext cx="280670" cy="114935"/>
            <a:chOff x="8488723" y="2530007"/>
            <a:chExt cx="280670" cy="114935"/>
          </a:xfrm>
        </p:grpSpPr>
        <p:sp>
          <p:nvSpPr>
            <p:cNvPr id="58" name="bg object 17">
              <a:extLst>
                <a:ext uri="{FF2B5EF4-FFF2-40B4-BE49-F238E27FC236}">
                  <a16:creationId xmlns:a16="http://schemas.microsoft.com/office/drawing/2014/main" id="{2D9EBBC1-6CC2-409F-89C7-96019709C515}"/>
                </a:ext>
              </a:extLst>
            </p:cNvPr>
            <p:cNvSpPr/>
            <p:nvPr/>
          </p:nvSpPr>
          <p:spPr>
            <a:xfrm>
              <a:off x="8488723" y="2587284"/>
              <a:ext cx="280670" cy="0"/>
            </a:xfrm>
            <a:custGeom>
              <a:avLst/>
              <a:gdLst/>
              <a:ahLst/>
              <a:cxnLst/>
              <a:rect l="l" t="t" r="r" b="b"/>
              <a:pathLst>
                <a:path w="280670">
                  <a:moveTo>
                    <a:pt x="0" y="0"/>
                  </a:moveTo>
                  <a:lnTo>
                    <a:pt x="280416" y="0"/>
                  </a:lnTo>
                </a:path>
              </a:pathLst>
            </a:custGeom>
            <a:ln w="10795">
              <a:solidFill>
                <a:schemeClr val="tx1"/>
              </a:solidFill>
            </a:ln>
          </p:spPr>
          <p:txBody>
            <a:bodyPr wrap="square" lIns="0" tIns="0" rIns="0" bIns="0" rtlCol="0"/>
            <a:lstStyle/>
            <a:p>
              <a:endParaRPr/>
            </a:p>
          </p:txBody>
        </p:sp>
        <p:sp>
          <p:nvSpPr>
            <p:cNvPr id="67" name="bg object 26">
              <a:extLst>
                <a:ext uri="{FF2B5EF4-FFF2-40B4-BE49-F238E27FC236}">
                  <a16:creationId xmlns:a16="http://schemas.microsoft.com/office/drawing/2014/main" id="{9CF36249-8621-F774-70F4-A04F150CF09F}"/>
                </a:ext>
              </a:extLst>
            </p:cNvPr>
            <p:cNvSpPr/>
            <p:nvPr/>
          </p:nvSpPr>
          <p:spPr>
            <a:xfrm>
              <a:off x="8564289" y="2530007"/>
              <a:ext cx="114935" cy="114935"/>
            </a:xfrm>
            <a:custGeom>
              <a:avLst/>
              <a:gdLst/>
              <a:ahLst/>
              <a:cxnLst/>
              <a:rect l="l" t="t" r="r" b="b"/>
              <a:pathLst>
                <a:path w="114934" h="114934">
                  <a:moveTo>
                    <a:pt x="114553" y="0"/>
                  </a:moveTo>
                  <a:lnTo>
                    <a:pt x="0" y="0"/>
                  </a:lnTo>
                  <a:lnTo>
                    <a:pt x="0" y="114554"/>
                  </a:lnTo>
                  <a:lnTo>
                    <a:pt x="114553" y="114554"/>
                  </a:lnTo>
                  <a:lnTo>
                    <a:pt x="114553" y="0"/>
                  </a:lnTo>
                  <a:close/>
                </a:path>
              </a:pathLst>
            </a:custGeom>
            <a:solidFill>
              <a:schemeClr val="tx1"/>
            </a:solidFill>
          </p:spPr>
          <p:txBody>
            <a:bodyPr wrap="square" lIns="0" tIns="0" rIns="0" bIns="0" rtlCol="0"/>
            <a:lstStyle/>
            <a:p>
              <a:endParaRPr/>
            </a:p>
          </p:txBody>
        </p:sp>
      </p:grpSp>
      <p:grpSp>
        <p:nvGrpSpPr>
          <p:cNvPr id="79" name="Group 78">
            <a:extLst>
              <a:ext uri="{FF2B5EF4-FFF2-40B4-BE49-F238E27FC236}">
                <a16:creationId xmlns:a16="http://schemas.microsoft.com/office/drawing/2014/main" id="{A0AA5128-0587-756D-72A1-2AE644D9DFF1}"/>
              </a:ext>
            </a:extLst>
          </p:cNvPr>
          <p:cNvGrpSpPr/>
          <p:nvPr/>
        </p:nvGrpSpPr>
        <p:grpSpPr>
          <a:xfrm>
            <a:off x="8541153" y="2797470"/>
            <a:ext cx="256540" cy="129539"/>
            <a:chOff x="8540285" y="2778420"/>
            <a:chExt cx="256540" cy="129539"/>
          </a:xfrm>
        </p:grpSpPr>
        <p:sp>
          <p:nvSpPr>
            <p:cNvPr id="59" name="bg object 18">
              <a:extLst>
                <a:ext uri="{FF2B5EF4-FFF2-40B4-BE49-F238E27FC236}">
                  <a16:creationId xmlns:a16="http://schemas.microsoft.com/office/drawing/2014/main" id="{F62BDDF3-A8DB-7434-5B57-8DFC54F6FE4C}"/>
                </a:ext>
              </a:extLst>
            </p:cNvPr>
            <p:cNvSpPr/>
            <p:nvPr/>
          </p:nvSpPr>
          <p:spPr>
            <a:xfrm>
              <a:off x="8540285" y="2843062"/>
              <a:ext cx="256540" cy="0"/>
            </a:xfrm>
            <a:custGeom>
              <a:avLst/>
              <a:gdLst/>
              <a:ahLst/>
              <a:cxnLst/>
              <a:rect l="l" t="t" r="r" b="b"/>
              <a:pathLst>
                <a:path w="256540">
                  <a:moveTo>
                    <a:pt x="0" y="0"/>
                  </a:moveTo>
                  <a:lnTo>
                    <a:pt x="256285" y="0"/>
                  </a:lnTo>
                </a:path>
              </a:pathLst>
            </a:custGeom>
            <a:ln w="10795">
              <a:solidFill>
                <a:schemeClr val="tx1"/>
              </a:solidFill>
            </a:ln>
          </p:spPr>
          <p:txBody>
            <a:bodyPr wrap="square" lIns="0" tIns="0" rIns="0" bIns="0" rtlCol="0"/>
            <a:lstStyle/>
            <a:p>
              <a:endParaRPr/>
            </a:p>
          </p:txBody>
        </p:sp>
        <p:sp>
          <p:nvSpPr>
            <p:cNvPr id="68" name="bg object 27">
              <a:extLst>
                <a:ext uri="{FF2B5EF4-FFF2-40B4-BE49-F238E27FC236}">
                  <a16:creationId xmlns:a16="http://schemas.microsoft.com/office/drawing/2014/main" id="{3A907524-2D25-99D0-D099-AF4D08D1CF58}"/>
                </a:ext>
              </a:extLst>
            </p:cNvPr>
            <p:cNvSpPr/>
            <p:nvPr/>
          </p:nvSpPr>
          <p:spPr>
            <a:xfrm>
              <a:off x="8603151" y="2778420"/>
              <a:ext cx="129539" cy="129539"/>
            </a:xfrm>
            <a:custGeom>
              <a:avLst/>
              <a:gdLst/>
              <a:ahLst/>
              <a:cxnLst/>
              <a:rect l="l" t="t" r="r" b="b"/>
              <a:pathLst>
                <a:path w="129540" h="129540">
                  <a:moveTo>
                    <a:pt x="129285" y="0"/>
                  </a:moveTo>
                  <a:lnTo>
                    <a:pt x="0" y="0"/>
                  </a:lnTo>
                  <a:lnTo>
                    <a:pt x="0" y="129286"/>
                  </a:lnTo>
                  <a:lnTo>
                    <a:pt x="129285" y="129286"/>
                  </a:lnTo>
                  <a:lnTo>
                    <a:pt x="129285" y="0"/>
                  </a:lnTo>
                  <a:close/>
                </a:path>
              </a:pathLst>
            </a:custGeom>
            <a:solidFill>
              <a:schemeClr val="tx1"/>
            </a:solidFill>
          </p:spPr>
          <p:txBody>
            <a:bodyPr wrap="square" lIns="0" tIns="0" rIns="0" bIns="0" rtlCol="0"/>
            <a:lstStyle/>
            <a:p>
              <a:endParaRPr/>
            </a:p>
          </p:txBody>
        </p:sp>
      </p:grpSp>
      <p:grpSp>
        <p:nvGrpSpPr>
          <p:cNvPr id="80" name="Group 79">
            <a:extLst>
              <a:ext uri="{FF2B5EF4-FFF2-40B4-BE49-F238E27FC236}">
                <a16:creationId xmlns:a16="http://schemas.microsoft.com/office/drawing/2014/main" id="{AB35E903-1956-D7D3-4971-917EB3CADA62}"/>
              </a:ext>
            </a:extLst>
          </p:cNvPr>
          <p:cNvGrpSpPr/>
          <p:nvPr/>
        </p:nvGrpSpPr>
        <p:grpSpPr>
          <a:xfrm>
            <a:off x="8524136" y="3083728"/>
            <a:ext cx="232410" cy="144780"/>
            <a:chOff x="8523268" y="3026578"/>
            <a:chExt cx="232410" cy="144780"/>
          </a:xfrm>
        </p:grpSpPr>
        <p:sp>
          <p:nvSpPr>
            <p:cNvPr id="60" name="bg object 19">
              <a:extLst>
                <a:ext uri="{FF2B5EF4-FFF2-40B4-BE49-F238E27FC236}">
                  <a16:creationId xmlns:a16="http://schemas.microsoft.com/office/drawing/2014/main" id="{E058FA98-7705-AAC7-3DA7-57F76F913BED}"/>
                </a:ext>
              </a:extLst>
            </p:cNvPr>
            <p:cNvSpPr/>
            <p:nvPr/>
          </p:nvSpPr>
          <p:spPr>
            <a:xfrm>
              <a:off x="8523268" y="3098840"/>
              <a:ext cx="232410" cy="0"/>
            </a:xfrm>
            <a:custGeom>
              <a:avLst/>
              <a:gdLst/>
              <a:ahLst/>
              <a:cxnLst/>
              <a:rect l="l" t="t" r="r" b="b"/>
              <a:pathLst>
                <a:path w="232409">
                  <a:moveTo>
                    <a:pt x="0" y="0"/>
                  </a:moveTo>
                  <a:lnTo>
                    <a:pt x="231901" y="0"/>
                  </a:lnTo>
                </a:path>
              </a:pathLst>
            </a:custGeom>
            <a:ln w="10795">
              <a:solidFill>
                <a:schemeClr val="tx1"/>
              </a:solidFill>
            </a:ln>
          </p:spPr>
          <p:txBody>
            <a:bodyPr wrap="square" lIns="0" tIns="0" rIns="0" bIns="0" rtlCol="0"/>
            <a:lstStyle/>
            <a:p>
              <a:endParaRPr/>
            </a:p>
          </p:txBody>
        </p:sp>
        <p:sp>
          <p:nvSpPr>
            <p:cNvPr id="69" name="bg object 28">
              <a:extLst>
                <a:ext uri="{FF2B5EF4-FFF2-40B4-BE49-F238E27FC236}">
                  <a16:creationId xmlns:a16="http://schemas.microsoft.com/office/drawing/2014/main" id="{0B332BA0-2C0B-5BF2-91CA-473EEA802615}"/>
                </a:ext>
              </a:extLst>
            </p:cNvPr>
            <p:cNvSpPr/>
            <p:nvPr/>
          </p:nvSpPr>
          <p:spPr>
            <a:xfrm>
              <a:off x="8564923" y="3026578"/>
              <a:ext cx="144780" cy="144780"/>
            </a:xfrm>
            <a:custGeom>
              <a:avLst/>
              <a:gdLst/>
              <a:ahLst/>
              <a:cxnLst/>
              <a:rect l="l" t="t" r="r" b="b"/>
              <a:pathLst>
                <a:path w="144779" h="144780">
                  <a:moveTo>
                    <a:pt x="144526" y="0"/>
                  </a:moveTo>
                  <a:lnTo>
                    <a:pt x="0" y="0"/>
                  </a:lnTo>
                  <a:lnTo>
                    <a:pt x="0" y="144525"/>
                  </a:lnTo>
                  <a:lnTo>
                    <a:pt x="144526" y="144525"/>
                  </a:lnTo>
                  <a:lnTo>
                    <a:pt x="144526" y="0"/>
                  </a:lnTo>
                  <a:close/>
                </a:path>
              </a:pathLst>
            </a:custGeom>
            <a:solidFill>
              <a:schemeClr val="tx1"/>
            </a:solidFill>
          </p:spPr>
          <p:txBody>
            <a:bodyPr wrap="square" lIns="0" tIns="0" rIns="0" bIns="0" rtlCol="0"/>
            <a:lstStyle/>
            <a:p>
              <a:endParaRPr/>
            </a:p>
          </p:txBody>
        </p:sp>
      </p:grpSp>
      <p:grpSp>
        <p:nvGrpSpPr>
          <p:cNvPr id="81" name="Group 80">
            <a:extLst>
              <a:ext uri="{FF2B5EF4-FFF2-40B4-BE49-F238E27FC236}">
                <a16:creationId xmlns:a16="http://schemas.microsoft.com/office/drawing/2014/main" id="{897E5633-8CD0-043B-F6FA-688B98B12E47}"/>
              </a:ext>
            </a:extLst>
          </p:cNvPr>
          <p:cNvGrpSpPr/>
          <p:nvPr/>
        </p:nvGrpSpPr>
        <p:grpSpPr>
          <a:xfrm>
            <a:off x="8590557" y="3426882"/>
            <a:ext cx="347980" cy="97155"/>
            <a:chOff x="8589689" y="3306232"/>
            <a:chExt cx="347980" cy="97155"/>
          </a:xfrm>
        </p:grpSpPr>
        <p:sp>
          <p:nvSpPr>
            <p:cNvPr id="61" name="bg object 20">
              <a:extLst>
                <a:ext uri="{FF2B5EF4-FFF2-40B4-BE49-F238E27FC236}">
                  <a16:creationId xmlns:a16="http://schemas.microsoft.com/office/drawing/2014/main" id="{E7DE5621-C338-1A09-8029-DB7C80035966}"/>
                </a:ext>
              </a:extLst>
            </p:cNvPr>
            <p:cNvSpPr/>
            <p:nvPr/>
          </p:nvSpPr>
          <p:spPr>
            <a:xfrm>
              <a:off x="8589689" y="3354619"/>
              <a:ext cx="347980" cy="0"/>
            </a:xfrm>
            <a:custGeom>
              <a:avLst/>
              <a:gdLst/>
              <a:ahLst/>
              <a:cxnLst/>
              <a:rect l="l" t="t" r="r" b="b"/>
              <a:pathLst>
                <a:path w="347979">
                  <a:moveTo>
                    <a:pt x="0" y="0"/>
                  </a:moveTo>
                  <a:lnTo>
                    <a:pt x="347599" y="0"/>
                  </a:lnTo>
                </a:path>
              </a:pathLst>
            </a:custGeom>
            <a:ln w="10795">
              <a:solidFill>
                <a:schemeClr val="tx1"/>
              </a:solidFill>
            </a:ln>
          </p:spPr>
          <p:txBody>
            <a:bodyPr wrap="square" lIns="0" tIns="0" rIns="0" bIns="0" rtlCol="0"/>
            <a:lstStyle/>
            <a:p>
              <a:endParaRPr/>
            </a:p>
          </p:txBody>
        </p:sp>
        <p:sp>
          <p:nvSpPr>
            <p:cNvPr id="70" name="bg object 29">
              <a:extLst>
                <a:ext uri="{FF2B5EF4-FFF2-40B4-BE49-F238E27FC236}">
                  <a16:creationId xmlns:a16="http://schemas.microsoft.com/office/drawing/2014/main" id="{EB834EE7-001F-0934-284D-A3BAB7B1E61D}"/>
                </a:ext>
              </a:extLst>
            </p:cNvPr>
            <p:cNvSpPr/>
            <p:nvPr/>
          </p:nvSpPr>
          <p:spPr>
            <a:xfrm>
              <a:off x="8706655" y="3306232"/>
              <a:ext cx="97155" cy="97155"/>
            </a:xfrm>
            <a:custGeom>
              <a:avLst/>
              <a:gdLst/>
              <a:ahLst/>
              <a:cxnLst/>
              <a:rect l="l" t="t" r="r" b="b"/>
              <a:pathLst>
                <a:path w="97154" h="97155">
                  <a:moveTo>
                    <a:pt x="97027" y="0"/>
                  </a:moveTo>
                  <a:lnTo>
                    <a:pt x="0" y="0"/>
                  </a:lnTo>
                  <a:lnTo>
                    <a:pt x="0" y="96900"/>
                  </a:lnTo>
                  <a:lnTo>
                    <a:pt x="97027" y="96900"/>
                  </a:lnTo>
                  <a:lnTo>
                    <a:pt x="97027" y="0"/>
                  </a:lnTo>
                  <a:close/>
                </a:path>
              </a:pathLst>
            </a:custGeom>
            <a:solidFill>
              <a:schemeClr val="tx1"/>
            </a:solidFill>
          </p:spPr>
          <p:txBody>
            <a:bodyPr wrap="square" lIns="0" tIns="0" rIns="0" bIns="0" rtlCol="0"/>
            <a:lstStyle/>
            <a:p>
              <a:endParaRPr/>
            </a:p>
          </p:txBody>
        </p:sp>
      </p:grpSp>
      <p:grpSp>
        <p:nvGrpSpPr>
          <p:cNvPr id="82" name="Group 81">
            <a:extLst>
              <a:ext uri="{FF2B5EF4-FFF2-40B4-BE49-F238E27FC236}">
                <a16:creationId xmlns:a16="http://schemas.microsoft.com/office/drawing/2014/main" id="{EDD4C652-79D5-47A8-B0B9-B1F30851B0A3}"/>
              </a:ext>
            </a:extLst>
          </p:cNvPr>
          <p:cNvGrpSpPr/>
          <p:nvPr/>
        </p:nvGrpSpPr>
        <p:grpSpPr>
          <a:xfrm>
            <a:off x="8417201" y="3731428"/>
            <a:ext cx="459105" cy="62865"/>
            <a:chOff x="8416333" y="3579028"/>
            <a:chExt cx="459105" cy="62865"/>
          </a:xfrm>
        </p:grpSpPr>
        <p:sp>
          <p:nvSpPr>
            <p:cNvPr id="62" name="bg object 21">
              <a:extLst>
                <a:ext uri="{FF2B5EF4-FFF2-40B4-BE49-F238E27FC236}">
                  <a16:creationId xmlns:a16="http://schemas.microsoft.com/office/drawing/2014/main" id="{73B7F9C6-3EF9-B3B5-F744-0026B0E0E21B}"/>
                </a:ext>
              </a:extLst>
            </p:cNvPr>
            <p:cNvSpPr/>
            <p:nvPr/>
          </p:nvSpPr>
          <p:spPr>
            <a:xfrm>
              <a:off x="8416333" y="3610397"/>
              <a:ext cx="459105" cy="0"/>
            </a:xfrm>
            <a:custGeom>
              <a:avLst/>
              <a:gdLst/>
              <a:ahLst/>
              <a:cxnLst/>
              <a:rect l="l" t="t" r="r" b="b"/>
              <a:pathLst>
                <a:path w="459104">
                  <a:moveTo>
                    <a:pt x="0" y="0"/>
                  </a:moveTo>
                  <a:lnTo>
                    <a:pt x="458977" y="0"/>
                  </a:lnTo>
                </a:path>
              </a:pathLst>
            </a:custGeom>
            <a:ln w="10795">
              <a:solidFill>
                <a:schemeClr val="tx1"/>
              </a:solidFill>
            </a:ln>
          </p:spPr>
          <p:txBody>
            <a:bodyPr wrap="square" lIns="0" tIns="0" rIns="0" bIns="0" rtlCol="0"/>
            <a:lstStyle/>
            <a:p>
              <a:endParaRPr/>
            </a:p>
          </p:txBody>
        </p:sp>
        <p:sp>
          <p:nvSpPr>
            <p:cNvPr id="71" name="bg object 30">
              <a:extLst>
                <a:ext uri="{FF2B5EF4-FFF2-40B4-BE49-F238E27FC236}">
                  <a16:creationId xmlns:a16="http://schemas.microsoft.com/office/drawing/2014/main" id="{4232B0BA-633D-B08E-1C12-676E7AE53284}"/>
                </a:ext>
              </a:extLst>
            </p:cNvPr>
            <p:cNvSpPr/>
            <p:nvPr/>
          </p:nvSpPr>
          <p:spPr>
            <a:xfrm>
              <a:off x="8605691" y="3579028"/>
              <a:ext cx="62865" cy="62865"/>
            </a:xfrm>
            <a:custGeom>
              <a:avLst/>
              <a:gdLst/>
              <a:ahLst/>
              <a:cxnLst/>
              <a:rect l="l" t="t" r="r" b="b"/>
              <a:pathLst>
                <a:path w="62865" h="62864">
                  <a:moveTo>
                    <a:pt x="62865" y="0"/>
                  </a:moveTo>
                  <a:lnTo>
                    <a:pt x="0" y="0"/>
                  </a:lnTo>
                  <a:lnTo>
                    <a:pt x="0" y="62864"/>
                  </a:lnTo>
                  <a:lnTo>
                    <a:pt x="62865" y="62864"/>
                  </a:lnTo>
                  <a:lnTo>
                    <a:pt x="62865" y="0"/>
                  </a:lnTo>
                  <a:close/>
                </a:path>
              </a:pathLst>
            </a:custGeom>
            <a:solidFill>
              <a:schemeClr val="tx1"/>
            </a:solidFill>
          </p:spPr>
          <p:txBody>
            <a:bodyPr wrap="square" lIns="0" tIns="0" rIns="0" bIns="0" rtlCol="0"/>
            <a:lstStyle/>
            <a:p>
              <a:endParaRPr/>
            </a:p>
          </p:txBody>
        </p:sp>
      </p:grpSp>
      <p:sp>
        <p:nvSpPr>
          <p:cNvPr id="84" name="Rectangle 76">
            <a:extLst>
              <a:ext uri="{FF2B5EF4-FFF2-40B4-BE49-F238E27FC236}">
                <a16:creationId xmlns:a16="http://schemas.microsoft.com/office/drawing/2014/main" id="{A8BD137B-5AB5-D283-5B0C-01C1D7E2A48C}"/>
              </a:ext>
            </a:extLst>
          </p:cNvPr>
          <p:cNvSpPr>
            <a:spLocks noChangeArrowheads="1"/>
          </p:cNvSpPr>
          <p:nvPr/>
        </p:nvSpPr>
        <p:spPr bwMode="auto">
          <a:xfrm>
            <a:off x="9540812" y="248283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0.76 (0.68, 0.86)</a:t>
            </a:r>
            <a:endParaRPr lang="en-GB" noProof="0"/>
          </a:p>
        </p:txBody>
      </p:sp>
      <p:sp>
        <p:nvSpPr>
          <p:cNvPr id="85" name="Rectangle 82">
            <a:extLst>
              <a:ext uri="{FF2B5EF4-FFF2-40B4-BE49-F238E27FC236}">
                <a16:creationId xmlns:a16="http://schemas.microsoft.com/office/drawing/2014/main" id="{52EC6FB6-CF48-C7B8-A613-A6ABF8998BDF}"/>
              </a:ext>
            </a:extLst>
          </p:cNvPr>
          <p:cNvSpPr>
            <a:spLocks noChangeArrowheads="1"/>
          </p:cNvSpPr>
          <p:nvPr/>
        </p:nvSpPr>
        <p:spPr bwMode="auto">
          <a:xfrm>
            <a:off x="9540812" y="278445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0.79 (0.71, 0.88)</a:t>
            </a:r>
            <a:endParaRPr lang="en-GB" noProof="0"/>
          </a:p>
        </p:txBody>
      </p:sp>
      <p:sp>
        <p:nvSpPr>
          <p:cNvPr id="86" name="Rectangle 88">
            <a:extLst>
              <a:ext uri="{FF2B5EF4-FFF2-40B4-BE49-F238E27FC236}">
                <a16:creationId xmlns:a16="http://schemas.microsoft.com/office/drawing/2014/main" id="{4C88F5A0-8812-9B8E-384E-F9DE9BDBEB58}"/>
              </a:ext>
            </a:extLst>
          </p:cNvPr>
          <p:cNvSpPr>
            <a:spLocks noChangeArrowheads="1"/>
          </p:cNvSpPr>
          <p:nvPr/>
        </p:nvSpPr>
        <p:spPr bwMode="auto">
          <a:xfrm>
            <a:off x="9540812" y="3087671"/>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(0.70, 0.85)</a:t>
            </a:r>
            <a:endParaRPr lang="en-GB" noProof="0"/>
          </a:p>
        </p:txBody>
      </p:sp>
      <p:sp>
        <p:nvSpPr>
          <p:cNvPr id="87" name="Rectangle 94">
            <a:extLst>
              <a:ext uri="{FF2B5EF4-FFF2-40B4-BE49-F238E27FC236}">
                <a16:creationId xmlns:a16="http://schemas.microsoft.com/office/drawing/2014/main" id="{E19DEB71-F499-EFB7-0696-53859B76E9C8}"/>
              </a:ext>
            </a:extLst>
          </p:cNvPr>
          <p:cNvSpPr>
            <a:spLocks noChangeArrowheads="1"/>
          </p:cNvSpPr>
          <p:nvPr/>
        </p:nvSpPr>
        <p:spPr bwMode="auto">
          <a:xfrm>
            <a:off x="9548827" y="3389296"/>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0.85 (0.74, 0.99)</a:t>
            </a:r>
            <a:endParaRPr lang="en-GB" noProof="0"/>
          </a:p>
        </p:txBody>
      </p:sp>
      <p:sp>
        <p:nvSpPr>
          <p:cNvPr id="88" name="Rectangle 100">
            <a:extLst>
              <a:ext uri="{FF2B5EF4-FFF2-40B4-BE49-F238E27FC236}">
                <a16:creationId xmlns:a16="http://schemas.microsoft.com/office/drawing/2014/main" id="{6700E085-EB8A-0A17-E0FD-BA6C902FDC0B}"/>
              </a:ext>
            </a:extLst>
          </p:cNvPr>
          <p:cNvSpPr>
            <a:spLocks noChangeArrowheads="1"/>
          </p:cNvSpPr>
          <p:nvPr/>
        </p:nvSpPr>
        <p:spPr bwMode="auto">
          <a:xfrm>
            <a:off x="9548827" y="369092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(0.64, 0.94)</a:t>
            </a:r>
            <a:endParaRPr lang="en-GB" noProof="0"/>
          </a:p>
        </p:txBody>
      </p:sp>
    </p:spTree>
    <p:extLst>
      <p:ext uri="{BB962C8B-B14F-4D97-AF65-F5344CB8AC3E}">
        <p14:creationId xmlns:p14="http://schemas.microsoft.com/office/powerpoint/2010/main" val="833325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1848-B249-7A24-7DA9-47342C5A1FAA}"/>
            </a:ext>
          </a:extLst>
        </p:cNvPr>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B9E7D4E5-F887-8585-E372-9205A19B77A0}"/>
              </a:ext>
            </a:extLst>
          </p:cNvPr>
          <p:cNvGraphicFramePr>
            <a:graphicFrameLocks noGrp="1"/>
          </p:cNvGraphicFramePr>
          <p:nvPr/>
        </p:nvGraphicFramePr>
        <p:xfrm>
          <a:off x="662339" y="1305831"/>
          <a:ext cx="10900496" cy="4449924"/>
        </p:xfrm>
        <a:graphic>
          <a:graphicData uri="http://schemas.openxmlformats.org/drawingml/2006/table">
            <a:tbl>
              <a:tblPr firstRow="1" bandRow="1">
                <a:tableStyleId>{0660B408-B3CF-4A94-85FC-2B1E0A45F4A2}</a:tableStyleId>
              </a:tblPr>
              <a:tblGrid>
                <a:gridCol w="3841776">
                  <a:extLst>
                    <a:ext uri="{9D8B030D-6E8A-4147-A177-3AD203B41FA5}">
                      <a16:colId xmlns:a16="http://schemas.microsoft.com/office/drawing/2014/main" val="1305756037"/>
                    </a:ext>
                  </a:extLst>
                </a:gridCol>
                <a:gridCol w="814088">
                  <a:extLst>
                    <a:ext uri="{9D8B030D-6E8A-4147-A177-3AD203B41FA5}">
                      <a16:colId xmlns:a16="http://schemas.microsoft.com/office/drawing/2014/main" val="80009962"/>
                    </a:ext>
                  </a:extLst>
                </a:gridCol>
                <a:gridCol w="814088">
                  <a:extLst>
                    <a:ext uri="{9D8B030D-6E8A-4147-A177-3AD203B41FA5}">
                      <a16:colId xmlns:a16="http://schemas.microsoft.com/office/drawing/2014/main" val="90518288"/>
                    </a:ext>
                  </a:extLst>
                </a:gridCol>
                <a:gridCol w="814088">
                  <a:extLst>
                    <a:ext uri="{9D8B030D-6E8A-4147-A177-3AD203B41FA5}">
                      <a16:colId xmlns:a16="http://schemas.microsoft.com/office/drawing/2014/main" val="3210532852"/>
                    </a:ext>
                  </a:extLst>
                </a:gridCol>
                <a:gridCol w="814088">
                  <a:extLst>
                    <a:ext uri="{9D8B030D-6E8A-4147-A177-3AD203B41FA5}">
                      <a16:colId xmlns:a16="http://schemas.microsoft.com/office/drawing/2014/main" val="3422394962"/>
                    </a:ext>
                  </a:extLst>
                </a:gridCol>
                <a:gridCol w="1877703">
                  <a:extLst>
                    <a:ext uri="{9D8B030D-6E8A-4147-A177-3AD203B41FA5}">
                      <a16:colId xmlns:a16="http://schemas.microsoft.com/office/drawing/2014/main" val="2862376440"/>
                    </a:ext>
                  </a:extLst>
                </a:gridCol>
                <a:gridCol w="1109767">
                  <a:extLst>
                    <a:ext uri="{9D8B030D-6E8A-4147-A177-3AD203B41FA5}">
                      <a16:colId xmlns:a16="http://schemas.microsoft.com/office/drawing/2014/main" val="997591540"/>
                    </a:ext>
                  </a:extLst>
                </a:gridCol>
                <a:gridCol w="814898">
                  <a:extLst>
                    <a:ext uri="{9D8B030D-6E8A-4147-A177-3AD203B41FA5}">
                      <a16:colId xmlns:a16="http://schemas.microsoft.com/office/drawing/2014/main" val="3190640504"/>
                    </a:ext>
                  </a:extLst>
                </a:gridCol>
              </a:tblGrid>
              <a:tr h="388962">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88962">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86994395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385054822"/>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9686489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4" name="Slide Number Placeholder 3">
            <a:extLst>
              <a:ext uri="{FF2B5EF4-FFF2-40B4-BE49-F238E27FC236}">
                <a16:creationId xmlns:a16="http://schemas.microsoft.com/office/drawing/2014/main" id="{CD96DC05-7868-BB95-F1CF-AE12163FEE9C}"/>
              </a:ext>
            </a:extLst>
          </p:cNvPr>
          <p:cNvSpPr>
            <a:spLocks noGrp="1"/>
          </p:cNvSpPr>
          <p:nvPr>
            <p:ph type="sldNum" sz="quarter" idx="17"/>
          </p:nvPr>
        </p:nvSpPr>
        <p:spPr/>
        <p:txBody>
          <a:bodyPr/>
          <a:lstStyle/>
          <a:p>
            <a:fld id="{7AF8E309-D608-654D-B811-6A2C46C88181}" type="slidenum">
              <a:rPr lang="en-GB" noProof="0" smtClean="0"/>
              <a:pPr/>
              <a:t>82</a:t>
            </a:fld>
            <a:endParaRPr lang="en-GB" noProof="0"/>
          </a:p>
        </p:txBody>
      </p:sp>
      <p:sp>
        <p:nvSpPr>
          <p:cNvPr id="2" name="Title 1">
            <a:extLst>
              <a:ext uri="{FF2B5EF4-FFF2-40B4-BE49-F238E27FC236}">
                <a16:creationId xmlns:a16="http://schemas.microsoft.com/office/drawing/2014/main" id="{928AD185-1349-FF44-E25A-C41984C8BBE5}"/>
              </a:ext>
            </a:extLst>
          </p:cNvPr>
          <p:cNvSpPr>
            <a:spLocks noGrp="1"/>
          </p:cNvSpPr>
          <p:nvPr>
            <p:ph type="title"/>
          </p:nvPr>
        </p:nvSpPr>
        <p:spPr/>
        <p:txBody>
          <a:bodyPr/>
          <a:lstStyle/>
          <a:p>
            <a:r>
              <a:rPr lang="en-GB" noProof="0"/>
              <a:t>Kidney, CV, and mortality outcomes</a:t>
            </a:r>
          </a:p>
        </p:txBody>
      </p:sp>
      <p:sp>
        <p:nvSpPr>
          <p:cNvPr id="3" name="Footer Placeholder 2">
            <a:extLst>
              <a:ext uri="{FF2B5EF4-FFF2-40B4-BE49-F238E27FC236}">
                <a16:creationId xmlns:a16="http://schemas.microsoft.com/office/drawing/2014/main" id="{05BBC5BD-CCB6-E380-CD7F-CCCE116787A9}"/>
              </a:ext>
            </a:extLst>
          </p:cNvPr>
          <p:cNvSpPr>
            <a:spLocks noGrp="1"/>
          </p:cNvSpPr>
          <p:nvPr>
            <p:ph type="ftr" sz="quarter" idx="18"/>
          </p:nvPr>
        </p:nvSpPr>
        <p:spPr/>
        <p:txBody>
          <a:bodyPr/>
          <a:lstStyle/>
          <a:p>
            <a:r>
              <a:rPr lang="en-GB" noProof="0"/>
              <a:t>*Sustained eGFR &lt;15 mL/min/1.73 m</a:t>
            </a:r>
            <a:r>
              <a:rPr lang="en-GB" baseline="30000" noProof="0"/>
              <a:t>2</a:t>
            </a:r>
            <a:r>
              <a:rPr lang="en-GB" noProof="0"/>
              <a:t> or initiation of chronic dialysis or kidney transplantation.</a:t>
            </a:r>
          </a:p>
          <a:p>
            <a:r>
              <a:rPr lang="en-GB" noProof="0"/>
              <a:t>CI, confidence interval; CV, cardiovascular; eGFR, estimated glomerular filtration rate; HF, heart failure; PY, patient years.</a:t>
            </a:r>
          </a:p>
        </p:txBody>
      </p:sp>
      <p:sp>
        <p:nvSpPr>
          <p:cNvPr id="33" name="Rectangle 63">
            <a:extLst>
              <a:ext uri="{FF2B5EF4-FFF2-40B4-BE49-F238E27FC236}">
                <a16:creationId xmlns:a16="http://schemas.microsoft.com/office/drawing/2014/main" id="{4F6B118E-564C-C3BB-C550-78D326090C57}"/>
              </a:ext>
            </a:extLst>
          </p:cNvPr>
          <p:cNvSpPr>
            <a:spLocks noChangeArrowheads="1"/>
          </p:cNvSpPr>
          <p:nvPr/>
        </p:nvSpPr>
        <p:spPr bwMode="auto">
          <a:xfrm>
            <a:off x="775259" y="181841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Outcome</a:t>
            </a:r>
            <a:endParaRPr lang="en-GB" b="1" noProof="0">
              <a:solidFill>
                <a:schemeClr val="bg1"/>
              </a:solidFill>
            </a:endParaRPr>
          </a:p>
        </p:txBody>
      </p:sp>
      <p:sp>
        <p:nvSpPr>
          <p:cNvPr id="34" name="Rectangle 64">
            <a:extLst>
              <a:ext uri="{FF2B5EF4-FFF2-40B4-BE49-F238E27FC236}">
                <a16:creationId xmlns:a16="http://schemas.microsoft.com/office/drawing/2014/main" id="{F1278C95-F830-71BC-2756-CF5705AE5F49}"/>
              </a:ext>
            </a:extLst>
          </p:cNvPr>
          <p:cNvSpPr>
            <a:spLocks noChangeArrowheads="1"/>
          </p:cNvSpPr>
          <p:nvPr/>
        </p:nvSpPr>
        <p:spPr bwMode="auto">
          <a:xfrm>
            <a:off x="4675065" y="174649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Finerenone</a:t>
            </a:r>
          </a:p>
          <a:p>
            <a:pPr algn="ctr"/>
            <a:r>
              <a:rPr lang="en-GB" sz="1000" b="1" noProof="0">
                <a:solidFill>
                  <a:schemeClr val="bg1"/>
                </a:solidFill>
              </a:rPr>
              <a:t>(N=7291)</a:t>
            </a:r>
            <a:endParaRPr lang="en-GB" b="1" noProof="0">
              <a:solidFill>
                <a:schemeClr val="bg1"/>
              </a:solidFill>
            </a:endParaRPr>
          </a:p>
        </p:txBody>
      </p:sp>
      <p:sp>
        <p:nvSpPr>
          <p:cNvPr id="35" name="Rectangle 65">
            <a:extLst>
              <a:ext uri="{FF2B5EF4-FFF2-40B4-BE49-F238E27FC236}">
                <a16:creationId xmlns:a16="http://schemas.microsoft.com/office/drawing/2014/main" id="{3A53D9D3-1A0B-8079-2A28-38B24CEE492A}"/>
              </a:ext>
            </a:extLst>
          </p:cNvPr>
          <p:cNvSpPr>
            <a:spLocks noChangeArrowheads="1"/>
          </p:cNvSpPr>
          <p:nvPr/>
        </p:nvSpPr>
        <p:spPr bwMode="auto">
          <a:xfrm>
            <a:off x="5623086" y="1746494"/>
            <a:ext cx="537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Placebo</a:t>
            </a:r>
          </a:p>
          <a:p>
            <a:pPr algn="ctr"/>
            <a:r>
              <a:rPr lang="en-GB" sz="1000" b="1" noProof="0">
                <a:solidFill>
                  <a:schemeClr val="bg1"/>
                </a:solidFill>
              </a:rPr>
              <a:t>(N=7283)</a:t>
            </a:r>
            <a:endParaRPr lang="en-GB" b="1" noProof="0">
              <a:solidFill>
                <a:schemeClr val="bg1"/>
              </a:solidFill>
            </a:endParaRPr>
          </a:p>
        </p:txBody>
      </p:sp>
      <p:sp>
        <p:nvSpPr>
          <p:cNvPr id="36" name="Rectangle 66">
            <a:extLst>
              <a:ext uri="{FF2B5EF4-FFF2-40B4-BE49-F238E27FC236}">
                <a16:creationId xmlns:a16="http://schemas.microsoft.com/office/drawing/2014/main" id="{8C78A8E1-B8B1-943B-5E41-DB2BCC5E8666}"/>
              </a:ext>
            </a:extLst>
          </p:cNvPr>
          <p:cNvSpPr>
            <a:spLocks noChangeArrowheads="1"/>
          </p:cNvSpPr>
          <p:nvPr/>
        </p:nvSpPr>
        <p:spPr bwMode="auto">
          <a:xfrm>
            <a:off x="6423545" y="1823438"/>
            <a:ext cx="6892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Finerenone</a:t>
            </a:r>
            <a:endParaRPr lang="en-GB" b="1" noProof="0">
              <a:solidFill>
                <a:schemeClr val="bg1"/>
              </a:solidFill>
            </a:endParaRPr>
          </a:p>
        </p:txBody>
      </p:sp>
      <p:sp>
        <p:nvSpPr>
          <p:cNvPr id="37" name="Rectangle 67">
            <a:extLst>
              <a:ext uri="{FF2B5EF4-FFF2-40B4-BE49-F238E27FC236}">
                <a16:creationId xmlns:a16="http://schemas.microsoft.com/office/drawing/2014/main" id="{EC5FA859-41B5-6058-885C-B8F1CDA7CA37}"/>
              </a:ext>
            </a:extLst>
          </p:cNvPr>
          <p:cNvSpPr>
            <a:spLocks noChangeArrowheads="1"/>
          </p:cNvSpPr>
          <p:nvPr/>
        </p:nvSpPr>
        <p:spPr bwMode="auto">
          <a:xfrm>
            <a:off x="7408994" y="18234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Placebo</a:t>
            </a:r>
            <a:endParaRPr lang="en-GB" b="1" noProof="0">
              <a:solidFill>
                <a:schemeClr val="bg1"/>
              </a:solidFill>
            </a:endParaRPr>
          </a:p>
        </p:txBody>
      </p:sp>
      <p:sp>
        <p:nvSpPr>
          <p:cNvPr id="39" name="Rectangle 71">
            <a:extLst>
              <a:ext uri="{FF2B5EF4-FFF2-40B4-BE49-F238E27FC236}">
                <a16:creationId xmlns:a16="http://schemas.microsoft.com/office/drawing/2014/main" id="{3F2A8CAE-5D9F-74BD-FDA9-94757E5FD1DC}"/>
              </a:ext>
            </a:extLst>
          </p:cNvPr>
          <p:cNvSpPr>
            <a:spLocks noChangeArrowheads="1"/>
          </p:cNvSpPr>
          <p:nvPr/>
        </p:nvSpPr>
        <p:spPr bwMode="auto">
          <a:xfrm>
            <a:off x="896262" y="2482833"/>
            <a:ext cx="3113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or sustained ≥57% decrease in eGFR</a:t>
            </a:r>
            <a:endParaRPr lang="en-GB" b="1" noProof="0"/>
          </a:p>
        </p:txBody>
      </p:sp>
      <p:sp>
        <p:nvSpPr>
          <p:cNvPr id="40" name="Rectangle 72">
            <a:extLst>
              <a:ext uri="{FF2B5EF4-FFF2-40B4-BE49-F238E27FC236}">
                <a16:creationId xmlns:a16="http://schemas.microsoft.com/office/drawing/2014/main" id="{485B93CC-2878-2E8E-6B97-1ABBFECB3CC9}"/>
              </a:ext>
            </a:extLst>
          </p:cNvPr>
          <p:cNvSpPr>
            <a:spLocks noChangeArrowheads="1"/>
          </p:cNvSpPr>
          <p:nvPr/>
        </p:nvSpPr>
        <p:spPr bwMode="auto">
          <a:xfrm>
            <a:off x="4925823"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460</a:t>
            </a:r>
            <a:endParaRPr lang="en-GB" noProof="0"/>
          </a:p>
        </p:txBody>
      </p:sp>
      <p:sp>
        <p:nvSpPr>
          <p:cNvPr id="41" name="Rectangle 73">
            <a:extLst>
              <a:ext uri="{FF2B5EF4-FFF2-40B4-BE49-F238E27FC236}">
                <a16:creationId xmlns:a16="http://schemas.microsoft.com/office/drawing/2014/main" id="{C48C8944-5D38-C6E5-CE3D-DB92E1D2115D}"/>
              </a:ext>
            </a:extLst>
          </p:cNvPr>
          <p:cNvSpPr>
            <a:spLocks noChangeArrowheads="1"/>
          </p:cNvSpPr>
          <p:nvPr/>
        </p:nvSpPr>
        <p:spPr bwMode="auto">
          <a:xfrm>
            <a:off x="5789799"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589</a:t>
            </a:r>
            <a:endParaRPr lang="en-GB" noProof="0"/>
          </a:p>
        </p:txBody>
      </p:sp>
      <p:sp>
        <p:nvSpPr>
          <p:cNvPr id="42" name="Rectangle 74">
            <a:extLst>
              <a:ext uri="{FF2B5EF4-FFF2-40B4-BE49-F238E27FC236}">
                <a16:creationId xmlns:a16="http://schemas.microsoft.com/office/drawing/2014/main" id="{2318BADA-EB20-1259-0410-92249252FD56}"/>
              </a:ext>
            </a:extLst>
          </p:cNvPr>
          <p:cNvSpPr>
            <a:spLocks noChangeArrowheads="1"/>
          </p:cNvSpPr>
          <p:nvPr/>
        </p:nvSpPr>
        <p:spPr bwMode="auto">
          <a:xfrm>
            <a:off x="6650393"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22.3</a:t>
            </a:r>
            <a:endParaRPr lang="en-GB" noProof="0"/>
          </a:p>
        </p:txBody>
      </p:sp>
      <p:sp>
        <p:nvSpPr>
          <p:cNvPr id="43" name="Rectangle 75">
            <a:extLst>
              <a:ext uri="{FF2B5EF4-FFF2-40B4-BE49-F238E27FC236}">
                <a16:creationId xmlns:a16="http://schemas.microsoft.com/office/drawing/2014/main" id="{81A0EEA5-8A32-E630-5817-916555A2D49E}"/>
              </a:ext>
            </a:extLst>
          </p:cNvPr>
          <p:cNvSpPr>
            <a:spLocks noChangeArrowheads="1"/>
          </p:cNvSpPr>
          <p:nvPr/>
        </p:nvSpPr>
        <p:spPr bwMode="auto">
          <a:xfrm>
            <a:off x="7508358"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44" name="Rectangle 76">
            <a:extLst>
              <a:ext uri="{FF2B5EF4-FFF2-40B4-BE49-F238E27FC236}">
                <a16:creationId xmlns:a16="http://schemas.microsoft.com/office/drawing/2014/main" id="{DBB6D215-72ED-A518-325F-BC241BF971BD}"/>
              </a:ext>
            </a:extLst>
          </p:cNvPr>
          <p:cNvSpPr>
            <a:spLocks noChangeArrowheads="1"/>
          </p:cNvSpPr>
          <p:nvPr/>
        </p:nvSpPr>
        <p:spPr bwMode="auto">
          <a:xfrm>
            <a:off x="9540812" y="248283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0.76 (0.68, 0.86)</a:t>
            </a:r>
            <a:endParaRPr lang="en-GB" noProof="0"/>
          </a:p>
        </p:txBody>
      </p:sp>
      <p:sp>
        <p:nvSpPr>
          <p:cNvPr id="45" name="Rectangle 77">
            <a:extLst>
              <a:ext uri="{FF2B5EF4-FFF2-40B4-BE49-F238E27FC236}">
                <a16:creationId xmlns:a16="http://schemas.microsoft.com/office/drawing/2014/main" id="{34D5F5D6-0EC1-6B50-023A-A44945C9C430}"/>
              </a:ext>
            </a:extLst>
          </p:cNvPr>
          <p:cNvSpPr>
            <a:spLocks noChangeArrowheads="1"/>
          </p:cNvSpPr>
          <p:nvPr/>
        </p:nvSpPr>
        <p:spPr bwMode="auto">
          <a:xfrm>
            <a:off x="896262" y="2784458"/>
            <a:ext cx="3738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or CV death</a:t>
            </a:r>
            <a:endParaRPr lang="en-GB" b="1" noProof="0"/>
          </a:p>
        </p:txBody>
      </p:sp>
      <p:sp>
        <p:nvSpPr>
          <p:cNvPr id="46" name="Rectangle 78">
            <a:extLst>
              <a:ext uri="{FF2B5EF4-FFF2-40B4-BE49-F238E27FC236}">
                <a16:creationId xmlns:a16="http://schemas.microsoft.com/office/drawing/2014/main" id="{589491D5-F2B0-6648-34DB-0C91B9B5CAE1}"/>
              </a:ext>
            </a:extLst>
          </p:cNvPr>
          <p:cNvSpPr>
            <a:spLocks noChangeArrowheads="1"/>
          </p:cNvSpPr>
          <p:nvPr/>
        </p:nvSpPr>
        <p:spPr bwMode="auto">
          <a:xfrm>
            <a:off x="4925823"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612</a:t>
            </a:r>
            <a:endParaRPr lang="en-GB" noProof="0"/>
          </a:p>
        </p:txBody>
      </p:sp>
      <p:sp>
        <p:nvSpPr>
          <p:cNvPr id="47" name="Rectangle 79">
            <a:extLst>
              <a:ext uri="{FF2B5EF4-FFF2-40B4-BE49-F238E27FC236}">
                <a16:creationId xmlns:a16="http://schemas.microsoft.com/office/drawing/2014/main" id="{FC6D56A2-C92B-DDCE-CB10-595C33C2425B}"/>
              </a:ext>
            </a:extLst>
          </p:cNvPr>
          <p:cNvSpPr>
            <a:spLocks noChangeArrowheads="1"/>
          </p:cNvSpPr>
          <p:nvPr/>
        </p:nvSpPr>
        <p:spPr bwMode="auto">
          <a:xfrm>
            <a:off x="5789799"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763</a:t>
            </a:r>
            <a:endParaRPr lang="en-GB" noProof="0"/>
          </a:p>
        </p:txBody>
      </p:sp>
      <p:sp>
        <p:nvSpPr>
          <p:cNvPr id="48" name="Rectangle 80">
            <a:extLst>
              <a:ext uri="{FF2B5EF4-FFF2-40B4-BE49-F238E27FC236}">
                <a16:creationId xmlns:a16="http://schemas.microsoft.com/office/drawing/2014/main" id="{F256FA92-3939-1DB2-52F0-82E081CA479F}"/>
              </a:ext>
            </a:extLst>
          </p:cNvPr>
          <p:cNvSpPr>
            <a:spLocks noChangeArrowheads="1"/>
          </p:cNvSpPr>
          <p:nvPr/>
        </p:nvSpPr>
        <p:spPr bwMode="auto">
          <a:xfrm>
            <a:off x="6650393"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29.7</a:t>
            </a:r>
            <a:endParaRPr lang="en-GB" noProof="0"/>
          </a:p>
        </p:txBody>
      </p:sp>
      <p:sp>
        <p:nvSpPr>
          <p:cNvPr id="49" name="Rectangle 81">
            <a:extLst>
              <a:ext uri="{FF2B5EF4-FFF2-40B4-BE49-F238E27FC236}">
                <a16:creationId xmlns:a16="http://schemas.microsoft.com/office/drawing/2014/main" id="{D9E82DA4-1AFF-A9BD-4E78-E4CCA45053BF}"/>
              </a:ext>
            </a:extLst>
          </p:cNvPr>
          <p:cNvSpPr>
            <a:spLocks noChangeArrowheads="1"/>
          </p:cNvSpPr>
          <p:nvPr/>
        </p:nvSpPr>
        <p:spPr bwMode="auto">
          <a:xfrm>
            <a:off x="7508358"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37.3</a:t>
            </a:r>
            <a:endParaRPr lang="en-GB" noProof="0"/>
          </a:p>
        </p:txBody>
      </p:sp>
      <p:sp>
        <p:nvSpPr>
          <p:cNvPr id="50" name="Rectangle 82">
            <a:extLst>
              <a:ext uri="{FF2B5EF4-FFF2-40B4-BE49-F238E27FC236}">
                <a16:creationId xmlns:a16="http://schemas.microsoft.com/office/drawing/2014/main" id="{929D385A-4C7F-588D-30E1-9C74CC62F0C3}"/>
              </a:ext>
            </a:extLst>
          </p:cNvPr>
          <p:cNvSpPr>
            <a:spLocks noChangeArrowheads="1"/>
          </p:cNvSpPr>
          <p:nvPr/>
        </p:nvSpPr>
        <p:spPr bwMode="auto">
          <a:xfrm>
            <a:off x="9540812" y="278445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0.79 (0.71, 0.88)</a:t>
            </a:r>
            <a:endParaRPr lang="en-GB" noProof="0"/>
          </a:p>
        </p:txBody>
      </p:sp>
      <p:sp>
        <p:nvSpPr>
          <p:cNvPr id="52" name="Rectangle 84">
            <a:extLst>
              <a:ext uri="{FF2B5EF4-FFF2-40B4-BE49-F238E27FC236}">
                <a16:creationId xmlns:a16="http://schemas.microsoft.com/office/drawing/2014/main" id="{8D706655-6C0D-3848-BCD7-A99AAA7D8B54}"/>
              </a:ext>
            </a:extLst>
          </p:cNvPr>
          <p:cNvSpPr>
            <a:spLocks noChangeArrowheads="1"/>
          </p:cNvSpPr>
          <p:nvPr/>
        </p:nvSpPr>
        <p:spPr bwMode="auto">
          <a:xfrm>
            <a:off x="4925823"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786</a:t>
            </a:r>
            <a:endParaRPr lang="en-GB" noProof="0"/>
          </a:p>
        </p:txBody>
      </p:sp>
      <p:sp>
        <p:nvSpPr>
          <p:cNvPr id="53" name="Rectangle 85">
            <a:extLst>
              <a:ext uri="{FF2B5EF4-FFF2-40B4-BE49-F238E27FC236}">
                <a16:creationId xmlns:a16="http://schemas.microsoft.com/office/drawing/2014/main" id="{58C3B2A5-33AC-30F6-0D62-06302BD2A705}"/>
              </a:ext>
            </a:extLst>
          </p:cNvPr>
          <p:cNvSpPr>
            <a:spLocks noChangeArrowheads="1"/>
          </p:cNvSpPr>
          <p:nvPr/>
        </p:nvSpPr>
        <p:spPr bwMode="auto">
          <a:xfrm>
            <a:off x="5789799"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997</a:t>
            </a:r>
            <a:endParaRPr lang="en-GB" noProof="0"/>
          </a:p>
        </p:txBody>
      </p:sp>
      <p:sp>
        <p:nvSpPr>
          <p:cNvPr id="54" name="Rectangle 86">
            <a:extLst>
              <a:ext uri="{FF2B5EF4-FFF2-40B4-BE49-F238E27FC236}">
                <a16:creationId xmlns:a16="http://schemas.microsoft.com/office/drawing/2014/main" id="{1061407F-941D-5FFE-49D2-90F663180099}"/>
              </a:ext>
            </a:extLst>
          </p:cNvPr>
          <p:cNvSpPr>
            <a:spLocks noChangeArrowheads="1"/>
          </p:cNvSpPr>
          <p:nvPr/>
        </p:nvSpPr>
        <p:spPr bwMode="auto">
          <a:xfrm>
            <a:off x="6650393"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38.6</a:t>
            </a:r>
            <a:endParaRPr lang="en-GB" noProof="0"/>
          </a:p>
        </p:txBody>
      </p:sp>
      <p:sp>
        <p:nvSpPr>
          <p:cNvPr id="55" name="Rectangle 87">
            <a:extLst>
              <a:ext uri="{FF2B5EF4-FFF2-40B4-BE49-F238E27FC236}">
                <a16:creationId xmlns:a16="http://schemas.microsoft.com/office/drawing/2014/main" id="{9EB0B77E-A2A9-BC3A-1216-E2445C4624B8}"/>
              </a:ext>
            </a:extLst>
          </p:cNvPr>
          <p:cNvSpPr>
            <a:spLocks noChangeArrowheads="1"/>
          </p:cNvSpPr>
          <p:nvPr/>
        </p:nvSpPr>
        <p:spPr bwMode="auto">
          <a:xfrm>
            <a:off x="7508358"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49.6</a:t>
            </a:r>
            <a:endParaRPr lang="en-GB" noProof="0"/>
          </a:p>
        </p:txBody>
      </p:sp>
      <p:sp>
        <p:nvSpPr>
          <p:cNvPr id="56" name="Rectangle 88">
            <a:extLst>
              <a:ext uri="{FF2B5EF4-FFF2-40B4-BE49-F238E27FC236}">
                <a16:creationId xmlns:a16="http://schemas.microsoft.com/office/drawing/2014/main" id="{01BE0E91-D1B1-EEE5-7B6F-78E31458A2B0}"/>
              </a:ext>
            </a:extLst>
          </p:cNvPr>
          <p:cNvSpPr>
            <a:spLocks noChangeArrowheads="1"/>
          </p:cNvSpPr>
          <p:nvPr/>
        </p:nvSpPr>
        <p:spPr bwMode="auto">
          <a:xfrm>
            <a:off x="9540812" y="3087671"/>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(0.70, 0.85)</a:t>
            </a:r>
            <a:endParaRPr lang="en-GB" noProof="0"/>
          </a:p>
        </p:txBody>
      </p:sp>
      <p:sp>
        <p:nvSpPr>
          <p:cNvPr id="57" name="Rectangle 89">
            <a:extLst>
              <a:ext uri="{FF2B5EF4-FFF2-40B4-BE49-F238E27FC236}">
                <a16:creationId xmlns:a16="http://schemas.microsoft.com/office/drawing/2014/main" id="{AD5F47FE-EDB9-B782-43B6-7A4635EE99A1}"/>
              </a:ext>
            </a:extLst>
          </p:cNvPr>
          <p:cNvSpPr>
            <a:spLocks noChangeArrowheads="1"/>
          </p:cNvSpPr>
          <p:nvPr/>
        </p:nvSpPr>
        <p:spPr bwMode="auto">
          <a:xfrm>
            <a:off x="896263" y="3389296"/>
            <a:ext cx="8944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a:t>
            </a:r>
            <a:endParaRPr lang="en-GB" b="1" noProof="0"/>
          </a:p>
        </p:txBody>
      </p:sp>
      <p:sp>
        <p:nvSpPr>
          <p:cNvPr id="105" name="Rectangle 64">
            <a:extLst>
              <a:ext uri="{FF2B5EF4-FFF2-40B4-BE49-F238E27FC236}">
                <a16:creationId xmlns:a16="http://schemas.microsoft.com/office/drawing/2014/main" id="{2645EB2B-71B8-FE46-D066-CDEA9F49D58E}"/>
              </a:ext>
            </a:extLst>
          </p:cNvPr>
          <p:cNvSpPr>
            <a:spLocks noChangeArrowheads="1"/>
          </p:cNvSpPr>
          <p:nvPr/>
        </p:nvSpPr>
        <p:spPr bwMode="auto">
          <a:xfrm>
            <a:off x="5140731" y="151167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Events</a:t>
            </a:r>
            <a:endParaRPr lang="en-GB" b="1" noProof="0">
              <a:solidFill>
                <a:schemeClr val="bg1"/>
              </a:solidFill>
            </a:endParaRPr>
          </a:p>
        </p:txBody>
      </p:sp>
      <p:sp>
        <p:nvSpPr>
          <p:cNvPr id="106" name="Rectangle 64">
            <a:extLst>
              <a:ext uri="{FF2B5EF4-FFF2-40B4-BE49-F238E27FC236}">
                <a16:creationId xmlns:a16="http://schemas.microsoft.com/office/drawing/2014/main" id="{4B0F8C7D-796A-CD6B-6FDF-18039A8D7E18}"/>
              </a:ext>
            </a:extLst>
          </p:cNvPr>
          <p:cNvSpPr>
            <a:spLocks noChangeArrowheads="1"/>
          </p:cNvSpPr>
          <p:nvPr/>
        </p:nvSpPr>
        <p:spPr bwMode="auto">
          <a:xfrm>
            <a:off x="6509562" y="1508060"/>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 rate/1000 PY</a:t>
            </a:r>
            <a:endParaRPr lang="en-GB" b="1" noProof="0">
              <a:solidFill>
                <a:schemeClr val="bg1"/>
              </a:solidFill>
            </a:endParaRPr>
          </a:p>
        </p:txBody>
      </p:sp>
      <p:sp>
        <p:nvSpPr>
          <p:cNvPr id="107" name="Rectangle 68">
            <a:extLst>
              <a:ext uri="{FF2B5EF4-FFF2-40B4-BE49-F238E27FC236}">
                <a16:creationId xmlns:a16="http://schemas.microsoft.com/office/drawing/2014/main" id="{069754AB-E998-CA79-EC38-C48A4B30550F}"/>
              </a:ext>
            </a:extLst>
          </p:cNvPr>
          <p:cNvSpPr>
            <a:spLocks noChangeArrowheads="1"/>
          </p:cNvSpPr>
          <p:nvPr/>
        </p:nvSpPr>
        <p:spPr bwMode="auto">
          <a:xfrm>
            <a:off x="10918412" y="1818418"/>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i="1">
                <a:solidFill>
                  <a:schemeClr val="bg1"/>
                </a:solidFill>
              </a:rPr>
              <a:t>p</a:t>
            </a:r>
            <a:r>
              <a:rPr lang="en-GB" sz="1000" b="1" i="1" noProof="0">
                <a:solidFill>
                  <a:schemeClr val="bg1"/>
                </a:solidFill>
              </a:rPr>
              <a:t>-</a:t>
            </a:r>
            <a:r>
              <a:rPr lang="en-GB" sz="1000" b="1" noProof="0">
                <a:solidFill>
                  <a:schemeClr val="bg1"/>
                </a:solidFill>
              </a:rPr>
              <a:t>value</a:t>
            </a:r>
            <a:endParaRPr lang="en-GB" b="1" noProof="0">
              <a:solidFill>
                <a:schemeClr val="bg1"/>
              </a:solidFill>
            </a:endParaRPr>
          </a:p>
        </p:txBody>
      </p:sp>
      <p:sp>
        <p:nvSpPr>
          <p:cNvPr id="108" name="Rectangle 72">
            <a:extLst>
              <a:ext uri="{FF2B5EF4-FFF2-40B4-BE49-F238E27FC236}">
                <a16:creationId xmlns:a16="http://schemas.microsoft.com/office/drawing/2014/main" id="{74CFD815-12D4-A3EA-3A0F-669CF6CF4F5E}"/>
              </a:ext>
            </a:extLst>
          </p:cNvPr>
          <p:cNvSpPr>
            <a:spLocks noChangeArrowheads="1"/>
          </p:cNvSpPr>
          <p:nvPr/>
        </p:nvSpPr>
        <p:spPr bwMode="auto">
          <a:xfrm>
            <a:off x="10905318" y="2478171"/>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09" name="Rectangle 78">
            <a:extLst>
              <a:ext uri="{FF2B5EF4-FFF2-40B4-BE49-F238E27FC236}">
                <a16:creationId xmlns:a16="http://schemas.microsoft.com/office/drawing/2014/main" id="{7C6B86CC-895E-4C6C-9A3F-70CBD380A503}"/>
              </a:ext>
            </a:extLst>
          </p:cNvPr>
          <p:cNvSpPr>
            <a:spLocks noChangeArrowheads="1"/>
          </p:cNvSpPr>
          <p:nvPr/>
        </p:nvSpPr>
        <p:spPr bwMode="auto">
          <a:xfrm>
            <a:off x="10905318" y="2779796"/>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10" name="Rectangle 84">
            <a:extLst>
              <a:ext uri="{FF2B5EF4-FFF2-40B4-BE49-F238E27FC236}">
                <a16:creationId xmlns:a16="http://schemas.microsoft.com/office/drawing/2014/main" id="{94C319D7-25F7-8847-2894-BE532E87B683}"/>
              </a:ext>
            </a:extLst>
          </p:cNvPr>
          <p:cNvSpPr>
            <a:spLocks noChangeArrowheads="1"/>
          </p:cNvSpPr>
          <p:nvPr/>
        </p:nvSpPr>
        <p:spPr bwMode="auto">
          <a:xfrm>
            <a:off x="10905318" y="3083009"/>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grpSp>
        <p:nvGrpSpPr>
          <p:cNvPr id="26" name="Group 25">
            <a:extLst>
              <a:ext uri="{FF2B5EF4-FFF2-40B4-BE49-F238E27FC236}">
                <a16:creationId xmlns:a16="http://schemas.microsoft.com/office/drawing/2014/main" id="{529951E8-9039-65FE-D21F-42992E0EADCA}"/>
              </a:ext>
            </a:extLst>
          </p:cNvPr>
          <p:cNvGrpSpPr/>
          <p:nvPr/>
        </p:nvGrpSpPr>
        <p:grpSpPr>
          <a:xfrm>
            <a:off x="7451386" y="6078741"/>
            <a:ext cx="2199591" cy="439967"/>
            <a:chOff x="7313159" y="6004310"/>
            <a:chExt cx="2199591" cy="439967"/>
          </a:xfrm>
        </p:grpSpPr>
        <p:sp>
          <p:nvSpPr>
            <p:cNvPr id="118" name="TextBox 117">
              <a:extLst>
                <a:ext uri="{FF2B5EF4-FFF2-40B4-BE49-F238E27FC236}">
                  <a16:creationId xmlns:a16="http://schemas.microsoft.com/office/drawing/2014/main" id="{ADF22E5F-607C-6BAC-9FFF-FD5D5451F4CA}"/>
                </a:ext>
              </a:extLst>
            </p:cNvPr>
            <p:cNvSpPr txBox="1"/>
            <p:nvPr/>
          </p:nvSpPr>
          <p:spPr>
            <a:xfrm>
              <a:off x="7313159" y="6041078"/>
              <a:ext cx="140682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finerenone</a:t>
              </a:r>
            </a:p>
          </p:txBody>
        </p:sp>
        <p:sp>
          <p:nvSpPr>
            <p:cNvPr id="119" name="TextBox 118">
              <a:extLst>
                <a:ext uri="{FF2B5EF4-FFF2-40B4-BE49-F238E27FC236}">
                  <a16:creationId xmlns:a16="http://schemas.microsoft.com/office/drawing/2014/main" id="{0AFDCD54-3CD1-D0FD-CFBE-00F2CD790C86}"/>
                </a:ext>
              </a:extLst>
            </p:cNvPr>
            <p:cNvSpPr txBox="1"/>
            <p:nvPr/>
          </p:nvSpPr>
          <p:spPr>
            <a:xfrm>
              <a:off x="8856980" y="6041078"/>
              <a:ext cx="655770"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placebo</a:t>
              </a:r>
            </a:p>
          </p:txBody>
        </p:sp>
        <p:cxnSp>
          <p:nvCxnSpPr>
            <p:cNvPr id="120" name="Straight Arrow Connector 119">
              <a:extLst>
                <a:ext uri="{FF2B5EF4-FFF2-40B4-BE49-F238E27FC236}">
                  <a16:creationId xmlns:a16="http://schemas.microsoft.com/office/drawing/2014/main" id="{72DE24B9-28DC-F7DB-D0EA-1CA66D1E39E1}"/>
                </a:ext>
              </a:extLst>
            </p:cNvPr>
            <p:cNvCxnSpPr>
              <a:cxnSpLocks/>
            </p:cNvCxnSpPr>
            <p:nvPr/>
          </p:nvCxnSpPr>
          <p:spPr>
            <a:xfrm flipH="1">
              <a:off x="7912248" y="6004310"/>
              <a:ext cx="7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9AC90393-B3B8-858F-8DE3-ED7E9AEDB284}"/>
                </a:ext>
              </a:extLst>
            </p:cNvPr>
            <p:cNvCxnSpPr>
              <a:cxnSpLocks/>
            </p:cNvCxnSpPr>
            <p:nvPr/>
          </p:nvCxnSpPr>
          <p:spPr>
            <a:xfrm>
              <a:off x="8960973" y="6004310"/>
              <a:ext cx="39180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90">
            <a:extLst>
              <a:ext uri="{FF2B5EF4-FFF2-40B4-BE49-F238E27FC236}">
                <a16:creationId xmlns:a16="http://schemas.microsoft.com/office/drawing/2014/main" id="{810C4CDC-D2A3-BC2A-7D4D-98D5935F80B2}"/>
              </a:ext>
            </a:extLst>
          </p:cNvPr>
          <p:cNvSpPr>
            <a:spLocks noChangeArrowheads="1"/>
          </p:cNvSpPr>
          <p:nvPr/>
        </p:nvSpPr>
        <p:spPr bwMode="auto">
          <a:xfrm>
            <a:off x="4925823"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346</a:t>
            </a:r>
            <a:endParaRPr lang="en-GB" noProof="0"/>
          </a:p>
        </p:txBody>
      </p:sp>
      <p:sp>
        <p:nvSpPr>
          <p:cNvPr id="167" name="Rectangle 91">
            <a:extLst>
              <a:ext uri="{FF2B5EF4-FFF2-40B4-BE49-F238E27FC236}">
                <a16:creationId xmlns:a16="http://schemas.microsoft.com/office/drawing/2014/main" id="{5CC4CE91-E7EE-FB72-4F3D-A9D46757E78C}"/>
              </a:ext>
            </a:extLst>
          </p:cNvPr>
          <p:cNvSpPr>
            <a:spLocks noChangeArrowheads="1"/>
          </p:cNvSpPr>
          <p:nvPr/>
        </p:nvSpPr>
        <p:spPr bwMode="auto">
          <a:xfrm>
            <a:off x="5789799"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399</a:t>
            </a:r>
            <a:endParaRPr lang="en-GB" noProof="0"/>
          </a:p>
        </p:txBody>
      </p:sp>
      <p:sp>
        <p:nvSpPr>
          <p:cNvPr id="168" name="Rectangle 92">
            <a:extLst>
              <a:ext uri="{FF2B5EF4-FFF2-40B4-BE49-F238E27FC236}">
                <a16:creationId xmlns:a16="http://schemas.microsoft.com/office/drawing/2014/main" id="{426FE1F8-A6C3-BAAC-0FF5-D53C7A6ED80B}"/>
              </a:ext>
            </a:extLst>
          </p:cNvPr>
          <p:cNvSpPr>
            <a:spLocks noChangeArrowheads="1"/>
          </p:cNvSpPr>
          <p:nvPr/>
        </p:nvSpPr>
        <p:spPr bwMode="auto">
          <a:xfrm>
            <a:off x="6650393"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16.7</a:t>
            </a:r>
            <a:endParaRPr lang="en-GB" noProof="0"/>
          </a:p>
        </p:txBody>
      </p:sp>
      <p:sp>
        <p:nvSpPr>
          <p:cNvPr id="169" name="Rectangle 93">
            <a:extLst>
              <a:ext uri="{FF2B5EF4-FFF2-40B4-BE49-F238E27FC236}">
                <a16:creationId xmlns:a16="http://schemas.microsoft.com/office/drawing/2014/main" id="{4BEF71E9-638C-5748-9D4F-F45BC8AD0B6C}"/>
              </a:ext>
            </a:extLst>
          </p:cNvPr>
          <p:cNvSpPr>
            <a:spLocks noChangeArrowheads="1"/>
          </p:cNvSpPr>
          <p:nvPr/>
        </p:nvSpPr>
        <p:spPr bwMode="auto">
          <a:xfrm>
            <a:off x="7508358"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19.4</a:t>
            </a:r>
            <a:endParaRPr lang="en-GB" noProof="0"/>
          </a:p>
        </p:txBody>
      </p:sp>
      <p:sp>
        <p:nvSpPr>
          <p:cNvPr id="170" name="Rectangle 94">
            <a:extLst>
              <a:ext uri="{FF2B5EF4-FFF2-40B4-BE49-F238E27FC236}">
                <a16:creationId xmlns:a16="http://schemas.microsoft.com/office/drawing/2014/main" id="{3CDED799-8FF2-3361-F6C1-FABE6BB6539E}"/>
              </a:ext>
            </a:extLst>
          </p:cNvPr>
          <p:cNvSpPr>
            <a:spLocks noChangeArrowheads="1"/>
          </p:cNvSpPr>
          <p:nvPr/>
        </p:nvSpPr>
        <p:spPr bwMode="auto">
          <a:xfrm>
            <a:off x="9548827" y="3389296"/>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0.85 (0.74, 0.99)</a:t>
            </a:r>
            <a:endParaRPr lang="en-GB" noProof="0"/>
          </a:p>
        </p:txBody>
      </p:sp>
      <p:sp>
        <p:nvSpPr>
          <p:cNvPr id="171" name="Rectangle 90">
            <a:extLst>
              <a:ext uri="{FF2B5EF4-FFF2-40B4-BE49-F238E27FC236}">
                <a16:creationId xmlns:a16="http://schemas.microsoft.com/office/drawing/2014/main" id="{831BBCDB-D35F-DADF-738E-DED8F0CED1E3}"/>
              </a:ext>
            </a:extLst>
          </p:cNvPr>
          <p:cNvSpPr>
            <a:spLocks noChangeArrowheads="1"/>
          </p:cNvSpPr>
          <p:nvPr/>
        </p:nvSpPr>
        <p:spPr bwMode="auto">
          <a:xfrm>
            <a:off x="10980660" y="3384634"/>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0.0302</a:t>
            </a:r>
            <a:endParaRPr lang="en-GB" noProof="0"/>
          </a:p>
        </p:txBody>
      </p:sp>
      <p:sp>
        <p:nvSpPr>
          <p:cNvPr id="174" name="Rectangle 95">
            <a:extLst>
              <a:ext uri="{FF2B5EF4-FFF2-40B4-BE49-F238E27FC236}">
                <a16:creationId xmlns:a16="http://schemas.microsoft.com/office/drawing/2014/main" id="{B2A620D5-BEC2-1AF7-3547-388C68CF258D}"/>
              </a:ext>
            </a:extLst>
          </p:cNvPr>
          <p:cNvSpPr>
            <a:spLocks noChangeArrowheads="1"/>
          </p:cNvSpPr>
          <p:nvPr/>
        </p:nvSpPr>
        <p:spPr bwMode="auto">
          <a:xfrm>
            <a:off x="896263" y="3690921"/>
            <a:ext cx="20374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Dialysis or kidney transplantation</a:t>
            </a:r>
            <a:endParaRPr lang="en-GB" b="1" noProof="0"/>
          </a:p>
        </p:txBody>
      </p:sp>
      <p:sp>
        <p:nvSpPr>
          <p:cNvPr id="175" name="Rectangle 96">
            <a:extLst>
              <a:ext uri="{FF2B5EF4-FFF2-40B4-BE49-F238E27FC236}">
                <a16:creationId xmlns:a16="http://schemas.microsoft.com/office/drawing/2014/main" id="{EC392588-880A-FA02-14DA-99F4020AF41A}"/>
              </a:ext>
            </a:extLst>
          </p:cNvPr>
          <p:cNvSpPr>
            <a:spLocks noChangeArrowheads="1"/>
          </p:cNvSpPr>
          <p:nvPr/>
        </p:nvSpPr>
        <p:spPr bwMode="auto">
          <a:xfrm>
            <a:off x="4937024"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189</a:t>
            </a:r>
            <a:endParaRPr lang="en-GB" noProof="0"/>
          </a:p>
        </p:txBody>
      </p:sp>
      <p:sp>
        <p:nvSpPr>
          <p:cNvPr id="176" name="Rectangle 97">
            <a:extLst>
              <a:ext uri="{FF2B5EF4-FFF2-40B4-BE49-F238E27FC236}">
                <a16:creationId xmlns:a16="http://schemas.microsoft.com/office/drawing/2014/main" id="{F2E5C081-F05D-F13B-2360-967CA5226179}"/>
              </a:ext>
            </a:extLst>
          </p:cNvPr>
          <p:cNvSpPr>
            <a:spLocks noChangeArrowheads="1"/>
          </p:cNvSpPr>
          <p:nvPr/>
        </p:nvSpPr>
        <p:spPr bwMode="auto">
          <a:xfrm>
            <a:off x="5789799"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240</a:t>
            </a:r>
            <a:endParaRPr lang="en-GB" noProof="0"/>
          </a:p>
        </p:txBody>
      </p:sp>
      <p:sp>
        <p:nvSpPr>
          <p:cNvPr id="177" name="Rectangle 98">
            <a:extLst>
              <a:ext uri="{FF2B5EF4-FFF2-40B4-BE49-F238E27FC236}">
                <a16:creationId xmlns:a16="http://schemas.microsoft.com/office/drawing/2014/main" id="{C9C65BB2-EC24-4884-D304-16DDE888B55A}"/>
              </a:ext>
            </a:extLst>
          </p:cNvPr>
          <p:cNvSpPr>
            <a:spLocks noChangeArrowheads="1"/>
          </p:cNvSpPr>
          <p:nvPr/>
        </p:nvSpPr>
        <p:spPr bwMode="auto">
          <a:xfrm>
            <a:off x="6693674" y="369092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8.5</a:t>
            </a:r>
            <a:endParaRPr lang="en-GB" noProof="0"/>
          </a:p>
        </p:txBody>
      </p:sp>
      <p:sp>
        <p:nvSpPr>
          <p:cNvPr id="178" name="Rectangle 99">
            <a:extLst>
              <a:ext uri="{FF2B5EF4-FFF2-40B4-BE49-F238E27FC236}">
                <a16:creationId xmlns:a16="http://schemas.microsoft.com/office/drawing/2014/main" id="{E350BC57-D09E-3C8D-B7BE-2752D45F19E5}"/>
              </a:ext>
            </a:extLst>
          </p:cNvPr>
          <p:cNvSpPr>
            <a:spLocks noChangeArrowheads="1"/>
          </p:cNvSpPr>
          <p:nvPr/>
        </p:nvSpPr>
        <p:spPr bwMode="auto">
          <a:xfrm>
            <a:off x="7481107" y="3690921"/>
            <a:ext cx="2468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10.9</a:t>
            </a:r>
            <a:endParaRPr lang="en-GB" noProof="0"/>
          </a:p>
        </p:txBody>
      </p:sp>
      <p:sp>
        <p:nvSpPr>
          <p:cNvPr id="179" name="Rectangle 100">
            <a:extLst>
              <a:ext uri="{FF2B5EF4-FFF2-40B4-BE49-F238E27FC236}">
                <a16:creationId xmlns:a16="http://schemas.microsoft.com/office/drawing/2014/main" id="{DC6EBADE-9B6E-FC6D-ADD7-173C4E8DFEC6}"/>
              </a:ext>
            </a:extLst>
          </p:cNvPr>
          <p:cNvSpPr>
            <a:spLocks noChangeArrowheads="1"/>
          </p:cNvSpPr>
          <p:nvPr/>
        </p:nvSpPr>
        <p:spPr bwMode="auto">
          <a:xfrm>
            <a:off x="9548827" y="369092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(0.64, 0.94)</a:t>
            </a:r>
            <a:endParaRPr lang="en-GB" noProof="0"/>
          </a:p>
        </p:txBody>
      </p:sp>
      <p:sp>
        <p:nvSpPr>
          <p:cNvPr id="180" name="Rectangle 96">
            <a:extLst>
              <a:ext uri="{FF2B5EF4-FFF2-40B4-BE49-F238E27FC236}">
                <a16:creationId xmlns:a16="http://schemas.microsoft.com/office/drawing/2014/main" id="{E661731E-84FE-E4D8-6F1A-8EE443AF075E}"/>
              </a:ext>
            </a:extLst>
          </p:cNvPr>
          <p:cNvSpPr>
            <a:spLocks noChangeArrowheads="1"/>
          </p:cNvSpPr>
          <p:nvPr/>
        </p:nvSpPr>
        <p:spPr bwMode="auto">
          <a:xfrm>
            <a:off x="10988675" y="3686259"/>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0.0089</a:t>
            </a:r>
            <a:endParaRPr lang="en-GB" noProof="0"/>
          </a:p>
        </p:txBody>
      </p:sp>
      <p:sp>
        <p:nvSpPr>
          <p:cNvPr id="183" name="Rectangle 71">
            <a:extLst>
              <a:ext uri="{FF2B5EF4-FFF2-40B4-BE49-F238E27FC236}">
                <a16:creationId xmlns:a16="http://schemas.microsoft.com/office/drawing/2014/main" id="{BAD03B43-9C17-C3AB-039F-422593983A82}"/>
              </a:ext>
            </a:extLst>
          </p:cNvPr>
          <p:cNvSpPr>
            <a:spLocks noChangeArrowheads="1"/>
          </p:cNvSpPr>
          <p:nvPr/>
        </p:nvSpPr>
        <p:spPr bwMode="auto">
          <a:xfrm>
            <a:off x="772083" y="2174106"/>
            <a:ext cx="10659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outcomes</a:t>
            </a:r>
            <a:endParaRPr lang="en-GB" b="1" noProof="0"/>
          </a:p>
        </p:txBody>
      </p:sp>
      <p:sp>
        <p:nvSpPr>
          <p:cNvPr id="184" name="Rectangle 71">
            <a:extLst>
              <a:ext uri="{FF2B5EF4-FFF2-40B4-BE49-F238E27FC236}">
                <a16:creationId xmlns:a16="http://schemas.microsoft.com/office/drawing/2014/main" id="{0FB755FD-46F7-4BC0-49D5-4E3C266B6DE4}"/>
              </a:ext>
            </a:extLst>
          </p:cNvPr>
          <p:cNvSpPr>
            <a:spLocks noChangeArrowheads="1"/>
          </p:cNvSpPr>
          <p:nvPr/>
        </p:nvSpPr>
        <p:spPr bwMode="auto">
          <a:xfrm>
            <a:off x="777726" y="3997263"/>
            <a:ext cx="8175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CV outcomes</a:t>
            </a:r>
            <a:endParaRPr lang="en-GB" b="1" noProof="0"/>
          </a:p>
        </p:txBody>
      </p:sp>
      <p:sp>
        <p:nvSpPr>
          <p:cNvPr id="185" name="Rectangle 101">
            <a:extLst>
              <a:ext uri="{FF2B5EF4-FFF2-40B4-BE49-F238E27FC236}">
                <a16:creationId xmlns:a16="http://schemas.microsoft.com/office/drawing/2014/main" id="{DE7D1D70-D21F-8F35-A7C1-986C2204789C}"/>
              </a:ext>
            </a:extLst>
          </p:cNvPr>
          <p:cNvSpPr>
            <a:spLocks noChangeArrowheads="1"/>
          </p:cNvSpPr>
          <p:nvPr/>
        </p:nvSpPr>
        <p:spPr bwMode="auto">
          <a:xfrm>
            <a:off x="896263" y="4308638"/>
            <a:ext cx="11092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a:t>
            </a:r>
            <a:endParaRPr lang="en-GB" b="1" noProof="0"/>
          </a:p>
        </p:txBody>
      </p:sp>
      <p:sp>
        <p:nvSpPr>
          <p:cNvPr id="186" name="Rectangle 107">
            <a:extLst>
              <a:ext uri="{FF2B5EF4-FFF2-40B4-BE49-F238E27FC236}">
                <a16:creationId xmlns:a16="http://schemas.microsoft.com/office/drawing/2014/main" id="{4A56E9D5-C9F4-1BE6-7831-880111A3C3AF}"/>
              </a:ext>
            </a:extLst>
          </p:cNvPr>
          <p:cNvSpPr>
            <a:spLocks noChangeArrowheads="1"/>
          </p:cNvSpPr>
          <p:nvPr/>
        </p:nvSpPr>
        <p:spPr bwMode="auto">
          <a:xfrm>
            <a:off x="896263" y="4610263"/>
            <a:ext cx="18626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 or CV death</a:t>
            </a:r>
            <a:endParaRPr lang="en-GB" b="1" noProof="0"/>
          </a:p>
        </p:txBody>
      </p:sp>
      <p:sp>
        <p:nvSpPr>
          <p:cNvPr id="188" name="Rectangle 102">
            <a:extLst>
              <a:ext uri="{FF2B5EF4-FFF2-40B4-BE49-F238E27FC236}">
                <a16:creationId xmlns:a16="http://schemas.microsoft.com/office/drawing/2014/main" id="{F610EA60-9AD0-B6BF-201F-4700A65CE540}"/>
              </a:ext>
            </a:extLst>
          </p:cNvPr>
          <p:cNvSpPr>
            <a:spLocks noChangeArrowheads="1"/>
          </p:cNvSpPr>
          <p:nvPr/>
        </p:nvSpPr>
        <p:spPr bwMode="auto">
          <a:xfrm>
            <a:off x="4925823"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263</a:t>
            </a:r>
            <a:endParaRPr lang="en-GB" noProof="0"/>
          </a:p>
        </p:txBody>
      </p:sp>
      <p:sp>
        <p:nvSpPr>
          <p:cNvPr id="189" name="Rectangle 103">
            <a:extLst>
              <a:ext uri="{FF2B5EF4-FFF2-40B4-BE49-F238E27FC236}">
                <a16:creationId xmlns:a16="http://schemas.microsoft.com/office/drawing/2014/main" id="{5A4D6067-39B8-7F17-DD11-8D39BCE18094}"/>
              </a:ext>
            </a:extLst>
          </p:cNvPr>
          <p:cNvSpPr>
            <a:spLocks noChangeArrowheads="1"/>
          </p:cNvSpPr>
          <p:nvPr/>
        </p:nvSpPr>
        <p:spPr bwMode="auto">
          <a:xfrm>
            <a:off x="5789799"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334</a:t>
            </a:r>
            <a:endParaRPr lang="en-GB" noProof="0"/>
          </a:p>
        </p:txBody>
      </p:sp>
      <p:sp>
        <p:nvSpPr>
          <p:cNvPr id="190" name="Rectangle 104">
            <a:extLst>
              <a:ext uri="{FF2B5EF4-FFF2-40B4-BE49-F238E27FC236}">
                <a16:creationId xmlns:a16="http://schemas.microsoft.com/office/drawing/2014/main" id="{D32817D5-CBBD-29FD-A751-137174DB4E0F}"/>
              </a:ext>
            </a:extLst>
          </p:cNvPr>
          <p:cNvSpPr>
            <a:spLocks noChangeArrowheads="1"/>
          </p:cNvSpPr>
          <p:nvPr/>
        </p:nvSpPr>
        <p:spPr bwMode="auto">
          <a:xfrm>
            <a:off x="6650393"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12.0</a:t>
            </a:r>
            <a:endParaRPr lang="en-GB" noProof="0"/>
          </a:p>
        </p:txBody>
      </p:sp>
      <p:sp>
        <p:nvSpPr>
          <p:cNvPr id="191" name="Rectangle 105">
            <a:extLst>
              <a:ext uri="{FF2B5EF4-FFF2-40B4-BE49-F238E27FC236}">
                <a16:creationId xmlns:a16="http://schemas.microsoft.com/office/drawing/2014/main" id="{B8B57DA7-25BF-97A9-0E22-647F6B885417}"/>
              </a:ext>
            </a:extLst>
          </p:cNvPr>
          <p:cNvSpPr>
            <a:spLocks noChangeArrowheads="1"/>
          </p:cNvSpPr>
          <p:nvPr/>
        </p:nvSpPr>
        <p:spPr bwMode="auto">
          <a:xfrm>
            <a:off x="7508358"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15.3</a:t>
            </a:r>
            <a:endParaRPr lang="en-GB" noProof="0"/>
          </a:p>
        </p:txBody>
      </p:sp>
      <p:sp>
        <p:nvSpPr>
          <p:cNvPr id="192" name="Rectangle 106">
            <a:extLst>
              <a:ext uri="{FF2B5EF4-FFF2-40B4-BE49-F238E27FC236}">
                <a16:creationId xmlns:a16="http://schemas.microsoft.com/office/drawing/2014/main" id="{FE9198A0-341A-2D9D-C3D6-48A56DE84DCE}"/>
              </a:ext>
            </a:extLst>
          </p:cNvPr>
          <p:cNvSpPr>
            <a:spLocks noChangeArrowheads="1"/>
          </p:cNvSpPr>
          <p:nvPr/>
        </p:nvSpPr>
        <p:spPr bwMode="auto">
          <a:xfrm>
            <a:off x="9540812" y="430863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0.78 (0.66, 0.92)</a:t>
            </a:r>
            <a:endParaRPr lang="en-GB" noProof="0"/>
          </a:p>
        </p:txBody>
      </p:sp>
      <p:sp>
        <p:nvSpPr>
          <p:cNvPr id="193" name="Rectangle 108">
            <a:extLst>
              <a:ext uri="{FF2B5EF4-FFF2-40B4-BE49-F238E27FC236}">
                <a16:creationId xmlns:a16="http://schemas.microsoft.com/office/drawing/2014/main" id="{35124853-58A3-2DCB-1C88-616D8DDD5075}"/>
              </a:ext>
            </a:extLst>
          </p:cNvPr>
          <p:cNvSpPr>
            <a:spLocks noChangeArrowheads="1"/>
          </p:cNvSpPr>
          <p:nvPr/>
        </p:nvSpPr>
        <p:spPr bwMode="auto">
          <a:xfrm>
            <a:off x="4925823"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420</a:t>
            </a:r>
            <a:endParaRPr lang="en-GB" noProof="0"/>
          </a:p>
        </p:txBody>
      </p:sp>
      <p:sp>
        <p:nvSpPr>
          <p:cNvPr id="194" name="Rectangle 109">
            <a:extLst>
              <a:ext uri="{FF2B5EF4-FFF2-40B4-BE49-F238E27FC236}">
                <a16:creationId xmlns:a16="http://schemas.microsoft.com/office/drawing/2014/main" id="{BE48670B-7DF1-ADED-E9E1-F0EA99436BB9}"/>
              </a:ext>
            </a:extLst>
          </p:cNvPr>
          <p:cNvSpPr>
            <a:spLocks noChangeArrowheads="1"/>
          </p:cNvSpPr>
          <p:nvPr/>
        </p:nvSpPr>
        <p:spPr bwMode="auto">
          <a:xfrm>
            <a:off x="5789799"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520</a:t>
            </a:r>
            <a:endParaRPr lang="en-GB" noProof="0"/>
          </a:p>
        </p:txBody>
      </p:sp>
      <p:sp>
        <p:nvSpPr>
          <p:cNvPr id="195" name="Rectangle 110">
            <a:extLst>
              <a:ext uri="{FF2B5EF4-FFF2-40B4-BE49-F238E27FC236}">
                <a16:creationId xmlns:a16="http://schemas.microsoft.com/office/drawing/2014/main" id="{A5722B13-21CB-BF58-514E-A82B29387134}"/>
              </a:ext>
            </a:extLst>
          </p:cNvPr>
          <p:cNvSpPr>
            <a:spLocks noChangeArrowheads="1"/>
          </p:cNvSpPr>
          <p:nvPr/>
        </p:nvSpPr>
        <p:spPr bwMode="auto">
          <a:xfrm>
            <a:off x="6650393"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19.1</a:t>
            </a:r>
            <a:endParaRPr lang="en-GB" noProof="0"/>
          </a:p>
        </p:txBody>
      </p:sp>
      <p:sp>
        <p:nvSpPr>
          <p:cNvPr id="196" name="Rectangle 111">
            <a:extLst>
              <a:ext uri="{FF2B5EF4-FFF2-40B4-BE49-F238E27FC236}">
                <a16:creationId xmlns:a16="http://schemas.microsoft.com/office/drawing/2014/main" id="{68385B0E-3815-3E20-4D87-7AB1E0E6B5B1}"/>
              </a:ext>
            </a:extLst>
          </p:cNvPr>
          <p:cNvSpPr>
            <a:spLocks noChangeArrowheads="1"/>
          </p:cNvSpPr>
          <p:nvPr/>
        </p:nvSpPr>
        <p:spPr bwMode="auto">
          <a:xfrm>
            <a:off x="7508358"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23.9</a:t>
            </a:r>
            <a:endParaRPr lang="en-GB" noProof="0"/>
          </a:p>
        </p:txBody>
      </p:sp>
      <p:sp>
        <p:nvSpPr>
          <p:cNvPr id="197" name="Rectangle 112">
            <a:extLst>
              <a:ext uri="{FF2B5EF4-FFF2-40B4-BE49-F238E27FC236}">
                <a16:creationId xmlns:a16="http://schemas.microsoft.com/office/drawing/2014/main" id="{381D80C5-0F5D-96F0-A8EE-521FA9B7D1B1}"/>
              </a:ext>
            </a:extLst>
          </p:cNvPr>
          <p:cNvSpPr>
            <a:spLocks noChangeArrowheads="1"/>
          </p:cNvSpPr>
          <p:nvPr/>
        </p:nvSpPr>
        <p:spPr bwMode="auto">
          <a:xfrm>
            <a:off x="9540812" y="461026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0.80 (0.70, 0.91)</a:t>
            </a:r>
            <a:endParaRPr lang="en-GB" noProof="0"/>
          </a:p>
        </p:txBody>
      </p:sp>
      <p:sp>
        <p:nvSpPr>
          <p:cNvPr id="203" name="Rectangle 102">
            <a:extLst>
              <a:ext uri="{FF2B5EF4-FFF2-40B4-BE49-F238E27FC236}">
                <a16:creationId xmlns:a16="http://schemas.microsoft.com/office/drawing/2014/main" id="{3890D041-FCE2-C385-C5E1-4D5D90F7B470}"/>
              </a:ext>
            </a:extLst>
          </p:cNvPr>
          <p:cNvSpPr>
            <a:spLocks noChangeArrowheads="1"/>
          </p:cNvSpPr>
          <p:nvPr/>
        </p:nvSpPr>
        <p:spPr bwMode="auto">
          <a:xfrm>
            <a:off x="10980660" y="4303976"/>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0.0024</a:t>
            </a:r>
            <a:endParaRPr lang="en-GB" noProof="0"/>
          </a:p>
        </p:txBody>
      </p:sp>
      <p:sp>
        <p:nvSpPr>
          <p:cNvPr id="204" name="Rectangle 108">
            <a:extLst>
              <a:ext uri="{FF2B5EF4-FFF2-40B4-BE49-F238E27FC236}">
                <a16:creationId xmlns:a16="http://schemas.microsoft.com/office/drawing/2014/main" id="{325FDCB4-85F6-367D-3B3A-27CC48FE7258}"/>
              </a:ext>
            </a:extLst>
          </p:cNvPr>
          <p:cNvSpPr>
            <a:spLocks noChangeArrowheads="1"/>
          </p:cNvSpPr>
          <p:nvPr/>
        </p:nvSpPr>
        <p:spPr bwMode="auto">
          <a:xfrm>
            <a:off x="10980660" y="4605601"/>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0.0006</a:t>
            </a:r>
            <a:endParaRPr lang="en-GB" noProof="0"/>
          </a:p>
        </p:txBody>
      </p:sp>
      <p:sp>
        <p:nvSpPr>
          <p:cNvPr id="216" name="object 3">
            <a:extLst>
              <a:ext uri="{FF2B5EF4-FFF2-40B4-BE49-F238E27FC236}">
                <a16:creationId xmlns:a16="http://schemas.microsoft.com/office/drawing/2014/main" id="{E6587229-A7B0-B36C-1C7E-2FBFCC0721AD}"/>
              </a:ext>
            </a:extLst>
          </p:cNvPr>
          <p:cNvSpPr txBox="1"/>
          <p:nvPr/>
        </p:nvSpPr>
        <p:spPr>
          <a:xfrm>
            <a:off x="8025424" y="5827824"/>
            <a:ext cx="689396" cy="135935"/>
          </a:xfrm>
          <a:prstGeom prst="rect">
            <a:avLst/>
          </a:prstGeom>
        </p:spPr>
        <p:txBody>
          <a:bodyPr vert="horz" wrap="square" lIns="0" tIns="12700" rIns="0" bIns="0" rtlCol="0">
            <a:spAutoFit/>
          </a:bodyPr>
          <a:lstStyle/>
          <a:p>
            <a:pPr marL="12700">
              <a:lnSpc>
                <a:spcPct val="100000"/>
              </a:lnSpc>
              <a:spcBef>
                <a:spcPts val="100"/>
              </a:spcBef>
              <a:tabLst>
                <a:tab pos="467995" algn="l"/>
              </a:tabLst>
            </a:pPr>
            <a:r>
              <a:rPr lang="en-GB" sz="800" spc="-25" noProof="0">
                <a:latin typeface="Arial"/>
                <a:cs typeface="Arial"/>
              </a:rPr>
              <a:t>0.5</a:t>
            </a:r>
            <a:r>
              <a:rPr lang="en-GB" sz="800" noProof="0">
                <a:latin typeface="Arial"/>
                <a:cs typeface="Arial"/>
              </a:rPr>
              <a:t>	</a:t>
            </a:r>
            <a:r>
              <a:rPr lang="en-GB" sz="800" spc="-20" noProof="0">
                <a:latin typeface="Arial"/>
                <a:cs typeface="Arial"/>
              </a:rPr>
              <a:t>0.75</a:t>
            </a:r>
            <a:endParaRPr lang="en-GB" sz="800" noProof="0">
              <a:latin typeface="Arial"/>
              <a:cs typeface="Arial"/>
            </a:endParaRPr>
          </a:p>
        </p:txBody>
      </p:sp>
      <p:sp>
        <p:nvSpPr>
          <p:cNvPr id="217" name="object 4">
            <a:extLst>
              <a:ext uri="{FF2B5EF4-FFF2-40B4-BE49-F238E27FC236}">
                <a16:creationId xmlns:a16="http://schemas.microsoft.com/office/drawing/2014/main" id="{EB99A46C-0231-52B1-CAC7-9EAD5297F6B7}"/>
              </a:ext>
            </a:extLst>
          </p:cNvPr>
          <p:cNvSpPr txBox="1"/>
          <p:nvPr/>
        </p:nvSpPr>
        <p:spPr>
          <a:xfrm>
            <a:off x="8908286" y="5827824"/>
            <a:ext cx="83114" cy="135935"/>
          </a:xfrm>
          <a:prstGeom prst="rect">
            <a:avLst/>
          </a:prstGeom>
        </p:spPr>
        <p:txBody>
          <a:bodyPr vert="horz" wrap="square" lIns="0" tIns="12700" rIns="0" bIns="0" rtlCol="0">
            <a:spAutoFit/>
          </a:bodyPr>
          <a:lstStyle/>
          <a:p>
            <a:pPr marL="12700">
              <a:lnSpc>
                <a:spcPct val="100000"/>
              </a:lnSpc>
              <a:spcBef>
                <a:spcPts val="100"/>
              </a:spcBef>
            </a:pPr>
            <a:r>
              <a:rPr lang="en-GB" sz="800" spc="-50" noProof="0">
                <a:latin typeface="Arial"/>
                <a:cs typeface="Arial"/>
              </a:rPr>
              <a:t>1</a:t>
            </a:r>
            <a:endParaRPr lang="en-GB" sz="800" noProof="0">
              <a:latin typeface="Arial"/>
              <a:cs typeface="Arial"/>
            </a:endParaRPr>
          </a:p>
        </p:txBody>
      </p:sp>
      <p:sp>
        <p:nvSpPr>
          <p:cNvPr id="218" name="object 5">
            <a:extLst>
              <a:ext uri="{FF2B5EF4-FFF2-40B4-BE49-F238E27FC236}">
                <a16:creationId xmlns:a16="http://schemas.microsoft.com/office/drawing/2014/main" id="{A7A8E5A0-D1E2-4EA5-7E6B-8C80C7751EF1}"/>
              </a:ext>
            </a:extLst>
          </p:cNvPr>
          <p:cNvSpPr txBox="1"/>
          <p:nvPr/>
        </p:nvSpPr>
        <p:spPr>
          <a:xfrm>
            <a:off x="9356599" y="5827824"/>
            <a:ext cx="169449" cy="135935"/>
          </a:xfrm>
          <a:prstGeom prst="rect">
            <a:avLst/>
          </a:prstGeom>
        </p:spPr>
        <p:txBody>
          <a:bodyPr vert="horz" wrap="square" lIns="0" tIns="12700" rIns="0" bIns="0" rtlCol="0">
            <a:spAutoFit/>
          </a:bodyPr>
          <a:lstStyle/>
          <a:p>
            <a:pPr marL="12700">
              <a:lnSpc>
                <a:spcPct val="100000"/>
              </a:lnSpc>
              <a:spcBef>
                <a:spcPts val="100"/>
              </a:spcBef>
            </a:pPr>
            <a:r>
              <a:rPr lang="en-GB" sz="800" spc="-25" noProof="0">
                <a:latin typeface="Arial"/>
                <a:cs typeface="Arial"/>
              </a:rPr>
              <a:t>1.5</a:t>
            </a:r>
            <a:endParaRPr lang="en-GB" sz="800" noProof="0">
              <a:latin typeface="Arial"/>
              <a:cs typeface="Arial"/>
            </a:endParaRPr>
          </a:p>
        </p:txBody>
      </p:sp>
      <p:sp>
        <p:nvSpPr>
          <p:cNvPr id="219" name="bg object 16">
            <a:extLst>
              <a:ext uri="{FF2B5EF4-FFF2-40B4-BE49-F238E27FC236}">
                <a16:creationId xmlns:a16="http://schemas.microsoft.com/office/drawing/2014/main" id="{A0CB1902-C975-EBB0-596C-C8BE9861C50E}"/>
              </a:ext>
            </a:extLst>
          </p:cNvPr>
          <p:cNvSpPr/>
          <p:nvPr/>
        </p:nvSpPr>
        <p:spPr>
          <a:xfrm>
            <a:off x="8949757" y="2054271"/>
            <a:ext cx="0" cy="3692890"/>
          </a:xfrm>
          <a:custGeom>
            <a:avLst/>
            <a:gdLst/>
            <a:ahLst/>
            <a:cxnLst/>
            <a:rect l="l" t="t" r="r" b="b"/>
            <a:pathLst>
              <a:path h="2302510">
                <a:moveTo>
                  <a:pt x="0" y="2302129"/>
                </a:moveTo>
                <a:lnTo>
                  <a:pt x="0" y="0"/>
                </a:lnTo>
              </a:path>
            </a:pathLst>
          </a:custGeom>
          <a:ln w="10795">
            <a:solidFill>
              <a:schemeClr val="tx1"/>
            </a:solidFill>
          </a:ln>
        </p:spPr>
        <p:txBody>
          <a:bodyPr wrap="square" lIns="0" tIns="0" rIns="0" bIns="0" rtlCol="0"/>
          <a:lstStyle/>
          <a:p>
            <a:endParaRPr lang="en-GB" noProof="0"/>
          </a:p>
        </p:txBody>
      </p:sp>
      <p:sp>
        <p:nvSpPr>
          <p:cNvPr id="17" name="Rectangle 83">
            <a:extLst>
              <a:ext uri="{FF2B5EF4-FFF2-40B4-BE49-F238E27FC236}">
                <a16:creationId xmlns:a16="http://schemas.microsoft.com/office/drawing/2014/main" id="{7A0FDAED-9B22-0D3E-A1C5-9F234AFE9318}"/>
              </a:ext>
            </a:extLst>
          </p:cNvPr>
          <p:cNvSpPr>
            <a:spLocks noChangeArrowheads="1"/>
          </p:cNvSpPr>
          <p:nvPr/>
        </p:nvSpPr>
        <p:spPr bwMode="auto">
          <a:xfrm>
            <a:off x="896262" y="2997359"/>
            <a:ext cx="3055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a:t>
            </a:r>
            <a:br>
              <a:rPr lang="en-GB" sz="1000" b="1" noProof="0"/>
            </a:br>
            <a:r>
              <a:rPr lang="en-GB" sz="1000" b="1" noProof="0"/>
              <a:t>HF hospitalisation, or CV death</a:t>
            </a:r>
            <a:endParaRPr lang="en-GB" b="1" noProof="0"/>
          </a:p>
        </p:txBody>
      </p:sp>
      <p:pic>
        <p:nvPicPr>
          <p:cNvPr id="19" name="Picture 2" descr="Glasgow 2026 | ERA">
            <a:extLst>
              <a:ext uri="{FF2B5EF4-FFF2-40B4-BE49-F238E27FC236}">
                <a16:creationId xmlns:a16="http://schemas.microsoft.com/office/drawing/2014/main" id="{05DA43F8-7F33-97D2-1BFD-B094AFE22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D2BC9E0D-CE62-12D6-6E7F-E2C3FC615371}"/>
              </a:ext>
            </a:extLst>
          </p:cNvPr>
          <p:cNvGrpSpPr/>
          <p:nvPr/>
        </p:nvGrpSpPr>
        <p:grpSpPr>
          <a:xfrm>
            <a:off x="8455138" y="4343229"/>
            <a:ext cx="396875" cy="85725"/>
            <a:chOff x="8452757" y="4364899"/>
            <a:chExt cx="396875" cy="85725"/>
          </a:xfrm>
        </p:grpSpPr>
        <p:sp>
          <p:nvSpPr>
            <p:cNvPr id="63" name="bg object 22">
              <a:extLst>
                <a:ext uri="{FF2B5EF4-FFF2-40B4-BE49-F238E27FC236}">
                  <a16:creationId xmlns:a16="http://schemas.microsoft.com/office/drawing/2014/main" id="{A47DB5D1-25D0-85EA-13CB-5ED15D04D580}"/>
                </a:ext>
              </a:extLst>
            </p:cNvPr>
            <p:cNvSpPr/>
            <p:nvPr/>
          </p:nvSpPr>
          <p:spPr>
            <a:xfrm>
              <a:off x="8452757" y="4407445"/>
              <a:ext cx="396875" cy="0"/>
            </a:xfrm>
            <a:custGeom>
              <a:avLst/>
              <a:gdLst/>
              <a:ahLst/>
              <a:cxnLst/>
              <a:rect l="l" t="t" r="r" b="b"/>
              <a:pathLst>
                <a:path w="396875">
                  <a:moveTo>
                    <a:pt x="0" y="0"/>
                  </a:moveTo>
                  <a:lnTo>
                    <a:pt x="396621" y="0"/>
                  </a:lnTo>
                </a:path>
              </a:pathLst>
            </a:custGeom>
            <a:ln w="10795">
              <a:solidFill>
                <a:schemeClr val="tx1"/>
              </a:solidFill>
            </a:ln>
          </p:spPr>
          <p:txBody>
            <a:bodyPr wrap="square" lIns="0" tIns="0" rIns="0" bIns="0" rtlCol="0"/>
            <a:lstStyle/>
            <a:p>
              <a:endParaRPr/>
            </a:p>
          </p:txBody>
        </p:sp>
        <p:sp>
          <p:nvSpPr>
            <p:cNvPr id="72" name="bg object 31">
              <a:extLst>
                <a:ext uri="{FF2B5EF4-FFF2-40B4-BE49-F238E27FC236}">
                  <a16:creationId xmlns:a16="http://schemas.microsoft.com/office/drawing/2014/main" id="{AAE88325-6E14-B8AA-FA13-7DFD62D63D25}"/>
                </a:ext>
              </a:extLst>
            </p:cNvPr>
            <p:cNvSpPr/>
            <p:nvPr/>
          </p:nvSpPr>
          <p:spPr>
            <a:xfrm>
              <a:off x="8609601" y="4364899"/>
              <a:ext cx="85725" cy="85725"/>
            </a:xfrm>
            <a:custGeom>
              <a:avLst/>
              <a:gdLst/>
              <a:ahLst/>
              <a:cxnLst/>
              <a:rect l="l" t="t" r="r" b="b"/>
              <a:pathLst>
                <a:path w="85725" h="85725">
                  <a:moveTo>
                    <a:pt x="85344" y="0"/>
                  </a:moveTo>
                  <a:lnTo>
                    <a:pt x="0" y="0"/>
                  </a:lnTo>
                  <a:lnTo>
                    <a:pt x="0" y="85217"/>
                  </a:lnTo>
                  <a:lnTo>
                    <a:pt x="85344" y="85217"/>
                  </a:lnTo>
                  <a:lnTo>
                    <a:pt x="85344" y="0"/>
                  </a:lnTo>
                  <a:close/>
                </a:path>
              </a:pathLst>
            </a:custGeom>
            <a:solidFill>
              <a:schemeClr val="tx1"/>
            </a:solidFill>
          </p:spPr>
          <p:txBody>
            <a:bodyPr wrap="square" lIns="0" tIns="0" rIns="0" bIns="0" rtlCol="0"/>
            <a:lstStyle/>
            <a:p>
              <a:endParaRPr/>
            </a:p>
          </p:txBody>
        </p:sp>
      </p:grpSp>
      <p:grpSp>
        <p:nvGrpSpPr>
          <p:cNvPr id="78" name="Group 77">
            <a:extLst>
              <a:ext uri="{FF2B5EF4-FFF2-40B4-BE49-F238E27FC236}">
                <a16:creationId xmlns:a16="http://schemas.microsoft.com/office/drawing/2014/main" id="{1A30A6FE-13FE-FBE2-63AB-52C17EDFA408}"/>
              </a:ext>
            </a:extLst>
          </p:cNvPr>
          <p:cNvGrpSpPr/>
          <p:nvPr/>
        </p:nvGrpSpPr>
        <p:grpSpPr>
          <a:xfrm>
            <a:off x="8525369" y="4639205"/>
            <a:ext cx="313690" cy="109220"/>
            <a:chOff x="8522988" y="4608867"/>
            <a:chExt cx="313690" cy="109220"/>
          </a:xfrm>
        </p:grpSpPr>
        <p:sp>
          <p:nvSpPr>
            <p:cNvPr id="64" name="bg object 23">
              <a:extLst>
                <a:ext uri="{FF2B5EF4-FFF2-40B4-BE49-F238E27FC236}">
                  <a16:creationId xmlns:a16="http://schemas.microsoft.com/office/drawing/2014/main" id="{91BCB668-2019-B3AA-015A-B5C51EA213AE}"/>
                </a:ext>
              </a:extLst>
            </p:cNvPr>
            <p:cNvSpPr/>
            <p:nvPr/>
          </p:nvSpPr>
          <p:spPr>
            <a:xfrm>
              <a:off x="8522988" y="4663349"/>
              <a:ext cx="313690" cy="0"/>
            </a:xfrm>
            <a:custGeom>
              <a:avLst/>
              <a:gdLst/>
              <a:ahLst/>
              <a:cxnLst/>
              <a:rect l="l" t="t" r="r" b="b"/>
              <a:pathLst>
                <a:path w="313690">
                  <a:moveTo>
                    <a:pt x="0" y="0"/>
                  </a:moveTo>
                  <a:lnTo>
                    <a:pt x="313309" y="0"/>
                  </a:lnTo>
                </a:path>
              </a:pathLst>
            </a:custGeom>
            <a:ln w="10795">
              <a:solidFill>
                <a:schemeClr val="tx1"/>
              </a:solidFill>
            </a:ln>
          </p:spPr>
          <p:txBody>
            <a:bodyPr wrap="square" lIns="0" tIns="0" rIns="0" bIns="0" rtlCol="0"/>
            <a:lstStyle/>
            <a:p>
              <a:endParaRPr/>
            </a:p>
          </p:txBody>
        </p:sp>
        <p:sp>
          <p:nvSpPr>
            <p:cNvPr id="73" name="bg object 32">
              <a:extLst>
                <a:ext uri="{FF2B5EF4-FFF2-40B4-BE49-F238E27FC236}">
                  <a16:creationId xmlns:a16="http://schemas.microsoft.com/office/drawing/2014/main" id="{B27F8721-3A4D-6D03-A682-58614F1A1426}"/>
                </a:ext>
              </a:extLst>
            </p:cNvPr>
            <p:cNvSpPr/>
            <p:nvPr/>
          </p:nvSpPr>
          <p:spPr>
            <a:xfrm>
              <a:off x="8628016" y="4608867"/>
              <a:ext cx="109220" cy="109220"/>
            </a:xfrm>
            <a:custGeom>
              <a:avLst/>
              <a:gdLst/>
              <a:ahLst/>
              <a:cxnLst/>
              <a:rect l="l" t="t" r="r" b="b"/>
              <a:pathLst>
                <a:path w="109220" h="109219">
                  <a:moveTo>
                    <a:pt x="108966" y="0"/>
                  </a:moveTo>
                  <a:lnTo>
                    <a:pt x="0" y="0"/>
                  </a:lnTo>
                  <a:lnTo>
                    <a:pt x="0" y="108838"/>
                  </a:lnTo>
                  <a:lnTo>
                    <a:pt x="108966" y="108838"/>
                  </a:lnTo>
                  <a:lnTo>
                    <a:pt x="108966" y="0"/>
                  </a:lnTo>
                  <a:close/>
                </a:path>
              </a:pathLst>
            </a:custGeom>
            <a:solidFill>
              <a:schemeClr val="tx1"/>
            </a:solidFill>
          </p:spPr>
          <p:txBody>
            <a:bodyPr wrap="square" lIns="0" tIns="0" rIns="0" bIns="0" rtlCol="0"/>
            <a:lstStyle/>
            <a:p>
              <a:endParaRPr/>
            </a:p>
          </p:txBody>
        </p:sp>
      </p:grpSp>
      <p:grpSp>
        <p:nvGrpSpPr>
          <p:cNvPr id="79" name="Group 78">
            <a:extLst>
              <a:ext uri="{FF2B5EF4-FFF2-40B4-BE49-F238E27FC236}">
                <a16:creationId xmlns:a16="http://schemas.microsoft.com/office/drawing/2014/main" id="{B0374CDC-3CBC-FBE0-C670-7D4CD2E2C4A0}"/>
              </a:ext>
            </a:extLst>
          </p:cNvPr>
          <p:cNvGrpSpPr/>
          <p:nvPr/>
        </p:nvGrpSpPr>
        <p:grpSpPr>
          <a:xfrm>
            <a:off x="8489591" y="2510957"/>
            <a:ext cx="280670" cy="114935"/>
            <a:chOff x="8488723" y="2530007"/>
            <a:chExt cx="280670" cy="114935"/>
          </a:xfrm>
        </p:grpSpPr>
        <p:sp>
          <p:nvSpPr>
            <p:cNvPr id="80" name="bg object 17">
              <a:extLst>
                <a:ext uri="{FF2B5EF4-FFF2-40B4-BE49-F238E27FC236}">
                  <a16:creationId xmlns:a16="http://schemas.microsoft.com/office/drawing/2014/main" id="{263E9046-460C-A5E1-7405-F3D6AF0967CF}"/>
                </a:ext>
              </a:extLst>
            </p:cNvPr>
            <p:cNvSpPr/>
            <p:nvPr/>
          </p:nvSpPr>
          <p:spPr>
            <a:xfrm>
              <a:off x="8488723" y="2587284"/>
              <a:ext cx="280670" cy="0"/>
            </a:xfrm>
            <a:custGeom>
              <a:avLst/>
              <a:gdLst/>
              <a:ahLst/>
              <a:cxnLst/>
              <a:rect l="l" t="t" r="r" b="b"/>
              <a:pathLst>
                <a:path w="280670">
                  <a:moveTo>
                    <a:pt x="0" y="0"/>
                  </a:moveTo>
                  <a:lnTo>
                    <a:pt x="280416" y="0"/>
                  </a:lnTo>
                </a:path>
              </a:pathLst>
            </a:custGeom>
            <a:ln w="10795">
              <a:solidFill>
                <a:schemeClr val="tx1"/>
              </a:solidFill>
            </a:ln>
          </p:spPr>
          <p:txBody>
            <a:bodyPr wrap="square" lIns="0" tIns="0" rIns="0" bIns="0" rtlCol="0"/>
            <a:lstStyle/>
            <a:p>
              <a:endParaRPr/>
            </a:p>
          </p:txBody>
        </p:sp>
        <p:sp>
          <p:nvSpPr>
            <p:cNvPr id="81" name="bg object 26">
              <a:extLst>
                <a:ext uri="{FF2B5EF4-FFF2-40B4-BE49-F238E27FC236}">
                  <a16:creationId xmlns:a16="http://schemas.microsoft.com/office/drawing/2014/main" id="{48B620E7-7892-29A5-BFCD-CAE59ABB8824}"/>
                </a:ext>
              </a:extLst>
            </p:cNvPr>
            <p:cNvSpPr/>
            <p:nvPr/>
          </p:nvSpPr>
          <p:spPr>
            <a:xfrm>
              <a:off x="8564289" y="2530007"/>
              <a:ext cx="114935" cy="114935"/>
            </a:xfrm>
            <a:custGeom>
              <a:avLst/>
              <a:gdLst/>
              <a:ahLst/>
              <a:cxnLst/>
              <a:rect l="l" t="t" r="r" b="b"/>
              <a:pathLst>
                <a:path w="114934" h="114934">
                  <a:moveTo>
                    <a:pt x="114553" y="0"/>
                  </a:moveTo>
                  <a:lnTo>
                    <a:pt x="0" y="0"/>
                  </a:lnTo>
                  <a:lnTo>
                    <a:pt x="0" y="114554"/>
                  </a:lnTo>
                  <a:lnTo>
                    <a:pt x="114553" y="114554"/>
                  </a:lnTo>
                  <a:lnTo>
                    <a:pt x="114553" y="0"/>
                  </a:lnTo>
                  <a:close/>
                </a:path>
              </a:pathLst>
            </a:custGeom>
            <a:solidFill>
              <a:schemeClr val="tx1"/>
            </a:solidFill>
          </p:spPr>
          <p:txBody>
            <a:bodyPr wrap="square" lIns="0" tIns="0" rIns="0" bIns="0" rtlCol="0"/>
            <a:lstStyle/>
            <a:p>
              <a:endParaRPr/>
            </a:p>
          </p:txBody>
        </p:sp>
      </p:grpSp>
      <p:grpSp>
        <p:nvGrpSpPr>
          <p:cNvPr id="82" name="Group 81">
            <a:extLst>
              <a:ext uri="{FF2B5EF4-FFF2-40B4-BE49-F238E27FC236}">
                <a16:creationId xmlns:a16="http://schemas.microsoft.com/office/drawing/2014/main" id="{0EECA5B1-311E-90A6-6E07-014F1D16137E}"/>
              </a:ext>
            </a:extLst>
          </p:cNvPr>
          <p:cNvGrpSpPr/>
          <p:nvPr/>
        </p:nvGrpSpPr>
        <p:grpSpPr>
          <a:xfrm>
            <a:off x="8541153" y="2797470"/>
            <a:ext cx="256540" cy="129539"/>
            <a:chOff x="8540285" y="2778420"/>
            <a:chExt cx="256540" cy="129539"/>
          </a:xfrm>
        </p:grpSpPr>
        <p:sp>
          <p:nvSpPr>
            <p:cNvPr id="83" name="bg object 18">
              <a:extLst>
                <a:ext uri="{FF2B5EF4-FFF2-40B4-BE49-F238E27FC236}">
                  <a16:creationId xmlns:a16="http://schemas.microsoft.com/office/drawing/2014/main" id="{13E17590-BEDE-23AD-7EBD-A311F712ADBF}"/>
                </a:ext>
              </a:extLst>
            </p:cNvPr>
            <p:cNvSpPr/>
            <p:nvPr/>
          </p:nvSpPr>
          <p:spPr>
            <a:xfrm>
              <a:off x="8540285" y="2843062"/>
              <a:ext cx="256540" cy="0"/>
            </a:xfrm>
            <a:custGeom>
              <a:avLst/>
              <a:gdLst/>
              <a:ahLst/>
              <a:cxnLst/>
              <a:rect l="l" t="t" r="r" b="b"/>
              <a:pathLst>
                <a:path w="256540">
                  <a:moveTo>
                    <a:pt x="0" y="0"/>
                  </a:moveTo>
                  <a:lnTo>
                    <a:pt x="256285" y="0"/>
                  </a:lnTo>
                </a:path>
              </a:pathLst>
            </a:custGeom>
            <a:ln w="10795">
              <a:solidFill>
                <a:schemeClr val="tx1"/>
              </a:solidFill>
            </a:ln>
          </p:spPr>
          <p:txBody>
            <a:bodyPr wrap="square" lIns="0" tIns="0" rIns="0" bIns="0" rtlCol="0"/>
            <a:lstStyle/>
            <a:p>
              <a:endParaRPr/>
            </a:p>
          </p:txBody>
        </p:sp>
        <p:sp>
          <p:nvSpPr>
            <p:cNvPr id="84" name="bg object 27">
              <a:extLst>
                <a:ext uri="{FF2B5EF4-FFF2-40B4-BE49-F238E27FC236}">
                  <a16:creationId xmlns:a16="http://schemas.microsoft.com/office/drawing/2014/main" id="{BAF3F777-5073-BE08-ED38-A012187FE83C}"/>
                </a:ext>
              </a:extLst>
            </p:cNvPr>
            <p:cNvSpPr/>
            <p:nvPr/>
          </p:nvSpPr>
          <p:spPr>
            <a:xfrm>
              <a:off x="8603151" y="2778420"/>
              <a:ext cx="129539" cy="129539"/>
            </a:xfrm>
            <a:custGeom>
              <a:avLst/>
              <a:gdLst/>
              <a:ahLst/>
              <a:cxnLst/>
              <a:rect l="l" t="t" r="r" b="b"/>
              <a:pathLst>
                <a:path w="129540" h="129540">
                  <a:moveTo>
                    <a:pt x="129285" y="0"/>
                  </a:moveTo>
                  <a:lnTo>
                    <a:pt x="0" y="0"/>
                  </a:lnTo>
                  <a:lnTo>
                    <a:pt x="0" y="129286"/>
                  </a:lnTo>
                  <a:lnTo>
                    <a:pt x="129285" y="129286"/>
                  </a:lnTo>
                  <a:lnTo>
                    <a:pt x="129285" y="0"/>
                  </a:lnTo>
                  <a:close/>
                </a:path>
              </a:pathLst>
            </a:custGeom>
            <a:solidFill>
              <a:schemeClr val="tx1"/>
            </a:solidFill>
          </p:spPr>
          <p:txBody>
            <a:bodyPr wrap="square" lIns="0" tIns="0" rIns="0" bIns="0" rtlCol="0"/>
            <a:lstStyle/>
            <a:p>
              <a:endParaRPr/>
            </a:p>
          </p:txBody>
        </p:sp>
      </p:grpSp>
      <p:grpSp>
        <p:nvGrpSpPr>
          <p:cNvPr id="85" name="Group 84">
            <a:extLst>
              <a:ext uri="{FF2B5EF4-FFF2-40B4-BE49-F238E27FC236}">
                <a16:creationId xmlns:a16="http://schemas.microsoft.com/office/drawing/2014/main" id="{82EC21DF-7184-4DA5-990D-8F578881EDF5}"/>
              </a:ext>
            </a:extLst>
          </p:cNvPr>
          <p:cNvGrpSpPr/>
          <p:nvPr/>
        </p:nvGrpSpPr>
        <p:grpSpPr>
          <a:xfrm>
            <a:off x="8524136" y="3083728"/>
            <a:ext cx="232410" cy="144780"/>
            <a:chOff x="8523268" y="3026578"/>
            <a:chExt cx="232410" cy="144780"/>
          </a:xfrm>
        </p:grpSpPr>
        <p:sp>
          <p:nvSpPr>
            <p:cNvPr id="86" name="bg object 19">
              <a:extLst>
                <a:ext uri="{FF2B5EF4-FFF2-40B4-BE49-F238E27FC236}">
                  <a16:creationId xmlns:a16="http://schemas.microsoft.com/office/drawing/2014/main" id="{DF47ED4A-57C2-1DCB-3799-89528E0E0421}"/>
                </a:ext>
              </a:extLst>
            </p:cNvPr>
            <p:cNvSpPr/>
            <p:nvPr/>
          </p:nvSpPr>
          <p:spPr>
            <a:xfrm>
              <a:off x="8523268" y="3098840"/>
              <a:ext cx="232410" cy="0"/>
            </a:xfrm>
            <a:custGeom>
              <a:avLst/>
              <a:gdLst/>
              <a:ahLst/>
              <a:cxnLst/>
              <a:rect l="l" t="t" r="r" b="b"/>
              <a:pathLst>
                <a:path w="232409">
                  <a:moveTo>
                    <a:pt x="0" y="0"/>
                  </a:moveTo>
                  <a:lnTo>
                    <a:pt x="231901" y="0"/>
                  </a:lnTo>
                </a:path>
              </a:pathLst>
            </a:custGeom>
            <a:ln w="10795">
              <a:solidFill>
                <a:schemeClr val="tx1"/>
              </a:solidFill>
            </a:ln>
          </p:spPr>
          <p:txBody>
            <a:bodyPr wrap="square" lIns="0" tIns="0" rIns="0" bIns="0" rtlCol="0"/>
            <a:lstStyle/>
            <a:p>
              <a:endParaRPr/>
            </a:p>
          </p:txBody>
        </p:sp>
        <p:sp>
          <p:nvSpPr>
            <p:cNvPr id="87" name="bg object 28">
              <a:extLst>
                <a:ext uri="{FF2B5EF4-FFF2-40B4-BE49-F238E27FC236}">
                  <a16:creationId xmlns:a16="http://schemas.microsoft.com/office/drawing/2014/main" id="{A2502937-FB32-10AE-7D9E-745413CB3537}"/>
                </a:ext>
              </a:extLst>
            </p:cNvPr>
            <p:cNvSpPr/>
            <p:nvPr/>
          </p:nvSpPr>
          <p:spPr>
            <a:xfrm>
              <a:off x="8564923" y="3026578"/>
              <a:ext cx="144780" cy="144780"/>
            </a:xfrm>
            <a:custGeom>
              <a:avLst/>
              <a:gdLst/>
              <a:ahLst/>
              <a:cxnLst/>
              <a:rect l="l" t="t" r="r" b="b"/>
              <a:pathLst>
                <a:path w="144779" h="144780">
                  <a:moveTo>
                    <a:pt x="144526" y="0"/>
                  </a:moveTo>
                  <a:lnTo>
                    <a:pt x="0" y="0"/>
                  </a:lnTo>
                  <a:lnTo>
                    <a:pt x="0" y="144525"/>
                  </a:lnTo>
                  <a:lnTo>
                    <a:pt x="144526" y="144525"/>
                  </a:lnTo>
                  <a:lnTo>
                    <a:pt x="144526" y="0"/>
                  </a:lnTo>
                  <a:close/>
                </a:path>
              </a:pathLst>
            </a:custGeom>
            <a:solidFill>
              <a:schemeClr val="tx1"/>
            </a:solidFill>
          </p:spPr>
          <p:txBody>
            <a:bodyPr wrap="square" lIns="0" tIns="0" rIns="0" bIns="0" rtlCol="0"/>
            <a:lstStyle/>
            <a:p>
              <a:endParaRPr/>
            </a:p>
          </p:txBody>
        </p:sp>
      </p:grpSp>
      <p:grpSp>
        <p:nvGrpSpPr>
          <p:cNvPr id="88" name="Group 87">
            <a:extLst>
              <a:ext uri="{FF2B5EF4-FFF2-40B4-BE49-F238E27FC236}">
                <a16:creationId xmlns:a16="http://schemas.microsoft.com/office/drawing/2014/main" id="{9830EFF0-4241-5D5B-E98F-86ADEF0C983E}"/>
              </a:ext>
            </a:extLst>
          </p:cNvPr>
          <p:cNvGrpSpPr/>
          <p:nvPr/>
        </p:nvGrpSpPr>
        <p:grpSpPr>
          <a:xfrm>
            <a:off x="8590557" y="3426882"/>
            <a:ext cx="347980" cy="97155"/>
            <a:chOff x="8589689" y="3306232"/>
            <a:chExt cx="347980" cy="97155"/>
          </a:xfrm>
        </p:grpSpPr>
        <p:sp>
          <p:nvSpPr>
            <p:cNvPr id="89" name="bg object 20">
              <a:extLst>
                <a:ext uri="{FF2B5EF4-FFF2-40B4-BE49-F238E27FC236}">
                  <a16:creationId xmlns:a16="http://schemas.microsoft.com/office/drawing/2014/main" id="{11F6A967-5AED-BD5B-1BE5-5D3C0742FA33}"/>
                </a:ext>
              </a:extLst>
            </p:cNvPr>
            <p:cNvSpPr/>
            <p:nvPr/>
          </p:nvSpPr>
          <p:spPr>
            <a:xfrm>
              <a:off x="8589689" y="3354619"/>
              <a:ext cx="347980" cy="0"/>
            </a:xfrm>
            <a:custGeom>
              <a:avLst/>
              <a:gdLst/>
              <a:ahLst/>
              <a:cxnLst/>
              <a:rect l="l" t="t" r="r" b="b"/>
              <a:pathLst>
                <a:path w="347979">
                  <a:moveTo>
                    <a:pt x="0" y="0"/>
                  </a:moveTo>
                  <a:lnTo>
                    <a:pt x="347599" y="0"/>
                  </a:lnTo>
                </a:path>
              </a:pathLst>
            </a:custGeom>
            <a:ln w="10795">
              <a:solidFill>
                <a:schemeClr val="tx1"/>
              </a:solidFill>
            </a:ln>
          </p:spPr>
          <p:txBody>
            <a:bodyPr wrap="square" lIns="0" tIns="0" rIns="0" bIns="0" rtlCol="0"/>
            <a:lstStyle/>
            <a:p>
              <a:endParaRPr/>
            </a:p>
          </p:txBody>
        </p:sp>
        <p:sp>
          <p:nvSpPr>
            <p:cNvPr id="90" name="bg object 29">
              <a:extLst>
                <a:ext uri="{FF2B5EF4-FFF2-40B4-BE49-F238E27FC236}">
                  <a16:creationId xmlns:a16="http://schemas.microsoft.com/office/drawing/2014/main" id="{0928EB87-0026-88B1-930B-3BE6DDC336A9}"/>
                </a:ext>
              </a:extLst>
            </p:cNvPr>
            <p:cNvSpPr/>
            <p:nvPr/>
          </p:nvSpPr>
          <p:spPr>
            <a:xfrm>
              <a:off x="8706655" y="3306232"/>
              <a:ext cx="97155" cy="97155"/>
            </a:xfrm>
            <a:custGeom>
              <a:avLst/>
              <a:gdLst/>
              <a:ahLst/>
              <a:cxnLst/>
              <a:rect l="l" t="t" r="r" b="b"/>
              <a:pathLst>
                <a:path w="97154" h="97155">
                  <a:moveTo>
                    <a:pt x="97027" y="0"/>
                  </a:moveTo>
                  <a:lnTo>
                    <a:pt x="0" y="0"/>
                  </a:lnTo>
                  <a:lnTo>
                    <a:pt x="0" y="96900"/>
                  </a:lnTo>
                  <a:lnTo>
                    <a:pt x="97027" y="96900"/>
                  </a:lnTo>
                  <a:lnTo>
                    <a:pt x="97027" y="0"/>
                  </a:lnTo>
                  <a:close/>
                </a:path>
              </a:pathLst>
            </a:custGeom>
            <a:solidFill>
              <a:schemeClr val="tx1"/>
            </a:solidFill>
          </p:spPr>
          <p:txBody>
            <a:bodyPr wrap="square" lIns="0" tIns="0" rIns="0" bIns="0" rtlCol="0"/>
            <a:lstStyle/>
            <a:p>
              <a:endParaRPr/>
            </a:p>
          </p:txBody>
        </p:sp>
      </p:grpSp>
      <p:grpSp>
        <p:nvGrpSpPr>
          <p:cNvPr id="91" name="Group 90">
            <a:extLst>
              <a:ext uri="{FF2B5EF4-FFF2-40B4-BE49-F238E27FC236}">
                <a16:creationId xmlns:a16="http://schemas.microsoft.com/office/drawing/2014/main" id="{277E3A84-7A68-94B0-8CE9-28C8D633CC7D}"/>
              </a:ext>
            </a:extLst>
          </p:cNvPr>
          <p:cNvGrpSpPr/>
          <p:nvPr/>
        </p:nvGrpSpPr>
        <p:grpSpPr>
          <a:xfrm>
            <a:off x="8417201" y="3731428"/>
            <a:ext cx="459105" cy="62865"/>
            <a:chOff x="8416333" y="3579028"/>
            <a:chExt cx="459105" cy="62865"/>
          </a:xfrm>
        </p:grpSpPr>
        <p:sp>
          <p:nvSpPr>
            <p:cNvPr id="92" name="bg object 21">
              <a:extLst>
                <a:ext uri="{FF2B5EF4-FFF2-40B4-BE49-F238E27FC236}">
                  <a16:creationId xmlns:a16="http://schemas.microsoft.com/office/drawing/2014/main" id="{86757F68-2E5C-AF30-1AEF-62E9FA74A8C8}"/>
                </a:ext>
              </a:extLst>
            </p:cNvPr>
            <p:cNvSpPr/>
            <p:nvPr/>
          </p:nvSpPr>
          <p:spPr>
            <a:xfrm>
              <a:off x="8416333" y="3610397"/>
              <a:ext cx="459105" cy="0"/>
            </a:xfrm>
            <a:custGeom>
              <a:avLst/>
              <a:gdLst/>
              <a:ahLst/>
              <a:cxnLst/>
              <a:rect l="l" t="t" r="r" b="b"/>
              <a:pathLst>
                <a:path w="459104">
                  <a:moveTo>
                    <a:pt x="0" y="0"/>
                  </a:moveTo>
                  <a:lnTo>
                    <a:pt x="458977" y="0"/>
                  </a:lnTo>
                </a:path>
              </a:pathLst>
            </a:custGeom>
            <a:ln w="10795">
              <a:solidFill>
                <a:schemeClr val="tx1"/>
              </a:solidFill>
            </a:ln>
          </p:spPr>
          <p:txBody>
            <a:bodyPr wrap="square" lIns="0" tIns="0" rIns="0" bIns="0" rtlCol="0"/>
            <a:lstStyle/>
            <a:p>
              <a:endParaRPr/>
            </a:p>
          </p:txBody>
        </p:sp>
        <p:sp>
          <p:nvSpPr>
            <p:cNvPr id="93" name="bg object 30">
              <a:extLst>
                <a:ext uri="{FF2B5EF4-FFF2-40B4-BE49-F238E27FC236}">
                  <a16:creationId xmlns:a16="http://schemas.microsoft.com/office/drawing/2014/main" id="{C3BF33F1-FEDB-DC37-ECCD-5FCFB4AC3C81}"/>
                </a:ext>
              </a:extLst>
            </p:cNvPr>
            <p:cNvSpPr/>
            <p:nvPr/>
          </p:nvSpPr>
          <p:spPr>
            <a:xfrm>
              <a:off x="8605691" y="3579028"/>
              <a:ext cx="62865" cy="62865"/>
            </a:xfrm>
            <a:custGeom>
              <a:avLst/>
              <a:gdLst/>
              <a:ahLst/>
              <a:cxnLst/>
              <a:rect l="l" t="t" r="r" b="b"/>
              <a:pathLst>
                <a:path w="62865" h="62864">
                  <a:moveTo>
                    <a:pt x="62865" y="0"/>
                  </a:moveTo>
                  <a:lnTo>
                    <a:pt x="0" y="0"/>
                  </a:lnTo>
                  <a:lnTo>
                    <a:pt x="0" y="62864"/>
                  </a:lnTo>
                  <a:lnTo>
                    <a:pt x="62865" y="62864"/>
                  </a:lnTo>
                  <a:lnTo>
                    <a:pt x="62865" y="0"/>
                  </a:lnTo>
                  <a:close/>
                </a:path>
              </a:pathLst>
            </a:custGeom>
            <a:solidFill>
              <a:schemeClr val="tx1"/>
            </a:solidFill>
          </p:spPr>
          <p:txBody>
            <a:bodyPr wrap="square" lIns="0" tIns="0" rIns="0" bIns="0" rtlCol="0"/>
            <a:lstStyle/>
            <a:p>
              <a:endParaRPr/>
            </a:p>
          </p:txBody>
        </p:sp>
      </p:grpSp>
      <p:sp>
        <p:nvSpPr>
          <p:cNvPr id="103" name="bg object 36">
            <a:extLst>
              <a:ext uri="{FF2B5EF4-FFF2-40B4-BE49-F238E27FC236}">
                <a16:creationId xmlns:a16="http://schemas.microsoft.com/office/drawing/2014/main" id="{A55C8007-6089-5CC3-3859-C3A3559F6A99}"/>
              </a:ext>
            </a:extLst>
          </p:cNvPr>
          <p:cNvSpPr/>
          <p:nvPr/>
        </p:nvSpPr>
        <p:spPr>
          <a:xfrm>
            <a:off x="811984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04" name="bg object 37">
            <a:extLst>
              <a:ext uri="{FF2B5EF4-FFF2-40B4-BE49-F238E27FC236}">
                <a16:creationId xmlns:a16="http://schemas.microsoft.com/office/drawing/2014/main" id="{C0A8684F-FFF3-0B8A-EB60-0F1D22DDC320}"/>
              </a:ext>
            </a:extLst>
          </p:cNvPr>
          <p:cNvSpPr/>
          <p:nvPr/>
        </p:nvSpPr>
        <p:spPr>
          <a:xfrm>
            <a:off x="8604481"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11" name="bg object 38">
            <a:extLst>
              <a:ext uri="{FF2B5EF4-FFF2-40B4-BE49-F238E27FC236}">
                <a16:creationId xmlns:a16="http://schemas.microsoft.com/office/drawing/2014/main" id="{9D6FD42C-F012-4CB6-064A-383F67D144D7}"/>
              </a:ext>
            </a:extLst>
          </p:cNvPr>
          <p:cNvSpPr/>
          <p:nvPr/>
        </p:nvSpPr>
        <p:spPr>
          <a:xfrm>
            <a:off x="8949756"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112" name="bg object 39">
            <a:extLst>
              <a:ext uri="{FF2B5EF4-FFF2-40B4-BE49-F238E27FC236}">
                <a16:creationId xmlns:a16="http://schemas.microsoft.com/office/drawing/2014/main" id="{F8A790CC-6D10-EB29-0862-CD67E504F0CE}"/>
              </a:ext>
            </a:extLst>
          </p:cNvPr>
          <p:cNvSpPr/>
          <p:nvPr/>
        </p:nvSpPr>
        <p:spPr>
          <a:xfrm>
            <a:off x="943451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cxnSp>
        <p:nvCxnSpPr>
          <p:cNvPr id="113" name="Straight Connector 112">
            <a:extLst>
              <a:ext uri="{FF2B5EF4-FFF2-40B4-BE49-F238E27FC236}">
                <a16:creationId xmlns:a16="http://schemas.microsoft.com/office/drawing/2014/main" id="{5560F7BF-214E-DA89-72BC-053FAE29F3ED}"/>
              </a:ext>
            </a:extLst>
          </p:cNvPr>
          <p:cNvCxnSpPr/>
          <p:nvPr/>
        </p:nvCxnSpPr>
        <p:spPr>
          <a:xfrm>
            <a:off x="8120534" y="5751779"/>
            <a:ext cx="131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14" name="Oval 113">
            <a:extLst>
              <a:ext uri="{FF2B5EF4-FFF2-40B4-BE49-F238E27FC236}">
                <a16:creationId xmlns:a16="http://schemas.microsoft.com/office/drawing/2014/main" id="{3A383F1D-0C63-46D3-9428-AF80C73C70D6}"/>
              </a:ext>
            </a:extLst>
          </p:cNvPr>
          <p:cNvSpPr/>
          <p:nvPr/>
        </p:nvSpPr>
        <p:spPr>
          <a:xfrm>
            <a:off x="10297786" y="5912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5" name="Picture 4">
            <a:extLst>
              <a:ext uri="{FF2B5EF4-FFF2-40B4-BE49-F238E27FC236}">
                <a16:creationId xmlns:a16="http://schemas.microsoft.com/office/drawing/2014/main" id="{E8EA57C3-49D7-BD6B-8F34-C4274BE9036C}"/>
              </a:ext>
            </a:extLst>
          </p:cNvPr>
          <p:cNvPicPr>
            <a:picLocks noChangeAspect="1"/>
          </p:cNvPicPr>
          <p:nvPr/>
        </p:nvPicPr>
        <p:blipFill rotWithShape="1">
          <a:blip r:embed="rId4"/>
          <a:stretch/>
        </p:blipFill>
        <p:spPr>
          <a:xfrm>
            <a:off x="10297786" y="620876"/>
            <a:ext cx="648609" cy="661356"/>
          </a:xfrm>
          <a:prstGeom prst="rect">
            <a:avLst/>
          </a:prstGeom>
          <a:ln>
            <a:noFill/>
          </a:ln>
          <a:effectLst/>
        </p:spPr>
      </p:pic>
      <p:grpSp>
        <p:nvGrpSpPr>
          <p:cNvPr id="116" name="Group 115">
            <a:extLst>
              <a:ext uri="{FF2B5EF4-FFF2-40B4-BE49-F238E27FC236}">
                <a16:creationId xmlns:a16="http://schemas.microsoft.com/office/drawing/2014/main" id="{8B39C78F-CA13-971F-D090-F738828832EB}"/>
              </a:ext>
            </a:extLst>
          </p:cNvPr>
          <p:cNvGrpSpPr/>
          <p:nvPr/>
        </p:nvGrpSpPr>
        <p:grpSpPr>
          <a:xfrm>
            <a:off x="11028700" y="600898"/>
            <a:ext cx="641185" cy="661356"/>
            <a:chOff x="11028700" y="397163"/>
            <a:chExt cx="641185" cy="661356"/>
          </a:xfrm>
        </p:grpSpPr>
        <p:sp>
          <p:nvSpPr>
            <p:cNvPr id="117" name="Oval 116">
              <a:extLst>
                <a:ext uri="{FF2B5EF4-FFF2-40B4-BE49-F238E27FC236}">
                  <a16:creationId xmlns:a16="http://schemas.microsoft.com/office/drawing/2014/main" id="{C149506F-C2A9-1FFC-58C5-73F42529A07A}"/>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2" name="Picture 2">
              <a:extLst>
                <a:ext uri="{FF2B5EF4-FFF2-40B4-BE49-F238E27FC236}">
                  <a16:creationId xmlns:a16="http://schemas.microsoft.com/office/drawing/2014/main" id="{43B8F8E4-90F9-9277-6BD9-F00843838ED7}"/>
                </a:ext>
              </a:extLst>
            </p:cNvPr>
            <p:cNvPicPr>
              <a:picLocks noChangeAspect="1"/>
            </p:cNvPicPr>
            <p:nvPr/>
          </p:nvPicPr>
          <p:blipFill rotWithShape="1">
            <a:blip r:embed="rId5"/>
            <a:stretch/>
          </p:blipFill>
          <p:spPr>
            <a:xfrm>
              <a:off x="11089114" y="511693"/>
              <a:ext cx="520355" cy="491506"/>
            </a:xfrm>
            <a:prstGeom prst="rect">
              <a:avLst/>
            </a:prstGeom>
            <a:effectLst/>
          </p:spPr>
        </p:pic>
      </p:grpSp>
      <p:sp>
        <p:nvSpPr>
          <p:cNvPr id="124" name="Rectangle 68">
            <a:extLst>
              <a:ext uri="{FF2B5EF4-FFF2-40B4-BE49-F238E27FC236}">
                <a16:creationId xmlns:a16="http://schemas.microsoft.com/office/drawing/2014/main" id="{04CA9D55-39DA-FB65-548B-9C83DF439BCD}"/>
              </a:ext>
            </a:extLst>
          </p:cNvPr>
          <p:cNvSpPr>
            <a:spLocks noChangeArrowheads="1"/>
          </p:cNvSpPr>
          <p:nvPr/>
        </p:nvSpPr>
        <p:spPr bwMode="auto">
          <a:xfrm>
            <a:off x="9352584" y="1818418"/>
            <a:ext cx="12791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Hazard ratio (95% CI)</a:t>
            </a:r>
            <a:endParaRPr lang="en-GB" b="1" noProof="0">
              <a:solidFill>
                <a:schemeClr val="bg1"/>
              </a:solidFill>
            </a:endParaRPr>
          </a:p>
        </p:txBody>
      </p:sp>
    </p:spTree>
    <p:extLst>
      <p:ext uri="{BB962C8B-B14F-4D97-AF65-F5344CB8AC3E}">
        <p14:creationId xmlns:p14="http://schemas.microsoft.com/office/powerpoint/2010/main" val="4200257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49B1-57BE-1A42-C4B0-412DAE0BCA85}"/>
            </a:ext>
          </a:extLst>
        </p:cNvPr>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781C364A-D202-E7CA-A676-3D30F6561796}"/>
              </a:ext>
            </a:extLst>
          </p:cNvPr>
          <p:cNvGraphicFramePr>
            <a:graphicFrameLocks noGrp="1"/>
          </p:cNvGraphicFramePr>
          <p:nvPr/>
        </p:nvGraphicFramePr>
        <p:xfrm>
          <a:off x="662339" y="1305831"/>
          <a:ext cx="10900496" cy="4449924"/>
        </p:xfrm>
        <a:graphic>
          <a:graphicData uri="http://schemas.openxmlformats.org/drawingml/2006/table">
            <a:tbl>
              <a:tblPr firstRow="1" bandRow="1">
                <a:tableStyleId>{0660B408-B3CF-4A94-85FC-2B1E0A45F4A2}</a:tableStyleId>
              </a:tblPr>
              <a:tblGrid>
                <a:gridCol w="3841776">
                  <a:extLst>
                    <a:ext uri="{9D8B030D-6E8A-4147-A177-3AD203B41FA5}">
                      <a16:colId xmlns:a16="http://schemas.microsoft.com/office/drawing/2014/main" val="1305756037"/>
                    </a:ext>
                  </a:extLst>
                </a:gridCol>
                <a:gridCol w="814088">
                  <a:extLst>
                    <a:ext uri="{9D8B030D-6E8A-4147-A177-3AD203B41FA5}">
                      <a16:colId xmlns:a16="http://schemas.microsoft.com/office/drawing/2014/main" val="80009962"/>
                    </a:ext>
                  </a:extLst>
                </a:gridCol>
                <a:gridCol w="814088">
                  <a:extLst>
                    <a:ext uri="{9D8B030D-6E8A-4147-A177-3AD203B41FA5}">
                      <a16:colId xmlns:a16="http://schemas.microsoft.com/office/drawing/2014/main" val="90518288"/>
                    </a:ext>
                  </a:extLst>
                </a:gridCol>
                <a:gridCol w="814088">
                  <a:extLst>
                    <a:ext uri="{9D8B030D-6E8A-4147-A177-3AD203B41FA5}">
                      <a16:colId xmlns:a16="http://schemas.microsoft.com/office/drawing/2014/main" val="3210532852"/>
                    </a:ext>
                  </a:extLst>
                </a:gridCol>
                <a:gridCol w="814088">
                  <a:extLst>
                    <a:ext uri="{9D8B030D-6E8A-4147-A177-3AD203B41FA5}">
                      <a16:colId xmlns:a16="http://schemas.microsoft.com/office/drawing/2014/main" val="3422394962"/>
                    </a:ext>
                  </a:extLst>
                </a:gridCol>
                <a:gridCol w="1877703">
                  <a:extLst>
                    <a:ext uri="{9D8B030D-6E8A-4147-A177-3AD203B41FA5}">
                      <a16:colId xmlns:a16="http://schemas.microsoft.com/office/drawing/2014/main" val="2862376440"/>
                    </a:ext>
                  </a:extLst>
                </a:gridCol>
                <a:gridCol w="1109767">
                  <a:extLst>
                    <a:ext uri="{9D8B030D-6E8A-4147-A177-3AD203B41FA5}">
                      <a16:colId xmlns:a16="http://schemas.microsoft.com/office/drawing/2014/main" val="997591540"/>
                    </a:ext>
                  </a:extLst>
                </a:gridCol>
                <a:gridCol w="814898">
                  <a:extLst>
                    <a:ext uri="{9D8B030D-6E8A-4147-A177-3AD203B41FA5}">
                      <a16:colId xmlns:a16="http://schemas.microsoft.com/office/drawing/2014/main" val="3190640504"/>
                    </a:ext>
                  </a:extLst>
                </a:gridCol>
              </a:tblGrid>
              <a:tr h="388962">
                <a:tc rowSpan="2">
                  <a:txBody>
                    <a:bodyPr/>
                    <a:lstStyle/>
                    <a:p>
                      <a:endParaRPr lang="en-GB" noProof="0"/>
                    </a:p>
                  </a:txBody>
                  <a:tcPr>
                    <a:solidFill>
                      <a:schemeClr val="bg2">
                        <a:lumMod val="75000"/>
                      </a:schemeClr>
                    </a:solidFill>
                  </a:tcPr>
                </a:tc>
                <a:tc gridSpan="2">
                  <a:txBody>
                    <a:bodyPr/>
                    <a:lstStyle/>
                    <a:p>
                      <a:endParaRPr lang="en-GB" noProof="0"/>
                    </a:p>
                  </a:txBody>
                  <a:tcPr>
                    <a:solidFill>
                      <a:schemeClr val="bg2">
                        <a:lumMod val="75000"/>
                      </a:schemeClr>
                    </a:solidFill>
                  </a:tcPr>
                </a:tc>
                <a:tc hMerge="1">
                  <a:txBody>
                    <a:bodyPr/>
                    <a:lstStyle/>
                    <a:p>
                      <a:endParaRPr lang="en-GB"/>
                    </a:p>
                  </a:txBody>
                  <a:tcPr/>
                </a:tc>
                <a:tc gridSpan="2">
                  <a:txBody>
                    <a:bodyPr/>
                    <a:lstStyle/>
                    <a:p>
                      <a:endParaRPr lang="en-GB" noProof="0"/>
                    </a:p>
                  </a:txBody>
                  <a:tcPr>
                    <a:solidFill>
                      <a:schemeClr val="bg2">
                        <a:lumMod val="75000"/>
                      </a:schemeClr>
                    </a:solidFill>
                  </a:tcPr>
                </a:tc>
                <a:tc hMerge="1">
                  <a:txBody>
                    <a:bodyPr/>
                    <a:lstStyle/>
                    <a:p>
                      <a:endParaRPr lang="en-GB"/>
                    </a:p>
                  </a:txBody>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tc rowSpan="2">
                  <a:txBody>
                    <a:bodyPr/>
                    <a:lstStyle/>
                    <a:p>
                      <a:endParaRPr lang="en-GB" noProof="0"/>
                    </a:p>
                  </a:txBody>
                  <a:tcPr>
                    <a:solidFill>
                      <a:schemeClr val="bg2">
                        <a:lumMod val="75000"/>
                      </a:schemeClr>
                    </a:solidFill>
                  </a:tcPr>
                </a:tc>
                <a:extLst>
                  <a:ext uri="{0D108BD9-81ED-4DB2-BD59-A6C34878D82A}">
                    <a16:rowId xmlns:a16="http://schemas.microsoft.com/office/drawing/2014/main" val="226454451"/>
                  </a:ext>
                </a:extLst>
              </a:tr>
              <a:tr h="388962">
                <a:tc vMerge="1">
                  <a:txBody>
                    <a:bodyPr/>
                    <a:lstStyle/>
                    <a:p>
                      <a:endParaRPr lang="en-GB"/>
                    </a:p>
                  </a:txBody>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a:txBody>
                    <a:bodyPr/>
                    <a:lstStyle/>
                    <a:p>
                      <a:endParaRPr lang="en-GB" noProof="0"/>
                    </a:p>
                  </a:txBody>
                  <a:tcPr>
                    <a:solidFill>
                      <a:schemeClr val="bg2">
                        <a:lumMod val="7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2333673"/>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86994395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385054822"/>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89686489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061529108"/>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71185972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891193161"/>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55401664"/>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4207386159"/>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114512065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7175637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3177767220"/>
                  </a:ext>
                </a:extLst>
              </a:tr>
              <a:tr h="306000">
                <a:tc>
                  <a:txBody>
                    <a:bodyPr/>
                    <a:lstStyle/>
                    <a:p>
                      <a:endParaRPr lang="en-GB" sz="800" noProof="0"/>
                    </a:p>
                  </a:txBody>
                  <a:tcPr/>
                </a:tc>
                <a:tc gridSpan="2">
                  <a:txBody>
                    <a:bodyPr/>
                    <a:lstStyle/>
                    <a:p>
                      <a:endParaRPr lang="en-GB" sz="1400" noProof="0"/>
                    </a:p>
                  </a:txBody>
                  <a:tcPr/>
                </a:tc>
                <a:tc hMerge="1">
                  <a:txBody>
                    <a:bodyPr/>
                    <a:lstStyle/>
                    <a:p>
                      <a:endParaRPr lang="en-GB"/>
                    </a:p>
                  </a:txBody>
                  <a:tcPr/>
                </a:tc>
                <a:tc gridSpan="2">
                  <a:txBody>
                    <a:bodyPr/>
                    <a:lstStyle/>
                    <a:p>
                      <a:endParaRPr lang="en-GB" sz="1400" noProof="0"/>
                    </a:p>
                  </a:txBody>
                  <a:tcPr/>
                </a:tc>
                <a:tc hMerge="1">
                  <a:txBody>
                    <a:bodyPr/>
                    <a:lstStyle/>
                    <a:p>
                      <a:endParaRPr lang="en-GB"/>
                    </a:p>
                  </a:txBody>
                  <a:tcPr/>
                </a:tc>
                <a:tc>
                  <a:txBody>
                    <a:bodyPr/>
                    <a:lstStyle/>
                    <a:p>
                      <a:endParaRPr lang="en-GB" sz="1400" noProof="0"/>
                    </a:p>
                  </a:txBody>
                  <a:tcPr/>
                </a:tc>
                <a:tc>
                  <a:txBody>
                    <a:bodyPr/>
                    <a:lstStyle/>
                    <a:p>
                      <a:endParaRPr lang="en-GB" sz="1400" noProof="0"/>
                    </a:p>
                  </a:txBody>
                  <a:tcPr/>
                </a:tc>
                <a:tc>
                  <a:txBody>
                    <a:bodyPr/>
                    <a:lstStyle/>
                    <a:p>
                      <a:endParaRPr lang="en-GB" sz="1400" noProof="0"/>
                    </a:p>
                  </a:txBody>
                  <a:tcPr/>
                </a:tc>
                <a:extLst>
                  <a:ext uri="{0D108BD9-81ED-4DB2-BD59-A6C34878D82A}">
                    <a16:rowId xmlns:a16="http://schemas.microsoft.com/office/drawing/2014/main" val="2945757310"/>
                  </a:ext>
                </a:extLst>
              </a:tr>
            </a:tbl>
          </a:graphicData>
        </a:graphic>
      </p:graphicFrame>
      <p:sp>
        <p:nvSpPr>
          <p:cNvPr id="4" name="Slide Number Placeholder 3">
            <a:extLst>
              <a:ext uri="{FF2B5EF4-FFF2-40B4-BE49-F238E27FC236}">
                <a16:creationId xmlns:a16="http://schemas.microsoft.com/office/drawing/2014/main" id="{CE7795C1-6217-1BC4-B8C8-57741920DE41}"/>
              </a:ext>
            </a:extLst>
          </p:cNvPr>
          <p:cNvSpPr>
            <a:spLocks noGrp="1"/>
          </p:cNvSpPr>
          <p:nvPr>
            <p:ph type="sldNum" sz="quarter" idx="17"/>
          </p:nvPr>
        </p:nvSpPr>
        <p:spPr/>
        <p:txBody>
          <a:bodyPr/>
          <a:lstStyle/>
          <a:p>
            <a:fld id="{7AF8E309-D608-654D-B811-6A2C46C88181}" type="slidenum">
              <a:rPr lang="en-GB" noProof="0" smtClean="0"/>
              <a:pPr/>
              <a:t>83</a:t>
            </a:fld>
            <a:endParaRPr lang="en-GB" noProof="0"/>
          </a:p>
        </p:txBody>
      </p:sp>
      <p:sp>
        <p:nvSpPr>
          <p:cNvPr id="2" name="Title 1">
            <a:extLst>
              <a:ext uri="{FF2B5EF4-FFF2-40B4-BE49-F238E27FC236}">
                <a16:creationId xmlns:a16="http://schemas.microsoft.com/office/drawing/2014/main" id="{74083B27-131A-0858-F585-6B35C98342F6}"/>
              </a:ext>
            </a:extLst>
          </p:cNvPr>
          <p:cNvSpPr>
            <a:spLocks noGrp="1"/>
          </p:cNvSpPr>
          <p:nvPr>
            <p:ph type="title"/>
          </p:nvPr>
        </p:nvSpPr>
        <p:spPr/>
        <p:txBody>
          <a:bodyPr/>
          <a:lstStyle/>
          <a:p>
            <a:r>
              <a:rPr lang="en-GB" noProof="0"/>
              <a:t>Kidney, CV, and mortality outcomes</a:t>
            </a:r>
          </a:p>
        </p:txBody>
      </p:sp>
      <p:sp>
        <p:nvSpPr>
          <p:cNvPr id="3" name="Footer Placeholder 2">
            <a:extLst>
              <a:ext uri="{FF2B5EF4-FFF2-40B4-BE49-F238E27FC236}">
                <a16:creationId xmlns:a16="http://schemas.microsoft.com/office/drawing/2014/main" id="{E9488CE9-2D5A-DEDB-71BA-A234A052843D}"/>
              </a:ext>
            </a:extLst>
          </p:cNvPr>
          <p:cNvSpPr>
            <a:spLocks noGrp="1"/>
          </p:cNvSpPr>
          <p:nvPr>
            <p:ph type="ftr" sz="quarter" idx="18"/>
          </p:nvPr>
        </p:nvSpPr>
        <p:spPr/>
        <p:txBody>
          <a:bodyPr/>
          <a:lstStyle/>
          <a:p>
            <a:r>
              <a:rPr lang="en-GB" noProof="0"/>
              <a:t>*Sustained eGFR &lt;15 mL/min/1.73 m</a:t>
            </a:r>
            <a:r>
              <a:rPr lang="en-GB" baseline="30000" noProof="0"/>
              <a:t>2</a:t>
            </a:r>
            <a:r>
              <a:rPr lang="en-GB" noProof="0"/>
              <a:t> or initiation of chronic dialysis or kidney transplantation.</a:t>
            </a:r>
          </a:p>
          <a:p>
            <a:r>
              <a:rPr lang="en-GB" noProof="0"/>
              <a:t>CI, confidence interval; CV, cardiovascular; eGFR, estimated glomerular filtration rate; HF, heart failure; PY, patient years.</a:t>
            </a:r>
          </a:p>
        </p:txBody>
      </p:sp>
      <p:sp>
        <p:nvSpPr>
          <p:cNvPr id="33" name="Rectangle 63">
            <a:extLst>
              <a:ext uri="{FF2B5EF4-FFF2-40B4-BE49-F238E27FC236}">
                <a16:creationId xmlns:a16="http://schemas.microsoft.com/office/drawing/2014/main" id="{27164183-F8AC-1609-E98E-6542259966D1}"/>
              </a:ext>
            </a:extLst>
          </p:cNvPr>
          <p:cNvSpPr>
            <a:spLocks noChangeArrowheads="1"/>
          </p:cNvSpPr>
          <p:nvPr/>
        </p:nvSpPr>
        <p:spPr bwMode="auto">
          <a:xfrm>
            <a:off x="775259" y="1818418"/>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Outcome</a:t>
            </a:r>
            <a:endParaRPr lang="en-GB" b="1" noProof="0">
              <a:solidFill>
                <a:schemeClr val="bg1"/>
              </a:solidFill>
            </a:endParaRPr>
          </a:p>
        </p:txBody>
      </p:sp>
      <p:sp>
        <p:nvSpPr>
          <p:cNvPr id="34" name="Rectangle 64">
            <a:extLst>
              <a:ext uri="{FF2B5EF4-FFF2-40B4-BE49-F238E27FC236}">
                <a16:creationId xmlns:a16="http://schemas.microsoft.com/office/drawing/2014/main" id="{6B6C0031-B07D-1801-7C41-02327D20552B}"/>
              </a:ext>
            </a:extLst>
          </p:cNvPr>
          <p:cNvSpPr>
            <a:spLocks noChangeArrowheads="1"/>
          </p:cNvSpPr>
          <p:nvPr/>
        </p:nvSpPr>
        <p:spPr bwMode="auto">
          <a:xfrm>
            <a:off x="4675065" y="1746494"/>
            <a:ext cx="689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Finerenone</a:t>
            </a:r>
          </a:p>
          <a:p>
            <a:pPr algn="ctr"/>
            <a:r>
              <a:rPr lang="en-GB" sz="1000" b="1" noProof="0">
                <a:solidFill>
                  <a:schemeClr val="bg1"/>
                </a:solidFill>
              </a:rPr>
              <a:t>(N=7291)</a:t>
            </a:r>
            <a:endParaRPr lang="en-GB" b="1" noProof="0">
              <a:solidFill>
                <a:schemeClr val="bg1"/>
              </a:solidFill>
            </a:endParaRPr>
          </a:p>
        </p:txBody>
      </p:sp>
      <p:sp>
        <p:nvSpPr>
          <p:cNvPr id="35" name="Rectangle 65">
            <a:extLst>
              <a:ext uri="{FF2B5EF4-FFF2-40B4-BE49-F238E27FC236}">
                <a16:creationId xmlns:a16="http://schemas.microsoft.com/office/drawing/2014/main" id="{6765718C-D7B4-8606-0542-097DF93BEA11}"/>
              </a:ext>
            </a:extLst>
          </p:cNvPr>
          <p:cNvSpPr>
            <a:spLocks noChangeArrowheads="1"/>
          </p:cNvSpPr>
          <p:nvPr/>
        </p:nvSpPr>
        <p:spPr bwMode="auto">
          <a:xfrm>
            <a:off x="5623086" y="1746494"/>
            <a:ext cx="537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Placebo</a:t>
            </a:r>
          </a:p>
          <a:p>
            <a:pPr algn="ctr"/>
            <a:r>
              <a:rPr lang="en-GB" sz="1000" b="1" noProof="0">
                <a:solidFill>
                  <a:schemeClr val="bg1"/>
                </a:solidFill>
              </a:rPr>
              <a:t>(N=7283)</a:t>
            </a:r>
            <a:endParaRPr lang="en-GB" b="1" noProof="0">
              <a:solidFill>
                <a:schemeClr val="bg1"/>
              </a:solidFill>
            </a:endParaRPr>
          </a:p>
        </p:txBody>
      </p:sp>
      <p:sp>
        <p:nvSpPr>
          <p:cNvPr id="36" name="Rectangle 66">
            <a:extLst>
              <a:ext uri="{FF2B5EF4-FFF2-40B4-BE49-F238E27FC236}">
                <a16:creationId xmlns:a16="http://schemas.microsoft.com/office/drawing/2014/main" id="{153631C4-439F-4CA2-4689-858C18482B0A}"/>
              </a:ext>
            </a:extLst>
          </p:cNvPr>
          <p:cNvSpPr>
            <a:spLocks noChangeArrowheads="1"/>
          </p:cNvSpPr>
          <p:nvPr/>
        </p:nvSpPr>
        <p:spPr bwMode="auto">
          <a:xfrm>
            <a:off x="6423545" y="1823438"/>
            <a:ext cx="6892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Finerenone</a:t>
            </a:r>
            <a:endParaRPr lang="en-GB" b="1" noProof="0">
              <a:solidFill>
                <a:schemeClr val="bg1"/>
              </a:solidFill>
            </a:endParaRPr>
          </a:p>
        </p:txBody>
      </p:sp>
      <p:sp>
        <p:nvSpPr>
          <p:cNvPr id="37" name="Rectangle 67">
            <a:extLst>
              <a:ext uri="{FF2B5EF4-FFF2-40B4-BE49-F238E27FC236}">
                <a16:creationId xmlns:a16="http://schemas.microsoft.com/office/drawing/2014/main" id="{29BFCBF1-8945-7A28-226A-1B2124163578}"/>
              </a:ext>
            </a:extLst>
          </p:cNvPr>
          <p:cNvSpPr>
            <a:spLocks noChangeArrowheads="1"/>
          </p:cNvSpPr>
          <p:nvPr/>
        </p:nvSpPr>
        <p:spPr bwMode="auto">
          <a:xfrm>
            <a:off x="7408994" y="18234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b="1" noProof="0">
                <a:solidFill>
                  <a:schemeClr val="bg1"/>
                </a:solidFill>
              </a:rPr>
              <a:t>Placebo</a:t>
            </a:r>
            <a:endParaRPr lang="en-GB" b="1" noProof="0">
              <a:solidFill>
                <a:schemeClr val="bg1"/>
              </a:solidFill>
            </a:endParaRPr>
          </a:p>
        </p:txBody>
      </p:sp>
      <p:sp>
        <p:nvSpPr>
          <p:cNvPr id="39" name="Rectangle 71">
            <a:extLst>
              <a:ext uri="{FF2B5EF4-FFF2-40B4-BE49-F238E27FC236}">
                <a16:creationId xmlns:a16="http://schemas.microsoft.com/office/drawing/2014/main" id="{46A63C15-AA7B-0D75-E023-73F6677B0938}"/>
              </a:ext>
            </a:extLst>
          </p:cNvPr>
          <p:cNvSpPr>
            <a:spLocks noChangeArrowheads="1"/>
          </p:cNvSpPr>
          <p:nvPr/>
        </p:nvSpPr>
        <p:spPr bwMode="auto">
          <a:xfrm>
            <a:off x="896262" y="2482833"/>
            <a:ext cx="3113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or sustained ≥57% decrease in eGFR</a:t>
            </a:r>
            <a:endParaRPr lang="en-GB" b="1" noProof="0"/>
          </a:p>
        </p:txBody>
      </p:sp>
      <p:sp>
        <p:nvSpPr>
          <p:cNvPr id="40" name="Rectangle 72">
            <a:extLst>
              <a:ext uri="{FF2B5EF4-FFF2-40B4-BE49-F238E27FC236}">
                <a16:creationId xmlns:a16="http://schemas.microsoft.com/office/drawing/2014/main" id="{A04CE70A-244A-969C-927D-5FAD2FD3725E}"/>
              </a:ext>
            </a:extLst>
          </p:cNvPr>
          <p:cNvSpPr>
            <a:spLocks noChangeArrowheads="1"/>
          </p:cNvSpPr>
          <p:nvPr/>
        </p:nvSpPr>
        <p:spPr bwMode="auto">
          <a:xfrm>
            <a:off x="4925823"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460</a:t>
            </a:r>
            <a:endParaRPr lang="en-GB" noProof="0"/>
          </a:p>
        </p:txBody>
      </p:sp>
      <p:sp>
        <p:nvSpPr>
          <p:cNvPr id="41" name="Rectangle 73">
            <a:extLst>
              <a:ext uri="{FF2B5EF4-FFF2-40B4-BE49-F238E27FC236}">
                <a16:creationId xmlns:a16="http://schemas.microsoft.com/office/drawing/2014/main" id="{74FDCE05-20D3-58F6-FF32-18CD27249DBF}"/>
              </a:ext>
            </a:extLst>
          </p:cNvPr>
          <p:cNvSpPr>
            <a:spLocks noChangeArrowheads="1"/>
          </p:cNvSpPr>
          <p:nvPr/>
        </p:nvSpPr>
        <p:spPr bwMode="auto">
          <a:xfrm>
            <a:off x="5789799" y="248283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589</a:t>
            </a:r>
            <a:endParaRPr lang="en-GB" noProof="0"/>
          </a:p>
        </p:txBody>
      </p:sp>
      <p:sp>
        <p:nvSpPr>
          <p:cNvPr id="42" name="Rectangle 74">
            <a:extLst>
              <a:ext uri="{FF2B5EF4-FFF2-40B4-BE49-F238E27FC236}">
                <a16:creationId xmlns:a16="http://schemas.microsoft.com/office/drawing/2014/main" id="{783426C7-18BA-0ADB-7048-EC7E69312ED3}"/>
              </a:ext>
            </a:extLst>
          </p:cNvPr>
          <p:cNvSpPr>
            <a:spLocks noChangeArrowheads="1"/>
          </p:cNvSpPr>
          <p:nvPr/>
        </p:nvSpPr>
        <p:spPr bwMode="auto">
          <a:xfrm>
            <a:off x="6650393"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22.3</a:t>
            </a:r>
            <a:endParaRPr lang="en-GB" noProof="0"/>
          </a:p>
        </p:txBody>
      </p:sp>
      <p:sp>
        <p:nvSpPr>
          <p:cNvPr id="43" name="Rectangle 75">
            <a:extLst>
              <a:ext uri="{FF2B5EF4-FFF2-40B4-BE49-F238E27FC236}">
                <a16:creationId xmlns:a16="http://schemas.microsoft.com/office/drawing/2014/main" id="{7CC0696A-9DF0-9AD6-8B5C-2748A10EB173}"/>
              </a:ext>
            </a:extLst>
          </p:cNvPr>
          <p:cNvSpPr>
            <a:spLocks noChangeArrowheads="1"/>
          </p:cNvSpPr>
          <p:nvPr/>
        </p:nvSpPr>
        <p:spPr bwMode="auto">
          <a:xfrm>
            <a:off x="7508358" y="248283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44" name="Rectangle 76">
            <a:extLst>
              <a:ext uri="{FF2B5EF4-FFF2-40B4-BE49-F238E27FC236}">
                <a16:creationId xmlns:a16="http://schemas.microsoft.com/office/drawing/2014/main" id="{D03A44B2-1DBC-2385-0272-FFB658BFCDF1}"/>
              </a:ext>
            </a:extLst>
          </p:cNvPr>
          <p:cNvSpPr>
            <a:spLocks noChangeArrowheads="1"/>
          </p:cNvSpPr>
          <p:nvPr/>
        </p:nvSpPr>
        <p:spPr bwMode="auto">
          <a:xfrm>
            <a:off x="9540812" y="248283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0.76 (0.68, 0.86)</a:t>
            </a:r>
            <a:endParaRPr lang="en-GB" noProof="0"/>
          </a:p>
        </p:txBody>
      </p:sp>
      <p:sp>
        <p:nvSpPr>
          <p:cNvPr id="45" name="Rectangle 77">
            <a:extLst>
              <a:ext uri="{FF2B5EF4-FFF2-40B4-BE49-F238E27FC236}">
                <a16:creationId xmlns:a16="http://schemas.microsoft.com/office/drawing/2014/main" id="{49602286-71DF-2CDE-3992-F043F781BFFA}"/>
              </a:ext>
            </a:extLst>
          </p:cNvPr>
          <p:cNvSpPr>
            <a:spLocks noChangeArrowheads="1"/>
          </p:cNvSpPr>
          <p:nvPr/>
        </p:nvSpPr>
        <p:spPr bwMode="auto">
          <a:xfrm>
            <a:off x="896262" y="2784458"/>
            <a:ext cx="3738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or CV death</a:t>
            </a:r>
            <a:endParaRPr lang="en-GB" b="1" noProof="0"/>
          </a:p>
        </p:txBody>
      </p:sp>
      <p:sp>
        <p:nvSpPr>
          <p:cNvPr id="46" name="Rectangle 78">
            <a:extLst>
              <a:ext uri="{FF2B5EF4-FFF2-40B4-BE49-F238E27FC236}">
                <a16:creationId xmlns:a16="http://schemas.microsoft.com/office/drawing/2014/main" id="{6AB3C6DE-63FA-A34A-25D2-44228DD5F3CF}"/>
              </a:ext>
            </a:extLst>
          </p:cNvPr>
          <p:cNvSpPr>
            <a:spLocks noChangeArrowheads="1"/>
          </p:cNvSpPr>
          <p:nvPr/>
        </p:nvSpPr>
        <p:spPr bwMode="auto">
          <a:xfrm>
            <a:off x="4925823"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612</a:t>
            </a:r>
            <a:endParaRPr lang="en-GB" noProof="0"/>
          </a:p>
        </p:txBody>
      </p:sp>
      <p:sp>
        <p:nvSpPr>
          <p:cNvPr id="47" name="Rectangle 79">
            <a:extLst>
              <a:ext uri="{FF2B5EF4-FFF2-40B4-BE49-F238E27FC236}">
                <a16:creationId xmlns:a16="http://schemas.microsoft.com/office/drawing/2014/main" id="{FF49A91F-EB98-28BC-46A9-2516F12405AA}"/>
              </a:ext>
            </a:extLst>
          </p:cNvPr>
          <p:cNvSpPr>
            <a:spLocks noChangeArrowheads="1"/>
          </p:cNvSpPr>
          <p:nvPr/>
        </p:nvSpPr>
        <p:spPr bwMode="auto">
          <a:xfrm>
            <a:off x="5789799" y="278445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763</a:t>
            </a:r>
            <a:endParaRPr lang="en-GB" noProof="0"/>
          </a:p>
        </p:txBody>
      </p:sp>
      <p:sp>
        <p:nvSpPr>
          <p:cNvPr id="48" name="Rectangle 80">
            <a:extLst>
              <a:ext uri="{FF2B5EF4-FFF2-40B4-BE49-F238E27FC236}">
                <a16:creationId xmlns:a16="http://schemas.microsoft.com/office/drawing/2014/main" id="{58854F60-CF8A-035E-3AB5-E3B88A788D68}"/>
              </a:ext>
            </a:extLst>
          </p:cNvPr>
          <p:cNvSpPr>
            <a:spLocks noChangeArrowheads="1"/>
          </p:cNvSpPr>
          <p:nvPr/>
        </p:nvSpPr>
        <p:spPr bwMode="auto">
          <a:xfrm>
            <a:off x="6650393"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29.7</a:t>
            </a:r>
            <a:endParaRPr lang="en-GB" noProof="0"/>
          </a:p>
        </p:txBody>
      </p:sp>
      <p:sp>
        <p:nvSpPr>
          <p:cNvPr id="49" name="Rectangle 81">
            <a:extLst>
              <a:ext uri="{FF2B5EF4-FFF2-40B4-BE49-F238E27FC236}">
                <a16:creationId xmlns:a16="http://schemas.microsoft.com/office/drawing/2014/main" id="{20AB31A0-9DE7-F41D-46F8-516C53BDBDA9}"/>
              </a:ext>
            </a:extLst>
          </p:cNvPr>
          <p:cNvSpPr>
            <a:spLocks noChangeArrowheads="1"/>
          </p:cNvSpPr>
          <p:nvPr/>
        </p:nvSpPr>
        <p:spPr bwMode="auto">
          <a:xfrm>
            <a:off x="7508358" y="278445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37.3</a:t>
            </a:r>
            <a:endParaRPr lang="en-GB" noProof="0"/>
          </a:p>
        </p:txBody>
      </p:sp>
      <p:sp>
        <p:nvSpPr>
          <p:cNvPr id="50" name="Rectangle 82">
            <a:extLst>
              <a:ext uri="{FF2B5EF4-FFF2-40B4-BE49-F238E27FC236}">
                <a16:creationId xmlns:a16="http://schemas.microsoft.com/office/drawing/2014/main" id="{77BD52E5-0859-483B-4976-4A392DAF3C24}"/>
              </a:ext>
            </a:extLst>
          </p:cNvPr>
          <p:cNvSpPr>
            <a:spLocks noChangeArrowheads="1"/>
          </p:cNvSpPr>
          <p:nvPr/>
        </p:nvSpPr>
        <p:spPr bwMode="auto">
          <a:xfrm>
            <a:off x="9540812" y="278445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0.79 (0.71, 0.88)</a:t>
            </a:r>
            <a:endParaRPr lang="en-GB" noProof="0"/>
          </a:p>
        </p:txBody>
      </p:sp>
      <p:sp>
        <p:nvSpPr>
          <p:cNvPr id="52" name="Rectangle 84">
            <a:extLst>
              <a:ext uri="{FF2B5EF4-FFF2-40B4-BE49-F238E27FC236}">
                <a16:creationId xmlns:a16="http://schemas.microsoft.com/office/drawing/2014/main" id="{E1AB5012-6A81-3BFB-3A7E-0BEE6FD1009F}"/>
              </a:ext>
            </a:extLst>
          </p:cNvPr>
          <p:cNvSpPr>
            <a:spLocks noChangeArrowheads="1"/>
          </p:cNvSpPr>
          <p:nvPr/>
        </p:nvSpPr>
        <p:spPr bwMode="auto">
          <a:xfrm>
            <a:off x="4925823"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786</a:t>
            </a:r>
            <a:endParaRPr lang="en-GB" noProof="0"/>
          </a:p>
        </p:txBody>
      </p:sp>
      <p:sp>
        <p:nvSpPr>
          <p:cNvPr id="53" name="Rectangle 85">
            <a:extLst>
              <a:ext uri="{FF2B5EF4-FFF2-40B4-BE49-F238E27FC236}">
                <a16:creationId xmlns:a16="http://schemas.microsoft.com/office/drawing/2014/main" id="{0731E8F9-4260-D542-302B-D70606275691}"/>
              </a:ext>
            </a:extLst>
          </p:cNvPr>
          <p:cNvSpPr>
            <a:spLocks noChangeArrowheads="1"/>
          </p:cNvSpPr>
          <p:nvPr/>
        </p:nvSpPr>
        <p:spPr bwMode="auto">
          <a:xfrm>
            <a:off x="5789799" y="308767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997</a:t>
            </a:r>
            <a:endParaRPr lang="en-GB" noProof="0"/>
          </a:p>
        </p:txBody>
      </p:sp>
      <p:sp>
        <p:nvSpPr>
          <p:cNvPr id="54" name="Rectangle 86">
            <a:extLst>
              <a:ext uri="{FF2B5EF4-FFF2-40B4-BE49-F238E27FC236}">
                <a16:creationId xmlns:a16="http://schemas.microsoft.com/office/drawing/2014/main" id="{21CA52E8-F6C9-0468-E3BA-6C2263707AEC}"/>
              </a:ext>
            </a:extLst>
          </p:cNvPr>
          <p:cNvSpPr>
            <a:spLocks noChangeArrowheads="1"/>
          </p:cNvSpPr>
          <p:nvPr/>
        </p:nvSpPr>
        <p:spPr bwMode="auto">
          <a:xfrm>
            <a:off x="6650393"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38.6</a:t>
            </a:r>
            <a:endParaRPr lang="en-GB" noProof="0"/>
          </a:p>
        </p:txBody>
      </p:sp>
      <p:sp>
        <p:nvSpPr>
          <p:cNvPr id="55" name="Rectangle 87">
            <a:extLst>
              <a:ext uri="{FF2B5EF4-FFF2-40B4-BE49-F238E27FC236}">
                <a16:creationId xmlns:a16="http://schemas.microsoft.com/office/drawing/2014/main" id="{42AFF4D5-034B-4771-B0DF-21C5C203BFEC}"/>
              </a:ext>
            </a:extLst>
          </p:cNvPr>
          <p:cNvSpPr>
            <a:spLocks noChangeArrowheads="1"/>
          </p:cNvSpPr>
          <p:nvPr/>
        </p:nvSpPr>
        <p:spPr bwMode="auto">
          <a:xfrm>
            <a:off x="7508358" y="3087671"/>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49.6</a:t>
            </a:r>
            <a:endParaRPr lang="en-GB" noProof="0"/>
          </a:p>
        </p:txBody>
      </p:sp>
      <p:sp>
        <p:nvSpPr>
          <p:cNvPr id="56" name="Rectangle 88">
            <a:extLst>
              <a:ext uri="{FF2B5EF4-FFF2-40B4-BE49-F238E27FC236}">
                <a16:creationId xmlns:a16="http://schemas.microsoft.com/office/drawing/2014/main" id="{ACD11834-F614-F8FE-8DC1-00A1761C2BD6}"/>
              </a:ext>
            </a:extLst>
          </p:cNvPr>
          <p:cNvSpPr>
            <a:spLocks noChangeArrowheads="1"/>
          </p:cNvSpPr>
          <p:nvPr/>
        </p:nvSpPr>
        <p:spPr bwMode="auto">
          <a:xfrm>
            <a:off x="9540812" y="3087671"/>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(0.70, 0.85)</a:t>
            </a:r>
            <a:endParaRPr lang="en-GB" noProof="0"/>
          </a:p>
        </p:txBody>
      </p:sp>
      <p:sp>
        <p:nvSpPr>
          <p:cNvPr id="57" name="Rectangle 89">
            <a:extLst>
              <a:ext uri="{FF2B5EF4-FFF2-40B4-BE49-F238E27FC236}">
                <a16:creationId xmlns:a16="http://schemas.microsoft.com/office/drawing/2014/main" id="{BE3C887D-5EB5-5B2D-DF61-05B3D09F73D4}"/>
              </a:ext>
            </a:extLst>
          </p:cNvPr>
          <p:cNvSpPr>
            <a:spLocks noChangeArrowheads="1"/>
          </p:cNvSpPr>
          <p:nvPr/>
        </p:nvSpPr>
        <p:spPr bwMode="auto">
          <a:xfrm>
            <a:off x="896263" y="3389296"/>
            <a:ext cx="8944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a:t>
            </a:r>
            <a:endParaRPr lang="en-GB" b="1" noProof="0"/>
          </a:p>
        </p:txBody>
      </p:sp>
      <p:sp>
        <p:nvSpPr>
          <p:cNvPr id="105" name="Rectangle 64">
            <a:extLst>
              <a:ext uri="{FF2B5EF4-FFF2-40B4-BE49-F238E27FC236}">
                <a16:creationId xmlns:a16="http://schemas.microsoft.com/office/drawing/2014/main" id="{218E818A-1CAF-A001-BD98-8C4618C72FBD}"/>
              </a:ext>
            </a:extLst>
          </p:cNvPr>
          <p:cNvSpPr>
            <a:spLocks noChangeArrowheads="1"/>
          </p:cNvSpPr>
          <p:nvPr/>
        </p:nvSpPr>
        <p:spPr bwMode="auto">
          <a:xfrm>
            <a:off x="5140731" y="151167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Events</a:t>
            </a:r>
            <a:endParaRPr lang="en-GB" b="1" noProof="0">
              <a:solidFill>
                <a:schemeClr val="bg1"/>
              </a:solidFill>
            </a:endParaRPr>
          </a:p>
        </p:txBody>
      </p:sp>
      <p:sp>
        <p:nvSpPr>
          <p:cNvPr id="106" name="Rectangle 64">
            <a:extLst>
              <a:ext uri="{FF2B5EF4-FFF2-40B4-BE49-F238E27FC236}">
                <a16:creationId xmlns:a16="http://schemas.microsoft.com/office/drawing/2014/main" id="{E93C3A56-26DD-D542-C3E0-DEFA015E159A}"/>
              </a:ext>
            </a:extLst>
          </p:cNvPr>
          <p:cNvSpPr>
            <a:spLocks noChangeArrowheads="1"/>
          </p:cNvSpPr>
          <p:nvPr/>
        </p:nvSpPr>
        <p:spPr bwMode="auto">
          <a:xfrm>
            <a:off x="6509562" y="1508060"/>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b="1" noProof="0">
                <a:solidFill>
                  <a:schemeClr val="bg1"/>
                </a:solidFill>
              </a:rPr>
              <a:t>Event rate/1000 PY</a:t>
            </a:r>
            <a:endParaRPr lang="en-GB" b="1" noProof="0">
              <a:solidFill>
                <a:schemeClr val="bg1"/>
              </a:solidFill>
            </a:endParaRPr>
          </a:p>
        </p:txBody>
      </p:sp>
      <p:sp>
        <p:nvSpPr>
          <p:cNvPr id="107" name="Rectangle 68">
            <a:extLst>
              <a:ext uri="{FF2B5EF4-FFF2-40B4-BE49-F238E27FC236}">
                <a16:creationId xmlns:a16="http://schemas.microsoft.com/office/drawing/2014/main" id="{1B878FFA-F8F3-F005-A938-A1555F5B3E03}"/>
              </a:ext>
            </a:extLst>
          </p:cNvPr>
          <p:cNvSpPr>
            <a:spLocks noChangeArrowheads="1"/>
          </p:cNvSpPr>
          <p:nvPr/>
        </p:nvSpPr>
        <p:spPr bwMode="auto">
          <a:xfrm>
            <a:off x="10918412" y="1818418"/>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i="1">
                <a:solidFill>
                  <a:schemeClr val="bg1"/>
                </a:solidFill>
              </a:rPr>
              <a:t>p</a:t>
            </a:r>
            <a:r>
              <a:rPr lang="en-GB" sz="1000" b="1" i="1" noProof="0">
                <a:solidFill>
                  <a:schemeClr val="bg1"/>
                </a:solidFill>
              </a:rPr>
              <a:t>-</a:t>
            </a:r>
            <a:r>
              <a:rPr lang="en-GB" sz="1000" b="1" noProof="0">
                <a:solidFill>
                  <a:schemeClr val="bg1"/>
                </a:solidFill>
              </a:rPr>
              <a:t>value</a:t>
            </a:r>
            <a:endParaRPr lang="en-GB" b="1" noProof="0">
              <a:solidFill>
                <a:schemeClr val="bg1"/>
              </a:solidFill>
            </a:endParaRPr>
          </a:p>
        </p:txBody>
      </p:sp>
      <p:sp>
        <p:nvSpPr>
          <p:cNvPr id="108" name="Rectangle 72">
            <a:extLst>
              <a:ext uri="{FF2B5EF4-FFF2-40B4-BE49-F238E27FC236}">
                <a16:creationId xmlns:a16="http://schemas.microsoft.com/office/drawing/2014/main" id="{F829E3AF-3BA2-4BB4-E9DB-D8FB4C512B34}"/>
              </a:ext>
            </a:extLst>
          </p:cNvPr>
          <p:cNvSpPr>
            <a:spLocks noChangeArrowheads="1"/>
          </p:cNvSpPr>
          <p:nvPr/>
        </p:nvSpPr>
        <p:spPr bwMode="auto">
          <a:xfrm>
            <a:off x="10905318" y="2478171"/>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09" name="Rectangle 78">
            <a:extLst>
              <a:ext uri="{FF2B5EF4-FFF2-40B4-BE49-F238E27FC236}">
                <a16:creationId xmlns:a16="http://schemas.microsoft.com/office/drawing/2014/main" id="{27B43405-C023-2618-2460-5DE76D615B1B}"/>
              </a:ext>
            </a:extLst>
          </p:cNvPr>
          <p:cNvSpPr>
            <a:spLocks noChangeArrowheads="1"/>
          </p:cNvSpPr>
          <p:nvPr/>
        </p:nvSpPr>
        <p:spPr bwMode="auto">
          <a:xfrm>
            <a:off x="10905318" y="2779796"/>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sp>
        <p:nvSpPr>
          <p:cNvPr id="110" name="Rectangle 84">
            <a:extLst>
              <a:ext uri="{FF2B5EF4-FFF2-40B4-BE49-F238E27FC236}">
                <a16:creationId xmlns:a16="http://schemas.microsoft.com/office/drawing/2014/main" id="{BC1E9CDF-FF52-5FD1-B82F-F1323F0C78EB}"/>
              </a:ext>
            </a:extLst>
          </p:cNvPr>
          <p:cNvSpPr>
            <a:spLocks noChangeArrowheads="1"/>
          </p:cNvSpPr>
          <p:nvPr/>
        </p:nvSpPr>
        <p:spPr bwMode="auto">
          <a:xfrm>
            <a:off x="10905318" y="3083009"/>
            <a:ext cx="471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&lt;0.0001</a:t>
            </a:r>
            <a:endParaRPr lang="en-GB" noProof="0"/>
          </a:p>
        </p:txBody>
      </p:sp>
      <p:grpSp>
        <p:nvGrpSpPr>
          <p:cNvPr id="26" name="Group 25">
            <a:extLst>
              <a:ext uri="{FF2B5EF4-FFF2-40B4-BE49-F238E27FC236}">
                <a16:creationId xmlns:a16="http://schemas.microsoft.com/office/drawing/2014/main" id="{F4BE8B64-9DFE-BC95-3D87-1E1E3E54EC7C}"/>
              </a:ext>
            </a:extLst>
          </p:cNvPr>
          <p:cNvGrpSpPr/>
          <p:nvPr/>
        </p:nvGrpSpPr>
        <p:grpSpPr>
          <a:xfrm>
            <a:off x="7451386" y="6078741"/>
            <a:ext cx="2199591" cy="439967"/>
            <a:chOff x="7313159" y="6004310"/>
            <a:chExt cx="2199591" cy="439967"/>
          </a:xfrm>
        </p:grpSpPr>
        <p:sp>
          <p:nvSpPr>
            <p:cNvPr id="118" name="TextBox 117">
              <a:extLst>
                <a:ext uri="{FF2B5EF4-FFF2-40B4-BE49-F238E27FC236}">
                  <a16:creationId xmlns:a16="http://schemas.microsoft.com/office/drawing/2014/main" id="{AC354F84-0C34-5262-FF5A-C0DE357DE0D4}"/>
                </a:ext>
              </a:extLst>
            </p:cNvPr>
            <p:cNvSpPr txBox="1"/>
            <p:nvPr/>
          </p:nvSpPr>
          <p:spPr>
            <a:xfrm>
              <a:off x="7313159" y="6041078"/>
              <a:ext cx="1406825" cy="403199"/>
            </a:xfrm>
            <a:prstGeom prst="rect">
              <a:avLst/>
            </a:prstGeom>
          </p:spPr>
          <p:txBody>
            <a:bodyPr vert="horz" wrap="square" lIns="94500" tIns="47250" rIns="94500" bIns="47250" rtlCol="0">
              <a:spAutoFit/>
            </a:bodyPr>
            <a:lstStyle/>
            <a:p>
              <a:pPr marL="0" marR="0" lvl="0" indent="0" algn="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finerenone</a:t>
              </a:r>
            </a:p>
          </p:txBody>
        </p:sp>
        <p:sp>
          <p:nvSpPr>
            <p:cNvPr id="119" name="TextBox 118">
              <a:extLst>
                <a:ext uri="{FF2B5EF4-FFF2-40B4-BE49-F238E27FC236}">
                  <a16:creationId xmlns:a16="http://schemas.microsoft.com/office/drawing/2014/main" id="{074480C6-273C-2CEE-48BA-047BFCC44304}"/>
                </a:ext>
              </a:extLst>
            </p:cNvPr>
            <p:cNvSpPr txBox="1"/>
            <p:nvPr/>
          </p:nvSpPr>
          <p:spPr>
            <a:xfrm>
              <a:off x="8856980" y="6041078"/>
              <a:ext cx="655770" cy="403199"/>
            </a:xfrm>
            <a:prstGeom prst="rect">
              <a:avLst/>
            </a:prstGeom>
          </p:spPr>
          <p:txBody>
            <a:bodyPr vert="horz" wrap="none" lIns="94500" tIns="47250" rIns="94500" bIns="47250" rtlCol="0">
              <a:spAutoFit/>
            </a:bodyPr>
            <a:lstStyle/>
            <a:p>
              <a:pPr marL="0" marR="0" lvl="0" indent="0" algn="ctr" defTabSz="457200" rtl="0" eaLnBrk="1" fontAlgn="auto" latinLnBrk="0" hangingPunct="1">
                <a:lnSpc>
                  <a:spcPct val="100000"/>
                </a:lnSpc>
                <a:spcBef>
                  <a:spcPts val="620"/>
                </a:spcBef>
                <a:spcAft>
                  <a:spcPts val="0"/>
                </a:spcAft>
                <a:buClrTx/>
                <a:buSzTx/>
                <a:buFontTx/>
                <a:buNone/>
                <a:tabLst/>
                <a:defRPr/>
              </a:pP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Favours </a:t>
              </a:r>
              <a:b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placebo</a:t>
              </a:r>
            </a:p>
          </p:txBody>
        </p:sp>
        <p:cxnSp>
          <p:nvCxnSpPr>
            <p:cNvPr id="120" name="Straight Arrow Connector 119">
              <a:extLst>
                <a:ext uri="{FF2B5EF4-FFF2-40B4-BE49-F238E27FC236}">
                  <a16:creationId xmlns:a16="http://schemas.microsoft.com/office/drawing/2014/main" id="{CAE6F610-1590-45C1-4BC8-4128772702B8}"/>
                </a:ext>
              </a:extLst>
            </p:cNvPr>
            <p:cNvCxnSpPr>
              <a:cxnSpLocks/>
            </p:cNvCxnSpPr>
            <p:nvPr/>
          </p:nvCxnSpPr>
          <p:spPr>
            <a:xfrm flipH="1">
              <a:off x="7912248" y="6004310"/>
              <a:ext cx="7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DE7A0FF-6960-5979-D93C-32339310201F}"/>
                </a:ext>
              </a:extLst>
            </p:cNvPr>
            <p:cNvCxnSpPr>
              <a:cxnSpLocks/>
            </p:cNvCxnSpPr>
            <p:nvPr/>
          </p:nvCxnSpPr>
          <p:spPr>
            <a:xfrm>
              <a:off x="8960973" y="6004310"/>
              <a:ext cx="39180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90">
            <a:extLst>
              <a:ext uri="{FF2B5EF4-FFF2-40B4-BE49-F238E27FC236}">
                <a16:creationId xmlns:a16="http://schemas.microsoft.com/office/drawing/2014/main" id="{5A472579-7035-B086-76C0-40A237180D7B}"/>
              </a:ext>
            </a:extLst>
          </p:cNvPr>
          <p:cNvSpPr>
            <a:spLocks noChangeArrowheads="1"/>
          </p:cNvSpPr>
          <p:nvPr/>
        </p:nvSpPr>
        <p:spPr bwMode="auto">
          <a:xfrm>
            <a:off x="4925823"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346</a:t>
            </a:r>
            <a:endParaRPr lang="en-GB" noProof="0"/>
          </a:p>
        </p:txBody>
      </p:sp>
      <p:sp>
        <p:nvSpPr>
          <p:cNvPr id="167" name="Rectangle 91">
            <a:extLst>
              <a:ext uri="{FF2B5EF4-FFF2-40B4-BE49-F238E27FC236}">
                <a16:creationId xmlns:a16="http://schemas.microsoft.com/office/drawing/2014/main" id="{D4B48CDB-EBB9-8F16-3E8E-43855E559D0B}"/>
              </a:ext>
            </a:extLst>
          </p:cNvPr>
          <p:cNvSpPr>
            <a:spLocks noChangeArrowheads="1"/>
          </p:cNvSpPr>
          <p:nvPr/>
        </p:nvSpPr>
        <p:spPr bwMode="auto">
          <a:xfrm>
            <a:off x="5789799" y="338929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399</a:t>
            </a:r>
            <a:endParaRPr lang="en-GB" noProof="0"/>
          </a:p>
        </p:txBody>
      </p:sp>
      <p:sp>
        <p:nvSpPr>
          <p:cNvPr id="168" name="Rectangle 92">
            <a:extLst>
              <a:ext uri="{FF2B5EF4-FFF2-40B4-BE49-F238E27FC236}">
                <a16:creationId xmlns:a16="http://schemas.microsoft.com/office/drawing/2014/main" id="{A3F9E48B-5B46-6158-B323-C42D2E14FBE3}"/>
              </a:ext>
            </a:extLst>
          </p:cNvPr>
          <p:cNvSpPr>
            <a:spLocks noChangeArrowheads="1"/>
          </p:cNvSpPr>
          <p:nvPr/>
        </p:nvSpPr>
        <p:spPr bwMode="auto">
          <a:xfrm>
            <a:off x="6650393"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16.7</a:t>
            </a:r>
            <a:endParaRPr lang="en-GB" noProof="0"/>
          </a:p>
        </p:txBody>
      </p:sp>
      <p:sp>
        <p:nvSpPr>
          <p:cNvPr id="169" name="Rectangle 93">
            <a:extLst>
              <a:ext uri="{FF2B5EF4-FFF2-40B4-BE49-F238E27FC236}">
                <a16:creationId xmlns:a16="http://schemas.microsoft.com/office/drawing/2014/main" id="{8C59B0E6-646F-8D14-4D64-F232792B3026}"/>
              </a:ext>
            </a:extLst>
          </p:cNvPr>
          <p:cNvSpPr>
            <a:spLocks noChangeArrowheads="1"/>
          </p:cNvSpPr>
          <p:nvPr/>
        </p:nvSpPr>
        <p:spPr bwMode="auto">
          <a:xfrm>
            <a:off x="7508358" y="3389296"/>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19.4</a:t>
            </a:r>
            <a:endParaRPr lang="en-GB" noProof="0"/>
          </a:p>
        </p:txBody>
      </p:sp>
      <p:sp>
        <p:nvSpPr>
          <p:cNvPr id="170" name="Rectangle 94">
            <a:extLst>
              <a:ext uri="{FF2B5EF4-FFF2-40B4-BE49-F238E27FC236}">
                <a16:creationId xmlns:a16="http://schemas.microsoft.com/office/drawing/2014/main" id="{349F9630-6C58-EE75-A993-5C3801678C97}"/>
              </a:ext>
            </a:extLst>
          </p:cNvPr>
          <p:cNvSpPr>
            <a:spLocks noChangeArrowheads="1"/>
          </p:cNvSpPr>
          <p:nvPr/>
        </p:nvSpPr>
        <p:spPr bwMode="auto">
          <a:xfrm>
            <a:off x="9548827" y="3389296"/>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0.85 (0.74, 0.99)</a:t>
            </a:r>
            <a:endParaRPr lang="en-GB" noProof="0"/>
          </a:p>
        </p:txBody>
      </p:sp>
      <p:sp>
        <p:nvSpPr>
          <p:cNvPr id="171" name="Rectangle 90">
            <a:extLst>
              <a:ext uri="{FF2B5EF4-FFF2-40B4-BE49-F238E27FC236}">
                <a16:creationId xmlns:a16="http://schemas.microsoft.com/office/drawing/2014/main" id="{117FC4A7-9038-10A7-02E0-9F9972A870C8}"/>
              </a:ext>
            </a:extLst>
          </p:cNvPr>
          <p:cNvSpPr>
            <a:spLocks noChangeArrowheads="1"/>
          </p:cNvSpPr>
          <p:nvPr/>
        </p:nvSpPr>
        <p:spPr bwMode="auto">
          <a:xfrm>
            <a:off x="10980660" y="3384634"/>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0.0302</a:t>
            </a:r>
            <a:endParaRPr lang="en-GB" noProof="0"/>
          </a:p>
        </p:txBody>
      </p:sp>
      <p:sp>
        <p:nvSpPr>
          <p:cNvPr id="174" name="Rectangle 95">
            <a:extLst>
              <a:ext uri="{FF2B5EF4-FFF2-40B4-BE49-F238E27FC236}">
                <a16:creationId xmlns:a16="http://schemas.microsoft.com/office/drawing/2014/main" id="{BD673448-16F8-7AC1-61B9-A8ABE8D69E96}"/>
              </a:ext>
            </a:extLst>
          </p:cNvPr>
          <p:cNvSpPr>
            <a:spLocks noChangeArrowheads="1"/>
          </p:cNvSpPr>
          <p:nvPr/>
        </p:nvSpPr>
        <p:spPr bwMode="auto">
          <a:xfrm>
            <a:off x="896263" y="3690921"/>
            <a:ext cx="20374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Dialysis or kidney transplantation</a:t>
            </a:r>
            <a:endParaRPr lang="en-GB" b="1" noProof="0"/>
          </a:p>
        </p:txBody>
      </p:sp>
      <p:sp>
        <p:nvSpPr>
          <p:cNvPr id="175" name="Rectangle 96">
            <a:extLst>
              <a:ext uri="{FF2B5EF4-FFF2-40B4-BE49-F238E27FC236}">
                <a16:creationId xmlns:a16="http://schemas.microsoft.com/office/drawing/2014/main" id="{6321F497-40D0-A32A-FFEC-2E1CB2250ACD}"/>
              </a:ext>
            </a:extLst>
          </p:cNvPr>
          <p:cNvSpPr>
            <a:spLocks noChangeArrowheads="1"/>
          </p:cNvSpPr>
          <p:nvPr/>
        </p:nvSpPr>
        <p:spPr bwMode="auto">
          <a:xfrm>
            <a:off x="4937024"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189</a:t>
            </a:r>
            <a:endParaRPr lang="en-GB" noProof="0"/>
          </a:p>
        </p:txBody>
      </p:sp>
      <p:sp>
        <p:nvSpPr>
          <p:cNvPr id="176" name="Rectangle 97">
            <a:extLst>
              <a:ext uri="{FF2B5EF4-FFF2-40B4-BE49-F238E27FC236}">
                <a16:creationId xmlns:a16="http://schemas.microsoft.com/office/drawing/2014/main" id="{1B29C590-BB45-64AA-88B2-BD9ABCFFC2F3}"/>
              </a:ext>
            </a:extLst>
          </p:cNvPr>
          <p:cNvSpPr>
            <a:spLocks noChangeArrowheads="1"/>
          </p:cNvSpPr>
          <p:nvPr/>
        </p:nvSpPr>
        <p:spPr bwMode="auto">
          <a:xfrm>
            <a:off x="5789799" y="3690921"/>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240</a:t>
            </a:r>
            <a:endParaRPr lang="en-GB" noProof="0"/>
          </a:p>
        </p:txBody>
      </p:sp>
      <p:sp>
        <p:nvSpPr>
          <p:cNvPr id="177" name="Rectangle 98">
            <a:extLst>
              <a:ext uri="{FF2B5EF4-FFF2-40B4-BE49-F238E27FC236}">
                <a16:creationId xmlns:a16="http://schemas.microsoft.com/office/drawing/2014/main" id="{C6F2B8B2-84F1-1059-51F9-21ECB13DA1C0}"/>
              </a:ext>
            </a:extLst>
          </p:cNvPr>
          <p:cNvSpPr>
            <a:spLocks noChangeArrowheads="1"/>
          </p:cNvSpPr>
          <p:nvPr/>
        </p:nvSpPr>
        <p:spPr bwMode="auto">
          <a:xfrm>
            <a:off x="6693674" y="369092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8.5</a:t>
            </a:r>
            <a:endParaRPr lang="en-GB" noProof="0"/>
          </a:p>
        </p:txBody>
      </p:sp>
      <p:sp>
        <p:nvSpPr>
          <p:cNvPr id="178" name="Rectangle 99">
            <a:extLst>
              <a:ext uri="{FF2B5EF4-FFF2-40B4-BE49-F238E27FC236}">
                <a16:creationId xmlns:a16="http://schemas.microsoft.com/office/drawing/2014/main" id="{5C9647D1-6360-99AD-1187-2F4951DD2FF6}"/>
              </a:ext>
            </a:extLst>
          </p:cNvPr>
          <p:cNvSpPr>
            <a:spLocks noChangeArrowheads="1"/>
          </p:cNvSpPr>
          <p:nvPr/>
        </p:nvSpPr>
        <p:spPr bwMode="auto">
          <a:xfrm>
            <a:off x="7481107" y="3690921"/>
            <a:ext cx="2468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10.9</a:t>
            </a:r>
            <a:endParaRPr lang="en-GB" noProof="0"/>
          </a:p>
        </p:txBody>
      </p:sp>
      <p:sp>
        <p:nvSpPr>
          <p:cNvPr id="179" name="Rectangle 100">
            <a:extLst>
              <a:ext uri="{FF2B5EF4-FFF2-40B4-BE49-F238E27FC236}">
                <a16:creationId xmlns:a16="http://schemas.microsoft.com/office/drawing/2014/main" id="{AF35F912-C911-520F-7003-69CF194B5CDD}"/>
              </a:ext>
            </a:extLst>
          </p:cNvPr>
          <p:cNvSpPr>
            <a:spLocks noChangeArrowheads="1"/>
          </p:cNvSpPr>
          <p:nvPr/>
        </p:nvSpPr>
        <p:spPr bwMode="auto">
          <a:xfrm>
            <a:off x="9548827" y="369092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0.77 (0.64, 0.94)</a:t>
            </a:r>
            <a:endParaRPr lang="en-GB" noProof="0"/>
          </a:p>
        </p:txBody>
      </p:sp>
      <p:sp>
        <p:nvSpPr>
          <p:cNvPr id="180" name="Rectangle 96">
            <a:extLst>
              <a:ext uri="{FF2B5EF4-FFF2-40B4-BE49-F238E27FC236}">
                <a16:creationId xmlns:a16="http://schemas.microsoft.com/office/drawing/2014/main" id="{9853EFD2-2499-52F3-EA3C-952D01E7E3AE}"/>
              </a:ext>
            </a:extLst>
          </p:cNvPr>
          <p:cNvSpPr>
            <a:spLocks noChangeArrowheads="1"/>
          </p:cNvSpPr>
          <p:nvPr/>
        </p:nvSpPr>
        <p:spPr bwMode="auto">
          <a:xfrm>
            <a:off x="10988675" y="3686259"/>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0.0089</a:t>
            </a:r>
            <a:endParaRPr lang="en-GB" noProof="0"/>
          </a:p>
        </p:txBody>
      </p:sp>
      <p:sp>
        <p:nvSpPr>
          <p:cNvPr id="183" name="Rectangle 71">
            <a:extLst>
              <a:ext uri="{FF2B5EF4-FFF2-40B4-BE49-F238E27FC236}">
                <a16:creationId xmlns:a16="http://schemas.microsoft.com/office/drawing/2014/main" id="{BF3ACD05-6D78-1CAF-82C3-EC900B37B6F2}"/>
              </a:ext>
            </a:extLst>
          </p:cNvPr>
          <p:cNvSpPr>
            <a:spLocks noChangeArrowheads="1"/>
          </p:cNvSpPr>
          <p:nvPr/>
        </p:nvSpPr>
        <p:spPr bwMode="auto">
          <a:xfrm>
            <a:off x="772083" y="2174106"/>
            <a:ext cx="10659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outcomes</a:t>
            </a:r>
            <a:endParaRPr lang="en-GB" b="1" noProof="0"/>
          </a:p>
        </p:txBody>
      </p:sp>
      <p:sp>
        <p:nvSpPr>
          <p:cNvPr id="184" name="Rectangle 71">
            <a:extLst>
              <a:ext uri="{FF2B5EF4-FFF2-40B4-BE49-F238E27FC236}">
                <a16:creationId xmlns:a16="http://schemas.microsoft.com/office/drawing/2014/main" id="{CB1AB8C5-322B-A6F1-E574-B9770051EE67}"/>
              </a:ext>
            </a:extLst>
          </p:cNvPr>
          <p:cNvSpPr>
            <a:spLocks noChangeArrowheads="1"/>
          </p:cNvSpPr>
          <p:nvPr/>
        </p:nvSpPr>
        <p:spPr bwMode="auto">
          <a:xfrm>
            <a:off x="777726" y="3997263"/>
            <a:ext cx="8175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CV outcomes</a:t>
            </a:r>
            <a:endParaRPr lang="en-GB" b="1" noProof="0"/>
          </a:p>
        </p:txBody>
      </p:sp>
      <p:sp>
        <p:nvSpPr>
          <p:cNvPr id="185" name="Rectangle 101">
            <a:extLst>
              <a:ext uri="{FF2B5EF4-FFF2-40B4-BE49-F238E27FC236}">
                <a16:creationId xmlns:a16="http://schemas.microsoft.com/office/drawing/2014/main" id="{76956772-76DF-14B1-DEC5-FDE58096C6DB}"/>
              </a:ext>
            </a:extLst>
          </p:cNvPr>
          <p:cNvSpPr>
            <a:spLocks noChangeArrowheads="1"/>
          </p:cNvSpPr>
          <p:nvPr/>
        </p:nvSpPr>
        <p:spPr bwMode="auto">
          <a:xfrm>
            <a:off x="896263" y="4308638"/>
            <a:ext cx="11092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a:t>
            </a:r>
            <a:endParaRPr lang="en-GB" b="1" noProof="0"/>
          </a:p>
        </p:txBody>
      </p:sp>
      <p:sp>
        <p:nvSpPr>
          <p:cNvPr id="186" name="Rectangle 107">
            <a:extLst>
              <a:ext uri="{FF2B5EF4-FFF2-40B4-BE49-F238E27FC236}">
                <a16:creationId xmlns:a16="http://schemas.microsoft.com/office/drawing/2014/main" id="{9A6FCF7C-6635-2055-0C8A-2D98EA99CAB4}"/>
              </a:ext>
            </a:extLst>
          </p:cNvPr>
          <p:cNvSpPr>
            <a:spLocks noChangeArrowheads="1"/>
          </p:cNvSpPr>
          <p:nvPr/>
        </p:nvSpPr>
        <p:spPr bwMode="auto">
          <a:xfrm>
            <a:off x="896263" y="4610263"/>
            <a:ext cx="18626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HF hospitalisation or CV death</a:t>
            </a:r>
            <a:endParaRPr lang="en-GB" b="1" noProof="0"/>
          </a:p>
        </p:txBody>
      </p:sp>
      <p:sp>
        <p:nvSpPr>
          <p:cNvPr id="187" name="Rectangle 113">
            <a:extLst>
              <a:ext uri="{FF2B5EF4-FFF2-40B4-BE49-F238E27FC236}">
                <a16:creationId xmlns:a16="http://schemas.microsoft.com/office/drawing/2014/main" id="{E3375545-8301-3C08-1DDA-45659422031A}"/>
              </a:ext>
            </a:extLst>
          </p:cNvPr>
          <p:cNvSpPr>
            <a:spLocks noChangeArrowheads="1"/>
          </p:cNvSpPr>
          <p:nvPr/>
        </p:nvSpPr>
        <p:spPr bwMode="auto">
          <a:xfrm>
            <a:off x="896262" y="5220453"/>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CV death</a:t>
            </a:r>
            <a:endParaRPr lang="en-GB" b="1" noProof="0"/>
          </a:p>
        </p:txBody>
      </p:sp>
      <p:sp>
        <p:nvSpPr>
          <p:cNvPr id="188" name="Rectangle 102">
            <a:extLst>
              <a:ext uri="{FF2B5EF4-FFF2-40B4-BE49-F238E27FC236}">
                <a16:creationId xmlns:a16="http://schemas.microsoft.com/office/drawing/2014/main" id="{D837DA2B-D374-D872-A94B-20926A83A947}"/>
              </a:ext>
            </a:extLst>
          </p:cNvPr>
          <p:cNvSpPr>
            <a:spLocks noChangeArrowheads="1"/>
          </p:cNvSpPr>
          <p:nvPr/>
        </p:nvSpPr>
        <p:spPr bwMode="auto">
          <a:xfrm>
            <a:off x="4925823"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263</a:t>
            </a:r>
            <a:endParaRPr lang="en-GB" noProof="0"/>
          </a:p>
        </p:txBody>
      </p:sp>
      <p:sp>
        <p:nvSpPr>
          <p:cNvPr id="189" name="Rectangle 103">
            <a:extLst>
              <a:ext uri="{FF2B5EF4-FFF2-40B4-BE49-F238E27FC236}">
                <a16:creationId xmlns:a16="http://schemas.microsoft.com/office/drawing/2014/main" id="{83801BBF-8018-7B24-414A-6A8A416EF7AD}"/>
              </a:ext>
            </a:extLst>
          </p:cNvPr>
          <p:cNvSpPr>
            <a:spLocks noChangeArrowheads="1"/>
          </p:cNvSpPr>
          <p:nvPr/>
        </p:nvSpPr>
        <p:spPr bwMode="auto">
          <a:xfrm>
            <a:off x="5789799" y="4308638"/>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334</a:t>
            </a:r>
            <a:endParaRPr lang="en-GB" noProof="0"/>
          </a:p>
        </p:txBody>
      </p:sp>
      <p:sp>
        <p:nvSpPr>
          <p:cNvPr id="190" name="Rectangle 104">
            <a:extLst>
              <a:ext uri="{FF2B5EF4-FFF2-40B4-BE49-F238E27FC236}">
                <a16:creationId xmlns:a16="http://schemas.microsoft.com/office/drawing/2014/main" id="{B52D3AB7-B23A-EE8B-2F41-66774D771B4B}"/>
              </a:ext>
            </a:extLst>
          </p:cNvPr>
          <p:cNvSpPr>
            <a:spLocks noChangeArrowheads="1"/>
          </p:cNvSpPr>
          <p:nvPr/>
        </p:nvSpPr>
        <p:spPr bwMode="auto">
          <a:xfrm>
            <a:off x="6650393"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12.0</a:t>
            </a:r>
            <a:endParaRPr lang="en-GB" noProof="0"/>
          </a:p>
        </p:txBody>
      </p:sp>
      <p:sp>
        <p:nvSpPr>
          <p:cNvPr id="191" name="Rectangle 105">
            <a:extLst>
              <a:ext uri="{FF2B5EF4-FFF2-40B4-BE49-F238E27FC236}">
                <a16:creationId xmlns:a16="http://schemas.microsoft.com/office/drawing/2014/main" id="{848CE729-0DF6-A292-897A-78AAE8B73FB1}"/>
              </a:ext>
            </a:extLst>
          </p:cNvPr>
          <p:cNvSpPr>
            <a:spLocks noChangeArrowheads="1"/>
          </p:cNvSpPr>
          <p:nvPr/>
        </p:nvSpPr>
        <p:spPr bwMode="auto">
          <a:xfrm>
            <a:off x="7508358" y="4308638"/>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15.3</a:t>
            </a:r>
            <a:endParaRPr lang="en-GB" noProof="0"/>
          </a:p>
        </p:txBody>
      </p:sp>
      <p:sp>
        <p:nvSpPr>
          <p:cNvPr id="192" name="Rectangle 106">
            <a:extLst>
              <a:ext uri="{FF2B5EF4-FFF2-40B4-BE49-F238E27FC236}">
                <a16:creationId xmlns:a16="http://schemas.microsoft.com/office/drawing/2014/main" id="{F9CBD241-FE58-97A9-06EF-7F292872D9C0}"/>
              </a:ext>
            </a:extLst>
          </p:cNvPr>
          <p:cNvSpPr>
            <a:spLocks noChangeArrowheads="1"/>
          </p:cNvSpPr>
          <p:nvPr/>
        </p:nvSpPr>
        <p:spPr bwMode="auto">
          <a:xfrm>
            <a:off x="9540812" y="4308638"/>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0.78 (0.66, 0.92)</a:t>
            </a:r>
            <a:endParaRPr lang="en-GB" noProof="0"/>
          </a:p>
        </p:txBody>
      </p:sp>
      <p:sp>
        <p:nvSpPr>
          <p:cNvPr id="193" name="Rectangle 108">
            <a:extLst>
              <a:ext uri="{FF2B5EF4-FFF2-40B4-BE49-F238E27FC236}">
                <a16:creationId xmlns:a16="http://schemas.microsoft.com/office/drawing/2014/main" id="{53FE7FC5-C1C4-066A-BB2F-334B442664A6}"/>
              </a:ext>
            </a:extLst>
          </p:cNvPr>
          <p:cNvSpPr>
            <a:spLocks noChangeArrowheads="1"/>
          </p:cNvSpPr>
          <p:nvPr/>
        </p:nvSpPr>
        <p:spPr bwMode="auto">
          <a:xfrm>
            <a:off x="4925823"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420</a:t>
            </a:r>
            <a:endParaRPr lang="en-GB" noProof="0"/>
          </a:p>
        </p:txBody>
      </p:sp>
      <p:sp>
        <p:nvSpPr>
          <p:cNvPr id="194" name="Rectangle 109">
            <a:extLst>
              <a:ext uri="{FF2B5EF4-FFF2-40B4-BE49-F238E27FC236}">
                <a16:creationId xmlns:a16="http://schemas.microsoft.com/office/drawing/2014/main" id="{CEF2F534-3AB2-BE55-F724-8DA63F1193E2}"/>
              </a:ext>
            </a:extLst>
          </p:cNvPr>
          <p:cNvSpPr>
            <a:spLocks noChangeArrowheads="1"/>
          </p:cNvSpPr>
          <p:nvPr/>
        </p:nvSpPr>
        <p:spPr bwMode="auto">
          <a:xfrm>
            <a:off x="5789799" y="46102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520</a:t>
            </a:r>
            <a:endParaRPr lang="en-GB" noProof="0"/>
          </a:p>
        </p:txBody>
      </p:sp>
      <p:sp>
        <p:nvSpPr>
          <p:cNvPr id="195" name="Rectangle 110">
            <a:extLst>
              <a:ext uri="{FF2B5EF4-FFF2-40B4-BE49-F238E27FC236}">
                <a16:creationId xmlns:a16="http://schemas.microsoft.com/office/drawing/2014/main" id="{A0A8CC5D-5875-4FEB-CFB4-D449682AD0F1}"/>
              </a:ext>
            </a:extLst>
          </p:cNvPr>
          <p:cNvSpPr>
            <a:spLocks noChangeArrowheads="1"/>
          </p:cNvSpPr>
          <p:nvPr/>
        </p:nvSpPr>
        <p:spPr bwMode="auto">
          <a:xfrm>
            <a:off x="6650393"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19.1</a:t>
            </a:r>
            <a:endParaRPr lang="en-GB" noProof="0"/>
          </a:p>
        </p:txBody>
      </p:sp>
      <p:sp>
        <p:nvSpPr>
          <p:cNvPr id="196" name="Rectangle 111">
            <a:extLst>
              <a:ext uri="{FF2B5EF4-FFF2-40B4-BE49-F238E27FC236}">
                <a16:creationId xmlns:a16="http://schemas.microsoft.com/office/drawing/2014/main" id="{37BDFE4F-56C7-D2BE-1547-E9DEF3F40343}"/>
              </a:ext>
            </a:extLst>
          </p:cNvPr>
          <p:cNvSpPr>
            <a:spLocks noChangeArrowheads="1"/>
          </p:cNvSpPr>
          <p:nvPr/>
        </p:nvSpPr>
        <p:spPr bwMode="auto">
          <a:xfrm>
            <a:off x="7508358" y="4610263"/>
            <a:ext cx="2548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23.9</a:t>
            </a:r>
            <a:endParaRPr lang="en-GB" noProof="0"/>
          </a:p>
        </p:txBody>
      </p:sp>
      <p:sp>
        <p:nvSpPr>
          <p:cNvPr id="197" name="Rectangle 112">
            <a:extLst>
              <a:ext uri="{FF2B5EF4-FFF2-40B4-BE49-F238E27FC236}">
                <a16:creationId xmlns:a16="http://schemas.microsoft.com/office/drawing/2014/main" id="{E4768E6E-9DA5-D92F-B3F3-0A0CEA6AA391}"/>
              </a:ext>
            </a:extLst>
          </p:cNvPr>
          <p:cNvSpPr>
            <a:spLocks noChangeArrowheads="1"/>
          </p:cNvSpPr>
          <p:nvPr/>
        </p:nvSpPr>
        <p:spPr bwMode="auto">
          <a:xfrm>
            <a:off x="9540812" y="461026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0.80 (0.70, 0.91)</a:t>
            </a:r>
            <a:endParaRPr lang="en-GB" noProof="0"/>
          </a:p>
        </p:txBody>
      </p:sp>
      <p:sp>
        <p:nvSpPr>
          <p:cNvPr id="198" name="Rectangle 114">
            <a:extLst>
              <a:ext uri="{FF2B5EF4-FFF2-40B4-BE49-F238E27FC236}">
                <a16:creationId xmlns:a16="http://schemas.microsoft.com/office/drawing/2014/main" id="{6B607B25-D750-1CB8-EA8B-76A1939A9CA2}"/>
              </a:ext>
            </a:extLst>
          </p:cNvPr>
          <p:cNvSpPr>
            <a:spLocks noChangeArrowheads="1"/>
          </p:cNvSpPr>
          <p:nvPr/>
        </p:nvSpPr>
        <p:spPr bwMode="auto">
          <a:xfrm>
            <a:off x="4925823" y="522045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182</a:t>
            </a:r>
            <a:endParaRPr lang="en-GB" noProof="0"/>
          </a:p>
        </p:txBody>
      </p:sp>
      <p:sp>
        <p:nvSpPr>
          <p:cNvPr id="199" name="Rectangle 115">
            <a:extLst>
              <a:ext uri="{FF2B5EF4-FFF2-40B4-BE49-F238E27FC236}">
                <a16:creationId xmlns:a16="http://schemas.microsoft.com/office/drawing/2014/main" id="{94B30645-5435-DDF9-5EB5-9C5506D24E0E}"/>
              </a:ext>
            </a:extLst>
          </p:cNvPr>
          <p:cNvSpPr>
            <a:spLocks noChangeArrowheads="1"/>
          </p:cNvSpPr>
          <p:nvPr/>
        </p:nvSpPr>
        <p:spPr bwMode="auto">
          <a:xfrm>
            <a:off x="5789799" y="522045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220</a:t>
            </a:r>
            <a:endParaRPr lang="en-GB" noProof="0"/>
          </a:p>
        </p:txBody>
      </p:sp>
      <p:sp>
        <p:nvSpPr>
          <p:cNvPr id="200" name="Rectangle 116">
            <a:extLst>
              <a:ext uri="{FF2B5EF4-FFF2-40B4-BE49-F238E27FC236}">
                <a16:creationId xmlns:a16="http://schemas.microsoft.com/office/drawing/2014/main" id="{D89D8E29-BF70-6262-08F3-833BB8E7525D}"/>
              </a:ext>
            </a:extLst>
          </p:cNvPr>
          <p:cNvSpPr>
            <a:spLocks noChangeArrowheads="1"/>
          </p:cNvSpPr>
          <p:nvPr/>
        </p:nvSpPr>
        <p:spPr bwMode="auto">
          <a:xfrm>
            <a:off x="6693674" y="522045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8.1</a:t>
            </a:r>
            <a:endParaRPr lang="en-GB" noProof="0"/>
          </a:p>
        </p:txBody>
      </p:sp>
      <p:sp>
        <p:nvSpPr>
          <p:cNvPr id="201" name="Rectangle 117">
            <a:extLst>
              <a:ext uri="{FF2B5EF4-FFF2-40B4-BE49-F238E27FC236}">
                <a16:creationId xmlns:a16="http://schemas.microsoft.com/office/drawing/2014/main" id="{1AC924E9-E0FF-14BA-C289-20378D555853}"/>
              </a:ext>
            </a:extLst>
          </p:cNvPr>
          <p:cNvSpPr>
            <a:spLocks noChangeArrowheads="1"/>
          </p:cNvSpPr>
          <p:nvPr/>
        </p:nvSpPr>
        <p:spPr bwMode="auto">
          <a:xfrm>
            <a:off x="7551639" y="522045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9.9</a:t>
            </a:r>
            <a:endParaRPr lang="en-GB" noProof="0"/>
          </a:p>
        </p:txBody>
      </p:sp>
      <p:sp>
        <p:nvSpPr>
          <p:cNvPr id="202" name="Rectangle 118">
            <a:extLst>
              <a:ext uri="{FF2B5EF4-FFF2-40B4-BE49-F238E27FC236}">
                <a16:creationId xmlns:a16="http://schemas.microsoft.com/office/drawing/2014/main" id="{FBF79678-2398-0728-DC9D-D766405C88EB}"/>
              </a:ext>
            </a:extLst>
          </p:cNvPr>
          <p:cNvSpPr>
            <a:spLocks noChangeArrowheads="1"/>
          </p:cNvSpPr>
          <p:nvPr/>
        </p:nvSpPr>
        <p:spPr bwMode="auto">
          <a:xfrm>
            <a:off x="9497176" y="5220453"/>
            <a:ext cx="10275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0.82 (0.67, 0.999)</a:t>
            </a:r>
            <a:endParaRPr lang="en-GB" noProof="0"/>
          </a:p>
        </p:txBody>
      </p:sp>
      <p:sp>
        <p:nvSpPr>
          <p:cNvPr id="203" name="Rectangle 102">
            <a:extLst>
              <a:ext uri="{FF2B5EF4-FFF2-40B4-BE49-F238E27FC236}">
                <a16:creationId xmlns:a16="http://schemas.microsoft.com/office/drawing/2014/main" id="{DE9AFE15-8974-C0DE-D058-8B918772EF39}"/>
              </a:ext>
            </a:extLst>
          </p:cNvPr>
          <p:cNvSpPr>
            <a:spLocks noChangeArrowheads="1"/>
          </p:cNvSpPr>
          <p:nvPr/>
        </p:nvSpPr>
        <p:spPr bwMode="auto">
          <a:xfrm>
            <a:off x="10980660" y="4303976"/>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0.0024</a:t>
            </a:r>
            <a:endParaRPr lang="en-GB" noProof="0"/>
          </a:p>
        </p:txBody>
      </p:sp>
      <p:sp>
        <p:nvSpPr>
          <p:cNvPr id="204" name="Rectangle 108">
            <a:extLst>
              <a:ext uri="{FF2B5EF4-FFF2-40B4-BE49-F238E27FC236}">
                <a16:creationId xmlns:a16="http://schemas.microsoft.com/office/drawing/2014/main" id="{046FA865-0D80-118C-B327-BCBF0D6B5995}"/>
              </a:ext>
            </a:extLst>
          </p:cNvPr>
          <p:cNvSpPr>
            <a:spLocks noChangeArrowheads="1"/>
          </p:cNvSpPr>
          <p:nvPr/>
        </p:nvSpPr>
        <p:spPr bwMode="auto">
          <a:xfrm>
            <a:off x="10980660" y="4605601"/>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0.0006</a:t>
            </a:r>
            <a:endParaRPr lang="en-GB" noProof="0"/>
          </a:p>
        </p:txBody>
      </p:sp>
      <p:sp>
        <p:nvSpPr>
          <p:cNvPr id="205" name="Rectangle 204">
            <a:extLst>
              <a:ext uri="{FF2B5EF4-FFF2-40B4-BE49-F238E27FC236}">
                <a16:creationId xmlns:a16="http://schemas.microsoft.com/office/drawing/2014/main" id="{637D0CE6-F482-0EC5-CC83-88D28E299DA8}"/>
              </a:ext>
            </a:extLst>
          </p:cNvPr>
          <p:cNvSpPr>
            <a:spLocks noChangeArrowheads="1"/>
          </p:cNvSpPr>
          <p:nvPr/>
        </p:nvSpPr>
        <p:spPr bwMode="auto">
          <a:xfrm>
            <a:off x="10980660" y="5220453"/>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0.0489</a:t>
            </a:r>
            <a:endParaRPr lang="en-GB" noProof="0"/>
          </a:p>
        </p:txBody>
      </p:sp>
      <p:sp>
        <p:nvSpPr>
          <p:cNvPr id="212" name="Rectangle 119">
            <a:extLst>
              <a:ext uri="{FF2B5EF4-FFF2-40B4-BE49-F238E27FC236}">
                <a16:creationId xmlns:a16="http://schemas.microsoft.com/office/drawing/2014/main" id="{8634825B-2BC7-92A8-2CB0-0A182B8A03BA}"/>
              </a:ext>
            </a:extLst>
          </p:cNvPr>
          <p:cNvSpPr>
            <a:spLocks noChangeArrowheads="1"/>
          </p:cNvSpPr>
          <p:nvPr/>
        </p:nvSpPr>
        <p:spPr bwMode="auto">
          <a:xfrm>
            <a:off x="896262" y="5552183"/>
            <a:ext cx="9441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All-cause death</a:t>
            </a:r>
            <a:endParaRPr lang="en-GB" b="1" noProof="0"/>
          </a:p>
        </p:txBody>
      </p:sp>
      <p:sp>
        <p:nvSpPr>
          <p:cNvPr id="216" name="object 3">
            <a:extLst>
              <a:ext uri="{FF2B5EF4-FFF2-40B4-BE49-F238E27FC236}">
                <a16:creationId xmlns:a16="http://schemas.microsoft.com/office/drawing/2014/main" id="{399BA376-0F4D-23DB-8DE1-48DC9410EA71}"/>
              </a:ext>
            </a:extLst>
          </p:cNvPr>
          <p:cNvSpPr txBox="1"/>
          <p:nvPr/>
        </p:nvSpPr>
        <p:spPr>
          <a:xfrm>
            <a:off x="8025424" y="5827824"/>
            <a:ext cx="689396" cy="135935"/>
          </a:xfrm>
          <a:prstGeom prst="rect">
            <a:avLst/>
          </a:prstGeom>
        </p:spPr>
        <p:txBody>
          <a:bodyPr vert="horz" wrap="square" lIns="0" tIns="12700" rIns="0" bIns="0" rtlCol="0">
            <a:spAutoFit/>
          </a:bodyPr>
          <a:lstStyle/>
          <a:p>
            <a:pPr marL="12700">
              <a:lnSpc>
                <a:spcPct val="100000"/>
              </a:lnSpc>
              <a:spcBef>
                <a:spcPts val="100"/>
              </a:spcBef>
              <a:tabLst>
                <a:tab pos="467995" algn="l"/>
              </a:tabLst>
            </a:pPr>
            <a:r>
              <a:rPr lang="en-GB" sz="800" spc="-25" noProof="0">
                <a:latin typeface="Arial"/>
                <a:cs typeface="Arial"/>
              </a:rPr>
              <a:t>0.5</a:t>
            </a:r>
            <a:r>
              <a:rPr lang="en-GB" sz="800" noProof="0">
                <a:latin typeface="Arial"/>
                <a:cs typeface="Arial"/>
              </a:rPr>
              <a:t>	</a:t>
            </a:r>
            <a:r>
              <a:rPr lang="en-GB" sz="800" spc="-20" noProof="0">
                <a:latin typeface="Arial"/>
                <a:cs typeface="Arial"/>
              </a:rPr>
              <a:t>0.75</a:t>
            </a:r>
            <a:endParaRPr lang="en-GB" sz="800" noProof="0">
              <a:latin typeface="Arial"/>
              <a:cs typeface="Arial"/>
            </a:endParaRPr>
          </a:p>
        </p:txBody>
      </p:sp>
      <p:sp>
        <p:nvSpPr>
          <p:cNvPr id="217" name="object 4">
            <a:extLst>
              <a:ext uri="{FF2B5EF4-FFF2-40B4-BE49-F238E27FC236}">
                <a16:creationId xmlns:a16="http://schemas.microsoft.com/office/drawing/2014/main" id="{F43190EE-D11F-99AA-3492-4872DA789FA6}"/>
              </a:ext>
            </a:extLst>
          </p:cNvPr>
          <p:cNvSpPr txBox="1"/>
          <p:nvPr/>
        </p:nvSpPr>
        <p:spPr>
          <a:xfrm>
            <a:off x="8908286" y="5827824"/>
            <a:ext cx="83114" cy="135935"/>
          </a:xfrm>
          <a:prstGeom prst="rect">
            <a:avLst/>
          </a:prstGeom>
        </p:spPr>
        <p:txBody>
          <a:bodyPr vert="horz" wrap="square" lIns="0" tIns="12700" rIns="0" bIns="0" rtlCol="0">
            <a:spAutoFit/>
          </a:bodyPr>
          <a:lstStyle/>
          <a:p>
            <a:pPr marL="12700">
              <a:lnSpc>
                <a:spcPct val="100000"/>
              </a:lnSpc>
              <a:spcBef>
                <a:spcPts val="100"/>
              </a:spcBef>
            </a:pPr>
            <a:r>
              <a:rPr lang="en-GB" sz="800" spc="-50" noProof="0">
                <a:latin typeface="Arial"/>
                <a:cs typeface="Arial"/>
              </a:rPr>
              <a:t>1</a:t>
            </a:r>
            <a:endParaRPr lang="en-GB" sz="800" noProof="0">
              <a:latin typeface="Arial"/>
              <a:cs typeface="Arial"/>
            </a:endParaRPr>
          </a:p>
        </p:txBody>
      </p:sp>
      <p:sp>
        <p:nvSpPr>
          <p:cNvPr id="218" name="object 5">
            <a:extLst>
              <a:ext uri="{FF2B5EF4-FFF2-40B4-BE49-F238E27FC236}">
                <a16:creationId xmlns:a16="http://schemas.microsoft.com/office/drawing/2014/main" id="{77836664-4A15-F6CD-BCEA-283633E2229D}"/>
              </a:ext>
            </a:extLst>
          </p:cNvPr>
          <p:cNvSpPr txBox="1"/>
          <p:nvPr/>
        </p:nvSpPr>
        <p:spPr>
          <a:xfrm>
            <a:off x="9356599" y="5827824"/>
            <a:ext cx="169449" cy="135935"/>
          </a:xfrm>
          <a:prstGeom prst="rect">
            <a:avLst/>
          </a:prstGeom>
        </p:spPr>
        <p:txBody>
          <a:bodyPr vert="horz" wrap="square" lIns="0" tIns="12700" rIns="0" bIns="0" rtlCol="0">
            <a:spAutoFit/>
          </a:bodyPr>
          <a:lstStyle/>
          <a:p>
            <a:pPr marL="12700">
              <a:lnSpc>
                <a:spcPct val="100000"/>
              </a:lnSpc>
              <a:spcBef>
                <a:spcPts val="100"/>
              </a:spcBef>
            </a:pPr>
            <a:r>
              <a:rPr lang="en-GB" sz="800" spc="-25" noProof="0">
                <a:latin typeface="Arial"/>
                <a:cs typeface="Arial"/>
              </a:rPr>
              <a:t>1.5</a:t>
            </a:r>
            <a:endParaRPr lang="en-GB" sz="800" noProof="0">
              <a:latin typeface="Arial"/>
              <a:cs typeface="Arial"/>
            </a:endParaRPr>
          </a:p>
        </p:txBody>
      </p:sp>
      <p:sp>
        <p:nvSpPr>
          <p:cNvPr id="219" name="bg object 16">
            <a:extLst>
              <a:ext uri="{FF2B5EF4-FFF2-40B4-BE49-F238E27FC236}">
                <a16:creationId xmlns:a16="http://schemas.microsoft.com/office/drawing/2014/main" id="{40C32F86-5DB5-6E92-9F08-88BD2264A8A1}"/>
              </a:ext>
            </a:extLst>
          </p:cNvPr>
          <p:cNvSpPr/>
          <p:nvPr/>
        </p:nvSpPr>
        <p:spPr>
          <a:xfrm>
            <a:off x="8949757" y="2054271"/>
            <a:ext cx="0" cy="3692890"/>
          </a:xfrm>
          <a:custGeom>
            <a:avLst/>
            <a:gdLst/>
            <a:ahLst/>
            <a:cxnLst/>
            <a:rect l="l" t="t" r="r" b="b"/>
            <a:pathLst>
              <a:path h="2302510">
                <a:moveTo>
                  <a:pt x="0" y="2302129"/>
                </a:moveTo>
                <a:lnTo>
                  <a:pt x="0" y="0"/>
                </a:lnTo>
              </a:path>
            </a:pathLst>
          </a:custGeom>
          <a:ln w="10795">
            <a:solidFill>
              <a:schemeClr val="tx1"/>
            </a:solidFill>
          </a:ln>
        </p:spPr>
        <p:txBody>
          <a:bodyPr wrap="square" lIns="0" tIns="0" rIns="0" bIns="0" rtlCol="0"/>
          <a:lstStyle/>
          <a:p>
            <a:endParaRPr lang="en-GB" noProof="0"/>
          </a:p>
        </p:txBody>
      </p:sp>
      <p:sp>
        <p:nvSpPr>
          <p:cNvPr id="5" name="Rectangle 114">
            <a:extLst>
              <a:ext uri="{FF2B5EF4-FFF2-40B4-BE49-F238E27FC236}">
                <a16:creationId xmlns:a16="http://schemas.microsoft.com/office/drawing/2014/main" id="{8DD2B07E-9D73-7AD1-6D27-FDEDADB2BCD1}"/>
              </a:ext>
            </a:extLst>
          </p:cNvPr>
          <p:cNvSpPr>
            <a:spLocks noChangeArrowheads="1"/>
          </p:cNvSpPr>
          <p:nvPr/>
        </p:nvSpPr>
        <p:spPr bwMode="auto">
          <a:xfrm>
            <a:off x="4931466" y="5527137"/>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569</a:t>
            </a:r>
            <a:endParaRPr lang="en-GB" noProof="0"/>
          </a:p>
        </p:txBody>
      </p:sp>
      <p:sp>
        <p:nvSpPr>
          <p:cNvPr id="6" name="Rectangle 115">
            <a:extLst>
              <a:ext uri="{FF2B5EF4-FFF2-40B4-BE49-F238E27FC236}">
                <a16:creationId xmlns:a16="http://schemas.microsoft.com/office/drawing/2014/main" id="{9FF85275-E918-9F91-2792-0714716B495A}"/>
              </a:ext>
            </a:extLst>
          </p:cNvPr>
          <p:cNvSpPr>
            <a:spLocks noChangeArrowheads="1"/>
          </p:cNvSpPr>
          <p:nvPr/>
        </p:nvSpPr>
        <p:spPr bwMode="auto">
          <a:xfrm>
            <a:off x="5795442" y="5527137"/>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GB" sz="1000" noProof="0"/>
              <a:t>642</a:t>
            </a:r>
            <a:endParaRPr lang="en-GB" noProof="0"/>
          </a:p>
        </p:txBody>
      </p:sp>
      <p:sp>
        <p:nvSpPr>
          <p:cNvPr id="7" name="Rectangle 116">
            <a:extLst>
              <a:ext uri="{FF2B5EF4-FFF2-40B4-BE49-F238E27FC236}">
                <a16:creationId xmlns:a16="http://schemas.microsoft.com/office/drawing/2014/main" id="{43948C47-9E80-203A-F09D-32B1FCCDA8AF}"/>
              </a:ext>
            </a:extLst>
          </p:cNvPr>
          <p:cNvSpPr>
            <a:spLocks noChangeArrowheads="1"/>
          </p:cNvSpPr>
          <p:nvPr/>
        </p:nvSpPr>
        <p:spPr bwMode="auto">
          <a:xfrm>
            <a:off x="6628784" y="5527137"/>
            <a:ext cx="2468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25.4</a:t>
            </a:r>
            <a:endParaRPr lang="en-GB" noProof="0"/>
          </a:p>
        </p:txBody>
      </p:sp>
      <p:sp>
        <p:nvSpPr>
          <p:cNvPr id="8" name="Rectangle 117">
            <a:extLst>
              <a:ext uri="{FF2B5EF4-FFF2-40B4-BE49-F238E27FC236}">
                <a16:creationId xmlns:a16="http://schemas.microsoft.com/office/drawing/2014/main" id="{73F411A6-3900-BC5A-1C43-CE627D339B76}"/>
              </a:ext>
            </a:extLst>
          </p:cNvPr>
          <p:cNvSpPr>
            <a:spLocks noChangeArrowheads="1"/>
          </p:cNvSpPr>
          <p:nvPr/>
        </p:nvSpPr>
        <p:spPr bwMode="auto">
          <a:xfrm>
            <a:off x="7486749" y="5527137"/>
            <a:ext cx="2468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28.8</a:t>
            </a:r>
            <a:endParaRPr lang="en-GB" noProof="0"/>
          </a:p>
        </p:txBody>
      </p:sp>
      <p:sp>
        <p:nvSpPr>
          <p:cNvPr id="9" name="Rectangle 118">
            <a:extLst>
              <a:ext uri="{FF2B5EF4-FFF2-40B4-BE49-F238E27FC236}">
                <a16:creationId xmlns:a16="http://schemas.microsoft.com/office/drawing/2014/main" id="{D1945928-CDB7-00BE-E1BC-1F21B4F05073}"/>
              </a:ext>
            </a:extLst>
          </p:cNvPr>
          <p:cNvSpPr>
            <a:spLocks noChangeArrowheads="1"/>
          </p:cNvSpPr>
          <p:nvPr/>
        </p:nvSpPr>
        <p:spPr bwMode="auto">
          <a:xfrm>
            <a:off x="9548827" y="5522078"/>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noProof="0"/>
              <a:t>0.88 (0.79, 0.99)</a:t>
            </a:r>
            <a:endParaRPr lang="en-GB" noProof="0"/>
          </a:p>
        </p:txBody>
      </p:sp>
      <p:sp>
        <p:nvSpPr>
          <p:cNvPr id="10" name="Rectangle 9">
            <a:extLst>
              <a:ext uri="{FF2B5EF4-FFF2-40B4-BE49-F238E27FC236}">
                <a16:creationId xmlns:a16="http://schemas.microsoft.com/office/drawing/2014/main" id="{EE42A01C-2829-3C66-ED73-5953CB67211C}"/>
              </a:ext>
            </a:extLst>
          </p:cNvPr>
          <p:cNvSpPr>
            <a:spLocks noChangeArrowheads="1"/>
          </p:cNvSpPr>
          <p:nvPr/>
        </p:nvSpPr>
        <p:spPr bwMode="auto">
          <a:xfrm>
            <a:off x="10994318" y="5522475"/>
            <a:ext cx="3879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GB" sz="1000" noProof="0"/>
              <a:t>0.0261</a:t>
            </a:r>
            <a:endParaRPr lang="en-GB" noProof="0"/>
          </a:p>
        </p:txBody>
      </p:sp>
      <p:sp>
        <p:nvSpPr>
          <p:cNvPr id="17" name="Rectangle 83">
            <a:extLst>
              <a:ext uri="{FF2B5EF4-FFF2-40B4-BE49-F238E27FC236}">
                <a16:creationId xmlns:a16="http://schemas.microsoft.com/office/drawing/2014/main" id="{2347EA53-9976-5EC9-72A5-63EE93462095}"/>
              </a:ext>
            </a:extLst>
          </p:cNvPr>
          <p:cNvSpPr>
            <a:spLocks noChangeArrowheads="1"/>
          </p:cNvSpPr>
          <p:nvPr/>
        </p:nvSpPr>
        <p:spPr bwMode="auto">
          <a:xfrm>
            <a:off x="896262" y="2997359"/>
            <a:ext cx="3055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Kidney failure, sustained ≥57% decrease in eGFR, </a:t>
            </a:r>
            <a:br>
              <a:rPr lang="en-GB" sz="1000" b="1" noProof="0"/>
            </a:br>
            <a:r>
              <a:rPr lang="en-GB" sz="1000" b="1" noProof="0"/>
              <a:t>HF hospitalisation, or CV death</a:t>
            </a:r>
            <a:endParaRPr lang="en-GB" b="1" noProof="0"/>
          </a:p>
        </p:txBody>
      </p:sp>
      <p:sp>
        <p:nvSpPr>
          <p:cNvPr id="18" name="Rectangle 71">
            <a:extLst>
              <a:ext uri="{FF2B5EF4-FFF2-40B4-BE49-F238E27FC236}">
                <a16:creationId xmlns:a16="http://schemas.microsoft.com/office/drawing/2014/main" id="{B2B1FDDE-A4F4-41E2-C747-612C893033A9}"/>
              </a:ext>
            </a:extLst>
          </p:cNvPr>
          <p:cNvSpPr>
            <a:spLocks noChangeArrowheads="1"/>
          </p:cNvSpPr>
          <p:nvPr/>
        </p:nvSpPr>
        <p:spPr bwMode="auto">
          <a:xfrm>
            <a:off x="783369" y="4929502"/>
            <a:ext cx="11028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t>Mortality outcome</a:t>
            </a:r>
            <a:endParaRPr lang="en-GB" b="1" noProof="0"/>
          </a:p>
        </p:txBody>
      </p:sp>
      <p:pic>
        <p:nvPicPr>
          <p:cNvPr id="27" name="Picture 2" descr="Glasgow 2026 | ERA">
            <a:extLst>
              <a:ext uri="{FF2B5EF4-FFF2-40B4-BE49-F238E27FC236}">
                <a16:creationId xmlns:a16="http://schemas.microsoft.com/office/drawing/2014/main" id="{FF550113-ED18-9AE2-B63E-05768DA6C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F966A5D4-74F7-8F7F-E141-D16C7450E971}"/>
              </a:ext>
            </a:extLst>
          </p:cNvPr>
          <p:cNvGrpSpPr/>
          <p:nvPr/>
        </p:nvGrpSpPr>
        <p:grpSpPr>
          <a:xfrm>
            <a:off x="8489591" y="2510957"/>
            <a:ext cx="280670" cy="114935"/>
            <a:chOff x="8488723" y="2530007"/>
            <a:chExt cx="280670" cy="114935"/>
          </a:xfrm>
        </p:grpSpPr>
        <p:sp>
          <p:nvSpPr>
            <p:cNvPr id="66" name="bg object 17">
              <a:extLst>
                <a:ext uri="{FF2B5EF4-FFF2-40B4-BE49-F238E27FC236}">
                  <a16:creationId xmlns:a16="http://schemas.microsoft.com/office/drawing/2014/main" id="{BC908944-F400-BC57-5AA7-92BA6C3819D2}"/>
                </a:ext>
              </a:extLst>
            </p:cNvPr>
            <p:cNvSpPr/>
            <p:nvPr/>
          </p:nvSpPr>
          <p:spPr>
            <a:xfrm>
              <a:off x="8488723" y="2587284"/>
              <a:ext cx="280670" cy="0"/>
            </a:xfrm>
            <a:custGeom>
              <a:avLst/>
              <a:gdLst/>
              <a:ahLst/>
              <a:cxnLst/>
              <a:rect l="l" t="t" r="r" b="b"/>
              <a:pathLst>
                <a:path w="280670">
                  <a:moveTo>
                    <a:pt x="0" y="0"/>
                  </a:moveTo>
                  <a:lnTo>
                    <a:pt x="280416" y="0"/>
                  </a:lnTo>
                </a:path>
              </a:pathLst>
            </a:custGeom>
            <a:ln w="10795">
              <a:solidFill>
                <a:schemeClr val="tx1"/>
              </a:solidFill>
            </a:ln>
          </p:spPr>
          <p:txBody>
            <a:bodyPr wrap="square" lIns="0" tIns="0" rIns="0" bIns="0" rtlCol="0"/>
            <a:lstStyle/>
            <a:p>
              <a:endParaRPr/>
            </a:p>
          </p:txBody>
        </p:sp>
        <p:sp>
          <p:nvSpPr>
            <p:cNvPr id="67" name="bg object 26">
              <a:extLst>
                <a:ext uri="{FF2B5EF4-FFF2-40B4-BE49-F238E27FC236}">
                  <a16:creationId xmlns:a16="http://schemas.microsoft.com/office/drawing/2014/main" id="{86BB58A5-36CE-A7A6-BB5E-6E91BFE9F1A7}"/>
                </a:ext>
              </a:extLst>
            </p:cNvPr>
            <p:cNvSpPr/>
            <p:nvPr/>
          </p:nvSpPr>
          <p:spPr>
            <a:xfrm>
              <a:off x="8564289" y="2530007"/>
              <a:ext cx="114935" cy="114935"/>
            </a:xfrm>
            <a:custGeom>
              <a:avLst/>
              <a:gdLst/>
              <a:ahLst/>
              <a:cxnLst/>
              <a:rect l="l" t="t" r="r" b="b"/>
              <a:pathLst>
                <a:path w="114934" h="114934">
                  <a:moveTo>
                    <a:pt x="114553" y="0"/>
                  </a:moveTo>
                  <a:lnTo>
                    <a:pt x="0" y="0"/>
                  </a:lnTo>
                  <a:lnTo>
                    <a:pt x="0" y="114554"/>
                  </a:lnTo>
                  <a:lnTo>
                    <a:pt x="114553" y="114554"/>
                  </a:lnTo>
                  <a:lnTo>
                    <a:pt x="114553" y="0"/>
                  </a:lnTo>
                  <a:close/>
                </a:path>
              </a:pathLst>
            </a:custGeom>
            <a:solidFill>
              <a:schemeClr val="tx1"/>
            </a:solidFill>
          </p:spPr>
          <p:txBody>
            <a:bodyPr wrap="square" lIns="0" tIns="0" rIns="0" bIns="0" rtlCol="0"/>
            <a:lstStyle/>
            <a:p>
              <a:endParaRPr/>
            </a:p>
          </p:txBody>
        </p:sp>
      </p:grpSp>
      <p:grpSp>
        <p:nvGrpSpPr>
          <p:cNvPr id="68" name="Group 67">
            <a:extLst>
              <a:ext uri="{FF2B5EF4-FFF2-40B4-BE49-F238E27FC236}">
                <a16:creationId xmlns:a16="http://schemas.microsoft.com/office/drawing/2014/main" id="{5ED661CE-EFE1-311A-6113-B9086FC8D983}"/>
              </a:ext>
            </a:extLst>
          </p:cNvPr>
          <p:cNvGrpSpPr/>
          <p:nvPr/>
        </p:nvGrpSpPr>
        <p:grpSpPr>
          <a:xfrm>
            <a:off x="8541153" y="2797470"/>
            <a:ext cx="256540" cy="129539"/>
            <a:chOff x="8540285" y="2778420"/>
            <a:chExt cx="256540" cy="129539"/>
          </a:xfrm>
        </p:grpSpPr>
        <p:sp>
          <p:nvSpPr>
            <p:cNvPr id="69" name="bg object 18">
              <a:extLst>
                <a:ext uri="{FF2B5EF4-FFF2-40B4-BE49-F238E27FC236}">
                  <a16:creationId xmlns:a16="http://schemas.microsoft.com/office/drawing/2014/main" id="{D651F2CF-642B-2837-58DD-BAF5C4C17DD7}"/>
                </a:ext>
              </a:extLst>
            </p:cNvPr>
            <p:cNvSpPr/>
            <p:nvPr/>
          </p:nvSpPr>
          <p:spPr>
            <a:xfrm>
              <a:off x="8540285" y="2843062"/>
              <a:ext cx="256540" cy="0"/>
            </a:xfrm>
            <a:custGeom>
              <a:avLst/>
              <a:gdLst/>
              <a:ahLst/>
              <a:cxnLst/>
              <a:rect l="l" t="t" r="r" b="b"/>
              <a:pathLst>
                <a:path w="256540">
                  <a:moveTo>
                    <a:pt x="0" y="0"/>
                  </a:moveTo>
                  <a:lnTo>
                    <a:pt x="256285" y="0"/>
                  </a:lnTo>
                </a:path>
              </a:pathLst>
            </a:custGeom>
            <a:ln w="10795">
              <a:solidFill>
                <a:schemeClr val="tx1"/>
              </a:solidFill>
            </a:ln>
          </p:spPr>
          <p:txBody>
            <a:bodyPr wrap="square" lIns="0" tIns="0" rIns="0" bIns="0" rtlCol="0"/>
            <a:lstStyle/>
            <a:p>
              <a:endParaRPr/>
            </a:p>
          </p:txBody>
        </p:sp>
        <p:sp>
          <p:nvSpPr>
            <p:cNvPr id="70" name="bg object 27">
              <a:extLst>
                <a:ext uri="{FF2B5EF4-FFF2-40B4-BE49-F238E27FC236}">
                  <a16:creationId xmlns:a16="http://schemas.microsoft.com/office/drawing/2014/main" id="{D8EB547C-B7B8-CB3C-3296-BFAF311E1D93}"/>
                </a:ext>
              </a:extLst>
            </p:cNvPr>
            <p:cNvSpPr/>
            <p:nvPr/>
          </p:nvSpPr>
          <p:spPr>
            <a:xfrm>
              <a:off x="8603151" y="2778420"/>
              <a:ext cx="129539" cy="129539"/>
            </a:xfrm>
            <a:custGeom>
              <a:avLst/>
              <a:gdLst/>
              <a:ahLst/>
              <a:cxnLst/>
              <a:rect l="l" t="t" r="r" b="b"/>
              <a:pathLst>
                <a:path w="129540" h="129540">
                  <a:moveTo>
                    <a:pt x="129285" y="0"/>
                  </a:moveTo>
                  <a:lnTo>
                    <a:pt x="0" y="0"/>
                  </a:lnTo>
                  <a:lnTo>
                    <a:pt x="0" y="129286"/>
                  </a:lnTo>
                  <a:lnTo>
                    <a:pt x="129285" y="129286"/>
                  </a:lnTo>
                  <a:lnTo>
                    <a:pt x="129285" y="0"/>
                  </a:lnTo>
                  <a:close/>
                </a:path>
              </a:pathLst>
            </a:custGeom>
            <a:solidFill>
              <a:schemeClr val="tx1"/>
            </a:solidFill>
          </p:spPr>
          <p:txBody>
            <a:bodyPr wrap="square" lIns="0" tIns="0" rIns="0" bIns="0" rtlCol="0"/>
            <a:lstStyle/>
            <a:p>
              <a:endParaRPr/>
            </a:p>
          </p:txBody>
        </p:sp>
      </p:grpSp>
      <p:grpSp>
        <p:nvGrpSpPr>
          <p:cNvPr id="71" name="Group 70">
            <a:extLst>
              <a:ext uri="{FF2B5EF4-FFF2-40B4-BE49-F238E27FC236}">
                <a16:creationId xmlns:a16="http://schemas.microsoft.com/office/drawing/2014/main" id="{80DF58F9-8374-1D6B-43C2-E45DB3EA2A04}"/>
              </a:ext>
            </a:extLst>
          </p:cNvPr>
          <p:cNvGrpSpPr/>
          <p:nvPr/>
        </p:nvGrpSpPr>
        <p:grpSpPr>
          <a:xfrm>
            <a:off x="8524136" y="3083728"/>
            <a:ext cx="232410" cy="144780"/>
            <a:chOff x="8523268" y="3026578"/>
            <a:chExt cx="232410" cy="144780"/>
          </a:xfrm>
        </p:grpSpPr>
        <p:sp>
          <p:nvSpPr>
            <p:cNvPr id="72" name="bg object 19">
              <a:extLst>
                <a:ext uri="{FF2B5EF4-FFF2-40B4-BE49-F238E27FC236}">
                  <a16:creationId xmlns:a16="http://schemas.microsoft.com/office/drawing/2014/main" id="{CEBF7013-96F4-CA0C-B654-392CDF8D5BB1}"/>
                </a:ext>
              </a:extLst>
            </p:cNvPr>
            <p:cNvSpPr/>
            <p:nvPr/>
          </p:nvSpPr>
          <p:spPr>
            <a:xfrm>
              <a:off x="8523268" y="3098840"/>
              <a:ext cx="232410" cy="0"/>
            </a:xfrm>
            <a:custGeom>
              <a:avLst/>
              <a:gdLst/>
              <a:ahLst/>
              <a:cxnLst/>
              <a:rect l="l" t="t" r="r" b="b"/>
              <a:pathLst>
                <a:path w="232409">
                  <a:moveTo>
                    <a:pt x="0" y="0"/>
                  </a:moveTo>
                  <a:lnTo>
                    <a:pt x="231901" y="0"/>
                  </a:lnTo>
                </a:path>
              </a:pathLst>
            </a:custGeom>
            <a:ln w="10795">
              <a:solidFill>
                <a:schemeClr val="tx1"/>
              </a:solidFill>
            </a:ln>
          </p:spPr>
          <p:txBody>
            <a:bodyPr wrap="square" lIns="0" tIns="0" rIns="0" bIns="0" rtlCol="0"/>
            <a:lstStyle/>
            <a:p>
              <a:endParaRPr/>
            </a:p>
          </p:txBody>
        </p:sp>
        <p:sp>
          <p:nvSpPr>
            <p:cNvPr id="73" name="bg object 28">
              <a:extLst>
                <a:ext uri="{FF2B5EF4-FFF2-40B4-BE49-F238E27FC236}">
                  <a16:creationId xmlns:a16="http://schemas.microsoft.com/office/drawing/2014/main" id="{2ED909A2-0280-284F-A256-196E9042F37F}"/>
                </a:ext>
              </a:extLst>
            </p:cNvPr>
            <p:cNvSpPr/>
            <p:nvPr/>
          </p:nvSpPr>
          <p:spPr>
            <a:xfrm>
              <a:off x="8564923" y="3026578"/>
              <a:ext cx="144780" cy="144780"/>
            </a:xfrm>
            <a:custGeom>
              <a:avLst/>
              <a:gdLst/>
              <a:ahLst/>
              <a:cxnLst/>
              <a:rect l="l" t="t" r="r" b="b"/>
              <a:pathLst>
                <a:path w="144779" h="144780">
                  <a:moveTo>
                    <a:pt x="144526" y="0"/>
                  </a:moveTo>
                  <a:lnTo>
                    <a:pt x="0" y="0"/>
                  </a:lnTo>
                  <a:lnTo>
                    <a:pt x="0" y="144525"/>
                  </a:lnTo>
                  <a:lnTo>
                    <a:pt x="144526" y="144525"/>
                  </a:lnTo>
                  <a:lnTo>
                    <a:pt x="144526" y="0"/>
                  </a:lnTo>
                  <a:close/>
                </a:path>
              </a:pathLst>
            </a:custGeom>
            <a:solidFill>
              <a:schemeClr val="tx1"/>
            </a:solidFill>
          </p:spPr>
          <p:txBody>
            <a:bodyPr wrap="square" lIns="0" tIns="0" rIns="0" bIns="0" rtlCol="0"/>
            <a:lstStyle/>
            <a:p>
              <a:endParaRPr/>
            </a:p>
          </p:txBody>
        </p:sp>
      </p:grpSp>
      <p:grpSp>
        <p:nvGrpSpPr>
          <p:cNvPr id="74" name="Group 73">
            <a:extLst>
              <a:ext uri="{FF2B5EF4-FFF2-40B4-BE49-F238E27FC236}">
                <a16:creationId xmlns:a16="http://schemas.microsoft.com/office/drawing/2014/main" id="{E0826645-9EA8-D4DB-9D3C-DBD8F263484C}"/>
              </a:ext>
            </a:extLst>
          </p:cNvPr>
          <p:cNvGrpSpPr/>
          <p:nvPr/>
        </p:nvGrpSpPr>
        <p:grpSpPr>
          <a:xfrm>
            <a:off x="8590557" y="3426882"/>
            <a:ext cx="347980" cy="97155"/>
            <a:chOff x="8589689" y="3306232"/>
            <a:chExt cx="347980" cy="97155"/>
          </a:xfrm>
        </p:grpSpPr>
        <p:sp>
          <p:nvSpPr>
            <p:cNvPr id="75" name="bg object 20">
              <a:extLst>
                <a:ext uri="{FF2B5EF4-FFF2-40B4-BE49-F238E27FC236}">
                  <a16:creationId xmlns:a16="http://schemas.microsoft.com/office/drawing/2014/main" id="{379FC394-2B00-8510-E205-B9C1C1A97F54}"/>
                </a:ext>
              </a:extLst>
            </p:cNvPr>
            <p:cNvSpPr/>
            <p:nvPr/>
          </p:nvSpPr>
          <p:spPr>
            <a:xfrm>
              <a:off x="8589689" y="3354619"/>
              <a:ext cx="347980" cy="0"/>
            </a:xfrm>
            <a:custGeom>
              <a:avLst/>
              <a:gdLst/>
              <a:ahLst/>
              <a:cxnLst/>
              <a:rect l="l" t="t" r="r" b="b"/>
              <a:pathLst>
                <a:path w="347979">
                  <a:moveTo>
                    <a:pt x="0" y="0"/>
                  </a:moveTo>
                  <a:lnTo>
                    <a:pt x="347599" y="0"/>
                  </a:lnTo>
                </a:path>
              </a:pathLst>
            </a:custGeom>
            <a:ln w="10795">
              <a:solidFill>
                <a:schemeClr val="tx1"/>
              </a:solidFill>
            </a:ln>
          </p:spPr>
          <p:txBody>
            <a:bodyPr wrap="square" lIns="0" tIns="0" rIns="0" bIns="0" rtlCol="0"/>
            <a:lstStyle/>
            <a:p>
              <a:endParaRPr/>
            </a:p>
          </p:txBody>
        </p:sp>
        <p:sp>
          <p:nvSpPr>
            <p:cNvPr id="76" name="bg object 29">
              <a:extLst>
                <a:ext uri="{FF2B5EF4-FFF2-40B4-BE49-F238E27FC236}">
                  <a16:creationId xmlns:a16="http://schemas.microsoft.com/office/drawing/2014/main" id="{C4265B31-0FF4-FF63-8B1B-0B47E64E2A8B}"/>
                </a:ext>
              </a:extLst>
            </p:cNvPr>
            <p:cNvSpPr/>
            <p:nvPr/>
          </p:nvSpPr>
          <p:spPr>
            <a:xfrm>
              <a:off x="8706655" y="3306232"/>
              <a:ext cx="97155" cy="97155"/>
            </a:xfrm>
            <a:custGeom>
              <a:avLst/>
              <a:gdLst/>
              <a:ahLst/>
              <a:cxnLst/>
              <a:rect l="l" t="t" r="r" b="b"/>
              <a:pathLst>
                <a:path w="97154" h="97155">
                  <a:moveTo>
                    <a:pt x="97027" y="0"/>
                  </a:moveTo>
                  <a:lnTo>
                    <a:pt x="0" y="0"/>
                  </a:lnTo>
                  <a:lnTo>
                    <a:pt x="0" y="96900"/>
                  </a:lnTo>
                  <a:lnTo>
                    <a:pt x="97027" y="96900"/>
                  </a:lnTo>
                  <a:lnTo>
                    <a:pt x="97027" y="0"/>
                  </a:lnTo>
                  <a:close/>
                </a:path>
              </a:pathLst>
            </a:custGeom>
            <a:solidFill>
              <a:schemeClr val="tx1"/>
            </a:solidFill>
          </p:spPr>
          <p:txBody>
            <a:bodyPr wrap="square" lIns="0" tIns="0" rIns="0" bIns="0" rtlCol="0"/>
            <a:lstStyle/>
            <a:p>
              <a:endParaRPr/>
            </a:p>
          </p:txBody>
        </p:sp>
      </p:grpSp>
      <p:grpSp>
        <p:nvGrpSpPr>
          <p:cNvPr id="77" name="Group 76">
            <a:extLst>
              <a:ext uri="{FF2B5EF4-FFF2-40B4-BE49-F238E27FC236}">
                <a16:creationId xmlns:a16="http://schemas.microsoft.com/office/drawing/2014/main" id="{5EB5CECF-A1B5-D01A-E44C-9977470E871E}"/>
              </a:ext>
            </a:extLst>
          </p:cNvPr>
          <p:cNvGrpSpPr/>
          <p:nvPr/>
        </p:nvGrpSpPr>
        <p:grpSpPr>
          <a:xfrm>
            <a:off x="8417201" y="3731428"/>
            <a:ext cx="459105" cy="62865"/>
            <a:chOff x="8416333" y="3579028"/>
            <a:chExt cx="459105" cy="62865"/>
          </a:xfrm>
        </p:grpSpPr>
        <p:sp>
          <p:nvSpPr>
            <p:cNvPr id="78" name="bg object 21">
              <a:extLst>
                <a:ext uri="{FF2B5EF4-FFF2-40B4-BE49-F238E27FC236}">
                  <a16:creationId xmlns:a16="http://schemas.microsoft.com/office/drawing/2014/main" id="{2F3D1F8F-D2B0-D9AD-13D1-02FDF4A6694B}"/>
                </a:ext>
              </a:extLst>
            </p:cNvPr>
            <p:cNvSpPr/>
            <p:nvPr/>
          </p:nvSpPr>
          <p:spPr>
            <a:xfrm>
              <a:off x="8416333" y="3610397"/>
              <a:ext cx="459105" cy="0"/>
            </a:xfrm>
            <a:custGeom>
              <a:avLst/>
              <a:gdLst/>
              <a:ahLst/>
              <a:cxnLst/>
              <a:rect l="l" t="t" r="r" b="b"/>
              <a:pathLst>
                <a:path w="459104">
                  <a:moveTo>
                    <a:pt x="0" y="0"/>
                  </a:moveTo>
                  <a:lnTo>
                    <a:pt x="458977" y="0"/>
                  </a:lnTo>
                </a:path>
              </a:pathLst>
            </a:custGeom>
            <a:ln w="10795">
              <a:solidFill>
                <a:schemeClr val="tx1"/>
              </a:solidFill>
            </a:ln>
          </p:spPr>
          <p:txBody>
            <a:bodyPr wrap="square" lIns="0" tIns="0" rIns="0" bIns="0" rtlCol="0"/>
            <a:lstStyle/>
            <a:p>
              <a:endParaRPr/>
            </a:p>
          </p:txBody>
        </p:sp>
        <p:sp>
          <p:nvSpPr>
            <p:cNvPr id="79" name="bg object 30">
              <a:extLst>
                <a:ext uri="{FF2B5EF4-FFF2-40B4-BE49-F238E27FC236}">
                  <a16:creationId xmlns:a16="http://schemas.microsoft.com/office/drawing/2014/main" id="{D9D0E4A0-2504-207A-9D3A-AC47BC53F313}"/>
                </a:ext>
              </a:extLst>
            </p:cNvPr>
            <p:cNvSpPr/>
            <p:nvPr/>
          </p:nvSpPr>
          <p:spPr>
            <a:xfrm>
              <a:off x="8605691" y="3579028"/>
              <a:ext cx="62865" cy="62865"/>
            </a:xfrm>
            <a:custGeom>
              <a:avLst/>
              <a:gdLst/>
              <a:ahLst/>
              <a:cxnLst/>
              <a:rect l="l" t="t" r="r" b="b"/>
              <a:pathLst>
                <a:path w="62865" h="62864">
                  <a:moveTo>
                    <a:pt x="62865" y="0"/>
                  </a:moveTo>
                  <a:lnTo>
                    <a:pt x="0" y="0"/>
                  </a:lnTo>
                  <a:lnTo>
                    <a:pt x="0" y="62864"/>
                  </a:lnTo>
                  <a:lnTo>
                    <a:pt x="62865" y="62864"/>
                  </a:lnTo>
                  <a:lnTo>
                    <a:pt x="62865" y="0"/>
                  </a:lnTo>
                  <a:close/>
                </a:path>
              </a:pathLst>
            </a:custGeom>
            <a:solidFill>
              <a:schemeClr val="tx1"/>
            </a:solidFill>
          </p:spPr>
          <p:txBody>
            <a:bodyPr wrap="square" lIns="0" tIns="0" rIns="0" bIns="0" rtlCol="0"/>
            <a:lstStyle/>
            <a:p>
              <a:endParaRPr/>
            </a:p>
          </p:txBody>
        </p:sp>
      </p:grpSp>
      <p:grpSp>
        <p:nvGrpSpPr>
          <p:cNvPr id="80" name="Group 79">
            <a:extLst>
              <a:ext uri="{FF2B5EF4-FFF2-40B4-BE49-F238E27FC236}">
                <a16:creationId xmlns:a16="http://schemas.microsoft.com/office/drawing/2014/main" id="{9585EE59-1421-4C23-0269-C640A7635B40}"/>
              </a:ext>
            </a:extLst>
          </p:cNvPr>
          <p:cNvGrpSpPr/>
          <p:nvPr/>
        </p:nvGrpSpPr>
        <p:grpSpPr>
          <a:xfrm>
            <a:off x="8455138" y="4343229"/>
            <a:ext cx="396875" cy="85725"/>
            <a:chOff x="8452757" y="4364899"/>
            <a:chExt cx="396875" cy="85725"/>
          </a:xfrm>
        </p:grpSpPr>
        <p:sp>
          <p:nvSpPr>
            <p:cNvPr id="81" name="bg object 22">
              <a:extLst>
                <a:ext uri="{FF2B5EF4-FFF2-40B4-BE49-F238E27FC236}">
                  <a16:creationId xmlns:a16="http://schemas.microsoft.com/office/drawing/2014/main" id="{A3E46ECD-4C2D-110F-2C12-0F1CEEE6D515}"/>
                </a:ext>
              </a:extLst>
            </p:cNvPr>
            <p:cNvSpPr/>
            <p:nvPr/>
          </p:nvSpPr>
          <p:spPr>
            <a:xfrm>
              <a:off x="8452757" y="4407445"/>
              <a:ext cx="396875" cy="0"/>
            </a:xfrm>
            <a:custGeom>
              <a:avLst/>
              <a:gdLst/>
              <a:ahLst/>
              <a:cxnLst/>
              <a:rect l="l" t="t" r="r" b="b"/>
              <a:pathLst>
                <a:path w="396875">
                  <a:moveTo>
                    <a:pt x="0" y="0"/>
                  </a:moveTo>
                  <a:lnTo>
                    <a:pt x="396621" y="0"/>
                  </a:lnTo>
                </a:path>
              </a:pathLst>
            </a:custGeom>
            <a:ln w="10795">
              <a:solidFill>
                <a:schemeClr val="tx1"/>
              </a:solidFill>
            </a:ln>
          </p:spPr>
          <p:txBody>
            <a:bodyPr wrap="square" lIns="0" tIns="0" rIns="0" bIns="0" rtlCol="0"/>
            <a:lstStyle/>
            <a:p>
              <a:endParaRPr/>
            </a:p>
          </p:txBody>
        </p:sp>
        <p:sp>
          <p:nvSpPr>
            <p:cNvPr id="82" name="bg object 31">
              <a:extLst>
                <a:ext uri="{FF2B5EF4-FFF2-40B4-BE49-F238E27FC236}">
                  <a16:creationId xmlns:a16="http://schemas.microsoft.com/office/drawing/2014/main" id="{219CB146-ED8C-58B4-977D-72CF733C1A18}"/>
                </a:ext>
              </a:extLst>
            </p:cNvPr>
            <p:cNvSpPr/>
            <p:nvPr/>
          </p:nvSpPr>
          <p:spPr>
            <a:xfrm>
              <a:off x="8609601" y="4364899"/>
              <a:ext cx="85725" cy="85725"/>
            </a:xfrm>
            <a:custGeom>
              <a:avLst/>
              <a:gdLst/>
              <a:ahLst/>
              <a:cxnLst/>
              <a:rect l="l" t="t" r="r" b="b"/>
              <a:pathLst>
                <a:path w="85725" h="85725">
                  <a:moveTo>
                    <a:pt x="85344" y="0"/>
                  </a:moveTo>
                  <a:lnTo>
                    <a:pt x="0" y="0"/>
                  </a:lnTo>
                  <a:lnTo>
                    <a:pt x="0" y="85217"/>
                  </a:lnTo>
                  <a:lnTo>
                    <a:pt x="85344" y="85217"/>
                  </a:lnTo>
                  <a:lnTo>
                    <a:pt x="85344" y="0"/>
                  </a:lnTo>
                  <a:close/>
                </a:path>
              </a:pathLst>
            </a:custGeom>
            <a:solidFill>
              <a:schemeClr val="tx1"/>
            </a:solidFill>
          </p:spPr>
          <p:txBody>
            <a:bodyPr wrap="square" lIns="0" tIns="0" rIns="0" bIns="0" rtlCol="0"/>
            <a:lstStyle/>
            <a:p>
              <a:endParaRPr/>
            </a:p>
          </p:txBody>
        </p:sp>
      </p:grpSp>
      <p:grpSp>
        <p:nvGrpSpPr>
          <p:cNvPr id="83" name="Group 82">
            <a:extLst>
              <a:ext uri="{FF2B5EF4-FFF2-40B4-BE49-F238E27FC236}">
                <a16:creationId xmlns:a16="http://schemas.microsoft.com/office/drawing/2014/main" id="{6062A8BE-E56B-09D7-8D4C-43E87FA8D8B9}"/>
              </a:ext>
            </a:extLst>
          </p:cNvPr>
          <p:cNvGrpSpPr/>
          <p:nvPr/>
        </p:nvGrpSpPr>
        <p:grpSpPr>
          <a:xfrm>
            <a:off x="8525369" y="4639205"/>
            <a:ext cx="313690" cy="109220"/>
            <a:chOff x="8522988" y="4608867"/>
            <a:chExt cx="313690" cy="109220"/>
          </a:xfrm>
        </p:grpSpPr>
        <p:sp>
          <p:nvSpPr>
            <p:cNvPr id="84" name="bg object 23">
              <a:extLst>
                <a:ext uri="{FF2B5EF4-FFF2-40B4-BE49-F238E27FC236}">
                  <a16:creationId xmlns:a16="http://schemas.microsoft.com/office/drawing/2014/main" id="{A64A993D-7DF0-7983-D449-D122A11D37E1}"/>
                </a:ext>
              </a:extLst>
            </p:cNvPr>
            <p:cNvSpPr/>
            <p:nvPr/>
          </p:nvSpPr>
          <p:spPr>
            <a:xfrm>
              <a:off x="8522988" y="4663349"/>
              <a:ext cx="313690" cy="0"/>
            </a:xfrm>
            <a:custGeom>
              <a:avLst/>
              <a:gdLst/>
              <a:ahLst/>
              <a:cxnLst/>
              <a:rect l="l" t="t" r="r" b="b"/>
              <a:pathLst>
                <a:path w="313690">
                  <a:moveTo>
                    <a:pt x="0" y="0"/>
                  </a:moveTo>
                  <a:lnTo>
                    <a:pt x="313309" y="0"/>
                  </a:lnTo>
                </a:path>
              </a:pathLst>
            </a:custGeom>
            <a:ln w="10795">
              <a:solidFill>
                <a:schemeClr val="tx1"/>
              </a:solidFill>
            </a:ln>
          </p:spPr>
          <p:txBody>
            <a:bodyPr wrap="square" lIns="0" tIns="0" rIns="0" bIns="0" rtlCol="0"/>
            <a:lstStyle/>
            <a:p>
              <a:endParaRPr/>
            </a:p>
          </p:txBody>
        </p:sp>
        <p:sp>
          <p:nvSpPr>
            <p:cNvPr id="85" name="bg object 32">
              <a:extLst>
                <a:ext uri="{FF2B5EF4-FFF2-40B4-BE49-F238E27FC236}">
                  <a16:creationId xmlns:a16="http://schemas.microsoft.com/office/drawing/2014/main" id="{77199D89-2BFB-23C9-B326-2EEDFAD53577}"/>
                </a:ext>
              </a:extLst>
            </p:cNvPr>
            <p:cNvSpPr/>
            <p:nvPr/>
          </p:nvSpPr>
          <p:spPr>
            <a:xfrm>
              <a:off x="8628016" y="4608867"/>
              <a:ext cx="109220" cy="109220"/>
            </a:xfrm>
            <a:custGeom>
              <a:avLst/>
              <a:gdLst/>
              <a:ahLst/>
              <a:cxnLst/>
              <a:rect l="l" t="t" r="r" b="b"/>
              <a:pathLst>
                <a:path w="109220" h="109219">
                  <a:moveTo>
                    <a:pt x="108966" y="0"/>
                  </a:moveTo>
                  <a:lnTo>
                    <a:pt x="0" y="0"/>
                  </a:lnTo>
                  <a:lnTo>
                    <a:pt x="0" y="108838"/>
                  </a:lnTo>
                  <a:lnTo>
                    <a:pt x="108966" y="108838"/>
                  </a:lnTo>
                  <a:lnTo>
                    <a:pt x="108966" y="0"/>
                  </a:lnTo>
                  <a:close/>
                </a:path>
              </a:pathLst>
            </a:custGeom>
            <a:solidFill>
              <a:schemeClr val="tx1"/>
            </a:solidFill>
          </p:spPr>
          <p:txBody>
            <a:bodyPr wrap="square" lIns="0" tIns="0" rIns="0" bIns="0" rtlCol="0"/>
            <a:lstStyle/>
            <a:p>
              <a:endParaRPr/>
            </a:p>
          </p:txBody>
        </p:sp>
      </p:grpSp>
      <p:grpSp>
        <p:nvGrpSpPr>
          <p:cNvPr id="92" name="Group 91">
            <a:extLst>
              <a:ext uri="{FF2B5EF4-FFF2-40B4-BE49-F238E27FC236}">
                <a16:creationId xmlns:a16="http://schemas.microsoft.com/office/drawing/2014/main" id="{8997FA46-17DE-2A3A-83E0-150F1FFFF341}"/>
              </a:ext>
            </a:extLst>
          </p:cNvPr>
          <p:cNvGrpSpPr/>
          <p:nvPr/>
        </p:nvGrpSpPr>
        <p:grpSpPr>
          <a:xfrm>
            <a:off x="8470765" y="5283558"/>
            <a:ext cx="477520" cy="50165"/>
            <a:chOff x="8470765" y="5283558"/>
            <a:chExt cx="477520" cy="50165"/>
          </a:xfrm>
        </p:grpSpPr>
        <p:sp>
          <p:nvSpPr>
            <p:cNvPr id="86" name="bg object 24">
              <a:extLst>
                <a:ext uri="{FF2B5EF4-FFF2-40B4-BE49-F238E27FC236}">
                  <a16:creationId xmlns:a16="http://schemas.microsoft.com/office/drawing/2014/main" id="{1597B5A2-F6DC-B17D-E572-0570E485C2FA}"/>
                </a:ext>
              </a:extLst>
            </p:cNvPr>
            <p:cNvSpPr/>
            <p:nvPr/>
          </p:nvSpPr>
          <p:spPr>
            <a:xfrm>
              <a:off x="8470765" y="5308449"/>
              <a:ext cx="477520" cy="0"/>
            </a:xfrm>
            <a:custGeom>
              <a:avLst/>
              <a:gdLst/>
              <a:ahLst/>
              <a:cxnLst/>
              <a:rect l="l" t="t" r="r" b="b"/>
              <a:pathLst>
                <a:path w="477520">
                  <a:moveTo>
                    <a:pt x="0" y="0"/>
                  </a:moveTo>
                  <a:lnTo>
                    <a:pt x="477139" y="0"/>
                  </a:lnTo>
                </a:path>
              </a:pathLst>
            </a:custGeom>
            <a:ln w="10795">
              <a:solidFill>
                <a:schemeClr val="tx1"/>
              </a:solidFill>
            </a:ln>
          </p:spPr>
          <p:txBody>
            <a:bodyPr wrap="square" lIns="0" tIns="0" rIns="0" bIns="0" rtlCol="0"/>
            <a:lstStyle/>
            <a:p>
              <a:endParaRPr/>
            </a:p>
          </p:txBody>
        </p:sp>
        <p:sp>
          <p:nvSpPr>
            <p:cNvPr id="88" name="bg object 33">
              <a:extLst>
                <a:ext uri="{FF2B5EF4-FFF2-40B4-BE49-F238E27FC236}">
                  <a16:creationId xmlns:a16="http://schemas.microsoft.com/office/drawing/2014/main" id="{1D7A0104-D2BF-EF5A-3138-CAD8B1EABEC6}"/>
                </a:ext>
              </a:extLst>
            </p:cNvPr>
            <p:cNvSpPr/>
            <p:nvPr/>
          </p:nvSpPr>
          <p:spPr>
            <a:xfrm>
              <a:off x="8687301" y="5283558"/>
              <a:ext cx="50165" cy="50165"/>
            </a:xfrm>
            <a:custGeom>
              <a:avLst/>
              <a:gdLst/>
              <a:ahLst/>
              <a:cxnLst/>
              <a:rect l="l" t="t" r="r" b="b"/>
              <a:pathLst>
                <a:path w="50165" h="50164">
                  <a:moveTo>
                    <a:pt x="49656" y="0"/>
                  </a:moveTo>
                  <a:lnTo>
                    <a:pt x="0" y="0"/>
                  </a:lnTo>
                  <a:lnTo>
                    <a:pt x="0" y="49656"/>
                  </a:lnTo>
                  <a:lnTo>
                    <a:pt x="49656" y="49656"/>
                  </a:lnTo>
                  <a:lnTo>
                    <a:pt x="49656" y="0"/>
                  </a:lnTo>
                  <a:close/>
                </a:path>
              </a:pathLst>
            </a:custGeom>
            <a:solidFill>
              <a:schemeClr val="tx1"/>
            </a:solidFill>
          </p:spPr>
          <p:txBody>
            <a:bodyPr wrap="square" lIns="0" tIns="0" rIns="0" bIns="0" rtlCol="0"/>
            <a:lstStyle/>
            <a:p>
              <a:endParaRPr/>
            </a:p>
          </p:txBody>
        </p:sp>
      </p:grpSp>
      <p:grpSp>
        <p:nvGrpSpPr>
          <p:cNvPr id="91" name="Group 90">
            <a:extLst>
              <a:ext uri="{FF2B5EF4-FFF2-40B4-BE49-F238E27FC236}">
                <a16:creationId xmlns:a16="http://schemas.microsoft.com/office/drawing/2014/main" id="{92FB0972-8995-3FE7-FBAC-D25BD017DB31}"/>
              </a:ext>
            </a:extLst>
          </p:cNvPr>
          <p:cNvGrpSpPr/>
          <p:nvPr/>
        </p:nvGrpSpPr>
        <p:grpSpPr>
          <a:xfrm>
            <a:off x="8667615" y="5540633"/>
            <a:ext cx="269875" cy="122555"/>
            <a:chOff x="8667615" y="5503014"/>
            <a:chExt cx="269875" cy="122555"/>
          </a:xfrm>
        </p:grpSpPr>
        <p:sp>
          <p:nvSpPr>
            <p:cNvPr id="87" name="bg object 25">
              <a:extLst>
                <a:ext uri="{FF2B5EF4-FFF2-40B4-BE49-F238E27FC236}">
                  <a16:creationId xmlns:a16="http://schemas.microsoft.com/office/drawing/2014/main" id="{936CD949-00C0-B102-D1E1-CEB9386C9BDD}"/>
                </a:ext>
              </a:extLst>
            </p:cNvPr>
            <p:cNvSpPr/>
            <p:nvPr/>
          </p:nvSpPr>
          <p:spPr>
            <a:xfrm>
              <a:off x="8667615" y="5564227"/>
              <a:ext cx="269875" cy="0"/>
            </a:xfrm>
            <a:custGeom>
              <a:avLst/>
              <a:gdLst/>
              <a:ahLst/>
              <a:cxnLst/>
              <a:rect l="l" t="t" r="r" b="b"/>
              <a:pathLst>
                <a:path w="269875">
                  <a:moveTo>
                    <a:pt x="0" y="0"/>
                  </a:moveTo>
                  <a:lnTo>
                    <a:pt x="269494" y="0"/>
                  </a:lnTo>
                </a:path>
              </a:pathLst>
            </a:custGeom>
            <a:ln w="10795">
              <a:solidFill>
                <a:schemeClr val="tx1"/>
              </a:solidFill>
            </a:ln>
          </p:spPr>
          <p:txBody>
            <a:bodyPr wrap="square" lIns="0" tIns="0" rIns="0" bIns="0" rtlCol="0"/>
            <a:lstStyle/>
            <a:p>
              <a:endParaRPr/>
            </a:p>
          </p:txBody>
        </p:sp>
        <p:sp>
          <p:nvSpPr>
            <p:cNvPr id="89" name="bg object 34">
              <a:extLst>
                <a:ext uri="{FF2B5EF4-FFF2-40B4-BE49-F238E27FC236}">
                  <a16:creationId xmlns:a16="http://schemas.microsoft.com/office/drawing/2014/main" id="{7320B574-E39D-1297-7BE5-B2C570C18AD5}"/>
                </a:ext>
              </a:extLst>
            </p:cNvPr>
            <p:cNvSpPr/>
            <p:nvPr/>
          </p:nvSpPr>
          <p:spPr>
            <a:xfrm>
              <a:off x="8735306" y="5503014"/>
              <a:ext cx="122555" cy="122555"/>
            </a:xfrm>
            <a:custGeom>
              <a:avLst/>
              <a:gdLst/>
              <a:ahLst/>
              <a:cxnLst/>
              <a:rect l="l" t="t" r="r" b="b"/>
              <a:pathLst>
                <a:path w="122554" h="122555">
                  <a:moveTo>
                    <a:pt x="122174" y="0"/>
                  </a:moveTo>
                  <a:lnTo>
                    <a:pt x="0" y="0"/>
                  </a:lnTo>
                  <a:lnTo>
                    <a:pt x="0" y="122301"/>
                  </a:lnTo>
                  <a:lnTo>
                    <a:pt x="122174" y="122301"/>
                  </a:lnTo>
                  <a:lnTo>
                    <a:pt x="122174" y="0"/>
                  </a:lnTo>
                  <a:close/>
                </a:path>
              </a:pathLst>
            </a:custGeom>
            <a:solidFill>
              <a:schemeClr val="tx1"/>
            </a:solidFill>
          </p:spPr>
          <p:txBody>
            <a:bodyPr wrap="square" lIns="0" tIns="0" rIns="0" bIns="0" rtlCol="0"/>
            <a:lstStyle/>
            <a:p>
              <a:endParaRPr/>
            </a:p>
          </p:txBody>
        </p:sp>
      </p:grpSp>
      <p:sp>
        <p:nvSpPr>
          <p:cNvPr id="95" name="bg object 36">
            <a:extLst>
              <a:ext uri="{FF2B5EF4-FFF2-40B4-BE49-F238E27FC236}">
                <a16:creationId xmlns:a16="http://schemas.microsoft.com/office/drawing/2014/main" id="{E3F2DB96-F93A-E4AB-DF83-C8E776B7E735}"/>
              </a:ext>
            </a:extLst>
          </p:cNvPr>
          <p:cNvSpPr/>
          <p:nvPr/>
        </p:nvSpPr>
        <p:spPr>
          <a:xfrm>
            <a:off x="811984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96" name="bg object 37">
            <a:extLst>
              <a:ext uri="{FF2B5EF4-FFF2-40B4-BE49-F238E27FC236}">
                <a16:creationId xmlns:a16="http://schemas.microsoft.com/office/drawing/2014/main" id="{D43388F4-CD54-A8E7-2EFC-E9D068033157}"/>
              </a:ext>
            </a:extLst>
          </p:cNvPr>
          <p:cNvSpPr/>
          <p:nvPr/>
        </p:nvSpPr>
        <p:spPr>
          <a:xfrm>
            <a:off x="8604481"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97" name="bg object 38">
            <a:extLst>
              <a:ext uri="{FF2B5EF4-FFF2-40B4-BE49-F238E27FC236}">
                <a16:creationId xmlns:a16="http://schemas.microsoft.com/office/drawing/2014/main" id="{0C189FDC-3524-FE8A-4996-140E8B063929}"/>
              </a:ext>
            </a:extLst>
          </p:cNvPr>
          <p:cNvSpPr/>
          <p:nvPr/>
        </p:nvSpPr>
        <p:spPr>
          <a:xfrm>
            <a:off x="8949756"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sp>
        <p:nvSpPr>
          <p:cNvPr id="98" name="bg object 39">
            <a:extLst>
              <a:ext uri="{FF2B5EF4-FFF2-40B4-BE49-F238E27FC236}">
                <a16:creationId xmlns:a16="http://schemas.microsoft.com/office/drawing/2014/main" id="{4E185889-5021-6613-FB75-7EACAA9BFB75}"/>
              </a:ext>
            </a:extLst>
          </p:cNvPr>
          <p:cNvSpPr/>
          <p:nvPr/>
        </p:nvSpPr>
        <p:spPr>
          <a:xfrm>
            <a:off x="9434517" y="5746552"/>
            <a:ext cx="0" cy="82494"/>
          </a:xfrm>
          <a:custGeom>
            <a:avLst/>
            <a:gdLst/>
            <a:ahLst/>
            <a:cxnLst/>
            <a:rect l="l" t="t" r="r" b="b"/>
            <a:pathLst>
              <a:path h="51435">
                <a:moveTo>
                  <a:pt x="0" y="0"/>
                </a:moveTo>
                <a:lnTo>
                  <a:pt x="0" y="51180"/>
                </a:lnTo>
              </a:path>
            </a:pathLst>
          </a:custGeom>
          <a:ln w="10795">
            <a:solidFill>
              <a:schemeClr val="tx1"/>
            </a:solidFill>
          </a:ln>
        </p:spPr>
        <p:txBody>
          <a:bodyPr wrap="square" lIns="0" tIns="0" rIns="0" bIns="0" rtlCol="0"/>
          <a:lstStyle/>
          <a:p>
            <a:endParaRPr lang="en-GB" noProof="0"/>
          </a:p>
        </p:txBody>
      </p:sp>
      <p:cxnSp>
        <p:nvCxnSpPr>
          <p:cNvPr id="99" name="Straight Connector 98">
            <a:extLst>
              <a:ext uri="{FF2B5EF4-FFF2-40B4-BE49-F238E27FC236}">
                <a16:creationId xmlns:a16="http://schemas.microsoft.com/office/drawing/2014/main" id="{F117AC0B-8309-5A2B-1C63-07F61D0CC99E}"/>
              </a:ext>
            </a:extLst>
          </p:cNvPr>
          <p:cNvCxnSpPr/>
          <p:nvPr/>
        </p:nvCxnSpPr>
        <p:spPr>
          <a:xfrm>
            <a:off x="8120534" y="5751779"/>
            <a:ext cx="131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0" name="Oval 99">
            <a:extLst>
              <a:ext uri="{FF2B5EF4-FFF2-40B4-BE49-F238E27FC236}">
                <a16:creationId xmlns:a16="http://schemas.microsoft.com/office/drawing/2014/main" id="{AD84CBED-4833-693E-ABF3-9BC255F45CE2}"/>
              </a:ext>
            </a:extLst>
          </p:cNvPr>
          <p:cNvSpPr/>
          <p:nvPr/>
        </p:nvSpPr>
        <p:spPr>
          <a:xfrm>
            <a:off x="10297786" y="591271"/>
            <a:ext cx="641185" cy="661356"/>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1" name="Picture 4">
            <a:extLst>
              <a:ext uri="{FF2B5EF4-FFF2-40B4-BE49-F238E27FC236}">
                <a16:creationId xmlns:a16="http://schemas.microsoft.com/office/drawing/2014/main" id="{1BB4C276-DA03-D982-6A80-FFAE4D23965F}"/>
              </a:ext>
            </a:extLst>
          </p:cNvPr>
          <p:cNvPicPr>
            <a:picLocks noChangeAspect="1"/>
          </p:cNvPicPr>
          <p:nvPr/>
        </p:nvPicPr>
        <p:blipFill rotWithShape="1">
          <a:blip r:embed="rId4"/>
          <a:stretch/>
        </p:blipFill>
        <p:spPr>
          <a:xfrm>
            <a:off x="10297786" y="620876"/>
            <a:ext cx="648609" cy="661356"/>
          </a:xfrm>
          <a:prstGeom prst="rect">
            <a:avLst/>
          </a:prstGeom>
          <a:ln>
            <a:noFill/>
          </a:ln>
          <a:effectLst/>
        </p:spPr>
      </p:pic>
      <p:grpSp>
        <p:nvGrpSpPr>
          <p:cNvPr id="102" name="Group 101">
            <a:extLst>
              <a:ext uri="{FF2B5EF4-FFF2-40B4-BE49-F238E27FC236}">
                <a16:creationId xmlns:a16="http://schemas.microsoft.com/office/drawing/2014/main" id="{C716F8E5-2E9A-6C11-1054-CB4FE8B37ED3}"/>
              </a:ext>
            </a:extLst>
          </p:cNvPr>
          <p:cNvGrpSpPr/>
          <p:nvPr/>
        </p:nvGrpSpPr>
        <p:grpSpPr>
          <a:xfrm>
            <a:off x="11028700" y="600898"/>
            <a:ext cx="641185" cy="661356"/>
            <a:chOff x="11028700" y="397163"/>
            <a:chExt cx="641185" cy="661356"/>
          </a:xfrm>
        </p:grpSpPr>
        <p:sp>
          <p:nvSpPr>
            <p:cNvPr id="103" name="Oval 102">
              <a:extLst>
                <a:ext uri="{FF2B5EF4-FFF2-40B4-BE49-F238E27FC236}">
                  <a16:creationId xmlns:a16="http://schemas.microsoft.com/office/drawing/2014/main" id="{E05D685E-61ED-A214-D664-8F6754CA3171}"/>
                </a:ext>
              </a:extLst>
            </p:cNvPr>
            <p:cNvSpPr/>
            <p:nvPr/>
          </p:nvSpPr>
          <p:spPr>
            <a:xfrm>
              <a:off x="11028700" y="397163"/>
              <a:ext cx="641185" cy="661356"/>
            </a:xfrm>
            <a:prstGeom prst="ellipse">
              <a:avLst/>
            </a:prstGeom>
            <a:solidFill>
              <a:schemeClr val="bg1"/>
            </a:solidFill>
            <a:ln w="28575">
              <a:solidFill>
                <a:srgbClr val="56A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4" name="Picture 2">
              <a:extLst>
                <a:ext uri="{FF2B5EF4-FFF2-40B4-BE49-F238E27FC236}">
                  <a16:creationId xmlns:a16="http://schemas.microsoft.com/office/drawing/2014/main" id="{D99D15DB-A19C-E918-C9B7-F7E785D4B370}"/>
                </a:ext>
              </a:extLst>
            </p:cNvPr>
            <p:cNvPicPr>
              <a:picLocks noChangeAspect="1"/>
            </p:cNvPicPr>
            <p:nvPr/>
          </p:nvPicPr>
          <p:blipFill rotWithShape="1">
            <a:blip r:embed="rId5"/>
            <a:stretch/>
          </p:blipFill>
          <p:spPr>
            <a:xfrm>
              <a:off x="11089114" y="511693"/>
              <a:ext cx="520355" cy="491506"/>
            </a:xfrm>
            <a:prstGeom prst="rect">
              <a:avLst/>
            </a:prstGeom>
            <a:effectLst/>
          </p:spPr>
        </p:pic>
      </p:grpSp>
      <p:sp>
        <p:nvSpPr>
          <p:cNvPr id="111" name="Rectangle 68">
            <a:extLst>
              <a:ext uri="{FF2B5EF4-FFF2-40B4-BE49-F238E27FC236}">
                <a16:creationId xmlns:a16="http://schemas.microsoft.com/office/drawing/2014/main" id="{31862C03-66FE-97F1-B784-21D6B935C562}"/>
              </a:ext>
            </a:extLst>
          </p:cNvPr>
          <p:cNvSpPr>
            <a:spLocks noChangeArrowheads="1"/>
          </p:cNvSpPr>
          <p:nvPr/>
        </p:nvSpPr>
        <p:spPr bwMode="auto">
          <a:xfrm>
            <a:off x="9352584" y="1818418"/>
            <a:ext cx="12791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000" b="1" noProof="0">
                <a:solidFill>
                  <a:schemeClr val="bg1"/>
                </a:solidFill>
              </a:rPr>
              <a:t>Hazard ratio (95% CI)</a:t>
            </a:r>
            <a:endParaRPr lang="en-GB" b="1" noProof="0">
              <a:solidFill>
                <a:schemeClr val="bg1"/>
              </a:solidFill>
            </a:endParaRPr>
          </a:p>
        </p:txBody>
      </p:sp>
      <p:sp>
        <p:nvSpPr>
          <p:cNvPr id="12" name="Scroll: Horizontal 11">
            <a:extLst>
              <a:ext uri="{FF2B5EF4-FFF2-40B4-BE49-F238E27FC236}">
                <a16:creationId xmlns:a16="http://schemas.microsoft.com/office/drawing/2014/main" id="{9A96C145-4A77-15BD-54D6-624E0BA695C7}"/>
              </a:ext>
            </a:extLst>
          </p:cNvPr>
          <p:cNvSpPr/>
          <p:nvPr/>
        </p:nvSpPr>
        <p:spPr>
          <a:xfrm rot="20608216">
            <a:off x="123710" y="2873910"/>
            <a:ext cx="12030232" cy="1588207"/>
          </a:xfrm>
          <a:prstGeom prst="horizontalScroll">
            <a:avLst/>
          </a:prstGeom>
          <a:gradFill flip="none" rotWithShape="1">
            <a:gsLst>
              <a:gs pos="80000">
                <a:srgbClr val="3E7630"/>
              </a:gs>
              <a:gs pos="99000">
                <a:schemeClr val="accent2">
                  <a:lumMod val="60000"/>
                  <a:lumOff val="40000"/>
                </a:schemeClr>
              </a:gs>
              <a:gs pos="68000">
                <a:schemeClr val="accent3"/>
              </a:gs>
              <a:gs pos="39000">
                <a:schemeClr val="accent3"/>
              </a:gs>
              <a:gs pos="13000">
                <a:schemeClr val="accent1"/>
              </a:gs>
            </a:gsLst>
            <a:lin ang="0" scaled="1"/>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t>Save kidneys, save hearts, save lives.</a:t>
            </a:r>
          </a:p>
        </p:txBody>
      </p:sp>
    </p:spTree>
    <p:extLst>
      <p:ext uri="{BB962C8B-B14F-4D97-AF65-F5344CB8AC3E}">
        <p14:creationId xmlns:p14="http://schemas.microsoft.com/office/powerpoint/2010/main" val="24083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E1C6A-26CD-786A-BE3F-24D5102E4871}"/>
            </a:ext>
          </a:extLst>
        </p:cNvPr>
        <p:cNvGrpSpPr/>
        <p:nvPr/>
      </p:nvGrpSpPr>
      <p:grpSpPr>
        <a:xfrm>
          <a:off x="0" y="0"/>
          <a:ext cx="0" cy="0"/>
          <a:chOff x="0" y="0"/>
          <a:chExt cx="0" cy="0"/>
        </a:xfrm>
      </p:grpSpPr>
      <p:grpSp>
        <p:nvGrpSpPr>
          <p:cNvPr id="50" name="Group 49">
            <a:extLst>
              <a:ext uri="{FF2B5EF4-FFF2-40B4-BE49-F238E27FC236}">
                <a16:creationId xmlns:a16="http://schemas.microsoft.com/office/drawing/2014/main" id="{6C4127EB-A491-1BA3-AC5F-7FABE0C30AD9}"/>
              </a:ext>
            </a:extLst>
          </p:cNvPr>
          <p:cNvGrpSpPr/>
          <p:nvPr/>
        </p:nvGrpSpPr>
        <p:grpSpPr>
          <a:xfrm>
            <a:off x="3862415" y="2999956"/>
            <a:ext cx="944939" cy="1727305"/>
            <a:chOff x="5118076" y="2591298"/>
            <a:chExt cx="944939" cy="1727305"/>
          </a:xfrm>
          <a:effectLst>
            <a:outerShdw blurRad="50800" dist="38100" dir="2700000" algn="tl" rotWithShape="0">
              <a:prstClr val="black">
                <a:alpha val="40000"/>
              </a:prstClr>
            </a:outerShdw>
          </a:effectLst>
        </p:grpSpPr>
        <p:sp>
          <p:nvSpPr>
            <p:cNvPr id="45" name="Rectangle 44">
              <a:extLst>
                <a:ext uri="{FF2B5EF4-FFF2-40B4-BE49-F238E27FC236}">
                  <a16:creationId xmlns:a16="http://schemas.microsoft.com/office/drawing/2014/main" id="{138C87A1-0E9B-558A-5665-B151651D13D4}"/>
                </a:ext>
              </a:extLst>
            </p:cNvPr>
            <p:cNvSpPr/>
            <p:nvPr/>
          </p:nvSpPr>
          <p:spPr>
            <a:xfrm>
              <a:off x="518189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Finerenone</a:t>
              </a:r>
            </a:p>
          </p:txBody>
        </p:sp>
        <p:sp>
          <p:nvSpPr>
            <p:cNvPr id="46" name="Rectangle 45">
              <a:extLst>
                <a:ext uri="{FF2B5EF4-FFF2-40B4-BE49-F238E27FC236}">
                  <a16:creationId xmlns:a16="http://schemas.microsoft.com/office/drawing/2014/main" id="{6D90C970-B6B7-9521-116B-F3FD7FF44F06}"/>
                </a:ext>
              </a:extLst>
            </p:cNvPr>
            <p:cNvSpPr/>
            <p:nvPr/>
          </p:nvSpPr>
          <p:spPr>
            <a:xfrm>
              <a:off x="511807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5D4E27AA-5358-A604-5762-C31C820E4725}"/>
                </a:ext>
              </a:extLst>
            </p:cNvPr>
            <p:cNvSpPr/>
            <p:nvPr/>
          </p:nvSpPr>
          <p:spPr>
            <a:xfrm>
              <a:off x="512876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99" name="TextBox 98">
            <a:extLst>
              <a:ext uri="{FF2B5EF4-FFF2-40B4-BE49-F238E27FC236}">
                <a16:creationId xmlns:a16="http://schemas.microsoft.com/office/drawing/2014/main" id="{0A68947C-72E4-2286-0E57-82101FFF4EAE}"/>
              </a:ext>
            </a:extLst>
          </p:cNvPr>
          <p:cNvSpPr txBox="1"/>
          <p:nvPr/>
        </p:nvSpPr>
        <p:spPr>
          <a:xfrm>
            <a:off x="1405409" y="5324399"/>
            <a:ext cx="9142139" cy="551443"/>
          </a:xfrm>
          <a:prstGeom prst="roundRect">
            <a:avLst/>
          </a:prstGeom>
          <a:solidFill>
            <a:schemeClr val="bg2">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A48FB1D5-DCE9-CDAF-51C9-836B7DA68512}"/>
              </a:ext>
            </a:extLst>
          </p:cNvPr>
          <p:cNvSpPr>
            <a:spLocks noGrp="1"/>
          </p:cNvSpPr>
          <p:nvPr>
            <p:ph type="sldNum" sz="quarter" idx="17"/>
          </p:nvPr>
        </p:nvSpPr>
        <p:spPr/>
        <p:txBody>
          <a:bodyPr anchor="b">
            <a:normAutofit/>
          </a:bodyPr>
          <a:lstStyle/>
          <a:p>
            <a:pPr lvl="0"/>
            <a:fld id="{7AF8E309-D608-654D-B811-6A2C46C88181}" type="slidenum">
              <a:rPr lang="en-GB" noProof="0" smtClean="0"/>
              <a:pPr lvl="0"/>
              <a:t>84</a:t>
            </a:fld>
            <a:endParaRPr lang="en-GB" noProof="0"/>
          </a:p>
        </p:txBody>
      </p:sp>
      <p:sp>
        <p:nvSpPr>
          <p:cNvPr id="5" name="Title 4">
            <a:extLst>
              <a:ext uri="{FF2B5EF4-FFF2-40B4-BE49-F238E27FC236}">
                <a16:creationId xmlns:a16="http://schemas.microsoft.com/office/drawing/2014/main" id="{82B5656D-1CED-B0DB-C451-2FD1D4A2D4B1}"/>
              </a:ext>
            </a:extLst>
          </p:cNvPr>
          <p:cNvSpPr>
            <a:spLocks noGrp="1"/>
          </p:cNvSpPr>
          <p:nvPr>
            <p:ph type="title"/>
          </p:nvPr>
        </p:nvSpPr>
        <p:spPr>
          <a:xfrm>
            <a:off x="623889" y="333375"/>
            <a:ext cx="9785386" cy="962377"/>
          </a:xfrm>
        </p:spPr>
        <p:txBody>
          <a:bodyPr anchor="t">
            <a:noAutofit/>
          </a:bodyPr>
          <a:lstStyle/>
          <a:p>
            <a:r>
              <a:rPr lang="en-GB"/>
              <a:t>Treatment paradigm in diabetic and non-diabetic </a:t>
            </a:r>
            <a:br>
              <a:rPr lang="en-GB"/>
            </a:br>
            <a:r>
              <a:rPr lang="en-GB"/>
              <a:t>kidney disease</a:t>
            </a:r>
            <a:endParaRPr lang="en-GB" spc="-30" noProof="0"/>
          </a:p>
        </p:txBody>
      </p:sp>
      <p:sp>
        <p:nvSpPr>
          <p:cNvPr id="2" name="Footer Placeholder 1">
            <a:extLst>
              <a:ext uri="{FF2B5EF4-FFF2-40B4-BE49-F238E27FC236}">
                <a16:creationId xmlns:a16="http://schemas.microsoft.com/office/drawing/2014/main" id="{5264FA0F-60C2-2DC9-904E-D4C333F4C6BE}"/>
              </a:ext>
            </a:extLst>
          </p:cNvPr>
          <p:cNvSpPr>
            <a:spLocks noGrp="1"/>
          </p:cNvSpPr>
          <p:nvPr>
            <p:ph type="ftr" sz="quarter" idx="18"/>
          </p:nvPr>
        </p:nvSpPr>
        <p:spPr>
          <a:xfrm>
            <a:off x="623887" y="6013459"/>
            <a:ext cx="10634988" cy="506124"/>
          </a:xfrm>
        </p:spPr>
        <p:txBody>
          <a:bodyPr anchor="b">
            <a:normAutofit/>
          </a:bodyPr>
          <a:lstStyle/>
          <a:p>
            <a:pPr lvl="0"/>
            <a:r>
              <a:rPr lang="en-GB" noProof="0"/>
              <a:t>CKD, chronic kidney disease; eGFR, estimated glomerular filtration rate; GLP-1RA, glucagon-like peptide-1 receptor agonist; nd-CKD, non-diabetic chronic kidney disease; </a:t>
            </a:r>
            <a:r>
              <a:rPr lang="en-GB" noProof="0" err="1"/>
              <a:t>RASi</a:t>
            </a:r>
            <a:r>
              <a:rPr lang="en-GB" noProof="0"/>
              <a:t>, renin–angiotensin system inhibitor; SGLT2i, sodium–glucose co-transporter-2 inhibitor. Adapted from Neuen BL, et al.</a:t>
            </a:r>
            <a:r>
              <a:rPr lang="en-GB" i="1" noProof="0"/>
              <a:t> Nephrol Dial Transplant</a:t>
            </a:r>
            <a:r>
              <a:rPr lang="en-GB" noProof="0"/>
              <a:t> 2025;40(</a:t>
            </a:r>
            <a:r>
              <a:rPr lang="en-GB"/>
              <a:t>s</a:t>
            </a:r>
            <a:r>
              <a:rPr lang="en-GB" noProof="0"/>
              <a:t>upp</a:t>
            </a:r>
            <a:r>
              <a:rPr lang="en-GB"/>
              <a:t> </a:t>
            </a:r>
            <a:r>
              <a:rPr lang="en-GB" noProof="0"/>
              <a:t>1):i59–i69.</a:t>
            </a:r>
          </a:p>
        </p:txBody>
      </p:sp>
      <p:grpSp>
        <p:nvGrpSpPr>
          <p:cNvPr id="48" name="Group 47">
            <a:extLst>
              <a:ext uri="{FF2B5EF4-FFF2-40B4-BE49-F238E27FC236}">
                <a16:creationId xmlns:a16="http://schemas.microsoft.com/office/drawing/2014/main" id="{A2B66C66-0617-C5C3-1DC8-B1743CB1A668}"/>
              </a:ext>
            </a:extLst>
          </p:cNvPr>
          <p:cNvGrpSpPr/>
          <p:nvPr/>
        </p:nvGrpSpPr>
        <p:grpSpPr>
          <a:xfrm>
            <a:off x="1910433" y="2999956"/>
            <a:ext cx="934250" cy="1727305"/>
            <a:chOff x="3216566" y="2591298"/>
            <a:chExt cx="934250" cy="1727305"/>
          </a:xfrm>
          <a:effectLst>
            <a:outerShdw blurRad="50800" dist="38100" dir="2700000" algn="tl" rotWithShape="0">
              <a:prstClr val="black">
                <a:alpha val="40000"/>
              </a:prstClr>
            </a:outerShdw>
          </a:effectLst>
        </p:grpSpPr>
        <p:sp>
          <p:nvSpPr>
            <p:cNvPr id="37" name="Rectangle 36">
              <a:extLst>
                <a:ext uri="{FF2B5EF4-FFF2-40B4-BE49-F238E27FC236}">
                  <a16:creationId xmlns:a16="http://schemas.microsoft.com/office/drawing/2014/main" id="{B0DEEC91-5D17-B270-B1C8-D1F6A608244A}"/>
                </a:ext>
              </a:extLst>
            </p:cNvPr>
            <p:cNvSpPr/>
            <p:nvPr/>
          </p:nvSpPr>
          <p:spPr>
            <a:xfrm>
              <a:off x="3269691"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RASi</a:t>
              </a:r>
            </a:p>
          </p:txBody>
        </p:sp>
        <p:sp>
          <p:nvSpPr>
            <p:cNvPr id="38" name="Rectangle 37">
              <a:extLst>
                <a:ext uri="{FF2B5EF4-FFF2-40B4-BE49-F238E27FC236}">
                  <a16:creationId xmlns:a16="http://schemas.microsoft.com/office/drawing/2014/main" id="{60284EE5-1426-32A3-2504-DFBDD02C4DA4}"/>
                </a:ext>
              </a:extLst>
            </p:cNvPr>
            <p:cNvSpPr/>
            <p:nvPr/>
          </p:nvSpPr>
          <p:spPr>
            <a:xfrm>
              <a:off x="321656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C1D8A5A4-55F8-61C4-25BD-0DFFF82A651A}"/>
                </a:ext>
              </a:extLst>
            </p:cNvPr>
            <p:cNvSpPr/>
            <p:nvPr/>
          </p:nvSpPr>
          <p:spPr>
            <a:xfrm>
              <a:off x="3216566"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12259836-7625-6690-5BD8-B9AE4FA226AB}"/>
              </a:ext>
            </a:extLst>
          </p:cNvPr>
          <p:cNvGrpSpPr/>
          <p:nvPr/>
        </p:nvGrpSpPr>
        <p:grpSpPr>
          <a:xfrm>
            <a:off x="2886424" y="2999956"/>
            <a:ext cx="934250" cy="1727305"/>
            <a:chOff x="4161395" y="2591298"/>
            <a:chExt cx="934250" cy="172730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DEB9DFC0-7854-6917-139F-24B25122B8E5}"/>
                </a:ext>
              </a:extLst>
            </p:cNvPr>
            <p:cNvSpPr/>
            <p:nvPr/>
          </p:nvSpPr>
          <p:spPr>
            <a:xfrm>
              <a:off x="421452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SGLT2i</a:t>
              </a:r>
            </a:p>
          </p:txBody>
        </p:sp>
        <p:sp>
          <p:nvSpPr>
            <p:cNvPr id="41" name="Rectangle 40">
              <a:extLst>
                <a:ext uri="{FF2B5EF4-FFF2-40B4-BE49-F238E27FC236}">
                  <a16:creationId xmlns:a16="http://schemas.microsoft.com/office/drawing/2014/main" id="{7C6CB168-B649-E555-0FF5-7A7A5B0FECAE}"/>
                </a:ext>
              </a:extLst>
            </p:cNvPr>
            <p:cNvSpPr/>
            <p:nvPr/>
          </p:nvSpPr>
          <p:spPr>
            <a:xfrm>
              <a:off x="4161395"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EF8DC6E3-2A3F-F5E8-0BAF-84A09D197025}"/>
                </a:ext>
              </a:extLst>
            </p:cNvPr>
            <p:cNvSpPr/>
            <p:nvPr/>
          </p:nvSpPr>
          <p:spPr>
            <a:xfrm>
              <a:off x="416139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71" name="Isosceles Triangle 70">
            <a:extLst>
              <a:ext uri="{FF2B5EF4-FFF2-40B4-BE49-F238E27FC236}">
                <a16:creationId xmlns:a16="http://schemas.microsoft.com/office/drawing/2014/main" id="{B7276890-956A-506D-FC56-F3F644A1E930}"/>
              </a:ext>
            </a:extLst>
          </p:cNvPr>
          <p:cNvSpPr/>
          <p:nvPr/>
        </p:nvSpPr>
        <p:spPr>
          <a:xfrm>
            <a:off x="6011321" y="1661188"/>
            <a:ext cx="4333875" cy="90614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Non-diabetic </a:t>
            </a:r>
            <a:br>
              <a:rPr kumimoji="0" lang="en-GB" sz="16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br>
            <a:r>
              <a:rPr kumimoji="0" lang="en-GB" sz="1600" b="1" i="0" u="none" strike="noStrike" kern="1200" cap="none" spc="0" normalizeH="0" baseline="0" noProof="0">
                <a:ln>
                  <a:noFill/>
                </a:ln>
                <a:solidFill>
                  <a:schemeClr val="accent5">
                    <a:lumMod val="50000"/>
                  </a:schemeClr>
                </a:solidFill>
                <a:effectLst/>
                <a:uLnTx/>
                <a:uFillTx/>
                <a:latin typeface="Arial" panose="020B0604020202020204"/>
                <a:ea typeface="+mn-ea"/>
                <a:cs typeface="+mn-cs"/>
              </a:rPr>
              <a:t>kidney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8F3685"/>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63C94A18-3784-AD69-BA7B-CDB5195373DF}"/>
              </a:ext>
            </a:extLst>
          </p:cNvPr>
          <p:cNvSpPr/>
          <p:nvPr/>
        </p:nvSpPr>
        <p:spPr>
          <a:xfrm rot="21565001">
            <a:off x="6161043" y="2666231"/>
            <a:ext cx="4000500" cy="2787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rgbClr val="4D4440"/>
                </a:solidFill>
                <a:latin typeface="Arial" panose="020B0604020202020204"/>
              </a:rPr>
              <a:t>Ae</a:t>
            </a:r>
            <a:r>
              <a:rPr kumimoji="0" lang="en-GB" sz="1400" b="1" i="0" u="none" strike="noStrike" kern="1200" cap="none" spc="0" normalizeH="0" baseline="0" noProof="0">
                <a:ln>
                  <a:noFill/>
                </a:ln>
                <a:solidFill>
                  <a:srgbClr val="4D4440"/>
                </a:solidFill>
                <a:effectLst/>
                <a:uLnTx/>
                <a:uFillTx/>
                <a:latin typeface="Arial" panose="020B0604020202020204"/>
                <a:ea typeface="+mn-ea"/>
                <a:cs typeface="+mn-cs"/>
              </a:rPr>
              <a:t>tiology-specific therapies</a:t>
            </a:r>
          </a:p>
        </p:txBody>
      </p:sp>
      <p:sp>
        <p:nvSpPr>
          <p:cNvPr id="73" name="Isosceles Triangle 72">
            <a:extLst>
              <a:ext uri="{FF2B5EF4-FFF2-40B4-BE49-F238E27FC236}">
                <a16:creationId xmlns:a16="http://schemas.microsoft.com/office/drawing/2014/main" id="{BA5BCABA-4CAE-9CD8-17F6-E3A33DA120EF}"/>
              </a:ext>
            </a:extLst>
          </p:cNvPr>
          <p:cNvSpPr/>
          <p:nvPr/>
        </p:nvSpPr>
        <p:spPr>
          <a:xfrm>
            <a:off x="1677446" y="1661188"/>
            <a:ext cx="4333875" cy="906140"/>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rPr>
              <a:t>Diabetic </a:t>
            </a:r>
            <a:br>
              <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rPr>
            </a:br>
            <a:r>
              <a:rPr kumimoji="0" lang="en-GB" sz="1600" b="1" i="0" u="none" strike="noStrike" kern="1200" cap="none" spc="0" normalizeH="0" baseline="0" noProof="0">
                <a:ln>
                  <a:noFill/>
                </a:ln>
                <a:solidFill>
                  <a:schemeClr val="accent3"/>
                </a:solidFill>
                <a:effectLst/>
                <a:uLnTx/>
                <a:uFillTx/>
                <a:latin typeface="Arial" panose="020B0604020202020204"/>
                <a:ea typeface="+mn-ea"/>
                <a:cs typeface="+mn-cs"/>
              </a:rPr>
              <a:t>kidney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3"/>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48A956E5-BC9F-FD13-03BC-01F242169759}"/>
              </a:ext>
            </a:extLst>
          </p:cNvPr>
          <p:cNvSpPr/>
          <p:nvPr/>
        </p:nvSpPr>
        <p:spPr>
          <a:xfrm>
            <a:off x="1850508" y="2666231"/>
            <a:ext cx="4000500" cy="27873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5" name="Group 74">
            <a:extLst>
              <a:ext uri="{FF2B5EF4-FFF2-40B4-BE49-F238E27FC236}">
                <a16:creationId xmlns:a16="http://schemas.microsoft.com/office/drawing/2014/main" id="{E737F41F-B5C2-FF58-4A77-2E0481BD0F01}"/>
              </a:ext>
            </a:extLst>
          </p:cNvPr>
          <p:cNvGrpSpPr/>
          <p:nvPr/>
        </p:nvGrpSpPr>
        <p:grpSpPr>
          <a:xfrm>
            <a:off x="6224419" y="2998767"/>
            <a:ext cx="934250" cy="1727305"/>
            <a:chOff x="3216566" y="2591298"/>
            <a:chExt cx="934250" cy="1727305"/>
          </a:xfrm>
          <a:effectLst>
            <a:outerShdw blurRad="50800" dist="38100" dir="2700000" algn="tl" rotWithShape="0">
              <a:prstClr val="black">
                <a:alpha val="40000"/>
              </a:prstClr>
            </a:outerShdw>
          </a:effectLst>
        </p:grpSpPr>
        <p:sp>
          <p:nvSpPr>
            <p:cNvPr id="76" name="Rectangle 75">
              <a:extLst>
                <a:ext uri="{FF2B5EF4-FFF2-40B4-BE49-F238E27FC236}">
                  <a16:creationId xmlns:a16="http://schemas.microsoft.com/office/drawing/2014/main" id="{88C80416-1A16-227D-AE87-F124DFD031BE}"/>
                </a:ext>
              </a:extLst>
            </p:cNvPr>
            <p:cNvSpPr/>
            <p:nvPr/>
          </p:nvSpPr>
          <p:spPr>
            <a:xfrm>
              <a:off x="3269691"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RASi</a:t>
              </a:r>
            </a:p>
          </p:txBody>
        </p:sp>
        <p:sp>
          <p:nvSpPr>
            <p:cNvPr id="77" name="Rectangle 76">
              <a:extLst>
                <a:ext uri="{FF2B5EF4-FFF2-40B4-BE49-F238E27FC236}">
                  <a16:creationId xmlns:a16="http://schemas.microsoft.com/office/drawing/2014/main" id="{6BEED8BC-9691-0E2B-9BAE-C7A6295D7CCF}"/>
                </a:ext>
              </a:extLst>
            </p:cNvPr>
            <p:cNvSpPr/>
            <p:nvPr/>
          </p:nvSpPr>
          <p:spPr>
            <a:xfrm>
              <a:off x="321656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8A09FE2A-E0C0-67BD-04EF-9A2286A4763F}"/>
                </a:ext>
              </a:extLst>
            </p:cNvPr>
            <p:cNvSpPr/>
            <p:nvPr/>
          </p:nvSpPr>
          <p:spPr>
            <a:xfrm>
              <a:off x="3216566"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9EA6440F-400E-E80C-241A-C48B42AC333E}"/>
              </a:ext>
            </a:extLst>
          </p:cNvPr>
          <p:cNvGrpSpPr/>
          <p:nvPr/>
        </p:nvGrpSpPr>
        <p:grpSpPr>
          <a:xfrm>
            <a:off x="7224716" y="2998767"/>
            <a:ext cx="934250" cy="1727305"/>
            <a:chOff x="4161395" y="2591298"/>
            <a:chExt cx="934250" cy="1727305"/>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97C0B970-4EE5-059C-38D7-392B7176BE5B}"/>
                </a:ext>
              </a:extLst>
            </p:cNvPr>
            <p:cNvSpPr/>
            <p:nvPr/>
          </p:nvSpPr>
          <p:spPr>
            <a:xfrm>
              <a:off x="421452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SGLT2i</a:t>
              </a:r>
            </a:p>
          </p:txBody>
        </p:sp>
        <p:sp>
          <p:nvSpPr>
            <p:cNvPr id="81" name="Rectangle 80">
              <a:extLst>
                <a:ext uri="{FF2B5EF4-FFF2-40B4-BE49-F238E27FC236}">
                  <a16:creationId xmlns:a16="http://schemas.microsoft.com/office/drawing/2014/main" id="{BD8C73ED-962B-AC46-D483-519ECD094053}"/>
                </a:ext>
              </a:extLst>
            </p:cNvPr>
            <p:cNvSpPr/>
            <p:nvPr/>
          </p:nvSpPr>
          <p:spPr>
            <a:xfrm>
              <a:off x="4161395"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F12948F0-4EFA-70F4-CFF2-321B552BB673}"/>
                </a:ext>
              </a:extLst>
            </p:cNvPr>
            <p:cNvSpPr/>
            <p:nvPr/>
          </p:nvSpPr>
          <p:spPr>
            <a:xfrm>
              <a:off x="416139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88" name="TextBox 87">
            <a:extLst>
              <a:ext uri="{FF2B5EF4-FFF2-40B4-BE49-F238E27FC236}">
                <a16:creationId xmlns:a16="http://schemas.microsoft.com/office/drawing/2014/main" id="{B1400CED-196B-8531-9CCA-E35DE84503BE}"/>
              </a:ext>
            </a:extLst>
          </p:cNvPr>
          <p:cNvSpPr txBox="1"/>
          <p:nvPr/>
        </p:nvSpPr>
        <p:spPr>
          <a:xfrm>
            <a:off x="1498034" y="5374588"/>
            <a:ext cx="1081973" cy="451064"/>
          </a:xfrm>
          <a:prstGeom prst="roundRect">
            <a:avLst/>
          </a:prstGeom>
          <a:solidFill>
            <a:schemeClr val="bg1"/>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srgbClr val="003455"/>
                </a:solidFill>
                <a:effectLst/>
                <a:uLnTx/>
                <a:uFillTx/>
                <a:latin typeface="Arial" panose="020B0604020202020204"/>
                <a:ea typeface="+mn-ea"/>
                <a:cs typeface="+mn-cs"/>
              </a:rPr>
              <a:t>Additive benefits</a:t>
            </a:r>
          </a:p>
        </p:txBody>
      </p:sp>
      <p:sp>
        <p:nvSpPr>
          <p:cNvPr id="89" name="TextBox 88">
            <a:extLst>
              <a:ext uri="{FF2B5EF4-FFF2-40B4-BE49-F238E27FC236}">
                <a16:creationId xmlns:a16="http://schemas.microsoft.com/office/drawing/2014/main" id="{FF4F498F-AF52-9D79-0B58-A17F41905A1D}"/>
              </a:ext>
            </a:extLst>
          </p:cNvPr>
          <p:cNvSpPr txBox="1"/>
          <p:nvPr/>
        </p:nvSpPr>
        <p:spPr>
          <a:xfrm>
            <a:off x="3171961" y="5414327"/>
            <a:ext cx="1676967" cy="377372"/>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n-ea"/>
                <a:cs typeface="+mn-cs"/>
              </a:rPr>
              <a:t>Addressing multiple disease mechanisms</a:t>
            </a:r>
          </a:p>
        </p:txBody>
      </p:sp>
      <p:sp>
        <p:nvSpPr>
          <p:cNvPr id="90" name="TextBox 89">
            <a:extLst>
              <a:ext uri="{FF2B5EF4-FFF2-40B4-BE49-F238E27FC236}">
                <a16:creationId xmlns:a16="http://schemas.microsoft.com/office/drawing/2014/main" id="{5CE96DE3-363A-4A7D-6C58-A02708127C8E}"/>
              </a:ext>
            </a:extLst>
          </p:cNvPr>
          <p:cNvSpPr txBox="1"/>
          <p:nvPr/>
        </p:nvSpPr>
        <p:spPr>
          <a:xfrm>
            <a:off x="5048339" y="5414327"/>
            <a:ext cx="2479571" cy="377372"/>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n-ea"/>
                <a:cs typeface="+mn-cs"/>
              </a:rPr>
              <a:t>Larger anticipated improvements in albuminuria and eGFR decline</a:t>
            </a:r>
          </a:p>
        </p:txBody>
      </p:sp>
      <p:sp>
        <p:nvSpPr>
          <p:cNvPr id="91" name="TextBox 90">
            <a:extLst>
              <a:ext uri="{FF2B5EF4-FFF2-40B4-BE49-F238E27FC236}">
                <a16:creationId xmlns:a16="http://schemas.microsoft.com/office/drawing/2014/main" id="{2E8BD54E-5BBF-E173-8AC9-384C76A2F5DF}"/>
              </a:ext>
            </a:extLst>
          </p:cNvPr>
          <p:cNvSpPr txBox="1"/>
          <p:nvPr/>
        </p:nvSpPr>
        <p:spPr>
          <a:xfrm>
            <a:off x="7752026" y="5414327"/>
            <a:ext cx="1801709" cy="377372"/>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53585A"/>
                </a:solidFill>
                <a:effectLst/>
                <a:uLnTx/>
                <a:uFillTx/>
                <a:latin typeface="Arial" panose="020B0604020202020204"/>
                <a:ea typeface="+mn-ea"/>
                <a:cs typeface="+mn-cs"/>
              </a:rPr>
              <a:t>Enhanced heart protection</a:t>
            </a:r>
          </a:p>
        </p:txBody>
      </p:sp>
      <p:sp>
        <p:nvSpPr>
          <p:cNvPr id="104" name="TextBox 103">
            <a:extLst>
              <a:ext uri="{FF2B5EF4-FFF2-40B4-BE49-F238E27FC236}">
                <a16:creationId xmlns:a16="http://schemas.microsoft.com/office/drawing/2014/main" id="{B456782B-8DB6-5325-05CA-ABDBDBF17D39}"/>
              </a:ext>
            </a:extLst>
          </p:cNvPr>
          <p:cNvSpPr txBox="1"/>
          <p:nvPr/>
        </p:nvSpPr>
        <p:spPr>
          <a:xfrm>
            <a:off x="1677446" y="4929756"/>
            <a:ext cx="8667750" cy="278731"/>
          </a:xfrm>
          <a:prstGeom prst="rect">
            <a:avLst/>
          </a:prstGeom>
          <a:solidFill>
            <a:schemeClr val="bg2">
              <a:lumMod val="50000"/>
            </a:schemeClr>
          </a:solidFill>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13732FCD-04F9-6831-1279-BB7369DAC0F0}"/>
              </a:ext>
            </a:extLst>
          </p:cNvPr>
          <p:cNvSpPr txBox="1"/>
          <p:nvPr/>
        </p:nvSpPr>
        <p:spPr>
          <a:xfrm>
            <a:off x="1910433" y="4809026"/>
            <a:ext cx="8201015" cy="398771"/>
          </a:xfrm>
          <a:prstGeom prst="rect">
            <a:avLst/>
          </a:prstGeom>
          <a:solidFill>
            <a:schemeClr val="bg2">
              <a:lumMod val="50000"/>
            </a:schemeClr>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Comprehensive lifestyle and risk factor modification</a:t>
            </a:r>
          </a:p>
        </p:txBody>
      </p:sp>
      <p:grpSp>
        <p:nvGrpSpPr>
          <p:cNvPr id="4" name="Group 3">
            <a:extLst>
              <a:ext uri="{FF2B5EF4-FFF2-40B4-BE49-F238E27FC236}">
                <a16:creationId xmlns:a16="http://schemas.microsoft.com/office/drawing/2014/main" id="{064E9867-7107-20B3-5D9A-6AB1D370387F}"/>
              </a:ext>
            </a:extLst>
          </p:cNvPr>
          <p:cNvGrpSpPr/>
          <p:nvPr/>
        </p:nvGrpSpPr>
        <p:grpSpPr>
          <a:xfrm>
            <a:off x="4849094" y="2999956"/>
            <a:ext cx="934250" cy="1727305"/>
            <a:chOff x="3216566" y="2591298"/>
            <a:chExt cx="934250" cy="1727305"/>
          </a:xfrm>
          <a:effectLst>
            <a:outerShdw blurRad="50800" dist="38100" dir="2700000" algn="tl" rotWithShape="0">
              <a:prstClr val="black">
                <a:alpha val="40000"/>
              </a:prstClr>
            </a:outerShdw>
          </a:effectLst>
        </p:grpSpPr>
        <p:sp>
          <p:nvSpPr>
            <p:cNvPr id="6" name="Rectangle 5">
              <a:extLst>
                <a:ext uri="{FF2B5EF4-FFF2-40B4-BE49-F238E27FC236}">
                  <a16:creationId xmlns:a16="http://schemas.microsoft.com/office/drawing/2014/main" id="{5B096091-1B09-4F8D-4F0D-8960B41E76CE}"/>
                </a:ext>
              </a:extLst>
            </p:cNvPr>
            <p:cNvSpPr/>
            <p:nvPr/>
          </p:nvSpPr>
          <p:spPr>
            <a:xfrm>
              <a:off x="3269691" y="2647396"/>
              <a:ext cx="828000" cy="1544536"/>
            </a:xfrm>
            <a:prstGeom prst="rect">
              <a:avLst/>
            </a:prstGeom>
            <a:solidFill>
              <a:srgbClr val="E1F9C6"/>
            </a:solidFill>
            <a:ln>
              <a:solidFill>
                <a:srgbClr val="E1F9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GLP-1RA</a:t>
              </a:r>
            </a:p>
          </p:txBody>
        </p:sp>
        <p:sp>
          <p:nvSpPr>
            <p:cNvPr id="7" name="Rectangle 6">
              <a:extLst>
                <a:ext uri="{FF2B5EF4-FFF2-40B4-BE49-F238E27FC236}">
                  <a16:creationId xmlns:a16="http://schemas.microsoft.com/office/drawing/2014/main" id="{1BA4C404-9194-38FF-A4B5-C9DCCED0225C}"/>
                </a:ext>
              </a:extLst>
            </p:cNvPr>
            <p:cNvSpPr/>
            <p:nvPr/>
          </p:nvSpPr>
          <p:spPr>
            <a:xfrm>
              <a:off x="3216566" y="2591298"/>
              <a:ext cx="934250" cy="144000"/>
            </a:xfrm>
            <a:prstGeom prst="rect">
              <a:avLst/>
            </a:prstGeom>
            <a:solidFill>
              <a:srgbClr val="669BD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5263458-F0AF-1325-4EC3-3EEC45D31BCE}"/>
                </a:ext>
              </a:extLst>
            </p:cNvPr>
            <p:cNvSpPr/>
            <p:nvPr/>
          </p:nvSpPr>
          <p:spPr>
            <a:xfrm>
              <a:off x="3216566" y="4174603"/>
              <a:ext cx="934250" cy="144000"/>
            </a:xfrm>
            <a:prstGeom prst="rect">
              <a:avLst/>
            </a:prstGeom>
            <a:solidFill>
              <a:srgbClr val="669BD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9" name="Picture 2" descr="Glasgow 2026 | ERA">
            <a:extLst>
              <a:ext uri="{FF2B5EF4-FFF2-40B4-BE49-F238E27FC236}">
                <a16:creationId xmlns:a16="http://schemas.microsoft.com/office/drawing/2014/main" id="{34B99974-6B99-BD30-45B7-BA5A3BF6A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AB6C951-BC85-7B32-590F-5F2862887BD2}"/>
              </a:ext>
            </a:extLst>
          </p:cNvPr>
          <p:cNvSpPr/>
          <p:nvPr/>
        </p:nvSpPr>
        <p:spPr>
          <a:xfrm>
            <a:off x="9235999" y="2999956"/>
            <a:ext cx="828000" cy="1724927"/>
          </a:xfrm>
          <a:prstGeom prst="rect">
            <a:avLst/>
          </a:prstGeom>
          <a:pattFill prst="wdUpDiag">
            <a:fgClr>
              <a:schemeClr val="accent2">
                <a:lumMod val="20000"/>
                <a:lumOff val="80000"/>
              </a:schemeClr>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2"/>
                </a:solidFill>
                <a:effectLst/>
                <a:uLnTx/>
                <a:uFillTx/>
                <a:latin typeface="Arial" panose="020B0604020202020204"/>
                <a:ea typeface="+mn-ea"/>
                <a:cs typeface="+mn-cs"/>
              </a:rPr>
              <a:t> </a:t>
            </a:r>
            <a:r>
              <a:rPr lang="en-GB">
                <a:solidFill>
                  <a:schemeClr val="tx2"/>
                </a:solidFill>
                <a:latin typeface="Arial" panose="020B0604020202020204"/>
              </a:rPr>
              <a:t>Other treatments</a:t>
            </a:r>
            <a:r>
              <a:rPr kumimoji="0" lang="en-GB" sz="1800" b="0" i="0" u="none" strike="noStrike" kern="1200" cap="none" spc="0" normalizeH="0" baseline="0" noProof="0">
                <a:ln>
                  <a:noFill/>
                </a:ln>
                <a:solidFill>
                  <a:schemeClr val="tx2"/>
                </a:solidFill>
                <a:effectLst/>
                <a:uLnTx/>
                <a:uFillTx/>
                <a:latin typeface="Arial" panose="020B0604020202020204"/>
                <a:ea typeface="+mn-ea"/>
                <a:cs typeface="+mn-cs"/>
              </a:rPr>
              <a:t>?</a:t>
            </a: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B2167B68-5967-E642-E436-7E52631DA38C}"/>
              </a:ext>
            </a:extLst>
          </p:cNvPr>
          <p:cNvGrpSpPr/>
          <p:nvPr/>
        </p:nvGrpSpPr>
        <p:grpSpPr>
          <a:xfrm>
            <a:off x="8225013" y="2998767"/>
            <a:ext cx="944939" cy="1727305"/>
            <a:chOff x="5118076" y="2591298"/>
            <a:chExt cx="944939" cy="1727305"/>
          </a:xfrm>
          <a:effectLst>
            <a:outerShdw blurRad="50800" dist="38100" dir="2700000" algn="tl" rotWithShape="0">
              <a:prstClr val="black">
                <a:alpha val="40000"/>
              </a:prstClr>
            </a:outerShdw>
          </a:effectLst>
        </p:grpSpPr>
        <p:sp>
          <p:nvSpPr>
            <p:cNvPr id="12" name="Rectangle 11">
              <a:extLst>
                <a:ext uri="{FF2B5EF4-FFF2-40B4-BE49-F238E27FC236}">
                  <a16:creationId xmlns:a16="http://schemas.microsoft.com/office/drawing/2014/main" id="{958F2213-696F-CCF8-28E2-C22E669A09E9}"/>
                </a:ext>
              </a:extLst>
            </p:cNvPr>
            <p:cNvSpPr/>
            <p:nvPr/>
          </p:nvSpPr>
          <p:spPr>
            <a:xfrm>
              <a:off x="5181890" y="2647396"/>
              <a:ext cx="828000" cy="15445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3585A"/>
                  </a:solidFill>
                  <a:effectLst/>
                  <a:uLnTx/>
                  <a:uFillTx/>
                  <a:latin typeface="Arial" panose="020B0604020202020204"/>
                  <a:ea typeface="+mn-ea"/>
                  <a:cs typeface="+mn-cs"/>
                </a:rPr>
                <a:t>Finerenone</a:t>
              </a:r>
            </a:p>
          </p:txBody>
        </p:sp>
        <p:sp>
          <p:nvSpPr>
            <p:cNvPr id="13" name="Rectangle 12">
              <a:extLst>
                <a:ext uri="{FF2B5EF4-FFF2-40B4-BE49-F238E27FC236}">
                  <a16:creationId xmlns:a16="http://schemas.microsoft.com/office/drawing/2014/main" id="{2AAD2221-40ED-BC81-2BD4-12F76C2ABB93}"/>
                </a:ext>
              </a:extLst>
            </p:cNvPr>
            <p:cNvSpPr/>
            <p:nvPr/>
          </p:nvSpPr>
          <p:spPr>
            <a:xfrm>
              <a:off x="5118076" y="2591298"/>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6AA3F6B-6DD3-24ED-16A9-29C96A869E36}"/>
                </a:ext>
              </a:extLst>
            </p:cNvPr>
            <p:cNvSpPr/>
            <p:nvPr/>
          </p:nvSpPr>
          <p:spPr>
            <a:xfrm>
              <a:off x="5128765" y="4174603"/>
              <a:ext cx="93425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590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61CBF-DB4E-B86B-6676-B73C4F1D69A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D9C464-067F-A340-E19C-57A20EA8A18E}"/>
              </a:ext>
            </a:extLst>
          </p:cNvPr>
          <p:cNvSpPr>
            <a:spLocks noGrp="1"/>
          </p:cNvSpPr>
          <p:nvPr>
            <p:ph type="sldNum" sz="quarter" idx="17"/>
          </p:nvPr>
        </p:nvSpPr>
        <p:spPr/>
        <p:txBody>
          <a:bodyPr/>
          <a:lstStyle/>
          <a:p>
            <a:fld id="{7AF8E309-D608-654D-B811-6A2C46C88181}" type="slidenum">
              <a:rPr lang="en-GB" noProof="0" smtClean="0"/>
              <a:pPr/>
              <a:t>85</a:t>
            </a:fld>
            <a:endParaRPr lang="en-GB" noProof="0"/>
          </a:p>
        </p:txBody>
      </p:sp>
      <p:sp>
        <p:nvSpPr>
          <p:cNvPr id="4" name="Title 3">
            <a:extLst>
              <a:ext uri="{FF2B5EF4-FFF2-40B4-BE49-F238E27FC236}">
                <a16:creationId xmlns:a16="http://schemas.microsoft.com/office/drawing/2014/main" id="{BA016B39-3F19-629B-C0D1-33040A5F7DAA}"/>
              </a:ext>
            </a:extLst>
          </p:cNvPr>
          <p:cNvSpPr>
            <a:spLocks noGrp="1"/>
          </p:cNvSpPr>
          <p:nvPr>
            <p:ph type="title"/>
          </p:nvPr>
        </p:nvSpPr>
        <p:spPr/>
        <p:txBody>
          <a:bodyPr/>
          <a:lstStyle/>
          <a:p>
            <a:r>
              <a:rPr lang="en-GB"/>
              <a:t>Take home points</a:t>
            </a:r>
            <a:endParaRPr lang="en-GB" noProof="0"/>
          </a:p>
        </p:txBody>
      </p:sp>
      <p:sp>
        <p:nvSpPr>
          <p:cNvPr id="5" name="Footer Placeholder 4">
            <a:extLst>
              <a:ext uri="{FF2B5EF4-FFF2-40B4-BE49-F238E27FC236}">
                <a16:creationId xmlns:a16="http://schemas.microsoft.com/office/drawing/2014/main" id="{B473D5CB-F7AC-8828-2ECB-4FD58B5015B9}"/>
              </a:ext>
            </a:extLst>
          </p:cNvPr>
          <p:cNvSpPr>
            <a:spLocks noGrp="1"/>
          </p:cNvSpPr>
          <p:nvPr>
            <p:ph type="ftr" sz="quarter" idx="18"/>
          </p:nvPr>
        </p:nvSpPr>
        <p:spPr/>
        <p:txBody>
          <a:bodyPr/>
          <a:lstStyle/>
          <a:p>
            <a:r>
              <a:rPr lang="en-GB" noProof="0"/>
              <a:t>CKD, chronic kidney disease; CV, cardiovascular; RAS, renin-angiotensin system; SGLT2, sodium–glucose co-transporter-2</a:t>
            </a:r>
          </a:p>
        </p:txBody>
      </p:sp>
      <p:grpSp>
        <p:nvGrpSpPr>
          <p:cNvPr id="41" name="Group 40">
            <a:extLst>
              <a:ext uri="{FF2B5EF4-FFF2-40B4-BE49-F238E27FC236}">
                <a16:creationId xmlns:a16="http://schemas.microsoft.com/office/drawing/2014/main" id="{AA2FCF20-0397-5FDE-A69B-C86C7D6AD4DE}"/>
              </a:ext>
            </a:extLst>
          </p:cNvPr>
          <p:cNvGrpSpPr/>
          <p:nvPr/>
        </p:nvGrpSpPr>
        <p:grpSpPr>
          <a:xfrm>
            <a:off x="614441" y="3411534"/>
            <a:ext cx="10918746" cy="1260000"/>
            <a:chOff x="614441" y="3297234"/>
            <a:chExt cx="10918746" cy="1260000"/>
          </a:xfrm>
        </p:grpSpPr>
        <p:sp>
          <p:nvSpPr>
            <p:cNvPr id="2" name="Rectangle: Rounded Corners 1">
              <a:extLst>
                <a:ext uri="{FF2B5EF4-FFF2-40B4-BE49-F238E27FC236}">
                  <a16:creationId xmlns:a16="http://schemas.microsoft.com/office/drawing/2014/main" id="{3828AA0B-E3BE-702A-A226-EE2BE19F02E1}"/>
                </a:ext>
              </a:extLst>
            </p:cNvPr>
            <p:cNvSpPr/>
            <p:nvPr/>
          </p:nvSpPr>
          <p:spPr>
            <a:xfrm>
              <a:off x="1676401" y="3477234"/>
              <a:ext cx="9856786" cy="900000"/>
            </a:xfrm>
            <a:prstGeom prst="roundRect">
              <a:avLst>
                <a:gd name="adj" fmla="val 8976"/>
              </a:avLst>
            </a:prstGeom>
            <a:solidFill>
              <a:schemeClr val="bg1">
                <a:lumMod val="95000"/>
                <a:alpha val="50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0" defTabSz="914400" eaLnBrk="1" fontAlgn="auto" hangingPunct="1">
                <a:lnSpc>
                  <a:spcPct val="90000"/>
                </a:lnSpc>
                <a:spcBef>
                  <a:spcPts val="0"/>
                </a:spcBef>
                <a:spcAft>
                  <a:spcPts val="0"/>
                </a:spcAft>
                <a:buClr>
                  <a:srgbClr val="003455"/>
                </a:buClr>
                <a:defRPr/>
              </a:pPr>
              <a:r>
                <a:rPr lang="en-GB">
                  <a:solidFill>
                    <a:srgbClr val="16374D"/>
                  </a:solidFill>
                </a:rPr>
                <a:t>FIND-CKD and INFINITY have demonstrated clinically relevant benefit for finerenone to improve kidney, CV, and survival outcomes regardless of diabetes in people with CKD</a:t>
              </a:r>
              <a:endParaRPr kumimoji="0" lang="en-US" i="0" u="none" strike="noStrike" kern="1200" cap="none" spc="0" normalizeH="0" baseline="0" noProof="0">
                <a:ln>
                  <a:noFill/>
                </a:ln>
                <a:solidFill>
                  <a:srgbClr val="16374D"/>
                </a:solidFill>
                <a:effectLst/>
                <a:uLnTx/>
                <a:uFillTx/>
                <a:ea typeface="+mn-ea"/>
                <a:cs typeface="+mn-cs"/>
              </a:endParaRPr>
            </a:p>
          </p:txBody>
        </p:sp>
        <p:grpSp>
          <p:nvGrpSpPr>
            <p:cNvPr id="6" name="Group 5">
              <a:extLst>
                <a:ext uri="{FF2B5EF4-FFF2-40B4-BE49-F238E27FC236}">
                  <a16:creationId xmlns:a16="http://schemas.microsoft.com/office/drawing/2014/main" id="{0748EE6B-0206-ED9F-B91D-A529033CF102}"/>
                </a:ext>
              </a:extLst>
            </p:cNvPr>
            <p:cNvGrpSpPr/>
            <p:nvPr/>
          </p:nvGrpSpPr>
          <p:grpSpPr>
            <a:xfrm>
              <a:off x="614441" y="3297234"/>
              <a:ext cx="1260000" cy="1260000"/>
              <a:chOff x="602342" y="4337839"/>
              <a:chExt cx="1368000" cy="1366125"/>
            </a:xfrm>
          </p:grpSpPr>
          <p:sp>
            <p:nvSpPr>
              <p:cNvPr id="7" name="Flowchart: Connector 6">
                <a:extLst>
                  <a:ext uri="{FF2B5EF4-FFF2-40B4-BE49-F238E27FC236}">
                    <a16:creationId xmlns:a16="http://schemas.microsoft.com/office/drawing/2014/main" id="{BB2F2D4A-C728-7F67-F6B4-64AD1C7E0A9F}"/>
                  </a:ext>
                </a:extLst>
              </p:cNvPr>
              <p:cNvSpPr/>
              <p:nvPr/>
            </p:nvSpPr>
            <p:spPr>
              <a:xfrm>
                <a:off x="602342" y="4337839"/>
                <a:ext cx="1368000" cy="1366125"/>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324996E5-7260-001C-A4F0-690EA30140D3}"/>
                  </a:ext>
                </a:extLst>
              </p:cNvPr>
              <p:cNvSpPr/>
              <p:nvPr/>
            </p:nvSpPr>
            <p:spPr>
              <a:xfrm>
                <a:off x="704848" y="4444901"/>
                <a:ext cx="1162989" cy="1152000"/>
              </a:xfrm>
              <a:prstGeom prst="flowChartConnector">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9" name="Group 38">
            <a:extLst>
              <a:ext uri="{FF2B5EF4-FFF2-40B4-BE49-F238E27FC236}">
                <a16:creationId xmlns:a16="http://schemas.microsoft.com/office/drawing/2014/main" id="{D487812B-32FA-F580-461C-74CCBF21DCC8}"/>
              </a:ext>
            </a:extLst>
          </p:cNvPr>
          <p:cNvGrpSpPr/>
          <p:nvPr/>
        </p:nvGrpSpPr>
        <p:grpSpPr>
          <a:xfrm>
            <a:off x="614441" y="903400"/>
            <a:ext cx="10918746" cy="1260000"/>
            <a:chOff x="614441" y="903400"/>
            <a:chExt cx="10918746" cy="1260000"/>
          </a:xfrm>
        </p:grpSpPr>
        <p:sp>
          <p:nvSpPr>
            <p:cNvPr id="13" name="Rectangle: Rounded Corners 12">
              <a:extLst>
                <a:ext uri="{FF2B5EF4-FFF2-40B4-BE49-F238E27FC236}">
                  <a16:creationId xmlns:a16="http://schemas.microsoft.com/office/drawing/2014/main" id="{E8CBC70F-9A78-E03D-5180-1F6DE27E29C3}"/>
                </a:ext>
              </a:extLst>
            </p:cNvPr>
            <p:cNvSpPr/>
            <p:nvPr/>
          </p:nvSpPr>
          <p:spPr>
            <a:xfrm>
              <a:off x="1676401" y="1083400"/>
              <a:ext cx="9856786" cy="900000"/>
            </a:xfrm>
            <a:prstGeom prst="roundRect">
              <a:avLst>
                <a:gd name="adj" fmla="val 8976"/>
              </a:avLst>
            </a:prstGeom>
            <a:solidFill>
              <a:schemeClr val="accent1">
                <a:lumMod val="20000"/>
                <a:lumOff val="80000"/>
                <a:alpha val="50000"/>
              </a:schemeClr>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a:solidFill>
                    <a:srgbClr val="3574B5"/>
                  </a:solidFill>
                </a:rPr>
                <a:t>CKD remains common and deadly</a:t>
              </a:r>
            </a:p>
          </p:txBody>
        </p:sp>
        <p:grpSp>
          <p:nvGrpSpPr>
            <p:cNvPr id="15" name="Group 14">
              <a:extLst>
                <a:ext uri="{FF2B5EF4-FFF2-40B4-BE49-F238E27FC236}">
                  <a16:creationId xmlns:a16="http://schemas.microsoft.com/office/drawing/2014/main" id="{9601A507-8988-8F39-7911-A7E5FDF5A9CC}"/>
                </a:ext>
              </a:extLst>
            </p:cNvPr>
            <p:cNvGrpSpPr/>
            <p:nvPr/>
          </p:nvGrpSpPr>
          <p:grpSpPr>
            <a:xfrm>
              <a:off x="614441" y="903400"/>
              <a:ext cx="1260000" cy="1260000"/>
              <a:chOff x="626540" y="1398700"/>
              <a:chExt cx="1368000" cy="1366125"/>
            </a:xfrm>
          </p:grpSpPr>
          <p:sp>
            <p:nvSpPr>
              <p:cNvPr id="19" name="Flowchart: Connector 18">
                <a:extLst>
                  <a:ext uri="{FF2B5EF4-FFF2-40B4-BE49-F238E27FC236}">
                    <a16:creationId xmlns:a16="http://schemas.microsoft.com/office/drawing/2014/main" id="{26DB24E0-6A4C-B3A1-E579-B7C3C79CD630}"/>
                  </a:ext>
                </a:extLst>
              </p:cNvPr>
              <p:cNvSpPr/>
              <p:nvPr/>
            </p:nvSpPr>
            <p:spPr>
              <a:xfrm>
                <a:off x="626540" y="1398700"/>
                <a:ext cx="1368000"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lowchart: Connector 20">
                <a:extLst>
                  <a:ext uri="{FF2B5EF4-FFF2-40B4-BE49-F238E27FC236}">
                    <a16:creationId xmlns:a16="http://schemas.microsoft.com/office/drawing/2014/main" id="{477CD790-73CB-3087-A8EF-7908FCA903B5}"/>
                  </a:ext>
                </a:extLst>
              </p:cNvPr>
              <p:cNvSpPr/>
              <p:nvPr/>
            </p:nvSpPr>
            <p:spPr>
              <a:xfrm>
                <a:off x="729046" y="1505762"/>
                <a:ext cx="1162989" cy="1152000"/>
              </a:xfrm>
              <a:prstGeom prst="flowChartConnector">
                <a:avLst/>
              </a:prstGeom>
              <a:solidFill>
                <a:schemeClr val="bg1"/>
              </a:solidFill>
              <a:ln w="381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0" name="Group 39">
            <a:extLst>
              <a:ext uri="{FF2B5EF4-FFF2-40B4-BE49-F238E27FC236}">
                <a16:creationId xmlns:a16="http://schemas.microsoft.com/office/drawing/2014/main" id="{0C8B35B6-FAC6-5A91-15A8-B950FAFCB0DD}"/>
              </a:ext>
            </a:extLst>
          </p:cNvPr>
          <p:cNvGrpSpPr/>
          <p:nvPr/>
        </p:nvGrpSpPr>
        <p:grpSpPr>
          <a:xfrm>
            <a:off x="614441" y="2157467"/>
            <a:ext cx="10918746" cy="1260000"/>
            <a:chOff x="614441" y="2122031"/>
            <a:chExt cx="10918746" cy="1260000"/>
          </a:xfrm>
        </p:grpSpPr>
        <p:sp>
          <p:nvSpPr>
            <p:cNvPr id="25" name="Rectangle: Rounded Corners 24">
              <a:extLst>
                <a:ext uri="{FF2B5EF4-FFF2-40B4-BE49-F238E27FC236}">
                  <a16:creationId xmlns:a16="http://schemas.microsoft.com/office/drawing/2014/main" id="{344DDAB3-D7A4-C56A-A780-9C5E384F8A05}"/>
                </a:ext>
              </a:extLst>
            </p:cNvPr>
            <p:cNvSpPr/>
            <p:nvPr/>
          </p:nvSpPr>
          <p:spPr>
            <a:xfrm>
              <a:off x="1676401" y="2302031"/>
              <a:ext cx="9856786" cy="900000"/>
            </a:xfrm>
            <a:prstGeom prst="roundRect">
              <a:avLst>
                <a:gd name="adj" fmla="val 8976"/>
              </a:avLst>
            </a:prstGeom>
            <a:solidFill>
              <a:schemeClr val="accent2">
                <a:lumMod val="20000"/>
                <a:lumOff val="80000"/>
                <a:alpha val="50000"/>
              </a:schemeClr>
            </a:solidFill>
            <a:ln w="381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0" defTabSz="914400" eaLnBrk="1" fontAlgn="auto" hangingPunct="1">
                <a:lnSpc>
                  <a:spcPct val="90000"/>
                </a:lnSpc>
                <a:spcBef>
                  <a:spcPts val="0"/>
                </a:spcBef>
                <a:spcAft>
                  <a:spcPts val="0"/>
                </a:spcAft>
                <a:buClr>
                  <a:schemeClr val="accent2">
                    <a:lumMod val="75000"/>
                  </a:schemeClr>
                </a:buClr>
                <a:defRPr/>
              </a:pPr>
              <a:r>
                <a:rPr lang="en-GB">
                  <a:solidFill>
                    <a:srgbClr val="4D880E"/>
                  </a:solidFill>
                </a:rPr>
                <a:t>Highly effective therapies including RAS inhibition, SGLT2 inhibition, and finerenone reduce major kidney and CV risks in broad CKD populations</a:t>
              </a:r>
              <a:endParaRPr lang="en-US" noProof="0">
                <a:solidFill>
                  <a:srgbClr val="4D880E"/>
                </a:solidFill>
              </a:endParaRPr>
            </a:p>
          </p:txBody>
        </p:sp>
        <p:grpSp>
          <p:nvGrpSpPr>
            <p:cNvPr id="26" name="Group 25">
              <a:extLst>
                <a:ext uri="{FF2B5EF4-FFF2-40B4-BE49-F238E27FC236}">
                  <a16:creationId xmlns:a16="http://schemas.microsoft.com/office/drawing/2014/main" id="{7771FB6B-3D2E-FE92-8448-E79C4402D070}"/>
                </a:ext>
              </a:extLst>
            </p:cNvPr>
            <p:cNvGrpSpPr/>
            <p:nvPr/>
          </p:nvGrpSpPr>
          <p:grpSpPr>
            <a:xfrm>
              <a:off x="614441" y="2122031"/>
              <a:ext cx="1260000" cy="1260000"/>
              <a:chOff x="602774" y="2846053"/>
              <a:chExt cx="1368000" cy="1366125"/>
            </a:xfrm>
          </p:grpSpPr>
          <p:sp>
            <p:nvSpPr>
              <p:cNvPr id="27" name="Flowchart: Connector 26">
                <a:extLst>
                  <a:ext uri="{FF2B5EF4-FFF2-40B4-BE49-F238E27FC236}">
                    <a16:creationId xmlns:a16="http://schemas.microsoft.com/office/drawing/2014/main" id="{97921BF3-78A1-218C-62C6-6C1F9AA7054B}"/>
                  </a:ext>
                </a:extLst>
              </p:cNvPr>
              <p:cNvSpPr/>
              <p:nvPr/>
            </p:nvSpPr>
            <p:spPr>
              <a:xfrm>
                <a:off x="602774" y="2846053"/>
                <a:ext cx="1368000" cy="1366125"/>
              </a:xfrm>
              <a:prstGeom prst="flowChartConnector">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Flowchart: Connector 27">
                <a:extLst>
                  <a:ext uri="{FF2B5EF4-FFF2-40B4-BE49-F238E27FC236}">
                    <a16:creationId xmlns:a16="http://schemas.microsoft.com/office/drawing/2014/main" id="{50F95C77-F987-2A0C-5487-C8C56DE7F54F}"/>
                  </a:ext>
                </a:extLst>
              </p:cNvPr>
              <p:cNvSpPr/>
              <p:nvPr/>
            </p:nvSpPr>
            <p:spPr>
              <a:xfrm>
                <a:off x="705280" y="2953115"/>
                <a:ext cx="1162989" cy="1152000"/>
              </a:xfrm>
              <a:prstGeom prst="flowChartConnector">
                <a:avLst/>
              </a:prstGeom>
              <a:solidFill>
                <a:schemeClr val="bg1"/>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2" name="Group 41">
            <a:extLst>
              <a:ext uri="{FF2B5EF4-FFF2-40B4-BE49-F238E27FC236}">
                <a16:creationId xmlns:a16="http://schemas.microsoft.com/office/drawing/2014/main" id="{B4495278-8C5E-9B6A-7AA6-0070CF139378}"/>
              </a:ext>
            </a:extLst>
          </p:cNvPr>
          <p:cNvGrpSpPr/>
          <p:nvPr/>
        </p:nvGrpSpPr>
        <p:grpSpPr>
          <a:xfrm>
            <a:off x="614441" y="4665601"/>
            <a:ext cx="10918746" cy="1260000"/>
            <a:chOff x="614441" y="4538601"/>
            <a:chExt cx="10918746" cy="1260000"/>
          </a:xfrm>
        </p:grpSpPr>
        <p:sp>
          <p:nvSpPr>
            <p:cNvPr id="29" name="Rectangle: Rounded Corners 28">
              <a:extLst>
                <a:ext uri="{FF2B5EF4-FFF2-40B4-BE49-F238E27FC236}">
                  <a16:creationId xmlns:a16="http://schemas.microsoft.com/office/drawing/2014/main" id="{60EBCC51-FD11-1871-EF8F-999464EE2C1C}"/>
                </a:ext>
              </a:extLst>
            </p:cNvPr>
            <p:cNvSpPr/>
            <p:nvPr/>
          </p:nvSpPr>
          <p:spPr>
            <a:xfrm>
              <a:off x="1676401" y="4718601"/>
              <a:ext cx="9856786" cy="900000"/>
            </a:xfrm>
            <a:prstGeom prst="roundRect">
              <a:avLst>
                <a:gd name="adj" fmla="val 8976"/>
              </a:avLst>
            </a:prstGeom>
            <a:solidFill>
              <a:schemeClr val="bg1">
                <a:lumMod val="95000"/>
                <a:alpha val="50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0" defTabSz="914400" eaLnBrk="1" fontAlgn="auto" hangingPunct="1">
                <a:lnSpc>
                  <a:spcPct val="90000"/>
                </a:lnSpc>
                <a:spcBef>
                  <a:spcPts val="0"/>
                </a:spcBef>
                <a:spcAft>
                  <a:spcPts val="0"/>
                </a:spcAft>
                <a:buClr>
                  <a:srgbClr val="003455"/>
                </a:buClr>
                <a:defRPr/>
              </a:pPr>
              <a:r>
                <a:rPr lang="en-GB">
                  <a:solidFill>
                    <a:srgbClr val="8F3685"/>
                  </a:solidFill>
                </a:rPr>
                <a:t>CKD awareness, detection, and timely interventions are urgently needed to preserve kidney and heart function, and save lives for millions of people worldwide</a:t>
              </a:r>
              <a:endParaRPr kumimoji="0" lang="en-US" i="0" u="none" strike="noStrike" kern="1200" cap="none" spc="0" normalizeH="0" baseline="0" noProof="0">
                <a:ln>
                  <a:noFill/>
                </a:ln>
                <a:solidFill>
                  <a:srgbClr val="8F3685"/>
                </a:solidFill>
                <a:effectLst/>
                <a:uLnTx/>
                <a:uFillTx/>
                <a:ea typeface="+mn-ea"/>
                <a:cs typeface="+mn-cs"/>
              </a:endParaRPr>
            </a:p>
          </p:txBody>
        </p:sp>
        <p:grpSp>
          <p:nvGrpSpPr>
            <p:cNvPr id="30" name="Group 29">
              <a:extLst>
                <a:ext uri="{FF2B5EF4-FFF2-40B4-BE49-F238E27FC236}">
                  <a16:creationId xmlns:a16="http://schemas.microsoft.com/office/drawing/2014/main" id="{1D25C74C-7B0D-E25D-5FFC-F60892F8AFD7}"/>
                </a:ext>
              </a:extLst>
            </p:cNvPr>
            <p:cNvGrpSpPr/>
            <p:nvPr/>
          </p:nvGrpSpPr>
          <p:grpSpPr>
            <a:xfrm>
              <a:off x="614441" y="4538601"/>
              <a:ext cx="1260000" cy="1260000"/>
              <a:chOff x="602342" y="4337839"/>
              <a:chExt cx="1368000" cy="1366125"/>
            </a:xfrm>
          </p:grpSpPr>
          <p:sp>
            <p:nvSpPr>
              <p:cNvPr id="31" name="Flowchart: Connector 30">
                <a:extLst>
                  <a:ext uri="{FF2B5EF4-FFF2-40B4-BE49-F238E27FC236}">
                    <a16:creationId xmlns:a16="http://schemas.microsoft.com/office/drawing/2014/main" id="{131F6994-3888-829F-5BE4-3DD524FD27D1}"/>
                  </a:ext>
                </a:extLst>
              </p:cNvPr>
              <p:cNvSpPr/>
              <p:nvPr/>
            </p:nvSpPr>
            <p:spPr>
              <a:xfrm>
                <a:off x="602342" y="4337839"/>
                <a:ext cx="1368000" cy="1366125"/>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Flowchart: Connector 31">
                <a:extLst>
                  <a:ext uri="{FF2B5EF4-FFF2-40B4-BE49-F238E27FC236}">
                    <a16:creationId xmlns:a16="http://schemas.microsoft.com/office/drawing/2014/main" id="{B7B48318-66C5-BCA3-3406-AB04E2C55F36}"/>
                  </a:ext>
                </a:extLst>
              </p:cNvPr>
              <p:cNvSpPr/>
              <p:nvPr/>
            </p:nvSpPr>
            <p:spPr>
              <a:xfrm>
                <a:off x="704848" y="4444901"/>
                <a:ext cx="1162989" cy="1152000"/>
              </a:xfrm>
              <a:prstGeom prst="flowChartConnector">
                <a:avLst/>
              </a:prstGeom>
              <a:solidFill>
                <a:schemeClr val="bg1"/>
              </a:solid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pic>
        <p:nvPicPr>
          <p:cNvPr id="44" name="Picture 2" descr="Glasgow 2026 | ERA">
            <a:extLst>
              <a:ext uri="{FF2B5EF4-FFF2-40B4-BE49-F238E27FC236}">
                <a16:creationId xmlns:a16="http://schemas.microsoft.com/office/drawing/2014/main" id="{2E805F98-3473-5A18-F46B-6439C304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Globe with solid fill">
            <a:extLst>
              <a:ext uri="{FF2B5EF4-FFF2-40B4-BE49-F238E27FC236}">
                <a16:creationId xmlns:a16="http://schemas.microsoft.com/office/drawing/2014/main" id="{9AED73B4-6433-1383-AB84-77DB1DA07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441" y="1063302"/>
            <a:ext cx="864000" cy="864000"/>
          </a:xfrm>
          <a:prstGeom prst="rect">
            <a:avLst/>
          </a:prstGeom>
        </p:spPr>
      </p:pic>
      <p:sp>
        <p:nvSpPr>
          <p:cNvPr id="18" name="TextBox 17">
            <a:extLst>
              <a:ext uri="{FF2B5EF4-FFF2-40B4-BE49-F238E27FC236}">
                <a16:creationId xmlns:a16="http://schemas.microsoft.com/office/drawing/2014/main" id="{8CC530E2-B145-1C4F-33C0-0F4661C8B796}"/>
              </a:ext>
            </a:extLst>
          </p:cNvPr>
          <p:cNvSpPr txBox="1"/>
          <p:nvPr/>
        </p:nvSpPr>
        <p:spPr>
          <a:xfrm>
            <a:off x="1047872" y="1092778"/>
            <a:ext cx="914400" cy="914400"/>
          </a:xfrm>
          <a:prstGeom prst="rect">
            <a:avLst/>
          </a:prstGeom>
        </p:spPr>
        <p:txBody>
          <a:bodyPr vert="horz" wrap="none" lIns="91440" tIns="45720" rIns="91440" bIns="45720" rtlCol="0">
            <a:noAutofit/>
          </a:bodyPr>
          <a:lstStyle/>
          <a:p>
            <a:pPr algn="l">
              <a:spcBef>
                <a:spcPts val="600"/>
              </a:spcBef>
            </a:pPr>
            <a:r>
              <a:rPr lang="en-US" sz="3600" b="1">
                <a:solidFill>
                  <a:schemeClr val="bg1"/>
                </a:solidFill>
                <a:latin typeface="Amasis MT Pro Black" panose="02040A04050005020304" pitchFamily="18" charset="0"/>
              </a:rPr>
              <a:t>!</a:t>
            </a:r>
          </a:p>
        </p:txBody>
      </p:sp>
      <p:pic>
        <p:nvPicPr>
          <p:cNvPr id="22" name="Graphic 21" descr="Medicine with solid fill">
            <a:extLst>
              <a:ext uri="{FF2B5EF4-FFF2-40B4-BE49-F238E27FC236}">
                <a16:creationId xmlns:a16="http://schemas.microsoft.com/office/drawing/2014/main" id="{E92D8C7B-5520-1593-5E20-C719FE8C6F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8854" y="2396081"/>
            <a:ext cx="841386" cy="841386"/>
          </a:xfrm>
          <a:prstGeom prst="rect">
            <a:avLst/>
          </a:prstGeom>
        </p:spPr>
      </p:pic>
      <p:pic>
        <p:nvPicPr>
          <p:cNvPr id="33" name="Graphic 32" descr="Megaphone with solid fill">
            <a:extLst>
              <a:ext uri="{FF2B5EF4-FFF2-40B4-BE49-F238E27FC236}">
                <a16:creationId xmlns:a16="http://schemas.microsoft.com/office/drawing/2014/main" id="{215EAE50-5DAC-B18C-0EE1-DE3EA71F1D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905" y="4840646"/>
            <a:ext cx="834226" cy="834226"/>
          </a:xfrm>
          <a:prstGeom prst="rect">
            <a:avLst/>
          </a:prstGeom>
        </p:spPr>
      </p:pic>
      <p:grpSp>
        <p:nvGrpSpPr>
          <p:cNvPr id="34" name="Group 33">
            <a:extLst>
              <a:ext uri="{FF2B5EF4-FFF2-40B4-BE49-F238E27FC236}">
                <a16:creationId xmlns:a16="http://schemas.microsoft.com/office/drawing/2014/main" id="{54EA33E4-F69E-B4A4-CE9C-E8BD2A00F426}"/>
              </a:ext>
            </a:extLst>
          </p:cNvPr>
          <p:cNvGrpSpPr>
            <a:grpSpLocks noChangeAspect="1"/>
          </p:cNvGrpSpPr>
          <p:nvPr/>
        </p:nvGrpSpPr>
        <p:grpSpPr>
          <a:xfrm>
            <a:off x="778145" y="3655593"/>
            <a:ext cx="888745" cy="758566"/>
            <a:chOff x="311071" y="1905761"/>
            <a:chExt cx="1659365" cy="1416309"/>
          </a:xfrm>
        </p:grpSpPr>
        <p:pic>
          <p:nvPicPr>
            <p:cNvPr id="35" name="Picture 34">
              <a:extLst>
                <a:ext uri="{FF2B5EF4-FFF2-40B4-BE49-F238E27FC236}">
                  <a16:creationId xmlns:a16="http://schemas.microsoft.com/office/drawing/2014/main" id="{4475BD1E-19F0-F85E-E95A-6BE28F33BE91}"/>
                </a:ext>
              </a:extLst>
            </p:cNvPr>
            <p:cNvPicPr>
              <a:picLocks noChangeAspect="1"/>
            </p:cNvPicPr>
            <p:nvPr/>
          </p:nvPicPr>
          <p:blipFill>
            <a:blip r:embed="rId10">
              <a:duotone>
                <a:schemeClr val="accent3">
                  <a:shade val="45000"/>
                  <a:satMod val="135000"/>
                </a:schemeClr>
                <a:prstClr val="white"/>
              </a:duotone>
            </a:blip>
            <a:stretch>
              <a:fillRect/>
            </a:stretch>
          </p:blipFill>
          <p:spPr>
            <a:xfrm>
              <a:off x="311071" y="2093654"/>
              <a:ext cx="1071174" cy="1071174"/>
            </a:xfrm>
            <a:prstGeom prst="rect">
              <a:avLst/>
            </a:prstGeom>
          </p:spPr>
        </p:pic>
        <p:pic>
          <p:nvPicPr>
            <p:cNvPr id="36" name="Picture 35">
              <a:extLst>
                <a:ext uri="{FF2B5EF4-FFF2-40B4-BE49-F238E27FC236}">
                  <a16:creationId xmlns:a16="http://schemas.microsoft.com/office/drawing/2014/main" id="{CD72CB3A-2FC0-3830-F1B5-FE25B1333D1C}"/>
                </a:ext>
              </a:extLst>
            </p:cNvPr>
            <p:cNvPicPr>
              <a:picLocks noChangeAspect="1"/>
            </p:cNvPicPr>
            <p:nvPr/>
          </p:nvPicPr>
          <p:blipFill>
            <a:blip r:embed="rId11">
              <a:duotone>
                <a:schemeClr val="accent3">
                  <a:shade val="45000"/>
                  <a:satMod val="135000"/>
                </a:schemeClr>
                <a:prstClr val="white"/>
              </a:duotone>
            </a:blip>
            <a:srcRect l="51058" t="-664" r="-558" b="664"/>
            <a:stretch>
              <a:fillRect/>
            </a:stretch>
          </p:blipFill>
          <p:spPr>
            <a:xfrm>
              <a:off x="1269374" y="1905761"/>
              <a:ext cx="701062" cy="1416309"/>
            </a:xfrm>
            <a:prstGeom prst="rect">
              <a:avLst/>
            </a:prstGeom>
          </p:spPr>
        </p:pic>
      </p:grpSp>
      <p:pic>
        <p:nvPicPr>
          <p:cNvPr id="38" name="Graphic 37" descr="Badge Tick with solid fill">
            <a:extLst>
              <a:ext uri="{FF2B5EF4-FFF2-40B4-BE49-F238E27FC236}">
                <a16:creationId xmlns:a16="http://schemas.microsoft.com/office/drawing/2014/main" id="{A23862CF-81FD-9F89-BCC7-8AEF0D67ED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0666" y="2493680"/>
            <a:ext cx="537846" cy="537846"/>
          </a:xfrm>
          <a:prstGeom prst="rect">
            <a:avLst/>
          </a:prstGeom>
        </p:spPr>
      </p:pic>
    </p:spTree>
    <p:extLst>
      <p:ext uri="{BB962C8B-B14F-4D97-AF65-F5344CB8AC3E}">
        <p14:creationId xmlns:p14="http://schemas.microsoft.com/office/powerpoint/2010/main" val="9939301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5B283-D31F-7AA8-946A-C83136349915}"/>
              </a:ext>
            </a:extLst>
          </p:cNvPr>
          <p:cNvSpPr>
            <a:spLocks noGrp="1"/>
          </p:cNvSpPr>
          <p:nvPr>
            <p:ph type="title"/>
          </p:nvPr>
        </p:nvSpPr>
        <p:spPr/>
        <p:txBody>
          <a:bodyPr/>
          <a:lstStyle/>
          <a:p>
            <a:r>
              <a:rPr lang="en-GB" noProof="0"/>
              <a:t>Q&amp;A</a:t>
            </a:r>
          </a:p>
        </p:txBody>
      </p:sp>
      <p:sp>
        <p:nvSpPr>
          <p:cNvPr id="3" name="Subtitle 2">
            <a:extLst>
              <a:ext uri="{FF2B5EF4-FFF2-40B4-BE49-F238E27FC236}">
                <a16:creationId xmlns:a16="http://schemas.microsoft.com/office/drawing/2014/main" id="{7BD56B47-4822-B96B-DDE8-A000098B083D}"/>
              </a:ext>
            </a:extLst>
          </p:cNvPr>
          <p:cNvSpPr>
            <a:spLocks noGrp="1"/>
          </p:cNvSpPr>
          <p:nvPr>
            <p:ph type="body" idx="1"/>
          </p:nvPr>
        </p:nvSpPr>
        <p:spPr/>
        <p:txBody>
          <a:bodyPr/>
          <a:lstStyle/>
          <a:p>
            <a:r>
              <a:rPr lang="en-GB">
                <a:solidFill>
                  <a:schemeClr val="bg2">
                    <a:lumMod val="75000"/>
                  </a:schemeClr>
                </a:solidFill>
              </a:rPr>
              <a:t>Vlado Perkovic</a:t>
            </a:r>
          </a:p>
        </p:txBody>
      </p:sp>
      <p:pic>
        <p:nvPicPr>
          <p:cNvPr id="4" name="Picture 2" descr="Glasgow 2026 | ERA">
            <a:extLst>
              <a:ext uri="{FF2B5EF4-FFF2-40B4-BE49-F238E27FC236}">
                <a16:creationId xmlns:a16="http://schemas.microsoft.com/office/drawing/2014/main" id="{5549CE05-9B34-031E-983E-0D4CA1ADA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0532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EFC039-A2F4-2607-465C-3314A83135B3}"/>
              </a:ext>
            </a:extLst>
          </p:cNvPr>
          <p:cNvSpPr>
            <a:spLocks/>
          </p:cNvSpPr>
          <p:nvPr/>
        </p:nvSpPr>
        <p:spPr>
          <a:xfrm>
            <a:off x="726768" y="3592650"/>
            <a:ext cx="3288699" cy="144946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600" noProof="0">
                <a:solidFill>
                  <a:schemeClr val="tx1"/>
                </a:solidFill>
              </a:rPr>
              <a:t>Finerenone in persons with chronic kidney disease </a:t>
            </a:r>
            <a:br>
              <a:rPr lang="en-GB" sz="1600" noProof="0">
                <a:solidFill>
                  <a:schemeClr val="tx1"/>
                </a:solidFill>
              </a:rPr>
            </a:br>
            <a:r>
              <a:rPr lang="en-GB" sz="1600" noProof="0">
                <a:solidFill>
                  <a:schemeClr val="tx1"/>
                </a:solidFill>
              </a:rPr>
              <a:t>without diabetes</a:t>
            </a:r>
          </a:p>
        </p:txBody>
      </p:sp>
      <p:pic>
        <p:nvPicPr>
          <p:cNvPr id="1026" name="Picture 2" descr="New England Journal Of Medicine">
            <a:extLst>
              <a:ext uri="{FF2B5EF4-FFF2-40B4-BE49-F238E27FC236}">
                <a16:creationId xmlns:a16="http://schemas.microsoft.com/office/drawing/2014/main" id="{703F88E5-FEE8-61DB-D871-09729CE6A8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9" y="3542678"/>
            <a:ext cx="2768632" cy="742563"/>
          </a:xfrm>
          <a:prstGeom prst="rect">
            <a:avLst/>
          </a:prstGeom>
          <a:noFill/>
        </p:spPr>
      </p:pic>
      <p:pic>
        <p:nvPicPr>
          <p:cNvPr id="8" name="Picture 7" descr="Logo&#10;&#10;Description automatically generated with medium confidence">
            <a:extLst>
              <a:ext uri="{FF2B5EF4-FFF2-40B4-BE49-F238E27FC236}">
                <a16:creationId xmlns:a16="http://schemas.microsoft.com/office/drawing/2014/main" id="{F08EB6D2-67E6-A99A-07DD-75F26CBF61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767" y="817289"/>
            <a:ext cx="1536748" cy="359788"/>
          </a:xfrm>
          <a:prstGeom prst="rect">
            <a:avLst/>
          </a:prstGeom>
        </p:spPr>
      </p:pic>
      <p:sp>
        <p:nvSpPr>
          <p:cNvPr id="9" name="Rectangle 8">
            <a:extLst>
              <a:ext uri="{FF2B5EF4-FFF2-40B4-BE49-F238E27FC236}">
                <a16:creationId xmlns:a16="http://schemas.microsoft.com/office/drawing/2014/main" id="{DB922DB3-B971-9664-6F26-19B32AEEB350}"/>
              </a:ext>
            </a:extLst>
          </p:cNvPr>
          <p:cNvSpPr>
            <a:spLocks/>
          </p:cNvSpPr>
          <p:nvPr/>
        </p:nvSpPr>
        <p:spPr>
          <a:xfrm>
            <a:off x="6582412" y="1333436"/>
            <a:ext cx="3288699" cy="14494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400" noProof="0">
                <a:solidFill>
                  <a:schemeClr val="tx1"/>
                </a:solidFill>
              </a:rPr>
              <a:t>Efficacy and safety of finerenone in patients with chronic kidney disease: an individual participant data pooled analysis (INFINITY)</a:t>
            </a:r>
          </a:p>
        </p:txBody>
      </p:sp>
      <p:pic>
        <p:nvPicPr>
          <p:cNvPr id="1028" name="Picture 4" descr="Research and Publications - Ada">
            <a:extLst>
              <a:ext uri="{FF2B5EF4-FFF2-40B4-BE49-F238E27FC236}">
                <a16:creationId xmlns:a16="http://schemas.microsoft.com/office/drawing/2014/main" id="{35FBF9A4-B082-129E-8009-71C5F03FE1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53158" y="1452532"/>
            <a:ext cx="1572850" cy="1720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BF8E7CE-7933-B5A0-4E7B-C52468679EB3}"/>
              </a:ext>
            </a:extLst>
          </p:cNvPr>
          <p:cNvSpPr>
            <a:spLocks/>
          </p:cNvSpPr>
          <p:nvPr/>
        </p:nvSpPr>
        <p:spPr>
          <a:xfrm>
            <a:off x="6606227" y="3592650"/>
            <a:ext cx="3288699" cy="1449467"/>
          </a:xfrm>
          <a:prstGeom prst="rect">
            <a:avLst/>
          </a:prstGeom>
          <a:solidFill>
            <a:schemeClr val="bg1"/>
          </a:solidFill>
          <a:ln w="28575">
            <a:solidFill>
              <a:srgbClr val="D7163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600" noProof="0">
                <a:solidFill>
                  <a:schemeClr val="tx1"/>
                </a:solidFill>
              </a:rPr>
              <a:t>Finerenone in patients with chronic kidney disease due to glomerular diseases</a:t>
            </a:r>
            <a:endParaRPr lang="en-GB" noProof="0">
              <a:solidFill>
                <a:schemeClr val="tx1"/>
              </a:solidFill>
            </a:endParaRPr>
          </a:p>
        </p:txBody>
      </p:sp>
      <p:pic>
        <p:nvPicPr>
          <p:cNvPr id="1032" name="Picture 8" descr="Electronic Medication Packaging Devices and Medication Adherence A ...">
            <a:extLst>
              <a:ext uri="{FF2B5EF4-FFF2-40B4-BE49-F238E27FC236}">
                <a16:creationId xmlns:a16="http://schemas.microsoft.com/office/drawing/2014/main" id="{D6DEB7CD-1564-1FE3-B939-02452863C2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53158" y="3717967"/>
            <a:ext cx="848601" cy="24821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C80F5B73-3D70-748E-A4E3-2AFB78696E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5529" y="889989"/>
            <a:ext cx="1754941" cy="253456"/>
          </a:xfrm>
          <a:prstGeom prst="rect">
            <a:avLst/>
          </a:prstGeom>
        </p:spPr>
      </p:pic>
      <p:sp>
        <p:nvSpPr>
          <p:cNvPr id="24" name="Rectangle 23">
            <a:extLst>
              <a:ext uri="{FF2B5EF4-FFF2-40B4-BE49-F238E27FC236}">
                <a16:creationId xmlns:a16="http://schemas.microsoft.com/office/drawing/2014/main" id="{66F290BA-832A-2EEA-FB10-589C691CB77D}"/>
              </a:ext>
            </a:extLst>
          </p:cNvPr>
          <p:cNvSpPr/>
          <p:nvPr/>
        </p:nvSpPr>
        <p:spPr>
          <a:xfrm>
            <a:off x="726767" y="1333436"/>
            <a:ext cx="3288699" cy="144946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400" noProof="0">
                <a:solidFill>
                  <a:schemeClr val="tx1"/>
                </a:solidFill>
              </a:rPr>
              <a:t>Design and baseline characteristics of the FIND-CKD randomized trial</a:t>
            </a:r>
          </a:p>
        </p:txBody>
      </p:sp>
      <p:cxnSp>
        <p:nvCxnSpPr>
          <p:cNvPr id="28" name="Straight Arrow Connector 27">
            <a:extLst>
              <a:ext uri="{FF2B5EF4-FFF2-40B4-BE49-F238E27FC236}">
                <a16:creationId xmlns:a16="http://schemas.microsoft.com/office/drawing/2014/main" id="{2DA28872-BCFB-4EF3-37F4-389108A3B347}"/>
              </a:ext>
            </a:extLst>
          </p:cNvPr>
          <p:cNvCxnSpPr>
            <a:cxnSpLocks/>
            <a:endCxn id="1026" idx="0"/>
          </p:cNvCxnSpPr>
          <p:nvPr/>
        </p:nvCxnSpPr>
        <p:spPr>
          <a:xfrm>
            <a:off x="2008205" y="2782903"/>
            <a:ext cx="0" cy="75977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2A2D2F-D209-CFC0-0325-0A8BFFA48EB1}"/>
              </a:ext>
            </a:extLst>
          </p:cNvPr>
          <p:cNvCxnSpPr>
            <a:cxnSpLocks/>
          </p:cNvCxnSpPr>
          <p:nvPr/>
        </p:nvCxnSpPr>
        <p:spPr>
          <a:xfrm>
            <a:off x="2008205" y="3250410"/>
            <a:ext cx="624237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6AEA2B3-8B38-9733-F4E0-421BF08CA540}"/>
              </a:ext>
            </a:extLst>
          </p:cNvPr>
          <p:cNvCxnSpPr>
            <a:cxnSpLocks/>
            <a:endCxn id="13" idx="0"/>
          </p:cNvCxnSpPr>
          <p:nvPr/>
        </p:nvCxnSpPr>
        <p:spPr>
          <a:xfrm flipH="1">
            <a:off x="8250577" y="3259935"/>
            <a:ext cx="1" cy="33271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qr code with a logo&#10;&#10;AI-generated content may be incorrect.">
            <a:extLst>
              <a:ext uri="{FF2B5EF4-FFF2-40B4-BE49-F238E27FC236}">
                <a16:creationId xmlns:a16="http://schemas.microsoft.com/office/drawing/2014/main" id="{65D61BCE-2C1A-6E5C-910E-BD751B97ED8E}"/>
              </a:ext>
            </a:extLst>
          </p:cNvPr>
          <p:cNvPicPr>
            <a:picLocks noChangeAspect="1"/>
          </p:cNvPicPr>
          <p:nvPr/>
        </p:nvPicPr>
        <p:blipFill>
          <a:blip r:embed="rId9"/>
          <a:stretch>
            <a:fillRect/>
          </a:stretch>
        </p:blipFill>
        <p:spPr>
          <a:xfrm>
            <a:off x="9625073" y="3370422"/>
            <a:ext cx="1871382" cy="1871382"/>
          </a:xfrm>
          <a:prstGeom prst="rect">
            <a:avLst/>
          </a:prstGeom>
          <a:ln>
            <a:solidFill>
              <a:schemeClr val="tx2"/>
            </a:solidFill>
          </a:ln>
        </p:spPr>
      </p:pic>
      <p:pic>
        <p:nvPicPr>
          <p:cNvPr id="10" name="Picture 9">
            <a:extLst>
              <a:ext uri="{FF2B5EF4-FFF2-40B4-BE49-F238E27FC236}">
                <a16:creationId xmlns:a16="http://schemas.microsoft.com/office/drawing/2014/main" id="{A0F14D15-030C-29DB-D39A-5C6CDC42225B}"/>
              </a:ext>
            </a:extLst>
          </p:cNvPr>
          <p:cNvPicPr>
            <a:picLocks noChangeAspect="1"/>
          </p:cNvPicPr>
          <p:nvPr/>
        </p:nvPicPr>
        <p:blipFill>
          <a:blip r:embed="rId10"/>
          <a:stretch>
            <a:fillRect/>
          </a:stretch>
        </p:blipFill>
        <p:spPr>
          <a:xfrm>
            <a:off x="3880088" y="1122576"/>
            <a:ext cx="1871382" cy="1871382"/>
          </a:xfrm>
          <a:prstGeom prst="rect">
            <a:avLst/>
          </a:prstGeom>
          <a:ln>
            <a:solidFill>
              <a:schemeClr val="tx2"/>
            </a:solidFill>
          </a:ln>
        </p:spPr>
      </p:pic>
      <p:sp>
        <p:nvSpPr>
          <p:cNvPr id="21" name="Rectangle 20">
            <a:extLst>
              <a:ext uri="{FF2B5EF4-FFF2-40B4-BE49-F238E27FC236}">
                <a16:creationId xmlns:a16="http://schemas.microsoft.com/office/drawing/2014/main" id="{6B18074C-7A4C-DAB7-43B6-CBE00738297D}"/>
              </a:ext>
            </a:extLst>
          </p:cNvPr>
          <p:cNvSpPr>
            <a:spLocks/>
          </p:cNvSpPr>
          <p:nvPr/>
        </p:nvSpPr>
        <p:spPr>
          <a:xfrm>
            <a:off x="9625073" y="1107346"/>
            <a:ext cx="1901646" cy="19016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a:solidFill>
                  <a:schemeClr val="tx1"/>
                </a:solidFill>
                <a:highlight>
                  <a:srgbClr val="FFFF00"/>
                </a:highlight>
              </a:rPr>
              <a:t>QR code placeholder </a:t>
            </a:r>
          </a:p>
        </p:txBody>
      </p:sp>
      <p:pic>
        <p:nvPicPr>
          <p:cNvPr id="4" name="Picture 2" descr="Glasgow 2026 | ERA">
            <a:extLst>
              <a:ext uri="{FF2B5EF4-FFF2-40B4-BE49-F238E27FC236}">
                <a16:creationId xmlns:a16="http://schemas.microsoft.com/office/drawing/2014/main" id="{7EA7265D-C7DC-2819-2795-42D6621F90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4A3CD9B-1415-32D0-3312-B275E09B64CD}"/>
              </a:ext>
            </a:extLst>
          </p:cNvPr>
          <p:cNvPicPr>
            <a:picLocks noChangeAspect="1"/>
          </p:cNvPicPr>
          <p:nvPr/>
        </p:nvPicPr>
        <p:blipFill>
          <a:blip r:embed="rId12"/>
          <a:stretch>
            <a:fillRect/>
          </a:stretch>
        </p:blipFill>
        <p:spPr>
          <a:xfrm>
            <a:off x="9646339" y="1122576"/>
            <a:ext cx="1871382" cy="1871382"/>
          </a:xfrm>
          <a:prstGeom prst="rect">
            <a:avLst/>
          </a:prstGeom>
        </p:spPr>
      </p:pic>
      <p:pic>
        <p:nvPicPr>
          <p:cNvPr id="12" name="Picture 11">
            <a:extLst>
              <a:ext uri="{FF2B5EF4-FFF2-40B4-BE49-F238E27FC236}">
                <a16:creationId xmlns:a16="http://schemas.microsoft.com/office/drawing/2014/main" id="{23B48997-DC75-A16A-6628-3022E69093A4}"/>
              </a:ext>
            </a:extLst>
          </p:cNvPr>
          <p:cNvPicPr>
            <a:picLocks noChangeAspect="1"/>
          </p:cNvPicPr>
          <p:nvPr/>
        </p:nvPicPr>
        <p:blipFill>
          <a:blip r:embed="rId13"/>
          <a:stretch>
            <a:fillRect/>
          </a:stretch>
        </p:blipFill>
        <p:spPr>
          <a:xfrm>
            <a:off x="3880088" y="3370422"/>
            <a:ext cx="1871382" cy="1871382"/>
          </a:xfrm>
          <a:prstGeom prst="rect">
            <a:avLst/>
          </a:prstGeom>
          <a:ln>
            <a:solidFill>
              <a:schemeClr val="tx1"/>
            </a:solidFill>
          </a:ln>
        </p:spPr>
      </p:pic>
      <p:pic>
        <p:nvPicPr>
          <p:cNvPr id="14" name="Picture 13">
            <a:extLst>
              <a:ext uri="{FF2B5EF4-FFF2-40B4-BE49-F238E27FC236}">
                <a16:creationId xmlns:a16="http://schemas.microsoft.com/office/drawing/2014/main" id="{FA355F52-BC70-C510-A527-432DBD2663E5}"/>
              </a:ext>
            </a:extLst>
          </p:cNvPr>
          <p:cNvPicPr>
            <a:picLocks noChangeAspect="1"/>
          </p:cNvPicPr>
          <p:nvPr/>
        </p:nvPicPr>
        <p:blipFill>
          <a:blip r:embed="rId14"/>
          <a:stretch>
            <a:fillRect/>
          </a:stretch>
        </p:blipFill>
        <p:spPr>
          <a:xfrm>
            <a:off x="798458" y="1395442"/>
            <a:ext cx="1682566" cy="745880"/>
          </a:xfrm>
          <a:prstGeom prst="rect">
            <a:avLst/>
          </a:prstGeom>
        </p:spPr>
      </p:pic>
      <p:sp>
        <p:nvSpPr>
          <p:cNvPr id="2" name="Rectangle 1">
            <a:extLst>
              <a:ext uri="{FF2B5EF4-FFF2-40B4-BE49-F238E27FC236}">
                <a16:creationId xmlns:a16="http://schemas.microsoft.com/office/drawing/2014/main" id="{E53FD268-AEE4-4E92-B214-E3FD9A188E34}"/>
              </a:ext>
            </a:extLst>
          </p:cNvPr>
          <p:cNvSpPr/>
          <p:nvPr/>
        </p:nvSpPr>
        <p:spPr>
          <a:xfrm>
            <a:off x="9646339" y="115503"/>
            <a:ext cx="2437618" cy="876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089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A536821-10B9-8020-4C9B-FB6F340169D2}"/>
              </a:ext>
            </a:extLst>
          </p:cNvPr>
          <p:cNvSpPr/>
          <p:nvPr/>
        </p:nvSpPr>
        <p:spPr>
          <a:xfrm>
            <a:off x="0" y="6524625"/>
            <a:ext cx="12192000" cy="333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8BF15BD2-1D2B-6443-A058-5311D476503D}"/>
              </a:ext>
            </a:extLst>
          </p:cNvPr>
          <p:cNvSpPr>
            <a:spLocks noGrp="1"/>
          </p:cNvSpPr>
          <p:nvPr>
            <p:ph sz="quarter" idx="16"/>
          </p:nvPr>
        </p:nvSpPr>
        <p:spPr/>
        <p:txBody>
          <a:bodyPr/>
          <a:lstStyle/>
          <a:p>
            <a:endParaRPr lang="en-GB" noProof="0"/>
          </a:p>
        </p:txBody>
      </p:sp>
      <p:sp>
        <p:nvSpPr>
          <p:cNvPr id="19" name="Title 18">
            <a:extLst>
              <a:ext uri="{FF2B5EF4-FFF2-40B4-BE49-F238E27FC236}">
                <a16:creationId xmlns:a16="http://schemas.microsoft.com/office/drawing/2014/main" id="{AA13E28D-3D2B-F877-7C6D-BAC1D1ACD019}"/>
              </a:ext>
            </a:extLst>
          </p:cNvPr>
          <p:cNvSpPr>
            <a:spLocks noGrp="1"/>
          </p:cNvSpPr>
          <p:nvPr>
            <p:ph type="title"/>
          </p:nvPr>
        </p:nvSpPr>
        <p:spPr/>
        <p:txBody>
          <a:bodyPr/>
          <a:lstStyle/>
          <a:p>
            <a:endParaRPr lang="en-GB" noProof="0"/>
          </a:p>
        </p:txBody>
      </p:sp>
      <p:grpSp>
        <p:nvGrpSpPr>
          <p:cNvPr id="17" name="Group 16">
            <a:extLst>
              <a:ext uri="{FF2B5EF4-FFF2-40B4-BE49-F238E27FC236}">
                <a16:creationId xmlns:a16="http://schemas.microsoft.com/office/drawing/2014/main" id="{E62615FD-58AD-18BA-ACB0-A33D9EA0C1B5}"/>
              </a:ext>
            </a:extLst>
          </p:cNvPr>
          <p:cNvGrpSpPr/>
          <p:nvPr/>
        </p:nvGrpSpPr>
        <p:grpSpPr>
          <a:xfrm>
            <a:off x="0" y="-63715184"/>
            <a:ext cx="12192000" cy="61436009"/>
            <a:chOff x="0" y="-8378811"/>
            <a:chExt cx="12192000" cy="61436009"/>
          </a:xfrm>
        </p:grpSpPr>
        <p:grpSp>
          <p:nvGrpSpPr>
            <p:cNvPr id="16" name="Group 15">
              <a:extLst>
                <a:ext uri="{FF2B5EF4-FFF2-40B4-BE49-F238E27FC236}">
                  <a16:creationId xmlns:a16="http://schemas.microsoft.com/office/drawing/2014/main" id="{14EA770B-EECC-40A2-6CEA-73B9E3473201}"/>
                </a:ext>
              </a:extLst>
            </p:cNvPr>
            <p:cNvGrpSpPr/>
            <p:nvPr/>
          </p:nvGrpSpPr>
          <p:grpSpPr>
            <a:xfrm>
              <a:off x="0" y="-8378811"/>
              <a:ext cx="12192000" cy="61436009"/>
              <a:chOff x="0" y="14593518"/>
              <a:chExt cx="12192000" cy="59339167"/>
            </a:xfrm>
          </p:grpSpPr>
          <p:sp>
            <p:nvSpPr>
              <p:cNvPr id="13" name="Rectangle 12">
                <a:extLst>
                  <a:ext uri="{FF2B5EF4-FFF2-40B4-BE49-F238E27FC236}">
                    <a16:creationId xmlns:a16="http://schemas.microsoft.com/office/drawing/2014/main" id="{3EC98F4A-A8ED-DE41-83D8-5430EAB2BF19}"/>
                  </a:ext>
                </a:extLst>
              </p:cNvPr>
              <p:cNvSpPr/>
              <p:nvPr/>
            </p:nvSpPr>
            <p:spPr>
              <a:xfrm>
                <a:off x="0" y="14593518"/>
                <a:ext cx="12192000" cy="939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noProof="0">
                    <a:solidFill>
                      <a:schemeClr val="accent3"/>
                    </a:solidFill>
                  </a:rPr>
                  <a:t>Thank you</a:t>
                </a:r>
              </a:p>
            </p:txBody>
          </p:sp>
          <p:grpSp>
            <p:nvGrpSpPr>
              <p:cNvPr id="12" name="Group 11">
                <a:extLst>
                  <a:ext uri="{FF2B5EF4-FFF2-40B4-BE49-F238E27FC236}">
                    <a16:creationId xmlns:a16="http://schemas.microsoft.com/office/drawing/2014/main" id="{96E0D7B6-DB88-7462-855A-AC9C0A401F5D}"/>
                  </a:ext>
                </a:extLst>
              </p:cNvPr>
              <p:cNvGrpSpPr/>
              <p:nvPr/>
            </p:nvGrpSpPr>
            <p:grpSpPr>
              <a:xfrm>
                <a:off x="1121420" y="15769735"/>
                <a:ext cx="9546579" cy="58162950"/>
                <a:chOff x="1121420" y="15769735"/>
                <a:chExt cx="9546579" cy="58162950"/>
              </a:xfrm>
            </p:grpSpPr>
            <p:sp>
              <p:nvSpPr>
                <p:cNvPr id="6" name="Text Placeholder 6">
                  <a:extLst>
                    <a:ext uri="{FF2B5EF4-FFF2-40B4-BE49-F238E27FC236}">
                      <a16:creationId xmlns:a16="http://schemas.microsoft.com/office/drawing/2014/main" id="{B1143B1E-2AC4-4399-CC97-1B00A076890D}"/>
                    </a:ext>
                  </a:extLst>
                </p:cNvPr>
                <p:cNvSpPr txBox="1">
                  <a:spLocks/>
                </p:cNvSpPr>
                <p:nvPr/>
              </p:nvSpPr>
              <p:spPr>
                <a:xfrm>
                  <a:off x="1121420" y="15769735"/>
                  <a:ext cx="9546579" cy="124324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91DF"/>
                    </a:buClr>
                    <a:buSzTx/>
                    <a:buFont typeface="Arial" panose="020B0604020202020204" pitchFamily="34" charset="0"/>
                    <a:buNone/>
                    <a:tabLst>
                      <a:tab pos="92075" algn="l"/>
                    </a:tabLst>
                    <a:defRPr/>
                  </a:pPr>
                  <a:r>
                    <a:rPr lang="en-GB" sz="2400" noProof="0">
                      <a:latin typeface="Arial" panose="020B0604020202020204"/>
                    </a:rPr>
                    <a:t>The FIND-CKD teams would like to thank all </a:t>
                  </a:r>
                  <a:br>
                    <a:rPr lang="en-GB" sz="2400" noProof="0">
                      <a:latin typeface="Arial" panose="020B0604020202020204"/>
                    </a:rPr>
                  </a:br>
                  <a:r>
                    <a:rPr lang="en-GB" sz="2400" noProof="0">
                      <a:latin typeface="Arial" panose="020B0604020202020204"/>
                    </a:rPr>
                    <a:t>participating patients and their families</a:t>
                  </a:r>
                </a:p>
                <a:p>
                  <a:pPr marL="0" marR="0" lvl="0" indent="0" algn="ctr" defTabSz="914400" rtl="0" eaLnBrk="1" fontAlgn="auto" latinLnBrk="0" hangingPunct="1">
                    <a:lnSpc>
                      <a:spcPct val="90000"/>
                    </a:lnSpc>
                    <a:spcBef>
                      <a:spcPts val="0"/>
                    </a:spcBef>
                    <a:spcAft>
                      <a:spcPts val="0"/>
                    </a:spcAft>
                    <a:buClr>
                      <a:srgbClr val="0091DF"/>
                    </a:buClr>
                    <a:buSzTx/>
                    <a:buFont typeface="Arial" panose="020B0604020202020204" pitchFamily="34" charset="0"/>
                    <a:buNone/>
                    <a:tabLst>
                      <a:tab pos="92075" algn="l"/>
                    </a:tabLst>
                    <a:defRPr/>
                  </a:pPr>
                  <a:endParaRPr lang="en-GB" noProof="0">
                    <a:latin typeface="Arial" panose="020B0604020202020204"/>
                  </a:endParaRPr>
                </a:p>
                <a:p>
                  <a:pPr marL="0" marR="0" lvl="0" indent="0" algn="ctr" defTabSz="914400" rtl="0" eaLnBrk="1" fontAlgn="auto" latinLnBrk="0" hangingPunct="1">
                    <a:lnSpc>
                      <a:spcPct val="90000"/>
                    </a:lnSpc>
                    <a:spcBef>
                      <a:spcPts val="0"/>
                    </a:spcBef>
                    <a:spcAft>
                      <a:spcPts val="0"/>
                    </a:spcAft>
                    <a:buClr>
                      <a:srgbClr val="0091DF"/>
                    </a:buClr>
                    <a:buSzTx/>
                    <a:buFont typeface="Arial" panose="020B0604020202020204" pitchFamily="34" charset="0"/>
                    <a:buNone/>
                    <a:tabLst>
                      <a:tab pos="92075" algn="l"/>
                    </a:tabLst>
                    <a:defRPr/>
                  </a:pPr>
                  <a:r>
                    <a:rPr lang="en-GB" noProof="0">
                      <a:latin typeface="Arial" panose="020B0604020202020204"/>
                    </a:rPr>
                    <a:t> We would also like to thank:</a:t>
                  </a:r>
                  <a:endParaRPr lang="en-GB" noProof="0">
                    <a:highlight>
                      <a:srgbClr val="FFFF00"/>
                    </a:highlight>
                    <a:latin typeface="Arial" panose="020B0604020202020204"/>
                  </a:endParaRPr>
                </a:p>
              </p:txBody>
            </p:sp>
            <p:sp>
              <p:nvSpPr>
                <p:cNvPr id="7" name="TextBox 6">
                  <a:extLst>
                    <a:ext uri="{FF2B5EF4-FFF2-40B4-BE49-F238E27FC236}">
                      <a16:creationId xmlns:a16="http://schemas.microsoft.com/office/drawing/2014/main" id="{BA5E2419-4969-C3B2-D170-6DBFF5C1589A}"/>
                    </a:ext>
                  </a:extLst>
                </p:cNvPr>
                <p:cNvSpPr txBox="1"/>
                <p:nvPr/>
              </p:nvSpPr>
              <p:spPr>
                <a:xfrm>
                  <a:off x="1121420" y="17343507"/>
                  <a:ext cx="9546579" cy="4797176"/>
                </a:xfrm>
                <a:prstGeom prst="rect">
                  <a:avLst/>
                </a:prstGeom>
                <a:solidFill>
                  <a:schemeClr val="accent3">
                    <a:alpha val="70000"/>
                  </a:schemeClr>
                </a:solidFill>
              </p:spPr>
              <p:txBody>
                <a:bodyPr vert="horz" wrap="square" lIns="91440" tIns="45720" rIns="91440" bIns="45720"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lang="en-GB" sz="1600" b="1" kern="0" noProof="0">
                      <a:solidFill>
                        <a:schemeClr val="bg1"/>
                      </a:solidFill>
                      <a:latin typeface="+mj-lt"/>
                      <a:cs typeface="+mn-cs"/>
                    </a:rPr>
                    <a:t>Steering</a:t>
                  </a:r>
                  <a:r>
                    <a:rPr kumimoji="0" lang="en-GB" sz="1600" b="1" i="0" u="none" strike="noStrike" kern="0" cap="none" spc="0" normalizeH="0" baseline="0" noProof="0">
                      <a:ln>
                        <a:noFill/>
                      </a:ln>
                      <a:solidFill>
                        <a:schemeClr val="bg1"/>
                      </a:solidFill>
                      <a:effectLst/>
                      <a:uLnTx/>
                      <a:uFillTx/>
                      <a:latin typeface="+mj-lt"/>
                      <a:cs typeface="+mn-cs"/>
                    </a:rPr>
                    <a:t> committee</a:t>
                  </a:r>
                </a:p>
                <a:p>
                  <a:pPr marL="0" marR="0" lvl="0" indent="0" algn="ctr" defTabSz="914400" eaLnBrk="1" fontAlgn="auto" latinLnBrk="0" hangingPunct="1">
                    <a:lnSpc>
                      <a:spcPct val="100000"/>
                    </a:lnSpc>
                    <a:spcBef>
                      <a:spcPts val="600"/>
                    </a:spcBef>
                    <a:spcAft>
                      <a:spcPts val="0"/>
                    </a:spcAft>
                    <a:buClrTx/>
                    <a:buSzTx/>
                    <a:buFontTx/>
                    <a:buNone/>
                    <a:tabLst/>
                    <a:defRPr/>
                  </a:pPr>
                  <a:endParaRPr kumimoji="0" lang="en-GB" sz="100" b="1" i="0" u="none" strike="noStrike" kern="0" cap="none" spc="0" normalizeH="0" baseline="0" noProof="0">
                    <a:ln>
                      <a:noFill/>
                    </a:ln>
                    <a:solidFill>
                      <a:schemeClr val="bg1"/>
                    </a:solidFill>
                    <a:effectLst/>
                    <a:uLnTx/>
                    <a:uFillTx/>
                    <a:latin typeface="+mj-lt"/>
                    <a:cs typeface="+mn-cs"/>
                  </a:endParaRPr>
                </a:p>
                <a:p>
                  <a:pPr algn="ctr"/>
                  <a:r>
                    <a:rPr lang="en-GB" sz="1200" noProof="0">
                      <a:solidFill>
                        <a:schemeClr val="bg1"/>
                      </a:solidFill>
                      <a:latin typeface="Arial" panose="020B0604020202020204" pitchFamily="34" charset="0"/>
                      <a:cs typeface="Arial" panose="020B0604020202020204" pitchFamily="34" charset="0"/>
                    </a:rPr>
                    <a:t>Hiddo J.L. Heerspink (the Netherlands), Brendon L. Neuen (Australia), Rajiv Agarwal (USA), David Z.I. Cherney (Canada), Carolyn S.P. Lam (Singapore), Katherine R. Tuttle (USA), Christoph Warner (Germany), Vlado Perkovic (Australia)</a:t>
                  </a:r>
                </a:p>
                <a:p>
                  <a:pPr algn="ctr"/>
                  <a:endParaRPr lang="en-GB" sz="1400" noProof="0">
                    <a:solidFill>
                      <a:schemeClr val="bg1"/>
                    </a:solidFill>
                    <a:latin typeface="Arial" panose="020B0604020202020204" pitchFamily="34" charset="0"/>
                    <a:cs typeface="Arial" panose="020B0604020202020204" pitchFamily="34" charset="0"/>
                  </a:endParaRPr>
                </a:p>
                <a:p>
                  <a:pPr algn="ctr">
                    <a:spcAft>
                      <a:spcPts val="600"/>
                    </a:spcAft>
                  </a:pPr>
                  <a:endParaRPr lang="en-GB" sz="1400" noProof="0">
                    <a:solidFill>
                      <a:schemeClr val="accent2">
                        <a:lumMod val="20000"/>
                        <a:lumOff val="80000"/>
                      </a:schemeClr>
                    </a:solidFill>
                    <a:latin typeface="Arial" panose="020B0604020202020204" pitchFamily="34" charset="0"/>
                    <a:cs typeface="Arial" panose="020B0604020202020204" pitchFamily="34" charset="0"/>
                  </a:endParaRPr>
                </a:p>
                <a:p>
                  <a:pPr algn="ctr">
                    <a:spcAft>
                      <a:spcPts val="600"/>
                    </a:spcAft>
                  </a:pPr>
                  <a:r>
                    <a:rPr lang="en-GB" sz="1400" noProof="0">
                      <a:solidFill>
                        <a:schemeClr val="accent2">
                          <a:lumMod val="20000"/>
                          <a:lumOff val="80000"/>
                        </a:schemeClr>
                      </a:solidFill>
                      <a:latin typeface="Arial" panose="020B0604020202020204" pitchFamily="34" charset="0"/>
                      <a:cs typeface="Arial" panose="020B0604020202020204" pitchFamily="34" charset="0"/>
                    </a:rPr>
                    <a:t>We would like to acknowledge the late </a:t>
                  </a:r>
                  <a:r>
                    <a:rPr lang="en-GB" sz="1400" b="1" noProof="0">
                      <a:solidFill>
                        <a:schemeClr val="accent2">
                          <a:lumMod val="20000"/>
                          <a:lumOff val="80000"/>
                        </a:schemeClr>
                      </a:solidFill>
                      <a:latin typeface="Arial" panose="020B0604020202020204" pitchFamily="34" charset="0"/>
                      <a:cs typeface="Arial" panose="020B0604020202020204" pitchFamily="34" charset="0"/>
                    </a:rPr>
                    <a:t>George L. Bakris</a:t>
                  </a:r>
                  <a:r>
                    <a:rPr lang="en-GB" sz="1400" noProof="0">
                      <a:solidFill>
                        <a:schemeClr val="accent2">
                          <a:lumMod val="20000"/>
                          <a:lumOff val="80000"/>
                        </a:schemeClr>
                      </a:solidFill>
                      <a:latin typeface="Arial" panose="020B0604020202020204" pitchFamily="34" charset="0"/>
                      <a:cs typeface="Arial" panose="020B0604020202020204" pitchFamily="34" charset="0"/>
                    </a:rPr>
                    <a:t>, esteemed FIND-CKD steering committee member, who passed away in June 2024 </a:t>
                  </a:r>
                </a:p>
                <a:p>
                  <a:pPr algn="ctr"/>
                  <a:endParaRPr lang="en-GB" sz="1400" noProof="0">
                    <a:solidFill>
                      <a:schemeClr val="accent2">
                        <a:lumMod val="20000"/>
                        <a:lumOff val="80000"/>
                      </a:schemeClr>
                    </a:solidFill>
                    <a:latin typeface="Arial" panose="020B0604020202020204" pitchFamily="34" charset="0"/>
                    <a:cs typeface="Arial" panose="020B0604020202020204" pitchFamily="34" charset="0"/>
                  </a:endParaRPr>
                </a:p>
                <a:p>
                  <a:pPr algn="ctr"/>
                  <a:r>
                    <a:rPr lang="en-GB" sz="1400" noProof="0">
                      <a:solidFill>
                        <a:schemeClr val="accent2">
                          <a:lumMod val="20000"/>
                          <a:lumOff val="80000"/>
                        </a:schemeClr>
                      </a:solidFill>
                      <a:latin typeface="Arial" panose="020B0604020202020204" pitchFamily="34" charset="0"/>
                      <a:cs typeface="Arial" panose="020B0604020202020204" pitchFamily="34" charset="0"/>
                    </a:rPr>
                    <a:t>The authors thank him for his invaluable contribution to the design and conduct of this trial</a:t>
                  </a:r>
                </a:p>
                <a:p>
                  <a:pPr algn="ctr"/>
                  <a:endParaRPr lang="en-GB" sz="1400" noProof="0">
                    <a:solidFill>
                      <a:schemeClr val="accent2">
                        <a:lumMod val="20000"/>
                        <a:lumOff val="80000"/>
                      </a:schemeClr>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400" noProof="0">
                    <a:solidFill>
                      <a:schemeClr val="bg1"/>
                    </a:solidFill>
                    <a:latin typeface="Arial" panose="020B0604020202020204" pitchFamily="34" charset="0"/>
                    <a:cs typeface="Arial" panose="020B0604020202020204" pitchFamily="34" charset="0"/>
                  </a:endParaRPr>
                </a:p>
                <a:p>
                  <a:pPr algn="ctr"/>
                  <a:endParaRPr lang="en-GB" sz="1600" b="1" noProof="0">
                    <a:solidFill>
                      <a:schemeClr val="bg1"/>
                    </a:solidFill>
                    <a:latin typeface="Arial" panose="020B0604020202020204" pitchFamily="34" charset="0"/>
                    <a:cs typeface="Arial" panose="020B0604020202020204" pitchFamily="34" charset="0"/>
                  </a:endParaRPr>
                </a:p>
                <a:p>
                  <a:pPr algn="ctr"/>
                  <a:r>
                    <a:rPr lang="en-GB" sz="1600" b="1" noProof="0">
                      <a:solidFill>
                        <a:schemeClr val="accent2">
                          <a:lumMod val="20000"/>
                          <a:lumOff val="80000"/>
                        </a:schemeClr>
                      </a:solidFill>
                      <a:latin typeface="Arial" panose="020B0604020202020204" pitchFamily="34" charset="0"/>
                      <a:cs typeface="Arial" panose="020B0604020202020204" pitchFamily="34" charset="0"/>
                    </a:rPr>
                    <a:t>He will be remembered for his passion for science and patient care</a:t>
                  </a:r>
                </a:p>
                <a:p>
                  <a:pPr lvl="4" algn="ctr"/>
                  <a:endParaRPr lang="en-GB" sz="1400" noProof="0">
                    <a:solidFill>
                      <a:schemeClr val="bg1"/>
                    </a:solidFill>
                    <a:highlight>
                      <a:srgbClr val="FFFF00"/>
                    </a:highlight>
                    <a:latin typeface="Arial" panose="020B0604020202020204" pitchFamily="34" charset="0"/>
                    <a:cs typeface="Arial" panose="020B0604020202020204" pitchFamily="34" charset="0"/>
                  </a:endParaRPr>
                </a:p>
                <a:p>
                  <a:pPr algn="ctr"/>
                  <a:endParaRPr lang="en-GB" sz="1400" noProof="0">
                    <a:solidFill>
                      <a:schemeClr val="bg1"/>
                    </a:solidFill>
                    <a:highlight>
                      <a:srgbClr val="FFFF00"/>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1B5E9F-1EE3-E21A-5B27-10F56B3F5D0B}"/>
                    </a:ext>
                  </a:extLst>
                </p:cNvPr>
                <p:cNvSpPr txBox="1"/>
                <p:nvPr/>
              </p:nvSpPr>
              <p:spPr>
                <a:xfrm>
                  <a:off x="1121420" y="22336924"/>
                  <a:ext cx="9546579" cy="614484"/>
                </a:xfrm>
                <a:prstGeom prst="rect">
                  <a:avLst/>
                </a:prstGeom>
                <a:solidFill>
                  <a:schemeClr val="accent3">
                    <a:lumMod val="75000"/>
                    <a:lumOff val="25000"/>
                    <a:alpha val="70000"/>
                  </a:schemeClr>
                </a:solidFill>
              </p:spPr>
              <p:txBody>
                <a:bodyPr vert="horz" wrap="square" lIns="91440" tIns="45720" rIns="91440" bIns="45720"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mj-lt"/>
                      <a:cs typeface="+mn-cs"/>
                    </a:rPr>
                    <a:t>Data monitoring committee</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Glenn M. </a:t>
                  </a:r>
                  <a:r>
                    <a:rPr kumimoji="0" lang="en-GB" sz="12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Chertow</a:t>
                  </a:r>
                  <a:r>
                    <a:rPr kumimoji="0" lang="en-GB" sz="12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(USA), Murray Epstein (USA), Tim Friede (Germany), </a:t>
                  </a:r>
                  <a:r>
                    <a:rPr kumimoji="0" lang="en-GB" sz="12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Adeera</a:t>
                  </a:r>
                  <a:r>
                    <a:rPr kumimoji="0" lang="en-GB" sz="12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Levin (Canada), Johannes F.E. Mann (Germany)</a:t>
                  </a:r>
                  <a:endParaRPr kumimoji="0" lang="en-GB" sz="14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6FEA05A-525E-BBDD-9D36-7F4F516DB8B2}"/>
                    </a:ext>
                  </a:extLst>
                </p:cNvPr>
                <p:cNvSpPr txBox="1"/>
                <p:nvPr/>
              </p:nvSpPr>
              <p:spPr>
                <a:xfrm>
                  <a:off x="1121420" y="23147649"/>
                  <a:ext cx="9546579" cy="44292500"/>
                </a:xfrm>
                <a:prstGeom prst="rect">
                  <a:avLst/>
                </a:prstGeom>
                <a:solidFill>
                  <a:schemeClr val="bg2">
                    <a:lumMod val="75000"/>
                    <a:alpha val="70000"/>
                  </a:schemeClr>
                </a:solidFill>
              </p:spPr>
              <p:txBody>
                <a:bodyPr vert="horz" wrap="square" lIns="91440" tIns="45720" rIns="91440" bIns="45720"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mj-lt"/>
                      <a:cs typeface="+mn-cs"/>
                    </a:rPr>
                    <a:t>Investigators</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kern="0" noProof="0">
                      <a:solidFill>
                        <a:schemeClr val="bg1"/>
                      </a:solidFill>
                      <a:latin typeface="+mj-lt"/>
                      <a:cs typeface="+mn-cs"/>
                    </a:rPr>
                    <a:t>National lead investigator coordinator: </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100" kern="0" noProof="0">
                      <a:solidFill>
                        <a:schemeClr val="bg1"/>
                      </a:solidFill>
                      <a:latin typeface="+mj-lt"/>
                      <a:cs typeface="+mn-cs"/>
                    </a:rPr>
                    <a:t>Panteleimon (Pantelis) Sarafidis</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Argentina</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Rafael Maldonado (national lead), Paola Aguerre, Paula Arenas, Mariano Arriola, Claudia Emilce Baccaro, Maria Bevilacqua, Julio Bittar, Dafne </a:t>
                  </a:r>
                  <a:r>
                    <a:rPr lang="en-GB" sz="1100" noProof="0" err="1">
                      <a:solidFill>
                        <a:schemeClr val="bg1"/>
                      </a:solidFill>
                      <a:latin typeface="Arial" panose="020B0604020202020204" pitchFamily="34" charset="0"/>
                      <a:cs typeface="Arial" panose="020B0604020202020204" pitchFamily="34" charset="0"/>
                    </a:rPr>
                    <a:t>Brodschi</a:t>
                  </a:r>
                  <a:r>
                    <a:rPr lang="en-GB" sz="1100" noProof="0">
                      <a:solidFill>
                        <a:schemeClr val="bg1"/>
                      </a:solidFill>
                      <a:latin typeface="Arial" panose="020B0604020202020204" pitchFamily="34" charset="0"/>
                      <a:cs typeface="Arial" panose="020B0604020202020204" pitchFamily="34" charset="0"/>
                    </a:rPr>
                    <a:t>, Julia Caceres, Gina </a:t>
                  </a:r>
                  <a:r>
                    <a:rPr lang="en-GB" sz="1100" noProof="0" err="1">
                      <a:solidFill>
                        <a:schemeClr val="bg1"/>
                      </a:solidFill>
                      <a:latin typeface="Arial" panose="020B0604020202020204" pitchFamily="34" charset="0"/>
                      <a:cs typeface="Arial" panose="020B0604020202020204" pitchFamily="34" charset="0"/>
                    </a:rPr>
                    <a:t>Campestri</a:t>
                  </a:r>
                  <a:r>
                    <a:rPr lang="en-GB" sz="1100" noProof="0">
                      <a:solidFill>
                        <a:schemeClr val="bg1"/>
                      </a:solidFill>
                      <a:latin typeface="Arial" panose="020B0604020202020204" pitchFamily="34" charset="0"/>
                      <a:cs typeface="Arial" panose="020B0604020202020204" pitchFamily="34" charset="0"/>
                    </a:rPr>
                    <a:t>, Maria Cecilia Cantero, Santiago Cardona, Florencia Casan, Evelin Cassini, Gustavo Catalano, Mariano Chahin, Natalia </a:t>
                  </a:r>
                  <a:r>
                    <a:rPr lang="en-GB" sz="1100" noProof="0" err="1">
                      <a:solidFill>
                        <a:schemeClr val="bg1"/>
                      </a:solidFill>
                      <a:latin typeface="Arial" panose="020B0604020202020204" pitchFamily="34" charset="0"/>
                      <a:cs typeface="Arial" panose="020B0604020202020204" pitchFamily="34" charset="0"/>
                    </a:rPr>
                    <a:t>Cluigt</a:t>
                  </a:r>
                  <a:r>
                    <a:rPr lang="en-GB" sz="1100" noProof="0">
                      <a:solidFill>
                        <a:schemeClr val="bg1"/>
                      </a:solidFill>
                      <a:latin typeface="Arial" panose="020B0604020202020204" pitchFamily="34" charset="0"/>
                      <a:cs typeface="Arial" panose="020B0604020202020204" pitchFamily="34" charset="0"/>
                    </a:rPr>
                    <a:t>, Ana Florencia Comes, Pamela Delgado, Maria Paula Dionisi, Silvina Dominguez, Rocio Fernandez, Elizabeth </a:t>
                  </a:r>
                  <a:r>
                    <a:rPr lang="en-GB" sz="1100" noProof="0" err="1">
                      <a:solidFill>
                        <a:schemeClr val="bg1"/>
                      </a:solidFill>
                      <a:latin typeface="Arial" panose="020B0604020202020204" pitchFamily="34" charset="0"/>
                      <a:cs typeface="Arial" panose="020B0604020202020204" pitchFamily="34" charset="0"/>
                    </a:rPr>
                    <a:t>Gelersztein</a:t>
                  </a:r>
                  <a:r>
                    <a:rPr lang="en-GB" sz="1100" noProof="0">
                      <a:solidFill>
                        <a:schemeClr val="bg1"/>
                      </a:solidFill>
                      <a:latin typeface="Arial" panose="020B0604020202020204" pitchFamily="34" charset="0"/>
                      <a:cs typeface="Arial" panose="020B0604020202020204" pitchFamily="34" charset="0"/>
                    </a:rPr>
                    <a:t>, Sandra Giacometti, Diego Andres Mohr </a:t>
                  </a:r>
                  <a:r>
                    <a:rPr lang="en-GB" sz="1100" noProof="0" err="1">
                      <a:solidFill>
                        <a:schemeClr val="bg1"/>
                      </a:solidFill>
                      <a:latin typeface="Arial" panose="020B0604020202020204" pitchFamily="34" charset="0"/>
                      <a:cs typeface="Arial" panose="020B0604020202020204" pitchFamily="34" charset="0"/>
                    </a:rPr>
                    <a:t>Gosparini</a:t>
                  </a:r>
                  <a:r>
                    <a:rPr lang="en-GB" sz="1100" noProof="0">
                      <a:solidFill>
                        <a:schemeClr val="bg1"/>
                      </a:solidFill>
                      <a:latin typeface="Arial" panose="020B0604020202020204" pitchFamily="34" charset="0"/>
                      <a:cs typeface="Arial" panose="020B0604020202020204" pitchFamily="34" charset="0"/>
                    </a:rPr>
                    <a:t>, Fernando Pedro </a:t>
                  </a:r>
                  <a:r>
                    <a:rPr lang="en-GB" sz="1100" noProof="0" err="1">
                      <a:solidFill>
                        <a:schemeClr val="bg1"/>
                      </a:solidFill>
                      <a:latin typeface="Arial" panose="020B0604020202020204" pitchFamily="34" charset="0"/>
                      <a:cs typeface="Arial" panose="020B0604020202020204" pitchFamily="34" charset="0"/>
                    </a:rPr>
                    <a:t>Guerlloy</a:t>
                  </a:r>
                  <a:r>
                    <a:rPr lang="en-GB" sz="1100" noProof="0">
                      <a:solidFill>
                        <a:schemeClr val="bg1"/>
                      </a:solidFill>
                      <a:latin typeface="Arial" panose="020B0604020202020204" pitchFamily="34" charset="0"/>
                      <a:cs typeface="Arial" panose="020B0604020202020204" pitchFamily="34" charset="0"/>
                    </a:rPr>
                    <a:t>, Fernando Halac, Miguel Angel </a:t>
                  </a:r>
                  <a:r>
                    <a:rPr lang="en-GB" sz="1100" noProof="0" err="1">
                      <a:solidFill>
                        <a:schemeClr val="bg1"/>
                      </a:solidFill>
                      <a:latin typeface="Arial" panose="020B0604020202020204" pitchFamily="34" charset="0"/>
                      <a:cs typeface="Arial" panose="020B0604020202020204" pitchFamily="34" charset="0"/>
                    </a:rPr>
                    <a:t>Hominal</a:t>
                  </a:r>
                  <a:r>
                    <a:rPr lang="en-GB" sz="1100" noProof="0">
                      <a:solidFill>
                        <a:schemeClr val="bg1"/>
                      </a:solidFill>
                      <a:latin typeface="Arial" panose="020B0604020202020204" pitchFamily="34" charset="0"/>
                      <a:cs typeface="Arial" panose="020B0604020202020204" pitchFamily="34" charset="0"/>
                    </a:rPr>
                    <a:t>, Cecilia </a:t>
                  </a:r>
                  <a:r>
                    <a:rPr lang="en-GB" sz="1100" noProof="0" err="1">
                      <a:solidFill>
                        <a:schemeClr val="bg1"/>
                      </a:solidFill>
                      <a:latin typeface="Arial" panose="020B0604020202020204" pitchFamily="34" charset="0"/>
                      <a:cs typeface="Arial" panose="020B0604020202020204" pitchFamily="34" charset="0"/>
                    </a:rPr>
                    <a:t>Igarzabal</a:t>
                  </a:r>
                  <a:r>
                    <a:rPr lang="en-GB" sz="1100" noProof="0">
                      <a:solidFill>
                        <a:schemeClr val="bg1"/>
                      </a:solidFill>
                      <a:latin typeface="Arial" panose="020B0604020202020204" pitchFamily="34" charset="0"/>
                      <a:cs typeface="Arial" panose="020B0604020202020204" pitchFamily="34" charset="0"/>
                    </a:rPr>
                    <a:t>, Veronica Lacoste, Micaela Leis, Pablo Martinez, Virginia Rama, Lucia Rodriguez, Silvia Rodriguez, Luciana Rovegno, Benjamin Saenz, Maria Victoria </a:t>
                  </a:r>
                  <a:r>
                    <a:rPr lang="en-GB" sz="1100" noProof="0" err="1">
                      <a:solidFill>
                        <a:schemeClr val="bg1"/>
                      </a:solidFill>
                      <a:latin typeface="Arial" panose="020B0604020202020204" pitchFamily="34" charset="0"/>
                      <a:cs typeface="Arial" panose="020B0604020202020204" pitchFamily="34" charset="0"/>
                    </a:rPr>
                    <a:t>Sobredo</a:t>
                  </a:r>
                  <a:r>
                    <a:rPr lang="en-GB" sz="1100" noProof="0">
                      <a:solidFill>
                        <a:schemeClr val="bg1"/>
                      </a:solidFill>
                      <a:latin typeface="Arial" panose="020B0604020202020204" pitchFamily="34" charset="0"/>
                      <a:cs typeface="Arial" panose="020B0604020202020204" pitchFamily="34" charset="0"/>
                    </a:rPr>
                    <a:t>, Matias Suarez, Patricia Varela, Guido Villalobo, </a:t>
                  </a:r>
                  <a:r>
                    <a:rPr lang="en-GB" sz="1100" noProof="0" err="1">
                      <a:solidFill>
                        <a:schemeClr val="bg1"/>
                      </a:solidFill>
                      <a:latin typeface="Arial" panose="020B0604020202020204" pitchFamily="34" charset="0"/>
                      <a:cs typeface="Arial" panose="020B0604020202020204" pitchFamily="34" charset="0"/>
                    </a:rPr>
                    <a:t>Sernia</a:t>
                  </a:r>
                  <a:r>
                    <a:rPr lang="en-GB" sz="1100" noProof="0">
                      <a:solidFill>
                        <a:schemeClr val="bg1"/>
                      </a:solidFill>
                      <a:latin typeface="Arial" panose="020B0604020202020204" pitchFamily="34" charset="0"/>
                      <a:cs typeface="Arial" panose="020B0604020202020204" pitchFamily="34" charset="0"/>
                    </a:rPr>
                    <a:t> Virginia, Diego </a:t>
                  </a:r>
                  <a:r>
                    <a:rPr lang="en-GB" sz="1100" noProof="0" err="1">
                      <a:solidFill>
                        <a:schemeClr val="bg1"/>
                      </a:solidFill>
                      <a:latin typeface="Arial" panose="020B0604020202020204" pitchFamily="34" charset="0"/>
                      <a:cs typeface="Arial" panose="020B0604020202020204" pitchFamily="34" charset="0"/>
                    </a:rPr>
                    <a:t>Waserman</a:t>
                  </a:r>
                  <a:r>
                    <a:rPr lang="en-GB" sz="1100" noProof="0">
                      <a:solidFill>
                        <a:schemeClr val="bg1"/>
                      </a:solidFill>
                      <a:latin typeface="Arial" panose="020B0604020202020204" pitchFamily="34" charset="0"/>
                      <a:cs typeface="Arial" panose="020B0604020202020204" pitchFamily="34" charset="0"/>
                    </a:rPr>
                    <a:t>, Daniela Magali Zaccaro, Javier Zaidman</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Australia </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David Packham (national lead), Sunil Badve, Melissa Cheetham, Jenny Chen, Kathryn </a:t>
                  </a:r>
                  <a:r>
                    <a:rPr lang="en-GB" sz="1100" noProof="0" err="1">
                      <a:solidFill>
                        <a:schemeClr val="bg1"/>
                      </a:solidFill>
                      <a:latin typeface="Arial" panose="020B0604020202020204" pitchFamily="34" charset="0"/>
                      <a:cs typeface="Arial" panose="020B0604020202020204" pitchFamily="34" charset="0"/>
                    </a:rPr>
                    <a:t>Ducharlet</a:t>
                  </a:r>
                  <a:r>
                    <a:rPr lang="en-GB" sz="1100" noProof="0">
                      <a:solidFill>
                        <a:schemeClr val="bg1"/>
                      </a:solidFill>
                      <a:latin typeface="Arial" panose="020B0604020202020204" pitchFamily="34" charset="0"/>
                      <a:cs typeface="Arial" panose="020B0604020202020204" pitchFamily="34" charset="0"/>
                    </a:rPr>
                    <a:t>, Dov Degen, Yusuf Eqbal, Adam Flavell, Celine Foote, Nicholas Gray, Carmel Hawley, Peter Hollett, Jane Holt, Louis Huang, Nicole Isbel, Dev Jegatheesan, Rathika Krishnasamy, Christina Lai, Cathie Lane, Darren Lee, Kumaradevan Mahadevan, George Mangos, Euan Noble, Eugenia </a:t>
                  </a:r>
                  <a:r>
                    <a:rPr lang="en-GB" sz="1100" noProof="0" err="1">
                      <a:solidFill>
                        <a:schemeClr val="bg1"/>
                      </a:solidFill>
                      <a:latin typeface="Arial" panose="020B0604020202020204" pitchFamily="34" charset="0"/>
                      <a:cs typeface="Arial" panose="020B0604020202020204" pitchFamily="34" charset="0"/>
                    </a:rPr>
                    <a:t>Pedagogos</a:t>
                  </a:r>
                  <a:r>
                    <a:rPr lang="en-GB" sz="1100" noProof="0">
                      <a:solidFill>
                        <a:schemeClr val="bg1"/>
                      </a:solidFill>
                      <a:latin typeface="Arial" panose="020B0604020202020204" pitchFamily="34" charset="0"/>
                      <a:cs typeface="Arial" panose="020B0604020202020204" pitchFamily="34" charset="0"/>
                    </a:rPr>
                    <a:t>, Mona </a:t>
                  </a:r>
                  <a:r>
                    <a:rPr lang="en-GB" sz="1100" noProof="0" err="1">
                      <a:solidFill>
                        <a:schemeClr val="bg1"/>
                      </a:solidFill>
                      <a:latin typeface="Arial" panose="020B0604020202020204" pitchFamily="34" charset="0"/>
                      <a:cs typeface="Arial" panose="020B0604020202020204" pitchFamily="34" charset="0"/>
                    </a:rPr>
                    <a:t>Razavian</a:t>
                  </a:r>
                  <a:r>
                    <a:rPr lang="en-GB" sz="1100" noProof="0">
                      <a:solidFill>
                        <a:schemeClr val="bg1"/>
                      </a:solidFill>
                      <a:latin typeface="Arial" panose="020B0604020202020204" pitchFamily="34" charset="0"/>
                      <a:cs typeface="Arial" panose="020B0604020202020204" pitchFamily="34" charset="0"/>
                    </a:rPr>
                    <a:t>, Angus Ritchie, Matthew Roberts, Kate Robson, </a:t>
                  </a:r>
                  <a:r>
                    <a:rPr lang="en-GB" sz="1100" noProof="0" err="1">
                      <a:solidFill>
                        <a:schemeClr val="bg1"/>
                      </a:solidFill>
                      <a:latin typeface="Arial" panose="020B0604020202020204" pitchFamily="34" charset="0"/>
                      <a:cs typeface="Arial" panose="020B0604020202020204" pitchFamily="34" charset="0"/>
                    </a:rPr>
                    <a:t>Shaundeep</a:t>
                  </a:r>
                  <a:r>
                    <a:rPr lang="en-GB" sz="1100" noProof="0">
                      <a:solidFill>
                        <a:schemeClr val="bg1"/>
                      </a:solidFill>
                      <a:latin typeface="Arial" panose="020B0604020202020204" pitchFamily="34" charset="0"/>
                      <a:cs typeface="Arial" panose="020B0604020202020204" pitchFamily="34" charset="0"/>
                    </a:rPr>
                    <a:t> Sen, Amanda Wang, Jane Waugh, Muh </a:t>
                  </a:r>
                  <a:r>
                    <a:rPr lang="en-GB" sz="1100" noProof="0" err="1">
                      <a:solidFill>
                        <a:schemeClr val="bg1"/>
                      </a:solidFill>
                      <a:latin typeface="Arial" panose="020B0604020202020204" pitchFamily="34" charset="0"/>
                      <a:cs typeface="Arial" panose="020B0604020202020204" pitchFamily="34" charset="0"/>
                    </a:rPr>
                    <a:t>Geot</a:t>
                  </a:r>
                  <a:r>
                    <a:rPr lang="en-GB" sz="1100" noProof="0">
                      <a:solidFill>
                        <a:schemeClr val="bg1"/>
                      </a:solidFill>
                      <a:latin typeface="Arial" panose="020B0604020202020204" pitchFamily="34" charset="0"/>
                      <a:cs typeface="Arial" panose="020B0604020202020204" pitchFamily="34" charset="0"/>
                    </a:rPr>
                    <a:t> Wong, Lucy Wynter</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Belgium</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Marijn </a:t>
                  </a:r>
                  <a:r>
                    <a:rPr lang="en-GB" sz="1100" noProof="0" err="1">
                      <a:solidFill>
                        <a:schemeClr val="bg1"/>
                      </a:solidFill>
                      <a:latin typeface="Arial" panose="020B0604020202020204" pitchFamily="34" charset="0"/>
                      <a:cs typeface="Arial" panose="020B0604020202020204" pitchFamily="34" charset="0"/>
                    </a:rPr>
                    <a:t>Speeckaert</a:t>
                  </a:r>
                  <a:r>
                    <a:rPr lang="en-GB" sz="1100" noProof="0">
                      <a:solidFill>
                        <a:schemeClr val="bg1"/>
                      </a:solidFill>
                      <a:latin typeface="Arial" panose="020B0604020202020204" pitchFamily="34" charset="0"/>
                      <a:cs typeface="Arial" panose="020B0604020202020204" pitchFamily="34" charset="0"/>
                    </a:rPr>
                    <a:t> (national lead), Bert </a:t>
                  </a:r>
                  <a:r>
                    <a:rPr lang="en-GB" sz="1100" noProof="0" err="1">
                      <a:solidFill>
                        <a:schemeClr val="bg1"/>
                      </a:solidFill>
                      <a:latin typeface="Arial" panose="020B0604020202020204" pitchFamily="34" charset="0"/>
                      <a:cs typeface="Arial" panose="020B0604020202020204" pitchFamily="34" charset="0"/>
                    </a:rPr>
                    <a:t>Bammens</a:t>
                  </a:r>
                  <a:r>
                    <a:rPr lang="en-GB" sz="1100" noProof="0">
                      <a:solidFill>
                        <a:schemeClr val="bg1"/>
                      </a:solidFill>
                      <a:latin typeface="Arial" panose="020B0604020202020204" pitchFamily="34" charset="0"/>
                      <a:cs typeface="Arial" panose="020B0604020202020204" pitchFamily="34" charset="0"/>
                    </a:rPr>
                    <a:t>, Kathleen Claes, Marc </a:t>
                  </a:r>
                  <a:r>
                    <a:rPr lang="en-GB" sz="1100" noProof="0" err="1">
                      <a:solidFill>
                        <a:schemeClr val="bg1"/>
                      </a:solidFill>
                      <a:latin typeface="Arial" panose="020B0604020202020204" pitchFamily="34" charset="0"/>
                      <a:cs typeface="Arial" panose="020B0604020202020204" pitchFamily="34" charset="0"/>
                    </a:rPr>
                    <a:t>Decupere</a:t>
                  </a:r>
                  <a:r>
                    <a:rPr lang="en-GB" sz="1100" noProof="0">
                      <a:solidFill>
                        <a:schemeClr val="bg1"/>
                      </a:solidFill>
                      <a:latin typeface="Arial" panose="020B0604020202020204" pitchFamily="34" charset="0"/>
                      <a:cs typeface="Arial" panose="020B0604020202020204" pitchFamily="34" charset="0"/>
                    </a:rPr>
                    <a:t>, Katrien De </a:t>
                  </a:r>
                  <a:r>
                    <a:rPr lang="en-GB" sz="1100" noProof="0" err="1">
                      <a:solidFill>
                        <a:schemeClr val="bg1"/>
                      </a:solidFill>
                      <a:latin typeface="Arial" panose="020B0604020202020204" pitchFamily="34" charset="0"/>
                      <a:cs typeface="Arial" panose="020B0604020202020204" pitchFamily="34" charset="0"/>
                    </a:rPr>
                    <a:t>Vusser</a:t>
                  </a:r>
                  <a:r>
                    <a:rPr lang="en-GB" sz="1100" noProof="0">
                      <a:solidFill>
                        <a:schemeClr val="bg1"/>
                      </a:solidFill>
                      <a:latin typeface="Arial" panose="020B0604020202020204" pitchFamily="34" charset="0"/>
                      <a:cs typeface="Arial" panose="020B0604020202020204" pitchFamily="34" charset="0"/>
                    </a:rPr>
                    <a:t>, Bernard Dubois, Peter </a:t>
                  </a:r>
                  <a:r>
                    <a:rPr lang="en-GB" sz="1100" noProof="0" err="1">
                      <a:solidFill>
                        <a:schemeClr val="bg1"/>
                      </a:solidFill>
                      <a:latin typeface="Arial" panose="020B0604020202020204" pitchFamily="34" charset="0"/>
                      <a:cs typeface="Arial" panose="020B0604020202020204" pitchFamily="34" charset="0"/>
                    </a:rPr>
                    <a:t>Doubel</a:t>
                  </a:r>
                  <a:r>
                    <a:rPr lang="en-GB" sz="1100" noProof="0">
                      <a:solidFill>
                        <a:schemeClr val="bg1"/>
                      </a:solidFill>
                      <a:latin typeface="Arial" panose="020B0604020202020204" pitchFamily="34" charset="0"/>
                      <a:cs typeface="Arial" panose="020B0604020202020204" pitchFamily="34" charset="0"/>
                    </a:rPr>
                    <a:t>, Pieter </a:t>
                  </a:r>
                  <a:r>
                    <a:rPr lang="en-GB" sz="1100" noProof="0" err="1">
                      <a:solidFill>
                        <a:schemeClr val="bg1"/>
                      </a:solidFill>
                      <a:latin typeface="Arial" panose="020B0604020202020204" pitchFamily="34" charset="0"/>
                      <a:cs typeface="Arial" panose="020B0604020202020204" pitchFamily="34" charset="0"/>
                    </a:rPr>
                    <a:t>Evenepoel</a:t>
                  </a:r>
                  <a:r>
                    <a:rPr lang="en-GB" sz="1100" noProof="0">
                      <a:solidFill>
                        <a:schemeClr val="bg1"/>
                      </a:solidFill>
                      <a:latin typeface="Arial" panose="020B0604020202020204" pitchFamily="34" charset="0"/>
                      <a:cs typeface="Arial" panose="020B0604020202020204" pitchFamily="34" charset="0"/>
                    </a:rPr>
                    <a:t>, Michel Jadoul, Francois </a:t>
                  </a:r>
                  <a:r>
                    <a:rPr lang="en-GB" sz="1100" noProof="0" err="1">
                      <a:solidFill>
                        <a:schemeClr val="bg1"/>
                      </a:solidFill>
                      <a:latin typeface="Arial" panose="020B0604020202020204" pitchFamily="34" charset="0"/>
                      <a:cs typeface="Arial" panose="020B0604020202020204" pitchFamily="34" charset="0"/>
                    </a:rPr>
                    <a:t>Jouret</a:t>
                  </a:r>
                  <a:r>
                    <a:rPr lang="en-GB" sz="1100" noProof="0">
                      <a:solidFill>
                        <a:schemeClr val="bg1"/>
                      </a:solidFill>
                      <a:latin typeface="Arial" panose="020B0604020202020204" pitchFamily="34" charset="0"/>
                      <a:cs typeface="Arial" panose="020B0604020202020204" pitchFamily="34" charset="0"/>
                    </a:rPr>
                    <a:t>, Laura Labriola, Laura Labriola, Bart Maes, Thomas Malfait, Gert </a:t>
                  </a:r>
                  <a:r>
                    <a:rPr lang="en-GB" sz="1100" noProof="0" err="1">
                      <a:solidFill>
                        <a:schemeClr val="bg1"/>
                      </a:solidFill>
                      <a:latin typeface="Arial" panose="020B0604020202020204" pitchFamily="34" charset="0"/>
                      <a:cs typeface="Arial" panose="020B0604020202020204" pitchFamily="34" charset="0"/>
                    </a:rPr>
                    <a:t>Meeus</a:t>
                  </a:r>
                  <a:r>
                    <a:rPr lang="en-GB" sz="1100" noProof="0">
                      <a:solidFill>
                        <a:schemeClr val="bg1"/>
                      </a:solidFill>
                      <a:latin typeface="Arial" panose="020B0604020202020204" pitchFamily="34" charset="0"/>
                      <a:cs typeface="Arial" panose="020B0604020202020204" pitchFamily="34" charset="0"/>
                    </a:rPr>
                    <a:t>, Bjorn Meijers, Maarten </a:t>
                  </a:r>
                  <a:r>
                    <a:rPr lang="en-GB" sz="1100" noProof="0" err="1">
                      <a:solidFill>
                        <a:schemeClr val="bg1"/>
                      </a:solidFill>
                      <a:latin typeface="Arial" panose="020B0604020202020204" pitchFamily="34" charset="0"/>
                      <a:cs typeface="Arial" panose="020B0604020202020204" pitchFamily="34" charset="0"/>
                    </a:rPr>
                    <a:t>Naesens</a:t>
                  </a:r>
                  <a:r>
                    <a:rPr lang="en-GB" sz="1100" noProof="0">
                      <a:solidFill>
                        <a:schemeClr val="bg1"/>
                      </a:solidFill>
                      <a:latin typeface="Arial" panose="020B0604020202020204" pitchFamily="34" charset="0"/>
                      <a:cs typeface="Arial" panose="020B0604020202020204" pitchFamily="34" charset="0"/>
                    </a:rPr>
                    <a:t>, Olivier </a:t>
                  </a:r>
                  <a:r>
                    <a:rPr lang="en-GB" sz="1100" noProof="0" err="1">
                      <a:solidFill>
                        <a:schemeClr val="bg1"/>
                      </a:solidFill>
                      <a:latin typeface="Arial" panose="020B0604020202020204" pitchFamily="34" charset="0"/>
                      <a:cs typeface="Arial" panose="020B0604020202020204" pitchFamily="34" charset="0"/>
                    </a:rPr>
                    <a:t>Schockaert</a:t>
                  </a:r>
                  <a:r>
                    <a:rPr lang="en-GB" sz="1100" noProof="0">
                      <a:solidFill>
                        <a:schemeClr val="bg1"/>
                      </a:solidFill>
                      <a:latin typeface="Arial" panose="020B0604020202020204" pitchFamily="34" charset="0"/>
                      <a:cs typeface="Arial" panose="020B0604020202020204" pitchFamily="34" charset="0"/>
                    </a:rPr>
                    <a:t>, Wim Van Biesen, Amaryllis Van </a:t>
                  </a:r>
                  <a:r>
                    <a:rPr lang="en-GB" sz="1100" noProof="0" err="1">
                      <a:solidFill>
                        <a:schemeClr val="bg1"/>
                      </a:solidFill>
                      <a:latin typeface="Arial" panose="020B0604020202020204" pitchFamily="34" charset="0"/>
                      <a:cs typeface="Arial" panose="020B0604020202020204" pitchFamily="34" charset="0"/>
                    </a:rPr>
                    <a:t>Craenenbroeck</a:t>
                  </a:r>
                  <a:r>
                    <a:rPr lang="en-GB" sz="1100" noProof="0">
                      <a:solidFill>
                        <a:schemeClr val="bg1"/>
                      </a:solidFill>
                      <a:latin typeface="Arial" panose="020B0604020202020204" pitchFamily="34" charset="0"/>
                      <a:cs typeface="Arial" panose="020B0604020202020204" pitchFamily="34" charset="0"/>
                    </a:rPr>
                    <a:t>, Elliott Van </a:t>
                  </a:r>
                  <a:r>
                    <a:rPr lang="en-GB" sz="1100" noProof="0" err="1">
                      <a:solidFill>
                        <a:schemeClr val="bg1"/>
                      </a:solidFill>
                      <a:latin typeface="Arial" panose="020B0604020202020204" pitchFamily="34" charset="0"/>
                      <a:cs typeface="Arial" panose="020B0604020202020204" pitchFamily="34" charset="0"/>
                    </a:rPr>
                    <a:t>Regemorter</a:t>
                  </a:r>
                  <a:r>
                    <a:rPr lang="en-GB" sz="1100" noProof="0">
                      <a:solidFill>
                        <a:schemeClr val="bg1"/>
                      </a:solidFill>
                      <a:latin typeface="Arial" panose="020B0604020202020204" pitchFamily="34" charset="0"/>
                      <a:cs typeface="Arial" panose="020B0604020202020204" pitchFamily="34" charset="0"/>
                    </a:rPr>
                    <a:t>, An Vanacker, Liesbeth Viaene</a:t>
                  </a:r>
                  <a:endParaRPr lang="en-GB" sz="1100" b="1" noProof="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Bulgaria</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Svetla </a:t>
                  </a:r>
                  <a:r>
                    <a:rPr lang="en-GB" sz="1100" noProof="0" err="1">
                      <a:solidFill>
                        <a:schemeClr val="bg1"/>
                      </a:solidFill>
                      <a:latin typeface="Arial" panose="020B0604020202020204" pitchFamily="34" charset="0"/>
                      <a:cs typeface="Arial" panose="020B0604020202020204" pitchFamily="34" charset="0"/>
                    </a:rPr>
                    <a:t>Stamova</a:t>
                  </a:r>
                  <a:r>
                    <a:rPr lang="en-GB" sz="1100" noProof="0">
                      <a:solidFill>
                        <a:schemeClr val="bg1"/>
                      </a:solidFill>
                      <a:latin typeface="Arial" panose="020B0604020202020204" pitchFamily="34" charset="0"/>
                      <a:cs typeface="Arial" panose="020B0604020202020204" pitchFamily="34" charset="0"/>
                    </a:rPr>
                    <a:t> (national lead), Gencho </a:t>
                  </a:r>
                  <a:r>
                    <a:rPr lang="en-GB" sz="1100" noProof="0" err="1">
                      <a:solidFill>
                        <a:schemeClr val="bg1"/>
                      </a:solidFill>
                      <a:latin typeface="Arial" panose="020B0604020202020204" pitchFamily="34" charset="0"/>
                      <a:cs typeface="Arial" panose="020B0604020202020204" pitchFamily="34" charset="0"/>
                    </a:rPr>
                    <a:t>Arabadzhiev</a:t>
                  </a:r>
                  <a:r>
                    <a:rPr lang="en-GB" sz="1100" noProof="0">
                      <a:solidFill>
                        <a:schemeClr val="bg1"/>
                      </a:solidFill>
                      <a:latin typeface="Arial" panose="020B0604020202020204" pitchFamily="34" charset="0"/>
                      <a:cs typeface="Arial" panose="020B0604020202020204" pitchFamily="34" charset="0"/>
                    </a:rPr>
                    <a:t>, Lachezar Atanasov, Stela </a:t>
                  </a:r>
                  <a:r>
                    <a:rPr lang="en-GB" sz="1100" noProof="0" err="1">
                      <a:solidFill>
                        <a:schemeClr val="bg1"/>
                      </a:solidFill>
                      <a:latin typeface="Arial" panose="020B0604020202020204" pitchFamily="34" charset="0"/>
                      <a:cs typeface="Arial" panose="020B0604020202020204" pitchFamily="34" charset="0"/>
                    </a:rPr>
                    <a:t>Bilcheva</a:t>
                  </a:r>
                  <a:r>
                    <a:rPr lang="en-GB" sz="1100" noProof="0">
                      <a:solidFill>
                        <a:schemeClr val="bg1"/>
                      </a:solidFill>
                      <a:latin typeface="Arial" panose="020B0604020202020204" pitchFamily="34" charset="0"/>
                      <a:cs typeface="Arial" panose="020B0604020202020204" pitchFamily="34" charset="0"/>
                    </a:rPr>
                    <a:t>, Christo Dimitrov, Irena Dimitrova, Ivan Georgiev, Ivan </a:t>
                  </a:r>
                  <a:r>
                    <a:rPr lang="en-GB" sz="1100" noProof="0" err="1">
                      <a:solidFill>
                        <a:schemeClr val="bg1"/>
                      </a:solidFill>
                      <a:latin typeface="Arial" panose="020B0604020202020204" pitchFamily="34" charset="0"/>
                      <a:cs typeface="Arial" panose="020B0604020202020204" pitchFamily="34" charset="0"/>
                    </a:rPr>
                    <a:t>Gerchev</a:t>
                  </a:r>
                  <a:r>
                    <a:rPr lang="en-GB" sz="1100" noProof="0">
                      <a:solidFill>
                        <a:schemeClr val="bg1"/>
                      </a:solidFill>
                      <a:latin typeface="Arial" panose="020B0604020202020204" pitchFamily="34" charset="0"/>
                      <a:cs typeface="Arial" panose="020B0604020202020204" pitchFamily="34" charset="0"/>
                    </a:rPr>
                    <a:t>, Lyubomir Hristov, Veselin </a:t>
                  </a:r>
                  <a:r>
                    <a:rPr lang="en-GB" sz="1100" noProof="0" err="1">
                      <a:solidFill>
                        <a:schemeClr val="bg1"/>
                      </a:solidFill>
                      <a:latin typeface="Arial" panose="020B0604020202020204" pitchFamily="34" charset="0"/>
                      <a:cs typeface="Arial" panose="020B0604020202020204" pitchFamily="34" charset="0"/>
                    </a:rPr>
                    <a:t>Hristozov</a:t>
                  </a:r>
                  <a:r>
                    <a:rPr lang="en-GB" sz="1100" noProof="0">
                      <a:solidFill>
                        <a:schemeClr val="bg1"/>
                      </a:solidFill>
                      <a:latin typeface="Arial" panose="020B0604020202020204" pitchFamily="34" charset="0"/>
                      <a:cs typeface="Arial" panose="020B0604020202020204" pitchFamily="34" charset="0"/>
                    </a:rPr>
                    <a:t>, Stefan </a:t>
                  </a:r>
                  <a:r>
                    <a:rPr lang="en-GB" sz="1100" noProof="0" err="1">
                      <a:solidFill>
                        <a:schemeClr val="bg1"/>
                      </a:solidFill>
                      <a:latin typeface="Arial" panose="020B0604020202020204" pitchFamily="34" charset="0"/>
                      <a:cs typeface="Arial" panose="020B0604020202020204" pitchFamily="34" charset="0"/>
                    </a:rPr>
                    <a:t>Ilchev</a:t>
                  </a:r>
                  <a:r>
                    <a:rPr lang="en-GB" sz="1100" noProof="0">
                      <a:solidFill>
                        <a:schemeClr val="bg1"/>
                      </a:solidFill>
                      <a:latin typeface="Arial" panose="020B0604020202020204" pitchFamily="34" charset="0"/>
                      <a:cs typeface="Arial" panose="020B0604020202020204" pitchFamily="34" charset="0"/>
                    </a:rPr>
                    <a:t>, Georgi Ivanov, Yordanka Ivanova, Boyka Ivanova-</a:t>
                  </a:r>
                  <a:r>
                    <a:rPr lang="en-GB" sz="1100" noProof="0" err="1">
                      <a:solidFill>
                        <a:schemeClr val="bg1"/>
                      </a:solidFill>
                      <a:latin typeface="Arial" panose="020B0604020202020204" pitchFamily="34" charset="0"/>
                      <a:cs typeface="Arial" panose="020B0604020202020204" pitchFamily="34" charset="0"/>
                    </a:rPr>
                    <a:t>Terzieva</a:t>
                  </a:r>
                  <a:r>
                    <a:rPr lang="en-GB" sz="1100" noProof="0">
                      <a:solidFill>
                        <a:schemeClr val="bg1"/>
                      </a:solidFill>
                      <a:latin typeface="Arial" panose="020B0604020202020204" pitchFamily="34" charset="0"/>
                      <a:cs typeface="Arial" panose="020B0604020202020204" pitchFamily="34" charset="0"/>
                    </a:rPr>
                    <a:t>, Kostadin </a:t>
                  </a:r>
                  <a:r>
                    <a:rPr lang="en-GB" sz="1100" noProof="0" err="1">
                      <a:solidFill>
                        <a:schemeClr val="bg1"/>
                      </a:solidFill>
                      <a:latin typeface="Arial" panose="020B0604020202020204" pitchFamily="34" charset="0"/>
                      <a:cs typeface="Arial" panose="020B0604020202020204" pitchFamily="34" charset="0"/>
                    </a:rPr>
                    <a:t>Kichukov</a:t>
                  </a:r>
                  <a:r>
                    <a:rPr lang="en-GB" sz="1100" noProof="0">
                      <a:solidFill>
                        <a:schemeClr val="bg1"/>
                      </a:solidFill>
                      <a:latin typeface="Arial" panose="020B0604020202020204" pitchFamily="34" charset="0"/>
                      <a:cs typeface="Arial" panose="020B0604020202020204" pitchFamily="34" charset="0"/>
                    </a:rPr>
                    <a:t>, Neli Koleva, Georgi </a:t>
                  </a:r>
                  <a:r>
                    <a:rPr lang="en-GB" sz="1100" noProof="0" err="1">
                      <a:solidFill>
                        <a:schemeClr val="bg1"/>
                      </a:solidFill>
                      <a:latin typeface="Arial" panose="020B0604020202020204" pitchFamily="34" charset="0"/>
                      <a:cs typeface="Arial" panose="020B0604020202020204" pitchFamily="34" charset="0"/>
                    </a:rPr>
                    <a:t>Lichev</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Ginka</a:t>
                  </a:r>
                  <a:r>
                    <a:rPr lang="en-GB" sz="1100" noProof="0">
                      <a:solidFill>
                        <a:schemeClr val="bg1"/>
                      </a:solidFill>
                      <a:latin typeface="Arial" panose="020B0604020202020204" pitchFamily="34" charset="0"/>
                      <a:cs typeface="Arial" panose="020B0604020202020204" pitchFamily="34" charset="0"/>
                    </a:rPr>
                    <a:t> Marinova-</a:t>
                  </a:r>
                  <a:r>
                    <a:rPr lang="en-GB" sz="1100" noProof="0" err="1">
                      <a:solidFill>
                        <a:schemeClr val="bg1"/>
                      </a:solidFill>
                      <a:latin typeface="Arial" panose="020B0604020202020204" pitchFamily="34" charset="0"/>
                      <a:cs typeface="Arial" panose="020B0604020202020204" pitchFamily="34" charset="0"/>
                    </a:rPr>
                    <a:t>Racheva</a:t>
                  </a:r>
                  <a:r>
                    <a:rPr lang="en-GB" sz="1100" noProof="0">
                      <a:solidFill>
                        <a:schemeClr val="bg1"/>
                      </a:solidFill>
                      <a:latin typeface="Arial" panose="020B0604020202020204" pitchFamily="34" charset="0"/>
                      <a:cs typeface="Arial" panose="020B0604020202020204" pitchFamily="34" charset="0"/>
                    </a:rPr>
                    <a:t>, Georgi </a:t>
                  </a:r>
                  <a:r>
                    <a:rPr lang="en-GB" sz="1100" noProof="0" err="1">
                      <a:solidFill>
                        <a:schemeClr val="bg1"/>
                      </a:solidFill>
                      <a:latin typeface="Arial" panose="020B0604020202020204" pitchFamily="34" charset="0"/>
                      <a:cs typeface="Arial" panose="020B0604020202020204" pitchFamily="34" charset="0"/>
                    </a:rPr>
                    <a:t>Mazhdrakov</a:t>
                  </a:r>
                  <a:r>
                    <a:rPr lang="en-GB" sz="1100" noProof="0">
                      <a:solidFill>
                        <a:schemeClr val="bg1"/>
                      </a:solidFill>
                      <a:latin typeface="Arial" panose="020B0604020202020204" pitchFamily="34" charset="0"/>
                      <a:cs typeface="Arial" panose="020B0604020202020204" pitchFamily="34" charset="0"/>
                    </a:rPr>
                    <a:t>, Ismed </a:t>
                  </a:r>
                  <a:r>
                    <a:rPr lang="en-GB" sz="1100" noProof="0" err="1">
                      <a:solidFill>
                        <a:schemeClr val="bg1"/>
                      </a:solidFill>
                      <a:latin typeface="Arial" panose="020B0604020202020204" pitchFamily="34" charset="0"/>
                      <a:cs typeface="Arial" panose="020B0604020202020204" pitchFamily="34" charset="0"/>
                    </a:rPr>
                    <a:t>Mehmedov</a:t>
                  </a:r>
                  <a:r>
                    <a:rPr lang="en-GB" sz="1100" noProof="0">
                      <a:solidFill>
                        <a:schemeClr val="bg1"/>
                      </a:solidFill>
                      <a:latin typeface="Arial" panose="020B0604020202020204" pitchFamily="34" charset="0"/>
                      <a:cs typeface="Arial" panose="020B0604020202020204" pitchFamily="34" charset="0"/>
                    </a:rPr>
                    <a:t>, Lora Nikolova, Iliev Rumen, Plamen Pelov, Rositsa Petrova, </a:t>
                  </a:r>
                  <a:r>
                    <a:rPr lang="en-GB" sz="1100" noProof="0" err="1">
                      <a:solidFill>
                        <a:schemeClr val="bg1"/>
                      </a:solidFill>
                      <a:latin typeface="Arial" panose="020B0604020202020204" pitchFamily="34" charset="0"/>
                      <a:cs typeface="Arial" panose="020B0604020202020204" pitchFamily="34" charset="0"/>
                    </a:rPr>
                    <a:t>Blagovest</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Stoimenov</a:t>
                  </a:r>
                  <a:r>
                    <a:rPr lang="en-GB" sz="1100" noProof="0">
                      <a:solidFill>
                        <a:schemeClr val="bg1"/>
                      </a:solidFill>
                      <a:latin typeface="Arial" panose="020B0604020202020204" pitchFamily="34" charset="0"/>
                      <a:cs typeface="Arial" panose="020B0604020202020204" pitchFamily="34" charset="0"/>
                    </a:rPr>
                    <a:t>, Galina Stoyanova, Velina Stoyanova, Vladislava Todorova, Vasil </a:t>
                  </a:r>
                  <a:r>
                    <a:rPr lang="en-GB" sz="1100" noProof="0" err="1">
                      <a:solidFill>
                        <a:schemeClr val="bg1"/>
                      </a:solidFill>
                      <a:latin typeface="Arial" panose="020B0604020202020204" pitchFamily="34" charset="0"/>
                      <a:cs typeface="Arial" panose="020B0604020202020204" pitchFamily="34" charset="0"/>
                    </a:rPr>
                    <a:t>Tsenov</a:t>
                  </a:r>
                  <a:r>
                    <a:rPr lang="en-GB" sz="1100" noProof="0">
                      <a:solidFill>
                        <a:schemeClr val="bg1"/>
                      </a:solidFill>
                      <a:latin typeface="Arial" panose="020B0604020202020204" pitchFamily="34" charset="0"/>
                      <a:cs typeface="Arial" panose="020B0604020202020204" pitchFamily="34" charset="0"/>
                    </a:rPr>
                    <a:t>, Albena Vasileva, Daniela Vasileva, Liliya Vasileva-</a:t>
                  </a:r>
                  <a:r>
                    <a:rPr lang="en-GB" sz="1100" noProof="0" err="1">
                      <a:solidFill>
                        <a:schemeClr val="bg1"/>
                      </a:solidFill>
                      <a:latin typeface="Arial" panose="020B0604020202020204" pitchFamily="34" charset="0"/>
                      <a:cs typeface="Arial" panose="020B0604020202020204" pitchFamily="34" charset="0"/>
                    </a:rPr>
                    <a:t>Boyadzhieva</a:t>
                  </a:r>
                  <a:r>
                    <a:rPr lang="en-GB" sz="1100" noProof="0">
                      <a:solidFill>
                        <a:schemeClr val="bg1"/>
                      </a:solidFill>
                      <a:latin typeface="Arial" panose="020B0604020202020204" pitchFamily="34" charset="0"/>
                      <a:cs typeface="Arial" panose="020B0604020202020204" pitchFamily="34" charset="0"/>
                    </a:rPr>
                    <a:t>, Tsvetelina </a:t>
                  </a:r>
                  <a:r>
                    <a:rPr lang="en-GB" sz="1100" noProof="0" err="1">
                      <a:solidFill>
                        <a:schemeClr val="bg1"/>
                      </a:solidFill>
                      <a:latin typeface="Arial" panose="020B0604020202020204" pitchFamily="34" charset="0"/>
                      <a:cs typeface="Arial" panose="020B0604020202020204" pitchFamily="34" charset="0"/>
                    </a:rPr>
                    <a:t>Vutova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Tundzhay</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Yuztyurk</a:t>
                  </a:r>
                  <a:r>
                    <a:rPr lang="en-GB" sz="1100" noProof="0">
                      <a:solidFill>
                        <a:schemeClr val="bg1"/>
                      </a:solidFill>
                      <a:latin typeface="Arial" panose="020B0604020202020204" pitchFamily="34" charset="0"/>
                      <a:cs typeface="Arial" panose="020B0604020202020204" pitchFamily="34" charset="0"/>
                    </a:rPr>
                    <a:t>, Vladimir Zhelev</a:t>
                  </a:r>
                  <a:endParaRPr lang="en-GB" sz="1100" b="1" noProof="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China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Xiangmei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Chen (national lead),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Yelixiati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Adelibieke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Jianxiang Bai,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Weijing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Bian, Kedan Cai, Yuan Cai, Jingyuan Cao,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Lingxiong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Chai,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Suolinge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Chahan,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Xuejing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Chang, Hong Cheng,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Jinxiu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Cheng, Bo Chen,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Chaosheng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Chen, Cheng Chen, Jia Chen, Lianhua Chen, Long Chen,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Menghua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Chen, Qingping Chen,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Qinkai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Chen,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Ruixue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Chen, Weidong Chen, Xing Chen, Xinghua Chen, Yihua Chen, Caixia Cui, Shuang Cui,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Yingchun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Cui,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Xiaokai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Ding,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Xiaoqiang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Ding, Junwu Dong, Liping Dong,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Xiangnan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Dong, Juan Du,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Xingguo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Du, Weifeng Fan, Ming Fang,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Xiaonan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Feng,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Yingzhou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Geng, Wenyu Gong, Yingli Gu, Yuzhen Guan, Liming Guo, Ling Guo,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Qiaoyan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Guo, Tingting Guo, Ziwei Guo,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Sailaiajimu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Guzailinuer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Dapeng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Hao,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Yaning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Hao, Qin He, Weiming He,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Xiaoquan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He, Yani He,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Xianghua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Hou,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Haiyun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Jijia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Hu, Ping Hu, Weiping Hu, Yanping Hu,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Chengwen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Huang,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Qianyin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Huang,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Shengling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Huang, Wenjing Huang,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Gengru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Jiang,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Chonggao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Jia,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Yonghong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Jin, Bing Li, Hua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Jianfei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Jiefeng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Jing Li,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Minxia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Peilin Li, Peng Li, Qing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Shenheng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Wei Li, Wenge Li, Yinan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Youqi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Yuehong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Zengyan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Hongqing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Liang, Wei Liang,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Yaojun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Liang, Hongli Lin,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Kexuan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Lin, Yongqiang Lin,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Bicheng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Chunxiao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Cuilan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Liu, Dan Liu, Fang Liu, Fanna Liu, Feng Liu,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Guangyi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Liu, Hongyan Liu, Hua Liu, Lei Liu, Longhui Liu, Qiong Liu,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Shengjun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Liu, Siyi Liu, Yu Liu,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Zhifen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Liu, Gang Long,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Haibo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Long,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Yinhua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Long,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Bingpeng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Wanhong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Xuehong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Congwei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Luo, Ping Luo, Qun Luo, Xia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Lv</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Yinqiu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Lv</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Xue Ma, Xiaoyan Meng, Li Ni, Lin Ning, Dan Niu,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Jianying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Niu, Xing Pan, Yan Pan,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Fenfen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Peng,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Chunmei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Qin,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Haiao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Qin,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Wenxian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Qiu, Weidong Ren,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Zhilong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Ren,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Zhakeer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Rexidan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Weifeng Shang, Sinan Shao,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Shujun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Shi, Xuan Shi, Yanling Shi, Yongjun Shi,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Baolin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Bofeng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Su, Ke Su,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Wenxue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Sun,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Xuejuan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Sun,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Yanbei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Sun,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Shuifu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Tang, Xun Tang,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Yingqian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Tang, Yufeng Tang, Yuyan Tang, Qianru Tao, Ming Tian, Haitao Tu, Yan Tu,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Jingfang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 Baoan Wang, Caili Wang, Dao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Deguang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Fang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Fengmei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Fengyun Wang, Hong Wang, Jialin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Jianqin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Kaiyue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Lailiang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Linlin Wang, Rui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Ruifeng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Shuyun Wang, Xiaoling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Xuerong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Ya Wang, Ying Wang, Yu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Zengsi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Wang, Zhigang Wang,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Honglan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Wei,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Xiansen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Wei,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Zhifeng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Wei, Zhongping Wei,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Chaoqing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Guangfu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Guanmin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Wu, Min Wu, Qing Wu,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Shukun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Xueping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Wu, Yang Wu,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Yuou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Xia,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Qijing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Xian, Xiaoyan Xiao, Fei Xiong, Li Xiang, Boyang Xu, Feng Xu, Huiying Xu, Jia Xu,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Junfu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Xu,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Lingcang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Xu, Qianqian Xu,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Xudong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Xu, Yan Xu, Xiaotong Xie, Bing Yan, Jin Yan, Rui Yan,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Aicheng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Yang,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Dingping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Yang, Jie Yang, Min Yang, Xiangdong Yang, Yan Yang,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Yansong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Yang, Qi Yao, Nan Ye, Xiaohan You, Chuanqi Yu, Jinbo Yu, Manshu Yu, Tianyu Yu, Xiaoyang Yu, Ying Yu, Yi Yu, Jun Yuan, Li Zeng, Rong Zeng, Chong Zhang, En Zhang, Han Zhang,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Huidi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Zhang, Ji Zhang, Jianna Zhang,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Zhang, Jingjing Zhang, Jun Zhang, Li Zhang,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Mengyu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Zhang, Min Zhang, Xiaobo Zhang, Xiaoyan Zhang, Yanmin Zhang, Jing Zhao,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Yuancheng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Zhao,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Zhirui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Zhao, Le Zheng, Min Zheng,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Qingfa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Zheng, Ying Zheng, Yu Zhong, Fangfang Zhou, Hua Zhou, Weidong Zhou, Xiaoling Zhou, Yan Zhou,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Haoshen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Zhu, Ya Zhuge, Li Zhuo,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Chunbo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Zou,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Guming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Zou, Jun Zou, Yun Zou, Yurong Zou</a:t>
                  </a:r>
                  <a:endParaRPr lang="en-GB" sz="1100" noProof="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Czech Republic</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Martin </a:t>
                  </a:r>
                  <a:r>
                    <a:rPr lang="en-GB" sz="1100" noProof="0" err="1">
                      <a:solidFill>
                        <a:schemeClr val="bg1"/>
                      </a:solidFill>
                      <a:latin typeface="Arial" panose="020B0604020202020204" pitchFamily="34" charset="0"/>
                      <a:cs typeface="Arial" panose="020B0604020202020204" pitchFamily="34" charset="0"/>
                    </a:rPr>
                    <a:t>Prazny</a:t>
                  </a:r>
                  <a:r>
                    <a:rPr lang="en-GB" sz="1100" noProof="0">
                      <a:solidFill>
                        <a:schemeClr val="bg1"/>
                      </a:solidFill>
                      <a:latin typeface="Arial" panose="020B0604020202020204" pitchFamily="34" charset="0"/>
                      <a:cs typeface="Arial" panose="020B0604020202020204" pitchFamily="34" charset="0"/>
                    </a:rPr>
                    <a:t> (national lead), Petr Bucek, Karolina </a:t>
                  </a:r>
                  <a:r>
                    <a:rPr lang="en-GB" sz="1100" noProof="0" err="1">
                      <a:solidFill>
                        <a:schemeClr val="bg1"/>
                      </a:solidFill>
                      <a:latin typeface="Arial" panose="020B0604020202020204" pitchFamily="34" charset="0"/>
                      <a:cs typeface="Arial" panose="020B0604020202020204" pitchFamily="34" charset="0"/>
                    </a:rPr>
                    <a:t>Chadimova</a:t>
                  </a:r>
                  <a:r>
                    <a:rPr lang="en-GB" sz="1100" noProof="0">
                      <a:solidFill>
                        <a:schemeClr val="bg1"/>
                      </a:solidFill>
                      <a:latin typeface="Arial" panose="020B0604020202020204" pitchFamily="34" charset="0"/>
                      <a:cs typeface="Arial" panose="020B0604020202020204" pitchFamily="34" charset="0"/>
                    </a:rPr>
                    <a:t>, Petra </a:t>
                  </a:r>
                  <a:r>
                    <a:rPr lang="en-GB" sz="1100" noProof="0" err="1">
                      <a:solidFill>
                        <a:schemeClr val="bg1"/>
                      </a:solidFill>
                      <a:latin typeface="Arial" panose="020B0604020202020204" pitchFamily="34" charset="0"/>
                      <a:cs typeface="Arial" panose="020B0604020202020204" pitchFamily="34" charset="0"/>
                    </a:rPr>
                    <a:t>Divacka</a:t>
                  </a:r>
                  <a:r>
                    <a:rPr lang="en-GB" sz="1100" noProof="0">
                      <a:solidFill>
                        <a:schemeClr val="bg1"/>
                      </a:solidFill>
                      <a:latin typeface="Arial" panose="020B0604020202020204" pitchFamily="34" charset="0"/>
                      <a:cs typeface="Arial" panose="020B0604020202020204" pitchFamily="34" charset="0"/>
                    </a:rPr>
                    <a:t>, Lucie </a:t>
                  </a:r>
                  <a:r>
                    <a:rPr lang="en-GB" sz="1100" noProof="0" err="1">
                      <a:solidFill>
                        <a:schemeClr val="bg1"/>
                      </a:solidFill>
                      <a:latin typeface="Arial" panose="020B0604020202020204" pitchFamily="34" charset="0"/>
                      <a:cs typeface="Arial" panose="020B0604020202020204" pitchFamily="34" charset="0"/>
                    </a:rPr>
                    <a:t>Fantova</a:t>
                  </a:r>
                  <a:r>
                    <a:rPr lang="en-GB" sz="1100" noProof="0">
                      <a:solidFill>
                        <a:schemeClr val="bg1"/>
                      </a:solidFill>
                      <a:latin typeface="Arial" panose="020B0604020202020204" pitchFamily="34" charset="0"/>
                      <a:cs typeface="Arial" panose="020B0604020202020204" pitchFamily="34" charset="0"/>
                    </a:rPr>
                    <a:t>, Marika </a:t>
                  </a:r>
                  <a:r>
                    <a:rPr lang="en-GB" sz="1100" noProof="0" err="1">
                      <a:solidFill>
                        <a:schemeClr val="bg1"/>
                      </a:solidFill>
                      <a:latin typeface="Arial" panose="020B0604020202020204" pitchFamily="34" charset="0"/>
                      <a:cs typeface="Arial" panose="020B0604020202020204" pitchFamily="34" charset="0"/>
                    </a:rPr>
                    <a:t>Goluchova</a:t>
                  </a:r>
                  <a:r>
                    <a:rPr lang="en-GB" sz="1100" noProof="0">
                      <a:solidFill>
                        <a:schemeClr val="bg1"/>
                      </a:solidFill>
                      <a:latin typeface="Arial" panose="020B0604020202020204" pitchFamily="34" charset="0"/>
                      <a:cs typeface="Arial" panose="020B0604020202020204" pitchFamily="34" charset="0"/>
                    </a:rPr>
                    <a:t>, Lucie </a:t>
                  </a:r>
                  <a:r>
                    <a:rPr lang="en-GB" sz="1100" noProof="0" err="1">
                      <a:solidFill>
                        <a:schemeClr val="bg1"/>
                      </a:solidFill>
                      <a:latin typeface="Arial" panose="020B0604020202020204" pitchFamily="34" charset="0"/>
                      <a:cs typeface="Arial" panose="020B0604020202020204" pitchFamily="34" charset="0"/>
                    </a:rPr>
                    <a:t>Hornova</a:t>
                  </a:r>
                  <a:r>
                    <a:rPr lang="en-GB" sz="1100" noProof="0">
                      <a:solidFill>
                        <a:schemeClr val="bg1"/>
                      </a:solidFill>
                      <a:latin typeface="Arial" panose="020B0604020202020204" pitchFamily="34" charset="0"/>
                      <a:cs typeface="Arial" panose="020B0604020202020204" pitchFamily="34" charset="0"/>
                    </a:rPr>
                    <a:t>, Martin Lukac, Maria </a:t>
                  </a:r>
                  <a:r>
                    <a:rPr lang="en-GB" sz="1100" noProof="0" err="1">
                      <a:solidFill>
                        <a:schemeClr val="bg1"/>
                      </a:solidFill>
                      <a:latin typeface="Arial" panose="020B0604020202020204" pitchFamily="34" charset="0"/>
                      <a:cs typeface="Arial" panose="020B0604020202020204" pitchFamily="34" charset="0"/>
                    </a:rPr>
                    <a:t>Majernikova</a:t>
                  </a:r>
                  <a:r>
                    <a:rPr lang="en-GB" sz="1100" noProof="0">
                      <a:solidFill>
                        <a:schemeClr val="bg1"/>
                      </a:solidFill>
                      <a:latin typeface="Arial" panose="020B0604020202020204" pitchFamily="34" charset="0"/>
                      <a:cs typeface="Arial" panose="020B0604020202020204" pitchFamily="34" charset="0"/>
                    </a:rPr>
                    <a:t>, Jiri Matuska, Helena </a:t>
                  </a:r>
                  <a:r>
                    <a:rPr lang="en-GB" sz="1100" noProof="0" err="1">
                      <a:solidFill>
                        <a:schemeClr val="bg1"/>
                      </a:solidFill>
                      <a:latin typeface="Arial" panose="020B0604020202020204" pitchFamily="34" charset="0"/>
                      <a:cs typeface="Arial" panose="020B0604020202020204" pitchFamily="34" charset="0"/>
                    </a:rPr>
                    <a:t>Mrlianova</a:t>
                  </a:r>
                  <a:r>
                    <a:rPr lang="en-GB" sz="1100" noProof="0">
                      <a:solidFill>
                        <a:schemeClr val="bg1"/>
                      </a:solidFill>
                      <a:latin typeface="Arial" panose="020B0604020202020204" pitchFamily="34" charset="0"/>
                      <a:cs typeface="Arial" panose="020B0604020202020204" pitchFamily="34" charset="0"/>
                    </a:rPr>
                    <a:t>, Jitka </a:t>
                  </a:r>
                  <a:r>
                    <a:rPr lang="en-GB" sz="1100" noProof="0" err="1">
                      <a:solidFill>
                        <a:schemeClr val="bg1"/>
                      </a:solidFill>
                      <a:latin typeface="Arial" panose="020B0604020202020204" pitchFamily="34" charset="0"/>
                      <a:cs typeface="Arial" panose="020B0604020202020204" pitchFamily="34" charset="0"/>
                    </a:rPr>
                    <a:t>Pecirkova</a:t>
                  </a:r>
                  <a:r>
                    <a:rPr lang="en-GB" sz="1100" noProof="0">
                      <a:solidFill>
                        <a:schemeClr val="bg1"/>
                      </a:solidFill>
                      <a:latin typeface="Arial" panose="020B0604020202020204" pitchFamily="34" charset="0"/>
                      <a:cs typeface="Arial" panose="020B0604020202020204" pitchFamily="34" charset="0"/>
                    </a:rPr>
                    <a:t>, Jitka </a:t>
                  </a:r>
                  <a:r>
                    <a:rPr lang="en-GB" sz="1100" noProof="0" err="1">
                      <a:solidFill>
                        <a:schemeClr val="bg1"/>
                      </a:solidFill>
                      <a:latin typeface="Arial" panose="020B0604020202020204" pitchFamily="34" charset="0"/>
                      <a:cs typeface="Arial" panose="020B0604020202020204" pitchFamily="34" charset="0"/>
                    </a:rPr>
                    <a:t>Rehorova</a:t>
                  </a:r>
                  <a:r>
                    <a:rPr lang="en-GB" sz="1100" noProof="0">
                      <a:solidFill>
                        <a:schemeClr val="bg1"/>
                      </a:solidFill>
                      <a:latin typeface="Arial" panose="020B0604020202020204" pitchFamily="34" charset="0"/>
                      <a:cs typeface="Arial" panose="020B0604020202020204" pitchFamily="34" charset="0"/>
                    </a:rPr>
                    <a:t>, Jan Senitko, Jan </a:t>
                  </a:r>
                  <a:r>
                    <a:rPr lang="en-GB" sz="1100" noProof="0" err="1">
                      <a:solidFill>
                        <a:schemeClr val="bg1"/>
                      </a:solidFill>
                      <a:latin typeface="Arial" panose="020B0604020202020204" pitchFamily="34" charset="0"/>
                      <a:cs typeface="Arial" panose="020B0604020202020204" pitchFamily="34" charset="0"/>
                    </a:rPr>
                    <a:t>Skrha</a:t>
                  </a:r>
                  <a:r>
                    <a:rPr lang="en-GB" sz="1100" noProof="0">
                      <a:solidFill>
                        <a:schemeClr val="bg1"/>
                      </a:solidFill>
                      <a:latin typeface="Arial" panose="020B0604020202020204" pitchFamily="34" charset="0"/>
                      <a:cs typeface="Arial" panose="020B0604020202020204" pitchFamily="34" charset="0"/>
                    </a:rPr>
                    <a:t>, Sarka </a:t>
                  </a:r>
                  <a:r>
                    <a:rPr lang="en-GB" sz="1100" noProof="0" err="1">
                      <a:solidFill>
                        <a:schemeClr val="bg1"/>
                      </a:solidFill>
                      <a:latin typeface="Arial" panose="020B0604020202020204" pitchFamily="34" charset="0"/>
                      <a:cs typeface="Arial" panose="020B0604020202020204" pitchFamily="34" charset="0"/>
                    </a:rPr>
                    <a:t>Svobodova</a:t>
                  </a:r>
                  <a:r>
                    <a:rPr lang="en-GB" sz="1100" noProof="0">
                      <a:solidFill>
                        <a:schemeClr val="bg1"/>
                      </a:solidFill>
                      <a:latin typeface="Arial" panose="020B0604020202020204" pitchFamily="34" charset="0"/>
                      <a:cs typeface="Arial" panose="020B0604020202020204" pitchFamily="34" charset="0"/>
                    </a:rPr>
                    <a:t>, Svetlana </a:t>
                  </a:r>
                  <a:r>
                    <a:rPr lang="en-GB" sz="1100" noProof="0" err="1">
                      <a:solidFill>
                        <a:schemeClr val="bg1"/>
                      </a:solidFill>
                      <a:latin typeface="Arial" panose="020B0604020202020204" pitchFamily="34" charset="0"/>
                      <a:cs typeface="Arial" panose="020B0604020202020204" pitchFamily="34" charset="0"/>
                    </a:rPr>
                    <a:t>Vankova</a:t>
                  </a:r>
                  <a:r>
                    <a:rPr lang="en-GB" sz="1100" noProof="0">
                      <a:solidFill>
                        <a:schemeClr val="bg1"/>
                      </a:solidFill>
                      <a:latin typeface="Arial" panose="020B0604020202020204" pitchFamily="34" charset="0"/>
                      <a:cs typeface="Arial" panose="020B0604020202020204" pitchFamily="34" charset="0"/>
                    </a:rPr>
                    <a:t>, </a:t>
                  </a:r>
                  <a:br>
                    <a:rPr lang="en-GB" sz="1100" noProof="0">
                      <a:solidFill>
                        <a:schemeClr val="bg1"/>
                      </a:solidFill>
                      <a:latin typeface="Arial" panose="020B0604020202020204" pitchFamily="34" charset="0"/>
                      <a:cs typeface="Arial" panose="020B0604020202020204" pitchFamily="34" charset="0"/>
                    </a:rPr>
                  </a:br>
                  <a:r>
                    <a:rPr lang="en-GB" sz="1100" noProof="0">
                      <a:solidFill>
                        <a:schemeClr val="bg1"/>
                      </a:solidFill>
                      <a:latin typeface="Arial" panose="020B0604020202020204" pitchFamily="34" charset="0"/>
                      <a:cs typeface="Arial" panose="020B0604020202020204" pitchFamily="34" charset="0"/>
                    </a:rPr>
                    <a:t>Marek Weiss, Jan Wirth</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Denmark</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Mads Hornum (national lead), Jesper Bech, Iain Bressendorf, Peter Clausen, Stine Louise Høyer Finsen, Sabina Chaudhary Hauge, Ditte Hansen, Gitte Rye Hinrichs, Claus Bogh Juhl, Dea Kofod, Morten Lindhardt, Ebba Elisabeth Mannheimer, Frank Holden Mose, Line Aaes Mortensen, Karin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Brochner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Ostergaard, Ida Maria Hjelm Soerensen, Marie Abildgaard Tolstrup</a:t>
                  </a:r>
                  <a:endParaRPr lang="en-GB" sz="1100" b="1" noProof="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Greece</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Evangelos Papachristou (national lead), Atalla Alexandros, Maria-Eleni Alexandrou, Dimitrios Apostolakis, Karmen </a:t>
                  </a:r>
                  <a:r>
                    <a:rPr lang="en-GB" sz="1100" noProof="0" err="1">
                      <a:solidFill>
                        <a:schemeClr val="bg1"/>
                      </a:solidFill>
                      <a:latin typeface="Arial" panose="020B0604020202020204" pitchFamily="34" charset="0"/>
                      <a:cs typeface="Arial" panose="020B0604020202020204" pitchFamily="34" charset="0"/>
                    </a:rPr>
                    <a:t>Armetzioiou</a:t>
                  </a:r>
                  <a:r>
                    <a:rPr lang="en-GB" sz="1100" noProof="0">
                      <a:solidFill>
                        <a:schemeClr val="bg1"/>
                      </a:solidFill>
                      <a:latin typeface="Arial" panose="020B0604020202020204" pitchFamily="34" charset="0"/>
                      <a:cs typeface="Arial" panose="020B0604020202020204" pitchFamily="34" charset="0"/>
                    </a:rPr>
                    <a:t>, Gerasimos </a:t>
                  </a:r>
                  <a:r>
                    <a:rPr lang="en-GB" sz="1100" noProof="0" err="1">
                      <a:solidFill>
                        <a:schemeClr val="bg1"/>
                      </a:solidFill>
                      <a:latin typeface="Arial" panose="020B0604020202020204" pitchFamily="34" charset="0"/>
                      <a:cs typeface="Arial" panose="020B0604020202020204" pitchFamily="34" charset="0"/>
                    </a:rPr>
                    <a:t>Bamichas</a:t>
                  </a:r>
                  <a:r>
                    <a:rPr lang="en-GB" sz="1100" noProof="0">
                      <a:solidFill>
                        <a:schemeClr val="bg1"/>
                      </a:solidFill>
                      <a:latin typeface="Arial" panose="020B0604020202020204" pitchFamily="34" charset="0"/>
                      <a:cs typeface="Arial" panose="020B0604020202020204" pitchFamily="34" charset="0"/>
                    </a:rPr>
                    <a:t>, Christos </a:t>
                  </a:r>
                  <a:r>
                    <a:rPr lang="en-GB" sz="1100" noProof="0" err="1">
                      <a:solidFill>
                        <a:schemeClr val="bg1"/>
                      </a:solidFill>
                      <a:latin typeface="Arial" panose="020B0604020202020204" pitchFamily="34" charset="0"/>
                      <a:cs typeface="Arial" panose="020B0604020202020204" pitchFamily="34" charset="0"/>
                    </a:rPr>
                    <a:t>Bantis</a:t>
                  </a:r>
                  <a:r>
                    <a:rPr lang="en-GB" sz="1100" noProof="0">
                      <a:solidFill>
                        <a:schemeClr val="bg1"/>
                      </a:solidFill>
                      <a:latin typeface="Arial" panose="020B0604020202020204" pitchFamily="34" charset="0"/>
                      <a:cs typeface="Arial" panose="020B0604020202020204" pitchFamily="34" charset="0"/>
                    </a:rPr>
                    <a:t>, Marianna </a:t>
                  </a:r>
                  <a:r>
                    <a:rPr lang="en-GB" sz="1100" noProof="0" err="1">
                      <a:solidFill>
                        <a:schemeClr val="bg1"/>
                      </a:solidFill>
                      <a:latin typeface="Arial" panose="020B0604020202020204" pitchFamily="34" charset="0"/>
                      <a:cs typeface="Arial" panose="020B0604020202020204" pitchFamily="34" charset="0"/>
                    </a:rPr>
                    <a:t>Bakou</a:t>
                  </a:r>
                  <a:r>
                    <a:rPr lang="en-GB" sz="1100" noProof="0">
                      <a:solidFill>
                        <a:schemeClr val="bg1"/>
                      </a:solidFill>
                      <a:latin typeface="Arial" panose="020B0604020202020204" pitchFamily="34" charset="0"/>
                      <a:cs typeface="Arial" panose="020B0604020202020204" pitchFamily="34" charset="0"/>
                    </a:rPr>
                    <a:t>, Ioannis </a:t>
                  </a:r>
                  <a:r>
                    <a:rPr lang="en-GB" sz="1100" noProof="0" err="1">
                      <a:solidFill>
                        <a:schemeClr val="bg1"/>
                      </a:solidFill>
                      <a:latin typeface="Arial" panose="020B0604020202020204" pitchFamily="34" charset="0"/>
                      <a:cs typeface="Arial" panose="020B0604020202020204" pitchFamily="34" charset="0"/>
                    </a:rPr>
                    <a:t>Boletis</a:t>
                  </a:r>
                  <a:r>
                    <a:rPr lang="en-GB" sz="1100" noProof="0">
                      <a:solidFill>
                        <a:schemeClr val="bg1"/>
                      </a:solidFill>
                      <a:latin typeface="Arial" panose="020B0604020202020204" pitchFamily="34" charset="0"/>
                      <a:cs typeface="Arial" panose="020B0604020202020204" pitchFamily="34" charset="0"/>
                    </a:rPr>
                    <a:t>, Margarita Bora, Adamantia </a:t>
                  </a:r>
                  <a:r>
                    <a:rPr lang="en-GB" sz="1100" noProof="0" err="1">
                      <a:solidFill>
                        <a:schemeClr val="bg1"/>
                      </a:solidFill>
                      <a:latin typeface="Arial" panose="020B0604020202020204" pitchFamily="34" charset="0"/>
                      <a:cs typeface="Arial" panose="020B0604020202020204" pitchFamily="34" charset="0"/>
                    </a:rPr>
                    <a:t>Bratsiakou</a:t>
                  </a:r>
                  <a:r>
                    <a:rPr lang="en-GB" sz="1100" noProof="0">
                      <a:solidFill>
                        <a:schemeClr val="bg1"/>
                      </a:solidFill>
                      <a:latin typeface="Arial" panose="020B0604020202020204" pitchFamily="34" charset="0"/>
                      <a:cs typeface="Arial" panose="020B0604020202020204" pitchFamily="34" charset="0"/>
                    </a:rPr>
                    <a:t>, Aglaia Chalkia, Kleio Eleftheria </a:t>
                  </a:r>
                  <a:r>
                    <a:rPr lang="en-GB" sz="1100" noProof="0" err="1">
                      <a:solidFill>
                        <a:schemeClr val="bg1"/>
                      </a:solidFill>
                      <a:latin typeface="Arial" panose="020B0604020202020204" pitchFamily="34" charset="0"/>
                      <a:cs typeface="Arial" panose="020B0604020202020204" pitchFamily="34" charset="0"/>
                    </a:rPr>
                    <a:t>Dermitzaki</a:t>
                  </a:r>
                  <a:r>
                    <a:rPr lang="en-GB" sz="1100" noProof="0">
                      <a:solidFill>
                        <a:schemeClr val="bg1"/>
                      </a:solidFill>
                      <a:latin typeface="Arial" panose="020B0604020202020204" pitchFamily="34" charset="0"/>
                      <a:cs typeface="Arial" panose="020B0604020202020204" pitchFamily="34" charset="0"/>
                    </a:rPr>
                    <a:t>, Chrysostomos Dimitriadis, Eleni </a:t>
                  </a:r>
                  <a:r>
                    <a:rPr lang="en-GB" sz="1100" noProof="0" err="1">
                      <a:solidFill>
                        <a:schemeClr val="bg1"/>
                      </a:solidFill>
                      <a:latin typeface="Arial" panose="020B0604020202020204" pitchFamily="34" charset="0"/>
                      <a:cs typeface="Arial" panose="020B0604020202020204" pitchFamily="34" charset="0"/>
                    </a:rPr>
                    <a:t>Drosataki</a:t>
                  </a:r>
                  <a:r>
                    <a:rPr lang="en-GB" sz="1100" noProof="0">
                      <a:solidFill>
                        <a:schemeClr val="bg1"/>
                      </a:solidFill>
                      <a:latin typeface="Arial" panose="020B0604020202020204" pitchFamily="34" charset="0"/>
                      <a:cs typeface="Arial" panose="020B0604020202020204" pitchFamily="34" charset="0"/>
                    </a:rPr>
                    <a:t>, Anila Duni, Melani </a:t>
                  </a:r>
                  <a:r>
                    <a:rPr lang="en-GB" sz="1100" noProof="0" err="1">
                      <a:solidFill>
                        <a:schemeClr val="bg1"/>
                      </a:solidFill>
                      <a:latin typeface="Arial" panose="020B0604020202020204" pitchFamily="34" charset="0"/>
                      <a:cs typeface="Arial" panose="020B0604020202020204" pitchFamily="34" charset="0"/>
                    </a:rPr>
                    <a:t>Erotokritou</a:t>
                  </a:r>
                  <a:r>
                    <a:rPr lang="en-GB" sz="1100" noProof="0">
                      <a:solidFill>
                        <a:schemeClr val="bg1"/>
                      </a:solidFill>
                      <a:latin typeface="Arial" panose="020B0604020202020204" pitchFamily="34" charset="0"/>
                      <a:cs typeface="Arial" panose="020B0604020202020204" pitchFamily="34" charset="0"/>
                    </a:rPr>
                    <a:t>, Stylianos </a:t>
                  </a:r>
                  <a:r>
                    <a:rPr lang="en-GB" sz="1100" noProof="0" err="1">
                      <a:solidFill>
                        <a:schemeClr val="bg1"/>
                      </a:solidFill>
                      <a:latin typeface="Arial" panose="020B0604020202020204" pitchFamily="34" charset="0"/>
                      <a:cs typeface="Arial" panose="020B0604020202020204" pitchFamily="34" charset="0"/>
                    </a:rPr>
                    <a:t>Fragkidis</a:t>
                  </a:r>
                  <a:r>
                    <a:rPr lang="en-GB" sz="1100" noProof="0">
                      <a:solidFill>
                        <a:schemeClr val="bg1"/>
                      </a:solidFill>
                      <a:latin typeface="Arial" panose="020B0604020202020204" pitchFamily="34" charset="0"/>
                      <a:cs typeface="Arial" panose="020B0604020202020204" pitchFamily="34" charset="0"/>
                    </a:rPr>
                    <a:t>, Michael </a:t>
                  </a:r>
                  <a:r>
                    <a:rPr lang="en-GB" sz="1100" noProof="0" err="1">
                      <a:solidFill>
                        <a:schemeClr val="bg1"/>
                      </a:solidFill>
                      <a:latin typeface="Arial" panose="020B0604020202020204" pitchFamily="34" charset="0"/>
                      <a:cs typeface="Arial" panose="020B0604020202020204" pitchFamily="34" charset="0"/>
                    </a:rPr>
                    <a:t>Garoufis</a:t>
                  </a:r>
                  <a:r>
                    <a:rPr lang="en-GB" sz="1100" noProof="0">
                      <a:solidFill>
                        <a:schemeClr val="bg1"/>
                      </a:solidFill>
                      <a:latin typeface="Arial" panose="020B0604020202020204" pitchFamily="34" charset="0"/>
                      <a:cs typeface="Arial" panose="020B0604020202020204" pitchFamily="34" charset="0"/>
                    </a:rPr>
                    <a:t>, Panagiotis </a:t>
                  </a:r>
                  <a:r>
                    <a:rPr lang="en-GB" sz="1100" noProof="0" err="1">
                      <a:solidFill>
                        <a:schemeClr val="bg1"/>
                      </a:solidFill>
                      <a:latin typeface="Arial" panose="020B0604020202020204" pitchFamily="34" charset="0"/>
                      <a:cs typeface="Arial" panose="020B0604020202020204" pitchFamily="34" charset="0"/>
                    </a:rPr>
                    <a:t>Giamalis</a:t>
                  </a:r>
                  <a:r>
                    <a:rPr lang="en-GB" sz="1100" noProof="0">
                      <a:solidFill>
                        <a:schemeClr val="bg1"/>
                      </a:solidFill>
                      <a:latin typeface="Arial" panose="020B0604020202020204" pitchFamily="34" charset="0"/>
                      <a:cs typeface="Arial" panose="020B0604020202020204" pitchFamily="34" charset="0"/>
                    </a:rPr>
                    <a:t>, Dimitrios Goumenos, Chariklia </a:t>
                  </a:r>
                  <a:r>
                    <a:rPr lang="en-GB" sz="1100" noProof="0" err="1">
                      <a:solidFill>
                        <a:schemeClr val="bg1"/>
                      </a:solidFill>
                      <a:latin typeface="Arial" panose="020B0604020202020204" pitchFamily="34" charset="0"/>
                      <a:cs typeface="Arial" panose="020B0604020202020204" pitchFamily="34" charset="0"/>
                    </a:rPr>
                    <a:t>Gouva</a:t>
                  </a:r>
                  <a:r>
                    <a:rPr lang="en-GB" sz="1100" noProof="0">
                      <a:solidFill>
                        <a:schemeClr val="bg1"/>
                      </a:solidFill>
                      <a:latin typeface="Arial" panose="020B0604020202020204" pitchFamily="34" charset="0"/>
                      <a:cs typeface="Arial" panose="020B0604020202020204" pitchFamily="34" charset="0"/>
                    </a:rPr>
                    <a:t>, Athanasia Kapota, </a:t>
                  </a:r>
                  <a:r>
                    <a:rPr lang="en-GB" sz="1100" noProof="0" err="1">
                      <a:solidFill>
                        <a:schemeClr val="bg1"/>
                      </a:solidFill>
                      <a:latin typeface="Arial" panose="020B0604020202020204" pitchFamily="34" charset="0"/>
                      <a:cs typeface="Arial" panose="020B0604020202020204" pitchFamily="34" charset="0"/>
                    </a:rPr>
                    <a:t>Achillefs</a:t>
                  </a:r>
                  <a:r>
                    <a:rPr lang="en-GB" sz="1100" noProof="0">
                      <a:solidFill>
                        <a:schemeClr val="bg1"/>
                      </a:solidFill>
                      <a:latin typeface="Arial" panose="020B0604020202020204" pitchFamily="34" charset="0"/>
                      <a:cs typeface="Arial" panose="020B0604020202020204" pitchFamily="34" charset="0"/>
                    </a:rPr>
                    <a:t> Karras, Georgios Alexandros Kavvadias, Theodora </a:t>
                  </a:r>
                  <a:r>
                    <a:rPr lang="en-GB" sz="1100" noProof="0" err="1">
                      <a:solidFill>
                        <a:schemeClr val="bg1"/>
                      </a:solidFill>
                      <a:latin typeface="Arial" panose="020B0604020202020204" pitchFamily="34" charset="0"/>
                      <a:cs typeface="Arial" panose="020B0604020202020204" pitchFamily="34" charset="0"/>
                    </a:rPr>
                    <a:t>Kouloukourgiotou</a:t>
                  </a:r>
                  <a:r>
                    <a:rPr lang="en-GB" sz="1100" noProof="0">
                      <a:solidFill>
                        <a:schemeClr val="bg1"/>
                      </a:solidFill>
                      <a:latin typeface="Arial" panose="020B0604020202020204" pitchFamily="34" charset="0"/>
                      <a:cs typeface="Arial" panose="020B0604020202020204" pitchFamily="34" charset="0"/>
                    </a:rPr>
                    <a:t>, Parthena </a:t>
                  </a:r>
                  <a:r>
                    <a:rPr lang="en-GB" sz="1100" noProof="0" err="1">
                      <a:solidFill>
                        <a:schemeClr val="bg1"/>
                      </a:solidFill>
                      <a:latin typeface="Arial" panose="020B0604020202020204" pitchFamily="34" charset="0"/>
                      <a:cs typeface="Arial" panose="020B0604020202020204" pitchFamily="34" charset="0"/>
                    </a:rPr>
                    <a:t>Kyriklidou</a:t>
                  </a:r>
                  <a:r>
                    <a:rPr lang="en-GB" sz="1100" noProof="0">
                      <a:solidFill>
                        <a:schemeClr val="bg1"/>
                      </a:solidFill>
                      <a:latin typeface="Arial" panose="020B0604020202020204" pitchFamily="34" charset="0"/>
                      <a:cs typeface="Arial" panose="020B0604020202020204" pitchFamily="34" charset="0"/>
                    </a:rPr>
                    <a:t>, Anna Loli, Aikaterini </a:t>
                  </a:r>
                  <a:r>
                    <a:rPr lang="en-GB" sz="1100" noProof="0" err="1">
                      <a:solidFill>
                        <a:schemeClr val="bg1"/>
                      </a:solidFill>
                      <a:latin typeface="Arial" panose="020B0604020202020204" pitchFamily="34" charset="0"/>
                      <a:cs typeface="Arial" panose="020B0604020202020204" pitchFamily="34" charset="0"/>
                    </a:rPr>
                    <a:t>Lysitska</a:t>
                  </a:r>
                  <a:r>
                    <a:rPr lang="en-GB" sz="1100" noProof="0">
                      <a:solidFill>
                        <a:schemeClr val="bg1"/>
                      </a:solidFill>
                      <a:latin typeface="Arial" panose="020B0604020202020204" pitchFamily="34" charset="0"/>
                      <a:cs typeface="Arial" panose="020B0604020202020204" pitchFamily="34" charset="0"/>
                    </a:rPr>
                    <a:t>, Ioannis </a:t>
                  </a:r>
                  <a:r>
                    <a:rPr lang="en-GB" sz="1100" noProof="0" err="1">
                      <a:solidFill>
                        <a:schemeClr val="bg1"/>
                      </a:solidFill>
                      <a:latin typeface="Arial" panose="020B0604020202020204" pitchFamily="34" charset="0"/>
                      <a:cs typeface="Arial" panose="020B0604020202020204" pitchFamily="34" charset="0"/>
                    </a:rPr>
                    <a:t>Mallioras</a:t>
                  </a:r>
                  <a:r>
                    <a:rPr lang="en-GB" sz="1100" noProof="0">
                      <a:solidFill>
                        <a:schemeClr val="bg1"/>
                      </a:solidFill>
                      <a:latin typeface="Arial" panose="020B0604020202020204" pitchFamily="34" charset="0"/>
                      <a:cs typeface="Arial" panose="020B0604020202020204" pitchFamily="34" charset="0"/>
                    </a:rPr>
                    <a:t>, Eleni Manou, </a:t>
                  </a:r>
                  <a:r>
                    <a:rPr lang="en-GB" sz="1100" noProof="0" err="1">
                      <a:solidFill>
                        <a:schemeClr val="bg1"/>
                      </a:solidFill>
                      <a:latin typeface="Arial" panose="020B0604020202020204" pitchFamily="34" charset="0"/>
                      <a:cs typeface="Arial" panose="020B0604020202020204" pitchFamily="34" charset="0"/>
                    </a:rPr>
                    <a:t>Smaragdi</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Marinaki</a:t>
                  </a:r>
                  <a:r>
                    <a:rPr lang="en-GB" sz="1100" noProof="0">
                      <a:solidFill>
                        <a:schemeClr val="bg1"/>
                      </a:solidFill>
                      <a:latin typeface="Arial" panose="020B0604020202020204" pitchFamily="34" charset="0"/>
                      <a:cs typeface="Arial" panose="020B0604020202020204" pitchFamily="34" charset="0"/>
                    </a:rPr>
                    <a:t>, Efstathios Mitsopoulos, Anna </a:t>
                  </a:r>
                  <a:r>
                    <a:rPr lang="en-GB" sz="1100" noProof="0" err="1">
                      <a:solidFill>
                        <a:schemeClr val="bg1"/>
                      </a:solidFill>
                      <a:latin typeface="Arial" panose="020B0604020202020204" pitchFamily="34" charset="0"/>
                      <a:cs typeface="Arial" panose="020B0604020202020204" pitchFamily="34" charset="0"/>
                    </a:rPr>
                    <a:t>Mountzourogeorgou</a:t>
                  </a:r>
                  <a:r>
                    <a:rPr lang="en-GB" sz="1100" noProof="0">
                      <a:solidFill>
                        <a:schemeClr val="bg1"/>
                      </a:solidFill>
                      <a:latin typeface="Arial" panose="020B0604020202020204" pitchFamily="34" charset="0"/>
                      <a:cs typeface="Arial" panose="020B0604020202020204" pitchFamily="34" charset="0"/>
                    </a:rPr>
                    <a:t>, Alexandra </a:t>
                  </a:r>
                  <a:r>
                    <a:rPr lang="en-GB" sz="1100" noProof="0" err="1">
                      <a:solidFill>
                        <a:schemeClr val="bg1"/>
                      </a:solidFill>
                      <a:latin typeface="Arial" panose="020B0604020202020204" pitchFamily="34" charset="0"/>
                      <a:cs typeface="Arial" panose="020B0604020202020204" pitchFamily="34" charset="0"/>
                    </a:rPr>
                    <a:t>Ntemka</a:t>
                  </a:r>
                  <a:r>
                    <a:rPr lang="en-GB" sz="1100" noProof="0">
                      <a:solidFill>
                        <a:schemeClr val="bg1"/>
                      </a:solidFill>
                      <a:latin typeface="Arial" panose="020B0604020202020204" pitchFamily="34" charset="0"/>
                      <a:cs typeface="Arial" panose="020B0604020202020204" pitchFamily="34" charset="0"/>
                    </a:rPr>
                    <a:t>, Evangelia </a:t>
                  </a:r>
                  <a:r>
                    <a:rPr lang="en-GB" sz="1100" noProof="0" err="1">
                      <a:solidFill>
                        <a:schemeClr val="bg1"/>
                      </a:solidFill>
                      <a:latin typeface="Arial" panose="020B0604020202020204" pitchFamily="34" charset="0"/>
                      <a:cs typeface="Arial" panose="020B0604020202020204" pitchFamily="34" charset="0"/>
                    </a:rPr>
                    <a:t>Ntounousi</a:t>
                  </a:r>
                  <a:r>
                    <a:rPr lang="en-GB" sz="1100" noProof="0">
                      <a:solidFill>
                        <a:schemeClr val="bg1"/>
                      </a:solidFill>
                      <a:latin typeface="Arial" panose="020B0604020202020204" pitchFamily="34" charset="0"/>
                      <a:cs typeface="Arial" panose="020B0604020202020204" pitchFamily="34" charset="0"/>
                    </a:rPr>
                    <a:t>, Dorothea Papadopoulou, Aikaterini Papagianni, Michalis Papapanagiotou, Marios Papasotiriou, Stella Paschou, Panagiotis </a:t>
                  </a:r>
                  <a:r>
                    <a:rPr lang="en-GB" sz="1100" noProof="0" err="1">
                      <a:solidFill>
                        <a:schemeClr val="bg1"/>
                      </a:solidFill>
                      <a:latin typeface="Arial" panose="020B0604020202020204" pitchFamily="34" charset="0"/>
                      <a:cs typeface="Arial" panose="020B0604020202020204" pitchFamily="34" charset="0"/>
                    </a:rPr>
                    <a:t>Pateinakis</a:t>
                  </a:r>
                  <a:r>
                    <a:rPr lang="en-GB" sz="1100" noProof="0">
                      <a:solidFill>
                        <a:schemeClr val="bg1"/>
                      </a:solidFill>
                      <a:latin typeface="Arial" panose="020B0604020202020204" pitchFamily="34" charset="0"/>
                      <a:cs typeface="Arial" panose="020B0604020202020204" pitchFamily="34" charset="0"/>
                    </a:rPr>
                    <a:t>, Ioannis Petrakis, Dimitrios Petras, Panteleimon (Pantelis) Sarafidis, Chrysanthi </a:t>
                  </a:r>
                  <a:r>
                    <a:rPr lang="en-GB" sz="1100" noProof="0" err="1">
                      <a:solidFill>
                        <a:schemeClr val="bg1"/>
                      </a:solidFill>
                      <a:latin typeface="Arial" panose="020B0604020202020204" pitchFamily="34" charset="0"/>
                      <a:cs typeface="Arial" panose="020B0604020202020204" pitchFamily="34" charset="0"/>
                    </a:rPr>
                    <a:t>Skalioti</a:t>
                  </a:r>
                  <a:r>
                    <a:rPr lang="en-GB" sz="1100" noProof="0">
                      <a:solidFill>
                        <a:schemeClr val="bg1"/>
                      </a:solidFill>
                      <a:latin typeface="Arial" panose="020B0604020202020204" pitchFamily="34" charset="0"/>
                      <a:cs typeface="Arial" panose="020B0604020202020204" pitchFamily="34" charset="0"/>
                    </a:rPr>
                    <a:t>, Maria </a:t>
                  </a:r>
                  <a:r>
                    <a:rPr lang="en-GB" sz="1100" noProof="0" err="1">
                      <a:solidFill>
                        <a:schemeClr val="bg1"/>
                      </a:solidFill>
                      <a:latin typeface="Arial" panose="020B0604020202020204" pitchFamily="34" charset="0"/>
                      <a:cs typeface="Arial" panose="020B0604020202020204" pitchFamily="34" charset="0"/>
                    </a:rPr>
                    <a:t>Smyrli</a:t>
                  </a:r>
                  <a:r>
                    <a:rPr lang="en-GB" sz="1100" noProof="0">
                      <a:solidFill>
                        <a:schemeClr val="bg1"/>
                      </a:solidFill>
                      <a:latin typeface="Arial" panose="020B0604020202020204" pitchFamily="34" charset="0"/>
                      <a:cs typeface="Arial" panose="020B0604020202020204" pitchFamily="34" charset="0"/>
                    </a:rPr>
                    <a:t>, Georgios Spanos, Maria </a:t>
                  </a:r>
                  <a:r>
                    <a:rPr lang="en-GB" sz="1100" noProof="0" err="1">
                      <a:solidFill>
                        <a:schemeClr val="bg1"/>
                      </a:solidFill>
                      <a:latin typeface="Arial" panose="020B0604020202020204" pitchFamily="34" charset="0"/>
                      <a:cs typeface="Arial" panose="020B0604020202020204" pitchFamily="34" charset="0"/>
                    </a:rPr>
                    <a:t>Stangou</a:t>
                  </a:r>
                  <a:r>
                    <a:rPr lang="en-GB" sz="1100" noProof="0">
                      <a:solidFill>
                        <a:schemeClr val="bg1"/>
                      </a:solidFill>
                      <a:latin typeface="Arial" panose="020B0604020202020204" pitchFamily="34" charset="0"/>
                      <a:cs typeface="Arial" panose="020B0604020202020204" pitchFamily="34" charset="0"/>
                    </a:rPr>
                    <a:t>, Konstantinos Stylianou, Maria Panagiota </a:t>
                  </a:r>
                  <a:r>
                    <a:rPr lang="en-GB" sz="1100" noProof="0" err="1">
                      <a:solidFill>
                        <a:schemeClr val="bg1"/>
                      </a:solidFill>
                      <a:latin typeface="Arial" panose="020B0604020202020204" pitchFamily="34" charset="0"/>
                      <a:cs typeface="Arial" panose="020B0604020202020204" pitchFamily="34" charset="0"/>
                    </a:rPr>
                    <a:t>Theodorakopoulou</a:t>
                  </a:r>
                  <a:r>
                    <a:rPr lang="en-GB" sz="1100" noProof="0">
                      <a:solidFill>
                        <a:schemeClr val="bg1"/>
                      </a:solidFill>
                      <a:latin typeface="Arial" panose="020B0604020202020204" pitchFamily="34" charset="0"/>
                      <a:cs typeface="Arial" panose="020B0604020202020204" pitchFamily="34" charset="0"/>
                    </a:rPr>
                    <a:t>, Ioanna Theodorou, Maria Triantafyllidou, Ioannis </a:t>
                  </a:r>
                  <a:r>
                    <a:rPr lang="en-GB" sz="1100" noProof="0" err="1">
                      <a:solidFill>
                        <a:schemeClr val="bg1"/>
                      </a:solidFill>
                      <a:latin typeface="Arial" panose="020B0604020202020204" pitchFamily="34" charset="0"/>
                      <a:cs typeface="Arial" panose="020B0604020202020204" pitchFamily="34" charset="0"/>
                    </a:rPr>
                    <a:t>Tsouchnikas</a:t>
                  </a:r>
                  <a:r>
                    <a:rPr lang="en-GB" sz="1100" noProof="0">
                      <a:solidFill>
                        <a:schemeClr val="bg1"/>
                      </a:solidFill>
                      <a:latin typeface="Arial" panose="020B0604020202020204" pitchFamily="34" charset="0"/>
                      <a:cs typeface="Arial" panose="020B0604020202020204" pitchFamily="34" charset="0"/>
                    </a:rPr>
                    <a:t>, Kalliopi </a:t>
                  </a:r>
                  <a:r>
                    <a:rPr lang="en-GB" sz="1100" noProof="0" err="1">
                      <a:solidFill>
                        <a:schemeClr val="bg1"/>
                      </a:solidFill>
                      <a:latin typeface="Arial" panose="020B0604020202020204" pitchFamily="34" charset="0"/>
                      <a:cs typeface="Arial" panose="020B0604020202020204" pitchFamily="34" charset="0"/>
                    </a:rPr>
                    <a:t>Vallianou</a:t>
                  </a:r>
                  <a:r>
                    <a:rPr lang="en-GB" sz="1100" noProof="0">
                      <a:solidFill>
                        <a:schemeClr val="bg1"/>
                      </a:solidFill>
                      <a:latin typeface="Arial" panose="020B0604020202020204" pitchFamily="34" charset="0"/>
                      <a:cs typeface="Arial" panose="020B0604020202020204" pitchFamily="34" charset="0"/>
                    </a:rPr>
                    <a:t>, Efstathios </a:t>
                  </a:r>
                  <a:r>
                    <a:rPr lang="en-GB" sz="1100" noProof="0" err="1">
                      <a:solidFill>
                        <a:schemeClr val="bg1"/>
                      </a:solidFill>
                      <a:latin typeface="Arial" panose="020B0604020202020204" pitchFamily="34" charset="0"/>
                      <a:cs typeface="Arial" panose="020B0604020202020204" pitchFamily="34" charset="0"/>
                    </a:rPr>
                    <a:t>Xagas</a:t>
                  </a:r>
                  <a:endParaRPr lang="en-GB" sz="1100" noProof="0">
                    <a:solidFill>
                      <a:schemeClr val="bg1"/>
                    </a:solidFill>
                    <a:highlight>
                      <a:srgbClr val="FFFF00"/>
                    </a:highlight>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Hong Kong</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Sydney Chi Wai Tang (regional lead), Anthony Ting Pong Chan, Gary Chi Wang Chan, Au Cheuk, Samuel Ka Shun Fung, Lorraine Pui Yuen Kwan, Kit Ming Lee, William Lee, Victor Li, Davina Ngoi Wah Lie, Sing Leung Lui, Jack Kit Chung Ng, Cheuk Chun Szeto, Arthur Ho Cheung Tang, Hon Lok Tang, Jeffrey Tsun Wai Wu, Jessica Man Ka Yeung</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Hungary</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Laszlo Kovacs (national lead), Gabriella Bencze, Hocine </a:t>
                  </a:r>
                  <a:r>
                    <a:rPr lang="en-GB" sz="1100" noProof="0" err="1">
                      <a:solidFill>
                        <a:schemeClr val="bg1"/>
                      </a:solidFill>
                      <a:latin typeface="Arial" panose="020B0604020202020204" pitchFamily="34" charset="0"/>
                      <a:cs typeface="Arial" panose="020B0604020202020204" pitchFamily="34" charset="0"/>
                    </a:rPr>
                    <a:t>Boulellou</a:t>
                  </a:r>
                  <a:r>
                    <a:rPr lang="en-GB" sz="1100" noProof="0">
                      <a:solidFill>
                        <a:schemeClr val="bg1"/>
                      </a:solidFill>
                      <a:latin typeface="Arial" panose="020B0604020202020204" pitchFamily="34" charset="0"/>
                      <a:cs typeface="Arial" panose="020B0604020202020204" pitchFamily="34" charset="0"/>
                    </a:rPr>
                    <a:t>, Dora </a:t>
                  </a:r>
                  <a:r>
                    <a:rPr lang="en-GB" sz="1100" noProof="0" err="1">
                      <a:solidFill>
                        <a:schemeClr val="bg1"/>
                      </a:solidFill>
                      <a:latin typeface="Arial" panose="020B0604020202020204" pitchFamily="34" charset="0"/>
                      <a:cs typeface="Arial" panose="020B0604020202020204" pitchFamily="34" charset="0"/>
                    </a:rPr>
                    <a:t>Csaplaros</a:t>
                  </a:r>
                  <a:r>
                    <a:rPr lang="en-GB" sz="1100" noProof="0">
                      <a:solidFill>
                        <a:schemeClr val="bg1"/>
                      </a:solidFill>
                      <a:latin typeface="Arial" panose="020B0604020202020204" pitchFamily="34" charset="0"/>
                      <a:cs typeface="Arial" panose="020B0604020202020204" pitchFamily="34" charset="0"/>
                    </a:rPr>
                    <a:t>, Szilvia </a:t>
                  </a:r>
                  <a:r>
                    <a:rPr lang="en-GB" sz="1100" noProof="0" err="1">
                      <a:solidFill>
                        <a:schemeClr val="bg1"/>
                      </a:solidFill>
                      <a:latin typeface="Arial" panose="020B0604020202020204" pitchFamily="34" charset="0"/>
                      <a:cs typeface="Arial" panose="020B0604020202020204" pitchFamily="34" charset="0"/>
                    </a:rPr>
                    <a:t>Csitneki</a:t>
                  </a:r>
                  <a:r>
                    <a:rPr lang="en-GB" sz="1100" noProof="0">
                      <a:solidFill>
                        <a:schemeClr val="bg1"/>
                      </a:solidFill>
                      <a:latin typeface="Arial" panose="020B0604020202020204" pitchFamily="34" charset="0"/>
                      <a:cs typeface="Arial" panose="020B0604020202020204" pitchFamily="34" charset="0"/>
                    </a:rPr>
                    <a:t>, Paula </a:t>
                  </a:r>
                  <a:r>
                    <a:rPr lang="en-GB" sz="1100" noProof="0" err="1">
                      <a:solidFill>
                        <a:schemeClr val="bg1"/>
                      </a:solidFill>
                      <a:latin typeface="Arial" panose="020B0604020202020204" pitchFamily="34" charset="0"/>
                      <a:cs typeface="Arial" panose="020B0604020202020204" pitchFamily="34" charset="0"/>
                    </a:rPr>
                    <a:t>Endredy</a:t>
                  </a:r>
                  <a:r>
                    <a:rPr lang="en-GB" sz="1100" noProof="0">
                      <a:solidFill>
                        <a:schemeClr val="bg1"/>
                      </a:solidFill>
                      <a:latin typeface="Arial" panose="020B0604020202020204" pitchFamily="34" charset="0"/>
                      <a:cs typeface="Arial" panose="020B0604020202020204" pitchFamily="34" charset="0"/>
                    </a:rPr>
                    <a:t>, Robert Kirschner, Tibor Kovacs, Aniko Nemeth, Tamas </a:t>
                  </a:r>
                  <a:r>
                    <a:rPr lang="en-GB" sz="1100" noProof="0" err="1">
                      <a:solidFill>
                        <a:schemeClr val="bg1"/>
                      </a:solidFill>
                      <a:latin typeface="Arial" panose="020B0604020202020204" pitchFamily="34" charset="0"/>
                      <a:cs typeface="Arial" panose="020B0604020202020204" pitchFamily="34" charset="0"/>
                    </a:rPr>
                    <a:t>Szelestei</a:t>
                  </a:r>
                  <a:r>
                    <a:rPr lang="en-GB" sz="1100" noProof="0">
                      <a:solidFill>
                        <a:schemeClr val="bg1"/>
                      </a:solidFill>
                      <a:latin typeface="Arial" panose="020B0604020202020204" pitchFamily="34" charset="0"/>
                      <a:cs typeface="Arial" panose="020B0604020202020204" pitchFamily="34" charset="0"/>
                    </a:rPr>
                    <a:t>, Tamas Szalay, Istvan Wittmann, Peter Zilahi, Zsolt Zilahi</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India</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100" noProof="0">
                      <a:solidFill>
                        <a:schemeClr val="bg1"/>
                      </a:solidFill>
                      <a:latin typeface="Arial" panose="020B0604020202020204" pitchFamily="34" charset="0"/>
                      <a:cs typeface="Arial" panose="020B0604020202020204" pitchFamily="34" charset="0"/>
                    </a:rPr>
                    <a:t>Sanjay Agarwal (national lead), Susanne Nicholas (diversity lead), Nagesh Aghor, Alan Almeida, Venkatesh Arumugam, Subbiah Arunkumar, Gagan Deep Chhabra, Ayan Dey, Kunal Gandhi, Natarajan Gopalakrishnan, Noble Gracious, Avinash Ignatius, Saurabh Khiste, Dinesh Khullar, Aparna </a:t>
                  </a:r>
                  <a:r>
                    <a:rPr lang="en-GB" sz="1100" noProof="0" err="1">
                      <a:solidFill>
                        <a:schemeClr val="bg1"/>
                      </a:solidFill>
                      <a:latin typeface="Arial" panose="020B0604020202020204" pitchFamily="34" charset="0"/>
                      <a:cs typeface="Arial" panose="020B0604020202020204" pitchFamily="34" charset="0"/>
                    </a:rPr>
                    <a:t>Kodre</a:t>
                  </a:r>
                  <a:r>
                    <a:rPr lang="en-GB" sz="1100" noProof="0">
                      <a:solidFill>
                        <a:schemeClr val="bg1"/>
                      </a:solidFill>
                      <a:latin typeface="Arial" panose="020B0604020202020204" pitchFamily="34" charset="0"/>
                      <a:cs typeface="Arial" panose="020B0604020202020204" pitchFamily="34" charset="0"/>
                    </a:rPr>
                    <a:t>, VR Krishnakumar, Tanuj Moses Lamech, Siddharth Mavani, Atanu Pal, Rajendra Pandey, </a:t>
                  </a:r>
                  <a:r>
                    <a:rPr lang="en-GB" sz="1100" noProof="0" err="1">
                      <a:solidFill>
                        <a:schemeClr val="bg1"/>
                      </a:solidFill>
                      <a:latin typeface="Arial" panose="020B0604020202020204" pitchFamily="34" charset="0"/>
                      <a:cs typeface="Arial" panose="020B0604020202020204" pitchFamily="34" charset="0"/>
                    </a:rPr>
                    <a:t>Sakthirajan</a:t>
                  </a:r>
                  <a:r>
                    <a:rPr lang="en-GB" sz="1100" noProof="0">
                      <a:solidFill>
                        <a:schemeClr val="bg1"/>
                      </a:solidFill>
                      <a:latin typeface="Arial" panose="020B0604020202020204" pitchFamily="34" charset="0"/>
                      <a:cs typeface="Arial" panose="020B0604020202020204" pitchFamily="34" charset="0"/>
                    </a:rPr>
                    <a:t> Ramanathan, Manisha Sahay, Rakesh Sahay, Patil Sandesh, Mayank Shah, Rakesh Shinde, Rasika </a:t>
                  </a:r>
                  <a:r>
                    <a:rPr lang="en-GB" sz="1100" noProof="0" err="1">
                      <a:solidFill>
                        <a:schemeClr val="bg1"/>
                      </a:solidFill>
                      <a:latin typeface="Arial" panose="020B0604020202020204" pitchFamily="34" charset="0"/>
                      <a:cs typeface="Arial" panose="020B0604020202020204" pitchFamily="34" charset="0"/>
                    </a:rPr>
                    <a:t>Sirsat</a:t>
                  </a:r>
                  <a:r>
                    <a:rPr lang="en-GB" sz="1100" noProof="0">
                      <a:solidFill>
                        <a:schemeClr val="bg1"/>
                      </a:solidFill>
                      <a:latin typeface="Arial" panose="020B0604020202020204" pitchFamily="34" charset="0"/>
                      <a:cs typeface="Arial" panose="020B0604020202020204" pitchFamily="34" charset="0"/>
                    </a:rPr>
                    <a:t>, Devika SL, Bagchi Soumita, Jadhav Swapnil, </a:t>
                  </a:r>
                  <a:r>
                    <a:rPr lang="en-GB" sz="1100" noProof="0" err="1">
                      <a:solidFill>
                        <a:schemeClr val="bg1"/>
                      </a:solidFill>
                      <a:latin typeface="Arial" panose="020B0604020202020204" pitchFamily="34" charset="0"/>
                      <a:cs typeface="Arial" panose="020B0604020202020204" pitchFamily="34" charset="0"/>
                    </a:rPr>
                    <a:t>Dineshkumar</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Thanigachalam</a:t>
                  </a:r>
                  <a:r>
                    <a:rPr lang="en-GB" sz="1100" noProof="0">
                      <a:solidFill>
                        <a:schemeClr val="bg1"/>
                      </a:solidFill>
                      <a:latin typeface="Arial" panose="020B0604020202020204" pitchFamily="34" charset="0"/>
                      <a:cs typeface="Arial" panose="020B0604020202020204" pitchFamily="34" charset="0"/>
                    </a:rPr>
                    <a:t>, Akshay V</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Israel</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Benaya Rozen-Zvi (national lead), Nabil Abu-Amer, Wafiq Amon, Ashraf Badran, Daphna Bar-Nur, Anna </a:t>
                  </a:r>
                  <a:r>
                    <a:rPr lang="en-GB" sz="1100" noProof="0" err="1">
                      <a:solidFill>
                        <a:schemeClr val="bg1"/>
                      </a:solidFill>
                      <a:latin typeface="Arial" panose="020B0604020202020204" pitchFamily="34" charset="0"/>
                      <a:cs typeface="Arial" panose="020B0604020202020204" pitchFamily="34" charset="0"/>
                    </a:rPr>
                    <a:t>Basok</a:t>
                  </a:r>
                  <a:r>
                    <a:rPr lang="en-GB" sz="1100" noProof="0">
                      <a:solidFill>
                        <a:schemeClr val="bg1"/>
                      </a:solidFill>
                      <a:latin typeface="Arial" panose="020B0604020202020204" pitchFamily="34" charset="0"/>
                      <a:cs typeface="Arial" panose="020B0604020202020204" pitchFamily="34" charset="0"/>
                    </a:rPr>
                    <a:t>, Orit </a:t>
                  </a:r>
                  <a:r>
                    <a:rPr lang="en-GB" sz="1100" noProof="0" err="1">
                      <a:solidFill>
                        <a:schemeClr val="bg1"/>
                      </a:solidFill>
                      <a:latin typeface="Arial" panose="020B0604020202020204" pitchFamily="34" charset="0"/>
                      <a:cs typeface="Arial" panose="020B0604020202020204" pitchFamily="34" charset="0"/>
                    </a:rPr>
                    <a:t>Kliuk</a:t>
                  </a:r>
                  <a:r>
                    <a:rPr lang="en-GB" sz="1100" noProof="0">
                      <a:solidFill>
                        <a:schemeClr val="bg1"/>
                      </a:solidFill>
                      <a:latin typeface="Arial" panose="020B0604020202020204" pitchFamily="34" charset="0"/>
                      <a:cs typeface="Arial" panose="020B0604020202020204" pitchFamily="34" charset="0"/>
                    </a:rPr>
                    <a:t>-Ben Bassat, Illia </a:t>
                  </a:r>
                  <a:r>
                    <a:rPr lang="en-GB" sz="1100" noProof="0" err="1">
                      <a:solidFill>
                        <a:schemeClr val="bg1"/>
                      </a:solidFill>
                      <a:latin typeface="Arial" panose="020B0604020202020204" pitchFamily="34" charset="0"/>
                      <a:cs typeface="Arial" panose="020B0604020202020204" pitchFamily="34" charset="0"/>
                    </a:rPr>
                    <a:t>Beberashvili</a:t>
                  </a:r>
                  <a:r>
                    <a:rPr lang="en-GB" sz="1100" noProof="0">
                      <a:solidFill>
                        <a:schemeClr val="bg1"/>
                      </a:solidFill>
                      <a:latin typeface="Arial" panose="020B0604020202020204" pitchFamily="34" charset="0"/>
                      <a:cs typeface="Arial" panose="020B0604020202020204" pitchFamily="34" charset="0"/>
                    </a:rPr>
                    <a:t>, Pazit Beckerman, Sydney Ben Chetrit, Keren Cohen-Hagai, Naomi Ben Dor, Ray Biton, Gil Chernin, Ismail El Sayed, Evgeny Farber, Raed </a:t>
                  </a:r>
                  <a:r>
                    <a:rPr lang="en-GB" sz="1100" noProof="0" err="1">
                      <a:solidFill>
                        <a:schemeClr val="bg1"/>
                      </a:solidFill>
                      <a:latin typeface="Arial" panose="020B0604020202020204" pitchFamily="34" charset="0"/>
                      <a:cs typeface="Arial" panose="020B0604020202020204" pitchFamily="34" charset="0"/>
                    </a:rPr>
                    <a:t>Gantus</a:t>
                  </a:r>
                  <a:r>
                    <a:rPr lang="en-GB" sz="1100" noProof="0">
                      <a:solidFill>
                        <a:schemeClr val="bg1"/>
                      </a:solidFill>
                      <a:latin typeface="Arial" panose="020B0604020202020204" pitchFamily="34" charset="0"/>
                      <a:cs typeface="Arial" panose="020B0604020202020204" pitchFamily="34" charset="0"/>
                    </a:rPr>
                    <a:t>, Anam Hanut, Michael Hausmann, Yosef Haviv, Yuval Horwich, George </a:t>
                  </a:r>
                  <a:r>
                    <a:rPr lang="en-GB" sz="1100" noProof="0" err="1">
                      <a:solidFill>
                        <a:schemeClr val="bg1"/>
                      </a:solidFill>
                      <a:latin typeface="Arial" panose="020B0604020202020204" pitchFamily="34" charset="0"/>
                      <a:cs typeface="Arial" panose="020B0604020202020204" pitchFamily="34" charset="0"/>
                    </a:rPr>
                    <a:t>Jeiris</a:t>
                  </a:r>
                  <a:r>
                    <a:rPr lang="en-GB" sz="1100" noProof="0">
                      <a:solidFill>
                        <a:schemeClr val="bg1"/>
                      </a:solidFill>
                      <a:latin typeface="Arial" panose="020B0604020202020204" pitchFamily="34" charset="0"/>
                      <a:cs typeface="Arial" panose="020B0604020202020204" pitchFamily="34" charset="0"/>
                    </a:rPr>
                    <a:t>, Ze'ev Katzir, Raisa </a:t>
                  </a:r>
                  <a:r>
                    <a:rPr lang="en-GB" sz="1100" noProof="0" err="1">
                      <a:solidFill>
                        <a:schemeClr val="bg1"/>
                      </a:solidFill>
                      <a:latin typeface="Arial" panose="020B0604020202020204" pitchFamily="34" charset="0"/>
                      <a:cs typeface="Arial" panose="020B0604020202020204" pitchFamily="34" charset="0"/>
                    </a:rPr>
                    <a:t>Kazarsky</a:t>
                  </a:r>
                  <a:r>
                    <a:rPr lang="en-GB" sz="1100" noProof="0">
                      <a:solidFill>
                        <a:schemeClr val="bg1"/>
                      </a:solidFill>
                      <a:latin typeface="Arial" panose="020B0604020202020204" pitchFamily="34" charset="0"/>
                      <a:cs typeface="Arial" panose="020B0604020202020204" pitchFamily="34" charset="0"/>
                    </a:rPr>
                    <a:t>, Yael Kenig, Irina Kenis, Avital Angel Korman, Etty (Esther) Kruzel-Davila, Olga Lesya </a:t>
                  </a:r>
                  <a:r>
                    <a:rPr lang="en-GB" sz="1100" noProof="0" err="1">
                      <a:solidFill>
                        <a:schemeClr val="bg1"/>
                      </a:solidFill>
                      <a:latin typeface="Arial" panose="020B0604020202020204" pitchFamily="34" charset="0"/>
                      <a:cs typeface="Arial" panose="020B0604020202020204" pitchFamily="34" charset="0"/>
                    </a:rPr>
                    <a:t>Kukuy</a:t>
                  </a:r>
                  <a:r>
                    <a:rPr lang="en-GB" sz="1100" noProof="0">
                      <a:solidFill>
                        <a:schemeClr val="bg1"/>
                      </a:solidFill>
                      <a:latin typeface="Arial" panose="020B0604020202020204" pitchFamily="34" charset="0"/>
                      <a:cs typeface="Arial" panose="020B0604020202020204" pitchFamily="34" charset="0"/>
                    </a:rPr>
                    <a:t>, Larissa Lebedev, Adi Leiba, Ronen Levi-Varadi, </a:t>
                  </a:r>
                  <a:r>
                    <a:rPr lang="en-GB" sz="1100" noProof="0" err="1">
                      <a:solidFill>
                        <a:schemeClr val="bg1"/>
                      </a:solidFill>
                      <a:latin typeface="Arial" panose="020B0604020202020204" pitchFamily="34" charset="0"/>
                      <a:cs typeface="Arial" panose="020B0604020202020204" pitchFamily="34" charset="0"/>
                    </a:rPr>
                    <a:t>Nomy</a:t>
                  </a:r>
                  <a:r>
                    <a:rPr lang="en-GB" sz="1100" noProof="0">
                      <a:solidFill>
                        <a:schemeClr val="bg1"/>
                      </a:solidFill>
                      <a:latin typeface="Arial" panose="020B0604020202020204" pitchFamily="34" charset="0"/>
                      <a:cs typeface="Arial" panose="020B0604020202020204" pitchFamily="34" charset="0"/>
                    </a:rPr>
                    <a:t> Levin-Iaina, Anna </a:t>
                  </a:r>
                  <a:r>
                    <a:rPr lang="en-GB" sz="1100" noProof="0" err="1">
                      <a:solidFill>
                        <a:schemeClr val="bg1"/>
                      </a:solidFill>
                      <a:latin typeface="Arial" panose="020B0604020202020204" pitchFamily="34" charset="0"/>
                      <a:cs typeface="Arial" panose="020B0604020202020204" pitchFamily="34" charset="0"/>
                    </a:rPr>
                    <a:t>Mikhlin</a:t>
                  </a:r>
                  <a:r>
                    <a:rPr lang="en-GB" sz="1100" noProof="0">
                      <a:solidFill>
                        <a:schemeClr val="bg1"/>
                      </a:solidFill>
                      <a:latin typeface="Arial" panose="020B0604020202020204" pitchFamily="34" charset="0"/>
                      <a:cs typeface="Arial" panose="020B0604020202020204" pitchFamily="34" charset="0"/>
                    </a:rPr>
                    <a:t>, Sharon Mini-Goldberger, Valeria </a:t>
                  </a:r>
                  <a:r>
                    <a:rPr lang="en-GB" sz="1100" noProof="0" err="1">
                      <a:solidFill>
                        <a:schemeClr val="bg1"/>
                      </a:solidFill>
                      <a:latin typeface="Arial" panose="020B0604020202020204" pitchFamily="34" charset="0"/>
                      <a:cs typeface="Arial" panose="020B0604020202020204" pitchFamily="34" charset="0"/>
                    </a:rPr>
                    <a:t>Morduhovich</a:t>
                  </a:r>
                  <a:r>
                    <a:rPr lang="en-GB" sz="1100" noProof="0">
                      <a:solidFill>
                        <a:schemeClr val="bg1"/>
                      </a:solidFill>
                      <a:latin typeface="Arial" panose="020B0604020202020204" pitchFamily="34" charset="0"/>
                      <a:cs typeface="Arial" panose="020B0604020202020204" pitchFamily="34" charset="0"/>
                    </a:rPr>
                    <a:t>, Naomi </a:t>
                  </a:r>
                  <a:r>
                    <a:rPr lang="en-GB" sz="1100" noProof="0" err="1">
                      <a:solidFill>
                        <a:schemeClr val="bg1"/>
                      </a:solidFill>
                      <a:latin typeface="Arial" panose="020B0604020202020204" pitchFamily="34" charset="0"/>
                      <a:cs typeface="Arial" panose="020B0604020202020204" pitchFamily="34" charset="0"/>
                    </a:rPr>
                    <a:t>Nacasch</a:t>
                  </a:r>
                  <a:r>
                    <a:rPr lang="en-GB" sz="1100" noProof="0">
                      <a:solidFill>
                        <a:schemeClr val="bg1"/>
                      </a:solidFill>
                      <a:latin typeface="Arial" panose="020B0604020202020204" pitchFamily="34" charset="0"/>
                      <a:cs typeface="Arial" panose="020B0604020202020204" pitchFamily="34" charset="0"/>
                    </a:rPr>
                    <a:t>, Chen Oren, Husman Qasim, Ilan Rahmani Tzvi Ran, Vladimir Rapoport, Michal Raz, Irena Rubinchik, Marina </a:t>
                  </a:r>
                  <a:r>
                    <a:rPr lang="en-GB" sz="1100" noProof="0" err="1">
                      <a:solidFill>
                        <a:schemeClr val="bg1"/>
                      </a:solidFill>
                      <a:latin typeface="Arial" panose="020B0604020202020204" pitchFamily="34" charset="0"/>
                      <a:cs typeface="Arial" panose="020B0604020202020204" pitchFamily="34" charset="0"/>
                    </a:rPr>
                    <a:t>Sapojnikov</a:t>
                  </a:r>
                  <a:r>
                    <a:rPr lang="en-GB" sz="1100" noProof="0">
                      <a:solidFill>
                        <a:schemeClr val="bg1"/>
                      </a:solidFill>
                      <a:latin typeface="Arial" panose="020B0604020202020204" pitchFamily="34" charset="0"/>
                      <a:cs typeface="Arial" panose="020B0604020202020204" pitchFamily="34" charset="0"/>
                    </a:rPr>
                    <a:t>, Tomer Scheib, Doron Schwartz, Mahran </a:t>
                  </a:r>
                  <a:r>
                    <a:rPr lang="en-GB" sz="1100" noProof="0" err="1">
                      <a:solidFill>
                        <a:schemeClr val="bg1"/>
                      </a:solidFill>
                      <a:latin typeface="Arial" panose="020B0604020202020204" pitchFamily="34" charset="0"/>
                      <a:cs typeface="Arial" panose="020B0604020202020204" pitchFamily="34" charset="0"/>
                    </a:rPr>
                    <a:t>Shalaata</a:t>
                  </a:r>
                  <a:r>
                    <a:rPr lang="en-GB" sz="1100" noProof="0">
                      <a:solidFill>
                        <a:schemeClr val="bg1"/>
                      </a:solidFill>
                      <a:latin typeface="Arial" panose="020B0604020202020204" pitchFamily="34" charset="0"/>
                      <a:cs typeface="Arial" panose="020B0604020202020204" pitchFamily="34" charset="0"/>
                    </a:rPr>
                    <a:t>, Pavel Sheinberg, Marina </a:t>
                  </a:r>
                  <a:r>
                    <a:rPr lang="en-GB" sz="1100" noProof="0" err="1">
                      <a:solidFill>
                        <a:schemeClr val="bg1"/>
                      </a:solidFill>
                      <a:latin typeface="Arial" panose="020B0604020202020204" pitchFamily="34" charset="0"/>
                      <a:cs typeface="Arial" panose="020B0604020202020204" pitchFamily="34" charset="0"/>
                    </a:rPr>
                    <a:t>Tchircov</a:t>
                  </a:r>
                  <a:r>
                    <a:rPr lang="en-GB" sz="1100" noProof="0">
                      <a:solidFill>
                        <a:schemeClr val="bg1"/>
                      </a:solidFill>
                      <a:latin typeface="Arial" panose="020B0604020202020204" pitchFamily="34" charset="0"/>
                      <a:cs typeface="Arial" panose="020B0604020202020204" pitchFamily="34" charset="0"/>
                    </a:rPr>
                    <a:t>, Olga </a:t>
                  </a:r>
                  <a:r>
                    <a:rPr lang="en-GB" sz="1100" noProof="0" err="1">
                      <a:solidFill>
                        <a:schemeClr val="bg1"/>
                      </a:solidFill>
                      <a:latin typeface="Arial" panose="020B0604020202020204" pitchFamily="34" charset="0"/>
                      <a:cs typeface="Arial" panose="020B0604020202020204" pitchFamily="34" charset="0"/>
                    </a:rPr>
                    <a:t>Vdovich</a:t>
                  </a:r>
                  <a:r>
                    <a:rPr lang="en-GB" sz="1100" noProof="0">
                      <a:solidFill>
                        <a:schemeClr val="bg1"/>
                      </a:solidFill>
                      <a:latin typeface="Arial" panose="020B0604020202020204" pitchFamily="34" charset="0"/>
                      <a:cs typeface="Arial" panose="020B0604020202020204" pitchFamily="34" charset="0"/>
                    </a:rPr>
                    <a:t>, Marina </a:t>
                  </a:r>
                  <a:r>
                    <a:rPr lang="en-GB" sz="1100" noProof="0" err="1">
                      <a:solidFill>
                        <a:schemeClr val="bg1"/>
                      </a:solidFill>
                      <a:latin typeface="Arial" panose="020B0604020202020204" pitchFamily="34" charset="0"/>
                      <a:cs typeface="Arial" panose="020B0604020202020204" pitchFamily="34" charset="0"/>
                    </a:rPr>
                    <a:t>Vorobiov</a:t>
                  </a:r>
                  <a:r>
                    <a:rPr lang="en-GB" sz="1100" noProof="0">
                      <a:solidFill>
                        <a:schemeClr val="bg1"/>
                      </a:solidFill>
                      <a:latin typeface="Arial" panose="020B0604020202020204" pitchFamily="34" charset="0"/>
                      <a:cs typeface="Arial" panose="020B0604020202020204" pitchFamily="34" charset="0"/>
                    </a:rPr>
                    <a:t>, Alexander Wechsler, Yoram Yagil, Teuta </a:t>
                  </a:r>
                  <a:r>
                    <a:rPr lang="en-GB" sz="1100" noProof="0" err="1">
                      <a:solidFill>
                        <a:schemeClr val="bg1"/>
                      </a:solidFill>
                      <a:latin typeface="Arial" panose="020B0604020202020204" pitchFamily="34" charset="0"/>
                      <a:cs typeface="Arial" panose="020B0604020202020204" pitchFamily="34" charset="0"/>
                    </a:rPr>
                    <a:t>Zeitun</a:t>
                  </a:r>
                  <a:endParaRPr lang="en-GB" sz="1100" b="1" noProof="0">
                    <a:solidFill>
                      <a:schemeClr val="bg1"/>
                    </a:solidFill>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Italy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Roberto Minutolo (national lead), Valeria Aiello, Tino Paolo Ambrosino, Rocco Baccaro, Graziana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Battini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Giada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Bigatti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Francesca Giovanna Boni, Serena Bruno, Irene Capelli, Gianni Cappelli, Francesca Maria Ida Carminati, Roberto Cimino, Irene Colombini, Francesco Cosa, Eleonora Cristini, Erica Daina, Marco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Delsante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Gabriele Donati, Ciro Esposito, Vittoria Esposito, Enrico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Fiaccadori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Annachiara Ferrari, Aldo Franculli, Stefania Giberti, Barbara Gidaro, Ilaria Ida Giordano, Giuseppe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Grandaliano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Maria Cristina Gregorini, Carlo Maria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Guastoni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Francesca Guglielmi, Aneliya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Parvanova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Ilieva, Gaetano La Manna, Sarah Lerario, Maria Elena Liberti, Raul Mancini, Antonio Marino, Carlo Minicucci, Benedetta Morda, Niccolo Morisi, Elisa Olivo, Chiara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Paccagnella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Maria Chiara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Pacchiarini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Andrea Palladini, Rodolfo Fernando Rivera, Laura Rimoldi, Gennaro Santorelli,  Renato Savino, Roberta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Scarmignan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Anna Scrivo, Giuseppe Sileno, Enrico Tinti, Matias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Trillini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Anna Vella</a:t>
                  </a:r>
                  <a:endParaRPr lang="en-GB" sz="1100" b="1" noProof="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Japan</a:t>
                  </a:r>
                </a:p>
                <a:p>
                  <a:pPr algn="ctr" defTabSz="914400" eaLnBrk="1" fontAlgn="auto" hangingPunct="1">
                    <a:spcBef>
                      <a:spcPts val="600"/>
                    </a:spcBef>
                    <a:spcAft>
                      <a:spcPts val="0"/>
                    </a:spcAft>
                    <a:defRPr/>
                  </a:pPr>
                  <a:r>
                    <a:rPr lang="en-GB" sz="1100" noProof="0" err="1">
                      <a:solidFill>
                        <a:schemeClr val="bg1"/>
                      </a:solidFill>
                      <a:latin typeface="Arial" panose="020B0604020202020204" pitchFamily="34" charset="0"/>
                      <a:cs typeface="Arial" panose="020B0604020202020204" pitchFamily="34" charset="0"/>
                    </a:rPr>
                    <a:t>Masaomi</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Nangaku</a:t>
                  </a:r>
                  <a:r>
                    <a:rPr lang="en-GB" sz="1100" noProof="0">
                      <a:solidFill>
                        <a:schemeClr val="bg1"/>
                      </a:solidFill>
                      <a:latin typeface="Arial" panose="020B0604020202020204" pitchFamily="34" charset="0"/>
                      <a:cs typeface="Arial" panose="020B0604020202020204" pitchFamily="34" charset="0"/>
                    </a:rPr>
                    <a:t> (national lead), Eriko Abe, Keisuke Abe, Kenichiro Abe, Masanori Abe, Taisei Abe, Shohei Adachi, Shinji Ako, Hiroaki Amano, </a:t>
                  </a:r>
                  <a:r>
                    <a:rPr lang="en-GB" sz="1100" noProof="0" err="1">
                      <a:solidFill>
                        <a:schemeClr val="bg1"/>
                      </a:solidFill>
                      <a:latin typeface="Arial" panose="020B0604020202020204" pitchFamily="34" charset="0"/>
                      <a:cs typeface="Arial" panose="020B0604020202020204" pitchFamily="34" charset="0"/>
                    </a:rPr>
                    <a:t>Morimasa</a:t>
                  </a:r>
                  <a:r>
                    <a:rPr lang="en-GB" sz="1100" noProof="0">
                      <a:solidFill>
                        <a:schemeClr val="bg1"/>
                      </a:solidFill>
                      <a:latin typeface="Arial" panose="020B0604020202020204" pitchFamily="34" charset="0"/>
                      <a:cs typeface="Arial" panose="020B0604020202020204" pitchFamily="34" charset="0"/>
                    </a:rPr>
                    <a:t> Amemiya, Daiki </a:t>
                  </a:r>
                  <a:r>
                    <a:rPr lang="en-GB" sz="1100" noProof="0" err="1">
                      <a:solidFill>
                        <a:schemeClr val="bg1"/>
                      </a:solidFill>
                      <a:latin typeface="Arial" panose="020B0604020202020204" pitchFamily="34" charset="0"/>
                      <a:cs typeface="Arial" panose="020B0604020202020204" pitchFamily="34" charset="0"/>
                    </a:rPr>
                    <a:t>Aomura</a:t>
                  </a:r>
                  <a:r>
                    <a:rPr lang="en-GB" sz="1100" noProof="0">
                      <a:solidFill>
                        <a:schemeClr val="bg1"/>
                      </a:solidFill>
                      <a:latin typeface="Arial" panose="020B0604020202020204" pitchFamily="34" charset="0"/>
                      <a:cs typeface="Arial" panose="020B0604020202020204" pitchFamily="34" charset="0"/>
                    </a:rPr>
                    <a:t>, Kunii Ayana, Kengo </a:t>
                  </a:r>
                  <a:r>
                    <a:rPr lang="en-GB" sz="1100" noProof="0" err="1">
                      <a:solidFill>
                        <a:schemeClr val="bg1"/>
                      </a:solidFill>
                      <a:latin typeface="Arial" panose="020B0604020202020204" pitchFamily="34" charset="0"/>
                      <a:cs typeface="Arial" panose="020B0604020202020204" pitchFamily="34" charset="0"/>
                    </a:rPr>
                    <a:t>Azushima</a:t>
                  </a:r>
                  <a:r>
                    <a:rPr lang="en-GB" sz="1100" noProof="0">
                      <a:solidFill>
                        <a:schemeClr val="bg1"/>
                      </a:solidFill>
                      <a:latin typeface="Arial" panose="020B0604020202020204" pitchFamily="34" charset="0"/>
                      <a:cs typeface="Arial" panose="020B0604020202020204" pitchFamily="34" charset="0"/>
                    </a:rPr>
                    <a:t>, Kenji Baba, </a:t>
                  </a:r>
                  <a:r>
                    <a:rPr lang="en-GB" sz="1100" noProof="0" err="1">
                      <a:solidFill>
                        <a:schemeClr val="bg1"/>
                      </a:solidFill>
                      <a:latin typeface="Arial" panose="020B0604020202020204" pitchFamily="34" charset="0"/>
                      <a:cs typeface="Arial" panose="020B0604020202020204" pitchFamily="34" charset="0"/>
                    </a:rPr>
                    <a:t>Seishiro</a:t>
                  </a:r>
                  <a:r>
                    <a:rPr lang="en-GB" sz="1100" noProof="0">
                      <a:solidFill>
                        <a:schemeClr val="bg1"/>
                      </a:solidFill>
                      <a:latin typeface="Arial" panose="020B0604020202020204" pitchFamily="34" charset="0"/>
                      <a:cs typeface="Arial" panose="020B0604020202020204" pitchFamily="34" charset="0"/>
                    </a:rPr>
                    <a:t> Baba, Ayako Ban, Yuki Beppu, </a:t>
                  </a:r>
                  <a:r>
                    <a:rPr lang="en-GB" sz="1100" noProof="0" err="1">
                      <a:solidFill>
                        <a:schemeClr val="bg1"/>
                      </a:solidFill>
                      <a:latin typeface="Arial" panose="020B0604020202020204" pitchFamily="34" charset="0"/>
                      <a:cs typeface="Arial" panose="020B0604020202020204" pitchFamily="34" charset="0"/>
                    </a:rPr>
                    <a:t>Kyoji</a:t>
                  </a:r>
                  <a:r>
                    <a:rPr lang="en-GB" sz="1100" noProof="0">
                      <a:solidFill>
                        <a:schemeClr val="bg1"/>
                      </a:solidFill>
                      <a:latin typeface="Arial" panose="020B0604020202020204" pitchFamily="34" charset="0"/>
                      <a:cs typeface="Arial" panose="020B0604020202020204" pitchFamily="34" charset="0"/>
                    </a:rPr>
                    <a:t> Chiba, Rieko China, Ichikawa Daisuke, Masayuki Ebihara, Yu Eto, </a:t>
                  </a:r>
                  <a:r>
                    <a:rPr lang="en-GB" sz="1100" noProof="0" err="1">
                      <a:solidFill>
                        <a:schemeClr val="bg1"/>
                      </a:solidFill>
                      <a:latin typeface="Arial" panose="020B0604020202020204" pitchFamily="34" charset="0"/>
                      <a:cs typeface="Arial" panose="020B0604020202020204" pitchFamily="34" charset="0"/>
                    </a:rPr>
                    <a:t>Fumika</a:t>
                  </a:r>
                  <a:r>
                    <a:rPr lang="en-GB" sz="1100" noProof="0">
                      <a:solidFill>
                        <a:schemeClr val="bg1"/>
                      </a:solidFill>
                      <a:latin typeface="Arial" panose="020B0604020202020204" pitchFamily="34" charset="0"/>
                      <a:cs typeface="Arial" panose="020B0604020202020204" pitchFamily="34" charset="0"/>
                    </a:rPr>
                    <a:t> Fujii, Mako Fujii, </a:t>
                  </a:r>
                  <a:r>
                    <a:rPr lang="en-GB" sz="1100" noProof="0" err="1">
                      <a:solidFill>
                        <a:schemeClr val="bg1"/>
                      </a:solidFill>
                      <a:latin typeface="Arial" panose="020B0604020202020204" pitchFamily="34" charset="0"/>
                      <a:cs typeface="Arial" panose="020B0604020202020204" pitchFamily="34" charset="0"/>
                    </a:rPr>
                    <a:t>Naohiko</a:t>
                  </a:r>
                  <a:r>
                    <a:rPr lang="en-GB" sz="1100" noProof="0">
                      <a:solidFill>
                        <a:schemeClr val="bg1"/>
                      </a:solidFill>
                      <a:latin typeface="Arial" panose="020B0604020202020204" pitchFamily="34" charset="0"/>
                      <a:cs typeface="Arial" panose="020B0604020202020204" pitchFamily="34" charset="0"/>
                    </a:rPr>
                    <a:t> Fujii, Tetsuro Fujii, Yusuke Fujii, Miho Fujimura, Kiichiro Fujisaki, Mikoto </a:t>
                  </a:r>
                  <a:r>
                    <a:rPr lang="en-GB" sz="1100" noProof="0" err="1">
                      <a:solidFill>
                        <a:schemeClr val="bg1"/>
                      </a:solidFill>
                      <a:latin typeface="Arial" panose="020B0604020202020204" pitchFamily="34" charset="0"/>
                      <a:cs typeface="Arial" panose="020B0604020202020204" pitchFamily="34" charset="0"/>
                    </a:rPr>
                    <a:t>Fujishiro</a:t>
                  </a:r>
                  <a:r>
                    <a:rPr lang="en-GB" sz="1100" noProof="0">
                      <a:solidFill>
                        <a:schemeClr val="bg1"/>
                      </a:solidFill>
                      <a:latin typeface="Arial" panose="020B0604020202020204" pitchFamily="34" charset="0"/>
                      <a:cs typeface="Arial" panose="020B0604020202020204" pitchFamily="34" charset="0"/>
                    </a:rPr>
                    <a:t>, Masako Fujita, Yoshiro Fujita, Masafumi </a:t>
                  </a:r>
                  <a:r>
                    <a:rPr lang="en-GB" sz="1100" noProof="0" err="1">
                      <a:solidFill>
                        <a:schemeClr val="bg1"/>
                      </a:solidFill>
                      <a:latin typeface="Arial" panose="020B0604020202020204" pitchFamily="34" charset="0"/>
                      <a:cs typeface="Arial" panose="020B0604020202020204" pitchFamily="34" charset="0"/>
                    </a:rPr>
                    <a:t>Fukagawa</a:t>
                  </a:r>
                  <a:r>
                    <a:rPr lang="en-GB" sz="1100" noProof="0">
                      <a:solidFill>
                        <a:schemeClr val="bg1"/>
                      </a:solidFill>
                      <a:latin typeface="Arial" panose="020B0604020202020204" pitchFamily="34" charset="0"/>
                      <a:cs typeface="Arial" panose="020B0604020202020204" pitchFamily="34" charset="0"/>
                    </a:rPr>
                    <a:t>, Kei Fukami, Yusuke Fukao, Daichi Fukaya, Yoshinobu Fuke, Hiromitsu Fukuda, Natsuki Fukuda, </a:t>
                  </a:r>
                  <a:r>
                    <a:rPr lang="en-GB" sz="1100" noProof="0" err="1">
                      <a:solidFill>
                        <a:schemeClr val="bg1"/>
                      </a:solidFill>
                      <a:latin typeface="Arial" panose="020B0604020202020204" pitchFamily="34" charset="0"/>
                      <a:cs typeface="Arial" panose="020B0604020202020204" pitchFamily="34" charset="0"/>
                    </a:rPr>
                    <a:t>Shungo</a:t>
                  </a:r>
                  <a:r>
                    <a:rPr lang="en-GB" sz="1100" noProof="0">
                      <a:solidFill>
                        <a:schemeClr val="bg1"/>
                      </a:solidFill>
                      <a:latin typeface="Arial" panose="020B0604020202020204" pitchFamily="34" charset="0"/>
                      <a:cs typeface="Arial" panose="020B0604020202020204" pitchFamily="34" charset="0"/>
                    </a:rPr>
                    <a:t> Fukuda, Yuriko Fukuda, Kanako Fukuhara, Yuichiro Fukuhara, Kento Fukumitsu, Akihiro Fukuoka, Rika Furuta, Fumihiko Furuya, Tomohito </a:t>
                  </a:r>
                  <a:r>
                    <a:rPr lang="en-GB" sz="1100" noProof="0" err="1">
                      <a:solidFill>
                        <a:schemeClr val="bg1"/>
                      </a:solidFill>
                      <a:latin typeface="Arial" panose="020B0604020202020204" pitchFamily="34" charset="0"/>
                      <a:cs typeface="Arial" panose="020B0604020202020204" pitchFamily="34" charset="0"/>
                    </a:rPr>
                    <a:t>Gohda</a:t>
                  </a:r>
                  <a:r>
                    <a:rPr lang="en-GB" sz="1100" noProof="0">
                      <a:solidFill>
                        <a:schemeClr val="bg1"/>
                      </a:solidFill>
                      <a:latin typeface="Arial" panose="020B0604020202020204" pitchFamily="34" charset="0"/>
                      <a:cs typeface="Arial" panose="020B0604020202020204" pitchFamily="34" charset="0"/>
                    </a:rPr>
                    <a:t>, Kento Goto, Shunsuke Goto, Ryota Haga, Junichiro </a:t>
                  </a:r>
                  <a:r>
                    <a:rPr lang="en-GB" sz="1100" noProof="0" err="1">
                      <a:solidFill>
                        <a:schemeClr val="bg1"/>
                      </a:solidFill>
                      <a:latin typeface="Arial" panose="020B0604020202020204" pitchFamily="34" charset="0"/>
                      <a:cs typeface="Arial" panose="020B0604020202020204" pitchFamily="34" charset="0"/>
                    </a:rPr>
                    <a:t>Hagita</a:t>
                  </a:r>
                  <a:r>
                    <a:rPr lang="en-GB" sz="1100" noProof="0">
                      <a:solidFill>
                        <a:schemeClr val="bg1"/>
                      </a:solidFill>
                      <a:latin typeface="Arial" panose="020B0604020202020204" pitchFamily="34" charset="0"/>
                      <a:cs typeface="Arial" panose="020B0604020202020204" pitchFamily="34" charset="0"/>
                    </a:rPr>
                    <a:t>, Takayuki Hamano, Satoshi </a:t>
                  </a:r>
                  <a:r>
                    <a:rPr lang="en-GB" sz="1100" noProof="0" err="1">
                      <a:solidFill>
                        <a:schemeClr val="bg1"/>
                      </a:solidFill>
                      <a:latin typeface="Arial" panose="020B0604020202020204" pitchFamily="34" charset="0"/>
                      <a:cs typeface="Arial" panose="020B0604020202020204" pitchFamily="34" charset="0"/>
                    </a:rPr>
                    <a:t>Hamanoue</a:t>
                  </a:r>
                  <a:r>
                    <a:rPr lang="en-GB" sz="1100" noProof="0">
                      <a:solidFill>
                        <a:schemeClr val="bg1"/>
                      </a:solidFill>
                      <a:latin typeface="Arial" panose="020B0604020202020204" pitchFamily="34" charset="0"/>
                      <a:cs typeface="Arial" panose="020B0604020202020204" pitchFamily="34" charset="0"/>
                    </a:rPr>
                    <a:t>, Tomoya </a:t>
                  </a:r>
                  <a:r>
                    <a:rPr lang="en-GB" sz="1100" noProof="0" err="1">
                      <a:solidFill>
                        <a:schemeClr val="bg1"/>
                      </a:solidFill>
                      <a:latin typeface="Arial" panose="020B0604020202020204" pitchFamily="34" charset="0"/>
                      <a:cs typeface="Arial" panose="020B0604020202020204" pitchFamily="34" charset="0"/>
                    </a:rPr>
                    <a:t>Hamashoji</a:t>
                  </a:r>
                  <a:r>
                    <a:rPr lang="en-GB" sz="1100" noProof="0">
                      <a:solidFill>
                        <a:schemeClr val="bg1"/>
                      </a:solidFill>
                      <a:latin typeface="Arial" panose="020B0604020202020204" pitchFamily="34" charset="0"/>
                      <a:cs typeface="Arial" panose="020B0604020202020204" pitchFamily="34" charset="0"/>
                    </a:rPr>
                    <a:t>, Akinori Hara, Kenji Harada, Makoto Harada, Koji Hashimoto, Takuto Hayakawa, Masato Hayashi, </a:t>
                  </a:r>
                  <a:r>
                    <a:rPr lang="en-GB" sz="1100" noProof="0" err="1">
                      <a:solidFill>
                        <a:schemeClr val="bg1"/>
                      </a:solidFill>
                      <a:latin typeface="Arial" panose="020B0604020202020204" pitchFamily="34" charset="0"/>
                      <a:cs typeface="Arial" panose="020B0604020202020204" pitchFamily="34" charset="0"/>
                    </a:rPr>
                    <a:t>Seiichiro</a:t>
                  </a:r>
                  <a:r>
                    <a:rPr lang="en-GB" sz="1100" noProof="0">
                      <a:solidFill>
                        <a:schemeClr val="bg1"/>
                      </a:solidFill>
                      <a:latin typeface="Arial" panose="020B0604020202020204" pitchFamily="34" charset="0"/>
                      <a:cs typeface="Arial" panose="020B0604020202020204" pitchFamily="34" charset="0"/>
                    </a:rPr>
                    <a:t> Hemmi, Yuji Hidaka, Fujii Hideki, Nishida Hidenori, Nishida Hidenori, Rieko Higashide, Shinichi Higuchi, Toshiyuki Hirai, Akira Hirano, Sae Hirata, Hitomi Hirose, Tatsuki Hirose, Hiroto </a:t>
                  </a:r>
                  <a:r>
                    <a:rPr lang="en-GB" sz="1100" noProof="0" err="1">
                      <a:solidFill>
                        <a:schemeClr val="bg1"/>
                      </a:solidFill>
                      <a:latin typeface="Arial" panose="020B0604020202020204" pitchFamily="34" charset="0"/>
                      <a:cs typeface="Arial" panose="020B0604020202020204" pitchFamily="34" charset="0"/>
                    </a:rPr>
                    <a:t>Hiyamuta</a:t>
                  </a:r>
                  <a:r>
                    <a:rPr lang="en-GB" sz="1100" noProof="0">
                      <a:solidFill>
                        <a:schemeClr val="bg1"/>
                      </a:solidFill>
                      <a:latin typeface="Arial" panose="020B0604020202020204" pitchFamily="34" charset="0"/>
                      <a:cs typeface="Arial" panose="020B0604020202020204" pitchFamily="34" charset="0"/>
                    </a:rPr>
                    <a:t>, Ryoko Honda, Keisuke Horikoshi, Shu Horikoshi, Taro Hoshino, Fumitaka Ihara, Hiroki Ikai, Eri Ikeda, Megumi Ikeda, Yoichiro Ikeda, Kaho </a:t>
                  </a:r>
                  <a:r>
                    <a:rPr lang="en-GB" sz="1100" noProof="0" err="1">
                      <a:solidFill>
                        <a:schemeClr val="bg1"/>
                      </a:solidFill>
                      <a:latin typeface="Arial" panose="020B0604020202020204" pitchFamily="34" charset="0"/>
                      <a:cs typeface="Arial" panose="020B0604020202020204" pitchFamily="34" charset="0"/>
                    </a:rPr>
                    <a:t>Ikeshita</a:t>
                  </a:r>
                  <a:r>
                    <a:rPr lang="en-GB" sz="1100" noProof="0">
                      <a:solidFill>
                        <a:schemeClr val="bg1"/>
                      </a:solidFill>
                      <a:latin typeface="Arial" panose="020B0604020202020204" pitchFamily="34" charset="0"/>
                      <a:cs typeface="Arial" panose="020B0604020202020204" pitchFamily="34" charset="0"/>
                    </a:rPr>
                    <a:t>, Atsuhiro </a:t>
                  </a:r>
                  <a:r>
                    <a:rPr lang="en-GB" sz="1100" noProof="0" err="1">
                      <a:solidFill>
                        <a:schemeClr val="bg1"/>
                      </a:solidFill>
                      <a:latin typeface="Arial" panose="020B0604020202020204" pitchFamily="34" charset="0"/>
                      <a:cs typeface="Arial" panose="020B0604020202020204" pitchFamily="34" charset="0"/>
                    </a:rPr>
                    <a:t>Imono</a:t>
                  </a:r>
                  <a:r>
                    <a:rPr lang="en-GB" sz="1100" noProof="0">
                      <a:solidFill>
                        <a:schemeClr val="bg1"/>
                      </a:solidFill>
                      <a:latin typeface="Arial" panose="020B0604020202020204" pitchFamily="34" charset="0"/>
                      <a:cs typeface="Arial" panose="020B0604020202020204" pitchFamily="34" charset="0"/>
                    </a:rPr>
                    <a:t>, Kou Imoto, Motoki Inoue, Natsumi Inoue, Tsutomu Inoue, Keita Inui, Shinichiro Irie, Kohei </a:t>
                  </a:r>
                  <a:r>
                    <a:rPr lang="en-GB" sz="1100" noProof="0" err="1">
                      <a:solidFill>
                        <a:schemeClr val="bg1"/>
                      </a:solidFill>
                      <a:latin typeface="Arial" panose="020B0604020202020204" pitchFamily="34" charset="0"/>
                      <a:cs typeface="Arial" panose="020B0604020202020204" pitchFamily="34" charset="0"/>
                    </a:rPr>
                    <a:t>Ishiga</a:t>
                  </a:r>
                  <a:r>
                    <a:rPr lang="en-GB" sz="1100" noProof="0">
                      <a:solidFill>
                        <a:schemeClr val="bg1"/>
                      </a:solidFill>
                      <a:latin typeface="Arial" panose="020B0604020202020204" pitchFamily="34" charset="0"/>
                      <a:cs typeface="Arial" panose="020B0604020202020204" pitchFamily="34" charset="0"/>
                    </a:rPr>
                    <a:t>, Tomomi Ishihara, Masao Ishii, Masao Ishii, </a:t>
                  </a:r>
                  <a:r>
                    <a:rPr lang="en-GB" sz="1100" noProof="0" err="1">
                      <a:solidFill>
                        <a:schemeClr val="bg1"/>
                      </a:solidFill>
                      <a:latin typeface="Arial" panose="020B0604020202020204" pitchFamily="34" charset="0"/>
                      <a:cs typeface="Arial" panose="020B0604020202020204" pitchFamily="34" charset="0"/>
                    </a:rPr>
                    <a:t>Toshihisa</a:t>
                  </a:r>
                  <a:r>
                    <a:rPr lang="en-GB" sz="1100" noProof="0">
                      <a:solidFill>
                        <a:schemeClr val="bg1"/>
                      </a:solidFill>
                      <a:latin typeface="Arial" panose="020B0604020202020204" pitchFamily="34" charset="0"/>
                      <a:cs typeface="Arial" panose="020B0604020202020204" pitchFamily="34" charset="0"/>
                    </a:rPr>
                    <a:t> Ishii, Masanori Ishizaka, </a:t>
                  </a:r>
                  <a:r>
                    <a:rPr lang="en-GB" sz="1100" noProof="0" err="1">
                      <a:solidFill>
                        <a:schemeClr val="bg1"/>
                      </a:solidFill>
                      <a:latin typeface="Arial" panose="020B0604020202020204" pitchFamily="34" charset="0"/>
                      <a:cs typeface="Arial" panose="020B0604020202020204" pitchFamily="34" charset="0"/>
                    </a:rPr>
                    <a:t>Toshinori</a:t>
                  </a:r>
                  <a:r>
                    <a:rPr lang="en-GB" sz="1100" noProof="0">
                      <a:solidFill>
                        <a:schemeClr val="bg1"/>
                      </a:solidFill>
                      <a:latin typeface="Arial" panose="020B0604020202020204" pitchFamily="34" charset="0"/>
                      <a:cs typeface="Arial" panose="020B0604020202020204" pitchFamily="34" charset="0"/>
                    </a:rPr>
                    <a:t> Ishizuka, Rina </a:t>
                  </a:r>
                  <a:r>
                    <a:rPr lang="en-GB" sz="1100" noProof="0" err="1">
                      <a:solidFill>
                        <a:schemeClr val="bg1"/>
                      </a:solidFill>
                      <a:latin typeface="Arial" panose="020B0604020202020204" pitchFamily="34" charset="0"/>
                      <a:cs typeface="Arial" panose="020B0604020202020204" pitchFamily="34" charset="0"/>
                    </a:rPr>
                    <a:t>Isohata</a:t>
                  </a:r>
                  <a:r>
                    <a:rPr lang="en-GB" sz="1100" noProof="0">
                      <a:solidFill>
                        <a:schemeClr val="bg1"/>
                      </a:solidFill>
                      <a:latin typeface="Arial" panose="020B0604020202020204" pitchFamily="34" charset="0"/>
                      <a:cs typeface="Arial" panose="020B0604020202020204" pitchFamily="34" charset="0"/>
                    </a:rPr>
                    <a:t>, Akiko Itano, Seiji Itano, Daisuke Ito, Kenji Ito, Sadatoshi Ito, Yuki Ito, Yuto Ito, Ryohei Iwabuchi, Tsukasa Iwakura, Tamio Iwamoto, Keita Iwasaki, Masako Iwasaki, Yasunori Iwata, Manabu Kado, Hiroyuki Kadoya, Eriko </a:t>
                  </a:r>
                  <a:r>
                    <a:rPr lang="en-GB" sz="1100" noProof="0" err="1">
                      <a:solidFill>
                        <a:schemeClr val="bg1"/>
                      </a:solidFill>
                      <a:latin typeface="Arial" panose="020B0604020202020204" pitchFamily="34" charset="0"/>
                      <a:cs typeface="Arial" panose="020B0604020202020204" pitchFamily="34" charset="0"/>
                    </a:rPr>
                    <a:t>Kajimoto</a:t>
                  </a:r>
                  <a:r>
                    <a:rPr lang="en-GB" sz="1100" noProof="0">
                      <a:solidFill>
                        <a:schemeClr val="bg1"/>
                      </a:solidFill>
                      <a:latin typeface="Arial" panose="020B0604020202020204" pitchFamily="34" charset="0"/>
                      <a:cs typeface="Arial" panose="020B0604020202020204" pitchFamily="34" charset="0"/>
                    </a:rPr>
                    <a:t>, Mayuri </a:t>
                  </a:r>
                  <a:r>
                    <a:rPr lang="en-GB" sz="1100" noProof="0" err="1">
                      <a:solidFill>
                        <a:schemeClr val="bg1"/>
                      </a:solidFill>
                      <a:latin typeface="Arial" panose="020B0604020202020204" pitchFamily="34" charset="0"/>
                      <a:cs typeface="Arial" panose="020B0604020202020204" pitchFamily="34" charset="0"/>
                    </a:rPr>
                    <a:t>Kambayashi</a:t>
                  </a:r>
                  <a:r>
                    <a:rPr lang="en-GB" sz="1100" noProof="0">
                      <a:solidFill>
                        <a:schemeClr val="bg1"/>
                      </a:solidFill>
                      <a:latin typeface="Arial" panose="020B0604020202020204" pitchFamily="34" charset="0"/>
                      <a:cs typeface="Arial" panose="020B0604020202020204" pitchFamily="34" charset="0"/>
                    </a:rPr>
                    <a:t>, Yuji </a:t>
                  </a:r>
                  <a:r>
                    <a:rPr lang="en-GB" sz="1100" noProof="0" err="1">
                      <a:solidFill>
                        <a:schemeClr val="bg1"/>
                      </a:solidFill>
                      <a:latin typeface="Arial" panose="020B0604020202020204" pitchFamily="34" charset="0"/>
                      <a:cs typeface="Arial" panose="020B0604020202020204" pitchFamily="34" charset="0"/>
                    </a:rPr>
                    <a:t>Kamijo</a:t>
                  </a:r>
                  <a:r>
                    <a:rPr lang="en-GB" sz="1100" noProof="0">
                      <a:solidFill>
                        <a:schemeClr val="bg1"/>
                      </a:solidFill>
                      <a:latin typeface="Arial" panose="020B0604020202020204" pitchFamily="34" charset="0"/>
                      <a:cs typeface="Arial" panose="020B0604020202020204" pitchFamily="34" charset="0"/>
                    </a:rPr>
                    <a:t>, Ayaka Kamio, Daisuke Kanai, Genta Kanai, Hidetoshi Kanai, Tomohiko </a:t>
                  </a:r>
                  <a:r>
                    <a:rPr lang="en-GB" sz="1100" noProof="0" err="1">
                      <a:solidFill>
                        <a:schemeClr val="bg1"/>
                      </a:solidFill>
                      <a:latin typeface="Arial" panose="020B0604020202020204" pitchFamily="34" charset="0"/>
                      <a:cs typeface="Arial" panose="020B0604020202020204" pitchFamily="34" charset="0"/>
                    </a:rPr>
                    <a:t>Kanaoka</a:t>
                  </a:r>
                  <a:r>
                    <a:rPr lang="en-GB" sz="1100" noProof="0">
                      <a:solidFill>
                        <a:schemeClr val="bg1"/>
                      </a:solidFill>
                      <a:latin typeface="Arial" panose="020B0604020202020204" pitchFamily="34" charset="0"/>
                      <a:cs typeface="Arial" panose="020B0604020202020204" pitchFamily="34" charset="0"/>
                    </a:rPr>
                    <a:t>, Takayuki Kanbe, Eiichiro Kanda, Hidetoshi </a:t>
                  </a:r>
                  <a:r>
                    <a:rPr lang="en-GB" sz="1100" noProof="0" err="1">
                      <a:solidFill>
                        <a:schemeClr val="bg1"/>
                      </a:solidFill>
                      <a:latin typeface="Arial" panose="020B0604020202020204" pitchFamily="34" charset="0"/>
                      <a:cs typeface="Arial" panose="020B0604020202020204" pitchFamily="34" charset="0"/>
                    </a:rPr>
                    <a:t>Kaneoka</a:t>
                  </a:r>
                  <a:r>
                    <a:rPr lang="en-GB" sz="1100" noProof="0">
                      <a:solidFill>
                        <a:schemeClr val="bg1"/>
                      </a:solidFill>
                      <a:latin typeface="Arial" panose="020B0604020202020204" pitchFamily="34" charset="0"/>
                      <a:cs typeface="Arial" panose="020B0604020202020204" pitchFamily="34" charset="0"/>
                    </a:rPr>
                    <a:t>, Takuya Kanno, Yoshihiko Kanno, Chika Kano, Rika Kasahara, Rina Kasai, Naoki </a:t>
                  </a:r>
                  <a:r>
                    <a:rPr lang="en-GB" sz="1100" noProof="0" err="1">
                      <a:solidFill>
                        <a:schemeClr val="bg1"/>
                      </a:solidFill>
                      <a:latin typeface="Arial" panose="020B0604020202020204" pitchFamily="34" charset="0"/>
                      <a:cs typeface="Arial" panose="020B0604020202020204" pitchFamily="34" charset="0"/>
                    </a:rPr>
                    <a:t>Kashihara</a:t>
                  </a:r>
                  <a:r>
                    <a:rPr lang="en-GB" sz="1100" noProof="0">
                      <a:solidFill>
                        <a:schemeClr val="bg1"/>
                      </a:solidFill>
                      <a:latin typeface="Arial" panose="020B0604020202020204" pitchFamily="34" charset="0"/>
                      <a:cs typeface="Arial" panose="020B0604020202020204" pitchFamily="34" charset="0"/>
                    </a:rPr>
                    <a:t>, Naoki </a:t>
                  </a:r>
                  <a:r>
                    <a:rPr lang="en-GB" sz="1100" noProof="0" err="1">
                      <a:solidFill>
                        <a:schemeClr val="bg1"/>
                      </a:solidFill>
                      <a:latin typeface="Arial" panose="020B0604020202020204" pitchFamily="34" charset="0"/>
                      <a:cs typeface="Arial" panose="020B0604020202020204" pitchFamily="34" charset="0"/>
                    </a:rPr>
                    <a:t>Kashihara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Takahisa</a:t>
                  </a:r>
                  <a:r>
                    <a:rPr lang="en-GB" sz="1100" noProof="0">
                      <a:solidFill>
                        <a:schemeClr val="bg1"/>
                      </a:solidFill>
                      <a:latin typeface="Arial" panose="020B0604020202020204" pitchFamily="34" charset="0"/>
                      <a:cs typeface="Arial" panose="020B0604020202020204" pitchFamily="34" charset="0"/>
                    </a:rPr>
                    <a:t> Kasugai, Arisa Kato, Miku Kato, </a:t>
                  </a:r>
                  <a:r>
                    <a:rPr lang="en-GB" sz="1100" noProof="0" err="1">
                      <a:solidFill>
                        <a:schemeClr val="bg1"/>
                      </a:solidFill>
                      <a:latin typeface="Arial" panose="020B0604020202020204" pitchFamily="34" charset="0"/>
                      <a:cs typeface="Arial" panose="020B0604020202020204" pitchFamily="34" charset="0"/>
                    </a:rPr>
                    <a:t>Kyogo</a:t>
                  </a:r>
                  <a:r>
                    <a:rPr lang="en-GB" sz="1100" noProof="0">
                      <a:solidFill>
                        <a:schemeClr val="bg1"/>
                      </a:solidFill>
                      <a:latin typeface="Arial" panose="020B0604020202020204" pitchFamily="34" charset="0"/>
                      <a:cs typeface="Arial" panose="020B0604020202020204" pitchFamily="34" charset="0"/>
                    </a:rPr>
                    <a:t> Kawada, Yuki Kawai, Masato Kawakami, Keiko Kawasaki, Takaaki Kawata, Okamoto Kazuhiro, Kengo </a:t>
                  </a:r>
                  <a:r>
                    <a:rPr lang="en-GB" sz="1100" noProof="0" err="1">
                      <a:solidFill>
                        <a:schemeClr val="bg1"/>
                      </a:solidFill>
                      <a:latin typeface="Arial" panose="020B0604020202020204" pitchFamily="34" charset="0"/>
                      <a:cs typeface="Arial" panose="020B0604020202020204" pitchFamily="34" charset="0"/>
                    </a:rPr>
                    <a:t>Kidokoro</a:t>
                  </a:r>
                  <a:r>
                    <a:rPr lang="en-GB" sz="1100" noProof="0">
                      <a:solidFill>
                        <a:schemeClr val="bg1"/>
                      </a:solidFill>
                      <a:latin typeface="Arial" panose="020B0604020202020204" pitchFamily="34" charset="0"/>
                      <a:cs typeface="Arial" panose="020B0604020202020204" pitchFamily="34" charset="0"/>
                    </a:rPr>
                    <a:t>, Masao Kihara, Satoru Kimura, Shunta Kimura, Yuta Kimura, Sho </a:t>
                  </a:r>
                  <a:r>
                    <a:rPr lang="en-GB" sz="1100" noProof="0" err="1">
                      <a:solidFill>
                        <a:schemeClr val="bg1"/>
                      </a:solidFill>
                      <a:latin typeface="Arial" panose="020B0604020202020204" pitchFamily="34" charset="0"/>
                      <a:cs typeface="Arial" panose="020B0604020202020204" pitchFamily="34" charset="0"/>
                    </a:rPr>
                    <a:t>Kinguchi</a:t>
                  </a:r>
                  <a:r>
                    <a:rPr lang="en-GB" sz="1100" noProof="0">
                      <a:solidFill>
                        <a:schemeClr val="bg1"/>
                      </a:solidFill>
                      <a:latin typeface="Arial" panose="020B0604020202020204" pitchFamily="34" charset="0"/>
                      <a:cs typeface="Arial" panose="020B0604020202020204" pitchFamily="34" charset="0"/>
                    </a:rPr>
                    <a:t>, Seiji Kishi, Yukari </a:t>
                  </a:r>
                  <a:r>
                    <a:rPr lang="en-GB" sz="1100" noProof="0" err="1">
                      <a:solidFill>
                        <a:schemeClr val="bg1"/>
                      </a:solidFill>
                      <a:latin typeface="Arial" panose="020B0604020202020204" pitchFamily="34" charset="0"/>
                      <a:cs typeface="Arial" panose="020B0604020202020204" pitchFamily="34" charset="0"/>
                    </a:rPr>
                    <a:t>Kishima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Kiyoki</a:t>
                  </a:r>
                  <a:r>
                    <a:rPr lang="en-GB" sz="1100" noProof="0">
                      <a:solidFill>
                        <a:schemeClr val="bg1"/>
                      </a:solidFill>
                      <a:latin typeface="Arial" panose="020B0604020202020204" pitchFamily="34" charset="0"/>
                      <a:cs typeface="Arial" panose="020B0604020202020204" pitchFamily="34" charset="0"/>
                    </a:rPr>
                    <a:t> Kitagawa, Maki Kitai, Shinji Kitajima, Shunsuke Kitamura, Hiroki Kobayashi, Midori Kobayashi, Ryu Kobayashi, Taiga Kobayashi, Takashi Kobayashi, Tatsuya Kobayashi, Hirokazu Koda, Tatsumi Kodama, Kaori Kohatsu, Shigehisa Koide, </a:t>
                  </a:r>
                  <a:r>
                    <a:rPr lang="en-GB" sz="1100" noProof="0" err="1">
                      <a:solidFill>
                        <a:schemeClr val="bg1"/>
                      </a:solidFill>
                      <a:latin typeface="Arial" panose="020B0604020202020204" pitchFamily="34" charset="0"/>
                      <a:cs typeface="Arial" panose="020B0604020202020204" pitchFamily="34" charset="0"/>
                    </a:rPr>
                    <a:t>Gakuou</a:t>
                  </a:r>
                  <a:r>
                    <a:rPr lang="en-GB" sz="1100" noProof="0">
                      <a:solidFill>
                        <a:schemeClr val="bg1"/>
                      </a:solidFill>
                      <a:latin typeface="Arial" panose="020B0604020202020204" pitchFamily="34" charset="0"/>
                      <a:cs typeface="Arial" panose="020B0604020202020204" pitchFamily="34" charset="0"/>
                    </a:rPr>
                    <a:t> Koizumi, Masahiro Koizumi, Maiko Kokubu, Waka </a:t>
                  </a:r>
                  <a:r>
                    <a:rPr lang="en-GB" sz="1100" noProof="0" err="1">
                      <a:solidFill>
                        <a:schemeClr val="bg1"/>
                      </a:solidFill>
                      <a:latin typeface="Arial" panose="020B0604020202020204" pitchFamily="34" charset="0"/>
                      <a:cs typeface="Arial" panose="020B0604020202020204" pitchFamily="34" charset="0"/>
                    </a:rPr>
                    <a:t>Kokuryo</a:t>
                  </a:r>
                  <a:r>
                    <a:rPr lang="en-GB" sz="1100" noProof="0">
                      <a:solidFill>
                        <a:schemeClr val="bg1"/>
                      </a:solidFill>
                      <a:latin typeface="Arial" panose="020B0604020202020204" pitchFamily="34" charset="0"/>
                      <a:cs typeface="Arial" panose="020B0604020202020204" pitchFamily="34" charset="0"/>
                    </a:rPr>
                    <a:t>, Hirotaka Komaba, Shiro Komiya, Megumi Kondo, Tatsuo Kondo, Makiko Konishi, Keiji Kono, Takeo </a:t>
                  </a:r>
                  <a:r>
                    <a:rPr lang="en-GB" sz="1100" noProof="0" err="1">
                      <a:solidFill>
                        <a:schemeClr val="bg1"/>
                      </a:solidFill>
                      <a:latin typeface="Arial" panose="020B0604020202020204" pitchFamily="34" charset="0"/>
                      <a:cs typeface="Arial" panose="020B0604020202020204" pitchFamily="34" charset="0"/>
                    </a:rPr>
                    <a:t>Koshida</a:t>
                  </a:r>
                  <a:r>
                    <a:rPr lang="en-GB" sz="1100" noProof="0">
                      <a:solidFill>
                        <a:schemeClr val="bg1"/>
                      </a:solidFill>
                      <a:latin typeface="Arial" panose="020B0604020202020204" pitchFamily="34" charset="0"/>
                      <a:cs typeface="Arial" panose="020B0604020202020204" pitchFamily="34" charset="0"/>
                    </a:rPr>
                    <a:t>, Hitoshi Kotake, Yoshiaki </a:t>
                  </a:r>
                  <a:r>
                    <a:rPr lang="en-GB" sz="1100" noProof="0" err="1">
                      <a:solidFill>
                        <a:schemeClr val="bg1"/>
                      </a:solidFill>
                      <a:latin typeface="Arial" panose="020B0604020202020204" pitchFamily="34" charset="0"/>
                      <a:cs typeface="Arial" panose="020B0604020202020204" pitchFamily="34" charset="0"/>
                    </a:rPr>
                    <a:t>Kozaki</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Motoyasu</a:t>
                  </a:r>
                  <a:r>
                    <a:rPr lang="en-GB" sz="1100" noProof="0">
                      <a:solidFill>
                        <a:schemeClr val="bg1"/>
                      </a:solidFill>
                      <a:latin typeface="Arial" panose="020B0604020202020204" pitchFamily="34" charset="0"/>
                      <a:cs typeface="Arial" panose="020B0604020202020204" pitchFamily="34" charset="0"/>
                    </a:rPr>
                    <a:t> Kurahashi, Fumiko Kuwahara, Mingfeng Lee, Yoshitaka Maeda, Masayuki </a:t>
                  </a:r>
                  <a:r>
                    <a:rPr lang="en-GB" sz="1100" noProof="0" err="1">
                      <a:solidFill>
                        <a:schemeClr val="bg1"/>
                      </a:solidFill>
                      <a:latin typeface="Arial" panose="020B0604020202020204" pitchFamily="34" charset="0"/>
                      <a:cs typeface="Arial" panose="020B0604020202020204" pitchFamily="34" charset="0"/>
                    </a:rPr>
                    <a:t>Maiguma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Murakoshi</a:t>
                  </a:r>
                  <a:r>
                    <a:rPr lang="en-GB" sz="1100" noProof="0">
                      <a:solidFill>
                        <a:schemeClr val="bg1"/>
                      </a:solidFill>
                      <a:latin typeface="Arial" panose="020B0604020202020204" pitchFamily="34" charset="0"/>
                      <a:cs typeface="Arial" panose="020B0604020202020204" pitchFamily="34" charset="0"/>
                    </a:rPr>
                    <a:t> Maki, Yuichiro Makita, Yuko Makita, Yamamoto </a:t>
                  </a:r>
                  <a:r>
                    <a:rPr lang="en-GB" sz="1100" noProof="0" err="1">
                      <a:solidFill>
                        <a:schemeClr val="bg1"/>
                      </a:solidFill>
                      <a:latin typeface="Arial" panose="020B0604020202020204" pitchFamily="34" charset="0"/>
                      <a:cs typeface="Arial" panose="020B0604020202020204" pitchFamily="34" charset="0"/>
                    </a:rPr>
                    <a:t>Marumi</a:t>
                  </a:r>
                  <a:r>
                    <a:rPr lang="en-GB" sz="1100" noProof="0">
                      <a:solidFill>
                        <a:schemeClr val="bg1"/>
                      </a:solidFill>
                      <a:latin typeface="Arial" panose="020B0604020202020204" pitchFamily="34" charset="0"/>
                      <a:cs typeface="Arial" panose="020B0604020202020204" pitchFamily="34" charset="0"/>
                    </a:rPr>
                    <a:t>, Takashi Maruyama, Akihiro Masaki, Kosuke </a:t>
                  </a:r>
                  <a:r>
                    <a:rPr lang="en-GB" sz="1100" noProof="0" err="1">
                      <a:solidFill>
                        <a:schemeClr val="bg1"/>
                      </a:solidFill>
                      <a:latin typeface="Arial" panose="020B0604020202020204" pitchFamily="34" charset="0"/>
                      <a:cs typeface="Arial" panose="020B0604020202020204" pitchFamily="34" charset="0"/>
                    </a:rPr>
                    <a:t>Masutani</a:t>
                  </a:r>
                  <a:r>
                    <a:rPr lang="en-GB" sz="1100" noProof="0">
                      <a:solidFill>
                        <a:schemeClr val="bg1"/>
                      </a:solidFill>
                      <a:latin typeface="Arial" panose="020B0604020202020204" pitchFamily="34" charset="0"/>
                      <a:cs typeface="Arial" panose="020B0604020202020204" pitchFamily="34" charset="0"/>
                    </a:rPr>
                    <a:t>, Daisuke Matsui, Masaru Matsui, Noriaki Matsui, Hidenobu Matsumoto, Keiichiro Matsumoto, Hana Matsuoka, Hiroki Matsuoka, Yuki Matsuura, Imari Mimura, </a:t>
                  </a:r>
                  <a:r>
                    <a:rPr lang="en-GB" sz="1100" noProof="0" err="1">
                      <a:solidFill>
                        <a:schemeClr val="bg1"/>
                      </a:solidFill>
                      <a:latin typeface="Arial" panose="020B0604020202020204" pitchFamily="34" charset="0"/>
                      <a:cs typeface="Arial" panose="020B0604020202020204" pitchFamily="34" charset="0"/>
                    </a:rPr>
                    <a:t>Taichiro</a:t>
                  </a:r>
                  <a:r>
                    <a:rPr lang="en-GB" sz="1100" noProof="0">
                      <a:solidFill>
                        <a:schemeClr val="bg1"/>
                      </a:solidFill>
                      <a:latin typeface="Arial" panose="020B0604020202020204" pitchFamily="34" charset="0"/>
                      <a:cs typeface="Arial" panose="020B0604020202020204" pitchFamily="34" charset="0"/>
                    </a:rPr>
                    <a:t> Minami, Tomomi </a:t>
                  </a:r>
                  <a:r>
                    <a:rPr lang="en-GB" sz="1100" noProof="0" err="1">
                      <a:solidFill>
                        <a:schemeClr val="bg1"/>
                      </a:solidFill>
                      <a:latin typeface="Arial" panose="020B0604020202020204" pitchFamily="34" charset="0"/>
                      <a:cs typeface="Arial" panose="020B0604020202020204" pitchFamily="34" charset="0"/>
                    </a:rPr>
                    <a:t>Minamisawa</a:t>
                  </a:r>
                  <a:r>
                    <a:rPr lang="en-GB" sz="1100" noProof="0">
                      <a:solidFill>
                        <a:schemeClr val="bg1"/>
                      </a:solidFill>
                      <a:latin typeface="Arial" panose="020B0604020202020204" pitchFamily="34" charset="0"/>
                      <a:cs typeface="Arial" panose="020B0604020202020204" pitchFamily="34" charset="0"/>
                    </a:rPr>
                    <a:t>, Taro Misaki, Soichiro </a:t>
                  </a:r>
                  <a:r>
                    <a:rPr lang="en-GB" sz="1100" noProof="0" err="1">
                      <a:solidFill>
                        <a:schemeClr val="bg1"/>
                      </a:solidFill>
                      <a:latin typeface="Arial" panose="020B0604020202020204" pitchFamily="34" charset="0"/>
                      <a:cs typeface="Arial" panose="020B0604020202020204" pitchFamily="34" charset="0"/>
                    </a:rPr>
                    <a:t>Misegawa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Yoei</a:t>
                  </a:r>
                  <a:r>
                    <a:rPr lang="en-GB" sz="1100" noProof="0">
                      <a:solidFill>
                        <a:schemeClr val="bg1"/>
                      </a:solidFill>
                      <a:latin typeface="Arial" panose="020B0604020202020204" pitchFamily="34" charset="0"/>
                      <a:cs typeface="Arial" panose="020B0604020202020204" pitchFamily="34" charset="0"/>
                    </a:rPr>
                    <a:t> Miyabe, Taro Miyagawa, </a:t>
                  </a:r>
                  <a:r>
                    <a:rPr lang="en-GB" sz="1100" noProof="0" err="1">
                      <a:solidFill>
                        <a:schemeClr val="bg1"/>
                      </a:solidFill>
                      <a:latin typeface="Arial" panose="020B0604020202020204" pitchFamily="34" charset="0"/>
                      <a:cs typeface="Arial" panose="020B0604020202020204" pitchFamily="34" charset="0"/>
                    </a:rPr>
                    <a:t>Kanyu</a:t>
                  </a:r>
                  <a:r>
                    <a:rPr lang="en-GB" sz="1100" noProof="0">
                      <a:solidFill>
                        <a:schemeClr val="bg1"/>
                      </a:solidFill>
                      <a:latin typeface="Arial" panose="020B0604020202020204" pitchFamily="34" charset="0"/>
                      <a:cs typeface="Arial" panose="020B0604020202020204" pitchFamily="34" charset="0"/>
                    </a:rPr>
                    <a:t> Miyamoto, Yoshitaka Miyaoka, Hitoshi Miyasato, Takanori Miyazaki, </a:t>
                  </a:r>
                  <a:r>
                    <a:rPr lang="en-GB" sz="1100" noProof="0" err="1">
                      <a:solidFill>
                        <a:schemeClr val="bg1"/>
                      </a:solidFill>
                      <a:latin typeface="Arial" panose="020B0604020202020204" pitchFamily="34" charset="0"/>
                      <a:cs typeface="Arial" panose="020B0604020202020204" pitchFamily="34" charset="0"/>
                    </a:rPr>
                    <a:t>Rinsaku</a:t>
                  </a:r>
                  <a:r>
                    <a:rPr lang="en-GB" sz="1100" noProof="0">
                      <a:solidFill>
                        <a:schemeClr val="bg1"/>
                      </a:solidFill>
                      <a:latin typeface="Arial" panose="020B0604020202020204" pitchFamily="34" charset="0"/>
                      <a:cs typeface="Arial" panose="020B0604020202020204" pitchFamily="34" charset="0"/>
                    </a:rPr>
                    <a:t> Miyazawa, Masashi Mizuno, Masashi Mizuno, Masato Mizuta, Anri Mori, Daisuke Mori, Katsuo Mori, Rieko Morita, Ryutaro Morita, </a:t>
                  </a:r>
                  <a:r>
                    <a:rPr lang="en-GB" sz="1100" noProof="0" err="1">
                      <a:solidFill>
                        <a:schemeClr val="bg1"/>
                      </a:solidFill>
                      <a:latin typeface="Arial" panose="020B0604020202020204" pitchFamily="34" charset="0"/>
                      <a:cs typeface="Arial" panose="020B0604020202020204" pitchFamily="34" charset="0"/>
                    </a:rPr>
                    <a:t>Takahito</a:t>
                  </a:r>
                  <a:r>
                    <a:rPr lang="en-GB" sz="1100" noProof="0">
                      <a:solidFill>
                        <a:schemeClr val="bg1"/>
                      </a:solidFill>
                      <a:latin typeface="Arial" panose="020B0604020202020204" pitchFamily="34" charset="0"/>
                      <a:cs typeface="Arial" panose="020B0604020202020204" pitchFamily="34" charset="0"/>
                    </a:rPr>
                    <a:t> Moriyama, Yukari Murai, Miho Murashima, Yusuke Murata, Takanori Muta, Masahiro Muto, Yuna Muto, Miho Nagai, Yoshiro Nagano, Ai Nagasawa, </a:t>
                  </a:r>
                  <a:r>
                    <a:rPr lang="en-GB" sz="1100" noProof="0" err="1">
                      <a:solidFill>
                        <a:schemeClr val="bg1"/>
                      </a:solidFill>
                      <a:latin typeface="Arial" panose="020B0604020202020204" pitchFamily="34" charset="0"/>
                      <a:cs typeface="Arial" panose="020B0604020202020204" pitchFamily="34" charset="0"/>
                    </a:rPr>
                    <a:t>Fumika</a:t>
                  </a:r>
                  <a:r>
                    <a:rPr lang="en-GB" sz="1100" noProof="0">
                      <a:solidFill>
                        <a:schemeClr val="bg1"/>
                      </a:solidFill>
                      <a:latin typeface="Arial" panose="020B0604020202020204" pitchFamily="34" charset="0"/>
                      <a:cs typeface="Arial" panose="020B0604020202020204" pitchFamily="34" charset="0"/>
                    </a:rPr>
                    <a:t> Nagase, Koya Nagase, Ai Nagashima, Hajime Nagasu, Katsuyuki </a:t>
                  </a:r>
                  <a:r>
                    <a:rPr lang="en-GB" sz="1100" noProof="0" err="1">
                      <a:solidFill>
                        <a:schemeClr val="bg1"/>
                      </a:solidFill>
                      <a:latin typeface="Arial" panose="020B0604020202020204" pitchFamily="34" charset="0"/>
                      <a:cs typeface="Arial" panose="020B0604020202020204" pitchFamily="34" charset="0"/>
                    </a:rPr>
                    <a:t>Nagatoya</a:t>
                  </a:r>
                  <a:r>
                    <a:rPr lang="en-GB" sz="1100" noProof="0">
                      <a:solidFill>
                        <a:schemeClr val="bg1"/>
                      </a:solidFill>
                      <a:latin typeface="Arial" panose="020B0604020202020204" pitchFamily="34" charset="0"/>
                      <a:cs typeface="Arial" panose="020B0604020202020204" pitchFamily="34" charset="0"/>
                    </a:rPr>
                    <a:t>, Masahiro Nakagaki, Saeko Nakagawa, Shiori Nakagawa, Yosuke Nakagawa, Yusuke </a:t>
                  </a:r>
                  <a:r>
                    <a:rPr lang="en-GB" sz="1100" noProof="0" err="1">
                      <a:solidFill>
                        <a:schemeClr val="bg1"/>
                      </a:solidFill>
                      <a:latin typeface="Arial" panose="020B0604020202020204" pitchFamily="34" charset="0"/>
                      <a:cs typeface="Arial" panose="020B0604020202020204" pitchFamily="34" charset="0"/>
                    </a:rPr>
                    <a:t>Nakamata</a:t>
                  </a:r>
                  <a:r>
                    <a:rPr lang="en-GB" sz="1100" noProof="0">
                      <a:solidFill>
                        <a:schemeClr val="bg1"/>
                      </a:solidFill>
                      <a:latin typeface="Arial" panose="020B0604020202020204" pitchFamily="34" charset="0"/>
                      <a:cs typeface="Arial" panose="020B0604020202020204" pitchFamily="34" charset="0"/>
                    </a:rPr>
                    <a:t>, Megumi Nakamura, Yoshihiro Nakamura, Yuki Nakamura, Yutaka Nakano, Satsuki </a:t>
                  </a:r>
                  <a:r>
                    <a:rPr lang="en-GB" sz="1100" noProof="0" err="1">
                      <a:solidFill>
                        <a:schemeClr val="bg1"/>
                      </a:solidFill>
                      <a:latin typeface="Arial" panose="020B0604020202020204" pitchFamily="34" charset="0"/>
                      <a:cs typeface="Arial" panose="020B0604020202020204" pitchFamily="34" charset="0"/>
                    </a:rPr>
                    <a:t>Nakashita</a:t>
                  </a:r>
                  <a:r>
                    <a:rPr lang="en-GB" sz="1100" noProof="0">
                      <a:solidFill>
                        <a:schemeClr val="bg1"/>
                      </a:solidFill>
                      <a:latin typeface="Arial" panose="020B0604020202020204" pitchFamily="34" charset="0"/>
                      <a:cs typeface="Arial" panose="020B0604020202020204" pitchFamily="34" charset="0"/>
                    </a:rPr>
                    <a:t>, Junichiro Nakata, Izaya Nakaya, Maiko Nakayama, Yuki Nakayama, Ayaka Nambu, Yuta Namiki, Yuki Naruse, Hiroko </a:t>
                  </a:r>
                  <a:r>
                    <a:rPr lang="en-GB" sz="1100" noProof="0" err="1">
                      <a:solidFill>
                        <a:schemeClr val="bg1"/>
                      </a:solidFill>
                      <a:latin typeface="Arial" panose="020B0604020202020204" pitchFamily="34" charset="0"/>
                      <a:cs typeface="Arial" panose="020B0604020202020204" pitchFamily="34" charset="0"/>
                    </a:rPr>
                    <a:t>Nawata</a:t>
                  </a:r>
                  <a:r>
                    <a:rPr lang="en-GB" sz="1100" noProof="0">
                      <a:solidFill>
                        <a:schemeClr val="bg1"/>
                      </a:solidFill>
                      <a:latin typeface="Arial" panose="020B0604020202020204" pitchFamily="34" charset="0"/>
                      <a:cs typeface="Arial" panose="020B0604020202020204" pitchFamily="34" charset="0"/>
                    </a:rPr>
                    <a:t>, Masuyuki </a:t>
                  </a:r>
                  <a:r>
                    <a:rPr lang="en-GB" sz="1100" noProof="0" err="1">
                      <a:solidFill>
                        <a:schemeClr val="bg1"/>
                      </a:solidFill>
                      <a:latin typeface="Arial" panose="020B0604020202020204" pitchFamily="34" charset="0"/>
                      <a:cs typeface="Arial" panose="020B0604020202020204" pitchFamily="34" charset="0"/>
                    </a:rPr>
                    <a:t>Nawata</a:t>
                  </a:r>
                  <a:r>
                    <a:rPr lang="en-GB" sz="1100" noProof="0">
                      <a:solidFill>
                        <a:schemeClr val="bg1"/>
                      </a:solidFill>
                      <a:latin typeface="Arial" panose="020B0604020202020204" pitchFamily="34" charset="0"/>
                      <a:cs typeface="Arial" panose="020B0604020202020204" pitchFamily="34" charset="0"/>
                    </a:rPr>
                    <a:t>, Yoshihito Nihei, Takayuki Nimura, Hiroshi Nishi, Shinichi Nishi, Marina Nishikawa, Takahiko </a:t>
                  </a:r>
                  <a:r>
                    <a:rPr lang="en-GB" sz="1100" noProof="0" err="1">
                      <a:solidFill>
                        <a:schemeClr val="bg1"/>
                      </a:solidFill>
                      <a:latin typeface="Arial" panose="020B0604020202020204" pitchFamily="34" charset="0"/>
                      <a:cs typeface="Arial" panose="020B0604020202020204" pitchFamily="34" charset="0"/>
                    </a:rPr>
                    <a:t>Nobuoka</a:t>
                  </a:r>
                  <a:r>
                    <a:rPr lang="en-GB" sz="1100" noProof="0">
                      <a:solidFill>
                        <a:schemeClr val="bg1"/>
                      </a:solidFill>
                      <a:latin typeface="Arial" panose="020B0604020202020204" pitchFamily="34" charset="0"/>
                      <a:cs typeface="Arial" panose="020B0604020202020204" pitchFamily="34" charset="0"/>
                    </a:rPr>
                    <a:t>, Ayumi Noda, Keita Noda, Hiroki Nomi, Ayumu Nomizu, Akihiro Nomura, Naohiro </a:t>
                  </a:r>
                  <a:r>
                    <a:rPr lang="en-GB" sz="1100" noProof="0" err="1">
                      <a:solidFill>
                        <a:schemeClr val="bg1"/>
                      </a:solidFill>
                      <a:latin typeface="Arial" panose="020B0604020202020204" pitchFamily="34" charset="0"/>
                      <a:cs typeface="Arial" panose="020B0604020202020204" pitchFamily="34" charset="0"/>
                    </a:rPr>
                    <a:t>Nosho</a:t>
                  </a:r>
                  <a:r>
                    <a:rPr lang="en-GB" sz="1100" noProof="0">
                      <a:solidFill>
                        <a:schemeClr val="bg1"/>
                      </a:solidFill>
                      <a:latin typeface="Arial" panose="020B0604020202020204" pitchFamily="34" charset="0"/>
                      <a:cs typeface="Arial" panose="020B0604020202020204" pitchFamily="34" charset="0"/>
                    </a:rPr>
                    <a:t>, Arisa Nozaki, Shintaro Ochiai, Aiko Oda, Riku Oda, Tomomi </a:t>
                  </a:r>
                  <a:r>
                    <a:rPr lang="en-GB" sz="1100" noProof="0" err="1">
                      <a:solidFill>
                        <a:schemeClr val="bg1"/>
                      </a:solidFill>
                      <a:latin typeface="Arial" panose="020B0604020202020204" pitchFamily="34" charset="0"/>
                      <a:cs typeface="Arial" panose="020B0604020202020204" pitchFamily="34" charset="0"/>
                    </a:rPr>
                    <a:t>Ogasa</a:t>
                  </a:r>
                  <a:r>
                    <a:rPr lang="en-GB" sz="1100" noProof="0">
                      <a:solidFill>
                        <a:schemeClr val="bg1"/>
                      </a:solidFill>
                      <a:latin typeface="Arial" panose="020B0604020202020204" pitchFamily="34" charset="0"/>
                      <a:cs typeface="Arial" panose="020B0604020202020204" pitchFamily="34" charset="0"/>
                    </a:rPr>
                    <a:t>, Akihiro Ogawa, Hidetaka Oguma, </a:t>
                  </a:r>
                  <a:r>
                    <a:rPr lang="en-GB" sz="1100" noProof="0" err="1">
                      <a:solidFill>
                        <a:schemeClr val="bg1"/>
                      </a:solidFill>
                      <a:latin typeface="Arial" panose="020B0604020202020204" pitchFamily="34" charset="0"/>
                      <a:cs typeface="Arial" panose="020B0604020202020204" pitchFamily="34" charset="0"/>
                    </a:rPr>
                    <a:t>Hisayuki</a:t>
                  </a:r>
                  <a:r>
                    <a:rPr lang="en-GB" sz="1100" noProof="0">
                      <a:solidFill>
                        <a:schemeClr val="bg1"/>
                      </a:solidFill>
                      <a:latin typeface="Arial" panose="020B0604020202020204" pitchFamily="34" charset="0"/>
                      <a:cs typeface="Arial" panose="020B0604020202020204" pitchFamily="34" charset="0"/>
                    </a:rPr>
                    <a:t> Ogura, </a:t>
                  </a:r>
                  <a:r>
                    <a:rPr lang="en-GB" sz="1100" noProof="0" err="1">
                      <a:solidFill>
                        <a:schemeClr val="bg1"/>
                      </a:solidFill>
                      <a:latin typeface="Arial" panose="020B0604020202020204" pitchFamily="34" charset="0"/>
                      <a:cs typeface="Arial" panose="020B0604020202020204" pitchFamily="34" charset="0"/>
                    </a:rPr>
                    <a:t>Yoshitatsu</a:t>
                  </a:r>
                  <a:r>
                    <a:rPr lang="en-GB" sz="1100" noProof="0">
                      <a:solidFill>
                        <a:schemeClr val="bg1"/>
                      </a:solidFill>
                      <a:latin typeface="Arial" panose="020B0604020202020204" pitchFamily="34" charset="0"/>
                      <a:cs typeface="Arial" panose="020B0604020202020204" pitchFamily="34" charset="0"/>
                    </a:rPr>
                    <a:t> Ohara, Atsuki Ohashi, Kohji Ohki, Kohei Ohori, Hirokazu Okada, </a:t>
                  </a:r>
                  <a:r>
                    <a:rPr lang="en-GB" sz="1100" noProof="0" err="1">
                      <a:solidFill>
                        <a:schemeClr val="bg1"/>
                      </a:solidFill>
                      <a:latin typeface="Arial" panose="020B0604020202020204" pitchFamily="34" charset="0"/>
                      <a:cs typeface="Arial" panose="020B0604020202020204" pitchFamily="34" charset="0"/>
                    </a:rPr>
                    <a:t>Eimei</a:t>
                  </a:r>
                  <a:r>
                    <a:rPr lang="en-GB" sz="1100" noProof="0">
                      <a:solidFill>
                        <a:schemeClr val="bg1"/>
                      </a:solidFill>
                      <a:latin typeface="Arial" panose="020B0604020202020204" pitchFamily="34" charset="0"/>
                      <a:cs typeface="Arial" panose="020B0604020202020204" pitchFamily="34" charset="0"/>
                    </a:rPr>
                    <a:t> Okamoto, Hirofumi Okamoto, Kazuhiro Okamura, Masahiro Okamura, Nozomi Okamura, Go </a:t>
                  </a:r>
                  <a:r>
                    <a:rPr lang="en-GB" sz="1100" noProof="0" err="1">
                      <a:solidFill>
                        <a:schemeClr val="bg1"/>
                      </a:solidFill>
                      <a:latin typeface="Arial" panose="020B0604020202020204" pitchFamily="34" charset="0"/>
                      <a:cs typeface="Arial" panose="020B0604020202020204" pitchFamily="34" charset="0"/>
                    </a:rPr>
                    <a:t>Okanishi</a:t>
                  </a:r>
                  <a:r>
                    <a:rPr lang="en-GB" sz="1100" noProof="0">
                      <a:solidFill>
                        <a:schemeClr val="bg1"/>
                      </a:solidFill>
                      <a:latin typeface="Arial" panose="020B0604020202020204" pitchFamily="34" charset="0"/>
                      <a:cs typeface="Arial" panose="020B0604020202020204" pitchFamily="34" charset="0"/>
                    </a:rPr>
                    <a:t>, Jun Okita, Kie </a:t>
                  </a:r>
                  <a:r>
                    <a:rPr lang="en-GB" sz="1100" noProof="0" err="1">
                      <a:solidFill>
                        <a:schemeClr val="bg1"/>
                      </a:solidFill>
                      <a:latin typeface="Arial" panose="020B0604020202020204" pitchFamily="34" charset="0"/>
                      <a:cs typeface="Arial" panose="020B0604020202020204" pitchFamily="34" charset="0"/>
                    </a:rPr>
                    <a:t>Okoshi</a:t>
                  </a:r>
                  <a:r>
                    <a:rPr lang="en-GB" sz="1100" noProof="0">
                      <a:solidFill>
                        <a:schemeClr val="bg1"/>
                      </a:solidFill>
                      <a:latin typeface="Arial" panose="020B0604020202020204" pitchFamily="34" charset="0"/>
                      <a:cs typeface="Arial" panose="020B0604020202020204" pitchFamily="34" charset="0"/>
                    </a:rPr>
                    <a:t>, Ayako Okuno, Minamo Ono, </a:t>
                  </a:r>
                  <a:r>
                    <a:rPr lang="en-GB" sz="1100" noProof="0" err="1">
                      <a:solidFill>
                        <a:schemeClr val="bg1"/>
                      </a:solidFill>
                      <a:latin typeface="Arial" panose="020B0604020202020204" pitchFamily="34" charset="0"/>
                      <a:cs typeface="Arial" panose="020B0604020202020204" pitchFamily="34" charset="0"/>
                    </a:rPr>
                    <a:t>Sumihisa</a:t>
                  </a:r>
                  <a:r>
                    <a:rPr lang="en-GB" sz="1100" noProof="0">
                      <a:solidFill>
                        <a:schemeClr val="bg1"/>
                      </a:solidFill>
                      <a:latin typeface="Arial" panose="020B0604020202020204" pitchFamily="34" charset="0"/>
                      <a:cs typeface="Arial" panose="020B0604020202020204" pitchFamily="34" charset="0"/>
                    </a:rPr>
                    <a:t> Ono, Kiyomi Osako, Keiichi Osano, Jin </a:t>
                  </a:r>
                  <a:r>
                    <a:rPr lang="en-GB" sz="1100" noProof="0" err="1">
                      <a:solidFill>
                        <a:schemeClr val="bg1"/>
                      </a:solidFill>
                      <a:latin typeface="Arial" panose="020B0604020202020204" pitchFamily="34" charset="0"/>
                      <a:cs typeface="Arial" panose="020B0604020202020204" pitchFamily="34" charset="0"/>
                    </a:rPr>
                    <a:t>Oshikawa</a:t>
                  </a:r>
                  <a:r>
                    <a:rPr lang="en-GB" sz="1100" noProof="0">
                      <a:solidFill>
                        <a:schemeClr val="bg1"/>
                      </a:solidFill>
                      <a:latin typeface="Arial" panose="020B0604020202020204" pitchFamily="34" charset="0"/>
                      <a:cs typeface="Arial" panose="020B0604020202020204" pitchFamily="34" charset="0"/>
                    </a:rPr>
                    <a:t>, Megumi Oshima, Tadashi Oshita, Jun Ota, Yoshito Otomo, Tomoyuki Otsuka, </a:t>
                  </a:r>
                  <a:r>
                    <a:rPr lang="en-GB" sz="1100" noProof="0" err="1">
                      <a:solidFill>
                        <a:schemeClr val="bg1"/>
                      </a:solidFill>
                      <a:latin typeface="Arial" panose="020B0604020202020204" pitchFamily="34" charset="0"/>
                      <a:cs typeface="Arial" panose="020B0604020202020204" pitchFamily="34" charset="0"/>
                    </a:rPr>
                    <a:t>Junji</a:t>
                  </a:r>
                  <a:r>
                    <a:rPr lang="en-GB" sz="1100" noProof="0">
                      <a:solidFill>
                        <a:schemeClr val="bg1"/>
                      </a:solidFill>
                      <a:latin typeface="Arial" panose="020B0604020202020204" pitchFamily="34" charset="0"/>
                      <a:cs typeface="Arial" panose="020B0604020202020204" pitchFamily="34" charset="0"/>
                    </a:rPr>
                    <a:t> Oyama, Shingo Ozaki, Moe Ozawa, Toshikazu Ozeki, Kitaoka Reo, Tetsuro </a:t>
                  </a:r>
                  <a:r>
                    <a:rPr lang="en-GB" sz="1100" noProof="0" err="1">
                      <a:solidFill>
                        <a:schemeClr val="bg1"/>
                      </a:solidFill>
                      <a:latin typeface="Arial" panose="020B0604020202020204" pitchFamily="34" charset="0"/>
                      <a:cs typeface="Arial" panose="020B0604020202020204" pitchFamily="34" charset="0"/>
                    </a:rPr>
                    <a:t>Rikihisa</a:t>
                  </a:r>
                  <a:r>
                    <a:rPr lang="en-GB" sz="1100" noProof="0">
                      <a:solidFill>
                        <a:schemeClr val="bg1"/>
                      </a:solidFill>
                      <a:latin typeface="Arial" panose="020B0604020202020204" pitchFamily="34" charset="0"/>
                      <a:cs typeface="Arial" panose="020B0604020202020204" pitchFamily="34" charset="0"/>
                    </a:rPr>
                    <a:t>, Mizuho Saeki, Midori Saito, Rina Saito, Suguru Saito, Takahiro Saito, Sanae Saka, Norihiko Sakai, Kazuo Sakamoto, Tsutomu Sakurada, Sho Sasaki, Tamaki Sasaki, Yasunori Sasaki, Yuya </a:t>
                  </a:r>
                  <a:r>
                    <a:rPr lang="en-GB" sz="1100" noProof="0" err="1">
                      <a:solidFill>
                        <a:schemeClr val="bg1"/>
                      </a:solidFill>
                      <a:latin typeface="Arial" panose="020B0604020202020204" pitchFamily="34" charset="0"/>
                      <a:cs typeface="Arial" panose="020B0604020202020204" pitchFamily="34" charset="0"/>
                    </a:rPr>
                    <a:t>Sasatsuki</a:t>
                  </a:r>
                  <a:r>
                    <a:rPr lang="en-GB" sz="1100" noProof="0">
                      <a:solidFill>
                        <a:schemeClr val="bg1"/>
                      </a:solidFill>
                      <a:latin typeface="Arial" panose="020B0604020202020204" pitchFamily="34" charset="0"/>
                      <a:cs typeface="Arial" panose="020B0604020202020204" pitchFamily="34" charset="0"/>
                    </a:rPr>
                    <a:t>, Junichi Sato, Koichi Sato, Koji Sato, Yoshiki Sato, Yuichi Sato, Yuichiro Sawada, Shoji </a:t>
                  </a:r>
                  <a:r>
                    <a:rPr lang="en-GB" sz="1100" noProof="0" err="1">
                      <a:solidFill>
                        <a:schemeClr val="bg1"/>
                      </a:solidFill>
                      <a:latin typeface="Arial" panose="020B0604020202020204" pitchFamily="34" charset="0"/>
                      <a:cs typeface="Arial" panose="020B0604020202020204" pitchFamily="34" charset="0"/>
                    </a:rPr>
                    <a:t>Sawaki</a:t>
                  </a:r>
                  <a:r>
                    <a:rPr lang="en-GB" sz="1100" noProof="0">
                      <a:solidFill>
                        <a:schemeClr val="bg1"/>
                      </a:solidFill>
                      <a:latin typeface="Arial" panose="020B0604020202020204" pitchFamily="34" charset="0"/>
                      <a:cs typeface="Arial" panose="020B0604020202020204" pitchFamily="34" charset="0"/>
                    </a:rPr>
                    <a:t>, Yumika Seki, Yugo </a:t>
                  </a:r>
                  <a:r>
                    <a:rPr lang="en-GB" sz="1100" noProof="0" err="1">
                      <a:solidFill>
                        <a:schemeClr val="bg1"/>
                      </a:solidFill>
                      <a:latin typeface="Arial" panose="020B0604020202020204" pitchFamily="34" charset="0"/>
                      <a:cs typeface="Arial" panose="020B0604020202020204" pitchFamily="34" charset="0"/>
                    </a:rPr>
                    <a:t>Shibagaki</a:t>
                  </a:r>
                  <a:r>
                    <a:rPr lang="en-GB" sz="1100" noProof="0">
                      <a:solidFill>
                        <a:schemeClr val="bg1"/>
                      </a:solidFill>
                      <a:latin typeface="Arial" panose="020B0604020202020204" pitchFamily="34" charset="0"/>
                      <a:cs typeface="Arial" panose="020B0604020202020204" pitchFamily="34" charset="0"/>
                    </a:rPr>
                    <a:t>, Maki Shibata, Motoko Shimada, Yuji Shimada, Sho Shimamoto, </a:t>
                  </a:r>
                  <a:r>
                    <a:rPr lang="en-GB" sz="1100" noProof="0" err="1">
                      <a:solidFill>
                        <a:schemeClr val="bg1"/>
                      </a:solidFill>
                      <a:latin typeface="Arial" panose="020B0604020202020204" pitchFamily="34" charset="0"/>
                      <a:cs typeface="Arial" panose="020B0604020202020204" pitchFamily="34" charset="0"/>
                    </a:rPr>
                    <a:t>Norisuke</a:t>
                  </a:r>
                  <a:r>
                    <a:rPr lang="en-GB" sz="1100" noProof="0">
                      <a:solidFill>
                        <a:schemeClr val="bg1"/>
                      </a:solidFill>
                      <a:latin typeface="Arial" panose="020B0604020202020204" pitchFamily="34" charset="0"/>
                      <a:cs typeface="Arial" panose="020B0604020202020204" pitchFamily="34" charset="0"/>
                    </a:rPr>
                    <a:t> Shimamura, Hideaki Shimizu, Mao Shimizu, Masatoshi Shimizu, Miho Shimizu, Yoshitaka Shimizu, Sayuri Shirai, Yoshida Shun, Keisuke Soeda, Jun Soma, Wataru Sone, Yusuke </a:t>
                  </a:r>
                  <a:r>
                    <a:rPr lang="en-GB" sz="1100" noProof="0" err="1">
                      <a:solidFill>
                        <a:schemeClr val="bg1"/>
                      </a:solidFill>
                      <a:latin typeface="Arial" panose="020B0604020202020204" pitchFamily="34" charset="0"/>
                      <a:cs typeface="Arial" panose="020B0604020202020204" pitchFamily="34" charset="0"/>
                    </a:rPr>
                    <a:t>Sonezaki</a:t>
                  </a:r>
                  <a:r>
                    <a:rPr lang="en-GB" sz="1100" noProof="0">
                      <a:solidFill>
                        <a:schemeClr val="bg1"/>
                      </a:solidFill>
                      <a:latin typeface="Arial" panose="020B0604020202020204" pitchFamily="34" charset="0"/>
                      <a:cs typeface="Arial" panose="020B0604020202020204" pitchFamily="34" charset="0"/>
                    </a:rPr>
                    <a:t>, Mari </a:t>
                  </a:r>
                  <a:r>
                    <a:rPr lang="en-GB" sz="1100" noProof="0" err="1">
                      <a:solidFill>
                        <a:schemeClr val="bg1"/>
                      </a:solidFill>
                      <a:latin typeface="Arial" panose="020B0604020202020204" pitchFamily="34" charset="0"/>
                      <a:cs typeface="Arial" panose="020B0604020202020204" pitchFamily="34" charset="0"/>
                    </a:rPr>
                    <a:t>Sotozawa</a:t>
                  </a:r>
                  <a:r>
                    <a:rPr lang="en-GB" sz="1100" noProof="0">
                      <a:solidFill>
                        <a:schemeClr val="bg1"/>
                      </a:solidFill>
                      <a:latin typeface="Arial" panose="020B0604020202020204" pitchFamily="34" charset="0"/>
                      <a:cs typeface="Arial" panose="020B0604020202020204" pitchFamily="34" charset="0"/>
                    </a:rPr>
                    <a:t>, Hiroshi Suga, Mai Sugahara, Ayaka </a:t>
                  </a:r>
                  <a:r>
                    <a:rPr lang="en-GB" sz="1100" noProof="0" err="1">
                      <a:solidFill>
                        <a:schemeClr val="bg1"/>
                      </a:solidFill>
                      <a:latin typeface="Arial" panose="020B0604020202020204" pitchFamily="34" charset="0"/>
                      <a:cs typeface="Arial" panose="020B0604020202020204" pitchFamily="34" charset="0"/>
                    </a:rPr>
                    <a:t>Sugimachi</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Michihisa</a:t>
                  </a:r>
                  <a:r>
                    <a:rPr lang="en-GB" sz="1100" noProof="0">
                      <a:solidFill>
                        <a:schemeClr val="bg1"/>
                      </a:solidFill>
                      <a:latin typeface="Arial" panose="020B0604020202020204" pitchFamily="34" charset="0"/>
                      <a:cs typeface="Arial" panose="020B0604020202020204" pitchFamily="34" charset="0"/>
                    </a:rPr>
                    <a:t> Sugita, Yusuke </a:t>
                  </a:r>
                  <a:r>
                    <a:rPr lang="en-GB" sz="1100" noProof="0" err="1">
                      <a:solidFill>
                        <a:schemeClr val="bg1"/>
                      </a:solidFill>
                      <a:latin typeface="Arial" panose="020B0604020202020204" pitchFamily="34" charset="0"/>
                      <a:cs typeface="Arial" panose="020B0604020202020204" pitchFamily="34" charset="0"/>
                    </a:rPr>
                    <a:t>Sumitani</a:t>
                  </a:r>
                  <a:r>
                    <a:rPr lang="en-GB" sz="1100" noProof="0">
                      <a:solidFill>
                        <a:schemeClr val="bg1"/>
                      </a:solidFill>
                      <a:latin typeface="Arial" panose="020B0604020202020204" pitchFamily="34" charset="0"/>
                      <a:cs typeface="Arial" panose="020B0604020202020204" pitchFamily="34" charset="0"/>
                    </a:rPr>
                    <a:t>, Hiroshi </a:t>
                  </a:r>
                  <a:r>
                    <a:rPr lang="en-GB" sz="1100" noProof="0" err="1">
                      <a:solidFill>
                        <a:schemeClr val="bg1"/>
                      </a:solidFill>
                      <a:latin typeface="Arial" panose="020B0604020202020204" pitchFamily="34" charset="0"/>
                      <a:cs typeface="Arial" panose="020B0604020202020204" pitchFamily="34" charset="0"/>
                    </a:rPr>
                    <a:t>Suwa</a:t>
                  </a:r>
                  <a:r>
                    <a:rPr lang="en-GB" sz="1100" noProof="0">
                      <a:solidFill>
                        <a:schemeClr val="bg1"/>
                      </a:solidFill>
                      <a:latin typeface="Arial" panose="020B0604020202020204" pitchFamily="34" charset="0"/>
                      <a:cs typeface="Arial" panose="020B0604020202020204" pitchFamily="34" charset="0"/>
                    </a:rPr>
                    <a:t>, Yumi </a:t>
                  </a:r>
                  <a:r>
                    <a:rPr lang="en-GB" sz="1100" noProof="0" err="1">
                      <a:solidFill>
                        <a:schemeClr val="bg1"/>
                      </a:solidFill>
                      <a:latin typeface="Arial" panose="020B0604020202020204" pitchFamily="34" charset="0"/>
                      <a:cs typeface="Arial" panose="020B0604020202020204" pitchFamily="34" charset="0"/>
                    </a:rPr>
                    <a:t>Suwa</a:t>
                  </a:r>
                  <a:r>
                    <a:rPr lang="en-GB" sz="1100" noProof="0">
                      <a:solidFill>
                        <a:schemeClr val="bg1"/>
                      </a:solidFill>
                      <a:latin typeface="Arial" panose="020B0604020202020204" pitchFamily="34" charset="0"/>
                      <a:cs typeface="Arial" panose="020B0604020202020204" pitchFamily="34" charset="0"/>
                    </a:rPr>
                    <a:t>, Hitoshi Suzuki, Satoshi Suzuki, Yusuke Suzuki, Kazuhiro Tada, Yuka </a:t>
                  </a:r>
                  <a:r>
                    <a:rPr lang="en-GB" sz="1100" noProof="0" err="1">
                      <a:solidFill>
                        <a:schemeClr val="bg1"/>
                      </a:solidFill>
                      <a:latin typeface="Arial" panose="020B0604020202020204" pitchFamily="34" charset="0"/>
                      <a:cs typeface="Arial" panose="020B0604020202020204" pitchFamily="34" charset="0"/>
                    </a:rPr>
                    <a:t>Tadanawa</a:t>
                  </a:r>
                  <a:r>
                    <a:rPr lang="en-GB" sz="1100" noProof="0">
                      <a:solidFill>
                        <a:schemeClr val="bg1"/>
                      </a:solidFill>
                      <a:latin typeface="Arial" panose="020B0604020202020204" pitchFamily="34" charset="0"/>
                      <a:cs typeface="Arial" panose="020B0604020202020204" pitchFamily="34" charset="0"/>
                    </a:rPr>
                    <a:t>, Genri Tagami, Takashi Taguchi, Miyuki Takagi, </a:t>
                  </a:r>
                  <a:r>
                    <a:rPr lang="en-GB" sz="1100" noProof="0" err="1">
                      <a:solidFill>
                        <a:schemeClr val="bg1"/>
                      </a:solidFill>
                      <a:latin typeface="Arial" panose="020B0604020202020204" pitchFamily="34" charset="0"/>
                      <a:cs typeface="Arial" panose="020B0604020202020204" pitchFamily="34" charset="0"/>
                    </a:rPr>
                    <a:t>Hisatsugu</a:t>
                  </a:r>
                  <a:r>
                    <a:rPr lang="en-GB" sz="1100" noProof="0">
                      <a:solidFill>
                        <a:schemeClr val="bg1"/>
                      </a:solidFill>
                      <a:latin typeface="Arial" panose="020B0604020202020204" pitchFamily="34" charset="0"/>
                      <a:cs typeface="Arial" panose="020B0604020202020204" pitchFamily="34" charset="0"/>
                    </a:rPr>
                    <a:t> Takahara, Kazuya Takahashi, Koji Takahashi, Jun Takami, Hiroyuki Takashima, Taisuke Takatsuka, Yuri Takeda, Miyoshi Takeuchi, Riku Takeuchi, Masaaki Takizawa, </a:t>
                  </a:r>
                  <a:r>
                    <a:rPr lang="en-GB" sz="1100" noProof="0" err="1">
                      <a:solidFill>
                        <a:schemeClr val="bg1"/>
                      </a:solidFill>
                      <a:latin typeface="Arial" panose="020B0604020202020204" pitchFamily="34" charset="0"/>
                      <a:cs typeface="Arial" panose="020B0604020202020204" pitchFamily="34" charset="0"/>
                    </a:rPr>
                    <a:t>Naoho</a:t>
                  </a:r>
                  <a:r>
                    <a:rPr lang="en-GB" sz="1100" noProof="0">
                      <a:solidFill>
                        <a:schemeClr val="bg1"/>
                      </a:solidFill>
                      <a:latin typeface="Arial" panose="020B0604020202020204" pitchFamily="34" charset="0"/>
                      <a:cs typeface="Arial" panose="020B0604020202020204" pitchFamily="34" charset="0"/>
                    </a:rPr>
                    <a:t> Takizawa, Shinjiro Tamai, Yoshihiko Tamayama, Koichi Tamura, Misumi Tamura, Yasuhisa Tamura, Shin Tanaka, Shohei Tanaka, </a:t>
                  </a:r>
                  <a:r>
                    <a:rPr lang="en-GB" sz="1100" noProof="0" err="1">
                      <a:solidFill>
                        <a:schemeClr val="bg1"/>
                      </a:solidFill>
                      <a:latin typeface="Arial" panose="020B0604020202020204" pitchFamily="34" charset="0"/>
                      <a:cs typeface="Arial" panose="020B0604020202020204" pitchFamily="34" charset="0"/>
                    </a:rPr>
                    <a:t>Tetsuhiro</a:t>
                  </a:r>
                  <a:r>
                    <a:rPr lang="en-GB" sz="1100" noProof="0">
                      <a:solidFill>
                        <a:schemeClr val="bg1"/>
                      </a:solidFill>
                      <a:latin typeface="Arial" panose="020B0604020202020204" pitchFamily="34" charset="0"/>
                      <a:cs typeface="Arial" panose="020B0604020202020204" pitchFamily="34" charset="0"/>
                    </a:rPr>
                    <a:t> Tanaka, Yuki Tanaka, Yohei Taniguchi, Haruna Tanoue, Kosuke </a:t>
                  </a:r>
                  <a:r>
                    <a:rPr lang="en-GB" sz="1100" noProof="0" err="1">
                      <a:solidFill>
                        <a:schemeClr val="bg1"/>
                      </a:solidFill>
                      <a:latin typeface="Arial" panose="020B0604020202020204" pitchFamily="34" charset="0"/>
                      <a:cs typeface="Arial" panose="020B0604020202020204" pitchFamily="34" charset="0"/>
                    </a:rPr>
                    <a:t>Tansho</a:t>
                  </a:r>
                  <a:r>
                    <a:rPr lang="en-GB" sz="1100" noProof="0">
                      <a:solidFill>
                        <a:schemeClr val="bg1"/>
                      </a:solidFill>
                      <a:latin typeface="Arial" panose="020B0604020202020204" pitchFamily="34" charset="0"/>
                      <a:cs typeface="Arial" panose="020B0604020202020204" pitchFamily="34" charset="0"/>
                    </a:rPr>
                    <a:t>, Rie </a:t>
                  </a:r>
                  <a:r>
                    <a:rPr lang="en-GB" sz="1100" noProof="0" err="1">
                      <a:solidFill>
                        <a:schemeClr val="bg1"/>
                      </a:solidFill>
                      <a:latin typeface="Arial" panose="020B0604020202020204" pitchFamily="34" charset="0"/>
                      <a:cs typeface="Arial" panose="020B0604020202020204" pitchFamily="34" charset="0"/>
                    </a:rPr>
                    <a:t>Tatsugawa</a:t>
                  </a:r>
                  <a:r>
                    <a:rPr lang="en-GB" sz="1100" noProof="0">
                      <a:solidFill>
                        <a:schemeClr val="bg1"/>
                      </a:solidFill>
                      <a:latin typeface="Arial" panose="020B0604020202020204" pitchFamily="34" charset="0"/>
                      <a:cs typeface="Arial" panose="020B0604020202020204" pitchFamily="34" charset="0"/>
                    </a:rPr>
                    <a:t>, Ryoma </a:t>
                  </a:r>
                  <a:r>
                    <a:rPr lang="en-GB" sz="1100" noProof="0" err="1">
                      <a:solidFill>
                        <a:schemeClr val="bg1"/>
                      </a:solidFill>
                      <a:latin typeface="Arial" panose="020B0604020202020204" pitchFamily="34" charset="0"/>
                      <a:cs typeface="Arial" panose="020B0604020202020204" pitchFamily="34" charset="0"/>
                    </a:rPr>
                    <a:t>Tatsumoto</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Ritsukou</a:t>
                  </a:r>
                  <a:r>
                    <a:rPr lang="en-GB" sz="1100" noProof="0">
                      <a:solidFill>
                        <a:schemeClr val="bg1"/>
                      </a:solidFill>
                      <a:latin typeface="Arial" panose="020B0604020202020204" pitchFamily="34" charset="0"/>
                      <a:cs typeface="Arial" panose="020B0604020202020204" pitchFamily="34" charset="0"/>
                    </a:rPr>
                    <a:t> Tei, Yumi </a:t>
                  </a:r>
                  <a:r>
                    <a:rPr lang="en-GB" sz="1100" noProof="0" err="1">
                      <a:solidFill>
                        <a:schemeClr val="bg1"/>
                      </a:solidFill>
                      <a:latin typeface="Arial" panose="020B0604020202020204" pitchFamily="34" charset="0"/>
                      <a:cs typeface="Arial" panose="020B0604020202020204" pitchFamily="34" charset="0"/>
                    </a:rPr>
                    <a:t>Tobari</a:t>
                  </a:r>
                  <a:r>
                    <a:rPr lang="en-GB" sz="1100" noProof="0">
                      <a:solidFill>
                        <a:schemeClr val="bg1"/>
                      </a:solidFill>
                      <a:latin typeface="Arial" panose="020B0604020202020204" pitchFamily="34" charset="0"/>
                      <a:cs typeface="Arial" panose="020B0604020202020204" pitchFamily="34" charset="0"/>
                    </a:rPr>
                    <a:t>, Masayoshi Toda, Takayuki Toda, Maho </a:t>
                  </a:r>
                  <a:r>
                    <a:rPr lang="en-GB" sz="1100" noProof="0" err="1">
                      <a:solidFill>
                        <a:schemeClr val="bg1"/>
                      </a:solidFill>
                      <a:latin typeface="Arial" panose="020B0604020202020204" pitchFamily="34" charset="0"/>
                      <a:cs typeface="Arial" panose="020B0604020202020204" pitchFamily="34" charset="0"/>
                    </a:rPr>
                    <a:t>Tokuchi</a:t>
                  </a:r>
                  <a:r>
                    <a:rPr lang="en-GB" sz="1100" noProof="0">
                      <a:solidFill>
                        <a:schemeClr val="bg1"/>
                      </a:solidFill>
                      <a:latin typeface="Arial" panose="020B0604020202020204" pitchFamily="34" charset="0"/>
                      <a:cs typeface="Arial" panose="020B0604020202020204" pitchFamily="34" charset="0"/>
                    </a:rPr>
                    <a:t>, Saori Tomita, Tatsuya </a:t>
                  </a:r>
                  <a:r>
                    <a:rPr lang="en-GB" sz="1100" noProof="0" err="1">
                      <a:solidFill>
                        <a:schemeClr val="bg1"/>
                      </a:solidFill>
                      <a:latin typeface="Arial" panose="020B0604020202020204" pitchFamily="34" charset="0"/>
                      <a:cs typeface="Arial" panose="020B0604020202020204" pitchFamily="34" charset="0"/>
                    </a:rPr>
                    <a:t>Tomonari</a:t>
                  </a:r>
                  <a:r>
                    <a:rPr lang="en-GB" sz="1100" noProof="0">
                      <a:solidFill>
                        <a:schemeClr val="bg1"/>
                      </a:solidFill>
                      <a:latin typeface="Arial" panose="020B0604020202020204" pitchFamily="34" charset="0"/>
                      <a:cs typeface="Arial" panose="020B0604020202020204" pitchFamily="34" charset="0"/>
                    </a:rPr>
                    <a:t>, Koji Tomori, Kano Toshiki, Tomoyuki Toya, Yoshiyuki Toya, Tadashi Toyama, Mariko Toyoda, Kazuki Toyota, Koki Tsubota, </a:t>
                  </a:r>
                  <a:r>
                    <a:rPr lang="en-GB" sz="1100" noProof="0" err="1">
                      <a:solidFill>
                        <a:schemeClr val="bg1"/>
                      </a:solidFill>
                      <a:latin typeface="Arial" panose="020B0604020202020204" pitchFamily="34" charset="0"/>
                      <a:cs typeface="Arial" panose="020B0604020202020204" pitchFamily="34" charset="0"/>
                    </a:rPr>
                    <a:t>Shunichiro</a:t>
                  </a:r>
                  <a:r>
                    <a:rPr lang="en-GB" sz="1100" noProof="0">
                      <a:solidFill>
                        <a:schemeClr val="bg1"/>
                      </a:solidFill>
                      <a:latin typeface="Arial" panose="020B0604020202020204" pitchFamily="34" charset="0"/>
                      <a:cs typeface="Arial" panose="020B0604020202020204" pitchFamily="34" charset="0"/>
                    </a:rPr>
                    <a:t> Tsukamoto, Hideo Tsushima, Kohei Uchimura, Eiko Ueda, Seiji Ueda, Shun Ueda, Reina Umeno, Yukako Umezawa, Shingo Urate, Masafumi Wada, Takashi Wada, Takehiko Wada, Yoshihisa Wada, Hiromichi </a:t>
                  </a:r>
                  <a:r>
                    <a:rPr lang="en-GB" sz="1100" noProof="0" err="1">
                      <a:solidFill>
                        <a:schemeClr val="bg1"/>
                      </a:solidFill>
                      <a:latin typeface="Arial" panose="020B0604020202020204" pitchFamily="34" charset="0"/>
                      <a:cs typeface="Arial" panose="020B0604020202020204" pitchFamily="34" charset="0"/>
                    </a:rPr>
                    <a:t>Wakui</a:t>
                  </a:r>
                  <a:r>
                    <a:rPr lang="en-GB" sz="1100" noProof="0">
                      <a:solidFill>
                        <a:schemeClr val="bg1"/>
                      </a:solidFill>
                      <a:latin typeface="Arial" panose="020B0604020202020204" pitchFamily="34" charset="0"/>
                      <a:cs typeface="Arial" panose="020B0604020202020204" pitchFamily="34" charset="0"/>
                    </a:rPr>
                    <a:t>, Naoko </a:t>
                  </a:r>
                  <a:r>
                    <a:rPr lang="en-GB" sz="1100" noProof="0" err="1">
                      <a:solidFill>
                        <a:schemeClr val="bg1"/>
                      </a:solidFill>
                      <a:latin typeface="Arial" panose="020B0604020202020204" pitchFamily="34" charset="0"/>
                      <a:cs typeface="Arial" panose="020B0604020202020204" pitchFamily="34" charset="0"/>
                    </a:rPr>
                    <a:t>Waseda</a:t>
                  </a:r>
                  <a:r>
                    <a:rPr lang="en-GB" sz="1100" noProof="0">
                      <a:solidFill>
                        <a:schemeClr val="bg1"/>
                      </a:solidFill>
                      <a:latin typeface="Arial" panose="020B0604020202020204" pitchFamily="34" charset="0"/>
                      <a:cs typeface="Arial" panose="020B0604020202020204" pitchFamily="34" charset="0"/>
                    </a:rPr>
                    <a:t>, Mizuki Watada, Kentaro Watanabe, </a:t>
                  </a:r>
                  <a:r>
                    <a:rPr lang="en-GB" sz="1100" noProof="0" err="1">
                      <a:solidFill>
                        <a:schemeClr val="bg1"/>
                      </a:solidFill>
                      <a:latin typeface="Arial" panose="020B0604020202020204" pitchFamily="34" charset="0"/>
                      <a:cs typeface="Arial" panose="020B0604020202020204" pitchFamily="34" charset="0"/>
                    </a:rPr>
                    <a:t>Shiika</a:t>
                  </a:r>
                  <a:r>
                    <a:rPr lang="en-GB" sz="1100" noProof="0">
                      <a:solidFill>
                        <a:schemeClr val="bg1"/>
                      </a:solidFill>
                      <a:latin typeface="Arial" panose="020B0604020202020204" pitchFamily="34" charset="0"/>
                      <a:cs typeface="Arial" panose="020B0604020202020204" pitchFamily="34" charset="0"/>
                    </a:rPr>
                    <a:t> Watanabe, Tsuyoshi Watanabe, Yuki Watanabe, Yusuke Watanabe, Haruka </a:t>
                  </a:r>
                  <a:r>
                    <a:rPr lang="en-GB" sz="1100" noProof="0" err="1">
                      <a:solidFill>
                        <a:schemeClr val="bg1"/>
                      </a:solidFill>
                      <a:latin typeface="Arial" panose="020B0604020202020204" pitchFamily="34" charset="0"/>
                      <a:cs typeface="Arial" panose="020B0604020202020204" pitchFamily="34" charset="0"/>
                    </a:rPr>
                    <a:t>Yabuta</a:t>
                  </a:r>
                  <a:r>
                    <a:rPr lang="en-GB" sz="1100" noProof="0">
                      <a:solidFill>
                        <a:schemeClr val="bg1"/>
                      </a:solidFill>
                      <a:latin typeface="Arial" panose="020B0604020202020204" pitchFamily="34" charset="0"/>
                      <a:cs typeface="Arial" panose="020B0604020202020204" pitchFamily="34" charset="0"/>
                    </a:rPr>
                    <a:t>, Aiko Yamada, Koshi Yamada, </a:t>
                  </a:r>
                  <a:r>
                    <a:rPr lang="en-GB" sz="1100" noProof="0" err="1">
                      <a:solidFill>
                        <a:schemeClr val="bg1"/>
                      </a:solidFill>
                      <a:latin typeface="Arial" panose="020B0604020202020204" pitchFamily="34" charset="0"/>
                      <a:cs typeface="Arial" panose="020B0604020202020204" pitchFamily="34" charset="0"/>
                    </a:rPr>
                    <a:t>Shigehiro</a:t>
                  </a:r>
                  <a:r>
                    <a:rPr lang="en-GB" sz="1100" noProof="0">
                      <a:solidFill>
                        <a:schemeClr val="bg1"/>
                      </a:solidFill>
                      <a:latin typeface="Arial" panose="020B0604020202020204" pitchFamily="34" charset="0"/>
                      <a:cs typeface="Arial" panose="020B0604020202020204" pitchFamily="34" charset="0"/>
                    </a:rPr>
                    <a:t> Yamada, Yosuke Yamada, Kosuke </a:t>
                  </a:r>
                  <a:r>
                    <a:rPr lang="en-GB" sz="1100" noProof="0" err="1">
                      <a:solidFill>
                        <a:schemeClr val="bg1"/>
                      </a:solidFill>
                      <a:latin typeface="Arial" panose="020B0604020202020204" pitchFamily="34" charset="0"/>
                      <a:cs typeface="Arial" panose="020B0604020202020204" pitchFamily="34" charset="0"/>
                    </a:rPr>
                    <a:t>Yamaka</a:t>
                  </a:r>
                  <a:r>
                    <a:rPr lang="en-GB" sz="1100" noProof="0">
                      <a:solidFill>
                        <a:schemeClr val="bg1"/>
                      </a:solidFill>
                      <a:latin typeface="Arial" panose="020B0604020202020204" pitchFamily="34" charset="0"/>
                      <a:cs typeface="Arial" panose="020B0604020202020204" pitchFamily="34" charset="0"/>
                    </a:rPr>
                    <a:t>, Eriko Yamamoto, Koichiro Yamamoto, Mari Yamamoto, Masako Yamamoto, Toshiya Yamamoto, Yuta Yamamura, Takahiro Yamanaka, Masatomo Yamane, Satoshi Yamane, Ayaka Yamanishi, Yu Yamanouchi, Atsushi Yamauchi, Ryo Yasuhara, Tetsuhiko Yasuno, Masahiko Yazawa, Masakazu Yoda, Yuki Yokoyama, Sayoko Yonemoto, Hiroki Yoshida, Yoshinori Yoshida, Shiori Yoshimura, </a:t>
                  </a:r>
                  <a:r>
                    <a:rPr lang="en-GB" sz="1100" noProof="0" err="1">
                      <a:solidFill>
                        <a:schemeClr val="bg1"/>
                      </a:solidFill>
                      <a:latin typeface="Arial" panose="020B0604020202020204" pitchFamily="34" charset="0"/>
                      <a:cs typeface="Arial" panose="020B0604020202020204" pitchFamily="34" charset="0"/>
                    </a:rPr>
                    <a:t>Masabumi</a:t>
                  </a:r>
                  <a:r>
                    <a:rPr lang="en-GB" sz="1100" noProof="0">
                      <a:solidFill>
                        <a:schemeClr val="bg1"/>
                      </a:solidFill>
                      <a:latin typeface="Arial" panose="020B0604020202020204" pitchFamily="34" charset="0"/>
                      <a:cs typeface="Arial" panose="020B0604020202020204" pitchFamily="34" charset="0"/>
                    </a:rPr>
                    <a:t> Yoshino, Yuri Yoshitake, Takahiro Yuasa, Jun Yuto</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Malaysia</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Wan Ahmad Hafiz Wan Md Adnan (national lead), Nur </a:t>
                  </a:r>
                  <a:r>
                    <a:rPr lang="en-GB" sz="1100" noProof="0" err="1">
                      <a:solidFill>
                        <a:schemeClr val="bg1"/>
                      </a:solidFill>
                      <a:latin typeface="Arial" panose="020B0604020202020204" pitchFamily="34" charset="0"/>
                      <a:cs typeface="Arial" panose="020B0604020202020204" pitchFamily="34" charset="0"/>
                    </a:rPr>
                    <a:t>Nadzifah</a:t>
                  </a:r>
                  <a:r>
                    <a:rPr lang="en-GB" sz="1100" noProof="0">
                      <a:solidFill>
                        <a:schemeClr val="bg1"/>
                      </a:solidFill>
                      <a:latin typeface="Arial" panose="020B0604020202020204" pitchFamily="34" charset="0"/>
                      <a:cs typeface="Arial" panose="020B0604020202020204" pitchFamily="34" charset="0"/>
                    </a:rPr>
                    <a:t> Hanim Zainal Abidin, Mohd Kamil Ahmad, </a:t>
                  </a:r>
                  <a:r>
                    <a:rPr lang="en-GB" sz="1100" noProof="0" err="1">
                      <a:solidFill>
                        <a:schemeClr val="bg1"/>
                      </a:solidFill>
                      <a:latin typeface="Arial" panose="020B0604020202020204" pitchFamily="34" charset="0"/>
                      <a:cs typeface="Arial" panose="020B0604020202020204" pitchFamily="34" charset="0"/>
                    </a:rPr>
                    <a:t>Nuzaimin</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Hadafi</a:t>
                  </a:r>
                  <a:r>
                    <a:rPr lang="en-GB" sz="1100" noProof="0">
                      <a:solidFill>
                        <a:schemeClr val="bg1"/>
                      </a:solidFill>
                      <a:latin typeface="Arial" panose="020B0604020202020204" pitchFamily="34" charset="0"/>
                      <a:cs typeface="Arial" panose="020B0604020202020204" pitchFamily="34" charset="0"/>
                    </a:rPr>
                    <a:t> Ahmad, </a:t>
                  </a:r>
                  <a:r>
                    <a:rPr lang="en-GB" sz="1100" noProof="0" err="1">
                      <a:solidFill>
                        <a:schemeClr val="bg1"/>
                      </a:solidFill>
                      <a:latin typeface="Arial" panose="020B0604020202020204" pitchFamily="34" charset="0"/>
                      <a:cs typeface="Arial" panose="020B0604020202020204" pitchFamily="34" charset="0"/>
                    </a:rPr>
                    <a:t>Norzawati</a:t>
                  </a:r>
                  <a:r>
                    <a:rPr lang="en-GB" sz="1100" noProof="0">
                      <a:solidFill>
                        <a:schemeClr val="bg1"/>
                      </a:solidFill>
                      <a:latin typeface="Arial" panose="020B0604020202020204" pitchFamily="34" charset="0"/>
                      <a:cs typeface="Arial" panose="020B0604020202020204" pitchFamily="34" charset="0"/>
                    </a:rPr>
                    <a:t> Ali, Wan Ahmad </a:t>
                  </a:r>
                  <a:r>
                    <a:rPr lang="en-GB" sz="1100" noProof="0" err="1">
                      <a:solidFill>
                        <a:schemeClr val="bg1"/>
                      </a:solidFill>
                      <a:latin typeface="Arial" panose="020B0604020202020204" pitchFamily="34" charset="0"/>
                      <a:cs typeface="Arial" panose="020B0604020202020204" pitchFamily="34" charset="0"/>
                    </a:rPr>
                    <a:t>Syahril</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Rozli</a:t>
                  </a:r>
                  <a:r>
                    <a:rPr lang="en-GB" sz="1100" noProof="0">
                      <a:solidFill>
                        <a:schemeClr val="bg1"/>
                      </a:solidFill>
                      <a:latin typeface="Arial" panose="020B0604020202020204" pitchFamily="34" charset="0"/>
                      <a:cs typeface="Arial" panose="020B0604020202020204" pitchFamily="34" charset="0"/>
                    </a:rPr>
                    <a:t> Wan Ali, Kavitha </a:t>
                  </a:r>
                  <a:r>
                    <a:rPr lang="en-GB" sz="1100" noProof="0" err="1">
                      <a:solidFill>
                        <a:schemeClr val="bg1"/>
                      </a:solidFill>
                      <a:latin typeface="Arial" panose="020B0604020202020204" pitchFamily="34" charset="0"/>
                      <a:cs typeface="Arial" panose="020B0604020202020204" pitchFamily="34" charset="0"/>
                    </a:rPr>
                    <a:t>Appava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Azrini</a:t>
                  </a:r>
                  <a:r>
                    <a:rPr lang="en-GB" sz="1100" noProof="0">
                      <a:solidFill>
                        <a:schemeClr val="bg1"/>
                      </a:solidFill>
                      <a:latin typeface="Arial" panose="020B0604020202020204" pitchFamily="34" charset="0"/>
                      <a:cs typeface="Arial" panose="020B0604020202020204" pitchFamily="34" charset="0"/>
                    </a:rPr>
                    <a:t> Abdul Aziz, Alia Zubaidah </a:t>
                  </a:r>
                  <a:r>
                    <a:rPr lang="en-GB" sz="1100" noProof="0" err="1">
                      <a:solidFill>
                        <a:schemeClr val="bg1"/>
                      </a:solidFill>
                      <a:latin typeface="Arial" panose="020B0604020202020204" pitchFamily="34" charset="0"/>
                      <a:cs typeface="Arial" panose="020B0604020202020204" pitchFamily="34" charset="0"/>
                    </a:rPr>
                    <a:t>Bahtar</a:t>
                  </a:r>
                  <a:r>
                    <a:rPr lang="en-GB" sz="1100" noProof="0">
                      <a:solidFill>
                        <a:schemeClr val="bg1"/>
                      </a:solidFill>
                      <a:latin typeface="Arial" panose="020B0604020202020204" pitchFamily="34" charset="0"/>
                      <a:cs typeface="Arial" panose="020B0604020202020204" pitchFamily="34" charset="0"/>
                    </a:rPr>
                    <a:t>, Sunita </a:t>
                  </a:r>
                  <a:r>
                    <a:rPr lang="en-GB" sz="1100" noProof="0" err="1">
                      <a:solidFill>
                        <a:schemeClr val="bg1"/>
                      </a:solidFill>
                      <a:latin typeface="Arial" panose="020B0604020202020204" pitchFamily="34" charset="0"/>
                      <a:cs typeface="Arial" panose="020B0604020202020204" pitchFamily="34" charset="0"/>
                    </a:rPr>
                    <a:t>Bavanandam</a:t>
                  </a:r>
                  <a:r>
                    <a:rPr lang="en-GB" sz="1100" noProof="0">
                      <a:solidFill>
                        <a:schemeClr val="bg1"/>
                      </a:solidFill>
                      <a:latin typeface="Arial" panose="020B0604020202020204" pitchFamily="34" charset="0"/>
                      <a:cs typeface="Arial" panose="020B0604020202020204" pitchFamily="34" charset="0"/>
                    </a:rPr>
                    <a:t>, Chee Eng Chan, Meng Lee Chang, Chang Chuan Chew, Chia Ling Chew, Chee Loong Chong, Sarah Qian Rou Choo, </a:t>
                  </a:r>
                  <a:r>
                    <a:rPr lang="en-GB" sz="1100" noProof="0" err="1">
                      <a:solidFill>
                        <a:schemeClr val="bg1"/>
                      </a:solidFill>
                      <a:latin typeface="Arial" panose="020B0604020202020204" pitchFamily="34" charset="0"/>
                      <a:cs typeface="Arial" panose="020B0604020202020204" pitchFamily="34" charset="0"/>
                    </a:rPr>
                    <a:t>WenJet</a:t>
                  </a:r>
                  <a:r>
                    <a:rPr lang="en-GB" sz="1100" noProof="0">
                      <a:solidFill>
                        <a:schemeClr val="bg1"/>
                      </a:solidFill>
                      <a:latin typeface="Arial" panose="020B0604020202020204" pitchFamily="34" charset="0"/>
                      <a:cs typeface="Arial" panose="020B0604020202020204" pitchFamily="34" charset="0"/>
                    </a:rPr>
                    <a:t> Choong, Loo Han Chuan, Sun Quan Ee, </a:t>
                  </a:r>
                  <a:r>
                    <a:rPr lang="en-GB" sz="1100" noProof="0" err="1">
                      <a:solidFill>
                        <a:schemeClr val="bg1"/>
                      </a:solidFill>
                      <a:latin typeface="Arial" panose="020B0604020202020204" pitchFamily="34" charset="0"/>
                      <a:cs typeface="Arial" panose="020B0604020202020204" pitchFamily="34" charset="0"/>
                    </a:rPr>
                    <a:t>Fareeza</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Hawani</a:t>
                  </a:r>
                  <a:r>
                    <a:rPr lang="en-GB" sz="1100" noProof="0">
                      <a:solidFill>
                        <a:schemeClr val="bg1"/>
                      </a:solidFill>
                      <a:latin typeface="Arial" panose="020B0604020202020204" pitchFamily="34" charset="0"/>
                      <a:cs typeface="Arial" panose="020B0604020202020204" pitchFamily="34" charset="0"/>
                    </a:rPr>
                    <a:t> Muhamad Fawzi, </a:t>
                  </a:r>
                  <a:r>
                    <a:rPr lang="en-GB" sz="1100" noProof="0" err="1">
                      <a:solidFill>
                        <a:schemeClr val="bg1"/>
                      </a:solidFill>
                      <a:latin typeface="Arial" panose="020B0604020202020204" pitchFamily="34" charset="0"/>
                      <a:cs typeface="Arial" panose="020B0604020202020204" pitchFamily="34" charset="0"/>
                    </a:rPr>
                    <a:t>Zher</a:t>
                  </a:r>
                  <a:r>
                    <a:rPr lang="en-GB" sz="1100" noProof="0">
                      <a:solidFill>
                        <a:schemeClr val="bg1"/>
                      </a:solidFill>
                      <a:latin typeface="Arial" panose="020B0604020202020204" pitchFamily="34" charset="0"/>
                      <a:cs typeface="Arial" panose="020B0604020202020204" pitchFamily="34" charset="0"/>
                    </a:rPr>
                    <a:t> Lin Go, </a:t>
                  </a:r>
                  <a:r>
                    <a:rPr lang="en-GB" sz="1100" noProof="0" err="1">
                      <a:solidFill>
                        <a:schemeClr val="bg1"/>
                      </a:solidFill>
                      <a:latin typeface="Arial" panose="020B0604020202020204" pitchFamily="34" charset="0"/>
                      <a:cs typeface="Arial" panose="020B0604020202020204" pitchFamily="34" charset="0"/>
                    </a:rPr>
                    <a:t>Subasni</a:t>
                  </a:r>
                  <a:r>
                    <a:rPr lang="en-GB" sz="1100" noProof="0">
                      <a:solidFill>
                        <a:schemeClr val="bg1"/>
                      </a:solidFill>
                      <a:latin typeface="Arial" panose="020B0604020202020204" pitchFamily="34" charset="0"/>
                      <a:cs typeface="Arial" panose="020B0604020202020204" pitchFamily="34" charset="0"/>
                    </a:rPr>
                    <a:t> Govindan, Siti Hafizah Mohammad Ismail, Muhamad Ali </a:t>
                  </a:r>
                  <a:r>
                    <a:rPr lang="en-GB" sz="1100" noProof="0" err="1">
                      <a:solidFill>
                        <a:schemeClr val="bg1"/>
                      </a:solidFill>
                      <a:latin typeface="Arial" panose="020B0604020202020204" pitchFamily="34" charset="0"/>
                      <a:cs typeface="Arial" panose="020B0604020202020204" pitchFamily="34" charset="0"/>
                    </a:rPr>
                    <a:t>Sk</a:t>
                  </a:r>
                  <a:r>
                    <a:rPr lang="en-GB" sz="1100" noProof="0">
                      <a:solidFill>
                        <a:schemeClr val="bg1"/>
                      </a:solidFill>
                      <a:latin typeface="Arial" panose="020B0604020202020204" pitchFamily="34" charset="0"/>
                      <a:cs typeface="Arial" panose="020B0604020202020204" pitchFamily="34" charset="0"/>
                    </a:rPr>
                    <a:t> Abdul Kader, Huan Yean Kang, </a:t>
                  </a:r>
                  <a:r>
                    <a:rPr lang="en-GB" sz="1100" noProof="0" err="1">
                      <a:solidFill>
                        <a:schemeClr val="bg1"/>
                      </a:solidFill>
                      <a:latin typeface="Arial" panose="020B0604020202020204" pitchFamily="34" charset="0"/>
                      <a:cs typeface="Arial" panose="020B0604020202020204" pitchFamily="34" charset="0"/>
                    </a:rPr>
                    <a:t>Nurnadiah</a:t>
                  </a:r>
                  <a:r>
                    <a:rPr lang="en-GB" sz="1100" noProof="0">
                      <a:solidFill>
                        <a:schemeClr val="bg1"/>
                      </a:solidFill>
                      <a:latin typeface="Arial" panose="020B0604020202020204" pitchFamily="34" charset="0"/>
                      <a:cs typeface="Arial" panose="020B0604020202020204" pitchFamily="34" charset="0"/>
                    </a:rPr>
                    <a:t> Kamarudin, </a:t>
                  </a:r>
                  <a:r>
                    <a:rPr lang="en-GB" sz="1100" noProof="0" err="1">
                      <a:solidFill>
                        <a:schemeClr val="bg1"/>
                      </a:solidFill>
                      <a:latin typeface="Arial" panose="020B0604020202020204" pitchFamily="34" charset="0"/>
                      <a:cs typeface="Arial" panose="020B0604020202020204" pitchFamily="34" charset="0"/>
                    </a:rPr>
                    <a:t>Sujesthra</a:t>
                  </a:r>
                  <a:r>
                    <a:rPr lang="en-GB" sz="1100" noProof="0">
                      <a:solidFill>
                        <a:schemeClr val="bg1"/>
                      </a:solidFill>
                      <a:latin typeface="Arial" panose="020B0604020202020204" pitchFamily="34" charset="0"/>
                      <a:cs typeface="Arial" panose="020B0604020202020204" pitchFamily="34" charset="0"/>
                    </a:rPr>
                    <a:t> Rao Krishnamurthy, </a:t>
                  </a:r>
                  <a:r>
                    <a:rPr lang="en-GB" sz="1100" noProof="0" err="1">
                      <a:solidFill>
                        <a:schemeClr val="bg1"/>
                      </a:solidFill>
                      <a:latin typeface="Arial" panose="020B0604020202020204" pitchFamily="34" charset="0"/>
                      <a:cs typeface="Arial" panose="020B0604020202020204" pitchFamily="34" charset="0"/>
                    </a:rPr>
                    <a:t>Kesavathy</a:t>
                  </a:r>
                  <a:r>
                    <a:rPr lang="en-GB" sz="1100" noProof="0">
                      <a:solidFill>
                        <a:schemeClr val="bg1"/>
                      </a:solidFill>
                      <a:latin typeface="Arial" panose="020B0604020202020204" pitchFamily="34" charset="0"/>
                      <a:cs typeface="Arial" panose="020B0604020202020204" pitchFamily="34" charset="0"/>
                    </a:rPr>
                    <a:t> Krishnan, Aik Kheng Lee, Kai Quan Lee, Li Yuan Lee, Sue Ann Lee, Yee Yan Lee, Kah Weng Liew, Xue Meng Lim, Chek Loong Loh, Yik Kian Looi, Jer Ming Low, Doo Yee Mah, </a:t>
                  </a:r>
                  <a:r>
                    <a:rPr lang="en-GB" sz="1100" noProof="0" err="1">
                      <a:solidFill>
                        <a:schemeClr val="bg1"/>
                      </a:solidFill>
                      <a:latin typeface="Arial" panose="020B0604020202020204" pitchFamily="34" charset="0"/>
                      <a:cs typeface="Arial" panose="020B0604020202020204" pitchFamily="34" charset="0"/>
                    </a:rPr>
                    <a:t>Sadanah</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Aqashiah</a:t>
                  </a:r>
                  <a:r>
                    <a:rPr lang="en-GB" sz="1100" noProof="0">
                      <a:solidFill>
                        <a:schemeClr val="bg1"/>
                      </a:solidFill>
                      <a:latin typeface="Arial" panose="020B0604020202020204" pitchFamily="34" charset="0"/>
                      <a:cs typeface="Arial" panose="020B0604020202020204" pitchFamily="34" charset="0"/>
                    </a:rPr>
                    <a:t> Datuk Mazlan, Wan </a:t>
                  </a:r>
                  <a:r>
                    <a:rPr lang="en-GB" sz="1100" noProof="0" err="1">
                      <a:solidFill>
                        <a:schemeClr val="bg1"/>
                      </a:solidFill>
                      <a:latin typeface="Arial" panose="020B0604020202020204" pitchFamily="34" charset="0"/>
                      <a:cs typeface="Arial" panose="020B0604020202020204" pitchFamily="34" charset="0"/>
                    </a:rPr>
                    <a:t>Hazlina</a:t>
                  </a:r>
                  <a:r>
                    <a:rPr lang="en-GB" sz="1100" noProof="0">
                      <a:solidFill>
                        <a:schemeClr val="bg1"/>
                      </a:solidFill>
                      <a:latin typeface="Arial" panose="020B0604020202020204" pitchFamily="34" charset="0"/>
                      <a:cs typeface="Arial" panose="020B0604020202020204" pitchFamily="34" charset="0"/>
                    </a:rPr>
                    <a:t> Wan Mohamad, Tze Jian Ng, Fariz </a:t>
                  </a:r>
                  <a:r>
                    <a:rPr lang="en-GB" sz="1100" noProof="0" err="1">
                      <a:solidFill>
                        <a:schemeClr val="bg1"/>
                      </a:solidFill>
                      <a:latin typeface="Arial" panose="020B0604020202020204" pitchFamily="34" charset="0"/>
                      <a:cs typeface="Arial" panose="020B0604020202020204" pitchFamily="34" charset="0"/>
                    </a:rPr>
                    <a:t>Safhan</a:t>
                  </a:r>
                  <a:r>
                    <a:rPr lang="en-GB" sz="1100" noProof="0">
                      <a:solidFill>
                        <a:schemeClr val="bg1"/>
                      </a:solidFill>
                      <a:latin typeface="Arial" panose="020B0604020202020204" pitchFamily="34" charset="0"/>
                      <a:cs typeface="Arial" panose="020B0604020202020204" pitchFamily="34" charset="0"/>
                    </a:rPr>
                    <a:t> Mohamad Nor, </a:t>
                  </a:r>
                  <a:r>
                    <a:rPr lang="en-GB" sz="1100" noProof="0" err="1">
                      <a:solidFill>
                        <a:schemeClr val="bg1"/>
                      </a:solidFill>
                      <a:latin typeface="Arial" panose="020B0604020202020204" pitchFamily="34" charset="0"/>
                      <a:cs typeface="Arial" panose="020B0604020202020204" pitchFamily="34" charset="0"/>
                    </a:rPr>
                    <a:t>Hidayatil</a:t>
                  </a:r>
                  <a:r>
                    <a:rPr lang="en-GB" sz="1100" noProof="0">
                      <a:solidFill>
                        <a:schemeClr val="bg1"/>
                      </a:solidFill>
                      <a:latin typeface="Arial" panose="020B0604020202020204" pitchFamily="34" charset="0"/>
                      <a:cs typeface="Arial" panose="020B0604020202020204" pitchFamily="34" charset="0"/>
                    </a:rPr>
                    <a:t> Alimi Keya Nordin, Nurul Zaynah Nordin, Sharifah </a:t>
                  </a:r>
                  <a:r>
                    <a:rPr lang="en-GB" sz="1100" noProof="0" err="1">
                      <a:solidFill>
                        <a:schemeClr val="bg1"/>
                      </a:solidFill>
                      <a:latin typeface="Arial" panose="020B0604020202020204" pitchFamily="34" charset="0"/>
                      <a:cs typeface="Arial" panose="020B0604020202020204" pitchFamily="34" charset="0"/>
                    </a:rPr>
                    <a:t>Nursamihah</a:t>
                  </a:r>
                  <a:r>
                    <a:rPr lang="en-GB" sz="1100" noProof="0">
                      <a:solidFill>
                        <a:schemeClr val="bg1"/>
                      </a:solidFill>
                      <a:latin typeface="Arial" panose="020B0604020202020204" pitchFamily="34" charset="0"/>
                      <a:cs typeface="Arial" panose="020B0604020202020204" pitchFamily="34" charset="0"/>
                    </a:rPr>
                    <a:t> Syed Abd Rahman, Sridhar Ramanaidu, Hajar Ahmad </a:t>
                  </a:r>
                  <a:r>
                    <a:rPr lang="en-GB" sz="1100" noProof="0" err="1">
                      <a:solidFill>
                        <a:schemeClr val="bg1"/>
                      </a:solidFill>
                      <a:latin typeface="Arial" panose="020B0604020202020204" pitchFamily="34" charset="0"/>
                      <a:cs typeface="Arial" panose="020B0604020202020204" pitchFamily="34" charset="0"/>
                    </a:rPr>
                    <a:t>Rosdi</a:t>
                  </a:r>
                  <a:r>
                    <a:rPr lang="en-GB" sz="1100" noProof="0">
                      <a:solidFill>
                        <a:schemeClr val="bg1"/>
                      </a:solidFill>
                      <a:latin typeface="Arial" panose="020B0604020202020204" pitchFamily="34" charset="0"/>
                      <a:cs typeface="Arial" panose="020B0604020202020204" pitchFamily="34" charset="0"/>
                    </a:rPr>
                    <a:t>, Ahmad </a:t>
                  </a:r>
                  <a:r>
                    <a:rPr lang="en-GB" sz="1100" noProof="0" err="1">
                      <a:solidFill>
                        <a:schemeClr val="bg1"/>
                      </a:solidFill>
                      <a:latin typeface="Arial" panose="020B0604020202020204" pitchFamily="34" charset="0"/>
                      <a:cs typeface="Arial" panose="020B0604020202020204" pitchFamily="34" charset="0"/>
                    </a:rPr>
                    <a:t>Akashah</a:t>
                  </a:r>
                  <a:r>
                    <a:rPr lang="en-GB" sz="1100" noProof="0">
                      <a:solidFill>
                        <a:schemeClr val="bg1"/>
                      </a:solidFill>
                      <a:latin typeface="Arial" panose="020B0604020202020204" pitchFamily="34" charset="0"/>
                      <a:cs typeface="Arial" panose="020B0604020202020204" pitchFamily="34" charset="0"/>
                    </a:rPr>
                    <a:t> Mohamed Shariff, Siew Wai Shuit, Nur Shahadah Abdul Shukor, </a:t>
                  </a:r>
                  <a:r>
                    <a:rPr lang="en-GB" sz="1100" noProof="0" err="1">
                      <a:solidFill>
                        <a:schemeClr val="bg1"/>
                      </a:solidFill>
                      <a:latin typeface="Arial" panose="020B0604020202020204" pitchFamily="34" charset="0"/>
                      <a:cs typeface="Arial" panose="020B0604020202020204" pitchFamily="34" charset="0"/>
                    </a:rPr>
                    <a:t>Devamalar</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Simatherai</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Anandprakash</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Sivapirakasam</a:t>
                  </a:r>
                  <a:r>
                    <a:rPr lang="en-GB" sz="1100" noProof="0">
                      <a:solidFill>
                        <a:schemeClr val="bg1"/>
                      </a:solidFill>
                      <a:latin typeface="Arial" panose="020B0604020202020204" pitchFamily="34" charset="0"/>
                      <a:cs typeface="Arial" panose="020B0604020202020204" pitchFamily="34" charset="0"/>
                    </a:rPr>
                    <a:t>, Chan Hoong Song, Chyi </a:t>
                  </a:r>
                  <a:r>
                    <a:rPr lang="en-GB" sz="1100" noProof="0" err="1">
                      <a:solidFill>
                        <a:schemeClr val="bg1"/>
                      </a:solidFill>
                      <a:latin typeface="Arial" panose="020B0604020202020204" pitchFamily="34" charset="0"/>
                      <a:cs typeface="Arial" panose="020B0604020202020204" pitchFamily="34" charset="0"/>
                    </a:rPr>
                    <a:t>Shyang</a:t>
                  </a:r>
                  <a:r>
                    <a:rPr lang="en-GB" sz="1100" noProof="0">
                      <a:solidFill>
                        <a:schemeClr val="bg1"/>
                      </a:solidFill>
                      <a:latin typeface="Arial" panose="020B0604020202020204" pitchFamily="34" charset="0"/>
                      <a:cs typeface="Arial" panose="020B0604020202020204" pitchFamily="34" charset="0"/>
                    </a:rPr>
                    <a:t> Tan, Esther Zhao Zhi Tan, Min Hui Tan, Nee Hooi Tan, Meng Kang Tee, Kah Mean Thong, Kung Ung Tiong, Jeevika </a:t>
                  </a:r>
                  <a:r>
                    <a:rPr lang="en-GB" sz="1100" noProof="0" err="1">
                      <a:solidFill>
                        <a:schemeClr val="bg1"/>
                      </a:solidFill>
                      <a:latin typeface="Arial" panose="020B0604020202020204" pitchFamily="34" charset="0"/>
                      <a:cs typeface="Arial" panose="020B0604020202020204" pitchFamily="34" charset="0"/>
                    </a:rPr>
                    <a:t>Vinathan</a:t>
                  </a:r>
                  <a:r>
                    <a:rPr lang="en-GB" sz="1100" noProof="0">
                      <a:solidFill>
                        <a:schemeClr val="bg1"/>
                      </a:solidFill>
                      <a:latin typeface="Arial" panose="020B0604020202020204" pitchFamily="34" charset="0"/>
                      <a:cs typeface="Arial" panose="020B0604020202020204" pitchFamily="34" charset="0"/>
                    </a:rPr>
                    <a:t>, Mohamad Zaimi Abdul Wahab, Chun Mun Wong, Eddie Fook Sem Wong, Hin Seng Wong, Joon Mun Wong, Albert Hing (Wong), </a:t>
                  </a:r>
                  <a:r>
                    <a:rPr lang="en-GB" sz="1100" noProof="0" err="1">
                      <a:solidFill>
                        <a:schemeClr val="bg1"/>
                      </a:solidFill>
                      <a:latin typeface="Arial" panose="020B0604020202020204" pitchFamily="34" charset="0"/>
                      <a:cs typeface="Arial" panose="020B0604020202020204" pitchFamily="34" charset="0"/>
                    </a:rPr>
                    <a:t>Rosnawati</a:t>
                  </a:r>
                  <a:r>
                    <a:rPr lang="en-GB" sz="1100" noProof="0">
                      <a:solidFill>
                        <a:schemeClr val="bg1"/>
                      </a:solidFill>
                      <a:latin typeface="Arial" panose="020B0604020202020204" pitchFamily="34" charset="0"/>
                      <a:cs typeface="Arial" panose="020B0604020202020204" pitchFamily="34" charset="0"/>
                    </a:rPr>
                    <a:t> Yahya, </a:t>
                  </a:r>
                  <a:r>
                    <a:rPr lang="en-GB" sz="1100" noProof="0" err="1">
                      <a:solidFill>
                        <a:schemeClr val="bg1"/>
                      </a:solidFill>
                      <a:latin typeface="Arial" panose="020B0604020202020204" pitchFamily="34" charset="0"/>
                      <a:cs typeface="Arial" panose="020B0604020202020204" pitchFamily="34" charset="0"/>
                    </a:rPr>
                    <a:t>Suryati</a:t>
                  </a:r>
                  <a:r>
                    <a:rPr lang="en-GB" sz="1100" noProof="0">
                      <a:solidFill>
                        <a:schemeClr val="bg1"/>
                      </a:solidFill>
                      <a:latin typeface="Arial" panose="020B0604020202020204" pitchFamily="34" charset="0"/>
                      <a:cs typeface="Arial" panose="020B0604020202020204" pitchFamily="34" charset="0"/>
                    </a:rPr>
                    <a:t> Yakob, Joel Guan Hui Yap, Seow </a:t>
                  </a:r>
                  <a:r>
                    <a:rPr lang="en-GB" sz="1100" noProof="0" err="1">
                      <a:solidFill>
                        <a:schemeClr val="bg1"/>
                      </a:solidFill>
                      <a:latin typeface="Arial" panose="020B0604020202020204" pitchFamily="34" charset="0"/>
                      <a:cs typeface="Arial" panose="020B0604020202020204" pitchFamily="34" charset="0"/>
                    </a:rPr>
                    <a:t>Yeing</a:t>
                  </a:r>
                  <a:r>
                    <a:rPr lang="en-GB" sz="1100" noProof="0">
                      <a:solidFill>
                        <a:schemeClr val="bg1"/>
                      </a:solidFill>
                      <a:latin typeface="Arial" panose="020B0604020202020204" pitchFamily="34" charset="0"/>
                      <a:cs typeface="Arial" panose="020B0604020202020204" pitchFamily="34" charset="0"/>
                    </a:rPr>
                    <a:t> Yee, </a:t>
                  </a:r>
                  <a:r>
                    <a:rPr lang="en-GB" sz="1100" noProof="0" err="1">
                      <a:solidFill>
                        <a:schemeClr val="bg1"/>
                      </a:solidFill>
                      <a:latin typeface="Arial" panose="020B0604020202020204" pitchFamily="34" charset="0"/>
                      <a:cs typeface="Arial" panose="020B0604020202020204" pitchFamily="34" charset="0"/>
                    </a:rPr>
                    <a:t>Kig</a:t>
                  </a:r>
                  <a:r>
                    <a:rPr lang="en-GB" sz="1100" noProof="0">
                      <a:solidFill>
                        <a:schemeClr val="bg1"/>
                      </a:solidFill>
                      <a:latin typeface="Arial" panose="020B0604020202020204" pitchFamily="34" charset="0"/>
                      <a:cs typeface="Arial" panose="020B0604020202020204" pitchFamily="34" charset="0"/>
                    </a:rPr>
                    <a:t> </a:t>
                  </a:r>
                  <a:r>
                    <a:rPr lang="en-GB" sz="1100" noProof="0" err="1">
                      <a:solidFill>
                        <a:schemeClr val="bg1"/>
                      </a:solidFill>
                      <a:latin typeface="Arial" panose="020B0604020202020204" pitchFamily="34" charset="0"/>
                      <a:cs typeface="Arial" panose="020B0604020202020204" pitchFamily="34" charset="0"/>
                    </a:rPr>
                    <a:t>Tsuew</a:t>
                  </a:r>
                  <a:r>
                    <a:rPr lang="en-GB" sz="1100" noProof="0">
                      <a:solidFill>
                        <a:schemeClr val="bg1"/>
                      </a:solidFill>
                      <a:latin typeface="Arial" panose="020B0604020202020204" pitchFamily="34" charset="0"/>
                      <a:cs typeface="Arial" panose="020B0604020202020204" pitchFamily="34" charset="0"/>
                    </a:rPr>
                    <a:t> Yong, </a:t>
                  </a:r>
                  <a:r>
                    <a:rPr lang="en-GB" sz="1100" noProof="0" err="1">
                      <a:solidFill>
                        <a:schemeClr val="bg1"/>
                      </a:solidFill>
                      <a:latin typeface="Arial" panose="020B0604020202020204" pitchFamily="34" charset="0"/>
                      <a:cs typeface="Arial" panose="020B0604020202020204" pitchFamily="34" charset="0"/>
                    </a:rPr>
                    <a:t>Muslihah</a:t>
                  </a:r>
                  <a:r>
                    <a:rPr lang="en-GB" sz="1100" noProof="0">
                      <a:solidFill>
                        <a:schemeClr val="bg1"/>
                      </a:solidFill>
                      <a:latin typeface="Arial" panose="020B0604020202020204" pitchFamily="34" charset="0"/>
                      <a:cs typeface="Arial" panose="020B0604020202020204" pitchFamily="34" charset="0"/>
                    </a:rPr>
                    <a:t> Zainon, Wan Mohd Khairul Wan Zainudin</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Mexico</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Alfredo Chew Wong (national lead), Stephanie Giselle Montoya Azpeitia, Edmundo Alfredo Bayram, Carlos Chavez del Bosque, Rosa Luna Ceballos, Yesica Lozano Gonzalez, Alejandra Gutierrez, Georgina Llamas Guitierrez, Marcos Jaime Lara, Gilmer Alfredo Ruvalcaba Lopez, Marilyn Gonzalez Maldonado, Lila Gonzalez Morgado, </a:t>
                  </a:r>
                  <a:r>
                    <a:rPr lang="en-GB" sz="1100" noProof="0" err="1">
                      <a:solidFill>
                        <a:schemeClr val="bg1"/>
                      </a:solidFill>
                      <a:latin typeface="Arial" panose="020B0604020202020204" pitchFamily="34" charset="0"/>
                      <a:cs typeface="Arial" panose="020B0604020202020204" pitchFamily="34" charset="0"/>
                    </a:rPr>
                    <a:t>Cutzi</a:t>
                  </a:r>
                  <a:r>
                    <a:rPr lang="en-GB" sz="1100" noProof="0">
                      <a:solidFill>
                        <a:schemeClr val="bg1"/>
                      </a:solidFill>
                      <a:latin typeface="Arial" panose="020B0604020202020204" pitchFamily="34" charset="0"/>
                      <a:cs typeface="Arial" panose="020B0604020202020204" pitchFamily="34" charset="0"/>
                    </a:rPr>
                    <a:t> Nirvana Vidales Moctezuma, Juan Nava, Elizabeth Pacheco, Sandro Fabricio Avila Pardo, Jorge Echeverri Rico, Luis Gerardo González Salas, Alejandro Cornejo Sanchez, Sergio Irizar Santana, Thamara Tellez, Jorge Valente, Mariana Contreras Varela</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Portugal</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Rita Birne (national lead), Ana Alves, Rui Barata, Sara Barreto, Patricia Branco, Andreia Carnevale, Fernando Teixeira e Costa, Joana Silva Costa, Juliana Damas, Diogo Domingos, Rachele </a:t>
                  </a:r>
                  <a:r>
                    <a:rPr lang="en-GB" sz="1100" noProof="0" err="1">
                      <a:solidFill>
                        <a:schemeClr val="bg1"/>
                      </a:solidFill>
                      <a:latin typeface="Arial" panose="020B0604020202020204" pitchFamily="34" charset="0"/>
                      <a:cs typeface="Arial" panose="020B0604020202020204" pitchFamily="34" charset="0"/>
                    </a:rPr>
                    <a:t>Escoli</a:t>
                  </a:r>
                  <a:r>
                    <a:rPr lang="en-GB" sz="1100" noProof="0">
                      <a:solidFill>
                        <a:schemeClr val="bg1"/>
                      </a:solidFill>
                      <a:latin typeface="Arial" panose="020B0604020202020204" pitchFamily="34" charset="0"/>
                      <a:cs typeface="Arial" panose="020B0604020202020204" pitchFamily="34" charset="0"/>
                    </a:rPr>
                    <a:t>, Sara Fernandes, Anibal Ferreira, Francisco Ferrer, Cátia Figueiredo, Ana Rita Martins, Catarina </a:t>
                  </a:r>
                  <a:r>
                    <a:rPr lang="en-GB" sz="1100" noProof="0" err="1">
                      <a:solidFill>
                        <a:schemeClr val="bg1"/>
                      </a:solidFill>
                      <a:latin typeface="Arial" panose="020B0604020202020204" pitchFamily="34" charset="0"/>
                      <a:cs typeface="Arial" panose="020B0604020202020204" pitchFamily="34" charset="0"/>
                    </a:rPr>
                    <a:t>Marouco</a:t>
                  </a:r>
                  <a:r>
                    <a:rPr lang="en-GB" sz="1100" noProof="0">
                      <a:solidFill>
                        <a:schemeClr val="bg1"/>
                      </a:solidFill>
                      <a:latin typeface="Arial" panose="020B0604020202020204" pitchFamily="34" charset="0"/>
                      <a:cs typeface="Arial" panose="020B0604020202020204" pitchFamily="34" charset="0"/>
                    </a:rPr>
                    <a:t>, Carla Nicolau, Fernando Nolasco, Tiago Pereira, Gonçalo Pimenta, Filipa Rodrigues, Maria Roxo, Joana Silva, Maria Pilar Simoes, </a:t>
                  </a:r>
                  <a:br>
                    <a:rPr lang="en-GB" sz="1100" noProof="0">
                      <a:solidFill>
                        <a:schemeClr val="bg1"/>
                      </a:solidFill>
                      <a:latin typeface="Arial" panose="020B0604020202020204" pitchFamily="34" charset="0"/>
                      <a:cs typeface="Arial" panose="020B0604020202020204" pitchFamily="34" charset="0"/>
                    </a:rPr>
                  </a:br>
                  <a:r>
                    <a:rPr lang="en-GB" sz="1100" noProof="0">
                      <a:solidFill>
                        <a:schemeClr val="bg1"/>
                      </a:solidFill>
                      <a:latin typeface="Arial" panose="020B0604020202020204" pitchFamily="34" charset="0"/>
                      <a:cs typeface="Arial" panose="020B0604020202020204" pitchFamily="34" charset="0"/>
                    </a:rPr>
                    <a:t>Helena Vidal</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Russia</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Vladimir Dobronravov (national lead), Tatyana </a:t>
                  </a:r>
                  <a:r>
                    <a:rPr lang="en-GB" sz="1100" noProof="0" err="1">
                      <a:solidFill>
                        <a:schemeClr val="bg1"/>
                      </a:solidFill>
                      <a:latin typeface="Arial" panose="020B0604020202020204" pitchFamily="34" charset="0"/>
                      <a:cs typeface="Arial" panose="020B0604020202020204" pitchFamily="34" charset="0"/>
                    </a:rPr>
                    <a:t>Abissova</a:t>
                  </a:r>
                  <a:r>
                    <a:rPr lang="en-GB" sz="1100" noProof="0">
                      <a:solidFill>
                        <a:schemeClr val="bg1"/>
                      </a:solidFill>
                      <a:latin typeface="Arial" panose="020B0604020202020204" pitchFamily="34" charset="0"/>
                      <a:cs typeface="Arial" panose="020B0604020202020204" pitchFamily="34" charset="0"/>
                    </a:rPr>
                    <a:t>, Natalia </a:t>
                  </a:r>
                  <a:r>
                    <a:rPr lang="en-GB" sz="1100" noProof="0" err="1">
                      <a:solidFill>
                        <a:schemeClr val="bg1"/>
                      </a:solidFill>
                      <a:latin typeface="Arial" panose="020B0604020202020204" pitchFamily="34" charset="0"/>
                      <a:cs typeface="Arial" panose="020B0604020202020204" pitchFamily="34" charset="0"/>
                    </a:rPr>
                    <a:t>Antropenko</a:t>
                  </a:r>
                  <a:r>
                    <a:rPr lang="en-GB" sz="1100" noProof="0">
                      <a:solidFill>
                        <a:schemeClr val="bg1"/>
                      </a:solidFill>
                      <a:latin typeface="Arial" panose="020B0604020202020204" pitchFamily="34" charset="0"/>
                      <a:cs typeface="Arial" panose="020B0604020202020204" pitchFamily="34" charset="0"/>
                    </a:rPr>
                    <a:t>, Mikhail </a:t>
                  </a:r>
                  <a:r>
                    <a:rPr lang="en-GB" sz="1100" noProof="0" err="1">
                      <a:solidFill>
                        <a:schemeClr val="bg1"/>
                      </a:solidFill>
                      <a:latin typeface="Arial" panose="020B0604020202020204" pitchFamily="34" charset="0"/>
                      <a:cs typeface="Arial" panose="020B0604020202020204" pitchFamily="34" charset="0"/>
                    </a:rPr>
                    <a:t>Batiushin</a:t>
                  </a:r>
                  <a:r>
                    <a:rPr lang="en-GB" sz="1100" noProof="0">
                      <a:solidFill>
                        <a:schemeClr val="bg1"/>
                      </a:solidFill>
                      <a:latin typeface="Arial" panose="020B0604020202020204" pitchFamily="34" charset="0"/>
                      <a:cs typeface="Arial" panose="020B0604020202020204" pitchFamily="34" charset="0"/>
                    </a:rPr>
                    <a:t>, Olga </a:t>
                  </a:r>
                  <a:r>
                    <a:rPr lang="en-GB" sz="1100" noProof="0" err="1">
                      <a:solidFill>
                        <a:schemeClr val="bg1"/>
                      </a:solidFill>
                      <a:latin typeface="Arial" panose="020B0604020202020204" pitchFamily="34" charset="0"/>
                      <a:cs typeface="Arial" panose="020B0604020202020204" pitchFamily="34" charset="0"/>
                    </a:rPr>
                    <a:t>Blagoveschenskaya</a:t>
                  </a:r>
                  <a:r>
                    <a:rPr lang="en-GB" sz="1100" noProof="0">
                      <a:solidFill>
                        <a:schemeClr val="bg1"/>
                      </a:solidFill>
                      <a:latin typeface="Arial" panose="020B0604020202020204" pitchFamily="34" charset="0"/>
                      <a:cs typeface="Arial" panose="020B0604020202020204" pitchFamily="34" charset="0"/>
                    </a:rPr>
                    <a:t>, Nikolay Bondarenko, Natalia </a:t>
                  </a:r>
                  <a:r>
                    <a:rPr lang="en-GB" sz="1100" noProof="0" err="1">
                      <a:solidFill>
                        <a:schemeClr val="bg1"/>
                      </a:solidFill>
                      <a:latin typeface="Arial" panose="020B0604020202020204" pitchFamily="34" charset="0"/>
                      <a:cs typeface="Arial" panose="020B0604020202020204" pitchFamily="34" charset="0"/>
                    </a:rPr>
                    <a:t>Bronovitskaya</a:t>
                  </a:r>
                  <a:r>
                    <a:rPr lang="en-GB" sz="1100" noProof="0">
                      <a:solidFill>
                        <a:schemeClr val="bg1"/>
                      </a:solidFill>
                      <a:latin typeface="Arial" panose="020B0604020202020204" pitchFamily="34" charset="0"/>
                      <a:cs typeface="Arial" panose="020B0604020202020204" pitchFamily="34" charset="0"/>
                    </a:rPr>
                    <a:t>, Elena Chernyavskaya, Maria Danilova, Tatyana </a:t>
                  </a:r>
                  <a:r>
                    <a:rPr lang="en-GB" sz="1100" noProof="0" err="1">
                      <a:solidFill>
                        <a:schemeClr val="bg1"/>
                      </a:solidFill>
                      <a:latin typeface="Arial" panose="020B0604020202020204" pitchFamily="34" charset="0"/>
                      <a:cs typeface="Arial" panose="020B0604020202020204" pitchFamily="34" charset="0"/>
                    </a:rPr>
                    <a:t>Elenskaya</a:t>
                  </a:r>
                  <a:r>
                    <a:rPr lang="en-GB" sz="1100" noProof="0">
                      <a:solidFill>
                        <a:schemeClr val="bg1"/>
                      </a:solidFill>
                      <a:latin typeface="Arial" panose="020B0604020202020204" pitchFamily="34" charset="0"/>
                      <a:cs typeface="Arial" panose="020B0604020202020204" pitchFamily="34" charset="0"/>
                    </a:rPr>
                    <a:t>, Sergey </a:t>
                  </a:r>
                  <a:r>
                    <a:rPr lang="en-GB" sz="1100" noProof="0" err="1">
                      <a:solidFill>
                        <a:schemeClr val="bg1"/>
                      </a:solidFill>
                      <a:latin typeface="Arial" panose="020B0604020202020204" pitchFamily="34" charset="0"/>
                      <a:cs typeface="Arial" panose="020B0604020202020204" pitchFamily="34" charset="0"/>
                    </a:rPr>
                    <a:t>Eshmakov</a:t>
                  </a:r>
                  <a:r>
                    <a:rPr lang="en-GB" sz="1100" noProof="0">
                      <a:solidFill>
                        <a:schemeClr val="bg1"/>
                      </a:solidFill>
                      <a:latin typeface="Arial" panose="020B0604020202020204" pitchFamily="34" charset="0"/>
                      <a:cs typeface="Arial" panose="020B0604020202020204" pitchFamily="34" charset="0"/>
                    </a:rPr>
                    <a:t>, Andrey </a:t>
                  </a:r>
                  <a:r>
                    <a:rPr lang="en-GB" sz="1100" noProof="0" err="1">
                      <a:solidFill>
                        <a:schemeClr val="bg1"/>
                      </a:solidFill>
                      <a:latin typeface="Arial" panose="020B0604020202020204" pitchFamily="34" charset="0"/>
                      <a:cs typeface="Arial" panose="020B0604020202020204" pitchFamily="34" charset="0"/>
                    </a:rPr>
                    <a:t>Ezhov</a:t>
                  </a:r>
                  <a:r>
                    <a:rPr lang="en-GB" sz="1100" noProof="0">
                      <a:solidFill>
                        <a:schemeClr val="bg1"/>
                      </a:solidFill>
                      <a:latin typeface="Arial" panose="020B0604020202020204" pitchFamily="34" charset="0"/>
                      <a:cs typeface="Arial" panose="020B0604020202020204" pitchFamily="34" charset="0"/>
                    </a:rPr>
                    <a:t>, Olga Filatova, Natalia </a:t>
                  </a:r>
                  <a:r>
                    <a:rPr lang="en-GB" sz="1100" noProof="0" err="1">
                      <a:solidFill>
                        <a:schemeClr val="bg1"/>
                      </a:solidFill>
                      <a:latin typeface="Arial" panose="020B0604020202020204" pitchFamily="34" charset="0"/>
                      <a:cs typeface="Arial" panose="020B0604020202020204" pitchFamily="34" charset="0"/>
                    </a:rPr>
                    <a:t>Glotova</a:t>
                  </a:r>
                  <a:r>
                    <a:rPr lang="en-GB" sz="1100" noProof="0">
                      <a:solidFill>
                        <a:schemeClr val="bg1"/>
                      </a:solidFill>
                      <a:latin typeface="Arial" panose="020B0604020202020204" pitchFamily="34" charset="0"/>
                      <a:cs typeface="Arial" panose="020B0604020202020204" pitchFamily="34" charset="0"/>
                    </a:rPr>
                    <a:t>, Anna </a:t>
                  </a:r>
                  <a:r>
                    <a:rPr lang="en-GB" sz="1100" noProof="0" err="1">
                      <a:solidFill>
                        <a:schemeClr val="bg1"/>
                      </a:solidFill>
                      <a:latin typeface="Arial" panose="020B0604020202020204" pitchFamily="34" charset="0"/>
                      <a:cs typeface="Arial" panose="020B0604020202020204" pitchFamily="34" charset="0"/>
                    </a:rPr>
                    <a:t>Karunnaya</a:t>
                  </a:r>
                  <a:r>
                    <a:rPr lang="en-GB" sz="1100" noProof="0">
                      <a:solidFill>
                        <a:schemeClr val="bg1"/>
                      </a:solidFill>
                      <a:latin typeface="Arial" panose="020B0604020202020204" pitchFamily="34" charset="0"/>
                      <a:cs typeface="Arial" panose="020B0604020202020204" pitchFamily="34" charset="0"/>
                    </a:rPr>
                    <a:t>, Denis </a:t>
                  </a:r>
                  <a:r>
                    <a:rPr lang="en-GB" sz="1100" noProof="0" err="1">
                      <a:solidFill>
                        <a:schemeClr val="bg1"/>
                      </a:solidFill>
                      <a:latin typeface="Arial" panose="020B0604020202020204" pitchFamily="34" charset="0"/>
                      <a:cs typeface="Arial" panose="020B0604020202020204" pitchFamily="34" charset="0"/>
                    </a:rPr>
                    <a:t>Kilin</a:t>
                  </a:r>
                  <a:r>
                    <a:rPr lang="en-GB" sz="1100" noProof="0">
                      <a:solidFill>
                        <a:schemeClr val="bg1"/>
                      </a:solidFill>
                      <a:latin typeface="Arial" panose="020B0604020202020204" pitchFamily="34" charset="0"/>
                      <a:cs typeface="Arial" panose="020B0604020202020204" pitchFamily="34" charset="0"/>
                    </a:rPr>
                    <a:t>, Anastasiya </a:t>
                  </a:r>
                  <a:r>
                    <a:rPr lang="en-GB" sz="1100" noProof="0" err="1">
                      <a:solidFill>
                        <a:schemeClr val="bg1"/>
                      </a:solidFill>
                      <a:latin typeface="Arial" panose="020B0604020202020204" pitchFamily="34" charset="0"/>
                      <a:cs typeface="Arial" panose="020B0604020202020204" pitchFamily="34" charset="0"/>
                    </a:rPr>
                    <a:t>Kupyanskaya</a:t>
                  </a:r>
                  <a:r>
                    <a:rPr lang="en-GB" sz="1100" noProof="0">
                      <a:solidFill>
                        <a:schemeClr val="bg1"/>
                      </a:solidFill>
                      <a:latin typeface="Arial" panose="020B0604020202020204" pitchFamily="34" charset="0"/>
                      <a:cs typeface="Arial" panose="020B0604020202020204" pitchFamily="34" charset="0"/>
                    </a:rPr>
                    <a:t>, Olga Kuznetsova, Lyudmila </a:t>
                  </a:r>
                  <a:r>
                    <a:rPr lang="en-GB" sz="1100" noProof="0" err="1">
                      <a:solidFill>
                        <a:schemeClr val="bg1"/>
                      </a:solidFill>
                      <a:latin typeface="Arial" panose="020B0604020202020204" pitchFamily="34" charset="0"/>
                      <a:cs typeface="Arial" panose="020B0604020202020204" pitchFamily="34" charset="0"/>
                    </a:rPr>
                    <a:t>Kvitkova</a:t>
                  </a:r>
                  <a:r>
                    <a:rPr lang="en-GB" sz="1100" noProof="0">
                      <a:solidFill>
                        <a:schemeClr val="bg1"/>
                      </a:solidFill>
                      <a:latin typeface="Arial" panose="020B0604020202020204" pitchFamily="34" charset="0"/>
                      <a:cs typeface="Arial" panose="020B0604020202020204" pitchFamily="34" charset="0"/>
                    </a:rPr>
                    <a:t>, Ekaterina </a:t>
                  </a:r>
                  <a:r>
                    <a:rPr lang="en-GB" sz="1100" noProof="0" err="1">
                      <a:solidFill>
                        <a:schemeClr val="bg1"/>
                      </a:solidFill>
                      <a:latin typeface="Arial" panose="020B0604020202020204" pitchFamily="34" charset="0"/>
                      <a:cs typeface="Arial" panose="020B0604020202020204" pitchFamily="34" charset="0"/>
                    </a:rPr>
                    <a:t>Levitskaya</a:t>
                  </a:r>
                  <a:r>
                    <a:rPr lang="en-GB" sz="1100" noProof="0">
                      <a:solidFill>
                        <a:schemeClr val="bg1"/>
                      </a:solidFill>
                      <a:latin typeface="Arial" panose="020B0604020202020204" pitchFamily="34" charset="0"/>
                      <a:cs typeface="Arial" panose="020B0604020202020204" pitchFamily="34" charset="0"/>
                    </a:rPr>
                    <a:t>, Natalia Odintsova, Marina Orlova, Leonid Pimenov, Aleksandra Razina, Tatyana Rodionova, Tatiana Savelieva, Irina </a:t>
                  </a:r>
                  <a:r>
                    <a:rPr lang="en-GB" sz="1100" noProof="0" err="1">
                      <a:solidFill>
                        <a:schemeClr val="bg1"/>
                      </a:solidFill>
                      <a:latin typeface="Arial" panose="020B0604020202020204" pitchFamily="34" charset="0"/>
                      <a:cs typeface="Arial" panose="020B0604020202020204" pitchFamily="34" charset="0"/>
                    </a:rPr>
                    <a:t>Shashneva</a:t>
                  </a:r>
                  <a:r>
                    <a:rPr lang="en-GB" sz="1100" noProof="0">
                      <a:solidFill>
                        <a:schemeClr val="bg1"/>
                      </a:solidFill>
                      <a:latin typeface="Arial" panose="020B0604020202020204" pitchFamily="34" charset="0"/>
                      <a:cs typeface="Arial" panose="020B0604020202020204" pitchFamily="34" charset="0"/>
                    </a:rPr>
                    <a:t>, Anna </a:t>
                  </a:r>
                  <a:r>
                    <a:rPr lang="en-GB" sz="1100" noProof="0" err="1">
                      <a:solidFill>
                        <a:schemeClr val="bg1"/>
                      </a:solidFill>
                      <a:latin typeface="Arial" panose="020B0604020202020204" pitchFamily="34" charset="0"/>
                      <a:cs typeface="Arial" panose="020B0604020202020204" pitchFamily="34" charset="0"/>
                    </a:rPr>
                    <a:t>Solovieva</a:t>
                  </a:r>
                  <a:r>
                    <a:rPr lang="en-GB" sz="1100" noProof="0">
                      <a:solidFill>
                        <a:schemeClr val="bg1"/>
                      </a:solidFill>
                      <a:latin typeface="Arial" panose="020B0604020202020204" pitchFamily="34" charset="0"/>
                      <a:cs typeface="Arial" panose="020B0604020202020204" pitchFamily="34" charset="0"/>
                    </a:rPr>
                    <a:t>, Elena Streltsova, Natalia </a:t>
                  </a:r>
                  <a:r>
                    <a:rPr lang="en-GB" sz="1100" noProof="0" err="1">
                      <a:solidFill>
                        <a:schemeClr val="bg1"/>
                      </a:solidFill>
                      <a:latin typeface="Arial" panose="020B0604020202020204" pitchFamily="34" charset="0"/>
                      <a:cs typeface="Arial" panose="020B0604020202020204" pitchFamily="34" charset="0"/>
                    </a:rPr>
                    <a:t>Tagintseva</a:t>
                  </a:r>
                  <a:r>
                    <a:rPr lang="en-GB" sz="1100" noProof="0">
                      <a:solidFill>
                        <a:schemeClr val="bg1"/>
                      </a:solidFill>
                      <a:latin typeface="Arial" panose="020B0604020202020204" pitchFamily="34" charset="0"/>
                      <a:cs typeface="Arial" panose="020B0604020202020204" pitchFamily="34" charset="0"/>
                    </a:rPr>
                    <a:t>, Maksim Vasiliev, Nastasya </a:t>
                  </a:r>
                  <a:r>
                    <a:rPr lang="en-GB" sz="1100" noProof="0" err="1">
                      <a:solidFill>
                        <a:schemeClr val="bg1"/>
                      </a:solidFill>
                      <a:latin typeface="Arial" panose="020B0604020202020204" pitchFamily="34" charset="0"/>
                      <a:cs typeface="Arial" panose="020B0604020202020204" pitchFamily="34" charset="0"/>
                    </a:rPr>
                    <a:t>Yur</a:t>
                  </a:r>
                  <a:r>
                    <a:rPr lang="en-GB" sz="1100" noProof="0">
                      <a:solidFill>
                        <a:schemeClr val="bg1"/>
                      </a:solidFill>
                      <a:latin typeface="Arial" panose="020B0604020202020204" pitchFamily="34" charset="0"/>
                      <a:cs typeface="Arial" panose="020B0604020202020204" pitchFamily="34" charset="0"/>
                    </a:rPr>
                    <a:t>, Igor </a:t>
                  </a:r>
                  <a:r>
                    <a:rPr lang="en-GB" sz="1100" noProof="0" err="1">
                      <a:solidFill>
                        <a:schemeClr val="bg1"/>
                      </a:solidFill>
                      <a:latin typeface="Arial" panose="020B0604020202020204" pitchFamily="34" charset="0"/>
                      <a:cs typeface="Arial" panose="020B0604020202020204" pitchFamily="34" charset="0"/>
                    </a:rPr>
                    <a:t>Zadvorny</a:t>
                  </a:r>
                  <a:r>
                    <a:rPr lang="en-GB" sz="1100" noProof="0">
                      <a:solidFill>
                        <a:schemeClr val="bg1"/>
                      </a:solidFill>
                      <a:latin typeface="Arial" panose="020B0604020202020204" pitchFamily="34" charset="0"/>
                      <a:cs typeface="Arial" panose="020B0604020202020204" pitchFamily="34" charset="0"/>
                    </a:rPr>
                    <a:t>, Elena Zhdanova</a:t>
                  </a:r>
                  <a:endParaRPr lang="en-GB" sz="1100" b="1" noProof="0">
                    <a:solidFill>
                      <a:schemeClr val="bg1"/>
                    </a:solidFill>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Singapore</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See Cheng Yeo (national lead), </a:t>
                  </a:r>
                  <a:r>
                    <a:rPr lang="en-GB" sz="1100" noProof="0" err="1">
                      <a:solidFill>
                        <a:schemeClr val="bg1"/>
                      </a:solidFill>
                      <a:latin typeface="Arial" panose="020B0604020202020204" pitchFamily="34" charset="0"/>
                      <a:cs typeface="Arial" panose="020B0604020202020204" pitchFamily="34" charset="0"/>
                    </a:rPr>
                    <a:t>Gek</a:t>
                  </a:r>
                  <a:r>
                    <a:rPr lang="en-GB" sz="1100" noProof="0">
                      <a:solidFill>
                        <a:schemeClr val="bg1"/>
                      </a:solidFill>
                      <a:latin typeface="Arial" panose="020B0604020202020204" pitchFamily="34" charset="0"/>
                      <a:cs typeface="Arial" panose="020B0604020202020204" pitchFamily="34" charset="0"/>
                    </a:rPr>
                    <a:t> Cher Chan, Horng Ruey Chua, Yan Ting Chua, Yi Da, Loke Ealing, John Hsu, Zheng Xi </a:t>
                  </a:r>
                  <a:r>
                    <a:rPr lang="en-GB" sz="1100" noProof="0" err="1">
                      <a:solidFill>
                        <a:schemeClr val="bg1"/>
                      </a:solidFill>
                      <a:latin typeface="Arial" panose="020B0604020202020204" pitchFamily="34" charset="0"/>
                      <a:cs typeface="Arial" panose="020B0604020202020204" pitchFamily="34" charset="0"/>
                    </a:rPr>
                    <a:t>Kog</a:t>
                  </a:r>
                  <a:r>
                    <a:rPr lang="en-GB" sz="1100" noProof="0">
                      <a:solidFill>
                        <a:schemeClr val="bg1"/>
                      </a:solidFill>
                      <a:latin typeface="Arial" panose="020B0604020202020204" pitchFamily="34" charset="0"/>
                      <a:cs typeface="Arial" panose="020B0604020202020204" pitchFamily="34" charset="0"/>
                    </a:rPr>
                    <a:t>, Jia Liang Kwek, Eunice Shi Min Lim, Allen Liu, Irene Mok, Clara Ngoh, Xi Yan Ooi, Stella Xiao Jun Poh, </a:t>
                  </a:r>
                  <a:r>
                    <a:rPr lang="en-GB" sz="1100" noProof="0" err="1">
                      <a:solidFill>
                        <a:schemeClr val="bg1"/>
                      </a:solidFill>
                      <a:latin typeface="Arial" panose="020B0604020202020204" pitchFamily="34" charset="0"/>
                      <a:cs typeface="Arial" panose="020B0604020202020204" pitchFamily="34" charset="0"/>
                    </a:rPr>
                    <a:t>Hersharan</a:t>
                  </a:r>
                  <a:r>
                    <a:rPr lang="en-GB" sz="1100" noProof="0">
                      <a:solidFill>
                        <a:schemeClr val="bg1"/>
                      </a:solidFill>
                      <a:latin typeface="Arial" panose="020B0604020202020204" pitchFamily="34" charset="0"/>
                      <a:cs typeface="Arial" panose="020B0604020202020204" pitchFamily="34" charset="0"/>
                    </a:rPr>
                    <a:t> Kaur Sran, Sufi Muhummad Suhail, </a:t>
                  </a:r>
                  <a:r>
                    <a:rPr lang="en-GB" sz="1100" noProof="0" err="1">
                      <a:solidFill>
                        <a:schemeClr val="bg1"/>
                      </a:solidFill>
                      <a:latin typeface="Arial" panose="020B0604020202020204" pitchFamily="34" charset="0"/>
                      <a:cs typeface="Arial" panose="020B0604020202020204" pitchFamily="34" charset="0"/>
                    </a:rPr>
                    <a:t>Ngiap</a:t>
                  </a:r>
                  <a:r>
                    <a:rPr lang="en-GB" sz="1100" noProof="0">
                      <a:solidFill>
                        <a:schemeClr val="bg1"/>
                      </a:solidFill>
                      <a:latin typeface="Arial" panose="020B0604020202020204" pitchFamily="34" charset="0"/>
                      <a:cs typeface="Arial" panose="020B0604020202020204" pitchFamily="34" charset="0"/>
                    </a:rPr>
                    <a:t> Chuan Tan, Jimmy Teo, Wanting Weng, Cindy Wong, Emmett Wong</a:t>
                  </a:r>
                  <a:endParaRPr lang="en-GB" sz="1100" b="1" noProof="0">
                    <a:solidFill>
                      <a:schemeClr val="bg1"/>
                    </a:solidFill>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South Korea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JungNam</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An, Tae Hyun Ban,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JinJoo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Cha, Ajin Cho, Bum-Soon Choi, Dae Eun Choi,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SangHun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Eum, Young Rok Ham, Byoung-Geun Han, Kum Hyun Han, Sang Youb Han, Seung Seok Han, Hyuk Huh, Hye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Ryoun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Jang, Jun Seok Jeon, Hye Yun Jeong, Chan-Young Jung, Su Woong Jung, Young Sun Kang,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YounKyung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Kee, Byung Soo Kim, Da Won Kim, Do Hyoung Kim,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HyungWoo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Kim,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Jaeseok</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Kim,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JwaKyung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Kim,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SungGyun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Kim, Tae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Gyoung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Kim, Yang Gyun Kim, Yeong Hoon Kim, Yong Chul Kim, Yunmi Kim,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Hajeong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HyungSeok</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Jangwook</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Jeonghwan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Joo Eun Lee,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JungEun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Jung Pyo Lee,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Junyoung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Kang Wook Lee, Sang Ho Lee, So Young Lee,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YeonHee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Lee, Yu Ho Lee, Young Ki Lee, Ju-Young Moon, Ki-Ryang Na, Ji Eun Oh, Hayne Park, Jae-</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yoon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Park, Jung Tak Park,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DongHo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Shin, Seok Joon Shin,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Sungjoon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Shin, Christine Silvain,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YoungRim</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Song, Dong-Ho Yang, Jaewon Yang, Hye Eun Yoon, So Jung Youn</a:t>
                  </a:r>
                  <a:endParaRPr lang="en-GB" sz="1100" b="1" noProof="0">
                    <a:solidFill>
                      <a:schemeClr val="bg1"/>
                    </a:solidFill>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Spain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María Soler Romero (national lead), Irene Agraz, Enrique Garrigos Almerich, Ana Lorenzo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Almorós</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Fernanda Arrojo Alonso, Juan Carlos Primo Alvarez, Ines Rama Arias, Emma Calatayud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Aristoy</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Maria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Azancot</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Ariel Tango Barrera, Clara Barrios, , Monica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Bolufer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Hanane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Bouarich</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 Iris Viejo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Boyano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Daniel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Useros</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Branas, Cristina Gilabert Brotons, Boris Gonzales Candia, Luis Enrique Pérez Casares, Belen Vizcaino Castillo, Cristina Castro, Genoveva Lopez Castellanos, Lopez Luis Carlos, Elena Gimenez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Civera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Josep Maria Cruzado, Beatriz Del Hoyo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Cuenda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Luis D'Marco, Francisco Martínez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Debén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Sara Nunez Delgado, Ana Peris Domingo, Juliana Bordignon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Draibe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Luis Manzano Espinosa, Loreto Fernandez, Maria Peris Fernandez, Francesc Moncho Frances, Florencio Garcia, Sheila Bermejo García, Luis Gerardo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d´Marco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Gascon, Rocio Gimena, Nayara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Panizo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Gonzalez, Secundino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Cigarrán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Guldris</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Eduardo Hernandez, Julio Hernandez Jaras, Marc Patricio Liebana, Alberto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Cozar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Llisto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Pau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Llacer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Marina Lopez Martinez, Javier Mancha, Patricia Martinez, Enrique Morales, Jose Julian Segura de la Morena, Eva Márquez Mosquera, Mercedes Gonzalez Moya, Maria Jesus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Puchades</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Montesa, Elena Vivo Orti, Raul Antonio Ruiz Ortega, Anna Oliveras, Xavier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Fulladosa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Oliveras, Jessy Korina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PeñaEsparragoza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Maria Perez, Jonay Pantoja Perez, Pablo Bouza Piñeiro, Esteban Perez Pison, Almudena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Juez</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del Pozo, Veronica Escudero Quesada, Maria Quero Ramos, Natalia Ramos, Juan Carlos Leon Roman, Eva Rodríguez, Jose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Gorriz</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Teruel, Nestor Toapanta, Carmen Ramos Tomas, Marta Contreras Sanchez, Laia Sans, Miguel Hueso Val, Susanna Vázquez</a:t>
                  </a:r>
                  <a:endParaRPr lang="en-GB" sz="1100" b="1" noProof="0">
                    <a:solidFill>
                      <a:schemeClr val="bg1"/>
                    </a:solidFill>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Taiwan</a:t>
                  </a:r>
                </a:p>
                <a:p>
                  <a:pPr algn="ctr" defTabSz="914400" eaLnBrk="1" fontAlgn="auto" hangingPunct="1">
                    <a:spcBef>
                      <a:spcPts val="600"/>
                    </a:spcBef>
                    <a:spcAft>
                      <a:spcPts val="0"/>
                    </a:spcAft>
                    <a:defRPr/>
                  </a:pPr>
                  <a:r>
                    <a:rPr lang="en-GB" sz="1100" noProof="0">
                      <a:solidFill>
                        <a:schemeClr val="bg1"/>
                      </a:solidFill>
                      <a:latin typeface="Arial" panose="020B0604020202020204" pitchFamily="34" charset="0"/>
                      <a:cs typeface="Arial" panose="020B0604020202020204" pitchFamily="34" charset="0"/>
                    </a:rPr>
                    <a:t>Chien-</a:t>
                  </a:r>
                  <a:r>
                    <a:rPr lang="en-GB" sz="1100" noProof="0" err="1">
                      <a:solidFill>
                        <a:schemeClr val="bg1"/>
                      </a:solidFill>
                      <a:latin typeface="Arial" panose="020B0604020202020204" pitchFamily="34" charset="0"/>
                      <a:cs typeface="Arial" panose="020B0604020202020204" pitchFamily="34" charset="0"/>
                    </a:rPr>
                    <a:t>Te</a:t>
                  </a:r>
                  <a:r>
                    <a:rPr lang="en-GB" sz="1100" noProof="0">
                      <a:solidFill>
                        <a:schemeClr val="bg1"/>
                      </a:solidFill>
                      <a:latin typeface="Arial" panose="020B0604020202020204" pitchFamily="34" charset="0"/>
                      <a:cs typeface="Arial" panose="020B0604020202020204" pitchFamily="34" charset="0"/>
                    </a:rPr>
                    <a:t> Lee (regional lead), Chiz-</a:t>
                  </a:r>
                  <a:r>
                    <a:rPr lang="en-GB" sz="1100" noProof="0" err="1">
                      <a:solidFill>
                        <a:schemeClr val="bg1"/>
                      </a:solidFill>
                      <a:latin typeface="Arial" panose="020B0604020202020204" pitchFamily="34" charset="0"/>
                      <a:cs typeface="Arial" panose="020B0604020202020204" pitchFamily="34" charset="0"/>
                    </a:rPr>
                    <a:t>Tzung</a:t>
                  </a:r>
                  <a:r>
                    <a:rPr lang="en-GB" sz="1100" noProof="0">
                      <a:solidFill>
                        <a:schemeClr val="bg1"/>
                      </a:solidFill>
                      <a:latin typeface="Arial" panose="020B0604020202020204" pitchFamily="34" charset="0"/>
                      <a:cs typeface="Arial" panose="020B0604020202020204" pitchFamily="34" charset="0"/>
                    </a:rPr>
                    <a:t> Chang, David Ray Chang, Fan-Chi Chang, Ming-Yang Chang, Yun-Lun Chang, Cheng-Han Chao, Chieh-Kai Chan, Chang-Chiang Chen, Cheng-Hsu Chen, Hsi-Hsien Chen, Kuan-Hsing Chen, </a:t>
                  </a:r>
                  <a:r>
                    <a:rPr lang="en-GB" sz="1100" noProof="0" err="1">
                      <a:solidFill>
                        <a:schemeClr val="bg1"/>
                      </a:solidFill>
                      <a:latin typeface="Arial" panose="020B0604020202020204" pitchFamily="34" charset="0"/>
                      <a:cs typeface="Arial" panose="020B0604020202020204" pitchFamily="34" charset="0"/>
                    </a:rPr>
                    <a:t>Te</a:t>
                  </a:r>
                  <a:r>
                    <a:rPr lang="en-GB" sz="1100" noProof="0">
                      <a:solidFill>
                        <a:schemeClr val="bg1"/>
                      </a:solidFill>
                      <a:latin typeface="Arial" panose="020B0604020202020204" pitchFamily="34" charset="0"/>
                      <a:cs typeface="Arial" panose="020B0604020202020204" pitchFamily="34" charset="0"/>
                    </a:rPr>
                    <a:t>-Chuan Chen, Yi-Ting Chen, Hui-Teng Cheng, Chih-Kang Chiang, Wen-Chih Chiang, Ting-Yu Chiou, Che-Yi Chou, Ping-Fang Chiu, Yen-Ling Chiu, Yao-Peng Hsieh, Hsiang-Hao Hsu, Tao-Min Huang, Cheng-Chieh Hung, Chang-Cheng Jiang, Ju-Ying Jiang, Shu-</a:t>
                  </a:r>
                  <a:r>
                    <a:rPr lang="en-GB" sz="1100" noProof="0" err="1">
                      <a:solidFill>
                        <a:schemeClr val="bg1"/>
                      </a:solidFill>
                      <a:latin typeface="Arial" panose="020B0604020202020204" pitchFamily="34" charset="0"/>
                      <a:cs typeface="Arial" panose="020B0604020202020204" pitchFamily="34" charset="0"/>
                    </a:rPr>
                    <a:t>Woei</a:t>
                  </a:r>
                  <a:r>
                    <a:rPr lang="en-GB" sz="1100" noProof="0">
                      <a:solidFill>
                        <a:schemeClr val="bg1"/>
                      </a:solidFill>
                      <a:latin typeface="Arial" panose="020B0604020202020204" pitchFamily="34" charset="0"/>
                      <a:cs typeface="Arial" panose="020B0604020202020204" pitchFamily="34" charset="0"/>
                    </a:rPr>
                    <a:t> Ju, Chih-Chin Kao, Huey-Liang Kuo, Chun-Fu Lai, Tai-Shuan Lai, Cheng-Chia Lee, Wen-Chin Lee, Lung-Chih Li, Shih-Yi Lin, </a:t>
                  </a:r>
                  <a:r>
                    <a:rPr lang="en-GB" sz="1100" noProof="0" err="1">
                      <a:solidFill>
                        <a:schemeClr val="bg1"/>
                      </a:solidFill>
                      <a:latin typeface="Arial" panose="020B0604020202020204" pitchFamily="34" charset="0"/>
                      <a:cs typeface="Arial" panose="020B0604020202020204" pitchFamily="34" charset="0"/>
                    </a:rPr>
                    <a:t>Shuei</a:t>
                  </a:r>
                  <a:r>
                    <a:rPr lang="en-GB" sz="1100" noProof="0">
                      <a:solidFill>
                        <a:schemeClr val="bg1"/>
                      </a:solidFill>
                      <a:latin typeface="Arial" panose="020B0604020202020204" pitchFamily="34" charset="0"/>
                      <a:cs typeface="Arial" panose="020B0604020202020204" pitchFamily="34" charset="0"/>
                    </a:rPr>
                    <a:t>-Liong Lin, Yen-Chung Lin, Yu-Sen Peng, Kai-Hsiang Shu, Chun-Chieh Tsai, Shang-Feng Tsai, I-Kuan Wang, Jie-Sian Wang, Chia-Lin Wu, Chun-Yi Wu, Ming-Ju Wu, Vin-Cent Wu, Chung-Wei Yang, Huang-Yu Yang, Ju-Yeh Yang, Shao-Yu Yang, Ya-Fei Yang, Yu Yang, Wei-Shun Yang, Tung-Min Yu</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United Kingdom</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Kieran McCafferty (national lead), Kate Bramham,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Jiehan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Chong, Thomas Cornish, Tim Doulton, Christopher Farmer, Siân Griffin, Charles Hall, Arif Khwaja, Ming Leung, James Moriarty, Thomas Pickett, Selva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Saminathan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Sapna Shah,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Nileshkumar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Shah,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Adhm</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Al Shami, Adam Shardlow, Priscilla Smith, Martin Wilkie, Alexa Wonnacott</a:t>
                  </a:r>
                  <a:endParaRPr lang="en-GB" sz="1100" b="1" noProof="0">
                    <a:solidFill>
                      <a:schemeClr val="bg1"/>
                    </a:solidFill>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United States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Pablo Pergola (national lead),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Utkirbek</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Abdumomiov</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Irfan Agha,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Oltjon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Albajrami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Mohammed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Aldahan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Israa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Algantrani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Radica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Alicic</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Sreedhara Alla, Cristina Almanza, Tareq Al-</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tuhaifi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Sanjiv Anand, Audrey C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Anatalio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Farid Arman, Mohamed Atta, Ahmed Awad, Syed Nabil Babar, Shweta Bansal, Leonora Bantugan, Arnold Barz, Amanda Basford, Jennifer Lynn Bates, Srinivasan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Beddhu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Ramin Berenji, Nitin Bhasin, Michael Bien, Terrence Bjordahl, Kimathi Blackwood, Eunice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Bortequate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Jamie Bruneau,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Nakeydia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Bryant, Winifred Bryant, Anita Kaye Buckle, Gina Nicole Buerkle, Anna Burgner, Jose Burgos, Jenna Camacho, Kathryn Campbell, Delaney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Castrilla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Iris Castro-Revoredo, Usha Challa, Alex Chang, Emily Chang, Lazaro Cherem, Wen-Yuan Chiang, Jaclyn Chittum, Michel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Chonchol</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Monzurul</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Chowdhury, Cynthia Christiano, Cheng Chu, John Clark, Subha Clarke, Sharon Collins, Tammy Conger, Jeffrey Connaire, Roger W. Coomer, Hunter Coore, Paul Crawford, Yeona DaCosta-Auld, Neera Dahl, Monaj Das, Amanda Davis,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Yassinia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Deleon, Matthew Diamond, John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Manllo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Dieck, Bradley Dixon, Mirela Dobre, Neville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Dossabhoy</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David Drew, Carlos Duran-Martinez, Sadaf Elahi, Victor Espinoza, Eric Fels, Pam Fish, Frederick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Fleszler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Natalie Freking, Adam Frome, Claudio Gallego, Philip Garavaglia, Baldemar Garcia, Isabel Garcia, Ray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Goshtaseb</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Edward Gould, Michael E Grant, Rachel Gromala, Aditi Gupta, Melissa Hall, Sally Howard Ham, Salina Hamby, Ivanna J. Hanna, Stephanie Hanzl, Aaron K Harlacher, Mohamed Hassanein, John Havill, Kendra Hendon, John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Herion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German Hernandez, Destini Highsmith, Adam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Horeish</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Nic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Hristea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Irma Leticia Hudson, Tori Hunkapiller, Shahid Hussain,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Roulan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Abu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Hweij</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Thaer Idrees, Ruth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Indahyung</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Lesley Inker, Srinivasa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Iskapallim</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Jared Jaffe, Diana I Jalal, Aamir Jamal, Daphne Jean-Louis,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Chyrese</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Savaughn Jenkins, Anna Jovanovich, Kartik Kalra, Mohammad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Kamgar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Sheru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Kansal, Marwan Omar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Kaskas</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Jessica Kendrick, April Kennedy, Shatha Khaleel, Naseeruddin A. Khan, Eric Kirk, Nelson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Kopyt</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Wayne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Kotzker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Lary Kupor, Matthew P Law, Irene Leal, Brian Lee, Ryan M Lustig, Kristin Lyman, Carol Mack, Gajendra Maharjan, Sergio Trevino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Manllo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Roberto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Manllo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-Karim, Linda Mayerson, Natalie McCall, Ellen McCarthy, Clark McClurkin, Ali Mehdi, Ramon Mendez, Joseph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Meouchy</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Jill Meyer, Deanna Michaud,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Ahmadshah</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Mirkhel</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Mojtaba Moghadam, Deanna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Mondero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Robert Moore, Guillermo Morell, Amy Mottl, Jany Moussa, Ronnie K Moussa, Moustafa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Moustafa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Michael J Mudry, Rama Nadella, Ojas Naik, Sumithra Naila, Georges Nakhoul, Tareq Nassar, Lavinia Negrea, George Newman, Johnny Nguyen, Niloofar Nobakht,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Yoshitsugu</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Obi, Naima Ogletree, Marilyn Olsen, Kristina Ortiz, Jonathan G. Owen, Amanda Pacheco, Aparna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Padiyar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Sagar Panse, Bryan Paredes, Jenna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Partola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Benya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Paueksakon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Michelle Peevy, Ninfa Nereida Perez, Eric Pierson,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Nishigandha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Pradhan, Richard Pratley, Linda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Preysner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Paul Pronovost, Cheryl Pysher, Michael Quadrini, Rebecca Quillman, Diane Rabideau, Mahboob Rahman, Sina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Raissi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Ronald Ralph, Arash Rashidi, Anjay Rastogi,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Keyann</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Reaves, Malia Reed, Matthew Reed, Lanita Reid, Kay Reiner, Shannon Reynolds, Debra Rhodes, Heather Richmond, Syed Arif Ali Rizvi, Abid Rizvi, Amna Rizvi, Derrick Robinson, Jesslyn Roesch, Anna Marie Romo, Bridget P Ross, Dennis Ross, Megha Salani, Mohamad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Sandid</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Nagaraju Sarabu, Mrinalini Sarkar, Darren Schmidt, Anna Schutt, Tariq Shafi, Levi Short, Khalid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Shumburo</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Mohammed Sika, Kareen Simpson, Man Kit Michael Siu, McKinley Slayton, Cristy Smith, Mark Smith, Michael Smith,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Koushal</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Solanki, Joseph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Soufer</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David Speer, John Sperati, Tracy Spinola, Ewanda Swoopes, John Taliercio, Rochelle Tanner, Rosemerry Tasin,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Schawana</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Thaxton, Tina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Thethi</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George Thomas, Shari Tillman, Maria Clarissa Yasmin Ong Tio, Jonathan </a:t>
                  </a:r>
                  <a:r>
                    <a:rPr kumimoji="0" lang="en-GB" sz="1100" b="0" i="0" u="none" strike="noStrike" kern="1200" cap="none" spc="0" normalizeH="0" baseline="0" noProof="0" err="1">
                      <a:ln>
                        <a:noFill/>
                      </a:ln>
                      <a:solidFill>
                        <a:schemeClr val="bg1"/>
                      </a:solidFill>
                      <a:effectLst/>
                      <a:uLnTx/>
                      <a:uFillTx/>
                      <a:latin typeface="Arial" panose="020B0604020202020204" pitchFamily="34" charset="0"/>
                      <a:ea typeface="MS PGothic" charset="0"/>
                      <a:cs typeface="Arial" panose="020B0604020202020204" pitchFamily="34" charset="0"/>
                    </a:rPr>
                    <a:t>Tolins</a:t>
                  </a: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S PGothic" charset="0"/>
                      <a:cs typeface="Arial" panose="020B0604020202020204" pitchFamily="34" charset="0"/>
                    </a:rPr>
                    <a:t>, Jeffrey Turner, Katherine Tuttle, Suneel M. Udani, Kausik Umanath, Guillermo Umpierrez, Amanda Valliant, Javier Vasallo, Ronald Vigo-Vigo, Amy Wagner, Melissa Walsh, Gregory Wang, Daniel Weiner, Catherine Wells, Karen Matulonis Williams, Barbara Williamson, Kathryn Wilt, Christopher Wong, Jennifer Woodward, Phyllis Worthington, Zachary Yablon, Oscar Yee, Andrew Yue, Raja Issa Zabaneh, Syed Zaidi, Jana S. Zbinden</a:t>
                  </a:r>
                  <a:endParaRPr lang="en-GB" sz="1100" noProof="0">
                    <a:solidFill>
                      <a:schemeClr val="bg1"/>
                    </a:solidFill>
                    <a:highlight>
                      <a:srgbClr val="FFFF00"/>
                    </a:highlight>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endParaRPr lang="en-GB" sz="1400" noProof="0">
                    <a:solidFill>
                      <a:schemeClr val="bg1"/>
                    </a:solidFill>
                    <a:highlight>
                      <a:srgbClr val="FFFF00"/>
                    </a:highlight>
                    <a:latin typeface="Arial" panose="020B0604020202020204" pitchFamily="34" charset="0"/>
                    <a:cs typeface="Arial" panose="020B0604020202020204" pitchFamily="34" charset="0"/>
                  </a:endParaRPr>
                </a:p>
                <a:p>
                  <a:pPr algn="ctr" defTabSz="914400" eaLnBrk="1" fontAlgn="auto" hangingPunct="1">
                    <a:spcBef>
                      <a:spcPts val="600"/>
                    </a:spcBef>
                    <a:spcAft>
                      <a:spcPts val="0"/>
                    </a:spcAft>
                    <a:defRPr/>
                  </a:pPr>
                  <a:endParaRPr lang="en-GB" sz="1400" noProof="0">
                    <a:solidFill>
                      <a:schemeClr val="bg1"/>
                    </a:solidFill>
                    <a:highlight>
                      <a:srgbClr val="FFFF00"/>
                    </a:highlight>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endParaRPr lang="en-GB" sz="1400" noProof="0">
                    <a:solidFill>
                      <a:schemeClr val="bg1"/>
                    </a:solidFill>
                    <a:highlight>
                      <a:srgbClr val="FFFF00"/>
                    </a:highlight>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600"/>
                    </a:spcBef>
                    <a:spcAft>
                      <a:spcPts val="0"/>
                    </a:spcAft>
                    <a:buClrTx/>
                    <a:buSzTx/>
                    <a:buFontTx/>
                    <a:buNone/>
                    <a:tabLst/>
                    <a:defRPr/>
                  </a:pPr>
                  <a:endParaRPr lang="en-GB" sz="1400" noProof="0">
                    <a:solidFill>
                      <a:schemeClr val="bg1"/>
                    </a:solidFill>
                    <a:highlight>
                      <a:srgbClr val="FFFF00"/>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D83D36-37D5-6340-97AA-CBA29E14091B}"/>
                    </a:ext>
                  </a:extLst>
                </p:cNvPr>
                <p:cNvSpPr txBox="1"/>
                <p:nvPr/>
              </p:nvSpPr>
              <p:spPr>
                <a:xfrm>
                  <a:off x="1121420" y="68711328"/>
                  <a:ext cx="9546579" cy="5221357"/>
                </a:xfrm>
                <a:prstGeom prst="rect">
                  <a:avLst/>
                </a:prstGeom>
                <a:solidFill>
                  <a:schemeClr val="accent3">
                    <a:alpha val="70000"/>
                  </a:schemeClr>
                </a:solidFill>
              </p:spPr>
              <p:txBody>
                <a:bodyPr vert="horz" wrap="square" lIns="360000" tIns="45720" rIns="360000" bIns="45720"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lang="en-GB" sz="1600" b="1" kern="0" noProof="0">
                      <a:solidFill>
                        <a:schemeClr val="bg1"/>
                      </a:solidFill>
                      <a:latin typeface="+mj-lt"/>
                      <a:cs typeface="+mn-cs"/>
                    </a:rPr>
                    <a:t>Sponsor Study Team (Bayer)</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Clinical leads </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200" kern="0" noProof="0">
                      <a:solidFill>
                        <a:schemeClr val="bg1"/>
                      </a:solidFill>
                      <a:latin typeface="+mj-lt"/>
                      <a:cs typeface="+mn-cs"/>
                    </a:rPr>
                    <a:t>Meike Brinker (Germany), Na Li (China)</a:t>
                  </a:r>
                  <a:endParaRPr kumimoji="0" lang="en-GB" sz="1200" i="0" u="none" strike="noStrike" kern="0" cap="none" spc="0" normalizeH="0" baseline="0" noProof="0">
                    <a:ln>
                      <a:noFill/>
                    </a:ln>
                    <a:solidFill>
                      <a:schemeClr val="bg1"/>
                    </a:solidFill>
                    <a:effectLst/>
                    <a:uLnTx/>
                    <a:uFillTx/>
                    <a:latin typeface="+mj-lt"/>
                    <a:cs typeface="+mn-cs"/>
                  </a:endParaRP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Statisticians </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200" i="0" u="none" strike="noStrike" kern="0" cap="none" spc="0" normalizeH="0" baseline="0" noProof="0">
                      <a:ln>
                        <a:noFill/>
                      </a:ln>
                      <a:solidFill>
                        <a:schemeClr val="bg1"/>
                      </a:solidFill>
                      <a:effectLst/>
                      <a:uLnTx/>
                      <a:uFillTx/>
                      <a:latin typeface="+mj-lt"/>
                      <a:cs typeface="+mn-cs"/>
                    </a:rPr>
                    <a:t>Nicole Rethemeier (Germany), Divan Burger (South Africa), Joerg </a:t>
                  </a:r>
                  <a:r>
                    <a:rPr kumimoji="0" lang="en-GB" sz="1200" i="0" u="none" strike="noStrike" kern="0" cap="none" spc="0" normalizeH="0" baseline="0" noProof="0" err="1">
                      <a:ln>
                        <a:noFill/>
                      </a:ln>
                      <a:solidFill>
                        <a:schemeClr val="bg1"/>
                      </a:solidFill>
                      <a:effectLst/>
                      <a:uLnTx/>
                      <a:uFillTx/>
                      <a:latin typeface="+mj-lt"/>
                      <a:cs typeface="+mn-cs"/>
                    </a:rPr>
                    <a:t>Pawlitschko</a:t>
                  </a:r>
                  <a:r>
                    <a:rPr kumimoji="0" lang="en-GB" sz="1200" i="0" u="none" strike="noStrike" kern="0" cap="none" spc="0" normalizeH="0" baseline="0" noProof="0">
                      <a:ln>
                        <a:noFill/>
                      </a:ln>
                      <a:solidFill>
                        <a:schemeClr val="bg1"/>
                      </a:solidFill>
                      <a:effectLst/>
                      <a:uLnTx/>
                      <a:uFillTx/>
                      <a:latin typeface="+mj-lt"/>
                      <a:cs typeface="+mn-cs"/>
                    </a:rPr>
                    <a:t> (Germany), Katharina Mueller (Germany), Juliana Reis (Spain), Silke Janitza (Germany), James Lay-Flurrie (UK), Patrick Schloemer (Germany), </a:t>
                  </a:r>
                  <a:r>
                    <a:rPr kumimoji="0" lang="en-GB" sz="1200" i="0" u="none" strike="noStrike" kern="0" cap="none" spc="0" normalizeH="0" baseline="0" noProof="0" err="1">
                      <a:ln>
                        <a:noFill/>
                      </a:ln>
                      <a:solidFill>
                        <a:schemeClr val="bg1"/>
                      </a:solidFill>
                      <a:effectLst/>
                      <a:uLnTx/>
                      <a:uFillTx/>
                      <a:latin typeface="+mj-lt"/>
                      <a:cs typeface="+mn-cs"/>
                    </a:rPr>
                    <a:t>Yoriko</a:t>
                  </a:r>
                  <a:r>
                    <a:rPr kumimoji="0" lang="en-GB" sz="1200" i="0" u="none" strike="noStrike" kern="0" cap="none" spc="0" normalizeH="0" baseline="0" noProof="0">
                      <a:ln>
                        <a:noFill/>
                      </a:ln>
                      <a:solidFill>
                        <a:schemeClr val="bg1"/>
                      </a:solidFill>
                      <a:effectLst/>
                      <a:uLnTx/>
                      <a:uFillTx/>
                      <a:latin typeface="+mj-lt"/>
                      <a:cs typeface="+mn-cs"/>
                    </a:rPr>
                    <a:t> De Sanctis (US), Christiane Ahlers (Germany), Silvia Kuhls (Germany), Marta Figueras Balsells (Spain), Charlie Scott (US)</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Statistical analysts </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200" i="0" u="none" strike="noStrike" kern="0" cap="none" spc="0" normalizeH="0" baseline="0" noProof="0">
                      <a:ln>
                        <a:noFill/>
                      </a:ln>
                      <a:solidFill>
                        <a:schemeClr val="bg1"/>
                      </a:solidFill>
                      <a:effectLst/>
                      <a:uLnTx/>
                      <a:uFillTx/>
                      <a:latin typeface="+mj-lt"/>
                      <a:cs typeface="+mn-cs"/>
                    </a:rPr>
                    <a:t>Aziz Tuemer (Germany), Cosima Klein (Germany), Carola Ellenberger (Germany), Anusha Appana (India), Mayuri Shukla (India), Srikanth </a:t>
                  </a:r>
                  <a:r>
                    <a:rPr kumimoji="0" lang="en-GB" sz="1200" i="0" u="none" strike="noStrike" kern="0" cap="none" spc="0" normalizeH="0" baseline="0" noProof="0" err="1">
                      <a:ln>
                        <a:noFill/>
                      </a:ln>
                      <a:solidFill>
                        <a:schemeClr val="bg1"/>
                      </a:solidFill>
                      <a:effectLst/>
                      <a:uLnTx/>
                      <a:uFillTx/>
                      <a:latin typeface="+mj-lt"/>
                      <a:cs typeface="+mn-cs"/>
                    </a:rPr>
                    <a:t>Thogari</a:t>
                  </a:r>
                  <a:r>
                    <a:rPr kumimoji="0" lang="en-GB" sz="1200" i="0" u="none" strike="noStrike" kern="0" cap="none" spc="0" normalizeH="0" baseline="0" noProof="0">
                      <a:ln>
                        <a:noFill/>
                      </a:ln>
                      <a:solidFill>
                        <a:schemeClr val="bg1"/>
                      </a:solidFill>
                      <a:effectLst/>
                      <a:uLnTx/>
                      <a:uFillTx/>
                      <a:latin typeface="+mj-lt"/>
                      <a:cs typeface="+mn-cs"/>
                    </a:rPr>
                    <a:t> (India), Mahendra </a:t>
                  </a:r>
                  <a:r>
                    <a:rPr kumimoji="0" lang="en-GB" sz="1200" i="0" u="none" strike="noStrike" kern="0" cap="none" spc="0" normalizeH="0" baseline="0" noProof="0" err="1">
                      <a:ln>
                        <a:noFill/>
                      </a:ln>
                      <a:solidFill>
                        <a:schemeClr val="bg1"/>
                      </a:solidFill>
                      <a:effectLst/>
                      <a:uLnTx/>
                      <a:uFillTx/>
                      <a:latin typeface="+mj-lt"/>
                      <a:cs typeface="+mn-cs"/>
                    </a:rPr>
                    <a:t>Bainaboyina</a:t>
                  </a:r>
                  <a:r>
                    <a:rPr kumimoji="0" lang="en-GB" sz="1200" i="0" u="none" strike="noStrike" kern="0" cap="none" spc="0" normalizeH="0" baseline="0" noProof="0">
                      <a:ln>
                        <a:noFill/>
                      </a:ln>
                      <a:solidFill>
                        <a:schemeClr val="bg1"/>
                      </a:solidFill>
                      <a:effectLst/>
                      <a:uLnTx/>
                      <a:uFillTx/>
                      <a:latin typeface="+mj-lt"/>
                      <a:cs typeface="+mn-cs"/>
                    </a:rPr>
                    <a:t> (India), Rajasekhara </a:t>
                  </a:r>
                  <a:r>
                    <a:rPr kumimoji="0" lang="en-GB" sz="1200" i="0" u="none" strike="noStrike" kern="0" cap="none" spc="0" normalizeH="0" baseline="0" noProof="0" err="1">
                      <a:ln>
                        <a:noFill/>
                      </a:ln>
                      <a:solidFill>
                        <a:schemeClr val="bg1"/>
                      </a:solidFill>
                      <a:effectLst/>
                      <a:uLnTx/>
                      <a:uFillTx/>
                      <a:latin typeface="+mj-lt"/>
                      <a:cs typeface="+mn-cs"/>
                    </a:rPr>
                    <a:t>Annapureddy</a:t>
                  </a:r>
                  <a:r>
                    <a:rPr kumimoji="0" lang="en-GB" sz="1200" i="0" u="none" strike="noStrike" kern="0" cap="none" spc="0" normalizeH="0" baseline="0" noProof="0">
                      <a:ln>
                        <a:noFill/>
                      </a:ln>
                      <a:solidFill>
                        <a:schemeClr val="bg1"/>
                      </a:solidFill>
                      <a:effectLst/>
                      <a:uLnTx/>
                      <a:uFillTx/>
                      <a:latin typeface="+mj-lt"/>
                      <a:cs typeface="+mn-cs"/>
                    </a:rPr>
                    <a:t> (India), Natalja </a:t>
                  </a:r>
                  <a:r>
                    <a:rPr kumimoji="0" lang="en-GB" sz="1200" i="0" u="none" strike="noStrike" kern="0" cap="none" spc="0" normalizeH="0" baseline="0" noProof="0" err="1">
                      <a:ln>
                        <a:noFill/>
                      </a:ln>
                      <a:solidFill>
                        <a:schemeClr val="bg1"/>
                      </a:solidFill>
                      <a:effectLst/>
                      <a:uLnTx/>
                      <a:uFillTx/>
                      <a:latin typeface="+mj-lt"/>
                      <a:cs typeface="+mn-cs"/>
                    </a:rPr>
                    <a:t>Einfuehrer</a:t>
                  </a:r>
                  <a:r>
                    <a:rPr kumimoji="0" lang="en-GB" sz="1200" i="0" u="none" strike="noStrike" kern="0" cap="none" spc="0" normalizeH="0" baseline="0" noProof="0">
                      <a:ln>
                        <a:noFill/>
                      </a:ln>
                      <a:solidFill>
                        <a:schemeClr val="bg1"/>
                      </a:solidFill>
                      <a:effectLst/>
                      <a:uLnTx/>
                      <a:uFillTx/>
                      <a:latin typeface="+mj-lt"/>
                      <a:cs typeface="+mn-cs"/>
                    </a:rPr>
                    <a:t> (Germany), </a:t>
                  </a:r>
                  <a:br>
                    <a:rPr kumimoji="0" lang="en-GB" sz="1200" i="0" u="none" strike="noStrike" kern="0" cap="none" spc="0" normalizeH="0" baseline="0" noProof="0">
                      <a:ln>
                        <a:noFill/>
                      </a:ln>
                      <a:solidFill>
                        <a:schemeClr val="bg1"/>
                      </a:solidFill>
                      <a:effectLst/>
                      <a:uLnTx/>
                      <a:uFillTx/>
                      <a:latin typeface="+mj-lt"/>
                      <a:cs typeface="+mn-cs"/>
                    </a:rPr>
                  </a:br>
                  <a:r>
                    <a:rPr kumimoji="0" lang="en-GB" sz="1200" i="0" u="none" strike="noStrike" kern="0" cap="none" spc="0" normalizeH="0" baseline="0" noProof="0">
                      <a:ln>
                        <a:noFill/>
                      </a:ln>
                      <a:solidFill>
                        <a:schemeClr val="bg1"/>
                      </a:solidFill>
                      <a:effectLst/>
                      <a:uLnTx/>
                      <a:uFillTx/>
                      <a:latin typeface="+mj-lt"/>
                      <a:cs typeface="+mn-cs"/>
                    </a:rPr>
                    <a:t>Rajesh Neela (India)</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Study physicians</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200" i="0" u="none" strike="noStrike" kern="0" cap="none" spc="0" normalizeH="0" baseline="0" noProof="0">
                      <a:ln>
                        <a:noFill/>
                      </a:ln>
                      <a:solidFill>
                        <a:schemeClr val="bg1"/>
                      </a:solidFill>
                      <a:effectLst/>
                      <a:uLnTx/>
                      <a:uFillTx/>
                      <a:latin typeface="+mj-lt"/>
                      <a:cs typeface="+mn-cs"/>
                    </a:rPr>
                    <a:t>Paula Vesterinen (Finland), Marina Yael </a:t>
                  </a:r>
                  <a:r>
                    <a:rPr kumimoji="0" lang="en-GB" sz="1200" i="0" u="none" strike="noStrike" kern="0" cap="none" spc="0" normalizeH="0" baseline="0" noProof="0" err="1">
                      <a:ln>
                        <a:noFill/>
                      </a:ln>
                      <a:solidFill>
                        <a:schemeClr val="bg1"/>
                      </a:solidFill>
                      <a:effectLst/>
                      <a:uLnTx/>
                      <a:uFillTx/>
                      <a:latin typeface="+mj-lt"/>
                      <a:cs typeface="+mn-cs"/>
                    </a:rPr>
                    <a:t>Finkelsztein</a:t>
                  </a:r>
                  <a:r>
                    <a:rPr kumimoji="0" lang="en-GB" sz="1200" i="0" u="none" strike="noStrike" kern="0" cap="none" spc="0" normalizeH="0" baseline="0" noProof="0">
                      <a:ln>
                        <a:noFill/>
                      </a:ln>
                      <a:solidFill>
                        <a:schemeClr val="bg1"/>
                      </a:solidFill>
                      <a:effectLst/>
                      <a:uLnTx/>
                      <a:uFillTx/>
                      <a:latin typeface="+mj-lt"/>
                      <a:cs typeface="+mn-cs"/>
                    </a:rPr>
                    <a:t> (Spain), Min Chen (Germany), Jayme Augusto (Brazil), </a:t>
                  </a:r>
                  <a:br>
                    <a:rPr kumimoji="0" lang="en-GB" sz="1200" i="0" u="none" strike="noStrike" kern="0" cap="none" spc="0" normalizeH="0" baseline="0" noProof="0">
                      <a:ln>
                        <a:noFill/>
                      </a:ln>
                      <a:solidFill>
                        <a:schemeClr val="bg1"/>
                      </a:solidFill>
                      <a:effectLst/>
                      <a:uLnTx/>
                      <a:uFillTx/>
                      <a:latin typeface="+mj-lt"/>
                      <a:cs typeface="+mn-cs"/>
                    </a:rPr>
                  </a:br>
                  <a:r>
                    <a:rPr kumimoji="0" lang="en-GB" sz="1200" i="0" u="none" strike="noStrike" kern="0" cap="none" spc="0" normalizeH="0" baseline="0" noProof="0">
                      <a:ln>
                        <a:noFill/>
                      </a:ln>
                      <a:solidFill>
                        <a:schemeClr val="bg1"/>
                      </a:solidFill>
                      <a:effectLst/>
                      <a:uLnTx/>
                      <a:uFillTx/>
                      <a:latin typeface="+mj-lt"/>
                      <a:cs typeface="+mn-cs"/>
                    </a:rPr>
                    <a:t>Candelaria Serrano </a:t>
                  </a:r>
                  <a:r>
                    <a:rPr kumimoji="0" lang="en-GB" sz="1200" i="0" u="none" strike="noStrike" kern="0" cap="none" spc="0" normalizeH="0" baseline="0" noProof="0" err="1">
                      <a:ln>
                        <a:noFill/>
                      </a:ln>
                      <a:solidFill>
                        <a:schemeClr val="bg1"/>
                      </a:solidFill>
                      <a:effectLst/>
                      <a:uLnTx/>
                      <a:uFillTx/>
                      <a:latin typeface="+mj-lt"/>
                      <a:cs typeface="+mn-cs"/>
                    </a:rPr>
                    <a:t>Redonnet</a:t>
                  </a:r>
                  <a:r>
                    <a:rPr kumimoji="0" lang="en-GB" sz="1200" i="0" u="none" strike="noStrike" kern="0" cap="none" spc="0" normalizeH="0" baseline="0" noProof="0">
                      <a:ln>
                        <a:noFill/>
                      </a:ln>
                      <a:solidFill>
                        <a:schemeClr val="bg1"/>
                      </a:solidFill>
                      <a:effectLst/>
                      <a:uLnTx/>
                      <a:uFillTx/>
                      <a:latin typeface="+mj-lt"/>
                      <a:cs typeface="+mn-cs"/>
                    </a:rPr>
                    <a:t> (Spain), Cintia </a:t>
                  </a:r>
                  <a:r>
                    <a:rPr kumimoji="0" lang="en-GB" sz="1200" i="0" u="none" strike="noStrike" kern="0" cap="none" spc="0" normalizeH="0" baseline="0" noProof="0" err="1">
                      <a:ln>
                        <a:noFill/>
                      </a:ln>
                      <a:solidFill>
                        <a:schemeClr val="bg1"/>
                      </a:solidFill>
                      <a:effectLst/>
                      <a:uLnTx/>
                      <a:uFillTx/>
                      <a:latin typeface="+mj-lt"/>
                      <a:cs typeface="+mn-cs"/>
                    </a:rPr>
                    <a:t>Yamaguti</a:t>
                  </a:r>
                  <a:r>
                    <a:rPr kumimoji="0" lang="en-GB" sz="1200" i="0" u="none" strike="noStrike" kern="0" cap="none" spc="0" normalizeH="0" baseline="0" noProof="0">
                      <a:ln>
                        <a:noFill/>
                      </a:ln>
                      <a:solidFill>
                        <a:schemeClr val="bg1"/>
                      </a:solidFill>
                      <a:effectLst/>
                      <a:uLnTx/>
                      <a:uFillTx/>
                      <a:latin typeface="+mj-lt"/>
                      <a:cs typeface="+mn-cs"/>
                    </a:rPr>
                    <a:t> (Brazil)</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Safety physicians</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200" i="0" u="none" strike="noStrike" kern="0" cap="none" spc="0" normalizeH="0" baseline="0" noProof="0">
                      <a:ln>
                        <a:noFill/>
                      </a:ln>
                      <a:solidFill>
                        <a:schemeClr val="bg1"/>
                      </a:solidFill>
                      <a:effectLst/>
                      <a:uLnTx/>
                      <a:uFillTx/>
                      <a:latin typeface="+mj-lt"/>
                      <a:cs typeface="+mn-cs"/>
                    </a:rPr>
                    <a:t>Frank </a:t>
                  </a:r>
                  <a:r>
                    <a:rPr kumimoji="0" lang="en-GB" sz="1200" i="0" u="none" strike="noStrike" kern="0" cap="none" spc="0" normalizeH="0" baseline="0" noProof="0" err="1">
                      <a:ln>
                        <a:noFill/>
                      </a:ln>
                      <a:solidFill>
                        <a:schemeClr val="bg1"/>
                      </a:solidFill>
                      <a:effectLst/>
                      <a:uLnTx/>
                      <a:uFillTx/>
                      <a:latin typeface="+mj-lt"/>
                      <a:cs typeface="+mn-cs"/>
                    </a:rPr>
                    <a:t>Czekalla</a:t>
                  </a:r>
                  <a:r>
                    <a:rPr kumimoji="0" lang="en-GB" sz="1200" i="0" u="none" strike="noStrike" kern="0" cap="none" spc="0" normalizeH="0" baseline="0" noProof="0">
                      <a:ln>
                        <a:noFill/>
                      </a:ln>
                      <a:solidFill>
                        <a:schemeClr val="bg1"/>
                      </a:solidFill>
                      <a:effectLst/>
                      <a:uLnTx/>
                      <a:uFillTx/>
                      <a:latin typeface="+mj-lt"/>
                      <a:cs typeface="+mn-cs"/>
                    </a:rPr>
                    <a:t> (Germany), Jeyaraj Sundaram (Germany), Andrea Horvat-Broecker (Germany)</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b="1" noProof="0">
                      <a:solidFill>
                        <a:schemeClr val="bg1"/>
                      </a:solidFill>
                      <a:latin typeface="Arial" panose="020B0604020202020204" pitchFamily="34" charset="0"/>
                      <a:cs typeface="Arial" panose="020B0604020202020204" pitchFamily="34" charset="0"/>
                    </a:rPr>
                    <a:t>Study coordinators </a:t>
                  </a:r>
                </a:p>
                <a:p>
                  <a:pPr algn="ctr" defTabSz="914400" eaLnBrk="1" fontAlgn="auto" hangingPunct="1">
                    <a:spcBef>
                      <a:spcPts val="600"/>
                    </a:spcBef>
                    <a:spcAft>
                      <a:spcPts val="0"/>
                    </a:spcAft>
                    <a:defRPr/>
                  </a:pPr>
                  <a:r>
                    <a:rPr lang="en-GB" sz="1200" kern="0" noProof="0">
                      <a:solidFill>
                        <a:schemeClr val="bg1"/>
                      </a:solidFill>
                      <a:latin typeface="+mj-lt"/>
                      <a:cs typeface="+mn-cs"/>
                    </a:rPr>
                    <a:t>David Goldsbury (UK), Jean Disney (Ireland), Nicki </a:t>
                  </a:r>
                  <a:r>
                    <a:rPr lang="en-GB" sz="1200" kern="0" noProof="0" err="1">
                      <a:solidFill>
                        <a:schemeClr val="bg1"/>
                      </a:solidFill>
                      <a:latin typeface="+mj-lt"/>
                      <a:cs typeface="+mn-cs"/>
                    </a:rPr>
                    <a:t>Beakhouse</a:t>
                  </a:r>
                  <a:r>
                    <a:rPr lang="en-GB" sz="1200" kern="0" noProof="0">
                      <a:solidFill>
                        <a:schemeClr val="bg1"/>
                      </a:solidFill>
                      <a:latin typeface="+mj-lt"/>
                      <a:cs typeface="+mn-cs"/>
                    </a:rPr>
                    <a:t> (UK), Magdalena Kusiak (Poland), Norma Richardson (Norway), Dirk Alta (Netherlands), Tuire </a:t>
                  </a:r>
                  <a:r>
                    <a:rPr lang="en-GB" sz="1200" kern="0" noProof="0" err="1">
                      <a:solidFill>
                        <a:schemeClr val="bg1"/>
                      </a:solidFill>
                      <a:latin typeface="+mj-lt"/>
                      <a:cs typeface="+mn-cs"/>
                    </a:rPr>
                    <a:t>Sadeoja</a:t>
                  </a:r>
                  <a:r>
                    <a:rPr lang="en-GB" sz="1200" kern="0" noProof="0">
                      <a:solidFill>
                        <a:schemeClr val="bg1"/>
                      </a:solidFill>
                      <a:latin typeface="+mj-lt"/>
                      <a:cs typeface="+mn-cs"/>
                    </a:rPr>
                    <a:t> (Finland), Jiayin Chen (Singapore), Laurence West (UK), Stefania Collamati (Italy)</a:t>
                  </a:r>
                </a:p>
                <a:p>
                  <a:pPr algn="ctr" defTabSz="914400" eaLnBrk="1" fontAlgn="auto" hangingPunct="1">
                    <a:spcBef>
                      <a:spcPts val="600"/>
                    </a:spcBef>
                    <a:spcAft>
                      <a:spcPts val="0"/>
                    </a:spcAft>
                    <a:defRPr/>
                  </a:pPr>
                  <a:r>
                    <a:rPr lang="en-GB" sz="1400" b="1" noProof="0">
                      <a:solidFill>
                        <a:schemeClr val="bg1"/>
                      </a:solidFill>
                      <a:latin typeface="Arial" panose="020B0604020202020204" pitchFamily="34" charset="0"/>
                      <a:cs typeface="Arial" panose="020B0604020202020204" pitchFamily="34" charset="0"/>
                    </a:rPr>
                    <a:t>Data managers </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200" kern="0" noProof="0">
                      <a:solidFill>
                        <a:schemeClr val="bg1"/>
                      </a:solidFill>
                      <a:latin typeface="+mj-lt"/>
                      <a:cs typeface="+mn-cs"/>
                    </a:rPr>
                    <a:t>Martin Gregory (UK), Madelaine Lombard (South Africa), </a:t>
                  </a:r>
                  <a:r>
                    <a:rPr lang="en-GB" sz="1200" kern="0" noProof="0" err="1">
                      <a:solidFill>
                        <a:schemeClr val="bg1"/>
                      </a:solidFill>
                      <a:latin typeface="+mj-lt"/>
                      <a:cs typeface="+mn-cs"/>
                    </a:rPr>
                    <a:t>Xiayin</a:t>
                  </a:r>
                  <a:r>
                    <a:rPr lang="en-GB" sz="1200" kern="0" noProof="0">
                      <a:solidFill>
                        <a:schemeClr val="bg1"/>
                      </a:solidFill>
                      <a:latin typeface="+mj-lt"/>
                      <a:cs typeface="+mn-cs"/>
                    </a:rPr>
                    <a:t> Zhao (China), Jacobus </a:t>
                  </a:r>
                  <a:r>
                    <a:rPr lang="en-GB" sz="1200" kern="0" noProof="0" err="1">
                      <a:solidFill>
                        <a:schemeClr val="bg1"/>
                      </a:solidFill>
                      <a:latin typeface="+mj-lt"/>
                      <a:cs typeface="+mn-cs"/>
                    </a:rPr>
                    <a:t>Buytendach</a:t>
                  </a:r>
                  <a:r>
                    <a:rPr lang="en-GB" sz="1200" kern="0" noProof="0">
                      <a:solidFill>
                        <a:schemeClr val="bg1"/>
                      </a:solidFill>
                      <a:latin typeface="+mj-lt"/>
                      <a:cs typeface="+mn-cs"/>
                    </a:rPr>
                    <a:t> (Germany)</a:t>
                  </a:r>
                </a:p>
                <a:p>
                  <a:pPr algn="ctr" defTabSz="914400" eaLnBrk="1" fontAlgn="auto" hangingPunct="1">
                    <a:spcBef>
                      <a:spcPts val="600"/>
                    </a:spcBef>
                    <a:spcAft>
                      <a:spcPts val="0"/>
                    </a:spcAft>
                    <a:defRPr/>
                  </a:pPr>
                  <a:endParaRPr lang="en-GB" sz="1400" kern="0" noProof="0">
                    <a:solidFill>
                      <a:schemeClr val="bg1"/>
                    </a:solidFill>
                    <a:highlight>
                      <a:srgbClr val="FFFF00"/>
                    </a:highlight>
                    <a:latin typeface="+mj-lt"/>
                    <a:cs typeface="+mn-cs"/>
                  </a:endParaRPr>
                </a:p>
                <a:p>
                  <a:pPr marL="0" marR="0" lvl="0" indent="0" algn="ctr" defTabSz="914400" eaLnBrk="1" fontAlgn="auto" latinLnBrk="0" hangingPunct="1">
                    <a:lnSpc>
                      <a:spcPct val="100000"/>
                    </a:lnSpc>
                    <a:spcBef>
                      <a:spcPts val="600"/>
                    </a:spcBef>
                    <a:spcAft>
                      <a:spcPts val="0"/>
                    </a:spcAft>
                    <a:buClrTx/>
                    <a:buSzTx/>
                    <a:buFontTx/>
                    <a:buNone/>
                    <a:tabLst/>
                    <a:defRPr/>
                  </a:pPr>
                  <a:endParaRPr kumimoji="0" lang="en-GB" sz="1400" i="0" u="none" strike="noStrike" kern="0" cap="none" spc="0" normalizeH="0" baseline="0" noProof="0">
                    <a:ln>
                      <a:noFill/>
                    </a:ln>
                    <a:solidFill>
                      <a:schemeClr val="bg1"/>
                    </a:solidFill>
                    <a:effectLst/>
                    <a:uLnTx/>
                    <a:uFillTx/>
                    <a:latin typeface="+mj-lt"/>
                    <a:cs typeface="+mn-cs"/>
                  </a:endParaRPr>
                </a:p>
                <a:p>
                  <a:pPr marL="0" marR="0" lvl="0" indent="0" algn="ctr" defTabSz="914400" eaLnBrk="1" fontAlgn="auto" latinLnBrk="0" hangingPunct="1">
                    <a:lnSpc>
                      <a:spcPct val="100000"/>
                    </a:lnSpc>
                    <a:spcBef>
                      <a:spcPts val="600"/>
                    </a:spcBef>
                    <a:spcAft>
                      <a:spcPts val="0"/>
                    </a:spcAft>
                    <a:buClrTx/>
                    <a:buSzTx/>
                    <a:buFontTx/>
                    <a:buNone/>
                    <a:tabLst/>
                    <a:defRPr/>
                  </a:pPr>
                  <a:endParaRPr kumimoji="0" lang="en-GB" sz="1300" b="1" i="0" u="none" strike="noStrike" kern="0" cap="none" spc="0" normalizeH="0" baseline="0" noProof="0">
                    <a:ln>
                      <a:noFill/>
                    </a:ln>
                    <a:solidFill>
                      <a:schemeClr val="bg1"/>
                    </a:solidFill>
                    <a:effectLst/>
                    <a:uLnTx/>
                    <a:uFillTx/>
                    <a:latin typeface="+mj-lt"/>
                    <a:cs typeface="+mn-cs"/>
                  </a:endParaRPr>
                </a:p>
              </p:txBody>
            </p:sp>
            <p:sp>
              <p:nvSpPr>
                <p:cNvPr id="10" name="TextBox 9">
                  <a:extLst>
                    <a:ext uri="{FF2B5EF4-FFF2-40B4-BE49-F238E27FC236}">
                      <a16:creationId xmlns:a16="http://schemas.microsoft.com/office/drawing/2014/main" id="{6D80FF1C-A9F6-4DBD-07D9-68EDDC43D3EF}"/>
                    </a:ext>
                  </a:extLst>
                </p:cNvPr>
                <p:cNvSpPr txBox="1"/>
                <p:nvPr/>
              </p:nvSpPr>
              <p:spPr>
                <a:xfrm>
                  <a:off x="1121420" y="67636390"/>
                  <a:ext cx="9546579" cy="878698"/>
                </a:xfrm>
                <a:prstGeom prst="rect">
                  <a:avLst/>
                </a:prstGeom>
                <a:solidFill>
                  <a:schemeClr val="accent3">
                    <a:lumMod val="75000"/>
                    <a:lumOff val="25000"/>
                    <a:alpha val="70000"/>
                  </a:schemeClr>
                </a:solidFill>
              </p:spPr>
              <p:txBody>
                <a:bodyPr vert="horz" wrap="square" lIns="360000" tIns="45720" rIns="360000" bIns="45720"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mj-lt"/>
                      <a:cs typeface="+mn-cs"/>
                    </a:rPr>
                    <a:t>Collaborators </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noProof="0">
                      <a:solidFill>
                        <a:schemeClr val="bg1"/>
                      </a:solidFill>
                      <a:latin typeface="Arial" panose="020B0604020202020204" pitchFamily="34" charset="0"/>
                      <a:cs typeface="Arial" panose="020B0604020202020204" pitchFamily="34" charset="0"/>
                    </a:rPr>
                    <a:t>American Association for Kidney Patients</a:t>
                  </a:r>
                </a:p>
                <a:p>
                  <a:pPr marL="0" marR="0" lvl="0" indent="0" algn="ctr" defTabSz="914400" eaLnBrk="1" fontAlgn="auto" latinLnBrk="0" hangingPunct="1">
                    <a:lnSpc>
                      <a:spcPct val="100000"/>
                    </a:lnSpc>
                    <a:spcBef>
                      <a:spcPts val="600"/>
                    </a:spcBef>
                    <a:spcAft>
                      <a:spcPts val="0"/>
                    </a:spcAft>
                    <a:buClrTx/>
                    <a:buSzTx/>
                    <a:buFontTx/>
                    <a:buNone/>
                    <a:tabLst/>
                    <a:defRPr/>
                  </a:pPr>
                  <a:r>
                    <a:rPr lang="en-GB" sz="1400" noProof="0">
                      <a:solidFill>
                        <a:schemeClr val="bg1"/>
                      </a:solidFill>
                      <a:latin typeface="Arial" panose="020B0604020202020204" pitchFamily="34" charset="0"/>
                      <a:cs typeface="Arial" panose="020B0604020202020204" pitchFamily="34" charset="0"/>
                    </a:rPr>
                    <a:t>J. David Smeijer and Niels Jongs (the Netherlands)</a:t>
                  </a:r>
                </a:p>
              </p:txBody>
            </p:sp>
          </p:grpSp>
        </p:grpSp>
        <p:pic>
          <p:nvPicPr>
            <p:cNvPr id="2" name="Picture 1" descr="A person wearing glasses and a suit&#10;&#10;Description automatically generated with medium confidence">
              <a:extLst>
                <a:ext uri="{FF2B5EF4-FFF2-40B4-BE49-F238E27FC236}">
                  <a16:creationId xmlns:a16="http://schemas.microsoft.com/office/drawing/2014/main" id="{75466725-D378-2656-7AD5-63099A677343}"/>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4886709" y="-3187467"/>
              <a:ext cx="2016000" cy="2016000"/>
            </a:xfrm>
            <a:prstGeom prst="ellipse">
              <a:avLst/>
            </a:prstGeom>
            <a:ln w="57150">
              <a:gradFill flip="none" rotWithShape="1">
                <a:gsLst>
                  <a:gs pos="33000">
                    <a:schemeClr val="accent2"/>
                  </a:gs>
                  <a:gs pos="67000">
                    <a:schemeClr val="accent3"/>
                  </a:gs>
                </a:gsLst>
                <a:lin ang="18900000" scaled="1"/>
                <a:tileRect/>
              </a:gradFill>
            </a:ln>
          </p:spPr>
        </p:pic>
      </p:grpSp>
      <p:pic>
        <p:nvPicPr>
          <p:cNvPr id="5" name="Picture 2" descr="Glasgow 2026 | ERA">
            <a:extLst>
              <a:ext uri="{FF2B5EF4-FFF2-40B4-BE49-F238E27FC236}">
                <a16:creationId xmlns:a16="http://schemas.microsoft.com/office/drawing/2014/main" id="{29F3DFE3-C9D2-C5BB-1318-B7804070F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947B539-0AF2-C465-B89D-F337AA83D983}"/>
              </a:ext>
            </a:extLst>
          </p:cNvPr>
          <p:cNvSpPr/>
          <p:nvPr/>
        </p:nvSpPr>
        <p:spPr>
          <a:xfrm>
            <a:off x="0" y="-12021"/>
            <a:ext cx="12192000" cy="1774145"/>
          </a:xfrm>
          <a:prstGeom prst="rect">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288000" marR="0" lvl="0" indent="0" defTabSz="609585"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BDE4D577-1DD5-04F3-743F-9E13FDC0821D}"/>
              </a:ext>
            </a:extLst>
          </p:cNvPr>
          <p:cNvSpPr txBox="1"/>
          <p:nvPr/>
        </p:nvSpPr>
        <p:spPr>
          <a:xfrm>
            <a:off x="9222349" y="133350"/>
            <a:ext cx="1309088" cy="1512081"/>
          </a:xfrm>
          <a:prstGeom prst="rect">
            <a:avLst/>
          </a:prstGeom>
        </p:spPr>
        <p:txBody>
          <a:bodyPr vert="horz" wrap="square" lIns="91440" tIns="45720" rIns="91440" bIns="45720" rtlCol="0">
            <a:noAutofit/>
          </a:bodyPr>
          <a:lstStyle/>
          <a:p>
            <a:pPr algn="l">
              <a:spcBef>
                <a:spcPts val="600"/>
              </a:spcBef>
            </a:pPr>
            <a:endParaRPr lang="en-US" sz="1350" err="1">
              <a:latin typeface="+mn-lt"/>
            </a:endParaRPr>
          </a:p>
        </p:txBody>
      </p:sp>
      <p:pic>
        <p:nvPicPr>
          <p:cNvPr id="15" name="Picture 14">
            <a:extLst>
              <a:ext uri="{FF2B5EF4-FFF2-40B4-BE49-F238E27FC236}">
                <a16:creationId xmlns:a16="http://schemas.microsoft.com/office/drawing/2014/main" id="{CEB4010C-4877-A464-7921-F8DFA27C0D01}"/>
              </a:ext>
            </a:extLst>
          </p:cNvPr>
          <p:cNvPicPr>
            <a:picLocks noChangeAspect="1"/>
          </p:cNvPicPr>
          <p:nvPr/>
        </p:nvPicPr>
        <p:blipFill>
          <a:blip r:embed="rId5"/>
          <a:stretch>
            <a:fillRect/>
          </a:stretch>
        </p:blipFill>
        <p:spPr>
          <a:xfrm>
            <a:off x="4437518" y="60663"/>
            <a:ext cx="1628775" cy="1628775"/>
          </a:xfrm>
          <a:prstGeom prst="rect">
            <a:avLst/>
          </a:prstGeom>
          <a:ln>
            <a:solidFill>
              <a:schemeClr val="tx1"/>
            </a:solidFill>
          </a:ln>
        </p:spPr>
      </p:pic>
      <p:sp>
        <p:nvSpPr>
          <p:cNvPr id="27" name="Rectangle 26">
            <a:extLst>
              <a:ext uri="{FF2B5EF4-FFF2-40B4-BE49-F238E27FC236}">
                <a16:creationId xmlns:a16="http://schemas.microsoft.com/office/drawing/2014/main" id="{710BF8ED-CD46-C226-2791-F8A26522C191}"/>
              </a:ext>
            </a:extLst>
          </p:cNvPr>
          <p:cNvSpPr>
            <a:spLocks/>
          </p:cNvSpPr>
          <p:nvPr/>
        </p:nvSpPr>
        <p:spPr>
          <a:xfrm>
            <a:off x="3060099" y="59540"/>
            <a:ext cx="1317729" cy="1145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100" b="1" noProof="0">
                <a:solidFill>
                  <a:schemeClr val="bg1"/>
                </a:solidFill>
              </a:rPr>
              <a:t>Finerenone in chronic kidney disease without diabetes</a:t>
            </a:r>
          </a:p>
        </p:txBody>
      </p:sp>
      <p:grpSp>
        <p:nvGrpSpPr>
          <p:cNvPr id="30" name="Group 29">
            <a:extLst>
              <a:ext uri="{FF2B5EF4-FFF2-40B4-BE49-F238E27FC236}">
                <a16:creationId xmlns:a16="http://schemas.microsoft.com/office/drawing/2014/main" id="{CC2ED0B9-1854-7CD7-8AB2-712FE83B4EDF}"/>
              </a:ext>
            </a:extLst>
          </p:cNvPr>
          <p:cNvGrpSpPr/>
          <p:nvPr/>
        </p:nvGrpSpPr>
        <p:grpSpPr>
          <a:xfrm>
            <a:off x="3073086" y="59540"/>
            <a:ext cx="1317729" cy="393290"/>
            <a:chOff x="1516512" y="3611098"/>
            <a:chExt cx="1317729" cy="393290"/>
          </a:xfrm>
          <a:solidFill>
            <a:schemeClr val="bg1"/>
          </a:solidFill>
        </p:grpSpPr>
        <p:sp>
          <p:nvSpPr>
            <p:cNvPr id="29" name="Rectangle 28">
              <a:extLst>
                <a:ext uri="{FF2B5EF4-FFF2-40B4-BE49-F238E27FC236}">
                  <a16:creationId xmlns:a16="http://schemas.microsoft.com/office/drawing/2014/main" id="{BBFAAB5D-7BCE-7E46-BAC2-A0EEAE5D88DF}"/>
                </a:ext>
              </a:extLst>
            </p:cNvPr>
            <p:cNvSpPr/>
            <p:nvPr/>
          </p:nvSpPr>
          <p:spPr>
            <a:xfrm>
              <a:off x="1516512" y="3611098"/>
              <a:ext cx="1317729" cy="39329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New England Journal Of Medicine">
              <a:extLst>
                <a:ext uri="{FF2B5EF4-FFF2-40B4-BE49-F238E27FC236}">
                  <a16:creationId xmlns:a16="http://schemas.microsoft.com/office/drawing/2014/main" id="{E703C398-7F18-DC9C-1A23-414070AB58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36083" y="3636281"/>
              <a:ext cx="1278586" cy="342924"/>
            </a:xfrm>
            <a:prstGeom prst="rect">
              <a:avLst/>
            </a:prstGeom>
            <a:grpFill/>
          </p:spPr>
        </p:pic>
      </p:grpSp>
      <p:pic>
        <p:nvPicPr>
          <p:cNvPr id="21" name="Picture 20" descr="A qr code with a logo&#10;&#10;AI-generated content may be incorrect.">
            <a:extLst>
              <a:ext uri="{FF2B5EF4-FFF2-40B4-BE49-F238E27FC236}">
                <a16:creationId xmlns:a16="http://schemas.microsoft.com/office/drawing/2014/main" id="{5CE1BBC3-A380-B0BA-81B9-17F84D46E7C6}"/>
              </a:ext>
            </a:extLst>
          </p:cNvPr>
          <p:cNvPicPr>
            <a:picLocks noChangeAspect="1"/>
          </p:cNvPicPr>
          <p:nvPr/>
        </p:nvPicPr>
        <p:blipFill>
          <a:blip r:embed="rId7"/>
          <a:stretch>
            <a:fillRect/>
          </a:stretch>
        </p:blipFill>
        <p:spPr>
          <a:xfrm>
            <a:off x="7492466" y="60556"/>
            <a:ext cx="1628775" cy="1628775"/>
          </a:xfrm>
          <a:prstGeom prst="rect">
            <a:avLst/>
          </a:prstGeom>
        </p:spPr>
      </p:pic>
      <p:grpSp>
        <p:nvGrpSpPr>
          <p:cNvPr id="41" name="Group 40">
            <a:extLst>
              <a:ext uri="{FF2B5EF4-FFF2-40B4-BE49-F238E27FC236}">
                <a16:creationId xmlns:a16="http://schemas.microsoft.com/office/drawing/2014/main" id="{FC7A4800-5F75-83BA-0674-F5BFD41A3755}"/>
              </a:ext>
            </a:extLst>
          </p:cNvPr>
          <p:cNvGrpSpPr/>
          <p:nvPr/>
        </p:nvGrpSpPr>
        <p:grpSpPr>
          <a:xfrm>
            <a:off x="6141380" y="53371"/>
            <a:ext cx="1317729" cy="393290"/>
            <a:chOff x="9180351" y="52355"/>
            <a:chExt cx="1317729" cy="393290"/>
          </a:xfrm>
        </p:grpSpPr>
        <p:sp>
          <p:nvSpPr>
            <p:cNvPr id="37" name="Rectangle 36">
              <a:extLst>
                <a:ext uri="{FF2B5EF4-FFF2-40B4-BE49-F238E27FC236}">
                  <a16:creationId xmlns:a16="http://schemas.microsoft.com/office/drawing/2014/main" id="{64CFACBA-C57A-FC4B-1A17-A0D97C14E37A}"/>
                </a:ext>
              </a:extLst>
            </p:cNvPr>
            <p:cNvSpPr>
              <a:spLocks/>
            </p:cNvSpPr>
            <p:nvPr/>
          </p:nvSpPr>
          <p:spPr>
            <a:xfrm>
              <a:off x="9180351" y="52355"/>
              <a:ext cx="1317729" cy="3932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8" descr="Electronic Medication Packaging Devices and Medication Adherence A ...">
              <a:extLst>
                <a:ext uri="{FF2B5EF4-FFF2-40B4-BE49-F238E27FC236}">
                  <a16:creationId xmlns:a16="http://schemas.microsoft.com/office/drawing/2014/main" id="{21A11684-07E3-E85A-0407-A235E89C12C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398414" y="109255"/>
              <a:ext cx="848601" cy="248216"/>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47">
            <a:extLst>
              <a:ext uri="{FF2B5EF4-FFF2-40B4-BE49-F238E27FC236}">
                <a16:creationId xmlns:a16="http://schemas.microsoft.com/office/drawing/2014/main" id="{8E8E0C5A-98C9-0FEC-5BDE-4B4819834018}"/>
              </a:ext>
            </a:extLst>
          </p:cNvPr>
          <p:cNvSpPr>
            <a:spLocks/>
          </p:cNvSpPr>
          <p:nvPr/>
        </p:nvSpPr>
        <p:spPr>
          <a:xfrm>
            <a:off x="6114670" y="80220"/>
            <a:ext cx="1317729" cy="1145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100" b="1" noProof="0">
                <a:solidFill>
                  <a:schemeClr val="bg1"/>
                </a:solidFill>
              </a:rPr>
              <a:t>Finerenone</a:t>
            </a:r>
            <a:r>
              <a:rPr lang="en-GB" sz="1100" b="1">
                <a:solidFill>
                  <a:schemeClr val="bg1"/>
                </a:solidFill>
              </a:rPr>
              <a:t> for CKD due to glomerular diseases</a:t>
            </a:r>
            <a:endParaRPr lang="en-GB" sz="1100" b="1" noProof="0">
              <a:solidFill>
                <a:schemeClr val="bg1"/>
              </a:solidFill>
            </a:endParaRPr>
          </a:p>
        </p:txBody>
      </p:sp>
      <p:pic>
        <p:nvPicPr>
          <p:cNvPr id="18" name="Picture 17">
            <a:extLst>
              <a:ext uri="{FF2B5EF4-FFF2-40B4-BE49-F238E27FC236}">
                <a16:creationId xmlns:a16="http://schemas.microsoft.com/office/drawing/2014/main" id="{13710D38-96AE-51AC-70B6-1A2A6310CE9F}"/>
              </a:ext>
            </a:extLst>
          </p:cNvPr>
          <p:cNvPicPr>
            <a:picLocks noChangeAspect="1"/>
          </p:cNvPicPr>
          <p:nvPr/>
        </p:nvPicPr>
        <p:blipFill>
          <a:blip r:embed="rId9"/>
          <a:stretch>
            <a:fillRect/>
          </a:stretch>
        </p:blipFill>
        <p:spPr>
          <a:xfrm>
            <a:off x="10514174" y="57000"/>
            <a:ext cx="1628775" cy="1628775"/>
          </a:xfrm>
          <a:prstGeom prst="rect">
            <a:avLst/>
          </a:prstGeom>
        </p:spPr>
      </p:pic>
      <p:grpSp>
        <p:nvGrpSpPr>
          <p:cNvPr id="36" name="Group 35">
            <a:extLst>
              <a:ext uri="{FF2B5EF4-FFF2-40B4-BE49-F238E27FC236}">
                <a16:creationId xmlns:a16="http://schemas.microsoft.com/office/drawing/2014/main" id="{9E7C9315-CF5F-8465-7AC7-045A8039A399}"/>
              </a:ext>
            </a:extLst>
          </p:cNvPr>
          <p:cNvGrpSpPr/>
          <p:nvPr/>
        </p:nvGrpSpPr>
        <p:grpSpPr>
          <a:xfrm>
            <a:off x="9169619" y="46045"/>
            <a:ext cx="1317729" cy="393290"/>
            <a:chOff x="6042342" y="327499"/>
            <a:chExt cx="1317729" cy="393290"/>
          </a:xfrm>
        </p:grpSpPr>
        <p:sp>
          <p:nvSpPr>
            <p:cNvPr id="34" name="Rectangle 33">
              <a:extLst>
                <a:ext uri="{FF2B5EF4-FFF2-40B4-BE49-F238E27FC236}">
                  <a16:creationId xmlns:a16="http://schemas.microsoft.com/office/drawing/2014/main" id="{E89EF628-9C83-B386-7F88-12343B9DB11B}"/>
                </a:ext>
              </a:extLst>
            </p:cNvPr>
            <p:cNvSpPr>
              <a:spLocks/>
            </p:cNvSpPr>
            <p:nvPr/>
          </p:nvSpPr>
          <p:spPr>
            <a:xfrm>
              <a:off x="6042342" y="327499"/>
              <a:ext cx="1317729" cy="3932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Research and Publications - Ada">
              <a:extLst>
                <a:ext uri="{FF2B5EF4-FFF2-40B4-BE49-F238E27FC236}">
                  <a16:creationId xmlns:a16="http://schemas.microsoft.com/office/drawing/2014/main" id="{5604EA0D-67CF-95D8-F580-78E3CB60418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08179" y="458527"/>
              <a:ext cx="1199857" cy="131234"/>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1F33089F-D942-F843-464F-93598644D59E}"/>
              </a:ext>
            </a:extLst>
          </p:cNvPr>
          <p:cNvPicPr>
            <a:picLocks noChangeAspect="1"/>
          </p:cNvPicPr>
          <p:nvPr/>
        </p:nvPicPr>
        <p:blipFill>
          <a:blip r:embed="rId11"/>
          <a:stretch>
            <a:fillRect/>
          </a:stretch>
        </p:blipFill>
        <p:spPr>
          <a:xfrm>
            <a:off x="1382947" y="57761"/>
            <a:ext cx="1628775" cy="1628775"/>
          </a:xfrm>
          <a:prstGeom prst="rect">
            <a:avLst/>
          </a:prstGeom>
        </p:spPr>
      </p:pic>
      <p:grpSp>
        <p:nvGrpSpPr>
          <p:cNvPr id="45" name="Group 44">
            <a:extLst>
              <a:ext uri="{FF2B5EF4-FFF2-40B4-BE49-F238E27FC236}">
                <a16:creationId xmlns:a16="http://schemas.microsoft.com/office/drawing/2014/main" id="{920D1937-59F9-4E83-DF05-1C1A56A76774}"/>
              </a:ext>
            </a:extLst>
          </p:cNvPr>
          <p:cNvGrpSpPr/>
          <p:nvPr/>
        </p:nvGrpSpPr>
        <p:grpSpPr>
          <a:xfrm>
            <a:off x="42399" y="57214"/>
            <a:ext cx="1317729" cy="393290"/>
            <a:chOff x="-46089" y="37550"/>
            <a:chExt cx="1317729" cy="393290"/>
          </a:xfrm>
        </p:grpSpPr>
        <p:sp>
          <p:nvSpPr>
            <p:cNvPr id="40" name="Rectangle 39">
              <a:extLst>
                <a:ext uri="{FF2B5EF4-FFF2-40B4-BE49-F238E27FC236}">
                  <a16:creationId xmlns:a16="http://schemas.microsoft.com/office/drawing/2014/main" id="{031E4A37-7DD4-B4B5-C8BA-A5F45D91EDE7}"/>
                </a:ext>
              </a:extLst>
            </p:cNvPr>
            <p:cNvSpPr>
              <a:spLocks/>
            </p:cNvSpPr>
            <p:nvPr/>
          </p:nvSpPr>
          <p:spPr>
            <a:xfrm>
              <a:off x="-46089" y="37550"/>
              <a:ext cx="1317729" cy="393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2EF91939-4C70-EF6F-FBB7-A4356614180A}"/>
                </a:ext>
              </a:extLst>
            </p:cNvPr>
            <p:cNvPicPr>
              <a:picLocks noChangeAspect="1"/>
            </p:cNvPicPr>
            <p:nvPr/>
          </p:nvPicPr>
          <p:blipFill>
            <a:blip r:embed="rId12"/>
            <a:stretch>
              <a:fillRect/>
            </a:stretch>
          </p:blipFill>
          <p:spPr>
            <a:xfrm>
              <a:off x="219992" y="67271"/>
              <a:ext cx="812941" cy="360376"/>
            </a:xfrm>
            <a:prstGeom prst="rect">
              <a:avLst/>
            </a:prstGeom>
          </p:spPr>
        </p:pic>
      </p:grpSp>
      <p:sp>
        <p:nvSpPr>
          <p:cNvPr id="47" name="Rectangle 46">
            <a:extLst>
              <a:ext uri="{FF2B5EF4-FFF2-40B4-BE49-F238E27FC236}">
                <a16:creationId xmlns:a16="http://schemas.microsoft.com/office/drawing/2014/main" id="{4D36EDF7-E831-9AC3-7A78-BB84DAF41700}"/>
              </a:ext>
            </a:extLst>
          </p:cNvPr>
          <p:cNvSpPr>
            <a:spLocks/>
          </p:cNvSpPr>
          <p:nvPr/>
        </p:nvSpPr>
        <p:spPr>
          <a:xfrm>
            <a:off x="42399" y="59540"/>
            <a:ext cx="1317729" cy="1145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100" b="1" noProof="0">
                <a:solidFill>
                  <a:schemeClr val="bg1"/>
                </a:solidFill>
              </a:rPr>
              <a:t>FIND-CKD design and baseline characteristics</a:t>
            </a:r>
          </a:p>
        </p:txBody>
      </p:sp>
      <p:sp>
        <p:nvSpPr>
          <p:cNvPr id="57" name="Rectangle 56">
            <a:extLst>
              <a:ext uri="{FF2B5EF4-FFF2-40B4-BE49-F238E27FC236}">
                <a16:creationId xmlns:a16="http://schemas.microsoft.com/office/drawing/2014/main" id="{9037F57B-2BE2-897F-3224-81F3093E6035}"/>
              </a:ext>
            </a:extLst>
          </p:cNvPr>
          <p:cNvSpPr>
            <a:spLocks/>
          </p:cNvSpPr>
          <p:nvPr/>
        </p:nvSpPr>
        <p:spPr>
          <a:xfrm>
            <a:off x="9169981" y="53371"/>
            <a:ext cx="1317729" cy="1145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1100" b="1" noProof="0">
                <a:solidFill>
                  <a:schemeClr val="bg1"/>
                </a:solidFill>
              </a:rPr>
              <a:t>INFINITY</a:t>
            </a:r>
          </a:p>
          <a:p>
            <a:endParaRPr lang="en-GB" sz="1100" b="1">
              <a:solidFill>
                <a:schemeClr val="bg1"/>
              </a:solidFill>
            </a:endParaRPr>
          </a:p>
          <a:p>
            <a:endParaRPr lang="en-GB" sz="1100" b="1" noProof="0">
              <a:solidFill>
                <a:schemeClr val="bg1"/>
              </a:solidFill>
            </a:endParaRPr>
          </a:p>
          <a:p>
            <a:endParaRPr lang="en-GB" sz="1100" b="1" noProof="0">
              <a:solidFill>
                <a:schemeClr val="bg1"/>
              </a:solidFill>
            </a:endParaRPr>
          </a:p>
        </p:txBody>
      </p:sp>
    </p:spTree>
    <p:extLst>
      <p:ext uri="{BB962C8B-B14F-4D97-AF65-F5344CB8AC3E}">
        <p14:creationId xmlns:p14="http://schemas.microsoft.com/office/powerpoint/2010/main" val="346679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90000" fill="hold"/>
                                        <p:tgtEl>
                                          <p:spTgt spid="17"/>
                                        </p:tgtEl>
                                        <p:attrNameLst>
                                          <p:attrName>ppt_x</p:attrName>
                                        </p:attrNameLst>
                                      </p:cBhvr>
                                      <p:tavLst>
                                        <p:tav tm="0">
                                          <p:val>
                                            <p:strVal val="#ppt_x"/>
                                          </p:val>
                                        </p:tav>
                                        <p:tav tm="100000">
                                          <p:val>
                                            <p:strVal val="#ppt_x"/>
                                          </p:val>
                                        </p:tav>
                                      </p:tavLst>
                                    </p:anim>
                                    <p:anim calcmode="lin" valueType="num">
                                      <p:cBhvr additive="base">
                                        <p:cTn id="8" dur="90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F566AC-3D16-4101-46B8-6D491686292C}"/>
              </a:ext>
            </a:extLst>
          </p:cNvPr>
          <p:cNvSpPr>
            <a:spLocks noGrp="1"/>
          </p:cNvSpPr>
          <p:nvPr>
            <p:ph type="title"/>
          </p:nvPr>
        </p:nvSpPr>
        <p:spPr/>
        <p:txBody>
          <a:bodyPr/>
          <a:lstStyle/>
          <a:p>
            <a:r>
              <a:rPr lang="en-AU" dirty="0"/>
              <a:t>Back up </a:t>
            </a:r>
            <a:r>
              <a:rPr lang="en-AU" dirty="0" err="1"/>
              <a:t>slidea</a:t>
            </a:r>
            <a:endParaRPr lang="en-AU" dirty="0"/>
          </a:p>
        </p:txBody>
      </p:sp>
      <p:sp>
        <p:nvSpPr>
          <p:cNvPr id="7" name="Text Placeholder 6">
            <a:extLst>
              <a:ext uri="{FF2B5EF4-FFF2-40B4-BE49-F238E27FC236}">
                <a16:creationId xmlns:a16="http://schemas.microsoft.com/office/drawing/2014/main" id="{55F1784F-C070-19F1-C262-87ADBDC47DFC}"/>
              </a:ext>
            </a:extLst>
          </p:cNvPr>
          <p:cNvSpPr>
            <a:spLocks noGrp="1"/>
          </p:cNvSpPr>
          <p:nvPr>
            <p:ph type="body" idx="1"/>
          </p:nvPr>
        </p:nvSpPr>
        <p:spPr/>
        <p:txBody>
          <a:bodyPr/>
          <a:lstStyle/>
          <a:p>
            <a:endParaRPr lang="en-AU"/>
          </a:p>
        </p:txBody>
      </p:sp>
      <p:sp>
        <p:nvSpPr>
          <p:cNvPr id="3" name="Slide Number Placeholder 2">
            <a:extLst>
              <a:ext uri="{FF2B5EF4-FFF2-40B4-BE49-F238E27FC236}">
                <a16:creationId xmlns:a16="http://schemas.microsoft.com/office/drawing/2014/main" id="{CBE5245B-87F7-8753-1CA0-B53E3473367C}"/>
              </a:ext>
            </a:extLst>
          </p:cNvPr>
          <p:cNvSpPr>
            <a:spLocks noGrp="1"/>
          </p:cNvSpPr>
          <p:nvPr>
            <p:ph type="sldNum" sz="quarter" idx="4294967295"/>
          </p:nvPr>
        </p:nvSpPr>
        <p:spPr>
          <a:xfrm>
            <a:off x="0" y="6610350"/>
            <a:ext cx="374650" cy="230188"/>
          </a:xfrm>
        </p:spPr>
        <p:txBody>
          <a:bodyPr/>
          <a:lstStyle/>
          <a:p>
            <a:fld id="{7AF8E309-D608-654D-B811-6A2C46C88181}" type="slidenum">
              <a:rPr lang="en-US" smtClean="0"/>
              <a:pPr/>
              <a:t>89</a:t>
            </a:fld>
            <a:endParaRPr lang="en-US"/>
          </a:p>
        </p:txBody>
      </p:sp>
    </p:spTree>
    <p:extLst>
      <p:ext uri="{BB962C8B-B14F-4D97-AF65-F5344CB8AC3E}">
        <p14:creationId xmlns:p14="http://schemas.microsoft.com/office/powerpoint/2010/main" val="133441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4B2B80ED-DCED-5513-1938-687A46DC3BBD}"/>
              </a:ext>
            </a:extLst>
          </p:cNvPr>
          <p:cNvGraphicFramePr>
            <a:graphicFrameLocks noGrp="1"/>
          </p:cNvGraphicFramePr>
          <p:nvPr>
            <p:ph sz="quarter" idx="16"/>
            <p:extLst>
              <p:ext uri="{D42A27DB-BD31-4B8C-83A1-F6EECF244321}">
                <p14:modId xmlns:p14="http://schemas.microsoft.com/office/powerpoint/2010/main" val="3331113687"/>
              </p:ext>
            </p:extLst>
          </p:nvPr>
        </p:nvGraphicFramePr>
        <p:xfrm>
          <a:off x="623887" y="1230845"/>
          <a:ext cx="10925856" cy="4328869"/>
        </p:xfrm>
        <a:graphic>
          <a:graphicData uri="http://schemas.openxmlformats.org/drawingml/2006/table">
            <a:tbl>
              <a:tblPr firstRow="1" bandRow="1">
                <a:tableStyleId>{5C22544A-7EE6-4342-B048-85BDC9FD1C3A}</a:tableStyleId>
              </a:tblPr>
              <a:tblGrid>
                <a:gridCol w="9053513">
                  <a:extLst>
                    <a:ext uri="{9D8B030D-6E8A-4147-A177-3AD203B41FA5}">
                      <a16:colId xmlns:a16="http://schemas.microsoft.com/office/drawing/2014/main" val="1966702283"/>
                    </a:ext>
                  </a:extLst>
                </a:gridCol>
                <a:gridCol w="1872343">
                  <a:extLst>
                    <a:ext uri="{9D8B030D-6E8A-4147-A177-3AD203B41FA5}">
                      <a16:colId xmlns:a16="http://schemas.microsoft.com/office/drawing/2014/main" val="1060234826"/>
                    </a:ext>
                  </a:extLst>
                </a:gridCol>
              </a:tblGrid>
              <a:tr h="504083">
                <a:tc>
                  <a:txBody>
                    <a:bodyPr/>
                    <a:lstStyle/>
                    <a:p>
                      <a:r>
                        <a:rPr lang="en-GB" noProof="0"/>
                        <a:t>Title</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r>
                        <a:rPr lang="en-GB" noProof="0"/>
                        <a:t>Presenter</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605732333"/>
                  </a:ext>
                </a:extLst>
              </a:tr>
              <a:tr h="546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a:t>Introduction: The finerenone in non-diabetic chronic kidney disease (FIND-CKD) trial</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a:t>Vlado Perkovic</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FFFFF"/>
                    </a:solidFill>
                  </a:tcPr>
                </a:tc>
                <a:extLst>
                  <a:ext uri="{0D108BD9-81ED-4DB2-BD59-A6C34878D82A}">
                    <a16:rowId xmlns:a16="http://schemas.microsoft.com/office/drawing/2014/main" val="4249301121"/>
                  </a:ext>
                </a:extLst>
              </a:tr>
              <a:tr h="546398">
                <a:tc>
                  <a:txBody>
                    <a:bodyPr/>
                    <a:lstStyle/>
                    <a:p>
                      <a:r>
                        <a:rPr lang="en-GB" sz="1600" noProof="0"/>
                        <a:t>FIND-CKD study design and baseline characteristics</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9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a:t>David Cherney</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solidFill>
                      <a:srgbClr val="E9EAEA"/>
                    </a:solidFill>
                  </a:tcPr>
                </a:tc>
                <a:extLst>
                  <a:ext uri="{0D108BD9-81ED-4DB2-BD59-A6C34878D82A}">
                    <a16:rowId xmlns:a16="http://schemas.microsoft.com/office/drawing/2014/main" val="292606402"/>
                  </a:ext>
                </a:extLst>
              </a:tr>
              <a:tr h="546398">
                <a:tc>
                  <a:txBody>
                    <a:bodyPr/>
                    <a:lstStyle/>
                    <a:p>
                      <a:r>
                        <a:rPr lang="en-GB" sz="1600" noProof="0"/>
                        <a:t>FIND-CKD efficacy and safety</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noProof="0"/>
                        <a:t>Hiddo Heerspink</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748343613"/>
                  </a:ext>
                </a:extLst>
              </a:tr>
              <a:tr h="546398">
                <a:tc>
                  <a:txBody>
                    <a:bodyPr/>
                    <a:lstStyle/>
                    <a:p>
                      <a:r>
                        <a:rPr lang="en-GB" sz="1600" noProof="0"/>
                        <a:t>Finerenone in patients with glomerular diseases</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r>
                        <a:rPr lang="en-GB" sz="1600" noProof="0"/>
                        <a:t>Brendon Neuen</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solidFill>
                      <a:srgbClr val="E9EAEA"/>
                    </a:solidFill>
                  </a:tcPr>
                </a:tc>
                <a:extLst>
                  <a:ext uri="{0D108BD9-81ED-4DB2-BD59-A6C34878D82A}">
                    <a16:rowId xmlns:a16="http://schemas.microsoft.com/office/drawing/2014/main" val="1179522611"/>
                  </a:ext>
                </a:extLst>
              </a:tr>
              <a:tr h="546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a:t>Individual participant data pooled analysis of finerenone in chronic kidney disease (INFINITY)</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FFFF"/>
                    </a:solidFill>
                  </a:tcPr>
                </a:tc>
                <a:tc>
                  <a:txBody>
                    <a:bodyPr/>
                    <a:lstStyle/>
                    <a:p>
                      <a:r>
                        <a:rPr lang="en-GB" sz="1600" noProof="0"/>
                        <a:t>Rajiv Agarwal</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solidFill>
                      <a:srgbClr val="FFFFFF"/>
                    </a:solidFill>
                  </a:tcPr>
                </a:tc>
                <a:extLst>
                  <a:ext uri="{0D108BD9-81ED-4DB2-BD59-A6C34878D82A}">
                    <a16:rowId xmlns:a16="http://schemas.microsoft.com/office/drawing/2014/main" val="2783729273"/>
                  </a:ext>
                </a:extLst>
              </a:tr>
              <a:tr h="546398">
                <a:tc>
                  <a:txBody>
                    <a:bodyPr/>
                    <a:lstStyle/>
                    <a:p>
                      <a:r>
                        <a:rPr lang="en-GB" sz="1600" noProof="0"/>
                        <a:t>Clinical interpretation</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solidFill>
                      <a:srgbClr val="E9EAEA"/>
                    </a:solidFill>
                  </a:tcPr>
                </a:tc>
                <a:tc>
                  <a:txBody>
                    <a:bodyPr/>
                    <a:lstStyle/>
                    <a:p>
                      <a:r>
                        <a:rPr lang="en-GB" sz="1600" noProof="0"/>
                        <a:t>Katherine Tuttle</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solidFill>
                      <a:srgbClr val="E9EAEA"/>
                    </a:solidFill>
                  </a:tcPr>
                </a:tc>
                <a:extLst>
                  <a:ext uri="{0D108BD9-81ED-4DB2-BD59-A6C34878D82A}">
                    <a16:rowId xmlns:a16="http://schemas.microsoft.com/office/drawing/2014/main" val="2023006725"/>
                  </a:ext>
                </a:extLst>
              </a:tr>
              <a:tr h="546398">
                <a:tc>
                  <a:txBody>
                    <a:bodyPr/>
                    <a:lstStyle/>
                    <a:p>
                      <a:r>
                        <a:rPr lang="en-GB" sz="1600" noProof="0"/>
                        <a:t>Q&amp;A</a:t>
                      </a:r>
                    </a:p>
                  </a:txBody>
                  <a:tcP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rgbClr val="FFFFFF"/>
                    </a:solidFill>
                  </a:tcPr>
                </a:tc>
                <a:tc>
                  <a:txBody>
                    <a:bodyPr/>
                    <a:lstStyle/>
                    <a:p>
                      <a:r>
                        <a:rPr lang="en-GB" sz="1600" noProof="0"/>
                        <a:t>Vlado Perkovic</a:t>
                      </a:r>
                    </a:p>
                  </a:txBody>
                  <a:tcP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96238973"/>
                  </a:ext>
                </a:extLst>
              </a:tr>
            </a:tbl>
          </a:graphicData>
        </a:graphic>
      </p:graphicFrame>
      <p:sp>
        <p:nvSpPr>
          <p:cNvPr id="3" name="Slide Number Placeholder 2">
            <a:extLst>
              <a:ext uri="{FF2B5EF4-FFF2-40B4-BE49-F238E27FC236}">
                <a16:creationId xmlns:a16="http://schemas.microsoft.com/office/drawing/2014/main" id="{B459E9F5-5B9C-1364-E6F8-7C5E3ACE4678}"/>
              </a:ext>
            </a:extLst>
          </p:cNvPr>
          <p:cNvSpPr>
            <a:spLocks noGrp="1"/>
          </p:cNvSpPr>
          <p:nvPr>
            <p:ph type="sldNum" sz="quarter" idx="17"/>
          </p:nvPr>
        </p:nvSpPr>
        <p:spPr/>
        <p:txBody>
          <a:bodyPr/>
          <a:lstStyle/>
          <a:p>
            <a:fld id="{7AF8E309-D608-654D-B811-6A2C46C88181}" type="slidenum">
              <a:rPr lang="en-GB" noProof="0" smtClean="0"/>
              <a:pPr/>
              <a:t>9</a:t>
            </a:fld>
            <a:endParaRPr lang="en-GB" noProof="0"/>
          </a:p>
        </p:txBody>
      </p:sp>
      <p:sp>
        <p:nvSpPr>
          <p:cNvPr id="4" name="Title 3">
            <a:extLst>
              <a:ext uri="{FF2B5EF4-FFF2-40B4-BE49-F238E27FC236}">
                <a16:creationId xmlns:a16="http://schemas.microsoft.com/office/drawing/2014/main" id="{E7A26770-FF0D-926F-C825-DA011F87C9EB}"/>
              </a:ext>
            </a:extLst>
          </p:cNvPr>
          <p:cNvSpPr>
            <a:spLocks noGrp="1"/>
          </p:cNvSpPr>
          <p:nvPr>
            <p:ph type="title"/>
          </p:nvPr>
        </p:nvSpPr>
        <p:spPr/>
        <p:txBody>
          <a:bodyPr/>
          <a:lstStyle/>
          <a:p>
            <a:r>
              <a:rPr lang="en-GB" noProof="0"/>
              <a:t>Agenda</a:t>
            </a:r>
          </a:p>
        </p:txBody>
      </p:sp>
      <p:sp>
        <p:nvSpPr>
          <p:cNvPr id="5" name="Footer Placeholder 4">
            <a:extLst>
              <a:ext uri="{FF2B5EF4-FFF2-40B4-BE49-F238E27FC236}">
                <a16:creationId xmlns:a16="http://schemas.microsoft.com/office/drawing/2014/main" id="{2696CDF8-B216-E214-B35B-5C6292DC2867}"/>
              </a:ext>
            </a:extLst>
          </p:cNvPr>
          <p:cNvSpPr>
            <a:spLocks noGrp="1"/>
          </p:cNvSpPr>
          <p:nvPr>
            <p:ph type="ftr" sz="quarter" idx="18"/>
          </p:nvPr>
        </p:nvSpPr>
        <p:spPr/>
        <p:txBody>
          <a:bodyPr/>
          <a:lstStyle/>
          <a:p>
            <a:endParaRPr lang="en-GB" noProof="0"/>
          </a:p>
        </p:txBody>
      </p:sp>
      <p:pic>
        <p:nvPicPr>
          <p:cNvPr id="2" name="Picture 2" descr="Glasgow 2026 | ERA">
            <a:extLst>
              <a:ext uri="{FF2B5EF4-FFF2-40B4-BE49-F238E27FC236}">
                <a16:creationId xmlns:a16="http://schemas.microsoft.com/office/drawing/2014/main" id="{CD49C36E-2C10-0702-6548-651D92F51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166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0893-0B05-C3DB-7F4E-7ED950E74A3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85FF23-5996-B488-F768-0C9F2D26CB95}"/>
              </a:ext>
            </a:extLst>
          </p:cNvPr>
          <p:cNvSpPr>
            <a:spLocks noGrp="1"/>
          </p:cNvSpPr>
          <p:nvPr>
            <p:ph type="sldNum" sz="quarter" idx="17"/>
          </p:nvPr>
        </p:nvSpPr>
        <p:spPr/>
        <p:txBody>
          <a:bodyPr/>
          <a:lstStyle/>
          <a:p>
            <a:pPr lvl="0"/>
            <a:fld id="{7AF8E309-D608-654D-B811-6A2C46C88181}" type="slidenum">
              <a:rPr lang="en-GB" noProof="0" smtClean="0"/>
              <a:pPr lvl="0"/>
              <a:t>90</a:t>
            </a:fld>
            <a:endParaRPr lang="en-GB" noProof="0"/>
          </a:p>
        </p:txBody>
      </p:sp>
      <p:sp>
        <p:nvSpPr>
          <p:cNvPr id="5" name="Title 4">
            <a:extLst>
              <a:ext uri="{FF2B5EF4-FFF2-40B4-BE49-F238E27FC236}">
                <a16:creationId xmlns:a16="http://schemas.microsoft.com/office/drawing/2014/main" id="{CF4BFD1D-D936-1B6D-C345-6047C07331E7}"/>
              </a:ext>
            </a:extLst>
          </p:cNvPr>
          <p:cNvSpPr>
            <a:spLocks noGrp="1"/>
          </p:cNvSpPr>
          <p:nvPr>
            <p:ph type="title"/>
          </p:nvPr>
        </p:nvSpPr>
        <p:spPr/>
        <p:txBody>
          <a:bodyPr>
            <a:normAutofit/>
          </a:bodyPr>
          <a:lstStyle/>
          <a:p>
            <a:r>
              <a:rPr lang="en-GB" noProof="0"/>
              <a:t>Aetiologies and clinical presentations of nd-CKD</a:t>
            </a:r>
            <a:r>
              <a:rPr lang="en-GB" baseline="30000" noProof="0"/>
              <a:t>1,2</a:t>
            </a:r>
          </a:p>
        </p:txBody>
      </p:sp>
      <p:sp>
        <p:nvSpPr>
          <p:cNvPr id="2" name="Footer Placeholder 1">
            <a:extLst>
              <a:ext uri="{FF2B5EF4-FFF2-40B4-BE49-F238E27FC236}">
                <a16:creationId xmlns:a16="http://schemas.microsoft.com/office/drawing/2014/main" id="{A8D3A727-7B38-E301-0668-242AA8A4140B}"/>
              </a:ext>
            </a:extLst>
          </p:cNvPr>
          <p:cNvSpPr>
            <a:spLocks noGrp="1"/>
          </p:cNvSpPr>
          <p:nvPr>
            <p:ph type="ftr" sz="quarter" idx="18"/>
          </p:nvPr>
        </p:nvSpPr>
        <p:spPr/>
        <p:txBody>
          <a:bodyPr/>
          <a:lstStyle/>
          <a:p>
            <a:pPr lvl="0"/>
            <a:endParaRPr lang="en-GB" noProof="0"/>
          </a:p>
          <a:p>
            <a:pPr lvl="0"/>
            <a:r>
              <a:rPr lang="en-GB" noProof="0"/>
              <a:t>FSGS, focal segmental glomerulosclerosis; IgAN, immunoglobulin A nephropathy; nd-CKD, non-diabetic chronic kidney disease.</a:t>
            </a:r>
          </a:p>
          <a:p>
            <a:pPr lvl="0"/>
            <a:r>
              <a:rPr lang="en-GB" noProof="0"/>
              <a:t>1. Heerspink HJL, et al. </a:t>
            </a:r>
            <a:r>
              <a:rPr lang="en-GB" i="1" noProof="0"/>
              <a:t>Nephrol Dial Transplant</a:t>
            </a:r>
            <a:r>
              <a:rPr lang="en-GB" noProof="0"/>
              <a:t>. 2025;40:308–319; 2. ERA Neph-Manual. </a:t>
            </a:r>
            <a:r>
              <a:rPr lang="en-GB"/>
              <a:t>https://www.era-online.org/era-neph-manual/ </a:t>
            </a:r>
            <a:r>
              <a:rPr lang="en-GB" noProof="0"/>
              <a:t>[accessed June 2026].</a:t>
            </a:r>
          </a:p>
        </p:txBody>
      </p:sp>
      <p:sp>
        <p:nvSpPr>
          <p:cNvPr id="14" name="Rectangle: Rounded Corners 13">
            <a:extLst>
              <a:ext uri="{FF2B5EF4-FFF2-40B4-BE49-F238E27FC236}">
                <a16:creationId xmlns:a16="http://schemas.microsoft.com/office/drawing/2014/main" id="{F1B7A132-CE6C-6E7B-7F50-D8147455BB72}"/>
              </a:ext>
            </a:extLst>
          </p:cNvPr>
          <p:cNvSpPr/>
          <p:nvPr/>
        </p:nvSpPr>
        <p:spPr>
          <a:xfrm>
            <a:off x="909288" y="1610855"/>
            <a:ext cx="2340000" cy="4498521"/>
          </a:xfrm>
          <a:prstGeom prst="roundRect">
            <a:avLst>
              <a:gd name="adj" fmla="val 753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72000" t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GLOMERULAR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rial" panose="020B0604020202020204"/>
                <a:ea typeface="+mn-ea"/>
                <a:cs typeface="+mn-cs"/>
              </a:rPr>
              <a:t>Examples include:</a:t>
            </a:r>
            <a:endParaRPr kumimoji="0" lang="en-GB" sz="16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15" name="Round Same Side Corner Rectangle 14">
            <a:extLst>
              <a:ext uri="{FF2B5EF4-FFF2-40B4-BE49-F238E27FC236}">
                <a16:creationId xmlns:a16="http://schemas.microsoft.com/office/drawing/2014/main" id="{213E31B5-4C42-2229-FC36-7DADCFB935C7}"/>
              </a:ext>
            </a:extLst>
          </p:cNvPr>
          <p:cNvSpPr/>
          <p:nvPr/>
        </p:nvSpPr>
        <p:spPr bwMode="gray">
          <a:xfrm>
            <a:off x="1053288" y="3829424"/>
            <a:ext cx="2052000"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Membranous nephropathy</a:t>
            </a:r>
          </a:p>
        </p:txBody>
      </p:sp>
      <p:sp>
        <p:nvSpPr>
          <p:cNvPr id="17" name="Round Same Side Corner Rectangle 14">
            <a:extLst>
              <a:ext uri="{FF2B5EF4-FFF2-40B4-BE49-F238E27FC236}">
                <a16:creationId xmlns:a16="http://schemas.microsoft.com/office/drawing/2014/main" id="{158F827D-8EEB-B69B-8F48-6E3BB32D6D2A}"/>
              </a:ext>
            </a:extLst>
          </p:cNvPr>
          <p:cNvSpPr/>
          <p:nvPr/>
        </p:nvSpPr>
        <p:spPr bwMode="gray">
          <a:xfrm>
            <a:off x="1053288" y="5292553"/>
            <a:ext cx="2052000"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Other chronic glomerulonephritis</a:t>
            </a:r>
            <a:endParaRPr kumimoji="0" lang="en-GB" sz="1400" b="0"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DF7EEAD0-421F-D6BC-1387-F73E8A9E7091}"/>
              </a:ext>
            </a:extLst>
          </p:cNvPr>
          <p:cNvSpPr/>
          <p:nvPr/>
        </p:nvSpPr>
        <p:spPr>
          <a:xfrm>
            <a:off x="6443240" y="1625108"/>
            <a:ext cx="2340000" cy="2276891"/>
          </a:xfrm>
          <a:prstGeom prst="roundRect">
            <a:avLst>
              <a:gd name="adj" fmla="val 753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HEREDITARY </a:t>
            </a:r>
            <a:b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AND CONGENITAL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rial" panose="020B0604020202020204"/>
                <a:ea typeface="+mn-ea"/>
                <a:cs typeface="+mn-cs"/>
              </a:rPr>
              <a:t>Examples include:</a:t>
            </a:r>
            <a:endParaRPr kumimoji="0" lang="en-GB" sz="16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24" name="Round Same Side Corner Rectangle 14">
            <a:extLst>
              <a:ext uri="{FF2B5EF4-FFF2-40B4-BE49-F238E27FC236}">
                <a16:creationId xmlns:a16="http://schemas.microsoft.com/office/drawing/2014/main" id="{436F41FD-2E42-9D19-404B-193955ABAFC4}"/>
              </a:ext>
            </a:extLst>
          </p:cNvPr>
          <p:cNvSpPr/>
          <p:nvPr/>
        </p:nvSpPr>
        <p:spPr bwMode="gray">
          <a:xfrm>
            <a:off x="6587240" y="2366294"/>
            <a:ext cx="2052000"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Polycystic kidney disease</a:t>
            </a:r>
            <a:endParaRPr kumimoji="0" lang="en-GB" sz="1400" b="0"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26" name="Round Same Side Corner Rectangle 14">
            <a:extLst>
              <a:ext uri="{FF2B5EF4-FFF2-40B4-BE49-F238E27FC236}">
                <a16:creationId xmlns:a16="http://schemas.microsoft.com/office/drawing/2014/main" id="{311CC1A2-FCB7-BCF9-F4CB-B6A5D90A206F}"/>
              </a:ext>
            </a:extLst>
          </p:cNvPr>
          <p:cNvSpPr/>
          <p:nvPr/>
        </p:nvSpPr>
        <p:spPr bwMode="gray">
          <a:xfrm>
            <a:off x="1053288" y="2366294"/>
            <a:ext cx="2052000" cy="651047"/>
          </a:xfrm>
          <a:prstGeom prst="roundRect">
            <a:avLst/>
          </a:prstGeom>
          <a:solidFill>
            <a:schemeClr val="bg2">
              <a:lumMod val="20000"/>
              <a:lumOff val="80000"/>
            </a:schemeClr>
          </a:solidFill>
          <a:ln w="19050">
            <a:noFill/>
          </a:ln>
        </p:spPr>
        <p:style>
          <a:lnRef idx="1">
            <a:schemeClr val="accent2"/>
          </a:lnRef>
          <a:fillRef idx="3">
            <a:schemeClr val="accent2"/>
          </a:fillRef>
          <a:effectRef idx="2">
            <a:schemeClr val="accent2"/>
          </a:effectRef>
          <a:fontRef idx="minor">
            <a:schemeClr val="lt1"/>
          </a:fontRef>
        </p:style>
        <p:txBody>
          <a:bodyPr wrap="square" lIns="0" tIns="45696" rIns="0"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06C8C"/>
                </a:solidFill>
                <a:effectLst/>
                <a:uLnTx/>
                <a:uFillTx/>
                <a:latin typeface="Arial" panose="020B0604020202020204"/>
                <a:ea typeface="+mn-ea"/>
                <a:cs typeface="+mn-cs"/>
              </a:rPr>
              <a:t>IgAN</a:t>
            </a:r>
          </a:p>
        </p:txBody>
      </p:sp>
      <p:sp>
        <p:nvSpPr>
          <p:cNvPr id="27" name="Round Same Side Corner Rectangle 14">
            <a:extLst>
              <a:ext uri="{FF2B5EF4-FFF2-40B4-BE49-F238E27FC236}">
                <a16:creationId xmlns:a16="http://schemas.microsoft.com/office/drawing/2014/main" id="{E184AA59-ADDD-E1C7-2597-531E6E7BE77D}"/>
              </a:ext>
            </a:extLst>
          </p:cNvPr>
          <p:cNvSpPr/>
          <p:nvPr/>
        </p:nvSpPr>
        <p:spPr bwMode="gray">
          <a:xfrm>
            <a:off x="1053288" y="3097859"/>
            <a:ext cx="2052000" cy="651047"/>
          </a:xfrm>
          <a:prstGeom prst="roundRect">
            <a:avLst/>
          </a:prstGeom>
          <a:solidFill>
            <a:schemeClr val="bg2">
              <a:lumMod val="20000"/>
              <a:lumOff val="80000"/>
            </a:schemeClr>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06C8C"/>
                </a:solidFill>
                <a:effectLst/>
                <a:uLnTx/>
                <a:uFillTx/>
                <a:latin typeface="Arial" panose="020B0604020202020204"/>
                <a:ea typeface="+mn-ea"/>
                <a:cs typeface="+mn-cs"/>
              </a:rPr>
              <a:t>FSGS</a:t>
            </a:r>
          </a:p>
        </p:txBody>
      </p:sp>
      <p:sp>
        <p:nvSpPr>
          <p:cNvPr id="29" name="Round Same Side Corner Rectangle 14">
            <a:extLst>
              <a:ext uri="{FF2B5EF4-FFF2-40B4-BE49-F238E27FC236}">
                <a16:creationId xmlns:a16="http://schemas.microsoft.com/office/drawing/2014/main" id="{F85B522A-FEAA-EE60-82AC-8C10866EF6E4}"/>
              </a:ext>
            </a:extLst>
          </p:cNvPr>
          <p:cNvSpPr/>
          <p:nvPr/>
        </p:nvSpPr>
        <p:spPr bwMode="gray">
          <a:xfrm>
            <a:off x="6587240" y="3102993"/>
            <a:ext cx="2052000"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Alport syndrome</a:t>
            </a:r>
            <a:endParaRPr kumimoji="0" lang="en-GB" sz="1400" b="0"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99E730BF-405E-4F00-0350-9F9876DB14B5}"/>
              </a:ext>
            </a:extLst>
          </p:cNvPr>
          <p:cNvSpPr/>
          <p:nvPr/>
        </p:nvSpPr>
        <p:spPr>
          <a:xfrm>
            <a:off x="549288" y="1341590"/>
            <a:ext cx="720000" cy="720000"/>
          </a:xfrm>
          <a:prstGeom prst="ellipse">
            <a:avLst/>
          </a:prstGeom>
          <a:solidFill>
            <a:schemeClr val="bg1"/>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pic>
        <p:nvPicPr>
          <p:cNvPr id="16" name="Picture 15" descr="glomerulonephritis kidney disease glyph icon vector illustration ...">
            <a:extLst>
              <a:ext uri="{FF2B5EF4-FFF2-40B4-BE49-F238E27FC236}">
                <a16:creationId xmlns:a16="http://schemas.microsoft.com/office/drawing/2014/main" id="{4F74E809-4C24-1C57-3EDC-F935E2CD54F6}"/>
              </a:ext>
            </a:extLst>
          </p:cNvPr>
          <p:cNvPicPr>
            <a:picLocks noChangeAspect="1" noChangeArrowheads="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7671" y="1315274"/>
            <a:ext cx="847289" cy="8472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ACC7CCC-BBA5-C775-4244-232131C12BD8}"/>
              </a:ext>
            </a:extLst>
          </p:cNvPr>
          <p:cNvSpPr/>
          <p:nvPr/>
        </p:nvSpPr>
        <p:spPr>
          <a:xfrm>
            <a:off x="9263231" y="1597231"/>
            <a:ext cx="2628732" cy="1557045"/>
          </a:xfrm>
          <a:prstGeom prst="roundRect">
            <a:avLst>
              <a:gd name="adj" fmla="val 7536"/>
            </a:avLst>
          </a:prstGeom>
          <a:solidFill>
            <a:schemeClr val="accent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0000" t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 TUBULOINTERSTITIAL</a:t>
            </a:r>
            <a:endParaRPr kumimoji="0" lang="en-GB" sz="14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22" name="Round Same Side Corner Rectangle 14">
            <a:extLst>
              <a:ext uri="{FF2B5EF4-FFF2-40B4-BE49-F238E27FC236}">
                <a16:creationId xmlns:a16="http://schemas.microsoft.com/office/drawing/2014/main" id="{006AB5FE-42AD-1538-BA89-5D9B72576F1C}"/>
              </a:ext>
            </a:extLst>
          </p:cNvPr>
          <p:cNvSpPr/>
          <p:nvPr/>
        </p:nvSpPr>
        <p:spPr bwMode="gray">
          <a:xfrm>
            <a:off x="9551988" y="2252781"/>
            <a:ext cx="994661" cy="651975"/>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Acute</a:t>
            </a:r>
            <a:endParaRPr kumimoji="0" lang="en-GB" sz="1400" b="0"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23" name="Round Same Side Corner Rectangle 14">
            <a:extLst>
              <a:ext uri="{FF2B5EF4-FFF2-40B4-BE49-F238E27FC236}">
                <a16:creationId xmlns:a16="http://schemas.microsoft.com/office/drawing/2014/main" id="{9BF2E496-3688-1594-D840-04E59701D717}"/>
              </a:ext>
            </a:extLst>
          </p:cNvPr>
          <p:cNvSpPr/>
          <p:nvPr/>
        </p:nvSpPr>
        <p:spPr bwMode="gray">
          <a:xfrm>
            <a:off x="10638865" y="2253709"/>
            <a:ext cx="994661"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Chronic</a:t>
            </a:r>
            <a:endParaRPr kumimoji="0" lang="en-GB" sz="1400" b="0"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DF11D43E-6C08-9027-FA7D-1D4C2A70D685}"/>
              </a:ext>
            </a:extLst>
          </p:cNvPr>
          <p:cNvSpPr/>
          <p:nvPr/>
        </p:nvSpPr>
        <p:spPr>
          <a:xfrm>
            <a:off x="9263231" y="3753246"/>
            <a:ext cx="2628731" cy="716027"/>
          </a:xfrm>
          <a:prstGeom prst="roundRect">
            <a:avLst>
              <a:gd name="adj" fmla="val 19631"/>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INFECTIOUS </a:t>
            </a:r>
            <a:b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AND OBSTRUCTIVE</a:t>
            </a:r>
            <a:endParaRPr kumimoji="0" lang="en-GB" sz="14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54" name="Rectangle: Rounded Corners 53">
            <a:extLst>
              <a:ext uri="{FF2B5EF4-FFF2-40B4-BE49-F238E27FC236}">
                <a16:creationId xmlns:a16="http://schemas.microsoft.com/office/drawing/2014/main" id="{FFF9D011-DB12-1DBC-3220-6C70CB99B840}"/>
              </a:ext>
            </a:extLst>
          </p:cNvPr>
          <p:cNvSpPr/>
          <p:nvPr/>
        </p:nvSpPr>
        <p:spPr>
          <a:xfrm>
            <a:off x="3698907" y="1597232"/>
            <a:ext cx="2340000" cy="2307004"/>
          </a:xfrm>
          <a:prstGeom prst="roundRect">
            <a:avLst>
              <a:gd name="adj" fmla="val 7536"/>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VASCULAR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rial" panose="020B0604020202020204"/>
                <a:ea typeface="+mn-ea"/>
                <a:cs typeface="+mn-cs"/>
              </a:rPr>
              <a:t>Examples include:</a:t>
            </a:r>
            <a:endParaRPr kumimoji="0" lang="en-GB" sz="16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55" name="Round Same Side Corner Rectangle 14">
            <a:extLst>
              <a:ext uri="{FF2B5EF4-FFF2-40B4-BE49-F238E27FC236}">
                <a16:creationId xmlns:a16="http://schemas.microsoft.com/office/drawing/2014/main" id="{17B9D0B6-DDF4-393D-6A28-79B8576E92F2}"/>
              </a:ext>
            </a:extLst>
          </p:cNvPr>
          <p:cNvSpPr/>
          <p:nvPr/>
        </p:nvSpPr>
        <p:spPr bwMode="gray">
          <a:xfrm>
            <a:off x="3842907" y="2366294"/>
            <a:ext cx="2052000" cy="651047"/>
          </a:xfrm>
          <a:prstGeom prst="roundRect">
            <a:avLst/>
          </a:prstGeom>
          <a:solidFill>
            <a:schemeClr val="accent1">
              <a:lumMod val="20000"/>
              <a:lumOff val="80000"/>
            </a:schemeClr>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06C8C"/>
                </a:solidFill>
                <a:effectLst/>
                <a:uLnTx/>
                <a:uFillTx/>
                <a:latin typeface="Arial" panose="020B0604020202020204"/>
                <a:ea typeface="+mn-ea"/>
                <a:cs typeface="+mn-cs"/>
              </a:rPr>
              <a:t>Hypertensive nephrosclerosis</a:t>
            </a:r>
            <a:endParaRPr kumimoji="0" lang="en-GB" sz="1400" b="1"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56" name="Round Same Side Corner Rectangle 14">
            <a:extLst>
              <a:ext uri="{FF2B5EF4-FFF2-40B4-BE49-F238E27FC236}">
                <a16:creationId xmlns:a16="http://schemas.microsoft.com/office/drawing/2014/main" id="{E7FF2519-005E-D310-B408-9D3034EFD341}"/>
              </a:ext>
            </a:extLst>
          </p:cNvPr>
          <p:cNvSpPr/>
          <p:nvPr/>
        </p:nvSpPr>
        <p:spPr bwMode="gray">
          <a:xfrm>
            <a:off x="3842907" y="3097858"/>
            <a:ext cx="2052000"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Renal artery stenosis</a:t>
            </a:r>
            <a:endParaRPr kumimoji="0" lang="en-GB" sz="1400" b="0" i="0" u="none" strike="noStrike" kern="1200" cap="none" spc="0" normalizeH="0" baseline="30000" noProof="0">
              <a:ln>
                <a:noFill/>
              </a:ln>
              <a:solidFill>
                <a:srgbClr val="206C8C"/>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299EAA15-92D6-4FF5-200E-3876110AD948}"/>
              </a:ext>
            </a:extLst>
          </p:cNvPr>
          <p:cNvSpPr/>
          <p:nvPr/>
        </p:nvSpPr>
        <p:spPr>
          <a:xfrm>
            <a:off x="3316251" y="1340474"/>
            <a:ext cx="720000" cy="720000"/>
          </a:xfrm>
          <a:prstGeom prst="ellipse">
            <a:avLst/>
          </a:prstGeom>
          <a:solidFill>
            <a:schemeClr val="bg1"/>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pic>
        <p:nvPicPr>
          <p:cNvPr id="58" name="Picture 57">
            <a:extLst>
              <a:ext uri="{FF2B5EF4-FFF2-40B4-BE49-F238E27FC236}">
                <a16:creationId xmlns:a16="http://schemas.microsoft.com/office/drawing/2014/main" id="{DD0EAB84-C266-575E-52D5-54432BDFFE1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GlowEdges/>
                    </a14:imgEffect>
                    <a14:imgEffect>
                      <a14:saturation sat="0"/>
                    </a14:imgEffect>
                    <a14:imgEffect>
                      <a14:brightnessContrast contrast="-40000"/>
                    </a14:imgEffect>
                  </a14:imgLayer>
                </a14:imgProps>
              </a:ext>
            </a:extLst>
          </a:blip>
          <a:stretch>
            <a:fillRect/>
          </a:stretch>
        </p:blipFill>
        <p:spPr>
          <a:xfrm>
            <a:off x="3383066" y="1365108"/>
            <a:ext cx="586370" cy="586370"/>
          </a:xfrm>
          <a:prstGeom prst="rect">
            <a:avLst/>
          </a:prstGeom>
          <a:ln>
            <a:noFill/>
          </a:ln>
        </p:spPr>
      </p:pic>
      <p:sp>
        <p:nvSpPr>
          <p:cNvPr id="21" name="Rectangle: Rounded Corners 20">
            <a:extLst>
              <a:ext uri="{FF2B5EF4-FFF2-40B4-BE49-F238E27FC236}">
                <a16:creationId xmlns:a16="http://schemas.microsoft.com/office/drawing/2014/main" id="{E814F254-FD90-02C5-0116-537BD38D7008}"/>
              </a:ext>
            </a:extLst>
          </p:cNvPr>
          <p:cNvSpPr/>
          <p:nvPr/>
        </p:nvSpPr>
        <p:spPr>
          <a:xfrm>
            <a:off x="9263231" y="5223601"/>
            <a:ext cx="2628731" cy="719999"/>
          </a:xfrm>
          <a:prstGeom prst="roundRect">
            <a:avLst>
              <a:gd name="adj" fmla="val 16943"/>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 UNKNOWN  </a:t>
            </a:r>
            <a:b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ETIOLOGY</a:t>
            </a:r>
            <a:endParaRPr kumimoji="0" lang="en-GB" sz="14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9" name="Round Same Side Corner Rectangle 14">
            <a:extLst>
              <a:ext uri="{FF2B5EF4-FFF2-40B4-BE49-F238E27FC236}">
                <a16:creationId xmlns:a16="http://schemas.microsoft.com/office/drawing/2014/main" id="{63E42E50-28F2-12F9-1D8B-3B2BC89BEEFE}"/>
              </a:ext>
            </a:extLst>
          </p:cNvPr>
          <p:cNvSpPr/>
          <p:nvPr/>
        </p:nvSpPr>
        <p:spPr bwMode="gray">
          <a:xfrm>
            <a:off x="1053288" y="4560989"/>
            <a:ext cx="2052000" cy="651047"/>
          </a:xfrm>
          <a:prstGeom prst="roundRect">
            <a:avLst/>
          </a:prstGeom>
          <a:solidFill>
            <a:schemeClr val="bg1"/>
          </a:solidFill>
          <a:ln w="19050">
            <a:noFill/>
          </a:ln>
        </p:spPr>
        <p:style>
          <a:lnRef idx="1">
            <a:schemeClr val="accent2"/>
          </a:lnRef>
          <a:fillRef idx="3">
            <a:schemeClr val="accent2"/>
          </a:fillRef>
          <a:effectRef idx="2">
            <a:schemeClr val="accent2"/>
          </a:effectRef>
          <a:fontRef idx="minor">
            <a:schemeClr val="lt1"/>
          </a:fontRef>
        </p:style>
        <p:txBody>
          <a:bodyPr wrap="square" lIns="91392" tIns="45696" rIns="91392" bIns="45696" rtlCol="0" anchor="ctr">
            <a:noAutofit/>
          </a:bodyPr>
          <a:lstStyle/>
          <a:p>
            <a:pPr marL="0" marR="0" lvl="0" indent="0" algn="ctr" defTabSz="1214282"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6C8C"/>
                </a:solidFill>
                <a:effectLst/>
                <a:uLnTx/>
                <a:uFillTx/>
                <a:latin typeface="Arial" panose="020B0604020202020204"/>
                <a:ea typeface="+mn-ea"/>
                <a:cs typeface="+mn-cs"/>
              </a:rPr>
              <a:t>Mesangial proliferative glomerulonephritis</a:t>
            </a:r>
          </a:p>
        </p:txBody>
      </p:sp>
      <p:sp>
        <p:nvSpPr>
          <p:cNvPr id="59" name="Oval 58">
            <a:extLst>
              <a:ext uri="{FF2B5EF4-FFF2-40B4-BE49-F238E27FC236}">
                <a16:creationId xmlns:a16="http://schemas.microsoft.com/office/drawing/2014/main" id="{75C171BF-06C5-51EA-B4F5-ED64F2EF8AF8}"/>
              </a:ext>
            </a:extLst>
          </p:cNvPr>
          <p:cNvSpPr>
            <a:spLocks noChangeAspect="1"/>
          </p:cNvSpPr>
          <p:nvPr/>
        </p:nvSpPr>
        <p:spPr>
          <a:xfrm>
            <a:off x="531672" y="1252350"/>
            <a:ext cx="828000" cy="8280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0" name="Picture 59" descr="glomerulonephritis kidney disease glyph icon vector illustration ...">
            <a:extLst>
              <a:ext uri="{FF2B5EF4-FFF2-40B4-BE49-F238E27FC236}">
                <a16:creationId xmlns:a16="http://schemas.microsoft.com/office/drawing/2014/main" id="{2A833564-E0F8-D2F5-CEA4-9DBE4F5668C6}"/>
              </a:ext>
            </a:extLst>
          </p:cNvPr>
          <p:cNvPicPr>
            <a:picLocks noChangeAspect="1" noChangeArrowheads="1"/>
          </p:cNvPicPr>
          <p:nvPr/>
        </p:nvPicPr>
        <p:blipFill>
          <a:blip r:embed="rId3">
            <a:clrChange>
              <a:clrFrom>
                <a:srgbClr val="FFFFFF"/>
              </a:clrFrom>
              <a:clrTo>
                <a:srgbClr val="FFFFFF">
                  <a:alpha val="0"/>
                </a:srgbClr>
              </a:clrTo>
            </a:clrChange>
            <a:lum bright="70000" contrast="-70000"/>
            <a:alphaModFix/>
            <a:extLst>
              <a:ext uri="{28A0092B-C50C-407E-A947-70E740481C1C}">
                <a14:useLocalDpi xmlns:a14="http://schemas.microsoft.com/office/drawing/2010/main"/>
              </a:ext>
            </a:extLst>
          </a:blip>
          <a:srcRect/>
          <a:stretch>
            <a:fillRect/>
          </a:stretch>
        </p:blipFill>
        <p:spPr bwMode="auto">
          <a:xfrm>
            <a:off x="450425" y="1182789"/>
            <a:ext cx="1003027" cy="10030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D0913593-708A-2713-2113-327C45A2DB05}"/>
              </a:ext>
            </a:extLst>
          </p:cNvPr>
          <p:cNvSpPr>
            <a:spLocks noChangeAspect="1"/>
          </p:cNvSpPr>
          <p:nvPr/>
        </p:nvSpPr>
        <p:spPr>
          <a:xfrm>
            <a:off x="3316251" y="1252350"/>
            <a:ext cx="828000" cy="828000"/>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chemeClr val="accent6">
                  <a:lumMod val="20000"/>
                  <a:lumOff val="80000"/>
                </a:schemeClr>
              </a:solidFill>
              <a:effectLst/>
              <a:uLnTx/>
              <a:uFillTx/>
              <a:latin typeface="Arial" panose="020B0604020202020204"/>
              <a:ea typeface="+mn-ea"/>
              <a:cs typeface="+mn-cs"/>
            </a:endParaRPr>
          </a:p>
        </p:txBody>
      </p:sp>
      <p:pic>
        <p:nvPicPr>
          <p:cNvPr id="53" name="Picture 52">
            <a:extLst>
              <a:ext uri="{FF2B5EF4-FFF2-40B4-BE49-F238E27FC236}">
                <a16:creationId xmlns:a16="http://schemas.microsoft.com/office/drawing/2014/main" id="{8D77627B-F476-BF4D-FF53-9FBD4D2D025B}"/>
              </a:ext>
            </a:extLst>
          </p:cNvPr>
          <p:cNvPicPr>
            <a:picLocks noChangeAspect="1"/>
          </p:cNvPicPr>
          <p:nvPr/>
        </p:nvPicPr>
        <p:blipFill>
          <a:blip r:embed="rId6">
            <a:alphaModFix/>
            <a:lum bright="70000" contrast="-70000"/>
            <a:clrChange>
              <a:clrFrom>
                <a:srgbClr val="FFFFFF"/>
              </a:clrFrom>
              <a:clrTo>
                <a:srgbClr val="FFFFFF">
                  <a:alpha val="0"/>
                </a:srgbClr>
              </a:clrTo>
            </a:clrChange>
            <a:extLst>
              <a:ext uri="{BEBA8EAE-BF5A-486C-A8C5-ECC9F3942E4B}">
                <a14:imgProps xmlns:a14="http://schemas.microsoft.com/office/drawing/2010/main">
                  <a14:imgLayer r:embed="rId5">
                    <a14:imgEffect>
                      <a14:artisticGlowEdges/>
                    </a14:imgEffect>
                    <a14:imgEffect>
                      <a14:colorTemperature colorTemp="4700"/>
                    </a14:imgEffect>
                    <a14:imgEffect>
                      <a14:saturation sat="66000"/>
                    </a14:imgEffect>
                    <a14:imgEffect>
                      <a14:brightnessContrast bright="20000" contrast="40000"/>
                    </a14:imgEffect>
                  </a14:imgLayer>
                </a14:imgProps>
              </a:ext>
            </a:extLst>
          </a:blip>
          <a:stretch>
            <a:fillRect/>
          </a:stretch>
        </p:blipFill>
        <p:spPr>
          <a:xfrm rot="240570">
            <a:off x="3420215" y="1350401"/>
            <a:ext cx="628248" cy="628248"/>
          </a:xfrm>
          <a:prstGeom prst="rect">
            <a:avLst/>
          </a:prstGeom>
          <a:noFill/>
          <a:effectLst>
            <a:outerShdw blurRad="63500" sx="102000" sy="102000" algn="ctr" rotWithShape="0">
              <a:prstClr val="black">
                <a:alpha val="40000"/>
              </a:prstClr>
            </a:outerShdw>
          </a:effectLst>
        </p:spPr>
      </p:pic>
      <p:sp>
        <p:nvSpPr>
          <p:cNvPr id="63" name="Oval 62">
            <a:extLst>
              <a:ext uri="{FF2B5EF4-FFF2-40B4-BE49-F238E27FC236}">
                <a16:creationId xmlns:a16="http://schemas.microsoft.com/office/drawing/2014/main" id="{5AB901B3-B002-D8AA-E627-7BCE5EDDB9A7}"/>
              </a:ext>
            </a:extLst>
          </p:cNvPr>
          <p:cNvSpPr>
            <a:spLocks noChangeAspect="1"/>
          </p:cNvSpPr>
          <p:nvPr/>
        </p:nvSpPr>
        <p:spPr>
          <a:xfrm>
            <a:off x="6092441" y="1252350"/>
            <a:ext cx="828000" cy="828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DE208862-F0F2-4602-0791-66C5D010490C}"/>
              </a:ext>
            </a:extLst>
          </p:cNvPr>
          <p:cNvGrpSpPr/>
          <p:nvPr/>
        </p:nvGrpSpPr>
        <p:grpSpPr>
          <a:xfrm rot="1067952">
            <a:off x="6373213" y="1309972"/>
            <a:ext cx="300984" cy="729634"/>
            <a:chOff x="-1036638" y="2090738"/>
            <a:chExt cx="669925" cy="1624012"/>
          </a:xfrm>
          <a:solidFill>
            <a:schemeClr val="bg1">
              <a:lumMod val="95000"/>
            </a:schemeClr>
          </a:solidFill>
          <a:effectLst>
            <a:outerShdw blurRad="63500" sx="102000" sy="102000" algn="ctr" rotWithShape="0">
              <a:prstClr val="black">
                <a:alpha val="40000"/>
              </a:prstClr>
            </a:outerShdw>
          </a:effectLst>
        </p:grpSpPr>
        <p:sp>
          <p:nvSpPr>
            <p:cNvPr id="65" name="Freeform 529">
              <a:extLst>
                <a:ext uri="{FF2B5EF4-FFF2-40B4-BE49-F238E27FC236}">
                  <a16:creationId xmlns:a16="http://schemas.microsoft.com/office/drawing/2014/main" id="{C1614437-1127-D825-2D4D-02CF25664A01}"/>
                </a:ext>
              </a:extLst>
            </p:cNvPr>
            <p:cNvSpPr>
              <a:spLocks noEditPoints="1"/>
            </p:cNvSpPr>
            <p:nvPr/>
          </p:nvSpPr>
          <p:spPr bwMode="auto">
            <a:xfrm>
              <a:off x="-1036638" y="2090738"/>
              <a:ext cx="669925" cy="1624012"/>
            </a:xfrm>
            <a:custGeom>
              <a:avLst/>
              <a:gdLst>
                <a:gd name="T0" fmla="*/ 2275 w 2275"/>
                <a:gd name="T1" fmla="*/ 2763 h 5520"/>
                <a:gd name="T2" fmla="*/ 1424 w 2275"/>
                <a:gd name="T3" fmla="*/ 1385 h 5520"/>
                <a:gd name="T4" fmla="*/ 2275 w 2275"/>
                <a:gd name="T5" fmla="*/ 6 h 5520"/>
                <a:gd name="T6" fmla="*/ 2275 w 2275"/>
                <a:gd name="T7" fmla="*/ 0 h 5520"/>
                <a:gd name="T8" fmla="*/ 1940 w 2275"/>
                <a:gd name="T9" fmla="*/ 0 h 5520"/>
                <a:gd name="T10" fmla="*/ 1940 w 2275"/>
                <a:gd name="T11" fmla="*/ 6 h 5520"/>
                <a:gd name="T12" fmla="*/ 1137 w 2275"/>
                <a:gd name="T13" fmla="*/ 1180 h 5520"/>
                <a:gd name="T14" fmla="*/ 335 w 2275"/>
                <a:gd name="T15" fmla="*/ 7 h 5520"/>
                <a:gd name="T16" fmla="*/ 335 w 2275"/>
                <a:gd name="T17" fmla="*/ 0 h 5520"/>
                <a:gd name="T18" fmla="*/ 0 w 2275"/>
                <a:gd name="T19" fmla="*/ 0 h 5520"/>
                <a:gd name="T20" fmla="*/ 0 w 2275"/>
                <a:gd name="T21" fmla="*/ 7 h 5520"/>
                <a:gd name="T22" fmla="*/ 851 w 2275"/>
                <a:gd name="T23" fmla="*/ 1385 h 5520"/>
                <a:gd name="T24" fmla="*/ 0 w 2275"/>
                <a:gd name="T25" fmla="*/ 2763 h 5520"/>
                <a:gd name="T26" fmla="*/ 851 w 2275"/>
                <a:gd name="T27" fmla="*/ 4142 h 5520"/>
                <a:gd name="T28" fmla="*/ 0 w 2275"/>
                <a:gd name="T29" fmla="*/ 5520 h 5520"/>
                <a:gd name="T30" fmla="*/ 335 w 2275"/>
                <a:gd name="T31" fmla="*/ 5520 h 5520"/>
                <a:gd name="T32" fmla="*/ 1138 w 2275"/>
                <a:gd name="T33" fmla="*/ 4347 h 5520"/>
                <a:gd name="T34" fmla="*/ 1940 w 2275"/>
                <a:gd name="T35" fmla="*/ 5520 h 5520"/>
                <a:gd name="T36" fmla="*/ 2275 w 2275"/>
                <a:gd name="T37" fmla="*/ 5520 h 5520"/>
                <a:gd name="T38" fmla="*/ 1424 w 2275"/>
                <a:gd name="T39" fmla="*/ 4142 h 5520"/>
                <a:gd name="T40" fmla="*/ 2275 w 2275"/>
                <a:gd name="T41" fmla="*/ 2763 h 5520"/>
                <a:gd name="T42" fmla="*/ 1138 w 2275"/>
                <a:gd name="T43" fmla="*/ 3936 h 5520"/>
                <a:gd name="T44" fmla="*/ 335 w 2275"/>
                <a:gd name="T45" fmla="*/ 2763 h 5520"/>
                <a:gd name="T46" fmla="*/ 1137 w 2275"/>
                <a:gd name="T47" fmla="*/ 1590 h 5520"/>
                <a:gd name="T48" fmla="*/ 1940 w 2275"/>
                <a:gd name="T49" fmla="*/ 2763 h 5520"/>
                <a:gd name="T50" fmla="*/ 1138 w 2275"/>
                <a:gd name="T51" fmla="*/ 3936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5" h="5520">
                  <a:moveTo>
                    <a:pt x="2275" y="2763"/>
                  </a:moveTo>
                  <a:cubicBezTo>
                    <a:pt x="2275" y="2087"/>
                    <a:pt x="1855" y="1702"/>
                    <a:pt x="1424" y="1385"/>
                  </a:cubicBezTo>
                  <a:cubicBezTo>
                    <a:pt x="1855" y="1068"/>
                    <a:pt x="2275" y="683"/>
                    <a:pt x="2275" y="6"/>
                  </a:cubicBezTo>
                  <a:cubicBezTo>
                    <a:pt x="2275" y="4"/>
                    <a:pt x="2275" y="2"/>
                    <a:pt x="2275" y="0"/>
                  </a:cubicBezTo>
                  <a:cubicBezTo>
                    <a:pt x="1940" y="0"/>
                    <a:pt x="1940" y="0"/>
                    <a:pt x="1940" y="0"/>
                  </a:cubicBezTo>
                  <a:cubicBezTo>
                    <a:pt x="1940" y="2"/>
                    <a:pt x="1940" y="4"/>
                    <a:pt x="1940" y="6"/>
                  </a:cubicBezTo>
                  <a:cubicBezTo>
                    <a:pt x="1940" y="569"/>
                    <a:pt x="1578" y="864"/>
                    <a:pt x="1137" y="1180"/>
                  </a:cubicBezTo>
                  <a:cubicBezTo>
                    <a:pt x="697" y="864"/>
                    <a:pt x="335" y="569"/>
                    <a:pt x="335" y="7"/>
                  </a:cubicBezTo>
                  <a:cubicBezTo>
                    <a:pt x="335" y="5"/>
                    <a:pt x="335" y="2"/>
                    <a:pt x="335" y="0"/>
                  </a:cubicBezTo>
                  <a:cubicBezTo>
                    <a:pt x="0" y="0"/>
                    <a:pt x="0" y="0"/>
                    <a:pt x="0" y="0"/>
                  </a:cubicBezTo>
                  <a:cubicBezTo>
                    <a:pt x="0" y="2"/>
                    <a:pt x="0" y="5"/>
                    <a:pt x="0" y="7"/>
                  </a:cubicBezTo>
                  <a:cubicBezTo>
                    <a:pt x="0" y="683"/>
                    <a:pt x="420" y="1068"/>
                    <a:pt x="851" y="1385"/>
                  </a:cubicBezTo>
                  <a:cubicBezTo>
                    <a:pt x="420" y="1702"/>
                    <a:pt x="0" y="2087"/>
                    <a:pt x="0" y="2763"/>
                  </a:cubicBezTo>
                  <a:cubicBezTo>
                    <a:pt x="0" y="3439"/>
                    <a:pt x="420" y="3825"/>
                    <a:pt x="851" y="4142"/>
                  </a:cubicBezTo>
                  <a:cubicBezTo>
                    <a:pt x="420" y="4459"/>
                    <a:pt x="0" y="4844"/>
                    <a:pt x="0" y="5520"/>
                  </a:cubicBezTo>
                  <a:cubicBezTo>
                    <a:pt x="335" y="5520"/>
                    <a:pt x="335" y="5520"/>
                    <a:pt x="335" y="5520"/>
                  </a:cubicBezTo>
                  <a:cubicBezTo>
                    <a:pt x="335" y="4958"/>
                    <a:pt x="697" y="4662"/>
                    <a:pt x="1138" y="4347"/>
                  </a:cubicBezTo>
                  <a:cubicBezTo>
                    <a:pt x="1578" y="4662"/>
                    <a:pt x="1940" y="4958"/>
                    <a:pt x="1940" y="5520"/>
                  </a:cubicBezTo>
                  <a:cubicBezTo>
                    <a:pt x="2275" y="5520"/>
                    <a:pt x="2275" y="5520"/>
                    <a:pt x="2275" y="5520"/>
                  </a:cubicBezTo>
                  <a:cubicBezTo>
                    <a:pt x="2275" y="4844"/>
                    <a:pt x="1855" y="4459"/>
                    <a:pt x="1424" y="4142"/>
                  </a:cubicBezTo>
                  <a:cubicBezTo>
                    <a:pt x="1855" y="3824"/>
                    <a:pt x="2275" y="3439"/>
                    <a:pt x="2275" y="2763"/>
                  </a:cubicBezTo>
                  <a:close/>
                  <a:moveTo>
                    <a:pt x="1138" y="3936"/>
                  </a:moveTo>
                  <a:cubicBezTo>
                    <a:pt x="697" y="3621"/>
                    <a:pt x="335" y="3325"/>
                    <a:pt x="335" y="2763"/>
                  </a:cubicBezTo>
                  <a:cubicBezTo>
                    <a:pt x="335" y="2201"/>
                    <a:pt x="697" y="1906"/>
                    <a:pt x="1137" y="1590"/>
                  </a:cubicBezTo>
                  <a:cubicBezTo>
                    <a:pt x="1578" y="1906"/>
                    <a:pt x="1940" y="2201"/>
                    <a:pt x="1940" y="2763"/>
                  </a:cubicBezTo>
                  <a:cubicBezTo>
                    <a:pt x="1940" y="3325"/>
                    <a:pt x="1578" y="3621"/>
                    <a:pt x="1138" y="39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66" name="Freeform 530">
              <a:extLst>
                <a:ext uri="{FF2B5EF4-FFF2-40B4-BE49-F238E27FC236}">
                  <a16:creationId xmlns:a16="http://schemas.microsoft.com/office/drawing/2014/main" id="{87059C5F-C412-0E9A-12F1-031DA202DB2C}"/>
                </a:ext>
              </a:extLst>
            </p:cNvPr>
            <p:cNvSpPr>
              <a:spLocks/>
            </p:cNvSpPr>
            <p:nvPr/>
          </p:nvSpPr>
          <p:spPr bwMode="auto">
            <a:xfrm>
              <a:off x="-925513" y="2874963"/>
              <a:ext cx="441325" cy="58737"/>
            </a:xfrm>
            <a:custGeom>
              <a:avLst/>
              <a:gdLst>
                <a:gd name="T0" fmla="*/ 1403 w 1501"/>
                <a:gd name="T1" fmla="*/ 0 h 195"/>
                <a:gd name="T2" fmla="*/ 97 w 1501"/>
                <a:gd name="T3" fmla="*/ 0 h 195"/>
                <a:gd name="T4" fmla="*/ 0 w 1501"/>
                <a:gd name="T5" fmla="*/ 98 h 195"/>
                <a:gd name="T6" fmla="*/ 97 w 1501"/>
                <a:gd name="T7" fmla="*/ 195 h 195"/>
                <a:gd name="T8" fmla="*/ 1403 w 1501"/>
                <a:gd name="T9" fmla="*/ 195 h 195"/>
                <a:gd name="T10" fmla="*/ 1501 w 1501"/>
                <a:gd name="T11" fmla="*/ 98 h 195"/>
                <a:gd name="T12" fmla="*/ 1403 w 1501"/>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1501" h="195">
                  <a:moveTo>
                    <a:pt x="1403" y="0"/>
                  </a:moveTo>
                  <a:cubicBezTo>
                    <a:pt x="97" y="0"/>
                    <a:pt x="97" y="0"/>
                    <a:pt x="97" y="0"/>
                  </a:cubicBezTo>
                  <a:cubicBezTo>
                    <a:pt x="43" y="0"/>
                    <a:pt x="0" y="44"/>
                    <a:pt x="0" y="98"/>
                  </a:cubicBezTo>
                  <a:cubicBezTo>
                    <a:pt x="0" y="152"/>
                    <a:pt x="43" y="195"/>
                    <a:pt x="97" y="195"/>
                  </a:cubicBezTo>
                  <a:cubicBezTo>
                    <a:pt x="1403" y="195"/>
                    <a:pt x="1403" y="195"/>
                    <a:pt x="1403" y="195"/>
                  </a:cubicBezTo>
                  <a:cubicBezTo>
                    <a:pt x="1457" y="195"/>
                    <a:pt x="1501" y="152"/>
                    <a:pt x="1501" y="98"/>
                  </a:cubicBezTo>
                  <a:cubicBezTo>
                    <a:pt x="1501" y="44"/>
                    <a:pt x="1457" y="0"/>
                    <a:pt x="140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67" name="Freeform 531">
              <a:extLst>
                <a:ext uri="{FF2B5EF4-FFF2-40B4-BE49-F238E27FC236}">
                  <a16:creationId xmlns:a16="http://schemas.microsoft.com/office/drawing/2014/main" id="{1077CABA-E6F2-0D02-96DF-77733ABCCFAF}"/>
                </a:ext>
              </a:extLst>
            </p:cNvPr>
            <p:cNvSpPr>
              <a:spLocks/>
            </p:cNvSpPr>
            <p:nvPr/>
          </p:nvSpPr>
          <p:spPr bwMode="auto">
            <a:xfrm>
              <a:off x="-896938" y="2767013"/>
              <a:ext cx="384175" cy="53975"/>
            </a:xfrm>
            <a:custGeom>
              <a:avLst/>
              <a:gdLst>
                <a:gd name="T0" fmla="*/ 91 w 1309"/>
                <a:gd name="T1" fmla="*/ 181 h 181"/>
                <a:gd name="T2" fmla="*/ 1218 w 1309"/>
                <a:gd name="T3" fmla="*/ 181 h 181"/>
                <a:gd name="T4" fmla="*/ 1309 w 1309"/>
                <a:gd name="T5" fmla="*/ 91 h 181"/>
                <a:gd name="T6" fmla="*/ 1218 w 1309"/>
                <a:gd name="T7" fmla="*/ 0 h 181"/>
                <a:gd name="T8" fmla="*/ 91 w 1309"/>
                <a:gd name="T9" fmla="*/ 0 h 181"/>
                <a:gd name="T10" fmla="*/ 0 w 1309"/>
                <a:gd name="T11" fmla="*/ 91 h 181"/>
                <a:gd name="T12" fmla="*/ 91 w 1309"/>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309" h="181">
                  <a:moveTo>
                    <a:pt x="91" y="181"/>
                  </a:moveTo>
                  <a:cubicBezTo>
                    <a:pt x="1218" y="181"/>
                    <a:pt x="1218" y="181"/>
                    <a:pt x="1218" y="181"/>
                  </a:cubicBezTo>
                  <a:cubicBezTo>
                    <a:pt x="1268" y="181"/>
                    <a:pt x="1309" y="141"/>
                    <a:pt x="1309" y="91"/>
                  </a:cubicBezTo>
                  <a:cubicBezTo>
                    <a:pt x="1309" y="41"/>
                    <a:pt x="1268" y="0"/>
                    <a:pt x="1218" y="0"/>
                  </a:cubicBezTo>
                  <a:cubicBezTo>
                    <a:pt x="91" y="0"/>
                    <a:pt x="91" y="0"/>
                    <a:pt x="91" y="0"/>
                  </a:cubicBezTo>
                  <a:cubicBezTo>
                    <a:pt x="41" y="0"/>
                    <a:pt x="0" y="41"/>
                    <a:pt x="0" y="91"/>
                  </a:cubicBezTo>
                  <a:cubicBezTo>
                    <a:pt x="0" y="141"/>
                    <a:pt x="41" y="181"/>
                    <a:pt x="91"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68" name="Freeform 532">
              <a:extLst>
                <a:ext uri="{FF2B5EF4-FFF2-40B4-BE49-F238E27FC236}">
                  <a16:creationId xmlns:a16="http://schemas.microsoft.com/office/drawing/2014/main" id="{F88A2A53-7347-B0BB-1212-6EE3A0FDDBC7}"/>
                </a:ext>
              </a:extLst>
            </p:cNvPr>
            <p:cNvSpPr>
              <a:spLocks/>
            </p:cNvSpPr>
            <p:nvPr/>
          </p:nvSpPr>
          <p:spPr bwMode="auto">
            <a:xfrm>
              <a:off x="-827088" y="2662238"/>
              <a:ext cx="244475" cy="42862"/>
            </a:xfrm>
            <a:custGeom>
              <a:avLst/>
              <a:gdLst>
                <a:gd name="T0" fmla="*/ 71 w 827"/>
                <a:gd name="T1" fmla="*/ 141 h 141"/>
                <a:gd name="T2" fmla="*/ 756 w 827"/>
                <a:gd name="T3" fmla="*/ 141 h 141"/>
                <a:gd name="T4" fmla="*/ 827 w 827"/>
                <a:gd name="T5" fmla="*/ 71 h 141"/>
                <a:gd name="T6" fmla="*/ 756 w 827"/>
                <a:gd name="T7" fmla="*/ 0 h 141"/>
                <a:gd name="T8" fmla="*/ 71 w 827"/>
                <a:gd name="T9" fmla="*/ 0 h 141"/>
                <a:gd name="T10" fmla="*/ 0 w 827"/>
                <a:gd name="T11" fmla="*/ 71 h 141"/>
                <a:gd name="T12" fmla="*/ 71 w 827"/>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827" h="141">
                  <a:moveTo>
                    <a:pt x="71" y="141"/>
                  </a:moveTo>
                  <a:cubicBezTo>
                    <a:pt x="756" y="141"/>
                    <a:pt x="756" y="141"/>
                    <a:pt x="756" y="141"/>
                  </a:cubicBezTo>
                  <a:cubicBezTo>
                    <a:pt x="795" y="141"/>
                    <a:pt x="827" y="110"/>
                    <a:pt x="827" y="71"/>
                  </a:cubicBezTo>
                  <a:cubicBezTo>
                    <a:pt x="827" y="32"/>
                    <a:pt x="795" y="0"/>
                    <a:pt x="756" y="0"/>
                  </a:cubicBezTo>
                  <a:cubicBezTo>
                    <a:pt x="71" y="0"/>
                    <a:pt x="71" y="0"/>
                    <a:pt x="71" y="0"/>
                  </a:cubicBezTo>
                  <a:cubicBezTo>
                    <a:pt x="32" y="0"/>
                    <a:pt x="0" y="32"/>
                    <a:pt x="0" y="71"/>
                  </a:cubicBezTo>
                  <a:cubicBezTo>
                    <a:pt x="0" y="110"/>
                    <a:pt x="32" y="141"/>
                    <a:pt x="71"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69" name="Freeform 533">
              <a:extLst>
                <a:ext uri="{FF2B5EF4-FFF2-40B4-BE49-F238E27FC236}">
                  <a16:creationId xmlns:a16="http://schemas.microsoft.com/office/drawing/2014/main" id="{A3126B6E-19DA-0983-B470-C9095FE4811F}"/>
                </a:ext>
              </a:extLst>
            </p:cNvPr>
            <p:cNvSpPr>
              <a:spLocks/>
            </p:cNvSpPr>
            <p:nvPr/>
          </p:nvSpPr>
          <p:spPr bwMode="auto">
            <a:xfrm>
              <a:off x="-896938" y="3617913"/>
              <a:ext cx="384175" cy="53975"/>
            </a:xfrm>
            <a:custGeom>
              <a:avLst/>
              <a:gdLst>
                <a:gd name="T0" fmla="*/ 1218 w 1309"/>
                <a:gd name="T1" fmla="*/ 0 h 182"/>
                <a:gd name="T2" fmla="*/ 91 w 1309"/>
                <a:gd name="T3" fmla="*/ 0 h 182"/>
                <a:gd name="T4" fmla="*/ 0 w 1309"/>
                <a:gd name="T5" fmla="*/ 91 h 182"/>
                <a:gd name="T6" fmla="*/ 91 w 1309"/>
                <a:gd name="T7" fmla="*/ 182 h 182"/>
                <a:gd name="T8" fmla="*/ 1218 w 1309"/>
                <a:gd name="T9" fmla="*/ 182 h 182"/>
                <a:gd name="T10" fmla="*/ 1309 w 1309"/>
                <a:gd name="T11" fmla="*/ 91 h 182"/>
                <a:gd name="T12" fmla="*/ 1218 w 1309"/>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1309" h="182">
                  <a:moveTo>
                    <a:pt x="1218" y="0"/>
                  </a:moveTo>
                  <a:cubicBezTo>
                    <a:pt x="91" y="0"/>
                    <a:pt x="91" y="0"/>
                    <a:pt x="91" y="0"/>
                  </a:cubicBezTo>
                  <a:cubicBezTo>
                    <a:pt x="41" y="0"/>
                    <a:pt x="0" y="41"/>
                    <a:pt x="0" y="91"/>
                  </a:cubicBezTo>
                  <a:cubicBezTo>
                    <a:pt x="0" y="141"/>
                    <a:pt x="41" y="182"/>
                    <a:pt x="91" y="182"/>
                  </a:cubicBezTo>
                  <a:cubicBezTo>
                    <a:pt x="1218" y="182"/>
                    <a:pt x="1218" y="182"/>
                    <a:pt x="1218" y="182"/>
                  </a:cubicBezTo>
                  <a:cubicBezTo>
                    <a:pt x="1268" y="182"/>
                    <a:pt x="1309" y="141"/>
                    <a:pt x="1309" y="91"/>
                  </a:cubicBezTo>
                  <a:cubicBezTo>
                    <a:pt x="1309" y="41"/>
                    <a:pt x="1268" y="0"/>
                    <a:pt x="1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0" name="Freeform 534">
              <a:extLst>
                <a:ext uri="{FF2B5EF4-FFF2-40B4-BE49-F238E27FC236}">
                  <a16:creationId xmlns:a16="http://schemas.microsoft.com/office/drawing/2014/main" id="{7F777B48-BCC2-B51C-BCD4-DE672E8A2D9C}"/>
                </a:ext>
              </a:extLst>
            </p:cNvPr>
            <p:cNvSpPr>
              <a:spLocks/>
            </p:cNvSpPr>
            <p:nvPr/>
          </p:nvSpPr>
          <p:spPr bwMode="auto">
            <a:xfrm>
              <a:off x="-827088" y="3513138"/>
              <a:ext cx="244475" cy="42862"/>
            </a:xfrm>
            <a:custGeom>
              <a:avLst/>
              <a:gdLst>
                <a:gd name="T0" fmla="*/ 756 w 827"/>
                <a:gd name="T1" fmla="*/ 142 h 142"/>
                <a:gd name="T2" fmla="*/ 827 w 827"/>
                <a:gd name="T3" fmla="*/ 71 h 142"/>
                <a:gd name="T4" fmla="*/ 756 w 827"/>
                <a:gd name="T5" fmla="*/ 0 h 142"/>
                <a:gd name="T6" fmla="*/ 71 w 827"/>
                <a:gd name="T7" fmla="*/ 0 h 142"/>
                <a:gd name="T8" fmla="*/ 0 w 827"/>
                <a:gd name="T9" fmla="*/ 71 h 142"/>
                <a:gd name="T10" fmla="*/ 71 w 827"/>
                <a:gd name="T11" fmla="*/ 142 h 142"/>
                <a:gd name="T12" fmla="*/ 756 w 827"/>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827" h="142">
                  <a:moveTo>
                    <a:pt x="756" y="142"/>
                  </a:moveTo>
                  <a:cubicBezTo>
                    <a:pt x="795" y="142"/>
                    <a:pt x="827" y="110"/>
                    <a:pt x="827" y="71"/>
                  </a:cubicBezTo>
                  <a:cubicBezTo>
                    <a:pt x="827" y="32"/>
                    <a:pt x="795" y="0"/>
                    <a:pt x="756" y="0"/>
                  </a:cubicBezTo>
                  <a:cubicBezTo>
                    <a:pt x="71" y="0"/>
                    <a:pt x="71" y="0"/>
                    <a:pt x="71" y="0"/>
                  </a:cubicBezTo>
                  <a:cubicBezTo>
                    <a:pt x="32" y="0"/>
                    <a:pt x="0" y="32"/>
                    <a:pt x="0" y="71"/>
                  </a:cubicBezTo>
                  <a:cubicBezTo>
                    <a:pt x="0" y="110"/>
                    <a:pt x="32" y="142"/>
                    <a:pt x="71" y="142"/>
                  </a:cubicBezTo>
                  <a:lnTo>
                    <a:pt x="756"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1" name="Freeform 535">
              <a:extLst>
                <a:ext uri="{FF2B5EF4-FFF2-40B4-BE49-F238E27FC236}">
                  <a16:creationId xmlns:a16="http://schemas.microsoft.com/office/drawing/2014/main" id="{CFDD540C-5B8E-13A4-FA4A-3127EFC657B9}"/>
                </a:ext>
              </a:extLst>
            </p:cNvPr>
            <p:cNvSpPr>
              <a:spLocks/>
            </p:cNvSpPr>
            <p:nvPr/>
          </p:nvSpPr>
          <p:spPr bwMode="auto">
            <a:xfrm>
              <a:off x="-827088" y="3103563"/>
              <a:ext cx="244475" cy="42862"/>
            </a:xfrm>
            <a:custGeom>
              <a:avLst/>
              <a:gdLst>
                <a:gd name="T0" fmla="*/ 756 w 827"/>
                <a:gd name="T1" fmla="*/ 0 h 141"/>
                <a:gd name="T2" fmla="*/ 71 w 827"/>
                <a:gd name="T3" fmla="*/ 0 h 141"/>
                <a:gd name="T4" fmla="*/ 0 w 827"/>
                <a:gd name="T5" fmla="*/ 71 h 141"/>
                <a:gd name="T6" fmla="*/ 71 w 827"/>
                <a:gd name="T7" fmla="*/ 141 h 141"/>
                <a:gd name="T8" fmla="*/ 756 w 827"/>
                <a:gd name="T9" fmla="*/ 141 h 141"/>
                <a:gd name="T10" fmla="*/ 827 w 827"/>
                <a:gd name="T11" fmla="*/ 71 h 141"/>
                <a:gd name="T12" fmla="*/ 756 w 827"/>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27" h="141">
                  <a:moveTo>
                    <a:pt x="756" y="0"/>
                  </a:moveTo>
                  <a:cubicBezTo>
                    <a:pt x="71" y="0"/>
                    <a:pt x="71" y="0"/>
                    <a:pt x="71" y="0"/>
                  </a:cubicBezTo>
                  <a:cubicBezTo>
                    <a:pt x="32" y="0"/>
                    <a:pt x="0" y="32"/>
                    <a:pt x="0" y="71"/>
                  </a:cubicBezTo>
                  <a:cubicBezTo>
                    <a:pt x="0" y="110"/>
                    <a:pt x="32" y="141"/>
                    <a:pt x="71" y="141"/>
                  </a:cubicBezTo>
                  <a:cubicBezTo>
                    <a:pt x="756" y="141"/>
                    <a:pt x="756" y="141"/>
                    <a:pt x="756" y="141"/>
                  </a:cubicBezTo>
                  <a:cubicBezTo>
                    <a:pt x="795" y="141"/>
                    <a:pt x="827" y="110"/>
                    <a:pt x="827" y="71"/>
                  </a:cubicBezTo>
                  <a:cubicBezTo>
                    <a:pt x="827" y="32"/>
                    <a:pt x="795" y="0"/>
                    <a:pt x="7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2" name="Freeform 536">
              <a:extLst>
                <a:ext uri="{FF2B5EF4-FFF2-40B4-BE49-F238E27FC236}">
                  <a16:creationId xmlns:a16="http://schemas.microsoft.com/office/drawing/2014/main" id="{BFD99E2F-7620-4432-1D3B-6AE6CC7C99A3}"/>
                </a:ext>
              </a:extLst>
            </p:cNvPr>
            <p:cNvSpPr>
              <a:spLocks/>
            </p:cNvSpPr>
            <p:nvPr/>
          </p:nvSpPr>
          <p:spPr bwMode="auto">
            <a:xfrm>
              <a:off x="-896938" y="2987675"/>
              <a:ext cx="384175" cy="53975"/>
            </a:xfrm>
            <a:custGeom>
              <a:avLst/>
              <a:gdLst>
                <a:gd name="T0" fmla="*/ 1218 w 1309"/>
                <a:gd name="T1" fmla="*/ 0 h 181"/>
                <a:gd name="T2" fmla="*/ 91 w 1309"/>
                <a:gd name="T3" fmla="*/ 0 h 181"/>
                <a:gd name="T4" fmla="*/ 0 w 1309"/>
                <a:gd name="T5" fmla="*/ 91 h 181"/>
                <a:gd name="T6" fmla="*/ 91 w 1309"/>
                <a:gd name="T7" fmla="*/ 181 h 181"/>
                <a:gd name="T8" fmla="*/ 1218 w 1309"/>
                <a:gd name="T9" fmla="*/ 181 h 181"/>
                <a:gd name="T10" fmla="*/ 1309 w 1309"/>
                <a:gd name="T11" fmla="*/ 91 h 181"/>
                <a:gd name="T12" fmla="*/ 1218 w 1309"/>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309" h="181">
                  <a:moveTo>
                    <a:pt x="1218" y="0"/>
                  </a:moveTo>
                  <a:cubicBezTo>
                    <a:pt x="91" y="0"/>
                    <a:pt x="91" y="0"/>
                    <a:pt x="91" y="0"/>
                  </a:cubicBezTo>
                  <a:cubicBezTo>
                    <a:pt x="41" y="0"/>
                    <a:pt x="0" y="41"/>
                    <a:pt x="0" y="91"/>
                  </a:cubicBezTo>
                  <a:cubicBezTo>
                    <a:pt x="0" y="141"/>
                    <a:pt x="41" y="181"/>
                    <a:pt x="91" y="181"/>
                  </a:cubicBezTo>
                  <a:cubicBezTo>
                    <a:pt x="1218" y="181"/>
                    <a:pt x="1218" y="181"/>
                    <a:pt x="1218" y="181"/>
                  </a:cubicBezTo>
                  <a:cubicBezTo>
                    <a:pt x="1268" y="181"/>
                    <a:pt x="1309" y="141"/>
                    <a:pt x="1309" y="91"/>
                  </a:cubicBezTo>
                  <a:cubicBezTo>
                    <a:pt x="1309" y="41"/>
                    <a:pt x="1268" y="0"/>
                    <a:pt x="1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3" name="Freeform 537">
              <a:extLst>
                <a:ext uri="{FF2B5EF4-FFF2-40B4-BE49-F238E27FC236}">
                  <a16:creationId xmlns:a16="http://schemas.microsoft.com/office/drawing/2014/main" id="{856769BB-829A-0519-084B-B5792DE439B4}"/>
                </a:ext>
              </a:extLst>
            </p:cNvPr>
            <p:cNvSpPr>
              <a:spLocks/>
            </p:cNvSpPr>
            <p:nvPr/>
          </p:nvSpPr>
          <p:spPr bwMode="auto">
            <a:xfrm>
              <a:off x="-827088" y="2266950"/>
              <a:ext cx="244475" cy="41275"/>
            </a:xfrm>
            <a:custGeom>
              <a:avLst/>
              <a:gdLst>
                <a:gd name="T0" fmla="*/ 71 w 827"/>
                <a:gd name="T1" fmla="*/ 0 h 142"/>
                <a:gd name="T2" fmla="*/ 0 w 827"/>
                <a:gd name="T3" fmla="*/ 71 h 142"/>
                <a:gd name="T4" fmla="*/ 71 w 827"/>
                <a:gd name="T5" fmla="*/ 142 h 142"/>
                <a:gd name="T6" fmla="*/ 756 w 827"/>
                <a:gd name="T7" fmla="*/ 142 h 142"/>
                <a:gd name="T8" fmla="*/ 827 w 827"/>
                <a:gd name="T9" fmla="*/ 71 h 142"/>
                <a:gd name="T10" fmla="*/ 756 w 827"/>
                <a:gd name="T11" fmla="*/ 0 h 142"/>
                <a:gd name="T12" fmla="*/ 71 w 827"/>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827" h="142">
                  <a:moveTo>
                    <a:pt x="71" y="0"/>
                  </a:moveTo>
                  <a:cubicBezTo>
                    <a:pt x="32" y="0"/>
                    <a:pt x="0" y="32"/>
                    <a:pt x="0" y="71"/>
                  </a:cubicBezTo>
                  <a:cubicBezTo>
                    <a:pt x="0" y="110"/>
                    <a:pt x="32" y="142"/>
                    <a:pt x="71" y="142"/>
                  </a:cubicBezTo>
                  <a:cubicBezTo>
                    <a:pt x="756" y="142"/>
                    <a:pt x="756" y="142"/>
                    <a:pt x="756" y="142"/>
                  </a:cubicBezTo>
                  <a:cubicBezTo>
                    <a:pt x="795" y="142"/>
                    <a:pt x="827" y="110"/>
                    <a:pt x="827" y="71"/>
                  </a:cubicBezTo>
                  <a:cubicBezTo>
                    <a:pt x="827" y="32"/>
                    <a:pt x="795" y="0"/>
                    <a:pt x="756" y="0"/>
                  </a:cubicBez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74" name="Freeform 538">
              <a:extLst>
                <a:ext uri="{FF2B5EF4-FFF2-40B4-BE49-F238E27FC236}">
                  <a16:creationId xmlns:a16="http://schemas.microsoft.com/office/drawing/2014/main" id="{714D0BCD-1D32-5EC6-1116-5A7F86B55D63}"/>
                </a:ext>
              </a:extLst>
            </p:cNvPr>
            <p:cNvSpPr>
              <a:spLocks/>
            </p:cNvSpPr>
            <p:nvPr/>
          </p:nvSpPr>
          <p:spPr bwMode="auto">
            <a:xfrm>
              <a:off x="-896938" y="2151063"/>
              <a:ext cx="384175" cy="53975"/>
            </a:xfrm>
            <a:custGeom>
              <a:avLst/>
              <a:gdLst>
                <a:gd name="T0" fmla="*/ 91 w 1309"/>
                <a:gd name="T1" fmla="*/ 182 h 182"/>
                <a:gd name="T2" fmla="*/ 1218 w 1309"/>
                <a:gd name="T3" fmla="*/ 182 h 182"/>
                <a:gd name="T4" fmla="*/ 1309 w 1309"/>
                <a:gd name="T5" fmla="*/ 91 h 182"/>
                <a:gd name="T6" fmla="*/ 1218 w 1309"/>
                <a:gd name="T7" fmla="*/ 0 h 182"/>
                <a:gd name="T8" fmla="*/ 91 w 1309"/>
                <a:gd name="T9" fmla="*/ 0 h 182"/>
                <a:gd name="T10" fmla="*/ 0 w 1309"/>
                <a:gd name="T11" fmla="*/ 91 h 182"/>
                <a:gd name="T12" fmla="*/ 91 w 1309"/>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1309" h="182">
                  <a:moveTo>
                    <a:pt x="91" y="182"/>
                  </a:moveTo>
                  <a:cubicBezTo>
                    <a:pt x="1218" y="182"/>
                    <a:pt x="1218" y="182"/>
                    <a:pt x="1218" y="182"/>
                  </a:cubicBezTo>
                  <a:cubicBezTo>
                    <a:pt x="1268" y="182"/>
                    <a:pt x="1309" y="141"/>
                    <a:pt x="1309" y="91"/>
                  </a:cubicBezTo>
                  <a:cubicBezTo>
                    <a:pt x="1309" y="41"/>
                    <a:pt x="1268" y="0"/>
                    <a:pt x="1218" y="0"/>
                  </a:cubicBezTo>
                  <a:cubicBezTo>
                    <a:pt x="91" y="0"/>
                    <a:pt x="91" y="0"/>
                    <a:pt x="91" y="0"/>
                  </a:cubicBezTo>
                  <a:cubicBezTo>
                    <a:pt x="41" y="0"/>
                    <a:pt x="0" y="41"/>
                    <a:pt x="0" y="91"/>
                  </a:cubicBezTo>
                  <a:cubicBezTo>
                    <a:pt x="0" y="141"/>
                    <a:pt x="41" y="182"/>
                    <a:pt x="91"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grpSp>
      <p:sp>
        <p:nvSpPr>
          <p:cNvPr id="76" name="Oval 75">
            <a:extLst>
              <a:ext uri="{FF2B5EF4-FFF2-40B4-BE49-F238E27FC236}">
                <a16:creationId xmlns:a16="http://schemas.microsoft.com/office/drawing/2014/main" id="{8796B86D-0C20-FC18-760E-7D4738AEB251}"/>
              </a:ext>
            </a:extLst>
          </p:cNvPr>
          <p:cNvSpPr>
            <a:spLocks noChangeAspect="1"/>
          </p:cNvSpPr>
          <p:nvPr/>
        </p:nvSpPr>
        <p:spPr>
          <a:xfrm>
            <a:off x="8845853" y="4868933"/>
            <a:ext cx="828000" cy="828000"/>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7" name="Graphic 76" descr="Badge Question Mark with solid fill">
            <a:extLst>
              <a:ext uri="{FF2B5EF4-FFF2-40B4-BE49-F238E27FC236}">
                <a16:creationId xmlns:a16="http://schemas.microsoft.com/office/drawing/2014/main" id="{0FCAF6EF-1809-9085-20CB-E27084F8FD0E}"/>
              </a:ext>
            </a:extLst>
          </p:cNvPr>
          <p:cNvPicPr>
            <a:picLocks noChangeAspect="1"/>
          </p:cNvPicPr>
          <p:nvPr/>
        </p:nvPicPr>
        <p:blipFill>
          <a:blip r:embed="rId7">
            <a:clrChange>
              <a:clrFrom>
                <a:srgbClr val="9A4F2F"/>
              </a:clrFrom>
              <a:clrTo>
                <a:srgbClr val="9A4F2F">
                  <a:alpha val="0"/>
                </a:srgbClr>
              </a:clrTo>
            </a:clrChange>
            <a:extLst>
              <a:ext uri="{96DAC541-7B7A-43D3-8B79-37D633B846F1}">
                <asvg:svgBlip xmlns:asvg="http://schemas.microsoft.com/office/drawing/2016/SVG/main" r:embed="rId8"/>
              </a:ext>
            </a:extLst>
          </a:blip>
          <a:stretch>
            <a:fillRect/>
          </a:stretch>
        </p:blipFill>
        <p:spPr>
          <a:xfrm>
            <a:off x="8924234" y="4943936"/>
            <a:ext cx="677993" cy="677993"/>
          </a:xfrm>
          <a:prstGeom prst="rect">
            <a:avLst/>
          </a:prstGeom>
          <a:effectLst>
            <a:outerShdw blurRad="63500" sx="102000" sy="102000" algn="ctr" rotWithShape="0">
              <a:prstClr val="black">
                <a:alpha val="40000"/>
              </a:prstClr>
            </a:outerShdw>
          </a:effectLst>
        </p:spPr>
      </p:pic>
      <p:sp>
        <p:nvSpPr>
          <p:cNvPr id="79" name="Oval 78">
            <a:extLst>
              <a:ext uri="{FF2B5EF4-FFF2-40B4-BE49-F238E27FC236}">
                <a16:creationId xmlns:a16="http://schemas.microsoft.com/office/drawing/2014/main" id="{ACCE33A9-2338-DD02-4A2E-570E55D51070}"/>
              </a:ext>
            </a:extLst>
          </p:cNvPr>
          <p:cNvSpPr>
            <a:spLocks noChangeAspect="1"/>
          </p:cNvSpPr>
          <p:nvPr/>
        </p:nvSpPr>
        <p:spPr>
          <a:xfrm>
            <a:off x="8845853" y="1252350"/>
            <a:ext cx="828000" cy="828000"/>
          </a:xfrm>
          <a:prstGeom prst="ellipse">
            <a:avLst/>
          </a:prstGeom>
          <a:solidFill>
            <a:schemeClr val="accent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9B335CE1-AF41-C334-B98D-E2DE34D87DC0}"/>
              </a:ext>
            </a:extLst>
          </p:cNvPr>
          <p:cNvSpPr>
            <a:spLocks noChangeAspect="1"/>
          </p:cNvSpPr>
          <p:nvPr/>
        </p:nvSpPr>
        <p:spPr>
          <a:xfrm>
            <a:off x="8845853" y="3377924"/>
            <a:ext cx="828000" cy="828000"/>
          </a:xfrm>
          <a:prstGeom prst="ellipse">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Freeform 272">
            <a:extLst>
              <a:ext uri="{FF2B5EF4-FFF2-40B4-BE49-F238E27FC236}">
                <a16:creationId xmlns:a16="http://schemas.microsoft.com/office/drawing/2014/main" id="{2B273527-9E8F-2934-3FB5-EE3088A17026}"/>
              </a:ext>
            </a:extLst>
          </p:cNvPr>
          <p:cNvSpPr>
            <a:spLocks/>
          </p:cNvSpPr>
          <p:nvPr/>
        </p:nvSpPr>
        <p:spPr bwMode="auto">
          <a:xfrm>
            <a:off x="8965746" y="1315274"/>
            <a:ext cx="596512" cy="697286"/>
          </a:xfrm>
          <a:custGeom>
            <a:avLst/>
            <a:gdLst>
              <a:gd name="T0" fmla="*/ 106 w 294"/>
              <a:gd name="T1" fmla="*/ 312 h 344"/>
              <a:gd name="T2" fmla="*/ 46 w 294"/>
              <a:gd name="T3" fmla="*/ 265 h 344"/>
              <a:gd name="T4" fmla="*/ 45 w 294"/>
              <a:gd name="T5" fmla="*/ 217 h 344"/>
              <a:gd name="T6" fmla="*/ 55 w 294"/>
              <a:gd name="T7" fmla="*/ 142 h 344"/>
              <a:gd name="T8" fmla="*/ 55 w 294"/>
              <a:gd name="T9" fmla="*/ 87 h 344"/>
              <a:gd name="T10" fmla="*/ 87 w 294"/>
              <a:gd name="T11" fmla="*/ 58 h 344"/>
              <a:gd name="T12" fmla="*/ 158 w 294"/>
              <a:gd name="T13" fmla="*/ 58 h 344"/>
              <a:gd name="T14" fmla="*/ 190 w 294"/>
              <a:gd name="T15" fmla="*/ 93 h 344"/>
              <a:gd name="T16" fmla="*/ 195 w 294"/>
              <a:gd name="T17" fmla="*/ 149 h 344"/>
              <a:gd name="T18" fmla="*/ 99 w 294"/>
              <a:gd name="T19" fmla="*/ 31 h 344"/>
              <a:gd name="T20" fmla="*/ 19 w 294"/>
              <a:gd name="T21" fmla="*/ 198 h 344"/>
              <a:gd name="T22" fmla="*/ 92 w 294"/>
              <a:gd name="T23" fmla="*/ 325 h 344"/>
              <a:gd name="T24" fmla="*/ 187 w 294"/>
              <a:gd name="T25" fmla="*/ 284 h 344"/>
              <a:gd name="T26" fmla="*/ 144 w 294"/>
              <a:gd name="T27" fmla="*/ 233 h 344"/>
              <a:gd name="T28" fmla="*/ 135 w 294"/>
              <a:gd name="T29" fmla="*/ 223 h 344"/>
              <a:gd name="T30" fmla="*/ 197 w 294"/>
              <a:gd name="T31" fmla="*/ 217 h 344"/>
              <a:gd name="T32" fmla="*/ 256 w 294"/>
              <a:gd name="T33" fmla="*/ 305 h 344"/>
              <a:gd name="T34" fmla="*/ 243 w 294"/>
              <a:gd name="T35" fmla="*/ 304 h 344"/>
              <a:gd name="T36" fmla="*/ 210 w 294"/>
              <a:gd name="T37" fmla="*/ 238 h 344"/>
              <a:gd name="T38" fmla="*/ 211 w 294"/>
              <a:gd name="T39" fmla="*/ 249 h 344"/>
              <a:gd name="T40" fmla="*/ 119 w 294"/>
              <a:gd name="T41" fmla="*/ 340 h 344"/>
              <a:gd name="T42" fmla="*/ 10 w 294"/>
              <a:gd name="T43" fmla="*/ 234 h 344"/>
              <a:gd name="T44" fmla="*/ 99 w 294"/>
              <a:gd name="T45" fmla="*/ 17 h 344"/>
              <a:gd name="T46" fmla="*/ 210 w 294"/>
              <a:gd name="T47" fmla="*/ 147 h 344"/>
              <a:gd name="T48" fmla="*/ 271 w 294"/>
              <a:gd name="T49" fmla="*/ 211 h 344"/>
              <a:gd name="T50" fmla="*/ 293 w 294"/>
              <a:gd name="T51" fmla="*/ 307 h 344"/>
              <a:gd name="T52" fmla="*/ 280 w 294"/>
              <a:gd name="T53" fmla="*/ 307 h 344"/>
              <a:gd name="T54" fmla="*/ 273 w 294"/>
              <a:gd name="T55" fmla="*/ 254 h 344"/>
              <a:gd name="T56" fmla="*/ 161 w 294"/>
              <a:gd name="T57" fmla="*/ 143 h 344"/>
              <a:gd name="T58" fmla="*/ 131 w 294"/>
              <a:gd name="T59" fmla="*/ 104 h 344"/>
              <a:gd name="T60" fmla="*/ 162 w 294"/>
              <a:gd name="T61" fmla="*/ 127 h 344"/>
              <a:gd name="T62" fmla="*/ 177 w 294"/>
              <a:gd name="T63" fmla="*/ 99 h 344"/>
              <a:gd name="T64" fmla="*/ 154 w 294"/>
              <a:gd name="T65" fmla="*/ 76 h 344"/>
              <a:gd name="T66" fmla="*/ 144 w 294"/>
              <a:gd name="T67" fmla="*/ 60 h 344"/>
              <a:gd name="T68" fmla="*/ 100 w 294"/>
              <a:gd name="T69" fmla="*/ 64 h 344"/>
              <a:gd name="T70" fmla="*/ 108 w 294"/>
              <a:gd name="T71" fmla="*/ 84 h 344"/>
              <a:gd name="T72" fmla="*/ 97 w 294"/>
              <a:gd name="T73" fmla="*/ 93 h 344"/>
              <a:gd name="T74" fmla="*/ 65 w 294"/>
              <a:gd name="T75" fmla="*/ 131 h 344"/>
              <a:gd name="T76" fmla="*/ 87 w 294"/>
              <a:gd name="T77" fmla="*/ 152 h 344"/>
              <a:gd name="T78" fmla="*/ 71 w 294"/>
              <a:gd name="T79" fmla="*/ 156 h 344"/>
              <a:gd name="T80" fmla="*/ 42 w 294"/>
              <a:gd name="T81" fmla="*/ 192 h 344"/>
              <a:gd name="T82" fmla="*/ 78 w 294"/>
              <a:gd name="T83" fmla="*/ 207 h 344"/>
              <a:gd name="T84" fmla="*/ 73 w 294"/>
              <a:gd name="T85" fmla="*/ 220 h 344"/>
              <a:gd name="T86" fmla="*/ 62 w 294"/>
              <a:gd name="T87" fmla="*/ 264 h 344"/>
              <a:gd name="T88" fmla="*/ 80 w 294"/>
              <a:gd name="T89" fmla="*/ 260 h 344"/>
              <a:gd name="T90" fmla="*/ 90 w 294"/>
              <a:gd name="T91" fmla="*/ 269 h 344"/>
              <a:gd name="T92" fmla="*/ 115 w 294"/>
              <a:gd name="T93" fmla="*/ 299 h 344"/>
              <a:gd name="T94" fmla="*/ 138 w 294"/>
              <a:gd name="T95" fmla="*/ 268 h 344"/>
              <a:gd name="T96" fmla="*/ 151 w 294"/>
              <a:gd name="T97" fmla="*/ 264 h 344"/>
              <a:gd name="T98" fmla="*/ 168 w 294"/>
              <a:gd name="T99" fmla="*/ 279 h 344"/>
              <a:gd name="T100" fmla="*/ 166 w 294"/>
              <a:gd name="T101" fmla="*/ 246 h 344"/>
              <a:gd name="T102" fmla="*/ 151 w 294"/>
              <a:gd name="T103" fmla="*/ 248 h 344"/>
              <a:gd name="T104" fmla="*/ 148 w 294"/>
              <a:gd name="T105" fmla="*/ 235 h 344"/>
              <a:gd name="T106" fmla="*/ 190 w 294"/>
              <a:gd name="T107" fmla="*/ 263 h 344"/>
              <a:gd name="T108" fmla="*/ 149 w 294"/>
              <a:gd name="T109" fmla="*/ 29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4" h="344">
                <a:moveTo>
                  <a:pt x="149" y="290"/>
                </a:moveTo>
                <a:cubicBezTo>
                  <a:pt x="140" y="307"/>
                  <a:pt x="125" y="315"/>
                  <a:pt x="106" y="312"/>
                </a:cubicBezTo>
                <a:cubicBezTo>
                  <a:pt x="89" y="309"/>
                  <a:pt x="79" y="298"/>
                  <a:pt x="74" y="281"/>
                </a:cubicBezTo>
                <a:cubicBezTo>
                  <a:pt x="61" y="282"/>
                  <a:pt x="53" y="275"/>
                  <a:pt x="46" y="265"/>
                </a:cubicBezTo>
                <a:cubicBezTo>
                  <a:pt x="39" y="254"/>
                  <a:pt x="36" y="242"/>
                  <a:pt x="40" y="228"/>
                </a:cubicBezTo>
                <a:cubicBezTo>
                  <a:pt x="41" y="224"/>
                  <a:pt x="43" y="221"/>
                  <a:pt x="45" y="217"/>
                </a:cubicBezTo>
                <a:cubicBezTo>
                  <a:pt x="30" y="208"/>
                  <a:pt x="25" y="193"/>
                  <a:pt x="27" y="177"/>
                </a:cubicBezTo>
                <a:cubicBezTo>
                  <a:pt x="30" y="160"/>
                  <a:pt x="38" y="148"/>
                  <a:pt x="55" y="142"/>
                </a:cubicBezTo>
                <a:cubicBezTo>
                  <a:pt x="49" y="132"/>
                  <a:pt x="47" y="122"/>
                  <a:pt x="48" y="111"/>
                </a:cubicBezTo>
                <a:cubicBezTo>
                  <a:pt x="48" y="102"/>
                  <a:pt x="50" y="94"/>
                  <a:pt x="55" y="87"/>
                </a:cubicBezTo>
                <a:cubicBezTo>
                  <a:pt x="62" y="76"/>
                  <a:pt x="72" y="70"/>
                  <a:pt x="86" y="71"/>
                </a:cubicBezTo>
                <a:cubicBezTo>
                  <a:pt x="86" y="66"/>
                  <a:pt x="86" y="62"/>
                  <a:pt x="87" y="58"/>
                </a:cubicBezTo>
                <a:cubicBezTo>
                  <a:pt x="90" y="42"/>
                  <a:pt x="106" y="30"/>
                  <a:pt x="123" y="29"/>
                </a:cubicBezTo>
                <a:cubicBezTo>
                  <a:pt x="143" y="28"/>
                  <a:pt x="155" y="39"/>
                  <a:pt x="158" y="58"/>
                </a:cubicBezTo>
                <a:cubicBezTo>
                  <a:pt x="158" y="59"/>
                  <a:pt x="158" y="60"/>
                  <a:pt x="158" y="61"/>
                </a:cubicBezTo>
                <a:cubicBezTo>
                  <a:pt x="177" y="63"/>
                  <a:pt x="186" y="76"/>
                  <a:pt x="190" y="93"/>
                </a:cubicBezTo>
                <a:cubicBezTo>
                  <a:pt x="194" y="110"/>
                  <a:pt x="190" y="125"/>
                  <a:pt x="176" y="137"/>
                </a:cubicBezTo>
                <a:cubicBezTo>
                  <a:pt x="183" y="141"/>
                  <a:pt x="189" y="145"/>
                  <a:pt x="195" y="149"/>
                </a:cubicBezTo>
                <a:cubicBezTo>
                  <a:pt x="200" y="122"/>
                  <a:pt x="200" y="95"/>
                  <a:pt x="190" y="69"/>
                </a:cubicBezTo>
                <a:cubicBezTo>
                  <a:pt x="176" y="30"/>
                  <a:pt x="138" y="14"/>
                  <a:pt x="99" y="31"/>
                </a:cubicBezTo>
                <a:cubicBezTo>
                  <a:pt x="78" y="40"/>
                  <a:pt x="62" y="56"/>
                  <a:pt x="51" y="76"/>
                </a:cubicBezTo>
                <a:cubicBezTo>
                  <a:pt x="30" y="114"/>
                  <a:pt x="19" y="155"/>
                  <a:pt x="19" y="198"/>
                </a:cubicBezTo>
                <a:cubicBezTo>
                  <a:pt x="20" y="230"/>
                  <a:pt x="27" y="261"/>
                  <a:pt x="44" y="288"/>
                </a:cubicBezTo>
                <a:cubicBezTo>
                  <a:pt x="56" y="306"/>
                  <a:pt x="71" y="320"/>
                  <a:pt x="92" y="325"/>
                </a:cubicBezTo>
                <a:cubicBezTo>
                  <a:pt x="107" y="329"/>
                  <a:pt x="121" y="327"/>
                  <a:pt x="136" y="322"/>
                </a:cubicBezTo>
                <a:cubicBezTo>
                  <a:pt x="157" y="315"/>
                  <a:pt x="174" y="303"/>
                  <a:pt x="187" y="284"/>
                </a:cubicBezTo>
                <a:cubicBezTo>
                  <a:pt x="195" y="273"/>
                  <a:pt x="200" y="260"/>
                  <a:pt x="195" y="245"/>
                </a:cubicBezTo>
                <a:cubicBezTo>
                  <a:pt x="188" y="222"/>
                  <a:pt x="161" y="215"/>
                  <a:pt x="144" y="233"/>
                </a:cubicBezTo>
                <a:cubicBezTo>
                  <a:pt x="141" y="235"/>
                  <a:pt x="138" y="235"/>
                  <a:pt x="135" y="233"/>
                </a:cubicBezTo>
                <a:cubicBezTo>
                  <a:pt x="132" y="230"/>
                  <a:pt x="132" y="226"/>
                  <a:pt x="135" y="223"/>
                </a:cubicBezTo>
                <a:cubicBezTo>
                  <a:pt x="143" y="216"/>
                  <a:pt x="152" y="211"/>
                  <a:pt x="163" y="210"/>
                </a:cubicBezTo>
                <a:cubicBezTo>
                  <a:pt x="175" y="208"/>
                  <a:pt x="186" y="213"/>
                  <a:pt x="197" y="217"/>
                </a:cubicBezTo>
                <a:cubicBezTo>
                  <a:pt x="213" y="222"/>
                  <a:pt x="227" y="231"/>
                  <a:pt x="238" y="244"/>
                </a:cubicBezTo>
                <a:cubicBezTo>
                  <a:pt x="254" y="261"/>
                  <a:pt x="259" y="282"/>
                  <a:pt x="256" y="305"/>
                </a:cubicBezTo>
                <a:cubicBezTo>
                  <a:pt x="256" y="310"/>
                  <a:pt x="253" y="313"/>
                  <a:pt x="249" y="312"/>
                </a:cubicBezTo>
                <a:cubicBezTo>
                  <a:pt x="244" y="312"/>
                  <a:pt x="243" y="309"/>
                  <a:pt x="243" y="304"/>
                </a:cubicBezTo>
                <a:cubicBezTo>
                  <a:pt x="242" y="295"/>
                  <a:pt x="243" y="285"/>
                  <a:pt x="240" y="276"/>
                </a:cubicBezTo>
                <a:cubicBezTo>
                  <a:pt x="236" y="259"/>
                  <a:pt x="225" y="247"/>
                  <a:pt x="210" y="238"/>
                </a:cubicBezTo>
                <a:cubicBezTo>
                  <a:pt x="209" y="238"/>
                  <a:pt x="209" y="238"/>
                  <a:pt x="208" y="237"/>
                </a:cubicBezTo>
                <a:cubicBezTo>
                  <a:pt x="209" y="241"/>
                  <a:pt x="210" y="245"/>
                  <a:pt x="211" y="249"/>
                </a:cubicBezTo>
                <a:cubicBezTo>
                  <a:pt x="213" y="264"/>
                  <a:pt x="209" y="277"/>
                  <a:pt x="201" y="289"/>
                </a:cubicBezTo>
                <a:cubicBezTo>
                  <a:pt x="182" y="318"/>
                  <a:pt x="154" y="336"/>
                  <a:pt x="119" y="340"/>
                </a:cubicBezTo>
                <a:cubicBezTo>
                  <a:pt x="86" y="344"/>
                  <a:pt x="59" y="330"/>
                  <a:pt x="39" y="304"/>
                </a:cubicBezTo>
                <a:cubicBezTo>
                  <a:pt x="24" y="283"/>
                  <a:pt x="14" y="259"/>
                  <a:pt x="10" y="234"/>
                </a:cubicBezTo>
                <a:cubicBezTo>
                  <a:pt x="0" y="174"/>
                  <a:pt x="12" y="118"/>
                  <a:pt x="42" y="66"/>
                </a:cubicBezTo>
                <a:cubicBezTo>
                  <a:pt x="55" y="43"/>
                  <a:pt x="74" y="26"/>
                  <a:pt x="99" y="17"/>
                </a:cubicBezTo>
                <a:cubicBezTo>
                  <a:pt x="142" y="0"/>
                  <a:pt x="185" y="19"/>
                  <a:pt x="202" y="62"/>
                </a:cubicBezTo>
                <a:cubicBezTo>
                  <a:pt x="213" y="89"/>
                  <a:pt x="214" y="118"/>
                  <a:pt x="210" y="147"/>
                </a:cubicBezTo>
                <a:cubicBezTo>
                  <a:pt x="208" y="156"/>
                  <a:pt x="208" y="156"/>
                  <a:pt x="216" y="161"/>
                </a:cubicBezTo>
                <a:cubicBezTo>
                  <a:pt x="239" y="173"/>
                  <a:pt x="257" y="189"/>
                  <a:pt x="271" y="211"/>
                </a:cubicBezTo>
                <a:cubicBezTo>
                  <a:pt x="282" y="230"/>
                  <a:pt x="288" y="251"/>
                  <a:pt x="291" y="273"/>
                </a:cubicBezTo>
                <a:cubicBezTo>
                  <a:pt x="292" y="284"/>
                  <a:pt x="293" y="295"/>
                  <a:pt x="293" y="307"/>
                </a:cubicBezTo>
                <a:cubicBezTo>
                  <a:pt x="294" y="311"/>
                  <a:pt x="290" y="314"/>
                  <a:pt x="286" y="314"/>
                </a:cubicBezTo>
                <a:cubicBezTo>
                  <a:pt x="283" y="314"/>
                  <a:pt x="280" y="311"/>
                  <a:pt x="280" y="307"/>
                </a:cubicBezTo>
                <a:cubicBezTo>
                  <a:pt x="280" y="306"/>
                  <a:pt x="280" y="305"/>
                  <a:pt x="280" y="304"/>
                </a:cubicBezTo>
                <a:cubicBezTo>
                  <a:pt x="279" y="287"/>
                  <a:pt x="277" y="270"/>
                  <a:pt x="273" y="254"/>
                </a:cubicBezTo>
                <a:cubicBezTo>
                  <a:pt x="265" y="219"/>
                  <a:pt x="245" y="193"/>
                  <a:pt x="214" y="175"/>
                </a:cubicBezTo>
                <a:cubicBezTo>
                  <a:pt x="197" y="165"/>
                  <a:pt x="179" y="154"/>
                  <a:pt x="161" y="143"/>
                </a:cubicBezTo>
                <a:cubicBezTo>
                  <a:pt x="149" y="136"/>
                  <a:pt x="139" y="126"/>
                  <a:pt x="130" y="114"/>
                </a:cubicBezTo>
                <a:cubicBezTo>
                  <a:pt x="128" y="110"/>
                  <a:pt x="128" y="107"/>
                  <a:pt x="131" y="104"/>
                </a:cubicBezTo>
                <a:cubicBezTo>
                  <a:pt x="134" y="102"/>
                  <a:pt x="138" y="102"/>
                  <a:pt x="141" y="106"/>
                </a:cubicBezTo>
                <a:cubicBezTo>
                  <a:pt x="148" y="113"/>
                  <a:pt x="155" y="120"/>
                  <a:pt x="162" y="127"/>
                </a:cubicBezTo>
                <a:cubicBezTo>
                  <a:pt x="164" y="129"/>
                  <a:pt x="165" y="129"/>
                  <a:pt x="167" y="127"/>
                </a:cubicBezTo>
                <a:cubicBezTo>
                  <a:pt x="176" y="119"/>
                  <a:pt x="179" y="110"/>
                  <a:pt x="177" y="99"/>
                </a:cubicBezTo>
                <a:cubicBezTo>
                  <a:pt x="176" y="91"/>
                  <a:pt x="173" y="85"/>
                  <a:pt x="168" y="80"/>
                </a:cubicBezTo>
                <a:cubicBezTo>
                  <a:pt x="164" y="76"/>
                  <a:pt x="159" y="74"/>
                  <a:pt x="154" y="76"/>
                </a:cubicBezTo>
                <a:cubicBezTo>
                  <a:pt x="148" y="78"/>
                  <a:pt x="144" y="75"/>
                  <a:pt x="144" y="69"/>
                </a:cubicBezTo>
                <a:cubicBezTo>
                  <a:pt x="144" y="66"/>
                  <a:pt x="144" y="63"/>
                  <a:pt x="144" y="60"/>
                </a:cubicBezTo>
                <a:cubicBezTo>
                  <a:pt x="143" y="49"/>
                  <a:pt x="136" y="43"/>
                  <a:pt x="125" y="43"/>
                </a:cubicBezTo>
                <a:cubicBezTo>
                  <a:pt x="112" y="43"/>
                  <a:pt x="100" y="53"/>
                  <a:pt x="100" y="64"/>
                </a:cubicBezTo>
                <a:cubicBezTo>
                  <a:pt x="99" y="70"/>
                  <a:pt x="101" y="76"/>
                  <a:pt x="105" y="81"/>
                </a:cubicBezTo>
                <a:cubicBezTo>
                  <a:pt x="106" y="82"/>
                  <a:pt x="107" y="83"/>
                  <a:pt x="108" y="84"/>
                </a:cubicBezTo>
                <a:cubicBezTo>
                  <a:pt x="111" y="88"/>
                  <a:pt x="111" y="92"/>
                  <a:pt x="108" y="95"/>
                </a:cubicBezTo>
                <a:cubicBezTo>
                  <a:pt x="104" y="97"/>
                  <a:pt x="101" y="96"/>
                  <a:pt x="97" y="93"/>
                </a:cubicBezTo>
                <a:cubicBezTo>
                  <a:pt x="87" y="80"/>
                  <a:pt x="73" y="81"/>
                  <a:pt x="66" y="96"/>
                </a:cubicBezTo>
                <a:cubicBezTo>
                  <a:pt x="60" y="108"/>
                  <a:pt x="59" y="120"/>
                  <a:pt x="65" y="131"/>
                </a:cubicBezTo>
                <a:cubicBezTo>
                  <a:pt x="68" y="138"/>
                  <a:pt x="74" y="143"/>
                  <a:pt x="82" y="144"/>
                </a:cubicBezTo>
                <a:cubicBezTo>
                  <a:pt x="86" y="145"/>
                  <a:pt x="88" y="148"/>
                  <a:pt x="87" y="152"/>
                </a:cubicBezTo>
                <a:cubicBezTo>
                  <a:pt x="87" y="156"/>
                  <a:pt x="84" y="158"/>
                  <a:pt x="80" y="158"/>
                </a:cubicBezTo>
                <a:cubicBezTo>
                  <a:pt x="77" y="158"/>
                  <a:pt x="74" y="157"/>
                  <a:pt x="71" y="156"/>
                </a:cubicBezTo>
                <a:cubicBezTo>
                  <a:pt x="60" y="153"/>
                  <a:pt x="50" y="157"/>
                  <a:pt x="44" y="167"/>
                </a:cubicBezTo>
                <a:cubicBezTo>
                  <a:pt x="40" y="175"/>
                  <a:pt x="39" y="184"/>
                  <a:pt x="42" y="192"/>
                </a:cubicBezTo>
                <a:cubicBezTo>
                  <a:pt x="45" y="204"/>
                  <a:pt x="57" y="210"/>
                  <a:pt x="70" y="205"/>
                </a:cubicBezTo>
                <a:cubicBezTo>
                  <a:pt x="73" y="204"/>
                  <a:pt x="76" y="204"/>
                  <a:pt x="78" y="207"/>
                </a:cubicBezTo>
                <a:cubicBezTo>
                  <a:pt x="79" y="209"/>
                  <a:pt x="80" y="212"/>
                  <a:pt x="79" y="215"/>
                </a:cubicBezTo>
                <a:cubicBezTo>
                  <a:pt x="79" y="218"/>
                  <a:pt x="76" y="220"/>
                  <a:pt x="73" y="220"/>
                </a:cubicBezTo>
                <a:cubicBezTo>
                  <a:pt x="57" y="220"/>
                  <a:pt x="49" y="231"/>
                  <a:pt x="53" y="248"/>
                </a:cubicBezTo>
                <a:cubicBezTo>
                  <a:pt x="55" y="254"/>
                  <a:pt x="57" y="259"/>
                  <a:pt x="62" y="264"/>
                </a:cubicBezTo>
                <a:cubicBezTo>
                  <a:pt x="67" y="268"/>
                  <a:pt x="72" y="268"/>
                  <a:pt x="76" y="263"/>
                </a:cubicBezTo>
                <a:cubicBezTo>
                  <a:pt x="78" y="262"/>
                  <a:pt x="79" y="261"/>
                  <a:pt x="80" y="260"/>
                </a:cubicBezTo>
                <a:cubicBezTo>
                  <a:pt x="83" y="258"/>
                  <a:pt x="86" y="258"/>
                  <a:pt x="89" y="261"/>
                </a:cubicBezTo>
                <a:cubicBezTo>
                  <a:pt x="92" y="263"/>
                  <a:pt x="92" y="266"/>
                  <a:pt x="90" y="269"/>
                </a:cubicBezTo>
                <a:cubicBezTo>
                  <a:pt x="86" y="274"/>
                  <a:pt x="87" y="278"/>
                  <a:pt x="89" y="282"/>
                </a:cubicBezTo>
                <a:cubicBezTo>
                  <a:pt x="92" y="293"/>
                  <a:pt x="104" y="300"/>
                  <a:pt x="115" y="299"/>
                </a:cubicBezTo>
                <a:cubicBezTo>
                  <a:pt x="128" y="298"/>
                  <a:pt x="137" y="290"/>
                  <a:pt x="139" y="278"/>
                </a:cubicBezTo>
                <a:cubicBezTo>
                  <a:pt x="139" y="275"/>
                  <a:pt x="139" y="271"/>
                  <a:pt x="138" y="268"/>
                </a:cubicBezTo>
                <a:cubicBezTo>
                  <a:pt x="137" y="263"/>
                  <a:pt x="138" y="260"/>
                  <a:pt x="142" y="259"/>
                </a:cubicBezTo>
                <a:cubicBezTo>
                  <a:pt x="146" y="257"/>
                  <a:pt x="149" y="259"/>
                  <a:pt x="151" y="264"/>
                </a:cubicBezTo>
                <a:cubicBezTo>
                  <a:pt x="153" y="268"/>
                  <a:pt x="154" y="273"/>
                  <a:pt x="157" y="277"/>
                </a:cubicBezTo>
                <a:cubicBezTo>
                  <a:pt x="160" y="283"/>
                  <a:pt x="164" y="283"/>
                  <a:pt x="168" y="279"/>
                </a:cubicBezTo>
                <a:cubicBezTo>
                  <a:pt x="174" y="273"/>
                  <a:pt x="177" y="265"/>
                  <a:pt x="177" y="257"/>
                </a:cubicBezTo>
                <a:cubicBezTo>
                  <a:pt x="177" y="249"/>
                  <a:pt x="173" y="246"/>
                  <a:pt x="166" y="246"/>
                </a:cubicBezTo>
                <a:cubicBezTo>
                  <a:pt x="163" y="246"/>
                  <a:pt x="159" y="246"/>
                  <a:pt x="156" y="247"/>
                </a:cubicBezTo>
                <a:cubicBezTo>
                  <a:pt x="155" y="247"/>
                  <a:pt x="153" y="248"/>
                  <a:pt x="151" y="248"/>
                </a:cubicBezTo>
                <a:cubicBezTo>
                  <a:pt x="147" y="248"/>
                  <a:pt x="144" y="246"/>
                  <a:pt x="144" y="243"/>
                </a:cubicBezTo>
                <a:cubicBezTo>
                  <a:pt x="143" y="240"/>
                  <a:pt x="144" y="236"/>
                  <a:pt x="148" y="235"/>
                </a:cubicBezTo>
                <a:cubicBezTo>
                  <a:pt x="153" y="233"/>
                  <a:pt x="159" y="232"/>
                  <a:pt x="164" y="231"/>
                </a:cubicBezTo>
                <a:cubicBezTo>
                  <a:pt x="182" y="231"/>
                  <a:pt x="193" y="245"/>
                  <a:pt x="190" y="263"/>
                </a:cubicBezTo>
                <a:cubicBezTo>
                  <a:pt x="189" y="269"/>
                  <a:pt x="186" y="275"/>
                  <a:pt x="183" y="281"/>
                </a:cubicBezTo>
                <a:cubicBezTo>
                  <a:pt x="175" y="295"/>
                  <a:pt x="164" y="298"/>
                  <a:pt x="149" y="290"/>
                </a:cubicBez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83" name="Freeform 199">
            <a:extLst>
              <a:ext uri="{FF2B5EF4-FFF2-40B4-BE49-F238E27FC236}">
                <a16:creationId xmlns:a16="http://schemas.microsoft.com/office/drawing/2014/main" id="{72FD3A0E-120E-0F47-C62C-3084D4530264}"/>
              </a:ext>
            </a:extLst>
          </p:cNvPr>
          <p:cNvSpPr>
            <a:spLocks noEditPoints="1"/>
          </p:cNvSpPr>
          <p:nvPr/>
        </p:nvSpPr>
        <p:spPr bwMode="auto">
          <a:xfrm>
            <a:off x="9301051" y="3457074"/>
            <a:ext cx="250937" cy="218999"/>
          </a:xfrm>
          <a:custGeom>
            <a:avLst/>
            <a:gdLst>
              <a:gd name="T0" fmla="*/ 43 w 88"/>
              <a:gd name="T1" fmla="*/ 0 h 76"/>
              <a:gd name="T2" fmla="*/ 0 w 88"/>
              <a:gd name="T3" fmla="*/ 76 h 76"/>
              <a:gd name="T4" fmla="*/ 0 w 88"/>
              <a:gd name="T5" fmla="*/ 76 h 76"/>
              <a:gd name="T6" fmla="*/ 87 w 88"/>
              <a:gd name="T7" fmla="*/ 76 h 76"/>
              <a:gd name="T8" fmla="*/ 87 w 88"/>
              <a:gd name="T9" fmla="*/ 76 h 76"/>
              <a:gd name="T10" fmla="*/ 44 w 88"/>
              <a:gd name="T11" fmla="*/ 0 h 76"/>
              <a:gd name="T12" fmla="*/ 43 w 88"/>
              <a:gd name="T13" fmla="*/ 0 h 76"/>
              <a:gd name="T14" fmla="*/ 47 w 88"/>
              <a:gd name="T15" fmla="*/ 25 h 76"/>
              <a:gd name="T16" fmla="*/ 46 w 88"/>
              <a:gd name="T17" fmla="*/ 55 h 76"/>
              <a:gd name="T18" fmla="*/ 45 w 88"/>
              <a:gd name="T19" fmla="*/ 55 h 76"/>
              <a:gd name="T20" fmla="*/ 42 w 88"/>
              <a:gd name="T21" fmla="*/ 55 h 76"/>
              <a:gd name="T22" fmla="*/ 41 w 88"/>
              <a:gd name="T23" fmla="*/ 55 h 76"/>
              <a:gd name="T24" fmla="*/ 40 w 88"/>
              <a:gd name="T25" fmla="*/ 25 h 76"/>
              <a:gd name="T26" fmla="*/ 41 w 88"/>
              <a:gd name="T27" fmla="*/ 24 h 76"/>
              <a:gd name="T28" fmla="*/ 46 w 88"/>
              <a:gd name="T29" fmla="*/ 24 h 76"/>
              <a:gd name="T30" fmla="*/ 47 w 88"/>
              <a:gd name="T31" fmla="*/ 25 h 76"/>
              <a:gd name="T32" fmla="*/ 43 w 88"/>
              <a:gd name="T33" fmla="*/ 68 h 76"/>
              <a:gd name="T34" fmla="*/ 40 w 88"/>
              <a:gd name="T35" fmla="*/ 65 h 76"/>
              <a:gd name="T36" fmla="*/ 43 w 88"/>
              <a:gd name="T37" fmla="*/ 60 h 76"/>
              <a:gd name="T38" fmla="*/ 47 w 88"/>
              <a:gd name="T39" fmla="*/ 64 h 76"/>
              <a:gd name="T40" fmla="*/ 43 w 88"/>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6">
                <a:moveTo>
                  <a:pt x="43" y="0"/>
                </a:moveTo>
                <a:cubicBezTo>
                  <a:pt x="0" y="76"/>
                  <a:pt x="0" y="76"/>
                  <a:pt x="0" y="76"/>
                </a:cubicBezTo>
                <a:cubicBezTo>
                  <a:pt x="0" y="76"/>
                  <a:pt x="0" y="76"/>
                  <a:pt x="0" y="76"/>
                </a:cubicBezTo>
                <a:cubicBezTo>
                  <a:pt x="87" y="76"/>
                  <a:pt x="87" y="76"/>
                  <a:pt x="87" y="76"/>
                </a:cubicBezTo>
                <a:cubicBezTo>
                  <a:pt x="87" y="76"/>
                  <a:pt x="88" y="76"/>
                  <a:pt x="87" y="76"/>
                </a:cubicBezTo>
                <a:cubicBezTo>
                  <a:pt x="44" y="0"/>
                  <a:pt x="44" y="0"/>
                  <a:pt x="44" y="0"/>
                </a:cubicBezTo>
                <a:cubicBezTo>
                  <a:pt x="44" y="0"/>
                  <a:pt x="43" y="0"/>
                  <a:pt x="43" y="0"/>
                </a:cubicBezTo>
                <a:close/>
                <a:moveTo>
                  <a:pt x="47" y="25"/>
                </a:moveTo>
                <a:cubicBezTo>
                  <a:pt x="46" y="55"/>
                  <a:pt x="46" y="55"/>
                  <a:pt x="46" y="55"/>
                </a:cubicBezTo>
                <a:cubicBezTo>
                  <a:pt x="46" y="55"/>
                  <a:pt x="46" y="55"/>
                  <a:pt x="45" y="55"/>
                </a:cubicBezTo>
                <a:cubicBezTo>
                  <a:pt x="42" y="55"/>
                  <a:pt x="42" y="55"/>
                  <a:pt x="42" y="55"/>
                </a:cubicBezTo>
                <a:cubicBezTo>
                  <a:pt x="41" y="55"/>
                  <a:pt x="41" y="55"/>
                  <a:pt x="41" y="55"/>
                </a:cubicBezTo>
                <a:cubicBezTo>
                  <a:pt x="40" y="25"/>
                  <a:pt x="40" y="25"/>
                  <a:pt x="40" y="25"/>
                </a:cubicBezTo>
                <a:cubicBezTo>
                  <a:pt x="40" y="24"/>
                  <a:pt x="41" y="24"/>
                  <a:pt x="41" y="24"/>
                </a:cubicBezTo>
                <a:cubicBezTo>
                  <a:pt x="46" y="24"/>
                  <a:pt x="46" y="24"/>
                  <a:pt x="46" y="24"/>
                </a:cubicBezTo>
                <a:cubicBezTo>
                  <a:pt x="46" y="24"/>
                  <a:pt x="47" y="24"/>
                  <a:pt x="47" y="25"/>
                </a:cubicBezTo>
                <a:close/>
                <a:moveTo>
                  <a:pt x="43" y="68"/>
                </a:moveTo>
                <a:cubicBezTo>
                  <a:pt x="42" y="68"/>
                  <a:pt x="40" y="67"/>
                  <a:pt x="40" y="65"/>
                </a:cubicBezTo>
                <a:cubicBezTo>
                  <a:pt x="39" y="62"/>
                  <a:pt x="41" y="60"/>
                  <a:pt x="43" y="60"/>
                </a:cubicBezTo>
                <a:cubicBezTo>
                  <a:pt x="46" y="60"/>
                  <a:pt x="47" y="62"/>
                  <a:pt x="47" y="64"/>
                </a:cubicBezTo>
                <a:cubicBezTo>
                  <a:pt x="47" y="67"/>
                  <a:pt x="46" y="68"/>
                  <a:pt x="43" y="68"/>
                </a:cubicBezTo>
                <a:close/>
              </a:path>
            </a:pathLst>
          </a:custGeom>
          <a:solidFill>
            <a:schemeClr val="tx1">
              <a:lumMod val="20000"/>
              <a:lumOff val="80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
        <p:nvSpPr>
          <p:cNvPr id="82" name="Freeform 196">
            <a:extLst>
              <a:ext uri="{FF2B5EF4-FFF2-40B4-BE49-F238E27FC236}">
                <a16:creationId xmlns:a16="http://schemas.microsoft.com/office/drawing/2014/main" id="{A1FD9199-5D12-3BC9-AE9B-04547EB6CD5B}"/>
              </a:ext>
            </a:extLst>
          </p:cNvPr>
          <p:cNvSpPr>
            <a:spLocks noEditPoints="1"/>
          </p:cNvSpPr>
          <p:nvPr/>
        </p:nvSpPr>
        <p:spPr bwMode="auto">
          <a:xfrm>
            <a:off x="8926746" y="3549791"/>
            <a:ext cx="576626" cy="575216"/>
          </a:xfrm>
          <a:custGeom>
            <a:avLst/>
            <a:gdLst>
              <a:gd name="T0" fmla="*/ 218 w 325"/>
              <a:gd name="T1" fmla="*/ 275 h 324"/>
              <a:gd name="T2" fmla="*/ 186 w 325"/>
              <a:gd name="T3" fmla="*/ 289 h 324"/>
              <a:gd name="T4" fmla="*/ 137 w 325"/>
              <a:gd name="T5" fmla="*/ 320 h 324"/>
              <a:gd name="T6" fmla="*/ 111 w 325"/>
              <a:gd name="T7" fmla="*/ 270 h 324"/>
              <a:gd name="T8" fmla="*/ 91 w 325"/>
              <a:gd name="T9" fmla="*/ 260 h 324"/>
              <a:gd name="T10" fmla="*/ 26 w 325"/>
              <a:gd name="T11" fmla="*/ 257 h 324"/>
              <a:gd name="T12" fmla="*/ 22 w 325"/>
              <a:gd name="T13" fmla="*/ 192 h 324"/>
              <a:gd name="T14" fmla="*/ 44 w 325"/>
              <a:gd name="T15" fmla="*/ 175 h 324"/>
              <a:gd name="T16" fmla="*/ 14 w 325"/>
              <a:gd name="T17" fmla="*/ 129 h 324"/>
              <a:gd name="T18" fmla="*/ 43 w 325"/>
              <a:gd name="T19" fmla="*/ 78 h 324"/>
              <a:gd name="T20" fmla="*/ 70 w 325"/>
              <a:gd name="T21" fmla="*/ 28 h 324"/>
              <a:gd name="T22" fmla="*/ 131 w 325"/>
              <a:gd name="T23" fmla="*/ 40 h 324"/>
              <a:gd name="T24" fmla="*/ 154 w 325"/>
              <a:gd name="T25" fmla="*/ 38 h 324"/>
              <a:gd name="T26" fmla="*/ 197 w 325"/>
              <a:gd name="T27" fmla="*/ 5 h 324"/>
              <a:gd name="T28" fmla="*/ 246 w 325"/>
              <a:gd name="T29" fmla="*/ 42 h 324"/>
              <a:gd name="T30" fmla="*/ 287 w 325"/>
              <a:gd name="T31" fmla="*/ 72 h 324"/>
              <a:gd name="T32" fmla="*/ 291 w 325"/>
              <a:gd name="T33" fmla="*/ 89 h 324"/>
              <a:gd name="T34" fmla="*/ 307 w 325"/>
              <a:gd name="T35" fmla="*/ 133 h 324"/>
              <a:gd name="T36" fmla="*/ 300 w 325"/>
              <a:gd name="T37" fmla="*/ 181 h 324"/>
              <a:gd name="T38" fmla="*/ 293 w 325"/>
              <a:gd name="T39" fmla="*/ 196 h 324"/>
              <a:gd name="T40" fmla="*/ 277 w 325"/>
              <a:gd name="T41" fmla="*/ 237 h 324"/>
              <a:gd name="T42" fmla="*/ 263 w 325"/>
              <a:gd name="T43" fmla="*/ 305 h 324"/>
              <a:gd name="T44" fmla="*/ 107 w 325"/>
              <a:gd name="T45" fmla="*/ 203 h 324"/>
              <a:gd name="T46" fmla="*/ 131 w 325"/>
              <a:gd name="T47" fmla="*/ 239 h 324"/>
              <a:gd name="T48" fmla="*/ 173 w 325"/>
              <a:gd name="T49" fmla="*/ 243 h 324"/>
              <a:gd name="T50" fmla="*/ 185 w 325"/>
              <a:gd name="T51" fmla="*/ 203 h 324"/>
              <a:gd name="T52" fmla="*/ 174 w 325"/>
              <a:gd name="T53" fmla="*/ 176 h 324"/>
              <a:gd name="T54" fmla="*/ 146 w 325"/>
              <a:gd name="T55" fmla="*/ 164 h 324"/>
              <a:gd name="T56" fmla="*/ 107 w 325"/>
              <a:gd name="T57" fmla="*/ 177 h 324"/>
              <a:gd name="T58" fmla="*/ 165 w 325"/>
              <a:gd name="T59" fmla="*/ 117 h 324"/>
              <a:gd name="T60" fmla="*/ 152 w 325"/>
              <a:gd name="T61" fmla="*/ 85 h 324"/>
              <a:gd name="T62" fmla="*/ 124 w 325"/>
              <a:gd name="T63" fmla="*/ 87 h 324"/>
              <a:gd name="T64" fmla="*/ 104 w 325"/>
              <a:gd name="T65" fmla="*/ 105 h 324"/>
              <a:gd name="T66" fmla="*/ 115 w 325"/>
              <a:gd name="T67" fmla="*/ 131 h 324"/>
              <a:gd name="T68" fmla="*/ 152 w 325"/>
              <a:gd name="T69" fmla="*/ 138 h 324"/>
              <a:gd name="T70" fmla="*/ 221 w 325"/>
              <a:gd name="T71" fmla="*/ 132 h 324"/>
              <a:gd name="T72" fmla="*/ 195 w 325"/>
              <a:gd name="T73" fmla="*/ 150 h 324"/>
              <a:gd name="T74" fmla="*/ 205 w 325"/>
              <a:gd name="T75" fmla="*/ 171 h 324"/>
              <a:gd name="T76" fmla="*/ 221 w 325"/>
              <a:gd name="T77" fmla="*/ 178 h 324"/>
              <a:gd name="T78" fmla="*/ 243 w 325"/>
              <a:gd name="T79" fmla="*/ 170 h 324"/>
              <a:gd name="T80" fmla="*/ 247 w 325"/>
              <a:gd name="T81" fmla="*/ 150 h 324"/>
              <a:gd name="T82" fmla="*/ 216 w 325"/>
              <a:gd name="T83" fmla="*/ 89 h 324"/>
              <a:gd name="T84" fmla="*/ 195 w 325"/>
              <a:gd name="T85" fmla="*/ 75 h 324"/>
              <a:gd name="T86" fmla="*/ 179 w 325"/>
              <a:gd name="T87" fmla="*/ 92 h 324"/>
              <a:gd name="T88" fmla="*/ 187 w 325"/>
              <a:gd name="T89" fmla="*/ 109 h 324"/>
              <a:gd name="T90" fmla="*/ 204 w 325"/>
              <a:gd name="T91" fmla="*/ 117 h 324"/>
              <a:gd name="T92" fmla="*/ 220 w 325"/>
              <a:gd name="T93" fmla="*/ 92 h 324"/>
              <a:gd name="T94" fmla="*/ 211 w 325"/>
              <a:gd name="T95" fmla="*/ 223 h 324"/>
              <a:gd name="T96" fmla="*/ 235 w 325"/>
              <a:gd name="T97" fmla="*/ 228 h 324"/>
              <a:gd name="T98" fmla="*/ 239 w 325"/>
              <a:gd name="T99" fmla="*/ 204 h 324"/>
              <a:gd name="T100" fmla="*/ 216 w 325"/>
              <a:gd name="T101" fmla="*/ 199 h 324"/>
              <a:gd name="T102" fmla="*/ 84 w 325"/>
              <a:gd name="T103" fmla="*/ 1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5" h="324">
                <a:moveTo>
                  <a:pt x="263" y="305"/>
                </a:moveTo>
                <a:cubicBezTo>
                  <a:pt x="258" y="301"/>
                  <a:pt x="254" y="297"/>
                  <a:pt x="250" y="294"/>
                </a:cubicBezTo>
                <a:cubicBezTo>
                  <a:pt x="243" y="289"/>
                  <a:pt x="236" y="284"/>
                  <a:pt x="229" y="280"/>
                </a:cubicBezTo>
                <a:cubicBezTo>
                  <a:pt x="226" y="277"/>
                  <a:pt x="222" y="276"/>
                  <a:pt x="218" y="275"/>
                </a:cubicBezTo>
                <a:cubicBezTo>
                  <a:pt x="210" y="272"/>
                  <a:pt x="204" y="275"/>
                  <a:pt x="200" y="282"/>
                </a:cubicBezTo>
                <a:cubicBezTo>
                  <a:pt x="197" y="286"/>
                  <a:pt x="196" y="292"/>
                  <a:pt x="195" y="297"/>
                </a:cubicBezTo>
                <a:cubicBezTo>
                  <a:pt x="194" y="299"/>
                  <a:pt x="195" y="301"/>
                  <a:pt x="194" y="302"/>
                </a:cubicBezTo>
                <a:cubicBezTo>
                  <a:pt x="191" y="298"/>
                  <a:pt x="189" y="293"/>
                  <a:pt x="186" y="289"/>
                </a:cubicBezTo>
                <a:cubicBezTo>
                  <a:pt x="182" y="284"/>
                  <a:pt x="178" y="281"/>
                  <a:pt x="172" y="279"/>
                </a:cubicBezTo>
                <a:cubicBezTo>
                  <a:pt x="166" y="277"/>
                  <a:pt x="161" y="278"/>
                  <a:pt x="157" y="282"/>
                </a:cubicBezTo>
                <a:cubicBezTo>
                  <a:pt x="154" y="285"/>
                  <a:pt x="151" y="288"/>
                  <a:pt x="149" y="292"/>
                </a:cubicBezTo>
                <a:cubicBezTo>
                  <a:pt x="145" y="301"/>
                  <a:pt x="141" y="311"/>
                  <a:pt x="137" y="320"/>
                </a:cubicBezTo>
                <a:cubicBezTo>
                  <a:pt x="136" y="322"/>
                  <a:pt x="136" y="323"/>
                  <a:pt x="135" y="324"/>
                </a:cubicBezTo>
                <a:cubicBezTo>
                  <a:pt x="135" y="320"/>
                  <a:pt x="135" y="317"/>
                  <a:pt x="136" y="313"/>
                </a:cubicBezTo>
                <a:cubicBezTo>
                  <a:pt x="136" y="303"/>
                  <a:pt x="137" y="292"/>
                  <a:pt x="134" y="282"/>
                </a:cubicBezTo>
                <a:cubicBezTo>
                  <a:pt x="131" y="269"/>
                  <a:pt x="123" y="265"/>
                  <a:pt x="111" y="270"/>
                </a:cubicBezTo>
                <a:cubicBezTo>
                  <a:pt x="105" y="272"/>
                  <a:pt x="100" y="276"/>
                  <a:pt x="94" y="280"/>
                </a:cubicBezTo>
                <a:cubicBezTo>
                  <a:pt x="93" y="281"/>
                  <a:pt x="91" y="283"/>
                  <a:pt x="89" y="284"/>
                </a:cubicBezTo>
                <a:cubicBezTo>
                  <a:pt x="90" y="279"/>
                  <a:pt x="91" y="275"/>
                  <a:pt x="92" y="270"/>
                </a:cubicBezTo>
                <a:cubicBezTo>
                  <a:pt x="92" y="267"/>
                  <a:pt x="92" y="263"/>
                  <a:pt x="91" y="260"/>
                </a:cubicBezTo>
                <a:cubicBezTo>
                  <a:pt x="89" y="252"/>
                  <a:pt x="83" y="248"/>
                  <a:pt x="75" y="247"/>
                </a:cubicBezTo>
                <a:cubicBezTo>
                  <a:pt x="64" y="247"/>
                  <a:pt x="53" y="250"/>
                  <a:pt x="43" y="253"/>
                </a:cubicBezTo>
                <a:cubicBezTo>
                  <a:pt x="36" y="255"/>
                  <a:pt x="30" y="257"/>
                  <a:pt x="23" y="259"/>
                </a:cubicBezTo>
                <a:cubicBezTo>
                  <a:pt x="24" y="258"/>
                  <a:pt x="25" y="257"/>
                  <a:pt x="26" y="257"/>
                </a:cubicBezTo>
                <a:cubicBezTo>
                  <a:pt x="34" y="249"/>
                  <a:pt x="43" y="241"/>
                  <a:pt x="49" y="231"/>
                </a:cubicBezTo>
                <a:cubicBezTo>
                  <a:pt x="51" y="227"/>
                  <a:pt x="53" y="224"/>
                  <a:pt x="54" y="220"/>
                </a:cubicBezTo>
                <a:cubicBezTo>
                  <a:pt x="57" y="210"/>
                  <a:pt x="53" y="202"/>
                  <a:pt x="44" y="197"/>
                </a:cubicBezTo>
                <a:cubicBezTo>
                  <a:pt x="37" y="193"/>
                  <a:pt x="30" y="192"/>
                  <a:pt x="22" y="192"/>
                </a:cubicBezTo>
                <a:cubicBezTo>
                  <a:pt x="21" y="192"/>
                  <a:pt x="20" y="192"/>
                  <a:pt x="18" y="192"/>
                </a:cubicBezTo>
                <a:cubicBezTo>
                  <a:pt x="20" y="191"/>
                  <a:pt x="20" y="191"/>
                  <a:pt x="21" y="190"/>
                </a:cubicBezTo>
                <a:cubicBezTo>
                  <a:pt x="27" y="187"/>
                  <a:pt x="32" y="184"/>
                  <a:pt x="37" y="181"/>
                </a:cubicBezTo>
                <a:cubicBezTo>
                  <a:pt x="40" y="180"/>
                  <a:pt x="42" y="178"/>
                  <a:pt x="44" y="175"/>
                </a:cubicBezTo>
                <a:cubicBezTo>
                  <a:pt x="53" y="166"/>
                  <a:pt x="52" y="158"/>
                  <a:pt x="43" y="149"/>
                </a:cubicBezTo>
                <a:cubicBezTo>
                  <a:pt x="33" y="141"/>
                  <a:pt x="22" y="137"/>
                  <a:pt x="11" y="132"/>
                </a:cubicBezTo>
                <a:cubicBezTo>
                  <a:pt x="7" y="131"/>
                  <a:pt x="3" y="129"/>
                  <a:pt x="0" y="128"/>
                </a:cubicBezTo>
                <a:cubicBezTo>
                  <a:pt x="4" y="128"/>
                  <a:pt x="9" y="128"/>
                  <a:pt x="14" y="129"/>
                </a:cubicBezTo>
                <a:cubicBezTo>
                  <a:pt x="24" y="129"/>
                  <a:pt x="35" y="129"/>
                  <a:pt x="46" y="126"/>
                </a:cubicBezTo>
                <a:cubicBezTo>
                  <a:pt x="59" y="123"/>
                  <a:pt x="63" y="115"/>
                  <a:pt x="58" y="102"/>
                </a:cubicBezTo>
                <a:cubicBezTo>
                  <a:pt x="56" y="94"/>
                  <a:pt x="50" y="87"/>
                  <a:pt x="45" y="81"/>
                </a:cubicBezTo>
                <a:cubicBezTo>
                  <a:pt x="44" y="80"/>
                  <a:pt x="43" y="80"/>
                  <a:pt x="43" y="78"/>
                </a:cubicBezTo>
                <a:cubicBezTo>
                  <a:pt x="44" y="79"/>
                  <a:pt x="45" y="79"/>
                  <a:pt x="46" y="79"/>
                </a:cubicBezTo>
                <a:cubicBezTo>
                  <a:pt x="52" y="80"/>
                  <a:pt x="59" y="83"/>
                  <a:pt x="66" y="83"/>
                </a:cubicBezTo>
                <a:cubicBezTo>
                  <a:pt x="79" y="83"/>
                  <a:pt x="85" y="76"/>
                  <a:pt x="83" y="63"/>
                </a:cubicBezTo>
                <a:cubicBezTo>
                  <a:pt x="81" y="50"/>
                  <a:pt x="76" y="39"/>
                  <a:pt x="70" y="28"/>
                </a:cubicBezTo>
                <a:cubicBezTo>
                  <a:pt x="70" y="26"/>
                  <a:pt x="69" y="24"/>
                  <a:pt x="67" y="22"/>
                </a:cubicBezTo>
                <a:cubicBezTo>
                  <a:pt x="74" y="27"/>
                  <a:pt x="80" y="33"/>
                  <a:pt x="87" y="37"/>
                </a:cubicBezTo>
                <a:cubicBezTo>
                  <a:pt x="93" y="42"/>
                  <a:pt x="99" y="46"/>
                  <a:pt x="106" y="49"/>
                </a:cubicBezTo>
                <a:cubicBezTo>
                  <a:pt x="117" y="54"/>
                  <a:pt x="125" y="51"/>
                  <a:pt x="131" y="40"/>
                </a:cubicBezTo>
                <a:cubicBezTo>
                  <a:pt x="133" y="34"/>
                  <a:pt x="134" y="28"/>
                  <a:pt x="136" y="22"/>
                </a:cubicBezTo>
                <a:cubicBezTo>
                  <a:pt x="136" y="21"/>
                  <a:pt x="136" y="19"/>
                  <a:pt x="137" y="17"/>
                </a:cubicBezTo>
                <a:cubicBezTo>
                  <a:pt x="138" y="19"/>
                  <a:pt x="138" y="20"/>
                  <a:pt x="139" y="20"/>
                </a:cubicBezTo>
                <a:cubicBezTo>
                  <a:pt x="143" y="27"/>
                  <a:pt x="147" y="33"/>
                  <a:pt x="154" y="38"/>
                </a:cubicBezTo>
                <a:cubicBezTo>
                  <a:pt x="163" y="44"/>
                  <a:pt x="171" y="43"/>
                  <a:pt x="178" y="35"/>
                </a:cubicBezTo>
                <a:cubicBezTo>
                  <a:pt x="186" y="26"/>
                  <a:pt x="191" y="15"/>
                  <a:pt x="196" y="4"/>
                </a:cubicBezTo>
                <a:cubicBezTo>
                  <a:pt x="196" y="2"/>
                  <a:pt x="197" y="1"/>
                  <a:pt x="197" y="0"/>
                </a:cubicBezTo>
                <a:cubicBezTo>
                  <a:pt x="197" y="2"/>
                  <a:pt x="198" y="3"/>
                  <a:pt x="197" y="5"/>
                </a:cubicBezTo>
                <a:cubicBezTo>
                  <a:pt x="197" y="15"/>
                  <a:pt x="197" y="26"/>
                  <a:pt x="200" y="36"/>
                </a:cubicBezTo>
                <a:cubicBezTo>
                  <a:pt x="202" y="44"/>
                  <a:pt x="206" y="50"/>
                  <a:pt x="215" y="52"/>
                </a:cubicBezTo>
                <a:cubicBezTo>
                  <a:pt x="221" y="53"/>
                  <a:pt x="226" y="52"/>
                  <a:pt x="231" y="50"/>
                </a:cubicBezTo>
                <a:cubicBezTo>
                  <a:pt x="236" y="47"/>
                  <a:pt x="241" y="45"/>
                  <a:pt x="246" y="42"/>
                </a:cubicBezTo>
                <a:cubicBezTo>
                  <a:pt x="245" y="46"/>
                  <a:pt x="244" y="51"/>
                  <a:pt x="243" y="55"/>
                </a:cubicBezTo>
                <a:cubicBezTo>
                  <a:pt x="243" y="59"/>
                  <a:pt x="244" y="63"/>
                  <a:pt x="246" y="67"/>
                </a:cubicBezTo>
                <a:cubicBezTo>
                  <a:pt x="249" y="75"/>
                  <a:pt x="255" y="78"/>
                  <a:pt x="263" y="77"/>
                </a:cubicBezTo>
                <a:cubicBezTo>
                  <a:pt x="272" y="76"/>
                  <a:pt x="280" y="74"/>
                  <a:pt x="287" y="72"/>
                </a:cubicBezTo>
                <a:cubicBezTo>
                  <a:pt x="299" y="68"/>
                  <a:pt x="310" y="64"/>
                  <a:pt x="321" y="60"/>
                </a:cubicBezTo>
                <a:cubicBezTo>
                  <a:pt x="322" y="59"/>
                  <a:pt x="323" y="59"/>
                  <a:pt x="325" y="59"/>
                </a:cubicBezTo>
                <a:cubicBezTo>
                  <a:pt x="324" y="60"/>
                  <a:pt x="323" y="60"/>
                  <a:pt x="322" y="61"/>
                </a:cubicBezTo>
                <a:cubicBezTo>
                  <a:pt x="311" y="69"/>
                  <a:pt x="299" y="78"/>
                  <a:pt x="291" y="89"/>
                </a:cubicBezTo>
                <a:cubicBezTo>
                  <a:pt x="288" y="93"/>
                  <a:pt x="286" y="97"/>
                  <a:pt x="283" y="100"/>
                </a:cubicBezTo>
                <a:cubicBezTo>
                  <a:pt x="281" y="105"/>
                  <a:pt x="281" y="110"/>
                  <a:pt x="283" y="115"/>
                </a:cubicBezTo>
                <a:cubicBezTo>
                  <a:pt x="288" y="125"/>
                  <a:pt x="295" y="130"/>
                  <a:pt x="305" y="133"/>
                </a:cubicBezTo>
                <a:cubicBezTo>
                  <a:pt x="306" y="133"/>
                  <a:pt x="306" y="133"/>
                  <a:pt x="307" y="133"/>
                </a:cubicBezTo>
                <a:cubicBezTo>
                  <a:pt x="303" y="136"/>
                  <a:pt x="299" y="139"/>
                  <a:pt x="296" y="142"/>
                </a:cubicBezTo>
                <a:cubicBezTo>
                  <a:pt x="291" y="145"/>
                  <a:pt x="287" y="150"/>
                  <a:pt x="286" y="156"/>
                </a:cubicBezTo>
                <a:cubicBezTo>
                  <a:pt x="285" y="161"/>
                  <a:pt x="286" y="165"/>
                  <a:pt x="289" y="169"/>
                </a:cubicBezTo>
                <a:cubicBezTo>
                  <a:pt x="292" y="173"/>
                  <a:pt x="296" y="177"/>
                  <a:pt x="300" y="181"/>
                </a:cubicBezTo>
                <a:cubicBezTo>
                  <a:pt x="307" y="185"/>
                  <a:pt x="315" y="189"/>
                  <a:pt x="322" y="194"/>
                </a:cubicBezTo>
                <a:cubicBezTo>
                  <a:pt x="323" y="194"/>
                  <a:pt x="324" y="195"/>
                  <a:pt x="325" y="195"/>
                </a:cubicBezTo>
                <a:cubicBezTo>
                  <a:pt x="321" y="195"/>
                  <a:pt x="317" y="195"/>
                  <a:pt x="314" y="195"/>
                </a:cubicBezTo>
                <a:cubicBezTo>
                  <a:pt x="307" y="195"/>
                  <a:pt x="300" y="195"/>
                  <a:pt x="293" y="196"/>
                </a:cubicBezTo>
                <a:cubicBezTo>
                  <a:pt x="279" y="199"/>
                  <a:pt x="273" y="213"/>
                  <a:pt x="281" y="225"/>
                </a:cubicBezTo>
                <a:cubicBezTo>
                  <a:pt x="283" y="229"/>
                  <a:pt x="286" y="231"/>
                  <a:pt x="289" y="234"/>
                </a:cubicBezTo>
                <a:cubicBezTo>
                  <a:pt x="289" y="235"/>
                  <a:pt x="290" y="236"/>
                  <a:pt x="292" y="237"/>
                </a:cubicBezTo>
                <a:cubicBezTo>
                  <a:pt x="286" y="237"/>
                  <a:pt x="282" y="237"/>
                  <a:pt x="277" y="237"/>
                </a:cubicBezTo>
                <a:cubicBezTo>
                  <a:pt x="275" y="237"/>
                  <a:pt x="274" y="237"/>
                  <a:pt x="273" y="238"/>
                </a:cubicBezTo>
                <a:cubicBezTo>
                  <a:pt x="260" y="241"/>
                  <a:pt x="254" y="248"/>
                  <a:pt x="254" y="261"/>
                </a:cubicBezTo>
                <a:cubicBezTo>
                  <a:pt x="254" y="275"/>
                  <a:pt x="257" y="287"/>
                  <a:pt x="261" y="300"/>
                </a:cubicBezTo>
                <a:cubicBezTo>
                  <a:pt x="262" y="301"/>
                  <a:pt x="262" y="303"/>
                  <a:pt x="263" y="305"/>
                </a:cubicBezTo>
                <a:close/>
                <a:moveTo>
                  <a:pt x="107" y="177"/>
                </a:moveTo>
                <a:cubicBezTo>
                  <a:pt x="109" y="181"/>
                  <a:pt x="112" y="184"/>
                  <a:pt x="110" y="188"/>
                </a:cubicBezTo>
                <a:cubicBezTo>
                  <a:pt x="108" y="193"/>
                  <a:pt x="104" y="193"/>
                  <a:pt x="99" y="194"/>
                </a:cubicBezTo>
                <a:cubicBezTo>
                  <a:pt x="103" y="197"/>
                  <a:pt x="107" y="199"/>
                  <a:pt x="107" y="203"/>
                </a:cubicBezTo>
                <a:cubicBezTo>
                  <a:pt x="107" y="208"/>
                  <a:pt x="103" y="210"/>
                  <a:pt x="100" y="213"/>
                </a:cubicBezTo>
                <a:cubicBezTo>
                  <a:pt x="111" y="214"/>
                  <a:pt x="113" y="218"/>
                  <a:pt x="107" y="230"/>
                </a:cubicBezTo>
                <a:cubicBezTo>
                  <a:pt x="117" y="228"/>
                  <a:pt x="123" y="229"/>
                  <a:pt x="120" y="243"/>
                </a:cubicBezTo>
                <a:cubicBezTo>
                  <a:pt x="123" y="241"/>
                  <a:pt x="127" y="238"/>
                  <a:pt x="131" y="239"/>
                </a:cubicBezTo>
                <a:cubicBezTo>
                  <a:pt x="136" y="241"/>
                  <a:pt x="136" y="246"/>
                  <a:pt x="137" y="250"/>
                </a:cubicBezTo>
                <a:cubicBezTo>
                  <a:pt x="139" y="246"/>
                  <a:pt x="141" y="242"/>
                  <a:pt x="146" y="242"/>
                </a:cubicBezTo>
                <a:cubicBezTo>
                  <a:pt x="151" y="242"/>
                  <a:pt x="153" y="246"/>
                  <a:pt x="155" y="250"/>
                </a:cubicBezTo>
                <a:cubicBezTo>
                  <a:pt x="157" y="239"/>
                  <a:pt x="162" y="235"/>
                  <a:pt x="173" y="243"/>
                </a:cubicBezTo>
                <a:cubicBezTo>
                  <a:pt x="172" y="239"/>
                  <a:pt x="170" y="234"/>
                  <a:pt x="174" y="231"/>
                </a:cubicBezTo>
                <a:cubicBezTo>
                  <a:pt x="177" y="227"/>
                  <a:pt x="181" y="229"/>
                  <a:pt x="185" y="230"/>
                </a:cubicBezTo>
                <a:cubicBezTo>
                  <a:pt x="179" y="220"/>
                  <a:pt x="180" y="216"/>
                  <a:pt x="192" y="212"/>
                </a:cubicBezTo>
                <a:cubicBezTo>
                  <a:pt x="189" y="210"/>
                  <a:pt x="185" y="208"/>
                  <a:pt x="185" y="203"/>
                </a:cubicBezTo>
                <a:cubicBezTo>
                  <a:pt x="185" y="198"/>
                  <a:pt x="189" y="197"/>
                  <a:pt x="193" y="194"/>
                </a:cubicBezTo>
                <a:cubicBezTo>
                  <a:pt x="188" y="193"/>
                  <a:pt x="184" y="192"/>
                  <a:pt x="182" y="188"/>
                </a:cubicBezTo>
                <a:cubicBezTo>
                  <a:pt x="180" y="184"/>
                  <a:pt x="183" y="180"/>
                  <a:pt x="185" y="177"/>
                </a:cubicBezTo>
                <a:cubicBezTo>
                  <a:pt x="181" y="178"/>
                  <a:pt x="177" y="179"/>
                  <a:pt x="174" y="176"/>
                </a:cubicBezTo>
                <a:cubicBezTo>
                  <a:pt x="170" y="173"/>
                  <a:pt x="171" y="168"/>
                  <a:pt x="172" y="164"/>
                </a:cubicBezTo>
                <a:cubicBezTo>
                  <a:pt x="169" y="167"/>
                  <a:pt x="165" y="169"/>
                  <a:pt x="161" y="167"/>
                </a:cubicBezTo>
                <a:cubicBezTo>
                  <a:pt x="156" y="165"/>
                  <a:pt x="156" y="161"/>
                  <a:pt x="155" y="157"/>
                </a:cubicBezTo>
                <a:cubicBezTo>
                  <a:pt x="153" y="160"/>
                  <a:pt x="151" y="164"/>
                  <a:pt x="146" y="164"/>
                </a:cubicBezTo>
                <a:cubicBezTo>
                  <a:pt x="141" y="164"/>
                  <a:pt x="139" y="160"/>
                  <a:pt x="137" y="157"/>
                </a:cubicBezTo>
                <a:cubicBezTo>
                  <a:pt x="136" y="161"/>
                  <a:pt x="136" y="166"/>
                  <a:pt x="131" y="167"/>
                </a:cubicBezTo>
                <a:cubicBezTo>
                  <a:pt x="126" y="169"/>
                  <a:pt x="123" y="166"/>
                  <a:pt x="119" y="164"/>
                </a:cubicBezTo>
                <a:cubicBezTo>
                  <a:pt x="122" y="176"/>
                  <a:pt x="119" y="179"/>
                  <a:pt x="107" y="177"/>
                </a:cubicBezTo>
                <a:close/>
                <a:moveTo>
                  <a:pt x="152" y="138"/>
                </a:moveTo>
                <a:cubicBezTo>
                  <a:pt x="151" y="130"/>
                  <a:pt x="153" y="129"/>
                  <a:pt x="160" y="129"/>
                </a:cubicBezTo>
                <a:cubicBezTo>
                  <a:pt x="160" y="127"/>
                  <a:pt x="158" y="124"/>
                  <a:pt x="159" y="122"/>
                </a:cubicBezTo>
                <a:cubicBezTo>
                  <a:pt x="160" y="120"/>
                  <a:pt x="163" y="119"/>
                  <a:pt x="165" y="117"/>
                </a:cubicBezTo>
                <a:cubicBezTo>
                  <a:pt x="159" y="113"/>
                  <a:pt x="159" y="112"/>
                  <a:pt x="165" y="106"/>
                </a:cubicBezTo>
                <a:cubicBezTo>
                  <a:pt x="163" y="105"/>
                  <a:pt x="160" y="103"/>
                  <a:pt x="159" y="101"/>
                </a:cubicBezTo>
                <a:cubicBezTo>
                  <a:pt x="158" y="99"/>
                  <a:pt x="160" y="97"/>
                  <a:pt x="160" y="94"/>
                </a:cubicBezTo>
                <a:cubicBezTo>
                  <a:pt x="153" y="95"/>
                  <a:pt x="151" y="93"/>
                  <a:pt x="152" y="85"/>
                </a:cubicBezTo>
                <a:cubicBezTo>
                  <a:pt x="147" y="89"/>
                  <a:pt x="143" y="89"/>
                  <a:pt x="141" y="81"/>
                </a:cubicBezTo>
                <a:cubicBezTo>
                  <a:pt x="138" y="83"/>
                  <a:pt x="136" y="85"/>
                  <a:pt x="134" y="85"/>
                </a:cubicBezTo>
                <a:cubicBezTo>
                  <a:pt x="132" y="85"/>
                  <a:pt x="130" y="82"/>
                  <a:pt x="128" y="81"/>
                </a:cubicBezTo>
                <a:cubicBezTo>
                  <a:pt x="127" y="83"/>
                  <a:pt x="126" y="86"/>
                  <a:pt x="124" y="87"/>
                </a:cubicBezTo>
                <a:cubicBezTo>
                  <a:pt x="122" y="88"/>
                  <a:pt x="119" y="86"/>
                  <a:pt x="117" y="86"/>
                </a:cubicBezTo>
                <a:cubicBezTo>
                  <a:pt x="117" y="88"/>
                  <a:pt x="117" y="91"/>
                  <a:pt x="115" y="93"/>
                </a:cubicBezTo>
                <a:cubicBezTo>
                  <a:pt x="114" y="94"/>
                  <a:pt x="110" y="94"/>
                  <a:pt x="108" y="95"/>
                </a:cubicBezTo>
                <a:cubicBezTo>
                  <a:pt x="112" y="101"/>
                  <a:pt x="111" y="103"/>
                  <a:pt x="104" y="105"/>
                </a:cubicBezTo>
                <a:cubicBezTo>
                  <a:pt x="105" y="107"/>
                  <a:pt x="107" y="110"/>
                  <a:pt x="107" y="112"/>
                </a:cubicBezTo>
                <a:cubicBezTo>
                  <a:pt x="107" y="114"/>
                  <a:pt x="105" y="116"/>
                  <a:pt x="104" y="118"/>
                </a:cubicBezTo>
                <a:cubicBezTo>
                  <a:pt x="111" y="120"/>
                  <a:pt x="111" y="122"/>
                  <a:pt x="108" y="129"/>
                </a:cubicBezTo>
                <a:cubicBezTo>
                  <a:pt x="111" y="130"/>
                  <a:pt x="114" y="129"/>
                  <a:pt x="115" y="131"/>
                </a:cubicBezTo>
                <a:cubicBezTo>
                  <a:pt x="117" y="132"/>
                  <a:pt x="117" y="136"/>
                  <a:pt x="117" y="138"/>
                </a:cubicBezTo>
                <a:cubicBezTo>
                  <a:pt x="124" y="134"/>
                  <a:pt x="126" y="135"/>
                  <a:pt x="128" y="143"/>
                </a:cubicBezTo>
                <a:cubicBezTo>
                  <a:pt x="134" y="137"/>
                  <a:pt x="135" y="137"/>
                  <a:pt x="141" y="143"/>
                </a:cubicBezTo>
                <a:cubicBezTo>
                  <a:pt x="144" y="135"/>
                  <a:pt x="145" y="134"/>
                  <a:pt x="152" y="138"/>
                </a:cubicBezTo>
                <a:close/>
                <a:moveTo>
                  <a:pt x="236" y="134"/>
                </a:moveTo>
                <a:cubicBezTo>
                  <a:pt x="234" y="134"/>
                  <a:pt x="231" y="135"/>
                  <a:pt x="230" y="134"/>
                </a:cubicBezTo>
                <a:cubicBezTo>
                  <a:pt x="228" y="133"/>
                  <a:pt x="227" y="131"/>
                  <a:pt x="226" y="130"/>
                </a:cubicBezTo>
                <a:cubicBezTo>
                  <a:pt x="225" y="130"/>
                  <a:pt x="223" y="132"/>
                  <a:pt x="221" y="132"/>
                </a:cubicBezTo>
                <a:cubicBezTo>
                  <a:pt x="219" y="132"/>
                  <a:pt x="217" y="130"/>
                  <a:pt x="216" y="129"/>
                </a:cubicBezTo>
                <a:cubicBezTo>
                  <a:pt x="214" y="135"/>
                  <a:pt x="212" y="136"/>
                  <a:pt x="206" y="133"/>
                </a:cubicBezTo>
                <a:cubicBezTo>
                  <a:pt x="206" y="140"/>
                  <a:pt x="206" y="140"/>
                  <a:pt x="199" y="140"/>
                </a:cubicBezTo>
                <a:cubicBezTo>
                  <a:pt x="202" y="146"/>
                  <a:pt x="201" y="148"/>
                  <a:pt x="195" y="150"/>
                </a:cubicBezTo>
                <a:cubicBezTo>
                  <a:pt x="197" y="151"/>
                  <a:pt x="199" y="153"/>
                  <a:pt x="199" y="155"/>
                </a:cubicBezTo>
                <a:cubicBezTo>
                  <a:pt x="199" y="157"/>
                  <a:pt x="196" y="159"/>
                  <a:pt x="195" y="161"/>
                </a:cubicBezTo>
                <a:cubicBezTo>
                  <a:pt x="201" y="162"/>
                  <a:pt x="202" y="164"/>
                  <a:pt x="199" y="170"/>
                </a:cubicBezTo>
                <a:cubicBezTo>
                  <a:pt x="201" y="170"/>
                  <a:pt x="204" y="170"/>
                  <a:pt x="205" y="171"/>
                </a:cubicBezTo>
                <a:cubicBezTo>
                  <a:pt x="206" y="172"/>
                  <a:pt x="206" y="175"/>
                  <a:pt x="207" y="177"/>
                </a:cubicBezTo>
                <a:cubicBezTo>
                  <a:pt x="209" y="176"/>
                  <a:pt x="211" y="175"/>
                  <a:pt x="213" y="176"/>
                </a:cubicBezTo>
                <a:cubicBezTo>
                  <a:pt x="214" y="177"/>
                  <a:pt x="215" y="179"/>
                  <a:pt x="216" y="181"/>
                </a:cubicBezTo>
                <a:cubicBezTo>
                  <a:pt x="218" y="180"/>
                  <a:pt x="219" y="178"/>
                  <a:pt x="221" y="178"/>
                </a:cubicBezTo>
                <a:cubicBezTo>
                  <a:pt x="223" y="178"/>
                  <a:pt x="225" y="180"/>
                  <a:pt x="227" y="181"/>
                </a:cubicBezTo>
                <a:cubicBezTo>
                  <a:pt x="229" y="175"/>
                  <a:pt x="230" y="174"/>
                  <a:pt x="236" y="177"/>
                </a:cubicBezTo>
                <a:cubicBezTo>
                  <a:pt x="236" y="175"/>
                  <a:pt x="236" y="172"/>
                  <a:pt x="237" y="171"/>
                </a:cubicBezTo>
                <a:cubicBezTo>
                  <a:pt x="239" y="170"/>
                  <a:pt x="241" y="170"/>
                  <a:pt x="243" y="170"/>
                </a:cubicBezTo>
                <a:cubicBezTo>
                  <a:pt x="242" y="168"/>
                  <a:pt x="242" y="165"/>
                  <a:pt x="242" y="164"/>
                </a:cubicBezTo>
                <a:cubicBezTo>
                  <a:pt x="243" y="162"/>
                  <a:pt x="245" y="161"/>
                  <a:pt x="247" y="160"/>
                </a:cubicBezTo>
                <a:cubicBezTo>
                  <a:pt x="246" y="158"/>
                  <a:pt x="244" y="157"/>
                  <a:pt x="244" y="155"/>
                </a:cubicBezTo>
                <a:cubicBezTo>
                  <a:pt x="244" y="153"/>
                  <a:pt x="246" y="151"/>
                  <a:pt x="247" y="150"/>
                </a:cubicBezTo>
                <a:cubicBezTo>
                  <a:pt x="241" y="148"/>
                  <a:pt x="240" y="146"/>
                  <a:pt x="243" y="140"/>
                </a:cubicBezTo>
                <a:cubicBezTo>
                  <a:pt x="237" y="141"/>
                  <a:pt x="235" y="139"/>
                  <a:pt x="236" y="134"/>
                </a:cubicBezTo>
                <a:close/>
                <a:moveTo>
                  <a:pt x="220" y="92"/>
                </a:moveTo>
                <a:cubicBezTo>
                  <a:pt x="218" y="91"/>
                  <a:pt x="217" y="90"/>
                  <a:pt x="216" y="89"/>
                </a:cubicBezTo>
                <a:cubicBezTo>
                  <a:pt x="215" y="88"/>
                  <a:pt x="216" y="86"/>
                  <a:pt x="216" y="84"/>
                </a:cubicBezTo>
                <a:cubicBezTo>
                  <a:pt x="211" y="84"/>
                  <a:pt x="211" y="84"/>
                  <a:pt x="211" y="79"/>
                </a:cubicBezTo>
                <a:cubicBezTo>
                  <a:pt x="206" y="81"/>
                  <a:pt x="205" y="80"/>
                  <a:pt x="203" y="76"/>
                </a:cubicBezTo>
                <a:cubicBezTo>
                  <a:pt x="200" y="79"/>
                  <a:pt x="199" y="79"/>
                  <a:pt x="195" y="75"/>
                </a:cubicBezTo>
                <a:cubicBezTo>
                  <a:pt x="193" y="80"/>
                  <a:pt x="193" y="80"/>
                  <a:pt x="188" y="79"/>
                </a:cubicBezTo>
                <a:cubicBezTo>
                  <a:pt x="187" y="80"/>
                  <a:pt x="187" y="82"/>
                  <a:pt x="186" y="83"/>
                </a:cubicBezTo>
                <a:cubicBezTo>
                  <a:pt x="186" y="84"/>
                  <a:pt x="183" y="84"/>
                  <a:pt x="182" y="85"/>
                </a:cubicBezTo>
                <a:cubicBezTo>
                  <a:pt x="184" y="89"/>
                  <a:pt x="183" y="90"/>
                  <a:pt x="179" y="92"/>
                </a:cubicBezTo>
                <a:cubicBezTo>
                  <a:pt x="180" y="93"/>
                  <a:pt x="181" y="95"/>
                  <a:pt x="181" y="96"/>
                </a:cubicBezTo>
                <a:cubicBezTo>
                  <a:pt x="181" y="98"/>
                  <a:pt x="180" y="99"/>
                  <a:pt x="179" y="100"/>
                </a:cubicBezTo>
                <a:cubicBezTo>
                  <a:pt x="183" y="102"/>
                  <a:pt x="184" y="103"/>
                  <a:pt x="182" y="108"/>
                </a:cubicBezTo>
                <a:cubicBezTo>
                  <a:pt x="183" y="108"/>
                  <a:pt x="186" y="108"/>
                  <a:pt x="187" y="109"/>
                </a:cubicBezTo>
                <a:cubicBezTo>
                  <a:pt x="188" y="110"/>
                  <a:pt x="187" y="112"/>
                  <a:pt x="188" y="114"/>
                </a:cubicBezTo>
                <a:cubicBezTo>
                  <a:pt x="192" y="111"/>
                  <a:pt x="193" y="112"/>
                  <a:pt x="195" y="116"/>
                </a:cubicBezTo>
                <a:cubicBezTo>
                  <a:pt x="196" y="116"/>
                  <a:pt x="198" y="114"/>
                  <a:pt x="199" y="114"/>
                </a:cubicBezTo>
                <a:cubicBezTo>
                  <a:pt x="201" y="114"/>
                  <a:pt x="202" y="116"/>
                  <a:pt x="204" y="117"/>
                </a:cubicBezTo>
                <a:cubicBezTo>
                  <a:pt x="205" y="112"/>
                  <a:pt x="206" y="112"/>
                  <a:pt x="211" y="113"/>
                </a:cubicBezTo>
                <a:cubicBezTo>
                  <a:pt x="211" y="108"/>
                  <a:pt x="212" y="108"/>
                  <a:pt x="217" y="108"/>
                </a:cubicBezTo>
                <a:cubicBezTo>
                  <a:pt x="215" y="103"/>
                  <a:pt x="215" y="102"/>
                  <a:pt x="220" y="100"/>
                </a:cubicBezTo>
                <a:cubicBezTo>
                  <a:pt x="216" y="96"/>
                  <a:pt x="216" y="96"/>
                  <a:pt x="220" y="92"/>
                </a:cubicBezTo>
                <a:close/>
                <a:moveTo>
                  <a:pt x="208" y="210"/>
                </a:moveTo>
                <a:cubicBezTo>
                  <a:pt x="212" y="213"/>
                  <a:pt x="211" y="215"/>
                  <a:pt x="209" y="217"/>
                </a:cubicBezTo>
                <a:cubicBezTo>
                  <a:pt x="210" y="218"/>
                  <a:pt x="212" y="218"/>
                  <a:pt x="212" y="219"/>
                </a:cubicBezTo>
                <a:cubicBezTo>
                  <a:pt x="212" y="220"/>
                  <a:pt x="212" y="222"/>
                  <a:pt x="211" y="223"/>
                </a:cubicBezTo>
                <a:cubicBezTo>
                  <a:pt x="216" y="223"/>
                  <a:pt x="216" y="223"/>
                  <a:pt x="216" y="228"/>
                </a:cubicBezTo>
                <a:cubicBezTo>
                  <a:pt x="220" y="226"/>
                  <a:pt x="220" y="226"/>
                  <a:pt x="222" y="230"/>
                </a:cubicBezTo>
                <a:cubicBezTo>
                  <a:pt x="225" y="227"/>
                  <a:pt x="225" y="227"/>
                  <a:pt x="229" y="230"/>
                </a:cubicBezTo>
                <a:cubicBezTo>
                  <a:pt x="230" y="227"/>
                  <a:pt x="231" y="226"/>
                  <a:pt x="235" y="228"/>
                </a:cubicBezTo>
                <a:cubicBezTo>
                  <a:pt x="235" y="223"/>
                  <a:pt x="235" y="223"/>
                  <a:pt x="240" y="223"/>
                </a:cubicBezTo>
                <a:cubicBezTo>
                  <a:pt x="238" y="220"/>
                  <a:pt x="238" y="218"/>
                  <a:pt x="242" y="217"/>
                </a:cubicBezTo>
                <a:cubicBezTo>
                  <a:pt x="239" y="215"/>
                  <a:pt x="240" y="212"/>
                  <a:pt x="242" y="210"/>
                </a:cubicBezTo>
                <a:cubicBezTo>
                  <a:pt x="238" y="209"/>
                  <a:pt x="238" y="207"/>
                  <a:pt x="239" y="204"/>
                </a:cubicBezTo>
                <a:cubicBezTo>
                  <a:pt x="236" y="204"/>
                  <a:pt x="234" y="203"/>
                  <a:pt x="235" y="199"/>
                </a:cubicBezTo>
                <a:cubicBezTo>
                  <a:pt x="232" y="201"/>
                  <a:pt x="230" y="200"/>
                  <a:pt x="229" y="197"/>
                </a:cubicBezTo>
                <a:cubicBezTo>
                  <a:pt x="226" y="200"/>
                  <a:pt x="224" y="200"/>
                  <a:pt x="222" y="196"/>
                </a:cubicBezTo>
                <a:cubicBezTo>
                  <a:pt x="221" y="201"/>
                  <a:pt x="219" y="201"/>
                  <a:pt x="216" y="199"/>
                </a:cubicBezTo>
                <a:cubicBezTo>
                  <a:pt x="216" y="203"/>
                  <a:pt x="215" y="205"/>
                  <a:pt x="211" y="204"/>
                </a:cubicBezTo>
                <a:cubicBezTo>
                  <a:pt x="213" y="207"/>
                  <a:pt x="213" y="209"/>
                  <a:pt x="208" y="210"/>
                </a:cubicBezTo>
                <a:close/>
                <a:moveTo>
                  <a:pt x="96" y="151"/>
                </a:moveTo>
                <a:cubicBezTo>
                  <a:pt x="96" y="148"/>
                  <a:pt x="88" y="143"/>
                  <a:pt x="84" y="143"/>
                </a:cubicBezTo>
                <a:cubicBezTo>
                  <a:pt x="81" y="143"/>
                  <a:pt x="76" y="149"/>
                  <a:pt x="76" y="154"/>
                </a:cubicBezTo>
                <a:cubicBezTo>
                  <a:pt x="76" y="157"/>
                  <a:pt x="83" y="162"/>
                  <a:pt x="88" y="162"/>
                </a:cubicBezTo>
                <a:cubicBezTo>
                  <a:pt x="91" y="162"/>
                  <a:pt x="96" y="155"/>
                  <a:pt x="96" y="151"/>
                </a:cubicBez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585A"/>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85309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8988F-C178-A8F0-4596-D17810F1E54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264918-E34A-4B0B-DCB0-680459DA222D}"/>
              </a:ext>
            </a:extLst>
          </p:cNvPr>
          <p:cNvSpPr>
            <a:spLocks noGrp="1"/>
          </p:cNvSpPr>
          <p:nvPr>
            <p:ph type="sldNum" sz="quarter" idx="17"/>
          </p:nvPr>
        </p:nvSpPr>
        <p:spPr/>
        <p:txBody>
          <a:bodyPr/>
          <a:lstStyle/>
          <a:p>
            <a:pPr lvl="0"/>
            <a:fld id="{7AF8E309-D608-654D-B811-6A2C46C88181}" type="slidenum">
              <a:rPr lang="en-GB" noProof="0" smtClean="0"/>
              <a:pPr lvl="0"/>
              <a:t>91</a:t>
            </a:fld>
            <a:endParaRPr lang="en-GB" noProof="0"/>
          </a:p>
        </p:txBody>
      </p:sp>
      <p:sp>
        <p:nvSpPr>
          <p:cNvPr id="5" name="Title 4">
            <a:extLst>
              <a:ext uri="{FF2B5EF4-FFF2-40B4-BE49-F238E27FC236}">
                <a16:creationId xmlns:a16="http://schemas.microsoft.com/office/drawing/2014/main" id="{1C0E9288-05CC-6180-34C1-1B7861F00CD8}"/>
              </a:ext>
            </a:extLst>
          </p:cNvPr>
          <p:cNvSpPr>
            <a:spLocks noGrp="1"/>
          </p:cNvSpPr>
          <p:nvPr>
            <p:ph type="title"/>
          </p:nvPr>
        </p:nvSpPr>
        <p:spPr/>
        <p:txBody>
          <a:bodyPr>
            <a:normAutofit/>
          </a:bodyPr>
          <a:lstStyle/>
          <a:p>
            <a:r>
              <a:rPr lang="en-GB" noProof="0"/>
              <a:t>Incidence patterns across </a:t>
            </a:r>
            <a:r>
              <a:rPr lang="en-GB" noProof="0" err="1"/>
              <a:t>nd</a:t>
            </a:r>
            <a:r>
              <a:rPr lang="en-GB" noProof="0"/>
              <a:t>-CKD aetiologies</a:t>
            </a:r>
          </a:p>
        </p:txBody>
      </p:sp>
      <p:sp>
        <p:nvSpPr>
          <p:cNvPr id="2" name="Footer Placeholder 1">
            <a:extLst>
              <a:ext uri="{FF2B5EF4-FFF2-40B4-BE49-F238E27FC236}">
                <a16:creationId xmlns:a16="http://schemas.microsoft.com/office/drawing/2014/main" id="{2EB882AD-F4E3-98B6-9585-2BD85BD28ECE}"/>
              </a:ext>
            </a:extLst>
          </p:cNvPr>
          <p:cNvSpPr>
            <a:spLocks noGrp="1"/>
          </p:cNvSpPr>
          <p:nvPr>
            <p:ph type="ftr" sz="quarter" idx="18"/>
          </p:nvPr>
        </p:nvSpPr>
        <p:spPr>
          <a:noFill/>
        </p:spPr>
        <p:txBody>
          <a:bodyPr/>
          <a:lstStyle/>
          <a:p>
            <a:pPr lvl="0"/>
            <a:r>
              <a:rPr lang="en-GB" noProof="0"/>
              <a:t>*Age-standardized incidence rate.</a:t>
            </a:r>
          </a:p>
          <a:p>
            <a:pPr lvl="0"/>
            <a:r>
              <a:rPr lang="en-GB" noProof="0" err="1"/>
              <a:t>APOL1</a:t>
            </a:r>
            <a:r>
              <a:rPr lang="en-GB" noProof="0"/>
              <a:t>, apolipoprotein </a:t>
            </a:r>
            <a:r>
              <a:rPr lang="en-GB" noProof="0" err="1"/>
              <a:t>L1</a:t>
            </a:r>
            <a:r>
              <a:rPr lang="en-GB" noProof="0"/>
              <a:t>; ESKD, end-stage kidney disease; FSGS, focal segmental glomerulosclerosis; IgAN, immunoglobulin A nephropathy.</a:t>
            </a:r>
          </a:p>
          <a:p>
            <a:pPr lvl="0"/>
            <a:r>
              <a:rPr lang="en-GB" noProof="0"/>
              <a:t>1. Cheung CK, et al. </a:t>
            </a:r>
            <a:r>
              <a:rPr lang="en-GB" i="1" noProof="0"/>
              <a:t>Nat Rev Nephrol</a:t>
            </a:r>
            <a:r>
              <a:rPr lang="en-GB" noProof="0"/>
              <a:t>. 2025;21:9–23; 2. Nadkarni GN, et al. </a:t>
            </a:r>
            <a:r>
              <a:rPr lang="en-GB" i="1" noProof="0"/>
              <a:t>J Am Coll </a:t>
            </a:r>
            <a:r>
              <a:rPr lang="en-GB" i="1" noProof="0" err="1"/>
              <a:t>Cardiol</a:t>
            </a:r>
            <a:r>
              <a:rPr lang="en-GB" noProof="0"/>
              <a:t>. 2017;69:1564–1574; 3. He Y, et al. </a:t>
            </a:r>
            <a:r>
              <a:rPr lang="en-GB" i="1" noProof="0"/>
              <a:t>BMC Nephrol.</a:t>
            </a:r>
            <a:r>
              <a:rPr lang="en-GB" noProof="0"/>
              <a:t> 2025;26:448; 4. Ni Cathain D, et al. </a:t>
            </a:r>
            <a:r>
              <a:rPr lang="en-GB" i="1" noProof="0"/>
              <a:t>Sclerosis</a:t>
            </a:r>
            <a:r>
              <a:rPr lang="en-GB" noProof="0"/>
              <a:t>. 2025;3:24.</a:t>
            </a:r>
          </a:p>
        </p:txBody>
      </p:sp>
      <p:sp>
        <p:nvSpPr>
          <p:cNvPr id="19" name="TextBox 18">
            <a:extLst>
              <a:ext uri="{FF2B5EF4-FFF2-40B4-BE49-F238E27FC236}">
                <a16:creationId xmlns:a16="http://schemas.microsoft.com/office/drawing/2014/main" id="{E3463CD5-3C02-5DB2-EA18-1DFF355F06CF}"/>
              </a:ext>
            </a:extLst>
          </p:cNvPr>
          <p:cNvSpPr txBox="1">
            <a:spLocks/>
          </p:cNvSpPr>
          <p:nvPr/>
        </p:nvSpPr>
        <p:spPr>
          <a:xfrm>
            <a:off x="508704" y="4488824"/>
            <a:ext cx="11059408" cy="1440000"/>
          </a:xfrm>
          <a:prstGeom prst="roundRect">
            <a:avLst>
              <a:gd name="adj" fmla="val 11416"/>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3455"/>
              </a:solidFill>
              <a:effectLst/>
              <a:uLnTx/>
              <a:uFillTx/>
              <a:latin typeface="Arial" panose="020B0604020202020204"/>
              <a:ea typeface="MS PGothic" charset="0"/>
              <a:cs typeface="+mn-cs"/>
            </a:endParaRPr>
          </a:p>
        </p:txBody>
      </p:sp>
      <p:sp>
        <p:nvSpPr>
          <p:cNvPr id="20" name="Rectangle: Top Corners Rounded 19">
            <a:extLst>
              <a:ext uri="{FF2B5EF4-FFF2-40B4-BE49-F238E27FC236}">
                <a16:creationId xmlns:a16="http://schemas.microsoft.com/office/drawing/2014/main" id="{94E943C3-2A8D-FB14-CD5E-4DA4B325F16C}"/>
              </a:ext>
            </a:extLst>
          </p:cNvPr>
          <p:cNvSpPr/>
          <p:nvPr/>
        </p:nvSpPr>
        <p:spPr>
          <a:xfrm>
            <a:off x="8440736" y="1213478"/>
            <a:ext cx="2937907" cy="409116"/>
          </a:xfrm>
          <a:prstGeom prst="round2SameRect">
            <a:avLst/>
          </a:prstGeom>
          <a:solidFill>
            <a:schemeClr val="accent6"/>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a:ea typeface="+mn-ea"/>
                <a:cs typeface="+mn-cs"/>
              </a:rPr>
              <a:t>FSGS</a:t>
            </a:r>
            <a:r>
              <a:rPr kumimoji="0" lang="en-GB" sz="1200" b="1" i="0" u="none" strike="noStrike" kern="1200" cap="none" spc="0" normalizeH="0" baseline="30000" noProof="0">
                <a:ln>
                  <a:noFill/>
                </a:ln>
                <a:solidFill>
                  <a:prstClr val="white"/>
                </a:solidFill>
                <a:effectLst/>
                <a:uLnTx/>
                <a:uFillTx/>
                <a:latin typeface="Arial" panose="020B0604020202020204"/>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Top Corners Rounded 21">
            <a:extLst>
              <a:ext uri="{FF2B5EF4-FFF2-40B4-BE49-F238E27FC236}">
                <a16:creationId xmlns:a16="http://schemas.microsoft.com/office/drawing/2014/main" id="{56712492-C310-E797-3FFE-B6BCCD584991}"/>
              </a:ext>
            </a:extLst>
          </p:cNvPr>
          <p:cNvSpPr/>
          <p:nvPr/>
        </p:nvSpPr>
        <p:spPr>
          <a:xfrm>
            <a:off x="5328015" y="1213478"/>
            <a:ext cx="2937907" cy="409116"/>
          </a:xfrm>
          <a:prstGeom prst="round2SameRect">
            <a:avLst/>
          </a:prstGeom>
          <a:solidFill>
            <a:schemeClr val="accent6"/>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144000" t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a:ea typeface="+mn-ea"/>
                <a:cs typeface="+mn-cs"/>
              </a:rPr>
              <a:t>Hypertensive nephrosclerosis</a:t>
            </a:r>
            <a:r>
              <a:rPr kumimoji="0" lang="en-GB" sz="1200" b="1" i="0" u="none" strike="noStrike" kern="1200" cap="none" spc="0" normalizeH="0" baseline="30000" noProof="0">
                <a:ln>
                  <a:noFill/>
                </a:ln>
                <a:solidFill>
                  <a:prstClr val="white"/>
                </a:solidFill>
                <a:effectLst/>
                <a:uLnTx/>
                <a:uFillTx/>
                <a:latin typeface="Arial" panose="020B06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Top Corners Rounded 22">
            <a:extLst>
              <a:ext uri="{FF2B5EF4-FFF2-40B4-BE49-F238E27FC236}">
                <a16:creationId xmlns:a16="http://schemas.microsoft.com/office/drawing/2014/main" id="{819FBAF0-86AA-E1FB-2905-D1BAE3C53DD3}"/>
              </a:ext>
            </a:extLst>
          </p:cNvPr>
          <p:cNvSpPr/>
          <p:nvPr/>
        </p:nvSpPr>
        <p:spPr>
          <a:xfrm>
            <a:off x="2212131" y="1213478"/>
            <a:ext cx="2937907" cy="409115"/>
          </a:xfrm>
          <a:prstGeom prst="round2SameRect">
            <a:avLst/>
          </a:prstGeom>
          <a:solidFill>
            <a:schemeClr val="accent6"/>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144000" t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a:ea typeface="+mn-ea"/>
                <a:cs typeface="+mn-cs"/>
              </a:rPr>
              <a:t>IgAN</a:t>
            </a:r>
            <a:r>
              <a:rPr kumimoji="0" lang="en-GB" sz="1200" b="1" i="0" u="none" strike="noStrike" kern="1200" cap="none" spc="0" normalizeH="0" baseline="30000" noProof="0">
                <a:ln>
                  <a:noFill/>
                </a:ln>
                <a:solidFill>
                  <a:srgbClr val="FFFFFF"/>
                </a:solidFill>
                <a:effectLst/>
                <a:uLnTx/>
                <a:uFillTx/>
                <a:latin typeface="Arial" panose="020B0604020202020204"/>
                <a:ea typeface="+mn-ea"/>
                <a:cs typeface="+mn-cs"/>
              </a:rPr>
              <a:t>1</a:t>
            </a:r>
            <a:endParaRPr kumimoji="0" lang="en-GB"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2B1FAE5-040A-BBFA-B140-A2B511AE3DF7}"/>
              </a:ext>
            </a:extLst>
          </p:cNvPr>
          <p:cNvSpPr txBox="1">
            <a:spLocks/>
          </p:cNvSpPr>
          <p:nvPr/>
        </p:nvSpPr>
        <p:spPr>
          <a:xfrm>
            <a:off x="508958" y="1516927"/>
            <a:ext cx="11043610" cy="1440000"/>
          </a:xfrm>
          <a:prstGeom prst="roundRect">
            <a:avLst>
              <a:gd name="adj" fmla="val 11416"/>
            </a:avLst>
          </a:prstGeom>
          <a:solidFill>
            <a:schemeClr val="bg2">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3455"/>
              </a:solidFill>
              <a:effectLst/>
              <a:uLnTx/>
              <a:uFillTx/>
              <a:latin typeface="Arial" panose="020B0604020202020204"/>
              <a:ea typeface="MS PGothic" charset="0"/>
              <a:cs typeface="+mn-cs"/>
            </a:endParaRPr>
          </a:p>
        </p:txBody>
      </p:sp>
      <p:cxnSp>
        <p:nvCxnSpPr>
          <p:cNvPr id="25" name="Straight Connector 24">
            <a:extLst>
              <a:ext uri="{FF2B5EF4-FFF2-40B4-BE49-F238E27FC236}">
                <a16:creationId xmlns:a16="http://schemas.microsoft.com/office/drawing/2014/main" id="{5BEA074D-A820-7EDF-1750-998EF4761A20}"/>
              </a:ext>
            </a:extLst>
          </p:cNvPr>
          <p:cNvCxnSpPr>
            <a:cxnSpLocks/>
          </p:cNvCxnSpPr>
          <p:nvPr/>
        </p:nvCxnSpPr>
        <p:spPr>
          <a:xfrm>
            <a:off x="571614" y="2968488"/>
            <a:ext cx="10944000" cy="0"/>
          </a:xfrm>
          <a:prstGeom prst="line">
            <a:avLst/>
          </a:prstGeom>
          <a:ln w="19050">
            <a:solidFill>
              <a:schemeClr val="accent2"/>
            </a:solidFill>
            <a:prstDash val="dash"/>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6" name="TextBox 25">
            <a:extLst>
              <a:ext uri="{FF2B5EF4-FFF2-40B4-BE49-F238E27FC236}">
                <a16:creationId xmlns:a16="http://schemas.microsoft.com/office/drawing/2014/main" id="{76C5908D-CEE1-832A-646B-3D849B908322}"/>
              </a:ext>
            </a:extLst>
          </p:cNvPr>
          <p:cNvSpPr txBox="1"/>
          <p:nvPr/>
        </p:nvSpPr>
        <p:spPr>
          <a:xfrm>
            <a:off x="776231" y="1895036"/>
            <a:ext cx="1176178" cy="683782"/>
          </a:xfrm>
          <a:prstGeom prst="rect">
            <a:avLst/>
          </a:prstGeom>
        </p:spPr>
        <p:txBody>
          <a:bodyPr vert="horz" wrap="squar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1892DC"/>
                </a:solidFill>
                <a:effectLst/>
                <a:uLnTx/>
                <a:uFillTx/>
                <a:latin typeface="Arial" panose="020B0604020202020204"/>
                <a:ea typeface="MS PGothic" charset="0"/>
                <a:cs typeface="+mn-cs"/>
              </a:rPr>
              <a:t>GLOBAL INCIDENCE RATE </a:t>
            </a:r>
          </a:p>
        </p:txBody>
      </p:sp>
      <p:sp>
        <p:nvSpPr>
          <p:cNvPr id="27" name="TextBox 26">
            <a:extLst>
              <a:ext uri="{FF2B5EF4-FFF2-40B4-BE49-F238E27FC236}">
                <a16:creationId xmlns:a16="http://schemas.microsoft.com/office/drawing/2014/main" id="{D15B46A4-B11A-7B12-FE04-FB23E3DEFA98}"/>
              </a:ext>
            </a:extLst>
          </p:cNvPr>
          <p:cNvSpPr txBox="1">
            <a:spLocks/>
          </p:cNvSpPr>
          <p:nvPr/>
        </p:nvSpPr>
        <p:spPr>
          <a:xfrm>
            <a:off x="508959" y="3002139"/>
            <a:ext cx="11043609" cy="1440000"/>
          </a:xfrm>
          <a:prstGeom prst="roundRect">
            <a:avLst>
              <a:gd name="adj" fmla="val 11416"/>
            </a:avLst>
          </a:prstGeom>
          <a:solidFill>
            <a:schemeClr val="accent4">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3455"/>
              </a:solidFill>
              <a:effectLst/>
              <a:uLnTx/>
              <a:uFillTx/>
              <a:latin typeface="Arial" panose="020B0604020202020204"/>
              <a:ea typeface="MS PGothic" charset="0"/>
              <a:cs typeface="+mn-cs"/>
            </a:endParaRPr>
          </a:p>
        </p:txBody>
      </p:sp>
      <p:sp>
        <p:nvSpPr>
          <p:cNvPr id="28" name="TextBox 27">
            <a:extLst>
              <a:ext uri="{FF2B5EF4-FFF2-40B4-BE49-F238E27FC236}">
                <a16:creationId xmlns:a16="http://schemas.microsoft.com/office/drawing/2014/main" id="{D81A3808-56BE-7B02-07FB-CB8A802F01E1}"/>
              </a:ext>
            </a:extLst>
          </p:cNvPr>
          <p:cNvSpPr txBox="1"/>
          <p:nvPr/>
        </p:nvSpPr>
        <p:spPr>
          <a:xfrm>
            <a:off x="544942" y="3339530"/>
            <a:ext cx="1638756" cy="765219"/>
          </a:xfrm>
          <a:prstGeom prst="rect">
            <a:avLst/>
          </a:prstGeom>
        </p:spPr>
        <p:txBody>
          <a:bodyPr vert="horz" wrap="squar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38713A"/>
                </a:solidFill>
                <a:effectLst/>
                <a:uLnTx/>
                <a:uFillTx/>
                <a:latin typeface="Arial" panose="020B0604020202020204"/>
                <a:ea typeface="MS PGothic" charset="0"/>
                <a:cs typeface="+mn-cs"/>
              </a:rPr>
              <a:t>GEOGRAPHIC AND RACIAL VARIATION</a:t>
            </a:r>
          </a:p>
        </p:txBody>
      </p:sp>
      <p:sp>
        <p:nvSpPr>
          <p:cNvPr id="30" name="TextBox 29">
            <a:extLst>
              <a:ext uri="{FF2B5EF4-FFF2-40B4-BE49-F238E27FC236}">
                <a16:creationId xmlns:a16="http://schemas.microsoft.com/office/drawing/2014/main" id="{65046E07-8EB9-90DD-E40C-4E6D9A22E65B}"/>
              </a:ext>
            </a:extLst>
          </p:cNvPr>
          <p:cNvSpPr txBox="1"/>
          <p:nvPr/>
        </p:nvSpPr>
        <p:spPr>
          <a:xfrm>
            <a:off x="2251612" y="1698318"/>
            <a:ext cx="2898426" cy="1077218"/>
          </a:xfrm>
          <a:prstGeom prst="roundRect">
            <a:avLst>
              <a:gd name="adj" fmla="val 0"/>
            </a:avLst>
          </a:prstGeom>
          <a:noFill/>
        </p:spPr>
        <p:txBody>
          <a:bodyPr wrap="square" tIns="0" bIns="0" rtlCol="0" anchor="ctr">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≥2.5 cases per 100,000 adults/year </a:t>
            </a:r>
            <a:b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br>
            <a:b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b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Most common primary glomerulonephritis worldwide </a:t>
            </a:r>
          </a:p>
        </p:txBody>
      </p:sp>
      <p:sp>
        <p:nvSpPr>
          <p:cNvPr id="31" name="TextBox 30">
            <a:extLst>
              <a:ext uri="{FF2B5EF4-FFF2-40B4-BE49-F238E27FC236}">
                <a16:creationId xmlns:a16="http://schemas.microsoft.com/office/drawing/2014/main" id="{87A954ED-5125-E565-A1BB-0055AF8D1151}"/>
              </a:ext>
            </a:extLst>
          </p:cNvPr>
          <p:cNvSpPr txBox="1"/>
          <p:nvPr/>
        </p:nvSpPr>
        <p:spPr>
          <a:xfrm>
            <a:off x="2427777" y="3398974"/>
            <a:ext cx="2469432" cy="646331"/>
          </a:xfrm>
          <a:prstGeom prst="roundRect">
            <a:avLst>
              <a:gd name="adj" fmla="val 0"/>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Incidence is highest in Asian populations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and lowest in African populations </a:t>
            </a:r>
          </a:p>
        </p:txBody>
      </p:sp>
      <p:sp>
        <p:nvSpPr>
          <p:cNvPr id="32" name="TextBox 31">
            <a:extLst>
              <a:ext uri="{FF2B5EF4-FFF2-40B4-BE49-F238E27FC236}">
                <a16:creationId xmlns:a16="http://schemas.microsoft.com/office/drawing/2014/main" id="{EE473FDD-908F-7823-57BB-2989BE98E59E}"/>
              </a:ext>
            </a:extLst>
          </p:cNvPr>
          <p:cNvSpPr txBox="1"/>
          <p:nvPr/>
        </p:nvSpPr>
        <p:spPr>
          <a:xfrm>
            <a:off x="5323467" y="1590596"/>
            <a:ext cx="2947002" cy="1292662"/>
          </a:xfrm>
          <a:prstGeom prst="roundRect">
            <a:avLst>
              <a:gd name="adj" fmla="val 0"/>
            </a:avLst>
          </a:prstGeom>
          <a:noFill/>
        </p:spPr>
        <p:txBody>
          <a:bodyPr wrap="square" tIns="0" bIns="0"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14.97 cases per 100,000 persons/year*</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Prevalence, incidence and mortality are rapidly increasing due to population growth and aging </a:t>
            </a:r>
          </a:p>
        </p:txBody>
      </p:sp>
      <p:sp>
        <p:nvSpPr>
          <p:cNvPr id="33" name="TextBox 32">
            <a:extLst>
              <a:ext uri="{FF2B5EF4-FFF2-40B4-BE49-F238E27FC236}">
                <a16:creationId xmlns:a16="http://schemas.microsoft.com/office/drawing/2014/main" id="{456B129C-D764-B12C-FA1F-55FC5128409D}"/>
              </a:ext>
            </a:extLst>
          </p:cNvPr>
          <p:cNvSpPr txBox="1"/>
          <p:nvPr/>
        </p:nvSpPr>
        <p:spPr>
          <a:xfrm>
            <a:off x="5316387" y="3171409"/>
            <a:ext cx="2949535" cy="1077218"/>
          </a:xfrm>
          <a:prstGeom prst="roundRect">
            <a:avLst>
              <a:gd name="adj" fmla="val 0"/>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Incidence is highest in East Asia;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incidence is also increased in the </a:t>
            </a: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black population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(related to the presence of disease-causing </a:t>
            </a:r>
            <a:r>
              <a:rPr kumimoji="0" lang="en-GB" sz="1400" b="0" i="1" u="none" strike="noStrike" kern="1200" cap="none" spc="0" normalizeH="0" baseline="0" noProof="0">
                <a:ln>
                  <a:noFill/>
                </a:ln>
                <a:solidFill>
                  <a:srgbClr val="0B617D">
                    <a:lumMod val="75000"/>
                  </a:srgbClr>
                </a:solidFill>
                <a:effectLst/>
                <a:uLnTx/>
                <a:uFillTx/>
                <a:latin typeface="Arial" panose="020B0604020202020204"/>
                <a:ea typeface="+mn-ea"/>
                <a:cs typeface="+mn-cs"/>
              </a:rPr>
              <a:t>APOL1</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 variants)</a:t>
            </a:r>
            <a:r>
              <a:rPr kumimoji="0" lang="en-GB" sz="1400" b="0" i="0" u="none" strike="noStrike" kern="1200" cap="none" spc="0" normalizeH="0" baseline="30000" noProof="0">
                <a:ln>
                  <a:noFill/>
                </a:ln>
                <a:solidFill>
                  <a:srgbClr val="0B617D">
                    <a:lumMod val="75000"/>
                  </a:srgbClr>
                </a:solidFill>
                <a:effectLst/>
                <a:uLnTx/>
                <a:uFillTx/>
                <a:latin typeface="Arial" panose="020B0604020202020204"/>
                <a:ea typeface="+mn-ea"/>
                <a:cs typeface="+mn-cs"/>
              </a:rPr>
              <a:t>3</a:t>
            </a:r>
            <a:endPar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F822B3D0-D953-2008-E14F-7B1BD7537FA1}"/>
              </a:ext>
            </a:extLst>
          </p:cNvPr>
          <p:cNvSpPr txBox="1"/>
          <p:nvPr/>
        </p:nvSpPr>
        <p:spPr>
          <a:xfrm>
            <a:off x="744361" y="5034946"/>
            <a:ext cx="1239918" cy="347757"/>
          </a:xfrm>
          <a:prstGeom prst="rect">
            <a:avLst/>
          </a:prstGeom>
        </p:spPr>
        <p:txBody>
          <a:bodyPr vert="horz" wrap="square" lIns="91440" tIns="45720" rIns="91440" bIns="45720" rtlCol="0" anchor="ctr">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400" b="1" i="0" u="none" strike="noStrike" kern="1200" cap="none" spc="0" normalizeH="0" baseline="0" noProof="0">
                <a:ln>
                  <a:noFill/>
                </a:ln>
                <a:solidFill>
                  <a:srgbClr val="D99FB4">
                    <a:lumMod val="75000"/>
                  </a:srgbClr>
                </a:solidFill>
                <a:effectLst/>
                <a:uLnTx/>
                <a:uFillTx/>
                <a:latin typeface="Arial" panose="020B0604020202020204"/>
                <a:ea typeface="MS PGothic" charset="0"/>
                <a:cs typeface="+mn-cs"/>
              </a:rPr>
              <a:t>SEX VARIATION  </a:t>
            </a:r>
          </a:p>
        </p:txBody>
      </p:sp>
      <p:cxnSp>
        <p:nvCxnSpPr>
          <p:cNvPr id="35" name="Straight Connector 34">
            <a:extLst>
              <a:ext uri="{FF2B5EF4-FFF2-40B4-BE49-F238E27FC236}">
                <a16:creationId xmlns:a16="http://schemas.microsoft.com/office/drawing/2014/main" id="{D696E345-A7B2-5BD6-325F-B14D2DF5AD47}"/>
              </a:ext>
            </a:extLst>
          </p:cNvPr>
          <p:cNvCxnSpPr>
            <a:cxnSpLocks/>
          </p:cNvCxnSpPr>
          <p:nvPr/>
        </p:nvCxnSpPr>
        <p:spPr>
          <a:xfrm>
            <a:off x="602811" y="4462946"/>
            <a:ext cx="10944000" cy="0"/>
          </a:xfrm>
          <a:prstGeom prst="line">
            <a:avLst/>
          </a:prstGeom>
          <a:ln w="19050">
            <a:solidFill>
              <a:schemeClr val="accent2"/>
            </a:solidFill>
            <a:prstDash val="dash"/>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6" name="TextBox 35">
            <a:extLst>
              <a:ext uri="{FF2B5EF4-FFF2-40B4-BE49-F238E27FC236}">
                <a16:creationId xmlns:a16="http://schemas.microsoft.com/office/drawing/2014/main" id="{63A67D88-67F3-5832-218D-4E128F8BB061}"/>
              </a:ext>
            </a:extLst>
          </p:cNvPr>
          <p:cNvSpPr txBox="1"/>
          <p:nvPr/>
        </p:nvSpPr>
        <p:spPr>
          <a:xfrm>
            <a:off x="2197565" y="4670215"/>
            <a:ext cx="2926767" cy="1077218"/>
          </a:xfrm>
          <a:prstGeom prst="roundRect">
            <a:avLst>
              <a:gd name="adj" fmla="val 0"/>
            </a:avLst>
          </a:prstGeom>
          <a:no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More prevalent in male patients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compared with female patients (≈2:1 ratio) </a:t>
            </a: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in North America/ Europe but equally distributed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across sexes </a:t>
            </a: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in Asia</a:t>
            </a:r>
          </a:p>
        </p:txBody>
      </p:sp>
      <p:sp>
        <p:nvSpPr>
          <p:cNvPr id="39" name="TextBox 38">
            <a:extLst>
              <a:ext uri="{FF2B5EF4-FFF2-40B4-BE49-F238E27FC236}">
                <a16:creationId xmlns:a16="http://schemas.microsoft.com/office/drawing/2014/main" id="{3E70DE83-49E3-0A5E-889C-BCA2867FA267}"/>
              </a:ext>
            </a:extLst>
          </p:cNvPr>
          <p:cNvSpPr txBox="1"/>
          <p:nvPr/>
        </p:nvSpPr>
        <p:spPr>
          <a:xfrm>
            <a:off x="5440956" y="4885659"/>
            <a:ext cx="2712024" cy="646331"/>
          </a:xfrm>
          <a:prstGeom prst="roundRect">
            <a:avLst>
              <a:gd name="adj" fmla="val 0"/>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More prevalent in male patients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compared with female patients across all age groups</a:t>
            </a: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 </a:t>
            </a:r>
          </a:p>
        </p:txBody>
      </p:sp>
      <p:sp>
        <p:nvSpPr>
          <p:cNvPr id="12" name="TextBox 11">
            <a:extLst>
              <a:ext uri="{FF2B5EF4-FFF2-40B4-BE49-F238E27FC236}">
                <a16:creationId xmlns:a16="http://schemas.microsoft.com/office/drawing/2014/main" id="{D9C84A24-3645-7163-F29A-BC167511AB26}"/>
              </a:ext>
            </a:extLst>
          </p:cNvPr>
          <p:cNvSpPr txBox="1"/>
          <p:nvPr/>
        </p:nvSpPr>
        <p:spPr>
          <a:xfrm>
            <a:off x="8469683" y="1590596"/>
            <a:ext cx="2874040" cy="1292662"/>
          </a:xfrm>
          <a:prstGeom prst="roundRect">
            <a:avLst>
              <a:gd name="adj" fmla="val 0"/>
            </a:avLst>
          </a:prstGeom>
          <a:noFill/>
        </p:spPr>
        <p:txBody>
          <a:bodyPr wrap="square" tIns="0" bIns="0" rtlCol="0" anchor="ctr">
            <a:spAutoFit/>
          </a:bodyPr>
          <a:lstStyle>
            <a:defPPr>
              <a:defRPr lang="en-US"/>
            </a:defPPr>
            <a:lvl1pPr lvl="0" defTabSz="914400" eaLnBrk="1" fontAlgn="auto" hangingPunct="1">
              <a:spcBef>
                <a:spcPts val="0"/>
              </a:spcBef>
              <a:spcAft>
                <a:spcPts val="0"/>
              </a:spcAft>
              <a:defRPr sz="1200" b="1">
                <a:solidFill>
                  <a:schemeClr val="accent3"/>
                </a:solidFill>
                <a:latin typeface="+mn-lt"/>
              </a:defRPr>
            </a:lvl1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0.1–2.1 cases per 100,000 persons/year</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Most common primary glomerular disorder identified in patients with ESKD in the USA</a:t>
            </a:r>
          </a:p>
        </p:txBody>
      </p:sp>
      <p:sp>
        <p:nvSpPr>
          <p:cNvPr id="15" name="TextBox 14">
            <a:extLst>
              <a:ext uri="{FF2B5EF4-FFF2-40B4-BE49-F238E27FC236}">
                <a16:creationId xmlns:a16="http://schemas.microsoft.com/office/drawing/2014/main" id="{A5345B0E-57FD-F964-B7DC-08B0BFE15F21}"/>
              </a:ext>
            </a:extLst>
          </p:cNvPr>
          <p:cNvSpPr txBox="1"/>
          <p:nvPr/>
        </p:nvSpPr>
        <p:spPr>
          <a:xfrm>
            <a:off x="8467771" y="3183530"/>
            <a:ext cx="2905973" cy="1077218"/>
          </a:xfrm>
          <a:prstGeom prst="roundRect">
            <a:avLst>
              <a:gd name="adj" fmla="val 0"/>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Incidence is highest in the </a:t>
            </a:r>
            <a:b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n-ea"/>
                <a:cs typeface="+mn-cs"/>
              </a:rPr>
              <a:t>black population </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(related to the presence of disease-causing </a:t>
            </a:r>
            <a:r>
              <a:rPr kumimoji="0" lang="en-GB" sz="1400" b="0" i="1" u="none" strike="noStrike" kern="1200" cap="none" spc="0" normalizeH="0" baseline="0" noProof="0">
                <a:ln>
                  <a:noFill/>
                </a:ln>
                <a:solidFill>
                  <a:srgbClr val="0B617D">
                    <a:lumMod val="75000"/>
                  </a:srgbClr>
                </a:solidFill>
                <a:effectLst/>
                <a:uLnTx/>
                <a:uFillTx/>
                <a:latin typeface="Arial" panose="020B0604020202020204"/>
                <a:ea typeface="+mn-ea"/>
                <a:cs typeface="+mn-cs"/>
              </a:rPr>
              <a:t>APOL1</a:t>
            </a: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n-ea"/>
                <a:cs typeface="+mn-cs"/>
              </a:rPr>
              <a:t> variants) and lowest in the white population</a:t>
            </a:r>
          </a:p>
        </p:txBody>
      </p:sp>
      <p:sp>
        <p:nvSpPr>
          <p:cNvPr id="17" name="TextBox 16">
            <a:extLst>
              <a:ext uri="{FF2B5EF4-FFF2-40B4-BE49-F238E27FC236}">
                <a16:creationId xmlns:a16="http://schemas.microsoft.com/office/drawing/2014/main" id="{C798C0F6-30A0-273D-FEB3-F5AD726A0774}"/>
              </a:ext>
            </a:extLst>
          </p:cNvPr>
          <p:cNvSpPr txBox="1"/>
          <p:nvPr/>
        </p:nvSpPr>
        <p:spPr>
          <a:xfrm>
            <a:off x="8432964" y="4885659"/>
            <a:ext cx="2993405" cy="646331"/>
          </a:xfrm>
          <a:prstGeom prst="roundRect">
            <a:avLst>
              <a:gd name="adj" fmla="val 0"/>
            </a:avLst>
          </a:prstGeom>
          <a:no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Incidence of adult-onset FSGS </a:t>
            </a:r>
            <a:b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b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is </a:t>
            </a:r>
            <a:r>
              <a:rPr kumimoji="0" lang="en-GB" sz="1400" b="1"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1.5–2×higher in male patients </a:t>
            </a:r>
            <a:b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br>
            <a:r>
              <a:rPr kumimoji="0" lang="en-GB" sz="1400" b="0" i="0" u="none" strike="noStrike" kern="1200" cap="none" spc="0" normalizeH="0" baseline="0" noProof="0">
                <a:ln>
                  <a:noFill/>
                </a:ln>
                <a:solidFill>
                  <a:srgbClr val="0B617D">
                    <a:lumMod val="75000"/>
                  </a:srgbClr>
                </a:solidFill>
                <a:effectLst/>
                <a:uLnTx/>
                <a:uFillTx/>
                <a:latin typeface="Arial" panose="020B0604020202020204"/>
                <a:ea typeface="MS PGothic" charset="0"/>
                <a:cs typeface="+mn-cs"/>
              </a:rPr>
              <a:t>compared with female patients</a:t>
            </a:r>
          </a:p>
        </p:txBody>
      </p:sp>
    </p:spTree>
    <p:extLst>
      <p:ext uri="{BB962C8B-B14F-4D97-AF65-F5344CB8AC3E}">
        <p14:creationId xmlns:p14="http://schemas.microsoft.com/office/powerpoint/2010/main" val="2266747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5F94-1132-3A62-1939-F87E230DEE8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11562E-C15C-B9E2-5820-C5B85B3E083B}"/>
              </a:ext>
            </a:extLst>
          </p:cNvPr>
          <p:cNvSpPr>
            <a:spLocks noGrp="1"/>
          </p:cNvSpPr>
          <p:nvPr>
            <p:ph type="sldNum" sz="quarter" idx="17"/>
          </p:nvPr>
        </p:nvSpPr>
        <p:spPr/>
        <p:txBody>
          <a:bodyPr/>
          <a:lstStyle/>
          <a:p>
            <a:fld id="{7AF8E309-D608-654D-B811-6A2C46C88181}" type="slidenum">
              <a:rPr lang="en-GB" noProof="0" smtClean="0"/>
              <a:pPr/>
              <a:t>92</a:t>
            </a:fld>
            <a:endParaRPr lang="en-GB" noProof="0"/>
          </a:p>
        </p:txBody>
      </p:sp>
      <p:sp>
        <p:nvSpPr>
          <p:cNvPr id="4" name="Title 3">
            <a:extLst>
              <a:ext uri="{FF2B5EF4-FFF2-40B4-BE49-F238E27FC236}">
                <a16:creationId xmlns:a16="http://schemas.microsoft.com/office/drawing/2014/main" id="{6D4EDC3E-9563-F28B-E306-B96A34480DFA}"/>
              </a:ext>
            </a:extLst>
          </p:cNvPr>
          <p:cNvSpPr>
            <a:spLocks noGrp="1"/>
          </p:cNvSpPr>
          <p:nvPr>
            <p:ph type="title"/>
          </p:nvPr>
        </p:nvSpPr>
        <p:spPr/>
        <p:txBody>
          <a:bodyPr>
            <a:normAutofit/>
          </a:bodyPr>
          <a:lstStyle/>
          <a:p>
            <a:r>
              <a:rPr lang="en-GB" noProof="0"/>
              <a:t>Components of composite kidney–</a:t>
            </a:r>
            <a:r>
              <a:rPr lang="en-GB"/>
              <a:t>CV</a:t>
            </a:r>
            <a:r>
              <a:rPr lang="en-GB" noProof="0"/>
              <a:t> outcome*</a:t>
            </a:r>
          </a:p>
        </p:txBody>
      </p:sp>
      <p:sp>
        <p:nvSpPr>
          <p:cNvPr id="5" name="Footer Placeholder 4">
            <a:extLst>
              <a:ext uri="{FF2B5EF4-FFF2-40B4-BE49-F238E27FC236}">
                <a16:creationId xmlns:a16="http://schemas.microsoft.com/office/drawing/2014/main" id="{EBE30FDD-5ED8-1053-42FD-0A984D193746}"/>
              </a:ext>
            </a:extLst>
          </p:cNvPr>
          <p:cNvSpPr>
            <a:spLocks noGrp="1"/>
          </p:cNvSpPr>
          <p:nvPr>
            <p:ph type="ftr" sz="quarter" idx="18"/>
          </p:nvPr>
        </p:nvSpPr>
        <p:spPr>
          <a:xfrm>
            <a:off x="295178" y="6018501"/>
            <a:ext cx="11139176" cy="506124"/>
          </a:xfrm>
        </p:spPr>
        <p:txBody>
          <a:bodyPr/>
          <a:lstStyle/>
          <a:p>
            <a:r>
              <a:rPr lang="en-GB" noProof="0"/>
              <a:t>Component tiers analysed as separate time-to-event endpoints with endpoint-specific follow-up: eGFR-based components used the eGFR ascertainment window, whereas hospitalisation for heart failure, and CV death used standalone follow-up censored at last contact planned treatment end (while-alive for non-CV death) and were not constrained by the eGFR window; counts and rates are not intended to sum to the composite.</a:t>
            </a:r>
          </a:p>
          <a:p>
            <a:r>
              <a:rPr lang="en-GB"/>
              <a:t>*Sustained ≥57% decrease in eGFR from baseline over ≥4 weeks, kidney failure, hospitalisation for heart failure, or CV death.</a:t>
            </a:r>
            <a:endParaRPr lang="en-GB" noProof="0"/>
          </a:p>
          <a:p>
            <a:r>
              <a:rPr lang="en-GB" noProof="0"/>
              <a:t>CI, confidence interval; CV, cardiovascular; eGFR, estimated glomerular filtration rate; HHF, hospitalisation for heart failure; PY, patient-years.</a:t>
            </a:r>
          </a:p>
        </p:txBody>
      </p:sp>
      <p:graphicFrame>
        <p:nvGraphicFramePr>
          <p:cNvPr id="6" name="Table 4">
            <a:extLst>
              <a:ext uri="{FF2B5EF4-FFF2-40B4-BE49-F238E27FC236}">
                <a16:creationId xmlns:a16="http://schemas.microsoft.com/office/drawing/2014/main" id="{1E580A8C-B448-096C-6EFD-5732F94E3951}"/>
              </a:ext>
            </a:extLst>
          </p:cNvPr>
          <p:cNvGraphicFramePr>
            <a:graphicFrameLocks/>
          </p:cNvGraphicFramePr>
          <p:nvPr>
            <p:extLst>
              <p:ext uri="{D42A27DB-BD31-4B8C-83A1-F6EECF244321}">
                <p14:modId xmlns:p14="http://schemas.microsoft.com/office/powerpoint/2010/main" val="2932230984"/>
              </p:ext>
            </p:extLst>
          </p:nvPr>
        </p:nvGraphicFramePr>
        <p:xfrm>
          <a:off x="284696" y="1480437"/>
          <a:ext cx="11622608" cy="3665820"/>
        </p:xfrm>
        <a:graphic>
          <a:graphicData uri="http://schemas.openxmlformats.org/drawingml/2006/table">
            <a:tbl>
              <a:tblPr firstRow="1" bandRow="1">
                <a:tableStyleId>{85BE263C-DBD7-4A20-BB59-AAB30ACAA65A}</a:tableStyleId>
              </a:tblPr>
              <a:tblGrid>
                <a:gridCol w="2838638">
                  <a:extLst>
                    <a:ext uri="{9D8B030D-6E8A-4147-A177-3AD203B41FA5}">
                      <a16:colId xmlns:a16="http://schemas.microsoft.com/office/drawing/2014/main" val="1563302950"/>
                    </a:ext>
                  </a:extLst>
                </a:gridCol>
                <a:gridCol w="932400">
                  <a:extLst>
                    <a:ext uri="{9D8B030D-6E8A-4147-A177-3AD203B41FA5}">
                      <a16:colId xmlns:a16="http://schemas.microsoft.com/office/drawing/2014/main" val="177667614"/>
                    </a:ext>
                  </a:extLst>
                </a:gridCol>
                <a:gridCol w="1112400">
                  <a:extLst>
                    <a:ext uri="{9D8B030D-6E8A-4147-A177-3AD203B41FA5}">
                      <a16:colId xmlns:a16="http://schemas.microsoft.com/office/drawing/2014/main" val="4244285307"/>
                    </a:ext>
                  </a:extLst>
                </a:gridCol>
                <a:gridCol w="932400">
                  <a:extLst>
                    <a:ext uri="{9D8B030D-6E8A-4147-A177-3AD203B41FA5}">
                      <a16:colId xmlns:a16="http://schemas.microsoft.com/office/drawing/2014/main" val="2829265037"/>
                    </a:ext>
                  </a:extLst>
                </a:gridCol>
                <a:gridCol w="1112400">
                  <a:extLst>
                    <a:ext uri="{9D8B030D-6E8A-4147-A177-3AD203B41FA5}">
                      <a16:colId xmlns:a16="http://schemas.microsoft.com/office/drawing/2014/main" val="3869879552"/>
                    </a:ext>
                  </a:extLst>
                </a:gridCol>
                <a:gridCol w="2114044">
                  <a:extLst>
                    <a:ext uri="{9D8B030D-6E8A-4147-A177-3AD203B41FA5}">
                      <a16:colId xmlns:a16="http://schemas.microsoft.com/office/drawing/2014/main" val="1211503722"/>
                    </a:ext>
                  </a:extLst>
                </a:gridCol>
                <a:gridCol w="1698172">
                  <a:extLst>
                    <a:ext uri="{9D8B030D-6E8A-4147-A177-3AD203B41FA5}">
                      <a16:colId xmlns:a16="http://schemas.microsoft.com/office/drawing/2014/main" val="1494047414"/>
                    </a:ext>
                  </a:extLst>
                </a:gridCol>
                <a:gridCol w="882154">
                  <a:extLst>
                    <a:ext uri="{9D8B030D-6E8A-4147-A177-3AD203B41FA5}">
                      <a16:colId xmlns:a16="http://schemas.microsoft.com/office/drawing/2014/main" val="2097731346"/>
                    </a:ext>
                  </a:extLst>
                </a:gridCol>
              </a:tblGrid>
              <a:tr h="660996">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rPr>
                        <a:t>Outcome</a:t>
                      </a:r>
                      <a:endParaRPr lang="en-GB" sz="1200" b="1" noProof="0">
                        <a:solidFill>
                          <a:schemeClr val="bg1"/>
                        </a:solidFill>
                        <a:latin typeface="+mn-lt"/>
                      </a:endParaRPr>
                    </a:p>
                  </a:txBody>
                  <a:tcPr anchor="c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noProof="0"/>
                        <a:t>Finerenone</a:t>
                      </a:r>
                      <a:endParaRPr lang="en-GB" sz="1200" b="1" noProof="0">
                        <a:solidFill>
                          <a:schemeClr val="bg1"/>
                        </a:solidFill>
                        <a:latin typeface="+mn-lt"/>
                      </a:endParaRPr>
                    </a:p>
                  </a:txBody>
                  <a:tcPr marL="36000" marR="36000" anchor="ctr">
                    <a:lnB w="25400" cmpd="sng">
                      <a:noFill/>
                    </a:lnB>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noProof="0"/>
                        <a:t>Placebo</a:t>
                      </a:r>
                      <a:endParaRPr lang="en-GB" sz="1200" b="1" noProof="0">
                        <a:solidFill>
                          <a:schemeClr val="bg1"/>
                        </a:solidFill>
                        <a:latin typeface="+mn-lt"/>
                      </a:endParaRPr>
                    </a:p>
                  </a:txBody>
                  <a:tcPr marL="36000" marR="36000" anchor="ctr">
                    <a:lnB w="25400" cmpd="sng">
                      <a:noFill/>
                    </a:lnB>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noProof="0"/>
                        <a:t>Hazard ratio (95% CI)</a:t>
                      </a:r>
                      <a:endParaRPr lang="en-GB" sz="1200" b="1" noProof="0">
                        <a:solidFill>
                          <a:schemeClr val="bg1"/>
                        </a:solidFill>
                        <a:latin typeface="+mn-lt"/>
                      </a:endParaRPr>
                    </a:p>
                  </a:txBody>
                  <a:tcPr anchor="ctr">
                    <a:solidFill>
                      <a:schemeClr val="bg2">
                        <a:lumMod val="75000"/>
                      </a:schemeClr>
                    </a:solidFill>
                  </a:tcPr>
                </a:tc>
                <a:tc rowSpan="2" hMerge="1">
                  <a:txBody>
                    <a:bodyPr/>
                    <a:lstStyle/>
                    <a:p>
                      <a:pPr algn="ctr"/>
                      <a:endParaRPr lang="en-US" sz="1100" b="1">
                        <a:solidFill>
                          <a:schemeClr val="tx2"/>
                        </a:solidFill>
                      </a:endParaRPr>
                    </a:p>
                  </a:txBody>
                  <a:tcPr anchor="ctr"/>
                </a:tc>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noProof="0"/>
                        <a:t>p</a:t>
                      </a:r>
                      <a:r>
                        <a:rPr lang="en-GB" sz="1200" noProof="0"/>
                        <a:t>-value</a:t>
                      </a:r>
                      <a:endParaRPr lang="en-GB" sz="1200" i="1" noProof="0">
                        <a:latin typeface="+mn-lt"/>
                      </a:endParaRPr>
                    </a:p>
                  </a:txBody>
                  <a:tcPr anchor="ctr">
                    <a:solidFill>
                      <a:schemeClr val="bg2">
                        <a:lumMod val="75000"/>
                      </a:schemeClr>
                    </a:solidFill>
                  </a:tcPr>
                </a:tc>
                <a:extLst>
                  <a:ext uri="{0D108BD9-81ED-4DB2-BD59-A6C34878D82A}">
                    <a16:rowId xmlns:a16="http://schemas.microsoft.com/office/drawing/2014/main" val="3472048233"/>
                  </a:ext>
                </a:extLst>
              </a:tr>
              <a:tr h="237113">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noProof="0">
                          <a:solidFill>
                            <a:schemeClr val="bg1"/>
                          </a:solidFill>
                        </a:rPr>
                        <a:t>n (%)</a:t>
                      </a:r>
                      <a:endParaRPr lang="en-GB" sz="1200" b="1" i="1" noProof="0">
                        <a:solidFill>
                          <a:schemeClr val="bg1"/>
                        </a:solidFill>
                        <a:latin typeface="+mn-lt"/>
                      </a:endParaRPr>
                    </a:p>
                  </a:txBody>
                  <a:tcPr anchor="ctr">
                    <a:lnL w="25400" cmpd="sng">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bg1"/>
                          </a:solidFill>
                        </a:rPr>
                        <a:t>n per 100 PY</a:t>
                      </a:r>
                      <a:endParaRPr lang="en-GB" sz="1200" b="1" i="1" noProof="0">
                        <a:solidFill>
                          <a:schemeClr val="bg1"/>
                        </a:solidFill>
                        <a:latin typeface="+mn-lt"/>
                      </a:endParaRPr>
                    </a:p>
                  </a:txBody>
                  <a:tcPr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noProof="0">
                          <a:solidFill>
                            <a:schemeClr val="bg1"/>
                          </a:solidFill>
                        </a:rPr>
                        <a:t>n (%)</a:t>
                      </a:r>
                      <a:endParaRPr lang="en-GB" sz="1200" b="1" i="1" noProof="0">
                        <a:solidFill>
                          <a:schemeClr val="bg1"/>
                        </a:solidFill>
                        <a:latin typeface="+mn-lt"/>
                      </a:endParaRPr>
                    </a:p>
                  </a:txBody>
                  <a:tcPr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bg1"/>
                          </a:solidFill>
                        </a:rPr>
                        <a:t>n per 100 PY</a:t>
                      </a:r>
                      <a:endParaRPr lang="en-GB" sz="1200" b="1" i="1" noProof="0">
                        <a:solidFill>
                          <a:schemeClr val="bg1"/>
                        </a:solidFill>
                        <a:latin typeface="+mn-lt"/>
                      </a:endParaRPr>
                    </a:p>
                  </a:txBody>
                  <a:tcPr anchor="ctr">
                    <a:lnL>
                      <a:noFill/>
                    </a:lnL>
                    <a:lnR w="25400" cmpd="sng">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tc vMerge="1">
                  <a:txBody>
                    <a:bodyPr/>
                    <a:lstStyle/>
                    <a:p>
                      <a:endParaRPr lang="en-GB"/>
                    </a:p>
                  </a:txBody>
                  <a:tcPr/>
                </a:tc>
                <a:extLst>
                  <a:ext uri="{0D108BD9-81ED-4DB2-BD59-A6C34878D82A}">
                    <a16:rowId xmlns:a16="http://schemas.microsoft.com/office/drawing/2014/main" val="138838274"/>
                  </a:ext>
                </a:extLst>
              </a:tr>
              <a:tr h="527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a:solidFill>
                            <a:schemeClr val="tx1"/>
                          </a:solidFill>
                        </a:rPr>
                        <a:t>Composite kidney–CV</a:t>
                      </a:r>
                      <a:endParaRPr lang="en-GB" sz="1200" b="1" kern="1200" noProof="0">
                        <a:solidFill>
                          <a:schemeClr val="tx1"/>
                        </a:solidFill>
                        <a:latin typeface="+mn-lt"/>
                        <a:ea typeface="+mn-ea"/>
                        <a:cs typeface="Arial" panose="020B0604020202020204" pitchFamily="34" charset="0"/>
                      </a:endParaRPr>
                    </a:p>
                  </a:txBody>
                  <a:tcPr marL="94500" marR="94500" marT="18900" marB="189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0" noProof="0">
                          <a:solidFill>
                            <a:schemeClr val="tx2"/>
                          </a:solidFill>
                        </a:rPr>
                        <a:t>110 (13.9)</a:t>
                      </a:r>
                      <a:endParaRPr lang="en-GB" sz="1200" b="0" noProof="0">
                        <a:solidFill>
                          <a:schemeClr val="tx2"/>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0" noProof="0">
                          <a:solidFill>
                            <a:schemeClr val="tx2"/>
                          </a:solidFill>
                        </a:rPr>
                        <a:t>4.7</a:t>
                      </a:r>
                      <a:endParaRPr lang="en-GB" sz="1200" b="0" noProof="0">
                        <a:solidFill>
                          <a:schemeClr val="tx2"/>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0" noProof="0">
                          <a:solidFill>
                            <a:schemeClr val="tx2"/>
                          </a:solidFill>
                        </a:rPr>
                        <a:t>134 (16.9)</a:t>
                      </a:r>
                      <a:endParaRPr lang="en-GB" sz="1200" b="0" noProof="0">
                        <a:solidFill>
                          <a:schemeClr val="tx2"/>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0" noProof="0">
                          <a:solidFill>
                            <a:schemeClr val="tx2"/>
                          </a:solidFill>
                        </a:rPr>
                        <a:t>5.8</a:t>
                      </a:r>
                      <a:endParaRPr lang="en-GB" sz="1200" b="0" noProof="0">
                        <a:solidFill>
                          <a:schemeClr val="tx2"/>
                        </a:solidFill>
                        <a:latin typeface="+mn-lt"/>
                      </a:endParaRPr>
                    </a:p>
                  </a:txBody>
                  <a:tcPr marL="90000" marR="90000" marT="18000" marB="1800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200" b="0" noProof="0">
                        <a:solidFill>
                          <a:schemeClr val="tx2"/>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noProof="0">
                          <a:solidFill>
                            <a:schemeClr val="tx2"/>
                          </a:solidFill>
                        </a:rPr>
                        <a:t>0.77 (0.60, 0.99)</a:t>
                      </a:r>
                      <a:endParaRPr lang="en-GB" sz="1200" b="0" noProof="0">
                        <a:solidFill>
                          <a:schemeClr val="tx2"/>
                        </a:solidFill>
                        <a:latin typeface="Arial" panose="020B0604020202020204" pitchFamily="34" charset="0"/>
                        <a:cs typeface="Arial" panose="020B0604020202020204" pitchFamily="34" charset="0"/>
                      </a:endParaRPr>
                    </a:p>
                  </a:txBody>
                  <a:tcPr marL="90000" marR="90000" marT="18000" marB="1800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2"/>
                          </a:solidFill>
                        </a:rPr>
                        <a:t>0.043</a:t>
                      </a:r>
                      <a:endParaRPr lang="en-GB" sz="1200" noProof="0">
                        <a:solidFill>
                          <a:schemeClr val="tx2"/>
                        </a:solidFill>
                        <a:latin typeface="+mn-lt"/>
                      </a:endParaRPr>
                    </a:p>
                  </a:txBody>
                  <a:tcPr marL="90000" marR="90000" marT="18000" marB="180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067683"/>
                  </a:ext>
                </a:extLst>
              </a:tr>
              <a:tr h="574140">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a:solidFill>
                            <a:schemeClr val="tx1"/>
                          </a:solidFill>
                        </a:rPr>
                        <a:t>Kidney failure</a:t>
                      </a:r>
                      <a:endParaRPr lang="en-GB" sz="1200" b="0" kern="1200" noProof="0">
                        <a:solidFill>
                          <a:schemeClr val="tx1"/>
                        </a:solidFill>
                        <a:latin typeface="+mn-lt"/>
                        <a:ea typeface="+mn-ea"/>
                        <a:cs typeface="Arial" panose="020B0604020202020204" pitchFamily="34" charset="0"/>
                      </a:endParaRPr>
                    </a:p>
                  </a:txBody>
                  <a:tcPr marL="94500" marR="94500" marT="18900" marB="1890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95 (12.0)</a:t>
                      </a:r>
                      <a:endParaRPr lang="en-GB" sz="1200" noProof="0">
                        <a:solidFill>
                          <a:schemeClr val="tx1"/>
                        </a:solidFill>
                        <a:latin typeface="+mn-lt"/>
                        <a:cs typeface="Arial" panose="020B0604020202020204" pitchFamily="34" charset="0"/>
                      </a:endParaRPr>
                    </a:p>
                  </a:txBody>
                  <a:tcPr marL="93012" marR="93012" marT="18602" marB="18602" anchor="ctr">
                    <a:lnT w="12700" cap="flat" cmpd="sng" algn="ctr">
                      <a:solidFill>
                        <a:schemeClr val="tx1"/>
                      </a:solidFill>
                      <a:prstDash val="solid"/>
                      <a:round/>
                      <a:headEnd type="none" w="med" len="med"/>
                      <a:tailEnd type="none" w="med" len="med"/>
                    </a:lnT>
                  </a:tcPr>
                </a:tc>
                <a:tc>
                  <a:txBody>
                    <a:bodyPr/>
                    <a:lstStyle/>
                    <a:p>
                      <a:pPr algn="ctr"/>
                      <a:r>
                        <a:rPr lang="en-GB" sz="1200" kern="1200" noProof="0">
                          <a:solidFill>
                            <a:schemeClr val="tx1"/>
                          </a:solidFill>
                        </a:rPr>
                        <a:t>4.0</a:t>
                      </a:r>
                      <a:endParaRPr lang="en-GB" sz="1200" kern="1200" noProof="0">
                        <a:solidFill>
                          <a:schemeClr val="tx1"/>
                        </a:solidFill>
                        <a:latin typeface="+mn-lt"/>
                        <a:ea typeface="+mn-ea"/>
                        <a:cs typeface="Arial" panose="020B0604020202020204" pitchFamily="34" charset="0"/>
                      </a:endParaRPr>
                    </a:p>
                  </a:txBody>
                  <a:tcPr marL="93012" marR="93012" marT="18602" marB="18602"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tx1"/>
                          </a:solidFill>
                        </a:rPr>
                        <a:t>102 (12.9)</a:t>
                      </a:r>
                      <a:endParaRPr lang="en-GB" sz="1200" kern="1200" noProof="0">
                        <a:solidFill>
                          <a:schemeClr val="tx1"/>
                        </a:solidFill>
                        <a:latin typeface="+mn-lt"/>
                        <a:ea typeface="+mn-ea"/>
                        <a:cs typeface="Arial" panose="020B0604020202020204" pitchFamily="34" charset="0"/>
                      </a:endParaRPr>
                    </a:p>
                  </a:txBody>
                  <a:tcPr marL="93012" marR="93012" marT="18602" marB="18602" anchor="ctr">
                    <a:lnT w="12700" cap="flat" cmpd="sng" algn="ctr">
                      <a:solidFill>
                        <a:schemeClr val="tx1"/>
                      </a:solidFill>
                      <a:prstDash val="solid"/>
                      <a:round/>
                      <a:headEnd type="none" w="med" len="med"/>
                      <a:tailEnd type="none" w="med" len="med"/>
                    </a:lnT>
                  </a:tcPr>
                </a:tc>
                <a:tc>
                  <a:txBody>
                    <a:bodyPr/>
                    <a:lstStyle/>
                    <a:p>
                      <a:pPr algn="ctr"/>
                      <a:r>
                        <a:rPr lang="en-GB" sz="1200" b="0" noProof="0">
                          <a:solidFill>
                            <a:schemeClr val="tx1"/>
                          </a:solidFill>
                        </a:rPr>
                        <a:t>4.4 </a:t>
                      </a:r>
                      <a:endParaRPr lang="en-GB" sz="1200" b="0" noProof="0">
                        <a:solidFill>
                          <a:schemeClr val="tx1"/>
                        </a:solidFill>
                        <a:latin typeface="+mn-lt"/>
                        <a:cs typeface="Arial" panose="020B0604020202020204" pitchFamily="34" charset="0"/>
                      </a:endParaRPr>
                    </a:p>
                  </a:txBody>
                  <a:tcPr marL="93012" marR="93012" marT="18602" marB="18602"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200" b="0" noProof="0">
                        <a:solidFill>
                          <a:schemeClr val="tx2"/>
                        </a:solidFill>
                        <a:latin typeface="+mn-lt"/>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noProof="0">
                          <a:solidFill>
                            <a:schemeClr val="tx1"/>
                          </a:solidFill>
                        </a:rPr>
                        <a:t>0.88 (0.67, 1.17)</a:t>
                      </a:r>
                      <a:endParaRPr lang="en-GB" sz="1200" b="0" noProof="0">
                        <a:solidFill>
                          <a:schemeClr val="tx1"/>
                        </a:solidFill>
                        <a:latin typeface="+mn-lt"/>
                        <a:cs typeface="Arial" panose="020B0604020202020204" pitchFamily="34" charset="0"/>
                      </a:endParaRPr>
                    </a:p>
                  </a:txBody>
                  <a:tcPr marL="90000" marR="90000" marT="18000" marB="18000"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t>0.381</a:t>
                      </a:r>
                      <a:endParaRPr lang="en-GB" sz="1200" noProof="0">
                        <a:latin typeface="+mn-lt"/>
                      </a:endParaRPr>
                    </a:p>
                  </a:txBody>
                  <a:tcPr marL="90000" marR="90000" marT="18000" marB="18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09707245"/>
                  </a:ext>
                </a:extLst>
              </a:tr>
              <a:tr h="574140">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a:solidFill>
                            <a:schemeClr val="tx1"/>
                          </a:solidFill>
                        </a:rPr>
                        <a:t>Sustained decrease of eGFR ≥57%</a:t>
                      </a:r>
                      <a:endParaRPr lang="en-GB" sz="1200" b="0" kern="1200" noProof="0">
                        <a:solidFill>
                          <a:schemeClr val="tx1"/>
                        </a:solidFill>
                        <a:latin typeface="+mn-lt"/>
                        <a:ea typeface="+mn-ea"/>
                        <a:cs typeface="Arial" panose="020B0604020202020204" pitchFamily="34" charset="0"/>
                      </a:endParaRPr>
                    </a:p>
                  </a:txBody>
                  <a:tcPr marL="94500" marR="94500" marT="18900" marB="1890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77 (9.7)</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3.2</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98 (12.4)</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4.2</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endParaRPr lang="en-GB" sz="1200" b="0" noProof="0">
                        <a:solidFill>
                          <a:schemeClr val="tx2"/>
                        </a:solidFill>
                        <a:latin typeface="+mn-lt"/>
                      </a:endParaRPr>
                    </a:p>
                  </a:txBody>
                  <a:tcPr marL="90000" marR="90000" marT="18000" marB="1800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0.74 (0.55, 1.00)</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t>0.048</a:t>
                      </a:r>
                      <a:endParaRPr lang="en-GB" sz="1200" noProof="0">
                        <a:latin typeface="+mn-lt"/>
                      </a:endParaRPr>
                    </a:p>
                  </a:txBody>
                  <a:tcPr marL="90000" marR="90000" marT="18000" marB="18000" anchor="ctr">
                    <a:solidFill>
                      <a:schemeClr val="bg1"/>
                    </a:solidFill>
                  </a:tcPr>
                </a:tc>
                <a:extLst>
                  <a:ext uri="{0D108BD9-81ED-4DB2-BD59-A6C34878D82A}">
                    <a16:rowId xmlns:a16="http://schemas.microsoft.com/office/drawing/2014/main" val="4046185910"/>
                  </a:ext>
                </a:extLst>
              </a:tr>
              <a:tr h="52740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a:solidFill>
                            <a:schemeClr val="tx1"/>
                          </a:solidFill>
                        </a:rPr>
                        <a:t>HHF</a:t>
                      </a:r>
                      <a:endParaRPr lang="en-GB" sz="1200" b="0" kern="1200" noProof="0">
                        <a:solidFill>
                          <a:schemeClr val="tx1"/>
                        </a:solidFill>
                        <a:latin typeface="+mn-lt"/>
                        <a:ea typeface="+mn-ea"/>
                        <a:cs typeface="Arial" panose="020B0604020202020204" pitchFamily="34" charset="0"/>
                      </a:endParaRPr>
                    </a:p>
                  </a:txBody>
                  <a:tcPr marL="94500" marR="94500" marT="18900" marB="189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8 (1.0)</a:t>
                      </a:r>
                      <a:endParaRPr lang="en-GB" sz="1200" noProof="0">
                        <a:solidFill>
                          <a:schemeClr val="tx1"/>
                        </a:solidFill>
                        <a:latin typeface="+mn-lt"/>
                        <a:cs typeface="Arial" panose="020B0604020202020204" pitchFamily="34" charset="0"/>
                      </a:endParaRPr>
                    </a:p>
                  </a:txBody>
                  <a:tcPr marL="93012" marR="93012" marT="18602" marB="186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0.3</a:t>
                      </a:r>
                      <a:endParaRPr lang="en-GB" sz="1200" noProof="0">
                        <a:solidFill>
                          <a:schemeClr val="tx1"/>
                        </a:solidFill>
                        <a:latin typeface="+mn-lt"/>
                        <a:cs typeface="Arial" panose="020B0604020202020204" pitchFamily="34" charset="0"/>
                      </a:endParaRPr>
                    </a:p>
                  </a:txBody>
                  <a:tcPr marL="93012" marR="93012" marT="18602" marB="186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9 (1.1)</a:t>
                      </a:r>
                      <a:endParaRPr lang="en-GB" sz="1200" noProof="0">
                        <a:solidFill>
                          <a:schemeClr val="tx1"/>
                        </a:solidFill>
                        <a:latin typeface="+mn-lt"/>
                        <a:cs typeface="Arial" panose="020B0604020202020204" pitchFamily="34" charset="0"/>
                      </a:endParaRPr>
                    </a:p>
                  </a:txBody>
                  <a:tcPr marL="93012" marR="93012" marT="18602" marB="186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0.4</a:t>
                      </a:r>
                      <a:endParaRPr lang="en-GB" sz="1200" noProof="0">
                        <a:solidFill>
                          <a:schemeClr val="tx1"/>
                        </a:solidFill>
                        <a:latin typeface="+mn-lt"/>
                        <a:cs typeface="Arial" panose="020B0604020202020204" pitchFamily="34" charset="0"/>
                      </a:endParaRPr>
                    </a:p>
                  </a:txBody>
                  <a:tcPr marL="93012" marR="93012" marT="18602" marB="18602"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200" b="0" noProof="0">
                        <a:solidFill>
                          <a:schemeClr val="tx2"/>
                        </a:solidFill>
                        <a:latin typeface="+mn-lt"/>
                      </a:endParaRPr>
                    </a:p>
                  </a:txBody>
                  <a:tcPr marL="90000" marR="90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0.97 (0.39, 2.44)</a:t>
                      </a:r>
                      <a:endParaRPr lang="en-GB" sz="1200" noProof="0">
                        <a:solidFill>
                          <a:schemeClr val="tx1"/>
                        </a:solidFill>
                        <a:latin typeface="+mn-lt"/>
                        <a:cs typeface="Arial" panose="020B0604020202020204" pitchFamily="34" charset="0"/>
                      </a:endParaRPr>
                    </a:p>
                  </a:txBody>
                  <a:tcPr marL="93012" marR="93012" marT="18602" marB="18602"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rPr>
                        <a:t>0.948</a:t>
                      </a:r>
                      <a:endParaRPr lang="en-GB" sz="1200" kern="1200" noProof="0">
                        <a:solidFill>
                          <a:schemeClr val="dk1"/>
                        </a:solidFill>
                        <a:latin typeface="+mn-lt"/>
                        <a:ea typeface="+mn-ea"/>
                        <a:cs typeface="+mn-cs"/>
                      </a:endParaRPr>
                    </a:p>
                  </a:txBody>
                  <a:tcPr marL="90000" marR="90000" marT="18000" marB="18000" anchor="ctr"/>
                </a:tc>
                <a:extLst>
                  <a:ext uri="{0D108BD9-81ED-4DB2-BD59-A6C34878D82A}">
                    <a16:rowId xmlns:a16="http://schemas.microsoft.com/office/drawing/2014/main" val="2246714351"/>
                  </a:ext>
                </a:extLst>
              </a:tr>
              <a:tr h="52740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a:solidFill>
                            <a:schemeClr val="tx1"/>
                          </a:solidFill>
                        </a:rPr>
                        <a:t>CV death</a:t>
                      </a:r>
                      <a:endParaRPr lang="en-GB" sz="1200" b="0" kern="1200" noProof="0">
                        <a:solidFill>
                          <a:schemeClr val="tx1"/>
                        </a:solidFill>
                        <a:latin typeface="+mn-lt"/>
                        <a:ea typeface="+mn-ea"/>
                        <a:cs typeface="Arial" panose="020B0604020202020204" pitchFamily="34" charset="0"/>
                      </a:endParaRPr>
                    </a:p>
                  </a:txBody>
                  <a:tcPr marL="94500" marR="94500" marT="18900" marB="1890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3 (0.4)</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0.1</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9 (1.1)</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0.4</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endParaRPr lang="en-GB" sz="1200" b="0" noProof="0">
                        <a:solidFill>
                          <a:schemeClr val="tx2"/>
                        </a:solidFill>
                        <a:latin typeface="+mn-lt"/>
                      </a:endParaRPr>
                    </a:p>
                  </a:txBody>
                  <a:tcPr marL="90000" marR="90000" marT="18000" marB="1800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noProof="0">
                          <a:solidFill>
                            <a:schemeClr val="tx1"/>
                          </a:solidFill>
                        </a:rPr>
                        <a:t>0.32 (0.09, 1.19)</a:t>
                      </a:r>
                      <a:endParaRPr lang="en-GB" sz="1200" noProof="0">
                        <a:solidFill>
                          <a:schemeClr val="tx1"/>
                        </a:solidFill>
                        <a:latin typeface="+mn-lt"/>
                        <a:cs typeface="Arial" panose="020B0604020202020204" pitchFamily="34" charset="0"/>
                      </a:endParaRPr>
                    </a:p>
                  </a:txBody>
                  <a:tcPr marL="93012" marR="93012" marT="18602" marB="18602"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dk1"/>
                          </a:solidFill>
                        </a:rPr>
                        <a:t>0.073</a:t>
                      </a:r>
                      <a:endParaRPr lang="en-GB" sz="1200" kern="1200" noProof="0">
                        <a:solidFill>
                          <a:schemeClr val="dk1"/>
                        </a:solidFill>
                        <a:latin typeface="+mn-lt"/>
                        <a:ea typeface="+mn-ea"/>
                        <a:cs typeface="+mn-cs"/>
                      </a:endParaRPr>
                    </a:p>
                  </a:txBody>
                  <a:tcPr marL="90000" marR="90000" marT="18000" marB="18000" anchor="ctr">
                    <a:solidFill>
                      <a:schemeClr val="bg1"/>
                    </a:solidFill>
                  </a:tcPr>
                </a:tc>
                <a:extLst>
                  <a:ext uri="{0D108BD9-81ED-4DB2-BD59-A6C34878D82A}">
                    <a16:rowId xmlns:a16="http://schemas.microsoft.com/office/drawing/2014/main" val="466128887"/>
                  </a:ext>
                </a:extLst>
              </a:tr>
            </a:tbl>
          </a:graphicData>
        </a:graphic>
      </p:graphicFrame>
      <p:graphicFrame>
        <p:nvGraphicFramePr>
          <p:cNvPr id="14" name="Chart 13">
            <a:extLst>
              <a:ext uri="{FF2B5EF4-FFF2-40B4-BE49-F238E27FC236}">
                <a16:creationId xmlns:a16="http://schemas.microsoft.com/office/drawing/2014/main" id="{13D6C092-211F-54A2-92AA-BD176861F8A4}"/>
              </a:ext>
            </a:extLst>
          </p:cNvPr>
          <p:cNvGraphicFramePr>
            <a:graphicFrameLocks/>
          </p:cNvGraphicFramePr>
          <p:nvPr>
            <p:extLst>
              <p:ext uri="{D42A27DB-BD31-4B8C-83A1-F6EECF244321}">
                <p14:modId xmlns:p14="http://schemas.microsoft.com/office/powerpoint/2010/main" val="4011083271"/>
              </p:ext>
            </p:extLst>
          </p:nvPr>
        </p:nvGraphicFramePr>
        <p:xfrm>
          <a:off x="6895369" y="2413595"/>
          <a:ext cx="2975952" cy="302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80C2B442-6C60-BF66-4475-1E1F20D68620}"/>
              </a:ext>
            </a:extLst>
          </p:cNvPr>
          <p:cNvGrpSpPr/>
          <p:nvPr/>
        </p:nvGrpSpPr>
        <p:grpSpPr>
          <a:xfrm>
            <a:off x="6940927" y="5566187"/>
            <a:ext cx="2870240" cy="276583"/>
            <a:chOff x="7290598" y="6663848"/>
            <a:chExt cx="2870240" cy="276583"/>
          </a:xfrm>
        </p:grpSpPr>
        <p:sp>
          <p:nvSpPr>
            <p:cNvPr id="16" name="TextBox 15">
              <a:extLst>
                <a:ext uri="{FF2B5EF4-FFF2-40B4-BE49-F238E27FC236}">
                  <a16:creationId xmlns:a16="http://schemas.microsoft.com/office/drawing/2014/main" id="{8CAAAF2F-A2A8-9892-3994-7628F50744E7}"/>
                </a:ext>
              </a:extLst>
            </p:cNvPr>
            <p:cNvSpPr txBox="1"/>
            <p:nvPr/>
          </p:nvSpPr>
          <p:spPr>
            <a:xfrm>
              <a:off x="7290598" y="6694210"/>
              <a:ext cx="1825996" cy="246221"/>
            </a:xfrm>
            <a:prstGeom prst="rect">
              <a:avLst/>
            </a:prstGeom>
          </p:spPr>
          <p:txBody>
            <a:bodyPr vert="horz" wrap="square" lIns="91440" tIns="45720" rIns="91440" bIns="45720" rtlCol="0">
              <a:spAutoFit/>
            </a:bodyPr>
            <a:lstStyle/>
            <a:p>
              <a:pPr marL="0" marR="0" lvl="0" indent="0" algn="r" defTabSz="609585"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mn-lt"/>
                  <a:ea typeface="MS PGothic" charset="0"/>
                </a:rPr>
                <a:t>Finerenone better</a:t>
              </a:r>
            </a:p>
          </p:txBody>
        </p:sp>
        <p:sp>
          <p:nvSpPr>
            <p:cNvPr id="17" name="TextBox 16">
              <a:extLst>
                <a:ext uri="{FF2B5EF4-FFF2-40B4-BE49-F238E27FC236}">
                  <a16:creationId xmlns:a16="http://schemas.microsoft.com/office/drawing/2014/main" id="{B771CA3A-475D-6ED2-02A2-083ECE113894}"/>
                </a:ext>
              </a:extLst>
            </p:cNvPr>
            <p:cNvSpPr txBox="1"/>
            <p:nvPr/>
          </p:nvSpPr>
          <p:spPr>
            <a:xfrm>
              <a:off x="9096123" y="6694210"/>
              <a:ext cx="1064715" cy="246221"/>
            </a:xfrm>
            <a:prstGeom prst="rect">
              <a:avLst/>
            </a:prstGeom>
          </p:spPr>
          <p:txBody>
            <a:bodyPr vert="horz" wrap="none" lIns="91440" tIns="45720" rIns="91440" bIns="45720" rtlCol="0">
              <a:spAutoFit/>
            </a:bodyPr>
            <a:lstStyle/>
            <a:p>
              <a:pPr marL="0" marR="0" lvl="0" indent="0" defTabSz="609585" eaLnBrk="0" fontAlgn="base" latinLnBrk="0" hangingPunct="0">
                <a:lnSpc>
                  <a:spcPct val="100000"/>
                </a:lnSpc>
                <a:spcBef>
                  <a:spcPts val="600"/>
                </a:spcBef>
                <a:spcAft>
                  <a:spcPct val="0"/>
                </a:spcAft>
                <a:buClrTx/>
                <a:buSzTx/>
                <a:buFontTx/>
                <a:buNone/>
                <a:tabLst/>
                <a:defRPr/>
              </a:pPr>
              <a:r>
                <a:rPr lang="en-GB" sz="1000" b="1" kern="0" noProof="0">
                  <a:solidFill>
                    <a:srgbClr val="53585A"/>
                  </a:solidFill>
                  <a:latin typeface="+mj-lt"/>
                </a:rPr>
                <a:t>Placebo better</a:t>
              </a:r>
              <a:endParaRPr kumimoji="0" lang="en-GB" sz="1000" b="1" i="0" u="none" strike="noStrike" kern="0" cap="none" spc="0" normalizeH="0" baseline="0" noProof="0">
                <a:ln>
                  <a:noFill/>
                </a:ln>
                <a:solidFill>
                  <a:srgbClr val="53585A"/>
                </a:solidFill>
                <a:effectLst/>
                <a:uLnTx/>
                <a:uFillTx/>
                <a:latin typeface="+mj-lt"/>
                <a:ea typeface="MS PGothic" charset="0"/>
              </a:endParaRPr>
            </a:p>
          </p:txBody>
        </p:sp>
        <p:cxnSp>
          <p:nvCxnSpPr>
            <p:cNvPr id="18" name="Straight Arrow Connector 17">
              <a:extLst>
                <a:ext uri="{FF2B5EF4-FFF2-40B4-BE49-F238E27FC236}">
                  <a16:creationId xmlns:a16="http://schemas.microsoft.com/office/drawing/2014/main" id="{66FD217C-EB17-C6EC-E96F-CE5A05C21640}"/>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9" name="Straight Arrow Connector 18">
              <a:extLst>
                <a:ext uri="{FF2B5EF4-FFF2-40B4-BE49-F238E27FC236}">
                  <a16:creationId xmlns:a16="http://schemas.microsoft.com/office/drawing/2014/main" id="{466A1918-6443-1A09-E7DD-2AAEFC5F6826}"/>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pic>
        <p:nvPicPr>
          <p:cNvPr id="2" name="Picture 2" descr="Glasgow 2026 | ERA">
            <a:extLst>
              <a:ext uri="{FF2B5EF4-FFF2-40B4-BE49-F238E27FC236}">
                <a16:creationId xmlns:a16="http://schemas.microsoft.com/office/drawing/2014/main" id="{9C7B5958-24BA-F3FE-B70F-480A6CADD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9336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4DD1-5F12-37CA-20FB-623092381B7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0DC3F22-70BC-74CD-8BC7-6649DC95ACE0}"/>
              </a:ext>
            </a:extLst>
          </p:cNvPr>
          <p:cNvPicPr>
            <a:picLocks noChangeAspect="1"/>
          </p:cNvPicPr>
          <p:nvPr/>
        </p:nvPicPr>
        <p:blipFill>
          <a:blip r:embed="rId3"/>
          <a:stretch>
            <a:fillRect/>
          </a:stretch>
        </p:blipFill>
        <p:spPr>
          <a:xfrm>
            <a:off x="366712" y="2014537"/>
            <a:ext cx="11458575" cy="2828925"/>
          </a:xfrm>
          <a:prstGeom prst="rect">
            <a:avLst/>
          </a:prstGeom>
        </p:spPr>
      </p:pic>
      <p:sp>
        <p:nvSpPr>
          <p:cNvPr id="8" name="Footer Placeholder 7">
            <a:extLst>
              <a:ext uri="{FF2B5EF4-FFF2-40B4-BE49-F238E27FC236}">
                <a16:creationId xmlns:a16="http://schemas.microsoft.com/office/drawing/2014/main" id="{4DBB0B96-75AD-D406-8BC2-545174F5F147}"/>
              </a:ext>
            </a:extLst>
          </p:cNvPr>
          <p:cNvSpPr>
            <a:spLocks noGrp="1"/>
          </p:cNvSpPr>
          <p:nvPr>
            <p:ph type="ftr" sz="quarter" idx="23"/>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53585A"/>
              </a:solidFill>
              <a:effectLst/>
              <a:uLnTx/>
              <a:uFillTx/>
              <a:latin typeface="Arial" panose="020B0604020202020204"/>
              <a:ea typeface="MS PGothic" charset="0"/>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Data from on-treatment and off-treatment periods were combined into a single (pooled) category. Visits may have included remapped data from unscheduled or alternative visits.</a:t>
            </a:r>
          </a:p>
          <a:p>
            <a:pPr>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DBP, diastolic blood pressure; </a:t>
            </a:r>
            <a:r>
              <a:rPr lang="en-GB">
                <a:solidFill>
                  <a:srgbClr val="53585A"/>
                </a:solidFill>
              </a:rPr>
              <a:t>SBP, systolic blood pressure.</a:t>
            </a:r>
            <a:endParaRPr kumimoji="0" lang="en-GB" sz="900" b="0" i="0" u="none" strike="noStrike" kern="1200" cap="none" spc="0" normalizeH="0" baseline="0" noProof="0">
              <a:ln>
                <a:noFill/>
              </a:ln>
              <a:solidFill>
                <a:srgbClr val="53585A"/>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9C7769A9-0644-31E5-316B-980C2E63C33D}"/>
              </a:ext>
            </a:extLst>
          </p:cNvPr>
          <p:cNvSpPr>
            <a:spLocks noGrp="1"/>
          </p:cNvSpPr>
          <p:nvPr>
            <p:ph type="title"/>
          </p:nvPr>
        </p:nvSpPr>
        <p:spPr/>
        <p:txBody>
          <a:bodyPr>
            <a:normAutofit/>
          </a:bodyPr>
          <a:lstStyle/>
          <a:p>
            <a:r>
              <a:rPr lang="en-GB"/>
              <a:t>Diastolic and systolic </a:t>
            </a:r>
            <a:r>
              <a:rPr lang="en-GB" noProof="0"/>
              <a:t>blood pressure</a:t>
            </a:r>
          </a:p>
        </p:txBody>
      </p:sp>
      <p:pic>
        <p:nvPicPr>
          <p:cNvPr id="18" name="Picture 2" descr="Glasgow 2026 | ERA">
            <a:extLst>
              <a:ext uri="{FF2B5EF4-FFF2-40B4-BE49-F238E27FC236}">
                <a16:creationId xmlns:a16="http://schemas.microsoft.com/office/drawing/2014/main" id="{A39DE2AF-CEDE-CF7E-64CF-24DE56841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D4B51BD0-7B2E-7FB5-F451-8388AE62B409}"/>
              </a:ext>
            </a:extLst>
          </p:cNvPr>
          <p:cNvSpPr>
            <a:spLocks noGrp="1"/>
          </p:cNvSpPr>
          <p:nvPr>
            <p:ph type="body" sz="quarter" idx="13"/>
          </p:nvPr>
        </p:nvSpPr>
        <p:spPr>
          <a:xfrm>
            <a:off x="424806" y="1412874"/>
            <a:ext cx="5687386" cy="468313"/>
          </a:xfrm>
        </p:spPr>
        <p:txBody>
          <a:bodyPr/>
          <a:lstStyle/>
          <a:p>
            <a:r>
              <a:rPr lang="en-GB" sz="1700" noProof="0">
                <a:solidFill>
                  <a:schemeClr val="bg2">
                    <a:lumMod val="75000"/>
                  </a:schemeClr>
                </a:solidFill>
              </a:rPr>
              <a:t>Mean DBP change from baseline to month 3 </a:t>
            </a:r>
            <a:br>
              <a:rPr lang="en-GB" sz="1700" noProof="0">
                <a:solidFill>
                  <a:schemeClr val="bg2">
                    <a:lumMod val="75000"/>
                  </a:schemeClr>
                </a:solidFill>
              </a:rPr>
            </a:br>
            <a:r>
              <a:rPr lang="en-GB" sz="1700" noProof="0">
                <a:solidFill>
                  <a:schemeClr val="bg2">
                    <a:lumMod val="75000"/>
                  </a:schemeClr>
                </a:solidFill>
              </a:rPr>
              <a:t>(mm Hg): −3.1 with finerenone vs −0.01 with placebo </a:t>
            </a:r>
          </a:p>
        </p:txBody>
      </p:sp>
      <p:sp>
        <p:nvSpPr>
          <p:cNvPr id="10" name="TextBox 9">
            <a:extLst>
              <a:ext uri="{FF2B5EF4-FFF2-40B4-BE49-F238E27FC236}">
                <a16:creationId xmlns:a16="http://schemas.microsoft.com/office/drawing/2014/main" id="{199A50E1-ACD3-0B1B-4E7D-80C41DA13115}"/>
              </a:ext>
            </a:extLst>
          </p:cNvPr>
          <p:cNvSpPr txBox="1"/>
          <p:nvPr/>
        </p:nvSpPr>
        <p:spPr>
          <a:xfrm rot="16200000">
            <a:off x="-881468" y="3022235"/>
            <a:ext cx="2227570" cy="231978"/>
          </a:xfrm>
          <a:prstGeom prst="rect">
            <a:avLst/>
          </a:prstGeom>
        </p:spPr>
        <p:txBody>
          <a:bodyPr vert="horz" wrap="none" lIns="91440" tIns="45720" rIns="91440" bIns="45720" rtlCol="0">
            <a:no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1" i="0" u="none" strike="noStrike" kern="1200" cap="none" spc="0" normalizeH="0" baseline="0" noProof="0">
                <a:ln>
                  <a:noFill/>
                </a:ln>
                <a:effectLst/>
                <a:uLnTx/>
                <a:uFillTx/>
                <a:latin typeface="Arial" panose="020B0604020202020204"/>
                <a:ea typeface="MS PGothic" charset="0"/>
              </a:rPr>
              <a:t>Mean </a:t>
            </a:r>
            <a:r>
              <a:rPr lang="en-GB" sz="1200" b="1" noProof="0">
                <a:latin typeface="Arial" panose="020B0604020202020204"/>
              </a:rPr>
              <a:t>D</a:t>
            </a:r>
            <a:r>
              <a:rPr kumimoji="0" lang="en-GB" sz="1200" b="1" i="0" u="none" strike="noStrike" kern="1200" cap="none" spc="0" normalizeH="0" baseline="0" noProof="0">
                <a:ln>
                  <a:noFill/>
                </a:ln>
                <a:effectLst/>
                <a:uLnTx/>
                <a:uFillTx/>
                <a:latin typeface="Arial" panose="020B0604020202020204"/>
                <a:ea typeface="MS PGothic" charset="0"/>
              </a:rPr>
              <a:t>BP (mm Hg)</a:t>
            </a:r>
          </a:p>
        </p:txBody>
      </p:sp>
      <p:sp>
        <p:nvSpPr>
          <p:cNvPr id="12" name="TextBox 11">
            <a:extLst>
              <a:ext uri="{FF2B5EF4-FFF2-40B4-BE49-F238E27FC236}">
                <a16:creationId xmlns:a16="http://schemas.microsoft.com/office/drawing/2014/main" id="{1AF48CF8-5533-8F74-831E-CC03297A93EE}"/>
              </a:ext>
            </a:extLst>
          </p:cNvPr>
          <p:cNvSpPr txBox="1"/>
          <p:nvPr/>
        </p:nvSpPr>
        <p:spPr>
          <a:xfrm>
            <a:off x="692313" y="3815196"/>
            <a:ext cx="2623996" cy="617740"/>
          </a:xfrm>
          <a:prstGeom prst="rect">
            <a:avLst/>
          </a:prstGeom>
        </p:spPr>
        <p:txBody>
          <a:bodyPr vert="horz" wrap="none" lIns="91440" tIns="45720" rIns="91440" bIns="45720" rtlCol="0">
            <a:noAutofit/>
          </a:bodyPr>
          <a:lstStyle/>
          <a:p>
            <a:pPr>
              <a:spcBef>
                <a:spcPts val="600"/>
              </a:spcBef>
            </a:pPr>
            <a:r>
              <a:rPr lang="en-GB" sz="1200" b="1" noProof="0">
                <a:solidFill>
                  <a:schemeClr val="accent3"/>
                </a:solidFill>
                <a:latin typeface="+mn-lt"/>
              </a:rPr>
              <a:t>Mean DBP at baseline:</a:t>
            </a:r>
            <a:br>
              <a:rPr lang="en-GB" sz="1200" noProof="0">
                <a:solidFill>
                  <a:schemeClr val="tx2"/>
                </a:solidFill>
                <a:highlight>
                  <a:srgbClr val="FFFF00"/>
                </a:highlight>
                <a:latin typeface="+mn-lt"/>
              </a:rPr>
            </a:br>
            <a:r>
              <a:rPr lang="en-GB" sz="1200" noProof="0">
                <a:solidFill>
                  <a:srgbClr val="669BD2"/>
                </a:solidFill>
                <a:latin typeface="+mn-lt"/>
              </a:rPr>
              <a:t>Finerenone: 80.0±9.2 mmHg</a:t>
            </a:r>
            <a:br>
              <a:rPr lang="en-GB" sz="1200" noProof="0">
                <a:solidFill>
                  <a:schemeClr val="tx2"/>
                </a:solidFill>
                <a:latin typeface="+mn-lt"/>
              </a:rPr>
            </a:br>
            <a:r>
              <a:rPr lang="en-GB" sz="1200" noProof="0">
                <a:latin typeface="+mn-lt"/>
              </a:rPr>
              <a:t>Placebo: 80.1±10.0 mmHg</a:t>
            </a:r>
          </a:p>
        </p:txBody>
      </p:sp>
      <p:sp>
        <p:nvSpPr>
          <p:cNvPr id="13" name="TextBox 12">
            <a:extLst>
              <a:ext uri="{FF2B5EF4-FFF2-40B4-BE49-F238E27FC236}">
                <a16:creationId xmlns:a16="http://schemas.microsoft.com/office/drawing/2014/main" id="{5DC0B701-9391-A87D-45B8-8D8073C727F1}"/>
              </a:ext>
            </a:extLst>
          </p:cNvPr>
          <p:cNvSpPr txBox="1"/>
          <p:nvPr/>
        </p:nvSpPr>
        <p:spPr>
          <a:xfrm>
            <a:off x="4543659" y="3856988"/>
            <a:ext cx="999461"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6B6D"/>
                </a:solidFill>
                <a:effectLst/>
                <a:uLnTx/>
                <a:uFillTx/>
                <a:latin typeface="Arial" panose="020B0604020202020204"/>
                <a:ea typeface="MS PGothic" charset="0"/>
              </a:rPr>
              <a:t>Placebo</a:t>
            </a:r>
          </a:p>
        </p:txBody>
      </p:sp>
      <p:sp>
        <p:nvSpPr>
          <p:cNvPr id="16" name="TextBox 15">
            <a:extLst>
              <a:ext uri="{FF2B5EF4-FFF2-40B4-BE49-F238E27FC236}">
                <a16:creationId xmlns:a16="http://schemas.microsoft.com/office/drawing/2014/main" id="{E4DCAF5B-0C28-73E9-32ED-06CBC8041ABC}"/>
              </a:ext>
            </a:extLst>
          </p:cNvPr>
          <p:cNvSpPr txBox="1"/>
          <p:nvPr/>
        </p:nvSpPr>
        <p:spPr>
          <a:xfrm>
            <a:off x="4543659" y="4057132"/>
            <a:ext cx="1242622"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9BD2"/>
                </a:solidFill>
                <a:effectLst/>
                <a:uLnTx/>
                <a:uFillTx/>
                <a:latin typeface="Arial" panose="020B0604020202020204"/>
                <a:ea typeface="MS PGothic" charset="0"/>
              </a:rPr>
              <a:t>Finerenone</a:t>
            </a:r>
          </a:p>
        </p:txBody>
      </p:sp>
      <p:sp>
        <p:nvSpPr>
          <p:cNvPr id="17" name="TextBox 16">
            <a:extLst>
              <a:ext uri="{FF2B5EF4-FFF2-40B4-BE49-F238E27FC236}">
                <a16:creationId xmlns:a16="http://schemas.microsoft.com/office/drawing/2014/main" id="{A29F240D-8B5E-E478-4A49-4D4C13346B18}"/>
              </a:ext>
            </a:extLst>
          </p:cNvPr>
          <p:cNvSpPr txBox="1"/>
          <p:nvPr/>
        </p:nvSpPr>
        <p:spPr>
          <a:xfrm>
            <a:off x="1314034" y="4763955"/>
            <a:ext cx="3201050" cy="276999"/>
          </a:xfrm>
          <a:prstGeom prst="rect">
            <a:avLst/>
          </a:prstGeom>
        </p:spPr>
        <p:txBody>
          <a:bodyPr vert="horz" wrap="square" lIns="91440" tIns="45720" rIns="91440" bIns="45720" rtlCol="0" anchor="ctr">
            <a:sp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1" i="0" u="none" strike="noStrike" kern="1200" cap="none" spc="0" normalizeH="0" baseline="0" noProof="0">
                <a:ln>
                  <a:noFill/>
                </a:ln>
                <a:effectLst/>
                <a:uLnTx/>
                <a:uFillTx/>
                <a:latin typeface="Arial" panose="020B0604020202020204"/>
                <a:ea typeface="MS PGothic" charset="0"/>
              </a:rPr>
              <a:t>Months since randomisation</a:t>
            </a:r>
          </a:p>
        </p:txBody>
      </p:sp>
      <p:sp>
        <p:nvSpPr>
          <p:cNvPr id="90" name="object 147">
            <a:extLst>
              <a:ext uri="{FF2B5EF4-FFF2-40B4-BE49-F238E27FC236}">
                <a16:creationId xmlns:a16="http://schemas.microsoft.com/office/drawing/2014/main" id="{2FAA80BD-C368-6368-53BA-1F1776170329}"/>
              </a:ext>
            </a:extLst>
          </p:cNvPr>
          <p:cNvSpPr txBox="1">
            <a:spLocks/>
          </p:cNvSpPr>
          <p:nvPr/>
        </p:nvSpPr>
        <p:spPr>
          <a:xfrm>
            <a:off x="674841"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783</a:t>
            </a:r>
          </a:p>
          <a:p>
            <a:r>
              <a:rPr lang="en-GB" sz="1050">
                <a:solidFill>
                  <a:srgbClr val="669BD2"/>
                </a:solidFill>
              </a:rPr>
              <a:t>784</a:t>
            </a:r>
          </a:p>
        </p:txBody>
      </p:sp>
      <p:sp>
        <p:nvSpPr>
          <p:cNvPr id="91" name="object 148">
            <a:extLst>
              <a:ext uri="{FF2B5EF4-FFF2-40B4-BE49-F238E27FC236}">
                <a16:creationId xmlns:a16="http://schemas.microsoft.com/office/drawing/2014/main" id="{A49007EB-D899-DA1C-7752-03441BF0BD7B}"/>
              </a:ext>
            </a:extLst>
          </p:cNvPr>
          <p:cNvSpPr txBox="1">
            <a:spLocks/>
          </p:cNvSpPr>
          <p:nvPr/>
        </p:nvSpPr>
        <p:spPr>
          <a:xfrm>
            <a:off x="947964"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777</a:t>
            </a:r>
          </a:p>
          <a:p>
            <a:r>
              <a:rPr lang="en-US" sz="1050">
                <a:solidFill>
                  <a:srgbClr val="669BD2"/>
                </a:solidFill>
              </a:rPr>
              <a:t>777</a:t>
            </a:r>
          </a:p>
        </p:txBody>
      </p:sp>
      <p:sp>
        <p:nvSpPr>
          <p:cNvPr id="92" name="object 149">
            <a:extLst>
              <a:ext uri="{FF2B5EF4-FFF2-40B4-BE49-F238E27FC236}">
                <a16:creationId xmlns:a16="http://schemas.microsoft.com/office/drawing/2014/main" id="{D004435A-D368-2F6A-B012-928617D9007F}"/>
              </a:ext>
            </a:extLst>
          </p:cNvPr>
          <p:cNvSpPr txBox="1">
            <a:spLocks/>
          </p:cNvSpPr>
          <p:nvPr/>
        </p:nvSpPr>
        <p:spPr>
          <a:xfrm>
            <a:off x="1211561"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766</a:t>
            </a:r>
          </a:p>
          <a:p>
            <a:r>
              <a:rPr lang="en-US" sz="1050">
                <a:solidFill>
                  <a:srgbClr val="669BD2"/>
                </a:solidFill>
              </a:rPr>
              <a:t>768</a:t>
            </a:r>
          </a:p>
        </p:txBody>
      </p:sp>
      <p:sp>
        <p:nvSpPr>
          <p:cNvPr id="93" name="object 150">
            <a:extLst>
              <a:ext uri="{FF2B5EF4-FFF2-40B4-BE49-F238E27FC236}">
                <a16:creationId xmlns:a16="http://schemas.microsoft.com/office/drawing/2014/main" id="{88E3A71F-6DE7-B4CA-B76E-5B812F14B091}"/>
              </a:ext>
            </a:extLst>
          </p:cNvPr>
          <p:cNvSpPr txBox="1">
            <a:spLocks/>
          </p:cNvSpPr>
          <p:nvPr/>
        </p:nvSpPr>
        <p:spPr>
          <a:xfrm>
            <a:off x="1513259"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764</a:t>
            </a:r>
          </a:p>
          <a:p>
            <a:r>
              <a:rPr lang="en-US" sz="1050">
                <a:solidFill>
                  <a:srgbClr val="669BD2"/>
                </a:solidFill>
              </a:rPr>
              <a:t>763</a:t>
            </a:r>
          </a:p>
        </p:txBody>
      </p:sp>
      <p:sp>
        <p:nvSpPr>
          <p:cNvPr id="94" name="object 151">
            <a:extLst>
              <a:ext uri="{FF2B5EF4-FFF2-40B4-BE49-F238E27FC236}">
                <a16:creationId xmlns:a16="http://schemas.microsoft.com/office/drawing/2014/main" id="{7ACF6E58-4D6F-DCB7-DE7D-7F6C1064A716}"/>
              </a:ext>
            </a:extLst>
          </p:cNvPr>
          <p:cNvSpPr txBox="1">
            <a:spLocks/>
          </p:cNvSpPr>
          <p:nvPr/>
        </p:nvSpPr>
        <p:spPr>
          <a:xfrm>
            <a:off x="1872106"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761</a:t>
            </a:r>
          </a:p>
          <a:p>
            <a:r>
              <a:rPr lang="en-US" sz="1050">
                <a:solidFill>
                  <a:srgbClr val="669BD2"/>
                </a:solidFill>
              </a:rPr>
              <a:t>754</a:t>
            </a:r>
          </a:p>
        </p:txBody>
      </p:sp>
      <p:sp>
        <p:nvSpPr>
          <p:cNvPr id="95" name="object 152">
            <a:extLst>
              <a:ext uri="{FF2B5EF4-FFF2-40B4-BE49-F238E27FC236}">
                <a16:creationId xmlns:a16="http://schemas.microsoft.com/office/drawing/2014/main" id="{B5BE6CF3-A417-9D70-91F9-054342F576FC}"/>
              </a:ext>
            </a:extLst>
          </p:cNvPr>
          <p:cNvSpPr txBox="1">
            <a:spLocks/>
          </p:cNvSpPr>
          <p:nvPr/>
        </p:nvSpPr>
        <p:spPr>
          <a:xfrm>
            <a:off x="2278579"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747</a:t>
            </a:r>
          </a:p>
          <a:p>
            <a:r>
              <a:rPr lang="en-US" sz="1050">
                <a:solidFill>
                  <a:srgbClr val="669BD2"/>
                </a:solidFill>
              </a:rPr>
              <a:t>747</a:t>
            </a:r>
          </a:p>
        </p:txBody>
      </p:sp>
      <p:sp>
        <p:nvSpPr>
          <p:cNvPr id="96" name="object 153">
            <a:extLst>
              <a:ext uri="{FF2B5EF4-FFF2-40B4-BE49-F238E27FC236}">
                <a16:creationId xmlns:a16="http://schemas.microsoft.com/office/drawing/2014/main" id="{8A83D17F-F300-A8A1-BC56-EBF535FFD054}"/>
              </a:ext>
            </a:extLst>
          </p:cNvPr>
          <p:cNvSpPr txBox="1">
            <a:spLocks/>
          </p:cNvSpPr>
          <p:nvPr/>
        </p:nvSpPr>
        <p:spPr>
          <a:xfrm>
            <a:off x="2732675"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737</a:t>
            </a:r>
          </a:p>
          <a:p>
            <a:r>
              <a:rPr lang="en-US" sz="1050">
                <a:solidFill>
                  <a:srgbClr val="669BD2"/>
                </a:solidFill>
              </a:rPr>
              <a:t>739</a:t>
            </a:r>
          </a:p>
        </p:txBody>
      </p:sp>
      <p:sp>
        <p:nvSpPr>
          <p:cNvPr id="97" name="object 147">
            <a:extLst>
              <a:ext uri="{FF2B5EF4-FFF2-40B4-BE49-F238E27FC236}">
                <a16:creationId xmlns:a16="http://schemas.microsoft.com/office/drawing/2014/main" id="{58BA5A77-7B30-D9BC-8879-ED83E43C50D8}"/>
              </a:ext>
            </a:extLst>
          </p:cNvPr>
          <p:cNvSpPr txBox="1">
            <a:spLocks/>
          </p:cNvSpPr>
          <p:nvPr/>
        </p:nvSpPr>
        <p:spPr>
          <a:xfrm>
            <a:off x="437203" y="5045376"/>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791</a:t>
            </a:r>
            <a:endParaRPr sz="1050">
              <a:solidFill>
                <a:srgbClr val="54595B"/>
              </a:solidFill>
            </a:endParaRPr>
          </a:p>
          <a:p>
            <a:r>
              <a:rPr lang="en-GB" sz="1050">
                <a:solidFill>
                  <a:srgbClr val="669BD2"/>
                </a:solidFill>
              </a:rPr>
              <a:t>793</a:t>
            </a:r>
            <a:endParaRPr sz="1050">
              <a:solidFill>
                <a:srgbClr val="669BD2"/>
              </a:solidFill>
            </a:endParaRPr>
          </a:p>
        </p:txBody>
      </p:sp>
      <p:sp>
        <p:nvSpPr>
          <p:cNvPr id="98" name="object 147">
            <a:extLst>
              <a:ext uri="{FF2B5EF4-FFF2-40B4-BE49-F238E27FC236}">
                <a16:creationId xmlns:a16="http://schemas.microsoft.com/office/drawing/2014/main" id="{54C87A53-90C6-B610-8C2D-C6F3E09E5FBA}"/>
              </a:ext>
            </a:extLst>
          </p:cNvPr>
          <p:cNvSpPr txBox="1">
            <a:spLocks/>
          </p:cNvSpPr>
          <p:nvPr/>
        </p:nvSpPr>
        <p:spPr>
          <a:xfrm>
            <a:off x="3610035" y="5048560"/>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719</a:t>
            </a:r>
          </a:p>
          <a:p>
            <a:r>
              <a:rPr lang="en-GB" sz="1050">
                <a:solidFill>
                  <a:srgbClr val="669BD2"/>
                </a:solidFill>
              </a:rPr>
              <a:t>721</a:t>
            </a:r>
          </a:p>
        </p:txBody>
      </p:sp>
      <p:sp>
        <p:nvSpPr>
          <p:cNvPr id="99" name="object 148">
            <a:extLst>
              <a:ext uri="{FF2B5EF4-FFF2-40B4-BE49-F238E27FC236}">
                <a16:creationId xmlns:a16="http://schemas.microsoft.com/office/drawing/2014/main" id="{7B9BD798-777F-94C6-946D-62816ED9D297}"/>
              </a:ext>
            </a:extLst>
          </p:cNvPr>
          <p:cNvSpPr txBox="1">
            <a:spLocks/>
          </p:cNvSpPr>
          <p:nvPr/>
        </p:nvSpPr>
        <p:spPr>
          <a:xfrm>
            <a:off x="4092708" y="5048560"/>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672</a:t>
            </a:r>
          </a:p>
          <a:p>
            <a:r>
              <a:rPr lang="en-US" sz="1050">
                <a:solidFill>
                  <a:srgbClr val="669BD2"/>
                </a:solidFill>
              </a:rPr>
              <a:t>675</a:t>
            </a:r>
          </a:p>
        </p:txBody>
      </p:sp>
      <p:sp>
        <p:nvSpPr>
          <p:cNvPr id="100" name="object 149">
            <a:extLst>
              <a:ext uri="{FF2B5EF4-FFF2-40B4-BE49-F238E27FC236}">
                <a16:creationId xmlns:a16="http://schemas.microsoft.com/office/drawing/2014/main" id="{008B8C65-CD27-CAB8-B892-49AF9F860A0C}"/>
              </a:ext>
            </a:extLst>
          </p:cNvPr>
          <p:cNvSpPr txBox="1">
            <a:spLocks/>
          </p:cNvSpPr>
          <p:nvPr/>
        </p:nvSpPr>
        <p:spPr>
          <a:xfrm>
            <a:off x="4499180" y="5048560"/>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469</a:t>
            </a:r>
          </a:p>
          <a:p>
            <a:r>
              <a:rPr lang="en-US" sz="1050">
                <a:solidFill>
                  <a:srgbClr val="669BD2"/>
                </a:solidFill>
              </a:rPr>
              <a:t>495</a:t>
            </a:r>
          </a:p>
        </p:txBody>
      </p:sp>
      <p:sp>
        <p:nvSpPr>
          <p:cNvPr id="101" name="object 150">
            <a:extLst>
              <a:ext uri="{FF2B5EF4-FFF2-40B4-BE49-F238E27FC236}">
                <a16:creationId xmlns:a16="http://schemas.microsoft.com/office/drawing/2014/main" id="{AE5BECC5-4FE4-03CA-DCF1-B2CE0A7E4732}"/>
              </a:ext>
            </a:extLst>
          </p:cNvPr>
          <p:cNvSpPr txBox="1">
            <a:spLocks/>
          </p:cNvSpPr>
          <p:nvPr/>
        </p:nvSpPr>
        <p:spPr>
          <a:xfrm>
            <a:off x="5000903" y="5048560"/>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283</a:t>
            </a:r>
          </a:p>
          <a:p>
            <a:r>
              <a:rPr lang="en-US" sz="1050">
                <a:solidFill>
                  <a:srgbClr val="669BD2"/>
                </a:solidFill>
              </a:rPr>
              <a:t>310</a:t>
            </a:r>
          </a:p>
        </p:txBody>
      </p:sp>
      <p:sp>
        <p:nvSpPr>
          <p:cNvPr id="102" name="object 151">
            <a:extLst>
              <a:ext uri="{FF2B5EF4-FFF2-40B4-BE49-F238E27FC236}">
                <a16:creationId xmlns:a16="http://schemas.microsoft.com/office/drawing/2014/main" id="{313461ED-73EC-FC07-EB13-A35C0062F409}"/>
              </a:ext>
            </a:extLst>
          </p:cNvPr>
          <p:cNvSpPr txBox="1">
            <a:spLocks/>
          </p:cNvSpPr>
          <p:nvPr/>
        </p:nvSpPr>
        <p:spPr>
          <a:xfrm>
            <a:off x="5359750" y="5048560"/>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133</a:t>
            </a:r>
          </a:p>
          <a:p>
            <a:r>
              <a:rPr lang="en-US" sz="1050">
                <a:solidFill>
                  <a:srgbClr val="669BD2"/>
                </a:solidFill>
              </a:rPr>
              <a:t>151</a:t>
            </a:r>
          </a:p>
        </p:txBody>
      </p:sp>
      <p:sp>
        <p:nvSpPr>
          <p:cNvPr id="103" name="object 147">
            <a:extLst>
              <a:ext uri="{FF2B5EF4-FFF2-40B4-BE49-F238E27FC236}">
                <a16:creationId xmlns:a16="http://schemas.microsoft.com/office/drawing/2014/main" id="{E92AC80D-1913-63DB-2E67-659DD22F832A}"/>
              </a:ext>
            </a:extLst>
          </p:cNvPr>
          <p:cNvSpPr txBox="1">
            <a:spLocks/>
          </p:cNvSpPr>
          <p:nvPr/>
        </p:nvSpPr>
        <p:spPr>
          <a:xfrm>
            <a:off x="3200948" y="5048560"/>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731</a:t>
            </a:r>
          </a:p>
          <a:p>
            <a:r>
              <a:rPr lang="en-GB" sz="1050">
                <a:solidFill>
                  <a:srgbClr val="669BD2"/>
                </a:solidFill>
              </a:rPr>
              <a:t>730</a:t>
            </a:r>
            <a:endParaRPr sz="1050">
              <a:solidFill>
                <a:srgbClr val="669BD2"/>
              </a:solidFill>
            </a:endParaRPr>
          </a:p>
        </p:txBody>
      </p:sp>
      <p:sp>
        <p:nvSpPr>
          <p:cNvPr id="3" name="Slide Number Placeholder 2">
            <a:extLst>
              <a:ext uri="{FF2B5EF4-FFF2-40B4-BE49-F238E27FC236}">
                <a16:creationId xmlns:a16="http://schemas.microsoft.com/office/drawing/2014/main" id="{C045F57D-1640-B2AC-373F-2486FCA1A77A}"/>
              </a:ext>
            </a:extLst>
          </p:cNvPr>
          <p:cNvSpPr txBox="1">
            <a:spLocks/>
          </p:cNvSpPr>
          <p:nvPr/>
        </p:nvSpPr>
        <p:spPr>
          <a:xfrm>
            <a:off x="79693" y="6619914"/>
            <a:ext cx="373987" cy="23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fld id="{7AF8E309-D608-654D-B811-6A2C46C88181}" type="slidenum">
              <a:rPr lang="en-GB" sz="900" smtClean="0">
                <a:solidFill>
                  <a:schemeClr val="bg1"/>
                </a:solidFill>
              </a:rPr>
              <a:pPr fontAlgn="auto">
                <a:spcAft>
                  <a:spcPts val="0"/>
                </a:spcAft>
              </a:pPr>
              <a:t>93</a:t>
            </a:fld>
            <a:endParaRPr lang="en-GB" sz="900">
              <a:solidFill>
                <a:schemeClr val="bg1"/>
              </a:solidFill>
            </a:endParaRPr>
          </a:p>
        </p:txBody>
      </p:sp>
      <p:sp>
        <p:nvSpPr>
          <p:cNvPr id="19" name="Text Placeholder 1">
            <a:extLst>
              <a:ext uri="{FF2B5EF4-FFF2-40B4-BE49-F238E27FC236}">
                <a16:creationId xmlns:a16="http://schemas.microsoft.com/office/drawing/2014/main" id="{38E9C2A6-50DE-C36F-DA14-1AEF7881494C}"/>
              </a:ext>
            </a:extLst>
          </p:cNvPr>
          <p:cNvSpPr>
            <a:spLocks noGrp="1"/>
          </p:cNvSpPr>
          <p:nvPr>
            <p:ph type="body" sz="quarter" idx="17"/>
          </p:nvPr>
        </p:nvSpPr>
        <p:spPr>
          <a:xfrm>
            <a:off x="6485833" y="1412874"/>
            <a:ext cx="5655960" cy="468313"/>
          </a:xfrm>
        </p:spPr>
        <p:txBody>
          <a:bodyPr/>
          <a:lstStyle/>
          <a:p>
            <a:r>
              <a:rPr lang="en-GB" sz="1700">
                <a:solidFill>
                  <a:schemeClr val="bg2">
                    <a:lumMod val="75000"/>
                  </a:schemeClr>
                </a:solidFill>
              </a:rPr>
              <a:t>Mean SBP change from baseline to month 3 </a:t>
            </a:r>
            <a:br>
              <a:rPr lang="en-GB" sz="1700">
                <a:solidFill>
                  <a:schemeClr val="bg2">
                    <a:lumMod val="75000"/>
                  </a:schemeClr>
                </a:solidFill>
              </a:rPr>
            </a:br>
            <a:r>
              <a:rPr lang="en-GB" sz="1700">
                <a:solidFill>
                  <a:schemeClr val="bg2">
                    <a:lumMod val="75000"/>
                  </a:schemeClr>
                </a:solidFill>
              </a:rPr>
              <a:t>(mm Hg): −5.1 with finerenone vs −0.1 with placebo  </a:t>
            </a:r>
          </a:p>
          <a:p>
            <a:endParaRPr lang="en-GB" sz="1700">
              <a:solidFill>
                <a:schemeClr val="bg2">
                  <a:lumMod val="75000"/>
                </a:schemeClr>
              </a:solidFill>
            </a:endParaRPr>
          </a:p>
        </p:txBody>
      </p:sp>
      <p:sp>
        <p:nvSpPr>
          <p:cNvPr id="20" name="TextBox 19">
            <a:extLst>
              <a:ext uri="{FF2B5EF4-FFF2-40B4-BE49-F238E27FC236}">
                <a16:creationId xmlns:a16="http://schemas.microsoft.com/office/drawing/2014/main" id="{BA21F994-04B5-11FB-B8F9-AEB9B209BC91}"/>
              </a:ext>
            </a:extLst>
          </p:cNvPr>
          <p:cNvSpPr txBox="1"/>
          <p:nvPr/>
        </p:nvSpPr>
        <p:spPr>
          <a:xfrm>
            <a:off x="10582529" y="3867667"/>
            <a:ext cx="999461"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6B6D"/>
                </a:solidFill>
                <a:effectLst/>
                <a:uLnTx/>
                <a:uFillTx/>
                <a:latin typeface="Arial" panose="020B0604020202020204"/>
                <a:ea typeface="MS PGothic" charset="0"/>
              </a:rPr>
              <a:t>Placebo</a:t>
            </a:r>
          </a:p>
        </p:txBody>
      </p:sp>
      <p:sp>
        <p:nvSpPr>
          <p:cNvPr id="21" name="TextBox 20">
            <a:extLst>
              <a:ext uri="{FF2B5EF4-FFF2-40B4-BE49-F238E27FC236}">
                <a16:creationId xmlns:a16="http://schemas.microsoft.com/office/drawing/2014/main" id="{E6D6E0FE-1173-093D-522F-B0362D4F2FD7}"/>
              </a:ext>
            </a:extLst>
          </p:cNvPr>
          <p:cNvSpPr txBox="1"/>
          <p:nvPr/>
        </p:nvSpPr>
        <p:spPr>
          <a:xfrm>
            <a:off x="10582529" y="4067811"/>
            <a:ext cx="1242622" cy="365125"/>
          </a:xfrm>
          <a:prstGeom prst="rect">
            <a:avLst/>
          </a:prstGeom>
        </p:spPr>
        <p:txBody>
          <a:bodyPr vert="horz" wrap="square" lIns="91440" tIns="45720" rIns="91440" bIns="45720" rtlCol="0">
            <a:no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350" b="1" i="0" u="none" strike="noStrike" kern="1200" cap="none" spc="0" normalizeH="0" baseline="0" noProof="0">
                <a:ln>
                  <a:noFill/>
                </a:ln>
                <a:solidFill>
                  <a:srgbClr val="669BD2"/>
                </a:solidFill>
                <a:effectLst/>
                <a:uLnTx/>
                <a:uFillTx/>
                <a:latin typeface="Arial" panose="020B0604020202020204"/>
                <a:ea typeface="MS PGothic" charset="0"/>
              </a:rPr>
              <a:t>Finerenone</a:t>
            </a:r>
          </a:p>
        </p:txBody>
      </p:sp>
      <p:sp>
        <p:nvSpPr>
          <p:cNvPr id="23" name="TextBox 22">
            <a:extLst>
              <a:ext uri="{FF2B5EF4-FFF2-40B4-BE49-F238E27FC236}">
                <a16:creationId xmlns:a16="http://schemas.microsoft.com/office/drawing/2014/main" id="{7552E433-45FB-9453-DD79-BCE52F5576C7}"/>
              </a:ext>
            </a:extLst>
          </p:cNvPr>
          <p:cNvSpPr txBox="1"/>
          <p:nvPr/>
        </p:nvSpPr>
        <p:spPr>
          <a:xfrm>
            <a:off x="6836572" y="3816570"/>
            <a:ext cx="3201050" cy="646331"/>
          </a:xfrm>
          <a:prstGeom prst="rect">
            <a:avLst/>
          </a:prstGeom>
          <a:noFill/>
        </p:spPr>
        <p:txBody>
          <a:bodyPr wrap="square">
            <a:spAutoFit/>
          </a:bodyPr>
          <a:lstStyle/>
          <a:p>
            <a:pPr>
              <a:spcBef>
                <a:spcPts val="600"/>
              </a:spcBef>
            </a:pPr>
            <a:r>
              <a:rPr lang="en-GB" sz="1200" b="1" noProof="0">
                <a:solidFill>
                  <a:schemeClr val="accent3"/>
                </a:solidFill>
                <a:latin typeface="+mn-lt"/>
              </a:rPr>
              <a:t>Mean SBP at baseline:</a:t>
            </a:r>
            <a:br>
              <a:rPr lang="en-GB" sz="1200" noProof="0">
                <a:solidFill>
                  <a:schemeClr val="tx2"/>
                </a:solidFill>
                <a:highlight>
                  <a:srgbClr val="FFFF00"/>
                </a:highlight>
                <a:latin typeface="+mn-lt"/>
              </a:rPr>
            </a:br>
            <a:r>
              <a:rPr lang="en-GB" sz="1200" noProof="0">
                <a:solidFill>
                  <a:srgbClr val="669BD2"/>
                </a:solidFill>
                <a:latin typeface="+mn-lt"/>
              </a:rPr>
              <a:t>Finerenone: 129.7±13.9 mm Hg</a:t>
            </a:r>
            <a:br>
              <a:rPr lang="en-GB" sz="1200" noProof="0">
                <a:solidFill>
                  <a:schemeClr val="tx2"/>
                </a:solidFill>
                <a:latin typeface="+mn-lt"/>
              </a:rPr>
            </a:br>
            <a:r>
              <a:rPr lang="en-GB" sz="1200" noProof="0">
                <a:solidFill>
                  <a:srgbClr val="53585A"/>
                </a:solidFill>
                <a:latin typeface="+mn-lt"/>
              </a:rPr>
              <a:t>Placebo: 129.3±14.2 mm Hg</a:t>
            </a:r>
          </a:p>
        </p:txBody>
      </p:sp>
      <p:sp>
        <p:nvSpPr>
          <p:cNvPr id="24" name="TextBox 23">
            <a:extLst>
              <a:ext uri="{FF2B5EF4-FFF2-40B4-BE49-F238E27FC236}">
                <a16:creationId xmlns:a16="http://schemas.microsoft.com/office/drawing/2014/main" id="{45E70688-A635-5A29-8424-A4D0E11BF240}"/>
              </a:ext>
            </a:extLst>
          </p:cNvPr>
          <p:cNvSpPr txBox="1"/>
          <p:nvPr/>
        </p:nvSpPr>
        <p:spPr>
          <a:xfrm rot="16200000">
            <a:off x="5204149" y="3039960"/>
            <a:ext cx="2227570" cy="231978"/>
          </a:xfrm>
          <a:prstGeom prst="rect">
            <a:avLst/>
          </a:prstGeom>
        </p:spPr>
        <p:txBody>
          <a:bodyPr vert="horz" wrap="none" lIns="91440" tIns="45720" rIns="91440" bIns="45720" rtlCol="0">
            <a:noAutofit/>
          </a:bodyPr>
          <a:lstStyle/>
          <a:p>
            <a:pPr algn="ctr">
              <a:spcBef>
                <a:spcPts val="600"/>
              </a:spcBef>
            </a:pPr>
            <a:r>
              <a:rPr lang="en-GB" sz="1200" b="1" noProof="0">
                <a:latin typeface="+mn-lt"/>
              </a:rPr>
              <a:t>Mean SBP (mm Hg)</a:t>
            </a:r>
          </a:p>
        </p:txBody>
      </p:sp>
      <p:sp>
        <p:nvSpPr>
          <p:cNvPr id="25" name="TextBox 24">
            <a:extLst>
              <a:ext uri="{FF2B5EF4-FFF2-40B4-BE49-F238E27FC236}">
                <a16:creationId xmlns:a16="http://schemas.microsoft.com/office/drawing/2014/main" id="{16533FC3-AE8D-2F44-C123-E2297729043C}"/>
              </a:ext>
            </a:extLst>
          </p:cNvPr>
          <p:cNvSpPr txBox="1"/>
          <p:nvPr/>
        </p:nvSpPr>
        <p:spPr>
          <a:xfrm>
            <a:off x="7783548" y="4763955"/>
            <a:ext cx="3201050" cy="276999"/>
          </a:xfrm>
          <a:prstGeom prst="rect">
            <a:avLst/>
          </a:prstGeom>
        </p:spPr>
        <p:txBody>
          <a:bodyPr vert="horz" wrap="square" lIns="91440" tIns="45720" rIns="91440" bIns="45720" rtlCol="0" anchor="ctr">
            <a:spAutoFit/>
          </a:bodyPr>
          <a:lstStyle/>
          <a:p>
            <a:pPr marL="0" marR="0" lvl="0" indent="0" algn="ctr" defTabSz="609585" rtl="0" eaLnBrk="0" fontAlgn="base" latinLnBrk="0" hangingPunct="0">
              <a:lnSpc>
                <a:spcPct val="100000"/>
              </a:lnSpc>
              <a:spcBef>
                <a:spcPts val="600"/>
              </a:spcBef>
              <a:spcAft>
                <a:spcPct val="0"/>
              </a:spcAft>
              <a:buClrTx/>
              <a:buSzTx/>
              <a:buFontTx/>
              <a:buNone/>
              <a:tabLst/>
              <a:defRPr/>
            </a:pPr>
            <a:r>
              <a:rPr kumimoji="0" lang="en-GB" sz="1200" b="1" i="0" u="none" strike="noStrike" kern="1200" cap="none" spc="0" normalizeH="0" baseline="0" noProof="0">
                <a:ln>
                  <a:noFill/>
                </a:ln>
                <a:effectLst/>
                <a:uLnTx/>
                <a:uFillTx/>
                <a:latin typeface="Arial" panose="020B0604020202020204"/>
                <a:ea typeface="MS PGothic" charset="0"/>
              </a:rPr>
              <a:t>Months since randomisation</a:t>
            </a:r>
          </a:p>
        </p:txBody>
      </p:sp>
      <p:sp>
        <p:nvSpPr>
          <p:cNvPr id="26" name="object 147">
            <a:extLst>
              <a:ext uri="{FF2B5EF4-FFF2-40B4-BE49-F238E27FC236}">
                <a16:creationId xmlns:a16="http://schemas.microsoft.com/office/drawing/2014/main" id="{C95B1EA0-4ACC-8522-00EE-75DBB7D84071}"/>
              </a:ext>
            </a:extLst>
          </p:cNvPr>
          <p:cNvSpPr txBox="1">
            <a:spLocks/>
          </p:cNvSpPr>
          <p:nvPr/>
        </p:nvSpPr>
        <p:spPr>
          <a:xfrm>
            <a:off x="6833578"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783</a:t>
            </a:r>
          </a:p>
          <a:p>
            <a:r>
              <a:rPr lang="en-GB" sz="1050">
                <a:solidFill>
                  <a:srgbClr val="669BD2"/>
                </a:solidFill>
              </a:rPr>
              <a:t>784</a:t>
            </a:r>
          </a:p>
        </p:txBody>
      </p:sp>
      <p:sp>
        <p:nvSpPr>
          <p:cNvPr id="27" name="object 148">
            <a:extLst>
              <a:ext uri="{FF2B5EF4-FFF2-40B4-BE49-F238E27FC236}">
                <a16:creationId xmlns:a16="http://schemas.microsoft.com/office/drawing/2014/main" id="{004DFB70-CE2A-6D0F-6AA3-C5D3EDEB0A64}"/>
              </a:ext>
            </a:extLst>
          </p:cNvPr>
          <p:cNvSpPr txBox="1">
            <a:spLocks/>
          </p:cNvSpPr>
          <p:nvPr/>
        </p:nvSpPr>
        <p:spPr>
          <a:xfrm>
            <a:off x="7106701"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777</a:t>
            </a:r>
          </a:p>
          <a:p>
            <a:r>
              <a:rPr lang="en-US" sz="1050">
                <a:solidFill>
                  <a:srgbClr val="669BD2"/>
                </a:solidFill>
              </a:rPr>
              <a:t>777</a:t>
            </a:r>
          </a:p>
        </p:txBody>
      </p:sp>
      <p:sp>
        <p:nvSpPr>
          <p:cNvPr id="30" name="object 149">
            <a:extLst>
              <a:ext uri="{FF2B5EF4-FFF2-40B4-BE49-F238E27FC236}">
                <a16:creationId xmlns:a16="http://schemas.microsoft.com/office/drawing/2014/main" id="{8E2870FE-DFC3-EF7D-2B68-A3F65B877D4B}"/>
              </a:ext>
            </a:extLst>
          </p:cNvPr>
          <p:cNvSpPr txBox="1">
            <a:spLocks/>
          </p:cNvSpPr>
          <p:nvPr/>
        </p:nvSpPr>
        <p:spPr>
          <a:xfrm>
            <a:off x="7370298"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766</a:t>
            </a:r>
          </a:p>
          <a:p>
            <a:r>
              <a:rPr lang="en-US" sz="1050">
                <a:solidFill>
                  <a:srgbClr val="669BD2"/>
                </a:solidFill>
              </a:rPr>
              <a:t>768</a:t>
            </a:r>
          </a:p>
        </p:txBody>
      </p:sp>
      <p:sp>
        <p:nvSpPr>
          <p:cNvPr id="31" name="object 150">
            <a:extLst>
              <a:ext uri="{FF2B5EF4-FFF2-40B4-BE49-F238E27FC236}">
                <a16:creationId xmlns:a16="http://schemas.microsoft.com/office/drawing/2014/main" id="{4E4B45D5-FF6C-DF43-46DA-783425807C3E}"/>
              </a:ext>
            </a:extLst>
          </p:cNvPr>
          <p:cNvSpPr txBox="1">
            <a:spLocks/>
          </p:cNvSpPr>
          <p:nvPr/>
        </p:nvSpPr>
        <p:spPr>
          <a:xfrm>
            <a:off x="7671996"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764</a:t>
            </a:r>
          </a:p>
          <a:p>
            <a:r>
              <a:rPr lang="en-US" sz="1050">
                <a:solidFill>
                  <a:srgbClr val="669BD2"/>
                </a:solidFill>
              </a:rPr>
              <a:t>763</a:t>
            </a:r>
          </a:p>
        </p:txBody>
      </p:sp>
      <p:sp>
        <p:nvSpPr>
          <p:cNvPr id="34" name="object 151">
            <a:extLst>
              <a:ext uri="{FF2B5EF4-FFF2-40B4-BE49-F238E27FC236}">
                <a16:creationId xmlns:a16="http://schemas.microsoft.com/office/drawing/2014/main" id="{B22B0799-CA7D-1C17-1EAC-C5A66BDA08F5}"/>
              </a:ext>
            </a:extLst>
          </p:cNvPr>
          <p:cNvSpPr txBox="1">
            <a:spLocks/>
          </p:cNvSpPr>
          <p:nvPr/>
        </p:nvSpPr>
        <p:spPr>
          <a:xfrm>
            <a:off x="8030843"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761</a:t>
            </a:r>
          </a:p>
          <a:p>
            <a:r>
              <a:rPr lang="en-US" sz="1050">
                <a:solidFill>
                  <a:srgbClr val="669BD2"/>
                </a:solidFill>
              </a:rPr>
              <a:t>754</a:t>
            </a:r>
          </a:p>
        </p:txBody>
      </p:sp>
      <p:sp>
        <p:nvSpPr>
          <p:cNvPr id="35" name="object 152">
            <a:extLst>
              <a:ext uri="{FF2B5EF4-FFF2-40B4-BE49-F238E27FC236}">
                <a16:creationId xmlns:a16="http://schemas.microsoft.com/office/drawing/2014/main" id="{484EBB6E-E059-C5E0-4ECE-BD47EFBDF402}"/>
              </a:ext>
            </a:extLst>
          </p:cNvPr>
          <p:cNvSpPr txBox="1">
            <a:spLocks/>
          </p:cNvSpPr>
          <p:nvPr/>
        </p:nvSpPr>
        <p:spPr>
          <a:xfrm>
            <a:off x="8437316"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747</a:t>
            </a:r>
          </a:p>
          <a:p>
            <a:r>
              <a:rPr lang="en-US" sz="1050">
                <a:solidFill>
                  <a:srgbClr val="669BD2"/>
                </a:solidFill>
              </a:rPr>
              <a:t>747</a:t>
            </a:r>
          </a:p>
        </p:txBody>
      </p:sp>
      <p:sp>
        <p:nvSpPr>
          <p:cNvPr id="36" name="object 153">
            <a:extLst>
              <a:ext uri="{FF2B5EF4-FFF2-40B4-BE49-F238E27FC236}">
                <a16:creationId xmlns:a16="http://schemas.microsoft.com/office/drawing/2014/main" id="{80F18146-8B4B-3FA4-0751-534C65D33A3D}"/>
              </a:ext>
            </a:extLst>
          </p:cNvPr>
          <p:cNvSpPr txBox="1">
            <a:spLocks/>
          </p:cNvSpPr>
          <p:nvPr/>
        </p:nvSpPr>
        <p:spPr>
          <a:xfrm>
            <a:off x="8891412"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737</a:t>
            </a:r>
          </a:p>
          <a:p>
            <a:r>
              <a:rPr lang="en-US" sz="1050">
                <a:solidFill>
                  <a:srgbClr val="669BD2"/>
                </a:solidFill>
              </a:rPr>
              <a:t>739</a:t>
            </a:r>
          </a:p>
        </p:txBody>
      </p:sp>
      <p:sp>
        <p:nvSpPr>
          <p:cNvPr id="37" name="object 147">
            <a:extLst>
              <a:ext uri="{FF2B5EF4-FFF2-40B4-BE49-F238E27FC236}">
                <a16:creationId xmlns:a16="http://schemas.microsoft.com/office/drawing/2014/main" id="{F9059820-EBED-DCB2-2541-B3E8DCDD6FCA}"/>
              </a:ext>
            </a:extLst>
          </p:cNvPr>
          <p:cNvSpPr txBox="1">
            <a:spLocks/>
          </p:cNvSpPr>
          <p:nvPr/>
        </p:nvSpPr>
        <p:spPr>
          <a:xfrm>
            <a:off x="6595940" y="5054684"/>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791</a:t>
            </a:r>
            <a:endParaRPr sz="1050">
              <a:solidFill>
                <a:srgbClr val="54595B"/>
              </a:solidFill>
            </a:endParaRPr>
          </a:p>
          <a:p>
            <a:r>
              <a:rPr lang="en-GB" sz="1050">
                <a:solidFill>
                  <a:srgbClr val="669BD2"/>
                </a:solidFill>
              </a:rPr>
              <a:t>793</a:t>
            </a:r>
            <a:endParaRPr sz="1050">
              <a:solidFill>
                <a:srgbClr val="669BD2"/>
              </a:solidFill>
            </a:endParaRPr>
          </a:p>
        </p:txBody>
      </p:sp>
      <p:sp>
        <p:nvSpPr>
          <p:cNvPr id="38" name="object 147">
            <a:extLst>
              <a:ext uri="{FF2B5EF4-FFF2-40B4-BE49-F238E27FC236}">
                <a16:creationId xmlns:a16="http://schemas.microsoft.com/office/drawing/2014/main" id="{F65155C6-9BA5-3506-6389-938A49F31D7D}"/>
              </a:ext>
            </a:extLst>
          </p:cNvPr>
          <p:cNvSpPr txBox="1">
            <a:spLocks/>
          </p:cNvSpPr>
          <p:nvPr/>
        </p:nvSpPr>
        <p:spPr>
          <a:xfrm>
            <a:off x="9768772" y="5057868"/>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719</a:t>
            </a:r>
          </a:p>
          <a:p>
            <a:r>
              <a:rPr lang="en-GB" sz="1050">
                <a:solidFill>
                  <a:srgbClr val="669BD2"/>
                </a:solidFill>
              </a:rPr>
              <a:t>722</a:t>
            </a:r>
          </a:p>
        </p:txBody>
      </p:sp>
      <p:sp>
        <p:nvSpPr>
          <p:cNvPr id="39" name="object 148">
            <a:extLst>
              <a:ext uri="{FF2B5EF4-FFF2-40B4-BE49-F238E27FC236}">
                <a16:creationId xmlns:a16="http://schemas.microsoft.com/office/drawing/2014/main" id="{7F5040C6-669A-4C1E-CDCB-9AFB295BF852}"/>
              </a:ext>
            </a:extLst>
          </p:cNvPr>
          <p:cNvSpPr txBox="1">
            <a:spLocks/>
          </p:cNvSpPr>
          <p:nvPr/>
        </p:nvSpPr>
        <p:spPr>
          <a:xfrm>
            <a:off x="10251445" y="5057868"/>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672</a:t>
            </a:r>
          </a:p>
          <a:p>
            <a:r>
              <a:rPr lang="en-US" sz="1050">
                <a:solidFill>
                  <a:srgbClr val="669BD2"/>
                </a:solidFill>
              </a:rPr>
              <a:t>675</a:t>
            </a:r>
          </a:p>
        </p:txBody>
      </p:sp>
      <p:sp>
        <p:nvSpPr>
          <p:cNvPr id="40" name="object 149">
            <a:extLst>
              <a:ext uri="{FF2B5EF4-FFF2-40B4-BE49-F238E27FC236}">
                <a16:creationId xmlns:a16="http://schemas.microsoft.com/office/drawing/2014/main" id="{5E8458CB-27B5-01FA-DA7C-9F4A218DFE05}"/>
              </a:ext>
            </a:extLst>
          </p:cNvPr>
          <p:cNvSpPr txBox="1">
            <a:spLocks/>
          </p:cNvSpPr>
          <p:nvPr/>
        </p:nvSpPr>
        <p:spPr>
          <a:xfrm>
            <a:off x="10657917" y="5057868"/>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469</a:t>
            </a:r>
          </a:p>
          <a:p>
            <a:r>
              <a:rPr lang="en-US" sz="1050">
                <a:solidFill>
                  <a:srgbClr val="669BD2"/>
                </a:solidFill>
              </a:rPr>
              <a:t>495</a:t>
            </a:r>
          </a:p>
        </p:txBody>
      </p:sp>
      <p:sp>
        <p:nvSpPr>
          <p:cNvPr id="41" name="object 150">
            <a:extLst>
              <a:ext uri="{FF2B5EF4-FFF2-40B4-BE49-F238E27FC236}">
                <a16:creationId xmlns:a16="http://schemas.microsoft.com/office/drawing/2014/main" id="{1C9556E3-8467-9A66-94CF-CD2ACB1AC013}"/>
              </a:ext>
            </a:extLst>
          </p:cNvPr>
          <p:cNvSpPr txBox="1">
            <a:spLocks/>
          </p:cNvSpPr>
          <p:nvPr/>
        </p:nvSpPr>
        <p:spPr>
          <a:xfrm>
            <a:off x="11159640" y="5057868"/>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283</a:t>
            </a:r>
          </a:p>
          <a:p>
            <a:r>
              <a:rPr lang="en-US" sz="1050">
                <a:solidFill>
                  <a:srgbClr val="669BD2"/>
                </a:solidFill>
              </a:rPr>
              <a:t>310</a:t>
            </a:r>
          </a:p>
        </p:txBody>
      </p:sp>
      <p:sp>
        <p:nvSpPr>
          <p:cNvPr id="42" name="object 151">
            <a:extLst>
              <a:ext uri="{FF2B5EF4-FFF2-40B4-BE49-F238E27FC236}">
                <a16:creationId xmlns:a16="http://schemas.microsoft.com/office/drawing/2014/main" id="{5896C5CF-A504-3836-07DE-590EBFE9CB62}"/>
              </a:ext>
            </a:extLst>
          </p:cNvPr>
          <p:cNvSpPr txBox="1">
            <a:spLocks/>
          </p:cNvSpPr>
          <p:nvPr/>
        </p:nvSpPr>
        <p:spPr>
          <a:xfrm>
            <a:off x="11518487" y="5057868"/>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US" sz="1050">
                <a:solidFill>
                  <a:srgbClr val="54595B"/>
                </a:solidFill>
              </a:rPr>
              <a:t>133</a:t>
            </a:r>
          </a:p>
          <a:p>
            <a:r>
              <a:rPr lang="en-US" sz="1050">
                <a:solidFill>
                  <a:srgbClr val="669BD2"/>
                </a:solidFill>
              </a:rPr>
              <a:t>151</a:t>
            </a:r>
          </a:p>
        </p:txBody>
      </p:sp>
      <p:sp>
        <p:nvSpPr>
          <p:cNvPr id="43" name="object 147">
            <a:extLst>
              <a:ext uri="{FF2B5EF4-FFF2-40B4-BE49-F238E27FC236}">
                <a16:creationId xmlns:a16="http://schemas.microsoft.com/office/drawing/2014/main" id="{BBEF9CAC-46CD-9042-23D0-D58745C95CE8}"/>
              </a:ext>
            </a:extLst>
          </p:cNvPr>
          <p:cNvSpPr txBox="1">
            <a:spLocks/>
          </p:cNvSpPr>
          <p:nvPr/>
        </p:nvSpPr>
        <p:spPr>
          <a:xfrm>
            <a:off x="9359685" y="5057868"/>
            <a:ext cx="218328" cy="32316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a:solidFill>
                  <a:srgbClr val="54595B"/>
                </a:solidFill>
              </a:rPr>
              <a:t>731</a:t>
            </a:r>
          </a:p>
          <a:p>
            <a:r>
              <a:rPr lang="en-GB" sz="1050">
                <a:solidFill>
                  <a:srgbClr val="669BD2"/>
                </a:solidFill>
              </a:rPr>
              <a:t>730</a:t>
            </a:r>
            <a:endParaRPr sz="1050">
              <a:solidFill>
                <a:srgbClr val="669BD2"/>
              </a:solidFill>
            </a:endParaRPr>
          </a:p>
        </p:txBody>
      </p:sp>
      <p:sp>
        <p:nvSpPr>
          <p:cNvPr id="55" name="object 147">
            <a:extLst>
              <a:ext uri="{FF2B5EF4-FFF2-40B4-BE49-F238E27FC236}">
                <a16:creationId xmlns:a16="http://schemas.microsoft.com/office/drawing/2014/main" id="{8B15580C-A899-040E-6DD8-7952552EF52E}"/>
              </a:ext>
            </a:extLst>
          </p:cNvPr>
          <p:cNvSpPr txBox="1">
            <a:spLocks/>
          </p:cNvSpPr>
          <p:nvPr/>
        </p:nvSpPr>
        <p:spPr>
          <a:xfrm>
            <a:off x="5728464" y="4909262"/>
            <a:ext cx="698909" cy="46310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algn="l"/>
            <a:r>
              <a:rPr lang="en-US" sz="1050" b="1">
                <a:solidFill>
                  <a:srgbClr val="54595B"/>
                </a:solidFill>
              </a:rPr>
              <a:t>At risk (n)</a:t>
            </a:r>
          </a:p>
          <a:p>
            <a:pPr algn="l"/>
            <a:r>
              <a:rPr lang="en-US" sz="1050" b="1">
                <a:solidFill>
                  <a:srgbClr val="54595B"/>
                </a:solidFill>
              </a:rPr>
              <a:t>Placebo</a:t>
            </a:r>
            <a:endParaRPr sz="1050" b="1">
              <a:solidFill>
                <a:srgbClr val="54595B"/>
              </a:solidFill>
            </a:endParaRPr>
          </a:p>
          <a:p>
            <a:pPr algn="l"/>
            <a:r>
              <a:rPr lang="en-US" sz="1050" b="1">
                <a:solidFill>
                  <a:srgbClr val="669BD2"/>
                </a:solidFill>
              </a:rPr>
              <a:t>Finerenone</a:t>
            </a:r>
            <a:endParaRPr sz="1050" b="1">
              <a:solidFill>
                <a:srgbClr val="669BD2"/>
              </a:solidFill>
            </a:endParaRPr>
          </a:p>
        </p:txBody>
      </p:sp>
    </p:spTree>
    <p:extLst>
      <p:ext uri="{BB962C8B-B14F-4D97-AF65-F5344CB8AC3E}">
        <p14:creationId xmlns:p14="http://schemas.microsoft.com/office/powerpoint/2010/main" val="2756808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D159-E67D-1E70-DA2F-86AA32F0FBC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6277EC-FEF8-9D13-9590-5E0D1C248623}"/>
              </a:ext>
            </a:extLst>
          </p:cNvPr>
          <p:cNvSpPr>
            <a:spLocks noGrp="1"/>
          </p:cNvSpPr>
          <p:nvPr>
            <p:ph type="sldNum" sz="quarter" idx="17"/>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US" sz="900" b="0" i="0" u="none" strike="noStrike" kern="1200" cap="none" spc="0" normalizeH="0" baseline="0" noProof="0" smtClean="0">
                <a:ln>
                  <a:noFill/>
                </a:ln>
                <a:solidFill>
                  <a:srgbClr val="FFFFFF"/>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94</a:t>
            </a:fld>
            <a:endParaRPr kumimoji="0" lang="en-US" sz="900" b="0" i="0" u="none" strike="noStrike" kern="1200" cap="none" spc="0" normalizeH="0" baseline="0" noProof="0">
              <a:ln>
                <a:noFill/>
              </a:ln>
              <a:solidFill>
                <a:srgbClr val="FFFFFF"/>
              </a:solidFill>
              <a:effectLst/>
              <a:uLnTx/>
              <a:uFillTx/>
              <a:latin typeface="Arial" panose="020B0604020202020204"/>
              <a:ea typeface="MS PGothic" charset="0"/>
            </a:endParaRPr>
          </a:p>
        </p:txBody>
      </p:sp>
      <p:sp>
        <p:nvSpPr>
          <p:cNvPr id="4" name="Title 3">
            <a:extLst>
              <a:ext uri="{FF2B5EF4-FFF2-40B4-BE49-F238E27FC236}">
                <a16:creationId xmlns:a16="http://schemas.microsoft.com/office/drawing/2014/main" id="{9D456882-2660-1206-35A3-FD615BC6FFF4}"/>
              </a:ext>
            </a:extLst>
          </p:cNvPr>
          <p:cNvSpPr>
            <a:spLocks noGrp="1"/>
          </p:cNvSpPr>
          <p:nvPr>
            <p:ph type="title"/>
          </p:nvPr>
        </p:nvSpPr>
        <p:spPr/>
        <p:txBody>
          <a:bodyPr/>
          <a:lstStyle/>
          <a:p>
            <a:r>
              <a:rPr lang="en-AU"/>
              <a:t>Chronic eGFR slope by glomerular disease subtype</a:t>
            </a:r>
            <a:br>
              <a:rPr lang="en-AU"/>
            </a:br>
            <a:r>
              <a:rPr lang="en-GB"/>
              <a:t>(biopsy confirmed)</a:t>
            </a:r>
            <a:endParaRPr lang="en-AU"/>
          </a:p>
        </p:txBody>
      </p:sp>
      <p:sp>
        <p:nvSpPr>
          <p:cNvPr id="5" name="Footer Placeholder 4">
            <a:extLst>
              <a:ext uri="{FF2B5EF4-FFF2-40B4-BE49-F238E27FC236}">
                <a16:creationId xmlns:a16="http://schemas.microsoft.com/office/drawing/2014/main" id="{569770EB-E299-4CBE-594D-67896D01BB44}"/>
              </a:ext>
            </a:extLst>
          </p:cNvPr>
          <p:cNvSpPr>
            <a:spLocks noGrp="1"/>
          </p:cNvSpPr>
          <p:nvPr>
            <p:ph type="ftr" sz="quarter" idx="18"/>
          </p:nvPr>
        </p:nvSpPr>
        <p:spPr>
          <a:xfrm>
            <a:off x="631371" y="6013459"/>
            <a:ext cx="11209756" cy="50612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40" normalizeH="0" noProof="0">
                <a:ln>
                  <a:noFill/>
                </a:ln>
                <a:solidFill>
                  <a:srgbClr val="53585A"/>
                </a:solidFill>
                <a:effectLst/>
                <a:uLnTx/>
                <a:uFillTx/>
                <a:latin typeface="Arial" panose="020B0604020202020204"/>
                <a:ea typeface="MS PGothic" charset="0"/>
              </a:rPr>
              <a:t>Calculated with the use of a two-slope linear spline mixed-effect model. The square represents the estimate of the chronic slope difference at 32 months; the lower and upper ends of the whiskers indicate the limits of the 95% CI.</a:t>
            </a:r>
            <a:br>
              <a:rPr kumimoji="0" lang="en-GB" sz="900" b="0" i="0" u="none" strike="noStrike" kern="1200" cap="none" spc="-40" normalizeH="0" baseline="0" noProof="0">
                <a:ln>
                  <a:noFill/>
                </a:ln>
                <a:solidFill>
                  <a:srgbClr val="53585A"/>
                </a:solidFill>
                <a:effectLst/>
                <a:uLnTx/>
                <a:uFillTx/>
                <a:latin typeface="Arial" panose="020B0604020202020204"/>
                <a:ea typeface="MS PGothic" charset="0"/>
              </a:rPr>
            </a:br>
            <a:r>
              <a:rPr kumimoji="0" lang="en-GB" sz="900" b="0" i="0" u="none" strike="noStrike" kern="1200" cap="none" spc="-30" normalizeH="0" baseline="0" noProof="0">
                <a:ln>
                  <a:noFill/>
                </a:ln>
                <a:solidFill>
                  <a:srgbClr val="53585A"/>
                </a:solidFill>
                <a:effectLst/>
                <a:uLnTx/>
                <a:uFillTx/>
                <a:latin typeface="Arial" panose="020B0604020202020204"/>
                <a:ea typeface="MS PGothic" charset="0"/>
              </a:rPr>
              <a:t>CI, confidence interval; eGFR, estimated glomerular filtration rate; FSGS, focal segmental glomerulosclerosis; IgAN, immunoglobulin A nephropathy; MPGN, membranoproliferative glomerulonephritis.</a:t>
            </a:r>
          </a:p>
        </p:txBody>
      </p:sp>
      <p:pic>
        <p:nvPicPr>
          <p:cNvPr id="2" name="Picture 2" descr="Glasgow 2026 | ERA">
            <a:extLst>
              <a:ext uri="{FF2B5EF4-FFF2-40B4-BE49-F238E27FC236}">
                <a16:creationId xmlns:a16="http://schemas.microsoft.com/office/drawing/2014/main" id="{56D1AADD-20BD-F697-4F49-5D4CA2A6D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C45A4239-C3F2-3CFE-8409-C1E0661147D9}"/>
              </a:ext>
            </a:extLst>
          </p:cNvPr>
          <p:cNvGraphicFramePr>
            <a:graphicFrameLocks/>
          </p:cNvGraphicFramePr>
          <p:nvPr>
            <p:extLst>
              <p:ext uri="{D42A27DB-BD31-4B8C-83A1-F6EECF244321}">
                <p14:modId xmlns:p14="http://schemas.microsoft.com/office/powerpoint/2010/main" val="1277197509"/>
              </p:ext>
            </p:extLst>
          </p:nvPr>
        </p:nvGraphicFramePr>
        <p:xfrm>
          <a:off x="767175" y="1204492"/>
          <a:ext cx="10192564" cy="3712855"/>
        </p:xfrm>
        <a:graphic>
          <a:graphicData uri="http://schemas.openxmlformats.org/drawingml/2006/table">
            <a:tbl>
              <a:tblPr firstRow="1" bandRow="1"/>
              <a:tblGrid>
                <a:gridCol w="2244145">
                  <a:extLst>
                    <a:ext uri="{9D8B030D-6E8A-4147-A177-3AD203B41FA5}">
                      <a16:colId xmlns:a16="http://schemas.microsoft.com/office/drawing/2014/main" val="1563302950"/>
                    </a:ext>
                  </a:extLst>
                </a:gridCol>
                <a:gridCol w="868317">
                  <a:extLst>
                    <a:ext uri="{9D8B030D-6E8A-4147-A177-3AD203B41FA5}">
                      <a16:colId xmlns:a16="http://schemas.microsoft.com/office/drawing/2014/main" val="177667614"/>
                    </a:ext>
                  </a:extLst>
                </a:gridCol>
                <a:gridCol w="868317">
                  <a:extLst>
                    <a:ext uri="{9D8B030D-6E8A-4147-A177-3AD203B41FA5}">
                      <a16:colId xmlns:a16="http://schemas.microsoft.com/office/drawing/2014/main" val="4244285307"/>
                    </a:ext>
                  </a:extLst>
                </a:gridCol>
                <a:gridCol w="868317">
                  <a:extLst>
                    <a:ext uri="{9D8B030D-6E8A-4147-A177-3AD203B41FA5}">
                      <a16:colId xmlns:a16="http://schemas.microsoft.com/office/drawing/2014/main" val="2829265037"/>
                    </a:ext>
                  </a:extLst>
                </a:gridCol>
                <a:gridCol w="868317">
                  <a:extLst>
                    <a:ext uri="{9D8B030D-6E8A-4147-A177-3AD203B41FA5}">
                      <a16:colId xmlns:a16="http://schemas.microsoft.com/office/drawing/2014/main" val="3869879552"/>
                    </a:ext>
                  </a:extLst>
                </a:gridCol>
                <a:gridCol w="2705155">
                  <a:extLst>
                    <a:ext uri="{9D8B030D-6E8A-4147-A177-3AD203B41FA5}">
                      <a16:colId xmlns:a16="http://schemas.microsoft.com/office/drawing/2014/main" val="1211503722"/>
                    </a:ext>
                  </a:extLst>
                </a:gridCol>
                <a:gridCol w="1769996">
                  <a:extLst>
                    <a:ext uri="{9D8B030D-6E8A-4147-A177-3AD203B41FA5}">
                      <a16:colId xmlns:a16="http://schemas.microsoft.com/office/drawing/2014/main" val="1494047414"/>
                    </a:ext>
                  </a:extLst>
                </a:gridCol>
              </a:tblGrid>
              <a:tr h="474061">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GB" sz="1200" b="1" noProof="0">
                          <a:solidFill>
                            <a:schemeClr val="bg1"/>
                          </a:solidFill>
                          <a:latin typeface="+mn-lt"/>
                        </a:rPr>
                        <a:t>Chronic eGFR slope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Finerenone</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Placebo</a:t>
                      </a:r>
                      <a:endParaRPr lang="en-GB" sz="1200" b="1" noProof="0">
                        <a:solidFill>
                          <a:schemeClr val="bg1"/>
                        </a:solidFill>
                        <a:latin typeface="+mn-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endParaRPr lang="en-GB" sz="1200" b="1">
                        <a:solidFill>
                          <a:schemeClr val="bg1"/>
                        </a:solidFill>
                      </a:endParaRPr>
                    </a:p>
                  </a:txBody>
                  <a:tcPr marL="36000" marR="36000" anchor="ctr"/>
                </a:tc>
                <a:tc rowSpan="2"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b="1" noProof="0">
                          <a:latin typeface="+mn-lt"/>
                        </a:rPr>
                        <a:t>Difference in slopes (95% CI)</a:t>
                      </a:r>
                      <a:endParaRPr lang="en-GB" sz="1200" b="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rowSpan="2" hMerge="1">
                  <a:txBody>
                    <a:bodyPr/>
                    <a:lstStyle/>
                    <a:p>
                      <a:pPr algn="ctr"/>
                      <a:endParaRPr lang="en-US" sz="1100" b="1">
                        <a:solidFill>
                          <a:schemeClr val="tx2"/>
                        </a:solidFill>
                      </a:endParaRPr>
                    </a:p>
                  </a:txBody>
                  <a:tcPr anchor="ctr"/>
                </a:tc>
                <a:extLst>
                  <a:ext uri="{0D108BD9-81ED-4DB2-BD59-A6C34878D82A}">
                    <a16:rowId xmlns:a16="http://schemas.microsoft.com/office/drawing/2014/main" val="3472048233"/>
                  </a:ext>
                </a:extLst>
              </a:tr>
              <a:tr h="543309">
                <a:tc vMerge="1">
                  <a:txBody>
                    <a:bodyPr/>
                    <a:lstStyle/>
                    <a:p>
                      <a:endParaRPr lang="en-US" sz="1100" b="1">
                        <a:solidFill>
                          <a:schemeClr val="tx2"/>
                        </a:solidFill>
                      </a:endParaRPr>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i="0" noProof="0">
                          <a:solidFill>
                            <a:schemeClr val="bg1"/>
                          </a:solidFill>
                          <a:latin typeface="+mn-lt"/>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a:solidFill>
                            <a:schemeClr val="bg1"/>
                          </a:solidFill>
                          <a:latin typeface="+mn-lt"/>
                        </a:rPr>
                        <a:t>eGFR slope</a:t>
                      </a:r>
                      <a:endParaRPr lang="en-GB" sz="1200" b="1" i="1" noProof="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vMerge="1">
                  <a:txBody>
                    <a:bodyPr/>
                    <a:lstStyle/>
                    <a:p>
                      <a:endParaRPr lang="en-US" sz="1100" b="1">
                        <a:solidFill>
                          <a:schemeClr val="tx2"/>
                        </a:solidFill>
                      </a:endParaRPr>
                    </a:p>
                  </a:txBody>
                  <a:tcPr anchor="ctr"/>
                </a:tc>
                <a:tc hMerge="1" vMerge="1">
                  <a:txBody>
                    <a:bodyPr/>
                    <a:lstStyle/>
                    <a:p>
                      <a:pPr algn="ctr"/>
                      <a:endParaRPr lang="en-US" sz="1100" b="1">
                        <a:solidFill>
                          <a:schemeClr val="tx2"/>
                        </a:solidFill>
                      </a:endParaRPr>
                    </a:p>
                  </a:txBody>
                  <a:tcPr anchor="ctr"/>
                </a:tc>
                <a:extLst>
                  <a:ext uri="{0D108BD9-81ED-4DB2-BD59-A6C34878D82A}">
                    <a16:rowId xmlns:a16="http://schemas.microsoft.com/office/drawing/2014/main" val="138838274"/>
                  </a:ext>
                </a:extLst>
              </a:tr>
              <a:tr h="378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Overall</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363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−3.1</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349</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−4.5</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kern="1200" noProof="0">
                        <a:solidFill>
                          <a:schemeClr val="dk1"/>
                        </a:solidFill>
                        <a:latin typeface="+mj-lt"/>
                        <a:ea typeface="+mn-ea"/>
                        <a:cs typeface="+mn-cs"/>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j-lt"/>
                          <a:ea typeface="+mn-ea"/>
                          <a:cs typeface="+mn-cs"/>
                        </a:rPr>
                        <a:t>1.3 (0.8, 1.9)</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861067683"/>
                  </a:ext>
                </a:extLst>
              </a:tr>
              <a:tr h="3782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tx1"/>
                          </a:solidFill>
                          <a:latin typeface="+mj-lt"/>
                          <a:ea typeface="+mn-ea"/>
                          <a:cs typeface="Arial" panose="020B0604020202020204" pitchFamily="34" charset="0"/>
                        </a:rPr>
                        <a:t>Glomerular disease subgroup </a:t>
                      </a:r>
                    </a:p>
                  </a:txBody>
                  <a:tcPr marL="94500" marR="94500" marT="18900" marB="189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GB" sz="1100" b="0" noProof="0">
                        <a:solidFill>
                          <a:schemeClr val="tx2"/>
                        </a:solidFill>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100" noProof="0">
                        <a:latin typeface="+mj-lt"/>
                      </a:endParaRPr>
                    </a:p>
                  </a:txBody>
                  <a:tcPr marL="90000" marR="90000" marT="18000" marB="18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3688674893"/>
                  </a:ext>
                </a:extLst>
              </a:tr>
              <a:tr h="425973">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IgAN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213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174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noProof="0">
                          <a:latin typeface="+mj-lt"/>
                        </a:rPr>
                        <a:t>1.2 (0.4, 2.0)</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423197722"/>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FSGS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73</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94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1.9 (0.7, 3.1)</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2409707245"/>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Other glomerular diseases</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27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30</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0.9 (−1.1, 2.9)</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246714351"/>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Membranous nephropathy</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42</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34</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1.3 (−0.4, 3.1)</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374D">
                        <a:tint val="20000"/>
                      </a:srgbClr>
                    </a:solidFill>
                  </a:tcPr>
                </a:tc>
                <a:extLst>
                  <a:ext uri="{0D108BD9-81ED-4DB2-BD59-A6C34878D82A}">
                    <a16:rowId xmlns:a16="http://schemas.microsoft.com/office/drawing/2014/main" val="4001299558"/>
                  </a:ext>
                </a:extLst>
              </a:tr>
              <a:tr h="37825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MPGN</a:t>
                      </a:r>
                    </a:p>
                  </a:txBody>
                  <a:tcPr marL="93012" marR="93012" marT="18602" marB="1860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8</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17</a:t>
                      </a: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a:solidFill>
                            <a:schemeClr val="tx1"/>
                          </a:solidFill>
                          <a:latin typeface="+mj-lt"/>
                          <a:ea typeface="+mn-ea"/>
                          <a:cs typeface="Arial" panose="020B0604020202020204" pitchFamily="34" charset="0"/>
                        </a:rPr>
                        <a:t>−4.4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baseline="0" noProof="0">
                        <a:solidFill>
                          <a:schemeClr val="tx1"/>
                        </a:solidFill>
                        <a:latin typeface="+mj-lt"/>
                        <a:ea typeface="+mn-ea"/>
                        <a:cs typeface="Arial" panose="020B0604020202020204" pitchFamily="34" charset="0"/>
                      </a:endParaRPr>
                    </a:p>
                  </a:txBody>
                  <a:tcPr marL="93012" marR="93012" marT="18602" marB="18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marL="108000" marR="0" lvl="0" indent="0" algn="ctr" defTabSz="914400" rtl="0" eaLnBrk="1" fontAlgn="auto" latinLnBrk="0" hangingPunct="1">
                        <a:lnSpc>
                          <a:spcPct val="100000"/>
                        </a:lnSpc>
                        <a:spcBef>
                          <a:spcPts val="0"/>
                        </a:spcBef>
                        <a:spcAft>
                          <a:spcPts val="0"/>
                        </a:spcAft>
                        <a:buClrTx/>
                        <a:buSzTx/>
                        <a:buFontTx/>
                        <a:buNone/>
                        <a:tabLst/>
                        <a:defRPr/>
                      </a:pPr>
                      <a:r>
                        <a:rPr lang="en-GB" sz="1100" b="0" kern="1200" baseline="0" noProof="0">
                          <a:solidFill>
                            <a:schemeClr val="tx1"/>
                          </a:solidFill>
                          <a:latin typeface="+mj-lt"/>
                          <a:ea typeface="+mn-ea"/>
                          <a:cs typeface="Arial" panose="020B0604020202020204" pitchFamily="34" charset="0"/>
                        </a:rPr>
                        <a:t>0.2 (−3.1, 3.4)</a:t>
                      </a:r>
                    </a:p>
                  </a:txBody>
                  <a:tcPr marL="93012" marR="93012" marT="18602" marB="1860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2050003872"/>
                  </a:ext>
                </a:extLst>
              </a:tr>
            </a:tbl>
          </a:graphicData>
        </a:graphic>
      </p:graphicFrame>
      <p:graphicFrame>
        <p:nvGraphicFramePr>
          <p:cNvPr id="9" name="Chart 8">
            <a:extLst>
              <a:ext uri="{FF2B5EF4-FFF2-40B4-BE49-F238E27FC236}">
                <a16:creationId xmlns:a16="http://schemas.microsoft.com/office/drawing/2014/main" id="{E5D871CA-1159-B037-6EFC-A9EEA149A982}"/>
              </a:ext>
            </a:extLst>
          </p:cNvPr>
          <p:cNvGraphicFramePr/>
          <p:nvPr>
            <p:extLst>
              <p:ext uri="{D42A27DB-BD31-4B8C-83A1-F6EECF244321}">
                <p14:modId xmlns:p14="http://schemas.microsoft.com/office/powerpoint/2010/main" val="2197972495"/>
              </p:ext>
            </p:extLst>
          </p:nvPr>
        </p:nvGraphicFramePr>
        <p:xfrm>
          <a:off x="6141353" y="2233032"/>
          <a:ext cx="3307220" cy="2967499"/>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a:extLst>
              <a:ext uri="{FF2B5EF4-FFF2-40B4-BE49-F238E27FC236}">
                <a16:creationId xmlns:a16="http://schemas.microsoft.com/office/drawing/2014/main" id="{7F29A8E9-D24A-2DA2-C46A-6304DED8B622}"/>
              </a:ext>
            </a:extLst>
          </p:cNvPr>
          <p:cNvGrpSpPr/>
          <p:nvPr/>
        </p:nvGrpSpPr>
        <p:grpSpPr>
          <a:xfrm>
            <a:off x="6011761" y="5289807"/>
            <a:ext cx="3070615" cy="276583"/>
            <a:chOff x="7290598" y="6663848"/>
            <a:chExt cx="3070615" cy="276583"/>
          </a:xfrm>
        </p:grpSpPr>
        <p:sp>
          <p:nvSpPr>
            <p:cNvPr id="11" name="TextBox 10">
              <a:extLst>
                <a:ext uri="{FF2B5EF4-FFF2-40B4-BE49-F238E27FC236}">
                  <a16:creationId xmlns:a16="http://schemas.microsoft.com/office/drawing/2014/main" id="{953108A8-EF4E-4BF9-D03E-88150EC98837}"/>
                </a:ext>
              </a:extLst>
            </p:cNvPr>
            <p:cNvSpPr txBox="1"/>
            <p:nvPr/>
          </p:nvSpPr>
          <p:spPr>
            <a:xfrm>
              <a:off x="7290598" y="6694210"/>
              <a:ext cx="1825996" cy="246221"/>
            </a:xfrm>
            <a:prstGeom prst="rect">
              <a:avLst/>
            </a:prstGeom>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Placebo better</a:t>
              </a:r>
            </a:p>
          </p:txBody>
        </p:sp>
        <p:sp>
          <p:nvSpPr>
            <p:cNvPr id="12" name="TextBox 11">
              <a:extLst>
                <a:ext uri="{FF2B5EF4-FFF2-40B4-BE49-F238E27FC236}">
                  <a16:creationId xmlns:a16="http://schemas.microsoft.com/office/drawing/2014/main" id="{8F6B2901-F624-D655-CD72-BC75C71FE590}"/>
                </a:ext>
              </a:extLst>
            </p:cNvPr>
            <p:cNvSpPr txBox="1"/>
            <p:nvPr/>
          </p:nvSpPr>
          <p:spPr>
            <a:xfrm>
              <a:off x="9096123" y="6694210"/>
              <a:ext cx="1265090" cy="246221"/>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1000" b="1" i="0" u="none" strike="noStrike" kern="0" cap="none" spc="0" normalizeH="0" baseline="0" noProof="0">
                  <a:ln>
                    <a:noFill/>
                  </a:ln>
                  <a:solidFill>
                    <a:srgbClr val="53585A"/>
                  </a:solidFill>
                  <a:effectLst/>
                  <a:uLnTx/>
                  <a:uFillTx/>
                  <a:latin typeface="Arial" panose="020B0604020202020204"/>
                  <a:ea typeface="MS PGothic" charset="0"/>
                </a:rPr>
                <a:t>Finerenone better</a:t>
              </a:r>
            </a:p>
          </p:txBody>
        </p:sp>
        <p:cxnSp>
          <p:nvCxnSpPr>
            <p:cNvPr id="13" name="Straight Arrow Connector 12">
              <a:extLst>
                <a:ext uri="{FF2B5EF4-FFF2-40B4-BE49-F238E27FC236}">
                  <a16:creationId xmlns:a16="http://schemas.microsoft.com/office/drawing/2014/main" id="{F563041F-62E2-0EB0-4574-BA6A76B256A5}"/>
                </a:ext>
              </a:extLst>
            </p:cNvPr>
            <p:cNvCxnSpPr>
              <a:cxnSpLocks/>
            </p:cNvCxnSpPr>
            <p:nvPr/>
          </p:nvCxnSpPr>
          <p:spPr>
            <a:xfrm>
              <a:off x="9192344" y="6663848"/>
              <a:ext cx="866056" cy="0"/>
            </a:xfrm>
            <a:prstGeom prst="straightConnector1">
              <a:avLst/>
            </a:prstGeom>
            <a:noFill/>
            <a:ln w="28575" cap="flat" cmpd="sng" algn="ctr">
              <a:solidFill>
                <a:srgbClr val="53585A"/>
              </a:solidFill>
              <a:prstDash val="solid"/>
              <a:miter lim="800000"/>
              <a:tailEnd type="triangle"/>
            </a:ln>
            <a:effectLst/>
          </p:spPr>
        </p:cxnSp>
        <p:cxnSp>
          <p:nvCxnSpPr>
            <p:cNvPr id="14" name="Straight Arrow Connector 13">
              <a:extLst>
                <a:ext uri="{FF2B5EF4-FFF2-40B4-BE49-F238E27FC236}">
                  <a16:creationId xmlns:a16="http://schemas.microsoft.com/office/drawing/2014/main" id="{D6B516DE-F10D-76B5-F7DB-9FE305DE72A0}"/>
                </a:ext>
              </a:extLst>
            </p:cNvPr>
            <p:cNvCxnSpPr>
              <a:cxnSpLocks/>
            </p:cNvCxnSpPr>
            <p:nvPr/>
          </p:nvCxnSpPr>
          <p:spPr>
            <a:xfrm flipH="1">
              <a:off x="7896328" y="6663848"/>
              <a:ext cx="1152000" cy="1"/>
            </a:xfrm>
            <a:prstGeom prst="straightConnector1">
              <a:avLst/>
            </a:prstGeom>
            <a:noFill/>
            <a:ln w="28575" cap="flat" cmpd="sng" algn="ctr">
              <a:solidFill>
                <a:srgbClr val="53585A"/>
              </a:solidFill>
              <a:prstDash val="solid"/>
              <a:miter lim="800000"/>
              <a:tailEnd type="triangle"/>
            </a:ln>
            <a:effectLst/>
          </p:spPr>
        </p:cxnSp>
      </p:grpSp>
      <p:sp>
        <p:nvSpPr>
          <p:cNvPr id="15" name="Rectangle 14">
            <a:extLst>
              <a:ext uri="{FF2B5EF4-FFF2-40B4-BE49-F238E27FC236}">
                <a16:creationId xmlns:a16="http://schemas.microsoft.com/office/drawing/2014/main" id="{E729357A-A440-B099-C453-A770A978C552}"/>
              </a:ext>
            </a:extLst>
          </p:cNvPr>
          <p:cNvSpPr/>
          <p:nvPr/>
        </p:nvSpPr>
        <p:spPr>
          <a:xfrm>
            <a:off x="1766889" y="5593993"/>
            <a:ext cx="8744734" cy="381605"/>
          </a:xfrm>
          <a:prstGeom prst="rect">
            <a:avLst/>
          </a:prstGeom>
          <a:solidFill>
            <a:schemeClr val="bg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Consistent results in participants with </a:t>
            </a:r>
            <a:r>
              <a:rPr lang="en-GB" sz="2000">
                <a:solidFill>
                  <a:srgbClr val="FFFFFF"/>
                </a:solidFill>
                <a:latin typeface="Arial" panose="020B0604020202020204"/>
              </a:rPr>
              <a:t>biopsy confirmed </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glomerular disease</a:t>
            </a:r>
          </a:p>
        </p:txBody>
      </p:sp>
    </p:spTree>
    <p:extLst>
      <p:ext uri="{BB962C8B-B14F-4D97-AF65-F5344CB8AC3E}">
        <p14:creationId xmlns:p14="http://schemas.microsoft.com/office/powerpoint/2010/main" val="25752894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D9ED7-DFFA-F891-33BB-31BAC954DB5C}"/>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248D2549-DC02-5D6F-1762-48C01F9AD1CF}"/>
              </a:ext>
            </a:extLst>
          </p:cNvPr>
          <p:cNvSpPr/>
          <p:nvPr/>
        </p:nvSpPr>
        <p:spPr>
          <a:xfrm>
            <a:off x="-3165" y="5170910"/>
            <a:ext cx="12192000" cy="711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Slide Number Placeholder 3">
            <a:extLst>
              <a:ext uri="{FF2B5EF4-FFF2-40B4-BE49-F238E27FC236}">
                <a16:creationId xmlns:a16="http://schemas.microsoft.com/office/drawing/2014/main" id="{9EAF2127-7169-5243-09AB-99A786AADF99}"/>
              </a:ext>
            </a:extLst>
          </p:cNvPr>
          <p:cNvSpPr>
            <a:spLocks noGrp="1"/>
          </p:cNvSpPr>
          <p:nvPr>
            <p:ph type="sldNum" sz="quarter" idx="15"/>
          </p:nvPr>
        </p:nvSpPr>
        <p:spPr/>
        <p:txBody>
          <a:bodyPr/>
          <a:lstStyle/>
          <a:p>
            <a:fld id="{7AF8E309-D608-654D-B811-6A2C46C88181}" type="slidenum">
              <a:rPr lang="en-GB" noProof="0" smtClean="0"/>
              <a:pPr/>
              <a:t>95</a:t>
            </a:fld>
            <a:endParaRPr lang="en-GB" noProof="0"/>
          </a:p>
        </p:txBody>
      </p:sp>
      <p:sp>
        <p:nvSpPr>
          <p:cNvPr id="5" name="Footer Placeholder 4">
            <a:extLst>
              <a:ext uri="{FF2B5EF4-FFF2-40B4-BE49-F238E27FC236}">
                <a16:creationId xmlns:a16="http://schemas.microsoft.com/office/drawing/2014/main" id="{9E514450-7CC6-E0E3-0C42-EE53A64CDD97}"/>
              </a:ext>
            </a:extLst>
          </p:cNvPr>
          <p:cNvSpPr>
            <a:spLocks noGrp="1"/>
          </p:cNvSpPr>
          <p:nvPr>
            <p:ph type="ftr" sz="quarter" idx="16"/>
          </p:nvPr>
        </p:nvSpPr>
        <p:spPr>
          <a:xfrm>
            <a:off x="614197" y="6054962"/>
            <a:ext cx="10644678" cy="507764"/>
          </a:xfrm>
        </p:spPr>
        <p:txBody>
          <a:bodyPr/>
          <a:lstStyle/>
          <a:p>
            <a:r>
              <a:rPr lang="en-GB" noProof="0"/>
              <a:t>Cumulative incidence plots were based on Aalen–Johansen estimates accounting for </a:t>
            </a:r>
            <a:r>
              <a:rPr lang="en-GB" noProof="0" err="1"/>
              <a:t>noncardiovascular</a:t>
            </a:r>
            <a:r>
              <a:rPr lang="en-GB" noProof="0"/>
              <a:t> death or all-cause death as a competing event.</a:t>
            </a:r>
          </a:p>
          <a:p>
            <a:r>
              <a:rPr lang="en-GB" noProof="0"/>
              <a:t>*Composite of kidney failure (defined as an eGFR &lt;15 mL/min/1.73 m</a:t>
            </a:r>
            <a:r>
              <a:rPr lang="en-GB" baseline="30000" noProof="0"/>
              <a:t>2</a:t>
            </a:r>
            <a:r>
              <a:rPr lang="en-GB" noProof="0"/>
              <a:t> confirmed ≥4 weeks after the initial measurement, the need for chronic dialysis for ≥30 days or kidney transplantation) or sustained eGFR decrease of ≥57% from baseline for ≥4 weeks. </a:t>
            </a:r>
            <a:r>
              <a:rPr lang="en-GB" baseline="30000" noProof="0"/>
              <a:t>#</a:t>
            </a:r>
            <a:r>
              <a:rPr lang="en-GB" noProof="0"/>
              <a:t>Composite of a sustained ≥57% decrease in eGFR from baseline over ≥4 weeks, kidney failure, HF hospitalization, or CV death. </a:t>
            </a:r>
            <a:r>
              <a:rPr lang="en-GB" baseline="30000" noProof="0"/>
              <a:t>‡</a:t>
            </a:r>
            <a:r>
              <a:rPr lang="en-GB" noProof="0"/>
              <a:t>Composite of first HF hospitalisation or CV death. CI, confidence interval; CV, cardiovascular; eGFR, estimated glomerular filtration rate; HF, heart failure.</a:t>
            </a:r>
          </a:p>
        </p:txBody>
      </p:sp>
      <p:sp>
        <p:nvSpPr>
          <p:cNvPr id="3" name="Title 2">
            <a:extLst>
              <a:ext uri="{FF2B5EF4-FFF2-40B4-BE49-F238E27FC236}">
                <a16:creationId xmlns:a16="http://schemas.microsoft.com/office/drawing/2014/main" id="{614B5A55-0670-D6B1-7959-B2E3B680332D}"/>
              </a:ext>
            </a:extLst>
          </p:cNvPr>
          <p:cNvSpPr>
            <a:spLocks noGrp="1"/>
          </p:cNvSpPr>
          <p:nvPr>
            <p:ph type="title"/>
          </p:nvPr>
        </p:nvSpPr>
        <p:spPr>
          <a:xfrm>
            <a:off x="623888" y="333375"/>
            <a:ext cx="9396411" cy="962377"/>
          </a:xfrm>
        </p:spPr>
        <p:txBody>
          <a:bodyPr>
            <a:normAutofit/>
          </a:bodyPr>
          <a:lstStyle/>
          <a:p>
            <a:r>
              <a:rPr lang="en-GB" noProof="0"/>
              <a:t>Composite kidney and cardiovascular outcomes</a:t>
            </a:r>
          </a:p>
        </p:txBody>
      </p:sp>
      <p:sp>
        <p:nvSpPr>
          <p:cNvPr id="12" name="Rectangle 11">
            <a:extLst>
              <a:ext uri="{FF2B5EF4-FFF2-40B4-BE49-F238E27FC236}">
                <a16:creationId xmlns:a16="http://schemas.microsoft.com/office/drawing/2014/main" id="{D7B2A65B-D366-B7BA-E4D1-44663B25E8F7}"/>
              </a:ext>
            </a:extLst>
          </p:cNvPr>
          <p:cNvSpPr/>
          <p:nvPr/>
        </p:nvSpPr>
        <p:spPr>
          <a:xfrm>
            <a:off x="4267200" y="4295175"/>
            <a:ext cx="411480" cy="4397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tangle 12">
            <a:extLst>
              <a:ext uri="{FF2B5EF4-FFF2-40B4-BE49-F238E27FC236}">
                <a16:creationId xmlns:a16="http://schemas.microsoft.com/office/drawing/2014/main" id="{5C9E4517-5704-0EA2-35C1-C1A59116B67F}"/>
              </a:ext>
            </a:extLst>
          </p:cNvPr>
          <p:cNvSpPr/>
          <p:nvPr/>
        </p:nvSpPr>
        <p:spPr>
          <a:xfrm>
            <a:off x="7937431" y="4370071"/>
            <a:ext cx="411480" cy="4397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 name="Text Placeholder 11">
            <a:extLst>
              <a:ext uri="{FF2B5EF4-FFF2-40B4-BE49-F238E27FC236}">
                <a16:creationId xmlns:a16="http://schemas.microsoft.com/office/drawing/2014/main" id="{73ECBE48-5712-6B96-D8EB-D2146D217CC0}"/>
              </a:ext>
            </a:extLst>
          </p:cNvPr>
          <p:cNvSpPr>
            <a:spLocks noGrp="1"/>
          </p:cNvSpPr>
          <p:nvPr>
            <p:ph type="body" sz="quarter" idx="13"/>
          </p:nvPr>
        </p:nvSpPr>
        <p:spPr>
          <a:xfrm>
            <a:off x="693950" y="1160469"/>
            <a:ext cx="3492477" cy="468313"/>
          </a:xfrm>
        </p:spPr>
        <p:txBody>
          <a:bodyPr/>
          <a:lstStyle/>
          <a:p>
            <a:pPr algn="ctr"/>
            <a:r>
              <a:rPr lang="en-GB" sz="1400" noProof="0"/>
              <a:t>Kidney failure </a:t>
            </a:r>
            <a:br>
              <a:rPr lang="en-GB" sz="1400" noProof="0"/>
            </a:br>
            <a:r>
              <a:rPr lang="en-GB" sz="1400" noProof="0"/>
              <a:t>or sustained ≥57% eGFR decrease*</a:t>
            </a:r>
          </a:p>
        </p:txBody>
      </p:sp>
      <p:sp>
        <p:nvSpPr>
          <p:cNvPr id="16" name="Text Placeholder 11">
            <a:extLst>
              <a:ext uri="{FF2B5EF4-FFF2-40B4-BE49-F238E27FC236}">
                <a16:creationId xmlns:a16="http://schemas.microsoft.com/office/drawing/2014/main" id="{916A6EE7-5268-5324-1858-AF0A3E75AAE7}"/>
              </a:ext>
            </a:extLst>
          </p:cNvPr>
          <p:cNvSpPr txBox="1">
            <a:spLocks/>
          </p:cNvSpPr>
          <p:nvPr/>
        </p:nvSpPr>
        <p:spPr>
          <a:xfrm>
            <a:off x="8137998" y="1160469"/>
            <a:ext cx="3254445" cy="4683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GB" sz="1400" noProof="0"/>
              <a:t>HF hospitalisation or CV death</a:t>
            </a:r>
            <a:r>
              <a:rPr lang="en-GB" sz="1400" baseline="30000" noProof="0"/>
              <a:t>‡</a:t>
            </a:r>
          </a:p>
        </p:txBody>
      </p:sp>
      <p:sp>
        <p:nvSpPr>
          <p:cNvPr id="17" name="Text Placeholder 11">
            <a:extLst>
              <a:ext uri="{FF2B5EF4-FFF2-40B4-BE49-F238E27FC236}">
                <a16:creationId xmlns:a16="http://schemas.microsoft.com/office/drawing/2014/main" id="{513E3421-84EF-6F44-B57D-5B5E86F2335C}"/>
              </a:ext>
            </a:extLst>
          </p:cNvPr>
          <p:cNvSpPr txBox="1">
            <a:spLocks/>
          </p:cNvSpPr>
          <p:nvPr/>
        </p:nvSpPr>
        <p:spPr>
          <a:xfrm>
            <a:off x="4493166" y="1160469"/>
            <a:ext cx="3757699" cy="4683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GB" sz="1400" noProof="0"/>
              <a:t>Kidney failure, sustained ≥57% eGFR decrease, HF hospitalisation, or CV death</a:t>
            </a:r>
            <a:r>
              <a:rPr lang="en-GB" sz="1400" baseline="30000" noProof="0"/>
              <a:t>#</a:t>
            </a:r>
          </a:p>
        </p:txBody>
      </p:sp>
      <p:sp>
        <p:nvSpPr>
          <p:cNvPr id="18" name="TextBox 17">
            <a:extLst>
              <a:ext uri="{FF2B5EF4-FFF2-40B4-BE49-F238E27FC236}">
                <a16:creationId xmlns:a16="http://schemas.microsoft.com/office/drawing/2014/main" id="{19617C32-08B9-009F-2B20-3A4F0EB21AEA}"/>
              </a:ext>
            </a:extLst>
          </p:cNvPr>
          <p:cNvSpPr txBox="1"/>
          <p:nvPr/>
        </p:nvSpPr>
        <p:spPr>
          <a:xfrm>
            <a:off x="5638800" y="0"/>
            <a:ext cx="914400" cy="914400"/>
          </a:xfrm>
          <a:prstGeom prst="rect">
            <a:avLst/>
          </a:prstGeom>
        </p:spPr>
        <p:txBody>
          <a:bodyPr vert="horz" wrap="square" lIns="91440" tIns="45720" rIns="91440" bIns="45720" rtlCol="0">
            <a:noAutofit/>
          </a:bodyPr>
          <a:lstStyle/>
          <a:p>
            <a:pPr algn="l">
              <a:spcBef>
                <a:spcPts val="600"/>
              </a:spcBef>
            </a:pPr>
            <a:endParaRPr lang="en-GB" sz="1350" noProof="0">
              <a:latin typeface="+mn-lt"/>
            </a:endParaRPr>
          </a:p>
        </p:txBody>
      </p:sp>
      <p:sp>
        <p:nvSpPr>
          <p:cNvPr id="22" name="Text Placeholder 11">
            <a:extLst>
              <a:ext uri="{FF2B5EF4-FFF2-40B4-BE49-F238E27FC236}">
                <a16:creationId xmlns:a16="http://schemas.microsoft.com/office/drawing/2014/main" id="{12B6D8C7-FA7D-D34C-B716-0C9E48DE1539}"/>
              </a:ext>
            </a:extLst>
          </p:cNvPr>
          <p:cNvSpPr txBox="1">
            <a:spLocks/>
          </p:cNvSpPr>
          <p:nvPr/>
        </p:nvSpPr>
        <p:spPr>
          <a:xfrm>
            <a:off x="0" y="5186004"/>
            <a:ext cx="1054445" cy="4683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GB" sz="1400" noProof="0">
                <a:solidFill>
                  <a:schemeClr val="tx1"/>
                </a:solidFill>
              </a:rPr>
              <a:t>Hazard ratio</a:t>
            </a:r>
          </a:p>
          <a:p>
            <a:pPr algn="ctr" fontAlgn="auto">
              <a:spcAft>
                <a:spcPts val="0"/>
              </a:spcAft>
            </a:pPr>
            <a:r>
              <a:rPr lang="en-GB" sz="1400" noProof="0">
                <a:solidFill>
                  <a:schemeClr val="tx1"/>
                </a:solidFill>
              </a:rPr>
              <a:t> (95% CI): </a:t>
            </a:r>
          </a:p>
        </p:txBody>
      </p:sp>
      <p:sp>
        <p:nvSpPr>
          <p:cNvPr id="23" name="Text Placeholder 11">
            <a:extLst>
              <a:ext uri="{FF2B5EF4-FFF2-40B4-BE49-F238E27FC236}">
                <a16:creationId xmlns:a16="http://schemas.microsoft.com/office/drawing/2014/main" id="{B41E1138-2820-FE5E-B6AA-D7D47329954A}"/>
              </a:ext>
            </a:extLst>
          </p:cNvPr>
          <p:cNvSpPr txBox="1">
            <a:spLocks/>
          </p:cNvSpPr>
          <p:nvPr/>
        </p:nvSpPr>
        <p:spPr>
          <a:xfrm>
            <a:off x="1554056" y="5413754"/>
            <a:ext cx="1813111" cy="4683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GB" sz="1400" noProof="0">
                <a:solidFill>
                  <a:schemeClr val="tx1"/>
                </a:solidFill>
              </a:rPr>
              <a:t>0.82 </a:t>
            </a:r>
            <a:r>
              <a:rPr lang="en-GB" sz="1400" b="0" noProof="0">
                <a:solidFill>
                  <a:schemeClr val="tx1"/>
                </a:solidFill>
              </a:rPr>
              <a:t>(0.58, 1.15) </a:t>
            </a:r>
          </a:p>
        </p:txBody>
      </p:sp>
      <p:sp>
        <p:nvSpPr>
          <p:cNvPr id="24" name="Text Placeholder 11">
            <a:extLst>
              <a:ext uri="{FF2B5EF4-FFF2-40B4-BE49-F238E27FC236}">
                <a16:creationId xmlns:a16="http://schemas.microsoft.com/office/drawing/2014/main" id="{65195FF5-BE37-FB07-6AEB-60DF3A509185}"/>
              </a:ext>
            </a:extLst>
          </p:cNvPr>
          <p:cNvSpPr txBox="1">
            <a:spLocks/>
          </p:cNvSpPr>
          <p:nvPr/>
        </p:nvSpPr>
        <p:spPr>
          <a:xfrm>
            <a:off x="5440256" y="5413754"/>
            <a:ext cx="1813111" cy="4683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GB" sz="1400" noProof="0">
                <a:solidFill>
                  <a:schemeClr val="tx1"/>
                </a:solidFill>
              </a:rPr>
              <a:t>0.81 </a:t>
            </a:r>
            <a:r>
              <a:rPr lang="en-GB" sz="1400" b="0" noProof="0">
                <a:solidFill>
                  <a:schemeClr val="tx1"/>
                </a:solidFill>
              </a:rPr>
              <a:t>(0.58, 1.13) </a:t>
            </a:r>
          </a:p>
        </p:txBody>
      </p:sp>
      <p:sp>
        <p:nvSpPr>
          <p:cNvPr id="25" name="Text Placeholder 11">
            <a:extLst>
              <a:ext uri="{FF2B5EF4-FFF2-40B4-BE49-F238E27FC236}">
                <a16:creationId xmlns:a16="http://schemas.microsoft.com/office/drawing/2014/main" id="{5F69EA48-CE75-629D-CC9E-D8FFF167F42A}"/>
              </a:ext>
            </a:extLst>
          </p:cNvPr>
          <p:cNvSpPr txBox="1">
            <a:spLocks/>
          </p:cNvSpPr>
          <p:nvPr/>
        </p:nvSpPr>
        <p:spPr>
          <a:xfrm>
            <a:off x="8858666" y="5413754"/>
            <a:ext cx="1813111" cy="4683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bg2"/>
              </a:buClr>
              <a:buFont typeface="Arial" panose="020B0604020202020204" pitchFamily="34" charset="0"/>
              <a:buNone/>
              <a:tabLst/>
              <a:defRPr lang="en-US" sz="2000" b="1" kern="1200">
                <a:solidFill>
                  <a:schemeClr val="bg2"/>
                </a:solidFill>
                <a:latin typeface="+mn-lt"/>
                <a:ea typeface="+mn-ea"/>
                <a:cs typeface="+mn-cs"/>
              </a:defRPr>
            </a:lvl1pPr>
            <a:lvl2pPr marL="533400" indent="-249238" algn="l" defTabSz="914400" rtl="0" eaLnBrk="1" latinLnBrk="0" hangingPunct="1">
              <a:lnSpc>
                <a:spcPct val="100000"/>
              </a:lnSpc>
              <a:spcBef>
                <a:spcPts val="600"/>
              </a:spcBef>
              <a:buClr>
                <a:schemeClr val="bg2"/>
              </a:buClr>
              <a:buFont typeface="System Font"/>
              <a:buChar char="–"/>
              <a:tabLst/>
              <a:defRPr lang="en-US" sz="1600" kern="1200" dirty="0">
                <a:solidFill>
                  <a:schemeClr val="accent3"/>
                </a:solidFill>
                <a:latin typeface="+mn-lt"/>
                <a:ea typeface="+mn-ea"/>
                <a:cs typeface="+mn-cs"/>
              </a:defRPr>
            </a:lvl2pPr>
            <a:lvl3pPr marL="800100" indent="-266700" algn="l" defTabSz="914400" rtl="0" eaLnBrk="1" latinLnBrk="0" hangingPunct="1">
              <a:lnSpc>
                <a:spcPct val="100000"/>
              </a:lnSpc>
              <a:spcBef>
                <a:spcPts val="600"/>
              </a:spcBef>
              <a:buClr>
                <a:schemeClr val="bg2"/>
              </a:buClr>
              <a:buFont typeface="Arial" panose="020B0604020202020204" pitchFamily="34" charset="0"/>
              <a:buChar char="•"/>
              <a:tabLst/>
              <a:defRPr lang="en-US" sz="1400" kern="1200" dirty="0">
                <a:solidFill>
                  <a:schemeClr val="accent3"/>
                </a:solidFill>
                <a:latin typeface="+mn-lt"/>
                <a:ea typeface="+mn-ea"/>
                <a:cs typeface="+mn-cs"/>
              </a:defRPr>
            </a:lvl3pPr>
            <a:lvl4pPr marL="1016000" indent="-215900" algn="l" defTabSz="914400" rtl="0" eaLnBrk="1" latinLnBrk="0" hangingPunct="1">
              <a:lnSpc>
                <a:spcPct val="100000"/>
              </a:lnSpc>
              <a:spcBef>
                <a:spcPts val="600"/>
              </a:spcBef>
              <a:buClr>
                <a:schemeClr val="bg2"/>
              </a:buClr>
              <a:buFont typeface="System Font"/>
              <a:buChar char="–"/>
              <a:tabLst/>
              <a:defRPr lang="en-US" sz="1200" kern="1200" dirty="0">
                <a:solidFill>
                  <a:schemeClr val="accent3"/>
                </a:solidFill>
                <a:latin typeface="+mn-lt"/>
                <a:ea typeface="+mn-ea"/>
                <a:cs typeface="+mn-cs"/>
              </a:defRPr>
            </a:lvl4pPr>
            <a:lvl5pPr marL="1244600" indent="-228600" algn="l" defTabSz="914400" rtl="0" eaLnBrk="1" latinLnBrk="0" hangingPunct="1">
              <a:lnSpc>
                <a:spcPct val="100000"/>
              </a:lnSpc>
              <a:spcBef>
                <a:spcPts val="600"/>
              </a:spcBef>
              <a:buClr>
                <a:schemeClr val="bg2"/>
              </a:buClr>
              <a:buFont typeface="Arial" panose="020B0604020202020204" pitchFamily="34" charset="0"/>
              <a:buChar char="•"/>
              <a:tabLst/>
              <a:defRPr lang="en-US" sz="1200" kern="1200" dirty="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GB" sz="1400" noProof="0">
                <a:solidFill>
                  <a:schemeClr val="tx1"/>
                </a:solidFill>
              </a:rPr>
              <a:t>0.32 </a:t>
            </a:r>
            <a:r>
              <a:rPr lang="en-GB" sz="1400" b="0" noProof="0">
                <a:solidFill>
                  <a:schemeClr val="tx1"/>
                </a:solidFill>
              </a:rPr>
              <a:t>(0.09, 1.17) </a:t>
            </a:r>
          </a:p>
        </p:txBody>
      </p:sp>
      <p:grpSp>
        <p:nvGrpSpPr>
          <p:cNvPr id="72" name="Group 71">
            <a:extLst>
              <a:ext uri="{FF2B5EF4-FFF2-40B4-BE49-F238E27FC236}">
                <a16:creationId xmlns:a16="http://schemas.microsoft.com/office/drawing/2014/main" id="{9A5AE325-719F-6548-D30A-67309F5B8188}"/>
              </a:ext>
            </a:extLst>
          </p:cNvPr>
          <p:cNvGrpSpPr/>
          <p:nvPr/>
        </p:nvGrpSpPr>
        <p:grpSpPr>
          <a:xfrm>
            <a:off x="456364" y="1767831"/>
            <a:ext cx="3416800" cy="3222502"/>
            <a:chOff x="1496529" y="1248133"/>
            <a:chExt cx="9128303" cy="4312721"/>
          </a:xfrm>
        </p:grpSpPr>
        <p:grpSp>
          <p:nvGrpSpPr>
            <p:cNvPr id="73" name="object 96">
              <a:extLst>
                <a:ext uri="{FF2B5EF4-FFF2-40B4-BE49-F238E27FC236}">
                  <a16:creationId xmlns:a16="http://schemas.microsoft.com/office/drawing/2014/main" id="{5DB5BA8A-E7AF-2564-A795-97E5DA063440}"/>
                </a:ext>
              </a:extLst>
            </p:cNvPr>
            <p:cNvGrpSpPr/>
            <p:nvPr/>
          </p:nvGrpSpPr>
          <p:grpSpPr>
            <a:xfrm>
              <a:off x="2323593" y="2964156"/>
              <a:ext cx="8008539" cy="1519411"/>
              <a:chOff x="593674" y="3688248"/>
              <a:chExt cx="2034539" cy="788670"/>
            </a:xfrm>
          </p:grpSpPr>
          <p:sp>
            <p:nvSpPr>
              <p:cNvPr id="126" name="object 97">
                <a:extLst>
                  <a:ext uri="{FF2B5EF4-FFF2-40B4-BE49-F238E27FC236}">
                    <a16:creationId xmlns:a16="http://schemas.microsoft.com/office/drawing/2014/main" id="{9BD76D0E-28FF-BE8A-6232-D0C930BF6806}"/>
                  </a:ext>
                </a:extLst>
              </p:cNvPr>
              <p:cNvSpPr/>
              <p:nvPr/>
            </p:nvSpPr>
            <p:spPr>
              <a:xfrm>
                <a:off x="593674" y="3688248"/>
                <a:ext cx="2033905" cy="788670"/>
              </a:xfrm>
              <a:custGeom>
                <a:avLst/>
                <a:gdLst/>
                <a:ahLst/>
                <a:cxnLst/>
                <a:rect l="l" t="t" r="r" b="b"/>
                <a:pathLst>
                  <a:path w="2033905" h="788670">
                    <a:moveTo>
                      <a:pt x="0" y="788060"/>
                    </a:moveTo>
                    <a:lnTo>
                      <a:pt x="0" y="788060"/>
                    </a:lnTo>
                    <a:lnTo>
                      <a:pt x="280263" y="788060"/>
                    </a:lnTo>
                    <a:lnTo>
                      <a:pt x="280263" y="779284"/>
                    </a:lnTo>
                    <a:lnTo>
                      <a:pt x="291414" y="779284"/>
                    </a:lnTo>
                    <a:lnTo>
                      <a:pt x="291414" y="770483"/>
                    </a:lnTo>
                    <a:lnTo>
                      <a:pt x="328002" y="770483"/>
                    </a:lnTo>
                    <a:lnTo>
                      <a:pt x="328002" y="761707"/>
                    </a:lnTo>
                    <a:lnTo>
                      <a:pt x="378980" y="761707"/>
                    </a:lnTo>
                    <a:lnTo>
                      <a:pt x="425145" y="761707"/>
                    </a:lnTo>
                    <a:lnTo>
                      <a:pt x="429958" y="761707"/>
                    </a:lnTo>
                    <a:lnTo>
                      <a:pt x="429958" y="752881"/>
                    </a:lnTo>
                    <a:lnTo>
                      <a:pt x="474535" y="752881"/>
                    </a:lnTo>
                    <a:lnTo>
                      <a:pt x="474535" y="744042"/>
                    </a:lnTo>
                    <a:lnTo>
                      <a:pt x="552526" y="744042"/>
                    </a:lnTo>
                    <a:lnTo>
                      <a:pt x="552526" y="735203"/>
                    </a:lnTo>
                    <a:lnTo>
                      <a:pt x="558927" y="735203"/>
                    </a:lnTo>
                    <a:lnTo>
                      <a:pt x="558927" y="726376"/>
                    </a:lnTo>
                    <a:lnTo>
                      <a:pt x="574840" y="726376"/>
                    </a:lnTo>
                    <a:lnTo>
                      <a:pt x="574840" y="717537"/>
                    </a:lnTo>
                    <a:lnTo>
                      <a:pt x="590765" y="717537"/>
                    </a:lnTo>
                    <a:lnTo>
                      <a:pt x="606679" y="717537"/>
                    </a:lnTo>
                    <a:lnTo>
                      <a:pt x="616254" y="717537"/>
                    </a:lnTo>
                    <a:lnTo>
                      <a:pt x="616254" y="708634"/>
                    </a:lnTo>
                    <a:lnTo>
                      <a:pt x="670331" y="708634"/>
                    </a:lnTo>
                    <a:lnTo>
                      <a:pt x="670331" y="699744"/>
                    </a:lnTo>
                    <a:lnTo>
                      <a:pt x="757961" y="699744"/>
                    </a:lnTo>
                    <a:lnTo>
                      <a:pt x="757961" y="690880"/>
                    </a:lnTo>
                    <a:lnTo>
                      <a:pt x="759548" y="690880"/>
                    </a:lnTo>
                    <a:lnTo>
                      <a:pt x="759548" y="681977"/>
                    </a:lnTo>
                    <a:lnTo>
                      <a:pt x="761136" y="681977"/>
                    </a:lnTo>
                    <a:lnTo>
                      <a:pt x="764298" y="681977"/>
                    </a:lnTo>
                    <a:lnTo>
                      <a:pt x="764298" y="673049"/>
                    </a:lnTo>
                    <a:lnTo>
                      <a:pt x="816863" y="673049"/>
                    </a:lnTo>
                    <a:lnTo>
                      <a:pt x="829614" y="673049"/>
                    </a:lnTo>
                    <a:lnTo>
                      <a:pt x="864616" y="673049"/>
                    </a:lnTo>
                    <a:lnTo>
                      <a:pt x="864616" y="664121"/>
                    </a:lnTo>
                    <a:lnTo>
                      <a:pt x="893279" y="664121"/>
                    </a:lnTo>
                    <a:lnTo>
                      <a:pt x="947419" y="664121"/>
                    </a:lnTo>
                    <a:lnTo>
                      <a:pt x="947419" y="655129"/>
                    </a:lnTo>
                    <a:lnTo>
                      <a:pt x="955408" y="655129"/>
                    </a:lnTo>
                    <a:lnTo>
                      <a:pt x="955408" y="646125"/>
                    </a:lnTo>
                    <a:lnTo>
                      <a:pt x="961758" y="646125"/>
                    </a:lnTo>
                    <a:lnTo>
                      <a:pt x="961758" y="637133"/>
                    </a:lnTo>
                    <a:lnTo>
                      <a:pt x="980833" y="637133"/>
                    </a:lnTo>
                    <a:lnTo>
                      <a:pt x="988822" y="637133"/>
                    </a:lnTo>
                    <a:lnTo>
                      <a:pt x="1055725" y="637133"/>
                    </a:lnTo>
                    <a:lnTo>
                      <a:pt x="1055725" y="628116"/>
                    </a:lnTo>
                    <a:lnTo>
                      <a:pt x="1135303" y="628116"/>
                    </a:lnTo>
                    <a:lnTo>
                      <a:pt x="1135303" y="619061"/>
                    </a:lnTo>
                    <a:lnTo>
                      <a:pt x="1138529" y="619061"/>
                    </a:lnTo>
                    <a:lnTo>
                      <a:pt x="1138529" y="591947"/>
                    </a:lnTo>
                    <a:lnTo>
                      <a:pt x="1146454" y="591947"/>
                    </a:lnTo>
                    <a:lnTo>
                      <a:pt x="1146454" y="582930"/>
                    </a:lnTo>
                    <a:lnTo>
                      <a:pt x="1149629" y="582930"/>
                    </a:lnTo>
                    <a:lnTo>
                      <a:pt x="1149629" y="564819"/>
                    </a:lnTo>
                    <a:lnTo>
                      <a:pt x="1152855" y="564819"/>
                    </a:lnTo>
                    <a:lnTo>
                      <a:pt x="1152855" y="555764"/>
                    </a:lnTo>
                    <a:lnTo>
                      <a:pt x="1163955" y="555764"/>
                    </a:lnTo>
                    <a:lnTo>
                      <a:pt x="1163955" y="546709"/>
                    </a:lnTo>
                    <a:lnTo>
                      <a:pt x="1165542" y="546709"/>
                    </a:lnTo>
                    <a:lnTo>
                      <a:pt x="1165542" y="537654"/>
                    </a:lnTo>
                    <a:lnTo>
                      <a:pt x="1171943" y="537654"/>
                    </a:lnTo>
                    <a:lnTo>
                      <a:pt x="1171943" y="528586"/>
                    </a:lnTo>
                    <a:lnTo>
                      <a:pt x="1183106" y="528586"/>
                    </a:lnTo>
                    <a:lnTo>
                      <a:pt x="1229271" y="528586"/>
                    </a:lnTo>
                    <a:lnTo>
                      <a:pt x="1326400" y="528586"/>
                    </a:lnTo>
                    <a:lnTo>
                      <a:pt x="1326400" y="519468"/>
                    </a:lnTo>
                    <a:lnTo>
                      <a:pt x="1327988" y="519468"/>
                    </a:lnTo>
                    <a:lnTo>
                      <a:pt x="1327988" y="510349"/>
                    </a:lnTo>
                    <a:lnTo>
                      <a:pt x="1331163" y="510349"/>
                    </a:lnTo>
                    <a:lnTo>
                      <a:pt x="1331163" y="501230"/>
                    </a:lnTo>
                    <a:lnTo>
                      <a:pt x="1334325" y="501230"/>
                    </a:lnTo>
                    <a:lnTo>
                      <a:pt x="1334325" y="482968"/>
                    </a:lnTo>
                    <a:lnTo>
                      <a:pt x="1335913" y="482968"/>
                    </a:lnTo>
                    <a:lnTo>
                      <a:pt x="1335913" y="473849"/>
                    </a:lnTo>
                    <a:lnTo>
                      <a:pt x="1337564" y="473849"/>
                    </a:lnTo>
                    <a:lnTo>
                      <a:pt x="1337564" y="464693"/>
                    </a:lnTo>
                    <a:lnTo>
                      <a:pt x="1339151" y="464693"/>
                    </a:lnTo>
                    <a:lnTo>
                      <a:pt x="1339151" y="446392"/>
                    </a:lnTo>
                    <a:lnTo>
                      <a:pt x="1340739" y="446392"/>
                    </a:lnTo>
                    <a:lnTo>
                      <a:pt x="1340739" y="428129"/>
                    </a:lnTo>
                    <a:lnTo>
                      <a:pt x="1342326" y="428129"/>
                    </a:lnTo>
                    <a:lnTo>
                      <a:pt x="1342326" y="409829"/>
                    </a:lnTo>
                    <a:lnTo>
                      <a:pt x="1347076" y="409829"/>
                    </a:lnTo>
                    <a:lnTo>
                      <a:pt x="1347076" y="400672"/>
                    </a:lnTo>
                    <a:lnTo>
                      <a:pt x="1350251" y="400672"/>
                    </a:lnTo>
                    <a:lnTo>
                      <a:pt x="1358239" y="400672"/>
                    </a:lnTo>
                    <a:lnTo>
                      <a:pt x="1358239" y="391490"/>
                    </a:lnTo>
                    <a:lnTo>
                      <a:pt x="1364576" y="391490"/>
                    </a:lnTo>
                    <a:lnTo>
                      <a:pt x="1393240" y="391490"/>
                    </a:lnTo>
                    <a:lnTo>
                      <a:pt x="1393240" y="382308"/>
                    </a:lnTo>
                    <a:lnTo>
                      <a:pt x="1399641" y="382308"/>
                    </a:lnTo>
                    <a:lnTo>
                      <a:pt x="1399641" y="373100"/>
                    </a:lnTo>
                    <a:lnTo>
                      <a:pt x="1420304" y="373100"/>
                    </a:lnTo>
                    <a:lnTo>
                      <a:pt x="1420304" y="363918"/>
                    </a:lnTo>
                    <a:lnTo>
                      <a:pt x="1487208" y="363918"/>
                    </a:lnTo>
                    <a:lnTo>
                      <a:pt x="1499946" y="363918"/>
                    </a:lnTo>
                    <a:lnTo>
                      <a:pt x="1517446" y="363918"/>
                    </a:lnTo>
                    <a:lnTo>
                      <a:pt x="1517446" y="345427"/>
                    </a:lnTo>
                    <a:lnTo>
                      <a:pt x="1520621" y="345427"/>
                    </a:lnTo>
                    <a:lnTo>
                      <a:pt x="1528610" y="345427"/>
                    </a:lnTo>
                    <a:lnTo>
                      <a:pt x="1528610" y="316395"/>
                    </a:lnTo>
                    <a:lnTo>
                      <a:pt x="1530197" y="316395"/>
                    </a:lnTo>
                    <a:lnTo>
                      <a:pt x="1530197" y="287083"/>
                    </a:lnTo>
                    <a:lnTo>
                      <a:pt x="1533359" y="287083"/>
                    </a:lnTo>
                    <a:lnTo>
                      <a:pt x="1533359" y="277266"/>
                    </a:lnTo>
                    <a:lnTo>
                      <a:pt x="1534947" y="277266"/>
                    </a:lnTo>
                    <a:lnTo>
                      <a:pt x="1534947" y="267360"/>
                    </a:lnTo>
                    <a:lnTo>
                      <a:pt x="1536598" y="267360"/>
                    </a:lnTo>
                    <a:lnTo>
                      <a:pt x="1536598" y="257454"/>
                    </a:lnTo>
                    <a:lnTo>
                      <a:pt x="1538185" y="257454"/>
                    </a:lnTo>
                    <a:lnTo>
                      <a:pt x="1538185" y="247484"/>
                    </a:lnTo>
                    <a:lnTo>
                      <a:pt x="1539773" y="247484"/>
                    </a:lnTo>
                    <a:lnTo>
                      <a:pt x="1539773" y="237477"/>
                    </a:lnTo>
                    <a:lnTo>
                      <a:pt x="1582762" y="237477"/>
                    </a:lnTo>
                    <a:lnTo>
                      <a:pt x="1582762" y="226847"/>
                    </a:lnTo>
                    <a:lnTo>
                      <a:pt x="1651241" y="226847"/>
                    </a:lnTo>
                    <a:lnTo>
                      <a:pt x="1651241" y="214439"/>
                    </a:lnTo>
                    <a:lnTo>
                      <a:pt x="1714893" y="214439"/>
                    </a:lnTo>
                    <a:lnTo>
                      <a:pt x="1714893" y="201218"/>
                    </a:lnTo>
                    <a:lnTo>
                      <a:pt x="1716481" y="201218"/>
                    </a:lnTo>
                    <a:lnTo>
                      <a:pt x="1716481" y="187934"/>
                    </a:lnTo>
                    <a:lnTo>
                      <a:pt x="1718068" y="187934"/>
                    </a:lnTo>
                    <a:lnTo>
                      <a:pt x="1718068" y="174586"/>
                    </a:lnTo>
                    <a:lnTo>
                      <a:pt x="1719656" y="174586"/>
                    </a:lnTo>
                    <a:lnTo>
                      <a:pt x="1721307" y="174586"/>
                    </a:lnTo>
                    <a:lnTo>
                      <a:pt x="1722882" y="174586"/>
                    </a:lnTo>
                    <a:lnTo>
                      <a:pt x="1722882" y="160959"/>
                    </a:lnTo>
                    <a:lnTo>
                      <a:pt x="1724469" y="160959"/>
                    </a:lnTo>
                    <a:lnTo>
                      <a:pt x="1724469" y="147231"/>
                    </a:lnTo>
                    <a:lnTo>
                      <a:pt x="1726057" y="147231"/>
                    </a:lnTo>
                    <a:lnTo>
                      <a:pt x="1729232" y="147231"/>
                    </a:lnTo>
                    <a:lnTo>
                      <a:pt x="1740382" y="147231"/>
                    </a:lnTo>
                    <a:lnTo>
                      <a:pt x="1740382" y="132943"/>
                    </a:lnTo>
                    <a:lnTo>
                      <a:pt x="1773808" y="132943"/>
                    </a:lnTo>
                    <a:lnTo>
                      <a:pt x="1773808" y="117195"/>
                    </a:lnTo>
                    <a:lnTo>
                      <a:pt x="1899602" y="117195"/>
                    </a:lnTo>
                    <a:lnTo>
                      <a:pt x="1899602" y="95046"/>
                    </a:lnTo>
                    <a:lnTo>
                      <a:pt x="1901189" y="95046"/>
                    </a:lnTo>
                    <a:lnTo>
                      <a:pt x="1902777" y="95046"/>
                    </a:lnTo>
                    <a:lnTo>
                      <a:pt x="1904415" y="95046"/>
                    </a:lnTo>
                    <a:lnTo>
                      <a:pt x="1906003" y="95046"/>
                    </a:lnTo>
                    <a:lnTo>
                      <a:pt x="1906003" y="72263"/>
                    </a:lnTo>
                    <a:lnTo>
                      <a:pt x="1907590" y="72263"/>
                    </a:lnTo>
                    <a:lnTo>
                      <a:pt x="1909178" y="72263"/>
                    </a:lnTo>
                    <a:lnTo>
                      <a:pt x="1912353" y="72263"/>
                    </a:lnTo>
                    <a:lnTo>
                      <a:pt x="1915515" y="72263"/>
                    </a:lnTo>
                    <a:lnTo>
                      <a:pt x="1915515" y="24714"/>
                    </a:lnTo>
                    <a:lnTo>
                      <a:pt x="1918754" y="24714"/>
                    </a:lnTo>
                    <a:lnTo>
                      <a:pt x="1921916" y="24714"/>
                    </a:lnTo>
                    <a:lnTo>
                      <a:pt x="1921916" y="0"/>
                    </a:lnTo>
                    <a:lnTo>
                      <a:pt x="2032469" y="0"/>
                    </a:lnTo>
                    <a:lnTo>
                      <a:pt x="2033841" y="0"/>
                    </a:lnTo>
                  </a:path>
                </a:pathLst>
              </a:custGeom>
              <a:ln w="19050">
                <a:solidFill>
                  <a:srgbClr val="385F6B"/>
                </a:solidFill>
              </a:ln>
            </p:spPr>
            <p:txBody>
              <a:bodyPr wrap="square" lIns="0" tIns="0" rIns="0" bIns="0" rtlCol="0"/>
              <a:lstStyle/>
              <a:p>
                <a:endParaRPr lang="en-GB" sz="1400" noProof="0"/>
              </a:p>
            </p:txBody>
          </p:sp>
          <p:sp>
            <p:nvSpPr>
              <p:cNvPr id="127" name="object 98">
                <a:extLst>
                  <a:ext uri="{FF2B5EF4-FFF2-40B4-BE49-F238E27FC236}">
                    <a16:creationId xmlns:a16="http://schemas.microsoft.com/office/drawing/2014/main" id="{8AE61659-653E-C4C0-5D22-AAA6C193239C}"/>
                  </a:ext>
                </a:extLst>
              </p:cNvPr>
              <p:cNvSpPr/>
              <p:nvPr/>
            </p:nvSpPr>
            <p:spPr>
              <a:xfrm>
                <a:off x="593674" y="3865960"/>
                <a:ext cx="2034539" cy="610870"/>
              </a:xfrm>
              <a:custGeom>
                <a:avLst/>
                <a:gdLst/>
                <a:ahLst/>
                <a:cxnLst/>
                <a:rect l="l" t="t" r="r" b="b"/>
                <a:pathLst>
                  <a:path w="2034539" h="610870">
                    <a:moveTo>
                      <a:pt x="0" y="610349"/>
                    </a:moveTo>
                    <a:lnTo>
                      <a:pt x="46164" y="610349"/>
                    </a:lnTo>
                    <a:lnTo>
                      <a:pt x="47802" y="610349"/>
                    </a:lnTo>
                    <a:lnTo>
                      <a:pt x="143294" y="610349"/>
                    </a:lnTo>
                    <a:lnTo>
                      <a:pt x="179946" y="610349"/>
                    </a:lnTo>
                    <a:lnTo>
                      <a:pt x="179946" y="601357"/>
                    </a:lnTo>
                    <a:lnTo>
                      <a:pt x="200621" y="601357"/>
                    </a:lnTo>
                    <a:lnTo>
                      <a:pt x="280263" y="601357"/>
                    </a:lnTo>
                    <a:lnTo>
                      <a:pt x="286600" y="601357"/>
                    </a:lnTo>
                    <a:lnTo>
                      <a:pt x="286600" y="592328"/>
                    </a:lnTo>
                    <a:lnTo>
                      <a:pt x="339166" y="592328"/>
                    </a:lnTo>
                    <a:lnTo>
                      <a:pt x="382155" y="592328"/>
                    </a:lnTo>
                    <a:lnTo>
                      <a:pt x="423557" y="592328"/>
                    </a:lnTo>
                    <a:lnTo>
                      <a:pt x="423557" y="583209"/>
                    </a:lnTo>
                    <a:lnTo>
                      <a:pt x="428307" y="583209"/>
                    </a:lnTo>
                    <a:lnTo>
                      <a:pt x="431545" y="583209"/>
                    </a:lnTo>
                    <a:lnTo>
                      <a:pt x="441058" y="583209"/>
                    </a:lnTo>
                    <a:lnTo>
                      <a:pt x="441058" y="574090"/>
                    </a:lnTo>
                    <a:lnTo>
                      <a:pt x="563689" y="574090"/>
                    </a:lnTo>
                    <a:lnTo>
                      <a:pt x="563689" y="564946"/>
                    </a:lnTo>
                    <a:lnTo>
                      <a:pt x="568439" y="564946"/>
                    </a:lnTo>
                    <a:lnTo>
                      <a:pt x="568439" y="555828"/>
                    </a:lnTo>
                    <a:lnTo>
                      <a:pt x="570026" y="555828"/>
                    </a:lnTo>
                    <a:lnTo>
                      <a:pt x="571677" y="555828"/>
                    </a:lnTo>
                    <a:lnTo>
                      <a:pt x="578015" y="555828"/>
                    </a:lnTo>
                    <a:lnTo>
                      <a:pt x="578015" y="546646"/>
                    </a:lnTo>
                    <a:lnTo>
                      <a:pt x="579602" y="546646"/>
                    </a:lnTo>
                    <a:lnTo>
                      <a:pt x="579602" y="537464"/>
                    </a:lnTo>
                    <a:lnTo>
                      <a:pt x="581190" y="537464"/>
                    </a:lnTo>
                    <a:lnTo>
                      <a:pt x="587590" y="537464"/>
                    </a:lnTo>
                    <a:lnTo>
                      <a:pt x="738809" y="537464"/>
                    </a:lnTo>
                    <a:lnTo>
                      <a:pt x="738809" y="528243"/>
                    </a:lnTo>
                    <a:lnTo>
                      <a:pt x="756373" y="528243"/>
                    </a:lnTo>
                    <a:lnTo>
                      <a:pt x="756373" y="519036"/>
                    </a:lnTo>
                    <a:lnTo>
                      <a:pt x="759548" y="519036"/>
                    </a:lnTo>
                    <a:lnTo>
                      <a:pt x="759548" y="472935"/>
                    </a:lnTo>
                    <a:lnTo>
                      <a:pt x="762723" y="472935"/>
                    </a:lnTo>
                    <a:lnTo>
                      <a:pt x="762723" y="463689"/>
                    </a:lnTo>
                    <a:lnTo>
                      <a:pt x="796137" y="463689"/>
                    </a:lnTo>
                    <a:lnTo>
                      <a:pt x="796137" y="454469"/>
                    </a:lnTo>
                    <a:lnTo>
                      <a:pt x="805713" y="454469"/>
                    </a:lnTo>
                    <a:lnTo>
                      <a:pt x="805713" y="445262"/>
                    </a:lnTo>
                    <a:lnTo>
                      <a:pt x="944257" y="445262"/>
                    </a:lnTo>
                    <a:lnTo>
                      <a:pt x="949007" y="445262"/>
                    </a:lnTo>
                    <a:lnTo>
                      <a:pt x="955408" y="445262"/>
                    </a:lnTo>
                    <a:lnTo>
                      <a:pt x="955408" y="435978"/>
                    </a:lnTo>
                    <a:lnTo>
                      <a:pt x="961758" y="435978"/>
                    </a:lnTo>
                    <a:lnTo>
                      <a:pt x="995172" y="435978"/>
                    </a:lnTo>
                    <a:lnTo>
                      <a:pt x="995172" y="426707"/>
                    </a:lnTo>
                    <a:lnTo>
                      <a:pt x="1001572" y="426707"/>
                    </a:lnTo>
                    <a:lnTo>
                      <a:pt x="1001572" y="417423"/>
                    </a:lnTo>
                    <a:lnTo>
                      <a:pt x="1009497" y="417423"/>
                    </a:lnTo>
                    <a:lnTo>
                      <a:pt x="1009497" y="408114"/>
                    </a:lnTo>
                    <a:lnTo>
                      <a:pt x="1027061" y="408114"/>
                    </a:lnTo>
                    <a:lnTo>
                      <a:pt x="1027061" y="398843"/>
                    </a:lnTo>
                    <a:lnTo>
                      <a:pt x="1144866" y="398843"/>
                    </a:lnTo>
                    <a:lnTo>
                      <a:pt x="1144866" y="389534"/>
                    </a:lnTo>
                    <a:lnTo>
                      <a:pt x="1146454" y="389534"/>
                    </a:lnTo>
                    <a:lnTo>
                      <a:pt x="1146454" y="380263"/>
                    </a:lnTo>
                    <a:lnTo>
                      <a:pt x="1149629" y="380263"/>
                    </a:lnTo>
                    <a:lnTo>
                      <a:pt x="1149629" y="370979"/>
                    </a:lnTo>
                    <a:lnTo>
                      <a:pt x="1152855" y="370979"/>
                    </a:lnTo>
                    <a:lnTo>
                      <a:pt x="1154442" y="370979"/>
                    </a:lnTo>
                    <a:lnTo>
                      <a:pt x="1154442" y="361670"/>
                    </a:lnTo>
                    <a:lnTo>
                      <a:pt x="1167193" y="361670"/>
                    </a:lnTo>
                    <a:lnTo>
                      <a:pt x="1205357" y="361670"/>
                    </a:lnTo>
                    <a:lnTo>
                      <a:pt x="1205357" y="352336"/>
                    </a:lnTo>
                    <a:lnTo>
                      <a:pt x="1264272" y="352336"/>
                    </a:lnTo>
                    <a:lnTo>
                      <a:pt x="1273835" y="352336"/>
                    </a:lnTo>
                    <a:lnTo>
                      <a:pt x="1273835" y="342963"/>
                    </a:lnTo>
                    <a:lnTo>
                      <a:pt x="1326400" y="342963"/>
                    </a:lnTo>
                    <a:lnTo>
                      <a:pt x="1326400" y="324256"/>
                    </a:lnTo>
                    <a:lnTo>
                      <a:pt x="1327988" y="324256"/>
                    </a:lnTo>
                    <a:lnTo>
                      <a:pt x="1327988" y="314883"/>
                    </a:lnTo>
                    <a:lnTo>
                      <a:pt x="1329575" y="314883"/>
                    </a:lnTo>
                    <a:lnTo>
                      <a:pt x="1329575" y="305536"/>
                    </a:lnTo>
                    <a:lnTo>
                      <a:pt x="1331163" y="305536"/>
                    </a:lnTo>
                    <a:lnTo>
                      <a:pt x="1331163" y="296164"/>
                    </a:lnTo>
                    <a:lnTo>
                      <a:pt x="1339151" y="296164"/>
                    </a:lnTo>
                    <a:lnTo>
                      <a:pt x="1339151" y="277456"/>
                    </a:lnTo>
                    <a:lnTo>
                      <a:pt x="1342326" y="277456"/>
                    </a:lnTo>
                    <a:lnTo>
                      <a:pt x="1343901" y="277456"/>
                    </a:lnTo>
                    <a:lnTo>
                      <a:pt x="1343901" y="258686"/>
                    </a:lnTo>
                    <a:lnTo>
                      <a:pt x="1345488" y="258686"/>
                    </a:lnTo>
                    <a:lnTo>
                      <a:pt x="1345488" y="249313"/>
                    </a:lnTo>
                    <a:lnTo>
                      <a:pt x="1507934" y="249313"/>
                    </a:lnTo>
                    <a:lnTo>
                      <a:pt x="1512697" y="249313"/>
                    </a:lnTo>
                    <a:lnTo>
                      <a:pt x="1517446" y="249313"/>
                    </a:lnTo>
                    <a:lnTo>
                      <a:pt x="1517446" y="239877"/>
                    </a:lnTo>
                    <a:lnTo>
                      <a:pt x="1519034" y="239877"/>
                    </a:lnTo>
                    <a:lnTo>
                      <a:pt x="1519034" y="220624"/>
                    </a:lnTo>
                    <a:lnTo>
                      <a:pt x="1520621" y="220624"/>
                    </a:lnTo>
                    <a:lnTo>
                      <a:pt x="1522272" y="220624"/>
                    </a:lnTo>
                    <a:lnTo>
                      <a:pt x="1523847" y="220624"/>
                    </a:lnTo>
                    <a:lnTo>
                      <a:pt x="1523847" y="210845"/>
                    </a:lnTo>
                    <a:lnTo>
                      <a:pt x="1533359" y="210845"/>
                    </a:lnTo>
                    <a:lnTo>
                      <a:pt x="1533359" y="200621"/>
                    </a:lnTo>
                    <a:lnTo>
                      <a:pt x="1538185" y="200621"/>
                    </a:lnTo>
                    <a:lnTo>
                      <a:pt x="1538185" y="190398"/>
                    </a:lnTo>
                    <a:lnTo>
                      <a:pt x="1539773" y="190398"/>
                    </a:lnTo>
                    <a:lnTo>
                      <a:pt x="1539773" y="180022"/>
                    </a:lnTo>
                    <a:lnTo>
                      <a:pt x="1541348" y="180022"/>
                    </a:lnTo>
                    <a:lnTo>
                      <a:pt x="1541348" y="169481"/>
                    </a:lnTo>
                    <a:lnTo>
                      <a:pt x="1605013" y="169481"/>
                    </a:lnTo>
                    <a:lnTo>
                      <a:pt x="1605013" y="158051"/>
                    </a:lnTo>
                    <a:lnTo>
                      <a:pt x="1630502" y="158051"/>
                    </a:lnTo>
                    <a:lnTo>
                      <a:pt x="1630502" y="146100"/>
                    </a:lnTo>
                    <a:lnTo>
                      <a:pt x="1641665" y="146100"/>
                    </a:lnTo>
                    <a:lnTo>
                      <a:pt x="1641665" y="133946"/>
                    </a:lnTo>
                    <a:lnTo>
                      <a:pt x="1690992" y="133946"/>
                    </a:lnTo>
                    <a:lnTo>
                      <a:pt x="1690992" y="120891"/>
                    </a:lnTo>
                    <a:lnTo>
                      <a:pt x="1695818" y="120891"/>
                    </a:lnTo>
                    <a:lnTo>
                      <a:pt x="1698980" y="120891"/>
                    </a:lnTo>
                    <a:lnTo>
                      <a:pt x="1710143" y="120891"/>
                    </a:lnTo>
                    <a:lnTo>
                      <a:pt x="1710143" y="107632"/>
                    </a:lnTo>
                    <a:lnTo>
                      <a:pt x="1713318" y="107632"/>
                    </a:lnTo>
                    <a:lnTo>
                      <a:pt x="1714893" y="107632"/>
                    </a:lnTo>
                    <a:lnTo>
                      <a:pt x="1716481" y="107632"/>
                    </a:lnTo>
                    <a:lnTo>
                      <a:pt x="1716481" y="94259"/>
                    </a:lnTo>
                    <a:lnTo>
                      <a:pt x="1718068" y="94259"/>
                    </a:lnTo>
                    <a:lnTo>
                      <a:pt x="1724469" y="94259"/>
                    </a:lnTo>
                    <a:lnTo>
                      <a:pt x="1726057" y="94259"/>
                    </a:lnTo>
                    <a:lnTo>
                      <a:pt x="1729232" y="94259"/>
                    </a:lnTo>
                    <a:lnTo>
                      <a:pt x="1729232" y="80467"/>
                    </a:lnTo>
                    <a:lnTo>
                      <a:pt x="1730819" y="80467"/>
                    </a:lnTo>
                    <a:lnTo>
                      <a:pt x="1730819" y="66522"/>
                    </a:lnTo>
                    <a:lnTo>
                      <a:pt x="1740382" y="66522"/>
                    </a:lnTo>
                    <a:lnTo>
                      <a:pt x="1772221" y="66522"/>
                    </a:lnTo>
                    <a:lnTo>
                      <a:pt x="1772221" y="51879"/>
                    </a:lnTo>
                    <a:lnTo>
                      <a:pt x="1773808" y="51879"/>
                    </a:lnTo>
                    <a:lnTo>
                      <a:pt x="1773808" y="37172"/>
                    </a:lnTo>
                    <a:lnTo>
                      <a:pt x="1775383" y="37172"/>
                    </a:lnTo>
                    <a:lnTo>
                      <a:pt x="1807286" y="37172"/>
                    </a:lnTo>
                    <a:lnTo>
                      <a:pt x="1807286" y="21551"/>
                    </a:lnTo>
                    <a:lnTo>
                      <a:pt x="1939417" y="21551"/>
                    </a:lnTo>
                    <a:lnTo>
                      <a:pt x="1939417" y="0"/>
                    </a:lnTo>
                    <a:lnTo>
                      <a:pt x="2034006" y="0"/>
                    </a:lnTo>
                    <a:lnTo>
                      <a:pt x="2030069" y="0"/>
                    </a:lnTo>
                  </a:path>
                </a:pathLst>
              </a:custGeom>
              <a:ln w="19050">
                <a:solidFill>
                  <a:srgbClr val="F89400"/>
                </a:solidFill>
              </a:ln>
            </p:spPr>
            <p:txBody>
              <a:bodyPr wrap="square" lIns="0" tIns="0" rIns="0" bIns="0" rtlCol="0"/>
              <a:lstStyle/>
              <a:p>
                <a:endParaRPr lang="en-GB" sz="1400" noProof="0"/>
              </a:p>
            </p:txBody>
          </p:sp>
        </p:grpSp>
        <p:sp>
          <p:nvSpPr>
            <p:cNvPr id="74" name="object 99">
              <a:extLst>
                <a:ext uri="{FF2B5EF4-FFF2-40B4-BE49-F238E27FC236}">
                  <a16:creationId xmlns:a16="http://schemas.microsoft.com/office/drawing/2014/main" id="{8B9E8E22-2C1A-9EBD-A508-77889333BB41}"/>
                </a:ext>
              </a:extLst>
            </p:cNvPr>
            <p:cNvSpPr txBox="1"/>
            <p:nvPr/>
          </p:nvSpPr>
          <p:spPr>
            <a:xfrm>
              <a:off x="2226884" y="4581634"/>
              <a:ext cx="194431"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0</a:t>
              </a:r>
            </a:p>
          </p:txBody>
        </p:sp>
        <p:sp>
          <p:nvSpPr>
            <p:cNvPr id="75" name="object 100">
              <a:extLst>
                <a:ext uri="{FF2B5EF4-FFF2-40B4-BE49-F238E27FC236}">
                  <a16:creationId xmlns:a16="http://schemas.microsoft.com/office/drawing/2014/main" id="{1E6CDB40-9737-F3B9-7A83-62AEA9EF7337}"/>
                </a:ext>
              </a:extLst>
            </p:cNvPr>
            <p:cNvSpPr txBox="1"/>
            <p:nvPr/>
          </p:nvSpPr>
          <p:spPr>
            <a:xfrm>
              <a:off x="3369364" y="4596696"/>
              <a:ext cx="194431"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6</a:t>
              </a:r>
            </a:p>
          </p:txBody>
        </p:sp>
        <p:sp>
          <p:nvSpPr>
            <p:cNvPr id="76" name="object 119">
              <a:extLst>
                <a:ext uri="{FF2B5EF4-FFF2-40B4-BE49-F238E27FC236}">
                  <a16:creationId xmlns:a16="http://schemas.microsoft.com/office/drawing/2014/main" id="{CEAC63D9-585F-2CF6-47A5-93E9BD2FF246}"/>
                </a:ext>
              </a:extLst>
            </p:cNvPr>
            <p:cNvSpPr txBox="1"/>
            <p:nvPr/>
          </p:nvSpPr>
          <p:spPr>
            <a:xfrm>
              <a:off x="1496529" y="2016109"/>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0.30</a:t>
              </a:r>
              <a:endParaRPr lang="en-GB" sz="1050" noProof="0">
                <a:solidFill>
                  <a:srgbClr val="54595B"/>
                </a:solidFill>
                <a:latin typeface="Arial"/>
                <a:cs typeface="Arial"/>
              </a:endParaRPr>
            </a:p>
          </p:txBody>
        </p:sp>
        <p:sp>
          <p:nvSpPr>
            <p:cNvPr id="77" name="object 120">
              <a:extLst>
                <a:ext uri="{FF2B5EF4-FFF2-40B4-BE49-F238E27FC236}">
                  <a16:creationId xmlns:a16="http://schemas.microsoft.com/office/drawing/2014/main" id="{5CCC23D9-4967-32EC-4AF4-C73A0F6FA157}"/>
                </a:ext>
              </a:extLst>
            </p:cNvPr>
            <p:cNvSpPr txBox="1"/>
            <p:nvPr/>
          </p:nvSpPr>
          <p:spPr>
            <a:xfrm>
              <a:off x="1496529" y="1627244"/>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0.35</a:t>
              </a:r>
              <a:endParaRPr lang="en-GB" sz="1050" noProof="0">
                <a:solidFill>
                  <a:srgbClr val="54595B"/>
                </a:solidFill>
                <a:latin typeface="Arial"/>
                <a:cs typeface="Arial"/>
              </a:endParaRPr>
            </a:p>
          </p:txBody>
        </p:sp>
        <p:sp>
          <p:nvSpPr>
            <p:cNvPr id="78" name="object 121">
              <a:extLst>
                <a:ext uri="{FF2B5EF4-FFF2-40B4-BE49-F238E27FC236}">
                  <a16:creationId xmlns:a16="http://schemas.microsoft.com/office/drawing/2014/main" id="{3031CC81-CC23-D937-369B-C6254FE08545}"/>
                </a:ext>
              </a:extLst>
            </p:cNvPr>
            <p:cNvSpPr txBox="1"/>
            <p:nvPr/>
          </p:nvSpPr>
          <p:spPr>
            <a:xfrm>
              <a:off x="1496529" y="1248133"/>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0.40</a:t>
              </a:r>
              <a:endParaRPr lang="en-GB" sz="1050" noProof="0">
                <a:solidFill>
                  <a:srgbClr val="54595B"/>
                </a:solidFill>
                <a:latin typeface="Arial"/>
                <a:cs typeface="Arial"/>
              </a:endParaRPr>
            </a:p>
          </p:txBody>
        </p:sp>
        <p:sp>
          <p:nvSpPr>
            <p:cNvPr id="79" name="object 122">
              <a:extLst>
                <a:ext uri="{FF2B5EF4-FFF2-40B4-BE49-F238E27FC236}">
                  <a16:creationId xmlns:a16="http://schemas.microsoft.com/office/drawing/2014/main" id="{0E878998-8BD0-59EE-9C49-A1BD64A53AE6}"/>
                </a:ext>
              </a:extLst>
            </p:cNvPr>
            <p:cNvSpPr txBox="1"/>
            <p:nvPr/>
          </p:nvSpPr>
          <p:spPr>
            <a:xfrm>
              <a:off x="1496529" y="4349349"/>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0.00</a:t>
              </a:r>
              <a:endParaRPr lang="en-GB" sz="1050" noProof="0">
                <a:solidFill>
                  <a:srgbClr val="54595B"/>
                </a:solidFill>
                <a:latin typeface="Arial"/>
                <a:cs typeface="Arial"/>
              </a:endParaRPr>
            </a:p>
          </p:txBody>
        </p:sp>
        <p:sp>
          <p:nvSpPr>
            <p:cNvPr id="80" name="object 123">
              <a:extLst>
                <a:ext uri="{FF2B5EF4-FFF2-40B4-BE49-F238E27FC236}">
                  <a16:creationId xmlns:a16="http://schemas.microsoft.com/office/drawing/2014/main" id="{415B9B24-490E-E0F5-B133-1F9606E9EA1A}"/>
                </a:ext>
              </a:extLst>
            </p:cNvPr>
            <p:cNvSpPr txBox="1"/>
            <p:nvPr/>
          </p:nvSpPr>
          <p:spPr>
            <a:xfrm>
              <a:off x="1496529" y="3960378"/>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0.05</a:t>
              </a:r>
              <a:endParaRPr lang="en-GB" sz="1050" noProof="0">
                <a:solidFill>
                  <a:srgbClr val="54595B"/>
                </a:solidFill>
                <a:latin typeface="Arial"/>
                <a:cs typeface="Arial"/>
              </a:endParaRPr>
            </a:p>
          </p:txBody>
        </p:sp>
        <p:sp>
          <p:nvSpPr>
            <p:cNvPr id="81" name="object 124">
              <a:extLst>
                <a:ext uri="{FF2B5EF4-FFF2-40B4-BE49-F238E27FC236}">
                  <a16:creationId xmlns:a16="http://schemas.microsoft.com/office/drawing/2014/main" id="{B7E1305C-5210-37B5-A948-4324B1E9CF1B}"/>
                </a:ext>
              </a:extLst>
            </p:cNvPr>
            <p:cNvSpPr txBox="1"/>
            <p:nvPr/>
          </p:nvSpPr>
          <p:spPr>
            <a:xfrm>
              <a:off x="1496529" y="3571514"/>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0.10</a:t>
              </a:r>
              <a:endParaRPr lang="en-GB" sz="1050" noProof="0">
                <a:solidFill>
                  <a:srgbClr val="54595B"/>
                </a:solidFill>
                <a:latin typeface="Arial"/>
                <a:cs typeface="Arial"/>
              </a:endParaRPr>
            </a:p>
          </p:txBody>
        </p:sp>
        <p:sp>
          <p:nvSpPr>
            <p:cNvPr id="82" name="object 125">
              <a:extLst>
                <a:ext uri="{FF2B5EF4-FFF2-40B4-BE49-F238E27FC236}">
                  <a16:creationId xmlns:a16="http://schemas.microsoft.com/office/drawing/2014/main" id="{9A435F4D-6921-FDAD-58F3-F5D9F2133D46}"/>
                </a:ext>
              </a:extLst>
            </p:cNvPr>
            <p:cNvSpPr txBox="1"/>
            <p:nvPr/>
          </p:nvSpPr>
          <p:spPr>
            <a:xfrm>
              <a:off x="1496529" y="3182650"/>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0.15</a:t>
              </a:r>
              <a:endParaRPr lang="en-GB" sz="1050" noProof="0">
                <a:solidFill>
                  <a:srgbClr val="54595B"/>
                </a:solidFill>
                <a:latin typeface="Arial"/>
                <a:cs typeface="Arial"/>
              </a:endParaRPr>
            </a:p>
          </p:txBody>
        </p:sp>
        <p:sp>
          <p:nvSpPr>
            <p:cNvPr id="83" name="object 126">
              <a:extLst>
                <a:ext uri="{FF2B5EF4-FFF2-40B4-BE49-F238E27FC236}">
                  <a16:creationId xmlns:a16="http://schemas.microsoft.com/office/drawing/2014/main" id="{D0E108F1-56D1-C0B4-571C-600510E53F46}"/>
                </a:ext>
              </a:extLst>
            </p:cNvPr>
            <p:cNvSpPr txBox="1"/>
            <p:nvPr/>
          </p:nvSpPr>
          <p:spPr>
            <a:xfrm>
              <a:off x="1496529" y="2793810"/>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0.20</a:t>
              </a:r>
              <a:endParaRPr lang="en-GB" sz="1050" noProof="0">
                <a:solidFill>
                  <a:srgbClr val="54595B"/>
                </a:solidFill>
                <a:latin typeface="Arial"/>
                <a:cs typeface="Arial"/>
              </a:endParaRPr>
            </a:p>
          </p:txBody>
        </p:sp>
        <p:sp>
          <p:nvSpPr>
            <p:cNvPr id="84" name="object 127">
              <a:extLst>
                <a:ext uri="{FF2B5EF4-FFF2-40B4-BE49-F238E27FC236}">
                  <a16:creationId xmlns:a16="http://schemas.microsoft.com/office/drawing/2014/main" id="{ABEA2746-D754-426A-C193-38A3D29B3DE9}"/>
                </a:ext>
              </a:extLst>
            </p:cNvPr>
            <p:cNvSpPr txBox="1"/>
            <p:nvPr/>
          </p:nvSpPr>
          <p:spPr>
            <a:xfrm>
              <a:off x="1496529" y="2404950"/>
              <a:ext cx="709193" cy="233411"/>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0.25</a:t>
              </a:r>
              <a:endParaRPr lang="en-GB" sz="1050" noProof="0">
                <a:solidFill>
                  <a:srgbClr val="54595B"/>
                </a:solidFill>
                <a:latin typeface="Arial"/>
                <a:cs typeface="Arial"/>
              </a:endParaRPr>
            </a:p>
          </p:txBody>
        </p:sp>
        <p:sp>
          <p:nvSpPr>
            <p:cNvPr id="86" name="object 99">
              <a:extLst>
                <a:ext uri="{FF2B5EF4-FFF2-40B4-BE49-F238E27FC236}">
                  <a16:creationId xmlns:a16="http://schemas.microsoft.com/office/drawing/2014/main" id="{1BF9B916-6C7D-1FB8-C31D-93E1C896A056}"/>
                </a:ext>
              </a:extLst>
            </p:cNvPr>
            <p:cNvSpPr txBox="1"/>
            <p:nvPr/>
          </p:nvSpPr>
          <p:spPr>
            <a:xfrm>
              <a:off x="4418443" y="4581634"/>
              <a:ext cx="388858"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12</a:t>
              </a:r>
            </a:p>
          </p:txBody>
        </p:sp>
        <p:sp>
          <p:nvSpPr>
            <p:cNvPr id="87" name="object 100">
              <a:extLst>
                <a:ext uri="{FF2B5EF4-FFF2-40B4-BE49-F238E27FC236}">
                  <a16:creationId xmlns:a16="http://schemas.microsoft.com/office/drawing/2014/main" id="{D6E53888-2721-7030-B20F-F84E74A403AE}"/>
                </a:ext>
              </a:extLst>
            </p:cNvPr>
            <p:cNvSpPr txBox="1"/>
            <p:nvPr/>
          </p:nvSpPr>
          <p:spPr>
            <a:xfrm>
              <a:off x="5566464" y="4596696"/>
              <a:ext cx="388858"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18</a:t>
              </a:r>
            </a:p>
          </p:txBody>
        </p:sp>
        <p:sp>
          <p:nvSpPr>
            <p:cNvPr id="88" name="object 99">
              <a:extLst>
                <a:ext uri="{FF2B5EF4-FFF2-40B4-BE49-F238E27FC236}">
                  <a16:creationId xmlns:a16="http://schemas.microsoft.com/office/drawing/2014/main" id="{65E9A629-1238-F0B2-7D7F-2E597E4C3393}"/>
                </a:ext>
              </a:extLst>
            </p:cNvPr>
            <p:cNvSpPr txBox="1"/>
            <p:nvPr/>
          </p:nvSpPr>
          <p:spPr>
            <a:xfrm>
              <a:off x="6701672" y="4581634"/>
              <a:ext cx="388858"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24</a:t>
              </a:r>
            </a:p>
          </p:txBody>
        </p:sp>
        <p:sp>
          <p:nvSpPr>
            <p:cNvPr id="89" name="object 100">
              <a:extLst>
                <a:ext uri="{FF2B5EF4-FFF2-40B4-BE49-F238E27FC236}">
                  <a16:creationId xmlns:a16="http://schemas.microsoft.com/office/drawing/2014/main" id="{785D828F-71C0-08FF-7118-DE0F6DE65824}"/>
                </a:ext>
              </a:extLst>
            </p:cNvPr>
            <p:cNvSpPr txBox="1"/>
            <p:nvPr/>
          </p:nvSpPr>
          <p:spPr>
            <a:xfrm>
              <a:off x="7849693" y="4596696"/>
              <a:ext cx="388858"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30</a:t>
              </a:r>
            </a:p>
          </p:txBody>
        </p:sp>
        <p:sp>
          <p:nvSpPr>
            <p:cNvPr id="90" name="object 99">
              <a:extLst>
                <a:ext uri="{FF2B5EF4-FFF2-40B4-BE49-F238E27FC236}">
                  <a16:creationId xmlns:a16="http://schemas.microsoft.com/office/drawing/2014/main" id="{2F7B637B-39B9-376B-8A22-69B76410E2A0}"/>
                </a:ext>
              </a:extLst>
            </p:cNvPr>
            <p:cNvSpPr txBox="1"/>
            <p:nvPr/>
          </p:nvSpPr>
          <p:spPr>
            <a:xfrm>
              <a:off x="8982651" y="4581634"/>
              <a:ext cx="388858"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36</a:t>
              </a:r>
            </a:p>
          </p:txBody>
        </p:sp>
        <p:sp>
          <p:nvSpPr>
            <p:cNvPr id="91" name="object 100">
              <a:extLst>
                <a:ext uri="{FF2B5EF4-FFF2-40B4-BE49-F238E27FC236}">
                  <a16:creationId xmlns:a16="http://schemas.microsoft.com/office/drawing/2014/main" id="{BA5DB8C4-BC65-03AF-64A9-F0F26145C5E4}"/>
                </a:ext>
              </a:extLst>
            </p:cNvPr>
            <p:cNvSpPr txBox="1"/>
            <p:nvPr/>
          </p:nvSpPr>
          <p:spPr>
            <a:xfrm>
              <a:off x="10130672" y="4596696"/>
              <a:ext cx="388858"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42</a:t>
              </a:r>
            </a:p>
          </p:txBody>
        </p:sp>
        <p:sp>
          <p:nvSpPr>
            <p:cNvPr id="92" name="Rectangle 213">
              <a:extLst>
                <a:ext uri="{FF2B5EF4-FFF2-40B4-BE49-F238E27FC236}">
                  <a16:creationId xmlns:a16="http://schemas.microsoft.com/office/drawing/2014/main" id="{7A54EF59-4F69-8429-D198-51E7557C7846}"/>
                </a:ext>
              </a:extLst>
            </p:cNvPr>
            <p:cNvSpPr/>
            <p:nvPr/>
          </p:nvSpPr>
          <p:spPr>
            <a:xfrm>
              <a:off x="2324100" y="1375410"/>
              <a:ext cx="8001000" cy="3105150"/>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noProof="0"/>
            </a:p>
          </p:txBody>
        </p:sp>
        <p:cxnSp>
          <p:nvCxnSpPr>
            <p:cNvPr id="93" name="Straight Connector 92">
              <a:extLst>
                <a:ext uri="{FF2B5EF4-FFF2-40B4-BE49-F238E27FC236}">
                  <a16:creationId xmlns:a16="http://schemas.microsoft.com/office/drawing/2014/main" id="{EFA19930-2FA3-FF81-DE99-06E12FB28D9E}"/>
                </a:ext>
              </a:extLst>
            </p:cNvPr>
            <p:cNvCxnSpPr/>
            <p:nvPr/>
          </p:nvCxnSpPr>
          <p:spPr>
            <a:xfrm>
              <a:off x="2244090" y="137160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F0C029A0-D8F0-FD19-D53B-642C8F7F3436}"/>
                </a:ext>
              </a:extLst>
            </p:cNvPr>
            <p:cNvCxnSpPr/>
            <p:nvPr/>
          </p:nvCxnSpPr>
          <p:spPr>
            <a:xfrm>
              <a:off x="2244090" y="176022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B9EDA4C8-8540-D97D-747C-A46767601BF1}"/>
                </a:ext>
              </a:extLst>
            </p:cNvPr>
            <p:cNvCxnSpPr/>
            <p:nvPr/>
          </p:nvCxnSpPr>
          <p:spPr>
            <a:xfrm>
              <a:off x="2244090" y="214884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9E02161-E737-B0ED-907B-FAA8AC0B6F41}"/>
                </a:ext>
              </a:extLst>
            </p:cNvPr>
            <p:cNvCxnSpPr/>
            <p:nvPr/>
          </p:nvCxnSpPr>
          <p:spPr>
            <a:xfrm>
              <a:off x="2244090" y="253746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A34E2109-60E9-A8BA-22C4-76336A563371}"/>
                </a:ext>
              </a:extLst>
            </p:cNvPr>
            <p:cNvCxnSpPr/>
            <p:nvPr/>
          </p:nvCxnSpPr>
          <p:spPr>
            <a:xfrm>
              <a:off x="2244090" y="292608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C17B23A2-64AF-B2A1-0A4B-799B790B73B9}"/>
                </a:ext>
              </a:extLst>
            </p:cNvPr>
            <p:cNvCxnSpPr/>
            <p:nvPr/>
          </p:nvCxnSpPr>
          <p:spPr>
            <a:xfrm>
              <a:off x="2244090" y="331470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E77EED77-9A62-5127-3D0B-79DAD4387688}"/>
                </a:ext>
              </a:extLst>
            </p:cNvPr>
            <p:cNvCxnSpPr/>
            <p:nvPr/>
          </p:nvCxnSpPr>
          <p:spPr>
            <a:xfrm>
              <a:off x="2244090" y="370332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3E977A8C-4673-6A66-ACE8-7D993D4093EE}"/>
                </a:ext>
              </a:extLst>
            </p:cNvPr>
            <p:cNvCxnSpPr/>
            <p:nvPr/>
          </p:nvCxnSpPr>
          <p:spPr>
            <a:xfrm>
              <a:off x="2244090" y="409194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ED06180F-69A3-DDF0-F07A-5C9EDB23B15C}"/>
                </a:ext>
              </a:extLst>
            </p:cNvPr>
            <p:cNvCxnSpPr>
              <a:cxnSpLocks/>
            </p:cNvCxnSpPr>
            <p:nvPr/>
          </p:nvCxnSpPr>
          <p:spPr>
            <a:xfrm>
              <a:off x="2244090" y="448056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96DD8F9C-ABB5-23FB-5456-CF25A03E2B45}"/>
                </a:ext>
              </a:extLst>
            </p:cNvPr>
            <p:cNvCxnSpPr>
              <a:cxnSpLocks/>
            </p:cNvCxnSpPr>
            <p:nvPr/>
          </p:nvCxnSpPr>
          <p:spPr>
            <a:xfrm rot="16200000">
              <a:off x="2284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5EE937DD-070D-0542-4153-2AF2E4C181E2}"/>
                </a:ext>
              </a:extLst>
            </p:cNvPr>
            <p:cNvCxnSpPr>
              <a:cxnSpLocks/>
            </p:cNvCxnSpPr>
            <p:nvPr/>
          </p:nvCxnSpPr>
          <p:spPr>
            <a:xfrm rot="16200000">
              <a:off x="3427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64DD416B-8DA7-E960-4515-6B97D5609406}"/>
                </a:ext>
              </a:extLst>
            </p:cNvPr>
            <p:cNvCxnSpPr>
              <a:cxnSpLocks/>
            </p:cNvCxnSpPr>
            <p:nvPr/>
          </p:nvCxnSpPr>
          <p:spPr>
            <a:xfrm rot="16200000">
              <a:off x="4570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07F8CD5E-C125-5D2E-88A9-6A2B625B1554}"/>
                </a:ext>
              </a:extLst>
            </p:cNvPr>
            <p:cNvCxnSpPr>
              <a:cxnSpLocks/>
            </p:cNvCxnSpPr>
            <p:nvPr/>
          </p:nvCxnSpPr>
          <p:spPr>
            <a:xfrm rot="16200000">
              <a:off x="5713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4211150E-7BD2-CD6C-AD5C-8CAD4DA17A62}"/>
                </a:ext>
              </a:extLst>
            </p:cNvPr>
            <p:cNvCxnSpPr>
              <a:cxnSpLocks/>
            </p:cNvCxnSpPr>
            <p:nvPr/>
          </p:nvCxnSpPr>
          <p:spPr>
            <a:xfrm rot="16200000">
              <a:off x="685990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1E4C267D-5BD7-73CC-DA73-1379B773DF09}"/>
                </a:ext>
              </a:extLst>
            </p:cNvPr>
            <p:cNvCxnSpPr>
              <a:cxnSpLocks/>
            </p:cNvCxnSpPr>
            <p:nvPr/>
          </p:nvCxnSpPr>
          <p:spPr>
            <a:xfrm rot="16200000">
              <a:off x="800290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D0E10F30-8DDD-D52C-3D5F-6D634BAE9A2E}"/>
                </a:ext>
              </a:extLst>
            </p:cNvPr>
            <p:cNvCxnSpPr>
              <a:cxnSpLocks/>
            </p:cNvCxnSpPr>
            <p:nvPr/>
          </p:nvCxnSpPr>
          <p:spPr>
            <a:xfrm rot="16200000">
              <a:off x="914590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B341FABC-A665-9AA1-4513-0F48EA87E60E}"/>
                </a:ext>
              </a:extLst>
            </p:cNvPr>
            <p:cNvCxnSpPr>
              <a:cxnSpLocks/>
            </p:cNvCxnSpPr>
            <p:nvPr/>
          </p:nvCxnSpPr>
          <p:spPr>
            <a:xfrm rot="16200000">
              <a:off x="1028128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sp>
          <p:nvSpPr>
            <p:cNvPr id="110" name="object 99">
              <a:extLst>
                <a:ext uri="{FF2B5EF4-FFF2-40B4-BE49-F238E27FC236}">
                  <a16:creationId xmlns:a16="http://schemas.microsoft.com/office/drawing/2014/main" id="{36BFB1D4-C891-FF75-D048-C3F7E0E91A9F}"/>
                </a:ext>
              </a:extLst>
            </p:cNvPr>
            <p:cNvSpPr txBox="1"/>
            <p:nvPr/>
          </p:nvSpPr>
          <p:spPr>
            <a:xfrm>
              <a:off x="3983729" y="4789242"/>
              <a:ext cx="4669715"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b="1" noProof="0">
                  <a:solidFill>
                    <a:srgbClr val="54595B"/>
                  </a:solidFill>
                </a:rPr>
                <a:t>Months since randomisation</a:t>
              </a:r>
            </a:p>
          </p:txBody>
        </p:sp>
        <p:grpSp>
          <p:nvGrpSpPr>
            <p:cNvPr id="111" name="object 96">
              <a:extLst>
                <a:ext uri="{FF2B5EF4-FFF2-40B4-BE49-F238E27FC236}">
                  <a16:creationId xmlns:a16="http://schemas.microsoft.com/office/drawing/2014/main" id="{C1C7B155-FF0A-498C-D5CD-672C9A7D1C48}"/>
                </a:ext>
              </a:extLst>
            </p:cNvPr>
            <p:cNvGrpSpPr/>
            <p:nvPr/>
          </p:nvGrpSpPr>
          <p:grpSpPr>
            <a:xfrm>
              <a:off x="2323593" y="2964156"/>
              <a:ext cx="8008539" cy="1519411"/>
              <a:chOff x="593674" y="3688248"/>
              <a:chExt cx="2034539" cy="788670"/>
            </a:xfrm>
          </p:grpSpPr>
          <p:sp>
            <p:nvSpPr>
              <p:cNvPr id="124" name="object 97">
                <a:extLst>
                  <a:ext uri="{FF2B5EF4-FFF2-40B4-BE49-F238E27FC236}">
                    <a16:creationId xmlns:a16="http://schemas.microsoft.com/office/drawing/2014/main" id="{0970BD65-1A6E-30DF-2DAC-6A514274CDCF}"/>
                  </a:ext>
                </a:extLst>
              </p:cNvPr>
              <p:cNvSpPr/>
              <p:nvPr/>
            </p:nvSpPr>
            <p:spPr>
              <a:xfrm>
                <a:off x="593674" y="3688248"/>
                <a:ext cx="2033905" cy="788670"/>
              </a:xfrm>
              <a:custGeom>
                <a:avLst/>
                <a:gdLst/>
                <a:ahLst/>
                <a:cxnLst/>
                <a:rect l="l" t="t" r="r" b="b"/>
                <a:pathLst>
                  <a:path w="2033905" h="788670">
                    <a:moveTo>
                      <a:pt x="0" y="788060"/>
                    </a:moveTo>
                    <a:lnTo>
                      <a:pt x="0" y="788060"/>
                    </a:lnTo>
                    <a:lnTo>
                      <a:pt x="280263" y="788060"/>
                    </a:lnTo>
                    <a:lnTo>
                      <a:pt x="280263" y="779284"/>
                    </a:lnTo>
                    <a:lnTo>
                      <a:pt x="291414" y="779284"/>
                    </a:lnTo>
                    <a:lnTo>
                      <a:pt x="291414" y="770483"/>
                    </a:lnTo>
                    <a:lnTo>
                      <a:pt x="328002" y="770483"/>
                    </a:lnTo>
                    <a:lnTo>
                      <a:pt x="328002" y="761707"/>
                    </a:lnTo>
                    <a:lnTo>
                      <a:pt x="378980" y="761707"/>
                    </a:lnTo>
                    <a:lnTo>
                      <a:pt x="425145" y="761707"/>
                    </a:lnTo>
                    <a:lnTo>
                      <a:pt x="429958" y="761707"/>
                    </a:lnTo>
                    <a:lnTo>
                      <a:pt x="429958" y="752881"/>
                    </a:lnTo>
                    <a:lnTo>
                      <a:pt x="474535" y="752881"/>
                    </a:lnTo>
                    <a:lnTo>
                      <a:pt x="474535" y="744042"/>
                    </a:lnTo>
                    <a:lnTo>
                      <a:pt x="552526" y="744042"/>
                    </a:lnTo>
                    <a:lnTo>
                      <a:pt x="552526" y="735203"/>
                    </a:lnTo>
                    <a:lnTo>
                      <a:pt x="558927" y="735203"/>
                    </a:lnTo>
                    <a:lnTo>
                      <a:pt x="558927" y="726376"/>
                    </a:lnTo>
                    <a:lnTo>
                      <a:pt x="574840" y="726376"/>
                    </a:lnTo>
                    <a:lnTo>
                      <a:pt x="574840" y="717537"/>
                    </a:lnTo>
                    <a:lnTo>
                      <a:pt x="590765" y="717537"/>
                    </a:lnTo>
                    <a:lnTo>
                      <a:pt x="606679" y="717537"/>
                    </a:lnTo>
                    <a:lnTo>
                      <a:pt x="616254" y="717537"/>
                    </a:lnTo>
                    <a:lnTo>
                      <a:pt x="616254" y="708634"/>
                    </a:lnTo>
                    <a:lnTo>
                      <a:pt x="670331" y="708634"/>
                    </a:lnTo>
                    <a:lnTo>
                      <a:pt x="670331" y="699744"/>
                    </a:lnTo>
                    <a:lnTo>
                      <a:pt x="757961" y="699744"/>
                    </a:lnTo>
                    <a:lnTo>
                      <a:pt x="757961" y="690880"/>
                    </a:lnTo>
                    <a:lnTo>
                      <a:pt x="759548" y="690880"/>
                    </a:lnTo>
                    <a:lnTo>
                      <a:pt x="759548" y="681977"/>
                    </a:lnTo>
                    <a:lnTo>
                      <a:pt x="761136" y="681977"/>
                    </a:lnTo>
                    <a:lnTo>
                      <a:pt x="764298" y="681977"/>
                    </a:lnTo>
                    <a:lnTo>
                      <a:pt x="764298" y="673049"/>
                    </a:lnTo>
                    <a:lnTo>
                      <a:pt x="816863" y="673049"/>
                    </a:lnTo>
                    <a:lnTo>
                      <a:pt x="829614" y="673049"/>
                    </a:lnTo>
                    <a:lnTo>
                      <a:pt x="864616" y="673049"/>
                    </a:lnTo>
                    <a:lnTo>
                      <a:pt x="864616" y="664121"/>
                    </a:lnTo>
                    <a:lnTo>
                      <a:pt x="893279" y="664121"/>
                    </a:lnTo>
                    <a:lnTo>
                      <a:pt x="947419" y="664121"/>
                    </a:lnTo>
                    <a:lnTo>
                      <a:pt x="947419" y="655129"/>
                    </a:lnTo>
                    <a:lnTo>
                      <a:pt x="955408" y="655129"/>
                    </a:lnTo>
                    <a:lnTo>
                      <a:pt x="955408" y="646125"/>
                    </a:lnTo>
                    <a:lnTo>
                      <a:pt x="961758" y="646125"/>
                    </a:lnTo>
                    <a:lnTo>
                      <a:pt x="961758" y="637133"/>
                    </a:lnTo>
                    <a:lnTo>
                      <a:pt x="980833" y="637133"/>
                    </a:lnTo>
                    <a:lnTo>
                      <a:pt x="988822" y="637133"/>
                    </a:lnTo>
                    <a:lnTo>
                      <a:pt x="1055725" y="637133"/>
                    </a:lnTo>
                    <a:lnTo>
                      <a:pt x="1055725" y="628116"/>
                    </a:lnTo>
                    <a:lnTo>
                      <a:pt x="1135303" y="628116"/>
                    </a:lnTo>
                    <a:lnTo>
                      <a:pt x="1135303" y="619061"/>
                    </a:lnTo>
                    <a:lnTo>
                      <a:pt x="1138529" y="619061"/>
                    </a:lnTo>
                    <a:lnTo>
                      <a:pt x="1138529" y="591947"/>
                    </a:lnTo>
                    <a:lnTo>
                      <a:pt x="1146454" y="591947"/>
                    </a:lnTo>
                    <a:lnTo>
                      <a:pt x="1146454" y="582930"/>
                    </a:lnTo>
                    <a:lnTo>
                      <a:pt x="1149629" y="582930"/>
                    </a:lnTo>
                    <a:lnTo>
                      <a:pt x="1149629" y="564819"/>
                    </a:lnTo>
                    <a:lnTo>
                      <a:pt x="1152855" y="564819"/>
                    </a:lnTo>
                    <a:lnTo>
                      <a:pt x="1152855" y="555764"/>
                    </a:lnTo>
                    <a:lnTo>
                      <a:pt x="1163955" y="555764"/>
                    </a:lnTo>
                    <a:lnTo>
                      <a:pt x="1163955" y="546709"/>
                    </a:lnTo>
                    <a:lnTo>
                      <a:pt x="1165542" y="546709"/>
                    </a:lnTo>
                    <a:lnTo>
                      <a:pt x="1165542" y="537654"/>
                    </a:lnTo>
                    <a:lnTo>
                      <a:pt x="1171943" y="537654"/>
                    </a:lnTo>
                    <a:lnTo>
                      <a:pt x="1171943" y="528586"/>
                    </a:lnTo>
                    <a:lnTo>
                      <a:pt x="1183106" y="528586"/>
                    </a:lnTo>
                    <a:lnTo>
                      <a:pt x="1229271" y="528586"/>
                    </a:lnTo>
                    <a:lnTo>
                      <a:pt x="1326400" y="528586"/>
                    </a:lnTo>
                    <a:lnTo>
                      <a:pt x="1326400" y="519468"/>
                    </a:lnTo>
                    <a:lnTo>
                      <a:pt x="1327988" y="519468"/>
                    </a:lnTo>
                    <a:lnTo>
                      <a:pt x="1327988" y="510349"/>
                    </a:lnTo>
                    <a:lnTo>
                      <a:pt x="1331163" y="510349"/>
                    </a:lnTo>
                    <a:lnTo>
                      <a:pt x="1331163" y="501230"/>
                    </a:lnTo>
                    <a:lnTo>
                      <a:pt x="1334325" y="501230"/>
                    </a:lnTo>
                    <a:lnTo>
                      <a:pt x="1334325" y="482968"/>
                    </a:lnTo>
                    <a:lnTo>
                      <a:pt x="1335913" y="482968"/>
                    </a:lnTo>
                    <a:lnTo>
                      <a:pt x="1335913" y="473849"/>
                    </a:lnTo>
                    <a:lnTo>
                      <a:pt x="1337564" y="473849"/>
                    </a:lnTo>
                    <a:lnTo>
                      <a:pt x="1337564" y="464693"/>
                    </a:lnTo>
                    <a:lnTo>
                      <a:pt x="1339151" y="464693"/>
                    </a:lnTo>
                    <a:lnTo>
                      <a:pt x="1339151" y="446392"/>
                    </a:lnTo>
                    <a:lnTo>
                      <a:pt x="1340739" y="446392"/>
                    </a:lnTo>
                    <a:lnTo>
                      <a:pt x="1340739" y="428129"/>
                    </a:lnTo>
                    <a:lnTo>
                      <a:pt x="1342326" y="428129"/>
                    </a:lnTo>
                    <a:lnTo>
                      <a:pt x="1342326" y="409829"/>
                    </a:lnTo>
                    <a:lnTo>
                      <a:pt x="1347076" y="409829"/>
                    </a:lnTo>
                    <a:lnTo>
                      <a:pt x="1347076" y="400672"/>
                    </a:lnTo>
                    <a:lnTo>
                      <a:pt x="1350251" y="400672"/>
                    </a:lnTo>
                    <a:lnTo>
                      <a:pt x="1358239" y="400672"/>
                    </a:lnTo>
                    <a:lnTo>
                      <a:pt x="1358239" y="391490"/>
                    </a:lnTo>
                    <a:lnTo>
                      <a:pt x="1364576" y="391490"/>
                    </a:lnTo>
                    <a:lnTo>
                      <a:pt x="1393240" y="391490"/>
                    </a:lnTo>
                    <a:lnTo>
                      <a:pt x="1393240" y="382308"/>
                    </a:lnTo>
                    <a:lnTo>
                      <a:pt x="1399641" y="382308"/>
                    </a:lnTo>
                    <a:lnTo>
                      <a:pt x="1399641" y="373100"/>
                    </a:lnTo>
                    <a:lnTo>
                      <a:pt x="1420304" y="373100"/>
                    </a:lnTo>
                    <a:lnTo>
                      <a:pt x="1420304" y="363918"/>
                    </a:lnTo>
                    <a:lnTo>
                      <a:pt x="1487208" y="363918"/>
                    </a:lnTo>
                    <a:lnTo>
                      <a:pt x="1499946" y="363918"/>
                    </a:lnTo>
                    <a:lnTo>
                      <a:pt x="1517446" y="363918"/>
                    </a:lnTo>
                    <a:lnTo>
                      <a:pt x="1517446" y="345427"/>
                    </a:lnTo>
                    <a:lnTo>
                      <a:pt x="1520621" y="345427"/>
                    </a:lnTo>
                    <a:lnTo>
                      <a:pt x="1528610" y="345427"/>
                    </a:lnTo>
                    <a:lnTo>
                      <a:pt x="1528610" y="316395"/>
                    </a:lnTo>
                    <a:lnTo>
                      <a:pt x="1530197" y="316395"/>
                    </a:lnTo>
                    <a:lnTo>
                      <a:pt x="1530197" y="287083"/>
                    </a:lnTo>
                    <a:lnTo>
                      <a:pt x="1533359" y="287083"/>
                    </a:lnTo>
                    <a:lnTo>
                      <a:pt x="1533359" y="277266"/>
                    </a:lnTo>
                    <a:lnTo>
                      <a:pt x="1534947" y="277266"/>
                    </a:lnTo>
                    <a:lnTo>
                      <a:pt x="1534947" y="267360"/>
                    </a:lnTo>
                    <a:lnTo>
                      <a:pt x="1536598" y="267360"/>
                    </a:lnTo>
                    <a:lnTo>
                      <a:pt x="1536598" y="257454"/>
                    </a:lnTo>
                    <a:lnTo>
                      <a:pt x="1538185" y="257454"/>
                    </a:lnTo>
                    <a:lnTo>
                      <a:pt x="1538185" y="247484"/>
                    </a:lnTo>
                    <a:lnTo>
                      <a:pt x="1539773" y="247484"/>
                    </a:lnTo>
                    <a:lnTo>
                      <a:pt x="1539773" y="237477"/>
                    </a:lnTo>
                    <a:lnTo>
                      <a:pt x="1582762" y="237477"/>
                    </a:lnTo>
                    <a:lnTo>
                      <a:pt x="1582762" y="226847"/>
                    </a:lnTo>
                    <a:lnTo>
                      <a:pt x="1651241" y="226847"/>
                    </a:lnTo>
                    <a:lnTo>
                      <a:pt x="1651241" y="214439"/>
                    </a:lnTo>
                    <a:lnTo>
                      <a:pt x="1714893" y="214439"/>
                    </a:lnTo>
                    <a:lnTo>
                      <a:pt x="1714893" y="201218"/>
                    </a:lnTo>
                    <a:lnTo>
                      <a:pt x="1716481" y="201218"/>
                    </a:lnTo>
                    <a:lnTo>
                      <a:pt x="1716481" y="187934"/>
                    </a:lnTo>
                    <a:lnTo>
                      <a:pt x="1718068" y="187934"/>
                    </a:lnTo>
                    <a:lnTo>
                      <a:pt x="1718068" y="174586"/>
                    </a:lnTo>
                    <a:lnTo>
                      <a:pt x="1719656" y="174586"/>
                    </a:lnTo>
                    <a:lnTo>
                      <a:pt x="1721307" y="174586"/>
                    </a:lnTo>
                    <a:lnTo>
                      <a:pt x="1722882" y="174586"/>
                    </a:lnTo>
                    <a:lnTo>
                      <a:pt x="1722882" y="160959"/>
                    </a:lnTo>
                    <a:lnTo>
                      <a:pt x="1724469" y="160959"/>
                    </a:lnTo>
                    <a:lnTo>
                      <a:pt x="1724469" y="147231"/>
                    </a:lnTo>
                    <a:lnTo>
                      <a:pt x="1726057" y="147231"/>
                    </a:lnTo>
                    <a:lnTo>
                      <a:pt x="1729232" y="147231"/>
                    </a:lnTo>
                    <a:lnTo>
                      <a:pt x="1740382" y="147231"/>
                    </a:lnTo>
                    <a:lnTo>
                      <a:pt x="1740382" y="132943"/>
                    </a:lnTo>
                    <a:lnTo>
                      <a:pt x="1773808" y="132943"/>
                    </a:lnTo>
                    <a:lnTo>
                      <a:pt x="1773808" y="117195"/>
                    </a:lnTo>
                    <a:lnTo>
                      <a:pt x="1899602" y="117195"/>
                    </a:lnTo>
                    <a:lnTo>
                      <a:pt x="1899602" y="95046"/>
                    </a:lnTo>
                    <a:lnTo>
                      <a:pt x="1901189" y="95046"/>
                    </a:lnTo>
                    <a:lnTo>
                      <a:pt x="1902777" y="95046"/>
                    </a:lnTo>
                    <a:lnTo>
                      <a:pt x="1904415" y="95046"/>
                    </a:lnTo>
                    <a:lnTo>
                      <a:pt x="1906003" y="95046"/>
                    </a:lnTo>
                    <a:lnTo>
                      <a:pt x="1906003" y="72263"/>
                    </a:lnTo>
                    <a:lnTo>
                      <a:pt x="1907590" y="72263"/>
                    </a:lnTo>
                    <a:lnTo>
                      <a:pt x="1909178" y="72263"/>
                    </a:lnTo>
                    <a:lnTo>
                      <a:pt x="1912353" y="72263"/>
                    </a:lnTo>
                    <a:lnTo>
                      <a:pt x="1915515" y="72263"/>
                    </a:lnTo>
                    <a:lnTo>
                      <a:pt x="1915515" y="24714"/>
                    </a:lnTo>
                    <a:lnTo>
                      <a:pt x="1918754" y="24714"/>
                    </a:lnTo>
                    <a:lnTo>
                      <a:pt x="1921916" y="24714"/>
                    </a:lnTo>
                    <a:lnTo>
                      <a:pt x="1921916" y="0"/>
                    </a:lnTo>
                    <a:lnTo>
                      <a:pt x="2032469" y="0"/>
                    </a:lnTo>
                    <a:lnTo>
                      <a:pt x="2033841" y="0"/>
                    </a:lnTo>
                  </a:path>
                </a:pathLst>
              </a:custGeom>
              <a:ln w="28575">
                <a:solidFill>
                  <a:srgbClr val="54595B"/>
                </a:solidFill>
                <a:miter lim="800000"/>
              </a:ln>
            </p:spPr>
            <p:txBody>
              <a:bodyPr wrap="square" lIns="0" tIns="0" rIns="0" bIns="0" rtlCol="0"/>
              <a:lstStyle/>
              <a:p>
                <a:endParaRPr lang="en-GB" sz="1400" noProof="0"/>
              </a:p>
            </p:txBody>
          </p:sp>
          <p:sp>
            <p:nvSpPr>
              <p:cNvPr id="125" name="object 98">
                <a:extLst>
                  <a:ext uri="{FF2B5EF4-FFF2-40B4-BE49-F238E27FC236}">
                    <a16:creationId xmlns:a16="http://schemas.microsoft.com/office/drawing/2014/main" id="{7E12CD68-AE6D-CB09-4233-9DDC0769D593}"/>
                  </a:ext>
                </a:extLst>
              </p:cNvPr>
              <p:cNvSpPr/>
              <p:nvPr/>
            </p:nvSpPr>
            <p:spPr>
              <a:xfrm>
                <a:off x="593674" y="3865960"/>
                <a:ext cx="2034539" cy="610870"/>
              </a:xfrm>
              <a:custGeom>
                <a:avLst/>
                <a:gdLst/>
                <a:ahLst/>
                <a:cxnLst/>
                <a:rect l="l" t="t" r="r" b="b"/>
                <a:pathLst>
                  <a:path w="2034539" h="610870">
                    <a:moveTo>
                      <a:pt x="0" y="610349"/>
                    </a:moveTo>
                    <a:lnTo>
                      <a:pt x="46164" y="610349"/>
                    </a:lnTo>
                    <a:lnTo>
                      <a:pt x="47802" y="610349"/>
                    </a:lnTo>
                    <a:lnTo>
                      <a:pt x="143294" y="610349"/>
                    </a:lnTo>
                    <a:lnTo>
                      <a:pt x="179946" y="610349"/>
                    </a:lnTo>
                    <a:lnTo>
                      <a:pt x="179946" y="601357"/>
                    </a:lnTo>
                    <a:lnTo>
                      <a:pt x="200621" y="601357"/>
                    </a:lnTo>
                    <a:lnTo>
                      <a:pt x="280263" y="601357"/>
                    </a:lnTo>
                    <a:lnTo>
                      <a:pt x="286600" y="601357"/>
                    </a:lnTo>
                    <a:lnTo>
                      <a:pt x="286600" y="592328"/>
                    </a:lnTo>
                    <a:lnTo>
                      <a:pt x="339166" y="592328"/>
                    </a:lnTo>
                    <a:lnTo>
                      <a:pt x="382155" y="592328"/>
                    </a:lnTo>
                    <a:lnTo>
                      <a:pt x="423557" y="592328"/>
                    </a:lnTo>
                    <a:lnTo>
                      <a:pt x="423557" y="583209"/>
                    </a:lnTo>
                    <a:lnTo>
                      <a:pt x="428307" y="583209"/>
                    </a:lnTo>
                    <a:lnTo>
                      <a:pt x="431545" y="583209"/>
                    </a:lnTo>
                    <a:lnTo>
                      <a:pt x="441058" y="583209"/>
                    </a:lnTo>
                    <a:lnTo>
                      <a:pt x="441058" y="574090"/>
                    </a:lnTo>
                    <a:lnTo>
                      <a:pt x="563689" y="574090"/>
                    </a:lnTo>
                    <a:lnTo>
                      <a:pt x="563689" y="564946"/>
                    </a:lnTo>
                    <a:lnTo>
                      <a:pt x="568439" y="564946"/>
                    </a:lnTo>
                    <a:lnTo>
                      <a:pt x="568439" y="555828"/>
                    </a:lnTo>
                    <a:lnTo>
                      <a:pt x="570026" y="555828"/>
                    </a:lnTo>
                    <a:lnTo>
                      <a:pt x="571677" y="555828"/>
                    </a:lnTo>
                    <a:lnTo>
                      <a:pt x="578015" y="555828"/>
                    </a:lnTo>
                    <a:lnTo>
                      <a:pt x="578015" y="546646"/>
                    </a:lnTo>
                    <a:lnTo>
                      <a:pt x="579602" y="546646"/>
                    </a:lnTo>
                    <a:lnTo>
                      <a:pt x="579602" y="537464"/>
                    </a:lnTo>
                    <a:lnTo>
                      <a:pt x="581190" y="537464"/>
                    </a:lnTo>
                    <a:lnTo>
                      <a:pt x="587590" y="537464"/>
                    </a:lnTo>
                    <a:lnTo>
                      <a:pt x="738809" y="537464"/>
                    </a:lnTo>
                    <a:lnTo>
                      <a:pt x="738809" y="528243"/>
                    </a:lnTo>
                    <a:lnTo>
                      <a:pt x="756373" y="528243"/>
                    </a:lnTo>
                    <a:lnTo>
                      <a:pt x="756373" y="519036"/>
                    </a:lnTo>
                    <a:lnTo>
                      <a:pt x="759548" y="519036"/>
                    </a:lnTo>
                    <a:lnTo>
                      <a:pt x="759548" y="472935"/>
                    </a:lnTo>
                    <a:lnTo>
                      <a:pt x="762723" y="472935"/>
                    </a:lnTo>
                    <a:lnTo>
                      <a:pt x="762723" y="463689"/>
                    </a:lnTo>
                    <a:lnTo>
                      <a:pt x="796137" y="463689"/>
                    </a:lnTo>
                    <a:lnTo>
                      <a:pt x="796137" y="454469"/>
                    </a:lnTo>
                    <a:lnTo>
                      <a:pt x="805713" y="454469"/>
                    </a:lnTo>
                    <a:lnTo>
                      <a:pt x="805713" y="445262"/>
                    </a:lnTo>
                    <a:lnTo>
                      <a:pt x="944257" y="445262"/>
                    </a:lnTo>
                    <a:lnTo>
                      <a:pt x="949007" y="445262"/>
                    </a:lnTo>
                    <a:lnTo>
                      <a:pt x="955408" y="445262"/>
                    </a:lnTo>
                    <a:lnTo>
                      <a:pt x="955408" y="435978"/>
                    </a:lnTo>
                    <a:lnTo>
                      <a:pt x="961758" y="435978"/>
                    </a:lnTo>
                    <a:lnTo>
                      <a:pt x="995172" y="435978"/>
                    </a:lnTo>
                    <a:lnTo>
                      <a:pt x="995172" y="426707"/>
                    </a:lnTo>
                    <a:lnTo>
                      <a:pt x="1001572" y="426707"/>
                    </a:lnTo>
                    <a:lnTo>
                      <a:pt x="1001572" y="417423"/>
                    </a:lnTo>
                    <a:lnTo>
                      <a:pt x="1009497" y="417423"/>
                    </a:lnTo>
                    <a:lnTo>
                      <a:pt x="1009497" y="408114"/>
                    </a:lnTo>
                    <a:lnTo>
                      <a:pt x="1027061" y="408114"/>
                    </a:lnTo>
                    <a:lnTo>
                      <a:pt x="1027061" y="398843"/>
                    </a:lnTo>
                    <a:lnTo>
                      <a:pt x="1144866" y="398843"/>
                    </a:lnTo>
                    <a:lnTo>
                      <a:pt x="1144866" y="389534"/>
                    </a:lnTo>
                    <a:lnTo>
                      <a:pt x="1146454" y="389534"/>
                    </a:lnTo>
                    <a:lnTo>
                      <a:pt x="1146454" y="380263"/>
                    </a:lnTo>
                    <a:lnTo>
                      <a:pt x="1149629" y="380263"/>
                    </a:lnTo>
                    <a:lnTo>
                      <a:pt x="1149629" y="370979"/>
                    </a:lnTo>
                    <a:lnTo>
                      <a:pt x="1152855" y="370979"/>
                    </a:lnTo>
                    <a:lnTo>
                      <a:pt x="1154442" y="370979"/>
                    </a:lnTo>
                    <a:lnTo>
                      <a:pt x="1154442" y="361670"/>
                    </a:lnTo>
                    <a:lnTo>
                      <a:pt x="1167193" y="361670"/>
                    </a:lnTo>
                    <a:lnTo>
                      <a:pt x="1205357" y="361670"/>
                    </a:lnTo>
                    <a:lnTo>
                      <a:pt x="1205357" y="352336"/>
                    </a:lnTo>
                    <a:lnTo>
                      <a:pt x="1264272" y="352336"/>
                    </a:lnTo>
                    <a:lnTo>
                      <a:pt x="1273835" y="352336"/>
                    </a:lnTo>
                    <a:lnTo>
                      <a:pt x="1273835" y="342963"/>
                    </a:lnTo>
                    <a:lnTo>
                      <a:pt x="1326400" y="342963"/>
                    </a:lnTo>
                    <a:lnTo>
                      <a:pt x="1326400" y="324256"/>
                    </a:lnTo>
                    <a:lnTo>
                      <a:pt x="1327988" y="324256"/>
                    </a:lnTo>
                    <a:lnTo>
                      <a:pt x="1327988" y="314883"/>
                    </a:lnTo>
                    <a:lnTo>
                      <a:pt x="1329575" y="314883"/>
                    </a:lnTo>
                    <a:lnTo>
                      <a:pt x="1329575" y="305536"/>
                    </a:lnTo>
                    <a:lnTo>
                      <a:pt x="1331163" y="305536"/>
                    </a:lnTo>
                    <a:lnTo>
                      <a:pt x="1331163" y="296164"/>
                    </a:lnTo>
                    <a:lnTo>
                      <a:pt x="1339151" y="296164"/>
                    </a:lnTo>
                    <a:lnTo>
                      <a:pt x="1339151" y="277456"/>
                    </a:lnTo>
                    <a:lnTo>
                      <a:pt x="1342326" y="277456"/>
                    </a:lnTo>
                    <a:lnTo>
                      <a:pt x="1343901" y="277456"/>
                    </a:lnTo>
                    <a:lnTo>
                      <a:pt x="1343901" y="258686"/>
                    </a:lnTo>
                    <a:lnTo>
                      <a:pt x="1345488" y="258686"/>
                    </a:lnTo>
                    <a:lnTo>
                      <a:pt x="1345488" y="249313"/>
                    </a:lnTo>
                    <a:lnTo>
                      <a:pt x="1507934" y="249313"/>
                    </a:lnTo>
                    <a:lnTo>
                      <a:pt x="1512697" y="249313"/>
                    </a:lnTo>
                    <a:lnTo>
                      <a:pt x="1517446" y="249313"/>
                    </a:lnTo>
                    <a:lnTo>
                      <a:pt x="1517446" y="239877"/>
                    </a:lnTo>
                    <a:lnTo>
                      <a:pt x="1519034" y="239877"/>
                    </a:lnTo>
                    <a:lnTo>
                      <a:pt x="1519034" y="220624"/>
                    </a:lnTo>
                    <a:lnTo>
                      <a:pt x="1520621" y="220624"/>
                    </a:lnTo>
                    <a:lnTo>
                      <a:pt x="1522272" y="220624"/>
                    </a:lnTo>
                    <a:lnTo>
                      <a:pt x="1523847" y="220624"/>
                    </a:lnTo>
                    <a:lnTo>
                      <a:pt x="1523847" y="210845"/>
                    </a:lnTo>
                    <a:lnTo>
                      <a:pt x="1533359" y="210845"/>
                    </a:lnTo>
                    <a:lnTo>
                      <a:pt x="1533359" y="200621"/>
                    </a:lnTo>
                    <a:lnTo>
                      <a:pt x="1538185" y="200621"/>
                    </a:lnTo>
                    <a:lnTo>
                      <a:pt x="1538185" y="190398"/>
                    </a:lnTo>
                    <a:lnTo>
                      <a:pt x="1539773" y="190398"/>
                    </a:lnTo>
                    <a:lnTo>
                      <a:pt x="1539773" y="180022"/>
                    </a:lnTo>
                    <a:lnTo>
                      <a:pt x="1541348" y="180022"/>
                    </a:lnTo>
                    <a:lnTo>
                      <a:pt x="1541348" y="169481"/>
                    </a:lnTo>
                    <a:lnTo>
                      <a:pt x="1605013" y="169481"/>
                    </a:lnTo>
                    <a:lnTo>
                      <a:pt x="1605013" y="158051"/>
                    </a:lnTo>
                    <a:lnTo>
                      <a:pt x="1630502" y="158051"/>
                    </a:lnTo>
                    <a:lnTo>
                      <a:pt x="1630502" y="146100"/>
                    </a:lnTo>
                    <a:lnTo>
                      <a:pt x="1641665" y="146100"/>
                    </a:lnTo>
                    <a:lnTo>
                      <a:pt x="1641665" y="133946"/>
                    </a:lnTo>
                    <a:lnTo>
                      <a:pt x="1690992" y="133946"/>
                    </a:lnTo>
                    <a:lnTo>
                      <a:pt x="1690992" y="120891"/>
                    </a:lnTo>
                    <a:lnTo>
                      <a:pt x="1695818" y="120891"/>
                    </a:lnTo>
                    <a:lnTo>
                      <a:pt x="1698980" y="120891"/>
                    </a:lnTo>
                    <a:lnTo>
                      <a:pt x="1710143" y="120891"/>
                    </a:lnTo>
                    <a:lnTo>
                      <a:pt x="1710143" y="107632"/>
                    </a:lnTo>
                    <a:lnTo>
                      <a:pt x="1713318" y="107632"/>
                    </a:lnTo>
                    <a:lnTo>
                      <a:pt x="1714893" y="107632"/>
                    </a:lnTo>
                    <a:lnTo>
                      <a:pt x="1716481" y="107632"/>
                    </a:lnTo>
                    <a:lnTo>
                      <a:pt x="1716481" y="94259"/>
                    </a:lnTo>
                    <a:lnTo>
                      <a:pt x="1718068" y="94259"/>
                    </a:lnTo>
                    <a:lnTo>
                      <a:pt x="1724469" y="94259"/>
                    </a:lnTo>
                    <a:lnTo>
                      <a:pt x="1726057" y="94259"/>
                    </a:lnTo>
                    <a:lnTo>
                      <a:pt x="1729232" y="94259"/>
                    </a:lnTo>
                    <a:lnTo>
                      <a:pt x="1729232" y="80467"/>
                    </a:lnTo>
                    <a:lnTo>
                      <a:pt x="1730819" y="80467"/>
                    </a:lnTo>
                    <a:lnTo>
                      <a:pt x="1730819" y="66522"/>
                    </a:lnTo>
                    <a:lnTo>
                      <a:pt x="1740382" y="66522"/>
                    </a:lnTo>
                    <a:lnTo>
                      <a:pt x="1772221" y="66522"/>
                    </a:lnTo>
                    <a:lnTo>
                      <a:pt x="1772221" y="51879"/>
                    </a:lnTo>
                    <a:lnTo>
                      <a:pt x="1773808" y="51879"/>
                    </a:lnTo>
                    <a:lnTo>
                      <a:pt x="1773808" y="37172"/>
                    </a:lnTo>
                    <a:lnTo>
                      <a:pt x="1775383" y="37172"/>
                    </a:lnTo>
                    <a:lnTo>
                      <a:pt x="1807286" y="37172"/>
                    </a:lnTo>
                    <a:lnTo>
                      <a:pt x="1807286" y="21551"/>
                    </a:lnTo>
                    <a:lnTo>
                      <a:pt x="1939417" y="21551"/>
                    </a:lnTo>
                    <a:lnTo>
                      <a:pt x="1939417" y="0"/>
                    </a:lnTo>
                    <a:lnTo>
                      <a:pt x="2034006" y="0"/>
                    </a:lnTo>
                    <a:lnTo>
                      <a:pt x="2030069" y="0"/>
                    </a:lnTo>
                  </a:path>
                </a:pathLst>
              </a:custGeom>
              <a:ln w="28575">
                <a:solidFill>
                  <a:srgbClr val="669BD2"/>
                </a:solidFill>
                <a:miter lim="800000"/>
              </a:ln>
            </p:spPr>
            <p:txBody>
              <a:bodyPr wrap="square" lIns="0" tIns="0" rIns="0" bIns="0" rtlCol="0"/>
              <a:lstStyle/>
              <a:p>
                <a:endParaRPr lang="en-GB" sz="1400" noProof="0"/>
              </a:p>
            </p:txBody>
          </p:sp>
        </p:grpSp>
        <p:grpSp>
          <p:nvGrpSpPr>
            <p:cNvPr id="112" name="Group 111">
              <a:extLst>
                <a:ext uri="{FF2B5EF4-FFF2-40B4-BE49-F238E27FC236}">
                  <a16:creationId xmlns:a16="http://schemas.microsoft.com/office/drawing/2014/main" id="{469F32EF-E4A0-09D9-8A25-E2819545F880}"/>
                </a:ext>
              </a:extLst>
            </p:cNvPr>
            <p:cNvGrpSpPr>
              <a:grpSpLocks/>
            </p:cNvGrpSpPr>
            <p:nvPr/>
          </p:nvGrpSpPr>
          <p:grpSpPr>
            <a:xfrm>
              <a:off x="2040551" y="5128359"/>
              <a:ext cx="8584281" cy="432495"/>
              <a:chOff x="2032460" y="5134335"/>
              <a:chExt cx="8584281" cy="432495"/>
            </a:xfrm>
          </p:grpSpPr>
          <p:sp>
            <p:nvSpPr>
              <p:cNvPr id="115" name="object 147">
                <a:extLst>
                  <a:ext uri="{FF2B5EF4-FFF2-40B4-BE49-F238E27FC236}">
                    <a16:creationId xmlns:a16="http://schemas.microsoft.com/office/drawing/2014/main" id="{4EF82CB2-5F2E-188A-F2DC-CBD5C68B25D5}"/>
                  </a:ext>
                </a:extLst>
              </p:cNvPr>
              <p:cNvSpPr txBox="1">
                <a:spLocks/>
              </p:cNvSpPr>
              <p:nvPr/>
            </p:nvSpPr>
            <p:spPr>
              <a:xfrm>
                <a:off x="3183209"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451</a:t>
                </a:r>
              </a:p>
              <a:p>
                <a:r>
                  <a:rPr lang="en-GB" sz="1050" noProof="0">
                    <a:solidFill>
                      <a:srgbClr val="669BD2"/>
                    </a:solidFill>
                  </a:rPr>
                  <a:t>437</a:t>
                </a:r>
              </a:p>
            </p:txBody>
          </p:sp>
          <p:sp>
            <p:nvSpPr>
              <p:cNvPr id="116" name="object 148">
                <a:extLst>
                  <a:ext uri="{FF2B5EF4-FFF2-40B4-BE49-F238E27FC236}">
                    <a16:creationId xmlns:a16="http://schemas.microsoft.com/office/drawing/2014/main" id="{7BFBD62A-092A-6208-E21F-DFC45C3BBE33}"/>
                  </a:ext>
                </a:extLst>
              </p:cNvPr>
              <p:cNvSpPr txBox="1">
                <a:spLocks/>
              </p:cNvSpPr>
              <p:nvPr/>
            </p:nvSpPr>
            <p:spPr>
              <a:xfrm>
                <a:off x="4324917"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441</a:t>
                </a:r>
              </a:p>
              <a:p>
                <a:r>
                  <a:rPr lang="en-GB" sz="1050" noProof="0">
                    <a:solidFill>
                      <a:srgbClr val="669BD2"/>
                    </a:solidFill>
                  </a:rPr>
                  <a:t>424</a:t>
                </a:r>
              </a:p>
            </p:txBody>
          </p:sp>
          <p:sp>
            <p:nvSpPr>
              <p:cNvPr id="117" name="object 149">
                <a:extLst>
                  <a:ext uri="{FF2B5EF4-FFF2-40B4-BE49-F238E27FC236}">
                    <a16:creationId xmlns:a16="http://schemas.microsoft.com/office/drawing/2014/main" id="{500C6308-20A4-490D-6F9B-8629B0DB8A97}"/>
                  </a:ext>
                </a:extLst>
              </p:cNvPr>
              <p:cNvSpPr txBox="1">
                <a:spLocks/>
              </p:cNvSpPr>
              <p:nvPr/>
            </p:nvSpPr>
            <p:spPr>
              <a:xfrm>
                <a:off x="5466625"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430</a:t>
                </a:r>
              </a:p>
              <a:p>
                <a:r>
                  <a:rPr lang="en-GB" sz="1050" noProof="0">
                    <a:solidFill>
                      <a:srgbClr val="669BD2"/>
                    </a:solidFill>
                  </a:rPr>
                  <a:t>413</a:t>
                </a:r>
              </a:p>
            </p:txBody>
          </p:sp>
          <p:sp>
            <p:nvSpPr>
              <p:cNvPr id="118" name="object 150">
                <a:extLst>
                  <a:ext uri="{FF2B5EF4-FFF2-40B4-BE49-F238E27FC236}">
                    <a16:creationId xmlns:a16="http://schemas.microsoft.com/office/drawing/2014/main" id="{49986AAE-0C57-56F9-1297-190BFF58076E}"/>
                  </a:ext>
                </a:extLst>
              </p:cNvPr>
              <p:cNvSpPr txBox="1">
                <a:spLocks/>
              </p:cNvSpPr>
              <p:nvPr/>
            </p:nvSpPr>
            <p:spPr>
              <a:xfrm>
                <a:off x="6608336"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413</a:t>
                </a:r>
              </a:p>
              <a:p>
                <a:r>
                  <a:rPr lang="en-GB" sz="1050" noProof="0">
                    <a:solidFill>
                      <a:srgbClr val="669BD2"/>
                    </a:solidFill>
                  </a:rPr>
                  <a:t>400</a:t>
                </a:r>
              </a:p>
            </p:txBody>
          </p:sp>
          <p:sp>
            <p:nvSpPr>
              <p:cNvPr id="119" name="object 151">
                <a:extLst>
                  <a:ext uri="{FF2B5EF4-FFF2-40B4-BE49-F238E27FC236}">
                    <a16:creationId xmlns:a16="http://schemas.microsoft.com/office/drawing/2014/main" id="{F49BBBA7-6B60-BDD3-591C-4ABC1443F63C}"/>
                  </a:ext>
                </a:extLst>
              </p:cNvPr>
              <p:cNvSpPr txBox="1">
                <a:spLocks/>
              </p:cNvSpPr>
              <p:nvPr/>
            </p:nvSpPr>
            <p:spPr>
              <a:xfrm>
                <a:off x="7750044"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386</a:t>
                </a:r>
              </a:p>
              <a:p>
                <a:r>
                  <a:rPr lang="en-GB" sz="1050" noProof="0">
                    <a:solidFill>
                      <a:srgbClr val="669BD2"/>
                    </a:solidFill>
                  </a:rPr>
                  <a:t>385</a:t>
                </a:r>
              </a:p>
            </p:txBody>
          </p:sp>
          <p:sp>
            <p:nvSpPr>
              <p:cNvPr id="120" name="object 152">
                <a:extLst>
                  <a:ext uri="{FF2B5EF4-FFF2-40B4-BE49-F238E27FC236}">
                    <a16:creationId xmlns:a16="http://schemas.microsoft.com/office/drawing/2014/main" id="{6576253B-AFA1-EF30-D301-6BD4EEEE6EA3}"/>
                  </a:ext>
                </a:extLst>
              </p:cNvPr>
              <p:cNvSpPr txBox="1">
                <a:spLocks/>
              </p:cNvSpPr>
              <p:nvPr/>
            </p:nvSpPr>
            <p:spPr>
              <a:xfrm>
                <a:off x="8891754"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228</a:t>
                </a:r>
              </a:p>
              <a:p>
                <a:r>
                  <a:rPr lang="en-GB" sz="1050" noProof="0">
                    <a:solidFill>
                      <a:srgbClr val="669BD2"/>
                    </a:solidFill>
                  </a:rPr>
                  <a:t>244</a:t>
                </a:r>
              </a:p>
            </p:txBody>
          </p:sp>
          <p:sp>
            <p:nvSpPr>
              <p:cNvPr id="121" name="object 153">
                <a:extLst>
                  <a:ext uri="{FF2B5EF4-FFF2-40B4-BE49-F238E27FC236}">
                    <a16:creationId xmlns:a16="http://schemas.microsoft.com/office/drawing/2014/main" id="{9446E21A-8097-F0D4-CCB9-5A8CBB305FA3}"/>
                  </a:ext>
                </a:extLst>
              </p:cNvPr>
              <p:cNvSpPr txBox="1">
                <a:spLocks/>
              </p:cNvSpPr>
              <p:nvPr/>
            </p:nvSpPr>
            <p:spPr>
              <a:xfrm>
                <a:off x="10033457"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92</a:t>
                </a:r>
              </a:p>
              <a:p>
                <a:r>
                  <a:rPr lang="en-GB" sz="1050" noProof="0">
                    <a:solidFill>
                      <a:srgbClr val="669BD2"/>
                    </a:solidFill>
                  </a:rPr>
                  <a:t>110</a:t>
                </a:r>
              </a:p>
            </p:txBody>
          </p:sp>
          <p:sp>
            <p:nvSpPr>
              <p:cNvPr id="122" name="object 147">
                <a:extLst>
                  <a:ext uri="{FF2B5EF4-FFF2-40B4-BE49-F238E27FC236}">
                    <a16:creationId xmlns:a16="http://schemas.microsoft.com/office/drawing/2014/main" id="{A64BF45C-6D0D-0A01-514A-A8AEE347C7CD}"/>
                  </a:ext>
                </a:extLst>
              </p:cNvPr>
              <p:cNvSpPr txBox="1">
                <a:spLocks/>
              </p:cNvSpPr>
              <p:nvPr/>
            </p:nvSpPr>
            <p:spPr>
              <a:xfrm>
                <a:off x="2032460" y="5134335"/>
                <a:ext cx="583284" cy="432495"/>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457</a:t>
                </a:r>
              </a:p>
              <a:p>
                <a:r>
                  <a:rPr lang="en-GB" sz="1050" noProof="0">
                    <a:solidFill>
                      <a:srgbClr val="669BD2"/>
                    </a:solidFill>
                  </a:rPr>
                  <a:t>446</a:t>
                </a:r>
              </a:p>
            </p:txBody>
          </p:sp>
        </p:grpSp>
        <p:sp>
          <p:nvSpPr>
            <p:cNvPr id="113" name="object 99">
              <a:extLst>
                <a:ext uri="{FF2B5EF4-FFF2-40B4-BE49-F238E27FC236}">
                  <a16:creationId xmlns:a16="http://schemas.microsoft.com/office/drawing/2014/main" id="{089FD5F2-5BBB-C721-79E8-7BCA42E176A9}"/>
                </a:ext>
              </a:extLst>
            </p:cNvPr>
            <p:cNvSpPr txBox="1"/>
            <p:nvPr/>
          </p:nvSpPr>
          <p:spPr>
            <a:xfrm>
              <a:off x="8266280" y="2777791"/>
              <a:ext cx="1331023"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b="1" noProof="0">
                  <a:solidFill>
                    <a:srgbClr val="54595B"/>
                  </a:solidFill>
                </a:rPr>
                <a:t>Placebo</a:t>
              </a:r>
              <a:endParaRPr lang="en-GB" sz="1050" b="1" noProof="0">
                <a:solidFill>
                  <a:srgbClr val="000000"/>
                </a:solidFill>
              </a:endParaRPr>
            </a:p>
          </p:txBody>
        </p:sp>
        <p:sp>
          <p:nvSpPr>
            <p:cNvPr id="114" name="object 99">
              <a:extLst>
                <a:ext uri="{FF2B5EF4-FFF2-40B4-BE49-F238E27FC236}">
                  <a16:creationId xmlns:a16="http://schemas.microsoft.com/office/drawing/2014/main" id="{EDE2076C-ABA8-BD4A-C9A3-8F07E96CC4D7}"/>
                </a:ext>
              </a:extLst>
            </p:cNvPr>
            <p:cNvSpPr txBox="1"/>
            <p:nvPr/>
          </p:nvSpPr>
          <p:spPr>
            <a:xfrm>
              <a:off x="8538871" y="3713478"/>
              <a:ext cx="1867201" cy="21624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l">
                <a:spcBef>
                  <a:spcPts val="0"/>
                </a:spcBef>
              </a:pPr>
              <a:r>
                <a:rPr lang="en-GB" sz="1050" b="1" noProof="0">
                  <a:solidFill>
                    <a:srgbClr val="669BD2"/>
                  </a:solidFill>
                </a:rPr>
                <a:t>Finerenone</a:t>
              </a:r>
              <a:endParaRPr lang="en-GB" sz="1050" b="1" noProof="0">
                <a:solidFill>
                  <a:srgbClr val="000000"/>
                </a:solidFill>
              </a:endParaRPr>
            </a:p>
          </p:txBody>
        </p:sp>
      </p:grpSp>
      <p:grpSp>
        <p:nvGrpSpPr>
          <p:cNvPr id="128" name="Group 127">
            <a:extLst>
              <a:ext uri="{FF2B5EF4-FFF2-40B4-BE49-F238E27FC236}">
                <a16:creationId xmlns:a16="http://schemas.microsoft.com/office/drawing/2014/main" id="{3F3B8FCB-3DE6-3BF7-3B65-487DED28247B}"/>
              </a:ext>
            </a:extLst>
          </p:cNvPr>
          <p:cNvGrpSpPr/>
          <p:nvPr/>
        </p:nvGrpSpPr>
        <p:grpSpPr>
          <a:xfrm>
            <a:off x="8117474" y="1694840"/>
            <a:ext cx="3406022" cy="3295507"/>
            <a:chOff x="1494008" y="1250627"/>
            <a:chExt cx="9131863" cy="4316203"/>
          </a:xfrm>
        </p:grpSpPr>
        <p:grpSp>
          <p:nvGrpSpPr>
            <p:cNvPr id="129" name="Group 128">
              <a:extLst>
                <a:ext uri="{FF2B5EF4-FFF2-40B4-BE49-F238E27FC236}">
                  <a16:creationId xmlns:a16="http://schemas.microsoft.com/office/drawing/2014/main" id="{68B9F07A-8FCB-894D-D656-05287D063F46}"/>
                </a:ext>
              </a:extLst>
            </p:cNvPr>
            <p:cNvGrpSpPr>
              <a:grpSpLocks/>
            </p:cNvGrpSpPr>
            <p:nvPr/>
          </p:nvGrpSpPr>
          <p:grpSpPr>
            <a:xfrm>
              <a:off x="2039514" y="5143573"/>
              <a:ext cx="8586357" cy="423257"/>
              <a:chOff x="2031423" y="5143573"/>
              <a:chExt cx="8586357" cy="423257"/>
            </a:xfrm>
          </p:grpSpPr>
          <p:sp>
            <p:nvSpPr>
              <p:cNvPr id="169" name="object 147">
                <a:extLst>
                  <a:ext uri="{FF2B5EF4-FFF2-40B4-BE49-F238E27FC236}">
                    <a16:creationId xmlns:a16="http://schemas.microsoft.com/office/drawing/2014/main" id="{91FECDDA-EE9E-D4D5-7AD7-715A9D745D07}"/>
                  </a:ext>
                </a:extLst>
              </p:cNvPr>
              <p:cNvSpPr txBox="1">
                <a:spLocks/>
              </p:cNvSpPr>
              <p:nvPr/>
            </p:nvSpPr>
            <p:spPr>
              <a:xfrm>
                <a:off x="3182170"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456</a:t>
                </a:r>
              </a:p>
              <a:p>
                <a:r>
                  <a:rPr lang="en-GB" sz="1050" noProof="0">
                    <a:solidFill>
                      <a:srgbClr val="669BD2"/>
                    </a:solidFill>
                  </a:rPr>
                  <a:t>445</a:t>
                </a:r>
              </a:p>
            </p:txBody>
          </p:sp>
          <p:sp>
            <p:nvSpPr>
              <p:cNvPr id="170" name="object 148">
                <a:extLst>
                  <a:ext uri="{FF2B5EF4-FFF2-40B4-BE49-F238E27FC236}">
                    <a16:creationId xmlns:a16="http://schemas.microsoft.com/office/drawing/2014/main" id="{0431D9F2-496C-2307-EECB-1692E2FDEA1E}"/>
                  </a:ext>
                </a:extLst>
              </p:cNvPr>
              <p:cNvSpPr txBox="1">
                <a:spLocks/>
              </p:cNvSpPr>
              <p:nvPr/>
            </p:nvSpPr>
            <p:spPr>
              <a:xfrm>
                <a:off x="4323878"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454</a:t>
                </a:r>
              </a:p>
              <a:p>
                <a:r>
                  <a:rPr lang="en-GB" sz="1050" noProof="0">
                    <a:solidFill>
                      <a:srgbClr val="669BD2"/>
                    </a:solidFill>
                  </a:rPr>
                  <a:t>444</a:t>
                </a:r>
              </a:p>
            </p:txBody>
          </p:sp>
          <p:sp>
            <p:nvSpPr>
              <p:cNvPr id="171" name="object 149">
                <a:extLst>
                  <a:ext uri="{FF2B5EF4-FFF2-40B4-BE49-F238E27FC236}">
                    <a16:creationId xmlns:a16="http://schemas.microsoft.com/office/drawing/2014/main" id="{7D4DCA78-71B4-D84B-51B6-D2B5DE92A7E7}"/>
                  </a:ext>
                </a:extLst>
              </p:cNvPr>
              <p:cNvSpPr txBox="1">
                <a:spLocks/>
              </p:cNvSpPr>
              <p:nvPr/>
            </p:nvSpPr>
            <p:spPr>
              <a:xfrm>
                <a:off x="5465587"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453</a:t>
                </a:r>
              </a:p>
              <a:p>
                <a:r>
                  <a:rPr lang="en-GB" sz="1050" noProof="0">
                    <a:solidFill>
                      <a:srgbClr val="669BD2"/>
                    </a:solidFill>
                  </a:rPr>
                  <a:t>442</a:t>
                </a:r>
              </a:p>
            </p:txBody>
          </p:sp>
          <p:sp>
            <p:nvSpPr>
              <p:cNvPr id="172" name="object 150">
                <a:extLst>
                  <a:ext uri="{FF2B5EF4-FFF2-40B4-BE49-F238E27FC236}">
                    <a16:creationId xmlns:a16="http://schemas.microsoft.com/office/drawing/2014/main" id="{A18D5540-645F-3CE7-923E-E326007F695B}"/>
                  </a:ext>
                </a:extLst>
              </p:cNvPr>
              <p:cNvSpPr txBox="1">
                <a:spLocks/>
              </p:cNvSpPr>
              <p:nvPr/>
            </p:nvSpPr>
            <p:spPr>
              <a:xfrm>
                <a:off x="6607296"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450</a:t>
                </a:r>
              </a:p>
              <a:p>
                <a:r>
                  <a:rPr lang="en-GB" sz="1050" noProof="0">
                    <a:solidFill>
                      <a:srgbClr val="669BD2"/>
                    </a:solidFill>
                  </a:rPr>
                  <a:t>440</a:t>
                </a:r>
              </a:p>
            </p:txBody>
          </p:sp>
          <p:sp>
            <p:nvSpPr>
              <p:cNvPr id="173" name="object 151">
                <a:extLst>
                  <a:ext uri="{FF2B5EF4-FFF2-40B4-BE49-F238E27FC236}">
                    <a16:creationId xmlns:a16="http://schemas.microsoft.com/office/drawing/2014/main" id="{514E66E6-0E14-8F05-CC4B-7BA9404FBEFB}"/>
                  </a:ext>
                </a:extLst>
              </p:cNvPr>
              <p:cNvSpPr txBox="1">
                <a:spLocks/>
              </p:cNvSpPr>
              <p:nvPr/>
            </p:nvSpPr>
            <p:spPr>
              <a:xfrm>
                <a:off x="7749005"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449</a:t>
                </a:r>
              </a:p>
              <a:p>
                <a:r>
                  <a:rPr lang="en-GB" sz="1050" noProof="0">
                    <a:solidFill>
                      <a:srgbClr val="669BD2"/>
                    </a:solidFill>
                  </a:rPr>
                  <a:t>439</a:t>
                </a:r>
              </a:p>
            </p:txBody>
          </p:sp>
          <p:sp>
            <p:nvSpPr>
              <p:cNvPr id="174" name="object 152">
                <a:extLst>
                  <a:ext uri="{FF2B5EF4-FFF2-40B4-BE49-F238E27FC236}">
                    <a16:creationId xmlns:a16="http://schemas.microsoft.com/office/drawing/2014/main" id="{0B23DE55-C486-E198-F876-7115912F8E5C}"/>
                  </a:ext>
                </a:extLst>
              </p:cNvPr>
              <p:cNvSpPr txBox="1">
                <a:spLocks/>
              </p:cNvSpPr>
              <p:nvPr/>
            </p:nvSpPr>
            <p:spPr>
              <a:xfrm>
                <a:off x="8890713"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302</a:t>
                </a:r>
              </a:p>
              <a:p>
                <a:r>
                  <a:rPr lang="en-GB" sz="1050" noProof="0">
                    <a:solidFill>
                      <a:srgbClr val="669BD2"/>
                    </a:solidFill>
                  </a:rPr>
                  <a:t>295</a:t>
                </a:r>
              </a:p>
            </p:txBody>
          </p:sp>
          <p:sp>
            <p:nvSpPr>
              <p:cNvPr id="175" name="object 153">
                <a:extLst>
                  <a:ext uri="{FF2B5EF4-FFF2-40B4-BE49-F238E27FC236}">
                    <a16:creationId xmlns:a16="http://schemas.microsoft.com/office/drawing/2014/main" id="{951B95B5-07C1-8827-8BED-7F2008DBF72C}"/>
                  </a:ext>
                </a:extLst>
              </p:cNvPr>
              <p:cNvSpPr txBox="1">
                <a:spLocks/>
              </p:cNvSpPr>
              <p:nvPr/>
            </p:nvSpPr>
            <p:spPr>
              <a:xfrm>
                <a:off x="10032422"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121</a:t>
                </a:r>
              </a:p>
              <a:p>
                <a:r>
                  <a:rPr lang="en-GB" sz="1050" noProof="0">
                    <a:solidFill>
                      <a:srgbClr val="669BD2"/>
                    </a:solidFill>
                  </a:rPr>
                  <a:t>130</a:t>
                </a:r>
              </a:p>
            </p:txBody>
          </p:sp>
          <p:sp>
            <p:nvSpPr>
              <p:cNvPr id="176" name="object 147">
                <a:extLst>
                  <a:ext uri="{FF2B5EF4-FFF2-40B4-BE49-F238E27FC236}">
                    <a16:creationId xmlns:a16="http://schemas.microsoft.com/office/drawing/2014/main" id="{E927752E-4B91-CCE4-C21E-F89C8D2D2B15}"/>
                  </a:ext>
                </a:extLst>
              </p:cNvPr>
              <p:cNvSpPr txBox="1">
                <a:spLocks/>
              </p:cNvSpPr>
              <p:nvPr/>
            </p:nvSpPr>
            <p:spPr>
              <a:xfrm>
                <a:off x="2031423" y="5143573"/>
                <a:ext cx="585358" cy="423257"/>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457</a:t>
                </a:r>
              </a:p>
              <a:p>
                <a:r>
                  <a:rPr lang="en-GB" sz="1050" noProof="0">
                    <a:solidFill>
                      <a:srgbClr val="669BD2"/>
                    </a:solidFill>
                  </a:rPr>
                  <a:t>446</a:t>
                </a:r>
              </a:p>
            </p:txBody>
          </p:sp>
        </p:grpSp>
        <p:sp>
          <p:nvSpPr>
            <p:cNvPr id="130" name="object 99">
              <a:extLst>
                <a:ext uri="{FF2B5EF4-FFF2-40B4-BE49-F238E27FC236}">
                  <a16:creationId xmlns:a16="http://schemas.microsoft.com/office/drawing/2014/main" id="{82419C8E-F3E7-2C99-9435-D9EC0797E919}"/>
                </a:ext>
              </a:extLst>
            </p:cNvPr>
            <p:cNvSpPr txBox="1"/>
            <p:nvPr/>
          </p:nvSpPr>
          <p:spPr>
            <a:xfrm>
              <a:off x="2226539" y="4581635"/>
              <a:ext cx="195122"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0</a:t>
              </a:r>
            </a:p>
          </p:txBody>
        </p:sp>
        <p:sp>
          <p:nvSpPr>
            <p:cNvPr id="131" name="object 100">
              <a:extLst>
                <a:ext uri="{FF2B5EF4-FFF2-40B4-BE49-F238E27FC236}">
                  <a16:creationId xmlns:a16="http://schemas.microsoft.com/office/drawing/2014/main" id="{C79464EF-9D20-376E-6DD4-21C4FAA67A0D}"/>
                </a:ext>
              </a:extLst>
            </p:cNvPr>
            <p:cNvSpPr txBox="1"/>
            <p:nvPr/>
          </p:nvSpPr>
          <p:spPr>
            <a:xfrm>
              <a:off x="3369017" y="4596697"/>
              <a:ext cx="195122"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6</a:t>
              </a:r>
            </a:p>
          </p:txBody>
        </p:sp>
        <p:sp>
          <p:nvSpPr>
            <p:cNvPr id="132" name="object 119">
              <a:extLst>
                <a:ext uri="{FF2B5EF4-FFF2-40B4-BE49-F238E27FC236}">
                  <a16:creationId xmlns:a16="http://schemas.microsoft.com/office/drawing/2014/main" id="{EBC3CC77-BC4B-89E1-F1F1-A8BAE693C0EE}"/>
                </a:ext>
              </a:extLst>
            </p:cNvPr>
            <p:cNvSpPr txBox="1"/>
            <p:nvPr/>
          </p:nvSpPr>
          <p:spPr>
            <a:xfrm>
              <a:off x="1494008" y="2018602"/>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0.30</a:t>
              </a:r>
              <a:endParaRPr lang="en-GB" sz="1050" noProof="0">
                <a:solidFill>
                  <a:srgbClr val="54595B"/>
                </a:solidFill>
                <a:latin typeface="Arial"/>
                <a:cs typeface="Arial"/>
              </a:endParaRPr>
            </a:p>
          </p:txBody>
        </p:sp>
        <p:sp>
          <p:nvSpPr>
            <p:cNvPr id="133" name="object 120">
              <a:extLst>
                <a:ext uri="{FF2B5EF4-FFF2-40B4-BE49-F238E27FC236}">
                  <a16:creationId xmlns:a16="http://schemas.microsoft.com/office/drawing/2014/main" id="{5E057729-E95D-0356-7E6A-FC4A0B557337}"/>
                </a:ext>
              </a:extLst>
            </p:cNvPr>
            <p:cNvSpPr txBox="1"/>
            <p:nvPr/>
          </p:nvSpPr>
          <p:spPr>
            <a:xfrm>
              <a:off x="1494008" y="1629737"/>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0.35</a:t>
              </a:r>
              <a:endParaRPr lang="en-GB" sz="1050" noProof="0">
                <a:solidFill>
                  <a:srgbClr val="54595B"/>
                </a:solidFill>
                <a:latin typeface="Arial"/>
                <a:cs typeface="Arial"/>
              </a:endParaRPr>
            </a:p>
          </p:txBody>
        </p:sp>
        <p:sp>
          <p:nvSpPr>
            <p:cNvPr id="134" name="object 121">
              <a:extLst>
                <a:ext uri="{FF2B5EF4-FFF2-40B4-BE49-F238E27FC236}">
                  <a16:creationId xmlns:a16="http://schemas.microsoft.com/office/drawing/2014/main" id="{CAAD127E-5399-1513-1D7A-5FAD3B85321B}"/>
                </a:ext>
              </a:extLst>
            </p:cNvPr>
            <p:cNvSpPr txBox="1"/>
            <p:nvPr/>
          </p:nvSpPr>
          <p:spPr>
            <a:xfrm>
              <a:off x="1494008" y="1250627"/>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0.40</a:t>
              </a:r>
              <a:endParaRPr lang="en-GB" sz="1050" noProof="0">
                <a:solidFill>
                  <a:srgbClr val="54595B"/>
                </a:solidFill>
                <a:latin typeface="Arial"/>
                <a:cs typeface="Arial"/>
              </a:endParaRPr>
            </a:p>
          </p:txBody>
        </p:sp>
        <p:sp>
          <p:nvSpPr>
            <p:cNvPr id="135" name="object 122">
              <a:extLst>
                <a:ext uri="{FF2B5EF4-FFF2-40B4-BE49-F238E27FC236}">
                  <a16:creationId xmlns:a16="http://schemas.microsoft.com/office/drawing/2014/main" id="{88B0CE9A-D0E4-691D-D882-DC69819185FB}"/>
                </a:ext>
              </a:extLst>
            </p:cNvPr>
            <p:cNvSpPr txBox="1"/>
            <p:nvPr/>
          </p:nvSpPr>
          <p:spPr>
            <a:xfrm>
              <a:off x="1494008" y="4351842"/>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0.00</a:t>
              </a:r>
              <a:endParaRPr lang="en-GB" sz="1050" noProof="0">
                <a:solidFill>
                  <a:srgbClr val="54595B"/>
                </a:solidFill>
                <a:latin typeface="Arial"/>
                <a:cs typeface="Arial"/>
              </a:endParaRPr>
            </a:p>
          </p:txBody>
        </p:sp>
        <p:sp>
          <p:nvSpPr>
            <p:cNvPr id="136" name="object 123">
              <a:extLst>
                <a:ext uri="{FF2B5EF4-FFF2-40B4-BE49-F238E27FC236}">
                  <a16:creationId xmlns:a16="http://schemas.microsoft.com/office/drawing/2014/main" id="{5132C2CE-D135-B0F2-9EEB-33CA657ECC94}"/>
                </a:ext>
              </a:extLst>
            </p:cNvPr>
            <p:cNvSpPr txBox="1"/>
            <p:nvPr/>
          </p:nvSpPr>
          <p:spPr>
            <a:xfrm>
              <a:off x="1494008" y="3962871"/>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0.05</a:t>
              </a:r>
              <a:endParaRPr lang="en-GB" sz="1050" noProof="0">
                <a:solidFill>
                  <a:srgbClr val="54595B"/>
                </a:solidFill>
                <a:latin typeface="Arial"/>
                <a:cs typeface="Arial"/>
              </a:endParaRPr>
            </a:p>
          </p:txBody>
        </p:sp>
        <p:sp>
          <p:nvSpPr>
            <p:cNvPr id="137" name="object 124">
              <a:extLst>
                <a:ext uri="{FF2B5EF4-FFF2-40B4-BE49-F238E27FC236}">
                  <a16:creationId xmlns:a16="http://schemas.microsoft.com/office/drawing/2014/main" id="{12A0A437-79D8-3B70-356C-0F2C95A0938B}"/>
                </a:ext>
              </a:extLst>
            </p:cNvPr>
            <p:cNvSpPr txBox="1"/>
            <p:nvPr/>
          </p:nvSpPr>
          <p:spPr>
            <a:xfrm>
              <a:off x="1494008" y="3574007"/>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0.10</a:t>
              </a:r>
              <a:endParaRPr lang="en-GB" sz="1050" noProof="0">
                <a:solidFill>
                  <a:srgbClr val="54595B"/>
                </a:solidFill>
                <a:latin typeface="Arial"/>
                <a:cs typeface="Arial"/>
              </a:endParaRPr>
            </a:p>
          </p:txBody>
        </p:sp>
        <p:sp>
          <p:nvSpPr>
            <p:cNvPr id="138" name="object 125">
              <a:extLst>
                <a:ext uri="{FF2B5EF4-FFF2-40B4-BE49-F238E27FC236}">
                  <a16:creationId xmlns:a16="http://schemas.microsoft.com/office/drawing/2014/main" id="{106595F1-A1F3-9A31-C3AB-D68C1741D6FA}"/>
                </a:ext>
              </a:extLst>
            </p:cNvPr>
            <p:cNvSpPr txBox="1"/>
            <p:nvPr/>
          </p:nvSpPr>
          <p:spPr>
            <a:xfrm>
              <a:off x="1494008" y="3185143"/>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0.15</a:t>
              </a:r>
              <a:endParaRPr lang="en-GB" sz="1050" noProof="0">
                <a:solidFill>
                  <a:srgbClr val="54595B"/>
                </a:solidFill>
                <a:latin typeface="Arial"/>
                <a:cs typeface="Arial"/>
              </a:endParaRPr>
            </a:p>
          </p:txBody>
        </p:sp>
        <p:sp>
          <p:nvSpPr>
            <p:cNvPr id="139" name="object 126">
              <a:extLst>
                <a:ext uri="{FF2B5EF4-FFF2-40B4-BE49-F238E27FC236}">
                  <a16:creationId xmlns:a16="http://schemas.microsoft.com/office/drawing/2014/main" id="{C584CE7F-25E8-48EB-2414-2041ABDF77F7}"/>
                </a:ext>
              </a:extLst>
            </p:cNvPr>
            <p:cNvSpPr txBox="1"/>
            <p:nvPr/>
          </p:nvSpPr>
          <p:spPr>
            <a:xfrm>
              <a:off x="1494008" y="2796303"/>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0.20</a:t>
              </a:r>
              <a:endParaRPr lang="en-GB" sz="1050" noProof="0">
                <a:solidFill>
                  <a:srgbClr val="54595B"/>
                </a:solidFill>
                <a:latin typeface="Arial"/>
                <a:cs typeface="Arial"/>
              </a:endParaRPr>
            </a:p>
          </p:txBody>
        </p:sp>
        <p:sp>
          <p:nvSpPr>
            <p:cNvPr id="140" name="object 127">
              <a:extLst>
                <a:ext uri="{FF2B5EF4-FFF2-40B4-BE49-F238E27FC236}">
                  <a16:creationId xmlns:a16="http://schemas.microsoft.com/office/drawing/2014/main" id="{7801E472-C1F7-D184-4DE2-3EE311CB252C}"/>
                </a:ext>
              </a:extLst>
            </p:cNvPr>
            <p:cNvSpPr txBox="1"/>
            <p:nvPr/>
          </p:nvSpPr>
          <p:spPr>
            <a:xfrm>
              <a:off x="1494008" y="2407442"/>
              <a:ext cx="711715" cy="228425"/>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0.25</a:t>
              </a:r>
              <a:endParaRPr lang="en-GB" sz="1050" noProof="0">
                <a:solidFill>
                  <a:srgbClr val="54595B"/>
                </a:solidFill>
                <a:latin typeface="Arial"/>
                <a:cs typeface="Arial"/>
              </a:endParaRPr>
            </a:p>
          </p:txBody>
        </p:sp>
        <p:sp>
          <p:nvSpPr>
            <p:cNvPr id="142" name="object 99">
              <a:extLst>
                <a:ext uri="{FF2B5EF4-FFF2-40B4-BE49-F238E27FC236}">
                  <a16:creationId xmlns:a16="http://schemas.microsoft.com/office/drawing/2014/main" id="{F65425D9-0365-3819-EFAE-CD1172519911}"/>
                </a:ext>
              </a:extLst>
            </p:cNvPr>
            <p:cNvSpPr txBox="1"/>
            <p:nvPr/>
          </p:nvSpPr>
          <p:spPr>
            <a:xfrm>
              <a:off x="4417751" y="4581634"/>
              <a:ext cx="39024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12</a:t>
              </a:r>
            </a:p>
          </p:txBody>
        </p:sp>
        <p:sp>
          <p:nvSpPr>
            <p:cNvPr id="143" name="object 100">
              <a:extLst>
                <a:ext uri="{FF2B5EF4-FFF2-40B4-BE49-F238E27FC236}">
                  <a16:creationId xmlns:a16="http://schemas.microsoft.com/office/drawing/2014/main" id="{BAD8C9B2-0856-6785-770C-43850CD42EBA}"/>
                </a:ext>
              </a:extLst>
            </p:cNvPr>
            <p:cNvSpPr txBox="1"/>
            <p:nvPr/>
          </p:nvSpPr>
          <p:spPr>
            <a:xfrm>
              <a:off x="5565771" y="4596697"/>
              <a:ext cx="39024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18</a:t>
              </a:r>
            </a:p>
          </p:txBody>
        </p:sp>
        <p:sp>
          <p:nvSpPr>
            <p:cNvPr id="144" name="object 99">
              <a:extLst>
                <a:ext uri="{FF2B5EF4-FFF2-40B4-BE49-F238E27FC236}">
                  <a16:creationId xmlns:a16="http://schemas.microsoft.com/office/drawing/2014/main" id="{F35E1220-955D-A568-924D-39551F86F06C}"/>
                </a:ext>
              </a:extLst>
            </p:cNvPr>
            <p:cNvSpPr txBox="1"/>
            <p:nvPr/>
          </p:nvSpPr>
          <p:spPr>
            <a:xfrm>
              <a:off x="6700981" y="4581634"/>
              <a:ext cx="39024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24</a:t>
              </a:r>
            </a:p>
          </p:txBody>
        </p:sp>
        <p:sp>
          <p:nvSpPr>
            <p:cNvPr id="145" name="object 100">
              <a:extLst>
                <a:ext uri="{FF2B5EF4-FFF2-40B4-BE49-F238E27FC236}">
                  <a16:creationId xmlns:a16="http://schemas.microsoft.com/office/drawing/2014/main" id="{6E6911E7-7277-44F0-D6A8-7AFF6092C5DA}"/>
                </a:ext>
              </a:extLst>
            </p:cNvPr>
            <p:cNvSpPr txBox="1"/>
            <p:nvPr/>
          </p:nvSpPr>
          <p:spPr>
            <a:xfrm>
              <a:off x="7849001" y="4596697"/>
              <a:ext cx="39024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30</a:t>
              </a:r>
            </a:p>
          </p:txBody>
        </p:sp>
        <p:sp>
          <p:nvSpPr>
            <p:cNvPr id="146" name="object 99">
              <a:extLst>
                <a:ext uri="{FF2B5EF4-FFF2-40B4-BE49-F238E27FC236}">
                  <a16:creationId xmlns:a16="http://schemas.microsoft.com/office/drawing/2014/main" id="{4303BF86-280D-04E9-48E4-FDDFA87D66C5}"/>
                </a:ext>
              </a:extLst>
            </p:cNvPr>
            <p:cNvSpPr txBox="1"/>
            <p:nvPr/>
          </p:nvSpPr>
          <p:spPr>
            <a:xfrm>
              <a:off x="8981961" y="4581634"/>
              <a:ext cx="39024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36</a:t>
              </a:r>
            </a:p>
          </p:txBody>
        </p:sp>
        <p:sp>
          <p:nvSpPr>
            <p:cNvPr id="147" name="object 100">
              <a:extLst>
                <a:ext uri="{FF2B5EF4-FFF2-40B4-BE49-F238E27FC236}">
                  <a16:creationId xmlns:a16="http://schemas.microsoft.com/office/drawing/2014/main" id="{8B2A6B34-C796-CE2E-9A61-A5B571442564}"/>
                </a:ext>
              </a:extLst>
            </p:cNvPr>
            <p:cNvSpPr txBox="1"/>
            <p:nvPr/>
          </p:nvSpPr>
          <p:spPr>
            <a:xfrm>
              <a:off x="10129981" y="4596697"/>
              <a:ext cx="39024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42</a:t>
              </a:r>
            </a:p>
          </p:txBody>
        </p:sp>
        <p:sp>
          <p:nvSpPr>
            <p:cNvPr id="148" name="Rectangle 213">
              <a:extLst>
                <a:ext uri="{FF2B5EF4-FFF2-40B4-BE49-F238E27FC236}">
                  <a16:creationId xmlns:a16="http://schemas.microsoft.com/office/drawing/2014/main" id="{ADE2AF4F-4F7B-3C11-1305-1880D558C471}"/>
                </a:ext>
              </a:extLst>
            </p:cNvPr>
            <p:cNvSpPr/>
            <p:nvPr/>
          </p:nvSpPr>
          <p:spPr>
            <a:xfrm>
              <a:off x="2324100" y="1375410"/>
              <a:ext cx="8001000" cy="3105150"/>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5459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noProof="0"/>
            </a:p>
          </p:txBody>
        </p:sp>
        <p:cxnSp>
          <p:nvCxnSpPr>
            <p:cNvPr id="149" name="Straight Connector 148">
              <a:extLst>
                <a:ext uri="{FF2B5EF4-FFF2-40B4-BE49-F238E27FC236}">
                  <a16:creationId xmlns:a16="http://schemas.microsoft.com/office/drawing/2014/main" id="{EE436021-E411-9E44-EAC4-31D511C20AF2}"/>
                </a:ext>
              </a:extLst>
            </p:cNvPr>
            <p:cNvCxnSpPr/>
            <p:nvPr/>
          </p:nvCxnSpPr>
          <p:spPr>
            <a:xfrm>
              <a:off x="2244090" y="137160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70EEA156-3023-CF0B-6843-48194F48AAA2}"/>
                </a:ext>
              </a:extLst>
            </p:cNvPr>
            <p:cNvCxnSpPr/>
            <p:nvPr/>
          </p:nvCxnSpPr>
          <p:spPr>
            <a:xfrm>
              <a:off x="2244090" y="176022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9530F9DC-E337-2655-AE76-01A5E3309A9D}"/>
                </a:ext>
              </a:extLst>
            </p:cNvPr>
            <p:cNvCxnSpPr/>
            <p:nvPr/>
          </p:nvCxnSpPr>
          <p:spPr>
            <a:xfrm>
              <a:off x="2244090" y="214884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44A2D4DC-1D40-2512-CCAE-5A522EFC1B06}"/>
                </a:ext>
              </a:extLst>
            </p:cNvPr>
            <p:cNvCxnSpPr/>
            <p:nvPr/>
          </p:nvCxnSpPr>
          <p:spPr>
            <a:xfrm>
              <a:off x="2244090" y="253746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D16AB3DA-4650-DA27-5C3B-B5E3DD250DFA}"/>
                </a:ext>
              </a:extLst>
            </p:cNvPr>
            <p:cNvCxnSpPr/>
            <p:nvPr/>
          </p:nvCxnSpPr>
          <p:spPr>
            <a:xfrm>
              <a:off x="2244090" y="292608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0200A394-7B73-6B31-1B1A-3BCC28259C8F}"/>
                </a:ext>
              </a:extLst>
            </p:cNvPr>
            <p:cNvCxnSpPr/>
            <p:nvPr/>
          </p:nvCxnSpPr>
          <p:spPr>
            <a:xfrm>
              <a:off x="2244090" y="331470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5B83C96F-821D-A8D4-1EBE-A929C47A60B3}"/>
                </a:ext>
              </a:extLst>
            </p:cNvPr>
            <p:cNvCxnSpPr/>
            <p:nvPr/>
          </p:nvCxnSpPr>
          <p:spPr>
            <a:xfrm>
              <a:off x="2244090" y="370332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5DC9D081-B008-FFDB-3B6E-C83E5835B2C0}"/>
                </a:ext>
              </a:extLst>
            </p:cNvPr>
            <p:cNvCxnSpPr/>
            <p:nvPr/>
          </p:nvCxnSpPr>
          <p:spPr>
            <a:xfrm>
              <a:off x="2244090" y="409194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E4BF80C9-F9DB-6D7B-67DC-51CCC4C5E675}"/>
                </a:ext>
              </a:extLst>
            </p:cNvPr>
            <p:cNvCxnSpPr>
              <a:cxnSpLocks/>
            </p:cNvCxnSpPr>
            <p:nvPr/>
          </p:nvCxnSpPr>
          <p:spPr>
            <a:xfrm>
              <a:off x="2244090" y="448056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CEA81481-4E64-8DFF-7DE4-BFBC9D1C9E45}"/>
                </a:ext>
              </a:extLst>
            </p:cNvPr>
            <p:cNvCxnSpPr>
              <a:cxnSpLocks/>
            </p:cNvCxnSpPr>
            <p:nvPr/>
          </p:nvCxnSpPr>
          <p:spPr>
            <a:xfrm rot="16200000">
              <a:off x="228409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D8109695-EF2B-5240-24A5-2E90A6DB27CF}"/>
                </a:ext>
              </a:extLst>
            </p:cNvPr>
            <p:cNvCxnSpPr>
              <a:cxnSpLocks/>
            </p:cNvCxnSpPr>
            <p:nvPr/>
          </p:nvCxnSpPr>
          <p:spPr>
            <a:xfrm rot="16200000">
              <a:off x="342709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4CE89E10-9405-8EFB-7EE1-52269C66FBB4}"/>
                </a:ext>
              </a:extLst>
            </p:cNvPr>
            <p:cNvCxnSpPr>
              <a:cxnSpLocks/>
            </p:cNvCxnSpPr>
            <p:nvPr/>
          </p:nvCxnSpPr>
          <p:spPr>
            <a:xfrm rot="16200000">
              <a:off x="457009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6AC37D18-DECF-EC56-F318-10CA1E7F38A4}"/>
                </a:ext>
              </a:extLst>
            </p:cNvPr>
            <p:cNvCxnSpPr>
              <a:cxnSpLocks/>
            </p:cNvCxnSpPr>
            <p:nvPr/>
          </p:nvCxnSpPr>
          <p:spPr>
            <a:xfrm rot="16200000">
              <a:off x="571309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E5FDF9AC-2F00-4370-2A93-E365A4B32BA0}"/>
                </a:ext>
              </a:extLst>
            </p:cNvPr>
            <p:cNvCxnSpPr>
              <a:cxnSpLocks/>
            </p:cNvCxnSpPr>
            <p:nvPr/>
          </p:nvCxnSpPr>
          <p:spPr>
            <a:xfrm rot="16200000">
              <a:off x="685990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19157749-19B5-BA3F-75BF-03EAF49A0CD1}"/>
                </a:ext>
              </a:extLst>
            </p:cNvPr>
            <p:cNvCxnSpPr>
              <a:cxnSpLocks/>
            </p:cNvCxnSpPr>
            <p:nvPr/>
          </p:nvCxnSpPr>
          <p:spPr>
            <a:xfrm rot="16200000">
              <a:off x="800290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4F5766C4-0005-D385-52F4-17C6428781A5}"/>
                </a:ext>
              </a:extLst>
            </p:cNvPr>
            <p:cNvCxnSpPr>
              <a:cxnSpLocks/>
            </p:cNvCxnSpPr>
            <p:nvPr/>
          </p:nvCxnSpPr>
          <p:spPr>
            <a:xfrm rot="16200000">
              <a:off x="914590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37D371BE-FE36-7229-9B8C-3FD757D642D4}"/>
                </a:ext>
              </a:extLst>
            </p:cNvPr>
            <p:cNvCxnSpPr>
              <a:cxnSpLocks/>
            </p:cNvCxnSpPr>
            <p:nvPr/>
          </p:nvCxnSpPr>
          <p:spPr>
            <a:xfrm rot="16200000">
              <a:off x="10281285" y="4522470"/>
              <a:ext cx="80010" cy="0"/>
            </a:xfrm>
            <a:prstGeom prst="line">
              <a:avLst/>
            </a:prstGeom>
            <a:ln w="12700">
              <a:solidFill>
                <a:srgbClr val="54595B"/>
              </a:solidFill>
            </a:ln>
          </p:spPr>
          <p:style>
            <a:lnRef idx="2">
              <a:schemeClr val="accent1"/>
            </a:lnRef>
            <a:fillRef idx="0">
              <a:schemeClr val="accent1"/>
            </a:fillRef>
            <a:effectRef idx="1">
              <a:schemeClr val="accent1"/>
            </a:effectRef>
            <a:fontRef idx="minor">
              <a:schemeClr val="tx1"/>
            </a:fontRef>
          </p:style>
        </p:cxnSp>
        <p:sp>
          <p:nvSpPr>
            <p:cNvPr id="166" name="object 99">
              <a:extLst>
                <a:ext uri="{FF2B5EF4-FFF2-40B4-BE49-F238E27FC236}">
                  <a16:creationId xmlns:a16="http://schemas.microsoft.com/office/drawing/2014/main" id="{52DA43FF-48A6-AE1D-6884-6B3F529FA591}"/>
                </a:ext>
              </a:extLst>
            </p:cNvPr>
            <p:cNvSpPr txBox="1"/>
            <p:nvPr/>
          </p:nvSpPr>
          <p:spPr>
            <a:xfrm>
              <a:off x="3975424" y="4789242"/>
              <a:ext cx="4686321" cy="211629"/>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b="1" noProof="0">
                  <a:solidFill>
                    <a:srgbClr val="54595B"/>
                  </a:solidFill>
                </a:rPr>
                <a:t>Months since randomisation</a:t>
              </a:r>
            </a:p>
          </p:txBody>
        </p:sp>
        <p:sp>
          <p:nvSpPr>
            <p:cNvPr id="167" name="object 94">
              <a:extLst>
                <a:ext uri="{FF2B5EF4-FFF2-40B4-BE49-F238E27FC236}">
                  <a16:creationId xmlns:a16="http://schemas.microsoft.com/office/drawing/2014/main" id="{1612C174-1B86-BBEB-3FCD-1C52C6591387}"/>
                </a:ext>
              </a:extLst>
            </p:cNvPr>
            <p:cNvSpPr/>
            <p:nvPr/>
          </p:nvSpPr>
          <p:spPr>
            <a:xfrm>
              <a:off x="2329295" y="4267249"/>
              <a:ext cx="8000355" cy="217445"/>
            </a:xfrm>
            <a:custGeom>
              <a:avLst/>
              <a:gdLst/>
              <a:ahLst/>
              <a:cxnLst/>
              <a:rect l="l" t="t" r="r" b="b"/>
              <a:pathLst>
                <a:path w="2034539" h="111760">
                  <a:moveTo>
                    <a:pt x="0" y="111290"/>
                  </a:moveTo>
                  <a:lnTo>
                    <a:pt x="47802" y="111290"/>
                  </a:lnTo>
                  <a:lnTo>
                    <a:pt x="47802" y="102476"/>
                  </a:lnTo>
                  <a:lnTo>
                    <a:pt x="482460" y="102476"/>
                  </a:lnTo>
                  <a:lnTo>
                    <a:pt x="482460" y="93662"/>
                  </a:lnTo>
                  <a:lnTo>
                    <a:pt x="547776" y="93662"/>
                  </a:lnTo>
                  <a:lnTo>
                    <a:pt x="597103" y="93662"/>
                  </a:lnTo>
                  <a:lnTo>
                    <a:pt x="597103" y="84823"/>
                  </a:lnTo>
                  <a:lnTo>
                    <a:pt x="893279" y="84823"/>
                  </a:lnTo>
                  <a:lnTo>
                    <a:pt x="928331" y="84823"/>
                  </a:lnTo>
                  <a:lnTo>
                    <a:pt x="928331" y="75958"/>
                  </a:lnTo>
                  <a:lnTo>
                    <a:pt x="988822" y="75958"/>
                  </a:lnTo>
                  <a:lnTo>
                    <a:pt x="1224508" y="75958"/>
                  </a:lnTo>
                  <a:lnTo>
                    <a:pt x="1224508" y="67094"/>
                  </a:lnTo>
                  <a:lnTo>
                    <a:pt x="1499946" y="67094"/>
                  </a:lnTo>
                  <a:lnTo>
                    <a:pt x="1507934" y="67094"/>
                  </a:lnTo>
                  <a:lnTo>
                    <a:pt x="1608251" y="67094"/>
                  </a:lnTo>
                  <a:lnTo>
                    <a:pt x="1608251" y="56591"/>
                  </a:lnTo>
                  <a:lnTo>
                    <a:pt x="1743557" y="56591"/>
                  </a:lnTo>
                  <a:lnTo>
                    <a:pt x="1743557" y="43522"/>
                  </a:lnTo>
                  <a:lnTo>
                    <a:pt x="1821611" y="43522"/>
                  </a:lnTo>
                  <a:lnTo>
                    <a:pt x="1821611" y="27216"/>
                  </a:lnTo>
                  <a:lnTo>
                    <a:pt x="1998332" y="27216"/>
                  </a:lnTo>
                  <a:lnTo>
                    <a:pt x="1998332" y="0"/>
                  </a:lnTo>
                  <a:lnTo>
                    <a:pt x="2033943" y="0"/>
                  </a:lnTo>
                  <a:lnTo>
                    <a:pt x="2031745" y="0"/>
                  </a:lnTo>
                </a:path>
              </a:pathLst>
            </a:custGeom>
            <a:ln w="28575">
              <a:solidFill>
                <a:srgbClr val="54595B"/>
              </a:solidFill>
              <a:miter lim="800000"/>
            </a:ln>
          </p:spPr>
          <p:txBody>
            <a:bodyPr wrap="square" lIns="0" tIns="0" rIns="0" bIns="0" rtlCol="0"/>
            <a:lstStyle/>
            <a:p>
              <a:endParaRPr lang="en-GB" sz="1400" noProof="0"/>
            </a:p>
          </p:txBody>
        </p:sp>
        <p:sp>
          <p:nvSpPr>
            <p:cNvPr id="168" name="object 95">
              <a:extLst>
                <a:ext uri="{FF2B5EF4-FFF2-40B4-BE49-F238E27FC236}">
                  <a16:creationId xmlns:a16="http://schemas.microsoft.com/office/drawing/2014/main" id="{056243F3-D60C-ECDC-02D9-243FB609E58E}"/>
                </a:ext>
              </a:extLst>
            </p:cNvPr>
            <p:cNvSpPr/>
            <p:nvPr/>
          </p:nvSpPr>
          <p:spPr>
            <a:xfrm>
              <a:off x="2329295" y="4431568"/>
              <a:ext cx="8000355" cy="53126"/>
            </a:xfrm>
            <a:custGeom>
              <a:avLst/>
              <a:gdLst/>
              <a:ahLst/>
              <a:cxnLst/>
              <a:rect l="l" t="t" r="r" b="b"/>
              <a:pathLst>
                <a:path w="2034539" h="27304">
                  <a:moveTo>
                    <a:pt x="0" y="27203"/>
                  </a:moveTo>
                  <a:lnTo>
                    <a:pt x="200621" y="27203"/>
                  </a:lnTo>
                  <a:lnTo>
                    <a:pt x="382155" y="27203"/>
                  </a:lnTo>
                  <a:lnTo>
                    <a:pt x="382155" y="18148"/>
                  </a:lnTo>
                  <a:lnTo>
                    <a:pt x="710158" y="18148"/>
                  </a:lnTo>
                  <a:lnTo>
                    <a:pt x="710158" y="9093"/>
                  </a:lnTo>
                  <a:lnTo>
                    <a:pt x="711746" y="9093"/>
                  </a:lnTo>
                  <a:lnTo>
                    <a:pt x="949007" y="9093"/>
                  </a:lnTo>
                  <a:lnTo>
                    <a:pt x="1015898" y="9093"/>
                  </a:lnTo>
                  <a:lnTo>
                    <a:pt x="1015898" y="0"/>
                  </a:lnTo>
                  <a:lnTo>
                    <a:pt x="2032050" y="0"/>
                  </a:lnTo>
                  <a:lnTo>
                    <a:pt x="2033943" y="0"/>
                  </a:lnTo>
                </a:path>
              </a:pathLst>
            </a:custGeom>
            <a:ln w="28575">
              <a:solidFill>
                <a:srgbClr val="669BD2"/>
              </a:solidFill>
              <a:miter lim="800000"/>
            </a:ln>
          </p:spPr>
          <p:txBody>
            <a:bodyPr wrap="square" lIns="0" tIns="0" rIns="0" bIns="0" rtlCol="0"/>
            <a:lstStyle/>
            <a:p>
              <a:endParaRPr lang="en-GB" sz="1400" noProof="0"/>
            </a:p>
          </p:txBody>
        </p:sp>
      </p:grpSp>
      <p:sp>
        <p:nvSpPr>
          <p:cNvPr id="178" name="object 99">
            <a:extLst>
              <a:ext uri="{FF2B5EF4-FFF2-40B4-BE49-F238E27FC236}">
                <a16:creationId xmlns:a16="http://schemas.microsoft.com/office/drawing/2014/main" id="{87D3D98C-F58E-6427-1026-54F59F3413F6}"/>
              </a:ext>
            </a:extLst>
          </p:cNvPr>
          <p:cNvSpPr txBox="1"/>
          <p:nvPr/>
        </p:nvSpPr>
        <p:spPr>
          <a:xfrm>
            <a:off x="10584928" y="3536786"/>
            <a:ext cx="674654" cy="161583"/>
          </a:xfrm>
          <a:prstGeom prst="rect">
            <a:avLst/>
          </a:prstGeom>
        </p:spPr>
        <p:txBody>
          <a:bodyPr vert="horz" wrap="squar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b="1" noProof="0">
                <a:solidFill>
                  <a:srgbClr val="54595B"/>
                </a:solidFill>
              </a:rPr>
              <a:t>Placebo</a:t>
            </a:r>
            <a:endParaRPr lang="en-GB" sz="1050" b="1" noProof="0">
              <a:solidFill>
                <a:srgbClr val="000000"/>
              </a:solidFill>
            </a:endParaRPr>
          </a:p>
        </p:txBody>
      </p:sp>
      <p:sp>
        <p:nvSpPr>
          <p:cNvPr id="179" name="object 99">
            <a:extLst>
              <a:ext uri="{FF2B5EF4-FFF2-40B4-BE49-F238E27FC236}">
                <a16:creationId xmlns:a16="http://schemas.microsoft.com/office/drawing/2014/main" id="{9176F4FA-9C6D-1D21-EB63-B081B43FD208}"/>
              </a:ext>
            </a:extLst>
          </p:cNvPr>
          <p:cNvSpPr txBox="1"/>
          <p:nvPr/>
        </p:nvSpPr>
        <p:spPr>
          <a:xfrm>
            <a:off x="10584928" y="3765767"/>
            <a:ext cx="940376" cy="161583"/>
          </a:xfrm>
          <a:prstGeom prst="rect">
            <a:avLst/>
          </a:prstGeom>
        </p:spPr>
        <p:txBody>
          <a:bodyPr vert="horz" wrap="squar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l">
              <a:spcBef>
                <a:spcPts val="0"/>
              </a:spcBef>
            </a:pPr>
            <a:r>
              <a:rPr lang="en-GB" sz="1050" b="1" noProof="0">
                <a:solidFill>
                  <a:srgbClr val="669BD2"/>
                </a:solidFill>
              </a:rPr>
              <a:t>Finerenone</a:t>
            </a:r>
            <a:endParaRPr lang="en-GB" sz="1050" b="1" noProof="0">
              <a:solidFill>
                <a:srgbClr val="000000"/>
              </a:solidFill>
            </a:endParaRPr>
          </a:p>
        </p:txBody>
      </p:sp>
      <p:grpSp>
        <p:nvGrpSpPr>
          <p:cNvPr id="10" name="Group 9">
            <a:extLst>
              <a:ext uri="{FF2B5EF4-FFF2-40B4-BE49-F238E27FC236}">
                <a16:creationId xmlns:a16="http://schemas.microsoft.com/office/drawing/2014/main" id="{75C766A5-8A96-B7E0-FF6A-5C65592398D9}"/>
              </a:ext>
            </a:extLst>
          </p:cNvPr>
          <p:cNvGrpSpPr/>
          <p:nvPr/>
        </p:nvGrpSpPr>
        <p:grpSpPr>
          <a:xfrm>
            <a:off x="4034039" y="1789604"/>
            <a:ext cx="3922560" cy="3209935"/>
            <a:chOff x="-30012" y="1252846"/>
            <a:chExt cx="10659864" cy="4315123"/>
          </a:xfrm>
        </p:grpSpPr>
        <p:grpSp>
          <p:nvGrpSpPr>
            <p:cNvPr id="19" name="object 90">
              <a:extLst>
                <a:ext uri="{FF2B5EF4-FFF2-40B4-BE49-F238E27FC236}">
                  <a16:creationId xmlns:a16="http://schemas.microsoft.com/office/drawing/2014/main" id="{AEC88713-C5E3-7FAA-6C14-D107DDFF6F87}"/>
                </a:ext>
              </a:extLst>
            </p:cNvPr>
            <p:cNvGrpSpPr/>
            <p:nvPr/>
          </p:nvGrpSpPr>
          <p:grpSpPr>
            <a:xfrm>
              <a:off x="2339361" y="2877189"/>
              <a:ext cx="7972864" cy="1610629"/>
              <a:chOff x="3888651" y="1089832"/>
              <a:chExt cx="2032635" cy="825551"/>
            </a:xfrm>
          </p:grpSpPr>
          <p:sp>
            <p:nvSpPr>
              <p:cNvPr id="224" name="object 91">
                <a:extLst>
                  <a:ext uri="{FF2B5EF4-FFF2-40B4-BE49-F238E27FC236}">
                    <a16:creationId xmlns:a16="http://schemas.microsoft.com/office/drawing/2014/main" id="{F1F1E6F8-DA8D-5032-0F56-81FAC65A82F7}"/>
                  </a:ext>
                </a:extLst>
              </p:cNvPr>
              <p:cNvSpPr/>
              <p:nvPr/>
            </p:nvSpPr>
            <p:spPr>
              <a:xfrm>
                <a:off x="3888651" y="1089832"/>
                <a:ext cx="2032635" cy="825500"/>
              </a:xfrm>
              <a:custGeom>
                <a:avLst/>
                <a:gdLst/>
                <a:ahLst/>
                <a:cxnLst/>
                <a:rect l="l" t="t" r="r" b="b"/>
                <a:pathLst>
                  <a:path w="2032635" h="825500">
                    <a:moveTo>
                      <a:pt x="0" y="825131"/>
                    </a:moveTo>
                    <a:lnTo>
                      <a:pt x="1587" y="825131"/>
                    </a:lnTo>
                    <a:lnTo>
                      <a:pt x="47802" y="825131"/>
                    </a:lnTo>
                    <a:lnTo>
                      <a:pt x="47802" y="816368"/>
                    </a:lnTo>
                    <a:lnTo>
                      <a:pt x="76466" y="816368"/>
                    </a:lnTo>
                    <a:lnTo>
                      <a:pt x="159219" y="816368"/>
                    </a:lnTo>
                    <a:lnTo>
                      <a:pt x="280263" y="816368"/>
                    </a:lnTo>
                    <a:lnTo>
                      <a:pt x="280263" y="807516"/>
                    </a:lnTo>
                    <a:lnTo>
                      <a:pt x="291414" y="807516"/>
                    </a:lnTo>
                    <a:lnTo>
                      <a:pt x="291414" y="798652"/>
                    </a:lnTo>
                    <a:lnTo>
                      <a:pt x="328002" y="798652"/>
                    </a:lnTo>
                    <a:lnTo>
                      <a:pt x="328002" y="789851"/>
                    </a:lnTo>
                    <a:lnTo>
                      <a:pt x="378980" y="789851"/>
                    </a:lnTo>
                    <a:lnTo>
                      <a:pt x="425145" y="789851"/>
                    </a:lnTo>
                    <a:lnTo>
                      <a:pt x="429958" y="789851"/>
                    </a:lnTo>
                    <a:lnTo>
                      <a:pt x="429958" y="780935"/>
                    </a:lnTo>
                    <a:lnTo>
                      <a:pt x="474535" y="780935"/>
                    </a:lnTo>
                    <a:lnTo>
                      <a:pt x="474535" y="772083"/>
                    </a:lnTo>
                    <a:lnTo>
                      <a:pt x="482460" y="772083"/>
                    </a:lnTo>
                    <a:lnTo>
                      <a:pt x="482460" y="763181"/>
                    </a:lnTo>
                    <a:lnTo>
                      <a:pt x="552526" y="763181"/>
                    </a:lnTo>
                    <a:lnTo>
                      <a:pt x="552526" y="754278"/>
                    </a:lnTo>
                    <a:lnTo>
                      <a:pt x="558927" y="754278"/>
                    </a:lnTo>
                    <a:lnTo>
                      <a:pt x="558927" y="745413"/>
                    </a:lnTo>
                    <a:lnTo>
                      <a:pt x="574840" y="745413"/>
                    </a:lnTo>
                    <a:lnTo>
                      <a:pt x="574840" y="736511"/>
                    </a:lnTo>
                    <a:lnTo>
                      <a:pt x="590765" y="736511"/>
                    </a:lnTo>
                    <a:lnTo>
                      <a:pt x="606679" y="736511"/>
                    </a:lnTo>
                    <a:lnTo>
                      <a:pt x="616254" y="736511"/>
                    </a:lnTo>
                    <a:lnTo>
                      <a:pt x="616254" y="727557"/>
                    </a:lnTo>
                    <a:lnTo>
                      <a:pt x="670331" y="727557"/>
                    </a:lnTo>
                    <a:lnTo>
                      <a:pt x="670331" y="718604"/>
                    </a:lnTo>
                    <a:lnTo>
                      <a:pt x="757961" y="718604"/>
                    </a:lnTo>
                    <a:lnTo>
                      <a:pt x="757961" y="709650"/>
                    </a:lnTo>
                    <a:lnTo>
                      <a:pt x="759548" y="709650"/>
                    </a:lnTo>
                    <a:lnTo>
                      <a:pt x="759548" y="700747"/>
                    </a:lnTo>
                    <a:lnTo>
                      <a:pt x="761136" y="700747"/>
                    </a:lnTo>
                    <a:lnTo>
                      <a:pt x="764298" y="700747"/>
                    </a:lnTo>
                    <a:lnTo>
                      <a:pt x="764298" y="691756"/>
                    </a:lnTo>
                    <a:lnTo>
                      <a:pt x="816863" y="691756"/>
                    </a:lnTo>
                    <a:lnTo>
                      <a:pt x="829614" y="691756"/>
                    </a:lnTo>
                    <a:lnTo>
                      <a:pt x="864616" y="691756"/>
                    </a:lnTo>
                    <a:lnTo>
                      <a:pt x="864616" y="682752"/>
                    </a:lnTo>
                    <a:lnTo>
                      <a:pt x="893279" y="682752"/>
                    </a:lnTo>
                    <a:lnTo>
                      <a:pt x="947419" y="682752"/>
                    </a:lnTo>
                    <a:lnTo>
                      <a:pt x="947419" y="673709"/>
                    </a:lnTo>
                    <a:lnTo>
                      <a:pt x="955408" y="673709"/>
                    </a:lnTo>
                    <a:lnTo>
                      <a:pt x="955408" y="664654"/>
                    </a:lnTo>
                    <a:lnTo>
                      <a:pt x="961758" y="664654"/>
                    </a:lnTo>
                    <a:lnTo>
                      <a:pt x="961758" y="655612"/>
                    </a:lnTo>
                    <a:lnTo>
                      <a:pt x="980833" y="655612"/>
                    </a:lnTo>
                    <a:lnTo>
                      <a:pt x="988822" y="655612"/>
                    </a:lnTo>
                    <a:lnTo>
                      <a:pt x="1055725" y="655612"/>
                    </a:lnTo>
                    <a:lnTo>
                      <a:pt x="1055725" y="646518"/>
                    </a:lnTo>
                    <a:lnTo>
                      <a:pt x="1135303" y="646518"/>
                    </a:lnTo>
                    <a:lnTo>
                      <a:pt x="1135303" y="637413"/>
                    </a:lnTo>
                    <a:lnTo>
                      <a:pt x="1138529" y="637413"/>
                    </a:lnTo>
                    <a:lnTo>
                      <a:pt x="1138529" y="610184"/>
                    </a:lnTo>
                    <a:lnTo>
                      <a:pt x="1146454" y="610184"/>
                    </a:lnTo>
                    <a:lnTo>
                      <a:pt x="1146454" y="601091"/>
                    </a:lnTo>
                    <a:lnTo>
                      <a:pt x="1149629" y="601091"/>
                    </a:lnTo>
                    <a:lnTo>
                      <a:pt x="1149629" y="582853"/>
                    </a:lnTo>
                    <a:lnTo>
                      <a:pt x="1152855" y="582853"/>
                    </a:lnTo>
                    <a:lnTo>
                      <a:pt x="1152855" y="573709"/>
                    </a:lnTo>
                    <a:lnTo>
                      <a:pt x="1163955" y="573709"/>
                    </a:lnTo>
                    <a:lnTo>
                      <a:pt x="1163955" y="564603"/>
                    </a:lnTo>
                    <a:lnTo>
                      <a:pt x="1165542" y="564603"/>
                    </a:lnTo>
                    <a:lnTo>
                      <a:pt x="1165542" y="555510"/>
                    </a:lnTo>
                    <a:lnTo>
                      <a:pt x="1171943" y="555510"/>
                    </a:lnTo>
                    <a:lnTo>
                      <a:pt x="1171943" y="546366"/>
                    </a:lnTo>
                    <a:lnTo>
                      <a:pt x="1183106" y="546366"/>
                    </a:lnTo>
                    <a:lnTo>
                      <a:pt x="1229271" y="546366"/>
                    </a:lnTo>
                    <a:lnTo>
                      <a:pt x="1326400" y="546366"/>
                    </a:lnTo>
                    <a:lnTo>
                      <a:pt x="1326400" y="537222"/>
                    </a:lnTo>
                    <a:lnTo>
                      <a:pt x="1327988" y="537222"/>
                    </a:lnTo>
                    <a:lnTo>
                      <a:pt x="1327988" y="528040"/>
                    </a:lnTo>
                    <a:lnTo>
                      <a:pt x="1331163" y="528040"/>
                    </a:lnTo>
                    <a:lnTo>
                      <a:pt x="1331163" y="518845"/>
                    </a:lnTo>
                    <a:lnTo>
                      <a:pt x="1334325" y="518845"/>
                    </a:lnTo>
                    <a:lnTo>
                      <a:pt x="1334325" y="500519"/>
                    </a:lnTo>
                    <a:lnTo>
                      <a:pt x="1335913" y="500519"/>
                    </a:lnTo>
                    <a:lnTo>
                      <a:pt x="1335913" y="491324"/>
                    </a:lnTo>
                    <a:lnTo>
                      <a:pt x="1337564" y="491324"/>
                    </a:lnTo>
                    <a:lnTo>
                      <a:pt x="1337564" y="482092"/>
                    </a:lnTo>
                    <a:lnTo>
                      <a:pt x="1339151" y="482092"/>
                    </a:lnTo>
                    <a:lnTo>
                      <a:pt x="1339151" y="463702"/>
                    </a:lnTo>
                    <a:lnTo>
                      <a:pt x="1340739" y="463702"/>
                    </a:lnTo>
                    <a:lnTo>
                      <a:pt x="1340739" y="445274"/>
                    </a:lnTo>
                    <a:lnTo>
                      <a:pt x="1342326" y="445274"/>
                    </a:lnTo>
                    <a:lnTo>
                      <a:pt x="1342326" y="426897"/>
                    </a:lnTo>
                    <a:lnTo>
                      <a:pt x="1347076" y="426897"/>
                    </a:lnTo>
                    <a:lnTo>
                      <a:pt x="1347076" y="417652"/>
                    </a:lnTo>
                    <a:lnTo>
                      <a:pt x="1350251" y="417652"/>
                    </a:lnTo>
                    <a:lnTo>
                      <a:pt x="1358239" y="417652"/>
                    </a:lnTo>
                    <a:lnTo>
                      <a:pt x="1358239" y="408419"/>
                    </a:lnTo>
                    <a:lnTo>
                      <a:pt x="1364576" y="408419"/>
                    </a:lnTo>
                    <a:lnTo>
                      <a:pt x="1393240" y="408419"/>
                    </a:lnTo>
                    <a:lnTo>
                      <a:pt x="1393240" y="399186"/>
                    </a:lnTo>
                    <a:lnTo>
                      <a:pt x="1399641" y="399186"/>
                    </a:lnTo>
                    <a:lnTo>
                      <a:pt x="1399641" y="389940"/>
                    </a:lnTo>
                    <a:lnTo>
                      <a:pt x="1420317" y="389940"/>
                    </a:lnTo>
                    <a:lnTo>
                      <a:pt x="1420317" y="380707"/>
                    </a:lnTo>
                    <a:lnTo>
                      <a:pt x="1487208" y="380707"/>
                    </a:lnTo>
                    <a:lnTo>
                      <a:pt x="1499946" y="380707"/>
                    </a:lnTo>
                    <a:lnTo>
                      <a:pt x="1517446" y="380707"/>
                    </a:lnTo>
                    <a:lnTo>
                      <a:pt x="1517446" y="362089"/>
                    </a:lnTo>
                    <a:lnTo>
                      <a:pt x="1520621" y="362089"/>
                    </a:lnTo>
                    <a:lnTo>
                      <a:pt x="1528610" y="362089"/>
                    </a:lnTo>
                    <a:lnTo>
                      <a:pt x="1528610" y="332854"/>
                    </a:lnTo>
                    <a:lnTo>
                      <a:pt x="1530197" y="332854"/>
                    </a:lnTo>
                    <a:lnTo>
                      <a:pt x="1530197" y="303326"/>
                    </a:lnTo>
                    <a:lnTo>
                      <a:pt x="1533359" y="303326"/>
                    </a:lnTo>
                    <a:lnTo>
                      <a:pt x="1533359" y="293471"/>
                    </a:lnTo>
                    <a:lnTo>
                      <a:pt x="1534947" y="293471"/>
                    </a:lnTo>
                    <a:lnTo>
                      <a:pt x="1534947" y="283514"/>
                    </a:lnTo>
                    <a:lnTo>
                      <a:pt x="1536598" y="283514"/>
                    </a:lnTo>
                    <a:lnTo>
                      <a:pt x="1536598" y="273519"/>
                    </a:lnTo>
                    <a:lnTo>
                      <a:pt x="1538185" y="273519"/>
                    </a:lnTo>
                    <a:lnTo>
                      <a:pt x="1538185" y="263512"/>
                    </a:lnTo>
                    <a:lnTo>
                      <a:pt x="1539773" y="263512"/>
                    </a:lnTo>
                    <a:lnTo>
                      <a:pt x="1539773" y="253415"/>
                    </a:lnTo>
                    <a:lnTo>
                      <a:pt x="1582762" y="253415"/>
                    </a:lnTo>
                    <a:lnTo>
                      <a:pt x="1582762" y="242709"/>
                    </a:lnTo>
                    <a:lnTo>
                      <a:pt x="1651241" y="242709"/>
                    </a:lnTo>
                    <a:lnTo>
                      <a:pt x="1651241" y="230187"/>
                    </a:lnTo>
                    <a:lnTo>
                      <a:pt x="1714893" y="230187"/>
                    </a:lnTo>
                    <a:lnTo>
                      <a:pt x="1714893" y="216852"/>
                    </a:lnTo>
                    <a:lnTo>
                      <a:pt x="1716481" y="216852"/>
                    </a:lnTo>
                    <a:lnTo>
                      <a:pt x="1716481" y="203466"/>
                    </a:lnTo>
                    <a:lnTo>
                      <a:pt x="1718068" y="203466"/>
                    </a:lnTo>
                    <a:lnTo>
                      <a:pt x="1718068" y="189992"/>
                    </a:lnTo>
                    <a:lnTo>
                      <a:pt x="1719656" y="189992"/>
                    </a:lnTo>
                    <a:lnTo>
                      <a:pt x="1721307" y="189992"/>
                    </a:lnTo>
                    <a:lnTo>
                      <a:pt x="1722882" y="189992"/>
                    </a:lnTo>
                    <a:lnTo>
                      <a:pt x="1722882" y="176225"/>
                    </a:lnTo>
                    <a:lnTo>
                      <a:pt x="1724469" y="176225"/>
                    </a:lnTo>
                    <a:lnTo>
                      <a:pt x="1724469" y="162369"/>
                    </a:lnTo>
                    <a:lnTo>
                      <a:pt x="1726057" y="162369"/>
                    </a:lnTo>
                    <a:lnTo>
                      <a:pt x="1729232" y="162369"/>
                    </a:lnTo>
                    <a:lnTo>
                      <a:pt x="1740382" y="162369"/>
                    </a:lnTo>
                    <a:lnTo>
                      <a:pt x="1740382" y="147942"/>
                    </a:lnTo>
                    <a:lnTo>
                      <a:pt x="1743557" y="147942"/>
                    </a:lnTo>
                    <a:lnTo>
                      <a:pt x="1743557" y="133426"/>
                    </a:lnTo>
                    <a:lnTo>
                      <a:pt x="1749958" y="133426"/>
                    </a:lnTo>
                    <a:lnTo>
                      <a:pt x="1773808" y="133426"/>
                    </a:lnTo>
                    <a:lnTo>
                      <a:pt x="1773808" y="117563"/>
                    </a:lnTo>
                    <a:lnTo>
                      <a:pt x="1899602" y="117563"/>
                    </a:lnTo>
                    <a:lnTo>
                      <a:pt x="1899602" y="95377"/>
                    </a:lnTo>
                    <a:lnTo>
                      <a:pt x="1901189" y="95377"/>
                    </a:lnTo>
                    <a:lnTo>
                      <a:pt x="1902777" y="95377"/>
                    </a:lnTo>
                    <a:lnTo>
                      <a:pt x="1904415" y="95377"/>
                    </a:lnTo>
                    <a:lnTo>
                      <a:pt x="1906003" y="95377"/>
                    </a:lnTo>
                    <a:lnTo>
                      <a:pt x="1906003" y="72517"/>
                    </a:lnTo>
                    <a:lnTo>
                      <a:pt x="1907590" y="72517"/>
                    </a:lnTo>
                    <a:lnTo>
                      <a:pt x="1909178" y="72517"/>
                    </a:lnTo>
                    <a:lnTo>
                      <a:pt x="1912353" y="72517"/>
                    </a:lnTo>
                    <a:lnTo>
                      <a:pt x="1915515" y="72517"/>
                    </a:lnTo>
                    <a:lnTo>
                      <a:pt x="1915515" y="24803"/>
                    </a:lnTo>
                    <a:lnTo>
                      <a:pt x="1918754" y="24803"/>
                    </a:lnTo>
                    <a:lnTo>
                      <a:pt x="1921916" y="24803"/>
                    </a:lnTo>
                    <a:lnTo>
                      <a:pt x="1921916" y="0"/>
                    </a:lnTo>
                    <a:lnTo>
                      <a:pt x="2032114" y="0"/>
                    </a:lnTo>
                    <a:lnTo>
                      <a:pt x="2030552" y="0"/>
                    </a:lnTo>
                  </a:path>
                </a:pathLst>
              </a:custGeom>
              <a:ln w="28575">
                <a:solidFill>
                  <a:srgbClr val="54595B"/>
                </a:solidFill>
                <a:miter lim="800000"/>
              </a:ln>
            </p:spPr>
            <p:txBody>
              <a:bodyPr wrap="square" lIns="0" tIns="0" rIns="0" bIns="0" rtlCol="0"/>
              <a:lstStyle/>
              <a:p>
                <a:endParaRPr lang="en-GB" sz="1400" noProof="0"/>
              </a:p>
            </p:txBody>
          </p:sp>
          <p:sp>
            <p:nvSpPr>
              <p:cNvPr id="225" name="object 92">
                <a:extLst>
                  <a:ext uri="{FF2B5EF4-FFF2-40B4-BE49-F238E27FC236}">
                    <a16:creationId xmlns:a16="http://schemas.microsoft.com/office/drawing/2014/main" id="{E55717EE-22DA-B718-07BD-7802658BBE49}"/>
                  </a:ext>
                </a:extLst>
              </p:cNvPr>
              <p:cNvSpPr/>
              <p:nvPr/>
            </p:nvSpPr>
            <p:spPr>
              <a:xfrm>
                <a:off x="3888651" y="1282923"/>
                <a:ext cx="2032635" cy="632460"/>
              </a:xfrm>
              <a:custGeom>
                <a:avLst/>
                <a:gdLst/>
                <a:ahLst/>
                <a:cxnLst/>
                <a:rect l="l" t="t" r="r" b="b"/>
                <a:pathLst>
                  <a:path w="2032635" h="632460">
                    <a:moveTo>
                      <a:pt x="0" y="632040"/>
                    </a:moveTo>
                    <a:lnTo>
                      <a:pt x="46164" y="632040"/>
                    </a:lnTo>
                    <a:lnTo>
                      <a:pt x="47802" y="632040"/>
                    </a:lnTo>
                    <a:lnTo>
                      <a:pt x="143294" y="632040"/>
                    </a:lnTo>
                    <a:lnTo>
                      <a:pt x="179946" y="632040"/>
                    </a:lnTo>
                    <a:lnTo>
                      <a:pt x="179946" y="622998"/>
                    </a:lnTo>
                    <a:lnTo>
                      <a:pt x="200621" y="622998"/>
                    </a:lnTo>
                    <a:lnTo>
                      <a:pt x="280263" y="622998"/>
                    </a:lnTo>
                    <a:lnTo>
                      <a:pt x="286600" y="622998"/>
                    </a:lnTo>
                    <a:lnTo>
                      <a:pt x="286600" y="613892"/>
                    </a:lnTo>
                    <a:lnTo>
                      <a:pt x="339166" y="613892"/>
                    </a:lnTo>
                    <a:lnTo>
                      <a:pt x="382155" y="613892"/>
                    </a:lnTo>
                    <a:lnTo>
                      <a:pt x="382155" y="604799"/>
                    </a:lnTo>
                    <a:lnTo>
                      <a:pt x="423557" y="604799"/>
                    </a:lnTo>
                    <a:lnTo>
                      <a:pt x="423557" y="595617"/>
                    </a:lnTo>
                    <a:lnTo>
                      <a:pt x="428307" y="595617"/>
                    </a:lnTo>
                    <a:lnTo>
                      <a:pt x="431545" y="595617"/>
                    </a:lnTo>
                    <a:lnTo>
                      <a:pt x="441058" y="595617"/>
                    </a:lnTo>
                    <a:lnTo>
                      <a:pt x="441058" y="586422"/>
                    </a:lnTo>
                    <a:lnTo>
                      <a:pt x="563689" y="586422"/>
                    </a:lnTo>
                    <a:lnTo>
                      <a:pt x="563689" y="577227"/>
                    </a:lnTo>
                    <a:lnTo>
                      <a:pt x="568439" y="577227"/>
                    </a:lnTo>
                    <a:lnTo>
                      <a:pt x="568439" y="568045"/>
                    </a:lnTo>
                    <a:lnTo>
                      <a:pt x="570026" y="568045"/>
                    </a:lnTo>
                    <a:lnTo>
                      <a:pt x="571677" y="568045"/>
                    </a:lnTo>
                    <a:lnTo>
                      <a:pt x="578015" y="568045"/>
                    </a:lnTo>
                    <a:lnTo>
                      <a:pt x="578015" y="558850"/>
                    </a:lnTo>
                    <a:lnTo>
                      <a:pt x="579602" y="558850"/>
                    </a:lnTo>
                    <a:lnTo>
                      <a:pt x="579602" y="549617"/>
                    </a:lnTo>
                    <a:lnTo>
                      <a:pt x="581190" y="549617"/>
                    </a:lnTo>
                    <a:lnTo>
                      <a:pt x="587590" y="549617"/>
                    </a:lnTo>
                    <a:lnTo>
                      <a:pt x="710158" y="549617"/>
                    </a:lnTo>
                    <a:lnTo>
                      <a:pt x="710158" y="540321"/>
                    </a:lnTo>
                    <a:lnTo>
                      <a:pt x="738809" y="540321"/>
                    </a:lnTo>
                    <a:lnTo>
                      <a:pt x="738809" y="531037"/>
                    </a:lnTo>
                    <a:lnTo>
                      <a:pt x="756373" y="531037"/>
                    </a:lnTo>
                    <a:lnTo>
                      <a:pt x="756373" y="521754"/>
                    </a:lnTo>
                    <a:lnTo>
                      <a:pt x="759548" y="521754"/>
                    </a:lnTo>
                    <a:lnTo>
                      <a:pt x="759548" y="475373"/>
                    </a:lnTo>
                    <a:lnTo>
                      <a:pt x="762723" y="475373"/>
                    </a:lnTo>
                    <a:lnTo>
                      <a:pt x="762723" y="466089"/>
                    </a:lnTo>
                    <a:lnTo>
                      <a:pt x="796137" y="466089"/>
                    </a:lnTo>
                    <a:lnTo>
                      <a:pt x="796137" y="456806"/>
                    </a:lnTo>
                    <a:lnTo>
                      <a:pt x="805713" y="456806"/>
                    </a:lnTo>
                    <a:lnTo>
                      <a:pt x="805713" y="447560"/>
                    </a:lnTo>
                    <a:lnTo>
                      <a:pt x="944257" y="447560"/>
                    </a:lnTo>
                    <a:lnTo>
                      <a:pt x="949007" y="447560"/>
                    </a:lnTo>
                    <a:lnTo>
                      <a:pt x="955408" y="447560"/>
                    </a:lnTo>
                    <a:lnTo>
                      <a:pt x="955408" y="438238"/>
                    </a:lnTo>
                    <a:lnTo>
                      <a:pt x="961758" y="438238"/>
                    </a:lnTo>
                    <a:lnTo>
                      <a:pt x="995172" y="438238"/>
                    </a:lnTo>
                    <a:lnTo>
                      <a:pt x="995172" y="428853"/>
                    </a:lnTo>
                    <a:lnTo>
                      <a:pt x="1001572" y="428853"/>
                    </a:lnTo>
                    <a:lnTo>
                      <a:pt x="1001572" y="419519"/>
                    </a:lnTo>
                    <a:lnTo>
                      <a:pt x="1009497" y="419519"/>
                    </a:lnTo>
                    <a:lnTo>
                      <a:pt x="1009497" y="410184"/>
                    </a:lnTo>
                    <a:lnTo>
                      <a:pt x="1015898" y="410184"/>
                    </a:lnTo>
                    <a:lnTo>
                      <a:pt x="1015898" y="400850"/>
                    </a:lnTo>
                    <a:lnTo>
                      <a:pt x="1027061" y="400850"/>
                    </a:lnTo>
                    <a:lnTo>
                      <a:pt x="1027061" y="391464"/>
                    </a:lnTo>
                    <a:lnTo>
                      <a:pt x="1144866" y="391464"/>
                    </a:lnTo>
                    <a:lnTo>
                      <a:pt x="1144866" y="382142"/>
                    </a:lnTo>
                    <a:lnTo>
                      <a:pt x="1146454" y="382142"/>
                    </a:lnTo>
                    <a:lnTo>
                      <a:pt x="1146454" y="372808"/>
                    </a:lnTo>
                    <a:lnTo>
                      <a:pt x="1149629" y="372808"/>
                    </a:lnTo>
                    <a:lnTo>
                      <a:pt x="1149629" y="363473"/>
                    </a:lnTo>
                    <a:lnTo>
                      <a:pt x="1152855" y="363473"/>
                    </a:lnTo>
                    <a:lnTo>
                      <a:pt x="1154442" y="363473"/>
                    </a:lnTo>
                    <a:lnTo>
                      <a:pt x="1154442" y="354088"/>
                    </a:lnTo>
                    <a:lnTo>
                      <a:pt x="1167193" y="354088"/>
                    </a:lnTo>
                    <a:lnTo>
                      <a:pt x="1205357" y="354088"/>
                    </a:lnTo>
                    <a:lnTo>
                      <a:pt x="1205357" y="344703"/>
                    </a:lnTo>
                    <a:lnTo>
                      <a:pt x="1264272" y="344703"/>
                    </a:lnTo>
                    <a:lnTo>
                      <a:pt x="1273835" y="344703"/>
                    </a:lnTo>
                    <a:lnTo>
                      <a:pt x="1273835" y="335279"/>
                    </a:lnTo>
                    <a:lnTo>
                      <a:pt x="1326400" y="335279"/>
                    </a:lnTo>
                    <a:lnTo>
                      <a:pt x="1326400" y="316420"/>
                    </a:lnTo>
                    <a:lnTo>
                      <a:pt x="1329575" y="316420"/>
                    </a:lnTo>
                    <a:lnTo>
                      <a:pt x="1329575" y="307047"/>
                    </a:lnTo>
                    <a:lnTo>
                      <a:pt x="1331163" y="307047"/>
                    </a:lnTo>
                    <a:lnTo>
                      <a:pt x="1331163" y="297611"/>
                    </a:lnTo>
                    <a:lnTo>
                      <a:pt x="1339151" y="297611"/>
                    </a:lnTo>
                    <a:lnTo>
                      <a:pt x="1339151" y="278752"/>
                    </a:lnTo>
                    <a:lnTo>
                      <a:pt x="1342326" y="278752"/>
                    </a:lnTo>
                    <a:lnTo>
                      <a:pt x="1343901" y="278752"/>
                    </a:lnTo>
                    <a:lnTo>
                      <a:pt x="1343901" y="259905"/>
                    </a:lnTo>
                    <a:lnTo>
                      <a:pt x="1345488" y="259905"/>
                    </a:lnTo>
                    <a:lnTo>
                      <a:pt x="1345488" y="250469"/>
                    </a:lnTo>
                    <a:lnTo>
                      <a:pt x="1507934" y="250469"/>
                    </a:lnTo>
                    <a:lnTo>
                      <a:pt x="1512697" y="250469"/>
                    </a:lnTo>
                    <a:lnTo>
                      <a:pt x="1517446" y="250469"/>
                    </a:lnTo>
                    <a:lnTo>
                      <a:pt x="1517446" y="240944"/>
                    </a:lnTo>
                    <a:lnTo>
                      <a:pt x="1519034" y="240944"/>
                    </a:lnTo>
                    <a:lnTo>
                      <a:pt x="1519034" y="221564"/>
                    </a:lnTo>
                    <a:lnTo>
                      <a:pt x="1520621" y="221564"/>
                    </a:lnTo>
                    <a:lnTo>
                      <a:pt x="1522272" y="221564"/>
                    </a:lnTo>
                    <a:lnTo>
                      <a:pt x="1523860" y="221564"/>
                    </a:lnTo>
                    <a:lnTo>
                      <a:pt x="1523860" y="211759"/>
                    </a:lnTo>
                    <a:lnTo>
                      <a:pt x="1533359" y="211759"/>
                    </a:lnTo>
                    <a:lnTo>
                      <a:pt x="1533359" y="201472"/>
                    </a:lnTo>
                    <a:lnTo>
                      <a:pt x="1538185" y="201472"/>
                    </a:lnTo>
                    <a:lnTo>
                      <a:pt x="1538185" y="191134"/>
                    </a:lnTo>
                    <a:lnTo>
                      <a:pt x="1539773" y="191134"/>
                    </a:lnTo>
                    <a:lnTo>
                      <a:pt x="1539773" y="180708"/>
                    </a:lnTo>
                    <a:lnTo>
                      <a:pt x="1541348" y="180708"/>
                    </a:lnTo>
                    <a:lnTo>
                      <a:pt x="1541348" y="170091"/>
                    </a:lnTo>
                    <a:lnTo>
                      <a:pt x="1605013" y="170091"/>
                    </a:lnTo>
                    <a:lnTo>
                      <a:pt x="1605013" y="158610"/>
                    </a:lnTo>
                    <a:lnTo>
                      <a:pt x="1630502" y="158610"/>
                    </a:lnTo>
                    <a:lnTo>
                      <a:pt x="1630502" y="146519"/>
                    </a:lnTo>
                    <a:lnTo>
                      <a:pt x="1641665" y="146519"/>
                    </a:lnTo>
                    <a:lnTo>
                      <a:pt x="1641665" y="134277"/>
                    </a:lnTo>
                    <a:lnTo>
                      <a:pt x="1690992" y="134277"/>
                    </a:lnTo>
                    <a:lnTo>
                      <a:pt x="1690992" y="121183"/>
                    </a:lnTo>
                    <a:lnTo>
                      <a:pt x="1695818" y="121183"/>
                    </a:lnTo>
                    <a:lnTo>
                      <a:pt x="1698980" y="121183"/>
                    </a:lnTo>
                    <a:lnTo>
                      <a:pt x="1710143" y="121183"/>
                    </a:lnTo>
                    <a:lnTo>
                      <a:pt x="1710143" y="107848"/>
                    </a:lnTo>
                    <a:lnTo>
                      <a:pt x="1713318" y="107848"/>
                    </a:lnTo>
                    <a:lnTo>
                      <a:pt x="1714893" y="107848"/>
                    </a:lnTo>
                    <a:lnTo>
                      <a:pt x="1716481" y="107848"/>
                    </a:lnTo>
                    <a:lnTo>
                      <a:pt x="1716481" y="94424"/>
                    </a:lnTo>
                    <a:lnTo>
                      <a:pt x="1718068" y="94424"/>
                    </a:lnTo>
                    <a:lnTo>
                      <a:pt x="1724469" y="94424"/>
                    </a:lnTo>
                    <a:lnTo>
                      <a:pt x="1726057" y="94424"/>
                    </a:lnTo>
                    <a:lnTo>
                      <a:pt x="1729232" y="94424"/>
                    </a:lnTo>
                    <a:lnTo>
                      <a:pt x="1729232" y="80568"/>
                    </a:lnTo>
                    <a:lnTo>
                      <a:pt x="1730819" y="80568"/>
                    </a:lnTo>
                    <a:lnTo>
                      <a:pt x="1730819" y="66573"/>
                    </a:lnTo>
                    <a:lnTo>
                      <a:pt x="1740382" y="66573"/>
                    </a:lnTo>
                    <a:lnTo>
                      <a:pt x="1772221" y="66573"/>
                    </a:lnTo>
                    <a:lnTo>
                      <a:pt x="1772221" y="51904"/>
                    </a:lnTo>
                    <a:lnTo>
                      <a:pt x="1773808" y="51904"/>
                    </a:lnTo>
                    <a:lnTo>
                      <a:pt x="1773808" y="37185"/>
                    </a:lnTo>
                    <a:lnTo>
                      <a:pt x="1775383" y="37185"/>
                    </a:lnTo>
                    <a:lnTo>
                      <a:pt x="1807286" y="37185"/>
                    </a:lnTo>
                    <a:lnTo>
                      <a:pt x="1807286" y="21564"/>
                    </a:lnTo>
                    <a:lnTo>
                      <a:pt x="1939417" y="21564"/>
                    </a:lnTo>
                    <a:lnTo>
                      <a:pt x="1939417" y="0"/>
                    </a:lnTo>
                    <a:lnTo>
                      <a:pt x="2030285" y="0"/>
                    </a:lnTo>
                    <a:lnTo>
                      <a:pt x="2032050" y="0"/>
                    </a:lnTo>
                  </a:path>
                </a:pathLst>
              </a:custGeom>
              <a:ln w="28575">
                <a:solidFill>
                  <a:srgbClr val="669BD2"/>
                </a:solidFill>
                <a:miter lim="800000"/>
              </a:ln>
            </p:spPr>
            <p:txBody>
              <a:bodyPr wrap="square" lIns="0" tIns="0" rIns="0" bIns="0" rtlCol="0"/>
              <a:lstStyle/>
              <a:p>
                <a:endParaRPr lang="en-GB" sz="1400" noProof="0"/>
              </a:p>
            </p:txBody>
          </p:sp>
        </p:grpSp>
        <p:grpSp>
          <p:nvGrpSpPr>
            <p:cNvPr id="21" name="Group 20">
              <a:extLst>
                <a:ext uri="{FF2B5EF4-FFF2-40B4-BE49-F238E27FC236}">
                  <a16:creationId xmlns:a16="http://schemas.microsoft.com/office/drawing/2014/main" id="{0DC83003-FBA5-B295-5F99-2D8D2B51A6D3}"/>
                </a:ext>
              </a:extLst>
            </p:cNvPr>
            <p:cNvGrpSpPr>
              <a:grpSpLocks/>
            </p:cNvGrpSpPr>
            <p:nvPr/>
          </p:nvGrpSpPr>
          <p:grpSpPr>
            <a:xfrm>
              <a:off x="-30012" y="4945419"/>
              <a:ext cx="10659864" cy="622550"/>
              <a:chOff x="-38103" y="4945419"/>
              <a:chExt cx="10659864" cy="622550"/>
            </a:xfrm>
          </p:grpSpPr>
          <p:sp>
            <p:nvSpPr>
              <p:cNvPr id="215" name="object 147">
                <a:extLst>
                  <a:ext uri="{FF2B5EF4-FFF2-40B4-BE49-F238E27FC236}">
                    <a16:creationId xmlns:a16="http://schemas.microsoft.com/office/drawing/2014/main" id="{E0589DD7-83A8-2989-BB0C-4765EB38B241}"/>
                  </a:ext>
                </a:extLst>
              </p:cNvPr>
              <p:cNvSpPr txBox="1">
                <a:spLocks/>
              </p:cNvSpPr>
              <p:nvPr/>
            </p:nvSpPr>
            <p:spPr>
              <a:xfrm>
                <a:off x="3178189"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450</a:t>
                </a:r>
              </a:p>
              <a:p>
                <a:r>
                  <a:rPr lang="en-GB" sz="1050" noProof="0">
                    <a:solidFill>
                      <a:srgbClr val="669BD2"/>
                    </a:solidFill>
                  </a:rPr>
                  <a:t>437</a:t>
                </a:r>
              </a:p>
            </p:txBody>
          </p:sp>
          <p:sp>
            <p:nvSpPr>
              <p:cNvPr id="216" name="object 148">
                <a:extLst>
                  <a:ext uri="{FF2B5EF4-FFF2-40B4-BE49-F238E27FC236}">
                    <a16:creationId xmlns:a16="http://schemas.microsoft.com/office/drawing/2014/main" id="{568E78AC-8DB3-2DD2-23FD-5562ACA098CA}"/>
                  </a:ext>
                </a:extLst>
              </p:cNvPr>
              <p:cNvSpPr txBox="1">
                <a:spLocks/>
              </p:cNvSpPr>
              <p:nvPr/>
            </p:nvSpPr>
            <p:spPr>
              <a:xfrm>
                <a:off x="4319895"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439</a:t>
                </a:r>
              </a:p>
              <a:p>
                <a:r>
                  <a:rPr lang="en-GB" sz="1050" noProof="0">
                    <a:solidFill>
                      <a:srgbClr val="669BD2"/>
                    </a:solidFill>
                  </a:rPr>
                  <a:t>423</a:t>
                </a:r>
              </a:p>
            </p:txBody>
          </p:sp>
          <p:sp>
            <p:nvSpPr>
              <p:cNvPr id="217" name="object 149">
                <a:extLst>
                  <a:ext uri="{FF2B5EF4-FFF2-40B4-BE49-F238E27FC236}">
                    <a16:creationId xmlns:a16="http://schemas.microsoft.com/office/drawing/2014/main" id="{4FED442E-7A29-B15E-ADDA-61BCEBCD6D1A}"/>
                  </a:ext>
                </a:extLst>
              </p:cNvPr>
              <p:cNvSpPr txBox="1">
                <a:spLocks/>
              </p:cNvSpPr>
              <p:nvPr/>
            </p:nvSpPr>
            <p:spPr>
              <a:xfrm>
                <a:off x="5461603"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428</a:t>
                </a:r>
              </a:p>
              <a:p>
                <a:r>
                  <a:rPr lang="en-GB" sz="1050" noProof="0">
                    <a:solidFill>
                      <a:srgbClr val="669BD2"/>
                    </a:solidFill>
                  </a:rPr>
                  <a:t>411</a:t>
                </a:r>
              </a:p>
            </p:txBody>
          </p:sp>
          <p:sp>
            <p:nvSpPr>
              <p:cNvPr id="218" name="object 150">
                <a:extLst>
                  <a:ext uri="{FF2B5EF4-FFF2-40B4-BE49-F238E27FC236}">
                    <a16:creationId xmlns:a16="http://schemas.microsoft.com/office/drawing/2014/main" id="{A4A5CFAB-6B26-26F3-D17D-87F2CE2ABE0A}"/>
                  </a:ext>
                </a:extLst>
              </p:cNvPr>
              <p:cNvSpPr txBox="1">
                <a:spLocks/>
              </p:cNvSpPr>
              <p:nvPr/>
            </p:nvSpPr>
            <p:spPr>
              <a:xfrm>
                <a:off x="6603315"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411</a:t>
                </a:r>
              </a:p>
              <a:p>
                <a:r>
                  <a:rPr lang="en-GB" sz="1050" noProof="0">
                    <a:solidFill>
                      <a:srgbClr val="669BD2"/>
                    </a:solidFill>
                  </a:rPr>
                  <a:t>397</a:t>
                </a:r>
              </a:p>
            </p:txBody>
          </p:sp>
          <p:sp>
            <p:nvSpPr>
              <p:cNvPr id="219" name="object 151">
                <a:extLst>
                  <a:ext uri="{FF2B5EF4-FFF2-40B4-BE49-F238E27FC236}">
                    <a16:creationId xmlns:a16="http://schemas.microsoft.com/office/drawing/2014/main" id="{9416A67A-AD3E-1A1D-E7E4-1559989B5442}"/>
                  </a:ext>
                </a:extLst>
              </p:cNvPr>
              <p:cNvSpPr txBox="1">
                <a:spLocks/>
              </p:cNvSpPr>
              <p:nvPr/>
            </p:nvSpPr>
            <p:spPr>
              <a:xfrm>
                <a:off x="7745023"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384</a:t>
                </a:r>
              </a:p>
              <a:p>
                <a:r>
                  <a:rPr lang="en-GB" sz="1050" noProof="0">
                    <a:solidFill>
                      <a:srgbClr val="669BD2"/>
                    </a:solidFill>
                  </a:rPr>
                  <a:t>383</a:t>
                </a:r>
              </a:p>
            </p:txBody>
          </p:sp>
          <p:sp>
            <p:nvSpPr>
              <p:cNvPr id="220" name="object 152">
                <a:extLst>
                  <a:ext uri="{FF2B5EF4-FFF2-40B4-BE49-F238E27FC236}">
                    <a16:creationId xmlns:a16="http://schemas.microsoft.com/office/drawing/2014/main" id="{6A32A975-98EC-1F3A-EB12-6BF06C62AD01}"/>
                  </a:ext>
                </a:extLst>
              </p:cNvPr>
              <p:cNvSpPr txBox="1">
                <a:spLocks/>
              </p:cNvSpPr>
              <p:nvPr/>
            </p:nvSpPr>
            <p:spPr>
              <a:xfrm>
                <a:off x="8886735"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226</a:t>
                </a:r>
              </a:p>
              <a:p>
                <a:r>
                  <a:rPr lang="en-GB" sz="1050" noProof="0">
                    <a:solidFill>
                      <a:srgbClr val="669BD2"/>
                    </a:solidFill>
                  </a:rPr>
                  <a:t>243</a:t>
                </a:r>
              </a:p>
            </p:txBody>
          </p:sp>
          <p:sp>
            <p:nvSpPr>
              <p:cNvPr id="221" name="object 153">
                <a:extLst>
                  <a:ext uri="{FF2B5EF4-FFF2-40B4-BE49-F238E27FC236}">
                    <a16:creationId xmlns:a16="http://schemas.microsoft.com/office/drawing/2014/main" id="{1C29CB23-79D4-F9EB-6CDD-54E669D3AF63}"/>
                  </a:ext>
                </a:extLst>
              </p:cNvPr>
              <p:cNvSpPr txBox="1">
                <a:spLocks/>
              </p:cNvSpPr>
              <p:nvPr/>
            </p:nvSpPr>
            <p:spPr>
              <a:xfrm>
                <a:off x="10028438"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92</a:t>
                </a:r>
              </a:p>
              <a:p>
                <a:r>
                  <a:rPr lang="en-GB" sz="1050" noProof="0">
                    <a:solidFill>
                      <a:srgbClr val="669BD2"/>
                    </a:solidFill>
                  </a:rPr>
                  <a:t>110</a:t>
                </a:r>
              </a:p>
            </p:txBody>
          </p:sp>
          <p:sp>
            <p:nvSpPr>
              <p:cNvPr id="222" name="object 147">
                <a:extLst>
                  <a:ext uri="{FF2B5EF4-FFF2-40B4-BE49-F238E27FC236}">
                    <a16:creationId xmlns:a16="http://schemas.microsoft.com/office/drawing/2014/main" id="{32C34DE2-1157-1160-D80D-982FA4B4949E}"/>
                  </a:ext>
                </a:extLst>
              </p:cNvPr>
              <p:cNvSpPr txBox="1">
                <a:spLocks/>
              </p:cNvSpPr>
              <p:nvPr/>
            </p:nvSpPr>
            <p:spPr>
              <a:xfrm>
                <a:off x="2027438" y="5151797"/>
                <a:ext cx="593323" cy="415033"/>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r>
                  <a:rPr lang="en-GB" sz="1050" noProof="0">
                    <a:solidFill>
                      <a:srgbClr val="54595B"/>
                    </a:solidFill>
                  </a:rPr>
                  <a:t>457</a:t>
                </a:r>
              </a:p>
              <a:p>
                <a:r>
                  <a:rPr lang="en-GB" sz="1050" noProof="0">
                    <a:solidFill>
                      <a:srgbClr val="669BD2"/>
                    </a:solidFill>
                  </a:rPr>
                  <a:t>446</a:t>
                </a:r>
              </a:p>
            </p:txBody>
          </p:sp>
          <p:sp>
            <p:nvSpPr>
              <p:cNvPr id="223" name="object 147">
                <a:extLst>
                  <a:ext uri="{FF2B5EF4-FFF2-40B4-BE49-F238E27FC236}">
                    <a16:creationId xmlns:a16="http://schemas.microsoft.com/office/drawing/2014/main" id="{6407AB8C-0F0E-4E90-47B8-DD8923FAA311}"/>
                  </a:ext>
                </a:extLst>
              </p:cNvPr>
              <p:cNvSpPr txBox="1">
                <a:spLocks/>
              </p:cNvSpPr>
              <p:nvPr/>
            </p:nvSpPr>
            <p:spPr>
              <a:xfrm>
                <a:off x="-38103" y="4945419"/>
                <a:ext cx="1899340" cy="622550"/>
              </a:xfrm>
              <a:prstGeom prst="rect">
                <a:avLst/>
              </a:prstGeom>
            </p:spPr>
            <p:txBody>
              <a:bodyPr vert="horz" wrap="none" lIns="0" tIns="0" rIns="0" bIns="0" rtlCol="0" anchor="b" anchorCtr="0">
                <a:spAutoFit/>
              </a:bodyPr>
              <a:lstStyle>
                <a:defPPr>
                  <a:defRPr lang="en-US"/>
                </a:defPPr>
                <a:lvl1pPr algn="ctr">
                  <a:lnSpc>
                    <a:spcPct val="100000"/>
                  </a:lnSpc>
                  <a:spcBef>
                    <a:spcPts val="0"/>
                  </a:spcBef>
                  <a:defRPr sz="1200" spc="-20">
                    <a:latin typeface="Arial"/>
                    <a:cs typeface="Arial"/>
                  </a:defRPr>
                </a:lvl1pPr>
              </a:lstStyle>
              <a:p>
                <a:pPr algn="l"/>
                <a:r>
                  <a:rPr lang="en-GB" sz="1050" b="1" noProof="0">
                    <a:solidFill>
                      <a:srgbClr val="54595B"/>
                    </a:solidFill>
                  </a:rPr>
                  <a:t>At risk (n)</a:t>
                </a:r>
              </a:p>
              <a:p>
                <a:pPr algn="l"/>
                <a:r>
                  <a:rPr lang="en-GB" sz="1050" b="1" noProof="0">
                    <a:solidFill>
                      <a:srgbClr val="54595B"/>
                    </a:solidFill>
                  </a:rPr>
                  <a:t>Placebo</a:t>
                </a:r>
              </a:p>
              <a:p>
                <a:pPr algn="l"/>
                <a:r>
                  <a:rPr lang="en-GB" sz="1050" b="1" noProof="0">
                    <a:solidFill>
                      <a:srgbClr val="669BD2"/>
                    </a:solidFill>
                  </a:rPr>
                  <a:t>Finerenone</a:t>
                </a:r>
              </a:p>
            </p:txBody>
          </p:sp>
        </p:grpSp>
        <p:sp>
          <p:nvSpPr>
            <p:cNvPr id="85" name="object 99">
              <a:extLst>
                <a:ext uri="{FF2B5EF4-FFF2-40B4-BE49-F238E27FC236}">
                  <a16:creationId xmlns:a16="http://schemas.microsoft.com/office/drawing/2014/main" id="{82AE37B9-3C8A-72A9-B504-3B7F4C2CD732}"/>
                </a:ext>
              </a:extLst>
            </p:cNvPr>
            <p:cNvSpPr txBox="1"/>
            <p:nvPr/>
          </p:nvSpPr>
          <p:spPr>
            <a:xfrm>
              <a:off x="2225211" y="4581635"/>
              <a:ext cx="197777"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0</a:t>
              </a:r>
            </a:p>
          </p:txBody>
        </p:sp>
        <p:sp>
          <p:nvSpPr>
            <p:cNvPr id="123" name="object 100">
              <a:extLst>
                <a:ext uri="{FF2B5EF4-FFF2-40B4-BE49-F238E27FC236}">
                  <a16:creationId xmlns:a16="http://schemas.microsoft.com/office/drawing/2014/main" id="{A1E4FFAF-2F9E-9187-E6D4-7BDA0D679874}"/>
                </a:ext>
              </a:extLst>
            </p:cNvPr>
            <p:cNvSpPr txBox="1"/>
            <p:nvPr/>
          </p:nvSpPr>
          <p:spPr>
            <a:xfrm>
              <a:off x="3367692" y="4596697"/>
              <a:ext cx="197777"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6</a:t>
              </a:r>
            </a:p>
          </p:txBody>
        </p:sp>
        <p:sp>
          <p:nvSpPr>
            <p:cNvPr id="141" name="object 119">
              <a:extLst>
                <a:ext uri="{FF2B5EF4-FFF2-40B4-BE49-F238E27FC236}">
                  <a16:creationId xmlns:a16="http://schemas.microsoft.com/office/drawing/2014/main" id="{C2289F29-CAAE-54BE-07EA-666B507444B2}"/>
                </a:ext>
              </a:extLst>
            </p:cNvPr>
            <p:cNvSpPr txBox="1"/>
            <p:nvPr/>
          </p:nvSpPr>
          <p:spPr>
            <a:xfrm>
              <a:off x="1484321" y="2020821"/>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0.30</a:t>
              </a:r>
              <a:endParaRPr lang="en-GB" sz="1050" noProof="0">
                <a:solidFill>
                  <a:srgbClr val="54595B"/>
                </a:solidFill>
                <a:latin typeface="Arial"/>
                <a:cs typeface="Arial"/>
              </a:endParaRPr>
            </a:p>
          </p:txBody>
        </p:sp>
        <p:sp>
          <p:nvSpPr>
            <p:cNvPr id="177" name="object 120">
              <a:extLst>
                <a:ext uri="{FF2B5EF4-FFF2-40B4-BE49-F238E27FC236}">
                  <a16:creationId xmlns:a16="http://schemas.microsoft.com/office/drawing/2014/main" id="{E65EEE04-F080-9272-EDAC-C02FD834207A}"/>
                </a:ext>
              </a:extLst>
            </p:cNvPr>
            <p:cNvSpPr txBox="1"/>
            <p:nvPr/>
          </p:nvSpPr>
          <p:spPr>
            <a:xfrm>
              <a:off x="1484321" y="1631955"/>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0.35</a:t>
              </a:r>
              <a:endParaRPr lang="en-GB" sz="1050" noProof="0">
                <a:solidFill>
                  <a:srgbClr val="54595B"/>
                </a:solidFill>
                <a:latin typeface="Arial"/>
                <a:cs typeface="Arial"/>
              </a:endParaRPr>
            </a:p>
          </p:txBody>
        </p:sp>
        <p:sp>
          <p:nvSpPr>
            <p:cNvPr id="180" name="object 121">
              <a:extLst>
                <a:ext uri="{FF2B5EF4-FFF2-40B4-BE49-F238E27FC236}">
                  <a16:creationId xmlns:a16="http://schemas.microsoft.com/office/drawing/2014/main" id="{DCF9D18C-A682-3B5A-8D72-5495A9C178B3}"/>
                </a:ext>
              </a:extLst>
            </p:cNvPr>
            <p:cNvSpPr txBox="1"/>
            <p:nvPr/>
          </p:nvSpPr>
          <p:spPr>
            <a:xfrm>
              <a:off x="1484321" y="1252846"/>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0.40</a:t>
              </a:r>
              <a:endParaRPr lang="en-GB" sz="1050" noProof="0">
                <a:solidFill>
                  <a:srgbClr val="54595B"/>
                </a:solidFill>
                <a:latin typeface="Arial"/>
                <a:cs typeface="Arial"/>
              </a:endParaRPr>
            </a:p>
          </p:txBody>
        </p:sp>
        <p:sp>
          <p:nvSpPr>
            <p:cNvPr id="181" name="object 122">
              <a:extLst>
                <a:ext uri="{FF2B5EF4-FFF2-40B4-BE49-F238E27FC236}">
                  <a16:creationId xmlns:a16="http://schemas.microsoft.com/office/drawing/2014/main" id="{AAE0A159-2D1D-2548-4AEB-019060CA9920}"/>
                </a:ext>
              </a:extLst>
            </p:cNvPr>
            <p:cNvSpPr txBox="1"/>
            <p:nvPr/>
          </p:nvSpPr>
          <p:spPr>
            <a:xfrm>
              <a:off x="1484321" y="4354061"/>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0.00</a:t>
              </a:r>
              <a:endParaRPr lang="en-GB" sz="1050" noProof="0">
                <a:solidFill>
                  <a:srgbClr val="54595B"/>
                </a:solidFill>
                <a:latin typeface="Arial"/>
                <a:cs typeface="Arial"/>
              </a:endParaRPr>
            </a:p>
          </p:txBody>
        </p:sp>
        <p:sp>
          <p:nvSpPr>
            <p:cNvPr id="182" name="object 123">
              <a:extLst>
                <a:ext uri="{FF2B5EF4-FFF2-40B4-BE49-F238E27FC236}">
                  <a16:creationId xmlns:a16="http://schemas.microsoft.com/office/drawing/2014/main" id="{20DDEAAB-83EF-AE72-C3AE-E3B8CC5A6440}"/>
                </a:ext>
              </a:extLst>
            </p:cNvPr>
            <p:cNvSpPr txBox="1"/>
            <p:nvPr/>
          </p:nvSpPr>
          <p:spPr>
            <a:xfrm>
              <a:off x="1484321" y="3965091"/>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0.05</a:t>
              </a:r>
              <a:endParaRPr lang="en-GB" sz="1050" noProof="0">
                <a:solidFill>
                  <a:srgbClr val="54595B"/>
                </a:solidFill>
                <a:latin typeface="Arial"/>
                <a:cs typeface="Arial"/>
              </a:endParaRPr>
            </a:p>
          </p:txBody>
        </p:sp>
        <p:sp>
          <p:nvSpPr>
            <p:cNvPr id="183" name="object 124">
              <a:extLst>
                <a:ext uri="{FF2B5EF4-FFF2-40B4-BE49-F238E27FC236}">
                  <a16:creationId xmlns:a16="http://schemas.microsoft.com/office/drawing/2014/main" id="{D344DEF1-491A-7386-7C5B-C55E381660E8}"/>
                </a:ext>
              </a:extLst>
            </p:cNvPr>
            <p:cNvSpPr txBox="1"/>
            <p:nvPr/>
          </p:nvSpPr>
          <p:spPr>
            <a:xfrm>
              <a:off x="1484321" y="3576225"/>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0.10</a:t>
              </a:r>
              <a:endParaRPr lang="en-GB" sz="1050" noProof="0">
                <a:solidFill>
                  <a:srgbClr val="54595B"/>
                </a:solidFill>
                <a:latin typeface="Arial"/>
                <a:cs typeface="Arial"/>
              </a:endParaRPr>
            </a:p>
          </p:txBody>
        </p:sp>
        <p:sp>
          <p:nvSpPr>
            <p:cNvPr id="184" name="object 125">
              <a:extLst>
                <a:ext uri="{FF2B5EF4-FFF2-40B4-BE49-F238E27FC236}">
                  <a16:creationId xmlns:a16="http://schemas.microsoft.com/office/drawing/2014/main" id="{A604B8FD-9FC8-0E48-03BB-D97136B167AE}"/>
                </a:ext>
              </a:extLst>
            </p:cNvPr>
            <p:cNvSpPr txBox="1"/>
            <p:nvPr/>
          </p:nvSpPr>
          <p:spPr>
            <a:xfrm>
              <a:off x="1484321" y="3187362"/>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0.15</a:t>
              </a:r>
              <a:endParaRPr lang="en-GB" sz="1050" noProof="0">
                <a:solidFill>
                  <a:srgbClr val="54595B"/>
                </a:solidFill>
                <a:latin typeface="Arial"/>
                <a:cs typeface="Arial"/>
              </a:endParaRPr>
            </a:p>
          </p:txBody>
        </p:sp>
        <p:sp>
          <p:nvSpPr>
            <p:cNvPr id="185" name="object 126">
              <a:extLst>
                <a:ext uri="{FF2B5EF4-FFF2-40B4-BE49-F238E27FC236}">
                  <a16:creationId xmlns:a16="http://schemas.microsoft.com/office/drawing/2014/main" id="{176A2BD6-439D-971A-E994-DA98CE84F423}"/>
                </a:ext>
              </a:extLst>
            </p:cNvPr>
            <p:cNvSpPr txBox="1"/>
            <p:nvPr/>
          </p:nvSpPr>
          <p:spPr>
            <a:xfrm>
              <a:off x="1484321" y="2798523"/>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0.20</a:t>
              </a:r>
              <a:endParaRPr lang="en-GB" sz="1050" noProof="0">
                <a:solidFill>
                  <a:srgbClr val="54595B"/>
                </a:solidFill>
                <a:latin typeface="Arial"/>
                <a:cs typeface="Arial"/>
              </a:endParaRPr>
            </a:p>
          </p:txBody>
        </p:sp>
        <p:sp>
          <p:nvSpPr>
            <p:cNvPr id="186" name="object 127">
              <a:extLst>
                <a:ext uri="{FF2B5EF4-FFF2-40B4-BE49-F238E27FC236}">
                  <a16:creationId xmlns:a16="http://schemas.microsoft.com/office/drawing/2014/main" id="{2B439DBD-7924-DFA3-A6CC-B6FD79D76D03}"/>
                </a:ext>
              </a:extLst>
            </p:cNvPr>
            <p:cNvSpPr txBox="1"/>
            <p:nvPr/>
          </p:nvSpPr>
          <p:spPr>
            <a:xfrm>
              <a:off x="1484321" y="2409659"/>
              <a:ext cx="721400" cy="223987"/>
            </a:xfrm>
            <a:prstGeom prst="rect">
              <a:avLst/>
            </a:prstGeom>
          </p:spPr>
          <p:txBody>
            <a:bodyPr vert="horz" wrap="none" lIns="0" tIns="12700" rIns="0" bIns="0" rtlCol="0" anchor="ctr" anchorCtr="0">
              <a:spAutoFit/>
            </a:bodyPr>
            <a:lstStyle/>
            <a:p>
              <a:pPr marL="12700" algn="r">
                <a:lnSpc>
                  <a:spcPct val="100000"/>
                </a:lnSpc>
                <a:spcBef>
                  <a:spcPts val="100"/>
                </a:spcBef>
              </a:pPr>
              <a:r>
                <a:rPr lang="en-GB" sz="1050" spc="-20" noProof="0">
                  <a:solidFill>
                    <a:srgbClr val="54595B"/>
                  </a:solidFill>
                  <a:latin typeface="Arial"/>
                  <a:cs typeface="Arial"/>
                </a:rPr>
                <a:t>0.25</a:t>
              </a:r>
              <a:endParaRPr lang="en-GB" sz="1050" noProof="0">
                <a:solidFill>
                  <a:srgbClr val="54595B"/>
                </a:solidFill>
                <a:latin typeface="Arial"/>
                <a:cs typeface="Arial"/>
              </a:endParaRPr>
            </a:p>
          </p:txBody>
        </p:sp>
        <p:sp>
          <p:nvSpPr>
            <p:cNvPr id="187" name="object 128">
              <a:extLst>
                <a:ext uri="{FF2B5EF4-FFF2-40B4-BE49-F238E27FC236}">
                  <a16:creationId xmlns:a16="http://schemas.microsoft.com/office/drawing/2014/main" id="{FED4C5EF-C98A-DD75-BA94-9F142A96D1ED}"/>
                </a:ext>
              </a:extLst>
            </p:cNvPr>
            <p:cNvSpPr txBox="1"/>
            <p:nvPr/>
          </p:nvSpPr>
          <p:spPr>
            <a:xfrm rot="16200000">
              <a:off x="57707" y="2650663"/>
              <a:ext cx="2073933" cy="453053"/>
            </a:xfrm>
            <a:prstGeom prst="rect">
              <a:avLst/>
            </a:prstGeom>
          </p:spPr>
          <p:txBody>
            <a:bodyPr vert="horz" wrap="none" lIns="0" tIns="5080" rIns="0" bIns="0" rtlCol="0" anchor="ctr" anchorCtr="0">
              <a:spAutoFit/>
            </a:bodyPr>
            <a:lstStyle/>
            <a:p>
              <a:pPr marL="12700" algn="ctr">
                <a:lnSpc>
                  <a:spcPct val="100000"/>
                </a:lnSpc>
                <a:spcBef>
                  <a:spcPts val="40"/>
                </a:spcBef>
              </a:pPr>
              <a:r>
                <a:rPr lang="en-GB" sz="1050" b="1" spc="-10" noProof="0">
                  <a:solidFill>
                    <a:srgbClr val="54595B"/>
                  </a:solidFill>
                  <a:latin typeface="Arial"/>
                  <a:cs typeface="Arial"/>
                </a:rPr>
                <a:t>Cumulative</a:t>
              </a:r>
              <a:r>
                <a:rPr lang="en-GB" sz="1050" b="1" spc="20" noProof="0">
                  <a:solidFill>
                    <a:srgbClr val="54595B"/>
                  </a:solidFill>
                  <a:latin typeface="Arial"/>
                  <a:cs typeface="Arial"/>
                </a:rPr>
                <a:t> </a:t>
              </a:r>
              <a:r>
                <a:rPr lang="en-GB" sz="1050" b="1" spc="-10" noProof="0">
                  <a:solidFill>
                    <a:srgbClr val="54595B"/>
                  </a:solidFill>
                  <a:latin typeface="Arial"/>
                  <a:cs typeface="Arial"/>
                </a:rPr>
                <a:t>incidence</a:t>
              </a:r>
              <a:r>
                <a:rPr lang="en-GB" sz="1050" b="1" spc="25" noProof="0">
                  <a:solidFill>
                    <a:srgbClr val="54595B"/>
                  </a:solidFill>
                  <a:latin typeface="Arial"/>
                  <a:cs typeface="Arial"/>
                </a:rPr>
                <a:t> </a:t>
              </a:r>
              <a:r>
                <a:rPr lang="en-GB" sz="1050" b="1" spc="-25" noProof="0">
                  <a:solidFill>
                    <a:srgbClr val="54595B"/>
                  </a:solidFill>
                  <a:latin typeface="Arial"/>
                  <a:cs typeface="Arial"/>
                </a:rPr>
                <a:t>(%)</a:t>
              </a:r>
              <a:endParaRPr lang="en-GB" sz="1050" b="1" noProof="0">
                <a:solidFill>
                  <a:srgbClr val="54595B"/>
                </a:solidFill>
                <a:latin typeface="Arial"/>
                <a:cs typeface="Arial"/>
              </a:endParaRPr>
            </a:p>
          </p:txBody>
        </p:sp>
        <p:sp>
          <p:nvSpPr>
            <p:cNvPr id="188" name="object 99">
              <a:extLst>
                <a:ext uri="{FF2B5EF4-FFF2-40B4-BE49-F238E27FC236}">
                  <a16:creationId xmlns:a16="http://schemas.microsoft.com/office/drawing/2014/main" id="{D440962F-5A0B-BD51-739A-6BFFB93B8FD3}"/>
                </a:ext>
              </a:extLst>
            </p:cNvPr>
            <p:cNvSpPr txBox="1"/>
            <p:nvPr/>
          </p:nvSpPr>
          <p:spPr>
            <a:xfrm>
              <a:off x="4415095" y="4581633"/>
              <a:ext cx="395552"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12</a:t>
              </a:r>
            </a:p>
          </p:txBody>
        </p:sp>
        <p:sp>
          <p:nvSpPr>
            <p:cNvPr id="189" name="object 100">
              <a:extLst>
                <a:ext uri="{FF2B5EF4-FFF2-40B4-BE49-F238E27FC236}">
                  <a16:creationId xmlns:a16="http://schemas.microsoft.com/office/drawing/2014/main" id="{31B2FAEA-EE3B-150C-977B-E61D19AD7FC6}"/>
                </a:ext>
              </a:extLst>
            </p:cNvPr>
            <p:cNvSpPr txBox="1"/>
            <p:nvPr/>
          </p:nvSpPr>
          <p:spPr>
            <a:xfrm>
              <a:off x="5563117" y="4596697"/>
              <a:ext cx="395552"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18</a:t>
              </a:r>
            </a:p>
          </p:txBody>
        </p:sp>
        <p:sp>
          <p:nvSpPr>
            <p:cNvPr id="190" name="object 99">
              <a:extLst>
                <a:ext uri="{FF2B5EF4-FFF2-40B4-BE49-F238E27FC236}">
                  <a16:creationId xmlns:a16="http://schemas.microsoft.com/office/drawing/2014/main" id="{362D7A03-4DD0-EE8D-9D78-87A1F5B28C54}"/>
                </a:ext>
              </a:extLst>
            </p:cNvPr>
            <p:cNvSpPr txBox="1"/>
            <p:nvPr/>
          </p:nvSpPr>
          <p:spPr>
            <a:xfrm>
              <a:off x="6698325" y="4581633"/>
              <a:ext cx="395552"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24</a:t>
              </a:r>
            </a:p>
          </p:txBody>
        </p:sp>
        <p:sp>
          <p:nvSpPr>
            <p:cNvPr id="191" name="object 100">
              <a:extLst>
                <a:ext uri="{FF2B5EF4-FFF2-40B4-BE49-F238E27FC236}">
                  <a16:creationId xmlns:a16="http://schemas.microsoft.com/office/drawing/2014/main" id="{9DD51C60-AD52-4F4C-9A81-1DD8B8AF4F07}"/>
                </a:ext>
              </a:extLst>
            </p:cNvPr>
            <p:cNvSpPr txBox="1"/>
            <p:nvPr/>
          </p:nvSpPr>
          <p:spPr>
            <a:xfrm>
              <a:off x="7846344" y="4596697"/>
              <a:ext cx="395552"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30</a:t>
              </a:r>
            </a:p>
          </p:txBody>
        </p:sp>
        <p:sp>
          <p:nvSpPr>
            <p:cNvPr id="192" name="object 99">
              <a:extLst>
                <a:ext uri="{FF2B5EF4-FFF2-40B4-BE49-F238E27FC236}">
                  <a16:creationId xmlns:a16="http://schemas.microsoft.com/office/drawing/2014/main" id="{7DBA0A32-AD0A-DF4A-E2D0-F1C4791A5741}"/>
                </a:ext>
              </a:extLst>
            </p:cNvPr>
            <p:cNvSpPr txBox="1"/>
            <p:nvPr/>
          </p:nvSpPr>
          <p:spPr>
            <a:xfrm>
              <a:off x="8979305" y="4581633"/>
              <a:ext cx="395552"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36</a:t>
              </a:r>
            </a:p>
          </p:txBody>
        </p:sp>
        <p:sp>
          <p:nvSpPr>
            <p:cNvPr id="193" name="object 100">
              <a:extLst>
                <a:ext uri="{FF2B5EF4-FFF2-40B4-BE49-F238E27FC236}">
                  <a16:creationId xmlns:a16="http://schemas.microsoft.com/office/drawing/2014/main" id="{61ACC700-59E2-C32F-1086-44F9568B9BF1}"/>
                </a:ext>
              </a:extLst>
            </p:cNvPr>
            <p:cNvSpPr txBox="1"/>
            <p:nvPr/>
          </p:nvSpPr>
          <p:spPr>
            <a:xfrm>
              <a:off x="10127327" y="4596697"/>
              <a:ext cx="395552"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noProof="0">
                  <a:solidFill>
                    <a:srgbClr val="54595B"/>
                  </a:solidFill>
                </a:rPr>
                <a:t>42</a:t>
              </a:r>
            </a:p>
          </p:txBody>
        </p:sp>
        <p:sp>
          <p:nvSpPr>
            <p:cNvPr id="194" name="Rectangle 213">
              <a:extLst>
                <a:ext uri="{FF2B5EF4-FFF2-40B4-BE49-F238E27FC236}">
                  <a16:creationId xmlns:a16="http://schemas.microsoft.com/office/drawing/2014/main" id="{4FA5FBD9-B69D-DE7D-683F-B13E35AADF13}"/>
                </a:ext>
              </a:extLst>
            </p:cNvPr>
            <p:cNvSpPr/>
            <p:nvPr/>
          </p:nvSpPr>
          <p:spPr>
            <a:xfrm>
              <a:off x="2324100" y="1375410"/>
              <a:ext cx="8001000" cy="3105150"/>
            </a:xfrm>
            <a:custGeom>
              <a:avLst/>
              <a:gdLst>
                <a:gd name="csX0" fmla="*/ 0 w 8037871"/>
                <a:gd name="csY0" fmla="*/ 0 h 3381068"/>
                <a:gd name="csX1" fmla="*/ 8037871 w 8037871"/>
                <a:gd name="csY1" fmla="*/ 0 h 3381068"/>
                <a:gd name="csX2" fmla="*/ 8037871 w 8037871"/>
                <a:gd name="csY2" fmla="*/ 3381068 h 3381068"/>
                <a:gd name="csX3" fmla="*/ 0 w 8037871"/>
                <a:gd name="csY3" fmla="*/ 3381068 h 3381068"/>
                <a:gd name="csX4" fmla="*/ 0 w 8037871"/>
                <a:gd name="csY4" fmla="*/ 0 h 3381068"/>
                <a:gd name="csX0" fmla="*/ 8037871 w 8129311"/>
                <a:gd name="csY0" fmla="*/ 0 h 3381068"/>
                <a:gd name="csX1" fmla="*/ 8037871 w 8129311"/>
                <a:gd name="csY1" fmla="*/ 3381068 h 3381068"/>
                <a:gd name="csX2" fmla="*/ 0 w 8129311"/>
                <a:gd name="csY2" fmla="*/ 3381068 h 3381068"/>
                <a:gd name="csX3" fmla="*/ 0 w 8129311"/>
                <a:gd name="csY3" fmla="*/ 0 h 3381068"/>
                <a:gd name="csX4" fmla="*/ 8129311 w 8129311"/>
                <a:gd name="csY4" fmla="*/ 91440 h 3381068"/>
                <a:gd name="csX0" fmla="*/ 8037871 w 8037871"/>
                <a:gd name="csY0" fmla="*/ 0 h 3381068"/>
                <a:gd name="csX1" fmla="*/ 8037871 w 8037871"/>
                <a:gd name="csY1" fmla="*/ 3381068 h 3381068"/>
                <a:gd name="csX2" fmla="*/ 0 w 8037871"/>
                <a:gd name="csY2" fmla="*/ 3381068 h 3381068"/>
                <a:gd name="csX3" fmla="*/ 0 w 8037871"/>
                <a:gd name="csY3" fmla="*/ 0 h 3381068"/>
                <a:gd name="csX0" fmla="*/ 8037871 w 8037871"/>
                <a:gd name="csY0" fmla="*/ 3381068 h 3381068"/>
                <a:gd name="csX1" fmla="*/ 0 w 8037871"/>
                <a:gd name="csY1" fmla="*/ 3381068 h 3381068"/>
                <a:gd name="csX2" fmla="*/ 0 w 8037871"/>
                <a:gd name="csY2" fmla="*/ 0 h 3381068"/>
              </a:gdLst>
              <a:ahLst/>
              <a:cxnLst>
                <a:cxn ang="0">
                  <a:pos x="csX0" y="csY0"/>
                </a:cxn>
                <a:cxn ang="0">
                  <a:pos x="csX1" y="csY1"/>
                </a:cxn>
                <a:cxn ang="0">
                  <a:pos x="csX2" y="csY2"/>
                </a:cxn>
              </a:cxnLst>
              <a:rect l="l" t="t" r="r" b="b"/>
              <a:pathLst>
                <a:path w="8037871" h="3381068">
                  <a:moveTo>
                    <a:pt x="8037871" y="3381068"/>
                  </a:moveTo>
                  <a:lnTo>
                    <a:pt x="0" y="3381068"/>
                  </a:lnTo>
                  <a:lnTo>
                    <a:pt x="0" y="0"/>
                  </a:lnTo>
                </a:path>
              </a:pathLst>
            </a:cu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noProof="0"/>
            </a:p>
          </p:txBody>
        </p:sp>
        <p:cxnSp>
          <p:nvCxnSpPr>
            <p:cNvPr id="195" name="Straight Connector 194">
              <a:extLst>
                <a:ext uri="{FF2B5EF4-FFF2-40B4-BE49-F238E27FC236}">
                  <a16:creationId xmlns:a16="http://schemas.microsoft.com/office/drawing/2014/main" id="{A14A3AD6-7B3F-D3EC-CC7F-5E18E2197BCE}"/>
                </a:ext>
              </a:extLst>
            </p:cNvPr>
            <p:cNvCxnSpPr/>
            <p:nvPr/>
          </p:nvCxnSpPr>
          <p:spPr>
            <a:xfrm>
              <a:off x="2244090" y="137160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32A310B7-5E91-3F6F-58C7-B3D3C2AA1A2A}"/>
                </a:ext>
              </a:extLst>
            </p:cNvPr>
            <p:cNvCxnSpPr/>
            <p:nvPr/>
          </p:nvCxnSpPr>
          <p:spPr>
            <a:xfrm>
              <a:off x="2244090" y="176022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92F45694-787A-713B-651A-06BE760B456A}"/>
                </a:ext>
              </a:extLst>
            </p:cNvPr>
            <p:cNvCxnSpPr/>
            <p:nvPr/>
          </p:nvCxnSpPr>
          <p:spPr>
            <a:xfrm>
              <a:off x="2244090" y="214884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0BE1DFDE-1208-BB76-312D-869A367D396B}"/>
                </a:ext>
              </a:extLst>
            </p:cNvPr>
            <p:cNvCxnSpPr/>
            <p:nvPr/>
          </p:nvCxnSpPr>
          <p:spPr>
            <a:xfrm>
              <a:off x="2244090" y="253746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32E7C813-5A02-24B2-B5E1-69F22D5A02A7}"/>
                </a:ext>
              </a:extLst>
            </p:cNvPr>
            <p:cNvCxnSpPr/>
            <p:nvPr/>
          </p:nvCxnSpPr>
          <p:spPr>
            <a:xfrm>
              <a:off x="2244090" y="292608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96519F0A-70B1-E17D-52FC-3057BA4264BB}"/>
                </a:ext>
              </a:extLst>
            </p:cNvPr>
            <p:cNvCxnSpPr/>
            <p:nvPr/>
          </p:nvCxnSpPr>
          <p:spPr>
            <a:xfrm>
              <a:off x="2244090" y="331470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2B46909B-5AC0-E3CB-BE0E-9665EC0E831E}"/>
                </a:ext>
              </a:extLst>
            </p:cNvPr>
            <p:cNvCxnSpPr/>
            <p:nvPr/>
          </p:nvCxnSpPr>
          <p:spPr>
            <a:xfrm>
              <a:off x="2244090" y="370332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8890DCBF-63A7-228F-B3D1-8A5319D21569}"/>
                </a:ext>
              </a:extLst>
            </p:cNvPr>
            <p:cNvCxnSpPr/>
            <p:nvPr/>
          </p:nvCxnSpPr>
          <p:spPr>
            <a:xfrm>
              <a:off x="2244090" y="409194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A6D8A4AC-0784-D6D9-AEFF-429726578EDD}"/>
                </a:ext>
              </a:extLst>
            </p:cNvPr>
            <p:cNvCxnSpPr>
              <a:cxnSpLocks/>
            </p:cNvCxnSpPr>
            <p:nvPr/>
          </p:nvCxnSpPr>
          <p:spPr>
            <a:xfrm>
              <a:off x="2244090" y="448056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C054F418-FD83-9910-D4F1-8FE4DCDB2D9D}"/>
                </a:ext>
              </a:extLst>
            </p:cNvPr>
            <p:cNvCxnSpPr>
              <a:cxnSpLocks/>
            </p:cNvCxnSpPr>
            <p:nvPr/>
          </p:nvCxnSpPr>
          <p:spPr>
            <a:xfrm rot="16200000">
              <a:off x="2284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0CF0BC96-4607-707D-6ACF-615AE3203069}"/>
                </a:ext>
              </a:extLst>
            </p:cNvPr>
            <p:cNvCxnSpPr>
              <a:cxnSpLocks/>
            </p:cNvCxnSpPr>
            <p:nvPr/>
          </p:nvCxnSpPr>
          <p:spPr>
            <a:xfrm rot="16200000">
              <a:off x="3427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6998D092-84A0-C854-6FE3-C3415DD1263C}"/>
                </a:ext>
              </a:extLst>
            </p:cNvPr>
            <p:cNvCxnSpPr>
              <a:cxnSpLocks/>
            </p:cNvCxnSpPr>
            <p:nvPr/>
          </p:nvCxnSpPr>
          <p:spPr>
            <a:xfrm rot="16200000">
              <a:off x="4570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A096429F-3752-6E2A-2F7D-921DFFD72BD6}"/>
                </a:ext>
              </a:extLst>
            </p:cNvPr>
            <p:cNvCxnSpPr>
              <a:cxnSpLocks/>
            </p:cNvCxnSpPr>
            <p:nvPr/>
          </p:nvCxnSpPr>
          <p:spPr>
            <a:xfrm rot="16200000">
              <a:off x="571309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2D9E0E49-6DDB-7AEE-B396-970FE63F304A}"/>
                </a:ext>
              </a:extLst>
            </p:cNvPr>
            <p:cNvCxnSpPr>
              <a:cxnSpLocks/>
            </p:cNvCxnSpPr>
            <p:nvPr/>
          </p:nvCxnSpPr>
          <p:spPr>
            <a:xfrm rot="16200000">
              <a:off x="685990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CA2D1567-9A0B-F3DE-48D6-7C5D2FF74340}"/>
                </a:ext>
              </a:extLst>
            </p:cNvPr>
            <p:cNvCxnSpPr>
              <a:cxnSpLocks/>
            </p:cNvCxnSpPr>
            <p:nvPr/>
          </p:nvCxnSpPr>
          <p:spPr>
            <a:xfrm rot="16200000">
              <a:off x="800290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EC03ABFB-DE8F-2075-3008-394CCB8378D3}"/>
                </a:ext>
              </a:extLst>
            </p:cNvPr>
            <p:cNvCxnSpPr>
              <a:cxnSpLocks/>
            </p:cNvCxnSpPr>
            <p:nvPr/>
          </p:nvCxnSpPr>
          <p:spPr>
            <a:xfrm rot="16200000">
              <a:off x="914590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94DB41B6-8819-42DB-3F50-56255F8C957F}"/>
                </a:ext>
              </a:extLst>
            </p:cNvPr>
            <p:cNvCxnSpPr>
              <a:cxnSpLocks/>
            </p:cNvCxnSpPr>
            <p:nvPr/>
          </p:nvCxnSpPr>
          <p:spPr>
            <a:xfrm rot="16200000">
              <a:off x="10281285" y="4522470"/>
              <a:ext cx="8001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sp>
          <p:nvSpPr>
            <p:cNvPr id="212" name="object 99">
              <a:extLst>
                <a:ext uri="{FF2B5EF4-FFF2-40B4-BE49-F238E27FC236}">
                  <a16:creationId xmlns:a16="http://schemas.microsoft.com/office/drawing/2014/main" id="{2B01BB42-6759-6C61-B192-9FC381D3691D}"/>
                </a:ext>
              </a:extLst>
            </p:cNvPr>
            <p:cNvSpPr txBox="1"/>
            <p:nvPr/>
          </p:nvSpPr>
          <p:spPr>
            <a:xfrm>
              <a:off x="3932647" y="4789242"/>
              <a:ext cx="4771877" cy="217216"/>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b="1" noProof="0">
                  <a:solidFill>
                    <a:srgbClr val="54595B"/>
                  </a:solidFill>
                </a:rPr>
                <a:t>Months since randomisation</a:t>
              </a:r>
            </a:p>
          </p:txBody>
        </p:sp>
        <p:sp>
          <p:nvSpPr>
            <p:cNvPr id="213" name="object 99">
              <a:extLst>
                <a:ext uri="{FF2B5EF4-FFF2-40B4-BE49-F238E27FC236}">
                  <a16:creationId xmlns:a16="http://schemas.microsoft.com/office/drawing/2014/main" id="{D0B8BE2C-4C74-3989-BD6F-FEBAD2FE438E}"/>
                </a:ext>
              </a:extLst>
            </p:cNvPr>
            <p:cNvSpPr txBox="1"/>
            <p:nvPr/>
          </p:nvSpPr>
          <p:spPr>
            <a:xfrm>
              <a:off x="8217024" y="2702998"/>
              <a:ext cx="1353933"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ctr">
                <a:spcBef>
                  <a:spcPts val="0"/>
                </a:spcBef>
              </a:pPr>
              <a:r>
                <a:rPr lang="en-GB" sz="1050" b="1" noProof="0">
                  <a:solidFill>
                    <a:srgbClr val="54595B"/>
                  </a:solidFill>
                </a:rPr>
                <a:t>Placebo</a:t>
              </a:r>
              <a:endParaRPr lang="en-GB" sz="1050" b="1" noProof="0">
                <a:solidFill>
                  <a:srgbClr val="000000"/>
                </a:solidFill>
              </a:endParaRPr>
            </a:p>
          </p:txBody>
        </p:sp>
        <p:sp>
          <p:nvSpPr>
            <p:cNvPr id="214" name="object 99">
              <a:extLst>
                <a:ext uri="{FF2B5EF4-FFF2-40B4-BE49-F238E27FC236}">
                  <a16:creationId xmlns:a16="http://schemas.microsoft.com/office/drawing/2014/main" id="{DC9950B9-B6EE-0E15-4BA1-80F66E413E22}"/>
                </a:ext>
              </a:extLst>
            </p:cNvPr>
            <p:cNvSpPr txBox="1"/>
            <p:nvPr/>
          </p:nvSpPr>
          <p:spPr>
            <a:xfrm>
              <a:off x="8412883" y="3724782"/>
              <a:ext cx="1899340" cy="207517"/>
            </a:xfrm>
            <a:prstGeom prst="rect">
              <a:avLst/>
            </a:prstGeom>
          </p:spPr>
          <p:txBody>
            <a:bodyPr vert="horz" wrap="none" lIns="0" tIns="0" rIns="0" bIns="0" rtlCol="0" anchor="t" anchorCtr="0">
              <a:spAutoFit/>
            </a:bodyPr>
            <a:lstStyle>
              <a:defPPr>
                <a:defRPr lang="en-US"/>
              </a:defPPr>
              <a:lvl1pPr marL="12700" algn="r">
                <a:lnSpc>
                  <a:spcPct val="100000"/>
                </a:lnSpc>
                <a:spcBef>
                  <a:spcPts val="100"/>
                </a:spcBef>
                <a:defRPr sz="1200" spc="-20">
                  <a:latin typeface="Arial"/>
                  <a:cs typeface="Arial"/>
                </a:defRPr>
              </a:lvl1pPr>
            </a:lstStyle>
            <a:p>
              <a:pPr marL="0" algn="l">
                <a:spcBef>
                  <a:spcPts val="0"/>
                </a:spcBef>
              </a:pPr>
              <a:r>
                <a:rPr lang="en-GB" sz="1050" b="1" noProof="0">
                  <a:solidFill>
                    <a:srgbClr val="669BD2"/>
                  </a:solidFill>
                </a:rPr>
                <a:t>Finerenone</a:t>
              </a:r>
              <a:endParaRPr lang="en-GB" sz="1050" b="1" noProof="0">
                <a:solidFill>
                  <a:srgbClr val="000000"/>
                </a:solidFill>
              </a:endParaRPr>
            </a:p>
          </p:txBody>
        </p:sp>
      </p:grpSp>
      <p:pic>
        <p:nvPicPr>
          <p:cNvPr id="2" name="Picture 2" descr="Glasgow 2026 | ERA">
            <a:extLst>
              <a:ext uri="{FF2B5EF4-FFF2-40B4-BE49-F238E27FC236}">
                <a16:creationId xmlns:a16="http://schemas.microsoft.com/office/drawing/2014/main" id="{26F1193B-6154-02E2-7586-5C69E183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9261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9E6ED-093F-B61C-3F37-D5E91AFA4638}"/>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7BFB1DF-E237-73D6-7FA3-AE024D10F4A6}"/>
              </a:ext>
            </a:extLst>
          </p:cNvPr>
          <p:cNvSpPr/>
          <p:nvPr/>
        </p:nvSpPr>
        <p:spPr>
          <a:xfrm>
            <a:off x="1414382" y="1369232"/>
            <a:ext cx="10206118" cy="3565728"/>
          </a:xfrm>
          <a:prstGeom prst="rect">
            <a:avLst/>
          </a:prstGeom>
          <a:solidFill>
            <a:srgbClr val="E8E8E8">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16374D"/>
                </a:solidFill>
                <a:effectLst/>
                <a:uLnTx/>
                <a:uFillTx/>
                <a:latin typeface="Arial" panose="020B0604020202020204"/>
                <a:ea typeface="+mn-ea"/>
                <a:cs typeface="+mn-cs"/>
              </a:rPr>
              <a:t>Hyperkalaemia*</a:t>
            </a:r>
          </a:p>
        </p:txBody>
      </p:sp>
      <p:graphicFrame>
        <p:nvGraphicFramePr>
          <p:cNvPr id="30" name="Content Placeholder 8">
            <a:extLst>
              <a:ext uri="{FF2B5EF4-FFF2-40B4-BE49-F238E27FC236}">
                <a16:creationId xmlns:a16="http://schemas.microsoft.com/office/drawing/2014/main" id="{C9BC8460-04EC-A1B9-7768-B94A670ADB39}"/>
              </a:ext>
            </a:extLst>
          </p:cNvPr>
          <p:cNvGraphicFramePr>
            <a:graphicFrameLocks/>
          </p:cNvGraphicFramePr>
          <p:nvPr>
            <p:extLst>
              <p:ext uri="{D42A27DB-BD31-4B8C-83A1-F6EECF244321}">
                <p14:modId xmlns:p14="http://schemas.microsoft.com/office/powerpoint/2010/main" val="882150752"/>
              </p:ext>
            </p:extLst>
          </p:nvPr>
        </p:nvGraphicFramePr>
        <p:xfrm>
          <a:off x="452120" y="1092232"/>
          <a:ext cx="11287760" cy="487039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914E321-BF93-7A02-C595-248BF1B9C049}"/>
              </a:ext>
            </a:extLst>
          </p:cNvPr>
          <p:cNvSpPr>
            <a:spLocks noGrp="1"/>
          </p:cNvSpPr>
          <p:nvPr>
            <p:ph type="sldNum" sz="quarter" idx="17"/>
          </p:nvPr>
        </p:nvSpPr>
        <p:spPr/>
        <p:txBody>
          <a:bodyPr/>
          <a:lstStyle/>
          <a:p>
            <a:fld id="{7AF8E309-D608-654D-B811-6A2C46C88181}" type="slidenum">
              <a:rPr lang="en-GB" noProof="0" smtClean="0"/>
              <a:pPr/>
              <a:t>96</a:t>
            </a:fld>
            <a:endParaRPr lang="en-GB" noProof="0"/>
          </a:p>
        </p:txBody>
      </p:sp>
      <p:sp>
        <p:nvSpPr>
          <p:cNvPr id="4" name="Title 3">
            <a:extLst>
              <a:ext uri="{FF2B5EF4-FFF2-40B4-BE49-F238E27FC236}">
                <a16:creationId xmlns:a16="http://schemas.microsoft.com/office/drawing/2014/main" id="{60D3F463-3C2D-E481-B65C-9696EB2C19A2}"/>
              </a:ext>
            </a:extLst>
          </p:cNvPr>
          <p:cNvSpPr>
            <a:spLocks noGrp="1"/>
          </p:cNvSpPr>
          <p:nvPr>
            <p:ph type="title"/>
          </p:nvPr>
        </p:nvSpPr>
        <p:spPr/>
        <p:txBody>
          <a:bodyPr>
            <a:normAutofit/>
          </a:bodyPr>
          <a:lstStyle/>
          <a:p>
            <a:r>
              <a:rPr lang="en-GB" noProof="0"/>
              <a:t>Adverse events</a:t>
            </a:r>
          </a:p>
        </p:txBody>
      </p:sp>
      <p:sp>
        <p:nvSpPr>
          <p:cNvPr id="5" name="Footer Placeholder 4">
            <a:extLst>
              <a:ext uri="{FF2B5EF4-FFF2-40B4-BE49-F238E27FC236}">
                <a16:creationId xmlns:a16="http://schemas.microsoft.com/office/drawing/2014/main" id="{F87849F0-5621-F722-9B72-0503890B06D3}"/>
              </a:ext>
            </a:extLst>
          </p:cNvPr>
          <p:cNvSpPr>
            <a:spLocks noGrp="1"/>
          </p:cNvSpPr>
          <p:nvPr>
            <p:ph type="ftr" sz="quarter" idx="18"/>
          </p:nvPr>
        </p:nvSpPr>
        <p:spPr>
          <a:xfrm>
            <a:off x="623887" y="6013459"/>
            <a:ext cx="9426884" cy="506124"/>
          </a:xfrm>
        </p:spPr>
        <p:txBody>
          <a:bodyPr/>
          <a:lstStyle/>
          <a:p>
            <a:pPr lvl="0">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t>
            </a:r>
            <a:r>
              <a:rPr lang="en-GB"/>
              <a:t>Hyperkalaemia was an AESI and defined as any investigator-reported AEs with MedDRA codes corresponding to the preferred terms hyperkalaemia or blood potassium increased.</a:t>
            </a:r>
            <a:r>
              <a:rPr lang="en-GB" baseline="30000"/>
              <a:t> </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AESI, adverse event of special interest.</a:t>
            </a:r>
          </a:p>
        </p:txBody>
      </p:sp>
      <p:sp>
        <p:nvSpPr>
          <p:cNvPr id="31" name="TextBox 5">
            <a:extLst>
              <a:ext uri="{FF2B5EF4-FFF2-40B4-BE49-F238E27FC236}">
                <a16:creationId xmlns:a16="http://schemas.microsoft.com/office/drawing/2014/main" id="{EDB4B782-62DF-6711-0632-8FFA0011FD0C}"/>
              </a:ext>
            </a:extLst>
          </p:cNvPr>
          <p:cNvSpPr txBox="1"/>
          <p:nvPr/>
        </p:nvSpPr>
        <p:spPr>
          <a:xfrm rot="16200000">
            <a:off x="-757351" y="2728189"/>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609585"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Patients (%)</a:t>
            </a:r>
          </a:p>
        </p:txBody>
      </p:sp>
      <p:grpSp>
        <p:nvGrpSpPr>
          <p:cNvPr id="35" name="Legend">
            <a:extLst>
              <a:ext uri="{FF2B5EF4-FFF2-40B4-BE49-F238E27FC236}">
                <a16:creationId xmlns:a16="http://schemas.microsoft.com/office/drawing/2014/main" id="{4B243EEA-7046-4017-A92F-54A15FC5BFEC}"/>
              </a:ext>
            </a:extLst>
          </p:cNvPr>
          <p:cNvGrpSpPr/>
          <p:nvPr/>
        </p:nvGrpSpPr>
        <p:grpSpPr>
          <a:xfrm>
            <a:off x="3763467" y="889220"/>
            <a:ext cx="4703415" cy="276999"/>
            <a:chOff x="2537918" y="2254389"/>
            <a:chExt cx="3574499" cy="276990"/>
          </a:xfrm>
        </p:grpSpPr>
        <p:sp>
          <p:nvSpPr>
            <p:cNvPr id="45" name="Placebo legend">
              <a:extLst>
                <a:ext uri="{FF2B5EF4-FFF2-40B4-BE49-F238E27FC236}">
                  <a16:creationId xmlns:a16="http://schemas.microsoft.com/office/drawing/2014/main" id="{49D2A9F1-8476-90CB-0ACB-9F91737FCBF4}"/>
                </a:ext>
              </a:extLst>
            </p:cNvPr>
            <p:cNvSpPr>
              <a:spLocks noChangeArrowheads="1"/>
            </p:cNvSpPr>
            <p:nvPr/>
          </p:nvSpPr>
          <p:spPr bwMode="auto">
            <a:xfrm>
              <a:off x="4772343" y="2254389"/>
              <a:ext cx="1340074"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Placebo (n=791)</a:t>
              </a:r>
            </a:p>
          </p:txBody>
        </p:sp>
        <p:sp>
          <p:nvSpPr>
            <p:cNvPr id="46" name="Finer legend">
              <a:extLst>
                <a:ext uri="{FF2B5EF4-FFF2-40B4-BE49-F238E27FC236}">
                  <a16:creationId xmlns:a16="http://schemas.microsoft.com/office/drawing/2014/main" id="{1798F71C-74E1-994A-27EE-A1C59165BF8C}"/>
                </a:ext>
              </a:extLst>
            </p:cNvPr>
            <p:cNvSpPr>
              <a:spLocks noChangeArrowheads="1"/>
            </p:cNvSpPr>
            <p:nvPr/>
          </p:nvSpPr>
          <p:spPr bwMode="auto">
            <a:xfrm>
              <a:off x="2537918" y="2254389"/>
              <a:ext cx="1612962" cy="2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indent="0" algn="l" defTabSz="609585" rtl="0" eaLnBrk="0" fontAlgn="base" hangingPunct="0">
                <a:spcBef>
                  <a:spcPct val="0"/>
                </a:spcBef>
                <a:spcAft>
                  <a:spcPct val="0"/>
                </a:spcAft>
                <a:defRPr sz="1100" kern="1200">
                  <a:solidFill>
                    <a:schemeClr val="tx1"/>
                  </a:solidFill>
                  <a:latin typeface="+mn-lt"/>
                  <a:ea typeface="+mn-ea"/>
                  <a:cs typeface="+mn-cs"/>
                </a:defRPr>
              </a:lvl1pPr>
              <a:lvl2pPr marL="457200" indent="0" algn="l" defTabSz="609585" rtl="0" eaLnBrk="0" fontAlgn="base" hangingPunct="0">
                <a:spcBef>
                  <a:spcPct val="0"/>
                </a:spcBef>
                <a:spcAft>
                  <a:spcPct val="0"/>
                </a:spcAft>
                <a:defRPr sz="1100" kern="1200">
                  <a:solidFill>
                    <a:schemeClr val="tx1"/>
                  </a:solidFill>
                  <a:latin typeface="+mn-lt"/>
                  <a:ea typeface="+mn-ea"/>
                  <a:cs typeface="+mn-cs"/>
                </a:defRPr>
              </a:lvl2pPr>
              <a:lvl3pPr marL="914400" indent="0" algn="l" defTabSz="609585" rtl="0" eaLnBrk="0" fontAlgn="base" hangingPunct="0">
                <a:spcBef>
                  <a:spcPct val="0"/>
                </a:spcBef>
                <a:spcAft>
                  <a:spcPct val="0"/>
                </a:spcAft>
                <a:defRPr sz="1100" kern="1200">
                  <a:solidFill>
                    <a:schemeClr val="tx1"/>
                  </a:solidFill>
                  <a:latin typeface="+mn-lt"/>
                  <a:ea typeface="+mn-ea"/>
                  <a:cs typeface="+mn-cs"/>
                </a:defRPr>
              </a:lvl3pPr>
              <a:lvl4pPr marL="1371600" indent="0" algn="l" defTabSz="609585" rtl="0" eaLnBrk="0" fontAlgn="base" hangingPunct="0">
                <a:spcBef>
                  <a:spcPct val="0"/>
                </a:spcBef>
                <a:spcAft>
                  <a:spcPct val="0"/>
                </a:spcAft>
                <a:defRPr sz="1100" kern="1200">
                  <a:solidFill>
                    <a:schemeClr val="tx1"/>
                  </a:solidFill>
                  <a:latin typeface="+mn-lt"/>
                  <a:ea typeface="+mn-ea"/>
                  <a:cs typeface="+mn-cs"/>
                </a:defRPr>
              </a:lvl4pPr>
              <a:lvl5pPr marL="1828800" indent="0" algn="l" defTabSz="609585" rtl="0" eaLnBrk="0" fontAlgn="base" hangingPunct="0">
                <a:spcBef>
                  <a:spcPct val="0"/>
                </a:spcBef>
                <a:spcAft>
                  <a:spcPct val="0"/>
                </a:spcAft>
                <a:defRPr sz="1100" kern="1200">
                  <a:solidFill>
                    <a:schemeClr val="tx1"/>
                  </a:solidFill>
                  <a:latin typeface="+mn-lt"/>
                  <a:ea typeface="+mn-ea"/>
                  <a:cs typeface="+mn-cs"/>
                </a:defRPr>
              </a:lvl5pPr>
              <a:lvl6pPr marL="2286000" indent="0" algn="l" defTabSz="609585" rtl="0" eaLnBrk="1" latinLnBrk="0" hangingPunct="1">
                <a:defRPr sz="1100" kern="1200">
                  <a:solidFill>
                    <a:schemeClr val="tx1"/>
                  </a:solidFill>
                  <a:latin typeface="+mn-lt"/>
                  <a:ea typeface="+mn-ea"/>
                  <a:cs typeface="+mn-cs"/>
                </a:defRPr>
              </a:lvl6pPr>
              <a:lvl7pPr marL="2743200" indent="0" algn="l" defTabSz="609585" rtl="0" eaLnBrk="1" latinLnBrk="0" hangingPunct="1">
                <a:defRPr sz="1100" kern="1200">
                  <a:solidFill>
                    <a:schemeClr val="tx1"/>
                  </a:solidFill>
                  <a:latin typeface="+mn-lt"/>
                  <a:ea typeface="+mn-ea"/>
                  <a:cs typeface="+mn-cs"/>
                </a:defRPr>
              </a:lvl7pPr>
              <a:lvl8pPr marL="3200400" indent="0" algn="l" defTabSz="609585" rtl="0" eaLnBrk="1" latinLnBrk="0" hangingPunct="1">
                <a:defRPr sz="1100" kern="1200">
                  <a:solidFill>
                    <a:schemeClr val="tx1"/>
                  </a:solidFill>
                  <a:latin typeface="+mn-lt"/>
                  <a:ea typeface="+mn-ea"/>
                  <a:cs typeface="+mn-cs"/>
                </a:defRPr>
              </a:lvl8pPr>
              <a:lvl9pPr marL="3657600" indent="0" algn="l" defTabSz="609585" rtl="0" eaLnBrk="1" latinLnBrk="0" hangingPunct="1">
                <a:defRPr sz="11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669BD2"/>
                  </a:solidFill>
                  <a:effectLst/>
                  <a:uLnTx/>
                  <a:uFillTx/>
                  <a:latin typeface="Arial" panose="020B0604020202020204" pitchFamily="34" charset="0"/>
                  <a:ea typeface="MS PGothic" charset="0"/>
                  <a:cs typeface="+mn-cs"/>
                </a:rPr>
                <a:t>Finerenone (n=793)</a:t>
              </a:r>
            </a:p>
          </p:txBody>
        </p:sp>
      </p:grpSp>
      <p:pic>
        <p:nvPicPr>
          <p:cNvPr id="2" name="Picture 2" descr="Glasgow 2026 | ERA">
            <a:extLst>
              <a:ext uri="{FF2B5EF4-FFF2-40B4-BE49-F238E27FC236}">
                <a16:creationId xmlns:a16="http://schemas.microsoft.com/office/drawing/2014/main" id="{A9B9B717-B423-7295-BD09-B1D9D2CCA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7716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99ACF5-5FCF-D507-B71E-3FA4777E1477}"/>
              </a:ext>
            </a:extLst>
          </p:cNvPr>
          <p:cNvSpPr>
            <a:spLocks noGrp="1"/>
          </p:cNvSpPr>
          <p:nvPr>
            <p:ph type="ftr" sz="quarter" idx="11"/>
          </p:nvPr>
        </p:nvSpPr>
        <p:spPr>
          <a:xfrm>
            <a:off x="623887" y="5721869"/>
            <a:ext cx="10634988" cy="797714"/>
          </a:xfrm>
        </p:spPr>
        <p:txBody>
          <a:bodyPr/>
          <a:lstStyle/>
          <a:p>
            <a:r>
              <a:rPr lang="en-GB" sz="800"/>
              <a:t>*Starting dose is based on the patient’s eGFR level at screening; </a:t>
            </a:r>
            <a:r>
              <a:rPr lang="en-GB" sz="800" baseline="30000"/>
              <a:t>#</a:t>
            </a:r>
            <a:r>
              <a:rPr lang="en-GB" sz="800"/>
              <a:t>FIDELITY: known significant non-diabetic kidney disease, including clinically relevant artery stenosis. FIND-CKD: known autosomal recessive/dominant polycystic kidney disease or lupus nephritis or anti-neutrophil cytoplasmic antibody-associated vasculitis within 6 months prior to screening; </a:t>
            </a:r>
            <a:r>
              <a:rPr lang="en-GB" sz="800" baseline="38000"/>
              <a:t>‡</a:t>
            </a:r>
            <a:r>
              <a:rPr lang="en-GB" sz="800"/>
              <a:t>sustained eGFR &lt;15 mL/min/1·73 m</a:t>
            </a:r>
            <a:r>
              <a:rPr lang="en-GB" sz="800" baseline="30000"/>
              <a:t>2</a:t>
            </a:r>
            <a:r>
              <a:rPr lang="en-GB" sz="800"/>
              <a:t> or initiation of chronic dialysis or kidney transplantation. </a:t>
            </a:r>
            <a:br>
              <a:rPr lang="en-GB" sz="800"/>
            </a:br>
            <a:r>
              <a:rPr lang="en-GB" sz="800"/>
              <a:t>ACEi, angiotensin-converting enzyme inhibitor; ARB, angiotensin receptor blocker; CKD, chronic kidney disease; CV, cardiovascular; eGFR, estimated glomerular filtration rate; HbA1c, glycated haemoglobin; HF, heart failure; HFrEF, heart failure with reduced ejection fraction; [K+], potassium concentration; MRA, mineralocorticoid receptor antagonist; od, once daily; SAE, serious adverse event; T1D, type 1 diabetes; T2D, type 2 diabetes; TEAE, treatment-emergent adverse event; UACR, urine albumin-to-creatinine ratio​.</a:t>
            </a:r>
          </a:p>
          <a:p>
            <a:r>
              <a:rPr lang="en-GB" sz="800"/>
              <a:t>1. </a:t>
            </a:r>
            <a:r>
              <a:rPr lang="en-GB" sz="800">
                <a:solidFill>
                  <a:srgbClr val="53585A"/>
                </a:solidFill>
                <a:cs typeface="Arial" charset="0"/>
              </a:rPr>
              <a:t>Agarwal R, </a:t>
            </a:r>
            <a:r>
              <a:rPr lang="en-GB" sz="800" i="1">
                <a:solidFill>
                  <a:srgbClr val="53585A"/>
                </a:solidFill>
                <a:cs typeface="Arial" charset="0"/>
              </a:rPr>
              <a:t>et al. Eur Heart J </a:t>
            </a:r>
            <a:r>
              <a:rPr lang="en-GB" sz="800">
                <a:solidFill>
                  <a:srgbClr val="53585A"/>
                </a:solidFill>
                <a:cs typeface="Arial" charset="0"/>
              </a:rPr>
              <a:t>2022;43:474–484; 2. Bayer. https://clinicaltrials.gov/study/NCT05047263 [accessed June 2026]; 3. Heerspink HJL, et al. </a:t>
            </a:r>
            <a:r>
              <a:rPr lang="en-GB" sz="800" i="1">
                <a:solidFill>
                  <a:srgbClr val="53585A"/>
                </a:solidFill>
                <a:cs typeface="Arial" charset="0"/>
              </a:rPr>
              <a:t>Nephrol Dial Transplant </a:t>
            </a:r>
            <a:r>
              <a:rPr lang="en-GB" sz="800">
                <a:solidFill>
                  <a:srgbClr val="53585A"/>
                </a:solidFill>
                <a:cs typeface="Arial" charset="0"/>
              </a:rPr>
              <a:t>2025;40:308–319.</a:t>
            </a:r>
          </a:p>
        </p:txBody>
      </p:sp>
      <p:sp>
        <p:nvSpPr>
          <p:cNvPr id="3" name="Slide Number Placeholder 2">
            <a:extLst>
              <a:ext uri="{FF2B5EF4-FFF2-40B4-BE49-F238E27FC236}">
                <a16:creationId xmlns:a16="http://schemas.microsoft.com/office/drawing/2014/main" id="{717A5926-AFF2-7F16-CADF-3B3C60042218}"/>
              </a:ext>
            </a:extLst>
          </p:cNvPr>
          <p:cNvSpPr>
            <a:spLocks noGrp="1"/>
          </p:cNvSpPr>
          <p:nvPr>
            <p:ph type="sldNum" sz="quarter" idx="10"/>
          </p:nvPr>
        </p:nvSpPr>
        <p:spPr/>
        <p:txBody>
          <a:bodyPr/>
          <a:lstStyle/>
          <a:p>
            <a:fld id="{7AF8E309-D608-654D-B811-6A2C46C88181}" type="slidenum">
              <a:rPr lang="en-US" smtClean="0"/>
              <a:pPr/>
              <a:t>97</a:t>
            </a:fld>
            <a:endParaRPr lang="en-US"/>
          </a:p>
        </p:txBody>
      </p:sp>
      <p:sp>
        <p:nvSpPr>
          <p:cNvPr id="4" name="Title 3">
            <a:extLst>
              <a:ext uri="{FF2B5EF4-FFF2-40B4-BE49-F238E27FC236}">
                <a16:creationId xmlns:a16="http://schemas.microsoft.com/office/drawing/2014/main" id="{CB0CB1A9-A7EC-0128-E992-128E6C417BF4}"/>
              </a:ext>
            </a:extLst>
          </p:cNvPr>
          <p:cNvSpPr>
            <a:spLocks noGrp="1"/>
          </p:cNvSpPr>
          <p:nvPr>
            <p:ph type="title"/>
          </p:nvPr>
        </p:nvSpPr>
        <p:spPr/>
        <p:txBody>
          <a:bodyPr/>
          <a:lstStyle/>
          <a:p>
            <a:r>
              <a:rPr lang="en-GB"/>
              <a:t>INFINITY study design</a:t>
            </a:r>
          </a:p>
        </p:txBody>
      </p:sp>
      <p:sp>
        <p:nvSpPr>
          <p:cNvPr id="5" name="Arrow: Pentagon 4">
            <a:extLst>
              <a:ext uri="{FF2B5EF4-FFF2-40B4-BE49-F238E27FC236}">
                <a16:creationId xmlns:a16="http://schemas.microsoft.com/office/drawing/2014/main" id="{13446292-99AC-7D6A-F72B-264672D84940}"/>
              </a:ext>
            </a:extLst>
          </p:cNvPr>
          <p:cNvSpPr/>
          <p:nvPr/>
        </p:nvSpPr>
        <p:spPr>
          <a:xfrm>
            <a:off x="1623306" y="1130868"/>
            <a:ext cx="10568694" cy="672531"/>
          </a:xfrm>
          <a:prstGeom prst="homePlat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177800" indent="3175">
              <a:buClr>
                <a:schemeClr val="tx1"/>
              </a:buClr>
              <a:tabLst>
                <a:tab pos="177800" algn="l"/>
              </a:tabLst>
            </a:pPr>
            <a:r>
              <a:rPr lang="en-GB" sz="1600" noProof="0">
                <a:solidFill>
                  <a:schemeClr val="bg1"/>
                </a:solidFill>
              </a:rPr>
              <a:t>To provide reliable estimates of the safety and efficacy of finerenone across the full spectrum of CKD</a:t>
            </a:r>
          </a:p>
        </p:txBody>
      </p:sp>
      <p:sp>
        <p:nvSpPr>
          <p:cNvPr id="6" name="Arrow: Pentagon 5">
            <a:extLst>
              <a:ext uri="{FF2B5EF4-FFF2-40B4-BE49-F238E27FC236}">
                <a16:creationId xmlns:a16="http://schemas.microsoft.com/office/drawing/2014/main" id="{FCBB4C90-CDDE-3FA1-19CA-358D81463A6C}"/>
              </a:ext>
            </a:extLst>
          </p:cNvPr>
          <p:cNvSpPr/>
          <p:nvPr/>
        </p:nvSpPr>
        <p:spPr>
          <a:xfrm>
            <a:off x="0" y="1130868"/>
            <a:ext cx="2034647" cy="672531"/>
          </a:xfrm>
          <a:prstGeom prst="homePlat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357188">
              <a:lnSpc>
                <a:spcPct val="80000"/>
              </a:lnSpc>
              <a:buClr>
                <a:schemeClr val="tx1"/>
              </a:buClr>
            </a:pPr>
            <a:r>
              <a:rPr lang="en-GB" b="1" noProof="0">
                <a:solidFill>
                  <a:schemeClr val="accent3"/>
                </a:solidFill>
              </a:rPr>
              <a:t>Objective</a:t>
            </a:r>
          </a:p>
        </p:txBody>
      </p:sp>
      <p:sp>
        <p:nvSpPr>
          <p:cNvPr id="7" name="Flowchart: Connector 6">
            <a:extLst>
              <a:ext uri="{FF2B5EF4-FFF2-40B4-BE49-F238E27FC236}">
                <a16:creationId xmlns:a16="http://schemas.microsoft.com/office/drawing/2014/main" id="{5B248A71-59F5-D51E-CA12-B56D83B075D9}"/>
              </a:ext>
            </a:extLst>
          </p:cNvPr>
          <p:cNvSpPr/>
          <p:nvPr/>
        </p:nvSpPr>
        <p:spPr>
          <a:xfrm>
            <a:off x="8047187" y="3370751"/>
            <a:ext cx="648000" cy="648000"/>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75BB950-6FB1-885D-C7DC-90C2EDCEEF5D}"/>
              </a:ext>
            </a:extLst>
          </p:cNvPr>
          <p:cNvSpPr/>
          <p:nvPr/>
        </p:nvSpPr>
        <p:spPr>
          <a:xfrm>
            <a:off x="4395963" y="2150215"/>
            <a:ext cx="1680771" cy="506124"/>
          </a:xfrm>
          <a:prstGeom prst="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accent4"/>
                </a:solidFill>
              </a:rPr>
              <a:t>INFINITY</a:t>
            </a:r>
          </a:p>
          <a:p>
            <a:pPr algn="ctr"/>
            <a:r>
              <a:rPr lang="en-GB" sz="1100" b="1" noProof="0">
                <a:solidFill>
                  <a:schemeClr val="accent4"/>
                </a:solidFill>
              </a:rPr>
              <a:t>N=14,574</a:t>
            </a:r>
          </a:p>
        </p:txBody>
      </p:sp>
      <p:grpSp>
        <p:nvGrpSpPr>
          <p:cNvPr id="9" name="Group 8">
            <a:extLst>
              <a:ext uri="{FF2B5EF4-FFF2-40B4-BE49-F238E27FC236}">
                <a16:creationId xmlns:a16="http://schemas.microsoft.com/office/drawing/2014/main" id="{020AFCCC-819B-9F8F-F508-2FE0B08AB36A}"/>
              </a:ext>
            </a:extLst>
          </p:cNvPr>
          <p:cNvGrpSpPr/>
          <p:nvPr/>
        </p:nvGrpSpPr>
        <p:grpSpPr>
          <a:xfrm>
            <a:off x="638126" y="2125425"/>
            <a:ext cx="1840389" cy="588338"/>
            <a:chOff x="396240" y="2296161"/>
            <a:chExt cx="1840389" cy="588338"/>
          </a:xfrm>
        </p:grpSpPr>
        <p:pic>
          <p:nvPicPr>
            <p:cNvPr id="10" name="Picture 9">
              <a:extLst>
                <a:ext uri="{FF2B5EF4-FFF2-40B4-BE49-F238E27FC236}">
                  <a16:creationId xmlns:a16="http://schemas.microsoft.com/office/drawing/2014/main" id="{251909BA-1971-E5E0-D07D-F8AE08088041}"/>
                </a:ext>
              </a:extLst>
            </p:cNvPr>
            <p:cNvPicPr>
              <a:picLocks noChangeAspect="1"/>
            </p:cNvPicPr>
            <p:nvPr/>
          </p:nvPicPr>
          <p:blipFill>
            <a:blip r:embed="rId3"/>
            <a:stretch>
              <a:fillRect/>
            </a:stretch>
          </p:blipFill>
          <p:spPr>
            <a:xfrm>
              <a:off x="471487" y="2375013"/>
              <a:ext cx="1714342" cy="360000"/>
            </a:xfrm>
            <a:prstGeom prst="rect">
              <a:avLst/>
            </a:prstGeom>
          </p:spPr>
        </p:pic>
        <p:sp>
          <p:nvSpPr>
            <p:cNvPr id="11" name="Rectangle 10">
              <a:extLst>
                <a:ext uri="{FF2B5EF4-FFF2-40B4-BE49-F238E27FC236}">
                  <a16:creationId xmlns:a16="http://schemas.microsoft.com/office/drawing/2014/main" id="{831D7DB7-C5EB-B965-E4EA-06E8233297E5}"/>
                </a:ext>
              </a:extLst>
            </p:cNvPr>
            <p:cNvSpPr/>
            <p:nvPr/>
          </p:nvSpPr>
          <p:spPr>
            <a:xfrm>
              <a:off x="396240" y="2296161"/>
              <a:ext cx="1840389" cy="588338"/>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a:p>
              <a:pPr algn="ctr"/>
              <a:r>
                <a:rPr lang="en-GB" sz="1100" b="1" noProof="0">
                  <a:solidFill>
                    <a:schemeClr val="accent1"/>
                  </a:solidFill>
                </a:rPr>
                <a:t>N=5662</a:t>
              </a:r>
            </a:p>
          </p:txBody>
        </p:sp>
      </p:grpSp>
      <p:grpSp>
        <p:nvGrpSpPr>
          <p:cNvPr id="12" name="Group 11">
            <a:extLst>
              <a:ext uri="{FF2B5EF4-FFF2-40B4-BE49-F238E27FC236}">
                <a16:creationId xmlns:a16="http://schemas.microsoft.com/office/drawing/2014/main" id="{85504853-A697-6C40-5679-A77845B120AB}"/>
              </a:ext>
            </a:extLst>
          </p:cNvPr>
          <p:cNvGrpSpPr/>
          <p:nvPr/>
        </p:nvGrpSpPr>
        <p:grpSpPr>
          <a:xfrm>
            <a:off x="638125" y="2797415"/>
            <a:ext cx="1840389" cy="588338"/>
            <a:chOff x="2496621" y="2296161"/>
            <a:chExt cx="1840389" cy="588338"/>
          </a:xfrm>
        </p:grpSpPr>
        <p:pic>
          <p:nvPicPr>
            <p:cNvPr id="13" name="Picture 12">
              <a:extLst>
                <a:ext uri="{FF2B5EF4-FFF2-40B4-BE49-F238E27FC236}">
                  <a16:creationId xmlns:a16="http://schemas.microsoft.com/office/drawing/2014/main" id="{B89618A7-064B-5F3B-A020-B53C05FA77B5}"/>
                </a:ext>
              </a:extLst>
            </p:cNvPr>
            <p:cNvPicPr>
              <a:picLocks noChangeAspect="1"/>
            </p:cNvPicPr>
            <p:nvPr/>
          </p:nvPicPr>
          <p:blipFill>
            <a:blip r:embed="rId4"/>
            <a:stretch>
              <a:fillRect/>
            </a:stretch>
          </p:blipFill>
          <p:spPr>
            <a:xfrm>
              <a:off x="2576431" y="2375013"/>
              <a:ext cx="1680771" cy="360000"/>
            </a:xfrm>
            <a:prstGeom prst="rect">
              <a:avLst/>
            </a:prstGeom>
          </p:spPr>
        </p:pic>
        <p:sp>
          <p:nvSpPr>
            <p:cNvPr id="14" name="Rectangle 13">
              <a:extLst>
                <a:ext uri="{FF2B5EF4-FFF2-40B4-BE49-F238E27FC236}">
                  <a16:creationId xmlns:a16="http://schemas.microsoft.com/office/drawing/2014/main" id="{E25F908A-DA0D-814E-2D58-8BCE6C2A3183}"/>
                </a:ext>
              </a:extLst>
            </p:cNvPr>
            <p:cNvSpPr/>
            <p:nvPr/>
          </p:nvSpPr>
          <p:spPr>
            <a:xfrm>
              <a:off x="2496621" y="2296161"/>
              <a:ext cx="1840389" cy="588338"/>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a:p>
              <a:pPr algn="ctr"/>
              <a:r>
                <a:rPr lang="en-GB" sz="1100" b="1" noProof="0">
                  <a:solidFill>
                    <a:schemeClr val="accent2"/>
                  </a:solidFill>
                </a:rPr>
                <a:t>N=7328</a:t>
              </a:r>
            </a:p>
          </p:txBody>
        </p:sp>
      </p:grpSp>
      <p:grpSp>
        <p:nvGrpSpPr>
          <p:cNvPr id="15" name="Group 14">
            <a:extLst>
              <a:ext uri="{FF2B5EF4-FFF2-40B4-BE49-F238E27FC236}">
                <a16:creationId xmlns:a16="http://schemas.microsoft.com/office/drawing/2014/main" id="{CD7E6E62-4E69-302D-6EF2-1DABA3E2C1B4}"/>
              </a:ext>
            </a:extLst>
          </p:cNvPr>
          <p:cNvGrpSpPr/>
          <p:nvPr/>
        </p:nvGrpSpPr>
        <p:grpSpPr>
          <a:xfrm>
            <a:off x="2665685" y="2501985"/>
            <a:ext cx="1548143" cy="588338"/>
            <a:chOff x="1623306" y="3118870"/>
            <a:chExt cx="1548143" cy="588338"/>
          </a:xfrm>
        </p:grpSpPr>
        <p:grpSp>
          <p:nvGrpSpPr>
            <p:cNvPr id="16" name="Group 15">
              <a:extLst>
                <a:ext uri="{FF2B5EF4-FFF2-40B4-BE49-F238E27FC236}">
                  <a16:creationId xmlns:a16="http://schemas.microsoft.com/office/drawing/2014/main" id="{D5EC104F-FE91-42BC-135E-5A10A74C0DFE}"/>
                </a:ext>
              </a:extLst>
            </p:cNvPr>
            <p:cNvGrpSpPr/>
            <p:nvPr/>
          </p:nvGrpSpPr>
          <p:grpSpPr>
            <a:xfrm>
              <a:off x="1727517" y="3153620"/>
              <a:ext cx="1281735" cy="366552"/>
              <a:chOff x="6298236" y="4287837"/>
              <a:chExt cx="1281735" cy="366552"/>
            </a:xfrm>
          </p:grpSpPr>
          <p:pic>
            <p:nvPicPr>
              <p:cNvPr id="18" name="Picture 17">
                <a:extLst>
                  <a:ext uri="{FF2B5EF4-FFF2-40B4-BE49-F238E27FC236}">
                    <a16:creationId xmlns:a16="http://schemas.microsoft.com/office/drawing/2014/main" id="{A450C7F0-599B-05D9-6FE4-5E5FC1F486C6}"/>
                  </a:ext>
                </a:extLst>
              </p:cNvPr>
              <p:cNvPicPr>
                <a:picLocks noChangeAspect="1"/>
              </p:cNvPicPr>
              <p:nvPr/>
            </p:nvPicPr>
            <p:blipFill rotWithShape="1">
              <a:blip r:embed="rId5">
                <a:extLst>
                  <a:ext uri="{28A0092B-C50C-407E-A947-70E740481C1C}">
                    <a14:useLocalDpi xmlns:a14="http://schemas.microsoft.com/office/drawing/2010/main"/>
                  </a:ext>
                </a:extLst>
              </a:blip>
              <a:srcRect b="-1821"/>
              <a:stretch/>
            </p:blipFill>
            <p:spPr>
              <a:xfrm>
                <a:off x="6298236" y="4287837"/>
                <a:ext cx="365114" cy="366552"/>
              </a:xfrm>
              <a:prstGeom prst="rect">
                <a:avLst/>
              </a:prstGeom>
            </p:spPr>
          </p:pic>
          <p:pic>
            <p:nvPicPr>
              <p:cNvPr id="19" name="Picture 18">
                <a:extLst>
                  <a:ext uri="{FF2B5EF4-FFF2-40B4-BE49-F238E27FC236}">
                    <a16:creationId xmlns:a16="http://schemas.microsoft.com/office/drawing/2014/main" id="{F159BE01-B4C8-C743-239D-34851D101B5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663350" y="4355093"/>
                <a:ext cx="916621" cy="232040"/>
              </a:xfrm>
              <a:prstGeom prst="rect">
                <a:avLst/>
              </a:prstGeom>
            </p:spPr>
          </p:pic>
        </p:grpSp>
        <p:sp>
          <p:nvSpPr>
            <p:cNvPr id="17" name="Rectangle 16">
              <a:extLst>
                <a:ext uri="{FF2B5EF4-FFF2-40B4-BE49-F238E27FC236}">
                  <a16:creationId xmlns:a16="http://schemas.microsoft.com/office/drawing/2014/main" id="{F08DCAC8-5AB6-FC6A-7A84-20A85B6F3E49}"/>
                </a:ext>
              </a:extLst>
            </p:cNvPr>
            <p:cNvSpPr/>
            <p:nvPr/>
          </p:nvSpPr>
          <p:spPr>
            <a:xfrm>
              <a:off x="1623306" y="3118870"/>
              <a:ext cx="1548143" cy="588338"/>
            </a:xfrm>
            <a:prstGeom prst="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a:p>
              <a:pPr algn="ctr"/>
              <a:r>
                <a:rPr lang="en-GB" sz="1100" b="1" noProof="0">
                  <a:solidFill>
                    <a:schemeClr val="accent3"/>
                  </a:solidFill>
                </a:rPr>
                <a:t>     N=12,990</a:t>
              </a:r>
            </a:p>
          </p:txBody>
        </p:sp>
      </p:grpSp>
      <p:grpSp>
        <p:nvGrpSpPr>
          <p:cNvPr id="20" name="Group 19">
            <a:extLst>
              <a:ext uri="{FF2B5EF4-FFF2-40B4-BE49-F238E27FC236}">
                <a16:creationId xmlns:a16="http://schemas.microsoft.com/office/drawing/2014/main" id="{9726EA34-85F0-4FE2-2916-33E9674ED5B0}"/>
              </a:ext>
            </a:extLst>
          </p:cNvPr>
          <p:cNvGrpSpPr/>
          <p:nvPr/>
        </p:nvGrpSpPr>
        <p:grpSpPr>
          <a:xfrm>
            <a:off x="2665684" y="1847723"/>
            <a:ext cx="1548143" cy="496039"/>
            <a:chOff x="3614171" y="3118870"/>
            <a:chExt cx="1840389" cy="588338"/>
          </a:xfrm>
        </p:grpSpPr>
        <p:pic>
          <p:nvPicPr>
            <p:cNvPr id="21" name="Picture 20">
              <a:extLst>
                <a:ext uri="{FF2B5EF4-FFF2-40B4-BE49-F238E27FC236}">
                  <a16:creationId xmlns:a16="http://schemas.microsoft.com/office/drawing/2014/main" id="{DC92D0E8-9823-0FE5-87F0-319AC189C8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38234" y="3153620"/>
              <a:ext cx="1592264" cy="370260"/>
            </a:xfrm>
            <a:prstGeom prst="rect">
              <a:avLst/>
            </a:prstGeom>
          </p:spPr>
        </p:pic>
        <p:sp>
          <p:nvSpPr>
            <p:cNvPr id="22" name="Rectangle 21">
              <a:extLst>
                <a:ext uri="{FF2B5EF4-FFF2-40B4-BE49-F238E27FC236}">
                  <a16:creationId xmlns:a16="http://schemas.microsoft.com/office/drawing/2014/main" id="{36D7D2DE-46D9-347D-95E6-09AF10000DA0}"/>
                </a:ext>
              </a:extLst>
            </p:cNvPr>
            <p:cNvSpPr/>
            <p:nvPr/>
          </p:nvSpPr>
          <p:spPr>
            <a:xfrm>
              <a:off x="3614171" y="3118870"/>
              <a:ext cx="1840389" cy="588338"/>
            </a:xfrm>
            <a:prstGeom prst="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a:p>
              <a:pPr algn="ctr"/>
              <a:r>
                <a:rPr lang="en-GB" sz="1100" b="1" noProof="0">
                  <a:solidFill>
                    <a:schemeClr val="accent3"/>
                  </a:solidFill>
                </a:rPr>
                <a:t>N=1584</a:t>
              </a:r>
            </a:p>
          </p:txBody>
        </p:sp>
      </p:grpSp>
      <p:grpSp>
        <p:nvGrpSpPr>
          <p:cNvPr id="23" name="Group 22">
            <a:extLst>
              <a:ext uri="{FF2B5EF4-FFF2-40B4-BE49-F238E27FC236}">
                <a16:creationId xmlns:a16="http://schemas.microsoft.com/office/drawing/2014/main" id="{47E3181D-3F6C-EE93-0DC7-9294C08C675B}"/>
              </a:ext>
            </a:extLst>
          </p:cNvPr>
          <p:cNvGrpSpPr/>
          <p:nvPr/>
        </p:nvGrpSpPr>
        <p:grpSpPr>
          <a:xfrm>
            <a:off x="6506292" y="2252650"/>
            <a:ext cx="4649896" cy="792000"/>
            <a:chOff x="6101691" y="2138164"/>
            <a:chExt cx="4649896" cy="792000"/>
          </a:xfrm>
        </p:grpSpPr>
        <p:sp>
          <p:nvSpPr>
            <p:cNvPr id="24" name="Rectangle: Rounded Corners 23">
              <a:extLst>
                <a:ext uri="{FF2B5EF4-FFF2-40B4-BE49-F238E27FC236}">
                  <a16:creationId xmlns:a16="http://schemas.microsoft.com/office/drawing/2014/main" id="{8F530EAE-6395-14B0-6013-B1FBEB28A4FE}"/>
                </a:ext>
              </a:extLst>
            </p:cNvPr>
            <p:cNvSpPr/>
            <p:nvPr/>
          </p:nvSpPr>
          <p:spPr>
            <a:xfrm>
              <a:off x="6667565" y="2187802"/>
              <a:ext cx="3951942" cy="308572"/>
            </a:xfrm>
            <a:prstGeom prst="roundRect">
              <a:avLst>
                <a:gd name="adj" fmla="val 50000"/>
              </a:avLst>
            </a:prstGeom>
            <a:solidFill>
              <a:schemeClr val="accent1"/>
            </a:solidFill>
            <a:ln w="19050" cap="flat" cmpd="sng" algn="ctr">
              <a:solidFill>
                <a:schemeClr val="accent1"/>
              </a:solidFill>
              <a:prstDash val="solid"/>
              <a:miter lim="800000"/>
            </a:ln>
            <a:effectLst/>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indent="449263" defTabSz="914400" eaLnBrk="1" fontAlgn="auto" hangingPunct="1">
                <a:spcBef>
                  <a:spcPts val="0"/>
                </a:spcBef>
                <a:spcAft>
                  <a:spcPts val="0"/>
                </a:spcAft>
                <a:defRPr/>
              </a:pPr>
              <a:r>
                <a:rPr lang="en-GB" sz="1400" b="1" kern="0" noProof="0">
                  <a:solidFill>
                    <a:srgbClr val="FFFFFF"/>
                  </a:solidFill>
                  <a:latin typeface="Arial" panose="020B0604020202020204"/>
                </a:rPr>
                <a:t>Finerenone 10 or 20 mg od*</a:t>
              </a:r>
              <a:r>
                <a:rPr lang="en-GB" sz="1400" b="1" kern="0" noProof="0">
                  <a:solidFill>
                    <a:srgbClr val="FFFFFF"/>
                  </a:solidFill>
                  <a:latin typeface="Arial" panose="020B0604020202020204"/>
                  <a:cs typeface="+mn-cs"/>
                </a:rPr>
                <a:t> (n=7291) </a:t>
              </a:r>
              <a:endParaRPr lang="en-GB" sz="1400" b="1" kern="0" noProof="0">
                <a:solidFill>
                  <a:srgbClr val="FFFFFF"/>
                </a:solidFill>
                <a:latin typeface="Arial" panose="020B0604020202020204"/>
              </a:endParaRPr>
            </a:p>
          </p:txBody>
        </p:sp>
        <p:sp>
          <p:nvSpPr>
            <p:cNvPr id="25" name="Rectangle 24">
              <a:extLst>
                <a:ext uri="{FF2B5EF4-FFF2-40B4-BE49-F238E27FC236}">
                  <a16:creationId xmlns:a16="http://schemas.microsoft.com/office/drawing/2014/main" id="{9CFDD4A0-CECF-2C65-63C3-37EA0C64055E}"/>
                </a:ext>
              </a:extLst>
            </p:cNvPr>
            <p:cNvSpPr/>
            <p:nvPr/>
          </p:nvSpPr>
          <p:spPr>
            <a:xfrm>
              <a:off x="10493287" y="2187802"/>
              <a:ext cx="258300" cy="308572"/>
            </a:xfrm>
            <a:prstGeom prst="rect">
              <a:avLst/>
            </a:prstGeom>
            <a:solidFill>
              <a:schemeClr val="accent1"/>
            </a:solidFill>
            <a:ln w="19050" cap="flat" cmpd="sng" algn="ctr">
              <a:solidFill>
                <a:schemeClr val="accent1"/>
              </a:solidFill>
              <a:prstDash val="solid"/>
              <a:miter lim="800000"/>
            </a:ln>
            <a:effectLst/>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914400" eaLnBrk="1" fontAlgn="auto" hangingPunct="1">
                <a:spcBef>
                  <a:spcPts val="0"/>
                </a:spcBef>
                <a:spcAft>
                  <a:spcPts val="0"/>
                </a:spcAft>
                <a:defRPr/>
              </a:pPr>
              <a:endParaRPr lang="en-GB" sz="2000" kern="0" noProof="0">
                <a:solidFill>
                  <a:srgbClr val="FFFFFF"/>
                </a:solidFill>
                <a:latin typeface="Arial" panose="020B0604020202020204"/>
                <a:cs typeface="+mn-cs"/>
              </a:endParaRPr>
            </a:p>
          </p:txBody>
        </p:sp>
        <p:sp>
          <p:nvSpPr>
            <p:cNvPr id="26" name="Rectangle: Rounded Corners 25">
              <a:extLst>
                <a:ext uri="{FF2B5EF4-FFF2-40B4-BE49-F238E27FC236}">
                  <a16:creationId xmlns:a16="http://schemas.microsoft.com/office/drawing/2014/main" id="{FD61C1B9-75CE-7F47-E802-A717DBFA087D}"/>
                </a:ext>
              </a:extLst>
            </p:cNvPr>
            <p:cNvSpPr/>
            <p:nvPr/>
          </p:nvSpPr>
          <p:spPr>
            <a:xfrm>
              <a:off x="6667757" y="2621592"/>
              <a:ext cx="3395224" cy="308572"/>
            </a:xfrm>
            <a:prstGeom prst="roundRect">
              <a:avLst>
                <a:gd name="adj" fmla="val 50000"/>
              </a:avLst>
            </a:prstGeom>
            <a:solidFill>
              <a:srgbClr val="53585A">
                <a:lumMod val="60000"/>
                <a:lumOff val="40000"/>
              </a:srgbClr>
            </a:solidFill>
            <a:ln w="19050" cap="flat" cmpd="sng" algn="ctr">
              <a:solidFill>
                <a:srgbClr val="969C9E"/>
              </a:solidFill>
              <a:prstDash val="solid"/>
              <a:miter lim="800000"/>
            </a:ln>
            <a:effectLst/>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indent="449263" defTabSz="914400" eaLnBrk="1" fontAlgn="auto" hangingPunct="1">
                <a:spcBef>
                  <a:spcPts val="0"/>
                </a:spcBef>
                <a:spcAft>
                  <a:spcPts val="0"/>
                </a:spcAft>
                <a:defRPr/>
              </a:pPr>
              <a:r>
                <a:rPr lang="en-GB" sz="1400" b="1" kern="0" noProof="0">
                  <a:solidFill>
                    <a:srgbClr val="FFFFFF"/>
                  </a:solidFill>
                  <a:latin typeface="Arial" panose="020B0604020202020204"/>
                </a:rPr>
                <a:t>Placebo (n=7283)</a:t>
              </a:r>
              <a:endParaRPr lang="en-GB" sz="1400" b="1" kern="0" noProof="0">
                <a:solidFill>
                  <a:srgbClr val="FFFFFF"/>
                </a:solidFill>
                <a:latin typeface="Arial" panose="020B0604020202020204"/>
                <a:cs typeface="+mn-cs"/>
              </a:endParaRPr>
            </a:p>
          </p:txBody>
        </p:sp>
        <p:sp>
          <p:nvSpPr>
            <p:cNvPr id="27" name="Oval 26">
              <a:extLst>
                <a:ext uri="{FF2B5EF4-FFF2-40B4-BE49-F238E27FC236}">
                  <a16:creationId xmlns:a16="http://schemas.microsoft.com/office/drawing/2014/main" id="{CCC8F1E3-29A0-078F-9CF2-627C21DEB259}"/>
                </a:ext>
              </a:extLst>
            </p:cNvPr>
            <p:cNvSpPr/>
            <p:nvPr/>
          </p:nvSpPr>
          <p:spPr>
            <a:xfrm>
              <a:off x="6101691" y="2138164"/>
              <a:ext cx="792000" cy="792000"/>
            </a:xfrm>
            <a:prstGeom prst="ellipse">
              <a:avLst/>
            </a:prstGeom>
            <a:solidFill>
              <a:schemeClr val="accent2"/>
            </a:solidFill>
            <a:ln w="12700" cap="flat" cmpd="sng" algn="ctr">
              <a:solidFill>
                <a:schemeClr val="bg2">
                  <a:lumMod val="50000"/>
                </a:schemeClr>
              </a:solidFill>
              <a:prstDash val="solid"/>
              <a:miter lim="800000"/>
            </a:ln>
            <a:effectLst/>
          </p:spPr>
          <p:txBody>
            <a:bodyPr lIns="0" rIns="0"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FFFFFF"/>
                  </a:solidFill>
                  <a:effectLst/>
                  <a:uLnTx/>
                  <a:uFillTx/>
                  <a:latin typeface="Arial" panose="020B0604020202020204"/>
                  <a:cs typeface="+mn-cs"/>
                </a:rPr>
                <a:t>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rPr>
                <a:t>1:1</a:t>
              </a:r>
              <a:endParaRPr kumimoji="0" lang="en-GB" sz="1400" b="1" i="0" u="none" strike="noStrike" kern="0" cap="none" spc="0" normalizeH="0" baseline="30000" noProof="0">
                <a:ln>
                  <a:noFill/>
                </a:ln>
                <a:solidFill>
                  <a:srgbClr val="FFFFFF"/>
                </a:solidFill>
                <a:effectLst/>
                <a:uLnTx/>
                <a:uFillTx/>
                <a:latin typeface="Arial" panose="020B0604020202020204"/>
                <a:cs typeface="+mn-cs"/>
              </a:endParaRPr>
            </a:p>
          </p:txBody>
        </p:sp>
        <p:sp>
          <p:nvSpPr>
            <p:cNvPr id="28" name="Rectangle 27">
              <a:extLst>
                <a:ext uri="{FF2B5EF4-FFF2-40B4-BE49-F238E27FC236}">
                  <a16:creationId xmlns:a16="http://schemas.microsoft.com/office/drawing/2014/main" id="{54994488-0664-B155-A751-12E6E17307E2}"/>
                </a:ext>
              </a:extLst>
            </p:cNvPr>
            <p:cNvSpPr/>
            <p:nvPr/>
          </p:nvSpPr>
          <p:spPr>
            <a:xfrm>
              <a:off x="9804681" y="2621592"/>
              <a:ext cx="946906" cy="308572"/>
            </a:xfrm>
            <a:prstGeom prst="rect">
              <a:avLst/>
            </a:prstGeom>
            <a:solidFill>
              <a:srgbClr val="53585A">
                <a:lumMod val="60000"/>
                <a:lumOff val="40000"/>
              </a:srgbClr>
            </a:solidFill>
            <a:ln w="19050" cap="flat" cmpd="sng" algn="ctr">
              <a:solidFill>
                <a:srgbClr val="969C9E"/>
              </a:solidFill>
              <a:prstDash val="solid"/>
              <a:miter lim="800000"/>
            </a:ln>
            <a:effectLst/>
          </p:spPr>
          <p:txBody>
            <a:bodyPr rtlCol="0" anchor="ct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914400" eaLnBrk="1" fontAlgn="auto" hangingPunct="1">
                <a:spcBef>
                  <a:spcPts val="0"/>
                </a:spcBef>
                <a:spcAft>
                  <a:spcPts val="0"/>
                </a:spcAft>
                <a:defRPr/>
              </a:pPr>
              <a:endParaRPr lang="en-GB" sz="2000" kern="0" noProof="0">
                <a:solidFill>
                  <a:srgbClr val="FFFFFF"/>
                </a:solidFill>
                <a:latin typeface="Arial" panose="020B0604020202020204"/>
                <a:cs typeface="+mn-cs"/>
              </a:endParaRPr>
            </a:p>
          </p:txBody>
        </p:sp>
      </p:grpSp>
      <p:cxnSp>
        <p:nvCxnSpPr>
          <p:cNvPr id="29" name="Connector: Elbow 28">
            <a:extLst>
              <a:ext uri="{FF2B5EF4-FFF2-40B4-BE49-F238E27FC236}">
                <a16:creationId xmlns:a16="http://schemas.microsoft.com/office/drawing/2014/main" id="{EAF2AF6F-3EE4-76A0-019E-998C32EC0DB0}"/>
              </a:ext>
            </a:extLst>
          </p:cNvPr>
          <p:cNvCxnSpPr>
            <a:cxnSpLocks/>
          </p:cNvCxnSpPr>
          <p:nvPr/>
        </p:nvCxnSpPr>
        <p:spPr>
          <a:xfrm>
            <a:off x="2478515" y="2419594"/>
            <a:ext cx="187170" cy="376560"/>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CE539A00-8266-97D8-D449-4D00FF825B6F}"/>
              </a:ext>
            </a:extLst>
          </p:cNvPr>
          <p:cNvCxnSpPr>
            <a:cxnSpLocks/>
          </p:cNvCxnSpPr>
          <p:nvPr/>
        </p:nvCxnSpPr>
        <p:spPr>
          <a:xfrm flipV="1">
            <a:off x="2478514" y="2796154"/>
            <a:ext cx="187171" cy="295430"/>
          </a:xfrm>
          <a:prstGeom prst="bentConnector3">
            <a:avLst/>
          </a:prstGeom>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80917A69-D2E2-3483-0194-9D309ADB2629}"/>
              </a:ext>
            </a:extLst>
          </p:cNvPr>
          <p:cNvCxnSpPr>
            <a:cxnSpLocks/>
            <a:endCxn id="8" idx="1"/>
          </p:cNvCxnSpPr>
          <p:nvPr/>
        </p:nvCxnSpPr>
        <p:spPr>
          <a:xfrm>
            <a:off x="4213827" y="2095743"/>
            <a:ext cx="182136" cy="307534"/>
          </a:xfrm>
          <a:prstGeom prst="bentConnector3">
            <a:avLst/>
          </a:prstGeom>
        </p:spPr>
        <p:style>
          <a:lnRef idx="1">
            <a:schemeClr val="dk1"/>
          </a:lnRef>
          <a:fillRef idx="0">
            <a:schemeClr val="dk1"/>
          </a:fillRef>
          <a:effectRef idx="0">
            <a:schemeClr val="dk1"/>
          </a:effectRef>
          <a:fontRef idx="minor">
            <a:schemeClr val="tx1"/>
          </a:fontRef>
        </p:style>
      </p:cxnSp>
      <p:cxnSp>
        <p:nvCxnSpPr>
          <p:cNvPr id="32" name="Connector: Elbow 31">
            <a:extLst>
              <a:ext uri="{FF2B5EF4-FFF2-40B4-BE49-F238E27FC236}">
                <a16:creationId xmlns:a16="http://schemas.microsoft.com/office/drawing/2014/main" id="{92A361EB-77D5-B3BB-3208-44903A798299}"/>
              </a:ext>
            </a:extLst>
          </p:cNvPr>
          <p:cNvCxnSpPr>
            <a:cxnSpLocks/>
            <a:endCxn id="8" idx="1"/>
          </p:cNvCxnSpPr>
          <p:nvPr/>
        </p:nvCxnSpPr>
        <p:spPr>
          <a:xfrm flipV="1">
            <a:off x="4213828" y="2403277"/>
            <a:ext cx="182135" cy="392877"/>
          </a:xfrm>
          <a:prstGeom prst="bentConnector3">
            <a:avLst/>
          </a:prstGeom>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9101CB5E-E4F6-2FCB-6E1B-7C2EE13F1202}"/>
              </a:ext>
            </a:extLst>
          </p:cNvPr>
          <p:cNvGrpSpPr/>
          <p:nvPr/>
        </p:nvGrpSpPr>
        <p:grpSpPr>
          <a:xfrm>
            <a:off x="173876" y="3438634"/>
            <a:ext cx="3890055" cy="2229855"/>
            <a:chOff x="4102865" y="3448697"/>
            <a:chExt cx="3890055" cy="2010837"/>
          </a:xfrm>
        </p:grpSpPr>
        <p:sp>
          <p:nvSpPr>
            <p:cNvPr id="34" name="Rectangle: Rounded Corners 33">
              <a:extLst>
                <a:ext uri="{FF2B5EF4-FFF2-40B4-BE49-F238E27FC236}">
                  <a16:creationId xmlns:a16="http://schemas.microsoft.com/office/drawing/2014/main" id="{E6762998-F26E-1DF1-3565-BC724FFE8422}"/>
                </a:ext>
              </a:extLst>
            </p:cNvPr>
            <p:cNvSpPr>
              <a:spLocks/>
            </p:cNvSpPr>
            <p:nvPr/>
          </p:nvSpPr>
          <p:spPr>
            <a:xfrm>
              <a:off x="4350443" y="3523232"/>
              <a:ext cx="3642477" cy="1936302"/>
            </a:xfrm>
            <a:prstGeom prst="roundRect">
              <a:avLst>
                <a:gd name="adj" fmla="val 9158"/>
              </a:avLst>
            </a:prstGeom>
            <a:solidFill>
              <a:srgbClr val="68B327">
                <a:lumMod val="20000"/>
                <a:lumOff val="80000"/>
                <a:alpha val="60000"/>
              </a:srgbClr>
            </a:solidFill>
            <a:ln w="38100">
              <a:solidFill>
                <a:schemeClr val="accent5"/>
              </a:solidFill>
            </a:ln>
          </p:spPr>
          <p:txBody>
            <a:bodyPr vert="horz" wrap="square" lIns="0" tIns="46800" rIns="90000" bIns="46800" rtlCol="0" anchor="t" anchorCtr="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180975" lvl="1" algn="ctr" defTabSz="914400" eaLnBrk="1" fontAlgn="auto" hangingPunct="1">
                <a:spcBef>
                  <a:spcPts val="300"/>
                </a:spcBef>
                <a:spcAft>
                  <a:spcPts val="600"/>
                </a:spcAft>
                <a:defRPr/>
              </a:pPr>
              <a:r>
                <a:rPr lang="en-GB" sz="1600" b="1" kern="0" noProof="0">
                  <a:solidFill>
                    <a:schemeClr val="accent2">
                      <a:lumMod val="50000"/>
                    </a:schemeClr>
                  </a:solidFill>
                  <a:latin typeface="Arial" panose="020B0604020202020204"/>
                </a:rPr>
                <a:t>Key inclusion criteria</a:t>
              </a:r>
              <a:r>
                <a:rPr lang="en-GB" sz="1600" b="1" kern="0" baseline="30000" noProof="0">
                  <a:solidFill>
                    <a:schemeClr val="accent2">
                      <a:lumMod val="50000"/>
                    </a:schemeClr>
                  </a:solidFill>
                  <a:latin typeface="Arial" panose="020B0604020202020204"/>
                </a:rPr>
                <a:t>1–3</a:t>
              </a:r>
              <a:r>
                <a:rPr lang="en-GB" sz="1600" b="1" kern="0" noProof="0">
                  <a:solidFill>
                    <a:schemeClr val="accent2">
                      <a:lumMod val="50000"/>
                    </a:schemeClr>
                  </a:solidFill>
                  <a:latin typeface="Arial" panose="020B0604020202020204"/>
                </a:rPr>
                <a:t> </a:t>
              </a:r>
              <a:endParaRPr lang="en-GB" sz="1600" b="1" kern="0" baseline="30000" noProof="0">
                <a:solidFill>
                  <a:schemeClr val="accent2">
                    <a:lumMod val="50000"/>
                  </a:schemeClr>
                </a:solidFill>
                <a:latin typeface="Arial" panose="020B0604020202020204"/>
              </a:endParaRPr>
            </a:p>
            <a:p>
              <a:pPr marL="361950" lvl="1" indent="-180975" defTabSz="914400" eaLnBrk="1" fontAlgn="auto" hangingPunct="1">
                <a:spcBef>
                  <a:spcPts val="300"/>
                </a:spcBef>
                <a:spcAft>
                  <a:spcPts val="0"/>
                </a:spcAft>
                <a:buFont typeface="Arial" panose="020B0604020202020204" pitchFamily="34" charset="0"/>
                <a:buChar char="•"/>
                <a:defRPr/>
              </a:pPr>
              <a:r>
                <a:rPr lang="en-GB" sz="1200" kern="0" noProof="0">
                  <a:solidFill>
                    <a:schemeClr val="accent2">
                      <a:lumMod val="50000"/>
                    </a:schemeClr>
                  </a:solidFill>
                  <a:latin typeface="Arial" panose="020B0604020202020204"/>
                </a:rPr>
                <a:t>Aged ≥18 years (with diabetes in </a:t>
              </a:r>
              <a:br>
                <a:rPr lang="en-GB" sz="1200" kern="0" noProof="0">
                  <a:solidFill>
                    <a:schemeClr val="accent2">
                      <a:lumMod val="50000"/>
                    </a:schemeClr>
                  </a:solidFill>
                  <a:latin typeface="Arial" panose="020B0604020202020204"/>
                </a:rPr>
              </a:br>
              <a:r>
                <a:rPr lang="en-GB" sz="1200" kern="0" noProof="0">
                  <a:solidFill>
                    <a:schemeClr val="accent2">
                      <a:lumMod val="50000"/>
                    </a:schemeClr>
                  </a:solidFill>
                  <a:latin typeface="Arial" panose="020B0604020202020204"/>
                </a:rPr>
                <a:t>FIDELIO-DKD and FIGARO-DKD)</a:t>
              </a:r>
            </a:p>
            <a:p>
              <a:pPr marL="361950" lvl="1" indent="-180975" defTabSz="914400" eaLnBrk="1" fontAlgn="auto" hangingPunct="1">
                <a:spcBef>
                  <a:spcPts val="300"/>
                </a:spcBef>
                <a:spcAft>
                  <a:spcPts val="0"/>
                </a:spcAft>
                <a:buFont typeface="Arial" panose="020B0604020202020204" pitchFamily="34" charset="0"/>
                <a:buChar char="•"/>
                <a:defRPr/>
              </a:pPr>
              <a:r>
                <a:rPr lang="en-GB" sz="1200" noProof="0">
                  <a:solidFill>
                    <a:schemeClr val="accent2">
                      <a:lumMod val="50000"/>
                    </a:schemeClr>
                  </a:solidFill>
                  <a:latin typeface="Arial" panose="020B0604020202020204"/>
                </a:rPr>
                <a:t>Maximum tolerated dose of ACEi or ARB for ≥4 weeks</a:t>
              </a:r>
            </a:p>
            <a:p>
              <a:pPr marL="361950" lvl="1" indent="-180975">
                <a:spcBef>
                  <a:spcPts val="300"/>
                </a:spcBef>
                <a:buFont typeface="Arial" panose="020B0604020202020204" pitchFamily="34" charset="0"/>
                <a:buChar char="•"/>
                <a:defRPr/>
              </a:pPr>
              <a:r>
                <a:rPr lang="en-GB" sz="1200" noProof="0">
                  <a:solidFill>
                    <a:schemeClr val="accent2">
                      <a:lumMod val="50000"/>
                    </a:schemeClr>
                  </a:solidFill>
                  <a:latin typeface="Arial" panose="020B0604020202020204"/>
                </a:rPr>
                <a:t>Moderately/severely increased albuminuria</a:t>
              </a:r>
            </a:p>
            <a:p>
              <a:pPr marL="361950" lvl="1" indent="-180975">
                <a:spcBef>
                  <a:spcPts val="300"/>
                </a:spcBef>
                <a:buFont typeface="Arial" panose="020B0604020202020204" pitchFamily="34" charset="0"/>
                <a:buChar char="•"/>
                <a:defRPr/>
              </a:pPr>
              <a:r>
                <a:rPr lang="en-GB" sz="1200" kern="0" noProof="0">
                  <a:solidFill>
                    <a:schemeClr val="accent2">
                      <a:lumMod val="50000"/>
                    </a:schemeClr>
                  </a:solidFill>
                  <a:latin typeface="Arial" panose="020B0604020202020204"/>
                  <a:cs typeface="+mn-cs"/>
                </a:rPr>
                <a:t>Serum [K</a:t>
              </a:r>
              <a:r>
                <a:rPr lang="en-GB" sz="1200" kern="0" baseline="30000" noProof="0">
                  <a:solidFill>
                    <a:schemeClr val="accent2">
                      <a:lumMod val="50000"/>
                    </a:schemeClr>
                  </a:solidFill>
                  <a:latin typeface="Arial" panose="020B0604020202020204"/>
                  <a:cs typeface="+mn-cs"/>
                </a:rPr>
                <a:t>+</a:t>
              </a:r>
              <a:r>
                <a:rPr lang="en-GB" sz="1200" kern="0" noProof="0">
                  <a:solidFill>
                    <a:schemeClr val="accent2">
                      <a:lumMod val="50000"/>
                    </a:schemeClr>
                  </a:solidFill>
                  <a:latin typeface="Arial" panose="020B0604020202020204"/>
                  <a:cs typeface="+mn-cs"/>
                </a:rPr>
                <a:t>] ≤4.8 mmol/L at screening</a:t>
              </a:r>
            </a:p>
          </p:txBody>
        </p:sp>
        <p:grpSp>
          <p:nvGrpSpPr>
            <p:cNvPr id="35" name="Group 34">
              <a:extLst>
                <a:ext uri="{FF2B5EF4-FFF2-40B4-BE49-F238E27FC236}">
                  <a16:creationId xmlns:a16="http://schemas.microsoft.com/office/drawing/2014/main" id="{B10956AF-4542-E081-A2C6-D77DA7B8D115}"/>
                </a:ext>
              </a:extLst>
            </p:cNvPr>
            <p:cNvGrpSpPr>
              <a:grpSpLocks noChangeAspect="1"/>
            </p:cNvGrpSpPr>
            <p:nvPr/>
          </p:nvGrpSpPr>
          <p:grpSpPr>
            <a:xfrm>
              <a:off x="4102865" y="3448697"/>
              <a:ext cx="648000" cy="584353"/>
              <a:chOff x="5004382" y="1546521"/>
              <a:chExt cx="710210" cy="681671"/>
            </a:xfrm>
          </p:grpSpPr>
          <p:grpSp>
            <p:nvGrpSpPr>
              <p:cNvPr id="36" name="Group 35">
                <a:extLst>
                  <a:ext uri="{FF2B5EF4-FFF2-40B4-BE49-F238E27FC236}">
                    <a16:creationId xmlns:a16="http://schemas.microsoft.com/office/drawing/2014/main" id="{704AE882-3324-583D-14E9-CF5D5ED33DD6}"/>
                  </a:ext>
                </a:extLst>
              </p:cNvPr>
              <p:cNvGrpSpPr/>
              <p:nvPr/>
            </p:nvGrpSpPr>
            <p:grpSpPr>
              <a:xfrm>
                <a:off x="5004382" y="1546521"/>
                <a:ext cx="710210" cy="681671"/>
                <a:chOff x="5554633" y="1299340"/>
                <a:chExt cx="710210" cy="681671"/>
              </a:xfrm>
            </p:grpSpPr>
            <p:sp>
              <p:nvSpPr>
                <p:cNvPr id="38" name="Flowchart: Connector 37">
                  <a:extLst>
                    <a:ext uri="{FF2B5EF4-FFF2-40B4-BE49-F238E27FC236}">
                      <a16:creationId xmlns:a16="http://schemas.microsoft.com/office/drawing/2014/main" id="{2D05E964-478A-01D1-3250-5F0D97849548}"/>
                    </a:ext>
                  </a:extLst>
                </p:cNvPr>
                <p:cNvSpPr/>
                <p:nvPr/>
              </p:nvSpPr>
              <p:spPr>
                <a:xfrm>
                  <a:off x="5554633" y="1299340"/>
                  <a:ext cx="710210" cy="681671"/>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Flowchart: Connector 38">
                  <a:extLst>
                    <a:ext uri="{FF2B5EF4-FFF2-40B4-BE49-F238E27FC236}">
                      <a16:creationId xmlns:a16="http://schemas.microsoft.com/office/drawing/2014/main" id="{3CD60AF4-CCEF-EAEE-96F7-CCFBCA629CAD}"/>
                    </a:ext>
                  </a:extLst>
                </p:cNvPr>
                <p:cNvSpPr/>
                <p:nvPr/>
              </p:nvSpPr>
              <p:spPr>
                <a:xfrm>
                  <a:off x="5557184" y="1311250"/>
                  <a:ext cx="591842" cy="568059"/>
                </a:xfrm>
                <a:prstGeom prst="flowChartConnector">
                  <a:avLst/>
                </a:prstGeom>
                <a:solidFill>
                  <a:schemeClr val="bg1"/>
                </a:solid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7" name="Picture 36">
                <a:extLst>
                  <a:ext uri="{FF2B5EF4-FFF2-40B4-BE49-F238E27FC236}">
                    <a16:creationId xmlns:a16="http://schemas.microsoft.com/office/drawing/2014/main" id="{2D5D5A55-EC98-42DB-DEAA-31BEE0A65318}"/>
                  </a:ext>
                </a:extLst>
              </p:cNvPr>
              <p:cNvPicPr>
                <a:picLocks/>
              </p:cNvPicPr>
              <p:nvPr/>
            </p:nvPicPr>
            <p:blipFill rotWithShape="1">
              <a:blip r:embed="rId8" cstate="hqprint">
                <a:extLst>
                  <a:ext uri="{28A0092B-C50C-407E-A947-70E740481C1C}">
                    <a14:useLocalDpi xmlns:a14="http://schemas.microsoft.com/office/drawing/2010/main"/>
                  </a:ext>
                </a:extLst>
              </a:blip>
              <a:srcRect l="-20479" t="-23888" r="-22940" b="-19531"/>
              <a:stretch/>
            </p:blipFill>
            <p:spPr>
              <a:xfrm>
                <a:off x="5101836" y="1644700"/>
                <a:ext cx="394561" cy="378706"/>
              </a:xfrm>
              <a:prstGeom prst="ellipse">
                <a:avLst/>
              </a:prstGeom>
              <a:solidFill>
                <a:srgbClr val="66B512"/>
              </a:solidFill>
            </p:spPr>
          </p:pic>
        </p:grpSp>
      </p:grpSp>
      <p:grpSp>
        <p:nvGrpSpPr>
          <p:cNvPr id="40" name="Group 39">
            <a:extLst>
              <a:ext uri="{FF2B5EF4-FFF2-40B4-BE49-F238E27FC236}">
                <a16:creationId xmlns:a16="http://schemas.microsoft.com/office/drawing/2014/main" id="{174E22AC-78C6-B1DC-53AA-168B1DF5F420}"/>
              </a:ext>
            </a:extLst>
          </p:cNvPr>
          <p:cNvGrpSpPr/>
          <p:nvPr/>
        </p:nvGrpSpPr>
        <p:grpSpPr>
          <a:xfrm>
            <a:off x="8022551" y="3360498"/>
            <a:ext cx="3818474" cy="2307992"/>
            <a:chOff x="251089" y="3469126"/>
            <a:chExt cx="3818474" cy="2307992"/>
          </a:xfrm>
        </p:grpSpPr>
        <p:sp>
          <p:nvSpPr>
            <p:cNvPr id="41" name="Rectangle: Rounded Corners 40">
              <a:extLst>
                <a:ext uri="{FF2B5EF4-FFF2-40B4-BE49-F238E27FC236}">
                  <a16:creationId xmlns:a16="http://schemas.microsoft.com/office/drawing/2014/main" id="{5BF64CF6-7307-B3AF-A559-945A68EB1354}"/>
                </a:ext>
              </a:extLst>
            </p:cNvPr>
            <p:cNvSpPr>
              <a:spLocks/>
            </p:cNvSpPr>
            <p:nvPr/>
          </p:nvSpPr>
          <p:spPr>
            <a:xfrm>
              <a:off x="469563" y="3629916"/>
              <a:ext cx="3600000" cy="2147202"/>
            </a:xfrm>
            <a:prstGeom prst="roundRect">
              <a:avLst>
                <a:gd name="adj" fmla="val 13821"/>
              </a:avLst>
            </a:prstGeom>
            <a:solidFill>
              <a:srgbClr val="CFEAFA">
                <a:alpha val="60000"/>
              </a:srgbClr>
            </a:solidFill>
            <a:ln w="38100">
              <a:solidFill>
                <a:schemeClr val="accent1"/>
              </a:solidFill>
            </a:ln>
          </p:spPr>
          <p:txBody>
            <a:bodyPr vert="horz" wrap="square" lIns="108000" tIns="45720" rIns="91440" bIns="45720" rtlCol="0" anchor="ctr">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533400" lvl="0" indent="-266700">
                <a:spcBef>
                  <a:spcPts val="300"/>
                </a:spcBef>
                <a:defRPr/>
              </a:pPr>
              <a:r>
                <a:rPr lang="en-GB" sz="1600" b="1" kern="0" noProof="0">
                  <a:solidFill>
                    <a:schemeClr val="accent1">
                      <a:lumMod val="50000"/>
                    </a:schemeClr>
                  </a:solidFill>
                  <a:latin typeface="Arial" panose="020B0604020202020204"/>
                </a:rPr>
                <a:t> Efficacy outcomes:</a:t>
              </a:r>
            </a:p>
            <a:p>
              <a:pPr marL="361950" lvl="1" indent="-180975" defTabSz="914400" eaLnBrk="1" fontAlgn="auto" hangingPunct="1">
                <a:spcBef>
                  <a:spcPts val="300"/>
                </a:spcBef>
                <a:spcAft>
                  <a:spcPts val="0"/>
                </a:spcAft>
                <a:buFont typeface="Arial" panose="020B0604020202020204" pitchFamily="34" charset="0"/>
                <a:buChar char="•"/>
                <a:defRPr/>
              </a:pPr>
              <a:r>
                <a:rPr lang="en-GB" sz="1200" b="1" kern="0" noProof="0">
                  <a:solidFill>
                    <a:schemeClr val="accent1">
                      <a:lumMod val="50000"/>
                    </a:schemeClr>
                  </a:solidFill>
                  <a:latin typeface="Arial" panose="020B0604020202020204"/>
                </a:rPr>
                <a:t>Kidney composite: </a:t>
              </a:r>
              <a:r>
                <a:rPr lang="en-GB" sz="1200" kern="0" noProof="0">
                  <a:solidFill>
                    <a:schemeClr val="accent1">
                      <a:lumMod val="50000"/>
                    </a:schemeClr>
                  </a:solidFill>
                  <a:latin typeface="Arial" panose="020B0604020202020204"/>
                </a:rPr>
                <a:t>Time to kidney failure</a:t>
              </a:r>
              <a:r>
                <a:rPr lang="en-GB" sz="1200" baseline="38000" noProof="0">
                  <a:solidFill>
                    <a:schemeClr val="accent3"/>
                  </a:solidFill>
                </a:rPr>
                <a:t>‡</a:t>
              </a:r>
              <a:r>
                <a:rPr lang="en-GB" sz="1200" kern="0" noProof="0">
                  <a:solidFill>
                    <a:schemeClr val="accent1">
                      <a:lumMod val="50000"/>
                    </a:schemeClr>
                  </a:solidFill>
                  <a:latin typeface="Arial" panose="020B0604020202020204"/>
                </a:rPr>
                <a:t> or </a:t>
              </a:r>
              <a:r>
                <a:rPr lang="en-GB" sz="1200" noProof="0">
                  <a:solidFill>
                    <a:schemeClr val="accent1">
                      <a:lumMod val="50000"/>
                    </a:schemeClr>
                  </a:solidFill>
                  <a:latin typeface="+mn-lt"/>
                </a:rPr>
                <a:t>sustained </a:t>
              </a:r>
              <a:r>
                <a:rPr lang="en-GB" sz="1200" kern="0" noProof="0">
                  <a:solidFill>
                    <a:schemeClr val="accent1">
                      <a:lumMod val="50000"/>
                    </a:schemeClr>
                  </a:solidFill>
                  <a:latin typeface="Arial" panose="020B0604020202020204"/>
                </a:rPr>
                <a:t>≥57% </a:t>
              </a:r>
              <a:r>
                <a:rPr lang="en-GB" sz="1200" noProof="0">
                  <a:solidFill>
                    <a:schemeClr val="accent1">
                      <a:lumMod val="50000"/>
                    </a:schemeClr>
                  </a:solidFill>
                  <a:latin typeface="+mn-lt"/>
                </a:rPr>
                <a:t>decrease in eGFR</a:t>
              </a:r>
              <a:r>
                <a:rPr lang="en-GB" sz="1200" kern="0" noProof="0">
                  <a:solidFill>
                    <a:schemeClr val="accent1">
                      <a:lumMod val="50000"/>
                    </a:schemeClr>
                  </a:solidFill>
                  <a:latin typeface="+mn-lt"/>
                </a:rPr>
                <a:t> </a:t>
              </a:r>
            </a:p>
            <a:p>
              <a:pPr marL="361950" lvl="1" indent="-180975" defTabSz="914400" eaLnBrk="1" fontAlgn="auto" hangingPunct="1">
                <a:spcBef>
                  <a:spcPts val="300"/>
                </a:spcBef>
                <a:spcAft>
                  <a:spcPts val="0"/>
                </a:spcAft>
                <a:buFont typeface="Arial" panose="020B0604020202020204" pitchFamily="34" charset="0"/>
                <a:buChar char="•"/>
                <a:defRPr/>
              </a:pPr>
              <a:r>
                <a:rPr lang="en-GB" sz="1200" b="1" kern="0" noProof="0">
                  <a:solidFill>
                    <a:schemeClr val="accent1">
                      <a:lumMod val="50000"/>
                    </a:schemeClr>
                  </a:solidFill>
                  <a:latin typeface="Arial" panose="020B0604020202020204"/>
                </a:rPr>
                <a:t>CV composite: </a:t>
              </a:r>
              <a:r>
                <a:rPr lang="en-GB" sz="1200" kern="0" noProof="0">
                  <a:solidFill>
                    <a:schemeClr val="accent1">
                      <a:lumMod val="50000"/>
                    </a:schemeClr>
                  </a:solidFill>
                  <a:latin typeface="Arial" panose="020B0604020202020204"/>
                </a:rPr>
                <a:t>Time to hospitalisation for heart failure or CV death</a:t>
              </a:r>
            </a:p>
            <a:p>
              <a:pPr marL="361950" lvl="1" indent="-180975" defTabSz="914400" eaLnBrk="1" fontAlgn="auto" hangingPunct="1">
                <a:spcBef>
                  <a:spcPts val="300"/>
                </a:spcBef>
                <a:spcAft>
                  <a:spcPts val="0"/>
                </a:spcAft>
                <a:buFont typeface="Arial" panose="020B0604020202020204" pitchFamily="34" charset="0"/>
                <a:buChar char="•"/>
                <a:defRPr/>
              </a:pPr>
              <a:r>
                <a:rPr lang="en-GB" sz="1200" b="1" kern="0" noProof="0">
                  <a:solidFill>
                    <a:schemeClr val="accent1">
                      <a:lumMod val="50000"/>
                    </a:schemeClr>
                  </a:solidFill>
                  <a:latin typeface="Arial" panose="020B0604020202020204"/>
                </a:rPr>
                <a:t>Others</a:t>
              </a:r>
              <a:r>
                <a:rPr lang="en-GB" sz="1200" kern="0" noProof="0">
                  <a:solidFill>
                    <a:schemeClr val="accent1">
                      <a:lumMod val="50000"/>
                    </a:schemeClr>
                  </a:solidFill>
                  <a:latin typeface="Arial" panose="020B0604020202020204"/>
                </a:rPr>
                <a:t>: Time to dialysis or kidney transplantation, all-cause death</a:t>
              </a:r>
            </a:p>
            <a:p>
              <a:pPr marL="533400" lvl="0" indent="-266700">
                <a:spcBef>
                  <a:spcPts val="300"/>
                </a:spcBef>
                <a:defRPr/>
              </a:pPr>
              <a:r>
                <a:rPr lang="en-GB" sz="1600" b="1" kern="0" noProof="0">
                  <a:solidFill>
                    <a:schemeClr val="accent1">
                      <a:lumMod val="50000"/>
                    </a:schemeClr>
                  </a:solidFill>
                  <a:latin typeface="Arial" panose="020B0604020202020204"/>
                </a:rPr>
                <a:t> Safety outcomes: </a:t>
              </a:r>
            </a:p>
            <a:p>
              <a:pPr marL="361950" marR="0" lvl="1" indent="-1809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kern="0" noProof="0">
                  <a:solidFill>
                    <a:schemeClr val="accent1">
                      <a:lumMod val="50000"/>
                    </a:schemeClr>
                  </a:solidFill>
                  <a:latin typeface="Arial" panose="020B0604020202020204"/>
                </a:rPr>
                <a:t>TEAEs, SAEs, and hyperkalaemia events</a:t>
              </a:r>
              <a:endParaRPr kumimoji="0" lang="en-GB" sz="1200" b="0" i="0" u="none" strike="noStrike" kern="0" cap="none" spc="0" normalizeH="0" baseline="0" noProof="0">
                <a:ln>
                  <a:noFill/>
                </a:ln>
                <a:solidFill>
                  <a:schemeClr val="accent1">
                    <a:lumMod val="50000"/>
                  </a:schemeClr>
                </a:solidFill>
                <a:effectLst/>
                <a:uLnTx/>
                <a:uFillTx/>
                <a:latin typeface="Arial" panose="020B0604020202020204"/>
                <a:ea typeface="MS PGothic" charset="0"/>
                <a:cs typeface="+mn-cs"/>
              </a:endParaRPr>
            </a:p>
          </p:txBody>
        </p:sp>
        <p:grpSp>
          <p:nvGrpSpPr>
            <p:cNvPr id="42" name="Group 41">
              <a:extLst>
                <a:ext uri="{FF2B5EF4-FFF2-40B4-BE49-F238E27FC236}">
                  <a16:creationId xmlns:a16="http://schemas.microsoft.com/office/drawing/2014/main" id="{5ABA82EC-A045-C5DF-1A9F-2B8689364DE8}"/>
                </a:ext>
              </a:extLst>
            </p:cNvPr>
            <p:cNvGrpSpPr>
              <a:grpSpLocks noChangeAspect="1"/>
            </p:cNvGrpSpPr>
            <p:nvPr/>
          </p:nvGrpSpPr>
          <p:grpSpPr>
            <a:xfrm>
              <a:off x="251089" y="3469126"/>
              <a:ext cx="651968" cy="651969"/>
              <a:chOff x="10542134" y="1577411"/>
              <a:chExt cx="828000" cy="828000"/>
            </a:xfrm>
          </p:grpSpPr>
          <p:sp>
            <p:nvSpPr>
              <p:cNvPr id="43" name="Flowchart: Connector 42">
                <a:extLst>
                  <a:ext uri="{FF2B5EF4-FFF2-40B4-BE49-F238E27FC236}">
                    <a16:creationId xmlns:a16="http://schemas.microsoft.com/office/drawing/2014/main" id="{1BEAC4E5-0D96-46F7-C539-9AFB72D40BAE}"/>
                  </a:ext>
                </a:extLst>
              </p:cNvPr>
              <p:cNvSpPr/>
              <p:nvPr/>
            </p:nvSpPr>
            <p:spPr>
              <a:xfrm>
                <a:off x="10542134" y="1577411"/>
                <a:ext cx="828000" cy="828000"/>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Flowchart: Connector 43">
                <a:extLst>
                  <a:ext uri="{FF2B5EF4-FFF2-40B4-BE49-F238E27FC236}">
                    <a16:creationId xmlns:a16="http://schemas.microsoft.com/office/drawing/2014/main" id="{DA311DAF-28D7-18D2-4A4F-B45F21CFD486}"/>
                  </a:ext>
                </a:extLst>
              </p:cNvPr>
              <p:cNvSpPr/>
              <p:nvPr/>
            </p:nvSpPr>
            <p:spPr>
              <a:xfrm>
                <a:off x="10557646" y="1590431"/>
                <a:ext cx="685800" cy="685799"/>
              </a:xfrm>
              <a:prstGeom prst="flowChartConnector">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5" name="Graphic 68" descr="Target with solid fill">
                <a:extLst>
                  <a:ext uri="{FF2B5EF4-FFF2-40B4-BE49-F238E27FC236}">
                    <a16:creationId xmlns:a16="http://schemas.microsoft.com/office/drawing/2014/main" id="{1F044C05-D679-976E-E506-2E4802E07E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56409" y="1591977"/>
                <a:ext cx="685799" cy="685799"/>
              </a:xfrm>
              <a:prstGeom prst="rect">
                <a:avLst/>
              </a:prstGeom>
            </p:spPr>
          </p:pic>
        </p:grpSp>
      </p:grpSp>
      <p:sp>
        <p:nvSpPr>
          <p:cNvPr id="46" name="Rectangle: Rounded Corners 45">
            <a:extLst>
              <a:ext uri="{FF2B5EF4-FFF2-40B4-BE49-F238E27FC236}">
                <a16:creationId xmlns:a16="http://schemas.microsoft.com/office/drawing/2014/main" id="{389DA7B5-C3F1-BEC1-5CDA-7A93A57EE666}"/>
              </a:ext>
            </a:extLst>
          </p:cNvPr>
          <p:cNvSpPr/>
          <p:nvPr/>
        </p:nvSpPr>
        <p:spPr>
          <a:xfrm>
            <a:off x="4378794" y="3542593"/>
            <a:ext cx="3600000" cy="2125897"/>
          </a:xfrm>
          <a:prstGeom prst="roundRect">
            <a:avLst>
              <a:gd name="adj" fmla="val 13821"/>
            </a:avLst>
          </a:prstGeom>
          <a:solidFill>
            <a:srgbClr val="915999">
              <a:lumMod val="20000"/>
              <a:lumOff val="80000"/>
              <a:alpha val="60000"/>
            </a:srgbClr>
          </a:solidFill>
          <a:ln w="38100">
            <a:solidFill>
              <a:schemeClr val="accent4"/>
            </a:solidFill>
          </a:ln>
        </p:spPr>
        <p:txBody>
          <a:bodyPr vert="horz" wrap="square" lIns="0" tIns="45720" rIns="91440" bIns="45720" rtlCol="0" anchor="t" anchorCtr="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180975" lvl="1" algn="ctr" defTabSz="914400" eaLnBrk="1" fontAlgn="auto" hangingPunct="1">
              <a:spcBef>
                <a:spcPts val="300"/>
              </a:spcBef>
              <a:spcAft>
                <a:spcPts val="600"/>
              </a:spcAft>
              <a:defRPr/>
            </a:pPr>
            <a:r>
              <a:rPr kumimoji="0" lang="en-GB" sz="1600" b="1" i="0" u="none" strike="noStrike" kern="0" cap="none" spc="0" normalizeH="0" baseline="0" noProof="0">
                <a:ln>
                  <a:noFill/>
                </a:ln>
                <a:solidFill>
                  <a:schemeClr val="accent4">
                    <a:lumMod val="75000"/>
                  </a:schemeClr>
                </a:solidFill>
                <a:effectLst/>
                <a:uLnTx/>
                <a:uFillTx/>
                <a:latin typeface="Arial" panose="020B0604020202020204"/>
                <a:ea typeface="MS PGothic" charset="0"/>
                <a:cs typeface="+mn-cs"/>
              </a:rPr>
              <a:t>Key exclusion criteria</a:t>
            </a:r>
            <a:r>
              <a:rPr lang="en-GB" sz="1600" b="1" kern="0" baseline="30000" noProof="0">
                <a:solidFill>
                  <a:schemeClr val="accent4"/>
                </a:solidFill>
                <a:latin typeface="Arial" panose="020B0604020202020204"/>
              </a:rPr>
              <a:t>1–3</a:t>
            </a:r>
            <a:endParaRPr kumimoji="0" lang="en-GB" sz="1600" b="1" i="0" u="none" strike="noStrike" kern="0" cap="none" spc="0" normalizeH="0" baseline="30000" noProof="0">
              <a:ln>
                <a:noFill/>
              </a:ln>
              <a:solidFill>
                <a:schemeClr val="accent4"/>
              </a:solidFill>
              <a:effectLst/>
              <a:uLnTx/>
              <a:uFillTx/>
              <a:latin typeface="Arial" panose="020B0604020202020204"/>
              <a:ea typeface="MS PGothic" charset="0"/>
              <a:cs typeface="+mn-cs"/>
            </a:endParaRPr>
          </a:p>
          <a:p>
            <a:pPr marL="361950" marR="0" lvl="1" indent="-1809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200" b="1" i="0" u="none" strike="noStrike" kern="0" cap="none" spc="0" normalizeH="0" baseline="0" noProof="0">
                <a:ln>
                  <a:noFill/>
                </a:ln>
                <a:solidFill>
                  <a:schemeClr val="accent4">
                    <a:lumMod val="75000"/>
                  </a:schemeClr>
                </a:solidFill>
                <a:effectLst/>
                <a:uLnTx/>
                <a:uFillTx/>
                <a:latin typeface="Arial" panose="020B0604020202020204"/>
                <a:ea typeface="MS PGothic" charset="0"/>
                <a:cs typeface="+mn-cs"/>
              </a:rPr>
              <a:t>FIDELI</a:t>
            </a:r>
            <a:r>
              <a:rPr lang="en-GB" sz="1200" b="1" kern="0" noProof="0">
                <a:solidFill>
                  <a:schemeClr val="accent4">
                    <a:lumMod val="75000"/>
                  </a:schemeClr>
                </a:solidFill>
                <a:latin typeface="Arial" panose="020B0604020202020204"/>
                <a:cs typeface="+mn-cs"/>
              </a:rPr>
              <a:t>O-DKD and FIGARO-DKD</a:t>
            </a:r>
            <a:r>
              <a:rPr kumimoji="0" lang="en-GB" sz="1200" b="1" i="0" u="none" strike="noStrike" kern="0" cap="none" spc="0" normalizeH="0" baseline="0" noProof="0">
                <a:ln>
                  <a:noFill/>
                </a:ln>
                <a:solidFill>
                  <a:schemeClr val="accent4">
                    <a:lumMod val="75000"/>
                  </a:schemeClr>
                </a:solidFill>
                <a:effectLst/>
                <a:uLnTx/>
                <a:uFillTx/>
                <a:latin typeface="Arial" panose="020B0604020202020204"/>
                <a:ea typeface="MS PGothic" charset="0"/>
                <a:cs typeface="+mn-cs"/>
              </a:rPr>
              <a:t>:</a:t>
            </a:r>
            <a:r>
              <a:rPr kumimoji="0" lang="en-GB" sz="1200" b="0" i="0" u="none" strike="noStrike" kern="0" cap="none" spc="0" normalizeH="0" baseline="0" noProof="0">
                <a:ln>
                  <a:noFill/>
                </a:ln>
                <a:solidFill>
                  <a:schemeClr val="accent4">
                    <a:lumMod val="75000"/>
                  </a:schemeClr>
                </a:solidFill>
                <a:effectLst/>
                <a:uLnTx/>
                <a:uFillTx/>
                <a:latin typeface="Arial" panose="020B0604020202020204"/>
                <a:ea typeface="MS PGothic" charset="0"/>
                <a:cs typeface="+mn-cs"/>
              </a:rPr>
              <a:t> </a:t>
            </a:r>
            <a:r>
              <a:rPr lang="en-GB" sz="1200" kern="0" noProof="0">
                <a:solidFill>
                  <a:schemeClr val="accent4">
                    <a:lumMod val="75000"/>
                  </a:schemeClr>
                </a:solidFill>
                <a:latin typeface="Arial" panose="020B0604020202020204"/>
                <a:cs typeface="+mn-cs"/>
              </a:rPr>
              <a:t>N</a:t>
            </a:r>
            <a:r>
              <a:rPr kumimoji="0" lang="en-GB" sz="1200" b="0" i="0" u="none" strike="noStrike" kern="0" cap="none" spc="0" normalizeH="0" baseline="0" noProof="0">
                <a:ln>
                  <a:noFill/>
                </a:ln>
                <a:solidFill>
                  <a:schemeClr val="accent4">
                    <a:lumMod val="75000"/>
                  </a:schemeClr>
                </a:solidFill>
                <a:effectLst/>
                <a:uLnTx/>
                <a:uFillTx/>
                <a:latin typeface="Arial" panose="020B0604020202020204"/>
                <a:ea typeface="MS PGothic" charset="0"/>
                <a:cs typeface="+mn-cs"/>
              </a:rPr>
              <a:t>on-diabetic CKD, HbA1c &gt;12%, HFrEF with NYHA Class II-IV</a:t>
            </a:r>
          </a:p>
          <a:p>
            <a:pPr marL="361950" lvl="1" indent="-180975">
              <a:spcBef>
                <a:spcPts val="300"/>
              </a:spcBef>
              <a:buFont typeface="Arial" panose="020B0604020202020204" pitchFamily="34" charset="0"/>
              <a:buChar char="•"/>
              <a:defRPr/>
            </a:pPr>
            <a:r>
              <a:rPr kumimoji="0" lang="en-GB" sz="1200" b="1" i="0" u="none" strike="noStrike" kern="1200" cap="none" spc="0" normalizeH="0" baseline="0" noProof="0">
                <a:ln>
                  <a:noFill/>
                </a:ln>
                <a:solidFill>
                  <a:schemeClr val="accent4">
                    <a:lumMod val="75000"/>
                  </a:schemeClr>
                </a:solidFill>
                <a:effectLst/>
                <a:uLnTx/>
                <a:uFillTx/>
                <a:latin typeface="Arial" panose="020B0604020202020204"/>
                <a:ea typeface="MS PGothic" charset="0"/>
              </a:rPr>
              <a:t>FIND-CKD:</a:t>
            </a:r>
            <a:r>
              <a:rPr kumimoji="0" lang="en-GB" sz="1200" b="0" i="0" u="none" strike="noStrike" kern="1200" cap="none" spc="0" normalizeH="0" baseline="0" noProof="0">
                <a:ln>
                  <a:noFill/>
                </a:ln>
                <a:solidFill>
                  <a:schemeClr val="accent4">
                    <a:lumMod val="75000"/>
                  </a:schemeClr>
                </a:solidFill>
                <a:effectLst/>
                <a:uLnTx/>
                <a:uFillTx/>
                <a:latin typeface="Arial" panose="020B0604020202020204"/>
                <a:ea typeface="MS PGothic" charset="0"/>
              </a:rPr>
              <a:t> Diagnosis of T1D, T2D, and HbA1c ≥</a:t>
            </a:r>
            <a:r>
              <a:rPr lang="en-GB" sz="1200" noProof="0">
                <a:solidFill>
                  <a:schemeClr val="accent4">
                    <a:lumMod val="75000"/>
                  </a:schemeClr>
                </a:solidFill>
                <a:latin typeface="Arial" panose="020B0604020202020204"/>
              </a:rPr>
              <a:t>6.5%, symptomatic HFrEF with class 1A indication for MRAs</a:t>
            </a:r>
            <a:endParaRPr kumimoji="0" lang="en-GB" sz="1200" b="0" i="0" u="none" strike="noStrike" kern="1200" cap="none" spc="0" normalizeH="0" baseline="0" noProof="0">
              <a:ln>
                <a:noFill/>
              </a:ln>
              <a:solidFill>
                <a:schemeClr val="accent4">
                  <a:lumMod val="75000"/>
                </a:schemeClr>
              </a:solidFill>
              <a:effectLst/>
              <a:uLnTx/>
              <a:uFillTx/>
              <a:latin typeface="Arial" panose="020B0604020202020204"/>
              <a:ea typeface="MS PGothic" charset="0"/>
            </a:endParaRPr>
          </a:p>
          <a:p>
            <a:pPr marL="361950" marR="0" lvl="1" indent="-180975"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accent4">
                    <a:lumMod val="75000"/>
                  </a:schemeClr>
                </a:solidFill>
                <a:effectLst/>
                <a:uLnTx/>
                <a:uFillTx/>
                <a:latin typeface="Arial" panose="020B0604020202020204"/>
                <a:ea typeface="MS PGothic" charset="0"/>
              </a:rPr>
              <a:t>Uncontrolled arterial hypertension</a:t>
            </a:r>
          </a:p>
          <a:p>
            <a:pPr marL="361950" marR="0" lvl="1" indent="-180975"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lang="en-GB" sz="1200" noProof="0">
                <a:solidFill>
                  <a:schemeClr val="accent4">
                    <a:lumMod val="75000"/>
                  </a:schemeClr>
                </a:solidFill>
                <a:latin typeface="Arial" panose="020B0604020202020204"/>
              </a:rPr>
              <a:t>Other kidney disease</a:t>
            </a:r>
            <a:r>
              <a:rPr lang="en-GB" sz="1200" baseline="30000" noProof="0">
                <a:solidFill>
                  <a:schemeClr val="accent4">
                    <a:lumMod val="75000"/>
                  </a:schemeClr>
                </a:solidFill>
                <a:latin typeface="Arial" panose="020B0604020202020204"/>
              </a:rPr>
              <a:t>#</a:t>
            </a:r>
            <a:endParaRPr kumimoji="0" lang="en-GB" sz="1200" b="0" i="0" u="none" strike="noStrike" kern="1200" cap="none" spc="0" normalizeH="0" baseline="30000" noProof="0">
              <a:ln>
                <a:noFill/>
              </a:ln>
              <a:solidFill>
                <a:schemeClr val="accent4">
                  <a:lumMod val="75000"/>
                </a:schemeClr>
              </a:solidFill>
              <a:effectLst/>
              <a:uLnTx/>
              <a:uFillTx/>
              <a:latin typeface="Arial" panose="020B0604020202020204"/>
              <a:ea typeface="MS PGothic" charset="0"/>
            </a:endParaRPr>
          </a:p>
        </p:txBody>
      </p:sp>
      <p:sp>
        <p:nvSpPr>
          <p:cNvPr id="47" name="TextBox 46">
            <a:extLst>
              <a:ext uri="{FF2B5EF4-FFF2-40B4-BE49-F238E27FC236}">
                <a16:creationId xmlns:a16="http://schemas.microsoft.com/office/drawing/2014/main" id="{AF79B459-9154-A516-72ED-3D98DDC8E188}"/>
              </a:ext>
            </a:extLst>
          </p:cNvPr>
          <p:cNvSpPr txBox="1"/>
          <p:nvPr/>
        </p:nvSpPr>
        <p:spPr>
          <a:xfrm>
            <a:off x="9112102" y="1949380"/>
            <a:ext cx="2593159" cy="352907"/>
          </a:xfrm>
          <a:prstGeom prst="rect">
            <a:avLst/>
          </a:prstGeom>
        </p:spPr>
        <p:txBody>
          <a:bodyPr vert="horz" wrap="square" lIns="91440" tIns="45720" rIns="91440" bIns="45720" rtlCol="0">
            <a:noAutofit/>
          </a:bodyPr>
          <a:lstStyle/>
          <a:p>
            <a:pPr algn="l">
              <a:spcBef>
                <a:spcPts val="600"/>
              </a:spcBef>
            </a:pPr>
            <a:r>
              <a:rPr lang="en-GB" sz="1350" b="1" noProof="0">
                <a:latin typeface="+mn-lt"/>
              </a:rPr>
              <a:t>Median follow-up of 3.1 years</a:t>
            </a:r>
          </a:p>
        </p:txBody>
      </p:sp>
      <p:sp>
        <p:nvSpPr>
          <p:cNvPr id="48" name="Flowchart: Connector 47">
            <a:extLst>
              <a:ext uri="{FF2B5EF4-FFF2-40B4-BE49-F238E27FC236}">
                <a16:creationId xmlns:a16="http://schemas.microsoft.com/office/drawing/2014/main" id="{8044ED42-8666-FCB4-6BE0-4B708288F830}"/>
              </a:ext>
            </a:extLst>
          </p:cNvPr>
          <p:cNvSpPr/>
          <p:nvPr/>
        </p:nvSpPr>
        <p:spPr>
          <a:xfrm>
            <a:off x="4101934" y="3377467"/>
            <a:ext cx="648000" cy="648000"/>
          </a:xfrm>
          <a:prstGeom prst="flowChartConnector">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Flowchart: Connector 48">
            <a:extLst>
              <a:ext uri="{FF2B5EF4-FFF2-40B4-BE49-F238E27FC236}">
                <a16:creationId xmlns:a16="http://schemas.microsoft.com/office/drawing/2014/main" id="{9B94C08A-32A4-3CF9-A3F0-83557190F015}"/>
              </a:ext>
            </a:extLst>
          </p:cNvPr>
          <p:cNvSpPr/>
          <p:nvPr/>
        </p:nvSpPr>
        <p:spPr>
          <a:xfrm>
            <a:off x="4120945" y="3416374"/>
            <a:ext cx="540000" cy="540000"/>
          </a:xfrm>
          <a:prstGeom prst="flowChartConnector">
            <a:avLst/>
          </a:prstGeom>
          <a:solidFill>
            <a:schemeClr val="bg1"/>
          </a:solid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Picture 49">
            <a:extLst>
              <a:ext uri="{FF2B5EF4-FFF2-40B4-BE49-F238E27FC236}">
                <a16:creationId xmlns:a16="http://schemas.microsoft.com/office/drawing/2014/main" id="{84FEACA0-D2A0-2600-9039-ED832934A8EA}"/>
              </a:ext>
            </a:extLst>
          </p:cNvPr>
          <p:cNvPicPr>
            <a:picLocks/>
          </p:cNvPicPr>
          <p:nvPr/>
        </p:nvPicPr>
        <p:blipFill rotWithShape="1">
          <a:blip r:embed="rId11" cstate="hqprint">
            <a:extLst>
              <a:ext uri="{28A0092B-C50C-407E-A947-70E740481C1C}">
                <a14:useLocalDpi xmlns:a14="http://schemas.microsoft.com/office/drawing/2010/main"/>
              </a:ext>
            </a:extLst>
          </a:blip>
          <a:srcRect l="-23006" t="-23628" r="-23947" b="-23325"/>
          <a:stretch/>
        </p:blipFill>
        <p:spPr>
          <a:xfrm>
            <a:off x="4205688" y="3500022"/>
            <a:ext cx="360000" cy="360000"/>
          </a:xfrm>
          <a:prstGeom prst="ellipse">
            <a:avLst/>
          </a:prstGeom>
          <a:solidFill>
            <a:schemeClr val="accent4"/>
          </a:solidFill>
        </p:spPr>
      </p:pic>
      <p:pic>
        <p:nvPicPr>
          <p:cNvPr id="52" name="Picture 2" descr="Glasgow 2026 | ERA">
            <a:extLst>
              <a:ext uri="{FF2B5EF4-FFF2-40B4-BE49-F238E27FC236}">
                <a16:creationId xmlns:a16="http://schemas.microsoft.com/office/drawing/2014/main" id="{54E154BC-ACAD-998E-0C94-4B57CA2B2D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5305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6BBFF-4AA1-B54C-8639-C2FF287E1877}"/>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BABDB167-150D-0F99-15CA-EA5EBC301416}"/>
              </a:ext>
            </a:extLst>
          </p:cNvPr>
          <p:cNvSpPr/>
          <p:nvPr/>
        </p:nvSpPr>
        <p:spPr>
          <a:xfrm>
            <a:off x="6538718" y="1250942"/>
            <a:ext cx="1792669" cy="2857037"/>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59" name="Rectangle 58">
            <a:extLst>
              <a:ext uri="{FF2B5EF4-FFF2-40B4-BE49-F238E27FC236}">
                <a16:creationId xmlns:a16="http://schemas.microsoft.com/office/drawing/2014/main" id="{2B0EB62C-B372-1E86-5938-9DBAE8DAFFF5}"/>
              </a:ext>
            </a:extLst>
          </p:cNvPr>
          <p:cNvSpPr/>
          <p:nvPr/>
        </p:nvSpPr>
        <p:spPr>
          <a:xfrm>
            <a:off x="8331388" y="1250942"/>
            <a:ext cx="2409886" cy="28570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graphicFrame>
        <p:nvGraphicFramePr>
          <p:cNvPr id="60" name="Content Placeholder 8">
            <a:extLst>
              <a:ext uri="{FF2B5EF4-FFF2-40B4-BE49-F238E27FC236}">
                <a16:creationId xmlns:a16="http://schemas.microsoft.com/office/drawing/2014/main" id="{7FAF8F7C-935C-1D72-4E44-DAAA71E7A5D0}"/>
              </a:ext>
            </a:extLst>
          </p:cNvPr>
          <p:cNvGraphicFramePr>
            <a:graphicFrameLocks/>
          </p:cNvGraphicFramePr>
          <p:nvPr/>
        </p:nvGraphicFramePr>
        <p:xfrm>
          <a:off x="5576788" y="1243214"/>
          <a:ext cx="11287760" cy="321744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2AE53BB9-2992-684C-771E-AE19265E7EC3}"/>
              </a:ext>
            </a:extLst>
          </p:cNvPr>
          <p:cNvSpPr>
            <a:spLocks noGrp="1"/>
          </p:cNvSpPr>
          <p:nvPr>
            <p:ph type="ftr" sz="quarter" idx="11"/>
          </p:nvPr>
        </p:nvSpPr>
        <p:spPr>
          <a:xfrm>
            <a:off x="623888" y="6013459"/>
            <a:ext cx="9608836" cy="50612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*Hyperkalaemia includes investigator reported AEs with MedDRA codes hyperkalaemia and blood potassium increased.</a:t>
            </a:r>
          </a:p>
          <a:p>
            <a:pPr lvl="0">
              <a:defRPr/>
            </a:pPr>
            <a:r>
              <a:rPr lang="en-GB">
                <a:solidFill>
                  <a:srgbClr val="53585A"/>
                </a:solidFill>
              </a:rPr>
              <a:t>AE, adverse event; CI, confidence interval; eGFR, estimated glomerular filtration rate; HR, hazard ratio; PY, patient-years; TE, treatment-emergent.</a:t>
            </a:r>
          </a:p>
        </p:txBody>
      </p:sp>
      <p:sp>
        <p:nvSpPr>
          <p:cNvPr id="64" name="Slide Number Placeholder 2">
            <a:extLst>
              <a:ext uri="{FF2B5EF4-FFF2-40B4-BE49-F238E27FC236}">
                <a16:creationId xmlns:a16="http://schemas.microsoft.com/office/drawing/2014/main" id="{A99EC55B-D887-4173-93E2-4801A30AEBB6}"/>
              </a:ext>
            </a:extLst>
          </p:cNvPr>
          <p:cNvSpPr>
            <a:spLocks noGrp="1"/>
          </p:cNvSpPr>
          <p:nvPr>
            <p:ph type="sldNum" sz="quarter" idx="10"/>
          </p:nvPr>
        </p:nvSpPr>
        <p:spPr/>
        <p:txBody>
          <a:bodyPr/>
          <a:lstStyle/>
          <a:p>
            <a:fld id="{7AF8E309-D608-654D-B811-6A2C46C88181}" type="slidenum">
              <a:rPr lang="en-GB" noProof="0" smtClean="0"/>
              <a:pPr/>
              <a:t>98</a:t>
            </a:fld>
            <a:endParaRPr lang="en-GB" noProof="0"/>
          </a:p>
        </p:txBody>
      </p:sp>
      <p:sp>
        <p:nvSpPr>
          <p:cNvPr id="4" name="Title 3">
            <a:extLst>
              <a:ext uri="{FF2B5EF4-FFF2-40B4-BE49-F238E27FC236}">
                <a16:creationId xmlns:a16="http://schemas.microsoft.com/office/drawing/2014/main" id="{27403ADD-AE5A-CF95-6E10-7CB31074FF89}"/>
              </a:ext>
            </a:extLst>
          </p:cNvPr>
          <p:cNvSpPr>
            <a:spLocks noGrp="1"/>
          </p:cNvSpPr>
          <p:nvPr>
            <p:ph type="title"/>
          </p:nvPr>
        </p:nvSpPr>
        <p:spPr/>
        <p:txBody>
          <a:bodyPr>
            <a:normAutofit/>
          </a:bodyPr>
          <a:lstStyle/>
          <a:p>
            <a:r>
              <a:rPr lang="en-GB" noProof="0"/>
              <a:t>Hyperkalaemia*</a:t>
            </a:r>
          </a:p>
        </p:txBody>
      </p:sp>
      <p:sp>
        <p:nvSpPr>
          <p:cNvPr id="61" name="Rectangle 60">
            <a:extLst>
              <a:ext uri="{FF2B5EF4-FFF2-40B4-BE49-F238E27FC236}">
                <a16:creationId xmlns:a16="http://schemas.microsoft.com/office/drawing/2014/main" id="{C15A405B-A633-843C-5B87-3957A3323CB7}"/>
              </a:ext>
            </a:extLst>
          </p:cNvPr>
          <p:cNvSpPr/>
          <p:nvPr/>
        </p:nvSpPr>
        <p:spPr>
          <a:xfrm>
            <a:off x="1330642" y="1310462"/>
            <a:ext cx="1792669" cy="291772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a:t>
            </a:r>
          </a:p>
        </p:txBody>
      </p:sp>
      <p:sp>
        <p:nvSpPr>
          <p:cNvPr id="62" name="Rectangle 61">
            <a:extLst>
              <a:ext uri="{FF2B5EF4-FFF2-40B4-BE49-F238E27FC236}">
                <a16:creationId xmlns:a16="http://schemas.microsoft.com/office/drawing/2014/main" id="{FE65E0E0-9BA0-A4FC-A185-57230E5CD6BB}"/>
              </a:ext>
            </a:extLst>
          </p:cNvPr>
          <p:cNvSpPr/>
          <p:nvPr/>
        </p:nvSpPr>
        <p:spPr>
          <a:xfrm>
            <a:off x="3123312" y="1310462"/>
            <a:ext cx="2409886" cy="291772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l" defTabSz="609585" rtl="0" eaLnBrk="0" fontAlgn="base" hangingPunct="0">
              <a:spcBef>
                <a:spcPct val="0"/>
              </a:spcBef>
              <a:spcAft>
                <a:spcPct val="0"/>
              </a:spcAft>
              <a:defRPr kern="1200">
                <a:solidFill>
                  <a:schemeClr val="lt1"/>
                </a:solidFill>
                <a:latin typeface="+mn-lt"/>
                <a:ea typeface="+mn-ea"/>
                <a:cs typeface="+mn-cs"/>
              </a:defRPr>
            </a:lvl1pPr>
            <a:lvl2pPr marL="609585" algn="l" defTabSz="609585" rtl="0" eaLnBrk="0" fontAlgn="base" hangingPunct="0">
              <a:spcBef>
                <a:spcPct val="0"/>
              </a:spcBef>
              <a:spcAft>
                <a:spcPct val="0"/>
              </a:spcAft>
              <a:defRPr kern="1200">
                <a:solidFill>
                  <a:schemeClr val="lt1"/>
                </a:solidFill>
                <a:latin typeface="+mn-lt"/>
                <a:ea typeface="+mn-ea"/>
                <a:cs typeface="+mn-cs"/>
              </a:defRPr>
            </a:lvl2pPr>
            <a:lvl3pPr marL="1219170" algn="l" defTabSz="609585" rtl="0" eaLnBrk="0" fontAlgn="base" hangingPunct="0">
              <a:spcBef>
                <a:spcPct val="0"/>
              </a:spcBef>
              <a:spcAft>
                <a:spcPct val="0"/>
              </a:spcAft>
              <a:defRPr kern="1200">
                <a:solidFill>
                  <a:schemeClr val="lt1"/>
                </a:solidFill>
                <a:latin typeface="+mn-lt"/>
                <a:ea typeface="+mn-ea"/>
                <a:cs typeface="+mn-cs"/>
              </a:defRPr>
            </a:lvl3pPr>
            <a:lvl4pPr marL="1828754" algn="l" defTabSz="609585" rtl="0" eaLnBrk="0" fontAlgn="base" hangingPunct="0">
              <a:spcBef>
                <a:spcPct val="0"/>
              </a:spcBef>
              <a:spcAft>
                <a:spcPct val="0"/>
              </a:spcAft>
              <a:defRPr kern="1200">
                <a:solidFill>
                  <a:schemeClr val="lt1"/>
                </a:solidFill>
                <a:latin typeface="+mn-lt"/>
                <a:ea typeface="+mn-ea"/>
                <a:cs typeface="+mn-cs"/>
              </a:defRPr>
            </a:lvl4pPr>
            <a:lvl5pPr marL="2438339" algn="l" defTabSz="609585" rtl="0" eaLnBrk="0" fontAlgn="base" hangingPunct="0">
              <a:spcBef>
                <a:spcPct val="0"/>
              </a:spcBef>
              <a:spcAft>
                <a:spcPct val="0"/>
              </a:spcAft>
              <a:defRPr kern="1200">
                <a:solidFill>
                  <a:schemeClr val="lt1"/>
                </a:solidFill>
                <a:latin typeface="+mn-lt"/>
                <a:ea typeface="+mn-ea"/>
                <a:cs typeface="+mn-cs"/>
              </a:defRPr>
            </a:lvl5pPr>
            <a:lvl6pPr marL="3047924" algn="l" defTabSz="609585" rtl="0" eaLnBrk="1" latinLnBrk="0" hangingPunct="1">
              <a:defRPr kern="1200">
                <a:solidFill>
                  <a:schemeClr val="lt1"/>
                </a:solidFill>
                <a:latin typeface="+mn-lt"/>
                <a:ea typeface="+mn-ea"/>
                <a:cs typeface="+mn-cs"/>
              </a:defRPr>
            </a:lvl6pPr>
            <a:lvl7pPr marL="3657509" algn="l" defTabSz="609585" rtl="0" eaLnBrk="1" latinLnBrk="0" hangingPunct="1">
              <a:defRPr kern="1200">
                <a:solidFill>
                  <a:schemeClr val="lt1"/>
                </a:solidFill>
                <a:latin typeface="+mn-lt"/>
                <a:ea typeface="+mn-ea"/>
                <a:cs typeface="+mn-cs"/>
              </a:defRPr>
            </a:lvl7pPr>
            <a:lvl8pPr marL="4267093" algn="l" defTabSz="609585" rtl="0" eaLnBrk="1" latinLnBrk="0" hangingPunct="1">
              <a:defRPr kern="1200">
                <a:solidFill>
                  <a:schemeClr val="lt1"/>
                </a:solidFill>
                <a:latin typeface="+mn-lt"/>
                <a:ea typeface="+mn-ea"/>
                <a:cs typeface="+mn-cs"/>
              </a:defRPr>
            </a:lvl8pPr>
            <a:lvl9pPr marL="4876678" algn="l" defTabSz="609585" rtl="0" eaLnBrk="1" latinLnBrk="0" hangingPunct="1">
              <a:defRPr kern="1200">
                <a:solidFill>
                  <a:schemeClr val="lt1"/>
                </a:solidFill>
                <a:latin typeface="+mn-lt"/>
                <a:ea typeface="+mn-ea"/>
                <a:cs typeface="+mn-cs"/>
              </a:defRPr>
            </a:lvl9pPr>
          </a:lstStyle>
          <a:p>
            <a:pPr algn="ctr"/>
            <a:r>
              <a:rPr lang="en-GB" b="1" noProof="0">
                <a:solidFill>
                  <a:schemeClr val="bg2">
                    <a:lumMod val="75000"/>
                  </a:schemeClr>
                </a:solidFill>
              </a:rPr>
              <a:t>TE hyperkalaemia serious AE</a:t>
            </a:r>
          </a:p>
        </p:txBody>
      </p:sp>
      <p:graphicFrame>
        <p:nvGraphicFramePr>
          <p:cNvPr id="63" name="Content Placeholder 8">
            <a:extLst>
              <a:ext uri="{FF2B5EF4-FFF2-40B4-BE49-F238E27FC236}">
                <a16:creationId xmlns:a16="http://schemas.microsoft.com/office/drawing/2014/main" id="{E671C048-9424-91E5-B2E2-7BA9B0E606AC}"/>
              </a:ext>
            </a:extLst>
          </p:cNvPr>
          <p:cNvGraphicFramePr>
            <a:graphicFrameLocks/>
          </p:cNvGraphicFramePr>
          <p:nvPr>
            <p:extLst>
              <p:ext uri="{D42A27DB-BD31-4B8C-83A1-F6EECF244321}">
                <p14:modId xmlns:p14="http://schemas.microsoft.com/office/powerpoint/2010/main" val="1133192035"/>
              </p:ext>
            </p:extLst>
          </p:nvPr>
        </p:nvGraphicFramePr>
        <p:xfrm>
          <a:off x="358457" y="1688312"/>
          <a:ext cx="11287760" cy="3217446"/>
        </p:xfrm>
        <a:graphic>
          <a:graphicData uri="http://schemas.openxmlformats.org/drawingml/2006/chart">
            <c:chart xmlns:c="http://schemas.openxmlformats.org/drawingml/2006/chart" xmlns:r="http://schemas.openxmlformats.org/officeDocument/2006/relationships" r:id="rId4"/>
          </a:graphicData>
        </a:graphic>
      </p:graphicFrame>
      <p:sp>
        <p:nvSpPr>
          <p:cNvPr id="65" name="TextBox 5">
            <a:extLst>
              <a:ext uri="{FF2B5EF4-FFF2-40B4-BE49-F238E27FC236}">
                <a16:creationId xmlns:a16="http://schemas.microsoft.com/office/drawing/2014/main" id="{85888E9D-1C02-6D93-B8E4-C9315A3E7667}"/>
              </a:ext>
            </a:extLst>
          </p:cNvPr>
          <p:cNvSpPr txBox="1"/>
          <p:nvPr/>
        </p:nvSpPr>
        <p:spPr>
          <a:xfrm rot="16200000">
            <a:off x="-496094" y="2836227"/>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72" name="TextBox 71">
            <a:extLst>
              <a:ext uri="{FF2B5EF4-FFF2-40B4-BE49-F238E27FC236}">
                <a16:creationId xmlns:a16="http://schemas.microsoft.com/office/drawing/2014/main" id="{17B666C9-53DE-9D26-B91F-2F44B3292FCB}"/>
              </a:ext>
            </a:extLst>
          </p:cNvPr>
          <p:cNvSpPr txBox="1"/>
          <p:nvPr/>
        </p:nvSpPr>
        <p:spPr>
          <a:xfrm rot="18739441">
            <a:off x="1078343" y="417977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73" name="TextBox 72">
            <a:extLst>
              <a:ext uri="{FF2B5EF4-FFF2-40B4-BE49-F238E27FC236}">
                <a16:creationId xmlns:a16="http://schemas.microsoft.com/office/drawing/2014/main" id="{1784BFD1-2594-F1B5-BFBF-4F22B839290F}"/>
              </a:ext>
            </a:extLst>
          </p:cNvPr>
          <p:cNvSpPr txBox="1"/>
          <p:nvPr/>
        </p:nvSpPr>
        <p:spPr>
          <a:xfrm rot="18911849">
            <a:off x="1743281" y="4322696"/>
            <a:ext cx="1275153"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74" name="TextBox 73">
            <a:extLst>
              <a:ext uri="{FF2B5EF4-FFF2-40B4-BE49-F238E27FC236}">
                <a16:creationId xmlns:a16="http://schemas.microsoft.com/office/drawing/2014/main" id="{C45F7B97-A034-E7FF-0CFB-61F9EF065D2E}"/>
              </a:ext>
            </a:extLst>
          </p:cNvPr>
          <p:cNvSpPr txBox="1"/>
          <p:nvPr/>
        </p:nvSpPr>
        <p:spPr>
          <a:xfrm rot="18859892">
            <a:off x="4327792" y="430903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75" name="TextBox 74">
            <a:extLst>
              <a:ext uri="{FF2B5EF4-FFF2-40B4-BE49-F238E27FC236}">
                <a16:creationId xmlns:a16="http://schemas.microsoft.com/office/drawing/2014/main" id="{FE19246F-E671-B584-E962-BC6044752E32}"/>
              </a:ext>
            </a:extLst>
          </p:cNvPr>
          <p:cNvSpPr txBox="1"/>
          <p:nvPr/>
        </p:nvSpPr>
        <p:spPr>
          <a:xfrm rot="18739441">
            <a:off x="2797259" y="4193073"/>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76" name="TextBox 75">
            <a:extLst>
              <a:ext uri="{FF2B5EF4-FFF2-40B4-BE49-F238E27FC236}">
                <a16:creationId xmlns:a16="http://schemas.microsoft.com/office/drawing/2014/main" id="{37B4F478-6F36-800A-3557-9FCAE6057141}"/>
              </a:ext>
            </a:extLst>
          </p:cNvPr>
          <p:cNvSpPr txBox="1"/>
          <p:nvPr/>
        </p:nvSpPr>
        <p:spPr>
          <a:xfrm rot="18859892">
            <a:off x="3502885" y="4320495"/>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77" name="TextBox 76">
            <a:extLst>
              <a:ext uri="{FF2B5EF4-FFF2-40B4-BE49-F238E27FC236}">
                <a16:creationId xmlns:a16="http://schemas.microsoft.com/office/drawing/2014/main" id="{27637E0D-4564-67F1-4131-86F7B2E3496D}"/>
              </a:ext>
            </a:extLst>
          </p:cNvPr>
          <p:cNvSpPr txBox="1"/>
          <p:nvPr/>
        </p:nvSpPr>
        <p:spPr>
          <a:xfrm>
            <a:off x="2002732" y="873882"/>
            <a:ext cx="2608406"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 diabetes</a:t>
            </a:r>
          </a:p>
        </p:txBody>
      </p:sp>
      <p:sp>
        <p:nvSpPr>
          <p:cNvPr id="78" name="TextBox 77">
            <a:extLst>
              <a:ext uri="{FF2B5EF4-FFF2-40B4-BE49-F238E27FC236}">
                <a16:creationId xmlns:a16="http://schemas.microsoft.com/office/drawing/2014/main" id="{8AC4E7C2-5683-1245-B2CE-88F43CD2CEFD}"/>
              </a:ext>
            </a:extLst>
          </p:cNvPr>
          <p:cNvSpPr txBox="1"/>
          <p:nvPr/>
        </p:nvSpPr>
        <p:spPr>
          <a:xfrm>
            <a:off x="7274787" y="886603"/>
            <a:ext cx="2967479" cy="369332"/>
          </a:xfrm>
          <a:prstGeom prst="rect">
            <a:avLst/>
          </a:prstGeom>
          <a:noFill/>
        </p:spPr>
        <p:txBody>
          <a:bodyPr wrap="none" rtlCol="0">
            <a:spAutoFit/>
          </a:bodyPr>
          <a:lstStyle/>
          <a:p>
            <a:r>
              <a:rPr lang="en-GB" b="1" noProof="0">
                <a:latin typeface="Arial" panose="020B0604020202020204" pitchFamily="34" charset="0"/>
                <a:cs typeface="Arial" panose="020B0604020202020204" pitchFamily="34" charset="0"/>
              </a:rPr>
              <a:t>Patients without diabetes</a:t>
            </a:r>
          </a:p>
        </p:txBody>
      </p:sp>
      <p:sp>
        <p:nvSpPr>
          <p:cNvPr id="79" name="TextBox 5">
            <a:extLst>
              <a:ext uri="{FF2B5EF4-FFF2-40B4-BE49-F238E27FC236}">
                <a16:creationId xmlns:a16="http://schemas.microsoft.com/office/drawing/2014/main" id="{295FEFC8-6FC2-88C2-F734-BD4EDC1A1B6A}"/>
              </a:ext>
            </a:extLst>
          </p:cNvPr>
          <p:cNvSpPr txBox="1"/>
          <p:nvPr/>
        </p:nvSpPr>
        <p:spPr>
          <a:xfrm rot="16200000">
            <a:off x="4704725" y="2749140"/>
            <a:ext cx="3381204" cy="445828"/>
          </a:xfrm>
          <a:prstGeom prst="rect">
            <a:avLst/>
          </a:prstGeom>
        </p:spPr>
        <p:txBody>
          <a:bodyPr vert="horz" wrap="none" lIns="91440" tIns="45720" rIns="91440" bIns="45720" rtlCol="0">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a:spcBef>
                <a:spcPts val="0"/>
              </a:spcBef>
            </a:pPr>
            <a:r>
              <a:rPr lang="en-GB" sz="1400" b="1" noProof="0">
                <a:latin typeface="Arial" panose="020B0604020202020204" pitchFamily="34" charset="0"/>
                <a:cs typeface="Arial" panose="020B0604020202020204" pitchFamily="34" charset="0"/>
              </a:rPr>
              <a:t>Participants (%)</a:t>
            </a:r>
          </a:p>
        </p:txBody>
      </p:sp>
      <p:sp>
        <p:nvSpPr>
          <p:cNvPr id="81" name="TextBox 80">
            <a:extLst>
              <a:ext uri="{FF2B5EF4-FFF2-40B4-BE49-F238E27FC236}">
                <a16:creationId xmlns:a16="http://schemas.microsoft.com/office/drawing/2014/main" id="{83753B2B-6653-80E0-265E-9E6A7DCE3340}"/>
              </a:ext>
            </a:extLst>
          </p:cNvPr>
          <p:cNvSpPr txBox="1"/>
          <p:nvPr/>
        </p:nvSpPr>
        <p:spPr>
          <a:xfrm rot="18739441">
            <a:off x="6337219" y="4116719"/>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82" name="TextBox 81">
            <a:extLst>
              <a:ext uri="{FF2B5EF4-FFF2-40B4-BE49-F238E27FC236}">
                <a16:creationId xmlns:a16="http://schemas.microsoft.com/office/drawing/2014/main" id="{60C7DB9C-57BF-F5DF-BB21-D1355168F379}"/>
              </a:ext>
            </a:extLst>
          </p:cNvPr>
          <p:cNvSpPr txBox="1"/>
          <p:nvPr/>
        </p:nvSpPr>
        <p:spPr>
          <a:xfrm rot="18911849">
            <a:off x="6972489" y="4187661"/>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permanent discontinuation</a:t>
            </a:r>
          </a:p>
        </p:txBody>
      </p:sp>
      <p:sp>
        <p:nvSpPr>
          <p:cNvPr id="83" name="TextBox 82">
            <a:extLst>
              <a:ext uri="{FF2B5EF4-FFF2-40B4-BE49-F238E27FC236}">
                <a16:creationId xmlns:a16="http://schemas.microsoft.com/office/drawing/2014/main" id="{3E102F52-A7AE-66EA-1D21-C3560F881D2A}"/>
              </a:ext>
            </a:extLst>
          </p:cNvPr>
          <p:cNvSpPr txBox="1"/>
          <p:nvPr/>
        </p:nvSpPr>
        <p:spPr>
          <a:xfrm rot="18859892">
            <a:off x="9586668" y="4245976"/>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death</a:t>
            </a:r>
          </a:p>
        </p:txBody>
      </p:sp>
      <p:sp>
        <p:nvSpPr>
          <p:cNvPr id="84" name="TextBox 83">
            <a:extLst>
              <a:ext uri="{FF2B5EF4-FFF2-40B4-BE49-F238E27FC236}">
                <a16:creationId xmlns:a16="http://schemas.microsoft.com/office/drawing/2014/main" id="{E7C5517C-5287-99EC-DD60-8B540052A2BB}"/>
              </a:ext>
            </a:extLst>
          </p:cNvPr>
          <p:cNvSpPr txBox="1"/>
          <p:nvPr/>
        </p:nvSpPr>
        <p:spPr>
          <a:xfrm rot="18859892">
            <a:off x="8761761" y="4257435"/>
            <a:ext cx="1479436" cy="599243"/>
          </a:xfrm>
          <a:prstGeom prst="rect">
            <a:avLst/>
          </a:prstGeom>
        </p:spPr>
        <p:txBody>
          <a:bodyPr vert="horz" wrap="square" lIns="91440" tIns="45720" rIns="91440" bIns="45720" rtlCol="0">
            <a:noAutofit/>
          </a:bodyPr>
          <a:lstStyle/>
          <a:p>
            <a:pPr algn="ctr">
              <a:spcBef>
                <a:spcPts val="600"/>
              </a:spcBef>
            </a:pPr>
            <a:r>
              <a:rPr lang="en-GB" sz="1200" noProof="0">
                <a:latin typeface="+mn-lt"/>
              </a:rPr>
              <a:t>Leading to     hospitalisation</a:t>
            </a:r>
          </a:p>
        </p:txBody>
      </p:sp>
      <p:sp>
        <p:nvSpPr>
          <p:cNvPr id="85" name="TextBox 84">
            <a:extLst>
              <a:ext uri="{FF2B5EF4-FFF2-40B4-BE49-F238E27FC236}">
                <a16:creationId xmlns:a16="http://schemas.microsoft.com/office/drawing/2014/main" id="{60F276A5-14CF-C2B3-D114-C02A313BDEF9}"/>
              </a:ext>
            </a:extLst>
          </p:cNvPr>
          <p:cNvSpPr txBox="1"/>
          <p:nvPr/>
        </p:nvSpPr>
        <p:spPr>
          <a:xfrm rot="18739441">
            <a:off x="8091492" y="4130012"/>
            <a:ext cx="1479436" cy="690767"/>
          </a:xfrm>
          <a:prstGeom prst="rect">
            <a:avLst/>
          </a:prstGeom>
        </p:spPr>
        <p:txBody>
          <a:bodyPr vert="horz" wrap="square" lIns="91440" tIns="45720" rIns="91440" bIns="45720" rtlCol="0">
            <a:noAutofit/>
          </a:bodyPr>
          <a:lstStyle/>
          <a:p>
            <a:pPr algn="ctr">
              <a:spcBef>
                <a:spcPts val="600"/>
              </a:spcBef>
            </a:pPr>
            <a:r>
              <a:rPr lang="en-GB" sz="1200" noProof="0">
                <a:latin typeface="+mn-lt"/>
              </a:rPr>
              <a:t>Any</a:t>
            </a:r>
          </a:p>
        </p:txBody>
      </p:sp>
      <p:sp>
        <p:nvSpPr>
          <p:cNvPr id="86" name="Rectangle 85">
            <a:extLst>
              <a:ext uri="{FF2B5EF4-FFF2-40B4-BE49-F238E27FC236}">
                <a16:creationId xmlns:a16="http://schemas.microsoft.com/office/drawing/2014/main" id="{751C9B42-0F59-8F62-0949-E1D254ACCA1E}"/>
              </a:ext>
            </a:extLst>
          </p:cNvPr>
          <p:cNvSpPr/>
          <p:nvPr/>
        </p:nvSpPr>
        <p:spPr>
          <a:xfrm>
            <a:off x="3805057" y="2497757"/>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4D9CAE71-B4BE-99CC-8BAE-BE7BEC1FF853}"/>
              </a:ext>
            </a:extLst>
          </p:cNvPr>
          <p:cNvSpPr/>
          <p:nvPr/>
        </p:nvSpPr>
        <p:spPr>
          <a:xfrm>
            <a:off x="3801225" y="2841990"/>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AA27F1C8-FF4B-C436-3AB2-52E9BB4F9E21}"/>
              </a:ext>
            </a:extLst>
          </p:cNvPr>
          <p:cNvSpPr txBox="1"/>
          <p:nvPr/>
        </p:nvSpPr>
        <p:spPr>
          <a:xfrm>
            <a:off x="3984315" y="2463035"/>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(N=6489)</a:t>
            </a:r>
          </a:p>
        </p:txBody>
      </p:sp>
      <p:sp>
        <p:nvSpPr>
          <p:cNvPr id="89" name="TextBox 88">
            <a:extLst>
              <a:ext uri="{FF2B5EF4-FFF2-40B4-BE49-F238E27FC236}">
                <a16:creationId xmlns:a16="http://schemas.microsoft.com/office/drawing/2014/main" id="{1A05FF27-B788-C1F5-25E6-A02D59D5CF05}"/>
              </a:ext>
            </a:extLst>
          </p:cNvPr>
          <p:cNvSpPr txBox="1"/>
          <p:nvPr/>
        </p:nvSpPr>
        <p:spPr>
          <a:xfrm>
            <a:off x="3987549" y="2808742"/>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(N=6474)</a:t>
            </a:r>
          </a:p>
        </p:txBody>
      </p:sp>
      <p:sp>
        <p:nvSpPr>
          <p:cNvPr id="90" name="Rectangle 89">
            <a:extLst>
              <a:ext uri="{FF2B5EF4-FFF2-40B4-BE49-F238E27FC236}">
                <a16:creationId xmlns:a16="http://schemas.microsoft.com/office/drawing/2014/main" id="{A71B2F22-5A94-C37E-0709-E42F6A826E6C}"/>
              </a:ext>
            </a:extLst>
          </p:cNvPr>
          <p:cNvSpPr/>
          <p:nvPr/>
        </p:nvSpPr>
        <p:spPr>
          <a:xfrm>
            <a:off x="8732261" y="2496516"/>
            <a:ext cx="179258" cy="207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9884A726-A4A9-B782-4997-53EF27BC5748}"/>
              </a:ext>
            </a:extLst>
          </p:cNvPr>
          <p:cNvSpPr/>
          <p:nvPr/>
        </p:nvSpPr>
        <p:spPr>
          <a:xfrm>
            <a:off x="8728429" y="2840749"/>
            <a:ext cx="179258" cy="207554"/>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A72994E4-D9A9-BA45-B406-A3761D940212}"/>
              </a:ext>
            </a:extLst>
          </p:cNvPr>
          <p:cNvSpPr txBox="1"/>
          <p:nvPr/>
        </p:nvSpPr>
        <p:spPr>
          <a:xfrm>
            <a:off x="8911519" y="2461794"/>
            <a:ext cx="2553293"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Finerenone (N=793)</a:t>
            </a:r>
          </a:p>
        </p:txBody>
      </p:sp>
      <p:sp>
        <p:nvSpPr>
          <p:cNvPr id="93" name="TextBox 92">
            <a:extLst>
              <a:ext uri="{FF2B5EF4-FFF2-40B4-BE49-F238E27FC236}">
                <a16:creationId xmlns:a16="http://schemas.microsoft.com/office/drawing/2014/main" id="{D5716209-F601-E974-0804-9EB0A5A226E9}"/>
              </a:ext>
            </a:extLst>
          </p:cNvPr>
          <p:cNvSpPr txBox="1"/>
          <p:nvPr/>
        </p:nvSpPr>
        <p:spPr>
          <a:xfrm>
            <a:off x="8914753" y="2807501"/>
            <a:ext cx="2234362" cy="276999"/>
          </a:xfrm>
          <a:prstGeom prst="rect">
            <a:avLst/>
          </a:prstGeom>
          <a:noFill/>
          <a:ln>
            <a:noFill/>
          </a:ln>
        </p:spPr>
        <p:txBody>
          <a:bodyPr wrap="square" rtlCol="0">
            <a:spAutoFit/>
          </a:bodyPr>
          <a:lstStyle/>
          <a:p>
            <a:r>
              <a:rPr lang="en-GB" sz="1200" noProof="0">
                <a:latin typeface="Arial" panose="020B0604020202020204" pitchFamily="34" charset="0"/>
                <a:cs typeface="Arial" panose="020B0604020202020204" pitchFamily="34" charset="0"/>
              </a:rPr>
              <a:t>Placebo (N=791)</a:t>
            </a:r>
          </a:p>
        </p:txBody>
      </p:sp>
      <p:sp>
        <p:nvSpPr>
          <p:cNvPr id="95" name="Rectangle: Rounded Corners 94">
            <a:extLst>
              <a:ext uri="{FF2B5EF4-FFF2-40B4-BE49-F238E27FC236}">
                <a16:creationId xmlns:a16="http://schemas.microsoft.com/office/drawing/2014/main" id="{BEC07BE3-5101-BF48-6326-B593F4FA9124}"/>
              </a:ext>
            </a:extLst>
          </p:cNvPr>
          <p:cNvSpPr/>
          <p:nvPr/>
        </p:nvSpPr>
        <p:spPr>
          <a:xfrm>
            <a:off x="623887" y="873882"/>
            <a:ext cx="5243727" cy="47435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6" name="Rectangle: Rounded Corners 95">
            <a:extLst>
              <a:ext uri="{FF2B5EF4-FFF2-40B4-BE49-F238E27FC236}">
                <a16:creationId xmlns:a16="http://schemas.microsoft.com/office/drawing/2014/main" id="{5BB0ABB0-A612-00B3-D382-AB50631D4BB4}"/>
              </a:ext>
            </a:extLst>
          </p:cNvPr>
          <p:cNvSpPr/>
          <p:nvPr/>
        </p:nvSpPr>
        <p:spPr>
          <a:xfrm>
            <a:off x="6015073" y="871280"/>
            <a:ext cx="5243727" cy="47435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Rectangle 1">
            <a:extLst>
              <a:ext uri="{FF2B5EF4-FFF2-40B4-BE49-F238E27FC236}">
                <a16:creationId xmlns:a16="http://schemas.microsoft.com/office/drawing/2014/main" id="{6F901D82-D8A6-4FF0-5235-F76612036714}"/>
              </a:ext>
            </a:extLst>
          </p:cNvPr>
          <p:cNvSpPr/>
          <p:nvPr/>
        </p:nvSpPr>
        <p:spPr>
          <a:xfrm>
            <a:off x="3818740" y="3478090"/>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C0853C2-BAC7-91DF-03E3-9944DEBB84BC}"/>
              </a:ext>
            </a:extLst>
          </p:cNvPr>
          <p:cNvSpPr/>
          <p:nvPr/>
        </p:nvSpPr>
        <p:spPr>
          <a:xfrm>
            <a:off x="9030210" y="3486025"/>
            <a:ext cx="1001724" cy="1569628"/>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93B855D8-EF9F-9D20-9120-76AD20B86CB2}"/>
              </a:ext>
            </a:extLst>
          </p:cNvPr>
          <p:cNvGrpSpPr/>
          <p:nvPr/>
        </p:nvGrpSpPr>
        <p:grpSpPr>
          <a:xfrm>
            <a:off x="7540169" y="2352502"/>
            <a:ext cx="3933840" cy="1013707"/>
            <a:chOff x="2369346" y="2333895"/>
            <a:chExt cx="3933840" cy="1013707"/>
          </a:xfrm>
        </p:grpSpPr>
        <p:sp>
          <p:nvSpPr>
            <p:cNvPr id="6" name="Rectangle: Rounded Corners 5">
              <a:extLst>
                <a:ext uri="{FF2B5EF4-FFF2-40B4-BE49-F238E27FC236}">
                  <a16:creationId xmlns:a16="http://schemas.microsoft.com/office/drawing/2014/main" id="{22A0655A-D905-557D-AAE8-124BAAFE90B1}"/>
                </a:ext>
              </a:extLst>
            </p:cNvPr>
            <p:cNvSpPr/>
            <p:nvPr/>
          </p:nvSpPr>
          <p:spPr>
            <a:xfrm>
              <a:off x="2369346" y="2333895"/>
              <a:ext cx="3933840" cy="1013707"/>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C6DAFE6-B257-C191-4F26-DD7DABE8B655}"/>
                </a:ext>
              </a:extLst>
            </p:cNvPr>
            <p:cNvSpPr txBox="1"/>
            <p:nvPr/>
          </p:nvSpPr>
          <p:spPr>
            <a:xfrm>
              <a:off x="2858868" y="2508967"/>
              <a:ext cx="2954797" cy="663563"/>
            </a:xfrm>
            <a:prstGeom prst="rect">
              <a:avLst/>
            </a:prstGeom>
          </p:spPr>
          <p:txBody>
            <a:bodyPr vert="horz" wrap="none" lIns="91440" tIns="45720" rIns="91440" bIns="45720" rtlCol="0" anchor="ctr">
              <a:noAutofit/>
            </a:bodyPr>
            <a:lstStyle/>
            <a:p>
              <a:pPr algn="ctr">
                <a:spcBef>
                  <a:spcPts val="600"/>
                </a:spcBef>
              </a:pPr>
              <a:r>
                <a:rPr lang="en-GB" sz="1350" b="1">
                  <a:latin typeface="+mn-lt"/>
                </a:rPr>
                <a:t>Event rate </a:t>
              </a:r>
              <a:r>
                <a:rPr lang="en-GB" sz="1350">
                  <a:latin typeface="+mn-lt"/>
                </a:rPr>
                <a:t>(per 1000 PY): </a:t>
              </a:r>
              <a:r>
                <a:rPr lang="en-GB" sz="1350" b="1">
                  <a:solidFill>
                    <a:srgbClr val="669BD2"/>
                  </a:solidFill>
                  <a:latin typeface="+mn-lt"/>
                </a:rPr>
                <a:t>3.2</a:t>
              </a:r>
              <a:r>
                <a:rPr lang="en-GB" sz="1350">
                  <a:latin typeface="+mn-lt"/>
                </a:rPr>
                <a:t> vs </a:t>
              </a:r>
              <a:r>
                <a:rPr lang="en-GB" sz="1350" b="1">
                  <a:solidFill>
                    <a:schemeClr val="tx1">
                      <a:lumMod val="60000"/>
                      <a:lumOff val="40000"/>
                    </a:schemeClr>
                  </a:solidFill>
                  <a:latin typeface="+mn-lt"/>
                </a:rPr>
                <a:t>2.2</a:t>
              </a:r>
            </a:p>
            <a:p>
              <a:pPr algn="ctr">
                <a:spcBef>
                  <a:spcPts val="600"/>
                </a:spcBef>
              </a:pPr>
              <a:r>
                <a:rPr lang="en-GB" sz="1350" b="1">
                  <a:latin typeface="+mn-lt"/>
                </a:rPr>
                <a:t>HR</a:t>
              </a:r>
              <a:r>
                <a:rPr lang="en-GB" sz="1350">
                  <a:latin typeface="+mn-lt"/>
                </a:rPr>
                <a:t> (95% CI): 1.48 (0.47, 4.67) </a:t>
              </a:r>
            </a:p>
          </p:txBody>
        </p:sp>
      </p:grpSp>
      <p:grpSp>
        <p:nvGrpSpPr>
          <p:cNvPr id="9" name="Group 8">
            <a:extLst>
              <a:ext uri="{FF2B5EF4-FFF2-40B4-BE49-F238E27FC236}">
                <a16:creationId xmlns:a16="http://schemas.microsoft.com/office/drawing/2014/main" id="{BB5C7BE5-CCCB-9883-CD0B-B4306FBCB374}"/>
              </a:ext>
            </a:extLst>
          </p:cNvPr>
          <p:cNvGrpSpPr/>
          <p:nvPr/>
        </p:nvGrpSpPr>
        <p:grpSpPr>
          <a:xfrm>
            <a:off x="2359721" y="2352502"/>
            <a:ext cx="3933840" cy="1013707"/>
            <a:chOff x="2369346" y="2333895"/>
            <a:chExt cx="3933840" cy="1013707"/>
          </a:xfrm>
        </p:grpSpPr>
        <p:sp>
          <p:nvSpPr>
            <p:cNvPr id="10" name="Rectangle: Rounded Corners 9">
              <a:extLst>
                <a:ext uri="{FF2B5EF4-FFF2-40B4-BE49-F238E27FC236}">
                  <a16:creationId xmlns:a16="http://schemas.microsoft.com/office/drawing/2014/main" id="{50D6CACF-3DF5-42FA-9438-C1C16AFB192B}"/>
                </a:ext>
              </a:extLst>
            </p:cNvPr>
            <p:cNvSpPr/>
            <p:nvPr/>
          </p:nvSpPr>
          <p:spPr>
            <a:xfrm>
              <a:off x="2369346" y="2333895"/>
              <a:ext cx="3933840" cy="1013707"/>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F390D5A-0AB1-AB4C-47B9-76592332159E}"/>
                </a:ext>
              </a:extLst>
            </p:cNvPr>
            <p:cNvSpPr txBox="1"/>
            <p:nvPr/>
          </p:nvSpPr>
          <p:spPr>
            <a:xfrm>
              <a:off x="2858868" y="2508967"/>
              <a:ext cx="2954797" cy="663563"/>
            </a:xfrm>
            <a:prstGeom prst="rect">
              <a:avLst/>
            </a:prstGeom>
          </p:spPr>
          <p:txBody>
            <a:bodyPr vert="horz" wrap="none" lIns="91440" tIns="45720" rIns="91440" bIns="45720" rtlCol="0" anchor="ctr">
              <a:noAutofit/>
            </a:bodyPr>
            <a:lstStyle/>
            <a:p>
              <a:pPr algn="ctr">
                <a:spcBef>
                  <a:spcPts val="600"/>
                </a:spcBef>
              </a:pPr>
              <a:r>
                <a:rPr lang="en-GB" sz="1350" b="1">
                  <a:latin typeface="+mn-lt"/>
                </a:rPr>
                <a:t>Event rate </a:t>
              </a:r>
              <a:r>
                <a:rPr lang="en-GB" sz="1350">
                  <a:latin typeface="+mn-lt"/>
                </a:rPr>
                <a:t>(per 1000 PY): </a:t>
              </a:r>
              <a:r>
                <a:rPr lang="en-GB" sz="1350" b="1">
                  <a:solidFill>
                    <a:srgbClr val="669BD2"/>
                  </a:solidFill>
                  <a:latin typeface="+mn-lt"/>
                </a:rPr>
                <a:t>3.7</a:t>
              </a:r>
              <a:r>
                <a:rPr lang="en-GB" sz="1350">
                  <a:latin typeface="+mn-lt"/>
                </a:rPr>
                <a:t> vs </a:t>
              </a:r>
              <a:r>
                <a:rPr lang="en-GB" sz="1350" b="1">
                  <a:solidFill>
                    <a:schemeClr val="tx1">
                      <a:lumMod val="60000"/>
                      <a:lumOff val="40000"/>
                    </a:schemeClr>
                  </a:solidFill>
                  <a:latin typeface="+mn-lt"/>
                </a:rPr>
                <a:t>0.6</a:t>
              </a:r>
            </a:p>
            <a:p>
              <a:pPr algn="ctr">
                <a:spcBef>
                  <a:spcPts val="600"/>
                </a:spcBef>
              </a:pPr>
              <a:r>
                <a:rPr lang="en-GB" sz="1350" b="1">
                  <a:latin typeface="+mn-lt"/>
                </a:rPr>
                <a:t>HR</a:t>
              </a:r>
              <a:r>
                <a:rPr lang="en-GB" sz="1350">
                  <a:latin typeface="+mn-lt"/>
                </a:rPr>
                <a:t> (95% CI): 6.21 (3.18, 12.12) </a:t>
              </a:r>
            </a:p>
          </p:txBody>
        </p:sp>
      </p:grpSp>
      <p:grpSp>
        <p:nvGrpSpPr>
          <p:cNvPr id="12" name="Group 11">
            <a:extLst>
              <a:ext uri="{FF2B5EF4-FFF2-40B4-BE49-F238E27FC236}">
                <a16:creationId xmlns:a16="http://schemas.microsoft.com/office/drawing/2014/main" id="{3192DE3E-6C41-C4DE-6AB7-86CE8BB1E808}"/>
              </a:ext>
            </a:extLst>
          </p:cNvPr>
          <p:cNvGrpSpPr/>
          <p:nvPr/>
        </p:nvGrpSpPr>
        <p:grpSpPr>
          <a:xfrm>
            <a:off x="5433042" y="3654893"/>
            <a:ext cx="2954797" cy="663563"/>
            <a:chOff x="2858868" y="2508967"/>
            <a:chExt cx="2954797" cy="663563"/>
          </a:xfrm>
        </p:grpSpPr>
        <p:sp>
          <p:nvSpPr>
            <p:cNvPr id="13" name="Rectangle: Rounded Corners 12">
              <a:extLst>
                <a:ext uri="{FF2B5EF4-FFF2-40B4-BE49-F238E27FC236}">
                  <a16:creationId xmlns:a16="http://schemas.microsoft.com/office/drawing/2014/main" id="{B2C282BF-0494-9913-3CC4-E067EE26DD37}"/>
                </a:ext>
              </a:extLst>
            </p:cNvPr>
            <p:cNvSpPr/>
            <p:nvPr/>
          </p:nvSpPr>
          <p:spPr>
            <a:xfrm>
              <a:off x="3120166" y="2571717"/>
              <a:ext cx="2409886" cy="578985"/>
            </a:xfrm>
            <a:prstGeom prst="roundRect">
              <a:avLst/>
            </a:prstGeom>
            <a:solidFill>
              <a:schemeClr val="accent2">
                <a:lumMod val="20000"/>
                <a:lumOff val="80000"/>
              </a:schemeClr>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D7F1A0C-1CCE-C986-2321-740D88E0F315}"/>
                </a:ext>
              </a:extLst>
            </p:cNvPr>
            <p:cNvSpPr txBox="1"/>
            <p:nvPr/>
          </p:nvSpPr>
          <p:spPr>
            <a:xfrm>
              <a:off x="2858868" y="2508967"/>
              <a:ext cx="2954797" cy="663563"/>
            </a:xfrm>
            <a:prstGeom prst="rect">
              <a:avLst/>
            </a:prstGeom>
          </p:spPr>
          <p:txBody>
            <a:bodyPr vert="horz" wrap="none" lIns="91440" tIns="45720" rIns="91440" bIns="45720" rtlCol="0" anchor="ctr">
              <a:noAutofit/>
            </a:bodyPr>
            <a:lstStyle/>
            <a:p>
              <a:pPr algn="ctr">
                <a:spcBef>
                  <a:spcPts val="600"/>
                </a:spcBef>
              </a:pPr>
              <a:r>
                <a:rPr lang="en-GB" sz="1350" b="1">
                  <a:latin typeface="+mn-lt"/>
                </a:rPr>
                <a:t>P</a:t>
              </a:r>
              <a:r>
                <a:rPr lang="en-GB" sz="1350" b="1" baseline="-25000">
                  <a:latin typeface="+mn-lt"/>
                </a:rPr>
                <a:t>interaction</a:t>
              </a:r>
              <a:r>
                <a:rPr lang="en-GB" sz="1350" b="1">
                  <a:latin typeface="+mn-lt"/>
                </a:rPr>
                <a:t>=0.0343</a:t>
              </a:r>
              <a:endParaRPr lang="en-GB" sz="1350">
                <a:latin typeface="+mn-lt"/>
              </a:endParaRPr>
            </a:p>
          </p:txBody>
        </p:sp>
      </p:grpSp>
      <p:sp>
        <p:nvSpPr>
          <p:cNvPr id="16" name="TextBox 15">
            <a:extLst>
              <a:ext uri="{FF2B5EF4-FFF2-40B4-BE49-F238E27FC236}">
                <a16:creationId xmlns:a16="http://schemas.microsoft.com/office/drawing/2014/main" id="{E2163C94-5E0D-C9A1-6F98-FBF1D1359BFD}"/>
              </a:ext>
            </a:extLst>
          </p:cNvPr>
          <p:cNvSpPr txBox="1"/>
          <p:nvPr/>
        </p:nvSpPr>
        <p:spPr>
          <a:xfrm>
            <a:off x="1578499" y="5213703"/>
            <a:ext cx="3217547" cy="338554"/>
          </a:xfrm>
          <a:prstGeom prst="rect">
            <a:avLst/>
          </a:prstGeom>
          <a:solidFill>
            <a:schemeClr val="bg2">
              <a:lumMod val="75000"/>
            </a:schemeClr>
          </a:solidFill>
          <a:ln>
            <a:solidFill>
              <a:schemeClr val="bg2">
                <a:lumMod val="75000"/>
              </a:schemeClr>
            </a:solidFill>
          </a:ln>
        </p:spPr>
        <p:txBody>
          <a:bodyPr wrap="none" rtlCol="0">
            <a:spAutoFit/>
          </a:bodyPr>
          <a:lstStyle/>
          <a:p>
            <a:r>
              <a:rPr lang="en-GB" sz="1600" b="1" noProof="0">
                <a:solidFill>
                  <a:schemeClr val="bg1"/>
                </a:solidFill>
                <a:latin typeface="+mn-lt"/>
                <a:cs typeface="Arial" panose="020B0604020202020204" pitchFamily="34" charset="0"/>
              </a:rPr>
              <a:t>Mean eGFR </a:t>
            </a:r>
            <a:r>
              <a:rPr lang="en-GB" sz="1600" b="1" kern="100">
                <a:solidFill>
                  <a:schemeClr val="bg1"/>
                </a:solidFill>
                <a:latin typeface="+mn-lt"/>
                <a:ea typeface="Times New Roman" panose="02020603050405020304" pitchFamily="18" charset="0"/>
              </a:rPr>
              <a:t>58 </a:t>
            </a:r>
            <a:r>
              <a:rPr lang="en-GB" sz="1600" b="1">
                <a:solidFill>
                  <a:schemeClr val="bg1"/>
                </a:solidFill>
                <a:latin typeface="+mn-lt"/>
              </a:rPr>
              <a:t>mL/min/1.73 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sp>
        <p:nvSpPr>
          <p:cNvPr id="17" name="TextBox 16">
            <a:extLst>
              <a:ext uri="{FF2B5EF4-FFF2-40B4-BE49-F238E27FC236}">
                <a16:creationId xmlns:a16="http://schemas.microsoft.com/office/drawing/2014/main" id="{4E94C49A-26D7-ED79-7F22-AD61BA64A070}"/>
              </a:ext>
            </a:extLst>
          </p:cNvPr>
          <p:cNvSpPr txBox="1"/>
          <p:nvPr/>
        </p:nvSpPr>
        <p:spPr>
          <a:xfrm>
            <a:off x="7227788" y="5218960"/>
            <a:ext cx="3217547" cy="338554"/>
          </a:xfrm>
          <a:prstGeom prst="rect">
            <a:avLst/>
          </a:prstGeom>
          <a:solidFill>
            <a:schemeClr val="bg2">
              <a:lumMod val="75000"/>
            </a:schemeClr>
          </a:solidFill>
        </p:spPr>
        <p:txBody>
          <a:bodyPr wrap="none" rtlCol="0">
            <a:spAutoFit/>
          </a:bodyPr>
          <a:lstStyle/>
          <a:p>
            <a:r>
              <a:rPr lang="en-GB" sz="1600" b="1" noProof="0">
                <a:solidFill>
                  <a:schemeClr val="bg1"/>
                </a:solidFill>
                <a:latin typeface="+mn-lt"/>
                <a:cs typeface="Arial" panose="020B0604020202020204" pitchFamily="34" charset="0"/>
              </a:rPr>
              <a:t>Mean eGFR 47</a:t>
            </a:r>
            <a:r>
              <a:rPr lang="en-GB" sz="1600" b="1" kern="100">
                <a:solidFill>
                  <a:schemeClr val="bg1"/>
                </a:solidFill>
                <a:latin typeface="+mn-lt"/>
                <a:ea typeface="Times New Roman" panose="02020603050405020304" pitchFamily="18" charset="0"/>
              </a:rPr>
              <a:t> </a:t>
            </a:r>
            <a:r>
              <a:rPr lang="en-GB" sz="1600" b="1">
                <a:solidFill>
                  <a:schemeClr val="bg1"/>
                </a:solidFill>
                <a:latin typeface="+mn-lt"/>
              </a:rPr>
              <a:t>mL/min/1.73 m</a:t>
            </a:r>
            <a:r>
              <a:rPr lang="en-GB" sz="1600" b="1" baseline="30000">
                <a:solidFill>
                  <a:schemeClr val="bg1"/>
                </a:solidFill>
                <a:latin typeface="+mn-lt"/>
              </a:rPr>
              <a:t>2</a:t>
            </a:r>
            <a:r>
              <a:rPr lang="en-GB" sz="1600" b="1" noProof="0">
                <a:solidFill>
                  <a:schemeClr val="bg1"/>
                </a:solidFill>
                <a:latin typeface="+mn-lt"/>
                <a:cs typeface="Arial" panose="020B0604020202020204" pitchFamily="34" charset="0"/>
              </a:rPr>
              <a:t> </a:t>
            </a:r>
          </a:p>
        </p:txBody>
      </p:sp>
      <p:pic>
        <p:nvPicPr>
          <p:cNvPr id="18" name="Picture 2" descr="Glasgow 2026 | ERA">
            <a:extLst>
              <a:ext uri="{FF2B5EF4-FFF2-40B4-BE49-F238E27FC236}">
                <a16:creationId xmlns:a16="http://schemas.microsoft.com/office/drawing/2014/main" id="{E8916C25-0945-4D40-9BA7-51E571846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45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22099-1CEC-52FB-24F5-B444364FCA4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C7E43F-3711-BCB5-28AE-0117F36C8BBB}"/>
              </a:ext>
            </a:extLst>
          </p:cNvPr>
          <p:cNvSpPr>
            <a:spLocks noGrp="1"/>
          </p:cNvSpPr>
          <p:nvPr>
            <p:ph type="ftr" sz="quarter" idx="11"/>
          </p:nvPr>
        </p:nvSpPr>
        <p:spPr/>
        <p:txBody>
          <a:bodyPr/>
          <a:lstStyle/>
          <a:p>
            <a:endParaRPr lang="fr-FR"/>
          </a:p>
          <a:p>
            <a:r>
              <a:rPr lang="fr-FR" err="1"/>
              <a:t>eGFR</a:t>
            </a:r>
            <a:r>
              <a:rPr lang="fr-FR"/>
              <a:t>, </a:t>
            </a:r>
            <a:r>
              <a:rPr lang="fr-FR" err="1"/>
              <a:t>estimated</a:t>
            </a:r>
            <a:r>
              <a:rPr lang="fr-FR"/>
              <a:t> </a:t>
            </a:r>
            <a:r>
              <a:rPr lang="fr-FR" err="1"/>
              <a:t>glomerular</a:t>
            </a:r>
            <a:r>
              <a:rPr lang="fr-FR"/>
              <a:t> filtration rate.</a:t>
            </a:r>
          </a:p>
          <a:p>
            <a:r>
              <a:rPr lang="fr-FR"/>
              <a:t>Grams ME, et al. </a:t>
            </a:r>
            <a:r>
              <a:rPr lang="fr-FR" i="1"/>
              <a:t>JAMA </a:t>
            </a:r>
            <a:r>
              <a:rPr lang="fr-FR"/>
              <a:t>2023;330:1266–1277.</a:t>
            </a:r>
          </a:p>
        </p:txBody>
      </p:sp>
      <p:sp>
        <p:nvSpPr>
          <p:cNvPr id="3" name="Slide Number Placeholder 2">
            <a:extLst>
              <a:ext uri="{FF2B5EF4-FFF2-40B4-BE49-F238E27FC236}">
                <a16:creationId xmlns:a16="http://schemas.microsoft.com/office/drawing/2014/main" id="{818C59CB-9895-8CCE-AB75-8F241CF795D3}"/>
              </a:ext>
            </a:extLst>
          </p:cNvPr>
          <p:cNvSpPr>
            <a:spLocks noGrp="1"/>
          </p:cNvSpPr>
          <p:nvPr>
            <p:ph type="sldNum" sz="quarter" idx="10"/>
          </p:nvPr>
        </p:nvSpPr>
        <p:spPr/>
        <p:txBody>
          <a:bodyPr/>
          <a:lstStyle/>
          <a:p>
            <a:fld id="{7AF8E309-D608-654D-B811-6A2C46C88181}" type="slidenum">
              <a:rPr lang="en-US" smtClean="0"/>
              <a:pPr/>
              <a:t>99</a:t>
            </a:fld>
            <a:endParaRPr lang="en-US"/>
          </a:p>
        </p:txBody>
      </p:sp>
      <p:sp>
        <p:nvSpPr>
          <p:cNvPr id="4" name="Title 3">
            <a:extLst>
              <a:ext uri="{FF2B5EF4-FFF2-40B4-BE49-F238E27FC236}">
                <a16:creationId xmlns:a16="http://schemas.microsoft.com/office/drawing/2014/main" id="{ABEFF75E-F032-5F9D-345A-13A6E884B4E1}"/>
              </a:ext>
            </a:extLst>
          </p:cNvPr>
          <p:cNvSpPr>
            <a:spLocks noGrp="1"/>
          </p:cNvSpPr>
          <p:nvPr>
            <p:ph type="title"/>
          </p:nvPr>
        </p:nvSpPr>
        <p:spPr/>
        <p:txBody>
          <a:bodyPr/>
          <a:lstStyle/>
          <a:p>
            <a:r>
              <a:rPr lang="en-US"/>
              <a:t>Goal: To mitigate high kidney and CV risk</a:t>
            </a:r>
            <a:endParaRPr lang="en-GB"/>
          </a:p>
        </p:txBody>
      </p:sp>
      <p:grpSp>
        <p:nvGrpSpPr>
          <p:cNvPr id="47" name="Group 46">
            <a:extLst>
              <a:ext uri="{FF2B5EF4-FFF2-40B4-BE49-F238E27FC236}">
                <a16:creationId xmlns:a16="http://schemas.microsoft.com/office/drawing/2014/main" id="{BDFF157C-268A-1BFD-570C-A6CA2CF86C13}"/>
              </a:ext>
            </a:extLst>
          </p:cNvPr>
          <p:cNvGrpSpPr/>
          <p:nvPr/>
        </p:nvGrpSpPr>
        <p:grpSpPr>
          <a:xfrm>
            <a:off x="1392918" y="1052549"/>
            <a:ext cx="9406164" cy="5035973"/>
            <a:chOff x="1029383" y="1132059"/>
            <a:chExt cx="9406164" cy="5035973"/>
          </a:xfrm>
        </p:grpSpPr>
        <p:pic>
          <p:nvPicPr>
            <p:cNvPr id="44" name="Picture 43">
              <a:extLst>
                <a:ext uri="{FF2B5EF4-FFF2-40B4-BE49-F238E27FC236}">
                  <a16:creationId xmlns:a16="http://schemas.microsoft.com/office/drawing/2014/main" id="{BB4886E7-A9A4-E6C2-19E2-785BA38E91F0}"/>
                </a:ext>
              </a:extLst>
            </p:cNvPr>
            <p:cNvPicPr>
              <a:picLocks noChangeAspect="1"/>
            </p:cNvPicPr>
            <p:nvPr/>
          </p:nvPicPr>
          <p:blipFill>
            <a:blip r:embed="rId3"/>
            <a:stretch>
              <a:fillRect/>
            </a:stretch>
          </p:blipFill>
          <p:spPr>
            <a:xfrm>
              <a:off x="6471946" y="1132059"/>
              <a:ext cx="3963600" cy="670737"/>
            </a:xfrm>
            <a:prstGeom prst="rect">
              <a:avLst/>
            </a:prstGeom>
          </p:spPr>
        </p:pic>
        <p:pic>
          <p:nvPicPr>
            <p:cNvPr id="30" name="Picture 29">
              <a:extLst>
                <a:ext uri="{FF2B5EF4-FFF2-40B4-BE49-F238E27FC236}">
                  <a16:creationId xmlns:a16="http://schemas.microsoft.com/office/drawing/2014/main" id="{DFE69645-E5A5-ADE5-A5CD-B647B6BF4177}"/>
                </a:ext>
              </a:extLst>
            </p:cNvPr>
            <p:cNvPicPr>
              <a:picLocks noChangeAspect="1"/>
            </p:cNvPicPr>
            <p:nvPr/>
          </p:nvPicPr>
          <p:blipFill>
            <a:blip r:embed="rId4"/>
            <a:stretch>
              <a:fillRect/>
            </a:stretch>
          </p:blipFill>
          <p:spPr>
            <a:xfrm>
              <a:off x="1029384" y="1795582"/>
              <a:ext cx="5442563" cy="4372450"/>
            </a:xfrm>
            <a:prstGeom prst="rect">
              <a:avLst/>
            </a:prstGeom>
          </p:spPr>
        </p:pic>
        <p:pic>
          <p:nvPicPr>
            <p:cNvPr id="32" name="Picture 31">
              <a:extLst>
                <a:ext uri="{FF2B5EF4-FFF2-40B4-BE49-F238E27FC236}">
                  <a16:creationId xmlns:a16="http://schemas.microsoft.com/office/drawing/2014/main" id="{5C0526FE-E2B1-F625-A7B1-8E07E5D4FB02}"/>
                </a:ext>
              </a:extLst>
            </p:cNvPr>
            <p:cNvPicPr>
              <a:picLocks noChangeAspect="1"/>
            </p:cNvPicPr>
            <p:nvPr/>
          </p:nvPicPr>
          <p:blipFill>
            <a:blip r:embed="rId5"/>
            <a:stretch>
              <a:fillRect/>
            </a:stretch>
          </p:blipFill>
          <p:spPr>
            <a:xfrm>
              <a:off x="6471947" y="1801558"/>
              <a:ext cx="3963600" cy="2179980"/>
            </a:xfrm>
            <a:prstGeom prst="rect">
              <a:avLst/>
            </a:prstGeom>
          </p:spPr>
        </p:pic>
        <p:pic>
          <p:nvPicPr>
            <p:cNvPr id="36" name="Picture 35">
              <a:extLst>
                <a:ext uri="{FF2B5EF4-FFF2-40B4-BE49-F238E27FC236}">
                  <a16:creationId xmlns:a16="http://schemas.microsoft.com/office/drawing/2014/main" id="{5A813C27-9E73-ADA1-D170-6C2E0A39B9C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035869" y="1132117"/>
              <a:ext cx="5454000" cy="670737"/>
            </a:xfrm>
            <a:prstGeom prst="rect">
              <a:avLst/>
            </a:prstGeom>
          </p:spPr>
        </p:pic>
        <p:sp>
          <p:nvSpPr>
            <p:cNvPr id="37" name="Rectangle 36">
              <a:extLst>
                <a:ext uri="{FF2B5EF4-FFF2-40B4-BE49-F238E27FC236}">
                  <a16:creationId xmlns:a16="http://schemas.microsoft.com/office/drawing/2014/main" id="{BF980D4D-96ED-E03C-5AFB-0430568AC23F}"/>
                </a:ext>
              </a:extLst>
            </p:cNvPr>
            <p:cNvSpPr/>
            <p:nvPr/>
          </p:nvSpPr>
          <p:spPr>
            <a:xfrm>
              <a:off x="1029384" y="1384662"/>
              <a:ext cx="9406163" cy="25968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C4AF1E3-ECFA-128F-C92D-1C9BC3196910}"/>
                </a:ext>
              </a:extLst>
            </p:cNvPr>
            <p:cNvSpPr/>
            <p:nvPr/>
          </p:nvSpPr>
          <p:spPr>
            <a:xfrm>
              <a:off x="2490651" y="1132117"/>
              <a:ext cx="7944896" cy="10711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FFA47738-3B81-D747-46E7-542D1F7499C3}"/>
                </a:ext>
              </a:extLst>
            </p:cNvPr>
            <p:cNvSpPr/>
            <p:nvPr/>
          </p:nvSpPr>
          <p:spPr>
            <a:xfrm>
              <a:off x="1029384" y="3981538"/>
              <a:ext cx="5442563" cy="21864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063D963-0BD6-4D0F-6B87-83DE8DDB53AC}"/>
                </a:ext>
              </a:extLst>
            </p:cNvPr>
            <p:cNvSpPr/>
            <p:nvPr/>
          </p:nvSpPr>
          <p:spPr>
            <a:xfrm>
              <a:off x="1029384" y="1384663"/>
              <a:ext cx="9406163" cy="4187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E8B5328-E1F2-8371-D1D0-5F881BFFB2B3}"/>
                </a:ext>
              </a:extLst>
            </p:cNvPr>
            <p:cNvSpPr/>
            <p:nvPr/>
          </p:nvSpPr>
          <p:spPr>
            <a:xfrm>
              <a:off x="6471947" y="1132117"/>
              <a:ext cx="3963600" cy="28494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B5941B5-CA77-3CE8-FC10-21F64E72849A}"/>
                </a:ext>
              </a:extLst>
            </p:cNvPr>
            <p:cNvSpPr/>
            <p:nvPr/>
          </p:nvSpPr>
          <p:spPr>
            <a:xfrm>
              <a:off x="1029383" y="1384662"/>
              <a:ext cx="1461267" cy="47833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8" name="Picture 2" descr="Glasgow 2026 | ERA">
            <a:extLst>
              <a:ext uri="{FF2B5EF4-FFF2-40B4-BE49-F238E27FC236}">
                <a16:creationId xmlns:a16="http://schemas.microsoft.com/office/drawing/2014/main" id="{6D62034F-7122-216F-2EAB-5ACC4B5488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8875" y="6070564"/>
            <a:ext cx="825082" cy="3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227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8yr/gs4jTJFgvqcmGnAaN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yr/gs4jTJFgvqcmGnAaNADRGF0YQAWAAAAAlBlcnNvbmFsSWQAAQAAAAAAAk5hbWUACwAAAFBlcnNvbmFsSWQAEFZlcnNpb24AAAAAAAlMYXN0V3JpdGUAtITs+5Y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835801038759817"/>
  <p:tag name="EMPOWERCHARTSPROPERTIES_A_LENGTH" val="24576"/>
  <p:tag name="RUNTIME_ID" val="44c09b98-3620-4ba7-9cd7-b6c128d5ac95"/>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0mXDDl9AMJKu71HrK2o3Ls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mXDDl9AMJKu71HrK2o3LsDRGF0YQAWAAAAAlBlcnNvbmFsSWQAAQAAAAAAAk5hbWUACwAAAFBlcnNvbmFsSWQAEFZlcnNpb24AAAAAAAlMYXN0V3JpdGUAeoPs+5Y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835801035777079"/>
  <p:tag name="EMPOWERCHARTSPROPERTIES_A_LENGTH" val="24576"/>
  <p:tag name="RUNTIME_ID" val="5d31f844-ea77-468f-adf0-2181d387653a"/>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hbTvTGTNxOgFDbECQhxy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hbTvTGTNxOgFDbECQhxy8DRGF0YQAWAAAAAlBlcnNvbmFsSWQAAQAAAAAAAk5hbWUACwAAAFBlcnNvbmFsSWQAEFZlcnNpb24AAAAAAAlMYXN0V3JpdGUAnrZaip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59049192227872"/>
  <p:tag name="EMPOWERCHARTSPROPERTIES_A_LENGTH" val="24576"/>
  <p:tag name="RUNTIME_ID" val="b5f2338c-9e3e-4223-a705-e9cbb5c3d240"/>
</p:tagLst>
</file>

<file path=ppt/theme/theme1.xml><?xml version="1.0" encoding="utf-8"?>
<a:theme xmlns:a="http://schemas.openxmlformats.org/drawingml/2006/main" name="Bay Fin Medical Template option 1">
  <a:themeElements>
    <a:clrScheme name="Finerenone FIND-CKD trial colours">
      <a:dk1>
        <a:srgbClr val="53585A"/>
      </a:dk1>
      <a:lt1>
        <a:srgbClr val="FFFFFF"/>
      </a:lt1>
      <a:dk2>
        <a:srgbClr val="000000"/>
      </a:dk2>
      <a:lt2>
        <a:srgbClr val="66B512"/>
      </a:lt2>
      <a:accent1>
        <a:srgbClr val="669BD2"/>
      </a:accent1>
      <a:accent2>
        <a:srgbClr val="66B512"/>
      </a:accent2>
      <a:accent3>
        <a:srgbClr val="16374D"/>
      </a:accent3>
      <a:accent4>
        <a:srgbClr val="8F3685"/>
      </a:accent4>
      <a:accent5>
        <a:srgbClr val="988983"/>
      </a:accent5>
      <a:accent6>
        <a:srgbClr val="F55C60"/>
      </a:accent6>
      <a:hlink>
        <a:srgbClr val="0091DF"/>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oAutofit/>
      </a:bodyPr>
      <a:lstStyle>
        <a:defPPr algn="l">
          <a:spcBef>
            <a:spcPts val="600"/>
          </a:spcBef>
          <a:defRPr sz="1350" dirty="0" err="1" smtClean="0">
            <a:latin typeface="+mn-lt"/>
          </a:defRPr>
        </a:defPPr>
      </a:lstStyle>
    </a:txDef>
  </a:objectDefaults>
  <a:extraClrSchemeLst/>
  <a:extLst>
    <a:ext uri="{05A4C25C-085E-4340-85A3-A5531E510DB2}">
      <thm15:themeFamily xmlns:thm15="http://schemas.microsoft.com/office/thememl/2012/main" name="FIND-CKD PPT template v9.potx" id="{8B6143F2-F724-43F3-8E4D-CCB194CD6173}" vid="{B0467AEC-31C6-4898-A636-9F0F05F08FC4}"/>
    </a:ext>
  </a:extLst>
</a:theme>
</file>

<file path=ppt/theme/theme2.xml><?xml version="1.0" encoding="utf-8"?>
<a:theme xmlns:a="http://schemas.openxmlformats.org/drawingml/2006/main" name="1_Bay Fin Medical Template option 1">
  <a:themeElements>
    <a:clrScheme name="Finerenone FIND-CKD trial colours">
      <a:dk1>
        <a:srgbClr val="53585A"/>
      </a:dk1>
      <a:lt1>
        <a:srgbClr val="FFFFFF"/>
      </a:lt1>
      <a:dk2>
        <a:srgbClr val="000000"/>
      </a:dk2>
      <a:lt2>
        <a:srgbClr val="66B512"/>
      </a:lt2>
      <a:accent1>
        <a:srgbClr val="669BD2"/>
      </a:accent1>
      <a:accent2>
        <a:srgbClr val="66B512"/>
      </a:accent2>
      <a:accent3>
        <a:srgbClr val="16374D"/>
      </a:accent3>
      <a:accent4>
        <a:srgbClr val="8F3685"/>
      </a:accent4>
      <a:accent5>
        <a:srgbClr val="988983"/>
      </a:accent5>
      <a:accent6>
        <a:srgbClr val="F55C60"/>
      </a:accent6>
      <a:hlink>
        <a:srgbClr val="0091DF"/>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oAutofit/>
      </a:bodyPr>
      <a:lstStyle>
        <a:defPPr algn="l">
          <a:spcBef>
            <a:spcPts val="600"/>
          </a:spcBef>
          <a:defRPr sz="1350" dirty="0" err="1" smtClean="0">
            <a:latin typeface="+mn-lt"/>
          </a:defRPr>
        </a:defPPr>
      </a:lstStyle>
    </a:txDef>
  </a:objectDefaults>
  <a:extraClrSchemeLst/>
  <a:extLst>
    <a:ext uri="{05A4C25C-085E-4340-85A3-A5531E510DB2}">
      <thm15:themeFamily xmlns:thm15="http://schemas.microsoft.com/office/thememl/2012/main" name="210614 FIND-CKD PPT template v9.potx  -  Read-Only" id="{B8520A27-A3B7-49CF-8856-FC5F6DC3C492}" vid="{F45762ED-4CA1-410A-BD6E-C4A888BC9E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 Presentation w QRCode FPO rev" id="{E44EC532-5BFD-1E44-801C-44B331B5D99C}" vid="{ED3CD059-0F43-C943-AA4F-2464CBBD84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inerenone trials templates">
    <a:dk1>
      <a:srgbClr val="53585A"/>
    </a:dk1>
    <a:lt1>
      <a:srgbClr val="FFFFFF"/>
    </a:lt1>
    <a:dk2>
      <a:srgbClr val="000000"/>
    </a:dk2>
    <a:lt2>
      <a:srgbClr val="0091DF"/>
    </a:lt2>
    <a:accent1>
      <a:srgbClr val="669BD2"/>
    </a:accent1>
    <a:accent2>
      <a:srgbClr val="97C21E"/>
    </a:accent2>
    <a:accent3>
      <a:srgbClr val="16374D"/>
    </a:accent3>
    <a:accent4>
      <a:srgbClr val="8F3685"/>
    </a:accent4>
    <a:accent5>
      <a:srgbClr val="988983"/>
    </a:accent5>
    <a:accent6>
      <a:srgbClr val="F55C60"/>
    </a:accent6>
    <a:hlink>
      <a:srgbClr val="0091DF"/>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Finerenone trials templates">
    <a:dk1>
      <a:srgbClr val="53585A"/>
    </a:dk1>
    <a:lt1>
      <a:srgbClr val="FFFFFF"/>
    </a:lt1>
    <a:dk2>
      <a:srgbClr val="000000"/>
    </a:dk2>
    <a:lt2>
      <a:srgbClr val="0091DF"/>
    </a:lt2>
    <a:accent1>
      <a:srgbClr val="669BD2"/>
    </a:accent1>
    <a:accent2>
      <a:srgbClr val="97C21E"/>
    </a:accent2>
    <a:accent3>
      <a:srgbClr val="16374D"/>
    </a:accent3>
    <a:accent4>
      <a:srgbClr val="8F3685"/>
    </a:accent4>
    <a:accent5>
      <a:srgbClr val="988983"/>
    </a:accent5>
    <a:accent6>
      <a:srgbClr val="F55C60"/>
    </a:accent6>
    <a:hlink>
      <a:srgbClr val="0091DF"/>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inerenone trials templates">
    <a:dk1>
      <a:srgbClr val="53585A"/>
    </a:dk1>
    <a:lt1>
      <a:srgbClr val="FFFFFF"/>
    </a:lt1>
    <a:dk2>
      <a:srgbClr val="000000"/>
    </a:dk2>
    <a:lt2>
      <a:srgbClr val="0091DF"/>
    </a:lt2>
    <a:accent1>
      <a:srgbClr val="669BD2"/>
    </a:accent1>
    <a:accent2>
      <a:srgbClr val="97C21E"/>
    </a:accent2>
    <a:accent3>
      <a:srgbClr val="16374D"/>
    </a:accent3>
    <a:accent4>
      <a:srgbClr val="8F3685"/>
    </a:accent4>
    <a:accent5>
      <a:srgbClr val="988983"/>
    </a:accent5>
    <a:accent6>
      <a:srgbClr val="F55C60"/>
    </a:accent6>
    <a:hlink>
      <a:srgbClr val="0091DF"/>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FIN 2020">
    <a:dk1>
      <a:srgbClr val="53585A"/>
    </a:dk1>
    <a:lt1>
      <a:srgbClr val="FFFFFF"/>
    </a:lt1>
    <a:dk2>
      <a:srgbClr val="000000"/>
    </a:dk2>
    <a:lt2>
      <a:srgbClr val="0091DF"/>
    </a:lt2>
    <a:accent1>
      <a:srgbClr val="0091DF"/>
    </a:accent1>
    <a:accent2>
      <a:srgbClr val="66B512"/>
    </a:accent2>
    <a:accent3>
      <a:srgbClr val="003455"/>
    </a:accent3>
    <a:accent4>
      <a:srgbClr val="8F3685"/>
    </a:accent4>
    <a:accent5>
      <a:srgbClr val="007564"/>
    </a:accent5>
    <a:accent6>
      <a:srgbClr val="988983"/>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FIN 2020">
    <a:dk1>
      <a:srgbClr val="53585A"/>
    </a:dk1>
    <a:lt1>
      <a:srgbClr val="FFFFFF"/>
    </a:lt1>
    <a:dk2>
      <a:srgbClr val="000000"/>
    </a:dk2>
    <a:lt2>
      <a:srgbClr val="0091DF"/>
    </a:lt2>
    <a:accent1>
      <a:srgbClr val="0091DF"/>
    </a:accent1>
    <a:accent2>
      <a:srgbClr val="66B512"/>
    </a:accent2>
    <a:accent3>
      <a:srgbClr val="003455"/>
    </a:accent3>
    <a:accent4>
      <a:srgbClr val="8F3685"/>
    </a:accent4>
    <a:accent5>
      <a:srgbClr val="007564"/>
    </a:accent5>
    <a:accent6>
      <a:srgbClr val="988983"/>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SN 2020">
    <a:dk1>
      <a:srgbClr val="53585A"/>
    </a:dk1>
    <a:lt1>
      <a:srgbClr val="FFFFFF"/>
    </a:lt1>
    <a:dk2>
      <a:srgbClr val="000000"/>
    </a:dk2>
    <a:lt2>
      <a:srgbClr val="0091DF"/>
    </a:lt2>
    <a:accent1>
      <a:srgbClr val="669BD2"/>
    </a:accent1>
    <a:accent2>
      <a:srgbClr val="66B512"/>
    </a:accent2>
    <a:accent3>
      <a:srgbClr val="16374D"/>
    </a:accent3>
    <a:accent4>
      <a:srgbClr val="8F3685"/>
    </a:accent4>
    <a:accent5>
      <a:srgbClr val="988983"/>
    </a:accent5>
    <a:accent6>
      <a:srgbClr val="F55C60"/>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93AE11C8260349A413BD89493ACCE1" ma:contentTypeVersion="2" ma:contentTypeDescription="Create a new document." ma:contentTypeScope="" ma:versionID="e1af92df46e98c2b670b9cdc92585b88">
  <xsd:schema xmlns:xsd="http://www.w3.org/2001/XMLSchema" xmlns:xs="http://www.w3.org/2001/XMLSchema" xmlns:p="http://schemas.microsoft.com/office/2006/metadata/properties" xmlns:ns2="6902b2ee-bd27-4290-bae8-df35a1e41f3d" targetNamespace="http://schemas.microsoft.com/office/2006/metadata/properties" ma:root="true" ma:fieldsID="106dac5f8bdb12d43cbba0d7b54ae487" ns2:_="">
    <xsd:import namespace="6902b2ee-bd27-4290-bae8-df35a1e41f3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02b2ee-bd27-4290-bae8-df35a1e41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119F4F-3498-45CA-8ED1-F38FE7852E47}">
  <ds:schemaRefs>
    <ds:schemaRef ds:uri="http://schemas.microsoft.com/sharepoint/v3/contenttype/forms"/>
  </ds:schemaRefs>
</ds:datastoreItem>
</file>

<file path=customXml/itemProps2.xml><?xml version="1.0" encoding="utf-8"?>
<ds:datastoreItem xmlns:ds="http://schemas.openxmlformats.org/officeDocument/2006/customXml" ds:itemID="{3A8AE571-D238-424E-81BA-57B667FD3F14}">
  <ds:schemaRefs>
    <ds:schemaRef ds:uri="6902b2ee-bd27-4290-bae8-df35a1e41f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93C358-142C-4055-8DBE-1F459DCED6E2}">
  <ds:schemaRefs>
    <ds:schemaRef ds:uri="http://purl.org/dc/terms/"/>
    <ds:schemaRef ds:uri="http://schemas.microsoft.com/office/2006/documentManagement/types"/>
    <ds:schemaRef ds:uri="http://purl.org/dc/elements/1.1/"/>
    <ds:schemaRef ds:uri="http://www.w3.org/XML/1998/namespace"/>
    <ds:schemaRef ds:uri="6902b2ee-bd27-4290-bae8-df35a1e41f3d"/>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FIND-CKD PPT template v9</Template>
  <TotalTime>1211</TotalTime>
  <Words>22607</Words>
  <Application>Microsoft Macintosh PowerPoint</Application>
  <PresentationFormat>Widescreen</PresentationFormat>
  <Paragraphs>3592</Paragraphs>
  <Slides>101</Slides>
  <Notes>100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101</vt:i4>
      </vt:variant>
    </vt:vector>
  </HeadingPairs>
  <TitlesOfParts>
    <vt:vector size="114" baseType="lpstr">
      <vt:lpstr>MS PGothic</vt:lpstr>
      <vt:lpstr>Adobe Myungjo Std M</vt:lpstr>
      <vt:lpstr>Amasis MT Pro Black</vt:lpstr>
      <vt:lpstr>Aptos</vt:lpstr>
      <vt:lpstr>Arial</vt:lpstr>
      <vt:lpstr>Calibri</vt:lpstr>
      <vt:lpstr>HelveticaNeueLT Pro 55 Roman</vt:lpstr>
      <vt:lpstr>Lato Light</vt:lpstr>
      <vt:lpstr>System Font</vt:lpstr>
      <vt:lpstr>Times New Roman</vt:lpstr>
      <vt:lpstr>Bay Fin Medical Template option 1</vt:lpstr>
      <vt:lpstr>1_Bay Fin Medical Template option 1</vt:lpstr>
      <vt:lpstr>Office Theme</vt:lpstr>
      <vt:lpstr>Finerenone in  patients with chronic kidney disease</vt:lpstr>
      <vt:lpstr>Speakers</vt:lpstr>
      <vt:lpstr>Speaker disclosures: Vlado Perkovic </vt:lpstr>
      <vt:lpstr>Global burden of CKD</vt:lpstr>
      <vt:lpstr>Unmet need in ndCKD</vt:lpstr>
      <vt:lpstr>Treatment paradigm in diabetic and non-diabetic kidney disease</vt:lpstr>
      <vt:lpstr>MR overactivation in CKD</vt:lpstr>
      <vt:lpstr>PowerPoint Presentation</vt:lpstr>
      <vt:lpstr>Agenda</vt:lpstr>
      <vt:lpstr>FIND-CKD study design and baseline characteristics</vt:lpstr>
      <vt:lpstr>Speaker disclosures: David Z. I. Cherney </vt:lpstr>
      <vt:lpstr>Eligibility criteria</vt:lpstr>
      <vt:lpstr>FIND-CKD study design1,2</vt:lpstr>
      <vt:lpstr>Use of eGFR slope as a clinical endpoint representing  kidney function decline and long-term prognosis1–3</vt:lpstr>
      <vt:lpstr>FIND-CKD secondary outcomes and safety1,2</vt:lpstr>
      <vt:lpstr>Patient disposition </vt:lpstr>
      <vt:lpstr>Baseline characteristics</vt:lpstr>
      <vt:lpstr>PowerPoint Presentation</vt:lpstr>
      <vt:lpstr>FIND-CKD efficacy and safety</vt:lpstr>
      <vt:lpstr>Speaker disclosures: Hiddo J. L. Heerspink</vt:lpstr>
      <vt:lpstr>Total eGFR slope</vt:lpstr>
      <vt:lpstr>eGFR slopes </vt:lpstr>
      <vt:lpstr>Total eGFR slope across prespecified subgroups </vt:lpstr>
      <vt:lpstr>Composite kidney-CV outcome*</vt:lpstr>
      <vt:lpstr>Secondary efficacy outcomes*</vt:lpstr>
      <vt:lpstr>Exploratory composite outcome</vt:lpstr>
      <vt:lpstr>UACR exploratory outcome</vt:lpstr>
      <vt:lpstr>Serum potassium</vt:lpstr>
      <vt:lpstr>Adverse events</vt:lpstr>
      <vt:lpstr>Adverse events</vt:lpstr>
      <vt:lpstr>Summary</vt:lpstr>
      <vt:lpstr>PowerPoint Presentation</vt:lpstr>
      <vt:lpstr>Finerenone in patients with glomerular diseases</vt:lpstr>
      <vt:lpstr>Speaker disclosures: Brendon L. Neuen</vt:lpstr>
      <vt:lpstr>FIND-CKD population</vt:lpstr>
      <vt:lpstr>Prevalence of glomerular diseases in FIND-CKD</vt:lpstr>
      <vt:lpstr>Baseline characteristics</vt:lpstr>
      <vt:lpstr>eGFR slope in patients with glomerular diseases</vt:lpstr>
      <vt:lpstr>eGFR slope in patients with glomerular diseases</vt:lpstr>
      <vt:lpstr>Total eGFR slope by glomerular disease subtype</vt:lpstr>
      <vt:lpstr>Total eGFR slope by glomerular disease subtype (biopsy confirmed)</vt:lpstr>
      <vt:lpstr>Chronic eGFR slope by glomerular disease subtype</vt:lpstr>
      <vt:lpstr>Change in UACR in patients with glomerular disease </vt:lpstr>
      <vt:lpstr>Change in UACR from baseline to month 12 by glomerular disease subtype</vt:lpstr>
      <vt:lpstr>Composite of kidney failure or sustained ≥40% decrease in eGFR</vt:lpstr>
      <vt:lpstr>Composite of kidney failure or sustained ≥40% decrease in eGFR by glomerular disease subtype</vt:lpstr>
      <vt:lpstr>Safety outcomes in patients with glomerular diseases</vt:lpstr>
      <vt:lpstr>Summary</vt:lpstr>
      <vt:lpstr>PowerPoint Presentation</vt:lpstr>
      <vt:lpstr>Efficacy and safety of finerenone in patients with chronic kidney disease: An individual participant data pooled analysis (INFINITY)</vt:lpstr>
      <vt:lpstr>Speaker disclosures: Rajiv Agarwal </vt:lpstr>
      <vt:lpstr>Finerenone in CKD with and without diabetes</vt:lpstr>
      <vt:lpstr>Baseline demographics and clinical characteristics</vt:lpstr>
      <vt:lpstr>Composite kidney outcome</vt:lpstr>
      <vt:lpstr>Kidney failure*</vt:lpstr>
      <vt:lpstr>Composite kidney-CV outcome</vt:lpstr>
      <vt:lpstr>HHF or CV death</vt:lpstr>
      <vt:lpstr>All-cause death</vt:lpstr>
      <vt:lpstr>Kidney, CV, and mortality outcomes</vt:lpstr>
      <vt:lpstr>Kidney, CV, and mortality outcomes</vt:lpstr>
      <vt:lpstr>Kidney, CV, and mortality outcomes</vt:lpstr>
      <vt:lpstr>Composite kidney and composite CV outcomes across continuous baseline HbA1c levels</vt:lpstr>
      <vt:lpstr>Composite kidney outcome* across prespecified subgroups</vt:lpstr>
      <vt:lpstr>Hyperkalaemia*</vt:lpstr>
      <vt:lpstr>Hyperkalaemia*</vt:lpstr>
      <vt:lpstr>Hyperkalaemia*</vt:lpstr>
      <vt:lpstr>Hyperkalaemia*</vt:lpstr>
      <vt:lpstr>Prespecified safety outcomes</vt:lpstr>
      <vt:lpstr>Prespecified safety outcomes</vt:lpstr>
      <vt:lpstr>Prespecified safety outcomes</vt:lpstr>
      <vt:lpstr>Prespecified safety outcomes</vt:lpstr>
      <vt:lpstr>PowerPoint Presentation</vt:lpstr>
      <vt:lpstr>PowerPoint Presentation</vt:lpstr>
      <vt:lpstr>Clinical interpretation</vt:lpstr>
      <vt:lpstr>Speaker disclosures: Katherine R. Tuttle</vt:lpstr>
      <vt:lpstr>CKD is a global public health crisis</vt:lpstr>
      <vt:lpstr>Kidney failure, heart failure, CV death,  and all-cause death  </vt:lpstr>
      <vt:lpstr>PowerPoint Presentation</vt:lpstr>
      <vt:lpstr>Why does eGFR slope matter?</vt:lpstr>
      <vt:lpstr>Composite kidney-CV outcome*</vt:lpstr>
      <vt:lpstr>Kidney, CV, and mortality outcomes</vt:lpstr>
      <vt:lpstr>Kidney, CV, and mortality outcomes</vt:lpstr>
      <vt:lpstr>Kidney, CV, and mortality outcomes</vt:lpstr>
      <vt:lpstr>Treatment paradigm in diabetic and non-diabetic  kidney disease</vt:lpstr>
      <vt:lpstr>Take home points</vt:lpstr>
      <vt:lpstr>Q&amp;A</vt:lpstr>
      <vt:lpstr>PowerPoint Presentation</vt:lpstr>
      <vt:lpstr>PowerPoint Presentation</vt:lpstr>
      <vt:lpstr>Back up slidea</vt:lpstr>
      <vt:lpstr>Aetiologies and clinical presentations of nd-CKD1,2</vt:lpstr>
      <vt:lpstr>Incidence patterns across nd-CKD aetiologies</vt:lpstr>
      <vt:lpstr>Components of composite kidney–CV outcome*</vt:lpstr>
      <vt:lpstr>Diastolic and systolic blood pressure</vt:lpstr>
      <vt:lpstr>Chronic eGFR slope by glomerular disease subtype (biopsy confirmed)</vt:lpstr>
      <vt:lpstr>Composite kidney and cardiovascular outcomes</vt:lpstr>
      <vt:lpstr>Adverse events</vt:lpstr>
      <vt:lpstr>INFINITY study design</vt:lpstr>
      <vt:lpstr>Hyperkalaemia*</vt:lpstr>
      <vt:lpstr>Goal: To mitigate high kidney and CV risk</vt:lpstr>
      <vt:lpstr>Estimated absolute effects of finerenone over 3 years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Medical Writer</dc:creator>
  <cp:lastModifiedBy>Brendon Neuen</cp:lastModifiedBy>
  <cp:revision>3</cp:revision>
  <dcterms:created xsi:type="dcterms:W3CDTF">2026-03-09T11:50:31Z</dcterms:created>
  <dcterms:modified xsi:type="dcterms:W3CDTF">2026-06-09T09:27:51Z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0x010100F093AE11C8260349A413BD89493ACCE1</vt:lpwstr>
  </property>
  <property fmtid="{D5CDD505-2E9C-101B-9397-08002B2CF9AE}" pid="3" name="MSIP_Label_beec6891-b31e-4a32-8289-5d3e854a310d_Enabled">
    <vt:lpwstr>true</vt:lpwstr>
  </property>
  <property fmtid="{D5CDD505-2E9C-101B-9397-08002B2CF9AE}" pid="4" name="MSIP_Label_beec6891-b31e-4a32-8289-5d3e854a310d_SetDate">
    <vt:lpwstr>2026-03-27T08:59:34Z</vt:lpwstr>
  </property>
  <property fmtid="{D5CDD505-2E9C-101B-9397-08002B2CF9AE}" pid="5" name="MSIP_Label_beec6891-b31e-4a32-8289-5d3e854a310d_Method">
    <vt:lpwstr>Privileged</vt:lpwstr>
  </property>
  <property fmtid="{D5CDD505-2E9C-101B-9397-08002B2CF9AE}" pid="6" name="MSIP_Label_beec6891-b31e-4a32-8289-5d3e854a310d_Name">
    <vt:lpwstr>Restricted</vt:lpwstr>
  </property>
  <property fmtid="{D5CDD505-2E9C-101B-9397-08002B2CF9AE}" pid="7" name="MSIP_Label_beec6891-b31e-4a32-8289-5d3e854a310d_SiteId">
    <vt:lpwstr>41eb501a-f671-4ce0-a5bf-b64168c3705f</vt:lpwstr>
  </property>
  <property fmtid="{D5CDD505-2E9C-101B-9397-08002B2CF9AE}" pid="8" name="MSIP_Label_beec6891-b31e-4a32-8289-5d3e854a310d_ActionId">
    <vt:lpwstr>fff22b82-40ac-4f9b-b4a8-702db4ed8719</vt:lpwstr>
  </property>
  <property fmtid="{D5CDD505-2E9C-101B-9397-08002B2CF9AE}" pid="9" name="MSIP_Label_beec6891-b31e-4a32-8289-5d3e854a310d_ContentBits">
    <vt:lpwstr>2</vt:lpwstr>
  </property>
  <property fmtid="{D5CDD505-2E9C-101B-9397-08002B2CF9AE}" pid="10" name="MSIP_Label_beec6891-b31e-4a32-8289-5d3e854a310d_Tag">
    <vt:lpwstr>10, 0, 1, 1</vt:lpwstr>
  </property>
  <property fmtid="{D5CDD505-2E9C-101B-9397-08002B2CF9AE}" pid="11" name="ClassificationContentMarkingFooterLocations">
    <vt:lpwstr>Bay Fin Medical Template option 1:9</vt:lpwstr>
  </property>
  <property fmtid="{D5CDD505-2E9C-101B-9397-08002B2CF9AE}" pid="12" name="ClassificationContentMarkingFooterText">
    <vt:lpwstr>Restricted - Only share with authorized individuals</vt:lpwstr>
  </property>
</Properties>
</file>